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45"/>
  </p:notesMasterIdLst>
  <p:handoutMasterIdLst>
    <p:handoutMasterId r:id="rId46"/>
  </p:handoutMasterIdLst>
  <p:sldIdLst>
    <p:sldId id="593" r:id="rId3"/>
    <p:sldId id="666" r:id="rId4"/>
    <p:sldId id="668" r:id="rId5"/>
    <p:sldId id="669" r:id="rId6"/>
    <p:sldId id="640" r:id="rId7"/>
    <p:sldId id="601" r:id="rId8"/>
    <p:sldId id="602" r:id="rId9"/>
    <p:sldId id="691" r:id="rId10"/>
    <p:sldId id="605" r:id="rId11"/>
    <p:sldId id="606" r:id="rId12"/>
    <p:sldId id="609" r:id="rId13"/>
    <p:sldId id="611" r:id="rId14"/>
    <p:sldId id="613" r:id="rId15"/>
    <p:sldId id="679" r:id="rId16"/>
    <p:sldId id="615" r:id="rId17"/>
    <p:sldId id="617" r:id="rId18"/>
    <p:sldId id="619" r:id="rId19"/>
    <p:sldId id="687" r:id="rId20"/>
    <p:sldId id="624" r:id="rId21"/>
    <p:sldId id="625" r:id="rId22"/>
    <p:sldId id="626" r:id="rId23"/>
    <p:sldId id="627" r:id="rId24"/>
    <p:sldId id="628" r:id="rId25"/>
    <p:sldId id="696" r:id="rId26"/>
    <p:sldId id="651" r:id="rId27"/>
    <p:sldId id="652" r:id="rId28"/>
    <p:sldId id="639" r:id="rId29"/>
    <p:sldId id="690" r:id="rId30"/>
    <p:sldId id="693" r:id="rId31"/>
    <p:sldId id="697" r:id="rId32"/>
    <p:sldId id="689" r:id="rId33"/>
    <p:sldId id="649" r:id="rId34"/>
    <p:sldId id="700" r:id="rId35"/>
    <p:sldId id="633" r:id="rId36"/>
    <p:sldId id="692" r:id="rId37"/>
    <p:sldId id="661" r:id="rId38"/>
    <p:sldId id="670" r:id="rId39"/>
    <p:sldId id="694" r:id="rId40"/>
    <p:sldId id="698" r:id="rId41"/>
    <p:sldId id="671" r:id="rId42"/>
    <p:sldId id="699" r:id="rId43"/>
    <p:sldId id="637" r:id="rId44"/>
  </p:sldIdLst>
  <p:sldSz cx="9144000" cy="6858000" type="screen4x3"/>
  <p:notesSz cx="7010400" cy="9296400"/>
  <p:custDataLst>
    <p:tags r:id="rId4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E"/>
    <a:srgbClr val="000080"/>
    <a:srgbClr val="DDDDDD"/>
    <a:srgbClr val="E7E7E7"/>
    <a:srgbClr val="012D9A"/>
    <a:srgbClr val="010101"/>
    <a:srgbClr val="C0C0C0"/>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90" d="100"/>
          <a:sy n="90" d="100"/>
        </p:scale>
        <p:origin x="1032"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8"/>
    </p:cViewPr>
  </p:sorterViewPr>
  <p:notesViewPr>
    <p:cSldViewPr>
      <p:cViewPr varScale="1">
        <p:scale>
          <a:sx n="73" d="100"/>
          <a:sy n="73" d="100"/>
        </p:scale>
        <p:origin x="2652" y="6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10</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11</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12</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13</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07E484AA-AFFC-45C6-8E9D-24DE805D3E04}" type="slidenum">
              <a:rPr lang="en-US" smtClean="0">
                <a:cs typeface="Arial" charset="0"/>
              </a:rPr>
              <a:pPr/>
              <a:t>14</a:t>
            </a:fld>
            <a:endParaRPr lang="en-US">
              <a:cs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42932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15</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16</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17</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pPr lvl="0"/>
            <a:r>
              <a:rPr lang="en-US" sz="1000" dirty="0"/>
              <a:t>Added Amputations for our new 5 year SMP, and removed Accommodations.</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18</a:t>
            </a:fld>
            <a:endParaRPr lang="en-US" dirty="0"/>
          </a:p>
        </p:txBody>
      </p:sp>
    </p:spTree>
    <p:extLst>
      <p:ext uri="{BB962C8B-B14F-4D97-AF65-F5344CB8AC3E}">
        <p14:creationId xmlns:p14="http://schemas.microsoft.com/office/powerpoint/2010/main" val="15038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19</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239040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r>
              <a:rPr lang="en-US" dirty="0"/>
              <a:t>The Carolina Star Program is designed to recognize employers and employees who have implemented effective safety and health management systems and maintain injury and illness rates that meet the criteria for participation. Any size employer.</a:t>
            </a:r>
          </a:p>
          <a:p>
            <a:pPr eaLnBrk="1" hangingPunct="1"/>
            <a:r>
              <a:rPr lang="en-US" dirty="0"/>
              <a:t>The SSTM Program is North Carolina’s version of federal OSHA’s Special Government Employee (SGE) Program. The SSTM Program allows industry employees and qualified independent private sector safety and health professionals the opportunity to work together in partnership with the NCDOL Carolina Star Program during onsite Star Program evaluations.</a:t>
            </a:r>
          </a:p>
          <a:p>
            <a:pPr eaLnBrk="1" hangingPunct="1"/>
            <a:endParaRPr lang="en-US" dirty="0"/>
          </a:p>
          <a:p>
            <a:pPr eaLnBrk="1" hangingPunct="1"/>
            <a:r>
              <a:rPr lang="en-US" dirty="0"/>
              <a:t>General industry, private sector participants must meet the following criteria: The most recent three-year average for both the total recordable case (TRC) rates and cases with days away from work, job transfer, or restriction (DART) rates must be at or below 50 percent of the most recent published federal BLS rates for the appropriate North American Industrial Classification System (NAICS) industry, preferably using a 6-digit NAICS rate, or highest digit available. </a:t>
            </a:r>
          </a:p>
          <a:p>
            <a:pPr eaLnBrk="1" hangingPunct="1"/>
            <a:r>
              <a:rPr lang="en-US" dirty="0"/>
              <a:t>Building Star  - The contractor participant must meet the following criteria: All injuries and illness rates for each worksite in North Carolina must be summarized on the OSHA 300 log each year, for the past three years. The most recent three-year average for both the total recordable case (TRC) rates and cases with days away from work, job transfer, or restriction (DART) rates must be at or below 50 percent of the most recent published Federal BLS rate for the appropriate North American Industrial Classification System (NAICS) preferably using a 6-digit NAICS rate, or highest digit available. </a:t>
            </a:r>
          </a:p>
        </p:txBody>
      </p:sp>
    </p:spTree>
    <p:extLst>
      <p:ext uri="{BB962C8B-B14F-4D97-AF65-F5344CB8AC3E}">
        <p14:creationId xmlns:p14="http://schemas.microsoft.com/office/powerpoint/2010/main" val="341196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21</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r>
              <a:rPr lang="en-US" sz="1000" dirty="0"/>
              <a:t>The SHARP (Safety and Health Achievement and Recognition Programs) Program is designed for small and mid-size employers that have established, implemented and maintained exceptional workplace safety standards.</a:t>
            </a:r>
          </a:p>
          <a:p>
            <a:pPr eaLnBrk="1" hangingPunct="1"/>
            <a:endParaRPr lang="en-US" sz="1000" dirty="0"/>
          </a:p>
          <a:p>
            <a:r>
              <a:rPr lang="en-US" sz="1000" dirty="0"/>
              <a:t>The Gold Star Grower Housing Program recognizes growers who provide farmworker housing that meets and exceeds all of the requirements of the Migrant Housing Act of North Carolina. </a:t>
            </a:r>
          </a:p>
          <a:p>
            <a:r>
              <a:rPr lang="en-US" sz="1000" dirty="0"/>
              <a:t>The Gold Star Flag recognizes agricultural employers who have devised ways to continuously promote a culture of safety on their farms. Gold Star Flag recipients have identified hazards, trained their employees and completed farm safety inspections. They follow and exceed the regulations pertaining to the agricultural work place.</a:t>
            </a:r>
          </a:p>
          <a:p>
            <a:pPr eaLnBrk="1" hangingPunct="1"/>
            <a:endParaRPr lang="en-US" sz="1000" dirty="0"/>
          </a:p>
          <a:p>
            <a:pPr eaLnBrk="1" hangingPunct="1"/>
            <a:r>
              <a:rPr lang="en-US" sz="1000" dirty="0"/>
              <a:t>Safety Awards Program - In operation since 1946, the program now extends to more than 5,000 firms, and about 3,000 awards are presented annually. Two types of awards are administered through the program: Annual Safety Awards and Million-Hour Awards.</a:t>
            </a:r>
          </a:p>
          <a:p>
            <a:r>
              <a:rPr lang="en-US" sz="1000" dirty="0"/>
              <a:t>To qualify for an annual safety award, a firm must:</a:t>
            </a:r>
          </a:p>
          <a:p>
            <a:r>
              <a:rPr lang="en-US" sz="1000" dirty="0"/>
              <a:t>Have no fatalities during the calendar year at the site or location for which the award was given; </a:t>
            </a:r>
            <a:r>
              <a:rPr lang="en-US" sz="1000" i="1" dirty="0"/>
              <a:t>and</a:t>
            </a:r>
            <a:endParaRPr lang="en-US" sz="1000" dirty="0"/>
          </a:p>
          <a:p>
            <a:r>
              <a:rPr lang="en-US" sz="1000" dirty="0"/>
              <a:t>Have maintained an incidence rate at least 50 percent below the average for its particular industry group. </a:t>
            </a:r>
          </a:p>
          <a:p>
            <a:r>
              <a:rPr lang="en-US" sz="1000" b="1" dirty="0"/>
              <a:t>Two Safety Award Levels - Gold and Silver</a:t>
            </a:r>
          </a:p>
          <a:p>
            <a:r>
              <a:rPr lang="en-US" sz="1000" dirty="0"/>
              <a:t>The </a:t>
            </a:r>
            <a:r>
              <a:rPr lang="en-US" sz="1000" b="1" dirty="0"/>
              <a:t>Gold Award </a:t>
            </a:r>
            <a:r>
              <a:rPr lang="en-US" sz="1000" dirty="0"/>
              <a:t>is based on the days away, restricted, transferred (DART) rate, which includes cases of days away from work, restricted activity or job transfer. </a:t>
            </a:r>
          </a:p>
          <a:p>
            <a:r>
              <a:rPr lang="en-US" sz="1000" dirty="0"/>
              <a:t>The </a:t>
            </a:r>
            <a:r>
              <a:rPr lang="en-US" sz="1000" b="1" dirty="0"/>
              <a:t>Silver Award </a:t>
            </a:r>
            <a:r>
              <a:rPr lang="en-US" sz="1000" dirty="0"/>
              <a:t>is based only on cases with days away from work. They are recorded when the worker misses at least one full day of work, not including the day of the injury. </a:t>
            </a:r>
          </a:p>
        </p:txBody>
      </p:sp>
    </p:spTree>
    <p:extLst>
      <p:ext uri="{BB962C8B-B14F-4D97-AF65-F5344CB8AC3E}">
        <p14:creationId xmlns:p14="http://schemas.microsoft.com/office/powerpoint/2010/main" val="992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22</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dirty="0"/>
              <a:t>Our alliances are organizations based toward our SEPs to promote education and training.  Logging alliance expired in Sept – no renewal scheduled. </a:t>
            </a:r>
          </a:p>
          <a:p>
            <a:pPr eaLnBrk="1" hangingPunct="1"/>
            <a:endParaRPr lang="en-US" dirty="0"/>
          </a:p>
          <a:p>
            <a:pPr eaLnBrk="1" hangingPunct="1"/>
            <a:r>
              <a:rPr lang="en-US" dirty="0"/>
              <a:t>Kimmel School of Construction terminated in July – POC took job in MI and WCU don’t have staff to support alliance.</a:t>
            </a:r>
          </a:p>
          <a:p>
            <a:pPr eaLnBrk="1" hangingPunct="1"/>
            <a:r>
              <a:rPr lang="en-US" dirty="0"/>
              <a:t>Looking at AIHA.</a:t>
            </a:r>
          </a:p>
          <a:p>
            <a:pPr eaLnBrk="1" hangingPunct="1"/>
            <a:r>
              <a:rPr lang="en-US" dirty="0"/>
              <a:t>MESH alliances: NCSU and SHCNC – introducing emergency preparedness MESH in August. Working on Environmental MESH for the Fall/Winter time frame</a:t>
            </a:r>
          </a:p>
        </p:txBody>
      </p:sp>
    </p:spTree>
    <p:extLst>
      <p:ext uri="{BB962C8B-B14F-4D97-AF65-F5344CB8AC3E}">
        <p14:creationId xmlns:p14="http://schemas.microsoft.com/office/powerpoint/2010/main" val="341829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23</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r>
              <a:rPr lang="en-US" dirty="0"/>
              <a:t>We try to keep it around 3 partnerships due to limited manpower.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Yes. Fluor has closed out as of Oct 2, 2019 and Flatiron is set to close out in early November 2019.</a:t>
            </a:r>
          </a:p>
          <a:p>
            <a:pPr eaLnBrk="1" hangingPunct="1"/>
            <a:endParaRPr lang="en-US" dirty="0"/>
          </a:p>
          <a:p>
            <a:r>
              <a:rPr lang="en-US" sz="1200" kern="1200" dirty="0">
                <a:solidFill>
                  <a:schemeClr val="tx1"/>
                </a:solidFill>
                <a:effectLst/>
                <a:latin typeface="Times New Roman" pitchFamily="18" charset="0"/>
                <a:ea typeface="+mn-ea"/>
                <a:cs typeface="+mn-cs"/>
              </a:rPr>
              <a:t> </a:t>
            </a:r>
          </a:p>
          <a:p>
            <a:pPr eaLnBrk="1" hangingPunct="1"/>
            <a:r>
              <a:rPr lang="en-US" dirty="0"/>
              <a:t>All partnerships will close out this winter. </a:t>
            </a:r>
          </a:p>
        </p:txBody>
      </p:sp>
    </p:spTree>
    <p:extLst>
      <p:ext uri="{BB962C8B-B14F-4D97-AF65-F5344CB8AC3E}">
        <p14:creationId xmlns:p14="http://schemas.microsoft.com/office/powerpoint/2010/main" val="401940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24</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27</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28</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32600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29</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6032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79820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30</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017501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Harriet expand on this slide.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386506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Harriet expand on this slide.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32</a:t>
            </a:fld>
            <a:endParaRPr lang="en-US"/>
          </a:p>
        </p:txBody>
      </p:sp>
    </p:spTree>
    <p:extLst>
      <p:ext uri="{BB962C8B-B14F-4D97-AF65-F5344CB8AC3E}">
        <p14:creationId xmlns:p14="http://schemas.microsoft.com/office/powerpoint/2010/main" val="2404885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Harriet expand on this slide. </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33</a:t>
            </a:fld>
            <a:endParaRPr lang="en-US"/>
          </a:p>
        </p:txBody>
      </p:sp>
    </p:spTree>
    <p:extLst>
      <p:ext uri="{BB962C8B-B14F-4D97-AF65-F5344CB8AC3E}">
        <p14:creationId xmlns:p14="http://schemas.microsoft.com/office/powerpoint/2010/main" val="4278905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34</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Safe and Sound Week – Webinar on Recommended Practices for S&amp;H Programs; carousel on website; governor proclamation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35</a:t>
            </a:fld>
            <a:endParaRPr lang="en-US"/>
          </a:p>
        </p:txBody>
      </p:sp>
    </p:spTree>
    <p:extLst>
      <p:ext uri="{BB962C8B-B14F-4D97-AF65-F5344CB8AC3E}">
        <p14:creationId xmlns:p14="http://schemas.microsoft.com/office/powerpoint/2010/main" val="170520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36</a:t>
            </a:fld>
            <a:endParaRPr lang="en-US"/>
          </a:p>
        </p:txBody>
      </p:sp>
    </p:spTree>
    <p:extLst>
      <p:ext uri="{BB962C8B-B14F-4D97-AF65-F5344CB8AC3E}">
        <p14:creationId xmlns:p14="http://schemas.microsoft.com/office/powerpoint/2010/main" val="978346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37</a:t>
            </a:fld>
            <a:endParaRPr lang="en-US" dirty="0"/>
          </a:p>
        </p:txBody>
      </p:sp>
    </p:spTree>
    <p:extLst>
      <p:ext uri="{BB962C8B-B14F-4D97-AF65-F5344CB8AC3E}">
        <p14:creationId xmlns:p14="http://schemas.microsoft.com/office/powerpoint/2010/main" val="1285300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38</a:t>
            </a:fld>
            <a:endParaRPr lang="en-US" dirty="0"/>
          </a:p>
        </p:txBody>
      </p:sp>
    </p:spTree>
    <p:extLst>
      <p:ext uri="{BB962C8B-B14F-4D97-AF65-F5344CB8AC3E}">
        <p14:creationId xmlns:p14="http://schemas.microsoft.com/office/powerpoint/2010/main" val="987777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39</a:t>
            </a:fld>
            <a:endParaRPr lang="en-US" dirty="0"/>
          </a:p>
        </p:txBody>
      </p:sp>
    </p:spTree>
    <p:extLst>
      <p:ext uri="{BB962C8B-B14F-4D97-AF65-F5344CB8AC3E}">
        <p14:creationId xmlns:p14="http://schemas.microsoft.com/office/powerpoint/2010/main" val="238197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4</a:t>
            </a:fld>
            <a:endParaRPr lang="en-US"/>
          </a:p>
        </p:txBody>
      </p:sp>
    </p:spTree>
    <p:extLst>
      <p:ext uri="{BB962C8B-B14F-4D97-AF65-F5344CB8AC3E}">
        <p14:creationId xmlns:p14="http://schemas.microsoft.com/office/powerpoint/2010/main" val="2727755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2" y="4414790"/>
            <a:ext cx="5618478"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40</a:t>
            </a:fld>
            <a:endParaRPr lang="en-US"/>
          </a:p>
        </p:txBody>
      </p:sp>
    </p:spTree>
    <p:extLst>
      <p:ext uri="{BB962C8B-B14F-4D97-AF65-F5344CB8AC3E}">
        <p14:creationId xmlns:p14="http://schemas.microsoft.com/office/powerpoint/2010/main" val="4214035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722" y="4414790"/>
            <a:ext cx="5618478"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41</a:t>
            </a:fld>
            <a:endParaRPr lang="en-US"/>
          </a:p>
        </p:txBody>
      </p:sp>
    </p:spTree>
    <p:extLst>
      <p:ext uri="{BB962C8B-B14F-4D97-AF65-F5344CB8AC3E}">
        <p14:creationId xmlns:p14="http://schemas.microsoft.com/office/powerpoint/2010/main" val="3254830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42</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42</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6</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7</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8</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dirty="0"/>
              <a:t>FFY 2019 - 2023</a:t>
            </a:r>
          </a:p>
          <a:p>
            <a:pPr eaLnBrk="1" hangingPunct="1"/>
            <a:endParaRPr lang="en-US" dirty="0"/>
          </a:p>
          <a:p>
            <a:pPr eaLnBrk="1" hangingPunct="1"/>
            <a:r>
              <a:rPr lang="en-US" dirty="0"/>
              <a:t>OSHNC Outcome Goal #1 By the end of FY 2023, reduce the rate of workplace fatalities by 2% OSHNC Outcome Goal #2 By the end of FY 2023, reduce the rate of workplace injuries and illnesses by 5%</a:t>
            </a:r>
          </a:p>
        </p:txBody>
      </p:sp>
    </p:spTree>
    <p:extLst>
      <p:ext uri="{BB962C8B-B14F-4D97-AF65-F5344CB8AC3E}">
        <p14:creationId xmlns:p14="http://schemas.microsoft.com/office/powerpoint/2010/main" val="373445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9</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4.jpe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7.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17.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877985"/>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4</a:t>
            </a:r>
            <a:r>
              <a:rPr lang="en-US" sz="2800" baseline="30000" dirty="0">
                <a:solidFill>
                  <a:schemeClr val="bg2"/>
                </a:solidFill>
              </a:rPr>
              <a:t>th</a:t>
            </a:r>
            <a:r>
              <a:rPr lang="en-US" sz="2800" dirty="0">
                <a:solidFill>
                  <a:schemeClr val="bg2"/>
                </a:solidFill>
              </a:rPr>
              <a:t> Quarter Report</a:t>
            </a:r>
            <a:br>
              <a:rPr lang="en-US" sz="2800" dirty="0">
                <a:solidFill>
                  <a:schemeClr val="bg2"/>
                </a:solidFill>
              </a:rPr>
            </a:br>
            <a:r>
              <a:rPr lang="en-US" sz="2400" i="1" dirty="0">
                <a:solidFill>
                  <a:schemeClr val="bg2"/>
                </a:solidFill>
              </a:rPr>
              <a:t>Federal Fiscal Year 2019*</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405860"/>
            <a:ext cx="7162800" cy="1416542"/>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i="1" dirty="0">
                <a:solidFill>
                  <a:srgbClr val="777777"/>
                </a:solidFill>
              </a:rPr>
              <a:t>Wanda Lagoe CSP CPM ARM</a:t>
            </a:r>
          </a:p>
          <a:p>
            <a:pPr eaLnBrk="0" hangingPunct="0">
              <a:lnSpc>
                <a:spcPct val="110000"/>
              </a:lnSpc>
              <a:buClr>
                <a:srgbClr val="910046"/>
              </a:buClr>
              <a:buSzPct val="84000"/>
              <a:buFont typeface="Wingdings" pitchFamily="2" charset="2"/>
              <a:buNone/>
            </a:pPr>
            <a:r>
              <a:rPr lang="en-US" sz="1600" dirty="0">
                <a:solidFill>
                  <a:srgbClr val="777777"/>
                </a:solidFill>
              </a:rPr>
              <a:t>Bureau Chief</a:t>
            </a:r>
          </a:p>
          <a:p>
            <a:pPr eaLnBrk="0" hangingPunct="0">
              <a:lnSpc>
                <a:spcPct val="110000"/>
              </a:lnSpc>
              <a:buClr>
                <a:srgbClr val="910046"/>
              </a:buClr>
              <a:buSzPct val="84000"/>
              <a:buFont typeface="Wingdings" pitchFamily="2" charset="2"/>
              <a:buNone/>
            </a:pPr>
            <a:r>
              <a:rPr lang="en-US" sz="1600" dirty="0">
                <a:solidFill>
                  <a:srgbClr val="777777"/>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Group 128">
            <a:extLst>
              <a:ext uri="{FF2B5EF4-FFF2-40B4-BE49-F238E27FC236}">
                <a16:creationId xmlns:a16="http://schemas.microsoft.com/office/drawing/2014/main" id="{D01AEA25-2911-4D7B-B30B-6CB68AEBDA92}"/>
              </a:ext>
            </a:extLst>
          </p:cNvPr>
          <p:cNvGraphicFramePr>
            <a:graphicFrameLocks noGrp="1"/>
          </p:cNvGraphicFramePr>
          <p:nvPr>
            <p:extLst>
              <p:ext uri="{D42A27DB-BD31-4B8C-83A1-F6EECF244321}">
                <p14:modId xmlns:p14="http://schemas.microsoft.com/office/powerpoint/2010/main" val="4275160793"/>
              </p:ext>
            </p:extLst>
          </p:nvPr>
        </p:nvGraphicFramePr>
        <p:xfrm>
          <a:off x="609600" y="1143000"/>
          <a:ext cx="7929234" cy="1739443"/>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379515">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23*</a:t>
                      </a:r>
                      <a:r>
                        <a:rPr lang="en-US" sz="1800" b="1" dirty="0"/>
                        <a:t>—</a:t>
                      </a:r>
                      <a:r>
                        <a:rPr kumimoji="0" lang="en-US" sz="1800" b="1" i="0" u="none" strike="noStrike" cap="none" normalizeH="0" baseline="0" dirty="0">
                          <a:ln>
                            <a:noFill/>
                          </a:ln>
                          <a:solidFill>
                            <a:schemeClr val="tx1"/>
                          </a:solidFill>
                          <a:effectLst/>
                          <a:latin typeface="Arial" charset="0"/>
                          <a:cs typeface="Arial" charset="0"/>
                        </a:rPr>
                        <a:t>CONSTRUCTION</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111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379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2018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2846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1.8</a:t>
                      </a:r>
                    </a:p>
                  </a:txBody>
                  <a:tcPr horzOverflow="overflow">
                    <a:solidFill>
                      <a:schemeClr val="bg1">
                        <a:lumMod val="9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28%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3.1</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No Change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3.1</a:t>
                      </a:r>
                    </a:p>
                  </a:txBody>
                  <a:tcPr horzOverflow="overflow">
                    <a:solidFill>
                      <a:schemeClr val="bg1">
                        <a:lumMod val="95000"/>
                      </a:schemeClr>
                    </a:solidFill>
                  </a:tcPr>
                </a:tc>
                <a:tc>
                  <a:txBody>
                    <a:bodyPr/>
                    <a:lstStyle/>
                    <a:p>
                      <a:pPr algn="ctr"/>
                      <a:r>
                        <a:rPr lang="en-US" sz="1200" b="1" i="1" dirty="0"/>
                        <a:t>19% Lower</a:t>
                      </a:r>
                    </a:p>
                  </a:txBody>
                  <a:tcPr horzOverflow="overflow">
                    <a:solidFill>
                      <a:schemeClr val="bg1">
                        <a:lumMod val="95000"/>
                      </a:schemeClr>
                    </a:solidFill>
                  </a:tcPr>
                </a:tc>
                <a:extLst>
                  <a:ext uri="{0D108BD9-81ED-4DB2-BD59-A6C34878D82A}">
                    <a16:rowId xmlns:a16="http://schemas.microsoft.com/office/drawing/2014/main" val="10003"/>
                  </a:ext>
                </a:extLst>
              </a:tr>
              <a:tr h="284636">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1.1</a:t>
                      </a:r>
                    </a:p>
                  </a:txBody>
                  <a:tcPr horzOverflow="overflow">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21%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1.6</a:t>
                      </a:r>
                    </a:p>
                  </a:txBody>
                  <a:tcPr horzOverflow="overflow">
                    <a:solidFill>
                      <a:schemeClr val="bg1">
                        <a:lumMod val="85000"/>
                      </a:schemeClr>
                    </a:solidFill>
                  </a:tcPr>
                </a:tc>
                <a:tc>
                  <a:txBody>
                    <a:bodyPr/>
                    <a:lstStyle/>
                    <a:p>
                      <a:pPr algn="ctr"/>
                      <a:r>
                        <a:rPr lang="en-US" sz="1200" i="1" dirty="0"/>
                        <a:t>1.8</a:t>
                      </a:r>
                    </a:p>
                  </a:txBody>
                  <a:tcPr horzOverflow="overflow">
                    <a:solidFill>
                      <a:schemeClr val="bg1">
                        <a:lumMod val="85000"/>
                      </a:schemeClr>
                    </a:solidFill>
                  </a:tcPr>
                </a:tc>
                <a:tc gridSpan="2">
                  <a:txBody>
                    <a:bodyPr/>
                    <a:lstStyle/>
                    <a:p>
                      <a:pPr algn="ctr"/>
                      <a:r>
                        <a:rPr lang="en-US" sz="1200" b="1" i="1" dirty="0"/>
                        <a:t>6%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1.7</a:t>
                      </a:r>
                    </a:p>
                  </a:txBody>
                  <a:tcPr horzOverflow="overflow">
                    <a:solidFill>
                      <a:schemeClr val="bg1">
                        <a:lumMod val="85000"/>
                      </a:schemeClr>
                    </a:solidFill>
                  </a:tcPr>
                </a:tc>
                <a:tc>
                  <a:txBody>
                    <a:bodyPr/>
                    <a:lstStyle/>
                    <a:p>
                      <a:pPr algn="ctr"/>
                      <a:r>
                        <a:rPr lang="en-US" sz="1200" b="1" i="1" dirty="0"/>
                        <a:t>6%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189618162"/>
              </p:ext>
            </p:extLst>
          </p:nvPr>
        </p:nvGraphicFramePr>
        <p:xfrm>
          <a:off x="609601" y="3166350"/>
          <a:ext cx="7924800" cy="2777250"/>
        </p:xfrm>
        <a:graphic>
          <a:graphicData uri="http://schemas.openxmlformats.org/drawingml/2006/table">
            <a:tbl>
              <a:tblPr>
                <a:tableStyleId>{00A15C55-8517-42AA-B614-E9B94910E393}</a:tableStyleId>
              </a:tblPr>
              <a:tblGrid>
                <a:gridCol w="3415861">
                  <a:extLst>
                    <a:ext uri="{9D8B030D-6E8A-4147-A177-3AD203B41FA5}">
                      <a16:colId xmlns:a16="http://schemas.microsoft.com/office/drawing/2014/main" val="20000"/>
                    </a:ext>
                  </a:extLst>
                </a:gridCol>
                <a:gridCol w="775138">
                  <a:extLst>
                    <a:ext uri="{9D8B030D-6E8A-4147-A177-3AD203B41FA5}">
                      <a16:colId xmlns:a16="http://schemas.microsoft.com/office/drawing/2014/main" val="20001"/>
                    </a:ext>
                  </a:extLst>
                </a:gridCol>
                <a:gridCol w="762000">
                  <a:extLst>
                    <a:ext uri="{9D8B030D-6E8A-4147-A177-3AD203B41FA5}">
                      <a16:colId xmlns:a16="http://schemas.microsoft.com/office/drawing/2014/main" val="2846251830"/>
                    </a:ext>
                  </a:extLst>
                </a:gridCol>
                <a:gridCol w="762000">
                  <a:extLst>
                    <a:ext uri="{9D8B030D-6E8A-4147-A177-3AD203B41FA5}">
                      <a16:colId xmlns:a16="http://schemas.microsoft.com/office/drawing/2014/main" val="285359158"/>
                    </a:ext>
                  </a:extLst>
                </a:gridCol>
                <a:gridCol w="762000">
                  <a:extLst>
                    <a:ext uri="{9D8B030D-6E8A-4147-A177-3AD203B41FA5}">
                      <a16:colId xmlns:a16="http://schemas.microsoft.com/office/drawing/2014/main" val="1516695586"/>
                    </a:ext>
                  </a:extLst>
                </a:gridCol>
                <a:gridCol w="670692">
                  <a:extLst>
                    <a:ext uri="{9D8B030D-6E8A-4147-A177-3AD203B41FA5}">
                      <a16:colId xmlns:a16="http://schemas.microsoft.com/office/drawing/2014/main" val="20002"/>
                    </a:ext>
                  </a:extLst>
                </a:gridCol>
                <a:gridCol w="777109">
                  <a:extLst>
                    <a:ext uri="{9D8B030D-6E8A-4147-A177-3AD203B41FA5}">
                      <a16:colId xmlns:a16="http://schemas.microsoft.com/office/drawing/2014/main" val="20003"/>
                    </a:ext>
                  </a:extLst>
                </a:gridCol>
              </a:tblGrid>
              <a:tr h="843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effectLst/>
                        </a:rPr>
                        <a:t>1</a:t>
                      </a:r>
                      <a:r>
                        <a:rPr kumimoji="0" lang="en-US" sz="1300" b="1" u="none" strike="noStrike" cap="none" normalizeH="0" baseline="30000" dirty="0">
                          <a:ln>
                            <a:noFill/>
                          </a:ln>
                          <a:effectLst/>
                        </a:rPr>
                        <a:t>st</a:t>
                      </a:r>
                      <a:r>
                        <a:rPr kumimoji="0" lang="en-US" sz="1300" b="1" u="none" strike="noStrike" cap="none" normalizeH="0" baseline="0" dirty="0">
                          <a:ln>
                            <a:noFill/>
                          </a:ln>
                          <a:effectLst/>
                        </a:rPr>
                        <a:t> Qtr.</a:t>
                      </a:r>
                      <a:endParaRPr kumimoji="0" lang="en-US" sz="13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cs typeface="Arial" charset="0"/>
                        </a:rPr>
                        <a:t>2</a:t>
                      </a:r>
                      <a:r>
                        <a:rPr kumimoji="0" lang="en-US" sz="1300" b="1" i="0" u="none" strike="noStrike" cap="none" normalizeH="0" baseline="30000" dirty="0">
                          <a:ln>
                            <a:noFill/>
                          </a:ln>
                          <a:solidFill>
                            <a:schemeClr val="tx1"/>
                          </a:solidFill>
                          <a:effectLst/>
                          <a:latin typeface="Arial" charset="0"/>
                          <a:cs typeface="Arial" charset="0"/>
                        </a:rPr>
                        <a:t>nd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cs typeface="Arial" charset="0"/>
                        </a:rPr>
                        <a:t>3</a:t>
                      </a:r>
                      <a:r>
                        <a:rPr kumimoji="0" lang="en-US" sz="1300" b="1" i="0" u="none" strike="noStrike" cap="none" normalizeH="0" baseline="30000" dirty="0">
                          <a:ln>
                            <a:noFill/>
                          </a:ln>
                          <a:solidFill>
                            <a:schemeClr val="tx1"/>
                          </a:solidFill>
                          <a:effectLst/>
                          <a:latin typeface="Arial" charset="0"/>
                          <a:cs typeface="Arial" charset="0"/>
                        </a:rPr>
                        <a:t>rd</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charset="0"/>
                          <a:cs typeface="Arial" charset="0"/>
                        </a:rPr>
                        <a:t>4</a:t>
                      </a:r>
                      <a:r>
                        <a:rPr kumimoji="0" lang="en-US" sz="1300" b="1" i="0" u="none" strike="noStrike" cap="none" normalizeH="0" baseline="30000" dirty="0">
                          <a:ln>
                            <a:noFill/>
                          </a:ln>
                          <a:solidFill>
                            <a:schemeClr val="tx1"/>
                          </a:solidFill>
                          <a:effectLst/>
                          <a:latin typeface="Arial" charset="0"/>
                          <a:cs typeface="Arial" charset="0"/>
                        </a:rPr>
                        <a:t>th</a:t>
                      </a:r>
                      <a:r>
                        <a:rPr kumimoji="0" lang="en-US" sz="13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effectLst/>
                        </a:rPr>
                        <a:t>FFY Goal</a:t>
                      </a:r>
                      <a:endParaRPr kumimoji="0" lang="en-US" sz="13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Compliance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218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437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544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442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1,641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Consultative Visits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104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150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129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503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200</a:t>
                      </a:r>
                    </a:p>
                  </a:txBody>
                  <a:tcPr anchor="ctr" horzOverflow="overflow">
                    <a:solidFill>
                      <a:schemeClr val="bg1">
                        <a:lumMod val="85000"/>
                      </a:schemeClr>
                    </a:solidFill>
                  </a:tcPr>
                </a:tc>
                <a:extLst>
                  <a:ext uri="{0D108BD9-81ED-4DB2-BD59-A6C34878D82A}">
                    <a16:rowId xmlns:a16="http://schemas.microsoft.com/office/drawing/2014/main" val="10002"/>
                  </a:ext>
                </a:extLst>
              </a:tr>
              <a:tr h="5820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OSH Outreach Events (10 and 30 Hour Construction Courses)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95000"/>
                      </a:schemeClr>
                    </a:solidFill>
                  </a:tcPr>
                </a:tc>
                <a:extLst>
                  <a:ext uri="{0D108BD9-81ED-4DB2-BD59-A6C34878D82A}">
                    <a16:rowId xmlns:a16="http://schemas.microsoft.com/office/drawing/2014/main" val="10003"/>
                  </a:ext>
                </a:extLst>
              </a:tr>
              <a:tr h="45057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effectLst/>
                        </a:rPr>
                        <a:t>People Trained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288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1,194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608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203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mj-lt"/>
                          <a:cs typeface="Arial" charset="0"/>
                        </a:rPr>
                        <a:t>2,293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mj-lt"/>
                          <a:cs typeface="Arial" charset="0"/>
                        </a:rPr>
                        <a:t>2,500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C18898F3-B3DD-4ED0-933C-3C77491CBE1F}"/>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221225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pic>
        <p:nvPicPr>
          <p:cNvPr id="17" name="Picture 16">
            <a:extLst>
              <a:ext uri="{FF2B5EF4-FFF2-40B4-BE49-F238E27FC236}">
                <a16:creationId xmlns:a16="http://schemas.microsoft.com/office/drawing/2014/main" id="{A1D21761-1394-47F6-8DD1-4E8FBA2AE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513" y="3292641"/>
            <a:ext cx="1197813" cy="898359"/>
          </a:xfrm>
          <a:prstGeom prst="rect">
            <a:avLst/>
          </a:prstGeom>
        </p:spPr>
      </p:pic>
      <p:pic>
        <p:nvPicPr>
          <p:cNvPr id="19" name="Picture 18">
            <a:extLst>
              <a:ext uri="{FF2B5EF4-FFF2-40B4-BE49-F238E27FC236}">
                <a16:creationId xmlns:a16="http://schemas.microsoft.com/office/drawing/2014/main" id="{42D5DB8F-B6A1-426E-B12C-D4025A504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3276101"/>
            <a:ext cx="1219866" cy="914899"/>
          </a:xfrm>
          <a:prstGeom prst="rect">
            <a:avLst/>
          </a:prstGeom>
        </p:spPr>
      </p:pic>
      <p:pic>
        <p:nvPicPr>
          <p:cNvPr id="20" name="Picture 19">
            <a:extLst>
              <a:ext uri="{FF2B5EF4-FFF2-40B4-BE49-F238E27FC236}">
                <a16:creationId xmlns:a16="http://schemas.microsoft.com/office/drawing/2014/main" id="{DC93077B-DF70-4A3F-8623-F97E67031B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3276101"/>
            <a:ext cx="1178197" cy="871864"/>
          </a:xfrm>
          <a:prstGeom prst="rect">
            <a:avLst/>
          </a:prstGeom>
        </p:spPr>
      </p:pic>
      <p:pic>
        <p:nvPicPr>
          <p:cNvPr id="22" name="Picture 21">
            <a:extLst>
              <a:ext uri="{FF2B5EF4-FFF2-40B4-BE49-F238E27FC236}">
                <a16:creationId xmlns:a16="http://schemas.microsoft.com/office/drawing/2014/main" id="{86305363-F5B6-4886-95E2-3FE730FC4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802626" y="3276101"/>
            <a:ext cx="1179094" cy="884321"/>
          </a:xfrm>
          <a:prstGeom prst="rect">
            <a:avLst/>
          </a:prstGeom>
        </p:spPr>
      </p:pic>
      <p:pic>
        <p:nvPicPr>
          <p:cNvPr id="23" name="Picture 22" descr="C:\Users\wllagoe.EADS\Pictures\Construction\IMG_1163.JPG">
            <a:extLst>
              <a:ext uri="{FF2B5EF4-FFF2-40B4-BE49-F238E27FC236}">
                <a16:creationId xmlns:a16="http://schemas.microsoft.com/office/drawing/2014/main" id="{A348B6C0-2D85-4CA2-BE9D-59E7F611286D}"/>
              </a:ext>
            </a:extLst>
          </p:cNvPr>
          <p:cNvPicPr/>
          <p:nvPr/>
        </p:nvPicPr>
        <p:blipFill>
          <a:blip r:embed="rId7" cstate="print"/>
          <a:srcRect l="18429" t="24573" r="35898" b="22008"/>
          <a:stretch>
            <a:fillRect/>
          </a:stretch>
        </p:blipFill>
        <p:spPr bwMode="auto">
          <a:xfrm>
            <a:off x="602223" y="3313379"/>
            <a:ext cx="1371603" cy="834586"/>
          </a:xfrm>
          <a:prstGeom prst="rect">
            <a:avLst/>
          </a:prstGeom>
          <a:noFill/>
          <a:ln w="9525">
            <a:noFill/>
            <a:miter lim="800000"/>
            <a:headEnd/>
            <a:tailEnd/>
          </a:ln>
        </p:spPr>
      </p:pic>
      <p:pic>
        <p:nvPicPr>
          <p:cNvPr id="24" name="Picture 23" descr="C:\Documents and Settings\Wanda Lagoe\My Documents\My Pictures\PSM\IMG_1889.JPG">
            <a:extLst>
              <a:ext uri="{FF2B5EF4-FFF2-40B4-BE49-F238E27FC236}">
                <a16:creationId xmlns:a16="http://schemas.microsoft.com/office/drawing/2014/main" id="{54668D7E-3876-40DB-9FF7-CCA38AC63DC8}"/>
              </a:ext>
            </a:extLst>
          </p:cNvPr>
          <p:cNvPicPr/>
          <p:nvPr/>
        </p:nvPicPr>
        <p:blipFill>
          <a:blip r:embed="rId8" cstate="print"/>
          <a:srcRect l="8929" t="21542" r="8418" b="33939"/>
          <a:stretch>
            <a:fillRect/>
          </a:stretch>
        </p:blipFill>
        <p:spPr bwMode="auto">
          <a:xfrm>
            <a:off x="1881250" y="3292954"/>
            <a:ext cx="2378576" cy="855011"/>
          </a:xfrm>
          <a:prstGeom prst="rect">
            <a:avLst/>
          </a:prstGeom>
          <a:noFill/>
          <a:ln w="9525">
            <a:noFill/>
            <a:miter lim="800000"/>
            <a:headEnd/>
            <a:tailEnd/>
          </a:ln>
        </p:spPr>
      </p:pic>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3520273087"/>
              </p:ext>
            </p:extLst>
          </p:nvPr>
        </p:nvGraphicFramePr>
        <p:xfrm>
          <a:off x="609597" y="1142999"/>
          <a:ext cx="7896730" cy="2149639"/>
        </p:xfrm>
        <a:graphic>
          <a:graphicData uri="http://schemas.openxmlformats.org/drawingml/2006/table">
            <a:tbl>
              <a:tblPr firstRow="1" bandRow="1">
                <a:tableStyleId>{00A15C55-8517-42AA-B614-E9B94910E393}</a:tableStyleId>
              </a:tblPr>
              <a:tblGrid>
                <a:gridCol w="3106373">
                  <a:extLst>
                    <a:ext uri="{9D8B030D-6E8A-4147-A177-3AD203B41FA5}">
                      <a16:colId xmlns:a16="http://schemas.microsoft.com/office/drawing/2014/main" val="20000"/>
                    </a:ext>
                  </a:extLst>
                </a:gridCol>
                <a:gridCol w="759335">
                  <a:extLst>
                    <a:ext uri="{9D8B030D-6E8A-4147-A177-3AD203B41FA5}">
                      <a16:colId xmlns:a16="http://schemas.microsoft.com/office/drawing/2014/main" val="20001"/>
                    </a:ext>
                  </a:extLst>
                </a:gridCol>
                <a:gridCol w="897583">
                  <a:extLst>
                    <a:ext uri="{9D8B030D-6E8A-4147-A177-3AD203B41FA5}">
                      <a16:colId xmlns:a16="http://schemas.microsoft.com/office/drawing/2014/main" val="409524999"/>
                    </a:ext>
                  </a:extLst>
                </a:gridCol>
                <a:gridCol w="742993">
                  <a:extLst>
                    <a:ext uri="{9D8B030D-6E8A-4147-A177-3AD203B41FA5}">
                      <a16:colId xmlns:a16="http://schemas.microsoft.com/office/drawing/2014/main" val="2898402072"/>
                    </a:ext>
                  </a:extLst>
                </a:gridCol>
                <a:gridCol w="742993">
                  <a:extLst>
                    <a:ext uri="{9D8B030D-6E8A-4147-A177-3AD203B41FA5}">
                      <a16:colId xmlns:a16="http://schemas.microsoft.com/office/drawing/2014/main" val="3563354322"/>
                    </a:ext>
                  </a:extLst>
                </a:gridCol>
                <a:gridCol w="723872">
                  <a:extLst>
                    <a:ext uri="{9D8B030D-6E8A-4147-A177-3AD203B41FA5}">
                      <a16:colId xmlns:a16="http://schemas.microsoft.com/office/drawing/2014/main" val="20002"/>
                    </a:ext>
                  </a:extLst>
                </a:gridCol>
                <a:gridCol w="923581">
                  <a:extLst>
                    <a:ext uri="{9D8B030D-6E8A-4147-A177-3AD203B41FA5}">
                      <a16:colId xmlns:a16="http://schemas.microsoft.com/office/drawing/2014/main" val="20003"/>
                    </a:ext>
                  </a:extLst>
                </a:gridCol>
              </a:tblGrid>
              <a:tr h="568995">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5161">
                <a:tc>
                  <a:txBody>
                    <a:bodyPr/>
                    <a:lstStyle/>
                    <a:p>
                      <a:pPr algn="r"/>
                      <a:r>
                        <a:rPr lang="en-US" sz="1200" i="1" dirty="0"/>
                        <a:t>Compliance Inspections</a:t>
                      </a:r>
                    </a:p>
                  </a:txBody>
                  <a:tcPr anchor="ctr">
                    <a:solidFill>
                      <a:schemeClr val="bg1">
                        <a:lumMod val="85000"/>
                      </a:schemeClr>
                    </a:solidFill>
                  </a:tcPr>
                </a:tc>
                <a:tc>
                  <a:txBody>
                    <a:bodyPr/>
                    <a:lstStyle/>
                    <a:p>
                      <a:pPr algn="ctr"/>
                      <a:r>
                        <a:rPr lang="en-US" sz="1200" i="0" dirty="0"/>
                        <a:t>10</a:t>
                      </a:r>
                    </a:p>
                  </a:txBody>
                  <a:tcPr anchor="ctr">
                    <a:solidFill>
                      <a:schemeClr val="bg1">
                        <a:lumMod val="85000"/>
                      </a:schemeClr>
                    </a:solidFill>
                  </a:tcPr>
                </a:tc>
                <a:tc>
                  <a:txBody>
                    <a:bodyPr/>
                    <a:lstStyle/>
                    <a:p>
                      <a:pPr algn="ctr"/>
                      <a:r>
                        <a:rPr lang="en-US" sz="1200" i="0" dirty="0"/>
                        <a:t>15</a:t>
                      </a:r>
                    </a:p>
                  </a:txBody>
                  <a:tcPr anchor="ctr">
                    <a:solidFill>
                      <a:schemeClr val="bg1">
                        <a:lumMod val="85000"/>
                      </a:schemeClr>
                    </a:solidFill>
                  </a:tcPr>
                </a:tc>
                <a:tc>
                  <a:txBody>
                    <a:bodyPr/>
                    <a:lstStyle/>
                    <a:p>
                      <a:pPr algn="ctr"/>
                      <a:r>
                        <a:rPr lang="en-US" sz="1200" i="0" dirty="0"/>
                        <a:t>9</a:t>
                      </a:r>
                    </a:p>
                  </a:txBody>
                  <a:tcPr anchor="ctr">
                    <a:solidFill>
                      <a:schemeClr val="bg1">
                        <a:lumMod val="85000"/>
                      </a:schemeClr>
                    </a:solidFill>
                  </a:tcPr>
                </a:tc>
                <a:tc>
                  <a:txBody>
                    <a:bodyPr/>
                    <a:lstStyle/>
                    <a:p>
                      <a:pPr algn="ctr"/>
                      <a:r>
                        <a:rPr lang="en-US" sz="1200" i="0" dirty="0"/>
                        <a:t>5</a:t>
                      </a:r>
                    </a:p>
                  </a:txBody>
                  <a:tcPr anchor="ctr">
                    <a:solidFill>
                      <a:schemeClr val="bg1">
                        <a:lumMod val="85000"/>
                      </a:schemeClr>
                    </a:solidFill>
                  </a:tcPr>
                </a:tc>
                <a:tc>
                  <a:txBody>
                    <a:bodyPr/>
                    <a:lstStyle/>
                    <a:p>
                      <a:pPr algn="ctr"/>
                      <a:r>
                        <a:rPr lang="en-US" sz="1200" b="1" i="1" dirty="0"/>
                        <a:t>39</a:t>
                      </a:r>
                    </a:p>
                  </a:txBody>
                  <a:tcPr anchor="ctr">
                    <a:solidFill>
                      <a:schemeClr val="bg1">
                        <a:lumMod val="85000"/>
                      </a:schemeClr>
                    </a:solidFill>
                  </a:tcPr>
                </a:tc>
                <a:tc>
                  <a:txBody>
                    <a:bodyPr/>
                    <a:lstStyle/>
                    <a:p>
                      <a:pPr algn="ctr"/>
                      <a:r>
                        <a:rPr lang="en-US" sz="1200" i="0" dirty="0"/>
                        <a:t>60</a:t>
                      </a:r>
                    </a:p>
                  </a:txBody>
                  <a:tcPr anchor="ctr">
                    <a:solidFill>
                      <a:schemeClr val="bg1">
                        <a:lumMod val="85000"/>
                      </a:schemeClr>
                    </a:solidFill>
                  </a:tcPr>
                </a:tc>
                <a:extLst>
                  <a:ext uri="{0D108BD9-81ED-4DB2-BD59-A6C34878D82A}">
                    <a16:rowId xmlns:a16="http://schemas.microsoft.com/office/drawing/2014/main" val="10001"/>
                  </a:ext>
                </a:extLst>
              </a:tr>
              <a:tr h="395161">
                <a:tc>
                  <a:txBody>
                    <a:bodyPr/>
                    <a:lstStyle/>
                    <a:p>
                      <a:pPr algn="r"/>
                      <a:r>
                        <a:rPr lang="en-US" sz="1200" i="1" dirty="0"/>
                        <a:t>Consultative Visits</a:t>
                      </a:r>
                    </a:p>
                  </a:txBody>
                  <a:tcPr anchor="ctr">
                    <a:solidFill>
                      <a:schemeClr val="bg1">
                        <a:lumMod val="95000"/>
                      </a:schemeClr>
                    </a:solidFill>
                  </a:tcPr>
                </a:tc>
                <a:tc>
                  <a:txBody>
                    <a:bodyPr/>
                    <a:lstStyle/>
                    <a:p>
                      <a:pPr algn="ctr"/>
                      <a:r>
                        <a:rPr lang="en-US" sz="1200" i="0" dirty="0"/>
                        <a:t>10</a:t>
                      </a:r>
                    </a:p>
                  </a:txBody>
                  <a:tcPr anchor="ctr">
                    <a:solidFill>
                      <a:schemeClr val="bg1">
                        <a:lumMod val="95000"/>
                      </a:schemeClr>
                    </a:solidFill>
                  </a:tcPr>
                </a:tc>
                <a:tc>
                  <a:txBody>
                    <a:bodyPr/>
                    <a:lstStyle/>
                    <a:p>
                      <a:pPr algn="ctr"/>
                      <a:r>
                        <a:rPr lang="en-US" sz="1200" i="0" dirty="0"/>
                        <a:t>12</a:t>
                      </a:r>
                    </a:p>
                  </a:txBody>
                  <a:tcPr anchor="ctr">
                    <a:solidFill>
                      <a:schemeClr val="bg1">
                        <a:lumMod val="95000"/>
                      </a:schemeClr>
                    </a:solidFill>
                  </a:tcPr>
                </a:tc>
                <a:tc>
                  <a:txBody>
                    <a:bodyPr/>
                    <a:lstStyle/>
                    <a:p>
                      <a:pPr algn="ctr"/>
                      <a:r>
                        <a:rPr lang="en-US" sz="1200" i="0" dirty="0"/>
                        <a:t>4</a:t>
                      </a:r>
                    </a:p>
                  </a:txBody>
                  <a:tcPr anchor="ctr">
                    <a:solidFill>
                      <a:schemeClr val="bg1">
                        <a:lumMod val="95000"/>
                      </a:schemeClr>
                    </a:solidFill>
                  </a:tcPr>
                </a:tc>
                <a:tc>
                  <a:txBody>
                    <a:bodyPr/>
                    <a:lstStyle/>
                    <a:p>
                      <a:pPr algn="ctr"/>
                      <a:r>
                        <a:rPr lang="en-US" sz="1200" i="0" dirty="0"/>
                        <a:t>2</a:t>
                      </a:r>
                    </a:p>
                  </a:txBody>
                  <a:tcPr anchor="ctr">
                    <a:solidFill>
                      <a:schemeClr val="bg1">
                        <a:lumMod val="95000"/>
                      </a:schemeClr>
                    </a:solidFill>
                  </a:tcPr>
                </a:tc>
                <a:tc>
                  <a:txBody>
                    <a:bodyPr/>
                    <a:lstStyle/>
                    <a:p>
                      <a:pPr algn="ctr"/>
                      <a:r>
                        <a:rPr lang="en-US" sz="1200" b="1" i="1" dirty="0"/>
                        <a:t>28</a:t>
                      </a:r>
                    </a:p>
                  </a:txBody>
                  <a:tcPr anchor="ctr">
                    <a:solidFill>
                      <a:schemeClr val="bg1">
                        <a:lumMod val="95000"/>
                      </a:schemeClr>
                    </a:solidFill>
                  </a:tcPr>
                </a:tc>
                <a:tc>
                  <a:txBody>
                    <a:bodyPr/>
                    <a:lstStyle/>
                    <a:p>
                      <a:pPr algn="ctr"/>
                      <a:r>
                        <a:rPr lang="en-US" sz="1200" i="0" dirty="0"/>
                        <a:t>13</a:t>
                      </a:r>
                    </a:p>
                  </a:txBody>
                  <a:tcPr anchor="ctr">
                    <a:solidFill>
                      <a:schemeClr val="bg1">
                        <a:lumMod val="95000"/>
                      </a:schemeClr>
                    </a:solidFill>
                  </a:tcPr>
                </a:tc>
                <a:extLst>
                  <a:ext uri="{0D108BD9-81ED-4DB2-BD59-A6C34878D82A}">
                    <a16:rowId xmlns:a16="http://schemas.microsoft.com/office/drawing/2014/main" val="10002"/>
                  </a:ext>
                </a:extLst>
              </a:tr>
              <a:tr h="395161">
                <a:tc>
                  <a:txBody>
                    <a:bodyPr/>
                    <a:lstStyle/>
                    <a:p>
                      <a:pPr algn="r"/>
                      <a:r>
                        <a:rPr lang="en-US" sz="1200" i="1" dirty="0"/>
                        <a:t>OSH Training and Outreach Events</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tc>
                  <a:txBody>
                    <a:bodyPr/>
                    <a:lstStyle/>
                    <a:p>
                      <a:pPr algn="ctr"/>
                      <a:r>
                        <a:rPr lang="en-US" sz="1200" i="0" dirty="0"/>
                        <a:t>3</a:t>
                      </a:r>
                    </a:p>
                  </a:txBody>
                  <a:tcPr anchor="ctr">
                    <a:solidFill>
                      <a:schemeClr val="bg1">
                        <a:lumMod val="85000"/>
                      </a:schemeClr>
                    </a:solidFill>
                  </a:tcPr>
                </a:tc>
                <a:tc>
                  <a:txBody>
                    <a:bodyPr/>
                    <a:lstStyle/>
                    <a:p>
                      <a:pPr algn="ctr"/>
                      <a:r>
                        <a:rPr lang="en-US" sz="1200" i="0" dirty="0"/>
                        <a:t>5</a:t>
                      </a:r>
                    </a:p>
                  </a:txBody>
                  <a:tcPr anchor="ctr">
                    <a:solidFill>
                      <a:schemeClr val="bg1">
                        <a:lumMod val="85000"/>
                      </a:schemeClr>
                    </a:solidFill>
                  </a:tcPr>
                </a:tc>
                <a:tc>
                  <a:txBody>
                    <a:bodyPr/>
                    <a:lstStyle/>
                    <a:p>
                      <a:pPr algn="ctr"/>
                      <a:r>
                        <a:rPr lang="en-US" sz="1200" b="1" i="1" dirty="0"/>
                        <a:t>12</a:t>
                      </a:r>
                    </a:p>
                  </a:txBody>
                  <a:tcPr anchor="ctr">
                    <a:solidFill>
                      <a:schemeClr val="bg1">
                        <a:lumMod val="85000"/>
                      </a:schemeClr>
                    </a:solidFill>
                  </a:tcPr>
                </a:tc>
                <a:tc>
                  <a:txBody>
                    <a:bodyPr/>
                    <a:lstStyle/>
                    <a:p>
                      <a:pPr algn="ctr"/>
                      <a:r>
                        <a:rPr lang="en-US" sz="1200" i="0" dirty="0"/>
                        <a:t>1</a:t>
                      </a:r>
                    </a:p>
                  </a:txBody>
                  <a:tcPr anchor="ctr">
                    <a:solidFill>
                      <a:schemeClr val="bg1">
                        <a:lumMod val="85000"/>
                      </a:schemeClr>
                    </a:solidFill>
                  </a:tcPr>
                </a:tc>
                <a:extLst>
                  <a:ext uri="{0D108BD9-81ED-4DB2-BD59-A6C34878D82A}">
                    <a16:rowId xmlns:a16="http://schemas.microsoft.com/office/drawing/2014/main" val="10003"/>
                  </a:ext>
                </a:extLst>
              </a:tr>
              <a:tr h="395161">
                <a:tc>
                  <a:txBody>
                    <a:bodyPr/>
                    <a:lstStyle/>
                    <a:p>
                      <a:pPr algn="r"/>
                      <a:r>
                        <a:rPr lang="en-US" sz="1200" i="1" dirty="0"/>
                        <a:t>People </a:t>
                      </a:r>
                      <a:r>
                        <a:rPr lang="en-US" sz="1200" i="1" baseline="0" dirty="0"/>
                        <a:t>Trained</a:t>
                      </a:r>
                      <a:endParaRPr lang="en-US" sz="1200" i="1" dirty="0"/>
                    </a:p>
                  </a:txBody>
                  <a:tcPr anchor="ctr">
                    <a:solidFill>
                      <a:schemeClr val="bg1">
                        <a:lumMod val="95000"/>
                      </a:schemeClr>
                    </a:solidFill>
                  </a:tcPr>
                </a:tc>
                <a:tc>
                  <a:txBody>
                    <a:bodyPr/>
                    <a:lstStyle/>
                    <a:p>
                      <a:pPr algn="ctr"/>
                      <a:r>
                        <a:rPr lang="en-US" sz="1200" i="0" dirty="0"/>
                        <a:t>21</a:t>
                      </a:r>
                    </a:p>
                  </a:txBody>
                  <a:tcPr anchor="ctr">
                    <a:solidFill>
                      <a:schemeClr val="bg1">
                        <a:lumMod val="95000"/>
                      </a:schemeClr>
                    </a:solidFill>
                  </a:tcPr>
                </a:tc>
                <a:tc>
                  <a:txBody>
                    <a:bodyPr/>
                    <a:lstStyle/>
                    <a:p>
                      <a:pPr algn="ctr"/>
                      <a:r>
                        <a:rPr lang="en-US" sz="1200" i="0" dirty="0"/>
                        <a:t>174</a:t>
                      </a:r>
                    </a:p>
                  </a:txBody>
                  <a:tcPr anchor="ctr">
                    <a:solidFill>
                      <a:schemeClr val="bg1">
                        <a:lumMod val="95000"/>
                      </a:schemeClr>
                    </a:solidFill>
                  </a:tcPr>
                </a:tc>
                <a:tc>
                  <a:txBody>
                    <a:bodyPr/>
                    <a:lstStyle/>
                    <a:p>
                      <a:pPr algn="ctr"/>
                      <a:r>
                        <a:rPr lang="en-US" sz="1200" i="0" dirty="0"/>
                        <a:t>28</a:t>
                      </a:r>
                    </a:p>
                  </a:txBody>
                  <a:tcPr anchor="ctr">
                    <a:solidFill>
                      <a:schemeClr val="bg1">
                        <a:lumMod val="95000"/>
                      </a:schemeClr>
                    </a:solidFill>
                  </a:tcPr>
                </a:tc>
                <a:tc>
                  <a:txBody>
                    <a:bodyPr/>
                    <a:lstStyle/>
                    <a:p>
                      <a:pPr algn="ctr"/>
                      <a:r>
                        <a:rPr lang="en-US" sz="1200" i="0" dirty="0"/>
                        <a:t>159</a:t>
                      </a:r>
                    </a:p>
                  </a:txBody>
                  <a:tcPr anchor="ctr">
                    <a:solidFill>
                      <a:schemeClr val="bg1">
                        <a:lumMod val="95000"/>
                      </a:schemeClr>
                    </a:solidFill>
                  </a:tcPr>
                </a:tc>
                <a:tc>
                  <a:txBody>
                    <a:bodyPr/>
                    <a:lstStyle/>
                    <a:p>
                      <a:pPr algn="ctr"/>
                      <a:r>
                        <a:rPr lang="en-US" sz="1200" b="1" i="1" dirty="0"/>
                        <a:t>382</a:t>
                      </a:r>
                    </a:p>
                  </a:txBody>
                  <a:tcPr anchor="ctr">
                    <a:solidFill>
                      <a:schemeClr val="bg1">
                        <a:lumMod val="95000"/>
                      </a:schemeClr>
                    </a:solidFill>
                  </a:tcPr>
                </a:tc>
                <a:tc>
                  <a:txBody>
                    <a:bodyPr/>
                    <a:lstStyle/>
                    <a:p>
                      <a:pPr algn="ctr"/>
                      <a:r>
                        <a:rPr lang="en-US" sz="1200" i="0" dirty="0"/>
                        <a:t>150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407867960"/>
              </p:ext>
            </p:extLst>
          </p:nvPr>
        </p:nvGraphicFramePr>
        <p:xfrm>
          <a:off x="609600" y="4114801"/>
          <a:ext cx="7934709" cy="1736570"/>
        </p:xfrm>
        <a:graphic>
          <a:graphicData uri="http://schemas.openxmlformats.org/drawingml/2006/table">
            <a:tbl>
              <a:tblPr>
                <a:tableStyleId>{00A15C55-8517-42AA-B614-E9B94910E393}</a:tableStyleId>
              </a:tblPr>
              <a:tblGrid>
                <a:gridCol w="2674756">
                  <a:extLst>
                    <a:ext uri="{9D8B030D-6E8A-4147-A177-3AD203B41FA5}">
                      <a16:colId xmlns:a16="http://schemas.microsoft.com/office/drawing/2014/main" val="20000"/>
                    </a:ext>
                  </a:extLst>
                </a:gridCol>
                <a:gridCol w="1028752">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754418">
                  <a:extLst>
                    <a:ext uri="{9D8B030D-6E8A-4147-A177-3AD203B41FA5}">
                      <a16:colId xmlns:a16="http://schemas.microsoft.com/office/drawing/2014/main" val="20003"/>
                    </a:ext>
                  </a:extLst>
                </a:gridCol>
                <a:gridCol w="754418">
                  <a:extLst>
                    <a:ext uri="{9D8B030D-6E8A-4147-A177-3AD203B41FA5}">
                      <a16:colId xmlns:a16="http://schemas.microsoft.com/office/drawing/2014/main" val="3619957543"/>
                    </a:ext>
                  </a:extLst>
                </a:gridCol>
                <a:gridCol w="792856">
                  <a:extLst>
                    <a:ext uri="{9D8B030D-6E8A-4147-A177-3AD203B41FA5}">
                      <a16:colId xmlns:a16="http://schemas.microsoft.com/office/drawing/2014/main" val="3531411825"/>
                    </a:ext>
                  </a:extLst>
                </a:gridCol>
                <a:gridCol w="792856">
                  <a:extLst>
                    <a:ext uri="{9D8B030D-6E8A-4147-A177-3AD203B41FA5}">
                      <a16:colId xmlns:a16="http://schemas.microsoft.com/office/drawing/2014/main" val="3439484636"/>
                    </a:ext>
                  </a:extLst>
                </a:gridCol>
                <a:gridCol w="928373">
                  <a:extLst>
                    <a:ext uri="{9D8B030D-6E8A-4147-A177-3AD203B41FA5}">
                      <a16:colId xmlns:a16="http://schemas.microsoft.com/office/drawing/2014/main" val="20004"/>
                    </a:ext>
                  </a:extLst>
                </a:gridCol>
              </a:tblGrid>
              <a:tr h="3856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u="none" strike="noStrike" cap="none" normalizeH="0" baseline="0" dirty="0">
                          <a:ln>
                            <a:noFill/>
                          </a:ln>
                          <a:effectLst/>
                        </a:rPr>
                        <a:t>NAICS 11331*</a:t>
                      </a:r>
                      <a:r>
                        <a:rPr lang="en-US" sz="1300" b="1" dirty="0"/>
                        <a:t>—</a:t>
                      </a:r>
                      <a:r>
                        <a:rPr kumimoji="0" lang="en-US" sz="13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1</a:t>
                      </a:r>
                      <a:r>
                        <a:rPr kumimoji="0" lang="en-US" sz="1200" b="1" i="0" u="none" strike="noStrike" cap="none" normalizeH="0" baseline="30000" dirty="0">
                          <a:ln>
                            <a:noFill/>
                          </a:ln>
                          <a:solidFill>
                            <a:schemeClr val="tx1"/>
                          </a:solidFill>
                          <a:effectLst/>
                          <a:latin typeface="Arial" charset="0"/>
                          <a:cs typeface="Arial" charset="0"/>
                        </a:rPr>
                        <a:t>st</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a:t>
                      </a:r>
                      <a:r>
                        <a:rPr kumimoji="0" lang="en-US" sz="1200" b="1" i="0" u="none" strike="noStrike" cap="none" normalizeH="0" baseline="30000" dirty="0">
                          <a:ln>
                            <a:noFill/>
                          </a:ln>
                          <a:solidFill>
                            <a:schemeClr val="tx1"/>
                          </a:solidFill>
                          <a:effectLst/>
                          <a:latin typeface="Arial" charset="0"/>
                          <a:cs typeface="Arial" charset="0"/>
                        </a:rPr>
                        <a:t>nd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3</a:t>
                      </a:r>
                      <a:r>
                        <a:rPr kumimoji="0" lang="en-US" sz="1200" b="1" i="0" u="none" strike="noStrike" cap="none" normalizeH="0" baseline="30000" dirty="0">
                          <a:ln>
                            <a:noFill/>
                          </a:ln>
                          <a:solidFill>
                            <a:schemeClr val="tx1"/>
                          </a:solidFill>
                          <a:effectLst/>
                          <a:latin typeface="Arial" charset="0"/>
                          <a:cs typeface="Arial" charset="0"/>
                        </a:rPr>
                        <a:t>rd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4</a:t>
                      </a:r>
                      <a:r>
                        <a:rPr kumimoji="0" lang="en-US" sz="1200" b="1" i="0" u="none" strike="noStrike" cap="none" normalizeH="0" baseline="30000" dirty="0">
                          <a:ln>
                            <a:noFill/>
                          </a:ln>
                          <a:solidFill>
                            <a:schemeClr val="tx1"/>
                          </a:solidFill>
                          <a:effectLst/>
                          <a:latin typeface="Arial" charset="0"/>
                          <a:cs typeface="Arial" charset="0"/>
                        </a:rPr>
                        <a:t>th</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2650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Total Fatalities</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200" i="1" dirty="0"/>
                        <a:t>0</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200" i="0" dirty="0"/>
                        <a:t>0</a:t>
                      </a:r>
                    </a:p>
                  </a:txBody>
                  <a:tcPr horzOverflow="overflow">
                    <a:solidFill>
                      <a:schemeClr val="bg1">
                        <a:lumMod val="95000"/>
                      </a:schemeClr>
                    </a:solidFill>
                  </a:tcPr>
                </a:tc>
                <a:tc>
                  <a:txBody>
                    <a:bodyPr/>
                    <a:lstStyle/>
                    <a:p>
                      <a:pPr algn="ctr"/>
                      <a:r>
                        <a:rPr lang="en-US" sz="1200" i="0" dirty="0"/>
                        <a:t>1</a:t>
                      </a:r>
                    </a:p>
                  </a:txBody>
                  <a:tcPr horzOverflow="overflow">
                    <a:solidFill>
                      <a:schemeClr val="bg1">
                        <a:lumMod val="95000"/>
                      </a:schemeClr>
                    </a:solidFill>
                  </a:tcPr>
                </a:tc>
                <a:tc>
                  <a:txBody>
                    <a:bodyPr/>
                    <a:lstStyle/>
                    <a:p>
                      <a:pPr algn="ctr"/>
                      <a:r>
                        <a:rPr lang="en-US" sz="1200" i="0" dirty="0"/>
                        <a:t>0</a:t>
                      </a:r>
                    </a:p>
                  </a:txBody>
                  <a:tcPr horzOverflow="overflow">
                    <a:solidFill>
                      <a:schemeClr val="bg1">
                        <a:lumMod val="95000"/>
                      </a:schemeClr>
                    </a:solidFill>
                  </a:tcPr>
                </a:tc>
                <a:tc>
                  <a:txBody>
                    <a:bodyPr/>
                    <a:lstStyle/>
                    <a:p>
                      <a:pPr algn="ctr"/>
                      <a:r>
                        <a:rPr lang="en-US" sz="1200" i="0" dirty="0"/>
                        <a:t>0</a:t>
                      </a:r>
                    </a:p>
                  </a:txBody>
                  <a:tcPr horzOverflow="overflow">
                    <a:solidFill>
                      <a:schemeClr val="bg1">
                        <a:lumMod val="95000"/>
                      </a:schemeClr>
                    </a:solidFill>
                  </a:tcPr>
                </a:tc>
                <a:tc>
                  <a:txBody>
                    <a:bodyPr/>
                    <a:lstStyle/>
                    <a:p>
                      <a:pPr algn="ctr"/>
                      <a:r>
                        <a:rPr lang="en-US" sz="12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471187">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1" u="none" strike="noStrike" cap="none" normalizeH="0" baseline="0" dirty="0">
                          <a:ln>
                            <a:noFill/>
                          </a:ln>
                          <a:effectLst/>
                        </a:rPr>
                        <a:t>NAICS 56173*</a:t>
                      </a:r>
                      <a:r>
                        <a:rPr lang="en-US" sz="1300" b="1" dirty="0"/>
                        <a:t>—</a:t>
                      </a:r>
                      <a:r>
                        <a:rPr kumimoji="0" lang="en-US" sz="1300" b="1" i="0" u="none" strike="noStrike" cap="none" normalizeH="0" baseline="0" dirty="0">
                          <a:ln>
                            <a:noFill/>
                          </a:ln>
                          <a:solidFill>
                            <a:schemeClr val="tx1"/>
                          </a:solidFill>
                          <a:effectLst/>
                          <a:latin typeface="Arial" charset="0"/>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1</a:t>
                      </a:r>
                      <a:r>
                        <a:rPr kumimoji="0" lang="en-US" sz="1200" b="1" i="0" u="none" strike="noStrike" cap="none" normalizeH="0" baseline="30000" dirty="0">
                          <a:ln>
                            <a:noFill/>
                          </a:ln>
                          <a:solidFill>
                            <a:schemeClr val="tx1"/>
                          </a:solidFill>
                          <a:effectLst/>
                          <a:latin typeface="Arial" charset="0"/>
                          <a:cs typeface="Arial" charset="0"/>
                        </a:rPr>
                        <a:t>st</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a:t>
                      </a:r>
                      <a:r>
                        <a:rPr kumimoji="0" lang="en-US" sz="1200" b="1" i="0" u="none" strike="noStrike" cap="none" normalizeH="0" baseline="30000" dirty="0">
                          <a:ln>
                            <a:noFill/>
                          </a:ln>
                          <a:solidFill>
                            <a:schemeClr val="tx1"/>
                          </a:solidFill>
                          <a:effectLst/>
                          <a:latin typeface="Arial" charset="0"/>
                          <a:cs typeface="Arial" charset="0"/>
                        </a:rPr>
                        <a:t>nd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3</a:t>
                      </a:r>
                      <a:r>
                        <a:rPr kumimoji="0" lang="en-US" sz="1200" b="1" i="0" u="none" strike="noStrike" cap="none" normalizeH="0" baseline="30000" dirty="0">
                          <a:ln>
                            <a:noFill/>
                          </a:ln>
                          <a:solidFill>
                            <a:schemeClr val="tx1"/>
                          </a:solidFill>
                          <a:effectLst/>
                          <a:latin typeface="Arial" charset="0"/>
                          <a:cs typeface="Arial" charset="0"/>
                        </a:rPr>
                        <a:t>rd</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4</a:t>
                      </a:r>
                      <a:r>
                        <a:rPr kumimoji="0" lang="en-US" sz="1200" b="1" i="0" u="none" strike="noStrike" cap="none" normalizeH="0" baseline="30000" dirty="0">
                          <a:ln>
                            <a:noFill/>
                          </a:ln>
                          <a:solidFill>
                            <a:schemeClr val="tx1"/>
                          </a:solidFill>
                          <a:effectLst/>
                          <a:latin typeface="Arial" charset="0"/>
                          <a:cs typeface="Arial" charset="0"/>
                        </a:rPr>
                        <a:t>th</a:t>
                      </a:r>
                      <a:r>
                        <a:rPr kumimoji="0" lang="en-US" sz="12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26504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Total Fatalities</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6</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200" i="0" dirty="0"/>
                        <a:t>1</a:t>
                      </a:r>
                    </a:p>
                  </a:txBody>
                  <a:tcPr horzOverflow="overflow">
                    <a:solidFill>
                      <a:schemeClr val="bg1">
                        <a:lumMod val="85000"/>
                      </a:schemeClr>
                    </a:solidFill>
                  </a:tcPr>
                </a:tc>
                <a:tc>
                  <a:txBody>
                    <a:bodyPr/>
                    <a:lstStyle/>
                    <a:p>
                      <a:pPr algn="ctr"/>
                      <a:r>
                        <a:rPr lang="en-US" sz="1200" i="0" dirty="0"/>
                        <a:t>1</a:t>
                      </a:r>
                    </a:p>
                  </a:txBody>
                  <a:tcPr horzOverflow="overflow">
                    <a:solidFill>
                      <a:schemeClr val="bg1">
                        <a:lumMod val="85000"/>
                      </a:schemeClr>
                    </a:solidFill>
                  </a:tcPr>
                </a:tc>
                <a:tc>
                  <a:txBody>
                    <a:bodyPr/>
                    <a:lstStyle/>
                    <a:p>
                      <a:pPr algn="ctr"/>
                      <a:r>
                        <a:rPr lang="en-US" sz="1200" i="0" dirty="0"/>
                        <a:t>2</a:t>
                      </a:r>
                    </a:p>
                  </a:txBody>
                  <a:tcPr horzOverflow="overflow">
                    <a:solidFill>
                      <a:schemeClr val="bg1">
                        <a:lumMod val="85000"/>
                      </a:schemeClr>
                    </a:solidFill>
                  </a:tcPr>
                </a:tc>
                <a:tc>
                  <a:txBody>
                    <a:bodyPr/>
                    <a:lstStyle/>
                    <a:p>
                      <a:pPr algn="ctr"/>
                      <a:r>
                        <a:rPr lang="en-US" sz="1200" i="0" dirty="0"/>
                        <a:t>1</a:t>
                      </a:r>
                    </a:p>
                  </a:txBody>
                  <a:tcPr horzOverflow="overflow">
                    <a:solidFill>
                      <a:schemeClr val="bg1">
                        <a:lumMod val="85000"/>
                      </a:schemeClr>
                    </a:solidFill>
                  </a:tcPr>
                </a:tc>
                <a:tc>
                  <a:txBody>
                    <a:bodyPr/>
                    <a:lstStyle/>
                    <a:p>
                      <a:pPr algn="ctr"/>
                      <a:r>
                        <a:rPr lang="en-US" sz="1200" b="1" i="1" dirty="0"/>
                        <a:t>5</a:t>
                      </a:r>
                    </a:p>
                  </a:txBody>
                  <a:tcPr horzOverflow="overflow">
                    <a:solidFill>
                      <a:schemeClr val="bg1">
                        <a:lumMod val="85000"/>
                      </a:schemeClr>
                    </a:solidFill>
                  </a:tcPr>
                </a:tc>
                <a:extLst>
                  <a:ext uri="{0D108BD9-81ED-4DB2-BD59-A6C34878D82A}">
                    <a16:rowId xmlns:a16="http://schemas.microsoft.com/office/drawing/2014/main" val="10003"/>
                  </a:ext>
                </a:extLst>
              </a:tr>
              <a:tr h="31457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chemeClr val="tx1"/>
                          </a:solidFill>
                          <a:effectLst/>
                          <a:latin typeface="Arial" charset="0"/>
                          <a:cs typeface="Arial" charset="0"/>
                        </a:rPr>
                        <a:t>Combined Fatality Rate</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200" i="1" dirty="0"/>
                        <a:t>0.0166</a:t>
                      </a:r>
                      <a:endParaRPr lang="en-US" sz="1400" i="1" dirty="0"/>
                    </a:p>
                  </a:txBody>
                  <a:tcPr horzOverflow="overflow">
                    <a:solidFill>
                      <a:schemeClr val="bg1">
                        <a:lumMod val="95000"/>
                      </a:schemeClr>
                    </a:solidFill>
                  </a:tcPr>
                </a:tc>
                <a:tc vMerge="1">
                  <a:txBody>
                    <a:bodyPr/>
                    <a:lstStyle/>
                    <a:p>
                      <a:endParaRPr lang="en-US"/>
                    </a:p>
                  </a:txBody>
                  <a:tcPr/>
                </a:tc>
                <a:tc>
                  <a:txBody>
                    <a:bodyPr/>
                    <a:lstStyle/>
                    <a:p>
                      <a:pPr algn="ctr"/>
                      <a:r>
                        <a:rPr lang="en-US" sz="1200" i="0" dirty="0"/>
                        <a:t>0.0027</a:t>
                      </a:r>
                    </a:p>
                  </a:txBody>
                  <a:tcPr horzOverflow="overflow">
                    <a:solidFill>
                      <a:schemeClr val="bg1">
                        <a:lumMod val="95000"/>
                      </a:schemeClr>
                    </a:solidFill>
                  </a:tcPr>
                </a:tc>
                <a:tc>
                  <a:txBody>
                    <a:bodyPr/>
                    <a:lstStyle/>
                    <a:p>
                      <a:pPr algn="ctr"/>
                      <a:r>
                        <a:rPr lang="en-US" sz="1200" i="0" dirty="0"/>
                        <a:t>0.0056</a:t>
                      </a:r>
                    </a:p>
                  </a:txBody>
                  <a:tcPr horzOverflow="overflow">
                    <a:solidFill>
                      <a:schemeClr val="bg1">
                        <a:lumMod val="95000"/>
                      </a:schemeClr>
                    </a:solidFill>
                  </a:tcPr>
                </a:tc>
                <a:tc>
                  <a:txBody>
                    <a:bodyPr/>
                    <a:lstStyle/>
                    <a:p>
                      <a:pPr algn="ctr"/>
                      <a:r>
                        <a:rPr lang="en-US" sz="1200" i="0" dirty="0"/>
                        <a:t>*0.</a:t>
                      </a:r>
                    </a:p>
                  </a:txBody>
                  <a:tcPr horzOverflow="overflow">
                    <a:solidFill>
                      <a:schemeClr val="bg1">
                        <a:lumMod val="95000"/>
                      </a:schemeClr>
                    </a:solidFill>
                  </a:tcPr>
                </a:tc>
                <a:tc>
                  <a:txBody>
                    <a:bodyPr/>
                    <a:lstStyle/>
                    <a:p>
                      <a:pPr algn="ctr"/>
                      <a:r>
                        <a:rPr lang="en-US" sz="1200" i="0" dirty="0"/>
                        <a:t>*0.</a:t>
                      </a:r>
                    </a:p>
                  </a:txBody>
                  <a:tcPr horzOverflow="overflow">
                    <a:solidFill>
                      <a:schemeClr val="bg1">
                        <a:lumMod val="95000"/>
                      </a:schemeClr>
                    </a:solidFill>
                  </a:tcPr>
                </a:tc>
                <a:tc>
                  <a:txBody>
                    <a:bodyPr/>
                    <a:lstStyle/>
                    <a:p>
                      <a:pPr algn="ctr"/>
                      <a:r>
                        <a:rPr lang="en-US" sz="1200" b="1" i="1" dirty="0"/>
                        <a:t>*0.</a:t>
                      </a:r>
                    </a:p>
                  </a:txBody>
                  <a:tcPr horzOverflow="overflow">
                    <a:solidFill>
                      <a:schemeClr val="bg1">
                        <a:lumMod val="95000"/>
                      </a:schemeClr>
                    </a:solidFill>
                  </a:tcPr>
                </a:tc>
                <a:extLst>
                  <a:ext uri="{0D108BD9-81ED-4DB2-BD59-A6C34878D82A}">
                    <a16:rowId xmlns:a16="http://schemas.microsoft.com/office/drawing/2014/main" val="3489040046"/>
                  </a:ext>
                </a:extLst>
              </a:tr>
            </a:tbl>
          </a:graphicData>
        </a:graphic>
      </p:graphicFrame>
      <p:sp>
        <p:nvSpPr>
          <p:cNvPr id="15" name="TextBox 14">
            <a:extLst>
              <a:ext uri="{FF2B5EF4-FFF2-40B4-BE49-F238E27FC236}">
                <a16:creationId xmlns:a16="http://schemas.microsoft.com/office/drawing/2014/main" id="{41D47DDF-C4C1-48CF-9157-1DAE8A63650C}"/>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
        <p:nvSpPr>
          <p:cNvPr id="12" name="TextBox 11">
            <a:extLst>
              <a:ext uri="{FF2B5EF4-FFF2-40B4-BE49-F238E27FC236}">
                <a16:creationId xmlns:a16="http://schemas.microsoft.com/office/drawing/2014/main" id="{BDB9E348-3240-4BF3-8EE2-CA6844C628DB}"/>
              </a:ext>
            </a:extLst>
          </p:cNvPr>
          <p:cNvSpPr txBox="1"/>
          <p:nvPr/>
        </p:nvSpPr>
        <p:spPr>
          <a:xfrm>
            <a:off x="7375606" y="5804656"/>
            <a:ext cx="1184940" cy="230832"/>
          </a:xfrm>
          <a:prstGeom prst="rect">
            <a:avLst/>
          </a:prstGeom>
          <a:noFill/>
        </p:spPr>
        <p:txBody>
          <a:bodyPr wrap="none" rtlCol="0">
            <a:spAutoFit/>
          </a:bodyPr>
          <a:lstStyle/>
          <a:p>
            <a:r>
              <a:rPr lang="en-US" sz="900" dirty="0"/>
              <a:t>* </a:t>
            </a:r>
            <a:r>
              <a:rPr lang="en-US" sz="900" i="1" dirty="0"/>
              <a:t>Data not available</a:t>
            </a:r>
          </a:p>
        </p:txBody>
      </p:sp>
    </p:spTree>
    <p:extLst>
      <p:ext uri="{BB962C8B-B14F-4D97-AF65-F5344CB8AC3E}">
        <p14:creationId xmlns:p14="http://schemas.microsoft.com/office/powerpoint/2010/main" val="3510899892"/>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13" name="Group 128">
            <a:extLst>
              <a:ext uri="{FF2B5EF4-FFF2-40B4-BE49-F238E27FC236}">
                <a16:creationId xmlns:a16="http://schemas.microsoft.com/office/drawing/2014/main" id="{4AD67657-16A9-437F-8B5D-3D5C7136A568}"/>
              </a:ext>
            </a:extLst>
          </p:cNvPr>
          <p:cNvGraphicFramePr>
            <a:graphicFrameLocks noGrp="1"/>
          </p:cNvGraphicFramePr>
          <p:nvPr>
            <p:extLst>
              <p:ext uri="{D42A27DB-BD31-4B8C-83A1-F6EECF244321}">
                <p14:modId xmlns:p14="http://schemas.microsoft.com/office/powerpoint/2010/main" val="2581184074"/>
              </p:ext>
            </p:extLst>
          </p:nvPr>
        </p:nvGraphicFramePr>
        <p:xfrm>
          <a:off x="609600" y="1219200"/>
          <a:ext cx="7929234" cy="2362199"/>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748019">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98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60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2018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452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6.4</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6.3</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6.1</a:t>
                      </a:r>
                    </a:p>
                  </a:txBody>
                  <a:tcPr horzOverflow="overflow">
                    <a:solidFill>
                      <a:schemeClr val="bg1">
                        <a:lumMod val="95000"/>
                      </a:schemeClr>
                    </a:solidFill>
                  </a:tcPr>
                </a:tc>
                <a:tc>
                  <a:txBody>
                    <a:bodyPr/>
                    <a:lstStyle/>
                    <a:p>
                      <a:pPr algn="ctr"/>
                      <a:r>
                        <a:rPr lang="en-US" sz="1200" b="1" i="1" dirty="0"/>
                        <a:t>11% Lower</a:t>
                      </a:r>
                    </a:p>
                  </a:txBody>
                  <a:tcPr horzOverflow="overflow">
                    <a:solidFill>
                      <a:schemeClr val="bg1">
                        <a:lumMod val="95000"/>
                      </a:schemeClr>
                    </a:solidFill>
                  </a:tcPr>
                </a:tc>
                <a:extLst>
                  <a:ext uri="{0D108BD9-81ED-4DB2-BD59-A6C34878D82A}">
                    <a16:rowId xmlns:a16="http://schemas.microsoft.com/office/drawing/2014/main" val="10003"/>
                  </a:ext>
                </a:extLst>
              </a:tr>
              <a:tr h="30994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3.7</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11%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3.3</a:t>
                      </a:r>
                    </a:p>
                  </a:txBody>
                  <a:tcPr horzOverflow="overflow">
                    <a:solidFill>
                      <a:schemeClr val="bg1">
                        <a:lumMod val="85000"/>
                      </a:schemeClr>
                    </a:solidFill>
                  </a:tcPr>
                </a:tc>
                <a:tc>
                  <a:txBody>
                    <a:bodyPr/>
                    <a:lstStyle/>
                    <a:p>
                      <a:pPr algn="ctr"/>
                      <a:r>
                        <a:rPr lang="en-US" sz="1200" i="1" dirty="0"/>
                        <a:t>3.8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3.7</a:t>
                      </a:r>
                    </a:p>
                  </a:txBody>
                  <a:tcPr horzOverflow="overflow">
                    <a:solidFill>
                      <a:schemeClr val="bg1">
                        <a:lumMod val="85000"/>
                      </a:schemeClr>
                    </a:solidFill>
                  </a:tcPr>
                </a:tc>
                <a:tc>
                  <a:txBody>
                    <a:bodyPr/>
                    <a:lstStyle/>
                    <a:p>
                      <a:pPr algn="ctr"/>
                      <a:r>
                        <a:rPr lang="en-US" sz="1200" b="1" i="1" dirty="0"/>
                        <a:t>11%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3468889432"/>
              </p:ext>
            </p:extLst>
          </p:nvPr>
        </p:nvGraphicFramePr>
        <p:xfrm>
          <a:off x="609600" y="3733799"/>
          <a:ext cx="7924800" cy="2208523"/>
        </p:xfrm>
        <a:graphic>
          <a:graphicData uri="http://schemas.openxmlformats.org/drawingml/2006/table">
            <a:tbl>
              <a:tblPr firstRow="1" bandRow="1">
                <a:tableStyleId>{073A0DAA-6AF3-43AB-8588-CEC1D06C72B9}</a:tableStyleId>
              </a:tblPr>
              <a:tblGrid>
                <a:gridCol w="2889375">
                  <a:extLst>
                    <a:ext uri="{9D8B030D-6E8A-4147-A177-3AD203B41FA5}">
                      <a16:colId xmlns:a16="http://schemas.microsoft.com/office/drawing/2014/main" val="20000"/>
                    </a:ext>
                  </a:extLst>
                </a:gridCol>
                <a:gridCol w="825536">
                  <a:extLst>
                    <a:ext uri="{9D8B030D-6E8A-4147-A177-3AD203B41FA5}">
                      <a16:colId xmlns:a16="http://schemas.microsoft.com/office/drawing/2014/main" val="20001"/>
                    </a:ext>
                  </a:extLst>
                </a:gridCol>
                <a:gridCol w="827897">
                  <a:extLst>
                    <a:ext uri="{9D8B030D-6E8A-4147-A177-3AD203B41FA5}">
                      <a16:colId xmlns:a16="http://schemas.microsoft.com/office/drawing/2014/main" val="3495941624"/>
                    </a:ext>
                  </a:extLst>
                </a:gridCol>
                <a:gridCol w="770157">
                  <a:extLst>
                    <a:ext uri="{9D8B030D-6E8A-4147-A177-3AD203B41FA5}">
                      <a16:colId xmlns:a16="http://schemas.microsoft.com/office/drawing/2014/main" val="3500881687"/>
                    </a:ext>
                  </a:extLst>
                </a:gridCol>
                <a:gridCol w="770157">
                  <a:extLst>
                    <a:ext uri="{9D8B030D-6E8A-4147-A177-3AD203B41FA5}">
                      <a16:colId xmlns:a16="http://schemas.microsoft.com/office/drawing/2014/main" val="2596454576"/>
                    </a:ext>
                  </a:extLst>
                </a:gridCol>
                <a:gridCol w="807827">
                  <a:extLst>
                    <a:ext uri="{9D8B030D-6E8A-4147-A177-3AD203B41FA5}">
                      <a16:colId xmlns:a16="http://schemas.microsoft.com/office/drawing/2014/main" val="20002"/>
                    </a:ext>
                  </a:extLst>
                </a:gridCol>
                <a:gridCol w="1033851">
                  <a:extLst>
                    <a:ext uri="{9D8B030D-6E8A-4147-A177-3AD203B41FA5}">
                      <a16:colId xmlns:a16="http://schemas.microsoft.com/office/drawing/2014/main" val="20003"/>
                    </a:ext>
                  </a:extLst>
                </a:gridCol>
              </a:tblGrid>
              <a:tr h="643661">
                <a:tc>
                  <a:txBody>
                    <a:bodyPr/>
                    <a:lstStyle/>
                    <a:p>
                      <a:pPr algn="r"/>
                      <a:r>
                        <a:rPr lang="en-US" sz="1600" dirty="0">
                          <a:solidFill>
                            <a:schemeClr val="tx1"/>
                          </a:solidFill>
                        </a:rPr>
                        <a:t>SEP ACTIVITY</a:t>
                      </a:r>
                    </a:p>
                  </a:txBody>
                  <a:tcPr anchor="ctr">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400" i="1" dirty="0"/>
                        <a:t>Compliance Inspections</a:t>
                      </a:r>
                    </a:p>
                  </a:txBody>
                  <a:tcPr>
                    <a:solidFill>
                      <a:schemeClr val="bg1">
                        <a:lumMod val="85000"/>
                      </a:schemeClr>
                    </a:solidFill>
                  </a:tcPr>
                </a:tc>
                <a:tc>
                  <a:txBody>
                    <a:bodyPr/>
                    <a:lstStyle/>
                    <a:p>
                      <a:pPr algn="ctr"/>
                      <a:r>
                        <a:rPr lang="en-US" sz="1400" i="0" dirty="0"/>
                        <a:t>5</a:t>
                      </a:r>
                    </a:p>
                  </a:txBody>
                  <a:tcPr>
                    <a:solidFill>
                      <a:schemeClr val="bg1">
                        <a:lumMod val="85000"/>
                      </a:schemeClr>
                    </a:solidFill>
                  </a:tcPr>
                </a:tc>
                <a:tc>
                  <a:txBody>
                    <a:bodyPr/>
                    <a:lstStyle/>
                    <a:p>
                      <a:pPr algn="ctr"/>
                      <a:r>
                        <a:rPr lang="en-US" sz="1400" i="0" dirty="0"/>
                        <a:t>19</a:t>
                      </a:r>
                    </a:p>
                  </a:txBody>
                  <a:tcPr>
                    <a:solidFill>
                      <a:schemeClr val="bg1">
                        <a:lumMod val="85000"/>
                      </a:schemeClr>
                    </a:solidFill>
                  </a:tcPr>
                </a:tc>
                <a:tc>
                  <a:txBody>
                    <a:bodyPr/>
                    <a:lstStyle/>
                    <a:p>
                      <a:pPr algn="ctr"/>
                      <a:r>
                        <a:rPr lang="en-US" sz="1400" i="0" dirty="0"/>
                        <a:t>20</a:t>
                      </a:r>
                    </a:p>
                  </a:txBody>
                  <a:tcPr>
                    <a:solidFill>
                      <a:schemeClr val="bg1">
                        <a:lumMod val="85000"/>
                      </a:schemeClr>
                    </a:solidFill>
                  </a:tcPr>
                </a:tc>
                <a:tc>
                  <a:txBody>
                    <a:bodyPr/>
                    <a:lstStyle/>
                    <a:p>
                      <a:pPr algn="ctr"/>
                      <a:r>
                        <a:rPr lang="en-US" sz="1400" i="0" dirty="0"/>
                        <a:t>14</a:t>
                      </a:r>
                    </a:p>
                  </a:txBody>
                  <a:tcPr>
                    <a:solidFill>
                      <a:schemeClr val="bg1">
                        <a:lumMod val="85000"/>
                      </a:schemeClr>
                    </a:solidFill>
                  </a:tcPr>
                </a:tc>
                <a:tc>
                  <a:txBody>
                    <a:bodyPr/>
                    <a:lstStyle/>
                    <a:p>
                      <a:pPr algn="ctr"/>
                      <a:r>
                        <a:rPr lang="en-US" sz="1400" b="1" i="1" dirty="0"/>
                        <a:t>58</a:t>
                      </a:r>
                    </a:p>
                  </a:txBody>
                  <a:tcPr>
                    <a:solidFill>
                      <a:schemeClr val="bg1">
                        <a:lumMod val="85000"/>
                      </a:schemeClr>
                    </a:solidFill>
                  </a:tcPr>
                </a:tc>
                <a:tc>
                  <a:txBody>
                    <a:bodyPr/>
                    <a:lstStyle/>
                    <a:p>
                      <a:pPr algn="ctr"/>
                      <a:r>
                        <a:rPr lang="en-US" sz="1400" i="0" dirty="0"/>
                        <a:t>48</a:t>
                      </a:r>
                    </a:p>
                  </a:txBody>
                  <a:tcP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400" i="1" dirty="0"/>
                        <a:t>Consultative Visits</a:t>
                      </a:r>
                    </a:p>
                  </a:txBody>
                  <a:tcPr>
                    <a:solidFill>
                      <a:schemeClr val="bg1">
                        <a:lumMod val="95000"/>
                      </a:schemeClr>
                    </a:solidFill>
                  </a:tcPr>
                </a:tc>
                <a:tc>
                  <a:txBody>
                    <a:bodyPr/>
                    <a:lstStyle/>
                    <a:p>
                      <a:pPr algn="ctr"/>
                      <a:r>
                        <a:rPr lang="en-US" sz="1400" i="0" dirty="0"/>
                        <a:t>9</a:t>
                      </a:r>
                    </a:p>
                  </a:txBody>
                  <a:tcPr>
                    <a:solidFill>
                      <a:schemeClr val="bg1">
                        <a:lumMod val="95000"/>
                      </a:schemeClr>
                    </a:solidFill>
                  </a:tcPr>
                </a:tc>
                <a:tc>
                  <a:txBody>
                    <a:bodyPr/>
                    <a:lstStyle/>
                    <a:p>
                      <a:pPr algn="ctr"/>
                      <a:r>
                        <a:rPr lang="en-US" sz="1400" i="0" dirty="0"/>
                        <a:t>31</a:t>
                      </a:r>
                    </a:p>
                  </a:txBody>
                  <a:tcPr>
                    <a:solidFill>
                      <a:schemeClr val="bg1">
                        <a:lumMod val="95000"/>
                      </a:schemeClr>
                    </a:solidFill>
                  </a:tcPr>
                </a:tc>
                <a:tc>
                  <a:txBody>
                    <a:bodyPr/>
                    <a:lstStyle/>
                    <a:p>
                      <a:pPr algn="ctr"/>
                      <a:r>
                        <a:rPr lang="en-US" sz="1400" i="0" dirty="0"/>
                        <a:t>10</a:t>
                      </a:r>
                    </a:p>
                  </a:txBody>
                  <a:tcPr>
                    <a:solidFill>
                      <a:schemeClr val="bg1">
                        <a:lumMod val="95000"/>
                      </a:schemeClr>
                    </a:solidFill>
                  </a:tcPr>
                </a:tc>
                <a:tc>
                  <a:txBody>
                    <a:bodyPr/>
                    <a:lstStyle/>
                    <a:p>
                      <a:pPr algn="ctr"/>
                      <a:r>
                        <a:rPr lang="en-US" sz="1400" i="0" dirty="0"/>
                        <a:t>16</a:t>
                      </a:r>
                    </a:p>
                  </a:txBody>
                  <a:tcPr>
                    <a:solidFill>
                      <a:schemeClr val="bg1">
                        <a:lumMod val="95000"/>
                      </a:schemeClr>
                    </a:solidFill>
                  </a:tcPr>
                </a:tc>
                <a:tc>
                  <a:txBody>
                    <a:bodyPr/>
                    <a:lstStyle/>
                    <a:p>
                      <a:pPr algn="ctr"/>
                      <a:r>
                        <a:rPr lang="en-US" sz="1400" b="1" i="1" dirty="0"/>
                        <a:t>66</a:t>
                      </a:r>
                    </a:p>
                  </a:txBody>
                  <a:tcPr>
                    <a:solidFill>
                      <a:schemeClr val="bg1">
                        <a:lumMod val="95000"/>
                      </a:schemeClr>
                    </a:solidFill>
                  </a:tcPr>
                </a:tc>
                <a:tc>
                  <a:txBody>
                    <a:bodyPr/>
                    <a:lstStyle/>
                    <a:p>
                      <a:pPr algn="ctr"/>
                      <a:r>
                        <a:rPr lang="en-US" sz="1400" i="0" dirty="0"/>
                        <a:t>40</a:t>
                      </a:r>
                    </a:p>
                  </a:txBody>
                  <a:tcP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400" i="1" dirty="0"/>
                        <a:t>OSH Outreach Events</a:t>
                      </a:r>
                    </a:p>
                  </a:txBody>
                  <a:tcPr>
                    <a:solidFill>
                      <a:schemeClr val="bg1">
                        <a:lumMod val="85000"/>
                      </a:schemeClr>
                    </a:solidFill>
                  </a:tcPr>
                </a:tc>
                <a:tc>
                  <a:txBody>
                    <a:bodyPr/>
                    <a:lstStyle/>
                    <a:p>
                      <a:pPr algn="ctr"/>
                      <a:r>
                        <a:rPr lang="en-US" sz="1400" i="0" dirty="0"/>
                        <a:t>1</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i="0" dirty="0"/>
                        <a:t>2</a:t>
                      </a:r>
                    </a:p>
                  </a:txBody>
                  <a:tcPr>
                    <a:solidFill>
                      <a:schemeClr val="bg1">
                        <a:lumMod val="85000"/>
                      </a:schemeClr>
                    </a:solidFill>
                  </a:tcPr>
                </a:tc>
                <a:tc>
                  <a:txBody>
                    <a:bodyPr/>
                    <a:lstStyle/>
                    <a:p>
                      <a:pPr algn="ctr"/>
                      <a:r>
                        <a:rPr lang="en-US" sz="1400" i="0" dirty="0"/>
                        <a:t>0</a:t>
                      </a:r>
                    </a:p>
                  </a:txBody>
                  <a:tcPr>
                    <a:solidFill>
                      <a:schemeClr val="bg1">
                        <a:lumMod val="85000"/>
                      </a:schemeClr>
                    </a:solidFill>
                  </a:tcPr>
                </a:tc>
                <a:tc>
                  <a:txBody>
                    <a:bodyPr/>
                    <a:lstStyle/>
                    <a:p>
                      <a:pPr algn="ctr"/>
                      <a:r>
                        <a:rPr lang="en-US" sz="1400" b="1" i="1" dirty="0"/>
                        <a:t>3</a:t>
                      </a:r>
                    </a:p>
                  </a:txBody>
                  <a:tcPr>
                    <a:solidFill>
                      <a:schemeClr val="bg1">
                        <a:lumMod val="85000"/>
                      </a:schemeClr>
                    </a:solidFill>
                  </a:tcPr>
                </a:tc>
                <a:tc>
                  <a:txBody>
                    <a:bodyPr/>
                    <a:lstStyle/>
                    <a:p>
                      <a:pPr algn="ctr"/>
                      <a:r>
                        <a:rPr lang="en-US" sz="1400" i="0" dirty="0"/>
                        <a:t>2</a:t>
                      </a:r>
                    </a:p>
                  </a:txBody>
                  <a:tcP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400" i="1" dirty="0"/>
                        <a:t>People Trained</a:t>
                      </a:r>
                    </a:p>
                  </a:txBody>
                  <a:tcPr>
                    <a:solidFill>
                      <a:schemeClr val="bg1">
                        <a:lumMod val="95000"/>
                      </a:schemeClr>
                    </a:solidFill>
                  </a:tcPr>
                </a:tc>
                <a:tc>
                  <a:txBody>
                    <a:bodyPr/>
                    <a:lstStyle/>
                    <a:p>
                      <a:pPr algn="ctr"/>
                      <a:r>
                        <a:rPr lang="en-US" sz="1400" i="0" dirty="0"/>
                        <a:t>400</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i="0" dirty="0"/>
                        <a:t>42</a:t>
                      </a:r>
                    </a:p>
                  </a:txBody>
                  <a:tcPr>
                    <a:solidFill>
                      <a:schemeClr val="bg1">
                        <a:lumMod val="95000"/>
                      </a:schemeClr>
                    </a:solidFill>
                  </a:tcPr>
                </a:tc>
                <a:tc>
                  <a:txBody>
                    <a:bodyPr/>
                    <a:lstStyle/>
                    <a:p>
                      <a:pPr algn="ctr"/>
                      <a:r>
                        <a:rPr lang="en-US" sz="1400" i="0" dirty="0"/>
                        <a:t>0</a:t>
                      </a:r>
                    </a:p>
                  </a:txBody>
                  <a:tcPr>
                    <a:solidFill>
                      <a:schemeClr val="bg1">
                        <a:lumMod val="95000"/>
                      </a:schemeClr>
                    </a:solidFill>
                  </a:tcPr>
                </a:tc>
                <a:tc>
                  <a:txBody>
                    <a:bodyPr/>
                    <a:lstStyle/>
                    <a:p>
                      <a:pPr algn="ctr"/>
                      <a:r>
                        <a:rPr lang="en-US" sz="1400" b="1" i="1" dirty="0"/>
                        <a:t>442</a:t>
                      </a:r>
                    </a:p>
                  </a:txBody>
                  <a:tcPr>
                    <a:solidFill>
                      <a:schemeClr val="bg1">
                        <a:lumMod val="95000"/>
                      </a:schemeClr>
                    </a:solidFill>
                  </a:tcPr>
                </a:tc>
                <a:tc>
                  <a:txBody>
                    <a:bodyPr/>
                    <a:lstStyle/>
                    <a:p>
                      <a:pPr algn="ctr"/>
                      <a:r>
                        <a:rPr lang="en-US" sz="1400" i="0" dirty="0"/>
                        <a:t>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E7E09F69-10DC-41BC-986D-F1386B0E7E6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22873318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478179"/>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17" name="Picture 7" descr="C:\Documents and Settings\Wanda Lagoe\My Documents\My Pictures\Partnerships\Crane 178.jpg"/>
          <p:cNvPicPr>
            <a:picLocks noChangeAspect="1" noChangeArrowheads="1"/>
          </p:cNvPicPr>
          <p:nvPr/>
        </p:nvPicPr>
        <p:blipFill>
          <a:blip r:embed="rId3" cstate="print"/>
          <a:srcRect l="44705"/>
          <a:stretch>
            <a:fillRect/>
          </a:stretch>
        </p:blipFill>
        <p:spPr bwMode="auto">
          <a:xfrm>
            <a:off x="609600" y="4800601"/>
            <a:ext cx="1406771" cy="1143000"/>
          </a:xfrm>
          <a:prstGeom prst="rect">
            <a:avLst/>
          </a:prstGeom>
          <a:noFill/>
          <a:ln w="9525">
            <a:noFill/>
            <a:miter lim="800000"/>
            <a:headEnd/>
            <a:tailEnd/>
          </a:ln>
        </p:spPr>
      </p:pic>
      <p:pic>
        <p:nvPicPr>
          <p:cNvPr id="20" name="Picture 19" descr="C:\Users\wllagoe.EADS\Pictures\Construction\IMAG0613.jpg"/>
          <p:cNvPicPr/>
          <p:nvPr/>
        </p:nvPicPr>
        <p:blipFill>
          <a:blip r:embed="rId4" cstate="print"/>
          <a:srcRect/>
          <a:stretch>
            <a:fillRect/>
          </a:stretch>
        </p:blipFill>
        <p:spPr bwMode="auto">
          <a:xfrm>
            <a:off x="2971800" y="4800600"/>
            <a:ext cx="2209800" cy="1143000"/>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58114" y="4737556"/>
            <a:ext cx="1186543" cy="215444"/>
          </a:xfrm>
          <a:prstGeom prst="rect">
            <a:avLst/>
          </a:prstGeom>
          <a:noFill/>
        </p:spPr>
        <p:txBody>
          <a:bodyPr wrap="none" rtlCol="0">
            <a:spAutoFit/>
          </a:bodyPr>
          <a:lstStyle/>
          <a:p>
            <a:r>
              <a:rPr lang="en-US" sz="800" dirty="0"/>
              <a:t>NCDOL Photo Library</a:t>
            </a:r>
          </a:p>
        </p:txBody>
      </p:sp>
      <p:pic>
        <p:nvPicPr>
          <p:cNvPr id="21" name="Picture 20"/>
          <p:cNvPicPr/>
          <p:nvPr/>
        </p:nvPicPr>
        <p:blipFill>
          <a:blip r:embed="rId5" cstate="print"/>
          <a:srcRect/>
          <a:stretch>
            <a:fillRect/>
          </a:stretch>
        </p:blipFill>
        <p:spPr bwMode="auto">
          <a:xfrm>
            <a:off x="6781800" y="4800600"/>
            <a:ext cx="1752600" cy="1143000"/>
          </a:xfrm>
          <a:prstGeom prst="rect">
            <a:avLst/>
          </a:prstGeom>
          <a:noFill/>
          <a:ln w="9525">
            <a:noFill/>
            <a:miter lim="800000"/>
            <a:headEnd/>
            <a:tailEnd/>
          </a:ln>
        </p:spPr>
      </p:pic>
      <p:pic>
        <p:nvPicPr>
          <p:cNvPr id="22" name="Picture 21" descr="C:\Users\wllagoe.EADS\Pictures\Picture 028.jpg"/>
          <p:cNvPicPr/>
          <p:nvPr/>
        </p:nvPicPr>
        <p:blipFill>
          <a:blip r:embed="rId6" cstate="print"/>
          <a:srcRect t="36156" r="23415"/>
          <a:stretch>
            <a:fillRect/>
          </a:stretch>
        </p:blipFill>
        <p:spPr bwMode="auto">
          <a:xfrm>
            <a:off x="5181600" y="4800600"/>
            <a:ext cx="1676400" cy="1143000"/>
          </a:xfrm>
          <a:prstGeom prst="rect">
            <a:avLst/>
          </a:prstGeom>
          <a:noFill/>
          <a:ln w="9525">
            <a:noFill/>
            <a:miter lim="800000"/>
            <a:headEnd/>
            <a:tailEnd/>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993" y="4800600"/>
            <a:ext cx="966450" cy="1143000"/>
          </a:xfrm>
          <a:prstGeom prst="rect">
            <a:avLst/>
          </a:prstGeom>
        </p:spPr>
      </p:pic>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4050781587"/>
              </p:ext>
            </p:extLst>
          </p:nvPr>
        </p:nvGraphicFramePr>
        <p:xfrm>
          <a:off x="609598" y="1143000"/>
          <a:ext cx="7924803" cy="3200401"/>
        </p:xfrm>
        <a:graphic>
          <a:graphicData uri="http://schemas.openxmlformats.org/drawingml/2006/table">
            <a:tbl>
              <a:tblPr firstRow="1" bandRow="1">
                <a:tableStyleId>{073A0DAA-6AF3-43AB-8588-CEC1D06C72B9}</a:tableStyleId>
              </a:tblPr>
              <a:tblGrid>
                <a:gridCol w="2801009">
                  <a:extLst>
                    <a:ext uri="{9D8B030D-6E8A-4147-A177-3AD203B41FA5}">
                      <a16:colId xmlns:a16="http://schemas.microsoft.com/office/drawing/2014/main" val="20000"/>
                    </a:ext>
                  </a:extLst>
                </a:gridCol>
                <a:gridCol w="819807">
                  <a:extLst>
                    <a:ext uri="{9D8B030D-6E8A-4147-A177-3AD203B41FA5}">
                      <a16:colId xmlns:a16="http://schemas.microsoft.com/office/drawing/2014/main" val="20001"/>
                    </a:ext>
                  </a:extLst>
                </a:gridCol>
                <a:gridCol w="819807">
                  <a:extLst>
                    <a:ext uri="{9D8B030D-6E8A-4147-A177-3AD203B41FA5}">
                      <a16:colId xmlns:a16="http://schemas.microsoft.com/office/drawing/2014/main" val="3952016136"/>
                    </a:ext>
                  </a:extLst>
                </a:gridCol>
                <a:gridCol w="819807">
                  <a:extLst>
                    <a:ext uri="{9D8B030D-6E8A-4147-A177-3AD203B41FA5}">
                      <a16:colId xmlns:a16="http://schemas.microsoft.com/office/drawing/2014/main" val="3478537427"/>
                    </a:ext>
                  </a:extLst>
                </a:gridCol>
                <a:gridCol w="819807">
                  <a:extLst>
                    <a:ext uri="{9D8B030D-6E8A-4147-A177-3AD203B41FA5}">
                      <a16:colId xmlns:a16="http://schemas.microsoft.com/office/drawing/2014/main" val="2241109383"/>
                    </a:ext>
                  </a:extLst>
                </a:gridCol>
                <a:gridCol w="662861">
                  <a:extLst>
                    <a:ext uri="{9D8B030D-6E8A-4147-A177-3AD203B41FA5}">
                      <a16:colId xmlns:a16="http://schemas.microsoft.com/office/drawing/2014/main" val="20002"/>
                    </a:ext>
                  </a:extLst>
                </a:gridCol>
                <a:gridCol w="1181705">
                  <a:extLst>
                    <a:ext uri="{9D8B030D-6E8A-4147-A177-3AD203B41FA5}">
                      <a16:colId xmlns:a16="http://schemas.microsoft.com/office/drawing/2014/main" val="20003"/>
                    </a:ext>
                  </a:extLst>
                </a:gridCol>
              </a:tblGrid>
              <a:tr h="540240">
                <a:tc>
                  <a:txBody>
                    <a:bodyPr/>
                    <a:lstStyle/>
                    <a:p>
                      <a:pPr algn="r"/>
                      <a:r>
                        <a:rPr lang="en-US" sz="1400" dirty="0">
                          <a:solidFill>
                            <a:schemeClr val="tx1"/>
                          </a:solidFill>
                        </a:rPr>
                        <a:t>COMPLIANCE INSPECTIONS</a:t>
                      </a:r>
                    </a:p>
                  </a:txBody>
                  <a:tcPr anchor="ctr">
                    <a:solidFill>
                      <a:schemeClr val="bg1">
                        <a:lumMod val="75000"/>
                      </a:schemeClr>
                    </a:solidFill>
                  </a:tcPr>
                </a:tc>
                <a:tc>
                  <a:txBody>
                    <a:bodyP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2</a:t>
                      </a:r>
                      <a:r>
                        <a:rPr lang="en-US" sz="1400" b="1" baseline="30000" dirty="0">
                          <a:solidFill>
                            <a:schemeClr val="tx1"/>
                          </a:solidFill>
                        </a:rPr>
                        <a:t>nd</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3</a:t>
                      </a:r>
                      <a:r>
                        <a:rPr lang="en-US" sz="1400" b="1" baseline="30000" dirty="0">
                          <a:solidFill>
                            <a:schemeClr val="tx1"/>
                          </a:solidFill>
                        </a:rPr>
                        <a:t>rd</a:t>
                      </a:r>
                      <a:r>
                        <a:rPr lang="en-US" sz="1400" b="1" dirty="0">
                          <a:solidFill>
                            <a:schemeClr val="tx1"/>
                          </a:solidFill>
                        </a:rPr>
                        <a:t> Qtr.</a:t>
                      </a:r>
                    </a:p>
                  </a:txBody>
                  <a:tcPr anchor="ctr">
                    <a:solidFill>
                      <a:schemeClr val="bg1">
                        <a:lumMod val="75000"/>
                      </a:schemeClr>
                    </a:solidFill>
                  </a:tcPr>
                </a:tc>
                <a:tc>
                  <a:txBody>
                    <a:bodyPr/>
                    <a:lstStyle/>
                    <a:p>
                      <a:pPr algn="ctr"/>
                      <a:r>
                        <a:rPr lang="en-US" sz="1400" b="1" dirty="0">
                          <a:solidFill>
                            <a:schemeClr val="tx1"/>
                          </a:solidFill>
                        </a:rPr>
                        <a:t>4</a:t>
                      </a:r>
                      <a:r>
                        <a:rPr lang="en-US" sz="1400" b="1" baseline="30000" dirty="0">
                          <a:solidFill>
                            <a:schemeClr val="tx1"/>
                          </a:solidFill>
                        </a:rPr>
                        <a:t>th</a:t>
                      </a:r>
                      <a:r>
                        <a:rPr lang="en-US" sz="1400" b="1" dirty="0">
                          <a:solidFill>
                            <a:schemeClr val="tx1"/>
                          </a:solidFill>
                        </a:rPr>
                        <a:t> Qtr.</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0023">
                <a:tc>
                  <a:txBody>
                    <a:bodyPr/>
                    <a:lstStyle/>
                    <a:p>
                      <a:pPr algn="r"/>
                      <a:r>
                        <a:rPr lang="en-US" sz="1400" i="1" dirty="0"/>
                        <a:t>Silica</a:t>
                      </a:r>
                    </a:p>
                  </a:txBody>
                  <a:tcPr>
                    <a:solidFill>
                      <a:schemeClr val="bg1">
                        <a:lumMod val="85000"/>
                      </a:schemeClr>
                    </a:solidFill>
                  </a:tcPr>
                </a:tc>
                <a:tc>
                  <a:txBody>
                    <a:bodyPr/>
                    <a:lstStyle/>
                    <a:p>
                      <a:pPr algn="ctr"/>
                      <a:r>
                        <a:rPr lang="en-US" sz="1400" i="0" dirty="0"/>
                        <a:t>11</a:t>
                      </a:r>
                    </a:p>
                  </a:txBody>
                  <a:tcPr>
                    <a:solidFill>
                      <a:schemeClr val="bg1">
                        <a:lumMod val="85000"/>
                      </a:schemeClr>
                    </a:solidFill>
                  </a:tcPr>
                </a:tc>
                <a:tc>
                  <a:txBody>
                    <a:bodyPr/>
                    <a:lstStyle/>
                    <a:p>
                      <a:pPr algn="ctr"/>
                      <a:r>
                        <a:rPr lang="en-US" sz="1400" i="0" dirty="0"/>
                        <a:t>20</a:t>
                      </a:r>
                    </a:p>
                  </a:txBody>
                  <a:tcPr>
                    <a:solidFill>
                      <a:schemeClr val="bg1">
                        <a:lumMod val="85000"/>
                      </a:schemeClr>
                    </a:solidFill>
                  </a:tcPr>
                </a:tc>
                <a:tc>
                  <a:txBody>
                    <a:bodyPr/>
                    <a:lstStyle/>
                    <a:p>
                      <a:pPr algn="ctr"/>
                      <a:r>
                        <a:rPr lang="en-US" sz="1400" i="0" dirty="0"/>
                        <a:t>21</a:t>
                      </a:r>
                    </a:p>
                  </a:txBody>
                  <a:tcPr>
                    <a:solidFill>
                      <a:schemeClr val="bg1">
                        <a:lumMod val="85000"/>
                      </a:schemeClr>
                    </a:solidFill>
                  </a:tcPr>
                </a:tc>
                <a:tc>
                  <a:txBody>
                    <a:bodyPr/>
                    <a:lstStyle/>
                    <a:p>
                      <a:pPr algn="ctr"/>
                      <a:r>
                        <a:rPr lang="en-US" sz="1400" i="0" dirty="0"/>
                        <a:t>20</a:t>
                      </a:r>
                    </a:p>
                  </a:txBody>
                  <a:tcPr>
                    <a:solidFill>
                      <a:schemeClr val="bg1">
                        <a:lumMod val="85000"/>
                      </a:schemeClr>
                    </a:solidFill>
                  </a:tcPr>
                </a:tc>
                <a:tc>
                  <a:txBody>
                    <a:bodyPr/>
                    <a:lstStyle/>
                    <a:p>
                      <a:pPr algn="ctr"/>
                      <a:r>
                        <a:rPr lang="en-US" sz="1400" b="1" i="1" dirty="0"/>
                        <a:t>72</a:t>
                      </a:r>
                    </a:p>
                  </a:txBody>
                  <a:tcPr>
                    <a:solidFill>
                      <a:schemeClr val="bg1">
                        <a:lumMod val="85000"/>
                      </a:schemeClr>
                    </a:solidFill>
                  </a:tcPr>
                </a:tc>
                <a:tc rowSpan="6">
                  <a:txBody>
                    <a:bodyPr/>
                    <a:lstStyle/>
                    <a:p>
                      <a:pPr algn="ctr"/>
                      <a:r>
                        <a:rPr lang="en-US" sz="1400" b="1" i="0" dirty="0"/>
                        <a:t>100</a:t>
                      </a:r>
                    </a:p>
                  </a:txBody>
                  <a:tcPr anchor="b">
                    <a:solidFill>
                      <a:schemeClr val="bg1">
                        <a:lumMod val="85000"/>
                      </a:schemeClr>
                    </a:solidFill>
                  </a:tcPr>
                </a:tc>
                <a:extLst>
                  <a:ext uri="{0D108BD9-81ED-4DB2-BD59-A6C34878D82A}">
                    <a16:rowId xmlns:a16="http://schemas.microsoft.com/office/drawing/2014/main" val="10001"/>
                  </a:ext>
                </a:extLst>
              </a:tr>
              <a:tr h="380023">
                <a:tc>
                  <a:txBody>
                    <a:bodyPr/>
                    <a:lstStyle/>
                    <a:p>
                      <a:pPr algn="r"/>
                      <a:r>
                        <a:rPr lang="en-US" sz="1400" i="1" dirty="0"/>
                        <a:t>Asbestos</a:t>
                      </a:r>
                    </a:p>
                  </a:txBody>
                  <a:tcPr>
                    <a:solidFill>
                      <a:schemeClr val="bg1">
                        <a:lumMod val="95000"/>
                      </a:schemeClr>
                    </a:solidFill>
                  </a:tcPr>
                </a:tc>
                <a:tc>
                  <a:txBody>
                    <a:bodyPr/>
                    <a:lstStyle/>
                    <a:p>
                      <a:pPr algn="ctr"/>
                      <a:r>
                        <a:rPr lang="en-US" sz="1400" i="0" dirty="0"/>
                        <a:t>7</a:t>
                      </a:r>
                    </a:p>
                  </a:txBody>
                  <a:tcPr>
                    <a:solidFill>
                      <a:schemeClr val="bg1">
                        <a:lumMod val="95000"/>
                      </a:schemeClr>
                    </a:solidFill>
                  </a:tcPr>
                </a:tc>
                <a:tc>
                  <a:txBody>
                    <a:bodyPr/>
                    <a:lstStyle/>
                    <a:p>
                      <a:pPr algn="ctr"/>
                      <a:r>
                        <a:rPr lang="en-US" sz="1400" i="0" dirty="0"/>
                        <a:t>5</a:t>
                      </a:r>
                    </a:p>
                  </a:txBody>
                  <a:tcPr>
                    <a:solidFill>
                      <a:schemeClr val="bg1">
                        <a:lumMod val="95000"/>
                      </a:schemeClr>
                    </a:solidFill>
                  </a:tcPr>
                </a:tc>
                <a:tc>
                  <a:txBody>
                    <a:bodyPr/>
                    <a:lstStyle/>
                    <a:p>
                      <a:pPr algn="ctr"/>
                      <a:r>
                        <a:rPr lang="en-US" sz="1400" i="0" dirty="0"/>
                        <a:t>7</a:t>
                      </a:r>
                    </a:p>
                  </a:txBody>
                  <a:tcPr>
                    <a:solidFill>
                      <a:schemeClr val="bg1">
                        <a:lumMod val="95000"/>
                      </a:schemeClr>
                    </a:solidFill>
                  </a:tcPr>
                </a:tc>
                <a:tc>
                  <a:txBody>
                    <a:bodyPr/>
                    <a:lstStyle/>
                    <a:p>
                      <a:pPr algn="ctr"/>
                      <a:r>
                        <a:rPr lang="en-US" sz="1400" i="0" dirty="0"/>
                        <a:t>6</a:t>
                      </a:r>
                    </a:p>
                  </a:txBody>
                  <a:tcPr>
                    <a:solidFill>
                      <a:schemeClr val="bg1">
                        <a:lumMod val="95000"/>
                      </a:schemeClr>
                    </a:solidFill>
                  </a:tcPr>
                </a:tc>
                <a:tc>
                  <a:txBody>
                    <a:bodyPr/>
                    <a:lstStyle/>
                    <a:p>
                      <a:pPr algn="ctr"/>
                      <a:r>
                        <a:rPr lang="en-US" sz="1400" b="1" i="1" dirty="0"/>
                        <a:t>25</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0023">
                <a:tc>
                  <a:txBody>
                    <a:bodyPr/>
                    <a:lstStyle/>
                    <a:p>
                      <a:pPr algn="r"/>
                      <a:r>
                        <a:rPr lang="en-US" sz="1400" i="1" dirty="0" err="1"/>
                        <a:t>Isocyanates</a:t>
                      </a:r>
                      <a:endParaRPr lang="en-US" sz="1400" i="1" dirty="0"/>
                    </a:p>
                  </a:txBody>
                  <a:tcPr>
                    <a:solidFill>
                      <a:schemeClr val="bg1">
                        <a:lumMod val="85000"/>
                      </a:schemeClr>
                    </a:solidFill>
                  </a:tcPr>
                </a:tc>
                <a:tc>
                  <a:txBody>
                    <a:bodyPr/>
                    <a:lstStyle/>
                    <a:p>
                      <a:pPr algn="ctr"/>
                      <a:r>
                        <a:rPr lang="en-US" sz="1400" i="0" dirty="0"/>
                        <a:t>2</a:t>
                      </a:r>
                    </a:p>
                  </a:txBody>
                  <a:tcPr>
                    <a:solidFill>
                      <a:schemeClr val="bg1">
                        <a:lumMod val="85000"/>
                      </a:schemeClr>
                    </a:solidFill>
                  </a:tcPr>
                </a:tc>
                <a:tc>
                  <a:txBody>
                    <a:bodyPr/>
                    <a:lstStyle/>
                    <a:p>
                      <a:pPr algn="ctr"/>
                      <a:r>
                        <a:rPr lang="en-US" sz="1400" i="0" dirty="0"/>
                        <a:t>6</a:t>
                      </a:r>
                    </a:p>
                  </a:txBody>
                  <a:tcPr>
                    <a:solidFill>
                      <a:schemeClr val="bg1">
                        <a:lumMod val="85000"/>
                      </a:schemeClr>
                    </a:solidFill>
                  </a:tcPr>
                </a:tc>
                <a:tc>
                  <a:txBody>
                    <a:bodyPr/>
                    <a:lstStyle/>
                    <a:p>
                      <a:pPr algn="ctr"/>
                      <a:r>
                        <a:rPr lang="en-US" sz="1400" i="0" dirty="0"/>
                        <a:t>10</a:t>
                      </a:r>
                    </a:p>
                  </a:txBody>
                  <a:tcPr>
                    <a:solidFill>
                      <a:schemeClr val="bg1">
                        <a:lumMod val="85000"/>
                      </a:schemeClr>
                    </a:solidFill>
                  </a:tcPr>
                </a:tc>
                <a:tc>
                  <a:txBody>
                    <a:bodyPr/>
                    <a:lstStyle/>
                    <a:p>
                      <a:pPr algn="ctr"/>
                      <a:r>
                        <a:rPr lang="en-US" sz="1400" i="0" dirty="0"/>
                        <a:t>7</a:t>
                      </a:r>
                    </a:p>
                  </a:txBody>
                  <a:tcPr>
                    <a:solidFill>
                      <a:schemeClr val="bg1">
                        <a:lumMod val="85000"/>
                      </a:schemeClr>
                    </a:solidFill>
                  </a:tcPr>
                </a:tc>
                <a:tc>
                  <a:txBody>
                    <a:bodyPr/>
                    <a:lstStyle/>
                    <a:p>
                      <a:pPr algn="ctr"/>
                      <a:r>
                        <a:rPr lang="en-US" sz="1400" b="1" i="1" dirty="0"/>
                        <a:t>25</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0023">
                <a:tc>
                  <a:txBody>
                    <a:bodyPr/>
                    <a:lstStyle/>
                    <a:p>
                      <a:pPr algn="r"/>
                      <a:r>
                        <a:rPr lang="en-US" sz="1400" i="1" dirty="0"/>
                        <a:t>Lead</a:t>
                      </a:r>
                    </a:p>
                  </a:txBody>
                  <a:tcPr>
                    <a:solidFill>
                      <a:schemeClr val="bg1">
                        <a:lumMod val="95000"/>
                      </a:schemeClr>
                    </a:solidFill>
                  </a:tcPr>
                </a:tc>
                <a:tc>
                  <a:txBody>
                    <a:bodyPr/>
                    <a:lstStyle/>
                    <a:p>
                      <a:pPr algn="ctr"/>
                      <a:r>
                        <a:rPr lang="en-US" sz="1400" i="0" dirty="0"/>
                        <a:t>9</a:t>
                      </a:r>
                    </a:p>
                  </a:txBody>
                  <a:tcPr>
                    <a:solidFill>
                      <a:schemeClr val="bg1">
                        <a:lumMod val="95000"/>
                      </a:schemeClr>
                    </a:solidFill>
                  </a:tcPr>
                </a:tc>
                <a:tc>
                  <a:txBody>
                    <a:bodyPr/>
                    <a:lstStyle/>
                    <a:p>
                      <a:pPr algn="ctr"/>
                      <a:r>
                        <a:rPr lang="en-US" sz="1400" i="0" dirty="0"/>
                        <a:t>5</a:t>
                      </a:r>
                    </a:p>
                  </a:txBody>
                  <a:tcPr>
                    <a:solidFill>
                      <a:schemeClr val="bg1">
                        <a:lumMod val="95000"/>
                      </a:schemeClr>
                    </a:solidFill>
                  </a:tcPr>
                </a:tc>
                <a:tc>
                  <a:txBody>
                    <a:bodyPr/>
                    <a:lstStyle/>
                    <a:p>
                      <a:pPr algn="ctr"/>
                      <a:r>
                        <a:rPr lang="en-US" sz="1400" i="0" dirty="0"/>
                        <a:t>8</a:t>
                      </a:r>
                    </a:p>
                  </a:txBody>
                  <a:tcPr>
                    <a:solidFill>
                      <a:schemeClr val="bg1">
                        <a:lumMod val="95000"/>
                      </a:schemeClr>
                    </a:solidFill>
                  </a:tcPr>
                </a:tc>
                <a:tc>
                  <a:txBody>
                    <a:bodyPr/>
                    <a:lstStyle/>
                    <a:p>
                      <a:pPr algn="ctr"/>
                      <a:r>
                        <a:rPr lang="en-US" sz="1400" i="0" dirty="0"/>
                        <a:t>9</a:t>
                      </a:r>
                    </a:p>
                  </a:txBody>
                  <a:tcPr>
                    <a:solidFill>
                      <a:schemeClr val="bg1">
                        <a:lumMod val="95000"/>
                      </a:schemeClr>
                    </a:solidFill>
                  </a:tcPr>
                </a:tc>
                <a:tc>
                  <a:txBody>
                    <a:bodyPr/>
                    <a:lstStyle/>
                    <a:p>
                      <a:pPr algn="ctr"/>
                      <a:r>
                        <a:rPr lang="en-US" sz="1400" b="1" i="1" dirty="0"/>
                        <a:t>31</a:t>
                      </a:r>
                    </a:p>
                  </a:txBody>
                  <a:tcP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0023">
                <a:tc>
                  <a:txBody>
                    <a:bodyPr/>
                    <a:lstStyle/>
                    <a:p>
                      <a:pPr algn="r"/>
                      <a:r>
                        <a:rPr lang="en-US" sz="1400" i="1" dirty="0" err="1"/>
                        <a:t>Hexavalent</a:t>
                      </a:r>
                      <a:r>
                        <a:rPr lang="en-US" sz="1400" i="1" dirty="0"/>
                        <a:t> Chromium</a:t>
                      </a:r>
                    </a:p>
                  </a:txBody>
                  <a:tcPr>
                    <a:solidFill>
                      <a:schemeClr val="bg1">
                        <a:lumMod val="85000"/>
                      </a:schemeClr>
                    </a:solidFill>
                  </a:tcPr>
                </a:tc>
                <a:tc>
                  <a:txBody>
                    <a:bodyPr/>
                    <a:lstStyle/>
                    <a:p>
                      <a:pPr algn="ctr"/>
                      <a:r>
                        <a:rPr lang="en-US" sz="1400" i="0" dirty="0"/>
                        <a:t>2</a:t>
                      </a:r>
                    </a:p>
                  </a:txBody>
                  <a:tcPr>
                    <a:solidFill>
                      <a:schemeClr val="bg1">
                        <a:lumMod val="85000"/>
                      </a:schemeClr>
                    </a:solidFill>
                  </a:tcPr>
                </a:tc>
                <a:tc>
                  <a:txBody>
                    <a:bodyPr/>
                    <a:lstStyle/>
                    <a:p>
                      <a:pPr algn="ctr"/>
                      <a:r>
                        <a:rPr lang="en-US" sz="1400" i="0" dirty="0"/>
                        <a:t>5</a:t>
                      </a:r>
                    </a:p>
                  </a:txBody>
                  <a:tcPr>
                    <a:solidFill>
                      <a:schemeClr val="bg1">
                        <a:lumMod val="85000"/>
                      </a:schemeClr>
                    </a:solidFill>
                  </a:tcPr>
                </a:tc>
                <a:tc>
                  <a:txBody>
                    <a:bodyPr/>
                    <a:lstStyle/>
                    <a:p>
                      <a:pPr algn="ctr"/>
                      <a:r>
                        <a:rPr lang="en-US" sz="1400" i="0" dirty="0"/>
                        <a:t>1</a:t>
                      </a:r>
                    </a:p>
                  </a:txBody>
                  <a:tcPr>
                    <a:solidFill>
                      <a:schemeClr val="bg1">
                        <a:lumMod val="85000"/>
                      </a:schemeClr>
                    </a:solidFill>
                  </a:tcPr>
                </a:tc>
                <a:tc>
                  <a:txBody>
                    <a:bodyPr/>
                    <a:lstStyle/>
                    <a:p>
                      <a:pPr algn="ctr"/>
                      <a:r>
                        <a:rPr lang="en-US" sz="1400" i="0" dirty="0"/>
                        <a:t>4</a:t>
                      </a:r>
                    </a:p>
                  </a:txBody>
                  <a:tcPr>
                    <a:solidFill>
                      <a:schemeClr val="bg1">
                        <a:lumMod val="85000"/>
                      </a:schemeClr>
                    </a:solidFill>
                  </a:tcPr>
                </a:tc>
                <a:tc>
                  <a:txBody>
                    <a:bodyPr/>
                    <a:lstStyle/>
                    <a:p>
                      <a:pPr algn="ctr"/>
                      <a:r>
                        <a:rPr lang="en-US" sz="1400" b="1" i="1" dirty="0"/>
                        <a:t>12</a:t>
                      </a:r>
                    </a:p>
                  </a:txBody>
                  <a:tcP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0023">
                <a:tc>
                  <a:txBody>
                    <a:bodyPr/>
                    <a:lstStyle/>
                    <a:p>
                      <a:pPr algn="r"/>
                      <a:r>
                        <a:rPr lang="en-US" sz="1400" b="1" i="1" dirty="0"/>
                        <a:t>Total</a:t>
                      </a:r>
                    </a:p>
                  </a:txBody>
                  <a:tcPr>
                    <a:solidFill>
                      <a:schemeClr val="bg1">
                        <a:lumMod val="95000"/>
                      </a:schemeClr>
                    </a:solidFill>
                  </a:tcPr>
                </a:tc>
                <a:tc>
                  <a:txBody>
                    <a:bodyPr/>
                    <a:lstStyle/>
                    <a:p>
                      <a:pPr algn="ctr"/>
                      <a:r>
                        <a:rPr lang="en-US" sz="1400" b="1" i="1" dirty="0"/>
                        <a:t>31</a:t>
                      </a:r>
                    </a:p>
                  </a:txBody>
                  <a:tcPr>
                    <a:solidFill>
                      <a:schemeClr val="bg1">
                        <a:lumMod val="95000"/>
                      </a:schemeClr>
                    </a:solidFill>
                  </a:tcPr>
                </a:tc>
                <a:tc>
                  <a:txBody>
                    <a:bodyPr/>
                    <a:lstStyle/>
                    <a:p>
                      <a:pPr algn="ctr"/>
                      <a:r>
                        <a:rPr lang="en-US" sz="1400" b="1" i="1" dirty="0"/>
                        <a:t>41</a:t>
                      </a:r>
                    </a:p>
                  </a:txBody>
                  <a:tcPr>
                    <a:solidFill>
                      <a:schemeClr val="bg1">
                        <a:lumMod val="95000"/>
                      </a:schemeClr>
                    </a:solidFill>
                  </a:tcPr>
                </a:tc>
                <a:tc>
                  <a:txBody>
                    <a:bodyPr/>
                    <a:lstStyle/>
                    <a:p>
                      <a:pPr algn="ctr"/>
                      <a:r>
                        <a:rPr lang="en-US" sz="1400" b="1" i="1" dirty="0"/>
                        <a:t>47</a:t>
                      </a:r>
                    </a:p>
                  </a:txBody>
                  <a:tcPr>
                    <a:solidFill>
                      <a:schemeClr val="bg1">
                        <a:lumMod val="95000"/>
                      </a:schemeClr>
                    </a:solidFill>
                  </a:tcPr>
                </a:tc>
                <a:tc>
                  <a:txBody>
                    <a:bodyPr/>
                    <a:lstStyle/>
                    <a:p>
                      <a:pPr algn="ctr"/>
                      <a:r>
                        <a:rPr lang="en-US" sz="1400" b="1" i="1" dirty="0"/>
                        <a:t>46</a:t>
                      </a:r>
                    </a:p>
                  </a:txBody>
                  <a:tcPr>
                    <a:solidFill>
                      <a:schemeClr val="bg1">
                        <a:lumMod val="95000"/>
                      </a:schemeClr>
                    </a:solidFill>
                  </a:tcPr>
                </a:tc>
                <a:tc>
                  <a:txBody>
                    <a:bodyPr/>
                    <a:lstStyle/>
                    <a:p>
                      <a:pPr algn="ctr"/>
                      <a:r>
                        <a:rPr lang="en-US" sz="1400" b="1" i="1" dirty="0"/>
                        <a:t>165*</a:t>
                      </a:r>
                    </a:p>
                  </a:txBody>
                  <a:tcP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0023">
                <a:tc>
                  <a:txBody>
                    <a:bodyPr/>
                    <a:lstStyle/>
                    <a:p>
                      <a:pPr algn="r"/>
                      <a:r>
                        <a:rPr lang="en-US" sz="1400" b="0" i="1" dirty="0"/>
                        <a:t>Program Improvements</a:t>
                      </a:r>
                    </a:p>
                  </a:txBody>
                  <a:tcPr>
                    <a:solidFill>
                      <a:schemeClr val="bg1">
                        <a:lumMod val="85000"/>
                      </a:schemeClr>
                    </a:solidFill>
                  </a:tcPr>
                </a:tc>
                <a:tc>
                  <a:txBody>
                    <a:bodyPr/>
                    <a:lstStyle/>
                    <a:p>
                      <a:pPr algn="ctr"/>
                      <a:r>
                        <a:rPr lang="en-US" sz="1400" b="0" i="0" dirty="0"/>
                        <a:t>10</a:t>
                      </a:r>
                    </a:p>
                  </a:txBody>
                  <a:tcPr>
                    <a:solidFill>
                      <a:schemeClr val="bg1">
                        <a:lumMod val="85000"/>
                      </a:schemeClr>
                    </a:solidFill>
                  </a:tcPr>
                </a:tc>
                <a:tc>
                  <a:txBody>
                    <a:bodyPr/>
                    <a:lstStyle/>
                    <a:p>
                      <a:pPr algn="ctr"/>
                      <a:r>
                        <a:rPr lang="en-US" sz="1400" b="0" i="0" dirty="0"/>
                        <a:t>13</a:t>
                      </a:r>
                    </a:p>
                  </a:txBody>
                  <a:tcPr>
                    <a:solidFill>
                      <a:schemeClr val="bg1">
                        <a:lumMod val="85000"/>
                      </a:schemeClr>
                    </a:solidFill>
                  </a:tcPr>
                </a:tc>
                <a:tc>
                  <a:txBody>
                    <a:bodyPr/>
                    <a:lstStyle/>
                    <a:p>
                      <a:pPr algn="ctr"/>
                      <a:r>
                        <a:rPr lang="en-US" sz="1400" b="0" i="0" dirty="0"/>
                        <a:t>10</a:t>
                      </a:r>
                    </a:p>
                  </a:txBody>
                  <a:tcPr>
                    <a:solidFill>
                      <a:schemeClr val="bg1">
                        <a:lumMod val="85000"/>
                      </a:schemeClr>
                    </a:solidFill>
                  </a:tcPr>
                </a:tc>
                <a:tc>
                  <a:txBody>
                    <a:bodyPr/>
                    <a:lstStyle/>
                    <a:p>
                      <a:pPr algn="ctr"/>
                      <a:r>
                        <a:rPr lang="en-US" sz="1400" b="0" i="0" dirty="0"/>
                        <a:t>6</a:t>
                      </a:r>
                    </a:p>
                  </a:txBody>
                  <a:tcPr>
                    <a:solidFill>
                      <a:schemeClr val="bg1">
                        <a:lumMod val="85000"/>
                      </a:schemeClr>
                    </a:solidFill>
                  </a:tcPr>
                </a:tc>
                <a:tc>
                  <a:txBody>
                    <a:bodyPr/>
                    <a:lstStyle/>
                    <a:p>
                      <a:pPr algn="ctr"/>
                      <a:r>
                        <a:rPr lang="en-US" sz="1400" b="1" i="1" dirty="0"/>
                        <a:t>39</a:t>
                      </a:r>
                    </a:p>
                  </a:txBody>
                  <a:tcPr>
                    <a:solidFill>
                      <a:schemeClr val="bg1">
                        <a:lumMod val="85000"/>
                      </a:schemeClr>
                    </a:solidFill>
                  </a:tcPr>
                </a:tc>
                <a:tc>
                  <a:txBody>
                    <a:bodyPr/>
                    <a:lstStyle/>
                    <a:p>
                      <a:pPr algn="ctr"/>
                      <a:r>
                        <a:rPr lang="en-US" sz="1400" b="1" i="0" dirty="0"/>
                        <a:t>20</a:t>
                      </a:r>
                    </a:p>
                  </a:txBody>
                  <a:tcPr>
                    <a:solidFill>
                      <a:schemeClr val="bg1">
                        <a:lumMod val="85000"/>
                      </a:schemeClr>
                    </a:solidFill>
                  </a:tcPr>
                </a:tc>
                <a:extLst>
                  <a:ext uri="{0D108BD9-81ED-4DB2-BD59-A6C34878D82A}">
                    <a16:rowId xmlns:a16="http://schemas.microsoft.com/office/drawing/2014/main" val="10007"/>
                  </a:ext>
                </a:extLst>
              </a:tr>
            </a:tbl>
          </a:graphicData>
        </a:graphic>
      </p:graphicFrame>
      <p:sp>
        <p:nvSpPr>
          <p:cNvPr id="14" name="TextBox 13">
            <a:extLst>
              <a:ext uri="{FF2B5EF4-FFF2-40B4-BE49-F238E27FC236}">
                <a16:creationId xmlns:a16="http://schemas.microsoft.com/office/drawing/2014/main" id="{BEE8CC81-C7C2-4325-8F15-8139BF685DED}"/>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20532374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8" name="TextBox 17"/>
          <p:cNvSpPr txBox="1"/>
          <p:nvPr/>
        </p:nvSpPr>
        <p:spPr>
          <a:xfrm>
            <a:off x="7179359" y="4355974"/>
            <a:ext cx="797013" cy="215444"/>
          </a:xfrm>
          <a:prstGeom prst="rect">
            <a:avLst/>
          </a:prstGeom>
          <a:noFill/>
        </p:spPr>
        <p:txBody>
          <a:bodyPr wrap="none" rtlCol="0">
            <a:spAutoFit/>
          </a:bodyPr>
          <a:lstStyle/>
          <a:p>
            <a:r>
              <a:rPr lang="en-US" sz="800" i="1" dirty="0"/>
              <a:t>* All Samples</a:t>
            </a:r>
          </a:p>
        </p:txBody>
      </p:sp>
      <p:sp>
        <p:nvSpPr>
          <p:cNvPr id="15" name="TextBox 14"/>
          <p:cNvSpPr txBox="1"/>
          <p:nvPr/>
        </p:nvSpPr>
        <p:spPr>
          <a:xfrm>
            <a:off x="511629" y="4373646"/>
            <a:ext cx="1186543" cy="215444"/>
          </a:xfrm>
          <a:prstGeom prst="rect">
            <a:avLst/>
          </a:prstGeom>
          <a:noFill/>
        </p:spPr>
        <p:txBody>
          <a:bodyPr wrap="none" rtlCol="0">
            <a:spAutoFit/>
          </a:bodyPr>
          <a:lstStyle/>
          <a:p>
            <a:r>
              <a:rPr lang="en-US" sz="800" dirty="0"/>
              <a:t>NCDOL Photo Library</a:t>
            </a:r>
          </a:p>
        </p:txBody>
      </p:sp>
      <p:pic>
        <p:nvPicPr>
          <p:cNvPr id="17" name="Picture 16" descr="C:\Users\wllagoe.EADS\Pictures\Construction\IMAG0613.jpg">
            <a:extLst>
              <a:ext uri="{FF2B5EF4-FFF2-40B4-BE49-F238E27FC236}">
                <a16:creationId xmlns:a16="http://schemas.microsoft.com/office/drawing/2014/main" id="{AE4B53A8-DB3A-45A4-9554-51CE18226615}"/>
              </a:ext>
            </a:extLst>
          </p:cNvPr>
          <p:cNvPicPr/>
          <p:nvPr/>
        </p:nvPicPr>
        <p:blipFill>
          <a:blip r:embed="rId3" cstate="print"/>
          <a:srcRect/>
          <a:stretch>
            <a:fillRect/>
          </a:stretch>
        </p:blipFill>
        <p:spPr bwMode="auto">
          <a:xfrm>
            <a:off x="3276600" y="4601289"/>
            <a:ext cx="2590800" cy="1342311"/>
          </a:xfrm>
          <a:prstGeom prst="rect">
            <a:avLst/>
          </a:prstGeom>
          <a:noFill/>
          <a:ln w="9525">
            <a:noFill/>
            <a:miter lim="800000"/>
            <a:headEnd/>
            <a:tailEnd/>
          </a:ln>
        </p:spPr>
      </p:pic>
      <p:pic>
        <p:nvPicPr>
          <p:cNvPr id="21" name="Picture 20">
            <a:extLst>
              <a:ext uri="{FF2B5EF4-FFF2-40B4-BE49-F238E27FC236}">
                <a16:creationId xmlns:a16="http://schemas.microsoft.com/office/drawing/2014/main" id="{58B9C1CF-477C-460B-9BF1-841B875902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80" r="1" b="17105"/>
          <a:stretch/>
        </p:blipFill>
        <p:spPr>
          <a:xfrm>
            <a:off x="5867400" y="4601289"/>
            <a:ext cx="2667000" cy="1336629"/>
          </a:xfrm>
          <a:prstGeom prst="rect">
            <a:avLst/>
          </a:prstGeom>
        </p:spPr>
      </p:pic>
      <p:pic>
        <p:nvPicPr>
          <p:cNvPr id="22" name="Picture 21" descr="A group of people standing in front of a crowd&#10;&#10;Description automatically generated">
            <a:extLst>
              <a:ext uri="{FF2B5EF4-FFF2-40B4-BE49-F238E27FC236}">
                <a16:creationId xmlns:a16="http://schemas.microsoft.com/office/drawing/2014/main" id="{ED3B8336-B7CF-4DEA-917F-DDDB20ED24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997" r="1" b="34600"/>
          <a:stretch/>
        </p:blipFill>
        <p:spPr>
          <a:xfrm>
            <a:off x="609599" y="4589621"/>
            <a:ext cx="2665542" cy="1361744"/>
          </a:xfrm>
          <a:prstGeom prst="rect">
            <a:avLst/>
          </a:prstGeom>
        </p:spPr>
      </p:pic>
      <p:sp>
        <p:nvSpPr>
          <p:cNvPr id="10" name="TextBox 9">
            <a:extLst>
              <a:ext uri="{FF2B5EF4-FFF2-40B4-BE49-F238E27FC236}">
                <a16:creationId xmlns:a16="http://schemas.microsoft.com/office/drawing/2014/main" id="{68CDCC24-589E-4EB3-8D19-DA5A13D4F734}"/>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graphicFrame>
        <p:nvGraphicFramePr>
          <p:cNvPr id="11" name="Group 154">
            <a:extLst>
              <a:ext uri="{FF2B5EF4-FFF2-40B4-BE49-F238E27FC236}">
                <a16:creationId xmlns:a16="http://schemas.microsoft.com/office/drawing/2014/main" id="{C6706B8B-69F8-46BE-B034-7D4C6E48FB43}"/>
              </a:ext>
            </a:extLst>
          </p:cNvPr>
          <p:cNvGraphicFramePr>
            <a:graphicFrameLocks noGrp="1"/>
          </p:cNvGraphicFramePr>
          <p:nvPr>
            <p:extLst>
              <p:ext uri="{D42A27DB-BD31-4B8C-83A1-F6EECF244321}">
                <p14:modId xmlns:p14="http://schemas.microsoft.com/office/powerpoint/2010/main" val="1058022055"/>
              </p:ext>
            </p:extLst>
          </p:nvPr>
        </p:nvGraphicFramePr>
        <p:xfrm>
          <a:off x="611188" y="1143001"/>
          <a:ext cx="7921620" cy="3212974"/>
        </p:xfrm>
        <a:graphic>
          <a:graphicData uri="http://schemas.openxmlformats.org/drawingml/2006/table">
            <a:tbl>
              <a:tblPr>
                <a:tableStyleId>{00A15C55-8517-42AA-B614-E9B94910E393}</a:tableStyleId>
              </a:tblPr>
              <a:tblGrid>
                <a:gridCol w="927059">
                  <a:extLst>
                    <a:ext uri="{9D8B030D-6E8A-4147-A177-3AD203B41FA5}">
                      <a16:colId xmlns:a16="http://schemas.microsoft.com/office/drawing/2014/main" val="20000"/>
                    </a:ext>
                  </a:extLst>
                </a:gridCol>
                <a:gridCol w="499987">
                  <a:extLst>
                    <a:ext uri="{9D8B030D-6E8A-4147-A177-3AD203B41FA5}">
                      <a16:colId xmlns:a16="http://schemas.microsoft.com/office/drawing/2014/main" val="20001"/>
                    </a:ext>
                  </a:extLst>
                </a:gridCol>
                <a:gridCol w="428561">
                  <a:extLst>
                    <a:ext uri="{9D8B030D-6E8A-4147-A177-3AD203B41FA5}">
                      <a16:colId xmlns:a16="http://schemas.microsoft.com/office/drawing/2014/main" val="1288059778"/>
                    </a:ext>
                  </a:extLst>
                </a:gridCol>
                <a:gridCol w="428561">
                  <a:extLst>
                    <a:ext uri="{9D8B030D-6E8A-4147-A177-3AD203B41FA5}">
                      <a16:colId xmlns:a16="http://schemas.microsoft.com/office/drawing/2014/main" val="4262669884"/>
                    </a:ext>
                  </a:extLst>
                </a:gridCol>
                <a:gridCol w="428561">
                  <a:extLst>
                    <a:ext uri="{9D8B030D-6E8A-4147-A177-3AD203B41FA5}">
                      <a16:colId xmlns:a16="http://schemas.microsoft.com/office/drawing/2014/main" val="1093289365"/>
                    </a:ext>
                  </a:extLst>
                </a:gridCol>
                <a:gridCol w="460330">
                  <a:extLst>
                    <a:ext uri="{9D8B030D-6E8A-4147-A177-3AD203B41FA5}">
                      <a16:colId xmlns:a16="http://schemas.microsoft.com/office/drawing/2014/main" val="20002"/>
                    </a:ext>
                  </a:extLst>
                </a:gridCol>
                <a:gridCol w="507900">
                  <a:extLst>
                    <a:ext uri="{9D8B030D-6E8A-4147-A177-3AD203B41FA5}">
                      <a16:colId xmlns:a16="http://schemas.microsoft.com/office/drawing/2014/main" val="20003"/>
                    </a:ext>
                  </a:extLst>
                </a:gridCol>
                <a:gridCol w="507900">
                  <a:extLst>
                    <a:ext uri="{9D8B030D-6E8A-4147-A177-3AD203B41FA5}">
                      <a16:colId xmlns:a16="http://schemas.microsoft.com/office/drawing/2014/main" val="1735547806"/>
                    </a:ext>
                  </a:extLst>
                </a:gridCol>
                <a:gridCol w="380926">
                  <a:extLst>
                    <a:ext uri="{9D8B030D-6E8A-4147-A177-3AD203B41FA5}">
                      <a16:colId xmlns:a16="http://schemas.microsoft.com/office/drawing/2014/main" val="986566431"/>
                    </a:ext>
                  </a:extLst>
                </a:gridCol>
                <a:gridCol w="380926">
                  <a:extLst>
                    <a:ext uri="{9D8B030D-6E8A-4147-A177-3AD203B41FA5}">
                      <a16:colId xmlns:a16="http://schemas.microsoft.com/office/drawing/2014/main" val="3043299500"/>
                    </a:ext>
                  </a:extLst>
                </a:gridCol>
                <a:gridCol w="502267">
                  <a:extLst>
                    <a:ext uri="{9D8B030D-6E8A-4147-A177-3AD203B41FA5}">
                      <a16:colId xmlns:a16="http://schemas.microsoft.com/office/drawing/2014/main" val="20004"/>
                    </a:ext>
                  </a:extLst>
                </a:gridCol>
                <a:gridCol w="492411">
                  <a:extLst>
                    <a:ext uri="{9D8B030D-6E8A-4147-A177-3AD203B41FA5}">
                      <a16:colId xmlns:a16="http://schemas.microsoft.com/office/drawing/2014/main" val="20005"/>
                    </a:ext>
                  </a:extLst>
                </a:gridCol>
                <a:gridCol w="496218">
                  <a:extLst>
                    <a:ext uri="{9D8B030D-6E8A-4147-A177-3AD203B41FA5}">
                      <a16:colId xmlns:a16="http://schemas.microsoft.com/office/drawing/2014/main" val="2886664974"/>
                    </a:ext>
                  </a:extLst>
                </a:gridCol>
                <a:gridCol w="496218">
                  <a:extLst>
                    <a:ext uri="{9D8B030D-6E8A-4147-A177-3AD203B41FA5}">
                      <a16:colId xmlns:a16="http://schemas.microsoft.com/office/drawing/2014/main" val="1754059992"/>
                    </a:ext>
                  </a:extLst>
                </a:gridCol>
                <a:gridCol w="496218">
                  <a:extLst>
                    <a:ext uri="{9D8B030D-6E8A-4147-A177-3AD203B41FA5}">
                      <a16:colId xmlns:a16="http://schemas.microsoft.com/office/drawing/2014/main" val="2747074965"/>
                    </a:ext>
                  </a:extLst>
                </a:gridCol>
                <a:gridCol w="487577">
                  <a:extLst>
                    <a:ext uri="{9D8B030D-6E8A-4147-A177-3AD203B41FA5}">
                      <a16:colId xmlns:a16="http://schemas.microsoft.com/office/drawing/2014/main" val="20006"/>
                    </a:ext>
                  </a:extLst>
                </a:gridCol>
              </a:tblGrid>
              <a:tr h="366269">
                <a:tc gridSpan="1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COMPLIANCE INSPECTION RESULTS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1" u="none" strike="noStrike" cap="none" normalizeH="0" baseline="0" dirty="0">
                        <a:ln>
                          <a:noFill/>
                        </a:ln>
                        <a:effectLst/>
                      </a:endParaRPr>
                    </a:p>
                  </a:txBody>
                  <a:tcP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2731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HEALTH HAZARDS</a:t>
                      </a:r>
                      <a:endParaRPr kumimoji="0" lang="en-US" sz="1100" b="1" i="0" u="none" strike="noStrike" cap="none" normalizeH="0" baseline="0" dirty="0">
                        <a:ln>
                          <a:noFill/>
                        </a:ln>
                        <a:solidFill>
                          <a:srgbClr val="FFFFFF"/>
                        </a:solidFill>
                        <a:effectLst/>
                        <a:latin typeface="Arial" charset="0"/>
                        <a:cs typeface="Arial" charset="0"/>
                      </a:endParaRPr>
                    </a:p>
                  </a:txBody>
                  <a:tcPr anchor="ctr" horzOverflow="overflow">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of Samples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(Detectable Results)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Number  With Overexposures</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Average Severity Rate*</a:t>
                      </a:r>
                    </a:p>
                  </a:txBody>
                  <a:tcPr anchor="ctr" horzOverflow="overflow">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1" u="none" strike="noStrike" cap="none" normalizeH="0" baseline="0" dirty="0">
                        <a:ln>
                          <a:noFill/>
                        </a:ln>
                        <a:effectLst/>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432689">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1</a:t>
                      </a:r>
                      <a:r>
                        <a:rPr kumimoji="0" lang="en-US" sz="800" b="1" i="0" u="none" strike="noStrike" cap="none" normalizeH="0" baseline="30000" dirty="0">
                          <a:ln>
                            <a:noFill/>
                          </a:ln>
                          <a:solidFill>
                            <a:schemeClr val="tx1"/>
                          </a:solidFill>
                          <a:effectLst/>
                          <a:latin typeface="Arial" charset="0"/>
                          <a:cs typeface="Arial" charset="0"/>
                        </a:rPr>
                        <a:t>st</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2</a:t>
                      </a:r>
                      <a:r>
                        <a:rPr kumimoji="0" lang="en-US" sz="800" b="1" i="0" u="none" strike="noStrike" cap="none" normalizeH="0" baseline="30000" dirty="0">
                          <a:ln>
                            <a:noFill/>
                          </a:ln>
                          <a:solidFill>
                            <a:schemeClr val="tx1"/>
                          </a:solidFill>
                          <a:effectLst/>
                          <a:latin typeface="Arial" charset="0"/>
                          <a:cs typeface="Arial" charset="0"/>
                        </a:rPr>
                        <a:t>nd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3</a:t>
                      </a:r>
                      <a:r>
                        <a:rPr kumimoji="0" lang="en-US" sz="800" b="1" i="0" u="none" strike="noStrike" cap="none" normalizeH="0" baseline="30000" dirty="0">
                          <a:ln>
                            <a:noFill/>
                          </a:ln>
                          <a:solidFill>
                            <a:schemeClr val="tx1"/>
                          </a:solidFill>
                          <a:effectLst/>
                          <a:latin typeface="Arial" charset="0"/>
                          <a:cs typeface="Arial" charset="0"/>
                        </a:rPr>
                        <a:t>rd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4</a:t>
                      </a:r>
                      <a:r>
                        <a:rPr kumimoji="0" lang="en-US" sz="800" b="1" i="0" u="none" strike="noStrike" cap="none" normalizeH="0" baseline="30000" dirty="0">
                          <a:ln>
                            <a:noFill/>
                          </a:ln>
                          <a:solidFill>
                            <a:schemeClr val="tx1"/>
                          </a:solidFill>
                          <a:effectLst/>
                          <a:latin typeface="Arial" charset="0"/>
                          <a:cs typeface="Arial" charset="0"/>
                        </a:rPr>
                        <a:t>th</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1</a:t>
                      </a:r>
                      <a:r>
                        <a:rPr kumimoji="0" lang="en-US" sz="800" b="1" i="0" u="none" strike="noStrike" cap="none" normalizeH="0" baseline="30000" dirty="0">
                          <a:ln>
                            <a:noFill/>
                          </a:ln>
                          <a:solidFill>
                            <a:schemeClr val="tx1"/>
                          </a:solidFill>
                          <a:effectLst/>
                          <a:latin typeface="Arial" charset="0"/>
                          <a:cs typeface="Arial" charset="0"/>
                        </a:rPr>
                        <a:t>st </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2</a:t>
                      </a:r>
                      <a:r>
                        <a:rPr kumimoji="0" lang="en-US" sz="800" b="1" i="0" u="none" strike="noStrike" cap="none" normalizeH="0" baseline="30000" dirty="0">
                          <a:ln>
                            <a:noFill/>
                          </a:ln>
                          <a:solidFill>
                            <a:schemeClr val="tx1"/>
                          </a:solidFill>
                          <a:effectLst/>
                          <a:latin typeface="Arial" charset="0"/>
                          <a:cs typeface="Arial" charset="0"/>
                        </a:rPr>
                        <a:t>nd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3</a:t>
                      </a:r>
                      <a:r>
                        <a:rPr kumimoji="0" lang="en-US" sz="800" b="1" i="0" u="none" strike="noStrike" cap="none" normalizeH="0" baseline="30000" dirty="0">
                          <a:ln>
                            <a:noFill/>
                          </a:ln>
                          <a:solidFill>
                            <a:schemeClr val="tx1"/>
                          </a:solidFill>
                          <a:effectLst/>
                          <a:latin typeface="Arial" charset="0"/>
                          <a:cs typeface="Arial" charset="0"/>
                        </a:rPr>
                        <a:t>rd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Arial" charset="0"/>
                          <a:cs typeface="Arial" charset="0"/>
                        </a:rPr>
                        <a:t>4</a:t>
                      </a:r>
                      <a:r>
                        <a:rPr kumimoji="0" lang="en-US" sz="800" b="1" i="0" u="none" strike="noStrike" cap="none" normalizeH="0" baseline="30000" dirty="0">
                          <a:ln>
                            <a:noFill/>
                          </a:ln>
                          <a:solidFill>
                            <a:schemeClr val="tx1"/>
                          </a:solidFill>
                          <a:effectLst/>
                          <a:latin typeface="Arial" charset="0"/>
                          <a:cs typeface="Arial" charset="0"/>
                        </a:rPr>
                        <a:t>th</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a:ln>
                            <a:noFill/>
                          </a:ln>
                          <a:solidFill>
                            <a:schemeClr val="tx1"/>
                          </a:solidFill>
                          <a:effectLst/>
                          <a:latin typeface="Arial" charset="0"/>
                          <a:cs typeface="Arial" charset="0"/>
                        </a:rPr>
                        <a:t> 1</a:t>
                      </a:r>
                      <a:r>
                        <a:rPr kumimoji="0" lang="en-US" sz="800" b="1" i="0" u="none" strike="noStrike" cap="none" normalizeH="0" baseline="30000" dirty="0">
                          <a:ln>
                            <a:noFill/>
                          </a:ln>
                          <a:solidFill>
                            <a:schemeClr val="tx1"/>
                          </a:solidFill>
                          <a:effectLst/>
                          <a:latin typeface="Arial" charset="0"/>
                          <a:cs typeface="Arial" charset="0"/>
                        </a:rPr>
                        <a:t>st</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a:ln>
                            <a:noFill/>
                          </a:ln>
                          <a:solidFill>
                            <a:schemeClr val="tx1"/>
                          </a:solidFill>
                          <a:effectLst/>
                          <a:latin typeface="Arial" charset="0"/>
                          <a:cs typeface="Arial" charset="0"/>
                        </a:rPr>
                        <a:t>2</a:t>
                      </a:r>
                      <a:r>
                        <a:rPr kumimoji="0" lang="en-US" sz="800" b="1" i="0" u="none" strike="noStrike" cap="none" normalizeH="0" baseline="30000" dirty="0">
                          <a:ln>
                            <a:noFill/>
                          </a:ln>
                          <a:solidFill>
                            <a:schemeClr val="tx1"/>
                          </a:solidFill>
                          <a:effectLst/>
                          <a:latin typeface="Arial" charset="0"/>
                          <a:cs typeface="Arial" charset="0"/>
                        </a:rPr>
                        <a:t>nd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a:ln>
                            <a:noFill/>
                          </a:ln>
                          <a:solidFill>
                            <a:schemeClr val="tx1"/>
                          </a:solidFill>
                          <a:effectLst/>
                          <a:latin typeface="Arial" charset="0"/>
                          <a:cs typeface="Arial" charset="0"/>
                        </a:rPr>
                        <a:t>3</a:t>
                      </a:r>
                      <a:r>
                        <a:rPr kumimoji="0" lang="en-US" sz="800" b="1" i="0" u="none" strike="noStrike" cap="none" normalizeH="0" baseline="30000" dirty="0">
                          <a:ln>
                            <a:noFill/>
                          </a:ln>
                          <a:solidFill>
                            <a:schemeClr val="tx1"/>
                          </a:solidFill>
                          <a:effectLst/>
                          <a:latin typeface="Arial" charset="0"/>
                          <a:cs typeface="Arial" charset="0"/>
                        </a:rPr>
                        <a:t>rd</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cap="none" normalizeH="0" baseline="0" dirty="0">
                          <a:ln>
                            <a:noFill/>
                          </a:ln>
                          <a:solidFill>
                            <a:schemeClr val="tx1"/>
                          </a:solidFill>
                          <a:effectLst/>
                          <a:latin typeface="Arial" charset="0"/>
                          <a:cs typeface="Arial" charset="0"/>
                        </a:rPr>
                        <a:t>4</a:t>
                      </a:r>
                      <a:r>
                        <a:rPr kumimoji="0" lang="en-US" sz="800" b="1" i="0" u="none" strike="noStrike" cap="none" normalizeH="0" baseline="30000" dirty="0">
                          <a:ln>
                            <a:noFill/>
                          </a:ln>
                          <a:solidFill>
                            <a:schemeClr val="tx1"/>
                          </a:solidFill>
                          <a:effectLst/>
                          <a:latin typeface="Arial" charset="0"/>
                          <a:cs typeface="Arial" charset="0"/>
                        </a:rPr>
                        <a:t>th</a:t>
                      </a:r>
                      <a:r>
                        <a:rPr kumimoji="0" lang="en-US" sz="8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1" u="none" strike="noStrike" cap="none" normalizeH="0" baseline="0" dirty="0">
                          <a:ln>
                            <a:noFill/>
                          </a:ln>
                          <a:solidFill>
                            <a:schemeClr val="tx1"/>
                          </a:solidFill>
                          <a:effectLst/>
                          <a:latin typeface="Arial" charset="0"/>
                          <a:cs typeface="Arial" charset="0"/>
                        </a:rPr>
                        <a:t>Aver.</a:t>
                      </a:r>
                    </a:p>
                  </a:txBody>
                  <a:tcPr anchor="ctr" horzOverflow="overflow">
                    <a:solidFill>
                      <a:schemeClr val="bg1">
                        <a:lumMod val="75000"/>
                      </a:schemeClr>
                    </a:solidFill>
                  </a:tcPr>
                </a:tc>
                <a:extLst>
                  <a:ext uri="{0D108BD9-81ED-4DB2-BD59-A6C34878D82A}">
                    <a16:rowId xmlns:a16="http://schemas.microsoft.com/office/drawing/2014/main" val="10002"/>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Silica</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66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22.57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0.87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1.20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2.59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42.12</a:t>
                      </a:r>
                    </a:p>
                  </a:txBody>
                  <a:tcPr anchor="ctr" horzOverflow="overflow">
                    <a:solidFill>
                      <a:schemeClr val="bg1">
                        <a:lumMod val="95000"/>
                      </a:schemeClr>
                    </a:solidFill>
                  </a:tcPr>
                </a:tc>
                <a:extLst>
                  <a:ext uri="{0D108BD9-81ED-4DB2-BD59-A6C34878D82A}">
                    <a16:rowId xmlns:a16="http://schemas.microsoft.com/office/drawing/2014/main" val="10003"/>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Asbestos</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0.12</a:t>
                      </a:r>
                    </a:p>
                  </a:txBody>
                  <a:tcPr anchor="ctr" horzOverflow="overflow">
                    <a:solidFill>
                      <a:schemeClr val="bg1">
                        <a:lumMod val="85000"/>
                      </a:schemeClr>
                    </a:solidFill>
                  </a:tcPr>
                </a:tc>
                <a:extLst>
                  <a:ext uri="{0D108BD9-81ED-4DB2-BD59-A6C34878D82A}">
                    <a16:rowId xmlns:a16="http://schemas.microsoft.com/office/drawing/2014/main" val="10004"/>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err="1">
                          <a:ln>
                            <a:noFill/>
                          </a:ln>
                          <a:effectLst/>
                        </a:rPr>
                        <a:t>Isocyanates</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0.039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0.07</a:t>
                      </a:r>
                    </a:p>
                  </a:txBody>
                  <a:tcPr anchor="ctr" horzOverflow="overflow">
                    <a:solidFill>
                      <a:schemeClr val="bg1">
                        <a:lumMod val="95000"/>
                      </a:schemeClr>
                    </a:solidFill>
                  </a:tcPr>
                </a:tc>
                <a:extLst>
                  <a:ext uri="{0D108BD9-81ED-4DB2-BD59-A6C34878D82A}">
                    <a16:rowId xmlns:a16="http://schemas.microsoft.com/office/drawing/2014/main" val="10005"/>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Lead</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2.41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0.29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0.12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0.71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0.60</a:t>
                      </a:r>
                    </a:p>
                  </a:txBody>
                  <a:tcPr anchor="ctr" horzOverflow="overflow">
                    <a:solidFill>
                      <a:schemeClr val="bg1">
                        <a:lumMod val="85000"/>
                      </a:schemeClr>
                    </a:solidFill>
                  </a:tcPr>
                </a:tc>
                <a:extLst>
                  <a:ext uri="{0D108BD9-81ED-4DB2-BD59-A6C34878D82A}">
                    <a16:rowId xmlns:a16="http://schemas.microsoft.com/office/drawing/2014/main" val="10006"/>
                  </a:ext>
                </a:extLst>
              </a:tr>
              <a:tr h="497802">
                <a:tc>
                  <a:txBody>
                    <a:bodyPr/>
                    <a:lstStyle/>
                    <a:p>
                      <a:pPr algn="r"/>
                      <a:r>
                        <a:rPr lang="en-US" sz="1000" b="0" i="1" dirty="0"/>
                        <a:t>Hexavalent Chromium</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Arial" charset="0"/>
                          <a:cs typeface="Arial" charset="0"/>
                        </a:rPr>
                        <a:t>0.24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rgbClr val="000000"/>
                          </a:solidFill>
                          <a:effectLst/>
                          <a:latin typeface="Arial" charset="0"/>
                          <a:cs typeface="Arial" charset="0"/>
                        </a:rPr>
                        <a:t>0.15</a:t>
                      </a:r>
                    </a:p>
                  </a:txBody>
                  <a:tcPr anchor="ctr" horzOverflow="overflow">
                    <a:solidFill>
                      <a:schemeClr val="bg1">
                        <a:lumMod val="95000"/>
                      </a:schemeClr>
                    </a:solidFill>
                  </a:tcPr>
                </a:tc>
                <a:extLst>
                  <a:ext uri="{0D108BD9-81ED-4DB2-BD59-A6C34878D82A}">
                    <a16:rowId xmlns:a16="http://schemas.microsoft.com/office/drawing/2014/main" val="10007"/>
                  </a:ext>
                </a:extLst>
              </a:tr>
              <a:tr h="29778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Total</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117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7</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a:ln>
                            <a:noFill/>
                          </a:ln>
                          <a:solidFill>
                            <a:schemeClr val="tx1"/>
                          </a:solidFill>
                          <a:effectLst/>
                          <a:latin typeface="Arial" charset="0"/>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62441262"/>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a:stretch>
            <a:fillRect/>
          </a:stretch>
        </p:blipFill>
        <p:spPr bwMode="auto">
          <a:xfrm>
            <a:off x="7467600" y="4267200"/>
            <a:ext cx="1066800" cy="457200"/>
          </a:xfrm>
          <a:prstGeom prst="rect">
            <a:avLst/>
          </a:prstGeom>
          <a:noFill/>
          <a:ln w="9525">
            <a:noFill/>
            <a:miter lim="800000"/>
            <a:headEnd/>
            <a:tailEnd/>
          </a:ln>
        </p:spPr>
      </p:pic>
      <p:pic>
        <p:nvPicPr>
          <p:cNvPr id="11" name="Picture 10" descr="C:\Users\wllagoe.EADS\Pictures\Construction\IMAG0613.jpg"/>
          <p:cNvPicPr/>
          <p:nvPr/>
        </p:nvPicPr>
        <p:blipFill>
          <a:blip r:embed="rId4" cstate="print"/>
          <a:srcRect/>
          <a:stretch>
            <a:fillRect/>
          </a:stretch>
        </p:blipFill>
        <p:spPr bwMode="auto">
          <a:xfrm>
            <a:off x="6324600" y="4267200"/>
            <a:ext cx="1219200" cy="457200"/>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5524500" y="4267200"/>
            <a:ext cx="800100" cy="457200"/>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6" cstate="print"/>
          <a:srcRect/>
          <a:stretch>
            <a:fillRect/>
          </a:stretch>
        </p:blipFill>
        <p:spPr bwMode="auto">
          <a:xfrm>
            <a:off x="4514850" y="4267200"/>
            <a:ext cx="1047750" cy="457200"/>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7" cstate="print"/>
          <a:srcRect/>
          <a:stretch>
            <a:fillRect/>
          </a:stretch>
        </p:blipFill>
        <p:spPr bwMode="auto">
          <a:xfrm>
            <a:off x="3886200" y="4267200"/>
            <a:ext cx="685800" cy="457200"/>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8" cstate="print"/>
          <a:srcRect/>
          <a:stretch>
            <a:fillRect/>
          </a:stretch>
        </p:blipFill>
        <p:spPr bwMode="auto">
          <a:xfrm>
            <a:off x="1447800" y="4267200"/>
            <a:ext cx="838200" cy="457200"/>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9" cstate="print"/>
          <a:srcRect/>
          <a:stretch>
            <a:fillRect/>
          </a:stretch>
        </p:blipFill>
        <p:spPr bwMode="auto">
          <a:xfrm>
            <a:off x="2286000" y="4267200"/>
            <a:ext cx="1600200" cy="457200"/>
          </a:xfrm>
          <a:prstGeom prst="rect">
            <a:avLst/>
          </a:prstGeom>
          <a:noFill/>
          <a:ln w="9525">
            <a:noFill/>
            <a:miter lim="800000"/>
            <a:headEnd/>
            <a:tailEnd/>
          </a:ln>
        </p:spPr>
      </p:pic>
      <p:pic>
        <p:nvPicPr>
          <p:cNvPr id="153602" name="Picture 2" descr="C:\Users\wllagoe.EADS\Pictures\STAR\IMG_2498_1.JPG"/>
          <p:cNvPicPr>
            <a:picLocks noChangeAspect="1" noChangeArrowheads="1"/>
          </p:cNvPicPr>
          <p:nvPr/>
        </p:nvPicPr>
        <p:blipFill>
          <a:blip r:embed="rId10" cstate="print"/>
          <a:srcRect/>
          <a:stretch>
            <a:fillRect/>
          </a:stretch>
        </p:blipFill>
        <p:spPr bwMode="auto">
          <a:xfrm>
            <a:off x="838200" y="4267200"/>
            <a:ext cx="609600" cy="460945"/>
          </a:xfrm>
          <a:prstGeom prst="rect">
            <a:avLst/>
          </a:prstGeom>
          <a:noFill/>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pic>
        <p:nvPicPr>
          <p:cNvPr id="26" name="Picture 25" descr="C:\Users\wllagoe.EADS\Documents\ETTA\Pics\Training Event\OSHA training 022.jpg"/>
          <p:cNvPicPr/>
          <p:nvPr/>
        </p:nvPicPr>
        <p:blipFill>
          <a:blip r:embed="rId11" cstate="print"/>
          <a:srcRect r="55609"/>
          <a:stretch>
            <a:fillRect/>
          </a:stretch>
        </p:blipFill>
        <p:spPr bwMode="auto">
          <a:xfrm>
            <a:off x="609600" y="4267200"/>
            <a:ext cx="328612" cy="476250"/>
          </a:xfrm>
          <a:prstGeom prst="rect">
            <a:avLst/>
          </a:prstGeom>
          <a:noFill/>
          <a:ln w="9525">
            <a:noFill/>
            <a:miter lim="800000"/>
            <a:headEnd/>
            <a:tailEnd/>
          </a:ln>
        </p:spPr>
      </p:pic>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graphicFrame>
        <p:nvGraphicFramePr>
          <p:cNvPr id="28" name="Table 27">
            <a:extLst>
              <a:ext uri="{FF2B5EF4-FFF2-40B4-BE49-F238E27FC236}">
                <a16:creationId xmlns:a16="http://schemas.microsoft.com/office/drawing/2014/main" id="{2FDF4049-04D1-4CC7-B2B1-1FCAB93A29D1}"/>
              </a:ext>
            </a:extLst>
          </p:cNvPr>
          <p:cNvGraphicFramePr>
            <a:graphicFrameLocks noGrp="1"/>
          </p:cNvGraphicFramePr>
          <p:nvPr>
            <p:extLst>
              <p:ext uri="{D42A27DB-BD31-4B8C-83A1-F6EECF244321}">
                <p14:modId xmlns:p14="http://schemas.microsoft.com/office/powerpoint/2010/main" val="3422624390"/>
              </p:ext>
            </p:extLst>
          </p:nvPr>
        </p:nvGraphicFramePr>
        <p:xfrm>
          <a:off x="609600" y="1123675"/>
          <a:ext cx="7924796" cy="3067328"/>
        </p:xfrm>
        <a:graphic>
          <a:graphicData uri="http://schemas.openxmlformats.org/drawingml/2006/table">
            <a:tbl>
              <a:tblPr/>
              <a:tblGrid>
                <a:gridCol w="3527808">
                  <a:extLst>
                    <a:ext uri="{9D8B030D-6E8A-4147-A177-3AD203B41FA5}">
                      <a16:colId xmlns:a16="http://schemas.microsoft.com/office/drawing/2014/main" val="20000"/>
                    </a:ext>
                  </a:extLst>
                </a:gridCol>
                <a:gridCol w="869173">
                  <a:extLst>
                    <a:ext uri="{9D8B030D-6E8A-4147-A177-3AD203B41FA5}">
                      <a16:colId xmlns:a16="http://schemas.microsoft.com/office/drawing/2014/main" val="20001"/>
                    </a:ext>
                  </a:extLst>
                </a:gridCol>
                <a:gridCol w="869173">
                  <a:extLst>
                    <a:ext uri="{9D8B030D-6E8A-4147-A177-3AD203B41FA5}">
                      <a16:colId xmlns:a16="http://schemas.microsoft.com/office/drawing/2014/main" val="2047753238"/>
                    </a:ext>
                  </a:extLst>
                </a:gridCol>
                <a:gridCol w="869173">
                  <a:extLst>
                    <a:ext uri="{9D8B030D-6E8A-4147-A177-3AD203B41FA5}">
                      <a16:colId xmlns:a16="http://schemas.microsoft.com/office/drawing/2014/main" val="3732758324"/>
                    </a:ext>
                  </a:extLst>
                </a:gridCol>
                <a:gridCol w="869173">
                  <a:extLst>
                    <a:ext uri="{9D8B030D-6E8A-4147-A177-3AD203B41FA5}">
                      <a16:colId xmlns:a16="http://schemas.microsoft.com/office/drawing/2014/main" val="3933608539"/>
                    </a:ext>
                  </a:extLst>
                </a:gridCol>
                <a:gridCol w="920296">
                  <a:extLst>
                    <a:ext uri="{9D8B030D-6E8A-4147-A177-3AD203B41FA5}">
                      <a16:colId xmlns:a16="http://schemas.microsoft.com/office/drawing/2014/main" val="20002"/>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1</a:t>
                      </a:r>
                      <a:r>
                        <a:rPr kumimoji="0" lang="en-US" sz="1400" b="1" i="0" u="none" strike="noStrike" cap="none" normalizeH="0" baseline="30000" dirty="0">
                          <a:ln>
                            <a:noFill/>
                          </a:ln>
                          <a:solidFill>
                            <a:schemeClr val="tx1"/>
                          </a:solidFill>
                          <a:effectLst/>
                          <a:latin typeface="Arial" charset="0"/>
                          <a:cs typeface="Arial" charset="0"/>
                        </a:rPr>
                        <a:t>st</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2</a:t>
                      </a:r>
                      <a:r>
                        <a:rPr kumimoji="0" lang="en-US" sz="1400" b="1" i="0" u="none" strike="noStrike" cap="none" normalizeH="0" baseline="30000" dirty="0">
                          <a:ln>
                            <a:noFill/>
                          </a:ln>
                          <a:solidFill>
                            <a:schemeClr val="tx1"/>
                          </a:solidFill>
                          <a:effectLst/>
                          <a:latin typeface="Arial" charset="0"/>
                          <a:cs typeface="Arial" charset="0"/>
                        </a:rPr>
                        <a:t>nd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3</a:t>
                      </a:r>
                      <a:r>
                        <a:rPr kumimoji="0" lang="en-US" sz="1400" b="1" i="0" u="none" strike="noStrike" cap="none" normalizeH="0" baseline="30000" dirty="0">
                          <a:ln>
                            <a:noFill/>
                          </a:ln>
                          <a:solidFill>
                            <a:schemeClr val="tx1"/>
                          </a:solidFill>
                          <a:effectLst/>
                          <a:latin typeface="Arial" charset="0"/>
                          <a:cs typeface="Arial" charset="0"/>
                        </a:rPr>
                        <a:t>rd</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4</a:t>
                      </a:r>
                      <a:r>
                        <a:rPr kumimoji="0" lang="en-US" sz="1400" b="1" i="0" u="none" strike="noStrike" cap="none" normalizeH="0" baseline="30000" dirty="0">
                          <a:ln>
                            <a:noFill/>
                          </a:ln>
                          <a:solidFill>
                            <a:schemeClr val="tx1"/>
                          </a:solidFill>
                          <a:effectLst/>
                          <a:latin typeface="Arial" charset="0"/>
                          <a:cs typeface="Arial" charset="0"/>
                        </a:rPr>
                        <a:t>th</a:t>
                      </a:r>
                      <a:r>
                        <a:rPr kumimoji="0" lang="en-US" sz="1400" b="1" i="0" u="none" strike="noStrike" cap="none" normalizeH="0" baseline="0" dirty="0">
                          <a:ln>
                            <a:noFill/>
                          </a:ln>
                          <a:solidFill>
                            <a:schemeClr val="tx1"/>
                          </a:solidFill>
                          <a:effectLst/>
                          <a:latin typeface="Arial" charset="0"/>
                          <a:cs typeface="Arial" charset="0"/>
                        </a:rPr>
                        <a:t> Qtr.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255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graphicFrame>
        <p:nvGraphicFramePr>
          <p:cNvPr id="29" name="Table 28">
            <a:extLst>
              <a:ext uri="{FF2B5EF4-FFF2-40B4-BE49-F238E27FC236}">
                <a16:creationId xmlns:a16="http://schemas.microsoft.com/office/drawing/2014/main" id="{47772DB8-6532-4B44-AB52-CB000016EA5A}"/>
              </a:ext>
            </a:extLst>
          </p:cNvPr>
          <p:cNvGraphicFramePr>
            <a:graphicFrameLocks noGrp="1"/>
          </p:cNvGraphicFramePr>
          <p:nvPr>
            <p:extLst>
              <p:ext uri="{D42A27DB-BD31-4B8C-83A1-F6EECF244321}">
                <p14:modId xmlns:p14="http://schemas.microsoft.com/office/powerpoint/2010/main" val="4286885815"/>
              </p:ext>
            </p:extLst>
          </p:nvPr>
        </p:nvGraphicFramePr>
        <p:xfrm>
          <a:off x="609600" y="4811995"/>
          <a:ext cx="7924793" cy="1162360"/>
        </p:xfrm>
        <a:graphic>
          <a:graphicData uri="http://schemas.openxmlformats.org/drawingml/2006/table">
            <a:tbl>
              <a:tblPr firstRow="1" bandRow="1">
                <a:tableStyleId>{00A15C55-8517-42AA-B614-E9B94910E393}</a:tableStyleId>
              </a:tblPr>
              <a:tblGrid>
                <a:gridCol w="2978448">
                  <a:extLst>
                    <a:ext uri="{9D8B030D-6E8A-4147-A177-3AD203B41FA5}">
                      <a16:colId xmlns:a16="http://schemas.microsoft.com/office/drawing/2014/main" val="20000"/>
                    </a:ext>
                  </a:extLst>
                </a:gridCol>
                <a:gridCol w="797798">
                  <a:extLst>
                    <a:ext uri="{9D8B030D-6E8A-4147-A177-3AD203B41FA5}">
                      <a16:colId xmlns:a16="http://schemas.microsoft.com/office/drawing/2014/main" val="20001"/>
                    </a:ext>
                  </a:extLst>
                </a:gridCol>
                <a:gridCol w="797798">
                  <a:extLst>
                    <a:ext uri="{9D8B030D-6E8A-4147-A177-3AD203B41FA5}">
                      <a16:colId xmlns:a16="http://schemas.microsoft.com/office/drawing/2014/main" val="1541181297"/>
                    </a:ext>
                  </a:extLst>
                </a:gridCol>
                <a:gridCol w="797798">
                  <a:extLst>
                    <a:ext uri="{9D8B030D-6E8A-4147-A177-3AD203B41FA5}">
                      <a16:colId xmlns:a16="http://schemas.microsoft.com/office/drawing/2014/main" val="355416716"/>
                    </a:ext>
                  </a:extLst>
                </a:gridCol>
                <a:gridCol w="797798">
                  <a:extLst>
                    <a:ext uri="{9D8B030D-6E8A-4147-A177-3AD203B41FA5}">
                      <a16:colId xmlns:a16="http://schemas.microsoft.com/office/drawing/2014/main" val="3055020910"/>
                    </a:ext>
                  </a:extLst>
                </a:gridCol>
                <a:gridCol w="797798">
                  <a:extLst>
                    <a:ext uri="{9D8B030D-6E8A-4147-A177-3AD203B41FA5}">
                      <a16:colId xmlns:a16="http://schemas.microsoft.com/office/drawing/2014/main" val="20002"/>
                    </a:ext>
                  </a:extLst>
                </a:gridCol>
                <a:gridCol w="957355">
                  <a:extLst>
                    <a:ext uri="{9D8B030D-6E8A-4147-A177-3AD203B41FA5}">
                      <a16:colId xmlns:a16="http://schemas.microsoft.com/office/drawing/2014/main" val="20003"/>
                    </a:ext>
                  </a:extLst>
                </a:gridCol>
              </a:tblGrid>
              <a:tr h="522280">
                <a:tc>
                  <a:txBody>
                    <a:bodyPr/>
                    <a:lstStyle/>
                    <a:p>
                      <a:pPr algn="r"/>
                      <a:r>
                        <a:rPr lang="en-US" sz="1500" b="1" dirty="0">
                          <a:solidFill>
                            <a:schemeClr val="tx1"/>
                          </a:solidFill>
                        </a:rPr>
                        <a:t>SEP ACTIVITY</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algn="ctr"/>
                      <a:r>
                        <a:rPr lang="en-US" sz="12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200" i="0" dirty="0"/>
                        <a:t>5</a:t>
                      </a:r>
                    </a:p>
                  </a:txBody>
                  <a:tcPr>
                    <a:solidFill>
                      <a:schemeClr val="bg1">
                        <a:lumMod val="85000"/>
                      </a:schemeClr>
                    </a:solidFill>
                  </a:tcPr>
                </a:tc>
                <a:tc>
                  <a:txBody>
                    <a:bodyPr/>
                    <a:lstStyle/>
                    <a:p>
                      <a:pPr algn="ctr"/>
                      <a:r>
                        <a:rPr lang="en-US" sz="1200" i="0" dirty="0"/>
                        <a:t>8</a:t>
                      </a:r>
                    </a:p>
                  </a:txBody>
                  <a:tcPr>
                    <a:solidFill>
                      <a:schemeClr val="bg1">
                        <a:lumMod val="85000"/>
                      </a:schemeClr>
                    </a:solidFill>
                  </a:tcPr>
                </a:tc>
                <a:tc>
                  <a:txBody>
                    <a:bodyPr/>
                    <a:lstStyle/>
                    <a:p>
                      <a:pPr algn="ctr"/>
                      <a:r>
                        <a:rPr lang="en-US" sz="1200" i="0" dirty="0"/>
                        <a:t>22</a:t>
                      </a:r>
                    </a:p>
                  </a:txBody>
                  <a:tcPr>
                    <a:solidFill>
                      <a:schemeClr val="bg1">
                        <a:lumMod val="85000"/>
                      </a:schemeClr>
                    </a:solidFill>
                  </a:tcPr>
                </a:tc>
                <a:tc>
                  <a:txBody>
                    <a:bodyPr/>
                    <a:lstStyle/>
                    <a:p>
                      <a:pPr algn="ctr"/>
                      <a:r>
                        <a:rPr lang="en-US" sz="1200" i="0" dirty="0"/>
                        <a:t>6</a:t>
                      </a:r>
                    </a:p>
                  </a:txBody>
                  <a:tcPr>
                    <a:solidFill>
                      <a:schemeClr val="bg1">
                        <a:lumMod val="85000"/>
                      </a:schemeClr>
                    </a:solidFill>
                  </a:tcPr>
                </a:tc>
                <a:tc>
                  <a:txBody>
                    <a:bodyPr/>
                    <a:lstStyle/>
                    <a:p>
                      <a:pPr algn="ctr"/>
                      <a:r>
                        <a:rPr lang="en-US" sz="1200" b="1" i="1" dirty="0"/>
                        <a:t>41</a:t>
                      </a:r>
                    </a:p>
                  </a:txBody>
                  <a:tcPr>
                    <a:solidFill>
                      <a:schemeClr val="bg1">
                        <a:lumMod val="85000"/>
                      </a:schemeClr>
                    </a:solidFill>
                  </a:tcPr>
                </a:tc>
                <a:tc>
                  <a:txBody>
                    <a:bodyPr/>
                    <a:lstStyle/>
                    <a:p>
                      <a:pPr algn="ctr"/>
                      <a:r>
                        <a:rPr lang="en-US" sz="1200" i="0" dirty="0"/>
                        <a:t>18</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200" i="0" dirty="0"/>
                        <a:t>117</a:t>
                      </a:r>
                    </a:p>
                  </a:txBody>
                  <a:tcPr>
                    <a:solidFill>
                      <a:schemeClr val="bg1">
                        <a:lumMod val="95000"/>
                      </a:schemeClr>
                    </a:solidFill>
                  </a:tcPr>
                </a:tc>
                <a:tc>
                  <a:txBody>
                    <a:bodyPr/>
                    <a:lstStyle/>
                    <a:p>
                      <a:pPr algn="ctr"/>
                      <a:r>
                        <a:rPr lang="en-US" sz="1200" i="0" dirty="0"/>
                        <a:t>284</a:t>
                      </a:r>
                    </a:p>
                  </a:txBody>
                  <a:tcPr>
                    <a:solidFill>
                      <a:schemeClr val="bg1">
                        <a:lumMod val="95000"/>
                      </a:schemeClr>
                    </a:solidFill>
                  </a:tcPr>
                </a:tc>
                <a:tc>
                  <a:txBody>
                    <a:bodyPr/>
                    <a:lstStyle/>
                    <a:p>
                      <a:pPr algn="ctr"/>
                      <a:r>
                        <a:rPr lang="en-US" sz="1200" i="0" dirty="0"/>
                        <a:t>210</a:t>
                      </a:r>
                    </a:p>
                  </a:txBody>
                  <a:tcPr>
                    <a:solidFill>
                      <a:schemeClr val="bg1">
                        <a:lumMod val="95000"/>
                      </a:schemeClr>
                    </a:solidFill>
                  </a:tcPr>
                </a:tc>
                <a:tc>
                  <a:txBody>
                    <a:bodyPr/>
                    <a:lstStyle/>
                    <a:p>
                      <a:pPr algn="ctr"/>
                      <a:r>
                        <a:rPr lang="en-US" sz="1200" i="0" dirty="0"/>
                        <a:t>184</a:t>
                      </a:r>
                    </a:p>
                  </a:txBody>
                  <a:tcPr>
                    <a:solidFill>
                      <a:schemeClr val="bg1">
                        <a:lumMod val="95000"/>
                      </a:schemeClr>
                    </a:solidFill>
                  </a:tcPr>
                </a:tc>
                <a:tc>
                  <a:txBody>
                    <a:bodyPr/>
                    <a:lstStyle/>
                    <a:p>
                      <a:pPr algn="ctr"/>
                      <a:r>
                        <a:rPr lang="en-US" sz="1200" b="1" i="1" dirty="0"/>
                        <a:t>795</a:t>
                      </a:r>
                    </a:p>
                  </a:txBody>
                  <a:tcPr>
                    <a:solidFill>
                      <a:schemeClr val="bg1">
                        <a:lumMod val="95000"/>
                      </a:schemeClr>
                    </a:solidFill>
                  </a:tcPr>
                </a:tc>
                <a:tc>
                  <a:txBody>
                    <a:bodyPr/>
                    <a:lstStyle/>
                    <a:p>
                      <a:pPr algn="ctr"/>
                      <a:r>
                        <a:rPr lang="en-US" sz="1200" i="0" dirty="0"/>
                        <a:t>400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sp>
        <p:nvSpPr>
          <p:cNvPr id="21" name="TextBox 20">
            <a:extLst>
              <a:ext uri="{FF2B5EF4-FFF2-40B4-BE49-F238E27FC236}">
                <a16:creationId xmlns:a16="http://schemas.microsoft.com/office/drawing/2014/main" id="{3BA9F17A-8506-4C03-BDF8-0B3DA00E9D9E}"/>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213792021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graphicFrame>
        <p:nvGraphicFramePr>
          <p:cNvPr id="11" name="Group 128">
            <a:extLst>
              <a:ext uri="{FF2B5EF4-FFF2-40B4-BE49-F238E27FC236}">
                <a16:creationId xmlns:a16="http://schemas.microsoft.com/office/drawing/2014/main" id="{EE531371-55D5-46DC-8ECD-2F2AF84621D7}"/>
              </a:ext>
            </a:extLst>
          </p:cNvPr>
          <p:cNvGraphicFramePr>
            <a:graphicFrameLocks noGrp="1"/>
          </p:cNvGraphicFramePr>
          <p:nvPr>
            <p:extLst>
              <p:ext uri="{D42A27DB-BD31-4B8C-83A1-F6EECF244321}">
                <p14:modId xmlns:p14="http://schemas.microsoft.com/office/powerpoint/2010/main" val="843467613"/>
              </p:ext>
            </p:extLst>
          </p:nvPr>
        </p:nvGraphicFramePr>
        <p:xfrm>
          <a:off x="609599" y="1143000"/>
          <a:ext cx="7929234" cy="2191236"/>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68366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557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20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2018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155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19%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7%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tc>
                  <a:txBody>
                    <a:bodyPr/>
                    <a:lstStyle/>
                    <a:p>
                      <a:pPr algn="ctr"/>
                      <a:r>
                        <a:rPr lang="en-US" sz="1200" b="1" i="1" dirty="0"/>
                        <a:t>31% Lower</a:t>
                      </a:r>
                    </a:p>
                  </a:txBody>
                  <a:tcPr horzOverflow="overflow">
                    <a:solidFill>
                      <a:schemeClr val="bg1">
                        <a:lumMod val="95000"/>
                      </a:schemeClr>
                    </a:solidFill>
                  </a:tcPr>
                </a:tc>
                <a:extLst>
                  <a:ext uri="{0D108BD9-81ED-4DB2-BD59-A6C34878D82A}">
                    <a16:rowId xmlns:a16="http://schemas.microsoft.com/office/drawing/2014/main" val="10003"/>
                  </a:ext>
                </a:extLst>
              </a:tr>
              <a:tr h="3155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2.5</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12%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2.2</a:t>
                      </a:r>
                    </a:p>
                  </a:txBody>
                  <a:tcPr horzOverflow="overflow">
                    <a:solidFill>
                      <a:schemeClr val="bg1">
                        <a:lumMod val="85000"/>
                      </a:schemeClr>
                    </a:solidFill>
                  </a:tcPr>
                </a:tc>
                <a:tc>
                  <a:txBody>
                    <a:bodyPr/>
                    <a:lstStyle/>
                    <a:p>
                      <a:pPr algn="ctr"/>
                      <a:r>
                        <a:rPr lang="en-US" sz="1200" i="1" dirty="0"/>
                        <a:t>3.1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6%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2.9</a:t>
                      </a:r>
                    </a:p>
                  </a:txBody>
                  <a:tcPr horzOverflow="overflow">
                    <a:solidFill>
                      <a:schemeClr val="bg1">
                        <a:lumMod val="85000"/>
                      </a:schemeClr>
                    </a:solidFill>
                  </a:tcPr>
                </a:tc>
                <a:tc>
                  <a:txBody>
                    <a:bodyPr/>
                    <a:lstStyle/>
                    <a:p>
                      <a:pPr algn="ctr"/>
                      <a:r>
                        <a:rPr lang="en-US" sz="1200" b="1" i="1" dirty="0"/>
                        <a:t>24%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4" name="TextBox 13">
            <a:extLst>
              <a:ext uri="{FF2B5EF4-FFF2-40B4-BE49-F238E27FC236}">
                <a16:creationId xmlns:a16="http://schemas.microsoft.com/office/drawing/2014/main" id="{50135AF9-74AA-4FC5-8F27-F3EF29F65060}"/>
              </a:ext>
            </a:extLst>
          </p:cNvPr>
          <p:cNvSpPr txBox="1"/>
          <p:nvPr/>
        </p:nvSpPr>
        <p:spPr>
          <a:xfrm>
            <a:off x="503903" y="3411379"/>
            <a:ext cx="3090911" cy="246221"/>
          </a:xfrm>
          <a:prstGeom prst="rect">
            <a:avLst/>
          </a:prstGeom>
          <a:noFill/>
        </p:spPr>
        <p:txBody>
          <a:bodyPr wrap="none" rtlCol="0">
            <a:spAutoFit/>
          </a:bodyPr>
          <a:lstStyle/>
          <a:p>
            <a:r>
              <a:rPr lang="en-US" sz="1000" i="1" dirty="0"/>
              <a:t>*TRC/DART rate based on the 3 digit NAICS code </a:t>
            </a: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3260693012"/>
              </p:ext>
            </p:extLst>
          </p:nvPr>
        </p:nvGraphicFramePr>
        <p:xfrm>
          <a:off x="609600" y="3886199"/>
          <a:ext cx="7924801" cy="1981201"/>
        </p:xfrm>
        <a:graphic>
          <a:graphicData uri="http://schemas.openxmlformats.org/drawingml/2006/table">
            <a:tbl>
              <a:tblPr firstRow="1" bandRow="1">
                <a:tableStyleId>{073A0DAA-6AF3-43AB-8588-CEC1D06C72B9}</a:tableStyleId>
              </a:tblPr>
              <a:tblGrid>
                <a:gridCol w="3106073">
                  <a:extLst>
                    <a:ext uri="{9D8B030D-6E8A-4147-A177-3AD203B41FA5}">
                      <a16:colId xmlns:a16="http://schemas.microsoft.com/office/drawing/2014/main" val="20000"/>
                    </a:ext>
                  </a:extLst>
                </a:gridCol>
                <a:gridCol w="828286">
                  <a:extLst>
                    <a:ext uri="{9D8B030D-6E8A-4147-A177-3AD203B41FA5}">
                      <a16:colId xmlns:a16="http://schemas.microsoft.com/office/drawing/2014/main" val="20001"/>
                    </a:ext>
                  </a:extLst>
                </a:gridCol>
                <a:gridCol w="759262">
                  <a:extLst>
                    <a:ext uri="{9D8B030D-6E8A-4147-A177-3AD203B41FA5}">
                      <a16:colId xmlns:a16="http://schemas.microsoft.com/office/drawing/2014/main" val="2859011595"/>
                    </a:ext>
                  </a:extLst>
                </a:gridCol>
                <a:gridCol w="746321">
                  <a:extLst>
                    <a:ext uri="{9D8B030D-6E8A-4147-A177-3AD203B41FA5}">
                      <a16:colId xmlns:a16="http://schemas.microsoft.com/office/drawing/2014/main" val="92002694"/>
                    </a:ext>
                  </a:extLst>
                </a:gridCol>
                <a:gridCol w="746321">
                  <a:extLst>
                    <a:ext uri="{9D8B030D-6E8A-4147-A177-3AD203B41FA5}">
                      <a16:colId xmlns:a16="http://schemas.microsoft.com/office/drawing/2014/main" val="1934239015"/>
                    </a:ext>
                  </a:extLst>
                </a:gridCol>
                <a:gridCol w="672839">
                  <a:extLst>
                    <a:ext uri="{9D8B030D-6E8A-4147-A177-3AD203B41FA5}">
                      <a16:colId xmlns:a16="http://schemas.microsoft.com/office/drawing/2014/main" val="20002"/>
                    </a:ext>
                  </a:extLst>
                </a:gridCol>
                <a:gridCol w="1065699">
                  <a:extLst>
                    <a:ext uri="{9D8B030D-6E8A-4147-A177-3AD203B41FA5}">
                      <a16:colId xmlns:a16="http://schemas.microsoft.com/office/drawing/2014/main" val="20003"/>
                    </a:ext>
                  </a:extLst>
                </a:gridCol>
              </a:tblGrid>
              <a:tr h="447782">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152">
                <a:tc>
                  <a:txBody>
                    <a:bodyPr/>
                    <a:lstStyle/>
                    <a:p>
                      <a:pPr algn="r"/>
                      <a:r>
                        <a:rPr lang="en-US" sz="1200" i="1" dirty="0"/>
                        <a:t>Compliance Inspections</a:t>
                      </a:r>
                    </a:p>
                  </a:txBody>
                  <a:tcPr>
                    <a:solidFill>
                      <a:schemeClr val="bg1">
                        <a:lumMod val="95000"/>
                      </a:schemeClr>
                    </a:solidFill>
                  </a:tcPr>
                </a:tc>
                <a:tc>
                  <a:txBody>
                    <a:bodyPr/>
                    <a:lstStyle/>
                    <a:p>
                      <a:pPr algn="ctr"/>
                      <a:r>
                        <a:rPr lang="en-US" sz="1200" i="0" dirty="0"/>
                        <a:t>10</a:t>
                      </a:r>
                    </a:p>
                  </a:txBody>
                  <a:tcPr>
                    <a:solidFill>
                      <a:schemeClr val="bg1">
                        <a:lumMod val="95000"/>
                      </a:schemeClr>
                    </a:solidFill>
                  </a:tcPr>
                </a:tc>
                <a:tc>
                  <a:txBody>
                    <a:bodyPr/>
                    <a:lstStyle/>
                    <a:p>
                      <a:pPr algn="ctr"/>
                      <a:r>
                        <a:rPr lang="en-US" sz="1200" i="0" dirty="0"/>
                        <a:t>12</a:t>
                      </a:r>
                    </a:p>
                  </a:txBody>
                  <a:tcPr>
                    <a:solidFill>
                      <a:schemeClr val="bg1">
                        <a:lumMod val="95000"/>
                      </a:schemeClr>
                    </a:solidFill>
                  </a:tcPr>
                </a:tc>
                <a:tc>
                  <a:txBody>
                    <a:bodyPr/>
                    <a:lstStyle/>
                    <a:p>
                      <a:pPr algn="ctr"/>
                      <a:r>
                        <a:rPr lang="en-US" sz="1200" i="0" dirty="0"/>
                        <a:t>12</a:t>
                      </a:r>
                    </a:p>
                  </a:txBody>
                  <a:tcPr>
                    <a:solidFill>
                      <a:schemeClr val="bg1">
                        <a:lumMod val="95000"/>
                      </a:schemeClr>
                    </a:solidFill>
                  </a:tcPr>
                </a:tc>
                <a:tc>
                  <a:txBody>
                    <a:bodyPr/>
                    <a:lstStyle/>
                    <a:p>
                      <a:pPr algn="ctr"/>
                      <a:r>
                        <a:rPr lang="en-US" sz="1200" i="0" dirty="0"/>
                        <a:t>8</a:t>
                      </a:r>
                    </a:p>
                  </a:txBody>
                  <a:tcPr>
                    <a:solidFill>
                      <a:schemeClr val="bg1">
                        <a:lumMod val="95000"/>
                      </a:schemeClr>
                    </a:solidFill>
                  </a:tcPr>
                </a:tc>
                <a:tc>
                  <a:txBody>
                    <a:bodyPr/>
                    <a:lstStyle/>
                    <a:p>
                      <a:pPr algn="ctr"/>
                      <a:r>
                        <a:rPr lang="en-US" sz="1200" b="1" i="1" dirty="0"/>
                        <a:t>42</a:t>
                      </a:r>
                    </a:p>
                  </a:txBody>
                  <a:tcPr>
                    <a:solidFill>
                      <a:schemeClr val="bg1">
                        <a:lumMod val="95000"/>
                      </a:schemeClr>
                    </a:solidFill>
                  </a:tcPr>
                </a:tc>
                <a:tc>
                  <a:txBody>
                    <a:bodyPr/>
                    <a:lstStyle/>
                    <a:p>
                      <a:pPr algn="ctr"/>
                      <a:r>
                        <a:rPr lang="en-US" sz="1200" i="0" dirty="0"/>
                        <a:t>40</a:t>
                      </a:r>
                    </a:p>
                  </a:txBody>
                  <a:tcPr>
                    <a:solidFill>
                      <a:schemeClr val="bg1">
                        <a:lumMod val="95000"/>
                      </a:schemeClr>
                    </a:solidFill>
                  </a:tcPr>
                </a:tc>
                <a:extLst>
                  <a:ext uri="{0D108BD9-81ED-4DB2-BD59-A6C34878D82A}">
                    <a16:rowId xmlns:a16="http://schemas.microsoft.com/office/drawing/2014/main" val="10001"/>
                  </a:ext>
                </a:extLst>
              </a:tr>
              <a:tr h="373152">
                <a:tc>
                  <a:txBody>
                    <a:bodyPr/>
                    <a:lstStyle/>
                    <a:p>
                      <a:pPr algn="r"/>
                      <a:r>
                        <a:rPr lang="en-US" sz="1200" i="1" dirty="0"/>
                        <a:t>Consultative Visits</a:t>
                      </a:r>
                    </a:p>
                  </a:txBody>
                  <a:tcPr>
                    <a:solidFill>
                      <a:schemeClr val="bg1">
                        <a:lumMod val="85000"/>
                      </a:schemeClr>
                    </a:solidFill>
                  </a:tcPr>
                </a:tc>
                <a:tc>
                  <a:txBody>
                    <a:bodyPr/>
                    <a:lstStyle/>
                    <a:p>
                      <a:pPr algn="ctr"/>
                      <a:r>
                        <a:rPr lang="en-US" sz="1200" i="0" dirty="0"/>
                        <a:t>3</a:t>
                      </a:r>
                    </a:p>
                  </a:txBody>
                  <a:tcPr>
                    <a:solidFill>
                      <a:schemeClr val="bg1">
                        <a:lumMod val="85000"/>
                      </a:schemeClr>
                    </a:solidFill>
                  </a:tcPr>
                </a:tc>
                <a:tc>
                  <a:txBody>
                    <a:bodyPr/>
                    <a:lstStyle/>
                    <a:p>
                      <a:pPr algn="ctr"/>
                      <a:r>
                        <a:rPr lang="en-US" sz="1200" i="0" dirty="0"/>
                        <a:t>7</a:t>
                      </a:r>
                    </a:p>
                  </a:txBody>
                  <a:tcPr>
                    <a:solidFill>
                      <a:schemeClr val="bg1">
                        <a:lumMod val="85000"/>
                      </a:schemeClr>
                    </a:solidFill>
                  </a:tcPr>
                </a:tc>
                <a:tc>
                  <a:txBody>
                    <a:bodyPr/>
                    <a:lstStyle/>
                    <a:p>
                      <a:pPr algn="ctr"/>
                      <a:r>
                        <a:rPr lang="en-US" sz="1200" i="0" dirty="0"/>
                        <a:t>9</a:t>
                      </a:r>
                    </a:p>
                  </a:txBody>
                  <a:tcPr>
                    <a:solidFill>
                      <a:schemeClr val="bg1">
                        <a:lumMod val="85000"/>
                      </a:schemeClr>
                    </a:solidFill>
                  </a:tcPr>
                </a:tc>
                <a:tc>
                  <a:txBody>
                    <a:bodyPr/>
                    <a:lstStyle/>
                    <a:p>
                      <a:pPr algn="ctr"/>
                      <a:r>
                        <a:rPr lang="en-US" sz="1200" i="0" dirty="0"/>
                        <a:t>9</a:t>
                      </a:r>
                    </a:p>
                  </a:txBody>
                  <a:tcPr>
                    <a:solidFill>
                      <a:schemeClr val="bg1">
                        <a:lumMod val="85000"/>
                      </a:schemeClr>
                    </a:solidFill>
                  </a:tcPr>
                </a:tc>
                <a:tc>
                  <a:txBody>
                    <a:bodyPr/>
                    <a:lstStyle/>
                    <a:p>
                      <a:pPr algn="ctr"/>
                      <a:r>
                        <a:rPr lang="en-US" sz="1200" b="1" i="1" dirty="0"/>
                        <a:t>28</a:t>
                      </a:r>
                    </a:p>
                  </a:txBody>
                  <a:tcPr>
                    <a:solidFill>
                      <a:schemeClr val="bg1">
                        <a:lumMod val="85000"/>
                      </a:schemeClr>
                    </a:solidFill>
                  </a:tcPr>
                </a:tc>
                <a:tc>
                  <a:txBody>
                    <a:bodyPr/>
                    <a:lstStyle/>
                    <a:p>
                      <a:pPr algn="ctr"/>
                      <a:r>
                        <a:rPr lang="en-US" sz="1200" i="0" dirty="0"/>
                        <a:t>12</a:t>
                      </a:r>
                    </a:p>
                  </a:txBody>
                  <a:tcPr>
                    <a:solidFill>
                      <a:schemeClr val="bg1">
                        <a:lumMod val="85000"/>
                      </a:schemeClr>
                    </a:solidFill>
                  </a:tcPr>
                </a:tc>
                <a:extLst>
                  <a:ext uri="{0D108BD9-81ED-4DB2-BD59-A6C34878D82A}">
                    <a16:rowId xmlns:a16="http://schemas.microsoft.com/office/drawing/2014/main" val="10002"/>
                  </a:ext>
                </a:extLst>
              </a:tr>
              <a:tr h="413963">
                <a:tc>
                  <a:txBody>
                    <a:bodyPr/>
                    <a:lstStyle/>
                    <a:p>
                      <a:pPr algn="r"/>
                      <a:r>
                        <a:rPr lang="en-US" sz="1200" i="1" dirty="0"/>
                        <a:t>OSH Outreach Events</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i="0" dirty="0"/>
                        <a:t>1</a:t>
                      </a:r>
                    </a:p>
                  </a:txBody>
                  <a:tcPr>
                    <a:solidFill>
                      <a:schemeClr val="bg1">
                        <a:lumMod val="95000"/>
                      </a:schemeClr>
                    </a:solidFill>
                  </a:tcPr>
                </a:tc>
                <a:tc>
                  <a:txBody>
                    <a:bodyPr/>
                    <a:lstStyle/>
                    <a:p>
                      <a:pPr algn="ctr"/>
                      <a:r>
                        <a:rPr lang="en-US" sz="1200" b="1" i="1" dirty="0"/>
                        <a:t>1</a:t>
                      </a:r>
                    </a:p>
                  </a:txBody>
                  <a:tcPr>
                    <a:solidFill>
                      <a:schemeClr val="bg1">
                        <a:lumMod val="95000"/>
                      </a:schemeClr>
                    </a:solidFill>
                  </a:tcPr>
                </a:tc>
                <a:tc>
                  <a:txBody>
                    <a:bodyPr/>
                    <a:lstStyle/>
                    <a:p>
                      <a:pPr algn="ctr"/>
                      <a:r>
                        <a:rPr lang="en-US" sz="1200" i="0" dirty="0"/>
                        <a:t>1</a:t>
                      </a:r>
                    </a:p>
                  </a:txBody>
                  <a:tcPr>
                    <a:solidFill>
                      <a:schemeClr val="bg1">
                        <a:lumMod val="95000"/>
                      </a:schemeClr>
                    </a:solidFill>
                  </a:tcPr>
                </a:tc>
                <a:extLst>
                  <a:ext uri="{0D108BD9-81ED-4DB2-BD59-A6C34878D82A}">
                    <a16:rowId xmlns:a16="http://schemas.microsoft.com/office/drawing/2014/main" val="10003"/>
                  </a:ext>
                </a:extLst>
              </a:tr>
              <a:tr h="373152">
                <a:tc>
                  <a:txBody>
                    <a:bodyPr/>
                    <a:lstStyle/>
                    <a:p>
                      <a:pPr algn="r"/>
                      <a:r>
                        <a:rPr lang="en-US" sz="1200" i="1" dirty="0"/>
                        <a:t>People Trained</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14</a:t>
                      </a:r>
                    </a:p>
                  </a:txBody>
                  <a:tcPr>
                    <a:solidFill>
                      <a:schemeClr val="bg1">
                        <a:lumMod val="85000"/>
                      </a:schemeClr>
                    </a:solidFill>
                  </a:tcPr>
                </a:tc>
                <a:tc>
                  <a:txBody>
                    <a:bodyPr/>
                    <a:lstStyle/>
                    <a:p>
                      <a:pPr algn="ctr"/>
                      <a:r>
                        <a:rPr lang="en-US" sz="1200" b="1" i="1" dirty="0"/>
                        <a:t>14</a:t>
                      </a:r>
                    </a:p>
                  </a:txBody>
                  <a:tcPr>
                    <a:solidFill>
                      <a:schemeClr val="bg1">
                        <a:lumMod val="85000"/>
                      </a:schemeClr>
                    </a:solidFill>
                  </a:tcPr>
                </a:tc>
                <a:tc>
                  <a:txBody>
                    <a:bodyPr/>
                    <a:lstStyle/>
                    <a:p>
                      <a:pPr algn="ctr"/>
                      <a:r>
                        <a:rPr lang="en-US" sz="12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C5E31D3F-38EA-4043-A727-CC82DD281DC0}"/>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4035365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graphicFrame>
        <p:nvGraphicFramePr>
          <p:cNvPr id="11" name="Table 10">
            <a:extLst>
              <a:ext uri="{FF2B5EF4-FFF2-40B4-BE49-F238E27FC236}">
                <a16:creationId xmlns:a16="http://schemas.microsoft.com/office/drawing/2014/main" id="{6DFB8784-3615-4FA2-9F53-3AF95A8B67CB}"/>
              </a:ext>
            </a:extLst>
          </p:cNvPr>
          <p:cNvGraphicFramePr>
            <a:graphicFrameLocks noGrp="1"/>
          </p:cNvGraphicFramePr>
          <p:nvPr>
            <p:extLst>
              <p:ext uri="{D42A27DB-BD31-4B8C-83A1-F6EECF244321}">
                <p14:modId xmlns:p14="http://schemas.microsoft.com/office/powerpoint/2010/main" val="2441928340"/>
              </p:ext>
            </p:extLst>
          </p:nvPr>
        </p:nvGraphicFramePr>
        <p:xfrm>
          <a:off x="609600" y="1143000"/>
          <a:ext cx="7929234" cy="2299285"/>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35604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5108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715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2018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9%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5.2</a:t>
                      </a:r>
                    </a:p>
                  </a:txBody>
                  <a:tcPr horzOverflow="overflow">
                    <a:solidFill>
                      <a:schemeClr val="bg1">
                        <a:lumMod val="95000"/>
                      </a:schemeClr>
                    </a:solidFill>
                  </a:tcPr>
                </a:tc>
                <a:tc>
                  <a:txBody>
                    <a:bodyPr/>
                    <a:lstStyle/>
                    <a:p>
                      <a:pPr algn="ctr"/>
                      <a:r>
                        <a:rPr lang="en-US" sz="1200" b="1" i="1" dirty="0"/>
                        <a:t>13% Lower</a:t>
                      </a:r>
                    </a:p>
                  </a:txBody>
                  <a:tcPr horzOverflow="overflow">
                    <a:solidFill>
                      <a:schemeClr val="bg1">
                        <a:lumMod val="95000"/>
                      </a:schemeClr>
                    </a:solidFill>
                  </a:tcPr>
                </a:tc>
                <a:extLst>
                  <a:ext uri="{0D108BD9-81ED-4DB2-BD59-A6C34878D82A}">
                    <a16:rowId xmlns:a16="http://schemas.microsoft.com/office/drawing/2014/main" val="10003"/>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3.0</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12%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3.4</a:t>
                      </a: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4.2</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5% Decrease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4.0</a:t>
                      </a:r>
                    </a:p>
                  </a:txBody>
                  <a:tcPr horzOverflow="overflow">
                    <a:solidFill>
                      <a:schemeClr val="bg1">
                        <a:lumMod val="85000"/>
                      </a:schemeClr>
                    </a:solidFill>
                  </a:tcPr>
                </a:tc>
                <a:tc>
                  <a:txBody>
                    <a:bodyPr/>
                    <a:lstStyle/>
                    <a:p>
                      <a:pPr algn="ctr"/>
                      <a:r>
                        <a:rPr lang="en-US" sz="1200" b="1" i="1" dirty="0"/>
                        <a:t>15%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3" name="TextBox 12">
            <a:extLst>
              <a:ext uri="{FF2B5EF4-FFF2-40B4-BE49-F238E27FC236}">
                <a16:creationId xmlns:a16="http://schemas.microsoft.com/office/drawing/2014/main" id="{37D48171-6321-482D-B6AB-902B0C9D3FD2}"/>
              </a:ext>
            </a:extLst>
          </p:cNvPr>
          <p:cNvSpPr txBox="1"/>
          <p:nvPr/>
        </p:nvSpPr>
        <p:spPr>
          <a:xfrm>
            <a:off x="503903" y="3429000"/>
            <a:ext cx="3077497" cy="246221"/>
          </a:xfrm>
          <a:prstGeom prst="rect">
            <a:avLst/>
          </a:prstGeom>
          <a:noFill/>
        </p:spPr>
        <p:txBody>
          <a:bodyPr wrap="square" rtlCol="0">
            <a:spAutoFit/>
          </a:bodyPr>
          <a:lstStyle/>
          <a:p>
            <a:r>
              <a:rPr lang="en-US" sz="1000" i="1" dirty="0"/>
              <a:t>*DART/TRC rate based on the 4 digit NAICS code </a:t>
            </a: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264686922"/>
              </p:ext>
            </p:extLst>
          </p:nvPr>
        </p:nvGraphicFramePr>
        <p:xfrm>
          <a:off x="609596" y="3657599"/>
          <a:ext cx="7929233" cy="2209800"/>
        </p:xfrm>
        <a:graphic>
          <a:graphicData uri="http://schemas.openxmlformats.org/drawingml/2006/table">
            <a:tbl>
              <a:tblPr firstRow="1" bandRow="1">
                <a:tableStyleId>{073A0DAA-6AF3-43AB-8588-CEC1D06C72B9}</a:tableStyleId>
              </a:tblPr>
              <a:tblGrid>
                <a:gridCol w="2948819">
                  <a:extLst>
                    <a:ext uri="{9D8B030D-6E8A-4147-A177-3AD203B41FA5}">
                      <a16:colId xmlns:a16="http://schemas.microsoft.com/office/drawing/2014/main" val="20000"/>
                    </a:ext>
                  </a:extLst>
                </a:gridCol>
                <a:gridCol w="891503">
                  <a:extLst>
                    <a:ext uri="{9D8B030D-6E8A-4147-A177-3AD203B41FA5}">
                      <a16:colId xmlns:a16="http://schemas.microsoft.com/office/drawing/2014/main" val="20001"/>
                    </a:ext>
                  </a:extLst>
                </a:gridCol>
                <a:gridCol w="822925">
                  <a:extLst>
                    <a:ext uri="{9D8B030D-6E8A-4147-A177-3AD203B41FA5}">
                      <a16:colId xmlns:a16="http://schemas.microsoft.com/office/drawing/2014/main" val="91560516"/>
                    </a:ext>
                  </a:extLst>
                </a:gridCol>
                <a:gridCol w="797209">
                  <a:extLst>
                    <a:ext uri="{9D8B030D-6E8A-4147-A177-3AD203B41FA5}">
                      <a16:colId xmlns:a16="http://schemas.microsoft.com/office/drawing/2014/main" val="3089850692"/>
                    </a:ext>
                  </a:extLst>
                </a:gridCol>
                <a:gridCol w="797209">
                  <a:extLst>
                    <a:ext uri="{9D8B030D-6E8A-4147-A177-3AD203B41FA5}">
                      <a16:colId xmlns:a16="http://schemas.microsoft.com/office/drawing/2014/main" val="2826310073"/>
                    </a:ext>
                  </a:extLst>
                </a:gridCol>
                <a:gridCol w="612909">
                  <a:extLst>
                    <a:ext uri="{9D8B030D-6E8A-4147-A177-3AD203B41FA5}">
                      <a16:colId xmlns:a16="http://schemas.microsoft.com/office/drawing/2014/main" val="20002"/>
                    </a:ext>
                  </a:extLst>
                </a:gridCol>
                <a:gridCol w="1058659">
                  <a:extLst>
                    <a:ext uri="{9D8B030D-6E8A-4147-A177-3AD203B41FA5}">
                      <a16:colId xmlns:a16="http://schemas.microsoft.com/office/drawing/2014/main" val="20003"/>
                    </a:ext>
                  </a:extLst>
                </a:gridCol>
              </a:tblGrid>
              <a:tr h="645944">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90964">
                <a:tc>
                  <a:txBody>
                    <a:bodyPr/>
                    <a:lstStyle/>
                    <a:p>
                      <a:pPr algn="r"/>
                      <a:r>
                        <a:rPr lang="en-US" sz="1400" i="1" dirty="0"/>
                        <a:t>Compliance Inspections</a:t>
                      </a:r>
                    </a:p>
                  </a:txBody>
                  <a:tcPr>
                    <a:solidFill>
                      <a:schemeClr val="bg1">
                        <a:lumMod val="95000"/>
                      </a:schemeClr>
                    </a:solidFill>
                  </a:tcPr>
                </a:tc>
                <a:tc>
                  <a:txBody>
                    <a:bodyPr/>
                    <a:lstStyle/>
                    <a:p>
                      <a:pPr algn="ctr"/>
                      <a:r>
                        <a:rPr lang="en-US" sz="1200" i="0" dirty="0"/>
                        <a:t>2</a:t>
                      </a:r>
                    </a:p>
                  </a:txBody>
                  <a:tcPr>
                    <a:solidFill>
                      <a:schemeClr val="bg1">
                        <a:lumMod val="95000"/>
                      </a:schemeClr>
                    </a:solidFill>
                  </a:tcPr>
                </a:tc>
                <a:tc>
                  <a:txBody>
                    <a:bodyPr/>
                    <a:lstStyle/>
                    <a:p>
                      <a:pPr algn="ctr"/>
                      <a:r>
                        <a:rPr lang="en-US" sz="1200" i="0" dirty="0"/>
                        <a:t>10</a:t>
                      </a:r>
                    </a:p>
                  </a:txBody>
                  <a:tcPr>
                    <a:solidFill>
                      <a:schemeClr val="bg1">
                        <a:lumMod val="95000"/>
                      </a:schemeClr>
                    </a:solidFill>
                  </a:tcPr>
                </a:tc>
                <a:tc>
                  <a:txBody>
                    <a:bodyPr/>
                    <a:lstStyle/>
                    <a:p>
                      <a:pPr algn="ctr"/>
                      <a:r>
                        <a:rPr lang="en-US" sz="1200" i="0" dirty="0"/>
                        <a:t>8</a:t>
                      </a:r>
                    </a:p>
                  </a:txBody>
                  <a:tcPr>
                    <a:solidFill>
                      <a:schemeClr val="bg1">
                        <a:lumMod val="95000"/>
                      </a:schemeClr>
                    </a:solidFill>
                  </a:tcPr>
                </a:tc>
                <a:tc>
                  <a:txBody>
                    <a:bodyPr/>
                    <a:lstStyle/>
                    <a:p>
                      <a:pPr algn="ctr"/>
                      <a:r>
                        <a:rPr lang="en-US" sz="1200" i="0" dirty="0"/>
                        <a:t>3</a:t>
                      </a:r>
                    </a:p>
                  </a:txBody>
                  <a:tcPr>
                    <a:solidFill>
                      <a:schemeClr val="bg1">
                        <a:lumMod val="95000"/>
                      </a:schemeClr>
                    </a:solidFill>
                  </a:tcPr>
                </a:tc>
                <a:tc>
                  <a:txBody>
                    <a:bodyPr/>
                    <a:lstStyle/>
                    <a:p>
                      <a:pPr algn="ctr"/>
                      <a:r>
                        <a:rPr lang="en-US" sz="1200" b="1" i="1" dirty="0"/>
                        <a:t>23</a:t>
                      </a:r>
                    </a:p>
                  </a:txBody>
                  <a:tcPr>
                    <a:solidFill>
                      <a:schemeClr val="bg1">
                        <a:lumMod val="95000"/>
                      </a:schemeClr>
                    </a:solidFill>
                  </a:tcPr>
                </a:tc>
                <a:tc>
                  <a:txBody>
                    <a:bodyPr/>
                    <a:lstStyle/>
                    <a:p>
                      <a:pPr algn="ctr"/>
                      <a:r>
                        <a:rPr lang="en-US" sz="1400" i="0" dirty="0"/>
                        <a:t>20</a:t>
                      </a:r>
                    </a:p>
                  </a:txBody>
                  <a:tcPr>
                    <a:solidFill>
                      <a:schemeClr val="bg1">
                        <a:lumMod val="95000"/>
                      </a:schemeClr>
                    </a:solidFill>
                  </a:tcPr>
                </a:tc>
                <a:extLst>
                  <a:ext uri="{0D108BD9-81ED-4DB2-BD59-A6C34878D82A}">
                    <a16:rowId xmlns:a16="http://schemas.microsoft.com/office/drawing/2014/main" val="10001"/>
                  </a:ext>
                </a:extLst>
              </a:tr>
              <a:tr h="390964">
                <a:tc>
                  <a:txBody>
                    <a:bodyPr/>
                    <a:lstStyle/>
                    <a:p>
                      <a:pPr algn="r"/>
                      <a:r>
                        <a:rPr lang="en-US" sz="1400" i="1" dirty="0"/>
                        <a:t>Consultative Visits</a:t>
                      </a:r>
                    </a:p>
                  </a:txBody>
                  <a:tcPr>
                    <a:solidFill>
                      <a:schemeClr val="bg1">
                        <a:lumMod val="85000"/>
                      </a:schemeClr>
                    </a:solidFill>
                  </a:tcPr>
                </a:tc>
                <a:tc>
                  <a:txBody>
                    <a:bodyPr/>
                    <a:lstStyle/>
                    <a:p>
                      <a:pPr algn="ctr"/>
                      <a:r>
                        <a:rPr lang="en-US" sz="1200" i="0" dirty="0"/>
                        <a:t>2</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2</a:t>
                      </a:r>
                    </a:p>
                  </a:txBody>
                  <a:tcPr>
                    <a:solidFill>
                      <a:schemeClr val="bg1">
                        <a:lumMod val="85000"/>
                      </a:schemeClr>
                    </a:solidFill>
                  </a:tcPr>
                </a:tc>
                <a:tc>
                  <a:txBody>
                    <a:bodyPr/>
                    <a:lstStyle/>
                    <a:p>
                      <a:pPr algn="ctr"/>
                      <a:r>
                        <a:rPr lang="en-US" sz="1200" b="1" i="1" dirty="0"/>
                        <a:t>4</a:t>
                      </a:r>
                    </a:p>
                  </a:txBody>
                  <a:tcPr>
                    <a:solidFill>
                      <a:schemeClr val="bg1">
                        <a:lumMod val="85000"/>
                      </a:schemeClr>
                    </a:solidFill>
                  </a:tcPr>
                </a:tc>
                <a:tc>
                  <a:txBody>
                    <a:bodyPr/>
                    <a:lstStyle/>
                    <a:p>
                      <a:pPr algn="ctr"/>
                      <a:r>
                        <a:rPr lang="en-US" sz="1400" i="0" dirty="0"/>
                        <a:t>3</a:t>
                      </a:r>
                    </a:p>
                  </a:txBody>
                  <a:tcPr>
                    <a:solidFill>
                      <a:schemeClr val="bg1">
                        <a:lumMod val="85000"/>
                      </a:schemeClr>
                    </a:solidFill>
                  </a:tcPr>
                </a:tc>
                <a:extLst>
                  <a:ext uri="{0D108BD9-81ED-4DB2-BD59-A6C34878D82A}">
                    <a16:rowId xmlns:a16="http://schemas.microsoft.com/office/drawing/2014/main" val="10002"/>
                  </a:ext>
                </a:extLst>
              </a:tr>
              <a:tr h="390964">
                <a:tc>
                  <a:txBody>
                    <a:bodyPr/>
                    <a:lstStyle/>
                    <a:p>
                      <a:pPr algn="r"/>
                      <a:r>
                        <a:rPr lang="en-US" sz="1400" i="1" dirty="0"/>
                        <a:t>OSH Outreach Events</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i="0" dirty="0"/>
                        <a:t>1</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i="0" dirty="0"/>
                        <a:t>0</a:t>
                      </a:r>
                    </a:p>
                  </a:txBody>
                  <a:tcPr>
                    <a:solidFill>
                      <a:schemeClr val="bg1">
                        <a:lumMod val="95000"/>
                      </a:schemeClr>
                    </a:solidFill>
                  </a:tcPr>
                </a:tc>
                <a:tc>
                  <a:txBody>
                    <a:bodyPr/>
                    <a:lstStyle/>
                    <a:p>
                      <a:pPr algn="ctr"/>
                      <a:r>
                        <a:rPr lang="en-US" sz="1200" b="1" i="1" dirty="0"/>
                        <a:t>1</a:t>
                      </a:r>
                    </a:p>
                  </a:txBody>
                  <a:tcPr>
                    <a:solidFill>
                      <a:schemeClr val="bg1">
                        <a:lumMod val="95000"/>
                      </a:schemeClr>
                    </a:solidFill>
                  </a:tcPr>
                </a:tc>
                <a:tc>
                  <a:txBody>
                    <a:bodyPr/>
                    <a:lstStyle/>
                    <a:p>
                      <a:pPr algn="ctr"/>
                      <a:r>
                        <a:rPr lang="en-US" sz="1400" i="0" dirty="0"/>
                        <a:t>1</a:t>
                      </a:r>
                    </a:p>
                  </a:txBody>
                  <a:tcPr>
                    <a:solidFill>
                      <a:schemeClr val="bg1">
                        <a:lumMod val="95000"/>
                      </a:schemeClr>
                    </a:solidFill>
                  </a:tcPr>
                </a:tc>
                <a:extLst>
                  <a:ext uri="{0D108BD9-81ED-4DB2-BD59-A6C34878D82A}">
                    <a16:rowId xmlns:a16="http://schemas.microsoft.com/office/drawing/2014/main" val="10003"/>
                  </a:ext>
                </a:extLst>
              </a:tr>
              <a:tr h="390964">
                <a:tc>
                  <a:txBody>
                    <a:bodyPr/>
                    <a:lstStyle/>
                    <a:p>
                      <a:pPr algn="r"/>
                      <a:r>
                        <a:rPr lang="en-US" sz="1400" i="1" dirty="0"/>
                        <a:t>People Trained</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7</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i="0" dirty="0"/>
                        <a:t>0</a:t>
                      </a:r>
                    </a:p>
                  </a:txBody>
                  <a:tcPr>
                    <a:solidFill>
                      <a:schemeClr val="bg1">
                        <a:lumMod val="85000"/>
                      </a:schemeClr>
                    </a:solidFill>
                  </a:tcPr>
                </a:tc>
                <a:tc>
                  <a:txBody>
                    <a:bodyPr/>
                    <a:lstStyle/>
                    <a:p>
                      <a:pPr algn="ctr"/>
                      <a:r>
                        <a:rPr lang="en-US" sz="1200" b="1" i="1" dirty="0"/>
                        <a:t>7</a:t>
                      </a:r>
                    </a:p>
                  </a:txBody>
                  <a:tcPr>
                    <a:solidFill>
                      <a:schemeClr val="bg1">
                        <a:lumMod val="85000"/>
                      </a:schemeClr>
                    </a:solidFill>
                  </a:tcPr>
                </a:tc>
                <a:tc>
                  <a:txBody>
                    <a:bodyPr/>
                    <a:lstStyle/>
                    <a:p>
                      <a:pPr algn="ctr"/>
                      <a:r>
                        <a:rPr lang="en-US" sz="1400" i="0" dirty="0"/>
                        <a:t>25</a:t>
                      </a:r>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7C4D9589-1306-4106-882B-ABE18C63DBAE}"/>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209446707"/>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F69C8-4FC3-4DAF-9A5B-E1CE58FB9C4B}"/>
              </a:ext>
            </a:extLst>
          </p:cNvPr>
          <p:cNvSpPr>
            <a:spLocks noGrp="1"/>
          </p:cNvSpPr>
          <p:nvPr>
            <p:ph idx="1"/>
          </p:nvPr>
        </p:nvSpPr>
        <p:spPr>
          <a:xfrm>
            <a:off x="533400" y="1112837"/>
            <a:ext cx="8001000" cy="4525963"/>
          </a:xfrm>
        </p:spPr>
        <p:txBody>
          <a:bodyPr/>
          <a:lstStyle/>
          <a:p>
            <a:r>
              <a:rPr lang="en-US" dirty="0"/>
              <a:t>FFY 2019 Planning Year</a:t>
            </a:r>
          </a:p>
          <a:p>
            <a:endParaRPr lang="en-US" sz="800" dirty="0"/>
          </a:p>
          <a:p>
            <a:pPr lvl="1"/>
            <a:r>
              <a:rPr lang="en-US" i="1" dirty="0"/>
              <a:t>Setting and Monitoring Goals</a:t>
            </a:r>
          </a:p>
          <a:p>
            <a:pPr lvl="2">
              <a:lnSpc>
                <a:spcPct val="150000"/>
              </a:lnSpc>
            </a:pPr>
            <a:r>
              <a:rPr lang="en-US" i="1" dirty="0"/>
              <a:t>Training Events (Internal and external)</a:t>
            </a:r>
          </a:p>
          <a:p>
            <a:pPr lvl="2">
              <a:lnSpc>
                <a:spcPct val="150000"/>
              </a:lnSpc>
            </a:pPr>
            <a:r>
              <a:rPr lang="en-US" i="1" dirty="0"/>
              <a:t>Compliance Inspections</a:t>
            </a:r>
          </a:p>
          <a:p>
            <a:pPr lvl="2">
              <a:lnSpc>
                <a:spcPct val="150000"/>
              </a:lnSpc>
            </a:pPr>
            <a:r>
              <a:rPr lang="en-US" i="1" dirty="0"/>
              <a:t>Consultation Visits</a:t>
            </a:r>
          </a:p>
          <a:p>
            <a:pPr lvl="2">
              <a:lnSpc>
                <a:spcPct val="150000"/>
              </a:lnSpc>
            </a:pPr>
            <a:r>
              <a:rPr lang="en-US" i="1" dirty="0"/>
              <a:t>Publications</a:t>
            </a:r>
          </a:p>
          <a:p>
            <a:pPr lvl="2">
              <a:lnSpc>
                <a:spcPct val="150000"/>
              </a:lnSpc>
            </a:pPr>
            <a:endParaRPr lang="en-US" sz="800" i="1" dirty="0"/>
          </a:p>
          <a:p>
            <a:pPr lvl="1"/>
            <a:r>
              <a:rPr lang="en-US" i="1" dirty="0"/>
              <a:t>Finalized Operational Procedure Notice</a:t>
            </a:r>
          </a:p>
          <a:p>
            <a:pPr lvl="2"/>
            <a:r>
              <a:rPr lang="en-US" i="1" dirty="0"/>
              <a:t>Mailed approximately 1,675 SEP letters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r>
              <a:rPr lang="en-US" sz="2400" i="1" dirty="0">
                <a:solidFill>
                  <a:srgbClr val="000080"/>
                </a:solidFill>
              </a:rPr>
              <a:t>—New for FFY 2019</a:t>
            </a:r>
            <a:endParaRPr lang="en-US" sz="2400" b="1" i="1" dirty="0">
              <a:solidFill>
                <a:schemeClr val="bg2"/>
              </a:solidFill>
            </a:endParaRPr>
          </a:p>
        </p:txBody>
      </p:sp>
      <p:pic>
        <p:nvPicPr>
          <p:cNvPr id="10" name="Picture 9" descr="C:\Users\wllagoe.EADS\Pictures\Construction\IMAG0613.jpg">
            <a:extLst>
              <a:ext uri="{FF2B5EF4-FFF2-40B4-BE49-F238E27FC236}">
                <a16:creationId xmlns:a16="http://schemas.microsoft.com/office/drawing/2014/main" id="{664871A2-0333-4088-8EC2-CD0AD46CC83A}"/>
              </a:ext>
            </a:extLst>
          </p:cNvPr>
          <p:cNvPicPr/>
          <p:nvPr/>
        </p:nvPicPr>
        <p:blipFill>
          <a:blip r:embed="rId3" cstate="print"/>
          <a:srcRect t="22143"/>
          <a:stretch>
            <a:fillRect/>
          </a:stretch>
        </p:blipFill>
        <p:spPr bwMode="auto">
          <a:xfrm>
            <a:off x="762000" y="4927935"/>
            <a:ext cx="2971800" cy="1015663"/>
          </a:xfrm>
          <a:prstGeom prst="rect">
            <a:avLst/>
          </a:prstGeom>
          <a:noFill/>
          <a:ln w="9525">
            <a:noFill/>
            <a:miter lim="800000"/>
            <a:headEnd/>
            <a:tailEnd/>
          </a:ln>
        </p:spPr>
      </p:pic>
      <p:pic>
        <p:nvPicPr>
          <p:cNvPr id="13" name="Picture 12" descr="C:\Documents and Settings\Wanda Lagoe\My Documents\My Pictures\Partnerships\Crane 178.jpg">
            <a:extLst>
              <a:ext uri="{FF2B5EF4-FFF2-40B4-BE49-F238E27FC236}">
                <a16:creationId xmlns:a16="http://schemas.microsoft.com/office/drawing/2014/main" id="{40574C52-51EC-467D-8EFE-C26ED9D651A6}"/>
              </a:ext>
            </a:extLst>
          </p:cNvPr>
          <p:cNvPicPr/>
          <p:nvPr/>
        </p:nvPicPr>
        <p:blipFill>
          <a:blip r:embed="rId4" cstate="print"/>
          <a:srcRect l="49448" t="20285"/>
          <a:stretch>
            <a:fillRect/>
          </a:stretch>
        </p:blipFill>
        <p:spPr bwMode="auto">
          <a:xfrm>
            <a:off x="6732639" y="4927932"/>
            <a:ext cx="1725561" cy="1015668"/>
          </a:xfrm>
          <a:prstGeom prst="rect">
            <a:avLst/>
          </a:prstGeom>
          <a:noFill/>
          <a:ln w="9525">
            <a:noFill/>
            <a:miter lim="800000"/>
            <a:headEnd/>
            <a:tailEnd/>
          </a:ln>
        </p:spPr>
      </p:pic>
      <p:pic>
        <p:nvPicPr>
          <p:cNvPr id="14" name="Picture 13">
            <a:extLst>
              <a:ext uri="{FF2B5EF4-FFF2-40B4-BE49-F238E27FC236}">
                <a16:creationId xmlns:a16="http://schemas.microsoft.com/office/drawing/2014/main" id="{DC12857A-576A-41C5-8DFE-4DC6FD56FCAA}"/>
              </a:ext>
            </a:extLst>
          </p:cNvPr>
          <p:cNvPicPr/>
          <p:nvPr/>
        </p:nvPicPr>
        <p:blipFill rotWithShape="1">
          <a:blip r:embed="rId5" cstate="print">
            <a:extLst>
              <a:ext uri="{28A0092B-C50C-407E-A947-70E740481C1C}">
                <a14:useLocalDpi xmlns:a14="http://schemas.microsoft.com/office/drawing/2010/main" val="0"/>
              </a:ext>
            </a:extLst>
          </a:blip>
          <a:srcRect t="21449"/>
          <a:stretch/>
        </p:blipFill>
        <p:spPr bwMode="auto">
          <a:xfrm>
            <a:off x="5181600" y="4922875"/>
            <a:ext cx="1752600" cy="1034166"/>
          </a:xfrm>
          <a:prstGeom prst="rect">
            <a:avLst/>
          </a:prstGeom>
          <a:ln>
            <a:noFill/>
          </a:ln>
          <a:extLst>
            <a:ext uri="{53640926-AAD7-44D8-BBD7-CCE9431645EC}">
              <a14:shadowObscured xmlns:a14="http://schemas.microsoft.com/office/drawing/2010/main"/>
            </a:ext>
          </a:extLst>
        </p:spPr>
      </p:pic>
      <p:pic>
        <p:nvPicPr>
          <p:cNvPr id="15" name="Picture 14" descr="A person wearing a hat&#10;&#10;Description automatically generated">
            <a:extLst>
              <a:ext uri="{FF2B5EF4-FFF2-40B4-BE49-F238E27FC236}">
                <a16:creationId xmlns:a16="http://schemas.microsoft.com/office/drawing/2014/main" id="{8BA18999-249D-4EAE-A29D-A307F3BF319E}"/>
              </a:ext>
            </a:extLst>
          </p:cNvPr>
          <p:cNvPicPr/>
          <p:nvPr/>
        </p:nvPicPr>
        <p:blipFill rotWithShape="1">
          <a:blip r:embed="rId6" cstate="email">
            <a:extLst>
              <a:ext uri="{28A0092B-C50C-407E-A947-70E740481C1C}">
                <a14:useLocalDpi xmlns:a14="http://schemas.microsoft.com/office/drawing/2010/main"/>
              </a:ext>
            </a:extLst>
          </a:blip>
          <a:srcRect t="19626" r="1" b="16313"/>
          <a:stretch/>
        </p:blipFill>
        <p:spPr>
          <a:xfrm>
            <a:off x="3648635" y="4922875"/>
            <a:ext cx="2324100" cy="1020726"/>
          </a:xfrm>
          <a:prstGeom prst="rect">
            <a:avLst/>
          </a:prstGeom>
        </p:spPr>
      </p:pic>
      <p:sp>
        <p:nvSpPr>
          <p:cNvPr id="11" name="TextBox 10">
            <a:extLst>
              <a:ext uri="{FF2B5EF4-FFF2-40B4-BE49-F238E27FC236}">
                <a16:creationId xmlns:a16="http://schemas.microsoft.com/office/drawing/2014/main" id="{76794890-BFF2-4B0B-8DFE-847209DDEA3E}"/>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284297831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7" name="Picture 6">
            <a:extLst>
              <a:ext uri="{FF2B5EF4-FFF2-40B4-BE49-F238E27FC236}">
                <a16:creationId xmlns:a16="http://schemas.microsoft.com/office/drawing/2014/main" id="{6C32D668-5FC8-48BA-8CE4-94E814B00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40" y="2056683"/>
            <a:ext cx="2845758" cy="2134318"/>
          </a:xfrm>
          <a:prstGeom prst="rect">
            <a:avLst/>
          </a:prstGeom>
        </p:spPr>
      </p:pic>
      <p:pic>
        <p:nvPicPr>
          <p:cNvPr id="10" name="Picture 9">
            <a:extLst>
              <a:ext uri="{FF2B5EF4-FFF2-40B4-BE49-F238E27FC236}">
                <a16:creationId xmlns:a16="http://schemas.microsoft.com/office/drawing/2014/main" id="{6758BCFA-B916-4044-989C-CAE2C753F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998701"/>
            <a:ext cx="3174146" cy="2116099"/>
          </a:xfrm>
          <a:prstGeom prst="rect">
            <a:avLst/>
          </a:prstGeom>
        </p:spPr>
      </p:pic>
      <p:pic>
        <p:nvPicPr>
          <p:cNvPr id="12" name="Picture 11">
            <a:extLst>
              <a:ext uri="{FF2B5EF4-FFF2-40B4-BE49-F238E27FC236}">
                <a16:creationId xmlns:a16="http://schemas.microsoft.com/office/drawing/2014/main" id="{061EAD72-8E2C-4974-9EB6-0CAF16C83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026" y="1998701"/>
            <a:ext cx="2365375" cy="2192299"/>
          </a:xfrm>
          <a:prstGeom prst="rect">
            <a:avLst/>
          </a:prstGeom>
        </p:spPr>
      </p:pic>
      <p:graphicFrame>
        <p:nvGraphicFramePr>
          <p:cNvPr id="13" name="Table 12">
            <a:extLst>
              <a:ext uri="{FF2B5EF4-FFF2-40B4-BE49-F238E27FC236}">
                <a16:creationId xmlns:a16="http://schemas.microsoft.com/office/drawing/2014/main" id="{50255EA7-6BA5-4EFF-84A2-F958734D791B}"/>
              </a:ext>
            </a:extLst>
          </p:cNvPr>
          <p:cNvGraphicFramePr>
            <a:graphicFrameLocks noGrp="1"/>
          </p:cNvGraphicFramePr>
          <p:nvPr>
            <p:extLst>
              <p:ext uri="{D42A27DB-BD31-4B8C-83A1-F6EECF244321}">
                <p14:modId xmlns:p14="http://schemas.microsoft.com/office/powerpoint/2010/main" val="2353459349"/>
              </p:ext>
            </p:extLst>
          </p:nvPr>
        </p:nvGraphicFramePr>
        <p:xfrm>
          <a:off x="609601" y="4038600"/>
          <a:ext cx="7929235" cy="1828801"/>
        </p:xfrm>
        <a:graphic>
          <a:graphicData uri="http://schemas.openxmlformats.org/drawingml/2006/table">
            <a:tbl>
              <a:tblPr firstRow="1" bandRow="1">
                <a:tableStyleId>{073A0DAA-6AF3-43AB-8588-CEC1D06C72B9}</a:tableStyleId>
              </a:tblPr>
              <a:tblGrid>
                <a:gridCol w="3032259">
                  <a:extLst>
                    <a:ext uri="{9D8B030D-6E8A-4147-A177-3AD203B41FA5}">
                      <a16:colId xmlns:a16="http://schemas.microsoft.com/office/drawing/2014/main" val="20000"/>
                    </a:ext>
                  </a:extLst>
                </a:gridCol>
                <a:gridCol w="826980">
                  <a:extLst>
                    <a:ext uri="{9D8B030D-6E8A-4147-A177-3AD203B41FA5}">
                      <a16:colId xmlns:a16="http://schemas.microsoft.com/office/drawing/2014/main" val="20001"/>
                    </a:ext>
                  </a:extLst>
                </a:gridCol>
                <a:gridCol w="826980">
                  <a:extLst>
                    <a:ext uri="{9D8B030D-6E8A-4147-A177-3AD203B41FA5}">
                      <a16:colId xmlns:a16="http://schemas.microsoft.com/office/drawing/2014/main" val="2564075119"/>
                    </a:ext>
                  </a:extLst>
                </a:gridCol>
                <a:gridCol w="758065">
                  <a:extLst>
                    <a:ext uri="{9D8B030D-6E8A-4147-A177-3AD203B41FA5}">
                      <a16:colId xmlns:a16="http://schemas.microsoft.com/office/drawing/2014/main" val="3257411179"/>
                    </a:ext>
                  </a:extLst>
                </a:gridCol>
                <a:gridCol w="758065">
                  <a:extLst>
                    <a:ext uri="{9D8B030D-6E8A-4147-A177-3AD203B41FA5}">
                      <a16:colId xmlns:a16="http://schemas.microsoft.com/office/drawing/2014/main" val="1945367561"/>
                    </a:ext>
                  </a:extLst>
                </a:gridCol>
                <a:gridCol w="676052">
                  <a:extLst>
                    <a:ext uri="{9D8B030D-6E8A-4147-A177-3AD203B41FA5}">
                      <a16:colId xmlns:a16="http://schemas.microsoft.com/office/drawing/2014/main" val="20002"/>
                    </a:ext>
                  </a:extLst>
                </a:gridCol>
                <a:gridCol w="1050834">
                  <a:extLst>
                    <a:ext uri="{9D8B030D-6E8A-4147-A177-3AD203B41FA5}">
                      <a16:colId xmlns:a16="http://schemas.microsoft.com/office/drawing/2014/main" val="20003"/>
                    </a:ext>
                  </a:extLst>
                </a:gridCol>
              </a:tblGrid>
              <a:tr h="580407">
                <a:tc>
                  <a:txBody>
                    <a:bodyPr/>
                    <a:lstStyle/>
                    <a:p>
                      <a:pPr algn="r"/>
                      <a:r>
                        <a:rPr lang="en-US" sz="1600" dirty="0">
                          <a:solidFill>
                            <a:schemeClr val="tx1"/>
                          </a:solidFill>
                        </a:rPr>
                        <a:t>ACTIVITY</a:t>
                      </a:r>
                    </a:p>
                  </a:txBody>
                  <a:tcPr anchor="ctr">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algn="ctr"/>
                      <a:r>
                        <a:rPr lang="en-US" sz="12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19456">
                <a:tc>
                  <a:txBody>
                    <a:bodyPr/>
                    <a:lstStyle/>
                    <a:p>
                      <a:pPr algn="r"/>
                      <a:r>
                        <a:rPr lang="en-US" sz="1400" b="0" i="1" dirty="0"/>
                        <a:t>Compliance</a:t>
                      </a:r>
                      <a:r>
                        <a:rPr lang="en-US" sz="1400" b="0" i="1" baseline="0" dirty="0"/>
                        <a:t> Inspections</a:t>
                      </a:r>
                      <a:endParaRPr lang="en-US" sz="1400" b="0" i="1" dirty="0"/>
                    </a:p>
                  </a:txBody>
                  <a:tcPr>
                    <a:solidFill>
                      <a:schemeClr val="bg1">
                        <a:lumMod val="85000"/>
                      </a:schemeClr>
                    </a:solidFill>
                  </a:tcPr>
                </a:tc>
                <a:tc>
                  <a:txBody>
                    <a:bodyPr/>
                    <a:lstStyle/>
                    <a:p>
                      <a:pPr algn="ctr"/>
                      <a:r>
                        <a:rPr lang="en-US" sz="1200" b="0" i="0" dirty="0"/>
                        <a:t>43</a:t>
                      </a:r>
                    </a:p>
                  </a:txBody>
                  <a:tcPr>
                    <a:solidFill>
                      <a:schemeClr val="bg1">
                        <a:lumMod val="85000"/>
                      </a:schemeClr>
                    </a:solidFill>
                  </a:tcPr>
                </a:tc>
                <a:tc>
                  <a:txBody>
                    <a:bodyPr/>
                    <a:lstStyle/>
                    <a:p>
                      <a:pPr algn="ctr"/>
                      <a:r>
                        <a:rPr lang="en-US" sz="1200" b="0" i="0" dirty="0"/>
                        <a:t>64</a:t>
                      </a:r>
                    </a:p>
                  </a:txBody>
                  <a:tcPr>
                    <a:solidFill>
                      <a:schemeClr val="bg1">
                        <a:lumMod val="85000"/>
                      </a:schemeClr>
                    </a:solidFill>
                  </a:tcPr>
                </a:tc>
                <a:tc>
                  <a:txBody>
                    <a:bodyPr/>
                    <a:lstStyle/>
                    <a:p>
                      <a:pPr algn="ctr"/>
                      <a:r>
                        <a:rPr lang="en-US" sz="1200" b="0" i="0" dirty="0"/>
                        <a:t>41</a:t>
                      </a:r>
                    </a:p>
                  </a:txBody>
                  <a:tcPr>
                    <a:solidFill>
                      <a:schemeClr val="bg1">
                        <a:lumMod val="85000"/>
                      </a:schemeClr>
                    </a:solidFill>
                  </a:tcPr>
                </a:tc>
                <a:tc>
                  <a:txBody>
                    <a:bodyPr/>
                    <a:lstStyle/>
                    <a:p>
                      <a:pPr algn="ctr"/>
                      <a:r>
                        <a:rPr lang="en-US" sz="1200" b="0" i="0" dirty="0"/>
                        <a:t>40</a:t>
                      </a:r>
                    </a:p>
                  </a:txBody>
                  <a:tcPr>
                    <a:solidFill>
                      <a:schemeClr val="bg1">
                        <a:lumMod val="85000"/>
                      </a:schemeClr>
                    </a:solidFill>
                  </a:tcPr>
                </a:tc>
                <a:tc>
                  <a:txBody>
                    <a:bodyPr/>
                    <a:lstStyle/>
                    <a:p>
                      <a:pPr algn="ctr"/>
                      <a:r>
                        <a:rPr lang="en-US" sz="1200" b="1" i="1" dirty="0"/>
                        <a:t>188</a:t>
                      </a:r>
                    </a:p>
                  </a:txBody>
                  <a:tcPr>
                    <a:solidFill>
                      <a:schemeClr val="bg1">
                        <a:lumMod val="85000"/>
                      </a:schemeClr>
                    </a:solidFill>
                  </a:tcPr>
                </a:tc>
                <a:tc>
                  <a:txBody>
                    <a:bodyPr/>
                    <a:lstStyle/>
                    <a:p>
                      <a:pPr algn="ctr"/>
                      <a:r>
                        <a:rPr lang="en-US" sz="1200" b="0" i="0" dirty="0"/>
                        <a:t>151</a:t>
                      </a:r>
                    </a:p>
                  </a:txBody>
                  <a:tcPr>
                    <a:solidFill>
                      <a:schemeClr val="bg1">
                        <a:lumMod val="85000"/>
                      </a:schemeClr>
                    </a:solidFill>
                  </a:tcPr>
                </a:tc>
                <a:extLst>
                  <a:ext uri="{0D108BD9-81ED-4DB2-BD59-A6C34878D82A}">
                    <a16:rowId xmlns:a16="http://schemas.microsoft.com/office/drawing/2014/main" val="10001"/>
                  </a:ext>
                </a:extLst>
              </a:tr>
              <a:tr h="309646">
                <a:tc>
                  <a:txBody>
                    <a:bodyPr/>
                    <a:lstStyle/>
                    <a:p>
                      <a:pPr algn="r"/>
                      <a:r>
                        <a:rPr lang="en-US" sz="1400" b="0" i="1" dirty="0"/>
                        <a:t>Consultative Visits</a:t>
                      </a:r>
                    </a:p>
                  </a:txBody>
                  <a:tcP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205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2"/>
                  </a:ext>
                </a:extLst>
              </a:tr>
              <a:tr h="309646">
                <a:tc>
                  <a:txBody>
                    <a:bodyPr/>
                    <a:lstStyle/>
                    <a:p>
                      <a:pPr algn="r"/>
                      <a:r>
                        <a:rPr lang="en-US" sz="1400" i="1" dirty="0"/>
                        <a:t>OSH Outreach </a:t>
                      </a:r>
                      <a:r>
                        <a:rPr lang="en-US" sz="1400" b="0" i="1" dirty="0"/>
                        <a:t>Events/Booths</a:t>
                      </a:r>
                    </a:p>
                  </a:txBody>
                  <a:tcPr>
                    <a:solidFill>
                      <a:schemeClr val="bg1">
                        <a:lumMod val="85000"/>
                      </a:schemeClr>
                    </a:solidFill>
                  </a:tcPr>
                </a:tc>
                <a:tc>
                  <a:txBody>
                    <a:bodyPr/>
                    <a:lstStyle/>
                    <a:p>
                      <a:pPr algn="ctr"/>
                      <a:r>
                        <a:rPr lang="en-US" sz="1200" b="0" i="0" dirty="0"/>
                        <a:t>11</a:t>
                      </a:r>
                    </a:p>
                  </a:txBody>
                  <a:tcPr>
                    <a:solidFill>
                      <a:schemeClr val="bg1">
                        <a:lumMod val="85000"/>
                      </a:schemeClr>
                    </a:solidFill>
                  </a:tcPr>
                </a:tc>
                <a:tc>
                  <a:txBody>
                    <a:bodyPr/>
                    <a:lstStyle/>
                    <a:p>
                      <a:pPr algn="ctr"/>
                      <a:r>
                        <a:rPr lang="en-US" sz="1200" b="0" i="0" dirty="0"/>
                        <a:t>8</a:t>
                      </a:r>
                    </a:p>
                  </a:txBody>
                  <a:tcPr>
                    <a:solidFill>
                      <a:schemeClr val="bg1">
                        <a:lumMod val="85000"/>
                      </a:schemeClr>
                    </a:solidFill>
                  </a:tcPr>
                </a:tc>
                <a:tc>
                  <a:txBody>
                    <a:bodyPr/>
                    <a:lstStyle/>
                    <a:p>
                      <a:pPr algn="ctr"/>
                      <a:r>
                        <a:rPr lang="en-US" sz="1200" b="0" i="0" dirty="0"/>
                        <a:t>7</a:t>
                      </a:r>
                    </a:p>
                  </a:txBody>
                  <a:tcPr>
                    <a:solidFill>
                      <a:schemeClr val="bg1">
                        <a:lumMod val="85000"/>
                      </a:schemeClr>
                    </a:solidFill>
                  </a:tcPr>
                </a:tc>
                <a:tc>
                  <a:txBody>
                    <a:bodyPr/>
                    <a:lstStyle/>
                    <a:p>
                      <a:pPr algn="ctr"/>
                      <a:r>
                        <a:rPr lang="en-US" sz="1200" b="0" i="0" dirty="0"/>
                        <a:t>10</a:t>
                      </a:r>
                    </a:p>
                  </a:txBody>
                  <a:tcPr>
                    <a:solidFill>
                      <a:schemeClr val="bg1">
                        <a:lumMod val="85000"/>
                      </a:schemeClr>
                    </a:solidFill>
                  </a:tcPr>
                </a:tc>
                <a:tc>
                  <a:txBody>
                    <a:bodyPr/>
                    <a:lstStyle/>
                    <a:p>
                      <a:pPr algn="ctr"/>
                      <a:r>
                        <a:rPr lang="en-US" sz="1200" b="1" i="1" dirty="0"/>
                        <a:t>36</a:t>
                      </a:r>
                    </a:p>
                  </a:txBody>
                  <a:tcPr>
                    <a:solidFill>
                      <a:schemeClr val="bg1">
                        <a:lumMod val="85000"/>
                      </a:schemeClr>
                    </a:solidFill>
                  </a:tcPr>
                </a:tc>
                <a:tc>
                  <a:txBody>
                    <a:bodyPr/>
                    <a:lstStyle/>
                    <a:p>
                      <a:pPr algn="ctr"/>
                      <a:r>
                        <a:rPr lang="en-US" sz="1200" b="0" i="0" dirty="0"/>
                        <a:t>22</a:t>
                      </a:r>
                    </a:p>
                  </a:txBody>
                  <a:tcPr>
                    <a:solidFill>
                      <a:schemeClr val="bg1">
                        <a:lumMod val="85000"/>
                      </a:schemeClr>
                    </a:solidFill>
                  </a:tcPr>
                </a:tc>
                <a:extLst>
                  <a:ext uri="{0D108BD9-81ED-4DB2-BD59-A6C34878D82A}">
                    <a16:rowId xmlns:a16="http://schemas.microsoft.com/office/drawing/2014/main" val="10003"/>
                  </a:ext>
                </a:extLst>
              </a:tr>
              <a:tr h="309646">
                <a:tc>
                  <a:txBody>
                    <a:bodyPr/>
                    <a:lstStyle/>
                    <a:p>
                      <a:pPr algn="r"/>
                      <a:r>
                        <a:rPr lang="en-US" sz="1400" b="0" i="1" dirty="0"/>
                        <a:t>Trained</a:t>
                      </a:r>
                    </a:p>
                  </a:txBody>
                  <a:tcPr>
                    <a:solidFill>
                      <a:schemeClr val="bg1">
                        <a:lumMod val="95000"/>
                      </a:schemeClr>
                    </a:solidFill>
                  </a:tcPr>
                </a:tc>
                <a:tc>
                  <a:txBody>
                    <a:bodyPr/>
                    <a:lstStyle/>
                    <a:p>
                      <a:pPr algn="ctr"/>
                      <a:r>
                        <a:rPr lang="en-US" sz="1200" b="0" i="0" dirty="0"/>
                        <a:t>351</a:t>
                      </a:r>
                    </a:p>
                  </a:txBody>
                  <a:tcPr>
                    <a:solidFill>
                      <a:schemeClr val="bg1">
                        <a:lumMod val="95000"/>
                      </a:schemeClr>
                    </a:solidFill>
                  </a:tcPr>
                </a:tc>
                <a:tc>
                  <a:txBody>
                    <a:bodyPr/>
                    <a:lstStyle/>
                    <a:p>
                      <a:pPr algn="ctr"/>
                      <a:r>
                        <a:rPr lang="en-US" sz="1200" b="0" i="0" dirty="0"/>
                        <a:t>473</a:t>
                      </a:r>
                    </a:p>
                  </a:txBody>
                  <a:tcPr>
                    <a:solidFill>
                      <a:schemeClr val="bg1">
                        <a:lumMod val="95000"/>
                      </a:schemeClr>
                    </a:solidFill>
                  </a:tcPr>
                </a:tc>
                <a:tc>
                  <a:txBody>
                    <a:bodyPr/>
                    <a:lstStyle/>
                    <a:p>
                      <a:pPr algn="ctr"/>
                      <a:r>
                        <a:rPr lang="en-US" sz="1200" b="0" i="0" dirty="0"/>
                        <a:t>255</a:t>
                      </a:r>
                    </a:p>
                  </a:txBody>
                  <a:tcPr>
                    <a:solidFill>
                      <a:schemeClr val="bg1">
                        <a:lumMod val="95000"/>
                      </a:schemeClr>
                    </a:solidFill>
                  </a:tcPr>
                </a:tc>
                <a:tc>
                  <a:txBody>
                    <a:bodyPr/>
                    <a:lstStyle/>
                    <a:p>
                      <a:pPr algn="ctr"/>
                      <a:r>
                        <a:rPr lang="en-US" sz="1200" b="0" i="0" dirty="0"/>
                        <a:t>427</a:t>
                      </a:r>
                    </a:p>
                  </a:txBody>
                  <a:tcPr>
                    <a:solidFill>
                      <a:schemeClr val="bg1">
                        <a:lumMod val="95000"/>
                      </a:schemeClr>
                    </a:solidFill>
                  </a:tcPr>
                </a:tc>
                <a:tc>
                  <a:txBody>
                    <a:bodyPr/>
                    <a:lstStyle/>
                    <a:p>
                      <a:pPr algn="ctr"/>
                      <a:r>
                        <a:rPr lang="en-US" sz="1200" b="1" i="1" dirty="0"/>
                        <a:t>1,506</a:t>
                      </a:r>
                    </a:p>
                  </a:txBody>
                  <a:tcPr>
                    <a:solidFill>
                      <a:schemeClr val="bg1">
                        <a:lumMod val="95000"/>
                      </a:schemeClr>
                    </a:solidFill>
                  </a:tcPr>
                </a:tc>
                <a:tc>
                  <a:txBody>
                    <a:bodyPr/>
                    <a:lstStyle/>
                    <a:p>
                      <a:pPr algn="ctr"/>
                      <a:r>
                        <a:rPr lang="en-US" sz="1200" b="0" i="0" dirty="0"/>
                        <a:t>1,500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C97F6E1E-925D-4A9F-942D-3CEF893C16B7}"/>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graphicFrame>
        <p:nvGraphicFramePr>
          <p:cNvPr id="14" name="Table 13">
            <a:extLst>
              <a:ext uri="{FF2B5EF4-FFF2-40B4-BE49-F238E27FC236}">
                <a16:creationId xmlns:a16="http://schemas.microsoft.com/office/drawing/2014/main" id="{9EB48013-DF0A-4CFF-B0FC-FF2ACF34152F}"/>
              </a:ext>
            </a:extLst>
          </p:cNvPr>
          <p:cNvGraphicFramePr>
            <a:graphicFrameLocks noGrp="1"/>
          </p:cNvGraphicFramePr>
          <p:nvPr>
            <p:extLst>
              <p:ext uri="{D42A27DB-BD31-4B8C-83A1-F6EECF244321}">
                <p14:modId xmlns:p14="http://schemas.microsoft.com/office/powerpoint/2010/main" val="2197495952"/>
              </p:ext>
            </p:extLst>
          </p:nvPr>
        </p:nvGraphicFramePr>
        <p:xfrm>
          <a:off x="622006" y="1142282"/>
          <a:ext cx="7928344" cy="914400"/>
        </p:xfrm>
        <a:graphic>
          <a:graphicData uri="http://schemas.openxmlformats.org/drawingml/2006/table">
            <a:tbl>
              <a:tblPr>
                <a:tableStyleId>{00A15C55-8517-42AA-B614-E9B94910E393}</a:tableStyleId>
              </a:tblPr>
              <a:tblGrid>
                <a:gridCol w="1378842">
                  <a:extLst>
                    <a:ext uri="{9D8B030D-6E8A-4147-A177-3AD203B41FA5}">
                      <a16:colId xmlns:a16="http://schemas.microsoft.com/office/drawing/2014/main" val="2905845199"/>
                    </a:ext>
                  </a:extLst>
                </a:gridCol>
                <a:gridCol w="1723553">
                  <a:extLst>
                    <a:ext uri="{9D8B030D-6E8A-4147-A177-3AD203B41FA5}">
                      <a16:colId xmlns:a16="http://schemas.microsoft.com/office/drawing/2014/main" val="2304304097"/>
                    </a:ext>
                  </a:extLst>
                </a:gridCol>
                <a:gridCol w="1465020">
                  <a:extLst>
                    <a:ext uri="{9D8B030D-6E8A-4147-A177-3AD203B41FA5}">
                      <a16:colId xmlns:a16="http://schemas.microsoft.com/office/drawing/2014/main" val="3480243544"/>
                    </a:ext>
                  </a:extLst>
                </a:gridCol>
                <a:gridCol w="1465020">
                  <a:extLst>
                    <a:ext uri="{9D8B030D-6E8A-4147-A177-3AD203B41FA5}">
                      <a16:colId xmlns:a16="http://schemas.microsoft.com/office/drawing/2014/main" val="1664255718"/>
                    </a:ext>
                  </a:extLst>
                </a:gridCol>
                <a:gridCol w="1895909">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2017</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2018</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3.8</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No Change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1.8</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spTree>
    <p:extLst>
      <p:ext uri="{BB962C8B-B14F-4D97-AF65-F5344CB8AC3E}">
        <p14:creationId xmlns:p14="http://schemas.microsoft.com/office/powerpoint/2010/main" val="9111913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450111" y="34290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graphicFrame>
        <p:nvGraphicFramePr>
          <p:cNvPr id="15" name="Table 14"/>
          <p:cNvGraphicFramePr>
            <a:graphicFrameLocks noGrp="1"/>
          </p:cNvGraphicFramePr>
          <p:nvPr>
            <p:extLst>
              <p:ext uri="{D42A27DB-BD31-4B8C-83A1-F6EECF244321}">
                <p14:modId xmlns:p14="http://schemas.microsoft.com/office/powerpoint/2010/main" val="1111114909"/>
              </p:ext>
            </p:extLst>
          </p:nvPr>
        </p:nvGraphicFramePr>
        <p:xfrm>
          <a:off x="609600" y="1143000"/>
          <a:ext cx="7841510" cy="1981200"/>
        </p:xfrm>
        <a:graphic>
          <a:graphicData uri="http://schemas.openxmlformats.org/drawingml/2006/table">
            <a:tbl>
              <a:tblPr firstRow="1" bandRow="1">
                <a:tableStyleId>{00A15C55-8517-42AA-B614-E9B94910E393}</a:tableStyleId>
              </a:tblPr>
              <a:tblGrid>
                <a:gridCol w="1357184">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2355110">
                  <a:extLst>
                    <a:ext uri="{9D8B030D-6E8A-4147-A177-3AD203B41FA5}">
                      <a16:colId xmlns:a16="http://schemas.microsoft.com/office/drawing/2014/main" val="20005"/>
                    </a:ext>
                  </a:extLst>
                </a:gridCol>
              </a:tblGrid>
              <a:tr h="640080">
                <a:tc>
                  <a:txBody>
                    <a:bodyPr/>
                    <a:lstStyle/>
                    <a:p>
                      <a:pPr algn="ctr"/>
                      <a:r>
                        <a:rPr lang="en-US" sz="1500" dirty="0">
                          <a:solidFill>
                            <a:schemeClr val="tx1"/>
                          </a:solidFill>
                        </a:rPr>
                        <a:t>CY 2018</a:t>
                      </a:r>
                    </a:p>
                  </a:txBody>
                  <a:tcPr anchor="ctr">
                    <a:solidFill>
                      <a:schemeClr val="bg1">
                        <a:lumMod val="75000"/>
                      </a:schemeClr>
                    </a:solidFill>
                  </a:tcPr>
                </a:tc>
                <a:tc gridSpan="2">
                  <a:txBody>
                    <a:bodyPr/>
                    <a:lstStyle/>
                    <a:p>
                      <a:pPr algn="ctr"/>
                      <a:r>
                        <a:rPr lang="en-US" sz="15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5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5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6096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2.4</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2.6*</a:t>
                      </a:r>
                    </a:p>
                  </a:txBody>
                  <a:tcPr anchor="ctr">
                    <a:solidFill>
                      <a:schemeClr val="bg1">
                        <a:lumMod val="95000"/>
                      </a:schemeClr>
                    </a:solidFill>
                  </a:tcPr>
                </a:tc>
                <a:tc>
                  <a:txBody>
                    <a:bodyPr/>
                    <a:lstStyle/>
                    <a:p>
                      <a:pPr algn="ctr"/>
                      <a:r>
                        <a:rPr lang="en-US" sz="1400" i="1" dirty="0"/>
                        <a:t>2.8</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3.1*</a:t>
                      </a:r>
                    </a:p>
                  </a:txBody>
                  <a:tcPr anchor="ctr">
                    <a:solidFill>
                      <a:schemeClr val="bg1">
                        <a:lumMod val="95000"/>
                      </a:schemeClr>
                    </a:solidFill>
                  </a:tcPr>
                </a:tc>
                <a:tc>
                  <a:txBody>
                    <a:bodyPr/>
                    <a:lstStyle/>
                    <a:p>
                      <a:pPr algn="ctr"/>
                      <a:r>
                        <a:rPr lang="en-US" sz="1400" b="0" i="1" dirty="0"/>
                        <a:t>14% Lower/16% Lower*</a:t>
                      </a:r>
                    </a:p>
                  </a:txBody>
                  <a:tcPr anchor="ctr">
                    <a:solidFill>
                      <a:schemeClr val="bg1">
                        <a:lumMod val="95000"/>
                      </a:schemeClr>
                    </a:solidFill>
                  </a:tcPr>
                </a:tc>
                <a:extLst>
                  <a:ext uri="{0D108BD9-81ED-4DB2-BD59-A6C34878D82A}">
                    <a16:rowId xmlns:a16="http://schemas.microsoft.com/office/drawing/2014/main" val="10001"/>
                  </a:ext>
                </a:extLst>
              </a:tr>
              <a:tr h="73152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1.4*</a:t>
                      </a:r>
                    </a:p>
                  </a:txBody>
                  <a:tcPr anchor="ctr">
                    <a:solidFill>
                      <a:schemeClr val="bg1">
                        <a:lumMod val="85000"/>
                      </a:schemeClr>
                    </a:solidFill>
                  </a:tcPr>
                </a:tc>
                <a:tc>
                  <a:txBody>
                    <a:bodyPr/>
                    <a:lstStyle/>
                    <a:p>
                      <a:pPr algn="ctr"/>
                      <a:r>
                        <a:rPr lang="en-US" sz="1400" i="1" dirty="0"/>
                        <a:t>1.6</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b="0" i="1" dirty="0"/>
                        <a:t>19% Lower/18%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3" name="TextBox 12">
            <a:extLst>
              <a:ext uri="{FF2B5EF4-FFF2-40B4-BE49-F238E27FC236}">
                <a16:creationId xmlns:a16="http://schemas.microsoft.com/office/drawing/2014/main" id="{15D464DE-8614-4304-A36A-2632AC7D5224}"/>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pic>
        <p:nvPicPr>
          <p:cNvPr id="25" name="Picture 24" descr="DSC_1171">
            <a:extLst>
              <a:ext uri="{FF2B5EF4-FFF2-40B4-BE49-F238E27FC236}">
                <a16:creationId xmlns:a16="http://schemas.microsoft.com/office/drawing/2014/main" id="{F53638CC-2568-47B1-9D50-48CFC54D8A7D}"/>
              </a:ext>
            </a:extLst>
          </p:cNvPr>
          <p:cNvPicPr>
            <a:picLocks noGrp="1" noChangeAspect="1"/>
          </p:cNvPicPr>
          <p:nvPr isPhoto="1"/>
        </p:nvPicPr>
        <p:blipFill rotWithShape="1">
          <a:blip r:embed="rId3" cstate="email">
            <a:extLst>
              <a:ext uri="{28A0092B-C50C-407E-A947-70E740481C1C}">
                <a14:useLocalDpi xmlns:a14="http://schemas.microsoft.com/office/drawing/2010/main"/>
              </a:ext>
            </a:extLst>
          </a:blip>
          <a:srcRect t="33212" b="24037"/>
          <a:stretch/>
        </p:blipFill>
        <p:spPr>
          <a:xfrm>
            <a:off x="3429000" y="3941860"/>
            <a:ext cx="3564949" cy="2005284"/>
          </a:xfrm>
          <a:prstGeom prst="rect">
            <a:avLst/>
          </a:prstGeom>
        </p:spPr>
      </p:pic>
      <p:pic>
        <p:nvPicPr>
          <p:cNvPr id="26" name="Picture 25">
            <a:extLst>
              <a:ext uri="{FF2B5EF4-FFF2-40B4-BE49-F238E27FC236}">
                <a16:creationId xmlns:a16="http://schemas.microsoft.com/office/drawing/2014/main" id="{34212C78-F831-4189-8E8E-A2067C067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7881" y="3941859"/>
            <a:ext cx="1487919" cy="2005283"/>
          </a:xfrm>
          <a:prstGeom prst="rect">
            <a:avLst/>
          </a:prstGeom>
        </p:spPr>
      </p:pic>
      <p:pic>
        <p:nvPicPr>
          <p:cNvPr id="28" name="Picture 27">
            <a:extLst>
              <a:ext uri="{FF2B5EF4-FFF2-40B4-BE49-F238E27FC236}">
                <a16:creationId xmlns:a16="http://schemas.microsoft.com/office/drawing/2014/main" id="{9874C489-2A66-4A12-AF43-8336A1ABD362}"/>
              </a:ext>
            </a:extLst>
          </p:cNvPr>
          <p:cNvPicPr/>
          <p:nvPr/>
        </p:nvPicPr>
        <p:blipFill rotWithShape="1">
          <a:blip r:embed="rId5" cstate="print">
            <a:extLst>
              <a:ext uri="{28A0092B-C50C-407E-A947-70E740481C1C}">
                <a14:useLocalDpi xmlns:a14="http://schemas.microsoft.com/office/drawing/2010/main" val="0"/>
              </a:ext>
            </a:extLst>
          </a:blip>
          <a:srcRect l="12040" t="13249" r="10090"/>
          <a:stretch/>
        </p:blipFill>
        <p:spPr bwMode="auto">
          <a:xfrm>
            <a:off x="609600" y="3944679"/>
            <a:ext cx="2514600" cy="2002463"/>
          </a:xfrm>
          <a:prstGeom prst="rect">
            <a:avLst/>
          </a:prstGeom>
          <a:ln>
            <a:noFill/>
          </a:ln>
          <a:extLst>
            <a:ext uri="{53640926-AAD7-44D8-BBD7-CCE9431645EC}">
              <a14:shadowObscured xmlns:a14="http://schemas.microsoft.com/office/drawing/2010/main"/>
            </a:ext>
          </a:extLst>
        </p:spPr>
      </p:pic>
      <p:pic>
        <p:nvPicPr>
          <p:cNvPr id="34" name="Picture 33" descr="DSC_1192-2">
            <a:extLst>
              <a:ext uri="{FF2B5EF4-FFF2-40B4-BE49-F238E27FC236}">
                <a16:creationId xmlns:a16="http://schemas.microsoft.com/office/drawing/2014/main" id="{6CC6D9BD-1ABA-4F44-956B-A2FA88CB72F9}"/>
              </a:ext>
            </a:extLst>
          </p:cNvPr>
          <p:cNvPicPr>
            <a:picLocks noGrp="1" noChangeAspect="1"/>
          </p:cNvPicPr>
          <p:nvPr isPhoto="1"/>
        </p:nvPicPr>
        <p:blipFill>
          <a:blip r:embed="rId6" cstate="email">
            <a:extLst>
              <a:ext uri="{28A0092B-C50C-407E-A947-70E740481C1C}">
                <a14:useLocalDpi xmlns:a14="http://schemas.microsoft.com/office/drawing/2010/main"/>
              </a:ext>
            </a:extLst>
          </a:blip>
          <a:stretch>
            <a:fillRect/>
          </a:stretch>
        </p:blipFill>
        <p:spPr>
          <a:xfrm>
            <a:off x="6371971" y="3941860"/>
            <a:ext cx="1920059" cy="2005284"/>
          </a:xfrm>
          <a:prstGeom prst="rect">
            <a:avLst/>
          </a:prstGeom>
        </p:spPr>
      </p:pic>
    </p:spTree>
    <p:extLst>
      <p:ext uri="{BB962C8B-B14F-4D97-AF65-F5344CB8AC3E}">
        <p14:creationId xmlns:p14="http://schemas.microsoft.com/office/powerpoint/2010/main" val="159859611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sp>
        <p:nvSpPr>
          <p:cNvPr id="15" name="TextBox 14"/>
          <p:cNvSpPr txBox="1"/>
          <p:nvPr/>
        </p:nvSpPr>
        <p:spPr>
          <a:xfrm>
            <a:off x="7437888" y="3732061"/>
            <a:ext cx="1186543" cy="215444"/>
          </a:xfrm>
          <a:prstGeom prst="rect">
            <a:avLst/>
          </a:prstGeom>
          <a:noFill/>
        </p:spPr>
        <p:txBody>
          <a:bodyPr wrap="none" rtlCol="0">
            <a:spAutoFit/>
          </a:bodyPr>
          <a:lstStyle/>
          <a:p>
            <a:r>
              <a:rPr lang="en-US" sz="800" dirty="0"/>
              <a:t>NCDOL Photo Library</a:t>
            </a:r>
          </a:p>
        </p:txBody>
      </p:sp>
      <p:pic>
        <p:nvPicPr>
          <p:cNvPr id="19" name="Picture 18">
            <a:extLst>
              <a:ext uri="{FF2B5EF4-FFF2-40B4-BE49-F238E27FC236}">
                <a16:creationId xmlns:a16="http://schemas.microsoft.com/office/drawing/2014/main" id="{600760AD-E290-4F79-9072-8B129927B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397809"/>
            <a:ext cx="880068" cy="698030"/>
          </a:xfrm>
          <a:prstGeom prst="rect">
            <a:avLst/>
          </a:prstGeom>
        </p:spPr>
      </p:pic>
      <p:pic>
        <p:nvPicPr>
          <p:cNvPr id="21" name="Picture 20">
            <a:extLst>
              <a:ext uri="{FF2B5EF4-FFF2-40B4-BE49-F238E27FC236}">
                <a16:creationId xmlns:a16="http://schemas.microsoft.com/office/drawing/2014/main" id="{B643EB90-0E6C-41E6-B4EA-F58EFF5B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428999"/>
            <a:ext cx="787379" cy="660052"/>
          </a:xfrm>
          <a:prstGeom prst="rect">
            <a:avLst/>
          </a:prstGeom>
        </p:spPr>
      </p:pic>
      <p:pic>
        <p:nvPicPr>
          <p:cNvPr id="25" name="Picture 24">
            <a:extLst>
              <a:ext uri="{FF2B5EF4-FFF2-40B4-BE49-F238E27FC236}">
                <a16:creationId xmlns:a16="http://schemas.microsoft.com/office/drawing/2014/main" id="{A4AE7839-21DA-41A6-ADC1-DB7B56216D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3435788"/>
            <a:ext cx="1143000" cy="660050"/>
          </a:xfrm>
          <a:prstGeom prst="rect">
            <a:avLst/>
          </a:prstGeom>
        </p:spPr>
      </p:pic>
      <p:pic>
        <p:nvPicPr>
          <p:cNvPr id="26" name="Picture 25">
            <a:extLst>
              <a:ext uri="{FF2B5EF4-FFF2-40B4-BE49-F238E27FC236}">
                <a16:creationId xmlns:a16="http://schemas.microsoft.com/office/drawing/2014/main" id="{C661707F-68AE-4AD6-90FE-05DE86D10B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3402107"/>
            <a:ext cx="874335" cy="696220"/>
          </a:xfrm>
          <a:prstGeom prst="rect">
            <a:avLst/>
          </a:prstGeom>
        </p:spPr>
      </p:pic>
      <p:pic>
        <p:nvPicPr>
          <p:cNvPr id="28" name="Picture 27">
            <a:extLst>
              <a:ext uri="{FF2B5EF4-FFF2-40B4-BE49-F238E27FC236}">
                <a16:creationId xmlns:a16="http://schemas.microsoft.com/office/drawing/2014/main" id="{C27B1AC3-14C4-4ECB-BF13-2530ED0CE3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523853" y="3488817"/>
            <a:ext cx="685981" cy="514486"/>
          </a:xfrm>
          <a:prstGeom prst="rect">
            <a:avLst/>
          </a:prstGeom>
        </p:spPr>
      </p:pic>
      <p:pic>
        <p:nvPicPr>
          <p:cNvPr id="29" name="Picture 28">
            <a:extLst>
              <a:ext uri="{FF2B5EF4-FFF2-40B4-BE49-F238E27FC236}">
                <a16:creationId xmlns:a16="http://schemas.microsoft.com/office/drawing/2014/main" id="{37501DF2-BB6B-454C-99DC-E7B018E93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832" y="3402941"/>
            <a:ext cx="1027733" cy="684965"/>
          </a:xfrm>
          <a:prstGeom prst="rect">
            <a:avLst/>
          </a:prstGeom>
        </p:spPr>
      </p:pic>
      <p:pic>
        <p:nvPicPr>
          <p:cNvPr id="32" name="Picture 31">
            <a:extLst>
              <a:ext uri="{FF2B5EF4-FFF2-40B4-BE49-F238E27FC236}">
                <a16:creationId xmlns:a16="http://schemas.microsoft.com/office/drawing/2014/main" id="{A4518BB2-63DD-4A89-AAD1-C1268760A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1400" y="3428999"/>
            <a:ext cx="880068" cy="660051"/>
          </a:xfrm>
          <a:prstGeom prst="rect">
            <a:avLst/>
          </a:prstGeom>
        </p:spPr>
      </p:pic>
      <p:graphicFrame>
        <p:nvGraphicFramePr>
          <p:cNvPr id="35" name="Table 34">
            <a:extLst>
              <a:ext uri="{FF2B5EF4-FFF2-40B4-BE49-F238E27FC236}">
                <a16:creationId xmlns:a16="http://schemas.microsoft.com/office/drawing/2014/main" id="{7D997074-B43A-46A6-8AA7-ED7851E7CCE6}"/>
              </a:ext>
            </a:extLst>
          </p:cNvPr>
          <p:cNvGraphicFramePr>
            <a:graphicFrameLocks noGrp="1"/>
          </p:cNvGraphicFramePr>
          <p:nvPr>
            <p:extLst>
              <p:ext uri="{D42A27DB-BD31-4B8C-83A1-F6EECF244321}">
                <p14:modId xmlns:p14="http://schemas.microsoft.com/office/powerpoint/2010/main" val="1847601980"/>
              </p:ext>
            </p:extLst>
          </p:nvPr>
        </p:nvGraphicFramePr>
        <p:xfrm>
          <a:off x="609598" y="4102626"/>
          <a:ext cx="7924801" cy="1840974"/>
        </p:xfrm>
        <a:graphic>
          <a:graphicData uri="http://schemas.openxmlformats.org/drawingml/2006/table">
            <a:tbl>
              <a:tblPr firstRow="1" bandRow="1">
                <a:tableStyleId>{00A15C55-8517-42AA-B614-E9B94910E393}</a:tableStyleId>
              </a:tblPr>
              <a:tblGrid>
                <a:gridCol w="3325093">
                  <a:extLst>
                    <a:ext uri="{9D8B030D-6E8A-4147-A177-3AD203B41FA5}">
                      <a16:colId xmlns:a16="http://schemas.microsoft.com/office/drawing/2014/main" val="20000"/>
                    </a:ext>
                  </a:extLst>
                </a:gridCol>
                <a:gridCol w="720436">
                  <a:extLst>
                    <a:ext uri="{9D8B030D-6E8A-4147-A177-3AD203B41FA5}">
                      <a16:colId xmlns:a16="http://schemas.microsoft.com/office/drawing/2014/main" val="20001"/>
                    </a:ext>
                  </a:extLst>
                </a:gridCol>
                <a:gridCol w="720436">
                  <a:extLst>
                    <a:ext uri="{9D8B030D-6E8A-4147-A177-3AD203B41FA5}">
                      <a16:colId xmlns:a16="http://schemas.microsoft.com/office/drawing/2014/main" val="1163292709"/>
                    </a:ext>
                  </a:extLst>
                </a:gridCol>
                <a:gridCol w="720436">
                  <a:extLst>
                    <a:ext uri="{9D8B030D-6E8A-4147-A177-3AD203B41FA5}">
                      <a16:colId xmlns:a16="http://schemas.microsoft.com/office/drawing/2014/main" val="2381608314"/>
                    </a:ext>
                  </a:extLst>
                </a:gridCol>
                <a:gridCol w="720436">
                  <a:extLst>
                    <a:ext uri="{9D8B030D-6E8A-4147-A177-3AD203B41FA5}">
                      <a16:colId xmlns:a16="http://schemas.microsoft.com/office/drawing/2014/main" val="1280758101"/>
                    </a:ext>
                  </a:extLst>
                </a:gridCol>
                <a:gridCol w="775855">
                  <a:extLst>
                    <a:ext uri="{9D8B030D-6E8A-4147-A177-3AD203B41FA5}">
                      <a16:colId xmlns:a16="http://schemas.microsoft.com/office/drawing/2014/main" val="20002"/>
                    </a:ext>
                  </a:extLst>
                </a:gridCol>
                <a:gridCol w="942109">
                  <a:extLst>
                    <a:ext uri="{9D8B030D-6E8A-4147-A177-3AD203B41FA5}">
                      <a16:colId xmlns:a16="http://schemas.microsoft.com/office/drawing/2014/main" val="20003"/>
                    </a:ext>
                  </a:extLst>
                </a:gridCol>
              </a:tblGrid>
              <a:tr h="399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3365">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3</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1" i="1" dirty="0"/>
                        <a:t>3</a:t>
                      </a:r>
                    </a:p>
                  </a:txBody>
                  <a:tcPr>
                    <a:solidFill>
                      <a:schemeClr val="bg1">
                        <a:lumMod val="85000"/>
                      </a:schemeClr>
                    </a:solidFill>
                  </a:tcPr>
                </a:tc>
                <a:tc rowSpan="2">
                  <a:txBody>
                    <a:bodyPr/>
                    <a:lstStyle/>
                    <a:p>
                      <a:pPr algn="ctr"/>
                      <a:endParaRPr lang="en-US" sz="1200" b="1" i="0" dirty="0"/>
                    </a:p>
                  </a:txBody>
                  <a:tcPr>
                    <a:solidFill>
                      <a:schemeClr val="bg1">
                        <a:lumMod val="85000"/>
                      </a:schemeClr>
                    </a:solidFill>
                  </a:tcPr>
                </a:tc>
                <a:extLst>
                  <a:ext uri="{0D108BD9-81ED-4DB2-BD59-A6C34878D82A}">
                    <a16:rowId xmlns:a16="http://schemas.microsoft.com/office/drawing/2014/main" val="10001"/>
                  </a:ext>
                </a:extLst>
              </a:tr>
              <a:tr h="339259">
                <a:tc>
                  <a:txBody>
                    <a:bodyPr/>
                    <a:lstStyle/>
                    <a:p>
                      <a:pPr algn="r"/>
                      <a:r>
                        <a:rPr lang="en-US" sz="1400" b="0" i="1" dirty="0"/>
                        <a:t>Star Booths</a:t>
                      </a:r>
                    </a:p>
                  </a:txBody>
                  <a:tcPr>
                    <a:solidFill>
                      <a:schemeClr val="bg1">
                        <a:lumMod val="95000"/>
                      </a:schemeClr>
                    </a:solidFill>
                  </a:tcPr>
                </a:tc>
                <a:tc>
                  <a:txBody>
                    <a:bodyPr/>
                    <a:lstStyle/>
                    <a:p>
                      <a:pPr algn="ctr"/>
                      <a:r>
                        <a:rPr lang="en-US" sz="1200" b="0" i="0" dirty="0"/>
                        <a:t>2</a:t>
                      </a:r>
                    </a:p>
                  </a:txBody>
                  <a:tcPr>
                    <a:solidFill>
                      <a:schemeClr val="bg1">
                        <a:lumMod val="95000"/>
                      </a:schemeClr>
                    </a:solidFill>
                  </a:tcPr>
                </a:tc>
                <a:tc>
                  <a:txBody>
                    <a:bodyPr/>
                    <a:lstStyle/>
                    <a:p>
                      <a:pPr algn="ctr"/>
                      <a:r>
                        <a:rPr lang="en-US" sz="1200" b="0" i="0" dirty="0"/>
                        <a:t>0</a:t>
                      </a:r>
                    </a:p>
                  </a:txBody>
                  <a:tcPr>
                    <a:solidFill>
                      <a:schemeClr val="bg1">
                        <a:lumMod val="95000"/>
                      </a:schemeClr>
                    </a:solidFill>
                  </a:tcPr>
                </a:tc>
                <a:tc>
                  <a:txBody>
                    <a:bodyPr/>
                    <a:lstStyle/>
                    <a:p>
                      <a:pPr algn="ctr"/>
                      <a:r>
                        <a:rPr lang="en-US" sz="1200" b="0" i="0" dirty="0"/>
                        <a:t>5</a:t>
                      </a:r>
                    </a:p>
                  </a:txBody>
                  <a:tcPr>
                    <a:solidFill>
                      <a:schemeClr val="bg1">
                        <a:lumMod val="95000"/>
                      </a:schemeClr>
                    </a:solidFill>
                  </a:tcPr>
                </a:tc>
                <a:tc>
                  <a:txBody>
                    <a:bodyPr/>
                    <a:lstStyle/>
                    <a:p>
                      <a:pPr algn="ctr"/>
                      <a:r>
                        <a:rPr lang="en-US" sz="1200" b="0" i="0" dirty="0"/>
                        <a:t>4</a:t>
                      </a:r>
                    </a:p>
                  </a:txBody>
                  <a:tcPr>
                    <a:solidFill>
                      <a:schemeClr val="bg1">
                        <a:lumMod val="95000"/>
                      </a:schemeClr>
                    </a:solidFill>
                  </a:tcPr>
                </a:tc>
                <a:tc>
                  <a:txBody>
                    <a:bodyPr/>
                    <a:lstStyle/>
                    <a:p>
                      <a:pPr algn="ctr"/>
                      <a:r>
                        <a:rPr lang="en-US" sz="1200" b="1" i="1" dirty="0"/>
                        <a:t>11</a:t>
                      </a:r>
                    </a:p>
                  </a:txBody>
                  <a:tcPr>
                    <a:solidFill>
                      <a:schemeClr val="bg1">
                        <a:lumMod val="95000"/>
                      </a:schemeClr>
                    </a:solidFill>
                  </a:tcPr>
                </a:tc>
                <a:tc vMerge="1">
                  <a:txBody>
                    <a:bodyPr/>
                    <a:lstStyle/>
                    <a:p>
                      <a:pPr algn="ctr"/>
                      <a:endParaRPr lang="en-US" sz="1400" b="1" i="0" dirty="0"/>
                    </a:p>
                  </a:txBody>
                  <a:tcPr>
                    <a:solidFill>
                      <a:schemeClr val="bg1">
                        <a:lumMod val="95000"/>
                      </a:schemeClr>
                    </a:solidFill>
                  </a:tcPr>
                </a:tc>
                <a:extLst>
                  <a:ext uri="{0D108BD9-81ED-4DB2-BD59-A6C34878D82A}">
                    <a16:rowId xmlns:a16="http://schemas.microsoft.com/office/drawing/2014/main" val="10002"/>
                  </a:ext>
                </a:extLst>
              </a:tr>
              <a:tr h="339259">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200" b="0" i="0" dirty="0"/>
                        <a:t>11</a:t>
                      </a:r>
                    </a:p>
                  </a:txBody>
                  <a:tcPr>
                    <a:solidFill>
                      <a:schemeClr val="bg1">
                        <a:lumMod val="85000"/>
                      </a:schemeClr>
                    </a:solidFill>
                  </a:tcPr>
                </a:tc>
                <a:tc>
                  <a:txBody>
                    <a:bodyPr/>
                    <a:lstStyle/>
                    <a:p>
                      <a:pPr algn="ctr"/>
                      <a:r>
                        <a:rPr lang="en-US" sz="1200" b="0" i="0" dirty="0"/>
                        <a:t>7</a:t>
                      </a:r>
                    </a:p>
                  </a:txBody>
                  <a:tcPr>
                    <a:solidFill>
                      <a:schemeClr val="bg1">
                        <a:lumMod val="85000"/>
                      </a:schemeClr>
                    </a:solidFill>
                  </a:tcPr>
                </a:tc>
                <a:tc>
                  <a:txBody>
                    <a:bodyPr/>
                    <a:lstStyle/>
                    <a:p>
                      <a:pPr algn="ctr"/>
                      <a:r>
                        <a:rPr lang="en-US" sz="1200" b="0" i="0" dirty="0"/>
                        <a:t>3</a:t>
                      </a:r>
                    </a:p>
                  </a:txBody>
                  <a:tcPr>
                    <a:solidFill>
                      <a:schemeClr val="bg1">
                        <a:lumMod val="85000"/>
                      </a:schemeClr>
                    </a:solidFill>
                  </a:tcPr>
                </a:tc>
                <a:tc>
                  <a:txBody>
                    <a:bodyPr/>
                    <a:lstStyle/>
                    <a:p>
                      <a:pPr algn="ctr"/>
                      <a:r>
                        <a:rPr lang="en-US" sz="1200" b="0" i="0" dirty="0"/>
                        <a:t>10</a:t>
                      </a:r>
                    </a:p>
                  </a:txBody>
                  <a:tcPr>
                    <a:solidFill>
                      <a:schemeClr val="bg1">
                        <a:lumMod val="85000"/>
                      </a:schemeClr>
                    </a:solidFill>
                  </a:tcPr>
                </a:tc>
                <a:tc>
                  <a:txBody>
                    <a:bodyPr/>
                    <a:lstStyle/>
                    <a:p>
                      <a:pPr algn="ctr"/>
                      <a:r>
                        <a:rPr lang="en-US" sz="1200" b="1" i="1" dirty="0"/>
                        <a:t>31</a:t>
                      </a:r>
                    </a:p>
                  </a:txBody>
                  <a:tcPr>
                    <a:solidFill>
                      <a:schemeClr val="bg1">
                        <a:lumMod val="85000"/>
                      </a:schemeClr>
                    </a:solidFill>
                  </a:tcPr>
                </a:tc>
                <a:tc>
                  <a:txBody>
                    <a:bodyPr/>
                    <a:lstStyle/>
                    <a:p>
                      <a:pPr algn="ctr"/>
                      <a:r>
                        <a:rPr lang="en-US" sz="1200" b="0" i="0" dirty="0"/>
                        <a:t>30</a:t>
                      </a:r>
                    </a:p>
                  </a:txBody>
                  <a:tcPr>
                    <a:solidFill>
                      <a:schemeClr val="bg1">
                        <a:lumMod val="85000"/>
                      </a:schemeClr>
                    </a:solidFill>
                  </a:tcPr>
                </a:tc>
                <a:extLst>
                  <a:ext uri="{0D108BD9-81ED-4DB2-BD59-A6C34878D82A}">
                    <a16:rowId xmlns:a16="http://schemas.microsoft.com/office/drawing/2014/main" val="10003"/>
                  </a:ext>
                </a:extLst>
              </a:tr>
              <a:tr h="339259">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200" b="0" i="0" dirty="0"/>
                        <a:t>40</a:t>
                      </a:r>
                    </a:p>
                  </a:txBody>
                  <a:tcPr>
                    <a:solidFill>
                      <a:schemeClr val="bg1">
                        <a:lumMod val="95000"/>
                      </a:schemeClr>
                    </a:solidFill>
                  </a:tcPr>
                </a:tc>
                <a:tc>
                  <a:txBody>
                    <a:bodyPr/>
                    <a:lstStyle/>
                    <a:p>
                      <a:pPr algn="ctr"/>
                      <a:r>
                        <a:rPr lang="en-US" sz="1200" b="0" i="0" dirty="0"/>
                        <a:t>44</a:t>
                      </a:r>
                    </a:p>
                  </a:txBody>
                  <a:tcPr>
                    <a:solidFill>
                      <a:schemeClr val="bg1">
                        <a:lumMod val="95000"/>
                      </a:schemeClr>
                    </a:solidFill>
                  </a:tcPr>
                </a:tc>
                <a:tc>
                  <a:txBody>
                    <a:bodyPr/>
                    <a:lstStyle/>
                    <a:p>
                      <a:pPr algn="ctr"/>
                      <a:r>
                        <a:rPr lang="en-US" sz="1200" b="0" i="0" dirty="0"/>
                        <a:t>40</a:t>
                      </a:r>
                    </a:p>
                  </a:txBody>
                  <a:tcPr>
                    <a:solidFill>
                      <a:schemeClr val="bg1">
                        <a:lumMod val="95000"/>
                      </a:schemeClr>
                    </a:solidFill>
                  </a:tcPr>
                </a:tc>
                <a:tc>
                  <a:txBody>
                    <a:bodyPr/>
                    <a:lstStyle/>
                    <a:p>
                      <a:pPr algn="ctr"/>
                      <a:r>
                        <a:rPr lang="en-US" sz="1200" b="0" i="0" dirty="0"/>
                        <a:t>42</a:t>
                      </a:r>
                    </a:p>
                  </a:txBody>
                  <a:tcPr>
                    <a:solidFill>
                      <a:schemeClr val="bg1">
                        <a:lumMod val="95000"/>
                      </a:schemeClr>
                    </a:solidFill>
                  </a:tcPr>
                </a:tc>
                <a:tc>
                  <a:txBody>
                    <a:bodyPr/>
                    <a:lstStyle/>
                    <a:p>
                      <a:pPr algn="ctr"/>
                      <a:r>
                        <a:rPr lang="en-US" sz="1200" b="1" i="1" dirty="0"/>
                        <a:t>166</a:t>
                      </a:r>
                    </a:p>
                  </a:txBody>
                  <a:tcPr>
                    <a:solidFill>
                      <a:schemeClr val="bg1">
                        <a:lumMod val="95000"/>
                      </a:schemeClr>
                    </a:solidFill>
                  </a:tcPr>
                </a:tc>
                <a:tc>
                  <a:txBody>
                    <a:bodyPr/>
                    <a:lstStyle/>
                    <a:p>
                      <a:pPr algn="ctr"/>
                      <a:r>
                        <a:rPr lang="en-US" sz="1200" b="0" i="0" dirty="0"/>
                        <a:t>150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0B2869F3-55E7-4FFB-B38F-CD237A8B25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5094346" y="3484489"/>
            <a:ext cx="698031" cy="523523"/>
          </a:xfrm>
          <a:prstGeom prst="rect">
            <a:avLst/>
          </a:prstGeom>
        </p:spPr>
      </p:pic>
      <p:graphicFrame>
        <p:nvGraphicFramePr>
          <p:cNvPr id="23" name="Table 22">
            <a:extLst>
              <a:ext uri="{FF2B5EF4-FFF2-40B4-BE49-F238E27FC236}">
                <a16:creationId xmlns:a16="http://schemas.microsoft.com/office/drawing/2014/main" id="{3A92CA88-D6E9-4F3B-8567-57398902F081}"/>
              </a:ext>
            </a:extLst>
          </p:cNvPr>
          <p:cNvGraphicFramePr>
            <a:graphicFrameLocks noGrp="1"/>
          </p:cNvGraphicFramePr>
          <p:nvPr>
            <p:extLst>
              <p:ext uri="{D42A27DB-BD31-4B8C-83A1-F6EECF244321}">
                <p14:modId xmlns:p14="http://schemas.microsoft.com/office/powerpoint/2010/main" val="2256147611"/>
              </p:ext>
            </p:extLst>
          </p:nvPr>
        </p:nvGraphicFramePr>
        <p:xfrm>
          <a:off x="609600" y="1130183"/>
          <a:ext cx="7924800" cy="2298817"/>
        </p:xfrm>
        <a:graphic>
          <a:graphicData uri="http://schemas.openxmlformats.org/drawingml/2006/table">
            <a:tbl>
              <a:tblPr firstRow="1" bandRow="1">
                <a:tableStyleId>{00A15C55-8517-42AA-B614-E9B94910E393}</a:tableStyleId>
              </a:tblPr>
              <a:tblGrid>
                <a:gridCol w="19050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39274">
                  <a:extLst>
                    <a:ext uri="{9D8B030D-6E8A-4147-A177-3AD203B41FA5}">
                      <a16:colId xmlns:a16="http://schemas.microsoft.com/office/drawing/2014/main" val="2254628722"/>
                    </a:ext>
                  </a:extLst>
                </a:gridCol>
                <a:gridCol w="695158">
                  <a:extLst>
                    <a:ext uri="{9D8B030D-6E8A-4147-A177-3AD203B41FA5}">
                      <a16:colId xmlns:a16="http://schemas.microsoft.com/office/drawing/2014/main" val="231281775"/>
                    </a:ext>
                  </a:extLst>
                </a:gridCol>
                <a:gridCol w="775368">
                  <a:extLst>
                    <a:ext uri="{9D8B030D-6E8A-4147-A177-3AD203B41FA5}">
                      <a16:colId xmlns:a16="http://schemas.microsoft.com/office/drawing/2014/main" val="1408533599"/>
                    </a:ext>
                  </a:extLst>
                </a:gridCol>
                <a:gridCol w="609600">
                  <a:extLst>
                    <a:ext uri="{9D8B030D-6E8A-4147-A177-3AD203B41FA5}">
                      <a16:colId xmlns:a16="http://schemas.microsoft.com/office/drawing/2014/main" val="20002"/>
                    </a:ext>
                  </a:extLst>
                </a:gridCol>
                <a:gridCol w="644897">
                  <a:extLst>
                    <a:ext uri="{9D8B030D-6E8A-4147-A177-3AD203B41FA5}">
                      <a16:colId xmlns:a16="http://schemas.microsoft.com/office/drawing/2014/main" val="20003"/>
                    </a:ext>
                  </a:extLst>
                </a:gridCol>
                <a:gridCol w="1793503">
                  <a:extLst>
                    <a:ext uri="{9D8B030D-6E8A-4147-A177-3AD203B41FA5}">
                      <a16:colId xmlns:a16="http://schemas.microsoft.com/office/drawing/2014/main" val="20004"/>
                    </a:ext>
                  </a:extLst>
                </a:gridCol>
              </a:tblGrid>
              <a:tr h="774817">
                <a:tc>
                  <a:txBody>
                    <a:bodyPr/>
                    <a:lstStyle/>
                    <a:p>
                      <a:pPr algn="r"/>
                      <a:r>
                        <a:rPr lang="en-US" sz="1400" b="1" dirty="0">
                          <a:solidFill>
                            <a:schemeClr val="tx1"/>
                          </a:solidFill>
                        </a:rPr>
                        <a:t>STAR SITES</a:t>
                      </a:r>
                      <a:r>
                        <a:rPr lang="en-US" sz="1400" b="1" i="1" dirty="0">
                          <a:solidFill>
                            <a:schemeClr val="tx1"/>
                          </a:solidFill>
                        </a:rPr>
                        <a:t>—</a:t>
                      </a:r>
                      <a:r>
                        <a:rPr lang="en-US" sz="1400" b="1" dirty="0">
                          <a:solidFill>
                            <a:schemeClr val="tx1"/>
                          </a:solidFill>
                        </a:rPr>
                        <a:t>NEW, </a:t>
                      </a:r>
                    </a:p>
                    <a:p>
                      <a:pPr algn="r"/>
                      <a:r>
                        <a:rPr lang="en-US" sz="14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a:t>
                      </a:r>
                      <a:r>
                        <a:rPr lang="en-US" sz="1200" baseline="30000" dirty="0">
                          <a:solidFill>
                            <a:schemeClr val="tx1"/>
                          </a:solidFill>
                        </a:rPr>
                        <a:t>st</a:t>
                      </a:r>
                      <a:r>
                        <a:rPr lang="en-US" sz="1200" dirty="0">
                          <a:solidFill>
                            <a:schemeClr val="tx1"/>
                          </a:solidFill>
                        </a:rPr>
                        <a:t> Qtr.</a:t>
                      </a:r>
                      <a:endParaRPr lang="en-US" sz="12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200" b="0" i="0" dirty="0"/>
                        <a:t>1</a:t>
                      </a:r>
                    </a:p>
                  </a:txBody>
                  <a:tcPr>
                    <a:solidFill>
                      <a:schemeClr val="bg1">
                        <a:lumMod val="85000"/>
                      </a:schemeClr>
                    </a:solidFill>
                  </a:tcPr>
                </a:tc>
                <a:tc>
                  <a:txBody>
                    <a:bodyPr/>
                    <a:lstStyle/>
                    <a:p>
                      <a:pPr algn="ctr"/>
                      <a:r>
                        <a:rPr lang="en-US" sz="1200" b="0" i="0" dirty="0"/>
                        <a:t>10</a:t>
                      </a:r>
                    </a:p>
                  </a:txBody>
                  <a:tcPr>
                    <a:solidFill>
                      <a:schemeClr val="bg1">
                        <a:lumMod val="85000"/>
                      </a:schemeClr>
                    </a:solidFill>
                  </a:tcPr>
                </a:tc>
                <a:tc>
                  <a:txBody>
                    <a:bodyPr/>
                    <a:lstStyle/>
                    <a:p>
                      <a:pPr algn="ctr"/>
                      <a:r>
                        <a:rPr lang="en-US" sz="1200" b="0" i="0" dirty="0"/>
                        <a:t>12</a:t>
                      </a:r>
                    </a:p>
                  </a:txBody>
                  <a:tcPr>
                    <a:solidFill>
                      <a:schemeClr val="bg1">
                        <a:lumMod val="85000"/>
                      </a:schemeClr>
                    </a:solidFill>
                  </a:tcPr>
                </a:tc>
                <a:tc>
                  <a:txBody>
                    <a:bodyPr/>
                    <a:lstStyle/>
                    <a:p>
                      <a:pPr algn="ctr"/>
                      <a:r>
                        <a:rPr lang="en-US" sz="1200" b="0" i="0" dirty="0"/>
                        <a:t>5</a:t>
                      </a:r>
                    </a:p>
                  </a:txBody>
                  <a:tcPr>
                    <a:solidFill>
                      <a:schemeClr val="bg1">
                        <a:lumMod val="85000"/>
                      </a:schemeClr>
                    </a:solidFill>
                  </a:tcPr>
                </a:tc>
                <a:tc>
                  <a:txBody>
                    <a:bodyPr/>
                    <a:lstStyle/>
                    <a:p>
                      <a:pPr algn="ctr"/>
                      <a:r>
                        <a:rPr lang="en-US" sz="1200" b="1" i="1" dirty="0"/>
                        <a:t>28</a:t>
                      </a:r>
                    </a:p>
                  </a:txBody>
                  <a:tcPr>
                    <a:solidFill>
                      <a:schemeClr val="bg1">
                        <a:lumMod val="85000"/>
                      </a:schemeClr>
                    </a:solidFill>
                  </a:tcPr>
                </a:tc>
                <a:tc rowSpan="4">
                  <a:txBody>
                    <a:bodyPr/>
                    <a:lstStyle/>
                    <a:p>
                      <a:pPr algn="ctr"/>
                      <a:endParaRPr lang="en-US" sz="1200" b="1" i="0" dirty="0"/>
                    </a:p>
                  </a:txBody>
                  <a:tcPr>
                    <a:solidFill>
                      <a:schemeClr val="bg1">
                        <a:lumMod val="85000"/>
                      </a:schemeClr>
                    </a:solidFill>
                  </a:tcPr>
                </a:tc>
                <a:tc>
                  <a:txBody>
                    <a:bodyPr/>
                    <a:lstStyle/>
                    <a:p>
                      <a:pPr algn="ctr"/>
                      <a:r>
                        <a:rPr lang="en-US" sz="1300" b="1" i="1" dirty="0"/>
                        <a:t>103</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200" b="0" i="0" dirty="0"/>
                        <a:t>0</a:t>
                      </a:r>
                    </a:p>
                  </a:txBody>
                  <a:tcPr>
                    <a:solidFill>
                      <a:schemeClr val="bg1">
                        <a:lumMod val="95000"/>
                      </a:schemeClr>
                    </a:solidFill>
                  </a:tcPr>
                </a:tc>
                <a:tc>
                  <a:txBody>
                    <a:bodyPr/>
                    <a:lstStyle/>
                    <a:p>
                      <a:pPr algn="ctr"/>
                      <a:r>
                        <a:rPr lang="en-US" sz="1200" b="0" i="0" dirty="0"/>
                        <a:t>2</a:t>
                      </a:r>
                    </a:p>
                  </a:txBody>
                  <a:tcPr>
                    <a:solidFill>
                      <a:schemeClr val="bg1">
                        <a:lumMod val="95000"/>
                      </a:schemeClr>
                    </a:solidFill>
                  </a:tcPr>
                </a:tc>
                <a:tc>
                  <a:txBody>
                    <a:bodyPr/>
                    <a:lstStyle/>
                    <a:p>
                      <a:pPr algn="ctr"/>
                      <a:r>
                        <a:rPr lang="en-US" sz="1200" b="0" i="0" dirty="0"/>
                        <a:t>1</a:t>
                      </a:r>
                    </a:p>
                  </a:txBody>
                  <a:tcPr>
                    <a:solidFill>
                      <a:schemeClr val="bg1">
                        <a:lumMod val="95000"/>
                      </a:schemeClr>
                    </a:solidFill>
                  </a:tcPr>
                </a:tc>
                <a:tc>
                  <a:txBody>
                    <a:bodyPr/>
                    <a:lstStyle/>
                    <a:p>
                      <a:pPr algn="ctr"/>
                      <a:r>
                        <a:rPr lang="en-US" sz="1200" b="0" i="0" dirty="0"/>
                        <a:t>2</a:t>
                      </a:r>
                    </a:p>
                  </a:txBody>
                  <a:tcPr>
                    <a:solidFill>
                      <a:schemeClr val="bg1">
                        <a:lumMod val="95000"/>
                      </a:schemeClr>
                    </a:solidFill>
                  </a:tcPr>
                </a:tc>
                <a:tc>
                  <a:txBody>
                    <a:bodyPr/>
                    <a:lstStyle/>
                    <a:p>
                      <a:pPr algn="ctr"/>
                      <a:r>
                        <a:rPr lang="en-US" sz="1200" b="1" i="1" dirty="0"/>
                        <a:t>5</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22</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0" i="0" dirty="0"/>
                        <a:t>0</a:t>
                      </a:r>
                    </a:p>
                  </a:txBody>
                  <a:tcPr>
                    <a:solidFill>
                      <a:schemeClr val="bg1">
                        <a:lumMod val="85000"/>
                      </a:schemeClr>
                    </a:solidFill>
                  </a:tcPr>
                </a:tc>
                <a:tc>
                  <a:txBody>
                    <a:bodyPr/>
                    <a:lstStyle/>
                    <a:p>
                      <a:pPr algn="ctr"/>
                      <a:r>
                        <a:rPr lang="en-US" sz="1200" b="1" i="1" dirty="0"/>
                        <a:t>0</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300" b="1" i="1" dirty="0"/>
                        <a:t>5</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200" b="0" i="0" dirty="0"/>
                        <a:t>1</a:t>
                      </a:r>
                    </a:p>
                  </a:txBody>
                  <a:tcPr>
                    <a:solidFill>
                      <a:schemeClr val="bg1">
                        <a:lumMod val="95000"/>
                      </a:schemeClr>
                    </a:solidFill>
                  </a:tcPr>
                </a:tc>
                <a:tc>
                  <a:txBody>
                    <a:bodyPr/>
                    <a:lstStyle/>
                    <a:p>
                      <a:pPr algn="ctr"/>
                      <a:r>
                        <a:rPr lang="en-US" sz="1200" b="0" i="0" dirty="0"/>
                        <a:t>0</a:t>
                      </a:r>
                    </a:p>
                  </a:txBody>
                  <a:tcPr>
                    <a:solidFill>
                      <a:schemeClr val="bg1">
                        <a:lumMod val="95000"/>
                      </a:schemeClr>
                    </a:solidFill>
                  </a:tcPr>
                </a:tc>
                <a:tc>
                  <a:txBody>
                    <a:bodyPr/>
                    <a:lstStyle/>
                    <a:p>
                      <a:pPr algn="ctr"/>
                      <a:r>
                        <a:rPr lang="en-US" sz="1200" b="0" i="0" dirty="0"/>
                        <a:t>2</a:t>
                      </a:r>
                    </a:p>
                  </a:txBody>
                  <a:tcPr>
                    <a:solidFill>
                      <a:schemeClr val="bg1">
                        <a:lumMod val="95000"/>
                      </a:schemeClr>
                    </a:solidFill>
                  </a:tcPr>
                </a:tc>
                <a:tc>
                  <a:txBody>
                    <a:bodyPr/>
                    <a:lstStyle/>
                    <a:p>
                      <a:pPr algn="ctr"/>
                      <a:r>
                        <a:rPr lang="en-US" sz="1200" b="0" i="0" dirty="0"/>
                        <a:t>0</a:t>
                      </a:r>
                    </a:p>
                  </a:txBody>
                  <a:tcPr>
                    <a:solidFill>
                      <a:schemeClr val="bg1">
                        <a:lumMod val="95000"/>
                      </a:schemeClr>
                    </a:solidFill>
                  </a:tcPr>
                </a:tc>
                <a:tc>
                  <a:txBody>
                    <a:bodyPr/>
                    <a:lstStyle/>
                    <a:p>
                      <a:pPr algn="ctr"/>
                      <a:r>
                        <a:rPr lang="en-US" sz="1200" b="1" i="1" dirty="0"/>
                        <a:t>3</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300" b="1" i="1" dirty="0"/>
                        <a:t>23</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200" b="1" i="1" dirty="0"/>
                        <a:t>2</a:t>
                      </a:r>
                    </a:p>
                  </a:txBody>
                  <a:tcPr anchor="ctr">
                    <a:solidFill>
                      <a:schemeClr val="bg1">
                        <a:lumMod val="85000"/>
                      </a:schemeClr>
                    </a:solidFill>
                  </a:tcPr>
                </a:tc>
                <a:tc>
                  <a:txBody>
                    <a:bodyPr/>
                    <a:lstStyle/>
                    <a:p>
                      <a:pPr algn="ctr"/>
                      <a:r>
                        <a:rPr lang="en-US" sz="1200" b="1" i="1" dirty="0"/>
                        <a:t>12</a:t>
                      </a:r>
                    </a:p>
                  </a:txBody>
                  <a:tcPr anchor="ctr">
                    <a:solidFill>
                      <a:schemeClr val="bg1">
                        <a:lumMod val="85000"/>
                      </a:schemeClr>
                    </a:solidFill>
                  </a:tcPr>
                </a:tc>
                <a:tc>
                  <a:txBody>
                    <a:bodyPr/>
                    <a:lstStyle/>
                    <a:p>
                      <a:pPr algn="ctr"/>
                      <a:r>
                        <a:rPr lang="en-US" sz="1200" b="1" i="1" dirty="0"/>
                        <a:t>15</a:t>
                      </a:r>
                    </a:p>
                  </a:txBody>
                  <a:tcPr anchor="ctr">
                    <a:solidFill>
                      <a:schemeClr val="bg1">
                        <a:lumMod val="85000"/>
                      </a:schemeClr>
                    </a:solidFill>
                  </a:tcPr>
                </a:tc>
                <a:tc>
                  <a:txBody>
                    <a:bodyPr/>
                    <a:lstStyle/>
                    <a:p>
                      <a:pPr algn="ctr"/>
                      <a:r>
                        <a:rPr lang="en-US" sz="1200" b="1" i="1" dirty="0"/>
                        <a:t>7</a:t>
                      </a:r>
                    </a:p>
                  </a:txBody>
                  <a:tcPr anchor="ctr">
                    <a:solidFill>
                      <a:schemeClr val="bg1">
                        <a:lumMod val="85000"/>
                      </a:schemeClr>
                    </a:solidFill>
                  </a:tcPr>
                </a:tc>
                <a:tc>
                  <a:txBody>
                    <a:bodyPr/>
                    <a:lstStyle/>
                    <a:p>
                      <a:pPr algn="ctr"/>
                      <a:r>
                        <a:rPr lang="en-US" sz="1200" b="1" i="1" dirty="0"/>
                        <a:t>36</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30</a:t>
                      </a:r>
                    </a:p>
                  </a:txBody>
                  <a:tcPr anchor="ctr">
                    <a:solidFill>
                      <a:schemeClr val="bg1">
                        <a:lumMod val="85000"/>
                      </a:schemeClr>
                    </a:solidFill>
                  </a:tcPr>
                </a:tc>
                <a:tc>
                  <a:txBody>
                    <a:bodyPr/>
                    <a:lstStyle/>
                    <a:p>
                      <a:pPr algn="ctr"/>
                      <a:r>
                        <a:rPr lang="en-US" sz="1300" b="1" i="1" dirty="0"/>
                        <a:t>153</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16" name="TextBox 15">
            <a:extLst>
              <a:ext uri="{FF2B5EF4-FFF2-40B4-BE49-F238E27FC236}">
                <a16:creationId xmlns:a16="http://schemas.microsoft.com/office/drawing/2014/main" id="{D22D5E1D-2083-4E71-831B-93D2472A255E}"/>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71797329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0" name="Table 9">
            <a:extLst>
              <a:ext uri="{FF2B5EF4-FFF2-40B4-BE49-F238E27FC236}">
                <a16:creationId xmlns:a16="http://schemas.microsoft.com/office/drawing/2014/main" id="{390D0294-3756-4107-828E-AA465F0A2568}"/>
              </a:ext>
            </a:extLst>
          </p:cNvPr>
          <p:cNvGraphicFramePr>
            <a:graphicFrameLocks noGrp="1"/>
          </p:cNvGraphicFramePr>
          <p:nvPr>
            <p:extLst>
              <p:ext uri="{D42A27DB-BD31-4B8C-83A1-F6EECF244321}">
                <p14:modId xmlns:p14="http://schemas.microsoft.com/office/powerpoint/2010/main" val="792008390"/>
              </p:ext>
            </p:extLst>
          </p:nvPr>
        </p:nvGraphicFramePr>
        <p:xfrm>
          <a:off x="609600" y="1143001"/>
          <a:ext cx="7924792" cy="2338131"/>
        </p:xfrm>
        <a:graphic>
          <a:graphicData uri="http://schemas.openxmlformats.org/drawingml/2006/table">
            <a:tbl>
              <a:tblPr firstRow="1" bandRow="1">
                <a:tableStyleId>{00A15C55-8517-42AA-B614-E9B94910E393}</a:tableStyleId>
              </a:tblPr>
              <a:tblGrid>
                <a:gridCol w="2733188">
                  <a:extLst>
                    <a:ext uri="{9D8B030D-6E8A-4147-A177-3AD203B41FA5}">
                      <a16:colId xmlns:a16="http://schemas.microsoft.com/office/drawing/2014/main" val="20000"/>
                    </a:ext>
                  </a:extLst>
                </a:gridCol>
                <a:gridCol w="695812">
                  <a:extLst>
                    <a:ext uri="{9D8B030D-6E8A-4147-A177-3AD203B41FA5}">
                      <a16:colId xmlns:a16="http://schemas.microsoft.com/office/drawing/2014/main" val="20001"/>
                    </a:ext>
                  </a:extLst>
                </a:gridCol>
                <a:gridCol w="762000">
                  <a:extLst>
                    <a:ext uri="{9D8B030D-6E8A-4147-A177-3AD203B41FA5}">
                      <a16:colId xmlns:a16="http://schemas.microsoft.com/office/drawing/2014/main" val="3146762740"/>
                    </a:ext>
                  </a:extLst>
                </a:gridCol>
                <a:gridCol w="685800">
                  <a:extLst>
                    <a:ext uri="{9D8B030D-6E8A-4147-A177-3AD203B41FA5}">
                      <a16:colId xmlns:a16="http://schemas.microsoft.com/office/drawing/2014/main" val="2506578394"/>
                    </a:ext>
                  </a:extLst>
                </a:gridCol>
                <a:gridCol w="685800">
                  <a:extLst>
                    <a:ext uri="{9D8B030D-6E8A-4147-A177-3AD203B41FA5}">
                      <a16:colId xmlns:a16="http://schemas.microsoft.com/office/drawing/2014/main" val="3531821751"/>
                    </a:ext>
                  </a:extLst>
                </a:gridCol>
                <a:gridCol w="609600">
                  <a:extLst>
                    <a:ext uri="{9D8B030D-6E8A-4147-A177-3AD203B41FA5}">
                      <a16:colId xmlns:a16="http://schemas.microsoft.com/office/drawing/2014/main" val="20002"/>
                    </a:ext>
                  </a:extLst>
                </a:gridCol>
                <a:gridCol w="595691">
                  <a:extLst>
                    <a:ext uri="{9D8B030D-6E8A-4147-A177-3AD203B41FA5}">
                      <a16:colId xmlns:a16="http://schemas.microsoft.com/office/drawing/2014/main" val="20003"/>
                    </a:ext>
                  </a:extLst>
                </a:gridCol>
                <a:gridCol w="1156901">
                  <a:extLst>
                    <a:ext uri="{9D8B030D-6E8A-4147-A177-3AD203B41FA5}">
                      <a16:colId xmlns:a16="http://schemas.microsoft.com/office/drawing/2014/main" val="20004"/>
                    </a:ext>
                  </a:extLst>
                </a:gridCol>
              </a:tblGrid>
              <a:tr h="589864">
                <a:tc>
                  <a:txBody>
                    <a:bodyPr/>
                    <a:lstStyle/>
                    <a:p>
                      <a:pPr algn="r"/>
                      <a:r>
                        <a:rPr lang="en-US" sz="1600" b="1" dirty="0">
                          <a:solidFill>
                            <a:schemeClr val="tx1"/>
                          </a:solidFill>
                        </a:rPr>
                        <a:t>SHARP SITES</a:t>
                      </a:r>
                      <a:r>
                        <a:rPr lang="en-US" sz="1600" b="1" i="0" dirty="0">
                          <a:solidFill>
                            <a:schemeClr val="tx1"/>
                          </a:solidFill>
                        </a:rPr>
                        <a:t>—NEW</a:t>
                      </a:r>
                    </a:p>
                  </a:txBody>
                  <a:tcPr anchor="ctr">
                    <a:solidFill>
                      <a:schemeClr val="bg1">
                        <a:lumMod val="7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7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73681">
                <a:tc>
                  <a:txBody>
                    <a:bodyPr/>
                    <a:lstStyle/>
                    <a:p>
                      <a:pPr algn="r"/>
                      <a:r>
                        <a:rPr lang="en-US" sz="1200" i="1" dirty="0"/>
                        <a:t>SHARP—Construction</a:t>
                      </a:r>
                      <a:endParaRPr lang="en-US" sz="1200" b="0" i="1" dirty="0"/>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1</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1" dirty="0"/>
                        <a:t>2</a:t>
                      </a:r>
                    </a:p>
                  </a:txBody>
                  <a:tcPr anchor="ctr">
                    <a:solidFill>
                      <a:schemeClr val="bg1">
                        <a:lumMod val="85000"/>
                      </a:schemeClr>
                    </a:solidFill>
                  </a:tcPr>
                </a:tc>
                <a:tc rowSpan="4">
                  <a:txBody>
                    <a:bodyPr/>
                    <a:lstStyle/>
                    <a:p>
                      <a:pPr algn="ctr"/>
                      <a:endParaRPr lang="en-US" sz="1200" b="1" i="0" dirty="0"/>
                    </a:p>
                  </a:txBody>
                  <a:tcPr anchor="ctr">
                    <a:solidFill>
                      <a:schemeClr val="bg1">
                        <a:lumMod val="85000"/>
                      </a:schemeClr>
                    </a:solidFill>
                  </a:tcPr>
                </a:tc>
                <a:tc>
                  <a:txBody>
                    <a:bodyPr/>
                    <a:lstStyle/>
                    <a:p>
                      <a:pPr algn="ctr"/>
                      <a:r>
                        <a:rPr lang="en-US" sz="1200" b="1" i="1" dirty="0"/>
                        <a:t>6</a:t>
                      </a:r>
                    </a:p>
                  </a:txBody>
                  <a:tcPr anchor="ctr">
                    <a:solidFill>
                      <a:schemeClr val="bg1">
                        <a:lumMod val="85000"/>
                      </a:schemeClr>
                    </a:solidFill>
                  </a:tcPr>
                </a:tc>
                <a:extLst>
                  <a:ext uri="{0D108BD9-81ED-4DB2-BD59-A6C34878D82A}">
                    <a16:rowId xmlns:a16="http://schemas.microsoft.com/office/drawing/2014/main" val="10001"/>
                  </a:ext>
                </a:extLst>
              </a:tr>
              <a:tr h="311473">
                <a:tc>
                  <a:txBody>
                    <a:bodyPr/>
                    <a:lstStyle/>
                    <a:p>
                      <a:pPr algn="r"/>
                      <a:r>
                        <a:rPr lang="en-US" sz="1200" i="1" dirty="0"/>
                        <a:t>SHARP—General Industry</a:t>
                      </a:r>
                      <a:endParaRPr lang="en-US" sz="1200" b="0" i="1" dirty="0"/>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1</a:t>
                      </a:r>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1" i="1" dirty="0"/>
                        <a:t>6</a:t>
                      </a:r>
                    </a:p>
                  </a:txBody>
                  <a:tcPr anchor="ctr">
                    <a:solidFill>
                      <a:schemeClr val="bg1">
                        <a:lumMod val="95000"/>
                      </a:schemeClr>
                    </a:solidFill>
                  </a:tcPr>
                </a:tc>
                <a:tc vMerge="1">
                  <a:txBody>
                    <a:bodyPr/>
                    <a:lstStyle/>
                    <a:p>
                      <a:endParaRPr lang="en-US"/>
                    </a:p>
                  </a:txBody>
                  <a:tcPr/>
                </a:tc>
                <a:tc>
                  <a:txBody>
                    <a:bodyPr/>
                    <a:lstStyle/>
                    <a:p>
                      <a:pPr algn="ctr"/>
                      <a:r>
                        <a:rPr lang="en-US" sz="1200" b="1" i="1" dirty="0"/>
                        <a:t>137</a:t>
                      </a:r>
                    </a:p>
                  </a:txBody>
                  <a:tcPr anchor="ctr">
                    <a:solidFill>
                      <a:schemeClr val="bg1">
                        <a:lumMod val="95000"/>
                      </a:schemeClr>
                    </a:solidFill>
                  </a:tcPr>
                </a:tc>
                <a:extLst>
                  <a:ext uri="{0D108BD9-81ED-4DB2-BD59-A6C34878D82A}">
                    <a16:rowId xmlns:a16="http://schemas.microsoft.com/office/drawing/2014/main" val="10002"/>
                  </a:ext>
                </a:extLst>
              </a:tr>
              <a:tr h="281809">
                <a:tc>
                  <a:txBody>
                    <a:bodyPr/>
                    <a:lstStyle/>
                    <a:p>
                      <a:pPr algn="r"/>
                      <a:r>
                        <a:rPr lang="en-US" sz="1200" i="1" dirty="0"/>
                        <a:t>SHARP—Public Sector</a:t>
                      </a:r>
                      <a:endParaRPr lang="en-US" sz="1200" b="0" i="1" dirty="0"/>
                    </a:p>
                  </a:txBody>
                  <a:tcPr anchor="ctr">
                    <a:solidFill>
                      <a:schemeClr val="bg1">
                        <a:lumMod val="85000"/>
                      </a:schemeClr>
                    </a:solidFill>
                  </a:tcPr>
                </a:tc>
                <a:tc>
                  <a:txBody>
                    <a:bodyPr/>
                    <a:lstStyle/>
                    <a:p>
                      <a:pPr algn="ctr"/>
                      <a:r>
                        <a:rPr lang="en-US" sz="1200" b="0" i="0" dirty="0"/>
                        <a:t>3</a:t>
                      </a:r>
                    </a:p>
                  </a:txBody>
                  <a:tcPr anchor="ctr">
                    <a:solidFill>
                      <a:schemeClr val="bg1">
                        <a:lumMod val="85000"/>
                      </a:schemeClr>
                    </a:solidFill>
                  </a:tcPr>
                </a:tc>
                <a:tc>
                  <a:txBody>
                    <a:bodyPr/>
                    <a:lstStyle/>
                    <a:p>
                      <a:pPr algn="ctr"/>
                      <a:r>
                        <a:rPr lang="en-US" sz="1200" b="0" i="0" dirty="0"/>
                        <a:t>4</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0" i="0" dirty="0"/>
                        <a:t>0</a:t>
                      </a:r>
                    </a:p>
                  </a:txBody>
                  <a:tcPr anchor="ctr">
                    <a:solidFill>
                      <a:schemeClr val="bg1">
                        <a:lumMod val="85000"/>
                      </a:schemeClr>
                    </a:solidFill>
                  </a:tcPr>
                </a:tc>
                <a:tc>
                  <a:txBody>
                    <a:bodyPr/>
                    <a:lstStyle/>
                    <a:p>
                      <a:pPr algn="ctr"/>
                      <a:r>
                        <a:rPr lang="en-US" sz="1200" b="1" i="1" dirty="0"/>
                        <a:t>7</a:t>
                      </a:r>
                    </a:p>
                  </a:txBody>
                  <a:tcPr anchor="ctr">
                    <a:solidFill>
                      <a:schemeClr val="bg1">
                        <a:lumMod val="85000"/>
                      </a:schemeClr>
                    </a:solidFill>
                  </a:tcPr>
                </a:tc>
                <a:tc vMerge="1">
                  <a:txBody>
                    <a:bodyPr/>
                    <a:lstStyle/>
                    <a:p>
                      <a:pPr algn="ctr"/>
                      <a:endParaRPr lang="en-US" sz="1200" b="1" i="0" dirty="0"/>
                    </a:p>
                  </a:txBody>
                  <a:tcPr>
                    <a:solidFill>
                      <a:schemeClr val="bg1">
                        <a:lumMod val="95000"/>
                      </a:schemeClr>
                    </a:solidFill>
                  </a:tcPr>
                </a:tc>
                <a:tc>
                  <a:txBody>
                    <a:bodyPr/>
                    <a:lstStyle/>
                    <a:p>
                      <a:pPr algn="ctr"/>
                      <a:r>
                        <a:rPr lang="en-US" sz="1200" b="1" i="1" dirty="0"/>
                        <a:t>48</a:t>
                      </a:r>
                    </a:p>
                  </a:txBody>
                  <a:tcPr anchor="ctr">
                    <a:solidFill>
                      <a:schemeClr val="bg1">
                        <a:lumMod val="85000"/>
                      </a:schemeClr>
                    </a:solidFill>
                  </a:tcPr>
                </a:tc>
                <a:extLst>
                  <a:ext uri="{0D108BD9-81ED-4DB2-BD59-A6C34878D82A}">
                    <a16:rowId xmlns:a16="http://schemas.microsoft.com/office/drawing/2014/main" val="10003"/>
                  </a:ext>
                </a:extLst>
              </a:tr>
              <a:tr h="273681">
                <a:tc>
                  <a:txBody>
                    <a:bodyPr/>
                    <a:lstStyle/>
                    <a:p>
                      <a:pPr algn="r"/>
                      <a:r>
                        <a:rPr lang="en-US" sz="1200" i="1" dirty="0"/>
                        <a:t>SHARP—Logging</a:t>
                      </a:r>
                      <a:endParaRPr lang="en-US" sz="1200" b="0" i="1" dirty="0"/>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0" i="0" dirty="0"/>
                        <a:t>0</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tc vMerge="1">
                  <a:txBody>
                    <a:bodyPr/>
                    <a:lstStyle/>
                    <a:p>
                      <a:endParaRPr lang="en-US"/>
                    </a:p>
                  </a:txBody>
                  <a:tcPr/>
                </a:tc>
                <a:tc>
                  <a:txBody>
                    <a:bodyPr/>
                    <a:lstStyle/>
                    <a:p>
                      <a:pPr algn="ctr"/>
                      <a:r>
                        <a:rPr lang="en-US" sz="1200" b="1" i="1" dirty="0"/>
                        <a:t>0</a:t>
                      </a:r>
                    </a:p>
                  </a:txBody>
                  <a:tcPr anchor="ctr">
                    <a:solidFill>
                      <a:schemeClr val="bg1">
                        <a:lumMod val="95000"/>
                      </a:schemeClr>
                    </a:solidFill>
                  </a:tcPr>
                </a:tc>
                <a:extLst>
                  <a:ext uri="{0D108BD9-81ED-4DB2-BD59-A6C34878D82A}">
                    <a16:rowId xmlns:a16="http://schemas.microsoft.com/office/drawing/2014/main" val="10004"/>
                  </a:ext>
                </a:extLst>
              </a:tr>
              <a:tr h="281809">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1" dirty="0"/>
                        <a:t>Total</a:t>
                      </a:r>
                      <a:endParaRPr lang="en-US" sz="1200" b="1" i="1" dirty="0">
                        <a:solidFill>
                          <a:schemeClr val="tx1"/>
                        </a:solidFill>
                      </a:endParaRPr>
                    </a:p>
                  </a:txBody>
                  <a:tcPr anchor="ctr">
                    <a:solidFill>
                      <a:schemeClr val="bg1">
                        <a:lumMod val="85000"/>
                      </a:schemeClr>
                    </a:solidFill>
                  </a:tcPr>
                </a:tc>
                <a:tc>
                  <a:txBody>
                    <a:bodyPr/>
                    <a:lstStyle/>
                    <a:p>
                      <a:pPr algn="ctr"/>
                      <a:r>
                        <a:rPr lang="en-US" sz="1200" b="1" i="1" dirty="0"/>
                        <a:t>5</a:t>
                      </a:r>
                    </a:p>
                  </a:txBody>
                  <a:tcPr anchor="ctr">
                    <a:solidFill>
                      <a:schemeClr val="bg1">
                        <a:lumMod val="85000"/>
                      </a:schemeClr>
                    </a:solidFill>
                  </a:tcPr>
                </a:tc>
                <a:tc>
                  <a:txBody>
                    <a:bodyPr/>
                    <a:lstStyle/>
                    <a:p>
                      <a:pPr algn="ctr"/>
                      <a:r>
                        <a:rPr lang="en-US" sz="1200" b="1" i="1" dirty="0"/>
                        <a:t>6</a:t>
                      </a:r>
                    </a:p>
                  </a:txBody>
                  <a:tcPr anchor="ctr">
                    <a:solidFill>
                      <a:schemeClr val="bg1">
                        <a:lumMod val="85000"/>
                      </a:schemeClr>
                    </a:solidFill>
                  </a:tcPr>
                </a:tc>
                <a:tc>
                  <a:txBody>
                    <a:bodyPr/>
                    <a:lstStyle/>
                    <a:p>
                      <a:pPr algn="ctr"/>
                      <a:r>
                        <a:rPr lang="en-US" sz="1200" b="1" i="1" dirty="0"/>
                        <a:t>2</a:t>
                      </a:r>
                    </a:p>
                  </a:txBody>
                  <a:tcPr anchor="ctr">
                    <a:solidFill>
                      <a:schemeClr val="bg1">
                        <a:lumMod val="85000"/>
                      </a:schemeClr>
                    </a:solidFill>
                  </a:tcPr>
                </a:tc>
                <a:tc>
                  <a:txBody>
                    <a:bodyPr/>
                    <a:lstStyle/>
                    <a:p>
                      <a:pPr algn="ctr"/>
                      <a:r>
                        <a:rPr lang="en-US" sz="1200" b="1" i="1" dirty="0"/>
                        <a:t>2</a:t>
                      </a:r>
                    </a:p>
                  </a:txBody>
                  <a:tcPr anchor="ctr">
                    <a:solidFill>
                      <a:schemeClr val="bg1">
                        <a:lumMod val="85000"/>
                      </a:schemeClr>
                    </a:solidFill>
                  </a:tcPr>
                </a:tc>
                <a:tc>
                  <a:txBody>
                    <a:bodyPr/>
                    <a:lstStyle/>
                    <a:p>
                      <a:pPr algn="ctr"/>
                      <a:r>
                        <a:rPr lang="en-US" sz="1200" b="1" i="1" dirty="0"/>
                        <a:t>15</a:t>
                      </a:r>
                    </a:p>
                  </a:txBody>
                  <a:tcPr anchor="ctr">
                    <a:solidFill>
                      <a:schemeClr val="bg1">
                        <a:lumMod val="85000"/>
                      </a:schemeClr>
                    </a:solidFill>
                  </a:tcPr>
                </a:tc>
                <a:tc>
                  <a:txBody>
                    <a:bodyPr/>
                    <a:lstStyle/>
                    <a:p>
                      <a:pPr algn="ctr"/>
                      <a:r>
                        <a:rPr lang="en-US" sz="1200" b="0" i="0" dirty="0"/>
                        <a:t>6</a:t>
                      </a:r>
                    </a:p>
                  </a:txBody>
                  <a:tcPr anchor="ctr">
                    <a:solidFill>
                      <a:schemeClr val="bg1">
                        <a:lumMod val="85000"/>
                      </a:schemeClr>
                    </a:solidFill>
                  </a:tcPr>
                </a:tc>
                <a:tc>
                  <a:txBody>
                    <a:bodyPr/>
                    <a:lstStyle/>
                    <a:p>
                      <a:pPr algn="ctr"/>
                      <a:r>
                        <a:rPr lang="en-US" sz="1200" b="1" i="1" dirty="0"/>
                        <a:t>191</a:t>
                      </a:r>
                    </a:p>
                  </a:txBody>
                  <a:tcPr anchor="ctr">
                    <a:solidFill>
                      <a:schemeClr val="bg1">
                        <a:lumMod val="85000"/>
                      </a:schemeClr>
                    </a:solidFill>
                  </a:tcPr>
                </a:tc>
                <a:extLst>
                  <a:ext uri="{0D108BD9-81ED-4DB2-BD59-A6C34878D82A}">
                    <a16:rowId xmlns:a16="http://schemas.microsoft.com/office/drawing/2014/main" val="10005"/>
                  </a:ext>
                </a:extLst>
              </a:tr>
              <a:tr h="273681">
                <a:tc>
                  <a:txBody>
                    <a:bodyPr/>
                    <a:lstStyle/>
                    <a:p>
                      <a:pPr algn="r"/>
                      <a:r>
                        <a:rPr lang="en-US" sz="1200" i="1" dirty="0"/>
                        <a:t>SHARP—Renewals</a:t>
                      </a:r>
                      <a:endParaRPr lang="en-US" sz="1200" b="0" i="1" dirty="0"/>
                    </a:p>
                  </a:txBody>
                  <a:tcPr anchor="ctr">
                    <a:solidFill>
                      <a:schemeClr val="bg1">
                        <a:lumMod val="95000"/>
                      </a:schemeClr>
                    </a:solidFill>
                  </a:tcPr>
                </a:tc>
                <a:tc>
                  <a:txBody>
                    <a:bodyPr/>
                    <a:lstStyle/>
                    <a:p>
                      <a:pPr algn="ctr"/>
                      <a:r>
                        <a:rPr lang="en-US" sz="1200" b="0" i="0" dirty="0"/>
                        <a:t>20</a:t>
                      </a:r>
                    </a:p>
                  </a:txBody>
                  <a:tcPr anchor="ctr">
                    <a:solidFill>
                      <a:schemeClr val="bg1">
                        <a:lumMod val="95000"/>
                      </a:schemeClr>
                    </a:solidFill>
                  </a:tcPr>
                </a:tc>
                <a:tc>
                  <a:txBody>
                    <a:bodyPr/>
                    <a:lstStyle/>
                    <a:p>
                      <a:pPr algn="ctr"/>
                      <a:r>
                        <a:rPr lang="en-US" sz="1200" b="0" i="0" dirty="0"/>
                        <a:t>16</a:t>
                      </a:r>
                    </a:p>
                  </a:txBody>
                  <a:tcPr anchor="ctr">
                    <a:solidFill>
                      <a:schemeClr val="bg1">
                        <a:lumMod val="95000"/>
                      </a:schemeClr>
                    </a:solidFill>
                  </a:tcPr>
                </a:tc>
                <a:tc>
                  <a:txBody>
                    <a:bodyPr/>
                    <a:lstStyle/>
                    <a:p>
                      <a:pPr algn="ctr"/>
                      <a:r>
                        <a:rPr lang="en-US" sz="1200" b="0" i="0" dirty="0"/>
                        <a:t>11</a:t>
                      </a:r>
                    </a:p>
                  </a:txBody>
                  <a:tcPr anchor="ctr">
                    <a:solidFill>
                      <a:schemeClr val="bg1">
                        <a:lumMod val="95000"/>
                      </a:schemeClr>
                    </a:solidFill>
                  </a:tcPr>
                </a:tc>
                <a:tc>
                  <a:txBody>
                    <a:bodyPr/>
                    <a:lstStyle/>
                    <a:p>
                      <a:pPr algn="ctr"/>
                      <a:r>
                        <a:rPr lang="en-US" sz="1200" b="0" i="0" dirty="0"/>
                        <a:t>14</a:t>
                      </a:r>
                    </a:p>
                  </a:txBody>
                  <a:tcPr anchor="ctr">
                    <a:solidFill>
                      <a:schemeClr val="bg1">
                        <a:lumMod val="95000"/>
                      </a:schemeClr>
                    </a:solidFill>
                  </a:tcPr>
                </a:tc>
                <a:tc>
                  <a:txBody>
                    <a:bodyPr/>
                    <a:lstStyle/>
                    <a:p>
                      <a:pPr algn="ctr"/>
                      <a:r>
                        <a:rPr lang="en-US" sz="1200" b="1" i="1" dirty="0"/>
                        <a:t>61*</a:t>
                      </a:r>
                    </a:p>
                  </a:txBody>
                  <a:tcPr anchor="ctr">
                    <a:solidFill>
                      <a:schemeClr val="bg1">
                        <a:lumMod val="95000"/>
                      </a:schemeClr>
                    </a:solidFill>
                  </a:tcPr>
                </a:tc>
                <a:tc>
                  <a:txBody>
                    <a:bodyPr/>
                    <a:lstStyle/>
                    <a:p>
                      <a:pPr algn="ctr"/>
                      <a:r>
                        <a:rPr lang="en-US" sz="1200" b="0" i="1" dirty="0"/>
                        <a:t>55</a:t>
                      </a:r>
                    </a:p>
                  </a:txBody>
                  <a:tcPr anchor="ctr">
                    <a:solidFill>
                      <a:schemeClr val="bg1">
                        <a:lumMod val="95000"/>
                      </a:schemeClr>
                    </a:solidFill>
                  </a:tcPr>
                </a:tc>
                <a:tc>
                  <a:txBody>
                    <a:bodyPr/>
                    <a:lstStyle/>
                    <a:p>
                      <a:pPr algn="ctr"/>
                      <a:endParaRPr lang="en-US" sz="1200" b="1" i="1" dirty="0"/>
                    </a:p>
                  </a:txBody>
                  <a:tcPr anchor="ctr">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4E00602F-28E3-4C2C-A758-6E92580AECCC}"/>
              </a:ext>
            </a:extLst>
          </p:cNvPr>
          <p:cNvGraphicFramePr>
            <a:graphicFrameLocks noGrp="1"/>
          </p:cNvGraphicFramePr>
          <p:nvPr>
            <p:extLst>
              <p:ext uri="{D42A27DB-BD31-4B8C-83A1-F6EECF244321}">
                <p14:modId xmlns:p14="http://schemas.microsoft.com/office/powerpoint/2010/main" val="3436214784"/>
              </p:ext>
            </p:extLst>
          </p:nvPr>
        </p:nvGraphicFramePr>
        <p:xfrm>
          <a:off x="623454" y="3657600"/>
          <a:ext cx="7910947" cy="810798"/>
        </p:xfrm>
        <a:graphic>
          <a:graphicData uri="http://schemas.openxmlformats.org/drawingml/2006/table">
            <a:tbl>
              <a:tblPr firstRow="1" bandRow="1">
                <a:tableStyleId>{00A15C55-8517-42AA-B614-E9B94910E393}</a:tableStyleId>
              </a:tblPr>
              <a:tblGrid>
                <a:gridCol w="3567546">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33812797"/>
                    </a:ext>
                  </a:extLst>
                </a:gridCol>
                <a:gridCol w="838200">
                  <a:extLst>
                    <a:ext uri="{9D8B030D-6E8A-4147-A177-3AD203B41FA5}">
                      <a16:colId xmlns:a16="http://schemas.microsoft.com/office/drawing/2014/main" val="3368657461"/>
                    </a:ext>
                  </a:extLst>
                </a:gridCol>
                <a:gridCol w="838200">
                  <a:extLst>
                    <a:ext uri="{9D8B030D-6E8A-4147-A177-3AD203B41FA5}">
                      <a16:colId xmlns:a16="http://schemas.microsoft.com/office/drawing/2014/main" val="3577516553"/>
                    </a:ext>
                  </a:extLst>
                </a:gridCol>
                <a:gridCol w="1143001">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dirty="0">
                          <a:solidFill>
                            <a:schemeClr val="tx1"/>
                          </a:solidFill>
                        </a:rPr>
                        <a:t>1</a:t>
                      </a:r>
                      <a:r>
                        <a:rPr lang="en-US" sz="1300" b="1" baseline="30000" dirty="0">
                          <a:solidFill>
                            <a:schemeClr val="tx1"/>
                          </a:solidFill>
                        </a:rPr>
                        <a:t>st</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2</a:t>
                      </a:r>
                      <a:r>
                        <a:rPr lang="en-US" sz="1300" b="1" baseline="30000" dirty="0">
                          <a:solidFill>
                            <a:schemeClr val="tx1"/>
                          </a:solidFill>
                        </a:rPr>
                        <a:t>nd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3</a:t>
                      </a:r>
                      <a:r>
                        <a:rPr lang="en-US" sz="1300" b="1" baseline="30000" dirty="0">
                          <a:solidFill>
                            <a:schemeClr val="tx1"/>
                          </a:solidFill>
                        </a:rPr>
                        <a:t>rd</a:t>
                      </a:r>
                      <a:r>
                        <a:rPr lang="en-US" sz="1300" b="1" dirty="0">
                          <a:solidFill>
                            <a:schemeClr val="tx1"/>
                          </a:solidFill>
                        </a:rPr>
                        <a:t> Qtr.</a:t>
                      </a:r>
                    </a:p>
                  </a:txBody>
                  <a:tcPr anchor="ctr">
                    <a:solidFill>
                      <a:schemeClr val="bg1">
                        <a:lumMod val="75000"/>
                      </a:schemeClr>
                    </a:solidFill>
                  </a:tcPr>
                </a:tc>
                <a:tc>
                  <a:txBody>
                    <a:bodyPr/>
                    <a:lstStyle/>
                    <a:p>
                      <a:pPr algn="ctr"/>
                      <a:r>
                        <a:rPr lang="en-US" sz="1300" b="1" dirty="0">
                          <a:solidFill>
                            <a:schemeClr val="tx1"/>
                          </a:solidFill>
                        </a:rPr>
                        <a:t>4</a:t>
                      </a:r>
                      <a:r>
                        <a:rPr lang="en-US" sz="1300" b="1" baseline="30000" dirty="0">
                          <a:solidFill>
                            <a:schemeClr val="tx1"/>
                          </a:solidFill>
                        </a:rPr>
                        <a:t>th</a:t>
                      </a:r>
                      <a:r>
                        <a:rPr lang="en-US" sz="1300" b="1" dirty="0">
                          <a:solidFill>
                            <a:schemeClr val="tx1"/>
                          </a:solidFill>
                        </a:rPr>
                        <a:t> Qtr.</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85000"/>
                      </a:schemeClr>
                    </a:solidFill>
                  </a:tcPr>
                </a:tc>
                <a:tc>
                  <a:txBody>
                    <a:bodyPr/>
                    <a:lstStyle/>
                    <a:p>
                      <a:pPr algn="ctr"/>
                      <a:r>
                        <a:rPr lang="en-US" sz="1300" b="0" i="0" dirty="0"/>
                        <a:t>16</a:t>
                      </a:r>
                    </a:p>
                  </a:txBody>
                  <a:tcPr anchor="ctr">
                    <a:solidFill>
                      <a:schemeClr val="bg1">
                        <a:lumMod val="85000"/>
                      </a:schemeClr>
                    </a:solidFill>
                  </a:tcPr>
                </a:tc>
                <a:tc>
                  <a:txBody>
                    <a:bodyPr/>
                    <a:lstStyle/>
                    <a:p>
                      <a:pPr algn="ctr"/>
                      <a:r>
                        <a:rPr lang="en-US" sz="1300" b="0" i="0" dirty="0"/>
                        <a:t>209</a:t>
                      </a:r>
                    </a:p>
                  </a:txBody>
                  <a:tcPr anchor="ctr">
                    <a:solidFill>
                      <a:schemeClr val="bg1">
                        <a:lumMod val="85000"/>
                      </a:schemeClr>
                    </a:solidFill>
                  </a:tcPr>
                </a:tc>
                <a:tc>
                  <a:txBody>
                    <a:bodyPr/>
                    <a:lstStyle/>
                    <a:p>
                      <a:pPr algn="ctr"/>
                      <a:r>
                        <a:rPr lang="en-US" sz="1300" b="0" i="0" dirty="0"/>
                        <a:t>50</a:t>
                      </a:r>
                    </a:p>
                  </a:txBody>
                  <a:tcPr anchor="ctr">
                    <a:solidFill>
                      <a:schemeClr val="bg1">
                        <a:lumMod val="85000"/>
                      </a:schemeClr>
                    </a:solidFill>
                  </a:tcPr>
                </a:tc>
                <a:tc>
                  <a:txBody>
                    <a:bodyPr/>
                    <a:lstStyle/>
                    <a:p>
                      <a:pPr algn="ctr"/>
                      <a:r>
                        <a:rPr lang="en-US" sz="1300" b="0" i="0" dirty="0"/>
                        <a:t>11</a:t>
                      </a:r>
                    </a:p>
                  </a:txBody>
                  <a:tcPr anchor="ctr">
                    <a:solidFill>
                      <a:schemeClr val="bg1">
                        <a:lumMod val="85000"/>
                      </a:schemeClr>
                    </a:solidFill>
                  </a:tcPr>
                </a:tc>
                <a:tc>
                  <a:txBody>
                    <a:bodyPr/>
                    <a:lstStyle/>
                    <a:p>
                      <a:pPr algn="ctr"/>
                      <a:r>
                        <a:rPr lang="en-US" sz="1300" b="1" i="1" dirty="0"/>
                        <a:t>286</a:t>
                      </a:r>
                    </a:p>
                  </a:txBody>
                  <a:tcPr anchor="ctr">
                    <a:solidFill>
                      <a:schemeClr val="bg1">
                        <a:lumMod val="85000"/>
                      </a:schemeClr>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1434154930"/>
              </p:ext>
            </p:extLst>
          </p:nvPr>
        </p:nvGraphicFramePr>
        <p:xfrm>
          <a:off x="609600" y="4572000"/>
          <a:ext cx="7924798" cy="1249680"/>
        </p:xfrm>
        <a:graphic>
          <a:graphicData uri="http://schemas.openxmlformats.org/drawingml/2006/table">
            <a:tbl>
              <a:tblPr firstRow="1" bandRow="1">
                <a:tableStyleId>{00A15C55-8517-42AA-B614-E9B94910E393}</a:tableStyleId>
              </a:tblPr>
              <a:tblGrid>
                <a:gridCol w="3581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1046882372"/>
                    </a:ext>
                  </a:extLst>
                </a:gridCol>
                <a:gridCol w="762000">
                  <a:extLst>
                    <a:ext uri="{9D8B030D-6E8A-4147-A177-3AD203B41FA5}">
                      <a16:colId xmlns:a16="http://schemas.microsoft.com/office/drawing/2014/main" val="1686387962"/>
                    </a:ext>
                  </a:extLst>
                </a:gridCol>
                <a:gridCol w="762000">
                  <a:extLst>
                    <a:ext uri="{9D8B030D-6E8A-4147-A177-3AD203B41FA5}">
                      <a16:colId xmlns:a16="http://schemas.microsoft.com/office/drawing/2014/main" val="45805806"/>
                    </a:ext>
                  </a:extLst>
                </a:gridCol>
                <a:gridCol w="1142998">
                  <a:extLst>
                    <a:ext uri="{9D8B030D-6E8A-4147-A177-3AD203B41FA5}">
                      <a16:colId xmlns:a16="http://schemas.microsoft.com/office/drawing/2014/main" val="20002"/>
                    </a:ext>
                  </a:extLst>
                </a:gridCol>
              </a:tblGrid>
              <a:tr h="318442">
                <a:tc gridSpan="5">
                  <a:txBody>
                    <a:bodyPr/>
                    <a:lstStyle/>
                    <a:p>
                      <a:pPr algn="r"/>
                      <a:r>
                        <a:rPr lang="en-US" sz="1600" b="1" dirty="0">
                          <a:solidFill>
                            <a:schemeClr val="tx1"/>
                          </a:solidFill>
                        </a:rPr>
                        <a:t>SAFETY AWARDS</a:t>
                      </a:r>
                    </a:p>
                  </a:txBody>
                  <a:tcPr anchor="ctr">
                    <a:solidFill>
                      <a:schemeClr val="bg1">
                        <a:lumMod val="75000"/>
                      </a:schemeClr>
                    </a:solidFill>
                  </a:tcPr>
                </a:tc>
                <a:tc hMerge="1">
                  <a:txBody>
                    <a:bodyPr/>
                    <a:lstStyle/>
                    <a:p>
                      <a:pPr algn="ctr"/>
                      <a:endParaRPr lang="en-US" sz="1300" b="1" dirty="0">
                        <a:solidFill>
                          <a:schemeClr val="tx1"/>
                        </a:solidFill>
                      </a:endParaRPr>
                    </a:p>
                  </a:txBody>
                  <a:tcP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hMerge="1">
                  <a:txBody>
                    <a:bodyPr/>
                    <a:lstStyle/>
                    <a:p>
                      <a:pPr algn="r"/>
                      <a:endParaRPr lang="en-US" sz="1600" b="1" dirty="0">
                        <a:solidFill>
                          <a:schemeClr val="tx1"/>
                        </a:solidFill>
                      </a:endParaRP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49995">
                <a:tc gridSpan="5">
                  <a:txBody>
                    <a:bodyPr/>
                    <a:lstStyle/>
                    <a:p>
                      <a:pPr algn="r"/>
                      <a:r>
                        <a:rPr lang="en-US" sz="1400" i="1" dirty="0"/>
                        <a:t>CY 2019 Safety Awards Season</a:t>
                      </a:r>
                      <a:endParaRPr lang="en-US" sz="1400" b="0" i="1" dirty="0"/>
                    </a:p>
                  </a:txBody>
                  <a:tcPr anchor="ctr">
                    <a:solidFill>
                      <a:schemeClr val="bg1">
                        <a:lumMod val="95000"/>
                      </a:schemeClr>
                    </a:solidFill>
                  </a:tcPr>
                </a:tc>
                <a:tc hMerge="1">
                  <a:txBody>
                    <a:bodyPr/>
                    <a:lstStyle/>
                    <a:p>
                      <a:pPr algn="ctr"/>
                      <a:endParaRPr lang="en-US" sz="12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hMerge="1">
                  <a:txBody>
                    <a:bodyPr/>
                    <a:lstStyle/>
                    <a:p>
                      <a:pPr algn="r"/>
                      <a:endParaRPr lang="en-US" sz="1400" b="0" i="1" dirty="0"/>
                    </a:p>
                  </a:txBody>
                  <a:tcPr anchor="ctr">
                    <a:solidFill>
                      <a:schemeClr val="bg1">
                        <a:lumMod val="95000"/>
                      </a:schemeClr>
                    </a:solidFill>
                  </a:tcPr>
                </a:tc>
                <a:tc>
                  <a:txBody>
                    <a:bodyPr/>
                    <a:lstStyle/>
                    <a:p>
                      <a:pPr algn="ctr"/>
                      <a:r>
                        <a:rPr lang="en-US" sz="1400" b="1" i="1" dirty="0"/>
                        <a:t>3,201</a:t>
                      </a:r>
                    </a:p>
                  </a:txBody>
                  <a:tcPr anchor="ctr">
                    <a:solidFill>
                      <a:schemeClr val="bg1">
                        <a:lumMod val="95000"/>
                      </a:schemeClr>
                    </a:solidFill>
                  </a:tcPr>
                </a:tc>
                <a:extLst>
                  <a:ext uri="{0D108BD9-81ED-4DB2-BD59-A6C34878D82A}">
                    <a16:rowId xmlns:a16="http://schemas.microsoft.com/office/drawing/2014/main" val="10001"/>
                  </a:ext>
                </a:extLst>
              </a:tr>
              <a:tr h="249995">
                <a:tc>
                  <a:txBody>
                    <a:bodyPr/>
                    <a:lstStyle/>
                    <a:p>
                      <a:endParaRPr lang="en-US" sz="1400" b="0" i="1" dirty="0"/>
                    </a:p>
                  </a:txBody>
                  <a:tcPr anchor="ctr">
                    <a:solidFill>
                      <a:schemeClr val="bg1">
                        <a:lumMod val="85000"/>
                      </a:schemeClr>
                    </a:solidFill>
                  </a:tcPr>
                </a:tc>
                <a:tc>
                  <a:txBody>
                    <a:bodyPr/>
                    <a:lstStyle/>
                    <a:p>
                      <a:pPr algn="ctr"/>
                      <a:r>
                        <a:rPr lang="en-US" sz="1200" b="1" dirty="0">
                          <a:solidFill>
                            <a:schemeClr val="tx1"/>
                          </a:solidFill>
                        </a:rPr>
                        <a:t>1</a:t>
                      </a:r>
                      <a:r>
                        <a:rPr lang="en-US" sz="1200" b="1" baseline="30000" dirty="0">
                          <a:solidFill>
                            <a:schemeClr val="tx1"/>
                          </a:solidFill>
                        </a:rPr>
                        <a:t>st</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2</a:t>
                      </a:r>
                      <a:r>
                        <a:rPr lang="en-US" sz="1200" b="1" baseline="30000" dirty="0">
                          <a:solidFill>
                            <a:schemeClr val="tx1"/>
                          </a:solidFill>
                        </a:rPr>
                        <a:t>nd</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3</a:t>
                      </a:r>
                      <a:r>
                        <a:rPr lang="en-US" sz="1200" b="1" baseline="30000" dirty="0">
                          <a:solidFill>
                            <a:schemeClr val="tx1"/>
                          </a:solidFill>
                        </a:rPr>
                        <a:t>rd</a:t>
                      </a:r>
                      <a:r>
                        <a:rPr lang="en-US" sz="1200" b="1" dirty="0">
                          <a:solidFill>
                            <a:schemeClr val="tx1"/>
                          </a:solidFill>
                        </a:rPr>
                        <a:t> Qtr.</a:t>
                      </a:r>
                    </a:p>
                  </a:txBody>
                  <a:tcPr anchor="ctr">
                    <a:solidFill>
                      <a:schemeClr val="bg1">
                        <a:lumMod val="85000"/>
                      </a:schemeClr>
                    </a:solidFill>
                  </a:tcPr>
                </a:tc>
                <a:tc>
                  <a:txBody>
                    <a:bodyPr/>
                    <a:lstStyle/>
                    <a:p>
                      <a:pPr algn="ctr"/>
                      <a:r>
                        <a:rPr lang="en-US" sz="1200" b="1" dirty="0">
                          <a:solidFill>
                            <a:schemeClr val="tx1"/>
                          </a:solidFill>
                        </a:rPr>
                        <a:t>4</a:t>
                      </a:r>
                      <a:r>
                        <a:rPr lang="en-US" sz="1200" b="1" baseline="30000" dirty="0">
                          <a:solidFill>
                            <a:schemeClr val="tx1"/>
                          </a:solidFill>
                        </a:rPr>
                        <a:t>th</a:t>
                      </a:r>
                      <a:r>
                        <a:rPr lang="en-US" sz="1200" b="1" dirty="0">
                          <a:solidFill>
                            <a:schemeClr val="tx1"/>
                          </a:solidFill>
                        </a:rPr>
                        <a:t> Qtr.</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24999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200" b="0" i="0" dirty="0"/>
                        <a:t>2</a:t>
                      </a:r>
                    </a:p>
                  </a:txBody>
                  <a:tcPr anchor="ctr">
                    <a:solidFill>
                      <a:schemeClr val="bg1">
                        <a:lumMod val="95000"/>
                      </a:schemeClr>
                    </a:solidFill>
                  </a:tcPr>
                </a:tc>
                <a:tc>
                  <a:txBody>
                    <a:bodyPr/>
                    <a:lstStyle/>
                    <a:p>
                      <a:pPr algn="ctr"/>
                      <a:r>
                        <a:rPr lang="en-US" sz="1200" b="0" i="0" dirty="0"/>
                        <a:t>62</a:t>
                      </a:r>
                    </a:p>
                  </a:txBody>
                  <a:tcPr anchor="ctr">
                    <a:solidFill>
                      <a:schemeClr val="bg1">
                        <a:lumMod val="95000"/>
                      </a:schemeClr>
                    </a:solidFill>
                  </a:tcPr>
                </a:tc>
                <a:tc>
                  <a:txBody>
                    <a:bodyPr/>
                    <a:lstStyle/>
                    <a:p>
                      <a:pPr algn="ctr"/>
                      <a:r>
                        <a:rPr lang="en-US" sz="1200" b="0" i="0" dirty="0"/>
                        <a:t>84</a:t>
                      </a:r>
                    </a:p>
                  </a:txBody>
                  <a:tcPr anchor="ctr">
                    <a:solidFill>
                      <a:schemeClr val="bg1">
                        <a:lumMod val="95000"/>
                      </a:schemeClr>
                    </a:solidFill>
                  </a:tcPr>
                </a:tc>
                <a:tc>
                  <a:txBody>
                    <a:bodyPr/>
                    <a:lstStyle/>
                    <a:p>
                      <a:pPr algn="ctr"/>
                      <a:r>
                        <a:rPr lang="en-US" sz="1200" b="0" i="0" dirty="0"/>
                        <a:t>4</a:t>
                      </a:r>
                    </a:p>
                  </a:txBody>
                  <a:tcPr anchor="ctr">
                    <a:solidFill>
                      <a:schemeClr val="bg1">
                        <a:lumMod val="95000"/>
                      </a:schemeClr>
                    </a:solidFill>
                  </a:tcPr>
                </a:tc>
                <a:tc>
                  <a:txBody>
                    <a:bodyPr/>
                    <a:lstStyle/>
                    <a:p>
                      <a:pPr algn="ctr"/>
                      <a:r>
                        <a:rPr lang="en-US" sz="1200" b="1" i="1" dirty="0"/>
                        <a:t>152</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1B542164-C879-4058-B351-A5150B4751B1}"/>
              </a:ext>
            </a:extLst>
          </p:cNvPr>
          <p:cNvSpPr txBox="1"/>
          <p:nvPr/>
        </p:nvSpPr>
        <p:spPr>
          <a:xfrm>
            <a:off x="533400" y="3429000"/>
            <a:ext cx="3478837" cy="246221"/>
          </a:xfrm>
          <a:prstGeom prst="rect">
            <a:avLst/>
          </a:prstGeom>
          <a:noFill/>
        </p:spPr>
        <p:txBody>
          <a:bodyPr wrap="none" rtlCol="0">
            <a:spAutoFit/>
          </a:bodyPr>
          <a:lstStyle/>
          <a:p>
            <a:r>
              <a:rPr lang="en-US" sz="1000" dirty="0"/>
              <a:t>*Includes both general industry and public sector renewals</a:t>
            </a:r>
          </a:p>
        </p:txBody>
      </p:sp>
      <p:sp>
        <p:nvSpPr>
          <p:cNvPr id="9" name="TextBox 8">
            <a:extLst>
              <a:ext uri="{FF2B5EF4-FFF2-40B4-BE49-F238E27FC236}">
                <a16:creationId xmlns:a16="http://schemas.microsoft.com/office/drawing/2014/main" id="{17242647-307A-45C1-833F-A7DEC149AE26}"/>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33736063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3" name="TextBox 12"/>
          <p:cNvSpPr txBox="1"/>
          <p:nvPr/>
        </p:nvSpPr>
        <p:spPr>
          <a:xfrm>
            <a:off x="7315200" y="3200400"/>
            <a:ext cx="2057400" cy="215444"/>
          </a:xfrm>
          <a:prstGeom prst="rect">
            <a:avLst/>
          </a:prstGeom>
          <a:noFill/>
        </p:spPr>
        <p:txBody>
          <a:bodyPr wrap="square" rtlCol="0">
            <a:spAutoFit/>
          </a:bodyPr>
          <a:lstStyle/>
          <a:p>
            <a:r>
              <a:rPr lang="en-US" sz="800" dirty="0"/>
              <a:t>NCDOL Photo Library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731895"/>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24916"/>
            <a:ext cx="926432" cy="905845"/>
          </a:xfrm>
          <a:prstGeom prst="rect">
            <a:avLst/>
          </a:prstGeom>
        </p:spPr>
      </p:pic>
      <p:sp>
        <p:nvSpPr>
          <p:cNvPr id="12" name="Content Placeholder 8"/>
          <p:cNvSpPr>
            <a:spLocks noGrp="1"/>
          </p:cNvSpPr>
          <p:nvPr>
            <p:ph idx="1"/>
          </p:nvPr>
        </p:nvSpPr>
        <p:spPr>
          <a:xfrm>
            <a:off x="533400" y="1143000"/>
            <a:ext cx="7467600" cy="4525963"/>
          </a:xfrm>
        </p:spPr>
        <p:txBody>
          <a:bodyPr/>
          <a:lstStyle/>
          <a:p>
            <a:r>
              <a:rPr lang="en-US" b="1" dirty="0"/>
              <a:t>ALLIANCES</a:t>
            </a:r>
          </a:p>
          <a:p>
            <a:pPr lvl="1">
              <a:spcBef>
                <a:spcPts val="600"/>
              </a:spcBef>
            </a:pPr>
            <a:r>
              <a:rPr lang="en-US" sz="2000" i="1" dirty="0"/>
              <a:t>Carolinas AGC</a:t>
            </a:r>
          </a:p>
          <a:p>
            <a:pPr lvl="1">
              <a:spcBef>
                <a:spcPts val="600"/>
              </a:spcBef>
            </a:pPr>
            <a:endParaRPr lang="en-US" sz="200" i="1" dirty="0"/>
          </a:p>
          <a:p>
            <a:pPr lvl="1">
              <a:spcBef>
                <a:spcPts val="600"/>
              </a:spcBef>
            </a:pPr>
            <a:r>
              <a:rPr lang="en-US" sz="2000" i="1" dirty="0"/>
              <a:t>Lamar Advertising Company</a:t>
            </a:r>
          </a:p>
          <a:p>
            <a:pPr lvl="1">
              <a:spcBef>
                <a:spcPts val="600"/>
              </a:spcBef>
            </a:pPr>
            <a:endParaRPr lang="en-US" sz="200" i="1" dirty="0"/>
          </a:p>
          <a:p>
            <a:pPr lvl="1">
              <a:spcBef>
                <a:spcPts val="600"/>
              </a:spcBef>
            </a:pPr>
            <a:r>
              <a:rPr lang="en-US" sz="2000" i="1" dirty="0"/>
              <a:t>Mexican Consulate</a:t>
            </a:r>
          </a:p>
          <a:p>
            <a:pPr lvl="1">
              <a:spcBef>
                <a:spcPts val="600"/>
              </a:spcBef>
            </a:pPr>
            <a:endParaRPr lang="en-US" sz="200" i="1" dirty="0"/>
          </a:p>
          <a:p>
            <a:pPr lvl="1">
              <a:spcBef>
                <a:spcPts val="600"/>
              </a:spcBef>
            </a:pPr>
            <a:r>
              <a:rPr lang="en-US" sz="2000" i="1" dirty="0"/>
              <a:t>N.C. State – Industry Expansion Solutions</a:t>
            </a:r>
          </a:p>
          <a:p>
            <a:pPr lvl="1">
              <a:spcBef>
                <a:spcPts val="600"/>
              </a:spcBef>
            </a:pPr>
            <a:endParaRPr lang="en-US" sz="200" i="1" dirty="0"/>
          </a:p>
          <a:p>
            <a:pPr lvl="1">
              <a:spcBef>
                <a:spcPts val="600"/>
              </a:spcBef>
            </a:pPr>
            <a:r>
              <a:rPr lang="en-US" sz="2000" i="1" dirty="0"/>
              <a:t>Safety and Health Council of NC</a:t>
            </a:r>
          </a:p>
          <a:p>
            <a:pPr lvl="1">
              <a:spcBef>
                <a:spcPts val="600"/>
              </a:spcBef>
            </a:pPr>
            <a:endParaRPr lang="en-US" sz="200" i="1" dirty="0"/>
          </a:p>
          <a:p>
            <a:pPr lvl="1">
              <a:spcBef>
                <a:spcPts val="600"/>
              </a:spcBef>
            </a:pPr>
            <a:r>
              <a:rPr lang="en-US" sz="2000" i="1" dirty="0"/>
              <a:t>NUCA of the Carolinas</a:t>
            </a:r>
          </a:p>
          <a:p>
            <a:pPr lvl="1">
              <a:spcBef>
                <a:spcPts val="600"/>
              </a:spcBef>
            </a:pPr>
            <a:endParaRPr lang="en-US" sz="200" i="1" dirty="0"/>
          </a:p>
          <a:p>
            <a:pPr lvl="1">
              <a:spcBef>
                <a:spcPts val="600"/>
              </a:spcBef>
            </a:pPr>
            <a:r>
              <a:rPr lang="en-US" sz="2000" i="1" dirty="0"/>
              <a:t>NCALGESO</a:t>
            </a:r>
          </a:p>
          <a:p>
            <a:pPr lvl="1">
              <a:spcBef>
                <a:spcPts val="600"/>
              </a:spcBef>
            </a:pPr>
            <a:endParaRPr lang="en-US" sz="200" i="1" dirty="0"/>
          </a:p>
          <a:p>
            <a:pPr lvl="1">
              <a:spcBef>
                <a:spcPts val="600"/>
              </a:spcBef>
            </a:pPr>
            <a:r>
              <a:rPr lang="en-US" sz="2000" i="1" dirty="0"/>
              <a:t>Forestry Mutual Insurance Company, NC Forestry Association, Carolina Loggers Association*</a:t>
            </a:r>
          </a:p>
          <a:p>
            <a:pPr lvl="1">
              <a:spcBef>
                <a:spcPts val="600"/>
              </a:spcBef>
            </a:pPr>
            <a:endParaRPr lang="en-US" sz="2000" i="1" dirty="0"/>
          </a:p>
          <a:p>
            <a:endParaRPr lang="en-US" dirty="0"/>
          </a:p>
        </p:txBody>
      </p:sp>
      <p:sp>
        <p:nvSpPr>
          <p:cNvPr id="8" name="TextBox 7">
            <a:extLst>
              <a:ext uri="{FF2B5EF4-FFF2-40B4-BE49-F238E27FC236}">
                <a16:creationId xmlns:a16="http://schemas.microsoft.com/office/drawing/2014/main" id="{238DBDD3-6946-40BE-B378-F94B89A06D80}"/>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pic>
        <p:nvPicPr>
          <p:cNvPr id="9" name="Picture 8">
            <a:extLst>
              <a:ext uri="{FF2B5EF4-FFF2-40B4-BE49-F238E27FC236}">
                <a16:creationId xmlns:a16="http://schemas.microsoft.com/office/drawing/2014/main" id="{0558BCC2-8BA2-4472-BC7B-97B20BE0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548" y="1293522"/>
            <a:ext cx="3338052" cy="917964"/>
          </a:xfrm>
          <a:prstGeom prst="rect">
            <a:avLst/>
          </a:prstGeom>
        </p:spPr>
      </p:pic>
      <p:sp>
        <p:nvSpPr>
          <p:cNvPr id="4" name="TextBox 3">
            <a:extLst>
              <a:ext uri="{FF2B5EF4-FFF2-40B4-BE49-F238E27FC236}">
                <a16:creationId xmlns:a16="http://schemas.microsoft.com/office/drawing/2014/main" id="{4C407867-219F-4347-9B12-C6296C1864CC}"/>
              </a:ext>
            </a:extLst>
          </p:cNvPr>
          <p:cNvSpPr txBox="1"/>
          <p:nvPr/>
        </p:nvSpPr>
        <p:spPr>
          <a:xfrm>
            <a:off x="6608873" y="5668963"/>
            <a:ext cx="1925527" cy="246221"/>
          </a:xfrm>
          <a:prstGeom prst="rect">
            <a:avLst/>
          </a:prstGeom>
          <a:noFill/>
        </p:spPr>
        <p:txBody>
          <a:bodyPr wrap="none" rtlCol="0">
            <a:spAutoFit/>
          </a:bodyPr>
          <a:lstStyle/>
          <a:p>
            <a:r>
              <a:rPr lang="en-US" sz="1000" dirty="0"/>
              <a:t>*</a:t>
            </a:r>
            <a:r>
              <a:rPr lang="en-US" sz="1000" i="1" dirty="0"/>
              <a:t>Expired the end of September</a:t>
            </a:r>
          </a:p>
        </p:txBody>
      </p:sp>
    </p:spTree>
    <p:extLst>
      <p:ext uri="{BB962C8B-B14F-4D97-AF65-F5344CB8AC3E}">
        <p14:creationId xmlns:p14="http://schemas.microsoft.com/office/powerpoint/2010/main" val="137939322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65237"/>
            <a:ext cx="7924800" cy="4525963"/>
          </a:xfrm>
        </p:spPr>
        <p:txBody>
          <a:bodyPr/>
          <a:lstStyle/>
          <a:p>
            <a:r>
              <a:rPr lang="en-US" b="1" dirty="0"/>
              <a:t>PARTNERSHIPS</a:t>
            </a:r>
          </a:p>
          <a:p>
            <a:endParaRPr lang="en-US" sz="1000" b="1" dirty="0"/>
          </a:p>
          <a:p>
            <a:pPr lvl="1"/>
            <a:r>
              <a:rPr lang="en-US" i="1" dirty="0"/>
              <a:t>Flatiron Blythe, a Joint Venture</a:t>
            </a:r>
          </a:p>
          <a:p>
            <a:pPr lvl="2"/>
            <a:r>
              <a:rPr lang="en-US" dirty="0"/>
              <a:t>Charlotte-Douglas Airport Improvements—Charlotte</a:t>
            </a:r>
          </a:p>
          <a:p>
            <a:pPr lvl="2"/>
            <a:r>
              <a:rPr lang="en-US" dirty="0"/>
              <a:t>Estimated Completion: November 2019</a:t>
            </a:r>
          </a:p>
          <a:p>
            <a:pPr lvl="2"/>
            <a:endParaRPr lang="en-US" dirty="0"/>
          </a:p>
          <a:p>
            <a:pPr lvl="1"/>
            <a:r>
              <a:rPr lang="en-US" i="1" dirty="0"/>
              <a:t>Fluor Enterprises</a:t>
            </a:r>
          </a:p>
          <a:p>
            <a:pPr lvl="2"/>
            <a:r>
              <a:rPr lang="en-US" dirty="0"/>
              <a:t>DAPI US Project, Novo Nordisk Facility—Clayton</a:t>
            </a:r>
            <a:endParaRPr lang="en-US" i="1" dirty="0"/>
          </a:p>
          <a:p>
            <a:pPr lvl="2"/>
            <a:r>
              <a:rPr lang="en-US" dirty="0"/>
              <a:t>Estimated Completion: October 2019</a:t>
            </a:r>
          </a:p>
          <a:p>
            <a:pPr lvl="1"/>
            <a:endParaRPr lang="en-US" i="1" dirty="0"/>
          </a:p>
          <a:p>
            <a:pPr lvl="2"/>
            <a:endParaRPr lang="en-US" dirty="0"/>
          </a:p>
          <a:p>
            <a:pPr lvl="1"/>
            <a:endParaRPr lang="en-US" i="1" dirty="0"/>
          </a:p>
          <a:p>
            <a:endParaRPr lang="en-US" dirty="0"/>
          </a:p>
        </p:txBody>
      </p:sp>
      <p:pic>
        <p:nvPicPr>
          <p:cNvPr id="5" name="Picture 4" descr="C:\Users\wllagoe.EADS\Pictures\Construction\IMAG0613.jpg">
            <a:extLst>
              <a:ext uri="{FF2B5EF4-FFF2-40B4-BE49-F238E27FC236}">
                <a16:creationId xmlns:a16="http://schemas.microsoft.com/office/drawing/2014/main" id="{D259F432-A105-40BE-9585-1AC01FFB8C08}"/>
              </a:ext>
            </a:extLst>
          </p:cNvPr>
          <p:cNvPicPr/>
          <p:nvPr/>
        </p:nvPicPr>
        <p:blipFill>
          <a:blip r:embed="rId3" cstate="print"/>
          <a:srcRect t="22143"/>
          <a:stretch>
            <a:fillRect/>
          </a:stretch>
        </p:blipFill>
        <p:spPr bwMode="auto">
          <a:xfrm>
            <a:off x="685800" y="4927931"/>
            <a:ext cx="3048000" cy="1015668"/>
          </a:xfrm>
          <a:prstGeom prst="rect">
            <a:avLst/>
          </a:prstGeom>
          <a:noFill/>
          <a:ln w="9525">
            <a:noFill/>
            <a:miter lim="800000"/>
            <a:headEnd/>
            <a:tailEnd/>
          </a:ln>
        </p:spPr>
      </p:pic>
      <p:pic>
        <p:nvPicPr>
          <p:cNvPr id="6" name="Picture 5" descr="A person wearing a hat&#10;&#10;Description automatically generated">
            <a:extLst>
              <a:ext uri="{FF2B5EF4-FFF2-40B4-BE49-F238E27FC236}">
                <a16:creationId xmlns:a16="http://schemas.microsoft.com/office/drawing/2014/main" id="{6FAE59FD-3744-4C47-887A-C50FC968452A}"/>
              </a:ext>
            </a:extLst>
          </p:cNvPr>
          <p:cNvPicPr/>
          <p:nvPr/>
        </p:nvPicPr>
        <p:blipFill rotWithShape="1">
          <a:blip r:embed="rId4" cstate="email">
            <a:extLst>
              <a:ext uri="{28A0092B-C50C-407E-A947-70E740481C1C}">
                <a14:useLocalDpi xmlns:a14="http://schemas.microsoft.com/office/drawing/2010/main"/>
              </a:ext>
            </a:extLst>
          </a:blip>
          <a:srcRect t="19626" r="1" b="16313"/>
          <a:stretch/>
        </p:blipFill>
        <p:spPr>
          <a:xfrm>
            <a:off x="3648634" y="4927931"/>
            <a:ext cx="2371165" cy="1015669"/>
          </a:xfrm>
          <a:prstGeom prst="rect">
            <a:avLst/>
          </a:prstGeom>
        </p:spPr>
      </p:pic>
      <p:pic>
        <p:nvPicPr>
          <p:cNvPr id="9" name="Picture 8" descr="DSC_1207-2">
            <a:extLst>
              <a:ext uri="{FF2B5EF4-FFF2-40B4-BE49-F238E27FC236}">
                <a16:creationId xmlns:a16="http://schemas.microsoft.com/office/drawing/2014/main" id="{FD674FC0-E3EE-42EB-955A-C364728A8157}"/>
              </a:ext>
            </a:extLst>
          </p:cNvPr>
          <p:cNvPicPr>
            <a:picLocks noGrp="1" noChangeAspect="1"/>
          </p:cNvPicPr>
          <p:nvPr isPhoto="1"/>
        </p:nvPicPr>
        <p:blipFill>
          <a:blip r:embed="rId5" cstate="email">
            <a:extLst>
              <a:ext uri="{28A0092B-C50C-407E-A947-70E740481C1C}">
                <a14:useLocalDpi xmlns:a14="http://schemas.microsoft.com/office/drawing/2010/main"/>
              </a:ext>
            </a:extLst>
          </a:blip>
          <a:stretch>
            <a:fillRect/>
          </a:stretch>
        </p:blipFill>
        <p:spPr>
          <a:xfrm>
            <a:off x="7162800" y="4913481"/>
            <a:ext cx="1257300" cy="1043559"/>
          </a:xfrm>
          <a:prstGeom prst="rect">
            <a:avLst/>
          </a:prstGeom>
        </p:spPr>
      </p:pic>
      <p:pic>
        <p:nvPicPr>
          <p:cNvPr id="10" name="Picture 9">
            <a:extLst>
              <a:ext uri="{FF2B5EF4-FFF2-40B4-BE49-F238E27FC236}">
                <a16:creationId xmlns:a16="http://schemas.microsoft.com/office/drawing/2014/main" id="{8BC84AC6-F459-4611-9D75-3CF28E8E1B12}"/>
              </a:ext>
            </a:extLst>
          </p:cNvPr>
          <p:cNvPicPr/>
          <p:nvPr/>
        </p:nvPicPr>
        <p:blipFill rotWithShape="1">
          <a:blip r:embed="rId6" cstate="print">
            <a:extLst>
              <a:ext uri="{28A0092B-C50C-407E-A947-70E740481C1C}">
                <a14:useLocalDpi xmlns:a14="http://schemas.microsoft.com/office/drawing/2010/main" val="0"/>
              </a:ext>
            </a:extLst>
          </a:blip>
          <a:srcRect t="21449"/>
          <a:stretch/>
        </p:blipFill>
        <p:spPr bwMode="auto">
          <a:xfrm>
            <a:off x="5486400" y="4927931"/>
            <a:ext cx="1725561" cy="102911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210E3D18-299A-4C4C-9C8D-1F4B5233EECD}"/>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2266320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extLst>
              <p:ext uri="{D42A27DB-BD31-4B8C-83A1-F6EECF244321}">
                <p14:modId xmlns:p14="http://schemas.microsoft.com/office/powerpoint/2010/main" val="1902961863"/>
              </p:ext>
            </p:extLst>
          </p:nvPr>
        </p:nvGraphicFramePr>
        <p:xfrm>
          <a:off x="1524000" y="1188720"/>
          <a:ext cx="5638800" cy="868680"/>
        </p:xfrm>
        <a:graphic>
          <a:graphicData uri="http://schemas.openxmlformats.org/drawingml/2006/table">
            <a:tbl>
              <a:tblPr firstRow="1" bandRow="1">
                <a:tableStyleId>{00A15C55-8517-42AA-B614-E9B94910E393}</a:tableStyleId>
              </a:tblPr>
              <a:tblGrid>
                <a:gridCol w="18288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pic>
        <p:nvPicPr>
          <p:cNvPr id="23" name="Picture 2" descr="C:\Documents and Settings\Wanda Lagoe\My Documents\ETTA\Pics\2010-07 Logger 2.JPG"/>
          <p:cNvPicPr>
            <a:picLocks noChangeAspect="1" noChangeArrowheads="1"/>
          </p:cNvPicPr>
          <p:nvPr/>
        </p:nvPicPr>
        <p:blipFill>
          <a:blip r:embed="rId3" cstate="print"/>
          <a:srcRect/>
          <a:stretch>
            <a:fillRect/>
          </a:stretch>
        </p:blipFill>
        <p:spPr bwMode="auto">
          <a:xfrm>
            <a:off x="5410202" y="4419600"/>
            <a:ext cx="2539998" cy="1523999"/>
          </a:xfrm>
          <a:prstGeom prst="rect">
            <a:avLst/>
          </a:prstGeom>
          <a:noFill/>
        </p:spPr>
      </p:pic>
      <p:pic>
        <p:nvPicPr>
          <p:cNvPr id="24" name="Picture 23" descr="C:\Documents and Settings\Wanda Lagoe\My Documents\ETTA\Pics\Loggers\Wanda Wanda 2.JPG"/>
          <p:cNvPicPr/>
          <p:nvPr/>
        </p:nvPicPr>
        <p:blipFill>
          <a:blip r:embed="rId4" cstate="print"/>
          <a:srcRect/>
          <a:stretch>
            <a:fillRect/>
          </a:stretch>
        </p:blipFill>
        <p:spPr bwMode="auto">
          <a:xfrm>
            <a:off x="1676400" y="4419600"/>
            <a:ext cx="1981200" cy="1524000"/>
          </a:xfrm>
          <a:prstGeom prst="rect">
            <a:avLst/>
          </a:prstGeom>
          <a:noFill/>
          <a:ln w="9525">
            <a:noFill/>
            <a:miter lim="800000"/>
            <a:headEnd/>
            <a:tailEnd/>
          </a:ln>
        </p:spPr>
      </p:pic>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pic>
        <p:nvPicPr>
          <p:cNvPr id="29" name="Picture 28" descr="C:\Documents and Settings\Wanda Lagoe\My Documents\My Pictures\Trench\Trenchmodule1208 023.jpg"/>
          <p:cNvPicPr/>
          <p:nvPr/>
        </p:nvPicPr>
        <p:blipFill>
          <a:blip r:embed="rId5" cstate="print"/>
          <a:srcRect/>
          <a:stretch>
            <a:fillRect/>
          </a:stretch>
        </p:blipFill>
        <p:spPr bwMode="auto">
          <a:xfrm>
            <a:off x="3429000" y="4419600"/>
            <a:ext cx="2057400" cy="1524000"/>
          </a:xfrm>
          <a:prstGeom prst="rect">
            <a:avLst/>
          </a:prstGeom>
          <a:noFill/>
          <a:ln w="9525">
            <a:noFill/>
            <a:miter lim="800000"/>
            <a:headEnd/>
            <a:tailEnd/>
          </a:ln>
        </p:spPr>
      </p:pic>
      <p:pic>
        <p:nvPicPr>
          <p:cNvPr id="30" name="Picture 29" descr="C:\Documents and Settings\Wanda Lagoe\My Documents\My Pictures\Partnerships\WCJCphoto1.jpg"/>
          <p:cNvPicPr/>
          <p:nvPr/>
        </p:nvPicPr>
        <p:blipFill>
          <a:blip r:embed="rId6" cstate="print"/>
          <a:srcRect/>
          <a:stretch>
            <a:fillRect/>
          </a:stretch>
        </p:blipFill>
        <p:spPr bwMode="auto">
          <a:xfrm>
            <a:off x="609600" y="4419600"/>
            <a:ext cx="1295400" cy="1524000"/>
          </a:xfrm>
          <a:prstGeom prst="rect">
            <a:avLst/>
          </a:prstGeom>
          <a:noFill/>
          <a:ln w="9525">
            <a:noFill/>
            <a:miter lim="800000"/>
            <a:headEnd/>
            <a:tailEnd/>
          </a:ln>
        </p:spPr>
      </p:pic>
      <p:pic>
        <p:nvPicPr>
          <p:cNvPr id="31" name="Picture 30" descr="C:\Documents and Settings\Wanda Lagoe\My Documents\My Pictures\Partnerships\WCJC2.jpg"/>
          <p:cNvPicPr/>
          <p:nvPr/>
        </p:nvPicPr>
        <p:blipFill>
          <a:blip r:embed="rId7" cstate="print"/>
          <a:srcRect/>
          <a:stretch>
            <a:fillRect/>
          </a:stretch>
        </p:blipFill>
        <p:spPr bwMode="auto">
          <a:xfrm>
            <a:off x="7696200" y="4419600"/>
            <a:ext cx="990600" cy="1524000"/>
          </a:xfrm>
          <a:prstGeom prst="rect">
            <a:avLst/>
          </a:prstGeom>
          <a:noFill/>
          <a:ln w="9525">
            <a:noFill/>
            <a:miter lim="800000"/>
            <a:headEnd/>
            <a:tailEnd/>
          </a:ln>
        </p:spPr>
      </p:pic>
      <p:pic>
        <p:nvPicPr>
          <p:cNvPr id="14" name="Picture 13" descr="C:\Users\wllagoe\AppData\Local\Microsoft\Windows\Temporary Internet Files\Content.Outlook\0BV8MSBH\Reggie201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4419600"/>
            <a:ext cx="1143000" cy="1523999"/>
          </a:xfrm>
          <a:prstGeom prst="rect">
            <a:avLst/>
          </a:prstGeom>
          <a:noFill/>
          <a:ln>
            <a:noFill/>
          </a:ln>
        </p:spPr>
      </p:pic>
      <p:sp>
        <p:nvSpPr>
          <p:cNvPr id="17" name="TextBox 16"/>
          <p:cNvSpPr txBox="1"/>
          <p:nvPr/>
        </p:nvSpPr>
        <p:spPr>
          <a:xfrm>
            <a:off x="7576457" y="4432756"/>
            <a:ext cx="1186543" cy="215444"/>
          </a:xfrm>
          <a:prstGeom prst="rect">
            <a:avLst/>
          </a:prstGeom>
          <a:noFill/>
        </p:spPr>
        <p:txBody>
          <a:bodyPr wrap="none" rtlCol="0">
            <a:spAutoFit/>
          </a:bodyPr>
          <a:lstStyle/>
          <a:p>
            <a:r>
              <a:rPr lang="en-US" sz="800" dirty="0"/>
              <a:t>NCDOL Photo Library</a:t>
            </a:r>
          </a:p>
        </p:txBody>
      </p:sp>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ext uri="{D42A27DB-BD31-4B8C-83A1-F6EECF244321}">
                <p14:modId xmlns:p14="http://schemas.microsoft.com/office/powerpoint/2010/main" val="476899595"/>
              </p:ext>
            </p:extLst>
          </p:nvPr>
        </p:nvGraphicFramePr>
        <p:xfrm>
          <a:off x="533398" y="1904999"/>
          <a:ext cx="8153401" cy="2133601"/>
        </p:xfrm>
        <a:graphic>
          <a:graphicData uri="http://schemas.openxmlformats.org/drawingml/2006/table">
            <a:tbl>
              <a:tblPr firstRow="1" bandRow="1">
                <a:tableStyleId>{00A15C55-8517-42AA-B614-E9B94910E393}</a:tableStyleId>
              </a:tblPr>
              <a:tblGrid>
                <a:gridCol w="1004761">
                  <a:extLst>
                    <a:ext uri="{9D8B030D-6E8A-4147-A177-3AD203B41FA5}">
                      <a16:colId xmlns:a16="http://schemas.microsoft.com/office/drawing/2014/main" val="20000"/>
                    </a:ext>
                  </a:extLst>
                </a:gridCol>
                <a:gridCol w="439582">
                  <a:extLst>
                    <a:ext uri="{9D8B030D-6E8A-4147-A177-3AD203B41FA5}">
                      <a16:colId xmlns:a16="http://schemas.microsoft.com/office/drawing/2014/main" val="20001"/>
                    </a:ext>
                  </a:extLst>
                </a:gridCol>
                <a:gridCol w="502380">
                  <a:extLst>
                    <a:ext uri="{9D8B030D-6E8A-4147-A177-3AD203B41FA5}">
                      <a16:colId xmlns:a16="http://schemas.microsoft.com/office/drawing/2014/main" val="1120228738"/>
                    </a:ext>
                  </a:extLst>
                </a:gridCol>
                <a:gridCol w="439582">
                  <a:extLst>
                    <a:ext uri="{9D8B030D-6E8A-4147-A177-3AD203B41FA5}">
                      <a16:colId xmlns:a16="http://schemas.microsoft.com/office/drawing/2014/main" val="1970355395"/>
                    </a:ext>
                  </a:extLst>
                </a:gridCol>
                <a:gridCol w="439582">
                  <a:extLst>
                    <a:ext uri="{9D8B030D-6E8A-4147-A177-3AD203B41FA5}">
                      <a16:colId xmlns:a16="http://schemas.microsoft.com/office/drawing/2014/main" val="1847947645"/>
                    </a:ext>
                  </a:extLst>
                </a:gridCol>
                <a:gridCol w="439582">
                  <a:extLst>
                    <a:ext uri="{9D8B030D-6E8A-4147-A177-3AD203B41FA5}">
                      <a16:colId xmlns:a16="http://schemas.microsoft.com/office/drawing/2014/main" val="20002"/>
                    </a:ext>
                  </a:extLst>
                </a:gridCol>
                <a:gridCol w="502380">
                  <a:extLst>
                    <a:ext uri="{9D8B030D-6E8A-4147-A177-3AD203B41FA5}">
                      <a16:colId xmlns:a16="http://schemas.microsoft.com/office/drawing/2014/main" val="2793812381"/>
                    </a:ext>
                  </a:extLst>
                </a:gridCol>
                <a:gridCol w="502380">
                  <a:extLst>
                    <a:ext uri="{9D8B030D-6E8A-4147-A177-3AD203B41FA5}">
                      <a16:colId xmlns:a16="http://schemas.microsoft.com/office/drawing/2014/main" val="3826396273"/>
                    </a:ext>
                  </a:extLst>
                </a:gridCol>
                <a:gridCol w="530373">
                  <a:extLst>
                    <a:ext uri="{9D8B030D-6E8A-4147-A177-3AD203B41FA5}">
                      <a16:colId xmlns:a16="http://schemas.microsoft.com/office/drawing/2014/main" val="2086319695"/>
                    </a:ext>
                  </a:extLst>
                </a:gridCol>
                <a:gridCol w="474387">
                  <a:extLst>
                    <a:ext uri="{9D8B030D-6E8A-4147-A177-3AD203B41FA5}">
                      <a16:colId xmlns:a16="http://schemas.microsoft.com/office/drawing/2014/main" val="20003"/>
                    </a:ext>
                  </a:extLst>
                </a:gridCol>
                <a:gridCol w="449856">
                  <a:extLst>
                    <a:ext uri="{9D8B030D-6E8A-4147-A177-3AD203B41FA5}">
                      <a16:colId xmlns:a16="http://schemas.microsoft.com/office/drawing/2014/main" val="2849088036"/>
                    </a:ext>
                  </a:extLst>
                </a:gridCol>
                <a:gridCol w="447357">
                  <a:extLst>
                    <a:ext uri="{9D8B030D-6E8A-4147-A177-3AD203B41FA5}">
                      <a16:colId xmlns:a16="http://schemas.microsoft.com/office/drawing/2014/main" val="1343494499"/>
                    </a:ext>
                  </a:extLst>
                </a:gridCol>
                <a:gridCol w="457200">
                  <a:extLst>
                    <a:ext uri="{9D8B030D-6E8A-4147-A177-3AD203B41FA5}">
                      <a16:colId xmlns:a16="http://schemas.microsoft.com/office/drawing/2014/main" val="812404694"/>
                    </a:ext>
                  </a:extLst>
                </a:gridCol>
                <a:gridCol w="990600">
                  <a:extLst>
                    <a:ext uri="{9D8B030D-6E8A-4147-A177-3AD203B41FA5}">
                      <a16:colId xmlns:a16="http://schemas.microsoft.com/office/drawing/2014/main" val="20004"/>
                    </a:ext>
                  </a:extLst>
                </a:gridCol>
                <a:gridCol w="533399">
                  <a:extLst>
                    <a:ext uri="{9D8B030D-6E8A-4147-A177-3AD203B41FA5}">
                      <a16:colId xmlns:a16="http://schemas.microsoft.com/office/drawing/2014/main" val="2129303459"/>
                    </a:ext>
                  </a:extLst>
                </a:gridCol>
              </a:tblGrid>
              <a:tr h="588773">
                <a:tc>
                  <a:txBody>
                    <a:bodyPr/>
                    <a:lstStyle/>
                    <a:p>
                      <a:pPr algn="r"/>
                      <a:r>
                        <a:rPr lang="en-US" sz="1100" b="1" dirty="0">
                          <a:solidFill>
                            <a:schemeClr val="tx1"/>
                          </a:solidFill>
                        </a:rPr>
                        <a:t>ACTIVITY</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1</a:t>
                      </a:r>
                      <a:r>
                        <a:rPr lang="en-US" sz="1100" b="1" baseline="30000" dirty="0">
                          <a:solidFill>
                            <a:schemeClr val="tx1"/>
                          </a:solidFill>
                        </a:rPr>
                        <a:t>st</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0" dirty="0">
                          <a:solidFill>
                            <a:schemeClr val="tx1"/>
                          </a:solidFill>
                        </a:rPr>
                        <a:t>Cumulative Total</a:t>
                      </a:r>
                    </a:p>
                  </a:txBody>
                  <a:tcPr anchor="ctr">
                    <a:solidFill>
                      <a:schemeClr val="bg1">
                        <a:lumMod val="75000"/>
                      </a:schemeClr>
                    </a:solidFill>
                  </a:tcPr>
                </a:tc>
                <a:tc>
                  <a:txBody>
                    <a:bodyPr/>
                    <a:lstStyle/>
                    <a:p>
                      <a:pPr algn="ctr"/>
                      <a:r>
                        <a:rPr lang="en-US" sz="1100" b="1" i="0" dirty="0">
                          <a:solidFill>
                            <a:schemeClr val="tx1"/>
                          </a:solidFill>
                        </a:rPr>
                        <a:t>FFY 2018</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100" b="0" i="1" dirty="0"/>
                        <a:t>Complaints</a:t>
                      </a:r>
                    </a:p>
                  </a:txBody>
                  <a:tcPr anchor="ctr">
                    <a:solidFill>
                      <a:schemeClr val="bg1">
                        <a:lumMod val="85000"/>
                      </a:schemeClr>
                    </a:solidFill>
                  </a:tcPr>
                </a:tc>
                <a:tc>
                  <a:txBody>
                    <a:bodyPr/>
                    <a:lstStyle/>
                    <a:p>
                      <a:pPr algn="ctr"/>
                      <a:r>
                        <a:rPr lang="en-US" sz="1100" i="0" dirty="0"/>
                        <a:t>282</a:t>
                      </a:r>
                    </a:p>
                  </a:txBody>
                  <a:tcPr anchor="ctr">
                    <a:solidFill>
                      <a:schemeClr val="bg1">
                        <a:lumMod val="85000"/>
                      </a:schemeClr>
                    </a:solidFill>
                  </a:tcPr>
                </a:tc>
                <a:tc>
                  <a:txBody>
                    <a:bodyPr/>
                    <a:lstStyle/>
                    <a:p>
                      <a:pPr algn="ctr"/>
                      <a:r>
                        <a:rPr lang="en-US" sz="1100" i="0" dirty="0"/>
                        <a:t>251</a:t>
                      </a:r>
                    </a:p>
                  </a:txBody>
                  <a:tcPr anchor="ctr">
                    <a:solidFill>
                      <a:schemeClr val="bg1">
                        <a:lumMod val="85000"/>
                      </a:schemeClr>
                    </a:solidFill>
                  </a:tcPr>
                </a:tc>
                <a:tc>
                  <a:txBody>
                    <a:bodyPr/>
                    <a:lstStyle/>
                    <a:p>
                      <a:pPr algn="ctr"/>
                      <a:r>
                        <a:rPr lang="en-US" sz="1100" i="0" dirty="0"/>
                        <a:t>276</a:t>
                      </a:r>
                    </a:p>
                  </a:txBody>
                  <a:tcPr anchor="ctr">
                    <a:solidFill>
                      <a:schemeClr val="bg1">
                        <a:lumMod val="85000"/>
                      </a:schemeClr>
                    </a:solidFill>
                  </a:tcPr>
                </a:tc>
                <a:tc>
                  <a:txBody>
                    <a:bodyPr/>
                    <a:lstStyle/>
                    <a:p>
                      <a:pPr algn="ctr"/>
                      <a:r>
                        <a:rPr lang="en-US" sz="1100" i="0" dirty="0"/>
                        <a:t>362</a:t>
                      </a:r>
                    </a:p>
                  </a:txBody>
                  <a:tcPr anchor="ctr">
                    <a:solidFill>
                      <a:schemeClr val="bg1">
                        <a:lumMod val="85000"/>
                      </a:schemeClr>
                    </a:solidFill>
                  </a:tcPr>
                </a:tc>
                <a:tc>
                  <a:txBody>
                    <a:bodyPr/>
                    <a:lstStyle/>
                    <a:p>
                      <a:pPr algn="ctr"/>
                      <a:r>
                        <a:rPr lang="en-US" sz="1100" i="0" dirty="0"/>
                        <a:t>265</a:t>
                      </a:r>
                    </a:p>
                  </a:txBody>
                  <a:tcPr anchor="ctr">
                    <a:solidFill>
                      <a:schemeClr val="bg1">
                        <a:lumMod val="85000"/>
                      </a:schemeClr>
                    </a:solidFill>
                  </a:tcPr>
                </a:tc>
                <a:tc>
                  <a:txBody>
                    <a:bodyPr/>
                    <a:lstStyle/>
                    <a:p>
                      <a:pPr algn="ctr"/>
                      <a:r>
                        <a:rPr lang="en-US" sz="1100" i="0" dirty="0"/>
                        <a:t>353</a:t>
                      </a:r>
                    </a:p>
                  </a:txBody>
                  <a:tcPr anchor="ctr">
                    <a:solidFill>
                      <a:schemeClr val="bg1">
                        <a:lumMod val="85000"/>
                      </a:schemeClr>
                    </a:solidFill>
                  </a:tcPr>
                </a:tc>
                <a:tc>
                  <a:txBody>
                    <a:bodyPr/>
                    <a:lstStyle/>
                    <a:p>
                      <a:pPr algn="ctr"/>
                      <a:r>
                        <a:rPr lang="en-US" sz="1100" i="0" dirty="0"/>
                        <a:t>344</a:t>
                      </a:r>
                    </a:p>
                  </a:txBody>
                  <a:tcPr anchor="ctr">
                    <a:solidFill>
                      <a:schemeClr val="bg1">
                        <a:lumMod val="85000"/>
                      </a:schemeClr>
                    </a:solidFill>
                  </a:tcPr>
                </a:tc>
                <a:tc>
                  <a:txBody>
                    <a:bodyPr/>
                    <a:lstStyle/>
                    <a:p>
                      <a:pPr algn="ctr"/>
                      <a:r>
                        <a:rPr lang="en-US" sz="1100" i="0" dirty="0"/>
                        <a:t>438</a:t>
                      </a:r>
                    </a:p>
                  </a:txBody>
                  <a:tcPr anchor="ctr">
                    <a:solidFill>
                      <a:schemeClr val="bg1">
                        <a:lumMod val="85000"/>
                      </a:schemeClr>
                    </a:solidFill>
                  </a:tcPr>
                </a:tc>
                <a:tc>
                  <a:txBody>
                    <a:bodyPr/>
                    <a:lstStyle/>
                    <a:p>
                      <a:pPr algn="ctr"/>
                      <a:r>
                        <a:rPr lang="en-US" sz="1100" i="0" dirty="0"/>
                        <a:t>3</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i="0" dirty="0"/>
                        <a:t>2</a:t>
                      </a:r>
                    </a:p>
                  </a:txBody>
                  <a:tcPr anchor="ctr">
                    <a:solidFill>
                      <a:schemeClr val="bg1">
                        <a:lumMod val="85000"/>
                      </a:schemeClr>
                    </a:solidFill>
                  </a:tcPr>
                </a:tc>
                <a:tc>
                  <a:txBody>
                    <a:bodyPr/>
                    <a:lstStyle/>
                    <a:p>
                      <a:pPr algn="ctr"/>
                      <a:r>
                        <a:rPr lang="en-US" sz="1100" b="1" i="1" dirty="0"/>
                        <a:t>2,579</a:t>
                      </a:r>
                    </a:p>
                  </a:txBody>
                  <a:tcPr anchor="ctr">
                    <a:solidFill>
                      <a:schemeClr val="bg1">
                        <a:lumMod val="85000"/>
                      </a:schemeClr>
                    </a:solidFill>
                  </a:tcPr>
                </a:tc>
                <a:tc>
                  <a:txBody>
                    <a:bodyPr/>
                    <a:lstStyle/>
                    <a:p>
                      <a:pPr algn="ctr"/>
                      <a:r>
                        <a:rPr lang="en-US" sz="1100" b="0" i="0" dirty="0"/>
                        <a:t>2,419</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100" b="0" i="1" dirty="0"/>
                        <a:t>Referrals</a:t>
                      </a:r>
                    </a:p>
                  </a:txBody>
                  <a:tcPr anchor="ctr">
                    <a:solidFill>
                      <a:schemeClr val="bg1">
                        <a:lumMod val="95000"/>
                      </a:schemeClr>
                    </a:solidFill>
                  </a:tcPr>
                </a:tc>
                <a:tc>
                  <a:txBody>
                    <a:bodyPr/>
                    <a:lstStyle/>
                    <a:p>
                      <a:pPr algn="ctr"/>
                      <a:r>
                        <a:rPr lang="en-US" sz="1100" i="0" dirty="0"/>
                        <a:t>88</a:t>
                      </a:r>
                    </a:p>
                  </a:txBody>
                  <a:tcPr anchor="ctr">
                    <a:solidFill>
                      <a:schemeClr val="bg1">
                        <a:lumMod val="95000"/>
                      </a:schemeClr>
                    </a:solidFill>
                  </a:tcPr>
                </a:tc>
                <a:tc>
                  <a:txBody>
                    <a:bodyPr/>
                    <a:lstStyle/>
                    <a:p>
                      <a:pPr algn="ctr"/>
                      <a:r>
                        <a:rPr lang="en-US" sz="1100" i="0" dirty="0"/>
                        <a:t>92</a:t>
                      </a:r>
                    </a:p>
                  </a:txBody>
                  <a:tcPr anchor="ctr">
                    <a:solidFill>
                      <a:schemeClr val="bg1">
                        <a:lumMod val="95000"/>
                      </a:schemeClr>
                    </a:solidFill>
                  </a:tcPr>
                </a:tc>
                <a:tc>
                  <a:txBody>
                    <a:bodyPr/>
                    <a:lstStyle/>
                    <a:p>
                      <a:pPr algn="ctr"/>
                      <a:r>
                        <a:rPr lang="en-US" sz="1100" i="0" dirty="0"/>
                        <a:t>114</a:t>
                      </a:r>
                    </a:p>
                  </a:txBody>
                  <a:tcPr anchor="ctr">
                    <a:solidFill>
                      <a:schemeClr val="bg1">
                        <a:lumMod val="95000"/>
                      </a:schemeClr>
                    </a:solidFill>
                  </a:tcPr>
                </a:tc>
                <a:tc>
                  <a:txBody>
                    <a:bodyPr/>
                    <a:lstStyle/>
                    <a:p>
                      <a:pPr algn="ctr"/>
                      <a:r>
                        <a:rPr lang="en-US" sz="1100" i="0" dirty="0"/>
                        <a:t>104</a:t>
                      </a:r>
                    </a:p>
                  </a:txBody>
                  <a:tcPr anchor="ctr">
                    <a:solidFill>
                      <a:schemeClr val="bg1">
                        <a:lumMod val="95000"/>
                      </a:schemeClr>
                    </a:solidFill>
                  </a:tcPr>
                </a:tc>
                <a:tc>
                  <a:txBody>
                    <a:bodyPr/>
                    <a:lstStyle/>
                    <a:p>
                      <a:pPr algn="ctr"/>
                      <a:r>
                        <a:rPr lang="en-US" sz="1100" i="0" dirty="0"/>
                        <a:t>104</a:t>
                      </a:r>
                    </a:p>
                  </a:txBody>
                  <a:tcPr anchor="ctr">
                    <a:solidFill>
                      <a:schemeClr val="bg1">
                        <a:lumMod val="95000"/>
                      </a:schemeClr>
                    </a:solidFill>
                  </a:tcPr>
                </a:tc>
                <a:tc>
                  <a:txBody>
                    <a:bodyPr/>
                    <a:lstStyle/>
                    <a:p>
                      <a:pPr algn="ctr"/>
                      <a:r>
                        <a:rPr lang="en-US" sz="1100" i="0" dirty="0"/>
                        <a:t>91</a:t>
                      </a:r>
                    </a:p>
                  </a:txBody>
                  <a:tcPr anchor="ctr">
                    <a:solidFill>
                      <a:schemeClr val="bg1">
                        <a:lumMod val="95000"/>
                      </a:schemeClr>
                    </a:solidFill>
                  </a:tcPr>
                </a:tc>
                <a:tc>
                  <a:txBody>
                    <a:bodyPr/>
                    <a:lstStyle/>
                    <a:p>
                      <a:pPr algn="ctr"/>
                      <a:r>
                        <a:rPr lang="en-US" sz="1100" i="0" dirty="0"/>
                        <a:t>116</a:t>
                      </a:r>
                    </a:p>
                  </a:txBody>
                  <a:tcPr anchor="ctr">
                    <a:solidFill>
                      <a:schemeClr val="bg1">
                        <a:lumMod val="95000"/>
                      </a:schemeClr>
                    </a:solidFill>
                  </a:tcPr>
                </a:tc>
                <a:tc>
                  <a:txBody>
                    <a:bodyPr/>
                    <a:lstStyle/>
                    <a:p>
                      <a:pPr algn="ctr"/>
                      <a:r>
                        <a:rPr lang="en-US" sz="1100" i="0" dirty="0"/>
                        <a:t>132</a:t>
                      </a:r>
                    </a:p>
                  </a:txBody>
                  <a:tcPr anchor="ctr">
                    <a:solidFill>
                      <a:schemeClr val="bg1">
                        <a:lumMod val="95000"/>
                      </a:schemeClr>
                    </a:solidFill>
                  </a:tcPr>
                </a:tc>
                <a:tc>
                  <a:txBody>
                    <a:bodyPr/>
                    <a:lstStyle/>
                    <a:p>
                      <a:pPr algn="ctr"/>
                      <a:r>
                        <a:rPr lang="en-US" sz="1100" i="0" dirty="0"/>
                        <a:t>23</a:t>
                      </a:r>
                    </a:p>
                  </a:txBody>
                  <a:tcPr anchor="ctr">
                    <a:solidFill>
                      <a:schemeClr val="bg1">
                        <a:lumMod val="95000"/>
                      </a:schemeClr>
                    </a:solidFill>
                  </a:tcPr>
                </a:tc>
                <a:tc>
                  <a:txBody>
                    <a:bodyPr/>
                    <a:lstStyle/>
                    <a:p>
                      <a:pPr algn="ctr"/>
                      <a:r>
                        <a:rPr lang="en-US" sz="1100" i="0" dirty="0"/>
                        <a:t>4</a:t>
                      </a:r>
                    </a:p>
                  </a:txBody>
                  <a:tcPr anchor="ctr">
                    <a:solidFill>
                      <a:schemeClr val="bg1">
                        <a:lumMod val="95000"/>
                      </a:schemeClr>
                    </a:solidFill>
                  </a:tcPr>
                </a:tc>
                <a:tc>
                  <a:txBody>
                    <a:bodyPr/>
                    <a:lstStyle/>
                    <a:p>
                      <a:pPr algn="ctr"/>
                      <a:r>
                        <a:rPr lang="en-US" sz="1100" i="0" dirty="0"/>
                        <a:t>14</a:t>
                      </a:r>
                    </a:p>
                  </a:txBody>
                  <a:tcPr anchor="ctr">
                    <a:solidFill>
                      <a:schemeClr val="bg1">
                        <a:lumMod val="95000"/>
                      </a:schemeClr>
                    </a:solidFill>
                  </a:tcPr>
                </a:tc>
                <a:tc>
                  <a:txBody>
                    <a:bodyPr/>
                    <a:lstStyle/>
                    <a:p>
                      <a:pPr algn="ctr"/>
                      <a:r>
                        <a:rPr lang="en-US" sz="1100" i="0" dirty="0"/>
                        <a:t>23</a:t>
                      </a:r>
                    </a:p>
                  </a:txBody>
                  <a:tcPr anchor="ctr">
                    <a:solidFill>
                      <a:schemeClr val="bg1">
                        <a:lumMod val="95000"/>
                      </a:schemeClr>
                    </a:solidFill>
                  </a:tcPr>
                </a:tc>
                <a:tc>
                  <a:txBody>
                    <a:bodyPr/>
                    <a:lstStyle/>
                    <a:p>
                      <a:pPr algn="ctr"/>
                      <a:r>
                        <a:rPr lang="en-US" sz="1100" b="1" i="1" dirty="0"/>
                        <a:t>905</a:t>
                      </a:r>
                    </a:p>
                  </a:txBody>
                  <a:tcPr anchor="ctr">
                    <a:solidFill>
                      <a:schemeClr val="bg1">
                        <a:lumMod val="95000"/>
                      </a:schemeClr>
                    </a:solidFill>
                  </a:tcPr>
                </a:tc>
                <a:tc>
                  <a:txBody>
                    <a:bodyPr/>
                    <a:lstStyle/>
                    <a:p>
                      <a:pPr algn="ctr"/>
                      <a:r>
                        <a:rPr lang="en-US" sz="1100" b="0" i="0" dirty="0"/>
                        <a:t>822</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100" b="0" i="1" dirty="0"/>
                        <a:t>Fat/Cat</a:t>
                      </a:r>
                    </a:p>
                  </a:txBody>
                  <a:tcPr anchor="ctr">
                    <a:solidFill>
                      <a:schemeClr val="bg1">
                        <a:lumMod val="85000"/>
                      </a:schemeClr>
                    </a:solidFill>
                  </a:tcPr>
                </a:tc>
                <a:tc>
                  <a:txBody>
                    <a:bodyPr/>
                    <a:lstStyle/>
                    <a:p>
                      <a:pPr algn="ctr"/>
                      <a:r>
                        <a:rPr lang="en-US" sz="1100" i="0" dirty="0"/>
                        <a:t>19</a:t>
                      </a:r>
                    </a:p>
                  </a:txBody>
                  <a:tcPr anchor="ctr">
                    <a:solidFill>
                      <a:schemeClr val="bg1">
                        <a:lumMod val="85000"/>
                      </a:schemeClr>
                    </a:solidFill>
                  </a:tcPr>
                </a:tc>
                <a:tc>
                  <a:txBody>
                    <a:bodyPr/>
                    <a:lstStyle/>
                    <a:p>
                      <a:pPr algn="ctr"/>
                      <a:r>
                        <a:rPr lang="en-US" sz="1100" i="0" dirty="0"/>
                        <a:t>23</a:t>
                      </a:r>
                    </a:p>
                  </a:txBody>
                  <a:tcPr anchor="ctr">
                    <a:solidFill>
                      <a:schemeClr val="bg1">
                        <a:lumMod val="85000"/>
                      </a:schemeClr>
                    </a:solidFill>
                  </a:tcPr>
                </a:tc>
                <a:tc>
                  <a:txBody>
                    <a:bodyPr/>
                    <a:lstStyle/>
                    <a:p>
                      <a:pPr algn="ctr"/>
                      <a:r>
                        <a:rPr lang="en-US" sz="1100" i="0" dirty="0"/>
                        <a:t>28</a:t>
                      </a:r>
                    </a:p>
                  </a:txBody>
                  <a:tcPr anchor="ctr">
                    <a:solidFill>
                      <a:schemeClr val="bg1">
                        <a:lumMod val="85000"/>
                      </a:schemeClr>
                    </a:solidFill>
                  </a:tcPr>
                </a:tc>
                <a:tc>
                  <a:txBody>
                    <a:bodyPr/>
                    <a:lstStyle/>
                    <a:p>
                      <a:pPr algn="ctr"/>
                      <a:r>
                        <a:rPr lang="en-US" sz="1100" i="0" dirty="0"/>
                        <a:t>21</a:t>
                      </a:r>
                    </a:p>
                  </a:txBody>
                  <a:tcPr anchor="ctr">
                    <a:solidFill>
                      <a:schemeClr val="bg1">
                        <a:lumMod val="85000"/>
                      </a:schemeClr>
                    </a:solidFill>
                  </a:tcPr>
                </a:tc>
                <a:tc>
                  <a:txBody>
                    <a:bodyPr/>
                    <a:lstStyle/>
                    <a:p>
                      <a:pPr algn="ctr"/>
                      <a:r>
                        <a:rPr lang="en-US" sz="1100" i="0" dirty="0"/>
                        <a:t>19</a:t>
                      </a:r>
                    </a:p>
                  </a:txBody>
                  <a:tcPr anchor="ctr">
                    <a:solidFill>
                      <a:schemeClr val="bg1">
                        <a:lumMod val="85000"/>
                      </a:schemeClr>
                    </a:solidFill>
                  </a:tcPr>
                </a:tc>
                <a:tc>
                  <a:txBody>
                    <a:bodyPr/>
                    <a:lstStyle/>
                    <a:p>
                      <a:pPr algn="ctr"/>
                      <a:r>
                        <a:rPr lang="en-US" sz="1100" i="0" dirty="0"/>
                        <a:t>19</a:t>
                      </a:r>
                    </a:p>
                  </a:txBody>
                  <a:tcPr anchor="ctr">
                    <a:solidFill>
                      <a:schemeClr val="bg1">
                        <a:lumMod val="85000"/>
                      </a:schemeClr>
                    </a:solidFill>
                  </a:tcPr>
                </a:tc>
                <a:tc>
                  <a:txBody>
                    <a:bodyPr/>
                    <a:lstStyle/>
                    <a:p>
                      <a:pPr algn="ctr"/>
                      <a:r>
                        <a:rPr lang="en-US" sz="1100" i="0" dirty="0"/>
                        <a:t>21</a:t>
                      </a:r>
                    </a:p>
                  </a:txBody>
                  <a:tcPr anchor="ctr">
                    <a:solidFill>
                      <a:schemeClr val="bg1">
                        <a:lumMod val="85000"/>
                      </a:schemeClr>
                    </a:solidFill>
                  </a:tcPr>
                </a:tc>
                <a:tc>
                  <a:txBody>
                    <a:bodyPr/>
                    <a:lstStyle/>
                    <a:p>
                      <a:pPr algn="ctr"/>
                      <a:r>
                        <a:rPr lang="en-US" sz="1100" i="0" dirty="0"/>
                        <a:t>22</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0</a:t>
                      </a:r>
                    </a:p>
                  </a:txBody>
                  <a:tcPr anchor="ctr">
                    <a:solidFill>
                      <a:schemeClr val="bg1">
                        <a:lumMod val="85000"/>
                      </a:schemeClr>
                    </a:solidFill>
                  </a:tcPr>
                </a:tc>
                <a:tc>
                  <a:txBody>
                    <a:bodyPr/>
                    <a:lstStyle/>
                    <a:p>
                      <a:pPr algn="ctr"/>
                      <a:r>
                        <a:rPr lang="en-US" sz="1100" i="0" dirty="0"/>
                        <a:t>1</a:t>
                      </a:r>
                    </a:p>
                  </a:txBody>
                  <a:tcPr anchor="ctr">
                    <a:solidFill>
                      <a:schemeClr val="bg1">
                        <a:lumMod val="85000"/>
                      </a:schemeClr>
                    </a:solidFill>
                  </a:tcPr>
                </a:tc>
                <a:tc>
                  <a:txBody>
                    <a:bodyPr/>
                    <a:lstStyle/>
                    <a:p>
                      <a:pPr algn="ctr"/>
                      <a:r>
                        <a:rPr lang="en-US" sz="1100" b="1" i="1" dirty="0"/>
                        <a:t>173</a:t>
                      </a:r>
                    </a:p>
                  </a:txBody>
                  <a:tcPr anchor="ctr">
                    <a:solidFill>
                      <a:schemeClr val="bg1">
                        <a:lumMod val="85000"/>
                      </a:schemeClr>
                    </a:solidFill>
                  </a:tcPr>
                </a:tc>
                <a:tc>
                  <a:txBody>
                    <a:bodyPr/>
                    <a:lstStyle/>
                    <a:p>
                      <a:pPr algn="ctr"/>
                      <a:r>
                        <a:rPr lang="en-US" sz="1100" b="0" i="0" dirty="0"/>
                        <a:t>123</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100" b="1" i="1" dirty="0"/>
                        <a:t>Totals</a:t>
                      </a:r>
                    </a:p>
                  </a:txBody>
                  <a:tcPr anchor="ctr">
                    <a:solidFill>
                      <a:schemeClr val="bg1">
                        <a:lumMod val="95000"/>
                      </a:schemeClr>
                    </a:solidFill>
                  </a:tcPr>
                </a:tc>
                <a:tc>
                  <a:txBody>
                    <a:bodyPr/>
                    <a:lstStyle/>
                    <a:p>
                      <a:pPr algn="ctr"/>
                      <a:r>
                        <a:rPr lang="en-US" sz="1100" b="1" i="1" dirty="0"/>
                        <a:t>389</a:t>
                      </a:r>
                    </a:p>
                  </a:txBody>
                  <a:tcPr anchor="ctr">
                    <a:solidFill>
                      <a:schemeClr val="bg1">
                        <a:lumMod val="95000"/>
                      </a:schemeClr>
                    </a:solidFill>
                  </a:tcPr>
                </a:tc>
                <a:tc>
                  <a:txBody>
                    <a:bodyPr/>
                    <a:lstStyle/>
                    <a:p>
                      <a:pPr algn="ctr"/>
                      <a:r>
                        <a:rPr lang="en-US" sz="1100" b="1" i="1" dirty="0"/>
                        <a:t>366</a:t>
                      </a:r>
                    </a:p>
                  </a:txBody>
                  <a:tcPr anchor="ctr">
                    <a:solidFill>
                      <a:schemeClr val="bg1">
                        <a:lumMod val="95000"/>
                      </a:schemeClr>
                    </a:solidFill>
                  </a:tcPr>
                </a:tc>
                <a:tc>
                  <a:txBody>
                    <a:bodyPr/>
                    <a:lstStyle/>
                    <a:p>
                      <a:pPr algn="ctr"/>
                      <a:r>
                        <a:rPr lang="en-US" sz="1100" b="1" i="1" dirty="0"/>
                        <a:t>418</a:t>
                      </a:r>
                    </a:p>
                  </a:txBody>
                  <a:tcPr anchor="ctr">
                    <a:solidFill>
                      <a:schemeClr val="bg1">
                        <a:lumMod val="95000"/>
                      </a:schemeClr>
                    </a:solidFill>
                  </a:tcPr>
                </a:tc>
                <a:tc>
                  <a:txBody>
                    <a:bodyPr/>
                    <a:lstStyle/>
                    <a:p>
                      <a:pPr algn="ctr"/>
                      <a:r>
                        <a:rPr lang="en-US" sz="1100" b="1" i="1" dirty="0"/>
                        <a:t>487</a:t>
                      </a:r>
                    </a:p>
                  </a:txBody>
                  <a:tcPr anchor="ctr">
                    <a:solidFill>
                      <a:schemeClr val="bg1">
                        <a:lumMod val="95000"/>
                      </a:schemeClr>
                    </a:solidFill>
                  </a:tcPr>
                </a:tc>
                <a:tc>
                  <a:txBody>
                    <a:bodyPr/>
                    <a:lstStyle/>
                    <a:p>
                      <a:pPr algn="ctr"/>
                      <a:r>
                        <a:rPr lang="en-US" sz="1100" b="1" i="1" dirty="0"/>
                        <a:t>388</a:t>
                      </a:r>
                    </a:p>
                  </a:txBody>
                  <a:tcPr anchor="ctr">
                    <a:solidFill>
                      <a:schemeClr val="bg1">
                        <a:lumMod val="95000"/>
                      </a:schemeClr>
                    </a:solidFill>
                  </a:tcPr>
                </a:tc>
                <a:tc>
                  <a:txBody>
                    <a:bodyPr/>
                    <a:lstStyle/>
                    <a:p>
                      <a:pPr algn="ctr"/>
                      <a:r>
                        <a:rPr lang="en-US" sz="1100" b="1" i="1" dirty="0"/>
                        <a:t>463</a:t>
                      </a:r>
                    </a:p>
                  </a:txBody>
                  <a:tcPr anchor="ctr">
                    <a:solidFill>
                      <a:schemeClr val="bg1">
                        <a:lumMod val="95000"/>
                      </a:schemeClr>
                    </a:solidFill>
                  </a:tcPr>
                </a:tc>
                <a:tc>
                  <a:txBody>
                    <a:bodyPr/>
                    <a:lstStyle/>
                    <a:p>
                      <a:pPr algn="ctr"/>
                      <a:r>
                        <a:rPr lang="en-US" sz="1100" b="1" i="1" dirty="0"/>
                        <a:t>481</a:t>
                      </a:r>
                    </a:p>
                  </a:txBody>
                  <a:tcPr anchor="ctr">
                    <a:solidFill>
                      <a:schemeClr val="bg1">
                        <a:lumMod val="95000"/>
                      </a:schemeClr>
                    </a:solidFill>
                  </a:tcPr>
                </a:tc>
                <a:tc>
                  <a:txBody>
                    <a:bodyPr/>
                    <a:lstStyle/>
                    <a:p>
                      <a:pPr algn="ctr"/>
                      <a:r>
                        <a:rPr lang="en-US" sz="1100" b="1" i="1" dirty="0"/>
                        <a:t>592</a:t>
                      </a:r>
                    </a:p>
                  </a:txBody>
                  <a:tcPr anchor="ctr">
                    <a:solidFill>
                      <a:schemeClr val="bg1">
                        <a:lumMod val="95000"/>
                      </a:schemeClr>
                    </a:solidFill>
                  </a:tcPr>
                </a:tc>
                <a:tc>
                  <a:txBody>
                    <a:bodyPr/>
                    <a:lstStyle/>
                    <a:p>
                      <a:pPr algn="ctr"/>
                      <a:r>
                        <a:rPr lang="en-US" sz="1100" b="1" i="1" dirty="0"/>
                        <a:t>26</a:t>
                      </a:r>
                    </a:p>
                  </a:txBody>
                  <a:tcPr anchor="ctr">
                    <a:solidFill>
                      <a:schemeClr val="bg1">
                        <a:lumMod val="95000"/>
                      </a:schemeClr>
                    </a:solidFill>
                  </a:tcPr>
                </a:tc>
                <a:tc>
                  <a:txBody>
                    <a:bodyPr/>
                    <a:lstStyle/>
                    <a:p>
                      <a:pPr algn="ctr"/>
                      <a:r>
                        <a:rPr lang="en-US" sz="1100" b="1" i="1" dirty="0"/>
                        <a:t>5</a:t>
                      </a:r>
                    </a:p>
                  </a:txBody>
                  <a:tcPr anchor="ctr">
                    <a:solidFill>
                      <a:schemeClr val="bg1">
                        <a:lumMod val="95000"/>
                      </a:schemeClr>
                    </a:solidFill>
                  </a:tcPr>
                </a:tc>
                <a:tc>
                  <a:txBody>
                    <a:bodyPr/>
                    <a:lstStyle/>
                    <a:p>
                      <a:pPr algn="ctr"/>
                      <a:r>
                        <a:rPr lang="en-US" sz="1100" b="1" i="1" dirty="0"/>
                        <a:t>16</a:t>
                      </a:r>
                    </a:p>
                  </a:txBody>
                  <a:tcPr anchor="ctr">
                    <a:solidFill>
                      <a:schemeClr val="bg1">
                        <a:lumMod val="95000"/>
                      </a:schemeClr>
                    </a:solidFill>
                  </a:tcPr>
                </a:tc>
                <a:tc>
                  <a:txBody>
                    <a:bodyPr/>
                    <a:lstStyle/>
                    <a:p>
                      <a:pPr algn="ctr"/>
                      <a:r>
                        <a:rPr lang="en-US" sz="1100" b="1" i="1" dirty="0"/>
                        <a:t>26</a:t>
                      </a:r>
                    </a:p>
                  </a:txBody>
                  <a:tcPr anchor="ctr">
                    <a:solidFill>
                      <a:schemeClr val="bg1">
                        <a:lumMod val="95000"/>
                      </a:schemeClr>
                    </a:solidFill>
                  </a:tcPr>
                </a:tc>
                <a:tc>
                  <a:txBody>
                    <a:bodyPr/>
                    <a:lstStyle/>
                    <a:p>
                      <a:pPr algn="ctr"/>
                      <a:r>
                        <a:rPr lang="en-US" sz="1100" b="1" i="1" dirty="0"/>
                        <a:t>3,657</a:t>
                      </a:r>
                    </a:p>
                  </a:txBody>
                  <a:tcPr anchor="ctr">
                    <a:solidFill>
                      <a:schemeClr val="bg1">
                        <a:lumMod val="95000"/>
                      </a:schemeClr>
                    </a:solidFill>
                  </a:tcPr>
                </a:tc>
                <a:tc>
                  <a:txBody>
                    <a:bodyPr/>
                    <a:lstStyle/>
                    <a:p>
                      <a:pPr algn="ctr"/>
                      <a:r>
                        <a:rPr lang="en-US" sz="1100" b="0" i="0" dirty="0"/>
                        <a:t>3,364</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5" name="TextBox 14">
            <a:extLst>
              <a:ext uri="{FF2B5EF4-FFF2-40B4-BE49-F238E27FC236}">
                <a16:creationId xmlns:a16="http://schemas.microsoft.com/office/drawing/2014/main" id="{A1BC806F-EDDE-4AEA-A3FC-28C19E00D1A3}"/>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043072392"/>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2331887187"/>
              </p:ext>
            </p:extLst>
          </p:nvPr>
        </p:nvGraphicFramePr>
        <p:xfrm>
          <a:off x="609600" y="2971800"/>
          <a:ext cx="8001000" cy="1664732"/>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9060">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6418">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14</a:t>
                      </a:r>
                    </a:p>
                  </a:txBody>
                  <a:tcPr anchor="ctr">
                    <a:solidFill>
                      <a:schemeClr val="bg1">
                        <a:lumMod val="95000"/>
                      </a:schemeClr>
                    </a:solidFill>
                  </a:tcPr>
                </a:tc>
                <a:tc>
                  <a:txBody>
                    <a:bodyPr/>
                    <a:lstStyle/>
                    <a:p>
                      <a:pPr algn="ctr"/>
                      <a:r>
                        <a:rPr lang="en-US" sz="1400" b="0" i="1" dirty="0"/>
                        <a:t>52%</a:t>
                      </a:r>
                    </a:p>
                  </a:txBody>
                  <a:tcPr anchor="ctr">
                    <a:solidFill>
                      <a:schemeClr val="bg1">
                        <a:lumMod val="95000"/>
                      </a:schemeClr>
                    </a:solidFill>
                  </a:tcPr>
                </a:tc>
                <a:tc>
                  <a:txBody>
                    <a:bodyPr/>
                    <a:lstStyle/>
                    <a:p>
                      <a:pPr algn="ctr"/>
                      <a:r>
                        <a:rPr lang="en-US" sz="1400" b="0" i="1" dirty="0"/>
                        <a:t>7</a:t>
                      </a:r>
                    </a:p>
                  </a:txBody>
                  <a:tcPr anchor="ctr">
                    <a:solidFill>
                      <a:schemeClr val="bg1">
                        <a:lumMod val="95000"/>
                      </a:schemeClr>
                    </a:solidFill>
                  </a:tcPr>
                </a:tc>
                <a:tc>
                  <a:txBody>
                    <a:bodyPr/>
                    <a:lstStyle/>
                    <a:p>
                      <a:pPr algn="ctr"/>
                      <a:r>
                        <a:rPr lang="en-US" sz="1400" b="0" i="1" dirty="0"/>
                        <a:t>39%</a:t>
                      </a:r>
                    </a:p>
                  </a:txBody>
                  <a:tcPr anchor="ctr">
                    <a:solidFill>
                      <a:schemeClr val="bg1">
                        <a:lumMod val="95000"/>
                      </a:schemeClr>
                    </a:solidFill>
                  </a:tcPr>
                </a:tc>
                <a:extLst>
                  <a:ext uri="{0D108BD9-81ED-4DB2-BD59-A6C34878D82A}">
                    <a16:rowId xmlns:a16="http://schemas.microsoft.com/office/drawing/2014/main" val="10001"/>
                  </a:ext>
                </a:extLst>
              </a:tr>
              <a:tr h="326418">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7</a:t>
                      </a:r>
                    </a:p>
                  </a:txBody>
                  <a:tcPr anchor="ctr">
                    <a:solidFill>
                      <a:schemeClr val="bg1">
                        <a:lumMod val="85000"/>
                      </a:schemeClr>
                    </a:solidFill>
                  </a:tcPr>
                </a:tc>
                <a:tc>
                  <a:txBody>
                    <a:bodyPr/>
                    <a:lstStyle/>
                    <a:p>
                      <a:pPr algn="ctr"/>
                      <a:r>
                        <a:rPr lang="en-US" sz="1400" b="0" i="1" dirty="0"/>
                        <a:t>26%</a:t>
                      </a:r>
                    </a:p>
                  </a:txBody>
                  <a:tcPr anchor="ctr">
                    <a:solidFill>
                      <a:schemeClr val="bg1">
                        <a:lumMod val="85000"/>
                      </a:schemeClr>
                    </a:solidFill>
                  </a:tcPr>
                </a:tc>
                <a:tc>
                  <a:txBody>
                    <a:bodyPr/>
                    <a:lstStyle/>
                    <a:p>
                      <a:pPr algn="ctr"/>
                      <a:r>
                        <a:rPr lang="en-US" sz="1400" b="0" i="1" dirty="0"/>
                        <a:t>7</a:t>
                      </a:r>
                    </a:p>
                  </a:txBody>
                  <a:tcPr anchor="ctr">
                    <a:solidFill>
                      <a:schemeClr val="bg1">
                        <a:lumMod val="85000"/>
                      </a:schemeClr>
                    </a:solidFill>
                  </a:tcPr>
                </a:tc>
                <a:tc>
                  <a:txBody>
                    <a:bodyPr/>
                    <a:lstStyle/>
                    <a:p>
                      <a:pPr algn="ctr"/>
                      <a:r>
                        <a:rPr lang="en-US" sz="1400" b="0" i="1" dirty="0"/>
                        <a:t>39%</a:t>
                      </a:r>
                    </a:p>
                  </a:txBody>
                  <a:tcPr anchor="ctr">
                    <a:solidFill>
                      <a:schemeClr val="bg1">
                        <a:lumMod val="85000"/>
                      </a:schemeClr>
                    </a:solidFill>
                  </a:tcPr>
                </a:tc>
                <a:extLst>
                  <a:ext uri="{0D108BD9-81ED-4DB2-BD59-A6C34878D82A}">
                    <a16:rowId xmlns:a16="http://schemas.microsoft.com/office/drawing/2014/main" val="10002"/>
                  </a:ext>
                </a:extLst>
              </a:tr>
              <a:tr h="326418">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6</a:t>
                      </a:r>
                    </a:p>
                  </a:txBody>
                  <a:tcPr anchor="ctr">
                    <a:solidFill>
                      <a:schemeClr val="bg1">
                        <a:lumMod val="95000"/>
                      </a:schemeClr>
                    </a:solidFill>
                  </a:tcPr>
                </a:tc>
                <a:tc>
                  <a:txBody>
                    <a:bodyPr/>
                    <a:lstStyle/>
                    <a:p>
                      <a:pPr algn="ctr"/>
                      <a:r>
                        <a:rPr lang="en-US" sz="1400" b="0" i="1" dirty="0"/>
                        <a:t>22%</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22%</a:t>
                      </a:r>
                    </a:p>
                  </a:txBody>
                  <a:tcPr anchor="ctr">
                    <a:solidFill>
                      <a:schemeClr val="bg1">
                        <a:lumMod val="95000"/>
                      </a:schemeClr>
                    </a:solidFill>
                  </a:tcPr>
                </a:tc>
                <a:extLst>
                  <a:ext uri="{0D108BD9-81ED-4DB2-BD59-A6C34878D82A}">
                    <a16:rowId xmlns:a16="http://schemas.microsoft.com/office/drawing/2014/main" val="10003"/>
                  </a:ext>
                </a:extLst>
              </a:tr>
              <a:tr h="326418">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18</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AA2E3293-4B2C-4DE5-A4B4-84DB468F4A1F}"/>
              </a:ext>
            </a:extLst>
          </p:cNvPr>
          <p:cNvGraphicFramePr>
            <a:graphicFrameLocks noGrp="1"/>
          </p:cNvGraphicFramePr>
          <p:nvPr>
            <p:extLst>
              <p:ext uri="{D42A27DB-BD31-4B8C-83A1-F6EECF244321}">
                <p14:modId xmlns:p14="http://schemas.microsoft.com/office/powerpoint/2010/main" val="3285919328"/>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22</a:t>
                      </a:r>
                    </a:p>
                  </a:txBody>
                  <a:tcPr anchor="ctr">
                    <a:solidFill>
                      <a:schemeClr val="bg1">
                        <a:lumMod val="95000"/>
                      </a:schemeClr>
                    </a:solidFill>
                  </a:tcPr>
                </a:tc>
                <a:tc>
                  <a:txBody>
                    <a:bodyPr/>
                    <a:lstStyle/>
                    <a:p>
                      <a:pPr algn="ctr"/>
                      <a:r>
                        <a:rPr lang="en-US" sz="1400" b="0" i="1" dirty="0"/>
                        <a:t>71%</a:t>
                      </a:r>
                    </a:p>
                  </a:txBody>
                  <a:tcPr anchor="ctr">
                    <a:solidFill>
                      <a:schemeClr val="bg1">
                        <a:lumMod val="95000"/>
                      </a:schemeClr>
                    </a:solidFill>
                  </a:tcPr>
                </a:tc>
                <a:tc>
                  <a:txBody>
                    <a:bodyPr/>
                    <a:lstStyle/>
                    <a:p>
                      <a:pPr algn="ctr"/>
                      <a:r>
                        <a:rPr lang="en-US" sz="1400" b="0" i="1" dirty="0"/>
                        <a:t>21</a:t>
                      </a:r>
                    </a:p>
                  </a:txBody>
                  <a:tcPr anchor="ctr">
                    <a:solidFill>
                      <a:schemeClr val="bg1">
                        <a:lumMod val="95000"/>
                      </a:schemeClr>
                    </a:solidFill>
                  </a:tcPr>
                </a:tc>
                <a:tc>
                  <a:txBody>
                    <a:bodyPr/>
                    <a:lstStyle/>
                    <a:p>
                      <a:pPr algn="ctr"/>
                      <a:r>
                        <a:rPr lang="en-US" sz="1400" b="0" i="1" dirty="0"/>
                        <a:t>81%</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6%</a:t>
                      </a:r>
                    </a:p>
                  </a:txBody>
                  <a:tcPr anchor="ctr">
                    <a:solidFill>
                      <a:schemeClr val="bg1">
                        <a:lumMod val="85000"/>
                      </a:schemeClr>
                    </a:solidFill>
                  </a:tcPr>
                </a:tc>
                <a:tc>
                  <a:txBody>
                    <a:bodyPr/>
                    <a:lstStyle/>
                    <a:p>
                      <a:pPr algn="ctr"/>
                      <a:r>
                        <a:rPr lang="en-US" sz="1400" b="0" i="1" dirty="0"/>
                        <a:t>3</a:t>
                      </a:r>
                    </a:p>
                  </a:txBody>
                  <a:tcPr anchor="ctr">
                    <a:solidFill>
                      <a:schemeClr val="bg1">
                        <a:lumMod val="85000"/>
                      </a:schemeClr>
                    </a:solidFill>
                  </a:tcPr>
                </a:tc>
                <a:tc>
                  <a:txBody>
                    <a:bodyPr/>
                    <a:lstStyle/>
                    <a:p>
                      <a:pPr algn="ctr"/>
                      <a:r>
                        <a:rPr lang="en-US" sz="1400" b="0" i="1" dirty="0"/>
                        <a:t>11%</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7</a:t>
                      </a:r>
                    </a:p>
                  </a:txBody>
                  <a:tcPr anchor="ctr">
                    <a:solidFill>
                      <a:schemeClr val="bg1">
                        <a:lumMod val="95000"/>
                      </a:schemeClr>
                    </a:solidFill>
                  </a:tcPr>
                </a:tc>
                <a:tc>
                  <a:txBody>
                    <a:bodyPr/>
                    <a:lstStyle/>
                    <a:p>
                      <a:pPr algn="ctr"/>
                      <a:r>
                        <a:rPr lang="en-US" sz="1400" b="0" i="1" dirty="0"/>
                        <a:t>23%</a:t>
                      </a:r>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8%</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31</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2" name="Table 1">
            <a:extLst>
              <a:ext uri="{FF2B5EF4-FFF2-40B4-BE49-F238E27FC236}">
                <a16:creationId xmlns:a16="http://schemas.microsoft.com/office/drawing/2014/main" id="{0A74FD6F-C494-4211-A637-40C95C142A98}"/>
              </a:ext>
            </a:extLst>
          </p:cNvPr>
          <p:cNvGraphicFramePr>
            <a:graphicFrameLocks noGrp="1"/>
          </p:cNvGraphicFramePr>
          <p:nvPr>
            <p:extLst>
              <p:ext uri="{D42A27DB-BD31-4B8C-83A1-F6EECF244321}">
                <p14:modId xmlns:p14="http://schemas.microsoft.com/office/powerpoint/2010/main" val="3617870920"/>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62%</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64%</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16%</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23%</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22%</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14%</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
        <p:nvSpPr>
          <p:cNvPr id="10" name="TextBox 9">
            <a:extLst>
              <a:ext uri="{FF2B5EF4-FFF2-40B4-BE49-F238E27FC236}">
                <a16:creationId xmlns:a16="http://schemas.microsoft.com/office/drawing/2014/main" id="{9C8CC3F0-2029-4373-B4BC-9449296B697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48685474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7" name="Table 6">
            <a:extLst>
              <a:ext uri="{FF2B5EF4-FFF2-40B4-BE49-F238E27FC236}">
                <a16:creationId xmlns:a16="http://schemas.microsoft.com/office/drawing/2014/main" id="{9131AD26-0FFE-40A3-853D-0C7F95C159DA}"/>
              </a:ext>
            </a:extLst>
          </p:cNvPr>
          <p:cNvGraphicFramePr>
            <a:graphicFrameLocks noGrp="1"/>
          </p:cNvGraphicFramePr>
          <p:nvPr>
            <p:extLst>
              <p:ext uri="{D42A27DB-BD31-4B8C-83A1-F6EECF244321}">
                <p14:modId xmlns:p14="http://schemas.microsoft.com/office/powerpoint/2010/main" val="71450863"/>
              </p:ext>
            </p:extLst>
          </p:nvPr>
        </p:nvGraphicFramePr>
        <p:xfrm>
          <a:off x="609600" y="1112520"/>
          <a:ext cx="7908756" cy="1519684"/>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422404">
                <a:tc>
                  <a:txBody>
                    <a:bodyPr/>
                    <a:lstStyle/>
                    <a:p>
                      <a:pPr algn="ctr"/>
                      <a:r>
                        <a:rPr lang="en-US" sz="15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22936">
                <a:tc>
                  <a:txBody>
                    <a:bodyPr/>
                    <a:lstStyle/>
                    <a:p>
                      <a:pPr algn="r"/>
                      <a:r>
                        <a:rPr lang="en-US" sz="1200" b="0" i="1" dirty="0"/>
                        <a:t>Cut Loose</a:t>
                      </a:r>
                    </a:p>
                  </a:txBody>
                  <a:tcPr>
                    <a:solidFill>
                      <a:schemeClr val="bg1">
                        <a:lumMod val="95000"/>
                      </a:schemeClr>
                    </a:solidFill>
                  </a:tcPr>
                </a:tc>
                <a:tc>
                  <a:txBody>
                    <a:bodyPr/>
                    <a:lstStyle/>
                    <a:p>
                      <a:pPr algn="ctr"/>
                      <a:r>
                        <a:rPr lang="en-US" sz="1200" b="0" i="1" dirty="0"/>
                        <a:t>10</a:t>
                      </a:r>
                    </a:p>
                  </a:txBody>
                  <a:tcPr>
                    <a:solidFill>
                      <a:schemeClr val="bg1">
                        <a:lumMod val="95000"/>
                      </a:schemeClr>
                    </a:solidFill>
                  </a:tcPr>
                </a:tc>
                <a:tc>
                  <a:txBody>
                    <a:bodyPr/>
                    <a:lstStyle/>
                    <a:p>
                      <a:pPr algn="ctr"/>
                      <a:r>
                        <a:rPr lang="en-US" sz="1200" b="0" i="1" dirty="0"/>
                        <a:t>91%</a:t>
                      </a:r>
                    </a:p>
                  </a:txBody>
                  <a:tcPr>
                    <a:solidFill>
                      <a:schemeClr val="bg1">
                        <a:lumMod val="95000"/>
                      </a:schemeClr>
                    </a:solidFill>
                  </a:tcPr>
                </a:tc>
                <a:tc>
                  <a:txBody>
                    <a:bodyPr/>
                    <a:lstStyle/>
                    <a:p>
                      <a:pPr algn="ctr"/>
                      <a:r>
                        <a:rPr lang="en-US" sz="1200" b="0" i="1" dirty="0"/>
                        <a:t>8</a:t>
                      </a:r>
                    </a:p>
                  </a:txBody>
                  <a:tcPr>
                    <a:solidFill>
                      <a:schemeClr val="bg1">
                        <a:lumMod val="95000"/>
                      </a:schemeClr>
                    </a:solidFill>
                  </a:tcPr>
                </a:tc>
                <a:tc>
                  <a:txBody>
                    <a:bodyPr/>
                    <a:lstStyle/>
                    <a:p>
                      <a:pPr algn="ctr"/>
                      <a:r>
                        <a:rPr lang="en-US" sz="1200" b="0" i="1" dirty="0"/>
                        <a:t>100%</a:t>
                      </a:r>
                    </a:p>
                  </a:txBody>
                  <a:tcPr>
                    <a:solidFill>
                      <a:schemeClr val="bg1">
                        <a:lumMod val="95000"/>
                      </a:schemeClr>
                    </a:solidFill>
                  </a:tcPr>
                </a:tc>
                <a:extLst>
                  <a:ext uri="{0D108BD9-81ED-4DB2-BD59-A6C34878D82A}">
                    <a16:rowId xmlns:a16="http://schemas.microsoft.com/office/drawing/2014/main" val="10001"/>
                  </a:ext>
                </a:extLst>
              </a:tr>
              <a:tr h="22293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dirty="0"/>
                        <a:t>In-Training</a:t>
                      </a:r>
                    </a:p>
                  </a:txBody>
                  <a:tcPr>
                    <a:solidFill>
                      <a:schemeClr val="bg1">
                        <a:lumMod val="85000"/>
                      </a:schemeClr>
                    </a:solidFill>
                  </a:tcPr>
                </a:tc>
                <a:tc>
                  <a:txBody>
                    <a:bodyPr/>
                    <a:lstStyle/>
                    <a:p>
                      <a:pPr algn="ctr"/>
                      <a:r>
                        <a:rPr lang="en-US" sz="1200" b="0" i="1" dirty="0"/>
                        <a:t>1</a:t>
                      </a:r>
                    </a:p>
                  </a:txBody>
                  <a:tcPr>
                    <a:solidFill>
                      <a:schemeClr val="bg1">
                        <a:lumMod val="85000"/>
                      </a:schemeClr>
                    </a:solidFill>
                  </a:tcPr>
                </a:tc>
                <a:tc>
                  <a:txBody>
                    <a:bodyPr/>
                    <a:lstStyle/>
                    <a:p>
                      <a:pPr algn="ctr"/>
                      <a:r>
                        <a:rPr lang="en-US" sz="1200" b="0" i="1" dirty="0"/>
                        <a:t>9%</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extLst>
                  <a:ext uri="{0D108BD9-81ED-4DB2-BD59-A6C34878D82A}">
                    <a16:rowId xmlns:a16="http://schemas.microsoft.com/office/drawing/2014/main" val="10002"/>
                  </a:ext>
                </a:extLst>
              </a:tr>
              <a:tr h="22293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dirty="0"/>
                        <a:t>Vacant</a:t>
                      </a:r>
                      <a:r>
                        <a:rPr lang="en-US" sz="1200" b="0" i="1" baseline="0" dirty="0"/>
                        <a:t> </a:t>
                      </a:r>
                      <a:endParaRPr lang="en-US" sz="1200" b="0" i="1" dirty="0"/>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extLst>
                  <a:ext uri="{0D108BD9-81ED-4DB2-BD59-A6C34878D82A}">
                    <a16:rowId xmlns:a16="http://schemas.microsoft.com/office/drawing/2014/main" val="10003"/>
                  </a:ext>
                </a:extLst>
              </a:tr>
              <a:tr h="234669">
                <a:tc>
                  <a:txBody>
                    <a:bodyPr/>
                    <a:lstStyle/>
                    <a:p>
                      <a:pPr algn="r"/>
                      <a:r>
                        <a:rPr lang="en-US" sz="1200" b="1" i="1" dirty="0"/>
                        <a:t>Total</a:t>
                      </a:r>
                    </a:p>
                  </a:txBody>
                  <a:tcPr>
                    <a:solidFill>
                      <a:schemeClr val="bg1">
                        <a:lumMod val="85000"/>
                      </a:schemeClr>
                    </a:solidFill>
                  </a:tcPr>
                </a:tc>
                <a:tc gridSpan="2">
                  <a:txBody>
                    <a:bodyPr/>
                    <a:lstStyle/>
                    <a:p>
                      <a:pPr algn="l"/>
                      <a:r>
                        <a:rPr lang="en-US" sz="12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2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2F248498-B732-442B-B1D0-65835B4119EF}"/>
              </a:ext>
            </a:extLst>
          </p:cNvPr>
          <p:cNvGraphicFramePr>
            <a:graphicFrameLocks noGrp="1"/>
          </p:cNvGraphicFramePr>
          <p:nvPr>
            <p:extLst>
              <p:ext uri="{D42A27DB-BD31-4B8C-83A1-F6EECF244321}">
                <p14:modId xmlns:p14="http://schemas.microsoft.com/office/powerpoint/2010/main" val="1880091517"/>
              </p:ext>
            </p:extLst>
          </p:nvPr>
        </p:nvGraphicFramePr>
        <p:xfrm>
          <a:off x="602391" y="4343400"/>
          <a:ext cx="7915966" cy="1645920"/>
        </p:xfrm>
        <a:graphic>
          <a:graphicData uri="http://schemas.openxmlformats.org/drawingml/2006/table">
            <a:tbl>
              <a:tblPr firstRow="1" bandRow="1">
                <a:tableStyleId>{00A15C55-8517-42AA-B614-E9B94910E393}</a:tableStyleId>
              </a:tblPr>
              <a:tblGrid>
                <a:gridCol w="2979009">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3184357">
                  <a:extLst>
                    <a:ext uri="{9D8B030D-6E8A-4147-A177-3AD203B41FA5}">
                      <a16:colId xmlns:a16="http://schemas.microsoft.com/office/drawing/2014/main" val="20003"/>
                    </a:ext>
                  </a:extLst>
                </a:gridCol>
              </a:tblGrid>
              <a:tr h="475161">
                <a:tc>
                  <a:txBody>
                    <a:bodyPr/>
                    <a:lstStyle/>
                    <a:p>
                      <a:pPr algn="ctr"/>
                      <a:r>
                        <a:rPr lang="en-US" sz="15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50780">
                <a:tc>
                  <a:txBody>
                    <a:bodyPr/>
                    <a:lstStyle/>
                    <a:p>
                      <a:pPr algn="r"/>
                      <a:r>
                        <a:rPr lang="en-US" sz="1200" b="0" i="1" dirty="0"/>
                        <a:t>Cut Loose</a:t>
                      </a:r>
                    </a:p>
                  </a:txBody>
                  <a:tcPr anchor="ctr">
                    <a:solidFill>
                      <a:schemeClr val="bg1">
                        <a:lumMod val="95000"/>
                      </a:schemeClr>
                    </a:solidFill>
                  </a:tcPr>
                </a:tc>
                <a:tc>
                  <a:txBody>
                    <a:bodyPr/>
                    <a:lstStyle/>
                    <a:p>
                      <a:pPr algn="ctr"/>
                      <a:r>
                        <a:rPr lang="en-US" sz="1200" b="0" i="1" dirty="0"/>
                        <a:t>4</a:t>
                      </a:r>
                    </a:p>
                  </a:txBody>
                  <a:tcPr anchor="ctr">
                    <a:solidFill>
                      <a:schemeClr val="bg1">
                        <a:lumMod val="95000"/>
                      </a:schemeClr>
                    </a:solidFill>
                  </a:tcPr>
                </a:tc>
                <a:tc>
                  <a:txBody>
                    <a:bodyPr/>
                    <a:lstStyle/>
                    <a:p>
                      <a:pPr algn="ctr"/>
                      <a:r>
                        <a:rPr lang="en-US" sz="1200" b="0" i="1" dirty="0"/>
                        <a:t>67%</a:t>
                      </a:r>
                    </a:p>
                  </a:txBody>
                  <a:tcPr anchor="ctr">
                    <a:solidFill>
                      <a:schemeClr val="bg1">
                        <a:lumMod val="95000"/>
                      </a:schemeClr>
                    </a:solidFill>
                  </a:tcPr>
                </a:tc>
                <a:tc>
                  <a:txBody>
                    <a:bodyPr/>
                    <a:lstStyle/>
                    <a:p>
                      <a:pPr algn="ctr"/>
                      <a:r>
                        <a:rPr lang="en-US" sz="1200" b="0" i="1" dirty="0"/>
                        <a:t>NA</a:t>
                      </a:r>
                    </a:p>
                  </a:txBody>
                  <a:tcPr anchor="ctr">
                    <a:solidFill>
                      <a:schemeClr val="bg1">
                        <a:lumMod val="95000"/>
                      </a:schemeClr>
                    </a:solidFill>
                  </a:tcPr>
                </a:tc>
                <a:extLst>
                  <a:ext uri="{0D108BD9-81ED-4DB2-BD59-A6C34878D82A}">
                    <a16:rowId xmlns:a16="http://schemas.microsoft.com/office/drawing/2014/main" val="10001"/>
                  </a:ext>
                </a:extLst>
              </a:tr>
              <a:tr h="250780">
                <a:tc>
                  <a:txBody>
                    <a:bodyPr/>
                    <a:lstStyle/>
                    <a:p>
                      <a:pPr algn="r"/>
                      <a:r>
                        <a:rPr lang="en-US" sz="1200" b="0" i="1" dirty="0"/>
                        <a:t>In-Training</a:t>
                      </a:r>
                    </a:p>
                  </a:txBody>
                  <a:tcPr anchor="ctr">
                    <a:solidFill>
                      <a:schemeClr val="bg1">
                        <a:lumMod val="85000"/>
                      </a:schemeClr>
                    </a:solidFill>
                  </a:tcPr>
                </a:tc>
                <a:tc>
                  <a:txBody>
                    <a:bodyPr/>
                    <a:lstStyle/>
                    <a:p>
                      <a:pPr algn="ctr"/>
                      <a:r>
                        <a:rPr lang="en-US" sz="1200" b="0" i="1" dirty="0"/>
                        <a:t>2</a:t>
                      </a:r>
                    </a:p>
                  </a:txBody>
                  <a:tcPr anchor="ctr">
                    <a:solidFill>
                      <a:schemeClr val="bg1">
                        <a:lumMod val="85000"/>
                      </a:schemeClr>
                    </a:solidFill>
                  </a:tcPr>
                </a:tc>
                <a:tc>
                  <a:txBody>
                    <a:bodyPr/>
                    <a:lstStyle/>
                    <a:p>
                      <a:pPr algn="ctr"/>
                      <a:r>
                        <a:rPr lang="en-US" sz="1200" b="0" i="1" dirty="0"/>
                        <a:t>33%</a:t>
                      </a:r>
                    </a:p>
                  </a:txBody>
                  <a:tcPr anchor="ctr">
                    <a:solidFill>
                      <a:schemeClr val="bg1">
                        <a:lumMod val="85000"/>
                      </a:schemeClr>
                    </a:solidFill>
                  </a:tcPr>
                </a:tc>
                <a:tc>
                  <a:txBody>
                    <a:bodyPr/>
                    <a:lstStyle/>
                    <a:p>
                      <a:pPr algn="ctr"/>
                      <a:r>
                        <a:rPr lang="en-US" sz="1200" b="0" i="1" dirty="0"/>
                        <a:t>NA</a:t>
                      </a:r>
                    </a:p>
                  </a:txBody>
                  <a:tcPr anchor="ctr">
                    <a:solidFill>
                      <a:schemeClr val="bg1">
                        <a:lumMod val="85000"/>
                      </a:schemeClr>
                    </a:solidFill>
                  </a:tcPr>
                </a:tc>
                <a:extLst>
                  <a:ext uri="{0D108BD9-81ED-4DB2-BD59-A6C34878D82A}">
                    <a16:rowId xmlns:a16="http://schemas.microsoft.com/office/drawing/2014/main" val="10002"/>
                  </a:ext>
                </a:extLst>
              </a:tr>
              <a:tr h="250780">
                <a:tc>
                  <a:txBody>
                    <a:bodyPr/>
                    <a:lstStyle/>
                    <a:p>
                      <a:pPr algn="r"/>
                      <a:r>
                        <a:rPr lang="en-US" sz="1200" b="0" i="1" dirty="0"/>
                        <a:t>Vacant</a:t>
                      </a:r>
                      <a:r>
                        <a:rPr lang="en-US" sz="1200" b="0" i="1" baseline="0" dirty="0"/>
                        <a:t> </a:t>
                      </a:r>
                      <a:endParaRPr lang="en-US" sz="1200" b="0" i="1" dirty="0"/>
                    </a:p>
                  </a:txBody>
                  <a:tcPr anchor="ctr">
                    <a:solidFill>
                      <a:schemeClr val="bg1">
                        <a:lumMod val="95000"/>
                      </a:schemeClr>
                    </a:solidFill>
                  </a:tcPr>
                </a:tc>
                <a:tc>
                  <a:txBody>
                    <a:bodyPr/>
                    <a:lstStyle/>
                    <a:p>
                      <a:pPr algn="ctr"/>
                      <a:r>
                        <a:rPr lang="en-US" sz="1200" b="0" i="1" dirty="0"/>
                        <a:t>0</a:t>
                      </a:r>
                    </a:p>
                  </a:txBody>
                  <a:tcPr anchor="ctr">
                    <a:solidFill>
                      <a:schemeClr val="bg1">
                        <a:lumMod val="95000"/>
                      </a:schemeClr>
                    </a:solidFill>
                  </a:tcPr>
                </a:tc>
                <a:tc>
                  <a:txBody>
                    <a:bodyPr/>
                    <a:lstStyle/>
                    <a:p>
                      <a:pPr algn="ctr"/>
                      <a:r>
                        <a:rPr lang="en-US" sz="1200" b="0" i="1" dirty="0"/>
                        <a:t>0%</a:t>
                      </a:r>
                    </a:p>
                  </a:txBody>
                  <a:tcPr anchor="ctr">
                    <a:solidFill>
                      <a:schemeClr val="bg1">
                        <a:lumMod val="95000"/>
                      </a:schemeClr>
                    </a:solidFill>
                  </a:tcPr>
                </a:tc>
                <a:tc>
                  <a:txBody>
                    <a:bodyPr/>
                    <a:lstStyle/>
                    <a:p>
                      <a:pPr algn="ctr"/>
                      <a:r>
                        <a:rPr lang="en-US" sz="1200" b="0" i="1" dirty="0"/>
                        <a:t>NA</a:t>
                      </a:r>
                    </a:p>
                  </a:txBody>
                  <a:tcPr anchor="ctr">
                    <a:solidFill>
                      <a:schemeClr val="bg1">
                        <a:lumMod val="95000"/>
                      </a:schemeClr>
                    </a:solidFill>
                  </a:tcPr>
                </a:tc>
                <a:extLst>
                  <a:ext uri="{0D108BD9-81ED-4DB2-BD59-A6C34878D82A}">
                    <a16:rowId xmlns:a16="http://schemas.microsoft.com/office/drawing/2014/main" val="10003"/>
                  </a:ext>
                </a:extLst>
              </a:tr>
              <a:tr h="250780">
                <a:tc>
                  <a:txBody>
                    <a:bodyPr/>
                    <a:lstStyle/>
                    <a:p>
                      <a:pPr algn="r"/>
                      <a:r>
                        <a:rPr lang="en-US" sz="1200" b="1" i="1" dirty="0"/>
                        <a:t>Total</a:t>
                      </a:r>
                    </a:p>
                  </a:txBody>
                  <a:tcPr anchor="ctr">
                    <a:solidFill>
                      <a:schemeClr val="bg1">
                        <a:lumMod val="85000"/>
                      </a:schemeClr>
                    </a:solidFill>
                  </a:tcPr>
                </a:tc>
                <a:tc gridSpan="3">
                  <a:txBody>
                    <a:bodyPr/>
                    <a:lstStyle/>
                    <a:p>
                      <a:pPr algn="l"/>
                      <a:r>
                        <a:rPr lang="en-US" sz="1200" b="1" i="1" dirty="0"/>
                        <a:t>        6</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1" name="Table 10">
            <a:extLst>
              <a:ext uri="{FF2B5EF4-FFF2-40B4-BE49-F238E27FC236}">
                <a16:creationId xmlns:a16="http://schemas.microsoft.com/office/drawing/2014/main" id="{53B61542-5F5A-474B-ABC5-0CAE0D2A991B}"/>
              </a:ext>
            </a:extLst>
          </p:cNvPr>
          <p:cNvGraphicFramePr>
            <a:graphicFrameLocks noGrp="1"/>
          </p:cNvGraphicFramePr>
          <p:nvPr>
            <p:extLst>
              <p:ext uri="{D42A27DB-BD31-4B8C-83A1-F6EECF244321}">
                <p14:modId xmlns:p14="http://schemas.microsoft.com/office/powerpoint/2010/main" val="304314933"/>
              </p:ext>
            </p:extLst>
          </p:nvPr>
        </p:nvGraphicFramePr>
        <p:xfrm>
          <a:off x="609600" y="2590800"/>
          <a:ext cx="7908756" cy="1753076"/>
        </p:xfrm>
        <a:graphic>
          <a:graphicData uri="http://schemas.openxmlformats.org/drawingml/2006/table">
            <a:tbl>
              <a:tblPr firstRow="1" bandRow="1">
                <a:tableStyleId>{00A15C55-8517-42AA-B614-E9B94910E393}</a:tableStyleId>
              </a:tblPr>
              <a:tblGrid>
                <a:gridCol w="2971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655796">
                <a:tc>
                  <a:txBody>
                    <a:bodyPr/>
                    <a:lstStyle/>
                    <a:p>
                      <a:pPr algn="ctr"/>
                      <a:r>
                        <a:rPr lang="en-US" sz="1500" b="1" dirty="0">
                          <a:solidFill>
                            <a:schemeClr val="tx1"/>
                          </a:solidFill>
                        </a:rPr>
                        <a:t>EDUCATION,</a:t>
                      </a:r>
                      <a:r>
                        <a:rPr lang="en-US" sz="1500" b="1" baseline="0" dirty="0">
                          <a:solidFill>
                            <a:schemeClr val="tx1"/>
                          </a:solidFill>
                        </a:rPr>
                        <a:t> TRAINING AND TECHNICAL ASSISTANCE</a:t>
                      </a:r>
                      <a:endParaRPr lang="en-US" sz="15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44316">
                <a:tc>
                  <a:txBody>
                    <a:bodyPr/>
                    <a:lstStyle/>
                    <a:p>
                      <a:pPr algn="r"/>
                      <a:r>
                        <a:rPr lang="en-US" sz="1200" b="0" i="1" dirty="0"/>
                        <a:t>Cut Loose</a:t>
                      </a:r>
                    </a:p>
                  </a:txBody>
                  <a:tcPr>
                    <a:solidFill>
                      <a:schemeClr val="bg1">
                        <a:lumMod val="95000"/>
                      </a:schemeClr>
                    </a:solidFill>
                  </a:tcPr>
                </a:tc>
                <a:tc>
                  <a:txBody>
                    <a:bodyPr/>
                    <a:lstStyle/>
                    <a:p>
                      <a:pPr algn="ctr"/>
                      <a:r>
                        <a:rPr lang="en-US" sz="1200" b="0" i="1" dirty="0"/>
                        <a:t>8</a:t>
                      </a:r>
                    </a:p>
                  </a:txBody>
                  <a:tcPr>
                    <a:solidFill>
                      <a:schemeClr val="bg1">
                        <a:lumMod val="95000"/>
                      </a:schemeClr>
                    </a:solidFill>
                  </a:tcPr>
                </a:tc>
                <a:tc>
                  <a:txBody>
                    <a:bodyPr/>
                    <a:lstStyle/>
                    <a:p>
                      <a:pPr algn="ctr"/>
                      <a:r>
                        <a:rPr lang="en-US" sz="1200" b="0" i="1" dirty="0"/>
                        <a:t>73%</a:t>
                      </a:r>
                    </a:p>
                  </a:txBody>
                  <a:tcPr>
                    <a:solidFill>
                      <a:schemeClr val="bg1">
                        <a:lumMod val="95000"/>
                      </a:schemeClr>
                    </a:solidFill>
                  </a:tcPr>
                </a:tc>
                <a:tc>
                  <a:txBody>
                    <a:bodyPr/>
                    <a:lstStyle/>
                    <a:p>
                      <a:pPr algn="ctr"/>
                      <a:r>
                        <a:rPr lang="en-US" sz="1200" b="0" i="1" dirty="0"/>
                        <a:t>5</a:t>
                      </a:r>
                    </a:p>
                  </a:txBody>
                  <a:tcPr>
                    <a:solidFill>
                      <a:schemeClr val="bg1">
                        <a:lumMod val="95000"/>
                      </a:schemeClr>
                    </a:solidFill>
                  </a:tcPr>
                </a:tc>
                <a:tc>
                  <a:txBody>
                    <a:bodyPr/>
                    <a:lstStyle/>
                    <a:p>
                      <a:pPr algn="ctr"/>
                      <a:r>
                        <a:rPr lang="en-US" sz="1200" b="0" i="1" dirty="0"/>
                        <a:t>83%</a:t>
                      </a:r>
                    </a:p>
                  </a:txBody>
                  <a:tcPr>
                    <a:solidFill>
                      <a:schemeClr val="bg1">
                        <a:lumMod val="95000"/>
                      </a:schemeClr>
                    </a:solidFill>
                  </a:tcPr>
                </a:tc>
                <a:extLst>
                  <a:ext uri="{0D108BD9-81ED-4DB2-BD59-A6C34878D82A}">
                    <a16:rowId xmlns:a16="http://schemas.microsoft.com/office/drawing/2014/main" val="10001"/>
                  </a:ext>
                </a:extLst>
              </a:tr>
              <a:tr h="244316">
                <a:tc>
                  <a:txBody>
                    <a:bodyPr/>
                    <a:lstStyle/>
                    <a:p>
                      <a:pPr algn="r"/>
                      <a:r>
                        <a:rPr lang="en-US" sz="1200" b="0" i="1" dirty="0"/>
                        <a:t>In-Training</a:t>
                      </a:r>
                    </a:p>
                  </a:txBody>
                  <a:tcPr>
                    <a:solidFill>
                      <a:schemeClr val="bg1">
                        <a:lumMod val="85000"/>
                      </a:schemeClr>
                    </a:solidFill>
                  </a:tcPr>
                </a:tc>
                <a:tc>
                  <a:txBody>
                    <a:bodyPr/>
                    <a:lstStyle/>
                    <a:p>
                      <a:pPr algn="ctr"/>
                      <a:r>
                        <a:rPr lang="en-US" sz="1200" b="0" i="1" dirty="0"/>
                        <a:t>3</a:t>
                      </a:r>
                    </a:p>
                  </a:txBody>
                  <a:tcPr>
                    <a:solidFill>
                      <a:schemeClr val="bg1">
                        <a:lumMod val="85000"/>
                      </a:schemeClr>
                    </a:solidFill>
                  </a:tcPr>
                </a:tc>
                <a:tc>
                  <a:txBody>
                    <a:bodyPr/>
                    <a:lstStyle/>
                    <a:p>
                      <a:pPr algn="ctr"/>
                      <a:r>
                        <a:rPr lang="en-US" sz="1200" b="0" i="1" dirty="0"/>
                        <a:t>27%</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tc>
                  <a:txBody>
                    <a:bodyPr/>
                    <a:lstStyle/>
                    <a:p>
                      <a:pPr algn="ctr"/>
                      <a:r>
                        <a:rPr lang="en-US" sz="1200" b="0" i="1" dirty="0"/>
                        <a:t>0%</a:t>
                      </a:r>
                    </a:p>
                  </a:txBody>
                  <a:tcPr>
                    <a:solidFill>
                      <a:schemeClr val="bg1">
                        <a:lumMod val="85000"/>
                      </a:schemeClr>
                    </a:solidFill>
                  </a:tcPr>
                </a:tc>
                <a:extLst>
                  <a:ext uri="{0D108BD9-81ED-4DB2-BD59-A6C34878D82A}">
                    <a16:rowId xmlns:a16="http://schemas.microsoft.com/office/drawing/2014/main" val="10002"/>
                  </a:ext>
                </a:extLst>
              </a:tr>
              <a:tr h="244316">
                <a:tc>
                  <a:txBody>
                    <a:bodyPr/>
                    <a:lstStyle/>
                    <a:p>
                      <a:pPr algn="r"/>
                      <a:r>
                        <a:rPr lang="en-US" sz="1200" b="0" i="1" dirty="0"/>
                        <a:t>Vacant</a:t>
                      </a:r>
                      <a:r>
                        <a:rPr lang="en-US" sz="1200" b="0" i="1" baseline="0" dirty="0"/>
                        <a:t> </a:t>
                      </a:r>
                      <a:endParaRPr lang="en-US" sz="1200" b="0" i="1" dirty="0"/>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0%</a:t>
                      </a:r>
                    </a:p>
                  </a:txBody>
                  <a:tcPr>
                    <a:solidFill>
                      <a:schemeClr val="bg1">
                        <a:lumMod val="95000"/>
                      </a:schemeClr>
                    </a:solidFill>
                  </a:tcPr>
                </a:tc>
                <a:tc>
                  <a:txBody>
                    <a:bodyPr/>
                    <a:lstStyle/>
                    <a:p>
                      <a:pPr algn="ctr"/>
                      <a:r>
                        <a:rPr lang="en-US" sz="1200" b="0" i="1" dirty="0"/>
                        <a:t>1</a:t>
                      </a:r>
                    </a:p>
                  </a:txBody>
                  <a:tcPr>
                    <a:solidFill>
                      <a:schemeClr val="bg1">
                        <a:lumMod val="95000"/>
                      </a:schemeClr>
                    </a:solidFill>
                  </a:tcPr>
                </a:tc>
                <a:tc>
                  <a:txBody>
                    <a:bodyPr/>
                    <a:lstStyle/>
                    <a:p>
                      <a:pPr algn="ctr"/>
                      <a:r>
                        <a:rPr lang="en-US" sz="1200" b="0" i="1" dirty="0"/>
                        <a:t>17%</a:t>
                      </a:r>
                    </a:p>
                  </a:txBody>
                  <a:tcPr>
                    <a:solidFill>
                      <a:schemeClr val="bg1">
                        <a:lumMod val="95000"/>
                      </a:schemeClr>
                    </a:solidFill>
                  </a:tcPr>
                </a:tc>
                <a:extLst>
                  <a:ext uri="{0D108BD9-81ED-4DB2-BD59-A6C34878D82A}">
                    <a16:rowId xmlns:a16="http://schemas.microsoft.com/office/drawing/2014/main" val="10003"/>
                  </a:ext>
                </a:extLst>
              </a:tr>
              <a:tr h="257175">
                <a:tc>
                  <a:txBody>
                    <a:bodyPr/>
                    <a:lstStyle/>
                    <a:p>
                      <a:pPr algn="r"/>
                      <a:r>
                        <a:rPr lang="en-US" sz="1200" b="1" i="1" dirty="0"/>
                        <a:t>Total</a:t>
                      </a:r>
                    </a:p>
                  </a:txBody>
                  <a:tcPr>
                    <a:solidFill>
                      <a:schemeClr val="bg1">
                        <a:lumMod val="85000"/>
                      </a:schemeClr>
                    </a:solidFill>
                  </a:tcPr>
                </a:tc>
                <a:tc gridSpan="2">
                  <a:txBody>
                    <a:bodyPr/>
                    <a:lstStyle/>
                    <a:p>
                      <a:pPr algn="l"/>
                      <a:r>
                        <a:rPr lang="en-US" sz="12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2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BA6E8C43-5DDF-49E9-82BA-B22E90B9454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880591979"/>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550280815"/>
              </p:ext>
            </p:extLst>
          </p:nvPr>
        </p:nvGraphicFramePr>
        <p:xfrm>
          <a:off x="609600" y="1117935"/>
          <a:ext cx="7924800" cy="482566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379713">
                <a:tc>
                  <a:txBody>
                    <a:bodyPr/>
                    <a:lstStyle/>
                    <a:p>
                      <a:pPr algn="ctr"/>
                      <a:r>
                        <a:rPr lang="en-US" sz="1600" dirty="0">
                          <a:solidFill>
                            <a:schemeClr val="tx1"/>
                          </a:solidFill>
                        </a:rPr>
                        <a:t>1</a:t>
                      </a:r>
                      <a:r>
                        <a:rPr lang="en-US" sz="1600" baseline="30000" dirty="0">
                          <a:solidFill>
                            <a:schemeClr val="tx1"/>
                          </a:solidFill>
                        </a:rPr>
                        <a:t>st</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51107">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OSH 105: Introduction to Safety Standards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21</a:t>
                      </a:r>
                    </a:p>
                  </a:txBody>
                  <a:tcPr anchor="ctr">
                    <a:solidFill>
                      <a:schemeClr val="bg1">
                        <a:lumMod val="95000"/>
                      </a:schemeClr>
                    </a:solidFill>
                  </a:tcPr>
                </a:tc>
                <a:extLst>
                  <a:ext uri="{0D108BD9-81ED-4DB2-BD59-A6C34878D82A}">
                    <a16:rowId xmlns:a16="http://schemas.microsoft.com/office/drawing/2014/main" val="10001"/>
                  </a:ext>
                </a:extLst>
              </a:tr>
              <a:tr h="43555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OCSS: Confined Spaces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22</a:t>
                      </a:r>
                    </a:p>
                  </a:txBody>
                  <a:tcPr anchor="ctr">
                    <a:solidFill>
                      <a:schemeClr val="bg1">
                        <a:lumMod val="85000"/>
                      </a:schemeClr>
                    </a:solidFill>
                  </a:tcPr>
                </a:tc>
                <a:extLst>
                  <a:ext uri="{0D108BD9-81ED-4DB2-BD59-A6C34878D82A}">
                    <a16:rowId xmlns:a16="http://schemas.microsoft.com/office/drawing/2014/main" val="10002"/>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OCSS: Confined Spaces</a:t>
                      </a:r>
                      <a:r>
                        <a:rPr lang="en-US" sz="1600" dirty="0">
                          <a:solidFill>
                            <a:schemeClr val="tx1"/>
                          </a:solidFill>
                        </a:rPr>
                        <a:t>—Charlotte</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23</a:t>
                      </a:r>
                    </a:p>
                  </a:txBody>
                  <a:tcPr anchor="ctr">
                    <a:solidFill>
                      <a:schemeClr val="bg1">
                        <a:lumMod val="95000"/>
                      </a:schemeClr>
                    </a:solidFill>
                  </a:tcPr>
                </a:tc>
                <a:extLst>
                  <a:ext uri="{0D108BD9-81ED-4DB2-BD59-A6C34878D82A}">
                    <a16:rowId xmlns:a16="http://schemas.microsoft.com/office/drawing/2014/main" val="10003"/>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effectLst/>
                          <a:latin typeface="+mj-lt"/>
                          <a:ea typeface="Calibri" panose="020F0502020204030204" pitchFamily="34" charset="0"/>
                          <a:cs typeface="Times New Roman" panose="02020603050405020304" pitchFamily="18" charset="0"/>
                        </a:rPr>
                        <a:t>OTI 2450: Safety and Health Management Systems</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25</a:t>
                      </a:r>
                    </a:p>
                  </a:txBody>
                  <a:tcPr anchor="ctr">
                    <a:solidFill>
                      <a:schemeClr val="bg1">
                        <a:lumMod val="85000"/>
                      </a:schemeClr>
                    </a:solidFill>
                  </a:tcPr>
                </a:tc>
                <a:extLst>
                  <a:ext uri="{0D108BD9-81ED-4DB2-BD59-A6C34878D82A}">
                    <a16:rowId xmlns:a16="http://schemas.microsoft.com/office/drawing/2014/main" val="10004"/>
                  </a:ext>
                </a:extLst>
              </a:tr>
              <a:tr h="351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effectLst/>
                          <a:latin typeface="+mj-lt"/>
                          <a:ea typeface="Calibri" panose="020F0502020204030204" pitchFamily="34" charset="0"/>
                          <a:cs typeface="Times New Roman" panose="02020603050405020304" pitchFamily="18" charset="0"/>
                        </a:rPr>
                        <a:t>OSH 100: Initial Compliance</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10005"/>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Fall Protection</a:t>
                      </a:r>
                      <a:r>
                        <a:rPr lang="en-US" sz="1600" dirty="0">
                          <a:solidFill>
                            <a:schemeClr val="tx1"/>
                          </a:solidFill>
                        </a:rPr>
                        <a:t>—Charlotte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85000"/>
                      </a:schemeClr>
                    </a:solidFill>
                  </a:tcPr>
                </a:tc>
                <a:extLst>
                  <a:ext uri="{0D108BD9-81ED-4DB2-BD59-A6C34878D82A}">
                    <a16:rowId xmlns:a16="http://schemas.microsoft.com/office/drawing/2014/main" val="10006"/>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Technical Writing</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95000"/>
                      </a:schemeClr>
                    </a:solidFill>
                  </a:tcPr>
                </a:tc>
                <a:extLst>
                  <a:ext uri="{0D108BD9-81ED-4DB2-BD59-A6C34878D82A}">
                    <a16:rowId xmlns:a16="http://schemas.microsoft.com/office/drawing/2014/main" val="1813996433"/>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OSHA Express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14</a:t>
                      </a:r>
                    </a:p>
                  </a:txBody>
                  <a:tcPr anchor="ctr">
                    <a:solidFill>
                      <a:schemeClr val="bg1">
                        <a:lumMod val="85000"/>
                      </a:schemeClr>
                    </a:solidFill>
                  </a:tcPr>
                </a:tc>
                <a:extLst>
                  <a:ext uri="{0D108BD9-81ED-4DB2-BD59-A6C34878D82A}">
                    <a16:rowId xmlns:a16="http://schemas.microsoft.com/office/drawing/2014/main" val="711547541"/>
                  </a:ext>
                </a:extLst>
              </a:tr>
              <a:tr h="37220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CPR-First Aid</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extLst>
                  <a:ext uri="{0D108BD9-81ED-4DB2-BD59-A6C34878D82A}">
                    <a16:rowId xmlns:a16="http://schemas.microsoft.com/office/drawing/2014/main" val="1957374477"/>
                  </a:ext>
                </a:extLst>
              </a:tr>
              <a:tr h="1117159">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11 Webinars (Inspection Process, Ergonomics, Confined Spaces, Noise, Health Hazards, Recordkeeping, Hazard Communication, Machine Guarding, Hand and Portable Powered Tools, Bloodborne Pathogens</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23</a:t>
                      </a:r>
                    </a:p>
                  </a:txBody>
                  <a:tcPr anchor="ctr">
                    <a:solidFill>
                      <a:schemeClr val="bg1">
                        <a:lumMod val="85000"/>
                      </a:schemeClr>
                    </a:solidFill>
                  </a:tcPr>
                </a:tc>
                <a:extLst>
                  <a:ext uri="{0D108BD9-81ED-4DB2-BD59-A6C34878D82A}">
                    <a16:rowId xmlns:a16="http://schemas.microsoft.com/office/drawing/2014/main" val="976440515"/>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7" name="TextBox 6">
            <a:extLst>
              <a:ext uri="{FF2B5EF4-FFF2-40B4-BE49-F238E27FC236}">
                <a16:creationId xmlns:a16="http://schemas.microsoft.com/office/drawing/2014/main" id="{4F6B473D-3C16-4C5D-87A9-DC6BF6A579AB}"/>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44497342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530086080"/>
              </p:ext>
            </p:extLst>
          </p:nvPr>
        </p:nvGraphicFramePr>
        <p:xfrm>
          <a:off x="609600" y="1117935"/>
          <a:ext cx="7924800" cy="482566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638635">
                <a:tc>
                  <a:txBody>
                    <a:bodyPr/>
                    <a:lstStyle/>
                    <a:p>
                      <a:pPr algn="ctr"/>
                      <a:r>
                        <a:rPr lang="en-US" sz="1600" dirty="0">
                          <a:solidFill>
                            <a:schemeClr val="tx1"/>
                          </a:solidFill>
                        </a:rPr>
                        <a:t> 2</a:t>
                      </a:r>
                      <a:r>
                        <a:rPr lang="en-US" sz="1600" baseline="30000" dirty="0">
                          <a:solidFill>
                            <a:schemeClr val="tx1"/>
                          </a:solidFill>
                        </a:rPr>
                        <a:t>nd</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OSH 125: Health Standards</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95000"/>
                      </a:schemeClr>
                    </a:solidFill>
                  </a:tcPr>
                </a:tc>
                <a:extLst>
                  <a:ext uri="{0D108BD9-81ED-4DB2-BD59-A6C34878D82A}">
                    <a16:rowId xmlns:a16="http://schemas.microsoft.com/office/drawing/2014/main" val="10001"/>
                  </a:ext>
                </a:extLst>
              </a:tr>
              <a:tr h="73255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HAZWOPER – 8 Hour Refresher</a:t>
                      </a:r>
                      <a:r>
                        <a:rPr lang="en-US" sz="1600" dirty="0">
                          <a:solidFill>
                            <a:schemeClr val="tx1"/>
                          </a:solidFill>
                        </a:rPr>
                        <a:t>—Charlotte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7</a:t>
                      </a:r>
                    </a:p>
                  </a:txBody>
                  <a:tcPr anchor="ctr">
                    <a:solidFill>
                      <a:schemeClr val="bg1">
                        <a:lumMod val="85000"/>
                      </a:schemeClr>
                    </a:solidFill>
                  </a:tcPr>
                </a:tc>
                <a:extLst>
                  <a:ext uri="{0D108BD9-81ED-4DB2-BD59-A6C34878D82A}">
                    <a16:rowId xmlns:a16="http://schemas.microsoft.com/office/drawing/2014/main" val="10002"/>
                  </a:ext>
                </a:extLst>
              </a:tr>
              <a:tr h="590524">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HAZWOPER – 8 Hour Refresher</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5</a:t>
                      </a:r>
                    </a:p>
                  </a:txBody>
                  <a:tcPr anchor="ctr">
                    <a:solidFill>
                      <a:schemeClr val="bg1">
                        <a:lumMod val="95000"/>
                      </a:schemeClr>
                    </a:solidFill>
                  </a:tcPr>
                </a:tc>
                <a:extLst>
                  <a:ext uri="{0D108BD9-81ED-4DB2-BD59-A6C34878D82A}">
                    <a16:rowId xmlns:a16="http://schemas.microsoft.com/office/drawing/2014/main" val="10003"/>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Drone Pilot Training</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85000"/>
                      </a:schemeClr>
                    </a:solidFill>
                  </a:tcPr>
                </a:tc>
                <a:extLst>
                  <a:ext uri="{0D108BD9-81ED-4DB2-BD59-A6C34878D82A}">
                    <a16:rowId xmlns:a16="http://schemas.microsoft.com/office/drawing/2014/main" val="10004"/>
                  </a:ext>
                </a:extLst>
              </a:tr>
              <a:tr h="59052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10 Hour Online Portion of Principles of Scaffolding</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36</a:t>
                      </a:r>
                    </a:p>
                  </a:txBody>
                  <a:tcPr anchor="ctr">
                    <a:solidFill>
                      <a:schemeClr val="bg1">
                        <a:lumMod val="95000"/>
                      </a:schemeClr>
                    </a:solidFill>
                  </a:tcPr>
                </a:tc>
                <a:extLst>
                  <a:ext uri="{0D108BD9-81ED-4DB2-BD59-A6C34878D82A}">
                    <a16:rowId xmlns:a16="http://schemas.microsoft.com/office/drawing/2014/main" val="10005"/>
                  </a:ext>
                </a:extLst>
              </a:tr>
              <a:tr h="1092381">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13 Webinars (personal protective equipment, fall protection, walking and working surfaces, lockout/tagout, machine guarding, scaffolding, concrete and masonry, confined space, steel erection, inspection process)</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22</a:t>
                      </a:r>
                    </a:p>
                  </a:txBody>
                  <a:tcPr anchor="c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7" name="TextBox 6">
            <a:extLst>
              <a:ext uri="{FF2B5EF4-FFF2-40B4-BE49-F238E27FC236}">
                <a16:creationId xmlns:a16="http://schemas.microsoft.com/office/drawing/2014/main" id="{6EE30C36-08B0-4292-8557-D1EE2300B92B}"/>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187253211"/>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822455973"/>
              </p:ext>
            </p:extLst>
          </p:nvPr>
        </p:nvGraphicFramePr>
        <p:xfrm>
          <a:off x="609600" y="1143001"/>
          <a:ext cx="7924800" cy="4798996"/>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609599">
                <a:tc>
                  <a:txBody>
                    <a:bodyPr/>
                    <a:lstStyle/>
                    <a:p>
                      <a:pPr algn="ctr"/>
                      <a:r>
                        <a:rPr lang="en-US" sz="1600" dirty="0">
                          <a:solidFill>
                            <a:schemeClr val="tx1"/>
                          </a:solidFill>
                        </a:rPr>
                        <a:t> 3</a:t>
                      </a:r>
                      <a:r>
                        <a:rPr lang="en-US" sz="1600" baseline="30000" dirty="0">
                          <a:solidFill>
                            <a:schemeClr val="tx1"/>
                          </a:solidFill>
                        </a:rPr>
                        <a:t>rd</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27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OTI 3080: Introduction to Scaffolding</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38</a:t>
                      </a:r>
                    </a:p>
                  </a:txBody>
                  <a:tcPr anchor="ctr">
                    <a:solidFill>
                      <a:schemeClr val="bg1">
                        <a:lumMod val="95000"/>
                      </a:schemeClr>
                    </a:solidFill>
                  </a:tcPr>
                </a:tc>
                <a:extLst>
                  <a:ext uri="{0D108BD9-81ED-4DB2-BD59-A6C34878D82A}">
                    <a16:rowId xmlns:a16="http://schemas.microsoft.com/office/drawing/2014/main" val="10001"/>
                  </a:ext>
                </a:extLst>
              </a:tr>
              <a:tr h="395845">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Construction Forums</a:t>
                      </a:r>
                      <a:r>
                        <a:rPr lang="en-US" sz="1600" dirty="0">
                          <a:solidFill>
                            <a:schemeClr val="tx1"/>
                          </a:solidFill>
                        </a:rPr>
                        <a:t>—</a:t>
                      </a:r>
                      <a:r>
                        <a:rPr lang="en-US" sz="1600" dirty="0">
                          <a:effectLst/>
                          <a:latin typeface="+mj-lt"/>
                          <a:ea typeface="Calibri" panose="020F0502020204030204" pitchFamily="34" charset="0"/>
                          <a:cs typeface="Times New Roman" panose="02020603050405020304" pitchFamily="18" charset="0"/>
                        </a:rPr>
                        <a:t>Raleigh and Charlotte</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85000"/>
                      </a:schemeClr>
                    </a:solidFill>
                  </a:tcPr>
                </a:tc>
                <a:extLst>
                  <a:ext uri="{0D108BD9-81ED-4DB2-BD59-A6C34878D82A}">
                    <a16:rowId xmlns:a16="http://schemas.microsoft.com/office/drawing/2014/main" val="10002"/>
                  </a:ext>
                </a:extLst>
              </a:tr>
              <a:tr h="327621">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Long Term Care Workshops</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a:t>
                      </a:r>
                    </a:p>
                  </a:txBody>
                  <a:tcPr anchor="ctr">
                    <a:solidFill>
                      <a:schemeClr val="bg1">
                        <a:lumMod val="95000"/>
                      </a:schemeClr>
                    </a:solidFill>
                  </a:tcPr>
                </a:tc>
                <a:extLst>
                  <a:ext uri="{0D108BD9-81ED-4DB2-BD59-A6C34878D82A}">
                    <a16:rowId xmlns:a16="http://schemas.microsoft.com/office/drawing/2014/main" val="10003"/>
                  </a:ext>
                </a:extLst>
              </a:tr>
              <a:tr h="56589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OSH 123/141: Accident Investigation and Interviewing Techniques</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28</a:t>
                      </a:r>
                    </a:p>
                  </a:txBody>
                  <a:tcPr anchor="ctr">
                    <a:solidFill>
                      <a:schemeClr val="bg1">
                        <a:lumMod val="85000"/>
                      </a:schemeClr>
                    </a:solidFill>
                  </a:tcPr>
                </a:tc>
                <a:extLst>
                  <a:ext uri="{0D108BD9-81ED-4DB2-BD59-A6C34878D82A}">
                    <a16:rowId xmlns:a16="http://schemas.microsoft.com/office/drawing/2014/main" val="10004"/>
                  </a:ext>
                </a:extLst>
              </a:tr>
              <a:tr h="327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Drone Pilot/Visual Observer Training</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18</a:t>
                      </a:r>
                    </a:p>
                  </a:txBody>
                  <a:tcPr anchor="ctr">
                    <a:solidFill>
                      <a:schemeClr val="bg1">
                        <a:lumMod val="95000"/>
                      </a:schemeClr>
                    </a:solidFill>
                  </a:tcPr>
                </a:tc>
                <a:extLst>
                  <a:ext uri="{0D108BD9-81ED-4DB2-BD59-A6C34878D82A}">
                    <a16:rowId xmlns:a16="http://schemas.microsoft.com/office/drawing/2014/main" val="10005"/>
                  </a:ext>
                </a:extLst>
              </a:tr>
              <a:tr h="52632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Machine Guarding</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r>
                        <a:rPr lang="en-US" sz="1600" dirty="0">
                          <a:effectLst/>
                          <a:latin typeface="+mj-lt"/>
                          <a:ea typeface="Calibri" panose="020F0502020204030204" pitchFamily="34" charset="0"/>
                          <a:cs typeface="Times New Roman" panose="02020603050405020304" pitchFamily="18" charset="0"/>
                        </a:rPr>
                        <a:t> </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38</a:t>
                      </a:r>
                    </a:p>
                  </a:txBody>
                  <a:tcPr anchor="ctr">
                    <a:solidFill>
                      <a:schemeClr val="bg1">
                        <a:lumMod val="85000"/>
                      </a:schemeClr>
                    </a:solidFill>
                  </a:tcPr>
                </a:tc>
                <a:extLst>
                  <a:ext uri="{0D108BD9-81ED-4DB2-BD59-A6C34878D82A}">
                    <a16:rowId xmlns:a16="http://schemas.microsoft.com/office/drawing/2014/main" val="10006"/>
                  </a:ext>
                </a:extLst>
              </a:tr>
              <a:tr h="52632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Lockout/Tagout</a:t>
                      </a:r>
                      <a:r>
                        <a:rPr lang="en-US" sz="1600" dirty="0">
                          <a:solidFill>
                            <a:schemeClr val="tx1"/>
                          </a:solidFill>
                        </a:rPr>
                        <a:t>—</a:t>
                      </a:r>
                      <a:r>
                        <a:rPr lang="en-US" sz="1600" kern="1200" dirty="0">
                          <a:solidFill>
                            <a:schemeClr val="dk1"/>
                          </a:solidFill>
                          <a:effectLst/>
                          <a:latin typeface="+mn-lt"/>
                          <a:ea typeface="Calibri" panose="020F0502020204030204" pitchFamily="34" charset="0"/>
                          <a:cs typeface="Times New Roman" panose="02020603050405020304" pitchFamily="18" charset="0"/>
                        </a:rPr>
                        <a:t>Raleigh and Charlotte</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35</a:t>
                      </a:r>
                    </a:p>
                  </a:txBody>
                  <a:tcPr anchor="ctr">
                    <a:solidFill>
                      <a:schemeClr val="bg1">
                        <a:lumMod val="95000"/>
                      </a:schemeClr>
                    </a:solidFill>
                  </a:tcPr>
                </a:tc>
                <a:extLst>
                  <a:ext uri="{0D108BD9-81ED-4DB2-BD59-A6C34878D82A}">
                    <a16:rowId xmlns:a16="http://schemas.microsoft.com/office/drawing/2014/main" val="2498486027"/>
                  </a:ext>
                </a:extLst>
              </a:tr>
              <a:tr h="115594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8 Webinars (heat stress, exit routes, electrical safety, scaffolds, concrete and masonry, introduction to OSH, fall protection, personal protective equipment, work zone safety)</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extLst>
                  <a:ext uri="{0D108BD9-81ED-4DB2-BD59-A6C34878D82A}">
                    <a16:rowId xmlns:a16="http://schemas.microsoft.com/office/drawing/2014/main" val="2615003340"/>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7" name="TextBox 6">
            <a:extLst>
              <a:ext uri="{FF2B5EF4-FFF2-40B4-BE49-F238E27FC236}">
                <a16:creationId xmlns:a16="http://schemas.microsoft.com/office/drawing/2014/main" id="{A89276FC-651F-4D9E-8E2B-2BBC3D5D066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49469934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graphicFrame>
        <p:nvGraphicFramePr>
          <p:cNvPr id="18" name="Content Placeholder 6">
            <a:extLst>
              <a:ext uri="{FF2B5EF4-FFF2-40B4-BE49-F238E27FC236}">
                <a16:creationId xmlns:a16="http://schemas.microsoft.com/office/drawing/2014/main" id="{0B8D96D0-FC12-4ADB-9BE0-4A9AC85358F8}"/>
              </a:ext>
            </a:extLst>
          </p:cNvPr>
          <p:cNvGraphicFramePr>
            <a:graphicFrameLocks noGrp="1"/>
          </p:cNvGraphicFramePr>
          <p:nvPr>
            <p:ph idx="1"/>
            <p:extLst>
              <p:ext uri="{D42A27DB-BD31-4B8C-83A1-F6EECF244321}">
                <p14:modId xmlns:p14="http://schemas.microsoft.com/office/powerpoint/2010/main" val="195828309"/>
              </p:ext>
            </p:extLst>
          </p:nvPr>
        </p:nvGraphicFramePr>
        <p:xfrm>
          <a:off x="577850" y="1373188"/>
          <a:ext cx="8153400" cy="3963987"/>
        </p:xfrm>
        <a:graphic>
          <a:graphicData uri="http://schemas.openxmlformats.org/presentationml/2006/ole">
            <mc:AlternateContent xmlns:mc="http://schemas.openxmlformats.org/markup-compatibility/2006">
              <mc:Choice xmlns:v="urn:schemas-microsoft-com:vml" Requires="v">
                <p:oleObj spid="_x0000_s1036" name="Worksheet" r:id="rId4" imgW="5505486" imgH="2676358" progId="Excel.Sheet.8">
                  <p:embed/>
                </p:oleObj>
              </mc:Choice>
              <mc:Fallback>
                <p:oleObj name="Worksheet" r:id="rId4" imgW="5505486" imgH="2676358" progId="Excel.Sheet.8">
                  <p:embed/>
                  <p:pic>
                    <p:nvPicPr>
                      <p:cNvPr id="18" name="Content Placeholder 6">
                        <a:extLst>
                          <a:ext uri="{FF2B5EF4-FFF2-40B4-BE49-F238E27FC236}">
                            <a16:creationId xmlns:a16="http://schemas.microsoft.com/office/drawing/2014/main" id="{0B8D96D0-FC12-4ADB-9BE0-4A9AC85358F8}"/>
                          </a:ext>
                        </a:extLst>
                      </p:cNvPr>
                      <p:cNvPicPr>
                        <a:picLocks noGrp="1" noChangeArrowheads="1"/>
                      </p:cNvPicPr>
                      <p:nvPr/>
                    </p:nvPicPr>
                    <p:blipFill>
                      <a:blip r:embed="rId5"/>
                      <a:srcRect/>
                      <a:stretch>
                        <a:fillRect/>
                      </a:stretch>
                    </p:blipFill>
                    <p:spPr bwMode="auto">
                      <a:xfrm>
                        <a:off x="577850" y="1373188"/>
                        <a:ext cx="8153400" cy="3963987"/>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40A4D1E7-FD3D-4CB5-82B1-9893C7581F7E}"/>
              </a:ext>
            </a:extLst>
          </p:cNvPr>
          <p:cNvSpPr txBox="1"/>
          <p:nvPr/>
        </p:nvSpPr>
        <p:spPr>
          <a:xfrm>
            <a:off x="5257800" y="3198168"/>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4B095B70-1220-43F2-8E7C-DCD420A251C8}"/>
              </a:ext>
            </a:extLst>
          </p:cNvPr>
          <p:cNvSpPr txBox="1"/>
          <p:nvPr/>
        </p:nvSpPr>
        <p:spPr>
          <a:xfrm>
            <a:off x="3758151" y="2590800"/>
            <a:ext cx="896399" cy="230832"/>
          </a:xfrm>
          <a:prstGeom prst="rect">
            <a:avLst/>
          </a:prstGeom>
          <a:noFill/>
        </p:spPr>
        <p:txBody>
          <a:bodyPr wrap="none" rtlCol="0">
            <a:spAutoFit/>
          </a:bodyPr>
          <a:lstStyle/>
          <a:p>
            <a:r>
              <a:rPr lang="en-US" sz="900" b="1" i="1" dirty="0"/>
              <a:t>4% Decrease</a:t>
            </a:r>
          </a:p>
        </p:txBody>
      </p:sp>
      <p:sp>
        <p:nvSpPr>
          <p:cNvPr id="21" name="TextBox 20">
            <a:extLst>
              <a:ext uri="{FF2B5EF4-FFF2-40B4-BE49-F238E27FC236}">
                <a16:creationId xmlns:a16="http://schemas.microsoft.com/office/drawing/2014/main" id="{35DE0CF0-057F-4FB8-BCDC-9C6351FAEC5C}"/>
              </a:ext>
            </a:extLst>
          </p:cNvPr>
          <p:cNvSpPr txBox="1"/>
          <p:nvPr/>
        </p:nvSpPr>
        <p:spPr>
          <a:xfrm>
            <a:off x="2362200" y="2133600"/>
            <a:ext cx="896399" cy="230832"/>
          </a:xfrm>
          <a:prstGeom prst="rect">
            <a:avLst/>
          </a:prstGeom>
          <a:noFill/>
        </p:spPr>
        <p:txBody>
          <a:bodyPr wrap="none" rtlCol="0">
            <a:spAutoFit/>
          </a:bodyPr>
          <a:lstStyle/>
          <a:p>
            <a:r>
              <a:rPr lang="en-US" sz="900" b="1" i="1" dirty="0"/>
              <a:t>3% Decrease</a:t>
            </a:r>
          </a:p>
        </p:txBody>
      </p:sp>
      <p:sp>
        <p:nvSpPr>
          <p:cNvPr id="22" name="TextBox 21">
            <a:extLst>
              <a:ext uri="{FF2B5EF4-FFF2-40B4-BE49-F238E27FC236}">
                <a16:creationId xmlns:a16="http://schemas.microsoft.com/office/drawing/2014/main" id="{C43F8FDE-916A-4645-8016-5969C1CBB55F}"/>
              </a:ext>
            </a:extLst>
          </p:cNvPr>
          <p:cNvSpPr txBox="1"/>
          <p:nvPr/>
        </p:nvSpPr>
        <p:spPr>
          <a:xfrm>
            <a:off x="6726063" y="3581400"/>
            <a:ext cx="851515" cy="230832"/>
          </a:xfrm>
          <a:prstGeom prst="rect">
            <a:avLst/>
          </a:prstGeom>
          <a:noFill/>
        </p:spPr>
        <p:txBody>
          <a:bodyPr wrap="none" rtlCol="0">
            <a:spAutoFit/>
          </a:bodyPr>
          <a:lstStyle/>
          <a:p>
            <a:r>
              <a:rPr lang="en-US" sz="900" b="1" i="1" dirty="0"/>
              <a:t>4% Increase</a:t>
            </a:r>
          </a:p>
        </p:txBody>
      </p:sp>
      <p:sp>
        <p:nvSpPr>
          <p:cNvPr id="23" name="TextBox 22">
            <a:extLst>
              <a:ext uri="{FF2B5EF4-FFF2-40B4-BE49-F238E27FC236}">
                <a16:creationId xmlns:a16="http://schemas.microsoft.com/office/drawing/2014/main" id="{2B81F956-30B6-4CC8-8000-3C8FF8AAE0B9}"/>
              </a:ext>
            </a:extLst>
          </p:cNvPr>
          <p:cNvSpPr txBox="1"/>
          <p:nvPr/>
        </p:nvSpPr>
        <p:spPr>
          <a:xfrm>
            <a:off x="990600" y="1600200"/>
            <a:ext cx="793807" cy="230832"/>
          </a:xfrm>
          <a:prstGeom prst="rect">
            <a:avLst/>
          </a:prstGeom>
          <a:noFill/>
        </p:spPr>
        <p:txBody>
          <a:bodyPr wrap="none" rtlCol="0">
            <a:spAutoFit/>
          </a:bodyPr>
          <a:lstStyle/>
          <a:p>
            <a:r>
              <a:rPr lang="en-US" sz="900" b="1" i="1" dirty="0"/>
              <a:t>No Change</a:t>
            </a:r>
          </a:p>
        </p:txBody>
      </p:sp>
      <p:sp>
        <p:nvSpPr>
          <p:cNvPr id="11" name="TextBox 10">
            <a:extLst>
              <a:ext uri="{FF2B5EF4-FFF2-40B4-BE49-F238E27FC236}">
                <a16:creationId xmlns:a16="http://schemas.microsoft.com/office/drawing/2014/main" id="{F136AE40-18E0-490C-8F1C-B21D44246DAF}"/>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345151035"/>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438292700"/>
              </p:ext>
            </p:extLst>
          </p:nvPr>
        </p:nvGraphicFramePr>
        <p:xfrm>
          <a:off x="609600" y="1143001"/>
          <a:ext cx="7924800" cy="4724400"/>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571921">
                <a:tc>
                  <a:txBody>
                    <a:bodyPr/>
                    <a:lstStyle/>
                    <a:p>
                      <a:pPr algn="ctr"/>
                      <a:r>
                        <a:rPr lang="en-US" sz="1600" dirty="0">
                          <a:solidFill>
                            <a:schemeClr val="tx1"/>
                          </a:solidFill>
                        </a:rPr>
                        <a:t> 4</a:t>
                      </a:r>
                      <a:r>
                        <a:rPr lang="en-US" sz="1600" baseline="30000" dirty="0">
                          <a:solidFill>
                            <a:schemeClr val="tx1"/>
                          </a:solidFill>
                        </a:rPr>
                        <a:t>th</a:t>
                      </a:r>
                      <a:r>
                        <a:rPr lang="en-US" sz="1600" dirty="0">
                          <a:solidFill>
                            <a:schemeClr val="tx1"/>
                          </a:solidFill>
                        </a:rPr>
                        <a:t> Qtr.—COURSE</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873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OSH #100: Initial Compliance</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6</a:t>
                      </a:r>
                    </a:p>
                  </a:txBody>
                  <a:tcPr anchor="ctr">
                    <a:solidFill>
                      <a:schemeClr val="bg1">
                        <a:lumMod val="95000"/>
                      </a:schemeClr>
                    </a:solidFill>
                  </a:tcPr>
                </a:tc>
                <a:extLst>
                  <a:ext uri="{0D108BD9-81ED-4DB2-BD59-A6C34878D82A}">
                    <a16:rowId xmlns:a16="http://schemas.microsoft.com/office/drawing/2014/main" val="10001"/>
                  </a:ext>
                </a:extLst>
              </a:tr>
              <a:tr h="3873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Technical Writing</a:t>
                      </a:r>
                      <a:r>
                        <a:rPr lang="en-US" sz="1600" dirty="0">
                          <a:solidFill>
                            <a:schemeClr val="tx1"/>
                          </a:solidFill>
                        </a:rPr>
                        <a:t>—Raleigh</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a:t>
                      </a:r>
                    </a:p>
                  </a:txBody>
                  <a:tcPr anchor="ctr">
                    <a:solidFill>
                      <a:schemeClr val="bg1">
                        <a:lumMod val="85000"/>
                      </a:schemeClr>
                    </a:solidFill>
                  </a:tcPr>
                </a:tc>
                <a:extLst>
                  <a:ext uri="{0D108BD9-81ED-4DB2-BD59-A6C34878D82A}">
                    <a16:rowId xmlns:a16="http://schemas.microsoft.com/office/drawing/2014/main" val="10002"/>
                  </a:ext>
                </a:extLst>
              </a:tr>
              <a:tr h="387370">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OTI #3095: Electrical Standards</a:t>
                      </a:r>
                      <a:r>
                        <a:rPr lang="en-US" sz="1600" dirty="0">
                          <a:solidFill>
                            <a:schemeClr val="tx1"/>
                          </a:solidFill>
                        </a:rPr>
                        <a:t>—Raleigh</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27</a:t>
                      </a:r>
                    </a:p>
                  </a:txBody>
                  <a:tcPr anchor="ctr">
                    <a:solidFill>
                      <a:schemeClr val="bg1">
                        <a:lumMod val="95000"/>
                      </a:schemeClr>
                    </a:solidFill>
                  </a:tcPr>
                </a:tc>
                <a:extLst>
                  <a:ext uri="{0D108BD9-81ED-4DB2-BD59-A6C34878D82A}">
                    <a16:rowId xmlns:a16="http://schemas.microsoft.com/office/drawing/2014/main" val="10003"/>
                  </a:ext>
                </a:extLst>
              </a:tr>
              <a:tr h="5309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Amputations SEP</a:t>
                      </a:r>
                      <a:r>
                        <a:rPr lang="en-US" sz="1600" dirty="0">
                          <a:solidFill>
                            <a:schemeClr val="tx1"/>
                          </a:solidFill>
                        </a:rPr>
                        <a:t>—Raleigh (2)</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57</a:t>
                      </a:r>
                    </a:p>
                  </a:txBody>
                  <a:tcPr anchor="ctr">
                    <a:solidFill>
                      <a:schemeClr val="bg1">
                        <a:lumMod val="85000"/>
                      </a:schemeClr>
                    </a:solidFill>
                  </a:tcPr>
                </a:tc>
                <a:extLst>
                  <a:ext uri="{0D108BD9-81ED-4DB2-BD59-A6C34878D82A}">
                    <a16:rowId xmlns:a16="http://schemas.microsoft.com/office/drawing/2014/main" val="10004"/>
                  </a:ext>
                </a:extLst>
              </a:tr>
              <a:tr h="3873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Amputations SEP</a:t>
                      </a:r>
                      <a:r>
                        <a:rPr lang="en-US" sz="1600" dirty="0">
                          <a:solidFill>
                            <a:schemeClr val="tx1"/>
                          </a:solidFill>
                        </a:rPr>
                        <a:t>—Charlotte (2)</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42</a:t>
                      </a:r>
                    </a:p>
                  </a:txBody>
                  <a:tcPr anchor="ctr">
                    <a:solidFill>
                      <a:schemeClr val="bg1">
                        <a:lumMod val="95000"/>
                      </a:schemeClr>
                    </a:solidFill>
                  </a:tcPr>
                </a:tc>
                <a:extLst>
                  <a:ext uri="{0D108BD9-81ED-4DB2-BD59-A6C34878D82A}">
                    <a16:rowId xmlns:a16="http://schemas.microsoft.com/office/drawing/2014/main" val="10005"/>
                  </a:ext>
                </a:extLst>
              </a:tr>
              <a:tr h="49379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Amputations SEP</a:t>
                      </a:r>
                      <a:r>
                        <a:rPr lang="en-US" sz="1600" dirty="0">
                          <a:solidFill>
                            <a:schemeClr val="tx1"/>
                          </a:solidFill>
                        </a:rPr>
                        <a:t>—Winston-Salem</a:t>
                      </a:r>
                      <a:endParaRPr lang="en-US" sz="1600" kern="1200" dirty="0">
                        <a:solidFill>
                          <a:schemeClr val="dk1"/>
                        </a:solidFill>
                        <a:effectLst/>
                        <a:latin typeface="+mn-lt"/>
                        <a:ea typeface="Calibri" panose="020F0502020204030204" pitchFamily="34" charset="0"/>
                        <a:cs typeface="Times New Roman" panose="02020603050405020304" pitchFamily="18" charset="0"/>
                      </a:endParaRP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23</a:t>
                      </a:r>
                    </a:p>
                  </a:txBody>
                  <a:tcPr anchor="ctr">
                    <a:solidFill>
                      <a:schemeClr val="bg1">
                        <a:lumMod val="85000"/>
                      </a:schemeClr>
                    </a:solidFill>
                  </a:tcPr>
                </a:tc>
                <a:extLst>
                  <a:ext uri="{0D108BD9-81ED-4DB2-BD59-A6C34878D82A}">
                    <a16:rowId xmlns:a16="http://schemas.microsoft.com/office/drawing/2014/main" val="10006"/>
                  </a:ext>
                </a:extLst>
              </a:tr>
              <a:tr h="493793">
                <a:tc>
                  <a:txBody>
                    <a:bodyPr/>
                    <a:lstStyle/>
                    <a:p>
                      <a:pPr marL="0" marR="0" algn="r">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CPR/AED</a:t>
                      </a:r>
                      <a:r>
                        <a:rPr lang="en-US" sz="1600" dirty="0">
                          <a:solidFill>
                            <a:schemeClr val="tx1"/>
                          </a:solidFill>
                        </a:rPr>
                        <a:t>—Charlotte </a:t>
                      </a:r>
                      <a:endParaRPr lang="en-US" sz="1600" dirty="0">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3</a:t>
                      </a:r>
                    </a:p>
                  </a:txBody>
                  <a:tcPr anchor="ctr">
                    <a:solidFill>
                      <a:schemeClr val="bg1">
                        <a:lumMod val="95000"/>
                      </a:schemeClr>
                    </a:solidFill>
                  </a:tcPr>
                </a:tc>
                <a:extLst>
                  <a:ext uri="{0D108BD9-81ED-4DB2-BD59-A6C34878D82A}">
                    <a16:rowId xmlns:a16="http://schemas.microsoft.com/office/drawing/2014/main" val="2498486027"/>
                  </a:ext>
                </a:extLst>
              </a:tr>
              <a:tr h="10845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Calibri" panose="020F0502020204030204" pitchFamily="34" charset="0"/>
                          <a:cs typeface="Times New Roman" panose="02020603050405020304" pitchFamily="18" charset="0"/>
                        </a:rPr>
                        <a:t>8 Webinars (lockout/tagout, powered industrial trucks, hazard communication, scaffolds, inspection process, bloodborne pathogens, subpart E, health hazards SEP)</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9</a:t>
                      </a:r>
                    </a:p>
                  </a:txBody>
                  <a:tcPr anchor="ctr">
                    <a:solidFill>
                      <a:schemeClr val="bg1">
                        <a:lumMod val="85000"/>
                      </a:schemeClr>
                    </a:solidFill>
                  </a:tcPr>
                </a:tc>
                <a:extLst>
                  <a:ext uri="{0D108BD9-81ED-4DB2-BD59-A6C34878D82A}">
                    <a16:rowId xmlns:a16="http://schemas.microsoft.com/office/drawing/2014/main" val="2615003340"/>
                  </a:ext>
                </a:extLst>
              </a:tr>
            </a:tbl>
          </a:graphicData>
        </a:graphic>
      </p:graphicFrame>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sp>
        <p:nvSpPr>
          <p:cNvPr id="7" name="TextBox 6">
            <a:extLst>
              <a:ext uri="{FF2B5EF4-FFF2-40B4-BE49-F238E27FC236}">
                <a16:creationId xmlns:a16="http://schemas.microsoft.com/office/drawing/2014/main" id="{A89276FC-651F-4D9E-8E2B-2BBC3D5D066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2322323368"/>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1957428743"/>
              </p:ext>
            </p:extLst>
          </p:nvPr>
        </p:nvGraphicFramePr>
        <p:xfrm>
          <a:off x="609600" y="1142997"/>
          <a:ext cx="7924798" cy="4472016"/>
        </p:xfrm>
        <a:graphic>
          <a:graphicData uri="http://schemas.openxmlformats.org/drawingml/2006/table">
            <a:tbl>
              <a:tblPr firstRow="1" bandRow="1">
                <a:tableStyleId>{073A0DAA-6AF3-43AB-8588-CEC1D06C72B9}</a:tableStyleId>
              </a:tblPr>
              <a:tblGrid>
                <a:gridCol w="4322618">
                  <a:extLst>
                    <a:ext uri="{9D8B030D-6E8A-4147-A177-3AD203B41FA5}">
                      <a16:colId xmlns:a16="http://schemas.microsoft.com/office/drawing/2014/main" val="20000"/>
                    </a:ext>
                  </a:extLst>
                </a:gridCol>
                <a:gridCol w="720436">
                  <a:extLst>
                    <a:ext uri="{9D8B030D-6E8A-4147-A177-3AD203B41FA5}">
                      <a16:colId xmlns:a16="http://schemas.microsoft.com/office/drawing/2014/main" val="20001"/>
                    </a:ext>
                  </a:extLst>
                </a:gridCol>
                <a:gridCol w="720436">
                  <a:extLst>
                    <a:ext uri="{9D8B030D-6E8A-4147-A177-3AD203B41FA5}">
                      <a16:colId xmlns:a16="http://schemas.microsoft.com/office/drawing/2014/main" val="3496271162"/>
                    </a:ext>
                  </a:extLst>
                </a:gridCol>
                <a:gridCol w="720436">
                  <a:extLst>
                    <a:ext uri="{9D8B030D-6E8A-4147-A177-3AD203B41FA5}">
                      <a16:colId xmlns:a16="http://schemas.microsoft.com/office/drawing/2014/main" val="1877664237"/>
                    </a:ext>
                  </a:extLst>
                </a:gridCol>
                <a:gridCol w="720436">
                  <a:extLst>
                    <a:ext uri="{9D8B030D-6E8A-4147-A177-3AD203B41FA5}">
                      <a16:colId xmlns:a16="http://schemas.microsoft.com/office/drawing/2014/main" val="660697147"/>
                    </a:ext>
                  </a:extLst>
                </a:gridCol>
                <a:gridCol w="720436">
                  <a:extLst>
                    <a:ext uri="{9D8B030D-6E8A-4147-A177-3AD203B41FA5}">
                      <a16:colId xmlns:a16="http://schemas.microsoft.com/office/drawing/2014/main" val="20002"/>
                    </a:ext>
                  </a:extLst>
                </a:gridCol>
              </a:tblGrid>
              <a:tr h="405532">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rPr>
                        <a:t>OSH COMPLAINT STATISTICS</a:t>
                      </a:r>
                    </a:p>
                  </a:txBody>
                  <a:tcPr anchor="ctr" horzOverflow="overflow">
                    <a:solidFill>
                      <a:schemeClr val="bg1">
                        <a:lumMod val="75000"/>
                      </a:schemeClr>
                    </a:solidFill>
                  </a:tcPr>
                </a:tc>
                <a:tc>
                  <a:txBody>
                    <a:bodyPr/>
                    <a:lstStyle/>
                    <a:p>
                      <a:pPr algn="ctr"/>
                      <a:r>
                        <a:rPr lang="en-US" sz="1200" dirty="0">
                          <a:solidFill>
                            <a:schemeClr val="tx1"/>
                          </a:solidFill>
                        </a:rPr>
                        <a:t>1</a:t>
                      </a:r>
                      <a:r>
                        <a:rPr lang="en-US" sz="1200" baseline="30000" dirty="0">
                          <a:solidFill>
                            <a:schemeClr val="tx1"/>
                          </a:solidFill>
                        </a:rPr>
                        <a:t>st</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2</a:t>
                      </a:r>
                      <a:r>
                        <a:rPr lang="en-US" sz="1200" baseline="30000" dirty="0">
                          <a:solidFill>
                            <a:schemeClr val="tx1"/>
                          </a:solidFill>
                        </a:rPr>
                        <a:t>nd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3</a:t>
                      </a:r>
                      <a:r>
                        <a:rPr lang="en-US" sz="1200" baseline="30000" dirty="0">
                          <a:solidFill>
                            <a:schemeClr val="tx1"/>
                          </a:solidFill>
                        </a:rPr>
                        <a:t>rd</a:t>
                      </a:r>
                      <a:r>
                        <a:rPr lang="en-US" sz="1200" dirty="0">
                          <a:solidFill>
                            <a:schemeClr val="tx1"/>
                          </a:solidFill>
                        </a:rPr>
                        <a:t> Qtr.</a:t>
                      </a:r>
                    </a:p>
                  </a:txBody>
                  <a:tcPr anchor="ctr">
                    <a:solidFill>
                      <a:schemeClr val="bg1">
                        <a:lumMod val="75000"/>
                      </a:schemeClr>
                    </a:solidFill>
                  </a:tcPr>
                </a:tc>
                <a:tc>
                  <a:txBody>
                    <a:bodyPr/>
                    <a:lstStyle/>
                    <a:p>
                      <a:pPr algn="ctr"/>
                      <a:r>
                        <a:rPr lang="en-US" sz="1200" dirty="0">
                          <a:solidFill>
                            <a:schemeClr val="tx1"/>
                          </a:solidFill>
                        </a:rPr>
                        <a:t>4</a:t>
                      </a:r>
                      <a:r>
                        <a:rPr lang="en-US" sz="1200" baseline="30000" dirty="0">
                          <a:solidFill>
                            <a:schemeClr val="tx1"/>
                          </a:solidFill>
                        </a:rPr>
                        <a:t>th</a:t>
                      </a:r>
                      <a:r>
                        <a:rPr lang="en-US" sz="12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200" b="1" i="1" u="none" strike="noStrike" cap="none" normalizeH="0" baseline="0" dirty="0">
                          <a:ln>
                            <a:noFill/>
                          </a:ln>
                          <a:solidFill>
                            <a:schemeClr val="tx1"/>
                          </a:solidFill>
                          <a:effectLst/>
                        </a:rPr>
                        <a:t>Total</a:t>
                      </a:r>
                      <a:endParaRPr kumimoji="0" lang="en-US" sz="12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i="1" u="none" strike="noStrike" cap="none" normalizeH="0" baseline="0" dirty="0">
                          <a:ln>
                            <a:noFill/>
                          </a:ln>
                          <a:effectLst/>
                        </a:rPr>
                        <a:t>Total OSH Complaints Filed/Assigned (IMIS: Docketed)</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300" i="0" dirty="0">
                          <a:solidFill>
                            <a:schemeClr val="tx1"/>
                          </a:solidFill>
                        </a:rPr>
                        <a:t>6</a:t>
                      </a:r>
                    </a:p>
                  </a:txBody>
                  <a:tcPr anchor="ctr">
                    <a:solidFill>
                      <a:schemeClr val="bg1">
                        <a:lumMod val="95000"/>
                      </a:schemeClr>
                    </a:solidFill>
                  </a:tcPr>
                </a:tc>
                <a:tc>
                  <a:txBody>
                    <a:bodyPr/>
                    <a:lstStyle/>
                    <a:p>
                      <a:pPr algn="ctr"/>
                      <a:r>
                        <a:rPr lang="en-US" sz="1300" i="0" dirty="0">
                          <a:solidFill>
                            <a:schemeClr val="tx1"/>
                          </a:solidFill>
                        </a:rPr>
                        <a:t>22</a:t>
                      </a:r>
                    </a:p>
                  </a:txBody>
                  <a:tcPr anchor="ctr">
                    <a:solidFill>
                      <a:schemeClr val="bg1">
                        <a:lumMod val="95000"/>
                      </a:schemeClr>
                    </a:solidFill>
                  </a:tcPr>
                </a:tc>
                <a:tc>
                  <a:txBody>
                    <a:bodyPr/>
                    <a:lstStyle/>
                    <a:p>
                      <a:pPr algn="ctr"/>
                      <a:r>
                        <a:rPr lang="en-US" sz="1300" i="0" dirty="0">
                          <a:solidFill>
                            <a:schemeClr val="tx1"/>
                          </a:solidFill>
                        </a:rPr>
                        <a:t>32</a:t>
                      </a:r>
                    </a:p>
                  </a:txBody>
                  <a:tcPr anchor="ctr">
                    <a:solidFill>
                      <a:schemeClr val="bg1">
                        <a:lumMod val="95000"/>
                      </a:schemeClr>
                    </a:solidFill>
                  </a:tcPr>
                </a:tc>
                <a:tc>
                  <a:txBody>
                    <a:bodyPr/>
                    <a:lstStyle/>
                    <a:p>
                      <a:pPr algn="ctr"/>
                      <a:r>
                        <a:rPr lang="en-US" sz="1300" i="0" dirty="0">
                          <a:solidFill>
                            <a:schemeClr val="tx1"/>
                          </a:solidFill>
                        </a:rPr>
                        <a:t>43</a:t>
                      </a:r>
                    </a:p>
                  </a:txBody>
                  <a:tcPr anchor="ctr">
                    <a:solidFill>
                      <a:schemeClr val="bg1">
                        <a:lumMod val="95000"/>
                      </a:schemeClr>
                    </a:solidFill>
                  </a:tcPr>
                </a:tc>
                <a:tc>
                  <a:txBody>
                    <a:bodyPr/>
                    <a:lstStyle/>
                    <a:p>
                      <a:pPr algn="ctr"/>
                      <a:r>
                        <a:rPr lang="en-US" sz="1300" b="1" i="1" dirty="0">
                          <a:solidFill>
                            <a:schemeClr val="tx1"/>
                          </a:solidFill>
                        </a:rPr>
                        <a:t>*</a:t>
                      </a:r>
                    </a:p>
                  </a:txBody>
                  <a:tcPr anchor="ctr">
                    <a:solidFill>
                      <a:schemeClr val="bg1">
                        <a:lumMod val="95000"/>
                      </a:schemeClr>
                    </a:solidFill>
                  </a:tcPr>
                </a:tc>
                <a:extLst>
                  <a:ext uri="{0D108BD9-81ED-4DB2-BD59-A6C34878D82A}">
                    <a16:rowId xmlns:a16="http://schemas.microsoft.com/office/drawing/2014/main" val="10001"/>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i="1" u="none" strike="noStrike" cap="none" normalizeH="0" baseline="0" dirty="0">
                          <a:ln>
                            <a:noFill/>
                          </a:ln>
                          <a:effectLst/>
                        </a:rPr>
                        <a:t>Total OSH Complaints Closed (IMIS: Cases completed)</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300" i="0" dirty="0">
                          <a:solidFill>
                            <a:schemeClr val="tx1"/>
                          </a:solidFill>
                        </a:rPr>
                        <a:t>20</a:t>
                      </a:r>
                    </a:p>
                  </a:txBody>
                  <a:tcPr anchor="ctr">
                    <a:solidFill>
                      <a:schemeClr val="bg1">
                        <a:lumMod val="85000"/>
                      </a:schemeClr>
                    </a:solidFill>
                  </a:tcPr>
                </a:tc>
                <a:tc>
                  <a:txBody>
                    <a:bodyPr/>
                    <a:lstStyle/>
                    <a:p>
                      <a:pPr algn="ctr"/>
                      <a:r>
                        <a:rPr lang="en-US" sz="1300" i="0" dirty="0">
                          <a:solidFill>
                            <a:schemeClr val="tx1"/>
                          </a:solidFill>
                        </a:rPr>
                        <a:t>14</a:t>
                      </a:r>
                    </a:p>
                  </a:txBody>
                  <a:tcPr anchor="ctr">
                    <a:solidFill>
                      <a:schemeClr val="bg1">
                        <a:lumMod val="85000"/>
                      </a:schemeClr>
                    </a:solidFill>
                  </a:tcPr>
                </a:tc>
                <a:tc>
                  <a:txBody>
                    <a:bodyPr/>
                    <a:lstStyle/>
                    <a:p>
                      <a:pPr algn="ctr"/>
                      <a:r>
                        <a:rPr lang="en-US" sz="1300" i="0" dirty="0">
                          <a:solidFill>
                            <a:schemeClr val="tx1"/>
                          </a:solidFill>
                        </a:rPr>
                        <a:t>21</a:t>
                      </a:r>
                    </a:p>
                  </a:txBody>
                  <a:tcPr anchor="ctr">
                    <a:solidFill>
                      <a:schemeClr val="bg1">
                        <a:lumMod val="85000"/>
                      </a:schemeClr>
                    </a:solidFill>
                  </a:tcPr>
                </a:tc>
                <a:tc>
                  <a:txBody>
                    <a:bodyPr/>
                    <a:lstStyle/>
                    <a:p>
                      <a:pPr algn="ctr"/>
                      <a:r>
                        <a:rPr lang="en-US" sz="1300" i="0" dirty="0">
                          <a:solidFill>
                            <a:schemeClr val="tx1"/>
                          </a:solidFill>
                        </a:rPr>
                        <a:t>15</a:t>
                      </a:r>
                    </a:p>
                  </a:txBody>
                  <a:tcPr anchor="ctr">
                    <a:solidFill>
                      <a:schemeClr val="bg1">
                        <a:lumMod val="85000"/>
                      </a:schemeClr>
                    </a:solidFill>
                  </a:tcPr>
                </a:tc>
                <a:tc>
                  <a:txBody>
                    <a:bodyPr/>
                    <a:lstStyle/>
                    <a:p>
                      <a:pPr algn="ctr"/>
                      <a:r>
                        <a:rPr lang="en-US" sz="1300" b="1" i="1" dirty="0">
                          <a:solidFill>
                            <a:schemeClr val="tx1"/>
                          </a:solidFill>
                        </a:rPr>
                        <a:t>70</a:t>
                      </a:r>
                    </a:p>
                  </a:txBody>
                  <a:tcPr anchor="ctr">
                    <a:solidFill>
                      <a:schemeClr val="bg1">
                        <a:lumMod val="85000"/>
                      </a:schemeClr>
                    </a:solidFill>
                  </a:tcPr>
                </a:tc>
                <a:extLst>
                  <a:ext uri="{0D108BD9-81ED-4DB2-BD59-A6C34878D82A}">
                    <a16:rowId xmlns:a16="http://schemas.microsoft.com/office/drawing/2014/main" val="10002"/>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i="1" u="none" strike="noStrike" cap="none" normalizeH="0" baseline="0" dirty="0">
                          <a:ln>
                            <a:noFill/>
                          </a:ln>
                          <a:effectLst/>
                        </a:rPr>
                        <a:t>Number of OSH Cases Closed Within 90 Days of File Date</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300" i="0" dirty="0">
                          <a:solidFill>
                            <a:schemeClr val="tx1"/>
                          </a:solidFill>
                        </a:rPr>
                        <a:t>8</a:t>
                      </a:r>
                    </a:p>
                  </a:txBody>
                  <a:tcPr anchor="ctr">
                    <a:solidFill>
                      <a:schemeClr val="bg1">
                        <a:lumMod val="95000"/>
                      </a:schemeClr>
                    </a:solidFill>
                  </a:tcPr>
                </a:tc>
                <a:tc>
                  <a:txBody>
                    <a:bodyPr/>
                    <a:lstStyle/>
                    <a:p>
                      <a:pPr algn="ctr"/>
                      <a:r>
                        <a:rPr lang="en-US" sz="1300" i="0" dirty="0">
                          <a:solidFill>
                            <a:schemeClr val="tx1"/>
                          </a:solidFill>
                        </a:rPr>
                        <a:t>0</a:t>
                      </a:r>
                    </a:p>
                  </a:txBody>
                  <a:tcPr anchor="ctr">
                    <a:solidFill>
                      <a:schemeClr val="bg1">
                        <a:lumMod val="95000"/>
                      </a:schemeClr>
                    </a:solidFill>
                  </a:tcPr>
                </a:tc>
                <a:tc>
                  <a:txBody>
                    <a:bodyPr/>
                    <a:lstStyle/>
                    <a:p>
                      <a:pPr algn="ctr"/>
                      <a:r>
                        <a:rPr lang="en-US" sz="1300" i="0" dirty="0">
                          <a:solidFill>
                            <a:schemeClr val="tx1"/>
                          </a:solidFill>
                        </a:rPr>
                        <a:t>2</a:t>
                      </a:r>
                    </a:p>
                  </a:txBody>
                  <a:tcPr anchor="ctr">
                    <a:solidFill>
                      <a:schemeClr val="bg1">
                        <a:lumMod val="95000"/>
                      </a:schemeClr>
                    </a:solidFill>
                  </a:tcPr>
                </a:tc>
                <a:tc>
                  <a:txBody>
                    <a:bodyPr/>
                    <a:lstStyle/>
                    <a:p>
                      <a:pPr algn="ctr"/>
                      <a:r>
                        <a:rPr lang="en-US" sz="1300" i="0" dirty="0">
                          <a:solidFill>
                            <a:schemeClr val="tx1"/>
                          </a:solidFill>
                        </a:rPr>
                        <a:t>2</a:t>
                      </a:r>
                    </a:p>
                  </a:txBody>
                  <a:tcPr anchor="ctr">
                    <a:solidFill>
                      <a:schemeClr val="bg1">
                        <a:lumMod val="95000"/>
                      </a:schemeClr>
                    </a:solidFill>
                  </a:tcPr>
                </a:tc>
                <a:tc>
                  <a:txBody>
                    <a:bodyPr/>
                    <a:lstStyle/>
                    <a:p>
                      <a:pPr algn="ctr"/>
                      <a:r>
                        <a:rPr lang="en-US" sz="1300" b="1" i="1" dirty="0">
                          <a:solidFill>
                            <a:schemeClr val="tx1"/>
                          </a:solidFill>
                        </a:rPr>
                        <a:t>12</a:t>
                      </a:r>
                    </a:p>
                  </a:txBody>
                  <a:tcPr anchor="ctr">
                    <a:solidFill>
                      <a:schemeClr val="bg1">
                        <a:lumMod val="95000"/>
                      </a:schemeClr>
                    </a:solidFill>
                  </a:tcPr>
                </a:tc>
                <a:extLst>
                  <a:ext uri="{0D108BD9-81ED-4DB2-BD59-A6C34878D82A}">
                    <a16:rowId xmlns:a16="http://schemas.microsoft.com/office/drawing/2014/main" val="10003"/>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i="1" u="none" strike="noStrike" cap="none" normalizeH="0" baseline="0" dirty="0">
                          <a:ln>
                            <a:noFill/>
                          </a:ln>
                          <a:effectLst/>
                        </a:rPr>
                        <a:t>Percentage of Cases Closed With in 90 Days of File Date</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300" i="0" dirty="0">
                          <a:solidFill>
                            <a:schemeClr val="tx1"/>
                          </a:solidFill>
                        </a:rPr>
                        <a:t>40%</a:t>
                      </a:r>
                    </a:p>
                  </a:txBody>
                  <a:tcPr anchor="ctr">
                    <a:solidFill>
                      <a:schemeClr val="bg1">
                        <a:lumMod val="85000"/>
                      </a:schemeClr>
                    </a:solidFill>
                  </a:tcPr>
                </a:tc>
                <a:tc>
                  <a:txBody>
                    <a:bodyPr/>
                    <a:lstStyle/>
                    <a:p>
                      <a:pPr algn="ctr"/>
                      <a:r>
                        <a:rPr lang="en-US" sz="1300" i="0" dirty="0">
                          <a:solidFill>
                            <a:schemeClr val="tx1"/>
                          </a:solidFill>
                        </a:rPr>
                        <a:t>0%</a:t>
                      </a:r>
                    </a:p>
                  </a:txBody>
                  <a:tcPr anchor="ctr">
                    <a:solidFill>
                      <a:schemeClr val="bg1">
                        <a:lumMod val="85000"/>
                      </a:schemeClr>
                    </a:solidFill>
                  </a:tcPr>
                </a:tc>
                <a:tc>
                  <a:txBody>
                    <a:bodyPr/>
                    <a:lstStyle/>
                    <a:p>
                      <a:pPr algn="ctr"/>
                      <a:r>
                        <a:rPr lang="en-US" sz="1300" i="0" dirty="0">
                          <a:solidFill>
                            <a:schemeClr val="tx1"/>
                          </a:solidFill>
                        </a:rPr>
                        <a:t>10%</a:t>
                      </a:r>
                    </a:p>
                  </a:txBody>
                  <a:tcPr anchor="ctr">
                    <a:solidFill>
                      <a:schemeClr val="bg1">
                        <a:lumMod val="85000"/>
                      </a:schemeClr>
                    </a:solidFill>
                  </a:tcPr>
                </a:tc>
                <a:tc>
                  <a:txBody>
                    <a:bodyPr/>
                    <a:lstStyle/>
                    <a:p>
                      <a:pPr algn="ctr"/>
                      <a:r>
                        <a:rPr lang="en-US" sz="1300" i="0" dirty="0">
                          <a:solidFill>
                            <a:schemeClr val="tx1"/>
                          </a:solidFill>
                        </a:rPr>
                        <a:t>13%</a:t>
                      </a:r>
                    </a:p>
                  </a:txBody>
                  <a:tcPr anchor="ctr">
                    <a:solidFill>
                      <a:schemeClr val="bg1">
                        <a:lumMod val="85000"/>
                      </a:schemeClr>
                    </a:solidFill>
                  </a:tcPr>
                </a:tc>
                <a:tc>
                  <a:txBody>
                    <a:bodyPr/>
                    <a:lstStyle/>
                    <a:p>
                      <a:pPr algn="ctr"/>
                      <a:r>
                        <a:rPr lang="en-US" sz="1300" b="1" i="1" dirty="0">
                          <a:solidFill>
                            <a:schemeClr val="tx1"/>
                          </a:solidFill>
                        </a:rPr>
                        <a:t>17%</a:t>
                      </a:r>
                    </a:p>
                  </a:txBody>
                  <a:tcPr anchor="ctr">
                    <a:solidFill>
                      <a:schemeClr val="bg1">
                        <a:lumMod val="85000"/>
                      </a:schemeClr>
                    </a:solidFill>
                  </a:tcPr>
                </a:tc>
                <a:extLst>
                  <a:ext uri="{0D108BD9-81ED-4DB2-BD59-A6C34878D82A}">
                    <a16:rowId xmlns:a16="http://schemas.microsoft.com/office/drawing/2014/main" val="10004"/>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lang="en-US" sz="1300" i="1" kern="1200" dirty="0">
                          <a:solidFill>
                            <a:schemeClr val="dk1"/>
                          </a:solidFill>
                          <a:effectLst/>
                          <a:latin typeface="+mn-lt"/>
                          <a:ea typeface="+mn-ea"/>
                          <a:cs typeface="+mn-cs"/>
                        </a:rPr>
                        <a:t>Of Cases Closed, Average Number of Elapsed Days Between File Date and Closed Date</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300" i="0" dirty="0">
                          <a:solidFill>
                            <a:schemeClr val="tx1"/>
                          </a:solidFill>
                        </a:rPr>
                        <a:t>116</a:t>
                      </a:r>
                    </a:p>
                  </a:txBody>
                  <a:tcPr anchor="ctr">
                    <a:solidFill>
                      <a:schemeClr val="bg1">
                        <a:lumMod val="95000"/>
                      </a:schemeClr>
                    </a:solidFill>
                  </a:tcPr>
                </a:tc>
                <a:tc>
                  <a:txBody>
                    <a:bodyPr/>
                    <a:lstStyle/>
                    <a:p>
                      <a:pPr algn="ctr"/>
                      <a:r>
                        <a:rPr lang="en-US" sz="1300" i="0" dirty="0">
                          <a:solidFill>
                            <a:schemeClr val="tx1"/>
                          </a:solidFill>
                        </a:rPr>
                        <a:t>170</a:t>
                      </a:r>
                    </a:p>
                  </a:txBody>
                  <a:tcPr anchor="ctr">
                    <a:solidFill>
                      <a:schemeClr val="bg1">
                        <a:lumMod val="95000"/>
                      </a:schemeClr>
                    </a:solidFill>
                  </a:tcPr>
                </a:tc>
                <a:tc>
                  <a:txBody>
                    <a:bodyPr/>
                    <a:lstStyle/>
                    <a:p>
                      <a:pPr algn="ctr"/>
                      <a:r>
                        <a:rPr lang="en-US" sz="1300" i="0" dirty="0">
                          <a:solidFill>
                            <a:schemeClr val="tx1"/>
                          </a:solidFill>
                        </a:rPr>
                        <a:t>194</a:t>
                      </a:r>
                    </a:p>
                  </a:txBody>
                  <a:tcPr anchor="ctr">
                    <a:solidFill>
                      <a:schemeClr val="bg1">
                        <a:lumMod val="95000"/>
                      </a:schemeClr>
                    </a:solidFill>
                  </a:tcPr>
                </a:tc>
                <a:tc>
                  <a:txBody>
                    <a:bodyPr/>
                    <a:lstStyle/>
                    <a:p>
                      <a:pPr algn="ctr"/>
                      <a:r>
                        <a:rPr lang="en-US" sz="1300" i="0" dirty="0">
                          <a:solidFill>
                            <a:schemeClr val="tx1"/>
                          </a:solidFill>
                        </a:rPr>
                        <a:t>197</a:t>
                      </a:r>
                    </a:p>
                  </a:txBody>
                  <a:tcPr anchor="ctr">
                    <a:solidFill>
                      <a:schemeClr val="bg1">
                        <a:lumMod val="95000"/>
                      </a:schemeClr>
                    </a:solidFill>
                  </a:tcPr>
                </a:tc>
                <a:tc>
                  <a:txBody>
                    <a:bodyPr/>
                    <a:lstStyle/>
                    <a:p>
                      <a:pPr algn="ctr"/>
                      <a:r>
                        <a:rPr lang="en-US" sz="1300" b="1" i="1" dirty="0">
                          <a:solidFill>
                            <a:schemeClr val="tx1"/>
                          </a:solidFill>
                        </a:rPr>
                        <a:t>169</a:t>
                      </a:r>
                    </a:p>
                  </a:txBody>
                  <a:tcPr anchor="ctr">
                    <a:solidFill>
                      <a:schemeClr val="bg1">
                        <a:lumMod val="95000"/>
                      </a:schemeClr>
                    </a:solidFill>
                  </a:tcPr>
                </a:tc>
                <a:extLst>
                  <a:ext uri="{0D108BD9-81ED-4DB2-BD59-A6C34878D82A}">
                    <a16:rowId xmlns:a16="http://schemas.microsoft.com/office/drawing/2014/main" val="10005"/>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300" i="1" u="none" strike="noStrike" cap="none" normalizeH="0" baseline="0" dirty="0">
                          <a:ln>
                            <a:noFill/>
                          </a:ln>
                          <a:effectLst/>
                        </a:rPr>
                        <a:t>Total Number of OSH Complaints Pending at End of Reporting Period</a:t>
                      </a:r>
                      <a:endParaRPr kumimoji="0" lang="en-US" sz="1300" b="0"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300" i="0" dirty="0">
                          <a:solidFill>
                            <a:schemeClr val="tx1"/>
                          </a:solidFill>
                        </a:rPr>
                        <a:t>17</a:t>
                      </a:r>
                    </a:p>
                  </a:txBody>
                  <a:tcPr anchor="ctr">
                    <a:solidFill>
                      <a:schemeClr val="bg1">
                        <a:lumMod val="85000"/>
                      </a:schemeClr>
                    </a:solidFill>
                  </a:tcPr>
                </a:tc>
                <a:tc>
                  <a:txBody>
                    <a:bodyPr/>
                    <a:lstStyle/>
                    <a:p>
                      <a:pPr algn="ctr"/>
                      <a:r>
                        <a:rPr lang="en-US" sz="1300" i="0" dirty="0">
                          <a:solidFill>
                            <a:schemeClr val="tx1"/>
                          </a:solidFill>
                        </a:rPr>
                        <a:t>44</a:t>
                      </a:r>
                    </a:p>
                  </a:txBody>
                  <a:tcPr anchor="ctr">
                    <a:solidFill>
                      <a:schemeClr val="bg1">
                        <a:lumMod val="85000"/>
                      </a:schemeClr>
                    </a:solidFill>
                  </a:tcPr>
                </a:tc>
                <a:tc>
                  <a:txBody>
                    <a:bodyPr/>
                    <a:lstStyle/>
                    <a:p>
                      <a:pPr algn="ctr"/>
                      <a:r>
                        <a:rPr lang="en-US" sz="1300" i="0" dirty="0">
                          <a:solidFill>
                            <a:schemeClr val="tx1"/>
                          </a:solidFill>
                        </a:rPr>
                        <a:t>60</a:t>
                      </a:r>
                    </a:p>
                  </a:txBody>
                  <a:tcPr anchor="ctr">
                    <a:solidFill>
                      <a:schemeClr val="bg1">
                        <a:lumMod val="85000"/>
                      </a:schemeClr>
                    </a:solidFill>
                  </a:tcPr>
                </a:tc>
                <a:tc>
                  <a:txBody>
                    <a:bodyPr/>
                    <a:lstStyle/>
                    <a:p>
                      <a:pPr algn="ctr"/>
                      <a:r>
                        <a:rPr lang="en-US" sz="1300" i="0" dirty="0">
                          <a:solidFill>
                            <a:schemeClr val="tx1"/>
                          </a:solidFill>
                        </a:rPr>
                        <a:t>95</a:t>
                      </a:r>
                    </a:p>
                  </a:txBody>
                  <a:tcPr anchor="ctr">
                    <a:solidFill>
                      <a:schemeClr val="bg1">
                        <a:lumMod val="85000"/>
                      </a:schemeClr>
                    </a:solidFill>
                  </a:tcPr>
                </a:tc>
                <a:tc>
                  <a:txBody>
                    <a:bodyPr/>
                    <a:lstStyle/>
                    <a:p>
                      <a:pPr algn="ctr"/>
                      <a:r>
                        <a:rPr lang="en-US" sz="1300" b="1" i="1" dirty="0">
                          <a:solidFill>
                            <a:schemeClr val="tx1"/>
                          </a:solidFill>
                        </a:rPr>
                        <a:t>95</a:t>
                      </a:r>
                    </a:p>
                  </a:txBody>
                  <a:tcPr anchor="ctr">
                    <a:solidFill>
                      <a:schemeClr val="bg1">
                        <a:lumMod val="85000"/>
                      </a:schemeClr>
                    </a:solidFill>
                  </a:tcPr>
                </a:tc>
                <a:extLst>
                  <a:ext uri="{0D108BD9-81ED-4DB2-BD59-A6C34878D82A}">
                    <a16:rowId xmlns:a16="http://schemas.microsoft.com/office/drawing/2014/main" val="10006"/>
                  </a:ext>
                </a:extLst>
              </a:tr>
              <a:tr h="477197">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Percentage of Pending OSH Complaints Over 90 Days Old (From Filing)</a:t>
                      </a:r>
                    </a:p>
                  </a:txBody>
                  <a:tcPr anchor="ctr" horzOverflow="overflow">
                    <a:solidFill>
                      <a:schemeClr val="bg1">
                        <a:lumMod val="95000"/>
                      </a:schemeClr>
                    </a:solidFill>
                  </a:tcPr>
                </a:tc>
                <a:tc>
                  <a:txBody>
                    <a:bodyPr/>
                    <a:lstStyle/>
                    <a:p>
                      <a:pPr algn="ctr"/>
                      <a:r>
                        <a:rPr lang="en-US" sz="1300" i="0" dirty="0">
                          <a:solidFill>
                            <a:schemeClr val="tx1"/>
                          </a:solidFill>
                        </a:rPr>
                        <a:t>100%</a:t>
                      </a:r>
                    </a:p>
                  </a:txBody>
                  <a:tcPr anchor="ctr">
                    <a:solidFill>
                      <a:schemeClr val="bg1">
                        <a:lumMod val="95000"/>
                      </a:schemeClr>
                    </a:solidFill>
                  </a:tcPr>
                </a:tc>
                <a:tc>
                  <a:txBody>
                    <a:bodyPr/>
                    <a:lstStyle/>
                    <a:p>
                      <a:pPr algn="ctr"/>
                      <a:r>
                        <a:rPr lang="en-US" sz="1300" i="0" dirty="0">
                          <a:solidFill>
                            <a:schemeClr val="tx1"/>
                          </a:solidFill>
                        </a:rPr>
                        <a:t>45%</a:t>
                      </a:r>
                    </a:p>
                  </a:txBody>
                  <a:tcPr anchor="ctr">
                    <a:solidFill>
                      <a:schemeClr val="bg1">
                        <a:lumMod val="95000"/>
                      </a:schemeClr>
                    </a:solidFill>
                  </a:tcPr>
                </a:tc>
                <a:tc>
                  <a:txBody>
                    <a:bodyPr/>
                    <a:lstStyle/>
                    <a:p>
                      <a:pPr algn="ctr"/>
                      <a:r>
                        <a:rPr lang="en-US" sz="1300" i="0" dirty="0">
                          <a:solidFill>
                            <a:schemeClr val="tx1"/>
                          </a:solidFill>
                        </a:rPr>
                        <a:t>29%</a:t>
                      </a:r>
                    </a:p>
                  </a:txBody>
                  <a:tcPr anchor="ctr">
                    <a:solidFill>
                      <a:schemeClr val="bg1">
                        <a:lumMod val="95000"/>
                      </a:schemeClr>
                    </a:solidFill>
                  </a:tcPr>
                </a:tc>
                <a:tc>
                  <a:txBody>
                    <a:bodyPr/>
                    <a:lstStyle/>
                    <a:p>
                      <a:pPr algn="ctr"/>
                      <a:r>
                        <a:rPr lang="en-US" sz="1300" i="0" dirty="0">
                          <a:solidFill>
                            <a:schemeClr val="tx1"/>
                          </a:solidFill>
                        </a:rPr>
                        <a:t>53%</a:t>
                      </a:r>
                    </a:p>
                  </a:txBody>
                  <a:tcPr anchor="ctr">
                    <a:solidFill>
                      <a:schemeClr val="bg1">
                        <a:lumMod val="95000"/>
                      </a:schemeClr>
                    </a:solidFill>
                  </a:tcPr>
                </a:tc>
                <a:tc>
                  <a:txBody>
                    <a:bodyPr/>
                    <a:lstStyle/>
                    <a:p>
                      <a:pPr algn="ctr"/>
                      <a:r>
                        <a:rPr lang="en-US" sz="1300" b="1" i="1" dirty="0">
                          <a:solidFill>
                            <a:schemeClr val="tx1"/>
                          </a:solidFill>
                        </a:rPr>
                        <a:t>53%</a:t>
                      </a:r>
                    </a:p>
                  </a:txBody>
                  <a:tcPr anchor="ctr">
                    <a:solidFill>
                      <a:schemeClr val="bg1">
                        <a:lumMod val="95000"/>
                      </a:schemeClr>
                    </a:solidFill>
                  </a:tcPr>
                </a:tc>
                <a:extLst>
                  <a:ext uri="{0D108BD9-81ED-4DB2-BD59-A6C34878D82A}">
                    <a16:rowId xmlns:a16="http://schemas.microsoft.com/office/drawing/2014/main" val="10007"/>
                  </a:ext>
                </a:extLst>
              </a:tr>
              <a:tr h="673690">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300" b="0" i="1" u="none" strike="noStrike" cap="none" normalizeH="0" baseline="0" dirty="0">
                          <a:ln>
                            <a:noFill/>
                          </a:ln>
                          <a:solidFill>
                            <a:schemeClr val="tx1"/>
                          </a:solidFill>
                          <a:effectLst/>
                          <a:latin typeface="Arial" charset="0"/>
                          <a:cs typeface="Arial" charset="0"/>
                        </a:rPr>
                        <a:t>Average Number of Elapsed Days Since Filing Date of All OSH Cases Pending at End of the Reporting Period</a:t>
                      </a:r>
                    </a:p>
                  </a:txBody>
                  <a:tcPr anchor="ctr" horzOverflow="overflow">
                    <a:solidFill>
                      <a:schemeClr val="bg1">
                        <a:lumMod val="85000"/>
                      </a:schemeClr>
                    </a:solidFill>
                  </a:tcPr>
                </a:tc>
                <a:tc>
                  <a:txBody>
                    <a:bodyPr/>
                    <a:lstStyle/>
                    <a:p>
                      <a:pPr algn="ctr"/>
                      <a:r>
                        <a:rPr lang="en-US" sz="1300" i="0" dirty="0">
                          <a:solidFill>
                            <a:schemeClr val="tx1"/>
                          </a:solidFill>
                        </a:rPr>
                        <a:t>158</a:t>
                      </a:r>
                    </a:p>
                  </a:txBody>
                  <a:tcPr anchor="ctr">
                    <a:solidFill>
                      <a:schemeClr val="bg1">
                        <a:lumMod val="85000"/>
                      </a:schemeClr>
                    </a:solidFill>
                  </a:tcPr>
                </a:tc>
                <a:tc>
                  <a:txBody>
                    <a:bodyPr/>
                    <a:lstStyle/>
                    <a:p>
                      <a:pPr algn="ctr"/>
                      <a:r>
                        <a:rPr lang="en-US" sz="1300" i="0" dirty="0">
                          <a:solidFill>
                            <a:schemeClr val="tx1"/>
                          </a:solidFill>
                        </a:rPr>
                        <a:t>150</a:t>
                      </a:r>
                    </a:p>
                  </a:txBody>
                  <a:tcPr anchor="ctr">
                    <a:solidFill>
                      <a:schemeClr val="bg1">
                        <a:lumMod val="85000"/>
                      </a:schemeClr>
                    </a:solidFill>
                  </a:tcPr>
                </a:tc>
                <a:tc>
                  <a:txBody>
                    <a:bodyPr/>
                    <a:lstStyle/>
                    <a:p>
                      <a:pPr algn="ctr"/>
                      <a:r>
                        <a:rPr lang="en-US" sz="1300" i="0" dirty="0">
                          <a:solidFill>
                            <a:schemeClr val="tx1"/>
                          </a:solidFill>
                        </a:rPr>
                        <a:t>185</a:t>
                      </a:r>
                    </a:p>
                  </a:txBody>
                  <a:tcPr anchor="ctr">
                    <a:solidFill>
                      <a:schemeClr val="bg1">
                        <a:lumMod val="85000"/>
                      </a:schemeClr>
                    </a:solidFill>
                  </a:tcPr>
                </a:tc>
                <a:tc>
                  <a:txBody>
                    <a:bodyPr/>
                    <a:lstStyle/>
                    <a:p>
                      <a:pPr algn="ctr"/>
                      <a:r>
                        <a:rPr lang="en-US" sz="1300" i="0" dirty="0">
                          <a:solidFill>
                            <a:schemeClr val="tx1"/>
                          </a:solidFill>
                        </a:rPr>
                        <a:t>120</a:t>
                      </a:r>
                    </a:p>
                  </a:txBody>
                  <a:tcPr anchor="ctr">
                    <a:solidFill>
                      <a:schemeClr val="bg1">
                        <a:lumMod val="85000"/>
                      </a:schemeClr>
                    </a:solidFill>
                  </a:tcPr>
                </a:tc>
                <a:tc>
                  <a:txBody>
                    <a:bodyPr/>
                    <a:lstStyle/>
                    <a:p>
                      <a:pPr algn="ctr"/>
                      <a:r>
                        <a:rPr lang="en-US" sz="1300" b="1" i="1" dirty="0">
                          <a:solidFill>
                            <a:schemeClr val="tx1"/>
                          </a:solidFill>
                        </a:rPr>
                        <a:t>120</a:t>
                      </a:r>
                    </a:p>
                  </a:txBody>
                  <a:tcPr anchor="ctr">
                    <a:solidFill>
                      <a:schemeClr val="bg1">
                        <a:lumMod val="85000"/>
                      </a:schemeClr>
                    </a:solidFill>
                  </a:tcPr>
                </a:tc>
                <a:extLst>
                  <a:ext uri="{0D108BD9-81ED-4DB2-BD59-A6C34878D82A}">
                    <a16:rowId xmlns:a16="http://schemas.microsoft.com/office/drawing/2014/main" val="10008"/>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6" name="TextBox 5">
            <a:extLst>
              <a:ext uri="{FF2B5EF4-FFF2-40B4-BE49-F238E27FC236}">
                <a16:creationId xmlns:a16="http://schemas.microsoft.com/office/drawing/2014/main" id="{163E3358-B316-4F82-B37F-8D922ADE5BD0}"/>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
        <p:nvSpPr>
          <p:cNvPr id="2" name="TextBox 1">
            <a:extLst>
              <a:ext uri="{FF2B5EF4-FFF2-40B4-BE49-F238E27FC236}">
                <a16:creationId xmlns:a16="http://schemas.microsoft.com/office/drawing/2014/main" id="{D2FBC8EE-2D7C-4109-98FC-5654B203EEEB}"/>
              </a:ext>
            </a:extLst>
          </p:cNvPr>
          <p:cNvSpPr txBox="1"/>
          <p:nvPr/>
        </p:nvSpPr>
        <p:spPr>
          <a:xfrm>
            <a:off x="565298" y="5691210"/>
            <a:ext cx="5567550" cy="261610"/>
          </a:xfrm>
          <a:prstGeom prst="rect">
            <a:avLst/>
          </a:prstGeom>
          <a:noFill/>
        </p:spPr>
        <p:txBody>
          <a:bodyPr wrap="none" rtlCol="0">
            <a:spAutoFit/>
          </a:bodyPr>
          <a:lstStyle/>
          <a:p>
            <a:r>
              <a:rPr lang="en-US" sz="1100" i="1" dirty="0"/>
              <a:t>* 130 cases were opened. 1</a:t>
            </a:r>
            <a:r>
              <a:rPr lang="en-US" sz="1100" i="1" baseline="30000" dirty="0"/>
              <a:t>st</a:t>
            </a:r>
            <a:r>
              <a:rPr lang="en-US" sz="1100" i="1" dirty="0"/>
              <a:t> and 2</a:t>
            </a:r>
            <a:r>
              <a:rPr lang="en-US" sz="1100" i="1" baseline="30000" dirty="0"/>
              <a:t>nd</a:t>
            </a:r>
            <a:r>
              <a:rPr lang="en-US" sz="1100" i="1" dirty="0"/>
              <a:t> quarter numbers were pulled from assigned date.</a:t>
            </a:r>
          </a:p>
        </p:txBody>
      </p:sp>
    </p:spTree>
    <p:extLst>
      <p:ext uri="{BB962C8B-B14F-4D97-AF65-F5344CB8AC3E}">
        <p14:creationId xmlns:p14="http://schemas.microsoft.com/office/powerpoint/2010/main" val="2305955913"/>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idx="1"/>
            <p:extLst>
              <p:ext uri="{D42A27DB-BD31-4B8C-83A1-F6EECF244321}">
                <p14:modId xmlns:p14="http://schemas.microsoft.com/office/powerpoint/2010/main" val="3109977802"/>
              </p:ext>
            </p:extLst>
          </p:nvPr>
        </p:nvGraphicFramePr>
        <p:xfrm>
          <a:off x="609600" y="1143000"/>
          <a:ext cx="7924799" cy="4800599"/>
        </p:xfrm>
        <a:graphic>
          <a:graphicData uri="http://schemas.openxmlformats.org/drawingml/2006/table">
            <a:tbl>
              <a:tblPr firstRow="1" bandRow="1">
                <a:tableStyleId>{073A0DAA-6AF3-43AB-8588-CEC1D06C72B9}</a:tableStyleId>
              </a:tblPr>
              <a:tblGrid>
                <a:gridCol w="4038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83394">
                  <a:extLst>
                    <a:ext uri="{9D8B030D-6E8A-4147-A177-3AD203B41FA5}">
                      <a16:colId xmlns:a16="http://schemas.microsoft.com/office/drawing/2014/main" val="3536692429"/>
                    </a:ext>
                  </a:extLst>
                </a:gridCol>
                <a:gridCol w="765153">
                  <a:extLst>
                    <a:ext uri="{9D8B030D-6E8A-4147-A177-3AD203B41FA5}">
                      <a16:colId xmlns:a16="http://schemas.microsoft.com/office/drawing/2014/main" val="853887724"/>
                    </a:ext>
                  </a:extLst>
                </a:gridCol>
                <a:gridCol w="765153">
                  <a:extLst>
                    <a:ext uri="{9D8B030D-6E8A-4147-A177-3AD203B41FA5}">
                      <a16:colId xmlns:a16="http://schemas.microsoft.com/office/drawing/2014/main" val="932973073"/>
                    </a:ext>
                  </a:extLst>
                </a:gridCol>
                <a:gridCol w="710499">
                  <a:extLst>
                    <a:ext uri="{9D8B030D-6E8A-4147-A177-3AD203B41FA5}">
                      <a16:colId xmlns:a16="http://schemas.microsoft.com/office/drawing/2014/main" val="20002"/>
                    </a:ext>
                  </a:extLst>
                </a:gridCol>
              </a:tblGrid>
              <a:tr h="558714">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800" u="none" strike="noStrike" cap="none" normalizeH="0" baseline="0" dirty="0">
                          <a:ln>
                            <a:noFill/>
                          </a:ln>
                          <a:solidFill>
                            <a:schemeClr val="tx1"/>
                          </a:solidFill>
                          <a:effectLst/>
                        </a:rPr>
                        <a:t>OSH COMPLAINT DISPOSITION</a:t>
                      </a:r>
                    </a:p>
                  </a:txBody>
                  <a:tcPr anchor="ctr" horzOverflow="overflow">
                    <a:solidFill>
                      <a:schemeClr val="bg1">
                        <a:lumMod val="75000"/>
                      </a:schemeClr>
                    </a:solidFill>
                  </a:tcPr>
                </a:tc>
                <a:tc>
                  <a:txBody>
                    <a:bodyPr/>
                    <a:lstStyle/>
                    <a:p>
                      <a:pPr algn="ctr"/>
                      <a:r>
                        <a:rPr lang="en-US" sz="1400" dirty="0">
                          <a:solidFill>
                            <a:schemeClr val="tx1"/>
                          </a:solidFill>
                        </a:rPr>
                        <a:t>1</a:t>
                      </a:r>
                      <a:r>
                        <a:rPr lang="en-US" sz="1400" baseline="30000" dirty="0">
                          <a:solidFill>
                            <a:schemeClr val="tx1"/>
                          </a:solidFill>
                        </a:rPr>
                        <a:t>st</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2</a:t>
                      </a:r>
                      <a:r>
                        <a:rPr lang="en-US" sz="1400" baseline="30000" dirty="0">
                          <a:solidFill>
                            <a:schemeClr val="tx1"/>
                          </a:solidFill>
                        </a:rPr>
                        <a:t>nd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3</a:t>
                      </a:r>
                      <a:r>
                        <a:rPr lang="en-US" sz="1400" baseline="30000" dirty="0">
                          <a:solidFill>
                            <a:schemeClr val="tx1"/>
                          </a:solidFill>
                        </a:rPr>
                        <a:t>rd</a:t>
                      </a:r>
                      <a:r>
                        <a:rPr lang="en-US" sz="1400" dirty="0">
                          <a:solidFill>
                            <a:schemeClr val="tx1"/>
                          </a:solidFill>
                        </a:rPr>
                        <a:t> Qtr.</a:t>
                      </a:r>
                    </a:p>
                  </a:txBody>
                  <a:tcPr anchor="ctr">
                    <a:solidFill>
                      <a:schemeClr val="bg1">
                        <a:lumMod val="75000"/>
                      </a:schemeClr>
                    </a:solidFill>
                  </a:tcPr>
                </a:tc>
                <a:tc>
                  <a:txBody>
                    <a:bodyPr/>
                    <a:lstStyle/>
                    <a:p>
                      <a:pPr algn="ctr"/>
                      <a:r>
                        <a:rPr lang="en-US" sz="1400" dirty="0">
                          <a:solidFill>
                            <a:schemeClr val="tx1"/>
                          </a:solidFill>
                        </a:rPr>
                        <a:t>4</a:t>
                      </a:r>
                      <a:r>
                        <a:rPr lang="en-US" sz="1400" baseline="30000" dirty="0">
                          <a:solidFill>
                            <a:schemeClr val="tx1"/>
                          </a:solidFill>
                        </a:rPr>
                        <a:t>th</a:t>
                      </a:r>
                      <a:r>
                        <a:rPr lang="en-US" sz="1400" dirty="0">
                          <a:solidFill>
                            <a:schemeClr val="tx1"/>
                          </a:solidFill>
                        </a:rPr>
                        <a:t> Qtr.</a:t>
                      </a:r>
                    </a:p>
                  </a:txBody>
                  <a:tcPr anchor="c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400" b="1" i="1" u="none" strike="noStrike" cap="none" normalizeH="0" baseline="0" dirty="0">
                          <a:ln>
                            <a:noFill/>
                          </a:ln>
                          <a:solidFill>
                            <a:schemeClr val="tx1"/>
                          </a:solidFill>
                          <a:effectLst/>
                        </a:rPr>
                        <a:t>Total</a:t>
                      </a:r>
                      <a:endParaRPr kumimoji="0" lang="en-US" sz="1400" b="1" i="1"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464541">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Administrative Closure (No RTS Letter) </a:t>
                      </a:r>
                    </a:p>
                  </a:txBody>
                  <a:tcPr anchor="ctr" horzOverflow="overflow">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b="1" i="1" dirty="0">
                          <a:solidFill>
                            <a:schemeClr val="tx1"/>
                          </a:solidFill>
                        </a:rPr>
                        <a:t>2</a:t>
                      </a:r>
                    </a:p>
                  </a:txBody>
                  <a:tcPr anchor="ctr">
                    <a:solidFill>
                      <a:schemeClr val="bg1">
                        <a:lumMod val="95000"/>
                      </a:schemeClr>
                    </a:solidFill>
                  </a:tcPr>
                </a:tc>
                <a:extLst>
                  <a:ext uri="{0D108BD9-81ED-4DB2-BD59-A6C34878D82A}">
                    <a16:rowId xmlns:a16="http://schemas.microsoft.com/office/drawing/2014/main" val="10001"/>
                  </a:ext>
                </a:extLst>
              </a:tr>
              <a:tr h="464541">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Withdrawn</a:t>
                      </a:r>
                    </a:p>
                  </a:txBody>
                  <a:tcPr anchor="ctr" horzOverflow="overflow">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b="1" i="1" dirty="0">
                          <a:solidFill>
                            <a:schemeClr val="tx1"/>
                          </a:solidFill>
                        </a:rPr>
                        <a:t>1-</a:t>
                      </a:r>
                    </a:p>
                  </a:txBody>
                  <a:tcPr anchor="ctr">
                    <a:solidFill>
                      <a:schemeClr val="bg1">
                        <a:lumMod val="85000"/>
                      </a:schemeClr>
                    </a:solidFill>
                  </a:tcPr>
                </a:tc>
                <a:extLst>
                  <a:ext uri="{0D108BD9-81ED-4DB2-BD59-A6C34878D82A}">
                    <a16:rowId xmlns:a16="http://schemas.microsoft.com/office/drawing/2014/main" val="10002"/>
                  </a:ext>
                </a:extLst>
              </a:tr>
              <a:tr h="464541">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Merit</a:t>
                      </a:r>
                    </a:p>
                  </a:txBody>
                  <a:tcPr anchor="ctr" horzOverflow="overflow">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i="0" dirty="0">
                          <a:solidFill>
                            <a:schemeClr val="tx1"/>
                          </a:solidFill>
                        </a:rPr>
                        <a:t>3</a:t>
                      </a:r>
                    </a:p>
                  </a:txBody>
                  <a:tcPr anchor="ctr">
                    <a:solidFill>
                      <a:schemeClr val="bg1">
                        <a:lumMod val="95000"/>
                      </a:schemeClr>
                    </a:solidFill>
                  </a:tcPr>
                </a:tc>
                <a:tc>
                  <a:txBody>
                    <a:bodyPr/>
                    <a:lstStyle/>
                    <a:p>
                      <a:pPr algn="ctr"/>
                      <a:r>
                        <a:rPr lang="en-US" sz="1600" b="1" i="1" dirty="0">
                          <a:solidFill>
                            <a:schemeClr val="tx1"/>
                          </a:solidFill>
                        </a:rPr>
                        <a:t>7</a:t>
                      </a:r>
                    </a:p>
                  </a:txBody>
                  <a:tcPr anchor="ctr">
                    <a:solidFill>
                      <a:schemeClr val="bg1">
                        <a:lumMod val="95000"/>
                      </a:schemeClr>
                    </a:solidFill>
                  </a:tcPr>
                </a:tc>
                <a:extLst>
                  <a:ext uri="{0D108BD9-81ED-4DB2-BD59-A6C34878D82A}">
                    <a16:rowId xmlns:a16="http://schemas.microsoft.com/office/drawing/2014/main" val="10003"/>
                  </a:ext>
                </a:extLst>
              </a:tr>
              <a:tr h="464541">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Percent Merit</a:t>
                      </a:r>
                    </a:p>
                  </a:txBody>
                  <a:tcPr anchor="ctr" horzOverflow="overflow">
                    <a:solidFill>
                      <a:schemeClr val="bg1">
                        <a:lumMod val="85000"/>
                      </a:schemeClr>
                    </a:solidFill>
                  </a:tcPr>
                </a:tc>
                <a:tc>
                  <a:txBody>
                    <a:bodyPr/>
                    <a:lstStyle/>
                    <a:p>
                      <a:pPr algn="ctr"/>
                      <a:r>
                        <a:rPr lang="en-US" sz="1600" i="0" dirty="0">
                          <a:solidFill>
                            <a:schemeClr val="tx1"/>
                          </a:solidFill>
                        </a:rPr>
                        <a:t>5%</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25%</a:t>
                      </a:r>
                    </a:p>
                  </a:txBody>
                  <a:tcPr anchor="ctr">
                    <a:solidFill>
                      <a:schemeClr val="bg1">
                        <a:lumMod val="85000"/>
                      </a:schemeClr>
                    </a:solidFill>
                  </a:tcPr>
                </a:tc>
                <a:tc>
                  <a:txBody>
                    <a:bodyPr/>
                    <a:lstStyle/>
                    <a:p>
                      <a:pPr algn="ctr"/>
                      <a:r>
                        <a:rPr lang="en-US" sz="1600" i="0" dirty="0">
                          <a:solidFill>
                            <a:schemeClr val="tx1"/>
                          </a:solidFill>
                        </a:rPr>
                        <a:t>20%</a:t>
                      </a:r>
                    </a:p>
                  </a:txBody>
                  <a:tcPr anchor="ctr">
                    <a:solidFill>
                      <a:schemeClr val="bg1">
                        <a:lumMod val="85000"/>
                      </a:schemeClr>
                    </a:solidFill>
                  </a:tcPr>
                </a:tc>
                <a:tc>
                  <a:txBody>
                    <a:bodyPr/>
                    <a:lstStyle/>
                    <a:p>
                      <a:pPr algn="ctr"/>
                      <a:r>
                        <a:rPr lang="en-US" sz="1600" b="1" i="1" dirty="0">
                          <a:solidFill>
                            <a:schemeClr val="tx1"/>
                          </a:solidFill>
                        </a:rPr>
                        <a:t>10%</a:t>
                      </a:r>
                    </a:p>
                  </a:txBody>
                  <a:tcPr anchor="ctr">
                    <a:solidFill>
                      <a:schemeClr val="bg1">
                        <a:lumMod val="85000"/>
                      </a:schemeClr>
                    </a:solidFill>
                  </a:tcPr>
                </a:tc>
                <a:extLst>
                  <a:ext uri="{0D108BD9-81ED-4DB2-BD59-A6C34878D82A}">
                    <a16:rowId xmlns:a16="http://schemas.microsoft.com/office/drawing/2014/main" val="10004"/>
                  </a:ext>
                </a:extLst>
              </a:tr>
              <a:tr h="47979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No Merit</a:t>
                      </a:r>
                    </a:p>
                  </a:txBody>
                  <a:tcPr anchor="ctr" horzOverflow="overflow">
                    <a:solidFill>
                      <a:schemeClr val="bg1">
                        <a:lumMod val="95000"/>
                      </a:schemeClr>
                    </a:solidFill>
                  </a:tcPr>
                </a:tc>
                <a:tc>
                  <a:txBody>
                    <a:bodyPr/>
                    <a:lstStyle/>
                    <a:p>
                      <a:pPr algn="ctr"/>
                      <a:r>
                        <a:rPr lang="en-US" sz="1600" i="0" dirty="0">
                          <a:solidFill>
                            <a:schemeClr val="tx1"/>
                          </a:solidFill>
                        </a:rPr>
                        <a:t>6</a:t>
                      </a:r>
                    </a:p>
                  </a:txBody>
                  <a:tcPr anchor="ctr">
                    <a:solidFill>
                      <a:schemeClr val="bg1">
                        <a:lumMod val="95000"/>
                      </a:schemeClr>
                    </a:solidFill>
                  </a:tcPr>
                </a:tc>
                <a:tc>
                  <a:txBody>
                    <a:bodyPr/>
                    <a:lstStyle/>
                    <a:p>
                      <a:pPr algn="ctr"/>
                      <a:r>
                        <a:rPr lang="en-US" sz="1600" i="0" dirty="0">
                          <a:solidFill>
                            <a:schemeClr val="tx1"/>
                          </a:solidFill>
                        </a:rPr>
                        <a:t>2</a:t>
                      </a:r>
                    </a:p>
                  </a:txBody>
                  <a:tcPr anchor="ctr">
                    <a:solidFill>
                      <a:schemeClr val="bg1">
                        <a:lumMod val="95000"/>
                      </a:schemeClr>
                    </a:solidFill>
                  </a:tcPr>
                </a:tc>
                <a:tc>
                  <a:txBody>
                    <a:bodyPr/>
                    <a:lstStyle/>
                    <a:p>
                      <a:pPr algn="ctr"/>
                      <a:r>
                        <a:rPr lang="en-US" sz="1600" i="0" dirty="0">
                          <a:solidFill>
                            <a:schemeClr val="tx1"/>
                          </a:solidFill>
                        </a:rPr>
                        <a:t>7</a:t>
                      </a:r>
                    </a:p>
                  </a:txBody>
                  <a:tcPr anchor="ctr">
                    <a:solidFill>
                      <a:schemeClr val="bg1">
                        <a:lumMod val="95000"/>
                      </a:schemeClr>
                    </a:solidFill>
                  </a:tcPr>
                </a:tc>
                <a:tc>
                  <a:txBody>
                    <a:bodyPr/>
                    <a:lstStyle/>
                    <a:p>
                      <a:pPr algn="ctr"/>
                      <a:r>
                        <a:rPr lang="en-US" sz="1600" i="0" dirty="0">
                          <a:solidFill>
                            <a:schemeClr val="tx1"/>
                          </a:solidFill>
                        </a:rPr>
                        <a:t>5</a:t>
                      </a:r>
                    </a:p>
                  </a:txBody>
                  <a:tcPr anchor="ctr">
                    <a:solidFill>
                      <a:schemeClr val="bg1">
                        <a:lumMod val="95000"/>
                      </a:schemeClr>
                    </a:solidFill>
                  </a:tcPr>
                </a:tc>
                <a:tc>
                  <a:txBody>
                    <a:bodyPr/>
                    <a:lstStyle/>
                    <a:p>
                      <a:pPr algn="ctr"/>
                      <a:r>
                        <a:rPr lang="en-US" sz="1600" b="1" i="1" dirty="0">
                          <a:solidFill>
                            <a:schemeClr val="tx1"/>
                          </a:solidFill>
                        </a:rPr>
                        <a:t>21</a:t>
                      </a:r>
                    </a:p>
                  </a:txBody>
                  <a:tcPr anchor="ctr">
                    <a:solidFill>
                      <a:schemeClr val="bg1">
                        <a:lumMod val="95000"/>
                      </a:schemeClr>
                    </a:solidFill>
                  </a:tcPr>
                </a:tc>
                <a:extLst>
                  <a:ext uri="{0D108BD9-81ED-4DB2-BD59-A6C34878D82A}">
                    <a16:rowId xmlns:a16="http://schemas.microsoft.com/office/drawing/2014/main" val="10005"/>
                  </a:ext>
                </a:extLst>
              </a:tr>
              <a:tr h="47979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defRPr/>
                      </a:pPr>
                      <a:r>
                        <a:rPr kumimoji="0" lang="en-US" sz="1600" b="0" i="1" u="none" strike="noStrike" cap="none" normalizeH="0" baseline="0" dirty="0">
                          <a:ln>
                            <a:noFill/>
                          </a:ln>
                          <a:solidFill>
                            <a:schemeClr val="tx1"/>
                          </a:solidFill>
                          <a:effectLst/>
                          <a:latin typeface="Arial" charset="0"/>
                          <a:cs typeface="Arial" charset="0"/>
                        </a:rPr>
                        <a:t>Settled</a:t>
                      </a:r>
                    </a:p>
                  </a:txBody>
                  <a:tcPr anchor="ctr" horzOverflow="overflow">
                    <a:solidFill>
                      <a:schemeClr val="bg1">
                        <a:lumMod val="85000"/>
                      </a:schemeClr>
                    </a:solidFill>
                  </a:tcPr>
                </a:tc>
                <a:tc>
                  <a:txBody>
                    <a:bodyPr/>
                    <a:lstStyle/>
                    <a:p>
                      <a:pPr algn="ctr"/>
                      <a:r>
                        <a:rPr lang="en-US" sz="1600" i="0" dirty="0">
                          <a:solidFill>
                            <a:schemeClr val="tx1"/>
                          </a:solidFill>
                        </a:rPr>
                        <a:t>3</a:t>
                      </a:r>
                    </a:p>
                  </a:txBody>
                  <a:tcPr anchor="ctr">
                    <a:solidFill>
                      <a:schemeClr val="bg1">
                        <a:lumMod val="85000"/>
                      </a:schemeClr>
                    </a:solidFill>
                  </a:tcPr>
                </a:tc>
                <a:tc>
                  <a:txBody>
                    <a:bodyPr/>
                    <a:lstStyle/>
                    <a:p>
                      <a:pPr algn="ctr"/>
                      <a:r>
                        <a:rPr lang="en-US" sz="1600" i="0" dirty="0">
                          <a:solidFill>
                            <a:schemeClr val="tx1"/>
                          </a:solidFill>
                        </a:rPr>
                        <a:t>1</a:t>
                      </a:r>
                    </a:p>
                  </a:txBody>
                  <a:tcPr anchor="ctr">
                    <a:solidFill>
                      <a:schemeClr val="bg1">
                        <a:lumMod val="85000"/>
                      </a:schemeClr>
                    </a:solidFill>
                  </a:tcPr>
                </a:tc>
                <a:tc>
                  <a:txBody>
                    <a:bodyPr/>
                    <a:lstStyle/>
                    <a:p>
                      <a:pPr algn="ctr"/>
                      <a:r>
                        <a:rPr lang="en-US" sz="1600" i="0" dirty="0">
                          <a:solidFill>
                            <a:schemeClr val="tx1"/>
                          </a:solidFill>
                        </a:rPr>
                        <a:t>2</a:t>
                      </a:r>
                    </a:p>
                  </a:txBody>
                  <a:tcPr anchor="ctr">
                    <a:solidFill>
                      <a:schemeClr val="bg1">
                        <a:lumMod val="85000"/>
                      </a:schemeClr>
                    </a:solidFill>
                  </a:tcPr>
                </a:tc>
                <a:tc>
                  <a:txBody>
                    <a:bodyPr/>
                    <a:lstStyle/>
                    <a:p>
                      <a:pPr algn="ctr"/>
                      <a:r>
                        <a:rPr lang="en-US" sz="1600" i="0" dirty="0">
                          <a:solidFill>
                            <a:schemeClr val="tx1"/>
                          </a:solidFill>
                        </a:rPr>
                        <a:t>2</a:t>
                      </a:r>
                    </a:p>
                  </a:txBody>
                  <a:tcPr anchor="ctr">
                    <a:solidFill>
                      <a:schemeClr val="bg1">
                        <a:lumMod val="85000"/>
                      </a:schemeClr>
                    </a:solidFill>
                  </a:tcPr>
                </a:tc>
                <a:tc>
                  <a:txBody>
                    <a:bodyPr/>
                    <a:lstStyle/>
                    <a:p>
                      <a:pPr algn="ctr"/>
                      <a:r>
                        <a:rPr lang="en-US" sz="1600" b="1" i="1" dirty="0">
                          <a:solidFill>
                            <a:schemeClr val="tx1"/>
                          </a:solidFill>
                        </a:rPr>
                        <a:t>8</a:t>
                      </a:r>
                    </a:p>
                  </a:txBody>
                  <a:tcPr anchor="ctr">
                    <a:solidFill>
                      <a:schemeClr val="bg1">
                        <a:lumMod val="85000"/>
                      </a:schemeClr>
                    </a:solidFill>
                  </a:tcPr>
                </a:tc>
                <a:extLst>
                  <a:ext uri="{0D108BD9-81ED-4DB2-BD59-A6C34878D82A}">
                    <a16:rowId xmlns:a16="http://schemas.microsoft.com/office/drawing/2014/main" val="10006"/>
                  </a:ext>
                </a:extLst>
              </a:tr>
              <a:tr h="464541">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Uncooperative - RTS</a:t>
                      </a:r>
                    </a:p>
                  </a:txBody>
                  <a:tcPr anchor="ctr" horzOverflow="overflow">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1</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i="0" dirty="0">
                          <a:solidFill>
                            <a:schemeClr val="tx1"/>
                          </a:solidFill>
                        </a:rPr>
                        <a:t>0</a:t>
                      </a:r>
                    </a:p>
                  </a:txBody>
                  <a:tcPr anchor="ctr">
                    <a:solidFill>
                      <a:schemeClr val="bg1">
                        <a:lumMod val="95000"/>
                      </a:schemeClr>
                    </a:solidFill>
                  </a:tcPr>
                </a:tc>
                <a:tc>
                  <a:txBody>
                    <a:bodyPr/>
                    <a:lstStyle/>
                    <a:p>
                      <a:pPr algn="ctr"/>
                      <a:r>
                        <a:rPr lang="en-US" sz="1600" b="1" i="1" dirty="0">
                          <a:solidFill>
                            <a:schemeClr val="tx1"/>
                          </a:solidFill>
                        </a:rPr>
                        <a:t>2</a:t>
                      </a:r>
                    </a:p>
                  </a:txBody>
                  <a:tcPr anchor="ctr">
                    <a:solidFill>
                      <a:schemeClr val="bg1">
                        <a:lumMod val="95000"/>
                      </a:schemeClr>
                    </a:solidFill>
                  </a:tcPr>
                </a:tc>
                <a:extLst>
                  <a:ext uri="{0D108BD9-81ED-4DB2-BD59-A6C34878D82A}">
                    <a16:rowId xmlns:a16="http://schemas.microsoft.com/office/drawing/2014/main" val="10007"/>
                  </a:ext>
                </a:extLst>
              </a:tr>
              <a:tr h="47979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0" i="1" u="none" strike="noStrike" cap="none" normalizeH="0" baseline="0" dirty="0">
                          <a:ln>
                            <a:noFill/>
                          </a:ln>
                          <a:solidFill>
                            <a:schemeClr val="tx1"/>
                          </a:solidFill>
                          <a:effectLst/>
                          <a:latin typeface="Arial" charset="0"/>
                          <a:cs typeface="Arial" charset="0"/>
                        </a:rPr>
                        <a:t>Requested RTS Letter</a:t>
                      </a:r>
                    </a:p>
                  </a:txBody>
                  <a:tcPr anchor="ctr" horzOverflow="overflow">
                    <a:solidFill>
                      <a:schemeClr val="bg1">
                        <a:lumMod val="85000"/>
                      </a:schemeClr>
                    </a:solidFill>
                  </a:tcPr>
                </a:tc>
                <a:tc>
                  <a:txBody>
                    <a:bodyPr/>
                    <a:lstStyle/>
                    <a:p>
                      <a:pPr algn="ctr"/>
                      <a:r>
                        <a:rPr lang="en-US" sz="1600" i="0" dirty="0">
                          <a:solidFill>
                            <a:schemeClr val="tx1"/>
                          </a:solidFill>
                        </a:rPr>
                        <a:t>4</a:t>
                      </a:r>
                    </a:p>
                  </a:txBody>
                  <a:tcPr anchor="ctr">
                    <a:solidFill>
                      <a:schemeClr val="bg1">
                        <a:lumMod val="85000"/>
                      </a:schemeClr>
                    </a:solidFill>
                  </a:tcPr>
                </a:tc>
                <a:tc>
                  <a:txBody>
                    <a:bodyPr/>
                    <a:lstStyle/>
                    <a:p>
                      <a:pPr algn="ctr"/>
                      <a:r>
                        <a:rPr lang="en-US" sz="1600" i="0" dirty="0">
                          <a:solidFill>
                            <a:schemeClr val="tx1"/>
                          </a:solidFill>
                        </a:rPr>
                        <a:t>8</a:t>
                      </a:r>
                    </a:p>
                  </a:txBody>
                  <a:tcPr anchor="ctr">
                    <a:solidFill>
                      <a:schemeClr val="bg1">
                        <a:lumMod val="85000"/>
                      </a:schemeClr>
                    </a:solidFill>
                  </a:tcPr>
                </a:tc>
                <a:tc>
                  <a:txBody>
                    <a:bodyPr/>
                    <a:lstStyle/>
                    <a:p>
                      <a:pPr algn="ctr"/>
                      <a:r>
                        <a:rPr lang="en-US" sz="1600" i="0" dirty="0">
                          <a:solidFill>
                            <a:schemeClr val="tx1"/>
                          </a:solidFill>
                        </a:rPr>
                        <a:t>6</a:t>
                      </a:r>
                    </a:p>
                  </a:txBody>
                  <a:tcPr anchor="ctr">
                    <a:solidFill>
                      <a:schemeClr val="bg1">
                        <a:lumMod val="85000"/>
                      </a:schemeClr>
                    </a:solidFill>
                  </a:tcPr>
                </a:tc>
                <a:tc>
                  <a:txBody>
                    <a:bodyPr/>
                    <a:lstStyle/>
                    <a:p>
                      <a:pPr algn="ctr"/>
                      <a:r>
                        <a:rPr lang="en-US" sz="1600" i="0" dirty="0">
                          <a:solidFill>
                            <a:schemeClr val="tx1"/>
                          </a:solidFill>
                        </a:rPr>
                        <a:t>2</a:t>
                      </a:r>
                    </a:p>
                  </a:txBody>
                  <a:tcPr anchor="ctr">
                    <a:solidFill>
                      <a:schemeClr val="bg1">
                        <a:lumMod val="85000"/>
                      </a:schemeClr>
                    </a:solidFill>
                  </a:tcPr>
                </a:tc>
                <a:tc>
                  <a:txBody>
                    <a:bodyPr/>
                    <a:lstStyle/>
                    <a:p>
                      <a:pPr algn="ctr"/>
                      <a:r>
                        <a:rPr lang="en-US" sz="1600" b="1" i="1" dirty="0">
                          <a:solidFill>
                            <a:schemeClr val="tx1"/>
                          </a:solidFill>
                        </a:rPr>
                        <a:t>20</a:t>
                      </a:r>
                    </a:p>
                  </a:txBody>
                  <a:tcPr anchor="ctr">
                    <a:solidFill>
                      <a:schemeClr val="bg1">
                        <a:lumMod val="85000"/>
                      </a:schemeClr>
                    </a:solidFill>
                  </a:tcPr>
                </a:tc>
                <a:extLst>
                  <a:ext uri="{0D108BD9-81ED-4DB2-BD59-A6C34878D82A}">
                    <a16:rowId xmlns:a16="http://schemas.microsoft.com/office/drawing/2014/main" val="10008"/>
                  </a:ext>
                </a:extLst>
              </a:tr>
              <a:tr h="479795">
                <a:tc>
                  <a:txBody>
                    <a:bodyPr/>
                    <a:lstStyle/>
                    <a:p>
                      <a:pPr marL="0" marR="0" lvl="0" indent="0" algn="r" defTabSz="914400" rtl="0" eaLnBrk="1" fontAlgn="base" latinLnBrk="0" hangingPunct="1">
                        <a:lnSpc>
                          <a:spcPct val="100000"/>
                        </a:lnSpc>
                        <a:spcBef>
                          <a:spcPct val="0"/>
                        </a:spcBef>
                        <a:spcAft>
                          <a:spcPct val="0"/>
                        </a:spcAft>
                        <a:buClr>
                          <a:srgbClr val="910046"/>
                        </a:buClr>
                        <a:buSzPct val="84000"/>
                        <a:buFont typeface="Wingdings" pitchFamily="2" charset="2"/>
                        <a:buNone/>
                        <a:tabLst/>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95000"/>
                      </a:schemeClr>
                    </a:solidFill>
                  </a:tcPr>
                </a:tc>
                <a:tc>
                  <a:txBody>
                    <a:bodyPr/>
                    <a:lstStyle/>
                    <a:p>
                      <a:pPr algn="ctr"/>
                      <a:r>
                        <a:rPr lang="en-US" sz="1600" b="1" i="0" dirty="0">
                          <a:solidFill>
                            <a:schemeClr val="tx1"/>
                          </a:solidFill>
                        </a:rPr>
                        <a:t>20</a:t>
                      </a:r>
                    </a:p>
                  </a:txBody>
                  <a:tcPr anchor="ctr">
                    <a:solidFill>
                      <a:schemeClr val="bg1">
                        <a:lumMod val="95000"/>
                      </a:schemeClr>
                    </a:solidFill>
                  </a:tcPr>
                </a:tc>
                <a:tc>
                  <a:txBody>
                    <a:bodyPr/>
                    <a:lstStyle/>
                    <a:p>
                      <a:pPr algn="ctr"/>
                      <a:r>
                        <a:rPr lang="en-US" sz="1600" b="1" i="0" dirty="0">
                          <a:solidFill>
                            <a:schemeClr val="tx1"/>
                          </a:solidFill>
                        </a:rPr>
                        <a:t>14</a:t>
                      </a:r>
                    </a:p>
                  </a:txBody>
                  <a:tcPr anchor="ctr">
                    <a:solidFill>
                      <a:schemeClr val="bg1">
                        <a:lumMod val="95000"/>
                      </a:schemeClr>
                    </a:solidFill>
                  </a:tcPr>
                </a:tc>
                <a:tc>
                  <a:txBody>
                    <a:bodyPr/>
                    <a:lstStyle/>
                    <a:p>
                      <a:pPr algn="ctr"/>
                      <a:r>
                        <a:rPr lang="en-US" sz="1600" b="1" i="0" dirty="0">
                          <a:solidFill>
                            <a:schemeClr val="tx1"/>
                          </a:solidFill>
                        </a:rPr>
                        <a:t>21</a:t>
                      </a:r>
                    </a:p>
                  </a:txBody>
                  <a:tcPr anchor="ctr">
                    <a:solidFill>
                      <a:schemeClr val="bg1">
                        <a:lumMod val="95000"/>
                      </a:schemeClr>
                    </a:solidFill>
                  </a:tcPr>
                </a:tc>
                <a:tc>
                  <a:txBody>
                    <a:bodyPr/>
                    <a:lstStyle/>
                    <a:p>
                      <a:pPr algn="ctr"/>
                      <a:r>
                        <a:rPr lang="en-US" sz="1600" b="1" i="0" dirty="0">
                          <a:solidFill>
                            <a:schemeClr val="tx1"/>
                          </a:solidFill>
                        </a:rPr>
                        <a:t>15</a:t>
                      </a:r>
                    </a:p>
                  </a:txBody>
                  <a:tcPr anchor="ctr">
                    <a:solidFill>
                      <a:schemeClr val="bg1">
                        <a:lumMod val="95000"/>
                      </a:schemeClr>
                    </a:solidFill>
                  </a:tcPr>
                </a:tc>
                <a:tc>
                  <a:txBody>
                    <a:bodyPr/>
                    <a:lstStyle/>
                    <a:p>
                      <a:pPr algn="ctr"/>
                      <a:r>
                        <a:rPr lang="en-US" sz="1600" b="1" i="1" dirty="0">
                          <a:solidFill>
                            <a:schemeClr val="tx1"/>
                          </a:solidFill>
                        </a:rPr>
                        <a:t>70</a:t>
                      </a:r>
                    </a:p>
                  </a:txBody>
                  <a:tcPr anchor="ctr">
                    <a:solidFill>
                      <a:schemeClr val="bg1">
                        <a:lumMod val="95000"/>
                      </a:schemeClr>
                    </a:solidFill>
                  </a:tcPr>
                </a:tc>
                <a:extLst>
                  <a:ext uri="{0D108BD9-81ED-4DB2-BD59-A6C34878D82A}">
                    <a16:rowId xmlns:a16="http://schemas.microsoft.com/office/drawing/2014/main" val="3081740305"/>
                  </a:ext>
                </a:extLst>
              </a:tr>
            </a:tbl>
          </a:graphicData>
        </a:graphic>
      </p:graphicFrame>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6" name="TextBox 5">
            <a:extLst>
              <a:ext uri="{FF2B5EF4-FFF2-40B4-BE49-F238E27FC236}">
                <a16:creationId xmlns:a16="http://schemas.microsoft.com/office/drawing/2014/main" id="{DCE2CEDB-1767-4274-A73D-401EAE25B93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983332454"/>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Retaliatory Employment Discrimination</a:t>
            </a:r>
            <a:endParaRPr lang="en-US" sz="2400" b="1" i="1" dirty="0">
              <a:solidFill>
                <a:schemeClr val="bg2"/>
              </a:solidFill>
            </a:endParaRPr>
          </a:p>
        </p:txBody>
      </p:sp>
      <p:sp>
        <p:nvSpPr>
          <p:cNvPr id="6" name="TextBox 5">
            <a:extLst>
              <a:ext uri="{FF2B5EF4-FFF2-40B4-BE49-F238E27FC236}">
                <a16:creationId xmlns:a16="http://schemas.microsoft.com/office/drawing/2014/main" id="{DCE2CEDB-1767-4274-A73D-401EAE25B93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pic>
        <p:nvPicPr>
          <p:cNvPr id="10" name="Picture 9">
            <a:extLst>
              <a:ext uri="{FF2B5EF4-FFF2-40B4-BE49-F238E27FC236}">
                <a16:creationId xmlns:a16="http://schemas.microsoft.com/office/drawing/2014/main" id="{F9F53C70-2A91-47D4-88F2-BF5D96191EBD}"/>
              </a:ext>
            </a:extLst>
          </p:cNvPr>
          <p:cNvPicPr>
            <a:picLocks noChangeAspect="1"/>
          </p:cNvPicPr>
          <p:nvPr/>
        </p:nvPicPr>
        <p:blipFill>
          <a:blip r:embed="rId3"/>
          <a:stretch>
            <a:fillRect/>
          </a:stretch>
        </p:blipFill>
        <p:spPr>
          <a:xfrm>
            <a:off x="114300" y="1143000"/>
            <a:ext cx="8915400" cy="4810656"/>
          </a:xfrm>
          <a:prstGeom prst="rect">
            <a:avLst/>
          </a:prstGeom>
        </p:spPr>
      </p:pic>
    </p:spTree>
    <p:extLst>
      <p:ext uri="{BB962C8B-B14F-4D97-AF65-F5344CB8AC3E}">
        <p14:creationId xmlns:p14="http://schemas.microsoft.com/office/powerpoint/2010/main" val="1995344698"/>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graphicFrame>
        <p:nvGraphicFramePr>
          <p:cNvPr id="5" name="Table 4">
            <a:extLst>
              <a:ext uri="{FF2B5EF4-FFF2-40B4-BE49-F238E27FC236}">
                <a16:creationId xmlns:a16="http://schemas.microsoft.com/office/drawing/2014/main" id="{6BC12D4A-04BD-4583-AB6B-A1E51C8EA2E0}"/>
              </a:ext>
            </a:extLst>
          </p:cNvPr>
          <p:cNvGraphicFramePr>
            <a:graphicFrameLocks noGrp="1"/>
          </p:cNvGraphicFramePr>
          <p:nvPr>
            <p:extLst>
              <p:ext uri="{D42A27DB-BD31-4B8C-83A1-F6EECF244321}">
                <p14:modId xmlns:p14="http://schemas.microsoft.com/office/powerpoint/2010/main" val="986555122"/>
              </p:ext>
            </p:extLst>
          </p:nvPr>
        </p:nvGraphicFramePr>
        <p:xfrm>
          <a:off x="609600" y="1171967"/>
          <a:ext cx="8000999" cy="4695433"/>
        </p:xfrm>
        <a:graphic>
          <a:graphicData uri="http://schemas.openxmlformats.org/drawingml/2006/table">
            <a:tbl>
              <a:tblPr firstRow="1" bandRow="1">
                <a:tableStyleId>{073A0DAA-6AF3-43AB-8588-CEC1D06C72B9}</a:tableStyleId>
              </a:tblPr>
              <a:tblGrid>
                <a:gridCol w="4231296">
                  <a:extLst>
                    <a:ext uri="{9D8B030D-6E8A-4147-A177-3AD203B41FA5}">
                      <a16:colId xmlns:a16="http://schemas.microsoft.com/office/drawing/2014/main" val="20000"/>
                    </a:ext>
                  </a:extLst>
                </a:gridCol>
                <a:gridCol w="538529">
                  <a:extLst>
                    <a:ext uri="{9D8B030D-6E8A-4147-A177-3AD203B41FA5}">
                      <a16:colId xmlns:a16="http://schemas.microsoft.com/office/drawing/2014/main" val="20001"/>
                    </a:ext>
                  </a:extLst>
                </a:gridCol>
                <a:gridCol w="615461">
                  <a:extLst>
                    <a:ext uri="{9D8B030D-6E8A-4147-A177-3AD203B41FA5}">
                      <a16:colId xmlns:a16="http://schemas.microsoft.com/office/drawing/2014/main" val="2052607560"/>
                    </a:ext>
                  </a:extLst>
                </a:gridCol>
                <a:gridCol w="615461">
                  <a:extLst>
                    <a:ext uri="{9D8B030D-6E8A-4147-A177-3AD203B41FA5}">
                      <a16:colId xmlns:a16="http://schemas.microsoft.com/office/drawing/2014/main" val="480439024"/>
                    </a:ext>
                  </a:extLst>
                </a:gridCol>
                <a:gridCol w="615461">
                  <a:extLst>
                    <a:ext uri="{9D8B030D-6E8A-4147-A177-3AD203B41FA5}">
                      <a16:colId xmlns:a16="http://schemas.microsoft.com/office/drawing/2014/main" val="3105941232"/>
                    </a:ext>
                  </a:extLst>
                </a:gridCol>
                <a:gridCol w="538529">
                  <a:extLst>
                    <a:ext uri="{9D8B030D-6E8A-4147-A177-3AD203B41FA5}">
                      <a16:colId xmlns:a16="http://schemas.microsoft.com/office/drawing/2014/main" val="20002"/>
                    </a:ext>
                  </a:extLst>
                </a:gridCol>
                <a:gridCol w="846262">
                  <a:extLst>
                    <a:ext uri="{9D8B030D-6E8A-4147-A177-3AD203B41FA5}">
                      <a16:colId xmlns:a16="http://schemas.microsoft.com/office/drawing/2014/main" val="20003"/>
                    </a:ext>
                  </a:extLst>
                </a:gridCol>
              </a:tblGrid>
              <a:tr h="567963">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100" dirty="0">
                          <a:solidFill>
                            <a:schemeClr val="tx1"/>
                          </a:solidFill>
                        </a:rPr>
                        <a:t>1</a:t>
                      </a:r>
                      <a:r>
                        <a:rPr lang="en-US" sz="1100" baseline="30000" dirty="0">
                          <a:solidFill>
                            <a:schemeClr val="tx1"/>
                          </a:solidFill>
                        </a:rPr>
                        <a:t>st</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2</a:t>
                      </a:r>
                      <a:r>
                        <a:rPr lang="en-US" sz="1100" baseline="30000" dirty="0">
                          <a:solidFill>
                            <a:schemeClr val="tx1"/>
                          </a:solidFill>
                        </a:rPr>
                        <a:t>nd</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3</a:t>
                      </a:r>
                      <a:r>
                        <a:rPr lang="en-US" sz="1100" baseline="30000" dirty="0">
                          <a:solidFill>
                            <a:schemeClr val="tx1"/>
                          </a:solidFill>
                        </a:rPr>
                        <a:t>rd</a:t>
                      </a:r>
                      <a:r>
                        <a:rPr lang="en-US" sz="1100" dirty="0">
                          <a:solidFill>
                            <a:schemeClr val="tx1"/>
                          </a:solidFill>
                        </a:rPr>
                        <a:t> Qtr.</a:t>
                      </a:r>
                    </a:p>
                  </a:txBody>
                  <a:tcPr anchor="ctr">
                    <a:solidFill>
                      <a:schemeClr val="bg1">
                        <a:lumMod val="75000"/>
                      </a:schemeClr>
                    </a:solidFill>
                  </a:tcPr>
                </a:tc>
                <a:tc>
                  <a:txBody>
                    <a:bodyPr/>
                    <a:lstStyle/>
                    <a:p>
                      <a:pPr algn="ctr"/>
                      <a:r>
                        <a:rPr lang="en-US" sz="1100" dirty="0">
                          <a:solidFill>
                            <a:schemeClr val="tx1"/>
                          </a:solidFill>
                        </a:rPr>
                        <a:t>4</a:t>
                      </a:r>
                      <a:r>
                        <a:rPr lang="en-US" sz="1100" baseline="30000" dirty="0">
                          <a:solidFill>
                            <a:schemeClr val="tx1"/>
                          </a:solidFill>
                        </a:rPr>
                        <a:t>th</a:t>
                      </a:r>
                      <a:r>
                        <a:rPr lang="en-US" sz="1100"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ctr"/>
                      <a:r>
                        <a:rPr lang="en-US" sz="11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24550">
                <a:tc>
                  <a:txBody>
                    <a:bodyPr/>
                    <a:lstStyle/>
                    <a:p>
                      <a:pPr algn="r"/>
                      <a:r>
                        <a:rPr lang="en-US" sz="1000" b="0" i="1" dirty="0"/>
                        <a:t>General Industry</a:t>
                      </a:r>
                      <a:r>
                        <a:rPr lang="en-US" sz="1000" i="1" dirty="0"/>
                        <a:t>—</a:t>
                      </a:r>
                      <a:r>
                        <a:rPr lang="en-US" sz="1000" b="0" i="1" dirty="0"/>
                        <a:t>10 Hour Course</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algn="ctr"/>
                      <a:r>
                        <a:rPr lang="en-US" sz="1000" i="0" dirty="0"/>
                        <a:t>2</a:t>
                      </a:r>
                    </a:p>
                  </a:txBody>
                  <a:tcPr anchor="ctr">
                    <a:solidFill>
                      <a:schemeClr val="bg1">
                        <a:lumMod val="95000"/>
                      </a:schemeClr>
                    </a:solidFill>
                  </a:tcPr>
                </a:tc>
                <a:tc>
                  <a:txBody>
                    <a:bodyPr/>
                    <a:lstStyle/>
                    <a:p>
                      <a:pPr algn="ctr"/>
                      <a:r>
                        <a:rPr lang="en-US" sz="1000" i="0" dirty="0"/>
                        <a:t>2</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b="1" i="1" dirty="0"/>
                        <a:t>5</a:t>
                      </a:r>
                    </a:p>
                  </a:txBody>
                  <a:tcPr anchor="ctr">
                    <a:solidFill>
                      <a:schemeClr val="bg1">
                        <a:lumMod val="95000"/>
                      </a:schemeClr>
                    </a:solidFill>
                  </a:tcPr>
                </a:tc>
                <a:tc>
                  <a:txBody>
                    <a:bodyPr/>
                    <a:lstStyle/>
                    <a:p>
                      <a:pPr algn="ctr"/>
                      <a:r>
                        <a:rPr lang="en-US" sz="1000" i="0" dirty="0"/>
                        <a:t>5</a:t>
                      </a:r>
                    </a:p>
                  </a:txBody>
                  <a:tcPr anchor="ctr">
                    <a:solidFill>
                      <a:schemeClr val="bg1">
                        <a:lumMod val="95000"/>
                      </a:schemeClr>
                    </a:solidFill>
                  </a:tcPr>
                </a:tc>
                <a:extLst>
                  <a:ext uri="{0D108BD9-81ED-4DB2-BD59-A6C34878D82A}">
                    <a16:rowId xmlns:a16="http://schemas.microsoft.com/office/drawing/2014/main" val="10001"/>
                  </a:ext>
                </a:extLst>
              </a:tr>
              <a:tr h="324550">
                <a:tc>
                  <a:txBody>
                    <a:bodyPr/>
                    <a:lstStyle/>
                    <a:p>
                      <a:pPr algn="r"/>
                      <a:r>
                        <a:rPr lang="en-US" sz="1000" b="0" i="1" dirty="0"/>
                        <a:t>General Industry</a:t>
                      </a:r>
                      <a:r>
                        <a:rPr lang="en-US" sz="1000" i="1" dirty="0"/>
                        <a:t>—</a:t>
                      </a:r>
                      <a:r>
                        <a:rPr lang="en-US" sz="1000" b="0" i="1" dirty="0"/>
                        <a:t>30 Hour Course</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b="1" i="1" dirty="0"/>
                        <a:t>2</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extLst>
                  <a:ext uri="{0D108BD9-81ED-4DB2-BD59-A6C34878D82A}">
                    <a16:rowId xmlns:a16="http://schemas.microsoft.com/office/drawing/2014/main" val="10002"/>
                  </a:ext>
                </a:extLst>
              </a:tr>
              <a:tr h="37356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Construction</a:t>
                      </a:r>
                      <a:r>
                        <a:rPr lang="en-US" sz="1000" i="1" dirty="0"/>
                        <a:t>—</a:t>
                      </a:r>
                      <a:r>
                        <a:rPr kumimoji="0" lang="en-US" sz="1000" b="0" i="1" u="none" strike="noStrike" cap="none" normalizeH="0" baseline="0" dirty="0">
                          <a:ln>
                            <a:noFill/>
                          </a:ln>
                          <a:effectLst/>
                        </a:rPr>
                        <a:t>10 Hour Course</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effectLst/>
                        </a:rPr>
                        <a:t>Construction</a:t>
                      </a:r>
                      <a:r>
                        <a:rPr lang="en-US" sz="1000" i="1" dirty="0"/>
                        <a:t>—</a:t>
                      </a:r>
                      <a:r>
                        <a:rPr kumimoji="0" lang="en-US" sz="1000" b="0" i="1" u="none" strike="noStrike" cap="none" normalizeH="0" baseline="0" dirty="0">
                          <a:ln>
                            <a:noFill/>
                          </a:ln>
                          <a:effectLst/>
                        </a:rPr>
                        <a:t>30 Hour Course </a:t>
                      </a:r>
                      <a:endParaRPr kumimoji="0" lang="en-US" sz="10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a:t>
                      </a:r>
                    </a:p>
                  </a:txBody>
                  <a:tcPr anchor="ctr" horzOverflow="overflow">
                    <a:solidFill>
                      <a:schemeClr val="bg1">
                        <a:lumMod val="85000"/>
                      </a:schemeClr>
                    </a:solidFill>
                  </a:tcPr>
                </a:tc>
                <a:extLst>
                  <a:ext uri="{0D108BD9-81ED-4DB2-BD59-A6C34878D82A}">
                    <a16:rowId xmlns:a16="http://schemas.microsoft.com/office/drawing/2014/main" val="10004"/>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35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5"/>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101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0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23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84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0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OSH Workshop</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19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9"/>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0"/>
                  </a:ext>
                </a:extLst>
              </a:tr>
              <a:tr h="3245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Train the Trainer Program (Construction/General Industry)</a:t>
                      </a:r>
                      <a:r>
                        <a:rPr lang="en-US" sz="1000" i="1" dirty="0"/>
                        <a:t>—</a:t>
                      </a:r>
                      <a:r>
                        <a:rPr kumimoji="0" lang="en-US" sz="10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28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1"/>
                  </a:ext>
                </a:extLst>
              </a:tr>
              <a:tr h="5084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1" u="none" strike="noStrike" cap="none" normalizeH="0" baseline="0" dirty="0">
                          <a:ln>
                            <a:noFill/>
                          </a:ln>
                          <a:solidFill>
                            <a:srgbClr val="000000"/>
                          </a:solidFill>
                          <a:effectLst/>
                          <a:latin typeface="Arial" charset="0"/>
                          <a:cs typeface="Arial" charset="0"/>
                        </a:rPr>
                        <a:t>Train the Trainer Program (Construction/General Industry)</a:t>
                      </a:r>
                      <a:r>
                        <a:rPr lang="en-US" sz="1000" i="1" dirty="0"/>
                        <a:t>—Trained</a:t>
                      </a:r>
                      <a:r>
                        <a:rPr kumimoji="0" lang="en-US" sz="10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51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55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j-lt"/>
                          <a:cs typeface="Arial" charset="0"/>
                        </a:rPr>
                        <a:t>60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a:ln>
                            <a:noFill/>
                          </a:ln>
                          <a:solidFill>
                            <a:srgbClr val="000000"/>
                          </a:solidFill>
                          <a:effectLst/>
                          <a:latin typeface="+mj-lt"/>
                          <a:cs typeface="Arial" charset="0"/>
                        </a:rPr>
                        <a:t>228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2"/>
                  </a:ext>
                </a:extLst>
              </a:tr>
            </a:tbl>
          </a:graphicData>
        </a:graphic>
      </p:graphicFrame>
      <p:sp>
        <p:nvSpPr>
          <p:cNvPr id="6" name="TextBox 5">
            <a:extLst>
              <a:ext uri="{FF2B5EF4-FFF2-40B4-BE49-F238E27FC236}">
                <a16:creationId xmlns:a16="http://schemas.microsoft.com/office/drawing/2014/main" id="{B5053FE3-F9E9-4C7F-90F7-3CD7BED59C8C}"/>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770775044"/>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89037"/>
            <a:ext cx="6516264" cy="4525963"/>
          </a:xfrm>
        </p:spPr>
        <p:txBody>
          <a:bodyPr/>
          <a:lstStyle/>
          <a:p>
            <a:endParaRPr lang="en-US" sz="800" b="1" dirty="0"/>
          </a:p>
          <a:p>
            <a:r>
              <a:rPr lang="en-US" i="1" dirty="0"/>
              <a:t>Safe + Sound Week—August 12 – 18</a:t>
            </a:r>
          </a:p>
          <a:p>
            <a:pPr lvl="1"/>
            <a:endParaRPr lang="en-US" i="1" dirty="0"/>
          </a:p>
          <a:p>
            <a:pPr lvl="1"/>
            <a:r>
              <a:rPr lang="en-US" i="1" dirty="0"/>
              <a:t>Governor’s proclamation</a:t>
            </a:r>
          </a:p>
          <a:p>
            <a:pPr lvl="1"/>
            <a:endParaRPr lang="en-US" i="1" dirty="0"/>
          </a:p>
          <a:p>
            <a:pPr lvl="1"/>
            <a:r>
              <a:rPr lang="en-US" i="1" dirty="0"/>
              <a:t>Webinars on recommended practices for safety and health programs</a:t>
            </a:r>
          </a:p>
          <a:p>
            <a:pPr lvl="1"/>
            <a:endParaRPr lang="en-US" i="1" dirty="0"/>
          </a:p>
          <a:p>
            <a:pPr lvl="1"/>
            <a:r>
              <a:rPr lang="en-US" i="1" dirty="0"/>
              <a:t>Social media venues</a:t>
            </a:r>
          </a:p>
          <a:p>
            <a:pPr lvl="1"/>
            <a:endParaRPr lang="en-US" i="1" dirty="0"/>
          </a:p>
          <a:p>
            <a:pPr lvl="1"/>
            <a:r>
              <a:rPr lang="en-US" i="1" dirty="0"/>
              <a:t>Billboard</a:t>
            </a:r>
          </a:p>
          <a:p>
            <a:pPr lvl="1"/>
            <a:endParaRPr lang="en-US" i="1" dirty="0"/>
          </a:p>
          <a:p>
            <a:pPr lvl="1"/>
            <a:r>
              <a:rPr lang="en-US" i="1" dirty="0"/>
              <a:t>Carousel on NCDOL website</a:t>
            </a:r>
          </a:p>
          <a:p>
            <a:pPr lvl="1"/>
            <a:endParaRPr lang="en-US" i="1" dirty="0"/>
          </a:p>
          <a:p>
            <a:pPr lvl="1"/>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pic>
        <p:nvPicPr>
          <p:cNvPr id="9" name="Picture 8">
            <a:extLst>
              <a:ext uri="{FF2B5EF4-FFF2-40B4-BE49-F238E27FC236}">
                <a16:creationId xmlns:a16="http://schemas.microsoft.com/office/drawing/2014/main" id="{C3CE3F45-7F3B-4F2A-9772-76EFA6A1739C}"/>
              </a:ext>
            </a:extLst>
          </p:cNvPr>
          <p:cNvPicPr/>
          <p:nvPr/>
        </p:nvPicPr>
        <p:blipFill rotWithShape="1">
          <a:blip r:embed="rId3"/>
          <a:srcRect l="4816" t="24272" r="72441" b="15720"/>
          <a:stretch/>
        </p:blipFill>
        <p:spPr bwMode="auto">
          <a:xfrm>
            <a:off x="6865251" y="1899569"/>
            <a:ext cx="1745349" cy="804703"/>
          </a:xfrm>
          <a:prstGeom prst="rect">
            <a:avLst/>
          </a:prstGeom>
          <a:solidFill>
            <a:schemeClr val="bg1">
              <a:lumMod val="85000"/>
            </a:schemeClr>
          </a:solidFill>
          <a:ln>
            <a:solidFill>
              <a:schemeClr val="bg1">
                <a:lumMod val="85000"/>
              </a:schemeClr>
            </a:solid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80A1700C-98C1-4988-87B0-40C3B650D370}"/>
              </a:ext>
            </a:extLst>
          </p:cNvPr>
          <p:cNvPicPr>
            <a:picLocks noChangeAspect="1"/>
          </p:cNvPicPr>
          <p:nvPr/>
        </p:nvPicPr>
        <p:blipFill>
          <a:blip r:embed="rId4"/>
          <a:stretch>
            <a:fillRect/>
          </a:stretch>
        </p:blipFill>
        <p:spPr>
          <a:xfrm>
            <a:off x="7049664" y="3375818"/>
            <a:ext cx="1548624" cy="2544763"/>
          </a:xfrm>
          <a:prstGeom prst="rect">
            <a:avLst/>
          </a:prstGeom>
          <a:ln>
            <a:solidFill>
              <a:schemeClr val="bg1">
                <a:lumMod val="85000"/>
              </a:schemeClr>
            </a:solidFill>
          </a:ln>
        </p:spPr>
      </p:pic>
      <p:sp>
        <p:nvSpPr>
          <p:cNvPr id="7" name="TextBox 6">
            <a:extLst>
              <a:ext uri="{FF2B5EF4-FFF2-40B4-BE49-F238E27FC236}">
                <a16:creationId xmlns:a16="http://schemas.microsoft.com/office/drawing/2014/main" id="{F0D96138-2A16-49B5-B593-33D0976C6C25}"/>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686098600"/>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a:t>
            </a:r>
            <a:endParaRPr lang="en-US" sz="2400" b="1" i="1" dirty="0">
              <a:solidFill>
                <a:srgbClr val="000080"/>
              </a:solidFill>
            </a:endParaRPr>
          </a:p>
        </p:txBody>
      </p:sp>
      <p:sp>
        <p:nvSpPr>
          <p:cNvPr id="6" name="Rectangle 7"/>
          <p:cNvSpPr txBox="1">
            <a:spLocks noChangeArrowheads="1"/>
          </p:cNvSpPr>
          <p:nvPr/>
        </p:nvSpPr>
        <p:spPr bwMode="auto">
          <a:xfrm>
            <a:off x="533400" y="10668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r>
              <a:rPr lang="en-US" b="1" kern="0" dirty="0"/>
              <a:t>A - Z SAFETY AND HEALTH TOPICS  </a:t>
            </a:r>
          </a:p>
          <a:p>
            <a:pPr marL="0" indent="0" eaLnBrk="1" hangingPunct="1">
              <a:buNone/>
            </a:pPr>
            <a:r>
              <a:rPr lang="en-US" sz="2000" b="1" kern="0" dirty="0"/>
              <a:t>     (&gt;100 TOPICS) </a:t>
            </a:r>
          </a:p>
          <a:p>
            <a:pPr marL="0" indent="0" eaLnBrk="1" hangingPunct="1">
              <a:buNone/>
            </a:pPr>
            <a:endParaRPr lang="en-US" sz="800" b="1" kern="0" dirty="0"/>
          </a:p>
          <a:p>
            <a:pPr lvl="1" eaLnBrk="1" hangingPunct="1">
              <a:lnSpc>
                <a:spcPct val="150000"/>
              </a:lnSpc>
            </a:pPr>
            <a:r>
              <a:rPr lang="en-US" i="1" kern="0" dirty="0"/>
              <a:t>Hand and Portable Powered Tools</a:t>
            </a:r>
          </a:p>
          <a:p>
            <a:pPr lvl="1" eaLnBrk="1" hangingPunct="1">
              <a:lnSpc>
                <a:spcPct val="150000"/>
              </a:lnSpc>
            </a:pPr>
            <a:r>
              <a:rPr lang="en-US" i="1" kern="0" dirty="0"/>
              <a:t>Benzene</a:t>
            </a:r>
          </a:p>
          <a:p>
            <a:pPr lvl="1" eaLnBrk="1" hangingPunct="1">
              <a:lnSpc>
                <a:spcPct val="150000"/>
              </a:lnSpc>
            </a:pPr>
            <a:r>
              <a:rPr lang="en-US" i="1" kern="0" dirty="0"/>
              <a:t>Carbon Monoxide</a:t>
            </a:r>
          </a:p>
          <a:p>
            <a:pPr lvl="1" eaLnBrk="1" hangingPunct="1">
              <a:lnSpc>
                <a:spcPct val="150000"/>
              </a:lnSpc>
            </a:pPr>
            <a:r>
              <a:rPr lang="en-US" i="1" kern="0" dirty="0"/>
              <a:t>Amputations</a:t>
            </a:r>
          </a:p>
          <a:p>
            <a:pPr lvl="1" eaLnBrk="1" hangingPunct="1">
              <a:lnSpc>
                <a:spcPct val="150000"/>
              </a:lnSpc>
            </a:pPr>
            <a:r>
              <a:rPr lang="en-US" i="1" kern="0" dirty="0"/>
              <a:t>Zoonotic Diseases</a:t>
            </a:r>
          </a:p>
          <a:p>
            <a:pPr marL="0" indent="0" eaLnBrk="1" hangingPunct="1">
              <a:buNone/>
            </a:pPr>
            <a:endParaRPr lang="en-US" sz="2400" b="1" kern="0" dirty="0"/>
          </a:p>
          <a:p>
            <a:pPr marL="347663" lvl="1" indent="0" eaLnBrk="1" hangingPunct="1">
              <a:buNone/>
            </a:pPr>
            <a:endParaRPr lang="en-US" sz="2000" b="1" kern="0" dirty="0"/>
          </a:p>
          <a:p>
            <a:pPr marL="457200" lvl="1" indent="0" eaLnBrk="1" hangingPunct="1">
              <a:buNone/>
            </a:pPr>
            <a:endParaRPr lang="en-US" sz="1800" i="1" kern="0" dirty="0"/>
          </a:p>
          <a:p>
            <a:pPr eaLnBrk="1" hangingPunct="1">
              <a:spcBef>
                <a:spcPts val="600"/>
              </a:spcBef>
            </a:pPr>
            <a:endParaRPr lang="en-US" sz="8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10" name="Picture 9">
            <a:extLst>
              <a:ext uri="{FF2B5EF4-FFF2-40B4-BE49-F238E27FC236}">
                <a16:creationId xmlns:a16="http://schemas.microsoft.com/office/drawing/2014/main" id="{A36B3879-179D-4D02-BA14-CBA0F0CFE110}"/>
              </a:ext>
            </a:extLst>
          </p:cNvPr>
          <p:cNvPicPr/>
          <p:nvPr/>
        </p:nvPicPr>
        <p:blipFill rotWithShape="1">
          <a:blip r:embed="rId3"/>
          <a:srcRect l="10096" t="18230" r="53045" b="7140"/>
          <a:stretch/>
        </p:blipFill>
        <p:spPr bwMode="auto">
          <a:xfrm>
            <a:off x="4343400" y="3429000"/>
            <a:ext cx="4034828" cy="218188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15D14D56-CC35-418E-BE24-90C2AE2F1883}"/>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4231499509"/>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r>
              <a:rPr lang="en-US" b="1" kern="0" dirty="0"/>
              <a:t>PUBLICATIONS</a:t>
            </a:r>
          </a:p>
          <a:p>
            <a:pPr lvl="1" eaLnBrk="1" hangingPunct="1">
              <a:lnSpc>
                <a:spcPct val="200000"/>
              </a:lnSpc>
            </a:pPr>
            <a:r>
              <a:rPr lang="en-US" i="1" kern="0" dirty="0"/>
              <a:t>MESH Brochure</a:t>
            </a:r>
          </a:p>
          <a:p>
            <a:pPr lvl="1" eaLnBrk="1" hangingPunct="1">
              <a:lnSpc>
                <a:spcPct val="200000"/>
              </a:lnSpc>
            </a:pPr>
            <a:r>
              <a:rPr lang="en-US" i="1" kern="0" dirty="0"/>
              <a:t>Alliance Brochure</a:t>
            </a:r>
          </a:p>
          <a:p>
            <a:pPr lvl="1" eaLnBrk="1" hangingPunct="1">
              <a:lnSpc>
                <a:spcPct val="200000"/>
              </a:lnSpc>
            </a:pPr>
            <a:r>
              <a:rPr lang="en-US" i="1" kern="0" dirty="0"/>
              <a:t>Medical and Dental Offices Brochure</a:t>
            </a:r>
          </a:p>
          <a:p>
            <a:pPr lvl="1" eaLnBrk="1" hangingPunct="1">
              <a:lnSpc>
                <a:spcPct val="200000"/>
              </a:lnSpc>
            </a:pPr>
            <a:r>
              <a:rPr lang="en-US" i="1" kern="0" dirty="0"/>
              <a:t>ETTA Brochure</a:t>
            </a:r>
          </a:p>
          <a:p>
            <a:pPr lvl="1" eaLnBrk="1" hangingPunct="1">
              <a:lnSpc>
                <a:spcPct val="200000"/>
              </a:lnSpc>
            </a:pPr>
            <a:endParaRPr lang="en-US" sz="800" i="1" kern="0" dirty="0"/>
          </a:p>
          <a:p>
            <a:pPr lvl="1" eaLnBrk="1" hangingPunct="1"/>
            <a:r>
              <a:rPr lang="en-US" i="1" kern="0" dirty="0"/>
              <a:t>Industry Guide #53</a:t>
            </a:r>
            <a:r>
              <a:rPr lang="en-US" i="1" dirty="0"/>
              <a:t>—Special Requirements for Shipyard Employment</a:t>
            </a:r>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5" name="TextBox 4">
            <a:extLst>
              <a:ext uri="{FF2B5EF4-FFF2-40B4-BE49-F238E27FC236}">
                <a16:creationId xmlns:a16="http://schemas.microsoft.com/office/drawing/2014/main" id="{A490AFAD-6B67-467B-84EA-EA0B6E514763}"/>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062503524"/>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600" b="1" dirty="0"/>
              <a:t>OPERATIONAL PROCEDURE NOTICES (OPN)</a:t>
            </a:r>
          </a:p>
          <a:p>
            <a:pPr lvl="1" eaLnBrk="1" hangingPunct="1"/>
            <a:r>
              <a:rPr lang="en-US" i="1" dirty="0"/>
              <a:t> </a:t>
            </a:r>
            <a:r>
              <a:rPr lang="en-US" sz="2000" i="1" dirty="0"/>
              <a:t>OPN 88—SEP: Logging and Arboriculture</a:t>
            </a:r>
          </a:p>
          <a:p>
            <a:pPr lvl="2" eaLnBrk="1" hangingPunct="1"/>
            <a:r>
              <a:rPr lang="en-US" sz="1800" dirty="0"/>
              <a:t>Updated NAICS Codes</a:t>
            </a:r>
          </a:p>
          <a:p>
            <a:pPr lvl="2" eaLnBrk="1" hangingPunct="1"/>
            <a:endParaRPr lang="en-US" sz="1600" dirty="0"/>
          </a:p>
          <a:p>
            <a:pPr lvl="1" eaLnBrk="1" hangingPunct="1"/>
            <a:r>
              <a:rPr lang="en-US" sz="2000" i="1" dirty="0"/>
              <a:t>OPN 128—Public Sector Surveys and Inspections</a:t>
            </a:r>
          </a:p>
          <a:p>
            <a:pPr lvl="2" eaLnBrk="1" hangingPunct="1"/>
            <a:r>
              <a:rPr lang="en-US" sz="1800" dirty="0"/>
              <a:t>Changed reference years for OSHA 300 Logs and DART rates</a:t>
            </a:r>
          </a:p>
          <a:p>
            <a:pPr lvl="2" eaLnBrk="1" hangingPunct="1"/>
            <a:endParaRPr lang="en-US" sz="1600" i="1" dirty="0"/>
          </a:p>
          <a:p>
            <a:pPr lvl="1" eaLnBrk="1" hangingPunct="1"/>
            <a:r>
              <a:rPr lang="en-US" sz="2000" i="1" dirty="0"/>
              <a:t>OPN 141—Enforcement Guidance for Heat-related Inspections and Citations</a:t>
            </a:r>
          </a:p>
          <a:p>
            <a:pPr lvl="2" eaLnBrk="1" hangingPunct="1"/>
            <a:r>
              <a:rPr lang="en-US" sz="1800" dirty="0"/>
              <a:t>Updated statistics, added OSHA’s 2019 heat memo (as resource), added paragraph for documenting signs/symptoms</a:t>
            </a:r>
          </a:p>
          <a:p>
            <a:pPr lvl="1" eaLnBrk="1" hangingPunct="1"/>
            <a:endParaRPr lang="en-US" sz="1600" i="1" dirty="0"/>
          </a:p>
          <a:p>
            <a:pPr lvl="1" eaLnBrk="1" hangingPunct="1"/>
            <a:r>
              <a:rPr lang="en-US" sz="2000" i="1" dirty="0"/>
              <a:t>OPN 149—SEP: Amputations</a:t>
            </a:r>
          </a:p>
          <a:p>
            <a:pPr lvl="2" eaLnBrk="1" hangingPunct="1"/>
            <a:r>
              <a:rPr lang="en-US" sz="1800" dirty="0"/>
              <a:t>Establishes the SEP for inspections where employees may be exposed to amputation hazards on machinery due to lack of guarding/failure to utilize energy control procedures</a:t>
            </a:r>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5" name="TextBox 4">
            <a:extLst>
              <a:ext uri="{FF2B5EF4-FFF2-40B4-BE49-F238E27FC236}">
                <a16:creationId xmlns:a16="http://schemas.microsoft.com/office/drawing/2014/main" id="{5C89D1B2-4212-48B4-B51C-E0108F6EE79A}"/>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69078141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600" b="1" dirty="0"/>
              <a:t>MEMORANDUM OF UNDERSTANDINGS (MOU)</a:t>
            </a:r>
          </a:p>
          <a:p>
            <a:pPr lvl="1" eaLnBrk="1" hangingPunct="1"/>
            <a:r>
              <a:rPr lang="en-US" i="1" dirty="0"/>
              <a:t> </a:t>
            </a:r>
            <a:r>
              <a:rPr lang="en-US" sz="2200" i="1" kern="0" dirty="0"/>
              <a:t>MOU</a:t>
            </a:r>
            <a:r>
              <a:rPr lang="en-US" sz="2200" i="1" dirty="0"/>
              <a:t>—NCDA &amp; CS</a:t>
            </a:r>
          </a:p>
          <a:p>
            <a:pPr lvl="2" eaLnBrk="1" hangingPunct="1"/>
            <a:r>
              <a:rPr lang="en-US" dirty="0"/>
              <a:t>MOU between the OSH Division and the NC Department of Agriculture and Consumer Service, Meat and Poultry Inspection Division regarding training, inspections and jurisdiction</a:t>
            </a:r>
          </a:p>
          <a:p>
            <a:pPr lvl="2" eaLnBrk="1" hangingPunct="1"/>
            <a:endParaRPr lang="en-US" sz="1800" i="1" dirty="0"/>
          </a:p>
          <a:p>
            <a:pPr eaLnBrk="1" hangingPunct="1"/>
            <a:r>
              <a:rPr lang="en-US" sz="2600" b="1" dirty="0"/>
              <a:t>ALERTS</a:t>
            </a:r>
          </a:p>
          <a:p>
            <a:pPr lvl="1" eaLnBrk="1" hangingPunct="1"/>
            <a:r>
              <a:rPr lang="en-US" sz="2200" i="1" dirty="0"/>
              <a:t>3M 2a—3M DBI-SALA Self-Retracting Lifelines</a:t>
            </a:r>
          </a:p>
          <a:p>
            <a:pPr lvl="2" eaLnBrk="1" hangingPunct="1"/>
            <a:r>
              <a:rPr lang="en-US" dirty="0"/>
              <a:t>Recall of Twin-Leg Nano-Lok Edge and Twin-Leg Nano-Lok Wrap Back Self-Retracting Lifeline</a:t>
            </a:r>
          </a:p>
          <a:p>
            <a:pPr lvl="2" eaLnBrk="1" hangingPunct="1"/>
            <a:endParaRPr lang="en-US" sz="1000" dirty="0"/>
          </a:p>
          <a:p>
            <a:pPr lvl="1" eaLnBrk="1" hangingPunct="1"/>
            <a:r>
              <a:rPr lang="en-US" sz="2200" i="1" dirty="0"/>
              <a:t>3M 2b—3M DBI-SALA Self-Retracting Lifelines – Affected Product Numbers</a:t>
            </a:r>
          </a:p>
          <a:p>
            <a:pPr lvl="2" eaLnBrk="1" hangingPunct="1"/>
            <a:endParaRPr lang="en-US" sz="1600" dirty="0"/>
          </a:p>
          <a:p>
            <a:pPr eaLnBrk="1" hangingPunct="1"/>
            <a:endParaRPr lang="en-US" sz="2400" b="1" kern="0" dirty="0"/>
          </a:p>
          <a:p>
            <a:pPr lvl="1" eaLnBrk="1" hangingPunct="1"/>
            <a:endParaRPr lang="en-US" sz="600" b="1" kern="0" dirty="0"/>
          </a:p>
          <a:p>
            <a:pPr lvl="1" eaLnBrk="1" hangingPunct="1"/>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5" name="TextBox 4">
            <a:extLst>
              <a:ext uri="{FF2B5EF4-FFF2-40B4-BE49-F238E27FC236}">
                <a16:creationId xmlns:a16="http://schemas.microsoft.com/office/drawing/2014/main" id="{5C89D1B2-4212-48B4-B51C-E0108F6EE79A}"/>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215668737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ontent Placeholder 6"/>
          <p:cNvGraphicFramePr>
            <a:graphicFrameLocks noGrp="1"/>
          </p:cNvGraphicFramePr>
          <p:nvPr>
            <p:ph idx="1"/>
            <p:extLst>
              <p:ext uri="{D42A27DB-BD31-4B8C-83A1-F6EECF244321}">
                <p14:modId xmlns:p14="http://schemas.microsoft.com/office/powerpoint/2010/main" val="118120197"/>
              </p:ext>
            </p:extLst>
          </p:nvPr>
        </p:nvGraphicFramePr>
        <p:xfrm>
          <a:off x="661988" y="1325563"/>
          <a:ext cx="7772400" cy="4065587"/>
        </p:xfrm>
        <a:graphic>
          <a:graphicData uri="http://schemas.openxmlformats.org/presentationml/2006/ole">
            <mc:AlternateContent xmlns:mc="http://schemas.openxmlformats.org/markup-compatibility/2006">
              <mc:Choice xmlns:v="urn:schemas-microsoft-com:vml" Requires="v">
                <p:oleObj spid="_x0000_s2060" name="Worksheet" r:id="rId4" imgW="5791084" imgH="3029104" progId="Excel.Sheet.8">
                  <p:embed/>
                </p:oleObj>
              </mc:Choice>
              <mc:Fallback>
                <p:oleObj name="Worksheet" r:id="rId4" imgW="5791084" imgH="3029104" progId="Excel.Sheet.8">
                  <p:embed/>
                  <p:pic>
                    <p:nvPicPr>
                      <p:cNvPr id="2050" name="Content Placeholder 6"/>
                      <p:cNvPicPr>
                        <a:picLocks noGrp="1" noChangeArrowheads="1"/>
                      </p:cNvPicPr>
                      <p:nvPr/>
                    </p:nvPicPr>
                    <p:blipFill>
                      <a:blip r:embed="rId5"/>
                      <a:srcRect/>
                      <a:stretch>
                        <a:fillRect/>
                      </a:stretch>
                    </p:blipFill>
                    <p:spPr bwMode="auto">
                      <a:xfrm>
                        <a:off x="661988" y="1325563"/>
                        <a:ext cx="7772400" cy="4065587"/>
                      </a:xfrm>
                      <a:prstGeom prst="rect">
                        <a:avLst/>
                      </a:prstGeom>
                      <a:noFill/>
                    </p:spPr>
                  </p:pic>
                </p:oleObj>
              </mc:Fallback>
            </mc:AlternateContent>
          </a:graphicData>
        </a:graphic>
      </p:graphicFrame>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6" name="TextBox 15">
            <a:extLst>
              <a:ext uri="{FF2B5EF4-FFF2-40B4-BE49-F238E27FC236}">
                <a16:creationId xmlns:a16="http://schemas.microsoft.com/office/drawing/2014/main" id="{986CF405-0BF2-492F-BFBD-AC8F9740E87B}"/>
              </a:ext>
            </a:extLst>
          </p:cNvPr>
          <p:cNvSpPr txBox="1"/>
          <p:nvPr/>
        </p:nvSpPr>
        <p:spPr>
          <a:xfrm>
            <a:off x="6477000" y="3198168"/>
            <a:ext cx="851515" cy="230832"/>
          </a:xfrm>
          <a:prstGeom prst="rect">
            <a:avLst/>
          </a:prstGeom>
          <a:noFill/>
        </p:spPr>
        <p:txBody>
          <a:bodyPr wrap="none" rtlCol="0">
            <a:spAutoFit/>
          </a:bodyPr>
          <a:lstStyle/>
          <a:p>
            <a:r>
              <a:rPr lang="en-US" sz="900" b="1" i="1" dirty="0"/>
              <a:t>7% Increase</a:t>
            </a:r>
          </a:p>
        </p:txBody>
      </p:sp>
      <p:sp>
        <p:nvSpPr>
          <p:cNvPr id="17" name="TextBox 16">
            <a:extLst>
              <a:ext uri="{FF2B5EF4-FFF2-40B4-BE49-F238E27FC236}">
                <a16:creationId xmlns:a16="http://schemas.microsoft.com/office/drawing/2014/main" id="{09C998B5-1FC4-4DAE-9D39-559B62EAF539}"/>
              </a:ext>
            </a:extLst>
          </p:cNvPr>
          <p:cNvSpPr txBox="1"/>
          <p:nvPr/>
        </p:nvSpPr>
        <p:spPr>
          <a:xfrm>
            <a:off x="990600" y="1702998"/>
            <a:ext cx="851515" cy="230832"/>
          </a:xfrm>
          <a:prstGeom prst="rect">
            <a:avLst/>
          </a:prstGeom>
          <a:noFill/>
        </p:spPr>
        <p:txBody>
          <a:bodyPr wrap="none" rtlCol="0">
            <a:spAutoFit/>
          </a:bodyPr>
          <a:lstStyle/>
          <a:p>
            <a:r>
              <a:rPr lang="en-US" sz="900" b="1" i="1" dirty="0"/>
              <a:t>7% Increase</a:t>
            </a:r>
          </a:p>
        </p:txBody>
      </p:sp>
      <p:sp>
        <p:nvSpPr>
          <p:cNvPr id="19" name="TextBox 18">
            <a:extLst>
              <a:ext uri="{FF2B5EF4-FFF2-40B4-BE49-F238E27FC236}">
                <a16:creationId xmlns:a16="http://schemas.microsoft.com/office/drawing/2014/main" id="{683CD1F8-11CB-4C32-97C0-D916B7DCEA6E}"/>
              </a:ext>
            </a:extLst>
          </p:cNvPr>
          <p:cNvSpPr txBox="1"/>
          <p:nvPr/>
        </p:nvSpPr>
        <p:spPr>
          <a:xfrm>
            <a:off x="2426819" y="2637164"/>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CD6C47D6-CF19-4D94-AA22-38577D6CAFBC}"/>
              </a:ext>
            </a:extLst>
          </p:cNvPr>
          <p:cNvSpPr txBox="1"/>
          <p:nvPr/>
        </p:nvSpPr>
        <p:spPr>
          <a:xfrm>
            <a:off x="3805590" y="2752580"/>
            <a:ext cx="793807" cy="230832"/>
          </a:xfrm>
          <a:prstGeom prst="rect">
            <a:avLst/>
          </a:prstGeom>
          <a:noFill/>
        </p:spPr>
        <p:txBody>
          <a:bodyPr wrap="none" rtlCol="0">
            <a:spAutoFit/>
          </a:bodyPr>
          <a:lstStyle/>
          <a:p>
            <a:r>
              <a:rPr lang="en-US" sz="900" b="1" i="1" dirty="0"/>
              <a:t>No Change</a:t>
            </a:r>
          </a:p>
        </p:txBody>
      </p:sp>
      <p:sp>
        <p:nvSpPr>
          <p:cNvPr id="21" name="TextBox 20">
            <a:extLst>
              <a:ext uri="{FF2B5EF4-FFF2-40B4-BE49-F238E27FC236}">
                <a16:creationId xmlns:a16="http://schemas.microsoft.com/office/drawing/2014/main" id="{7AE39821-B455-4612-B7E1-608879D525F9}"/>
              </a:ext>
            </a:extLst>
          </p:cNvPr>
          <p:cNvSpPr txBox="1"/>
          <p:nvPr/>
        </p:nvSpPr>
        <p:spPr>
          <a:xfrm>
            <a:off x="5105400" y="3206607"/>
            <a:ext cx="990600" cy="230832"/>
          </a:xfrm>
          <a:prstGeom prst="rect">
            <a:avLst/>
          </a:prstGeom>
          <a:noFill/>
        </p:spPr>
        <p:txBody>
          <a:bodyPr wrap="square" rtlCol="0">
            <a:spAutoFit/>
          </a:bodyPr>
          <a:lstStyle/>
          <a:p>
            <a:r>
              <a:rPr lang="en-US" sz="900" b="1" i="1" dirty="0"/>
              <a:t>7% Decrease</a:t>
            </a:r>
          </a:p>
        </p:txBody>
      </p:sp>
      <p:sp>
        <p:nvSpPr>
          <p:cNvPr id="11" name="TextBox 10">
            <a:extLst>
              <a:ext uri="{FF2B5EF4-FFF2-40B4-BE49-F238E27FC236}">
                <a16:creationId xmlns:a16="http://schemas.microsoft.com/office/drawing/2014/main" id="{A2E4B1F1-FF19-4ECB-B191-1671E9B2D7F1}"/>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620197502"/>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600" b="1" kern="0" dirty="0"/>
              <a:t>FIELD OPERATIONS MANUAL (FOM)</a:t>
            </a:r>
          </a:p>
          <a:p>
            <a:pPr eaLnBrk="1" hangingPunct="1"/>
            <a:endParaRPr lang="en-US" sz="800" b="1" kern="0" dirty="0"/>
          </a:p>
          <a:p>
            <a:pPr lvl="1" eaLnBrk="1" hangingPunct="1"/>
            <a:r>
              <a:rPr lang="en-US" sz="2200" i="1" kern="0" dirty="0"/>
              <a:t>FOM Chapter 2</a:t>
            </a:r>
            <a:r>
              <a:rPr lang="en-US" sz="2200" i="1" dirty="0"/>
              <a:t>—Compliance Programming</a:t>
            </a:r>
          </a:p>
          <a:p>
            <a:pPr lvl="2" eaLnBrk="1" hangingPunct="1"/>
            <a:r>
              <a:rPr lang="en-US" sz="1800" dirty="0"/>
              <a:t>ASH programmed inspections updated </a:t>
            </a:r>
          </a:p>
          <a:p>
            <a:pPr lvl="1" eaLnBrk="1" hangingPunct="1"/>
            <a:endParaRPr lang="en-US" sz="2200" i="1" kern="0" dirty="0"/>
          </a:p>
          <a:p>
            <a:pPr lvl="1" eaLnBrk="1" hangingPunct="1"/>
            <a:r>
              <a:rPr lang="en-US" sz="2200" i="1" kern="0" dirty="0"/>
              <a:t>FOM Chapter 3</a:t>
            </a:r>
            <a:r>
              <a:rPr lang="en-US" sz="2200" i="1" dirty="0"/>
              <a:t>—Inspection Procedures</a:t>
            </a:r>
          </a:p>
          <a:p>
            <a:pPr lvl="2" eaLnBrk="1" hangingPunct="1"/>
            <a:r>
              <a:rPr lang="en-US" sz="1800" dirty="0"/>
              <a:t>Terminology changes, circumstances not considered advance notice following reporting procedures required by 1904.39</a:t>
            </a:r>
          </a:p>
          <a:p>
            <a:pPr lvl="1" eaLnBrk="1" hangingPunct="1"/>
            <a:endParaRPr lang="en-US" sz="2200" i="1" kern="0" dirty="0"/>
          </a:p>
          <a:p>
            <a:pPr lvl="1" eaLnBrk="1" hangingPunct="1"/>
            <a:r>
              <a:rPr lang="en-US" sz="2200" i="1" kern="0" dirty="0"/>
              <a:t>FOM Chapter 13</a:t>
            </a:r>
            <a:r>
              <a:rPr lang="en-US" sz="2200" i="1" dirty="0"/>
              <a:t>—Informal Conferences, Contested Cases and Disclosures</a:t>
            </a:r>
          </a:p>
          <a:p>
            <a:pPr lvl="2" eaLnBrk="1" hangingPunct="1"/>
            <a:r>
              <a:rPr lang="en-US" sz="1800" dirty="0"/>
              <a:t>Updated statutory references</a:t>
            </a:r>
          </a:p>
          <a:p>
            <a:pPr lvl="1" eaLnBrk="1" hangingPunct="1"/>
            <a:endParaRPr lang="en-US" sz="2200" i="1" kern="0" dirty="0"/>
          </a:p>
          <a:p>
            <a:pPr lvl="1" eaLnBrk="1" hangingPunct="1"/>
            <a:r>
              <a:rPr lang="en-US" sz="2200" i="1" kern="0" dirty="0"/>
              <a:t>FOM Chapter 16</a:t>
            </a:r>
            <a:r>
              <a:rPr lang="en-US" sz="2200" i="1" dirty="0"/>
              <a:t>—Administrative File Activities</a:t>
            </a:r>
          </a:p>
          <a:p>
            <a:pPr lvl="2" eaLnBrk="1" hangingPunct="1"/>
            <a:r>
              <a:rPr lang="en-US" sz="1800" kern="0" dirty="0"/>
              <a:t>Removed requirement for establishment search page</a:t>
            </a:r>
          </a:p>
          <a:p>
            <a:pPr eaLnBrk="1" hangingPunct="1"/>
            <a:endParaRPr lang="en-US" sz="1600" b="1" kern="0" dirty="0"/>
          </a:p>
          <a:p>
            <a:pPr lvl="1" eaLnBrk="1" hangingPunct="1"/>
            <a:endParaRPr lang="en-US" sz="1600" i="1" dirty="0"/>
          </a:p>
          <a:p>
            <a:pPr eaLnBrk="1" hangingPunct="1"/>
            <a:endParaRPr lang="en-US" sz="800" b="1" kern="0"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7116D7A5-5B87-4768-AF29-BE918B928B2B}"/>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3147655339"/>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Section—New/Revisions</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sz="2600" b="1" kern="0" dirty="0"/>
              <a:t>FORMS</a:t>
            </a:r>
          </a:p>
          <a:p>
            <a:pPr eaLnBrk="1" hangingPunct="1"/>
            <a:endParaRPr lang="en-US" sz="800" b="1" kern="0" dirty="0"/>
          </a:p>
          <a:p>
            <a:pPr lvl="1" eaLnBrk="1" hangingPunct="1"/>
            <a:r>
              <a:rPr lang="en-US" sz="2200" i="1" kern="0" dirty="0"/>
              <a:t>HMR 3a</a:t>
            </a:r>
            <a:r>
              <a:rPr lang="en-US" sz="2200" i="1" dirty="0"/>
              <a:t>—HIPAA Employee Medical Release (Word)</a:t>
            </a:r>
          </a:p>
          <a:p>
            <a:pPr lvl="2" eaLnBrk="1" hangingPunct="1"/>
            <a:r>
              <a:rPr lang="en-US" sz="1800" dirty="0"/>
              <a:t>Letter signed by bureau chief and provided to employer/medical facility when OSH has right to access medical records w/o employee consent</a:t>
            </a:r>
          </a:p>
          <a:p>
            <a:pPr lvl="1" eaLnBrk="1" hangingPunct="1"/>
            <a:endParaRPr lang="en-US" sz="1000" i="1" kern="0" dirty="0"/>
          </a:p>
          <a:p>
            <a:pPr lvl="1" eaLnBrk="1" hangingPunct="1"/>
            <a:r>
              <a:rPr lang="en-US" sz="2200" i="1" kern="0" dirty="0"/>
              <a:t>HMR 3b</a:t>
            </a:r>
            <a:r>
              <a:rPr lang="en-US" sz="2200" i="1" dirty="0"/>
              <a:t>—HIPAA Employee Medical Release (pdf)</a:t>
            </a:r>
          </a:p>
          <a:p>
            <a:pPr lvl="2" eaLnBrk="1" hangingPunct="1"/>
            <a:r>
              <a:rPr lang="en-US" sz="1800" dirty="0"/>
              <a:t>Letter signed by bureau chief and provided to employer/medical facility when OSH has right to access medical records w/o employee consent</a:t>
            </a:r>
          </a:p>
          <a:p>
            <a:pPr lvl="1" eaLnBrk="1" hangingPunct="1"/>
            <a:endParaRPr lang="en-US" sz="1000" i="1" kern="0" dirty="0"/>
          </a:p>
          <a:p>
            <a:pPr lvl="1" eaLnBrk="1" hangingPunct="1"/>
            <a:r>
              <a:rPr lang="en-US" sz="2200" i="1" dirty="0"/>
              <a:t>FNF 2—Fatality Notification From</a:t>
            </a:r>
          </a:p>
          <a:p>
            <a:pPr lvl="2" eaLnBrk="1" hangingPunct="1"/>
            <a:r>
              <a:rPr lang="en-US" sz="1800" dirty="0"/>
              <a:t>Revised to reflect new PSIM phone number</a:t>
            </a:r>
          </a:p>
          <a:p>
            <a:pPr marL="914400" lvl="2" indent="0" eaLnBrk="1" hangingPunct="1">
              <a:buNone/>
            </a:pPr>
            <a:endParaRPr lang="en-US" sz="1000" i="1" kern="0" dirty="0"/>
          </a:p>
          <a:p>
            <a:pPr lvl="1" eaLnBrk="1" hangingPunct="1"/>
            <a:r>
              <a:rPr lang="en-US" sz="2200" i="1" kern="0" dirty="0"/>
              <a:t>ANF 1c</a:t>
            </a:r>
            <a:r>
              <a:rPr lang="en-US" sz="2200" i="1" dirty="0"/>
              <a:t>—Accident Notification Form</a:t>
            </a:r>
          </a:p>
          <a:p>
            <a:pPr lvl="2" eaLnBrk="1" hangingPunct="1"/>
            <a:r>
              <a:rPr lang="en-US" sz="1800" dirty="0"/>
              <a:t>Revised to reflect new PSIM phone number</a:t>
            </a:r>
          </a:p>
          <a:p>
            <a:pPr eaLnBrk="1" hangingPunct="1"/>
            <a:endParaRPr lang="en-US" sz="1600" b="1" kern="0" dirty="0"/>
          </a:p>
          <a:p>
            <a:pPr lvl="1" eaLnBrk="1" hangingPunct="1"/>
            <a:endParaRPr lang="en-US" sz="1600" i="1" dirty="0"/>
          </a:p>
          <a:p>
            <a:pPr eaLnBrk="1" hangingPunct="1"/>
            <a:endParaRPr lang="en-US" sz="800" b="1" kern="0"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7" name="TextBox 6">
            <a:extLst>
              <a:ext uri="{FF2B5EF4-FFF2-40B4-BE49-F238E27FC236}">
                <a16:creationId xmlns:a16="http://schemas.microsoft.com/office/drawing/2014/main" id="{7116D7A5-5B87-4768-AF29-BE918B928B2B}"/>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085571254"/>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7" name="TextBox 6">
            <a:extLst>
              <a:ext uri="{FF2B5EF4-FFF2-40B4-BE49-F238E27FC236}">
                <a16:creationId xmlns:a16="http://schemas.microsoft.com/office/drawing/2014/main" id="{AFCD2206-8147-4F61-8D2E-CDA6569A4ED8}"/>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856285380"/>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sp>
        <p:nvSpPr>
          <p:cNvPr id="22" name="TextBox 21">
            <a:extLst>
              <a:ext uri="{FF2B5EF4-FFF2-40B4-BE49-F238E27FC236}">
                <a16:creationId xmlns:a16="http://schemas.microsoft.com/office/drawing/2014/main" id="{8C744D36-B1C7-475D-8BFA-3FF8F882C242}"/>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
        <p:nvSpPr>
          <p:cNvPr id="4" name="Content Placeholder 3">
            <a:extLst>
              <a:ext uri="{FF2B5EF4-FFF2-40B4-BE49-F238E27FC236}">
                <a16:creationId xmlns:a16="http://schemas.microsoft.com/office/drawing/2014/main" id="{8AA54979-B350-4E3A-B775-92BB11F69C53}"/>
              </a:ext>
            </a:extLst>
          </p:cNvPr>
          <p:cNvSpPr>
            <a:spLocks noGrp="1"/>
          </p:cNvSpPr>
          <p:nvPr>
            <p:ph sz="half" idx="1"/>
          </p:nvPr>
        </p:nvSpPr>
        <p:spPr>
          <a:xfrm>
            <a:off x="609600" y="1295401"/>
            <a:ext cx="3924300" cy="3352799"/>
          </a:xfrm>
        </p:spPr>
        <p:txBody>
          <a:bodyPr/>
          <a:lstStyle/>
          <a:p>
            <a:endParaRPr lang="en-US" dirty="0"/>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3000528895"/>
              </p:ext>
            </p:extLst>
          </p:nvPr>
        </p:nvGraphicFramePr>
        <p:xfrm>
          <a:off x="609600" y="1233218"/>
          <a:ext cx="7924798" cy="2905049"/>
        </p:xfrm>
        <a:graphic>
          <a:graphicData uri="http://schemas.openxmlformats.org/drawingml/2006/table">
            <a:tbl>
              <a:tblPr firstRow="1" bandRow="1">
                <a:tableStyleId>{00A15C55-8517-42AA-B614-E9B94910E393}</a:tableStyleId>
              </a:tblPr>
              <a:tblGrid>
                <a:gridCol w="1461481">
                  <a:extLst>
                    <a:ext uri="{9D8B030D-6E8A-4147-A177-3AD203B41FA5}">
                      <a16:colId xmlns:a16="http://schemas.microsoft.com/office/drawing/2014/main" val="20000"/>
                    </a:ext>
                  </a:extLst>
                </a:gridCol>
                <a:gridCol w="492074">
                  <a:extLst>
                    <a:ext uri="{9D8B030D-6E8A-4147-A177-3AD203B41FA5}">
                      <a16:colId xmlns:a16="http://schemas.microsoft.com/office/drawing/2014/main" val="20001"/>
                    </a:ext>
                  </a:extLst>
                </a:gridCol>
                <a:gridCol w="519720">
                  <a:extLst>
                    <a:ext uri="{9D8B030D-6E8A-4147-A177-3AD203B41FA5}">
                      <a16:colId xmlns:a16="http://schemas.microsoft.com/office/drawing/2014/main" val="1599002749"/>
                    </a:ext>
                  </a:extLst>
                </a:gridCol>
                <a:gridCol w="519720">
                  <a:extLst>
                    <a:ext uri="{9D8B030D-6E8A-4147-A177-3AD203B41FA5}">
                      <a16:colId xmlns:a16="http://schemas.microsoft.com/office/drawing/2014/main" val="946583612"/>
                    </a:ext>
                  </a:extLst>
                </a:gridCol>
                <a:gridCol w="519720">
                  <a:extLst>
                    <a:ext uri="{9D8B030D-6E8A-4147-A177-3AD203B41FA5}">
                      <a16:colId xmlns:a16="http://schemas.microsoft.com/office/drawing/2014/main" val="900487502"/>
                    </a:ext>
                  </a:extLst>
                </a:gridCol>
                <a:gridCol w="498544">
                  <a:extLst>
                    <a:ext uri="{9D8B030D-6E8A-4147-A177-3AD203B41FA5}">
                      <a16:colId xmlns:a16="http://schemas.microsoft.com/office/drawing/2014/main" val="20002"/>
                    </a:ext>
                  </a:extLst>
                </a:gridCol>
                <a:gridCol w="1322741">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533400">
                  <a:extLst>
                    <a:ext uri="{9D8B030D-6E8A-4147-A177-3AD203B41FA5}">
                      <a16:colId xmlns:a16="http://schemas.microsoft.com/office/drawing/2014/main" val="52018360"/>
                    </a:ext>
                  </a:extLst>
                </a:gridCol>
                <a:gridCol w="533400">
                  <a:extLst>
                    <a:ext uri="{9D8B030D-6E8A-4147-A177-3AD203B41FA5}">
                      <a16:colId xmlns:a16="http://schemas.microsoft.com/office/drawing/2014/main" val="2719256930"/>
                    </a:ext>
                  </a:extLst>
                </a:gridCol>
                <a:gridCol w="457200">
                  <a:extLst>
                    <a:ext uri="{9D8B030D-6E8A-4147-A177-3AD203B41FA5}">
                      <a16:colId xmlns:a16="http://schemas.microsoft.com/office/drawing/2014/main" val="2152635848"/>
                    </a:ext>
                  </a:extLst>
                </a:gridCol>
                <a:gridCol w="609598">
                  <a:extLst>
                    <a:ext uri="{9D8B030D-6E8A-4147-A177-3AD203B41FA5}">
                      <a16:colId xmlns:a16="http://schemas.microsoft.com/office/drawing/2014/main" val="20005"/>
                    </a:ext>
                  </a:extLst>
                </a:gridCol>
              </a:tblGrid>
              <a:tr h="464211">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 </a:t>
                      </a:r>
                      <a:r>
                        <a:rPr lang="en-US" sz="1000" b="1" dirty="0">
                          <a:solidFill>
                            <a:schemeClr val="tx1"/>
                          </a:solidFill>
                        </a:rPr>
                        <a:t>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1</a:t>
                      </a:r>
                      <a:r>
                        <a:rPr lang="en-US" sz="1000" b="1" baseline="30000" dirty="0">
                          <a:solidFill>
                            <a:schemeClr val="tx1"/>
                          </a:solidFill>
                        </a:rPr>
                        <a:t>st </a:t>
                      </a:r>
                      <a:r>
                        <a:rPr lang="en-US" sz="1000" b="1" dirty="0">
                          <a:solidFill>
                            <a:schemeClr val="tx1"/>
                          </a:solidFill>
                        </a:rPr>
                        <a:t>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2</a:t>
                      </a:r>
                      <a:r>
                        <a:rPr lang="en-US" sz="1000" b="1" baseline="30000" dirty="0">
                          <a:solidFill>
                            <a:schemeClr val="tx1"/>
                          </a:solidFill>
                        </a:rPr>
                        <a:t>nd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3</a:t>
                      </a:r>
                      <a:r>
                        <a:rPr lang="en-US" sz="1000" b="1" baseline="30000" dirty="0">
                          <a:solidFill>
                            <a:schemeClr val="tx1"/>
                          </a:solidFill>
                        </a:rPr>
                        <a:t>rd</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4</a:t>
                      </a:r>
                      <a:r>
                        <a:rPr lang="en-US" sz="1000" b="1" baseline="30000" dirty="0">
                          <a:solidFill>
                            <a:schemeClr val="tx1"/>
                          </a:solidFill>
                        </a:rPr>
                        <a:t>th</a:t>
                      </a:r>
                      <a:r>
                        <a:rPr lang="en-US" sz="1000" b="1" dirty="0">
                          <a:solidFill>
                            <a:schemeClr val="tx1"/>
                          </a:solidFill>
                        </a:rPr>
                        <a:t> Qtr.</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74164">
                <a:tc>
                  <a:txBody>
                    <a:bodyPr/>
                    <a:lstStyle/>
                    <a:p>
                      <a:pPr algn="r"/>
                      <a:r>
                        <a:rPr lang="en-US" sz="1000" b="0" i="1" dirty="0"/>
                        <a:t>Struck By</a:t>
                      </a:r>
                    </a:p>
                  </a:txBody>
                  <a:tcPr anchor="ctr">
                    <a:solidFill>
                      <a:schemeClr val="bg1">
                        <a:lumMod val="95000"/>
                      </a:schemeClr>
                    </a:solidFill>
                  </a:tcPr>
                </a:tc>
                <a:tc>
                  <a:txBody>
                    <a:bodyPr/>
                    <a:lstStyle/>
                    <a:p>
                      <a:pPr algn="ctr"/>
                      <a:r>
                        <a:rPr lang="en-US" sz="1000" i="0" dirty="0"/>
                        <a:t>3</a:t>
                      </a:r>
                    </a:p>
                  </a:txBody>
                  <a:tcPr anchor="ctr">
                    <a:solidFill>
                      <a:schemeClr val="bg1">
                        <a:lumMod val="95000"/>
                      </a:schemeClr>
                    </a:solidFill>
                  </a:tcPr>
                </a:tc>
                <a:tc>
                  <a:txBody>
                    <a:bodyPr/>
                    <a:lstStyle/>
                    <a:p>
                      <a:pPr algn="ctr"/>
                      <a:r>
                        <a:rPr lang="en-US" sz="1000" i="0" dirty="0"/>
                        <a:t>3</a:t>
                      </a:r>
                    </a:p>
                  </a:txBody>
                  <a:tcPr anchor="ctr">
                    <a:solidFill>
                      <a:schemeClr val="bg1">
                        <a:lumMod val="95000"/>
                      </a:schemeClr>
                    </a:solidFill>
                  </a:tcPr>
                </a:tc>
                <a:tc>
                  <a:txBody>
                    <a:bodyPr/>
                    <a:lstStyle/>
                    <a:p>
                      <a:pPr algn="ctr"/>
                      <a:r>
                        <a:rPr lang="en-US" sz="1000" i="0" dirty="0"/>
                        <a:t>7</a:t>
                      </a:r>
                    </a:p>
                  </a:txBody>
                  <a:tcPr anchor="ctr">
                    <a:solidFill>
                      <a:schemeClr val="bg1">
                        <a:lumMod val="95000"/>
                      </a:schemeClr>
                    </a:solidFill>
                  </a:tcPr>
                </a:tc>
                <a:tc>
                  <a:txBody>
                    <a:bodyPr/>
                    <a:lstStyle/>
                    <a:p>
                      <a:pPr algn="ctr"/>
                      <a:r>
                        <a:rPr lang="en-US" sz="1000" i="0" dirty="0"/>
                        <a:t>5</a:t>
                      </a:r>
                    </a:p>
                  </a:txBody>
                  <a:tcPr anchor="ctr">
                    <a:solidFill>
                      <a:schemeClr val="bg1">
                        <a:lumMod val="95000"/>
                      </a:schemeClr>
                    </a:solidFill>
                  </a:tcPr>
                </a:tc>
                <a:tc>
                  <a:txBody>
                    <a:bodyPr/>
                    <a:lstStyle/>
                    <a:p>
                      <a:pPr algn="ctr"/>
                      <a:r>
                        <a:rPr lang="en-US" sz="1000" b="1" i="1" dirty="0"/>
                        <a:t>18</a:t>
                      </a:r>
                    </a:p>
                  </a:txBody>
                  <a:tcPr anchor="ctr">
                    <a:solidFill>
                      <a:schemeClr val="bg1">
                        <a:lumMod val="95000"/>
                      </a:schemeClr>
                    </a:solidFill>
                  </a:tcPr>
                </a:tc>
                <a:tc>
                  <a:txBody>
                    <a:bodyPr/>
                    <a:lstStyle/>
                    <a:p>
                      <a:pPr algn="r"/>
                      <a:r>
                        <a:rPr lang="en-US" sz="1000" i="1" dirty="0"/>
                        <a:t>Inhalation</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0" dirty="0"/>
                        <a:t>0</a:t>
                      </a:r>
                    </a:p>
                  </a:txBody>
                  <a:tcPr anchor="ctr">
                    <a:solidFill>
                      <a:schemeClr val="bg1">
                        <a:lumMod val="95000"/>
                      </a:schemeClr>
                    </a:solidFill>
                  </a:tcPr>
                </a:tc>
                <a:tc>
                  <a:txBody>
                    <a:bodyPr/>
                    <a:lstStyle/>
                    <a:p>
                      <a:pPr algn="ctr"/>
                      <a:r>
                        <a:rPr lang="en-US" sz="1000" b="1" i="1" dirty="0"/>
                        <a:t>1</a:t>
                      </a:r>
                    </a:p>
                  </a:txBody>
                  <a:tcPr anchor="ctr">
                    <a:solidFill>
                      <a:schemeClr val="bg1">
                        <a:lumMod val="95000"/>
                      </a:schemeClr>
                    </a:solidFill>
                  </a:tcPr>
                </a:tc>
                <a:extLst>
                  <a:ext uri="{0D108BD9-81ED-4DB2-BD59-A6C34878D82A}">
                    <a16:rowId xmlns:a16="http://schemas.microsoft.com/office/drawing/2014/main" val="10001"/>
                  </a:ext>
                </a:extLst>
              </a:tr>
              <a:tr h="317687">
                <a:tc>
                  <a:txBody>
                    <a:bodyPr/>
                    <a:lstStyle/>
                    <a:p>
                      <a:pPr algn="r"/>
                      <a:r>
                        <a:rPr lang="en-US" sz="1000" b="0" i="1" dirty="0"/>
                        <a:t>Caught In/Between</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2</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i="0" dirty="0"/>
                        <a:t>3</a:t>
                      </a:r>
                    </a:p>
                  </a:txBody>
                  <a:tcPr anchor="ctr">
                    <a:solidFill>
                      <a:schemeClr val="bg1">
                        <a:lumMod val="85000"/>
                      </a:schemeClr>
                    </a:solidFill>
                  </a:tcPr>
                </a:tc>
                <a:tc>
                  <a:txBody>
                    <a:bodyPr/>
                    <a:lstStyle/>
                    <a:p>
                      <a:pPr algn="ctr"/>
                      <a:r>
                        <a:rPr lang="en-US" sz="1000" b="1" i="1" dirty="0"/>
                        <a:t>9</a:t>
                      </a:r>
                    </a:p>
                  </a:txBody>
                  <a:tcPr anchor="ctr">
                    <a:solidFill>
                      <a:schemeClr val="bg1">
                        <a:lumMod val="85000"/>
                      </a:schemeClr>
                    </a:solidFill>
                  </a:tcPr>
                </a:tc>
                <a:tc>
                  <a:txBody>
                    <a:bodyPr/>
                    <a:lstStyle/>
                    <a:p>
                      <a:pPr algn="r"/>
                      <a:r>
                        <a:rPr lang="en-US" sz="1000" i="1" dirty="0"/>
                        <a:t>Ingestion</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317687">
                <a:tc>
                  <a:txBody>
                    <a:bodyPr/>
                    <a:lstStyle/>
                    <a:p>
                      <a:pPr algn="r"/>
                      <a:r>
                        <a:rPr lang="en-US" sz="1000" b="0" i="1" dirty="0"/>
                        <a:t>Bite/Sting/Scratch</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000" i="1" dirty="0"/>
                        <a:t>Absorption</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447532">
                <a:tc>
                  <a:txBody>
                    <a:bodyPr/>
                    <a:lstStyle/>
                    <a:p>
                      <a:pPr algn="r"/>
                      <a:r>
                        <a:rPr lang="en-US" sz="1000" b="0" i="1" dirty="0"/>
                        <a:t>Fall (Same</a:t>
                      </a:r>
                      <a:r>
                        <a:rPr lang="en-US" sz="1000" b="0" i="1" baseline="0" dirty="0"/>
                        <a:t> Level)</a:t>
                      </a:r>
                      <a:endParaRPr lang="en-US" sz="1000" b="0" i="1" dirty="0"/>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i="0" dirty="0"/>
                        <a:t>1</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algn="ctr"/>
                      <a:r>
                        <a:rPr lang="en-US" sz="1000" b="1" i="1" dirty="0"/>
                        <a:t>1</a:t>
                      </a:r>
                    </a:p>
                  </a:txBody>
                  <a:tcPr anchor="ctr">
                    <a:solidFill>
                      <a:schemeClr val="bg1">
                        <a:lumMod val="85000"/>
                      </a:schemeClr>
                    </a:solidFill>
                  </a:tcPr>
                </a:tc>
                <a:tc>
                  <a:txBody>
                    <a:bodyPr/>
                    <a:lstStyle/>
                    <a:p>
                      <a:pPr algn="r"/>
                      <a:r>
                        <a:rPr lang="en-US" sz="1000" i="1" dirty="0"/>
                        <a:t>Repeated Motion/Pressure</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38662">
                <a:tc>
                  <a:txBody>
                    <a:bodyPr/>
                    <a:lstStyle/>
                    <a:p>
                      <a:pPr algn="r"/>
                      <a:r>
                        <a:rPr lang="en-US" sz="1000" b="0" i="1" dirty="0"/>
                        <a:t>Fall (From Elevation)</a:t>
                      </a:r>
                    </a:p>
                  </a:txBody>
                  <a:tcPr anchor="ctr">
                    <a:solidFill>
                      <a:schemeClr val="bg1">
                        <a:lumMod val="95000"/>
                      </a:schemeClr>
                    </a:solidFill>
                  </a:tcPr>
                </a:tc>
                <a:tc>
                  <a:txBody>
                    <a:bodyPr/>
                    <a:lstStyle/>
                    <a:p>
                      <a:pPr algn="ctr"/>
                      <a:r>
                        <a:rPr lang="en-US" sz="1000" i="0" dirty="0"/>
                        <a:t>1</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tc>
                  <a:txBody>
                    <a:bodyPr/>
                    <a:lstStyle/>
                    <a:p>
                      <a:pPr algn="ctr"/>
                      <a:r>
                        <a:rPr lang="en-US" sz="1000" i="0" dirty="0"/>
                        <a:t>4</a:t>
                      </a:r>
                    </a:p>
                  </a:txBody>
                  <a:tcPr anchor="ctr">
                    <a:solidFill>
                      <a:schemeClr val="bg1">
                        <a:lumMod val="95000"/>
                      </a:schemeClr>
                    </a:solidFill>
                  </a:tcPr>
                </a:tc>
                <a:tc>
                  <a:txBody>
                    <a:bodyPr/>
                    <a:lstStyle/>
                    <a:p>
                      <a:pPr algn="ctr"/>
                      <a:r>
                        <a:rPr lang="en-US" sz="1000" b="1" i="1" dirty="0"/>
                        <a:t>13</a:t>
                      </a:r>
                    </a:p>
                  </a:txBody>
                  <a:tcPr anchor="ctr">
                    <a:solidFill>
                      <a:schemeClr val="bg1">
                        <a:lumMod val="95000"/>
                      </a:schemeClr>
                    </a:solidFill>
                  </a:tcPr>
                </a:tc>
                <a:tc>
                  <a:txBody>
                    <a:bodyPr/>
                    <a:lstStyle/>
                    <a:p>
                      <a:pPr algn="r"/>
                      <a:r>
                        <a:rPr lang="en-US" sz="1000" i="1" dirty="0"/>
                        <a:t>Cardio/Respiratory</a:t>
                      </a:r>
                    </a:p>
                  </a:txBody>
                  <a:tcPr anchor="ctr">
                    <a:solidFill>
                      <a:schemeClr val="bg1">
                        <a:lumMod val="95000"/>
                      </a:schemeClr>
                    </a:solidFill>
                  </a:tcPr>
                </a:tc>
                <a:tc>
                  <a:txBody>
                    <a:bodyPr/>
                    <a:lstStyle/>
                    <a:p>
                      <a:pPr algn="ctr"/>
                      <a:r>
                        <a:rPr lang="en-US" sz="1000" i="0"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303950">
                <a:tc>
                  <a:txBody>
                    <a:bodyPr/>
                    <a:lstStyle/>
                    <a:p>
                      <a:pPr algn="r"/>
                      <a:r>
                        <a:rPr lang="en-US" sz="1000" b="0" i="1" dirty="0"/>
                        <a:t>Struck Against</a:t>
                      </a:r>
                    </a:p>
                  </a:txBody>
                  <a:tcPr anchor="ctr">
                    <a:solidFill>
                      <a:schemeClr val="bg1">
                        <a:lumMod val="85000"/>
                      </a:schemeClr>
                    </a:solidFill>
                  </a:tcPr>
                </a:tc>
                <a:tc>
                  <a:txBody>
                    <a:bodyPr/>
                    <a:lstStyle/>
                    <a:p>
                      <a:pPr algn="ctr"/>
                      <a:r>
                        <a:rPr lang="en-US" sz="1000" i="0" u="none"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algn="r"/>
                      <a:r>
                        <a:rPr lang="en-US" sz="1000" i="1" u="none" dirty="0"/>
                        <a:t>Shock</a:t>
                      </a:r>
                    </a:p>
                  </a:txBody>
                  <a:tcPr anchor="ctr">
                    <a:solidFill>
                      <a:schemeClr val="bg1">
                        <a:lumMod val="85000"/>
                      </a:schemeClr>
                    </a:solidFill>
                  </a:tcPr>
                </a:tc>
                <a:tc>
                  <a:txBody>
                    <a:bodyPr/>
                    <a:lstStyle/>
                    <a:p>
                      <a:pPr algn="ctr"/>
                      <a:r>
                        <a:rPr lang="en-US" sz="1000" i="0" dirty="0"/>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extLst>
                  <a:ext uri="{0D108BD9-81ED-4DB2-BD59-A6C34878D82A}">
                    <a16:rowId xmlns:a16="http://schemas.microsoft.com/office/drawing/2014/main" val="10006"/>
                  </a:ext>
                </a:extLst>
              </a:tr>
              <a:tr h="317687">
                <a:tc>
                  <a:txBody>
                    <a:bodyPr/>
                    <a:lstStyle/>
                    <a:p>
                      <a:pPr algn="r"/>
                      <a:r>
                        <a:rPr lang="en-US" sz="1000" b="0" i="1" dirty="0"/>
                        <a:t>Rubbed/Abraded</a:t>
                      </a:r>
                    </a:p>
                  </a:txBody>
                  <a:tcPr anchor="ctr">
                    <a:solidFill>
                      <a:schemeClr val="bg1">
                        <a:lumMod val="95000"/>
                      </a:schemeClr>
                    </a:solidFill>
                  </a:tcPr>
                </a:tc>
                <a:tc>
                  <a:txBody>
                    <a:bodyPr/>
                    <a:lstStyle/>
                    <a:p>
                      <a:pPr algn="ctr"/>
                      <a:r>
                        <a:rPr lang="en-US" sz="1000" b="0" i="0" u="none" dirty="0"/>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000" b="0" i="1" u="none" dirty="0"/>
                        <a:t>Other</a:t>
                      </a:r>
                    </a:p>
                  </a:txBody>
                  <a:tcPr anchor="ctr">
                    <a:solidFill>
                      <a:schemeClr val="bg1">
                        <a:lumMod val="95000"/>
                      </a:schemeClr>
                    </a:solidFill>
                  </a:tcPr>
                </a:tc>
                <a:tc>
                  <a:txBody>
                    <a:bodyPr/>
                    <a:lstStyle/>
                    <a:p>
                      <a:pPr algn="ctr"/>
                      <a:r>
                        <a:rPr lang="en-US" sz="1000" b="0" i="0" u="none" dirty="0"/>
                        <a:t>2</a:t>
                      </a:r>
                    </a:p>
                  </a:txBody>
                  <a:tcPr anchor="ctr">
                    <a:solidFill>
                      <a:schemeClr val="bg1">
                        <a:lumMod val="95000"/>
                      </a:schemeClr>
                    </a:solidFill>
                  </a:tcPr>
                </a:tc>
                <a:tc>
                  <a:txBody>
                    <a:bodyPr/>
                    <a:lstStyle/>
                    <a:p>
                      <a:pPr algn="ctr"/>
                      <a:r>
                        <a:rPr lang="en-US" sz="1000" b="0" i="0" u="none" dirty="0"/>
                        <a:t>3</a:t>
                      </a:r>
                    </a:p>
                  </a:txBody>
                  <a:tcPr anchor="ctr">
                    <a:solidFill>
                      <a:schemeClr val="bg1">
                        <a:lumMod val="95000"/>
                      </a:schemeClr>
                    </a:solidFill>
                  </a:tcPr>
                </a:tc>
                <a:tc>
                  <a:txBody>
                    <a:bodyPr/>
                    <a:lstStyle/>
                    <a:p>
                      <a:pPr algn="ctr"/>
                      <a:r>
                        <a:rPr lang="en-US" sz="1000" b="0" i="0" u="none" dirty="0"/>
                        <a:t>3</a:t>
                      </a:r>
                    </a:p>
                  </a:txBody>
                  <a:tcPr anchor="ctr">
                    <a:solidFill>
                      <a:schemeClr val="bg1">
                        <a:lumMod val="95000"/>
                      </a:schemeClr>
                    </a:solidFill>
                  </a:tcPr>
                </a:tc>
                <a:tc>
                  <a:txBody>
                    <a:bodyPr/>
                    <a:lstStyle/>
                    <a:p>
                      <a:pPr algn="ctr"/>
                      <a:r>
                        <a:rPr lang="en-US" sz="1000" b="0" i="0" u="none" dirty="0"/>
                        <a:t>1</a:t>
                      </a:r>
                    </a:p>
                  </a:txBody>
                  <a:tcPr anchor="ctr">
                    <a:solidFill>
                      <a:schemeClr val="bg1">
                        <a:lumMod val="95000"/>
                      </a:schemeClr>
                    </a:solidFill>
                  </a:tcPr>
                </a:tc>
                <a:tc>
                  <a:txBody>
                    <a:bodyPr/>
                    <a:lstStyle/>
                    <a:p>
                      <a:pPr algn="ctr"/>
                      <a:r>
                        <a:rPr lang="en-US" sz="1000" b="1" i="1" u="none" dirty="0"/>
                        <a:t>9</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6" name="Picture 15" descr="C:\Users\wllagoe.EADS\AppData\Local\Microsoft\Windows\Temporary Internet Files\Content.Outlook\PMWK0L31\SCBA trainig raleigh.jpg">
            <a:extLst>
              <a:ext uri="{FF2B5EF4-FFF2-40B4-BE49-F238E27FC236}">
                <a16:creationId xmlns:a16="http://schemas.microsoft.com/office/drawing/2014/main" id="{CEE8AE87-5FA3-44ED-B880-D4F3B2565770}"/>
              </a:ext>
            </a:extLst>
          </p:cNvPr>
          <p:cNvPicPr/>
          <p:nvPr/>
        </p:nvPicPr>
        <p:blipFill>
          <a:blip r:embed="rId3" cstate="print"/>
          <a:srcRect/>
          <a:stretch>
            <a:fillRect/>
          </a:stretch>
        </p:blipFill>
        <p:spPr bwMode="auto">
          <a:xfrm rot="5400000">
            <a:off x="537884" y="4495798"/>
            <a:ext cx="990596" cy="838200"/>
          </a:xfrm>
          <a:prstGeom prst="rect">
            <a:avLst/>
          </a:prstGeom>
          <a:noFill/>
          <a:ln w="9525">
            <a:noFill/>
            <a:miter lim="800000"/>
            <a:headEnd/>
            <a:tailEnd/>
          </a:ln>
        </p:spPr>
      </p:pic>
      <p:pic>
        <p:nvPicPr>
          <p:cNvPr id="17" name="Picture 16" descr="C:\Users\wllagoe.EADS\Pictures\Trench\Trenchmodule1208 033.jpg">
            <a:extLst>
              <a:ext uri="{FF2B5EF4-FFF2-40B4-BE49-F238E27FC236}">
                <a16:creationId xmlns:a16="http://schemas.microsoft.com/office/drawing/2014/main" id="{384C3043-C4AA-434E-BF2B-555B7A3A8D62}"/>
              </a:ext>
            </a:extLst>
          </p:cNvPr>
          <p:cNvPicPr/>
          <p:nvPr/>
        </p:nvPicPr>
        <p:blipFill>
          <a:blip r:embed="rId4" cstate="print"/>
          <a:srcRect l="7038" r="10850" b="19922"/>
          <a:stretch>
            <a:fillRect/>
          </a:stretch>
        </p:blipFill>
        <p:spPr bwMode="auto">
          <a:xfrm>
            <a:off x="6172200" y="4419600"/>
            <a:ext cx="1676400" cy="914400"/>
          </a:xfrm>
          <a:prstGeom prst="rect">
            <a:avLst/>
          </a:prstGeom>
          <a:noFill/>
          <a:ln w="9525">
            <a:noFill/>
            <a:miter lim="800000"/>
            <a:headEnd/>
            <a:tailEnd/>
          </a:ln>
        </p:spPr>
      </p:pic>
      <p:pic>
        <p:nvPicPr>
          <p:cNvPr id="28" name="Picture 27" descr="C:\Users\wllagoe.EADS\Pictures\Trench\Trenchmodule1208 026.jpg">
            <a:extLst>
              <a:ext uri="{FF2B5EF4-FFF2-40B4-BE49-F238E27FC236}">
                <a16:creationId xmlns:a16="http://schemas.microsoft.com/office/drawing/2014/main" id="{B8B8836B-F583-4249-A5C9-89A18365BD16}"/>
              </a:ext>
            </a:extLst>
          </p:cNvPr>
          <p:cNvPicPr/>
          <p:nvPr/>
        </p:nvPicPr>
        <p:blipFill>
          <a:blip r:embed="rId5" cstate="print"/>
          <a:srcRect t="9766"/>
          <a:stretch>
            <a:fillRect/>
          </a:stretch>
        </p:blipFill>
        <p:spPr bwMode="auto">
          <a:xfrm>
            <a:off x="4648200" y="4419601"/>
            <a:ext cx="1524000" cy="914400"/>
          </a:xfrm>
          <a:prstGeom prst="rect">
            <a:avLst/>
          </a:prstGeom>
          <a:noFill/>
          <a:ln w="9525">
            <a:noFill/>
            <a:miter lim="800000"/>
            <a:headEnd/>
            <a:tailEnd/>
          </a:ln>
        </p:spPr>
      </p:pic>
      <p:pic>
        <p:nvPicPr>
          <p:cNvPr id="29" name="Picture 28" descr="C:\Users\wllagoe.EADS\Pictures\Construction\IMAG0613.jpg">
            <a:extLst>
              <a:ext uri="{FF2B5EF4-FFF2-40B4-BE49-F238E27FC236}">
                <a16:creationId xmlns:a16="http://schemas.microsoft.com/office/drawing/2014/main" id="{20A58DD5-F0DC-4FA7-A8A1-5CAE99B7A5A8}"/>
              </a:ext>
            </a:extLst>
          </p:cNvPr>
          <p:cNvPicPr/>
          <p:nvPr/>
        </p:nvPicPr>
        <p:blipFill>
          <a:blip r:embed="rId6" cstate="print"/>
          <a:srcRect t="22143"/>
          <a:stretch>
            <a:fillRect/>
          </a:stretch>
        </p:blipFill>
        <p:spPr bwMode="auto">
          <a:xfrm>
            <a:off x="1371600" y="4419600"/>
            <a:ext cx="1828800" cy="914399"/>
          </a:xfrm>
          <a:prstGeom prst="rect">
            <a:avLst/>
          </a:prstGeom>
          <a:noFill/>
          <a:ln w="9525">
            <a:noFill/>
            <a:miter lim="800000"/>
            <a:headEnd/>
            <a:tailEnd/>
          </a:ln>
        </p:spPr>
      </p:pic>
      <p:pic>
        <p:nvPicPr>
          <p:cNvPr id="30" name="Picture 29" descr="A person wearing a hat&#10;&#10;Description automatically generated">
            <a:extLst>
              <a:ext uri="{FF2B5EF4-FFF2-40B4-BE49-F238E27FC236}">
                <a16:creationId xmlns:a16="http://schemas.microsoft.com/office/drawing/2014/main" id="{CC5961CC-51FC-444E-9C24-B6B2D748448D}"/>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419596"/>
            <a:ext cx="1524001" cy="883919"/>
          </a:xfrm>
          <a:prstGeom prst="rect">
            <a:avLst/>
          </a:prstGeom>
        </p:spPr>
      </p:pic>
      <p:pic>
        <p:nvPicPr>
          <p:cNvPr id="31" name="Picture 30" descr="DSC_1215">
            <a:extLst>
              <a:ext uri="{FF2B5EF4-FFF2-40B4-BE49-F238E27FC236}">
                <a16:creationId xmlns:a16="http://schemas.microsoft.com/office/drawing/2014/main" id="{39559D10-9C96-4124-B900-B66F81496FB0}"/>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419596"/>
            <a:ext cx="669877" cy="908309"/>
          </a:xfrm>
          <a:prstGeom prst="rect">
            <a:avLst/>
          </a:prstGeom>
        </p:spPr>
      </p:pic>
      <p:graphicFrame>
        <p:nvGraphicFramePr>
          <p:cNvPr id="32" name="Table 31">
            <a:extLst>
              <a:ext uri="{FF2B5EF4-FFF2-40B4-BE49-F238E27FC236}">
                <a16:creationId xmlns:a16="http://schemas.microsoft.com/office/drawing/2014/main" id="{7F573AAD-2818-40B2-8713-E16DBAA55E51}"/>
              </a:ext>
            </a:extLst>
          </p:cNvPr>
          <p:cNvGraphicFramePr>
            <a:graphicFrameLocks noGrp="1"/>
          </p:cNvGraphicFramePr>
          <p:nvPr>
            <p:extLst>
              <p:ext uri="{D42A27DB-BD31-4B8C-83A1-F6EECF244321}">
                <p14:modId xmlns:p14="http://schemas.microsoft.com/office/powerpoint/2010/main" val="1651232633"/>
              </p:ext>
            </p:extLst>
          </p:nvPr>
        </p:nvGraphicFramePr>
        <p:xfrm>
          <a:off x="609603" y="5303520"/>
          <a:ext cx="7924798" cy="548640"/>
        </p:xfrm>
        <a:graphic>
          <a:graphicData uri="http://schemas.openxmlformats.org/drawingml/2006/table">
            <a:tbl>
              <a:tblPr firstRow="1" bandRow="1">
                <a:tableStyleId>{00A15C55-8517-42AA-B614-E9B94910E393}</a:tableStyleId>
              </a:tblPr>
              <a:tblGrid>
                <a:gridCol w="1383543">
                  <a:extLst>
                    <a:ext uri="{9D8B030D-6E8A-4147-A177-3AD203B41FA5}">
                      <a16:colId xmlns:a16="http://schemas.microsoft.com/office/drawing/2014/main" val="20000"/>
                    </a:ext>
                  </a:extLst>
                </a:gridCol>
                <a:gridCol w="851396">
                  <a:extLst>
                    <a:ext uri="{9D8B030D-6E8A-4147-A177-3AD203B41FA5}">
                      <a16:colId xmlns:a16="http://schemas.microsoft.com/office/drawing/2014/main" val="20001"/>
                    </a:ext>
                  </a:extLst>
                </a:gridCol>
                <a:gridCol w="2032258">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62000">
                  <a:extLst>
                    <a:ext uri="{9D8B030D-6E8A-4147-A177-3AD203B41FA5}">
                      <a16:colId xmlns:a16="http://schemas.microsoft.com/office/drawing/2014/main" val="2983092577"/>
                    </a:ext>
                  </a:extLst>
                </a:gridCol>
                <a:gridCol w="762000">
                  <a:extLst>
                    <a:ext uri="{9D8B030D-6E8A-4147-A177-3AD203B41FA5}">
                      <a16:colId xmlns:a16="http://schemas.microsoft.com/office/drawing/2014/main" val="2213119196"/>
                    </a:ext>
                  </a:extLst>
                </a:gridCol>
                <a:gridCol w="748752">
                  <a:extLst>
                    <a:ext uri="{9D8B030D-6E8A-4147-A177-3AD203B41FA5}">
                      <a16:colId xmlns:a16="http://schemas.microsoft.com/office/drawing/2014/main" val="17580235"/>
                    </a:ext>
                  </a:extLst>
                </a:gridCol>
                <a:gridCol w="699049">
                  <a:extLst>
                    <a:ext uri="{9D8B030D-6E8A-4147-A177-3AD203B41FA5}">
                      <a16:colId xmlns:a16="http://schemas.microsoft.com/office/drawing/2014/main" val="20004"/>
                    </a:ext>
                  </a:extLst>
                </a:gridCol>
              </a:tblGrid>
              <a:tr h="267742">
                <a:tc gridSpan="2">
                  <a:txBody>
                    <a:bodyPr/>
                    <a:lstStyle/>
                    <a:p>
                      <a:pPr algn="ctr"/>
                      <a:r>
                        <a:rPr lang="en-US" sz="1200" b="1" i="0" dirty="0">
                          <a:solidFill>
                            <a:schemeClr val="tx1"/>
                          </a:solidFill>
                        </a:rPr>
                        <a:t>                       FFY 2018</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2019</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0" u="none" dirty="0">
                          <a:solidFill>
                            <a:schemeClr val="tx1"/>
                          </a:solidFill>
                        </a:rPr>
                        <a:t>1</a:t>
                      </a:r>
                      <a:r>
                        <a:rPr lang="en-US" sz="1200" b="1" i="0" u="none" baseline="30000" dirty="0">
                          <a:solidFill>
                            <a:schemeClr val="tx1"/>
                          </a:solidFill>
                        </a:rPr>
                        <a:t>st</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2</a:t>
                      </a:r>
                      <a:r>
                        <a:rPr lang="en-US" sz="1200" b="1" i="0" u="none" baseline="30000" dirty="0">
                          <a:solidFill>
                            <a:schemeClr val="tx1"/>
                          </a:solidFill>
                        </a:rPr>
                        <a:t>nd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3</a:t>
                      </a:r>
                      <a:r>
                        <a:rPr lang="en-US" sz="1200" b="1" i="0" u="none" baseline="30000" dirty="0">
                          <a:solidFill>
                            <a:schemeClr val="tx1"/>
                          </a:solidFill>
                        </a:rPr>
                        <a:t>rd</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0" u="none" dirty="0">
                          <a:solidFill>
                            <a:schemeClr val="tx1"/>
                          </a:solidFill>
                        </a:rPr>
                        <a:t>4</a:t>
                      </a:r>
                      <a:r>
                        <a:rPr lang="en-US" sz="1200" b="1" i="0" u="none" baseline="30000" dirty="0">
                          <a:solidFill>
                            <a:schemeClr val="tx1"/>
                          </a:solidFill>
                        </a:rPr>
                        <a:t>th</a:t>
                      </a:r>
                      <a:r>
                        <a:rPr lang="en-US" sz="1200" b="1" i="0" u="none" dirty="0">
                          <a:solidFill>
                            <a:schemeClr val="tx1"/>
                          </a:solidFill>
                        </a:rPr>
                        <a:t> Qtr.</a:t>
                      </a: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dirty="0">
                          <a:solidFill>
                            <a:schemeClr val="tx1"/>
                          </a:solidFill>
                        </a:rPr>
                        <a:t>48</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0" i="0" u="none" dirty="0">
                          <a:solidFill>
                            <a:schemeClr val="tx1"/>
                          </a:solidFill>
                        </a:rPr>
                        <a:t>8</a:t>
                      </a:r>
                    </a:p>
                  </a:txBody>
                  <a:tcPr>
                    <a:solidFill>
                      <a:schemeClr val="bg1">
                        <a:lumMod val="95000"/>
                      </a:schemeClr>
                    </a:solidFill>
                  </a:tcPr>
                </a:tc>
                <a:tc>
                  <a:txBody>
                    <a:bodyPr/>
                    <a:lstStyle/>
                    <a:p>
                      <a:pPr algn="ctr"/>
                      <a:r>
                        <a:rPr lang="en-US" sz="1200" b="0" i="0" u="none" dirty="0">
                          <a:solidFill>
                            <a:schemeClr val="tx1"/>
                          </a:solidFill>
                        </a:rPr>
                        <a:t>13</a:t>
                      </a:r>
                    </a:p>
                  </a:txBody>
                  <a:tcPr>
                    <a:solidFill>
                      <a:schemeClr val="bg1">
                        <a:lumMod val="95000"/>
                      </a:schemeClr>
                    </a:solidFill>
                  </a:tcPr>
                </a:tc>
                <a:tc>
                  <a:txBody>
                    <a:bodyPr/>
                    <a:lstStyle/>
                    <a:p>
                      <a:pPr algn="ctr"/>
                      <a:r>
                        <a:rPr lang="en-US" sz="1200" b="0" i="0" u="none" dirty="0">
                          <a:solidFill>
                            <a:schemeClr val="tx1"/>
                          </a:solidFill>
                        </a:rPr>
                        <a:t>18</a:t>
                      </a:r>
                    </a:p>
                  </a:txBody>
                  <a:tcPr>
                    <a:solidFill>
                      <a:schemeClr val="bg1">
                        <a:lumMod val="95000"/>
                      </a:schemeClr>
                    </a:solidFill>
                  </a:tcPr>
                </a:tc>
                <a:tc>
                  <a:txBody>
                    <a:bodyPr/>
                    <a:lstStyle/>
                    <a:p>
                      <a:pPr algn="ctr"/>
                      <a:r>
                        <a:rPr lang="en-US" sz="1200" b="0" i="0" u="none" dirty="0">
                          <a:solidFill>
                            <a:schemeClr val="tx1"/>
                          </a:solidFill>
                        </a:rPr>
                        <a:t>14</a:t>
                      </a:r>
                    </a:p>
                  </a:txBody>
                  <a:tcPr>
                    <a:solidFill>
                      <a:schemeClr val="bg1">
                        <a:lumMod val="95000"/>
                      </a:schemeClr>
                    </a:solidFill>
                  </a:tcPr>
                </a:tc>
                <a:tc>
                  <a:txBody>
                    <a:bodyPr/>
                    <a:lstStyle/>
                    <a:p>
                      <a:pPr algn="ctr"/>
                      <a:r>
                        <a:rPr lang="en-US" sz="1200" b="1" i="1" u="none" dirty="0">
                          <a:solidFill>
                            <a:schemeClr val="tx1"/>
                          </a:solidFill>
                        </a:rPr>
                        <a:t>53</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32101452"/>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2574907874"/>
              </p:ext>
            </p:extLst>
          </p:nvPr>
        </p:nvGraphicFramePr>
        <p:xfrm>
          <a:off x="609597" y="1117934"/>
          <a:ext cx="7924798" cy="4749469"/>
        </p:xfrm>
        <a:graphic>
          <a:graphicData uri="http://schemas.openxmlformats.org/drawingml/2006/table">
            <a:tbl>
              <a:tblPr>
                <a:tableStyleId>{00A15C55-8517-42AA-B614-E9B94910E393}</a:tableStyleId>
              </a:tblPr>
              <a:tblGrid>
                <a:gridCol w="2939001">
                  <a:extLst>
                    <a:ext uri="{9D8B030D-6E8A-4147-A177-3AD203B41FA5}">
                      <a16:colId xmlns:a16="http://schemas.microsoft.com/office/drawing/2014/main" val="20000"/>
                    </a:ext>
                  </a:extLst>
                </a:gridCol>
                <a:gridCol w="839713">
                  <a:extLst>
                    <a:ext uri="{9D8B030D-6E8A-4147-A177-3AD203B41FA5}">
                      <a16:colId xmlns:a16="http://schemas.microsoft.com/office/drawing/2014/main" val="20001"/>
                    </a:ext>
                  </a:extLst>
                </a:gridCol>
                <a:gridCol w="839713">
                  <a:extLst>
                    <a:ext uri="{9D8B030D-6E8A-4147-A177-3AD203B41FA5}">
                      <a16:colId xmlns:a16="http://schemas.microsoft.com/office/drawing/2014/main" val="643297560"/>
                    </a:ext>
                  </a:extLst>
                </a:gridCol>
                <a:gridCol w="839713">
                  <a:extLst>
                    <a:ext uri="{9D8B030D-6E8A-4147-A177-3AD203B41FA5}">
                      <a16:colId xmlns:a16="http://schemas.microsoft.com/office/drawing/2014/main" val="1349018267"/>
                    </a:ext>
                  </a:extLst>
                </a:gridCol>
                <a:gridCol w="839713">
                  <a:extLst>
                    <a:ext uri="{9D8B030D-6E8A-4147-A177-3AD203B41FA5}">
                      <a16:colId xmlns:a16="http://schemas.microsoft.com/office/drawing/2014/main" val="2229509992"/>
                    </a:ext>
                  </a:extLst>
                </a:gridCol>
                <a:gridCol w="787232">
                  <a:extLst>
                    <a:ext uri="{9D8B030D-6E8A-4147-A177-3AD203B41FA5}">
                      <a16:colId xmlns:a16="http://schemas.microsoft.com/office/drawing/2014/main" val="20002"/>
                    </a:ext>
                  </a:extLst>
                </a:gridCol>
                <a:gridCol w="839713">
                  <a:extLst>
                    <a:ext uri="{9D8B030D-6E8A-4147-A177-3AD203B41FA5}">
                      <a16:colId xmlns:a16="http://schemas.microsoft.com/office/drawing/2014/main" val="20003"/>
                    </a:ext>
                  </a:extLst>
                </a:gridCol>
              </a:tblGrid>
              <a:tr h="4653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COMPLIANCE</a:t>
                      </a:r>
                      <a:endParaRPr kumimoji="0" lang="en-US" sz="16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u="none" strike="noStrike" cap="none" normalizeH="0" baseline="0" dirty="0">
                          <a:ln>
                            <a:noFill/>
                          </a:ln>
                          <a:solidFill>
                            <a:schemeClr val="tx1"/>
                          </a:solidFill>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Safety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294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525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598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453</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1,870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1,907</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1"/>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Health Inspections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146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282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291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266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985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1,087</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2"/>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669</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1,565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1,278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1,468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4,980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4,100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3"/>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Training and/or Program Violations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138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253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202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820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286464667"/>
                  </a:ext>
                </a:extLst>
              </a:tr>
              <a:tr h="4653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CONSULTATION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1</a:t>
                      </a:r>
                      <a:r>
                        <a:rPr kumimoji="0" lang="en-US" sz="1200" b="1" u="none" strike="noStrike" cap="none" normalizeH="0" baseline="30000" dirty="0">
                          <a:ln>
                            <a:noFill/>
                          </a:ln>
                          <a:effectLst/>
                        </a:rPr>
                        <a:t>st</a:t>
                      </a:r>
                      <a:r>
                        <a:rPr kumimoji="0" lang="en-US" sz="1200" b="1"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Serious Hazards Eliminated</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1,603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2,233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1,713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1,831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7,380</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5,250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Private Sector Visits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331</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386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365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366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1,448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dk1"/>
                          </a:solidFill>
                          <a:effectLst/>
                          <a:latin typeface="+mn-lt"/>
                          <a:cs typeface="+mn-cs"/>
                        </a:rPr>
                        <a:t>1,165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Public Sector Visits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75</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27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205</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7"/>
                  </a:ext>
                </a:extLst>
              </a:tr>
              <a:tr h="4653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OSH DIVISION</a:t>
                      </a:r>
                      <a:endParaRPr kumimoji="0" lang="en-US" sz="16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effectLst/>
                        </a:rPr>
                        <a:t>1</a:t>
                      </a:r>
                      <a:r>
                        <a:rPr kumimoji="0" lang="en-US" sz="1200" b="1" i="0" u="none" strike="noStrike" cap="none" normalizeH="0" baseline="30000" dirty="0">
                          <a:ln>
                            <a:noFill/>
                          </a:ln>
                          <a:effectLst/>
                        </a:rPr>
                        <a:t>st</a:t>
                      </a:r>
                      <a:r>
                        <a:rPr kumimoji="0" lang="en-US" sz="1200" b="1" i="0" u="none" strike="noStrike" cap="none" normalizeH="0" baseline="0" dirty="0">
                          <a:ln>
                            <a:noFill/>
                          </a:ln>
                          <a:effectLst/>
                        </a:rPr>
                        <a:t> Qtr.</a:t>
                      </a:r>
                      <a:endParaRPr kumimoji="0" lang="en-US" sz="1200" b="1" i="0" u="none" strike="noStrike" cap="none" normalizeH="0" baseline="0" dirty="0">
                        <a:ln>
                          <a:noFill/>
                        </a:ln>
                        <a:solidFill>
                          <a:schemeClr val="bg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mn-lt"/>
                          <a:cs typeface="Arial" charset="0"/>
                        </a:rPr>
                        <a:t>2</a:t>
                      </a:r>
                      <a:r>
                        <a:rPr kumimoji="0" lang="en-US" sz="1200" b="1" i="0" u="none" strike="noStrike" cap="none" normalizeH="0" baseline="30000" dirty="0">
                          <a:ln>
                            <a:noFill/>
                          </a:ln>
                          <a:solidFill>
                            <a:schemeClr val="tx1"/>
                          </a:solidFill>
                          <a:effectLst/>
                          <a:latin typeface="+mn-lt"/>
                          <a:cs typeface="Arial" charset="0"/>
                        </a:rPr>
                        <a:t>nd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3</a:t>
                      </a:r>
                      <a:r>
                        <a:rPr kumimoji="0" lang="en-US" sz="1200" b="1" i="0" u="none" strike="noStrike" cap="none" normalizeH="0" baseline="30000" dirty="0">
                          <a:ln>
                            <a:noFill/>
                          </a:ln>
                          <a:solidFill>
                            <a:schemeClr val="tx1"/>
                          </a:solidFill>
                          <a:effectLst/>
                          <a:latin typeface="+mn-lt"/>
                          <a:cs typeface="Arial" charset="0"/>
                        </a:rPr>
                        <a:t>rd</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4</a:t>
                      </a:r>
                      <a:r>
                        <a:rPr kumimoji="0" lang="en-US" sz="1200" b="1" i="0" u="none" strike="noStrike" cap="none" normalizeH="0" baseline="30000" dirty="0">
                          <a:ln>
                            <a:noFill/>
                          </a:ln>
                          <a:solidFill>
                            <a:schemeClr val="tx1"/>
                          </a:solidFill>
                          <a:effectLst/>
                          <a:latin typeface="+mn-lt"/>
                          <a:cs typeface="Arial" charset="0"/>
                        </a:rPr>
                        <a:t>th</a:t>
                      </a:r>
                      <a:r>
                        <a:rPr kumimoji="0" lang="en-US" sz="1200" b="1" i="0" u="none" strike="noStrike" cap="none" normalizeH="0" baseline="0" dirty="0">
                          <a:ln>
                            <a:noFill/>
                          </a:ln>
                          <a:solidFill>
                            <a:schemeClr val="tx1"/>
                          </a:solidFill>
                          <a:effectLst/>
                          <a:latin typeface="+mn-lt"/>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effectLst/>
                        </a:rPr>
                        <a:t>FFY Goal</a:t>
                      </a:r>
                      <a:endParaRPr kumimoji="0" lang="en-US" sz="12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0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i="1" u="none" strike="noStrike" cap="none" normalizeH="0" baseline="0" dirty="0">
                          <a:ln>
                            <a:noFill/>
                          </a:ln>
                          <a:effectLst/>
                        </a:rPr>
                        <a:t>Program Improvements</a:t>
                      </a:r>
                      <a:endParaRPr kumimoji="0" lang="en-US" sz="12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Arial" charset="0"/>
                          <a:cs typeface="Arial" charset="0"/>
                        </a:rPr>
                        <a:t>581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746</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738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cs typeface="Arial" charset="0"/>
                        </a:rPr>
                        <a:t>623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2,688</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i="0" u="none" strike="noStrike" cap="none" normalizeH="0" baseline="0" dirty="0">
                          <a:ln>
                            <a:noFill/>
                          </a:ln>
                          <a:effectLst/>
                        </a:rPr>
                        <a:t>2,060</a:t>
                      </a:r>
                      <a:endParaRPr kumimoji="0" lang="en-US" sz="12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476021">
                <a:tc>
                  <a:txBody>
                    <a:bodyPr/>
                    <a:lstStyle/>
                    <a:p>
                      <a:pPr algn="r"/>
                      <a:r>
                        <a:rPr lang="en-US" sz="1200" i="1" dirty="0"/>
                        <a:t>People Trained in Special Emphasis Program Areas</a:t>
                      </a:r>
                      <a:endParaRPr lang="en-US" sz="1200" b="0" i="1" dirty="0"/>
                    </a:p>
                  </a:txBody>
                  <a:tcPr anchor="ctr">
                    <a:solidFill>
                      <a:schemeClr val="bg1">
                        <a:lumMod val="85000"/>
                      </a:schemeClr>
                    </a:solidFill>
                  </a:tcPr>
                </a:tc>
                <a:tc>
                  <a:txBody>
                    <a:bodyPr/>
                    <a:lstStyle/>
                    <a:p>
                      <a:pPr algn="ctr"/>
                      <a:r>
                        <a:rPr lang="en-US" sz="1200" b="0" i="0" dirty="0"/>
                        <a:t>1,689</a:t>
                      </a:r>
                    </a:p>
                  </a:txBody>
                  <a:tcPr anchor="ctr">
                    <a:solidFill>
                      <a:schemeClr val="bg1">
                        <a:lumMod val="85000"/>
                      </a:schemeClr>
                    </a:solidFill>
                  </a:tcPr>
                </a:tc>
                <a:tc>
                  <a:txBody>
                    <a:bodyPr/>
                    <a:lstStyle/>
                    <a:p>
                      <a:pPr algn="ctr"/>
                      <a:r>
                        <a:rPr lang="en-US" sz="1200" b="0" i="0" dirty="0">
                          <a:solidFill>
                            <a:schemeClr val="tx1"/>
                          </a:solidFill>
                        </a:rPr>
                        <a:t>2,602</a:t>
                      </a:r>
                    </a:p>
                  </a:txBody>
                  <a:tcPr anchor="ctr">
                    <a:solidFill>
                      <a:schemeClr val="bg1">
                        <a:lumMod val="85000"/>
                      </a:schemeClr>
                    </a:solidFill>
                  </a:tcPr>
                </a:tc>
                <a:tc>
                  <a:txBody>
                    <a:bodyPr/>
                    <a:lstStyle/>
                    <a:p>
                      <a:pPr algn="ctr"/>
                      <a:r>
                        <a:rPr lang="en-US" sz="1200" b="0" i="0" dirty="0">
                          <a:solidFill>
                            <a:schemeClr val="tx1"/>
                          </a:solidFill>
                        </a:rPr>
                        <a:t>1,246</a:t>
                      </a:r>
                    </a:p>
                  </a:txBody>
                  <a:tcPr anchor="ctr">
                    <a:solidFill>
                      <a:schemeClr val="bg1">
                        <a:lumMod val="85000"/>
                      </a:schemeClr>
                    </a:solidFill>
                  </a:tcPr>
                </a:tc>
                <a:tc>
                  <a:txBody>
                    <a:bodyPr/>
                    <a:lstStyle/>
                    <a:p>
                      <a:pPr algn="ctr"/>
                      <a:r>
                        <a:rPr lang="en-US" sz="1200" b="0" i="0" dirty="0">
                          <a:solidFill>
                            <a:schemeClr val="tx1"/>
                          </a:solidFill>
                        </a:rPr>
                        <a:t>1,661</a:t>
                      </a:r>
                    </a:p>
                  </a:txBody>
                  <a:tcPr anchor="ctr">
                    <a:solidFill>
                      <a:schemeClr val="bg1">
                        <a:lumMod val="85000"/>
                      </a:schemeClr>
                    </a:solidFill>
                  </a:tcPr>
                </a:tc>
                <a:tc>
                  <a:txBody>
                    <a:bodyPr/>
                    <a:lstStyle/>
                    <a:p>
                      <a:pPr algn="ctr"/>
                      <a:r>
                        <a:rPr lang="en-US" sz="1200" b="1" i="1" dirty="0"/>
                        <a:t>7,198</a:t>
                      </a:r>
                    </a:p>
                  </a:txBody>
                  <a:tcPr anchor="ctr">
                    <a:solidFill>
                      <a:schemeClr val="bg1">
                        <a:lumMod val="85000"/>
                      </a:schemeClr>
                    </a:solidFill>
                  </a:tcPr>
                </a:tc>
                <a:tc>
                  <a:txBody>
                    <a:bodyPr/>
                    <a:lstStyle/>
                    <a:p>
                      <a:pPr algn="ctr"/>
                      <a:r>
                        <a:rPr lang="en-US" sz="1200" i="0" dirty="0"/>
                        <a:t>3,700</a:t>
                      </a:r>
                      <a:endParaRPr lang="en-US" sz="1200" b="0" i="0" dirty="0"/>
                    </a:p>
                  </a:txBody>
                  <a:tcPr anchor="ctr">
                    <a:solidFill>
                      <a:schemeClr val="bg1">
                        <a:lumMod val="85000"/>
                      </a:schemeClr>
                    </a:solidFill>
                  </a:tcPr>
                </a:tc>
                <a:extLst>
                  <a:ext uri="{0D108BD9-81ED-4DB2-BD59-A6C34878D82A}">
                    <a16:rowId xmlns:a16="http://schemas.microsoft.com/office/drawing/2014/main" val="10010"/>
                  </a:ext>
                </a:extLst>
              </a:tr>
              <a:tr h="465386">
                <a:tc>
                  <a:txBody>
                    <a:bodyPr/>
                    <a:lstStyle/>
                    <a:p>
                      <a:pPr algn="r"/>
                      <a:r>
                        <a:rPr lang="en-US" sz="1200" i="1" dirty="0"/>
                        <a:t>People Trained at OSH</a:t>
                      </a:r>
                      <a:r>
                        <a:rPr lang="en-US" sz="1200" i="1" baseline="0" dirty="0"/>
                        <a:t> </a:t>
                      </a:r>
                      <a:r>
                        <a:rPr lang="en-US" sz="1200" i="1" dirty="0"/>
                        <a:t>Division Sponsored Events</a:t>
                      </a:r>
                      <a:endParaRPr lang="en-US" sz="1200" b="0" i="1" dirty="0"/>
                    </a:p>
                  </a:txBody>
                  <a:tcPr anchor="ctr">
                    <a:solidFill>
                      <a:schemeClr val="bg1">
                        <a:lumMod val="95000"/>
                      </a:schemeClr>
                    </a:solidFill>
                  </a:tcPr>
                </a:tc>
                <a:tc>
                  <a:txBody>
                    <a:bodyPr/>
                    <a:lstStyle/>
                    <a:p>
                      <a:pPr algn="ctr"/>
                      <a:r>
                        <a:rPr lang="en-US" sz="1200" b="0" i="0" dirty="0"/>
                        <a:t>3,649</a:t>
                      </a:r>
                    </a:p>
                  </a:txBody>
                  <a:tcPr anchor="ctr">
                    <a:solidFill>
                      <a:schemeClr val="bg1">
                        <a:lumMod val="95000"/>
                      </a:schemeClr>
                    </a:solidFill>
                  </a:tcPr>
                </a:tc>
                <a:tc>
                  <a:txBody>
                    <a:bodyPr/>
                    <a:lstStyle/>
                    <a:p>
                      <a:pPr algn="ctr"/>
                      <a:r>
                        <a:rPr lang="en-US" sz="1200" b="0" i="0" dirty="0">
                          <a:solidFill>
                            <a:schemeClr val="tx1"/>
                          </a:solidFill>
                        </a:rPr>
                        <a:t>4,172</a:t>
                      </a:r>
                    </a:p>
                  </a:txBody>
                  <a:tcPr anchor="ctr">
                    <a:solidFill>
                      <a:schemeClr val="bg1">
                        <a:lumMod val="95000"/>
                      </a:schemeClr>
                    </a:solidFill>
                  </a:tcPr>
                </a:tc>
                <a:tc>
                  <a:txBody>
                    <a:bodyPr/>
                    <a:lstStyle/>
                    <a:p>
                      <a:pPr algn="ctr"/>
                      <a:r>
                        <a:rPr lang="en-US" sz="1200" b="0" i="0" dirty="0">
                          <a:solidFill>
                            <a:schemeClr val="tx1"/>
                          </a:solidFill>
                        </a:rPr>
                        <a:t>3,722</a:t>
                      </a:r>
                    </a:p>
                  </a:txBody>
                  <a:tcPr anchor="ctr">
                    <a:solidFill>
                      <a:schemeClr val="bg1">
                        <a:lumMod val="95000"/>
                      </a:schemeClr>
                    </a:solidFill>
                  </a:tcPr>
                </a:tc>
                <a:tc>
                  <a:txBody>
                    <a:bodyPr/>
                    <a:lstStyle/>
                    <a:p>
                      <a:pPr algn="ctr"/>
                      <a:r>
                        <a:rPr lang="en-US" sz="1200" b="0" i="0" dirty="0">
                          <a:solidFill>
                            <a:schemeClr val="tx1"/>
                          </a:solidFill>
                        </a:rPr>
                        <a:t>2,153</a:t>
                      </a:r>
                    </a:p>
                  </a:txBody>
                  <a:tcPr anchor="ctr">
                    <a:solidFill>
                      <a:schemeClr val="bg1">
                        <a:lumMod val="95000"/>
                      </a:schemeClr>
                    </a:solidFill>
                  </a:tcPr>
                </a:tc>
                <a:tc>
                  <a:txBody>
                    <a:bodyPr/>
                    <a:lstStyle/>
                    <a:p>
                      <a:pPr algn="ctr"/>
                      <a:r>
                        <a:rPr lang="en-US" sz="1200" b="1" i="1" dirty="0"/>
                        <a:t>13,696</a:t>
                      </a:r>
                    </a:p>
                  </a:txBody>
                  <a:tcPr anchor="ctr">
                    <a:solidFill>
                      <a:schemeClr val="bg1">
                        <a:lumMod val="95000"/>
                      </a:schemeClr>
                    </a:solidFill>
                  </a:tcPr>
                </a:tc>
                <a:tc>
                  <a:txBody>
                    <a:bodyPr/>
                    <a:lstStyle/>
                    <a:p>
                      <a:pPr algn="ctr"/>
                      <a:r>
                        <a:rPr lang="en-US" sz="1200" i="0" dirty="0"/>
                        <a:t>9,600</a:t>
                      </a:r>
                      <a:endParaRPr lang="en-US" sz="12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8" name="TextBox 7">
            <a:extLst>
              <a:ext uri="{FF2B5EF4-FFF2-40B4-BE49-F238E27FC236}">
                <a16:creationId xmlns:a16="http://schemas.microsoft.com/office/drawing/2014/main" id="{1BB6CD3B-06B9-4E0E-9425-BB626FEEEBC2}"/>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765714171"/>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Strategic Plan Goals</a:t>
            </a:r>
            <a:endParaRPr lang="en-US" sz="2400" b="1" i="1" dirty="0">
              <a:solidFill>
                <a:schemeClr val="bg2"/>
              </a:solidFill>
            </a:endParaRPr>
          </a:p>
        </p:txBody>
      </p:sp>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3709421205"/>
              </p:ext>
            </p:extLst>
          </p:nvPr>
        </p:nvGraphicFramePr>
        <p:xfrm>
          <a:off x="609599" y="1121656"/>
          <a:ext cx="7924801" cy="1406101"/>
        </p:xfrm>
        <a:graphic>
          <a:graphicData uri="http://schemas.openxmlformats.org/drawingml/2006/table">
            <a:tbl>
              <a:tblPr firstRow="1" bandRow="1">
                <a:tableStyleId>{00A15C55-8517-42AA-B614-E9B94910E393}</a:tableStyleId>
              </a:tblPr>
              <a:tblGrid>
                <a:gridCol w="2869325">
                  <a:extLst>
                    <a:ext uri="{9D8B030D-6E8A-4147-A177-3AD203B41FA5}">
                      <a16:colId xmlns:a16="http://schemas.microsoft.com/office/drawing/2014/main" val="20000"/>
                    </a:ext>
                  </a:extLst>
                </a:gridCol>
                <a:gridCol w="751490">
                  <a:extLst>
                    <a:ext uri="{9D8B030D-6E8A-4147-A177-3AD203B41FA5}">
                      <a16:colId xmlns:a16="http://schemas.microsoft.com/office/drawing/2014/main" val="20001"/>
                    </a:ext>
                  </a:extLst>
                </a:gridCol>
                <a:gridCol w="888124">
                  <a:extLst>
                    <a:ext uri="{9D8B030D-6E8A-4147-A177-3AD203B41FA5}">
                      <a16:colId xmlns:a16="http://schemas.microsoft.com/office/drawing/2014/main" val="3854577345"/>
                    </a:ext>
                  </a:extLst>
                </a:gridCol>
                <a:gridCol w="819807">
                  <a:extLst>
                    <a:ext uri="{9D8B030D-6E8A-4147-A177-3AD203B41FA5}">
                      <a16:colId xmlns:a16="http://schemas.microsoft.com/office/drawing/2014/main" val="3495996946"/>
                    </a:ext>
                  </a:extLst>
                </a:gridCol>
                <a:gridCol w="819807">
                  <a:extLst>
                    <a:ext uri="{9D8B030D-6E8A-4147-A177-3AD203B41FA5}">
                      <a16:colId xmlns:a16="http://schemas.microsoft.com/office/drawing/2014/main" val="2317554338"/>
                    </a:ext>
                  </a:extLst>
                </a:gridCol>
                <a:gridCol w="753889">
                  <a:extLst>
                    <a:ext uri="{9D8B030D-6E8A-4147-A177-3AD203B41FA5}">
                      <a16:colId xmlns:a16="http://schemas.microsoft.com/office/drawing/2014/main" val="20002"/>
                    </a:ext>
                  </a:extLst>
                </a:gridCol>
                <a:gridCol w="1022359">
                  <a:extLst>
                    <a:ext uri="{9D8B030D-6E8A-4147-A177-3AD203B41FA5}">
                      <a16:colId xmlns:a16="http://schemas.microsoft.com/office/drawing/2014/main" val="20003"/>
                    </a:ext>
                  </a:extLst>
                </a:gridCol>
              </a:tblGrid>
              <a:tr h="762733">
                <a:tc>
                  <a:txBody>
                    <a:bodyPr/>
                    <a:lstStyle/>
                    <a:p>
                      <a:pPr algn="ctr"/>
                      <a:r>
                        <a:rPr lang="en-US" sz="1500" dirty="0">
                          <a:solidFill>
                            <a:schemeClr val="tx1"/>
                          </a:solidFill>
                        </a:rPr>
                        <a:t>EDUCATION, TRAINING AND TECHNICAL ASSISTANCE</a:t>
                      </a:r>
                      <a:endParaRPr lang="en-US" sz="1500" b="1" dirty="0">
                        <a:solidFill>
                          <a:schemeClr val="tx1"/>
                        </a:solidFill>
                      </a:endParaRPr>
                    </a:p>
                  </a:txBody>
                  <a:tcPr anchor="ctr">
                    <a:solidFill>
                      <a:schemeClr val="bg1">
                        <a:lumMod val="75000"/>
                      </a:schemeClr>
                    </a:solidFill>
                  </a:tcPr>
                </a:tc>
                <a:tc>
                  <a:txBody>
                    <a:bodyPr/>
                    <a:lstStyle/>
                    <a:p>
                      <a:pPr algn="ctr"/>
                      <a:r>
                        <a:rPr lang="en-US" sz="1100" dirty="0">
                          <a:solidFill>
                            <a:schemeClr val="tx1"/>
                          </a:solidFill>
                        </a:rPr>
                        <a:t>1</a:t>
                      </a:r>
                      <a:r>
                        <a:rPr lang="en-US" sz="1100" baseline="30000" dirty="0">
                          <a:solidFill>
                            <a:schemeClr val="tx1"/>
                          </a:solidFill>
                        </a:rPr>
                        <a:t>st</a:t>
                      </a:r>
                      <a:r>
                        <a:rPr lang="en-US" sz="1100" dirty="0">
                          <a:solidFill>
                            <a:schemeClr val="tx1"/>
                          </a:solidFill>
                        </a:rPr>
                        <a:t> Qtr.</a:t>
                      </a:r>
                      <a:endParaRPr lang="en-US" sz="1100" b="1" dirty="0">
                        <a:solidFill>
                          <a:schemeClr val="tx1"/>
                        </a:solidFill>
                      </a:endParaRP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ctr"/>
                      <a:r>
                        <a:rPr lang="en-US" sz="1100" i="0" dirty="0">
                          <a:solidFill>
                            <a:schemeClr val="tx1"/>
                          </a:solidFill>
                        </a:rPr>
                        <a:t>FFY Goal</a:t>
                      </a:r>
                      <a:endParaRPr lang="en-US" sz="11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200" i="1" dirty="0"/>
                        <a:t>Publications Distributed</a:t>
                      </a:r>
                      <a:endParaRPr lang="en-US" sz="1200" b="0" i="1" dirty="0"/>
                    </a:p>
                  </a:txBody>
                  <a:tcPr>
                    <a:solidFill>
                      <a:schemeClr val="bg1">
                        <a:lumMod val="95000"/>
                      </a:schemeClr>
                    </a:solidFill>
                  </a:tcPr>
                </a:tc>
                <a:tc>
                  <a:txBody>
                    <a:bodyPr/>
                    <a:lstStyle/>
                    <a:p>
                      <a:pPr algn="ctr"/>
                      <a:r>
                        <a:rPr lang="en-US" sz="1100" b="0" i="0" dirty="0"/>
                        <a:t>35,521</a:t>
                      </a:r>
                    </a:p>
                  </a:txBody>
                  <a:tcPr>
                    <a:solidFill>
                      <a:schemeClr val="bg1">
                        <a:lumMod val="95000"/>
                      </a:schemeClr>
                    </a:solidFill>
                  </a:tcPr>
                </a:tc>
                <a:tc>
                  <a:txBody>
                    <a:bodyPr/>
                    <a:lstStyle/>
                    <a:p>
                      <a:pPr algn="ctr"/>
                      <a:r>
                        <a:rPr lang="en-US" sz="1100" b="0" i="0" dirty="0"/>
                        <a:t>10,188</a:t>
                      </a:r>
                    </a:p>
                  </a:txBody>
                  <a:tcPr>
                    <a:solidFill>
                      <a:schemeClr val="bg1">
                        <a:lumMod val="95000"/>
                      </a:schemeClr>
                    </a:solidFill>
                  </a:tcPr>
                </a:tc>
                <a:tc>
                  <a:txBody>
                    <a:bodyPr/>
                    <a:lstStyle/>
                    <a:p>
                      <a:pPr algn="ctr"/>
                      <a:r>
                        <a:rPr lang="en-US" sz="1100" b="0" i="0" dirty="0"/>
                        <a:t>14,174</a:t>
                      </a:r>
                    </a:p>
                  </a:txBody>
                  <a:tcPr>
                    <a:solidFill>
                      <a:schemeClr val="bg1">
                        <a:lumMod val="95000"/>
                      </a:schemeClr>
                    </a:solidFill>
                  </a:tcPr>
                </a:tc>
                <a:tc>
                  <a:txBody>
                    <a:bodyPr/>
                    <a:lstStyle/>
                    <a:p>
                      <a:pPr algn="ctr"/>
                      <a:r>
                        <a:rPr lang="en-US" sz="1100" b="0" i="0" dirty="0"/>
                        <a:t>11,009</a:t>
                      </a:r>
                    </a:p>
                  </a:txBody>
                  <a:tcPr>
                    <a:solidFill>
                      <a:schemeClr val="bg1">
                        <a:lumMod val="95000"/>
                      </a:schemeClr>
                    </a:solidFill>
                  </a:tcPr>
                </a:tc>
                <a:tc>
                  <a:txBody>
                    <a:bodyPr/>
                    <a:lstStyle/>
                    <a:p>
                      <a:pPr algn="ctr"/>
                      <a:r>
                        <a:rPr lang="en-US" sz="1100" b="1" i="1" dirty="0"/>
                        <a:t>70,892</a:t>
                      </a:r>
                    </a:p>
                  </a:txBody>
                  <a:tcPr>
                    <a:solidFill>
                      <a:schemeClr val="bg1">
                        <a:lumMod val="95000"/>
                      </a:schemeClr>
                    </a:solidFill>
                  </a:tcPr>
                </a:tc>
                <a:tc>
                  <a:txBody>
                    <a:bodyPr/>
                    <a:lstStyle/>
                    <a:p>
                      <a:pPr algn="ctr"/>
                      <a:r>
                        <a:rPr lang="en-US" sz="1100" i="0" dirty="0"/>
                        <a:t>45,000</a:t>
                      </a:r>
                      <a:endParaRPr lang="en-US" sz="1100" b="0" i="0" dirty="0"/>
                    </a:p>
                  </a:txBody>
                  <a:tcP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200" i="1" dirty="0"/>
                        <a:t>Standards Interpretations</a:t>
                      </a:r>
                      <a:endParaRPr lang="en-US" sz="1200" b="0" i="1" dirty="0"/>
                    </a:p>
                  </a:txBody>
                  <a:tcPr>
                    <a:solidFill>
                      <a:schemeClr val="bg1">
                        <a:lumMod val="85000"/>
                      </a:schemeClr>
                    </a:solidFill>
                  </a:tcPr>
                </a:tc>
                <a:tc>
                  <a:txBody>
                    <a:bodyPr/>
                    <a:lstStyle/>
                    <a:p>
                      <a:pPr algn="ctr"/>
                      <a:r>
                        <a:rPr lang="en-US" sz="1100" b="0" i="0" dirty="0"/>
                        <a:t>635</a:t>
                      </a:r>
                    </a:p>
                  </a:txBody>
                  <a:tcPr>
                    <a:solidFill>
                      <a:schemeClr val="bg1">
                        <a:lumMod val="85000"/>
                      </a:schemeClr>
                    </a:solidFill>
                  </a:tcPr>
                </a:tc>
                <a:tc>
                  <a:txBody>
                    <a:bodyPr/>
                    <a:lstStyle/>
                    <a:p>
                      <a:pPr algn="ctr"/>
                      <a:r>
                        <a:rPr lang="en-US" sz="1100" b="0" i="0" dirty="0"/>
                        <a:t>931</a:t>
                      </a:r>
                    </a:p>
                  </a:txBody>
                  <a:tcPr>
                    <a:solidFill>
                      <a:schemeClr val="bg1">
                        <a:lumMod val="85000"/>
                      </a:schemeClr>
                    </a:solidFill>
                  </a:tcPr>
                </a:tc>
                <a:tc>
                  <a:txBody>
                    <a:bodyPr/>
                    <a:lstStyle/>
                    <a:p>
                      <a:pPr algn="ctr"/>
                      <a:r>
                        <a:rPr lang="en-US" sz="1100" b="0" i="0" dirty="0"/>
                        <a:t>795</a:t>
                      </a:r>
                    </a:p>
                  </a:txBody>
                  <a:tcPr>
                    <a:solidFill>
                      <a:schemeClr val="bg1">
                        <a:lumMod val="85000"/>
                      </a:schemeClr>
                    </a:solidFill>
                  </a:tcPr>
                </a:tc>
                <a:tc>
                  <a:txBody>
                    <a:bodyPr/>
                    <a:lstStyle/>
                    <a:p>
                      <a:pPr algn="ctr"/>
                      <a:r>
                        <a:rPr lang="en-US" sz="1100" b="0" i="0" dirty="0"/>
                        <a:t>798</a:t>
                      </a:r>
                    </a:p>
                  </a:txBody>
                  <a:tcPr>
                    <a:solidFill>
                      <a:schemeClr val="bg1">
                        <a:lumMod val="85000"/>
                      </a:schemeClr>
                    </a:solidFill>
                  </a:tcPr>
                </a:tc>
                <a:tc>
                  <a:txBody>
                    <a:bodyPr/>
                    <a:lstStyle/>
                    <a:p>
                      <a:pPr algn="ctr"/>
                      <a:r>
                        <a:rPr lang="en-US" sz="1100" b="1" i="1" dirty="0"/>
                        <a:t>3,159</a:t>
                      </a:r>
                    </a:p>
                  </a:txBody>
                  <a:tcPr>
                    <a:solidFill>
                      <a:schemeClr val="bg1">
                        <a:lumMod val="85000"/>
                      </a:schemeClr>
                    </a:solidFill>
                  </a:tcPr>
                </a:tc>
                <a:tc>
                  <a:txBody>
                    <a:bodyPr/>
                    <a:lstStyle/>
                    <a:p>
                      <a:pPr algn="ctr"/>
                      <a:r>
                        <a:rPr lang="en-US" sz="1100" i="0" dirty="0"/>
                        <a:t>NA</a:t>
                      </a:r>
                      <a:endParaRPr lang="en-US" sz="1100" b="0" i="0" dirty="0"/>
                    </a:p>
                  </a:txBody>
                  <a:tcPr>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20" name="Table 19">
            <a:extLst>
              <a:ext uri="{FF2B5EF4-FFF2-40B4-BE49-F238E27FC236}">
                <a16:creationId xmlns:a16="http://schemas.microsoft.com/office/drawing/2014/main" id="{1ADA0AFA-1E19-48C3-AE5B-967E3542B0AA}"/>
              </a:ext>
            </a:extLst>
          </p:cNvPr>
          <p:cNvGraphicFramePr>
            <a:graphicFrameLocks noGrp="1"/>
          </p:cNvGraphicFramePr>
          <p:nvPr>
            <p:extLst>
              <p:ext uri="{D42A27DB-BD31-4B8C-83A1-F6EECF244321}">
                <p14:modId xmlns:p14="http://schemas.microsoft.com/office/powerpoint/2010/main" val="217728492"/>
              </p:ext>
            </p:extLst>
          </p:nvPr>
        </p:nvGraphicFramePr>
        <p:xfrm>
          <a:off x="609599" y="2603957"/>
          <a:ext cx="7924796" cy="1663243"/>
        </p:xfrm>
        <a:graphic>
          <a:graphicData uri="http://schemas.openxmlformats.org/drawingml/2006/table">
            <a:tbl>
              <a:tblPr firstRow="1" bandRow="1">
                <a:tableStyleId>{00A15C55-8517-42AA-B614-E9B94910E393}</a:tableStyleId>
              </a:tblPr>
              <a:tblGrid>
                <a:gridCol w="2869325">
                  <a:extLst>
                    <a:ext uri="{9D8B030D-6E8A-4147-A177-3AD203B41FA5}">
                      <a16:colId xmlns:a16="http://schemas.microsoft.com/office/drawing/2014/main" val="20000"/>
                    </a:ext>
                  </a:extLst>
                </a:gridCol>
                <a:gridCol w="751490">
                  <a:extLst>
                    <a:ext uri="{9D8B030D-6E8A-4147-A177-3AD203B41FA5}">
                      <a16:colId xmlns:a16="http://schemas.microsoft.com/office/drawing/2014/main" val="20001"/>
                    </a:ext>
                  </a:extLst>
                </a:gridCol>
                <a:gridCol w="888124">
                  <a:extLst>
                    <a:ext uri="{9D8B030D-6E8A-4147-A177-3AD203B41FA5}">
                      <a16:colId xmlns:a16="http://schemas.microsoft.com/office/drawing/2014/main" val="2768121833"/>
                    </a:ext>
                  </a:extLst>
                </a:gridCol>
                <a:gridCol w="819807">
                  <a:extLst>
                    <a:ext uri="{9D8B030D-6E8A-4147-A177-3AD203B41FA5}">
                      <a16:colId xmlns:a16="http://schemas.microsoft.com/office/drawing/2014/main" val="1950724065"/>
                    </a:ext>
                  </a:extLst>
                </a:gridCol>
                <a:gridCol w="819807">
                  <a:extLst>
                    <a:ext uri="{9D8B030D-6E8A-4147-A177-3AD203B41FA5}">
                      <a16:colId xmlns:a16="http://schemas.microsoft.com/office/drawing/2014/main" val="3261440620"/>
                    </a:ext>
                  </a:extLst>
                </a:gridCol>
                <a:gridCol w="753887">
                  <a:extLst>
                    <a:ext uri="{9D8B030D-6E8A-4147-A177-3AD203B41FA5}">
                      <a16:colId xmlns:a16="http://schemas.microsoft.com/office/drawing/2014/main" val="20002"/>
                    </a:ext>
                  </a:extLst>
                </a:gridCol>
                <a:gridCol w="1022356">
                  <a:extLst>
                    <a:ext uri="{9D8B030D-6E8A-4147-A177-3AD203B41FA5}">
                      <a16:colId xmlns:a16="http://schemas.microsoft.com/office/drawing/2014/main" val="20003"/>
                    </a:ext>
                  </a:extLst>
                </a:gridCol>
              </a:tblGrid>
              <a:tr h="554415">
                <a:tc>
                  <a:txBody>
                    <a:bodyPr/>
                    <a:lstStyle/>
                    <a:p>
                      <a:pPr algn="ctr"/>
                      <a:r>
                        <a:rPr lang="en-US" sz="1500" b="1" dirty="0">
                          <a:solidFill>
                            <a:schemeClr val="tx1"/>
                          </a:solidFill>
                        </a:rPr>
                        <a:t>AGRICULTURAL</a:t>
                      </a:r>
                      <a:r>
                        <a:rPr lang="en-US" sz="1500" b="1" baseline="0" dirty="0">
                          <a:solidFill>
                            <a:schemeClr val="tx1"/>
                          </a:solidFill>
                        </a:rPr>
                        <a:t> SAFETY AND HEALTH</a:t>
                      </a:r>
                      <a:endParaRPr lang="en-US" sz="1500" b="1" dirty="0">
                        <a:solidFill>
                          <a:schemeClr val="tx1"/>
                        </a:solidFill>
                      </a:endParaRP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 </a:t>
                      </a:r>
                      <a:r>
                        <a:rPr lang="en-US" sz="1100" b="1" dirty="0">
                          <a:solidFill>
                            <a:schemeClr val="tx1"/>
                          </a:solidFill>
                        </a:rPr>
                        <a:t>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ctr"/>
                      <a:r>
                        <a:rPr lang="en-US" sz="11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77207">
                <a:tc>
                  <a:txBody>
                    <a:bodyPr/>
                    <a:lstStyle/>
                    <a:p>
                      <a:pPr algn="r"/>
                      <a:r>
                        <a:rPr lang="en-US" sz="1200" i="1" dirty="0"/>
                        <a:t>Outreach</a:t>
                      </a:r>
                      <a:r>
                        <a:rPr lang="en-US" sz="1200" i="1" baseline="0" dirty="0"/>
                        <a:t> Materials Distributed</a:t>
                      </a:r>
                      <a:endParaRPr lang="en-US" sz="1200" b="0" i="1" dirty="0"/>
                    </a:p>
                  </a:txBody>
                  <a:tcPr>
                    <a:solidFill>
                      <a:schemeClr val="bg1">
                        <a:lumMod val="95000"/>
                      </a:schemeClr>
                    </a:solidFill>
                  </a:tcPr>
                </a:tc>
                <a:tc>
                  <a:txBody>
                    <a:bodyPr/>
                    <a:lstStyle/>
                    <a:p>
                      <a:pPr algn="ctr"/>
                      <a:r>
                        <a:rPr lang="en-US" sz="1100" b="0" i="0" dirty="0"/>
                        <a:t>227</a:t>
                      </a:r>
                    </a:p>
                  </a:txBody>
                  <a:tcPr>
                    <a:solidFill>
                      <a:schemeClr val="bg1">
                        <a:lumMod val="95000"/>
                      </a:schemeClr>
                    </a:solidFill>
                  </a:tcPr>
                </a:tc>
                <a:tc>
                  <a:txBody>
                    <a:bodyPr/>
                    <a:lstStyle/>
                    <a:p>
                      <a:pPr algn="ctr"/>
                      <a:r>
                        <a:rPr lang="en-US" sz="1100" b="0" i="0" dirty="0"/>
                        <a:t>2,465</a:t>
                      </a:r>
                    </a:p>
                  </a:txBody>
                  <a:tcPr>
                    <a:solidFill>
                      <a:schemeClr val="bg1">
                        <a:lumMod val="95000"/>
                      </a:schemeClr>
                    </a:solidFill>
                  </a:tcPr>
                </a:tc>
                <a:tc>
                  <a:txBody>
                    <a:bodyPr/>
                    <a:lstStyle/>
                    <a:p>
                      <a:pPr algn="ctr"/>
                      <a:r>
                        <a:rPr lang="en-US" sz="1100" b="0" i="0" dirty="0"/>
                        <a:t>2,118</a:t>
                      </a:r>
                    </a:p>
                  </a:txBody>
                  <a:tcPr>
                    <a:solidFill>
                      <a:schemeClr val="bg1">
                        <a:lumMod val="95000"/>
                      </a:schemeClr>
                    </a:solidFill>
                  </a:tcPr>
                </a:tc>
                <a:tc>
                  <a:txBody>
                    <a:bodyPr/>
                    <a:lstStyle/>
                    <a:p>
                      <a:pPr algn="ctr"/>
                      <a:r>
                        <a:rPr lang="en-US" sz="1100" b="0" i="0" dirty="0"/>
                        <a:t>333</a:t>
                      </a:r>
                    </a:p>
                  </a:txBody>
                  <a:tcPr>
                    <a:solidFill>
                      <a:schemeClr val="bg1">
                        <a:lumMod val="95000"/>
                      </a:schemeClr>
                    </a:solidFill>
                  </a:tcPr>
                </a:tc>
                <a:tc>
                  <a:txBody>
                    <a:bodyPr/>
                    <a:lstStyle/>
                    <a:p>
                      <a:pPr algn="ctr"/>
                      <a:r>
                        <a:rPr lang="en-US" sz="1100" b="1" i="1" dirty="0"/>
                        <a:t>5,143</a:t>
                      </a:r>
                    </a:p>
                  </a:txBody>
                  <a:tcPr>
                    <a:solidFill>
                      <a:schemeClr val="bg1">
                        <a:lumMod val="95000"/>
                      </a:schemeClr>
                    </a:solidFill>
                  </a:tcPr>
                </a:tc>
                <a:tc>
                  <a:txBody>
                    <a:bodyPr/>
                    <a:lstStyle/>
                    <a:p>
                      <a:pPr algn="ctr"/>
                      <a:r>
                        <a:rPr lang="en-US" sz="1100" i="0" dirty="0"/>
                        <a:t>3,500</a:t>
                      </a:r>
                      <a:endParaRPr lang="en-US" sz="1100" b="0" i="0" dirty="0"/>
                    </a:p>
                  </a:txBody>
                  <a:tcPr>
                    <a:solidFill>
                      <a:schemeClr val="bg1">
                        <a:lumMod val="95000"/>
                      </a:schemeClr>
                    </a:solidFill>
                  </a:tcPr>
                </a:tc>
                <a:extLst>
                  <a:ext uri="{0D108BD9-81ED-4DB2-BD59-A6C34878D82A}">
                    <a16:rowId xmlns:a16="http://schemas.microsoft.com/office/drawing/2014/main" val="10001"/>
                  </a:ext>
                </a:extLst>
              </a:tr>
              <a:tr h="277207">
                <a:tc>
                  <a:txBody>
                    <a:bodyPr/>
                    <a:lstStyle/>
                    <a:p>
                      <a:pPr algn="r"/>
                      <a:r>
                        <a:rPr lang="en-US" sz="1200" i="1" dirty="0"/>
                        <a:t>Compliance Inspections</a:t>
                      </a:r>
                      <a:endParaRPr lang="en-US" sz="1200" b="0" i="1" dirty="0"/>
                    </a:p>
                  </a:txBody>
                  <a:tcPr>
                    <a:solidFill>
                      <a:schemeClr val="bg1">
                        <a:lumMod val="85000"/>
                      </a:schemeClr>
                    </a:solidFill>
                  </a:tcPr>
                </a:tc>
                <a:tc>
                  <a:txBody>
                    <a:bodyPr/>
                    <a:lstStyle/>
                    <a:p>
                      <a:pPr algn="ctr"/>
                      <a:r>
                        <a:rPr lang="en-US" sz="1100" b="0" i="0" dirty="0"/>
                        <a:t>24</a:t>
                      </a:r>
                    </a:p>
                  </a:txBody>
                  <a:tcPr>
                    <a:solidFill>
                      <a:schemeClr val="bg1">
                        <a:lumMod val="85000"/>
                      </a:schemeClr>
                    </a:solidFill>
                  </a:tcPr>
                </a:tc>
                <a:tc>
                  <a:txBody>
                    <a:bodyPr/>
                    <a:lstStyle/>
                    <a:p>
                      <a:pPr algn="ctr"/>
                      <a:r>
                        <a:rPr lang="en-US" sz="1100" b="0" i="0" dirty="0"/>
                        <a:t>7</a:t>
                      </a:r>
                    </a:p>
                  </a:txBody>
                  <a:tcPr>
                    <a:solidFill>
                      <a:schemeClr val="bg1">
                        <a:lumMod val="85000"/>
                      </a:schemeClr>
                    </a:solidFill>
                  </a:tcPr>
                </a:tc>
                <a:tc>
                  <a:txBody>
                    <a:bodyPr/>
                    <a:lstStyle/>
                    <a:p>
                      <a:pPr algn="ctr"/>
                      <a:r>
                        <a:rPr lang="en-US" sz="1100" b="0" i="0" dirty="0"/>
                        <a:t>12</a:t>
                      </a:r>
                    </a:p>
                  </a:txBody>
                  <a:tcPr>
                    <a:solidFill>
                      <a:schemeClr val="bg1">
                        <a:lumMod val="85000"/>
                      </a:schemeClr>
                    </a:solidFill>
                  </a:tcPr>
                </a:tc>
                <a:tc>
                  <a:txBody>
                    <a:bodyPr/>
                    <a:lstStyle/>
                    <a:p>
                      <a:pPr algn="ctr"/>
                      <a:r>
                        <a:rPr lang="en-US" sz="1100" b="0" i="0" dirty="0"/>
                        <a:t>31</a:t>
                      </a:r>
                    </a:p>
                  </a:txBody>
                  <a:tcPr>
                    <a:solidFill>
                      <a:schemeClr val="bg1">
                        <a:lumMod val="85000"/>
                      </a:schemeClr>
                    </a:solidFill>
                  </a:tcPr>
                </a:tc>
                <a:tc>
                  <a:txBody>
                    <a:bodyPr/>
                    <a:lstStyle/>
                    <a:p>
                      <a:pPr algn="ctr"/>
                      <a:r>
                        <a:rPr lang="en-US" sz="1100" b="1" i="1" dirty="0"/>
                        <a:t>74</a:t>
                      </a:r>
                    </a:p>
                  </a:txBody>
                  <a:tcPr>
                    <a:solidFill>
                      <a:schemeClr val="bg1">
                        <a:lumMod val="85000"/>
                      </a:schemeClr>
                    </a:solidFill>
                  </a:tcPr>
                </a:tc>
                <a:tc>
                  <a:txBody>
                    <a:bodyPr/>
                    <a:lstStyle/>
                    <a:p>
                      <a:pPr algn="ctr"/>
                      <a:r>
                        <a:rPr lang="en-US" sz="1100" i="0" dirty="0"/>
                        <a:t>80</a:t>
                      </a:r>
                      <a:endParaRPr lang="en-US" sz="1100" b="0" i="0" dirty="0"/>
                    </a:p>
                  </a:txBody>
                  <a:tcPr>
                    <a:solidFill>
                      <a:schemeClr val="bg1">
                        <a:lumMod val="85000"/>
                      </a:schemeClr>
                    </a:solidFill>
                  </a:tcPr>
                </a:tc>
                <a:extLst>
                  <a:ext uri="{0D108BD9-81ED-4DB2-BD59-A6C34878D82A}">
                    <a16:rowId xmlns:a16="http://schemas.microsoft.com/office/drawing/2014/main" val="10002"/>
                  </a:ext>
                </a:extLst>
              </a:tr>
              <a:tr h="277207">
                <a:tc>
                  <a:txBody>
                    <a:bodyPr/>
                    <a:lstStyle/>
                    <a:p>
                      <a:pPr algn="r"/>
                      <a:r>
                        <a:rPr lang="en-US" sz="1200" i="1" dirty="0"/>
                        <a:t>Certificates Issued</a:t>
                      </a:r>
                      <a:endParaRPr lang="en-US" sz="1200" b="0" i="1" dirty="0"/>
                    </a:p>
                  </a:txBody>
                  <a:tcPr>
                    <a:solidFill>
                      <a:schemeClr val="bg1">
                        <a:lumMod val="95000"/>
                      </a:schemeClr>
                    </a:solidFill>
                  </a:tcPr>
                </a:tc>
                <a:tc>
                  <a:txBody>
                    <a:bodyPr/>
                    <a:lstStyle/>
                    <a:p>
                      <a:pPr algn="ctr"/>
                      <a:r>
                        <a:rPr lang="en-US" sz="1100" b="0" i="0" dirty="0"/>
                        <a:t>88</a:t>
                      </a:r>
                    </a:p>
                  </a:txBody>
                  <a:tcPr>
                    <a:solidFill>
                      <a:schemeClr val="bg1">
                        <a:lumMod val="95000"/>
                      </a:schemeClr>
                    </a:solidFill>
                  </a:tcPr>
                </a:tc>
                <a:tc>
                  <a:txBody>
                    <a:bodyPr/>
                    <a:lstStyle/>
                    <a:p>
                      <a:pPr algn="ctr"/>
                      <a:r>
                        <a:rPr lang="en-US" sz="1100" b="0" i="0" dirty="0"/>
                        <a:t>1,152</a:t>
                      </a:r>
                    </a:p>
                  </a:txBody>
                  <a:tcPr>
                    <a:solidFill>
                      <a:schemeClr val="bg1">
                        <a:lumMod val="95000"/>
                      </a:schemeClr>
                    </a:solidFill>
                  </a:tcPr>
                </a:tc>
                <a:tc>
                  <a:txBody>
                    <a:bodyPr/>
                    <a:lstStyle/>
                    <a:p>
                      <a:pPr algn="ctr"/>
                      <a:r>
                        <a:rPr lang="en-US" sz="1100" b="0" i="0" dirty="0"/>
                        <a:t>457</a:t>
                      </a:r>
                    </a:p>
                  </a:txBody>
                  <a:tcPr>
                    <a:solidFill>
                      <a:schemeClr val="bg1">
                        <a:lumMod val="95000"/>
                      </a:schemeClr>
                    </a:solidFill>
                  </a:tcPr>
                </a:tc>
                <a:tc>
                  <a:txBody>
                    <a:bodyPr/>
                    <a:lstStyle/>
                    <a:p>
                      <a:pPr algn="ctr"/>
                      <a:r>
                        <a:rPr lang="en-US" sz="1100" b="0" i="0" dirty="0"/>
                        <a:t>73</a:t>
                      </a:r>
                    </a:p>
                  </a:txBody>
                  <a:tcPr>
                    <a:solidFill>
                      <a:schemeClr val="bg1">
                        <a:lumMod val="95000"/>
                      </a:schemeClr>
                    </a:solidFill>
                  </a:tcPr>
                </a:tc>
                <a:tc>
                  <a:txBody>
                    <a:bodyPr/>
                    <a:lstStyle/>
                    <a:p>
                      <a:pPr algn="ctr"/>
                      <a:r>
                        <a:rPr lang="en-US" sz="1100" b="1" i="1" dirty="0"/>
                        <a:t>1,770</a:t>
                      </a:r>
                    </a:p>
                  </a:txBody>
                  <a:tcPr>
                    <a:solidFill>
                      <a:schemeClr val="bg1">
                        <a:lumMod val="95000"/>
                      </a:schemeClr>
                    </a:solidFill>
                  </a:tcPr>
                </a:tc>
                <a:tc>
                  <a:txBody>
                    <a:bodyPr/>
                    <a:lstStyle/>
                    <a:p>
                      <a:pPr algn="ctr"/>
                      <a:r>
                        <a:rPr lang="en-US" sz="1100" i="0" dirty="0"/>
                        <a:t>1,500</a:t>
                      </a:r>
                      <a:endParaRPr lang="en-US" sz="1100" b="0" i="0" dirty="0"/>
                    </a:p>
                  </a:txBody>
                  <a:tcPr>
                    <a:solidFill>
                      <a:schemeClr val="bg1">
                        <a:lumMod val="95000"/>
                      </a:schemeClr>
                    </a:solidFill>
                  </a:tcPr>
                </a:tc>
                <a:extLst>
                  <a:ext uri="{0D108BD9-81ED-4DB2-BD59-A6C34878D82A}">
                    <a16:rowId xmlns:a16="http://schemas.microsoft.com/office/drawing/2014/main" val="10003"/>
                  </a:ext>
                </a:extLst>
              </a:tr>
              <a:tr h="277207">
                <a:tc>
                  <a:txBody>
                    <a:bodyPr/>
                    <a:lstStyle/>
                    <a:p>
                      <a:pPr algn="r"/>
                      <a:r>
                        <a:rPr lang="en-US" sz="1200" i="1" dirty="0"/>
                        <a:t>Preoccupancy Inspections</a:t>
                      </a:r>
                      <a:endParaRPr lang="en-US" sz="1200" b="0" i="1" dirty="0"/>
                    </a:p>
                  </a:txBody>
                  <a:tcPr>
                    <a:solidFill>
                      <a:schemeClr val="bg1">
                        <a:lumMod val="85000"/>
                      </a:schemeClr>
                    </a:solidFill>
                  </a:tcPr>
                </a:tc>
                <a:tc>
                  <a:txBody>
                    <a:bodyPr/>
                    <a:lstStyle/>
                    <a:p>
                      <a:pPr algn="ctr"/>
                      <a:r>
                        <a:rPr lang="en-US" sz="1100" b="0" i="0" dirty="0"/>
                        <a:t>146</a:t>
                      </a:r>
                    </a:p>
                  </a:txBody>
                  <a:tcPr>
                    <a:solidFill>
                      <a:schemeClr val="bg1">
                        <a:lumMod val="85000"/>
                      </a:schemeClr>
                    </a:solidFill>
                  </a:tcPr>
                </a:tc>
                <a:tc>
                  <a:txBody>
                    <a:bodyPr/>
                    <a:lstStyle/>
                    <a:p>
                      <a:pPr algn="ctr"/>
                      <a:r>
                        <a:rPr lang="en-US" sz="1100" b="0" i="0" dirty="0"/>
                        <a:t>1,311</a:t>
                      </a:r>
                    </a:p>
                  </a:txBody>
                  <a:tcPr>
                    <a:solidFill>
                      <a:schemeClr val="bg1">
                        <a:lumMod val="85000"/>
                      </a:schemeClr>
                    </a:solidFill>
                  </a:tcPr>
                </a:tc>
                <a:tc>
                  <a:txBody>
                    <a:bodyPr/>
                    <a:lstStyle/>
                    <a:p>
                      <a:pPr algn="ctr"/>
                      <a:r>
                        <a:rPr lang="en-US" sz="1100" b="0" i="0" dirty="0"/>
                        <a:t>353</a:t>
                      </a:r>
                    </a:p>
                  </a:txBody>
                  <a:tcPr>
                    <a:solidFill>
                      <a:schemeClr val="bg1">
                        <a:lumMod val="85000"/>
                      </a:schemeClr>
                    </a:solidFill>
                  </a:tcPr>
                </a:tc>
                <a:tc>
                  <a:txBody>
                    <a:bodyPr/>
                    <a:lstStyle/>
                    <a:p>
                      <a:pPr algn="ctr"/>
                      <a:r>
                        <a:rPr lang="en-US" sz="1100" b="0" i="0" dirty="0"/>
                        <a:t>77</a:t>
                      </a:r>
                    </a:p>
                  </a:txBody>
                  <a:tcPr>
                    <a:solidFill>
                      <a:schemeClr val="bg1">
                        <a:lumMod val="85000"/>
                      </a:schemeClr>
                    </a:solidFill>
                  </a:tcPr>
                </a:tc>
                <a:tc>
                  <a:txBody>
                    <a:bodyPr/>
                    <a:lstStyle/>
                    <a:p>
                      <a:pPr algn="ctr"/>
                      <a:r>
                        <a:rPr lang="en-US" sz="1100" b="1" i="1" dirty="0"/>
                        <a:t>1,887</a:t>
                      </a:r>
                    </a:p>
                  </a:txBody>
                  <a:tcPr>
                    <a:solidFill>
                      <a:schemeClr val="bg1">
                        <a:lumMod val="85000"/>
                      </a:schemeClr>
                    </a:solidFill>
                  </a:tcPr>
                </a:tc>
                <a:tc>
                  <a:txBody>
                    <a:bodyPr/>
                    <a:lstStyle/>
                    <a:p>
                      <a:pPr algn="ctr"/>
                      <a:r>
                        <a:rPr lang="en-US" sz="1100" i="0" dirty="0"/>
                        <a:t>1,700</a:t>
                      </a:r>
                      <a:endParaRPr lang="en-US" sz="11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12" name="Picture 11" descr="C:\Users\wllagoe.EADS\Pictures\Construction\IMAG0613.jpg">
            <a:extLst>
              <a:ext uri="{FF2B5EF4-FFF2-40B4-BE49-F238E27FC236}">
                <a16:creationId xmlns:a16="http://schemas.microsoft.com/office/drawing/2014/main" id="{7C0E007E-79F3-48EA-B168-CF725B281815}"/>
              </a:ext>
            </a:extLst>
          </p:cNvPr>
          <p:cNvPicPr/>
          <p:nvPr/>
        </p:nvPicPr>
        <p:blipFill>
          <a:blip r:embed="rId3" cstate="print"/>
          <a:srcRect t="22143"/>
          <a:stretch>
            <a:fillRect/>
          </a:stretch>
        </p:blipFill>
        <p:spPr bwMode="auto">
          <a:xfrm>
            <a:off x="609600" y="4330245"/>
            <a:ext cx="3048000" cy="1613354"/>
          </a:xfrm>
          <a:prstGeom prst="rect">
            <a:avLst/>
          </a:prstGeom>
          <a:noFill/>
          <a:ln w="9525">
            <a:noFill/>
            <a:miter lim="800000"/>
            <a:headEnd/>
            <a:tailEnd/>
          </a:ln>
        </p:spPr>
      </p:pic>
      <p:pic>
        <p:nvPicPr>
          <p:cNvPr id="16" name="Picture 15" descr="C:\Documents and Settings\Wanda Lagoe\My Documents\My Pictures\Partnerships\Crane 178.jpg">
            <a:extLst>
              <a:ext uri="{FF2B5EF4-FFF2-40B4-BE49-F238E27FC236}">
                <a16:creationId xmlns:a16="http://schemas.microsoft.com/office/drawing/2014/main" id="{DFFDDE89-4B1A-4DFD-B794-163BB10039D7}"/>
              </a:ext>
            </a:extLst>
          </p:cNvPr>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17" name="Picture 16" descr="DSC_1171">
            <a:extLst>
              <a:ext uri="{FF2B5EF4-FFF2-40B4-BE49-F238E27FC236}">
                <a16:creationId xmlns:a16="http://schemas.microsoft.com/office/drawing/2014/main" id="{DDFCD552-13F5-44F5-83F2-ECCB7EA9132E}"/>
              </a:ext>
            </a:extLst>
          </p:cNvPr>
          <p:cNvPicPr/>
          <p:nvPr/>
        </p:nvPicPr>
        <p:blipFill rotWithShape="1">
          <a:blip r:embed="rId5" cstate="email">
            <a:extLst>
              <a:ext uri="{28A0092B-C50C-407E-A947-70E740481C1C}">
                <a14:useLocalDpi xmlns:a14="http://schemas.microsoft.com/office/drawing/2010/main"/>
              </a:ext>
            </a:extLst>
          </a:blip>
          <a:srcRect l="18430" t="33212" r="15224" b="24037"/>
          <a:stretch/>
        </p:blipFill>
        <p:spPr bwMode="auto">
          <a:xfrm>
            <a:off x="4733925" y="4317087"/>
            <a:ext cx="1971675" cy="1613357"/>
          </a:xfrm>
          <a:prstGeom prst="rect">
            <a:avLst/>
          </a:prstGeom>
          <a:ln>
            <a:noFill/>
          </a:ln>
          <a:extLst>
            <a:ext uri="{53640926-AAD7-44D8-BBD7-CCE9431645EC}">
              <a14:shadowObscured xmlns:a14="http://schemas.microsoft.com/office/drawing/2010/main"/>
            </a:ext>
          </a:extLst>
        </p:spPr>
      </p:pic>
      <p:pic>
        <p:nvPicPr>
          <p:cNvPr id="21" name="Picture 20" descr="A group of people standing next to a person&#10;&#10;Description automatically generated">
            <a:extLst>
              <a:ext uri="{FF2B5EF4-FFF2-40B4-BE49-F238E27FC236}">
                <a16:creationId xmlns:a16="http://schemas.microsoft.com/office/drawing/2014/main" id="{FA5DF09D-382F-4EA9-B341-2CE2FFCF12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3491" y="4303931"/>
            <a:ext cx="1377109" cy="1639668"/>
          </a:xfrm>
          <a:prstGeom prst="rect">
            <a:avLst/>
          </a:prstGeom>
        </p:spPr>
      </p:pic>
      <p:sp>
        <p:nvSpPr>
          <p:cNvPr id="13" name="TextBox 12">
            <a:extLst>
              <a:ext uri="{FF2B5EF4-FFF2-40B4-BE49-F238E27FC236}">
                <a16:creationId xmlns:a16="http://schemas.microsoft.com/office/drawing/2014/main" id="{541ADC15-43EE-41D0-8DC7-FA46BF6EDC60}"/>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78950303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 </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pic>
        <p:nvPicPr>
          <p:cNvPr id="12" name="Picture 11" descr="DSC_1207-2">
            <a:extLst>
              <a:ext uri="{FF2B5EF4-FFF2-40B4-BE49-F238E27FC236}">
                <a16:creationId xmlns:a16="http://schemas.microsoft.com/office/drawing/2014/main" id="{3B4D7D6E-8988-401D-8A66-9DD8D6128303}"/>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5178336" y="1295400"/>
            <a:ext cx="3356064" cy="2785533"/>
          </a:xfrm>
          <a:prstGeom prst="rect">
            <a:avLst/>
          </a:prstGeom>
        </p:spPr>
      </p:pic>
      <p:sp>
        <p:nvSpPr>
          <p:cNvPr id="2" name="TextBox 1">
            <a:extLst>
              <a:ext uri="{FF2B5EF4-FFF2-40B4-BE49-F238E27FC236}">
                <a16:creationId xmlns:a16="http://schemas.microsoft.com/office/drawing/2014/main" id="{5F68E256-868C-4196-AD9E-2E2E7FF5B56C}"/>
              </a:ext>
            </a:extLst>
          </p:cNvPr>
          <p:cNvSpPr txBox="1"/>
          <p:nvPr/>
        </p:nvSpPr>
        <p:spPr>
          <a:xfrm>
            <a:off x="5720809" y="5163364"/>
            <a:ext cx="2813591" cy="553998"/>
          </a:xfrm>
          <a:prstGeom prst="rect">
            <a:avLst/>
          </a:prstGeom>
          <a:noFill/>
        </p:spPr>
        <p:txBody>
          <a:bodyPr wrap="none" rtlCol="0">
            <a:spAutoFit/>
          </a:bodyPr>
          <a:lstStyle/>
          <a:p>
            <a:r>
              <a:rPr lang="en-US" sz="1000" b="1" dirty="0"/>
              <a:t>2019 – 2023 Strategic Management Plan</a:t>
            </a:r>
          </a:p>
          <a:p>
            <a:r>
              <a:rPr lang="en-US" sz="1000" i="1" dirty="0"/>
              <a:t>Goal #1 – Reduce fatalities by 2%</a:t>
            </a:r>
          </a:p>
          <a:p>
            <a:r>
              <a:rPr lang="en-US" sz="1000" i="1" dirty="0"/>
              <a:t>Goal #2 – Reduce injuries and illnesses by 5%</a:t>
            </a:r>
          </a:p>
        </p:txBody>
      </p:sp>
      <p:sp>
        <p:nvSpPr>
          <p:cNvPr id="7" name="TextBox 6">
            <a:extLst>
              <a:ext uri="{FF2B5EF4-FFF2-40B4-BE49-F238E27FC236}">
                <a16:creationId xmlns:a16="http://schemas.microsoft.com/office/drawing/2014/main" id="{F94A735B-9068-432E-B44D-485C396841C8}"/>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Tree>
    <p:extLst>
      <p:ext uri="{BB962C8B-B14F-4D97-AF65-F5344CB8AC3E}">
        <p14:creationId xmlns:p14="http://schemas.microsoft.com/office/powerpoint/2010/main" val="1905012078"/>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61209423"/>
              </p:ext>
            </p:extLst>
          </p:nvPr>
        </p:nvGraphicFramePr>
        <p:xfrm>
          <a:off x="609600" y="1143000"/>
          <a:ext cx="7924799" cy="1219201"/>
        </p:xfrm>
        <a:graphic>
          <a:graphicData uri="http://schemas.openxmlformats.org/drawingml/2006/table">
            <a:tbl>
              <a:tblPr>
                <a:tableStyleId>{00A15C55-8517-42AA-B614-E9B94910E393}</a:tableStyleId>
              </a:tblPr>
              <a:tblGrid>
                <a:gridCol w="2945501">
                  <a:extLst>
                    <a:ext uri="{9D8B030D-6E8A-4147-A177-3AD203B41FA5}">
                      <a16:colId xmlns:a16="http://schemas.microsoft.com/office/drawing/2014/main" val="20000"/>
                    </a:ext>
                  </a:extLst>
                </a:gridCol>
                <a:gridCol w="940699">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1201846190"/>
                    </a:ext>
                  </a:extLst>
                </a:gridCol>
                <a:gridCol w="685800">
                  <a:extLst>
                    <a:ext uri="{9D8B030D-6E8A-4147-A177-3AD203B41FA5}">
                      <a16:colId xmlns:a16="http://schemas.microsoft.com/office/drawing/2014/main" val="462949911"/>
                    </a:ext>
                  </a:extLst>
                </a:gridCol>
                <a:gridCol w="685800">
                  <a:extLst>
                    <a:ext uri="{9D8B030D-6E8A-4147-A177-3AD203B41FA5}">
                      <a16:colId xmlns:a16="http://schemas.microsoft.com/office/drawing/2014/main" val="1563722398"/>
                    </a:ext>
                  </a:extLst>
                </a:gridCol>
                <a:gridCol w="685799">
                  <a:extLst>
                    <a:ext uri="{9D8B030D-6E8A-4147-A177-3AD203B41FA5}">
                      <a16:colId xmlns:a16="http://schemas.microsoft.com/office/drawing/2014/main" val="20004"/>
                    </a:ext>
                  </a:extLst>
                </a:gridCol>
              </a:tblGrid>
              <a:tr h="5921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FFY 2018</a:t>
                      </a:r>
                    </a:p>
                  </a:txBody>
                  <a:tcPr anchor="ctr" horzOverflow="overflow">
                    <a:solidFill>
                      <a:schemeClr val="bg1">
                        <a:lumMod val="75000"/>
                      </a:schemeClr>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  1</a:t>
                      </a:r>
                      <a:r>
                        <a:rPr kumimoji="0" lang="en-US" sz="1000" b="1" i="0" u="none" strike="noStrike" cap="none" normalizeH="0" baseline="30000" dirty="0">
                          <a:ln>
                            <a:noFill/>
                          </a:ln>
                          <a:solidFill>
                            <a:schemeClr val="tx1"/>
                          </a:solidFill>
                          <a:effectLst/>
                          <a:latin typeface="Arial" charset="0"/>
                          <a:cs typeface="Arial" charset="0"/>
                        </a:rPr>
                        <a:t>st </a:t>
                      </a:r>
                      <a:r>
                        <a:rPr kumimoji="0" lang="en-US" sz="1000" b="1" i="0" u="none" strike="noStrike" cap="none" normalizeH="0" baseline="0" dirty="0">
                          <a:ln>
                            <a:noFill/>
                          </a:ln>
                          <a:solidFill>
                            <a:schemeClr val="tx1"/>
                          </a:solidFill>
                          <a:effectLst/>
                          <a:latin typeface="Arial" charset="0"/>
                          <a:cs typeface="Arial" charset="0"/>
                        </a:rPr>
                        <a:t>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2</a:t>
                      </a:r>
                      <a:r>
                        <a:rPr kumimoji="0" lang="en-US" sz="1000" b="1" i="0" u="none" strike="noStrike" cap="none" normalizeH="0" baseline="30000" dirty="0">
                          <a:ln>
                            <a:noFill/>
                          </a:ln>
                          <a:solidFill>
                            <a:schemeClr val="tx1"/>
                          </a:solidFill>
                          <a:effectLst/>
                          <a:latin typeface="Arial" charset="0"/>
                          <a:cs typeface="Arial" charset="0"/>
                        </a:rPr>
                        <a:t>nd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3</a:t>
                      </a:r>
                      <a:r>
                        <a:rPr kumimoji="0" lang="en-US" sz="1000" b="1" i="0" u="none" strike="noStrike" cap="none" normalizeH="0" baseline="30000" dirty="0">
                          <a:ln>
                            <a:noFill/>
                          </a:ln>
                          <a:solidFill>
                            <a:schemeClr val="tx1"/>
                          </a:solidFill>
                          <a:effectLst/>
                          <a:latin typeface="Arial" charset="0"/>
                          <a:cs typeface="Arial" charset="0"/>
                        </a:rPr>
                        <a:t>rd</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4</a:t>
                      </a:r>
                      <a:r>
                        <a:rPr kumimoji="0" lang="en-US" sz="1000" b="1" i="0" u="none" strike="noStrike" cap="none" normalizeH="0" baseline="30000" dirty="0">
                          <a:ln>
                            <a:noFill/>
                          </a:ln>
                          <a:solidFill>
                            <a:schemeClr val="tx1"/>
                          </a:solidFill>
                          <a:effectLst/>
                          <a:latin typeface="Arial" charset="0"/>
                          <a:cs typeface="Arial" charset="0"/>
                        </a:rPr>
                        <a:t>th</a:t>
                      </a:r>
                      <a:r>
                        <a:rPr kumimoji="0" lang="en-US" sz="1000" b="1" i="0" u="none" strike="noStrike" cap="none" normalizeH="0" baseline="0" dirty="0">
                          <a:ln>
                            <a:noFill/>
                          </a:ln>
                          <a:solidFill>
                            <a:schemeClr val="tx1"/>
                          </a:solidFill>
                          <a:effectLst/>
                          <a:latin typeface="Arial" charset="0"/>
                          <a:cs typeface="Arial" charset="0"/>
                        </a:rPr>
                        <a:t> Qtr.</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24</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2</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4</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18</a:t>
                      </a:r>
                    </a:p>
                  </a:txBody>
                  <a:tcPr horzOverflow="overflow">
                    <a:solidFill>
                      <a:schemeClr val="bg1">
                        <a:lumMod val="95000"/>
                      </a:schemeClr>
                    </a:solidFill>
                  </a:tcPr>
                </a:tc>
                <a:extLst>
                  <a:ext uri="{0D108BD9-81ED-4DB2-BD59-A6C34878D82A}">
                    <a16:rowId xmlns:a16="http://schemas.microsoft.com/office/drawing/2014/main" val="10001"/>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1" u="none" strike="noStrike" cap="none" normalizeH="0" baseline="0" dirty="0">
                          <a:ln>
                            <a:noFill/>
                          </a:ln>
                          <a:effectLst/>
                        </a:rPr>
                        <a:t> Fatality Rate</a:t>
                      </a:r>
                      <a:endParaRPr kumimoji="0" lang="en-US" sz="12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charset="0"/>
                          <a:ea typeface="+mn-ea"/>
                          <a:cs typeface="Arial" charset="0"/>
                        </a:rPr>
                        <a:t>0.0110</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0.0009</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0.0026</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cs typeface="Arial" charset="0"/>
                        </a:rPr>
                        <a:t>*0.</a:t>
                      </a: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1" u="none" strike="noStrike" cap="none" normalizeH="0" baseline="0" dirty="0">
                          <a:ln>
                            <a:noFill/>
                          </a:ln>
                          <a:solidFill>
                            <a:srgbClr val="000000"/>
                          </a:solidFill>
                          <a:effectLst/>
                          <a:latin typeface="Arial" charset="0"/>
                          <a:cs typeface="Arial" charset="0"/>
                        </a:rPr>
                        <a:t>*0.</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551D7D50-EAB8-4089-9442-23CB7A3F44C9}"/>
              </a:ext>
            </a:extLst>
          </p:cNvPr>
          <p:cNvGraphicFramePr>
            <a:graphicFrameLocks noGrp="1"/>
          </p:cNvGraphicFramePr>
          <p:nvPr>
            <p:extLst>
              <p:ext uri="{D42A27DB-BD31-4B8C-83A1-F6EECF244321}">
                <p14:modId xmlns:p14="http://schemas.microsoft.com/office/powerpoint/2010/main" val="615116559"/>
              </p:ext>
            </p:extLst>
          </p:nvPr>
        </p:nvGraphicFramePr>
        <p:xfrm>
          <a:off x="609599" y="2590803"/>
          <a:ext cx="7924796" cy="3352797"/>
        </p:xfrm>
        <a:graphic>
          <a:graphicData uri="http://schemas.openxmlformats.org/drawingml/2006/table">
            <a:tbl>
              <a:tblPr firstRow="1" bandRow="1">
                <a:tableStyleId>{00A15C55-8517-42AA-B614-E9B94910E393}</a:tableStyleId>
              </a:tblPr>
              <a:tblGrid>
                <a:gridCol w="1371601">
                  <a:extLst>
                    <a:ext uri="{9D8B030D-6E8A-4147-A177-3AD203B41FA5}">
                      <a16:colId xmlns:a16="http://schemas.microsoft.com/office/drawing/2014/main" val="20000"/>
                    </a:ext>
                  </a:extLst>
                </a:gridCol>
                <a:gridCol w="499532">
                  <a:extLst>
                    <a:ext uri="{9D8B030D-6E8A-4147-A177-3AD203B41FA5}">
                      <a16:colId xmlns:a16="http://schemas.microsoft.com/office/drawing/2014/main" val="20001"/>
                    </a:ext>
                  </a:extLst>
                </a:gridCol>
                <a:gridCol w="605366">
                  <a:extLst>
                    <a:ext uri="{9D8B030D-6E8A-4147-A177-3AD203B41FA5}">
                      <a16:colId xmlns:a16="http://schemas.microsoft.com/office/drawing/2014/main" val="4062742692"/>
                    </a:ext>
                  </a:extLst>
                </a:gridCol>
                <a:gridCol w="457201">
                  <a:extLst>
                    <a:ext uri="{9D8B030D-6E8A-4147-A177-3AD203B41FA5}">
                      <a16:colId xmlns:a16="http://schemas.microsoft.com/office/drawing/2014/main" val="3728438101"/>
                    </a:ext>
                  </a:extLst>
                </a:gridCol>
                <a:gridCol w="457201">
                  <a:extLst>
                    <a:ext uri="{9D8B030D-6E8A-4147-A177-3AD203B41FA5}">
                      <a16:colId xmlns:a16="http://schemas.microsoft.com/office/drawing/2014/main" val="3804294616"/>
                    </a:ext>
                  </a:extLst>
                </a:gridCol>
                <a:gridCol w="5334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457200">
                  <a:extLst>
                    <a:ext uri="{9D8B030D-6E8A-4147-A177-3AD203B41FA5}">
                      <a16:colId xmlns:a16="http://schemas.microsoft.com/office/drawing/2014/main" val="2637262442"/>
                    </a:ext>
                  </a:extLst>
                </a:gridCol>
                <a:gridCol w="533400">
                  <a:extLst>
                    <a:ext uri="{9D8B030D-6E8A-4147-A177-3AD203B41FA5}">
                      <a16:colId xmlns:a16="http://schemas.microsoft.com/office/drawing/2014/main" val="3567398069"/>
                    </a:ext>
                  </a:extLst>
                </a:gridCol>
                <a:gridCol w="466724">
                  <a:extLst>
                    <a:ext uri="{9D8B030D-6E8A-4147-A177-3AD203B41FA5}">
                      <a16:colId xmlns:a16="http://schemas.microsoft.com/office/drawing/2014/main" val="3269930136"/>
                    </a:ext>
                  </a:extLst>
                </a:gridCol>
                <a:gridCol w="600071">
                  <a:extLst>
                    <a:ext uri="{9D8B030D-6E8A-4147-A177-3AD203B41FA5}">
                      <a16:colId xmlns:a16="http://schemas.microsoft.com/office/drawing/2014/main" val="20005"/>
                    </a:ext>
                  </a:extLst>
                </a:gridCol>
              </a:tblGrid>
              <a:tr h="433264">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baseline="0" dirty="0">
                          <a:solidFill>
                            <a:schemeClr val="tx1"/>
                          </a:solidFill>
                        </a:rPr>
                        <a:t> Qtr.</a:t>
                      </a:r>
                      <a:endParaRPr lang="en-US" sz="1100" b="1" dirty="0">
                        <a:solidFill>
                          <a:schemeClr val="tx1"/>
                        </a:solidFill>
                      </a:endParaRP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tc>
                  <a:txBody>
                    <a:bodyPr/>
                    <a:lstStyle/>
                    <a:p>
                      <a:pPr algn="r"/>
                      <a:r>
                        <a:rPr lang="en-US" sz="1300" b="1" dirty="0">
                          <a:solidFill>
                            <a:schemeClr val="tx1"/>
                          </a:solidFill>
                        </a:rPr>
                        <a:t>Fatality Type</a:t>
                      </a:r>
                    </a:p>
                  </a:txBody>
                  <a:tcPr anchor="ctr">
                    <a:solidFill>
                      <a:schemeClr val="bg1">
                        <a:lumMod val="75000"/>
                      </a:schemeClr>
                    </a:solidFill>
                  </a:tcPr>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a:t>
                      </a:r>
                    </a:p>
                    <a:p>
                      <a:pPr algn="ctr"/>
                      <a:r>
                        <a:rPr lang="en-US" sz="1100" b="1" dirty="0">
                          <a:solidFill>
                            <a:schemeClr val="tx1"/>
                          </a:solidFill>
                        </a:rPr>
                        <a:t>Qtr.</a:t>
                      </a:r>
                    </a:p>
                  </a:txBody>
                  <a:tcPr anchor="ctr">
                    <a:solidFill>
                      <a:schemeClr val="bg1">
                        <a:lumMod val="75000"/>
                      </a:schemeClr>
                    </a:solidFill>
                  </a:tcPr>
                </a:tc>
                <a:tc>
                  <a:txBody>
                    <a:bodyPr/>
                    <a:lstStyle/>
                    <a:p>
                      <a:pPr algn="ctr"/>
                      <a:r>
                        <a:rPr lang="en-US" sz="1100" b="1" dirty="0">
                          <a:solidFill>
                            <a:schemeClr val="tx1"/>
                          </a:solidFill>
                        </a:rPr>
                        <a:t>2</a:t>
                      </a:r>
                      <a:r>
                        <a:rPr lang="en-US" sz="1100" b="1" baseline="30000" dirty="0">
                          <a:solidFill>
                            <a:schemeClr val="tx1"/>
                          </a:solidFill>
                        </a:rPr>
                        <a:t>nd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Qtr.</a:t>
                      </a:r>
                    </a:p>
                  </a:txBody>
                  <a:tcPr anchor="ctr">
                    <a:solidFill>
                      <a:schemeClr val="bg1">
                        <a:lumMod val="75000"/>
                      </a:schemeClr>
                    </a:solidFill>
                  </a:tcPr>
                </a:tc>
                <a:tc>
                  <a:txBody>
                    <a:bodyPr/>
                    <a:lstStyle/>
                    <a:p>
                      <a:pPr algn="ctr"/>
                      <a:r>
                        <a:rPr lang="en-US" sz="1100" b="1" dirty="0">
                          <a:solidFill>
                            <a:schemeClr val="tx1"/>
                          </a:solidFill>
                        </a:rPr>
                        <a:t>4</a:t>
                      </a:r>
                      <a:r>
                        <a:rPr lang="en-US" sz="1100" b="1" baseline="30000" dirty="0">
                          <a:solidFill>
                            <a:schemeClr val="tx1"/>
                          </a:solidFill>
                        </a:rPr>
                        <a:t>th</a:t>
                      </a:r>
                      <a:r>
                        <a:rPr lang="en-US" sz="1100" b="1" dirty="0">
                          <a:solidFill>
                            <a:schemeClr val="tx1"/>
                          </a:solidFill>
                        </a:rPr>
                        <a:t> Qtr.</a:t>
                      </a:r>
                    </a:p>
                  </a:txBody>
                  <a:tcPr anchor="ctr">
                    <a:solidFill>
                      <a:schemeClr val="bg1">
                        <a:lumMod val="75000"/>
                      </a:schemeClr>
                    </a:solidFill>
                  </a:tcPr>
                </a:tc>
                <a:tc>
                  <a:txBody>
                    <a:bodyPr/>
                    <a:lstStyle/>
                    <a:p>
                      <a:pPr algn="ct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2681">
                <a:tc>
                  <a:txBody>
                    <a:bodyPr/>
                    <a:lstStyle/>
                    <a:p>
                      <a:pPr algn="r"/>
                      <a:r>
                        <a:rPr lang="en-US" sz="1100" b="0" i="1" dirty="0">
                          <a:solidFill>
                            <a:schemeClr val="tx1"/>
                          </a:solidFill>
                        </a:rPr>
                        <a:t>Struck By</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2</a:t>
                      </a:r>
                    </a:p>
                  </a:txBody>
                  <a:tcPr anchor="ctr">
                    <a:solidFill>
                      <a:schemeClr val="bg1">
                        <a:lumMod val="95000"/>
                      </a:schemeClr>
                    </a:solidFill>
                  </a:tcPr>
                </a:tc>
                <a:tc>
                  <a:txBody>
                    <a:bodyPr/>
                    <a:lstStyle/>
                    <a:p>
                      <a:pPr algn="ctr"/>
                      <a:r>
                        <a:rPr lang="en-US" sz="1100" b="1" i="1" dirty="0"/>
                        <a:t>4</a:t>
                      </a:r>
                    </a:p>
                  </a:txBody>
                  <a:tcPr anchor="ctr">
                    <a:solidFill>
                      <a:schemeClr val="bg1">
                        <a:lumMod val="95000"/>
                      </a:schemeClr>
                    </a:solidFill>
                  </a:tcPr>
                </a:tc>
                <a:tc>
                  <a:txBody>
                    <a:bodyPr/>
                    <a:lstStyle/>
                    <a:p>
                      <a:pPr algn="r"/>
                      <a:r>
                        <a:rPr lang="en-US" sz="1100" b="0" i="1" dirty="0">
                          <a:solidFill>
                            <a:schemeClr val="tx1"/>
                          </a:solidFill>
                        </a:rPr>
                        <a:t>Inhalation</a:t>
                      </a:r>
                    </a:p>
                  </a:txBody>
                  <a:tcPr anchor="ctr">
                    <a:solidFill>
                      <a:schemeClr val="bg1">
                        <a:lumMod val="95000"/>
                      </a:schemeClr>
                    </a:solidFill>
                  </a:tcPr>
                </a:tc>
                <a:tc>
                  <a:txBody>
                    <a:bodyPr/>
                    <a:lstStyle/>
                    <a:p>
                      <a:pPr algn="ctr"/>
                      <a:r>
                        <a:rPr lang="en-US" sz="1100" i="0" dirty="0"/>
                        <a:t>1</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i="0" dirty="0"/>
                        <a:t>0</a:t>
                      </a:r>
                    </a:p>
                  </a:txBody>
                  <a:tcPr anchor="ctr">
                    <a:solidFill>
                      <a:schemeClr val="bg1">
                        <a:lumMod val="95000"/>
                      </a:schemeClr>
                    </a:solidFill>
                  </a:tcPr>
                </a:tc>
                <a:tc>
                  <a:txBody>
                    <a:bodyPr/>
                    <a:lstStyle/>
                    <a:p>
                      <a:pPr algn="ctr"/>
                      <a:r>
                        <a:rPr lang="en-US" sz="1100" b="1" i="1" dirty="0"/>
                        <a:t>1</a:t>
                      </a:r>
                    </a:p>
                  </a:txBody>
                  <a:tcPr anchor="ctr">
                    <a:solidFill>
                      <a:schemeClr val="bg1">
                        <a:lumMod val="95000"/>
                      </a:schemeClr>
                    </a:solidFill>
                  </a:tcPr>
                </a:tc>
                <a:extLst>
                  <a:ext uri="{0D108BD9-81ED-4DB2-BD59-A6C34878D82A}">
                    <a16:rowId xmlns:a16="http://schemas.microsoft.com/office/drawing/2014/main" val="10001"/>
                  </a:ext>
                </a:extLst>
              </a:tr>
              <a:tr h="442410">
                <a:tc>
                  <a:txBody>
                    <a:bodyPr/>
                    <a:lstStyle/>
                    <a:p>
                      <a:pPr algn="r"/>
                      <a:r>
                        <a:rPr lang="en-US" sz="11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algn="r"/>
                      <a:r>
                        <a:rPr lang="en-US" sz="11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442410">
                <a:tc>
                  <a:txBody>
                    <a:bodyPr/>
                    <a:lstStyle/>
                    <a:p>
                      <a:pPr algn="r"/>
                      <a:r>
                        <a:rPr lang="en-US" sz="11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622140">
                <a:tc>
                  <a:txBody>
                    <a:bodyPr/>
                    <a:lstStyle/>
                    <a:p>
                      <a:pPr algn="r"/>
                      <a:r>
                        <a:rPr lang="en-US" sz="1100" b="0" i="1" dirty="0"/>
                        <a:t>Fall (Same</a:t>
                      </a:r>
                      <a:r>
                        <a:rPr lang="en-US" sz="1100" b="0" i="1" baseline="0" dirty="0"/>
                        <a:t> Level)</a:t>
                      </a:r>
                      <a:endParaRPr lang="en-US" sz="11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1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442410">
                <a:tc>
                  <a:txBody>
                    <a:bodyPr/>
                    <a:lstStyle/>
                    <a:p>
                      <a:pPr algn="r"/>
                      <a:r>
                        <a:rPr lang="en-US" sz="11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4</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7</a:t>
                      </a:r>
                    </a:p>
                  </a:txBody>
                  <a:tcPr anchor="ctr">
                    <a:solidFill>
                      <a:schemeClr val="bg1">
                        <a:lumMod val="95000"/>
                      </a:schemeClr>
                    </a:solidFill>
                  </a:tcPr>
                </a:tc>
                <a:tc>
                  <a:txBody>
                    <a:bodyPr/>
                    <a:lstStyle/>
                    <a:p>
                      <a:pPr algn="r"/>
                      <a:r>
                        <a:rPr lang="en-US" sz="11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62681">
                <a:tc>
                  <a:txBody>
                    <a:bodyPr/>
                    <a:lstStyle/>
                    <a:p>
                      <a:pPr algn="r"/>
                      <a:r>
                        <a:rPr lang="en-US" sz="11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algn="r"/>
                      <a:r>
                        <a:rPr lang="en-US" sz="11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extLst>
                  <a:ext uri="{0D108BD9-81ED-4DB2-BD59-A6C34878D82A}">
                    <a16:rowId xmlns:a16="http://schemas.microsoft.com/office/drawing/2014/main" val="10006"/>
                  </a:ext>
                </a:extLst>
              </a:tr>
              <a:tr h="444801">
                <a:tc>
                  <a:txBody>
                    <a:bodyPr/>
                    <a:lstStyle/>
                    <a:p>
                      <a:pPr algn="r"/>
                      <a:r>
                        <a:rPr lang="en-US" sz="11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1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a:ea typeface="+mn-ea"/>
                          <a:cs typeface="+mn-cs"/>
                        </a:rPr>
                        <a:t>3</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TextBox 6">
            <a:extLst>
              <a:ext uri="{FF2B5EF4-FFF2-40B4-BE49-F238E27FC236}">
                <a16:creationId xmlns:a16="http://schemas.microsoft.com/office/drawing/2014/main" id="{D9D8A7D1-74B9-4E80-8BE6-25FFB0E1829A}"/>
              </a:ext>
            </a:extLst>
          </p:cNvPr>
          <p:cNvSpPr txBox="1"/>
          <p:nvPr/>
        </p:nvSpPr>
        <p:spPr>
          <a:xfrm>
            <a:off x="6477000" y="685800"/>
            <a:ext cx="2286000" cy="369332"/>
          </a:xfrm>
          <a:prstGeom prst="rect">
            <a:avLst/>
          </a:prstGeom>
          <a:noFill/>
        </p:spPr>
        <p:txBody>
          <a:bodyPr wrap="square" rtlCol="0">
            <a:spAutoFit/>
          </a:bodyPr>
          <a:lstStyle/>
          <a:p>
            <a:r>
              <a:rPr lang="en-US" i="1" dirty="0"/>
              <a:t>FFY 2019—4</a:t>
            </a:r>
            <a:r>
              <a:rPr lang="en-US" i="1" baseline="30000" dirty="0"/>
              <a:t>th</a:t>
            </a:r>
            <a:r>
              <a:rPr lang="en-US" i="1" dirty="0"/>
              <a:t> Qtr.</a:t>
            </a:r>
          </a:p>
        </p:txBody>
      </p:sp>
      <p:sp>
        <p:nvSpPr>
          <p:cNvPr id="2" name="TextBox 1">
            <a:extLst>
              <a:ext uri="{FF2B5EF4-FFF2-40B4-BE49-F238E27FC236}">
                <a16:creationId xmlns:a16="http://schemas.microsoft.com/office/drawing/2014/main" id="{8FB55C6D-68C4-4DFA-9816-B874C0EE396D}"/>
              </a:ext>
            </a:extLst>
          </p:cNvPr>
          <p:cNvSpPr txBox="1"/>
          <p:nvPr/>
        </p:nvSpPr>
        <p:spPr>
          <a:xfrm>
            <a:off x="7425660" y="2311018"/>
            <a:ext cx="1184940" cy="230832"/>
          </a:xfrm>
          <a:prstGeom prst="rect">
            <a:avLst/>
          </a:prstGeom>
          <a:noFill/>
        </p:spPr>
        <p:txBody>
          <a:bodyPr wrap="none" rtlCol="0">
            <a:spAutoFit/>
          </a:bodyPr>
          <a:lstStyle/>
          <a:p>
            <a:r>
              <a:rPr lang="en-US" sz="900" i="1" dirty="0"/>
              <a:t>* Data not available</a:t>
            </a:r>
          </a:p>
        </p:txBody>
      </p:sp>
    </p:spTree>
    <p:extLst>
      <p:ext uri="{BB962C8B-B14F-4D97-AF65-F5344CB8AC3E}">
        <p14:creationId xmlns:p14="http://schemas.microsoft.com/office/powerpoint/2010/main" val="4761304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49243</TotalTime>
  <Words>5025</Words>
  <Application>Microsoft Office PowerPoint</Application>
  <PresentationFormat>On-screen Show (4:3)</PresentationFormat>
  <Paragraphs>2064</Paragraphs>
  <Slides>42</Slides>
  <Notes>42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9" baseType="lpstr">
      <vt:lpstr>Arial</vt:lpstr>
      <vt:lpstr>Symbol</vt:lpstr>
      <vt:lpstr>Times New Roman</vt:lpstr>
      <vt:lpstr>Wingdings</vt:lpstr>
      <vt:lpstr>NCDOL  Standard</vt:lpstr>
      <vt:lpstr>1_NCDOL  Standard</vt:lpstr>
      <vt:lpstr>Worksheet</vt:lpstr>
      <vt:lpstr>North Carolina Department of Labor Occupational Safety &amp; Health Division  4th Quarter Report Federal Fiscal Year 2019*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3376</cp:revision>
  <cp:lastPrinted>2019-05-21T12:51:25Z</cp:lastPrinted>
  <dcterms:created xsi:type="dcterms:W3CDTF">2000-08-10T17:22:10Z</dcterms:created>
  <dcterms:modified xsi:type="dcterms:W3CDTF">2019-11-14T19:51:20Z</dcterms:modified>
</cp:coreProperties>
</file>