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38"/>
  </p:notesMasterIdLst>
  <p:handoutMasterIdLst>
    <p:handoutMasterId r:id="rId39"/>
  </p:handoutMasterIdLst>
  <p:sldIdLst>
    <p:sldId id="593" r:id="rId3"/>
    <p:sldId id="640" r:id="rId4"/>
    <p:sldId id="601" r:id="rId5"/>
    <p:sldId id="602" r:id="rId6"/>
    <p:sldId id="691" r:id="rId7"/>
    <p:sldId id="605" r:id="rId8"/>
    <p:sldId id="606" r:id="rId9"/>
    <p:sldId id="609" r:id="rId10"/>
    <p:sldId id="611" r:id="rId11"/>
    <p:sldId id="613" r:id="rId12"/>
    <p:sldId id="679" r:id="rId13"/>
    <p:sldId id="615" r:id="rId14"/>
    <p:sldId id="617" r:id="rId15"/>
    <p:sldId id="619" r:id="rId16"/>
    <p:sldId id="687" r:id="rId17"/>
    <p:sldId id="624" r:id="rId18"/>
    <p:sldId id="625" r:id="rId19"/>
    <p:sldId id="626" r:id="rId20"/>
    <p:sldId id="627" r:id="rId21"/>
    <p:sldId id="628" r:id="rId22"/>
    <p:sldId id="696" r:id="rId23"/>
    <p:sldId id="651" r:id="rId24"/>
    <p:sldId id="652" r:id="rId25"/>
    <p:sldId id="639" r:id="rId26"/>
    <p:sldId id="690" r:id="rId27"/>
    <p:sldId id="693" r:id="rId28"/>
    <p:sldId id="689" r:id="rId29"/>
    <p:sldId id="649" r:id="rId30"/>
    <p:sldId id="633" r:id="rId31"/>
    <p:sldId id="692" r:id="rId32"/>
    <p:sldId id="661" r:id="rId33"/>
    <p:sldId id="670" r:id="rId34"/>
    <p:sldId id="694" r:id="rId35"/>
    <p:sldId id="671" r:id="rId36"/>
    <p:sldId id="637" r:id="rId37"/>
  </p:sldIdLst>
  <p:sldSz cx="9144000" cy="6858000" type="screen4x3"/>
  <p:notesSz cx="7010400" cy="92964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9E"/>
    <a:srgbClr val="000080"/>
    <a:srgbClr val="DDDDDD"/>
    <a:srgbClr val="E7E7E7"/>
    <a:srgbClr val="012D9A"/>
    <a:srgbClr val="010101"/>
    <a:srgbClr val="C0C0C0"/>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802" autoAdjust="0"/>
  </p:normalViewPr>
  <p:slideViewPr>
    <p:cSldViewPr>
      <p:cViewPr varScale="1">
        <p:scale>
          <a:sx n="90" d="100"/>
          <a:sy n="90" d="100"/>
        </p:scale>
        <p:origin x="103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68"/>
    </p:cViewPr>
  </p:sorterViewPr>
  <p:notesViewPr>
    <p:cSldViewPr>
      <p:cViewPr varScale="1">
        <p:scale>
          <a:sx n="73" d="100"/>
          <a:sy n="73" d="100"/>
        </p:scale>
        <p:origin x="2652" y="6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10.35.133.11/ETTA_One_stop/userfiles/file/MOU/DHHS_RPS2019.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10.35.133.11/ETTA_One_stop/userfiles/file/MOU/DEQ_AirQualDiv2019.pdf"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10.35.133.11/ETTA_One_stop/userfiles/file/CFR/cfr176a.pdf"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10.35.133.11/ETTA_One_stop/userfiles/file/CFR/cfr178e_craneopcert.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10.35.133.11/ETTA_One_stop/userfiles/file/FOM/fom15i.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10.35.133.11/ETTA_One_stop/userfiles/file/Memos/MemoBeStdsEnforce11dec18.pdf" TargetMode="External"/><Relationship Id="rId5" Type="http://schemas.openxmlformats.org/officeDocument/2006/relationships/hyperlink" Target="http://10.35.133.11/ETTA_One_stop/userfiles/file/Memos/FederalFacilities.pdf" TargetMode="External"/><Relationship Id="rId4" Type="http://schemas.openxmlformats.org/officeDocument/2006/relationships/hyperlink" Target="http://10.35.133.11/ETTA_One_stop/userfiles/file/CPL/cpl0200161.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10</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07E484AA-AFFC-45C6-8E9D-24DE805D3E04}" type="slidenum">
              <a:rPr lang="en-US" smtClean="0">
                <a:cs typeface="Arial" charset="0"/>
              </a:rPr>
              <a:pPr/>
              <a:t>11</a:t>
            </a:fld>
            <a:endParaRPr lang="en-US">
              <a:cs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42932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12</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13</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14</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pPr lvl="0"/>
            <a:r>
              <a:rPr lang="en-US" sz="1000" dirty="0"/>
              <a:t>Added Amputations for our new 5 year SMP, and removed Accommodations.</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15</a:t>
            </a:fld>
            <a:endParaRPr lang="en-US" dirty="0"/>
          </a:p>
        </p:txBody>
      </p:sp>
    </p:spTree>
    <p:extLst>
      <p:ext uri="{BB962C8B-B14F-4D97-AF65-F5344CB8AC3E}">
        <p14:creationId xmlns:p14="http://schemas.microsoft.com/office/powerpoint/2010/main" val="150381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16</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17</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r>
              <a:rPr lang="en-US" dirty="0"/>
              <a:t>The Carolina Star Program is designed to recognize employers and employees who have implemented effective safety and health management systems and maintain injury and illness rates that meet the criteria for participation. Any size employer.</a:t>
            </a:r>
          </a:p>
          <a:p>
            <a:pPr eaLnBrk="1" hangingPunct="1"/>
            <a:r>
              <a:rPr lang="en-US" dirty="0"/>
              <a:t>The SSTM Program is North Carolina’s version of federal OSHA’s Special Government Employee (SGE) Program. The SSTM Program allows industry employees and qualified independent private sector safety and health professionals the opportunity to work together in partnership with the NCDOL Carolina Star Program during onsite Star Program evaluations.</a:t>
            </a:r>
          </a:p>
          <a:p>
            <a:pPr eaLnBrk="1" hangingPunct="1"/>
            <a:endParaRPr lang="en-US" dirty="0"/>
          </a:p>
          <a:p>
            <a:pPr eaLnBrk="1" hangingPunct="1"/>
            <a:r>
              <a:rPr lang="en-US" dirty="0"/>
              <a:t>General industry, private sector participants must meet the following criteria: The most recent three-year average for both the total recordable case (TRC) rates and cases with days away from work, job transfer, or restriction (DART) rates must be at or below 50 percent of the most recent published federal BLS rates for the appropriate North American Industrial Classification System (NAICS) industry, preferably using a 6-digit NAICS rate, or highest digit available. </a:t>
            </a:r>
          </a:p>
          <a:p>
            <a:pPr eaLnBrk="1" hangingPunct="1"/>
            <a:r>
              <a:rPr lang="en-US" dirty="0"/>
              <a:t>Building Star  - The contractor participant must meet the following criteria: All injuries and illness rates for each worksite in North Carolina must be summarized on the OSHA 300 log each year, for the past three years. The most recent three-year average for both the total recordable case (TRC) rates and cases with days away from work, job transfer, or restriction (DART) rates must be at or below 50 percent of the most recent published Federal BLS rate for the appropriate North American Industrial Classification System (NAICS) preferably using a 6-digit NAICS rate, or highest digit available. </a:t>
            </a:r>
          </a:p>
        </p:txBody>
      </p:sp>
    </p:spTree>
    <p:extLst>
      <p:ext uri="{BB962C8B-B14F-4D97-AF65-F5344CB8AC3E}">
        <p14:creationId xmlns:p14="http://schemas.microsoft.com/office/powerpoint/2010/main" val="3411961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18</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r>
              <a:rPr lang="en-US" sz="1000" dirty="0"/>
              <a:t>The SHARP (Safety and Health Achievement and Recognition Programs) Program is designed for small and mid-size employers that have established, implemented and maintained exceptional workplace safety standards.</a:t>
            </a:r>
          </a:p>
          <a:p>
            <a:pPr eaLnBrk="1" hangingPunct="1"/>
            <a:endParaRPr lang="en-US" sz="1000" dirty="0"/>
          </a:p>
          <a:p>
            <a:r>
              <a:rPr lang="en-US" sz="1000" dirty="0"/>
              <a:t>The Gold Star Grower Housing Program recognizes growers who provide farmworker housing that meets and exceeds all of the requirements of the Migrant Housing Act of North Carolina. </a:t>
            </a:r>
          </a:p>
          <a:p>
            <a:r>
              <a:rPr lang="en-US" sz="1000" dirty="0"/>
              <a:t>The Gold Star Flag recognizes agricultural employers who have devised ways to continuously promote a culture of safety on their farms. Gold Star Flag recipients have identified hazards, trained their employees and completed farm safety inspections. They follow and exceed the regulations pertaining to the agricultural work place.</a:t>
            </a:r>
          </a:p>
          <a:p>
            <a:pPr eaLnBrk="1" hangingPunct="1"/>
            <a:endParaRPr lang="en-US" sz="1000" dirty="0"/>
          </a:p>
          <a:p>
            <a:pPr eaLnBrk="1" hangingPunct="1"/>
            <a:r>
              <a:rPr lang="en-US" sz="1000" dirty="0"/>
              <a:t>Safety Awards Program - In operation since 1946, the program now extends to more than 5,000 firms, and about 3,000 awards are presented annually. Two types of awards are administered through the program: Annual Safety Awards and Million-Hour Awards.</a:t>
            </a:r>
          </a:p>
          <a:p>
            <a:r>
              <a:rPr lang="en-US" sz="1000" dirty="0"/>
              <a:t>To qualify for an annual safety award, a firm must:</a:t>
            </a:r>
          </a:p>
          <a:p>
            <a:r>
              <a:rPr lang="en-US" sz="1000" dirty="0"/>
              <a:t>Have no fatalities during the calendar year at the site or location for which the award was given; </a:t>
            </a:r>
            <a:r>
              <a:rPr lang="en-US" sz="1000" i="1" dirty="0"/>
              <a:t>and</a:t>
            </a:r>
            <a:endParaRPr lang="en-US" sz="1000" dirty="0"/>
          </a:p>
          <a:p>
            <a:r>
              <a:rPr lang="en-US" sz="1000" dirty="0"/>
              <a:t>Have maintained an incidence rate at least 50 percent below the average for its particular industry group. </a:t>
            </a:r>
          </a:p>
          <a:p>
            <a:r>
              <a:rPr lang="en-US" sz="1000" b="1" dirty="0"/>
              <a:t>Two Safety Award Levels - Gold and Silver</a:t>
            </a:r>
          </a:p>
          <a:p>
            <a:r>
              <a:rPr lang="en-US" sz="1000" dirty="0"/>
              <a:t>The </a:t>
            </a:r>
            <a:r>
              <a:rPr lang="en-US" sz="1000" b="1" dirty="0"/>
              <a:t>Gold Award </a:t>
            </a:r>
            <a:r>
              <a:rPr lang="en-US" sz="1000" dirty="0"/>
              <a:t>is based on the days away, restricted, transferred (DART) rate, which includes cases of days away from work, restricted activity or job transfer. </a:t>
            </a:r>
          </a:p>
          <a:p>
            <a:r>
              <a:rPr lang="en-US" sz="1000" dirty="0"/>
              <a:t>The </a:t>
            </a:r>
            <a:r>
              <a:rPr lang="en-US" sz="1000" b="1" dirty="0"/>
              <a:t>Silver Award </a:t>
            </a:r>
            <a:r>
              <a:rPr lang="en-US" sz="1000" dirty="0"/>
              <a:t>is based only on cases with days away from work. They are recorded when the worker misses at least one full day of work, not including the day of the injury. </a:t>
            </a:r>
          </a:p>
        </p:txBody>
      </p:sp>
    </p:spTree>
    <p:extLst>
      <p:ext uri="{BB962C8B-B14F-4D97-AF65-F5344CB8AC3E}">
        <p14:creationId xmlns:p14="http://schemas.microsoft.com/office/powerpoint/2010/main" val="9928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19</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dirty="0"/>
              <a:t>Our alliances are organizations based toward our SEPs to promote education and training.</a:t>
            </a:r>
          </a:p>
          <a:p>
            <a:pPr eaLnBrk="1" hangingPunct="1"/>
            <a:endParaRPr lang="en-US" dirty="0"/>
          </a:p>
          <a:p>
            <a:pPr eaLnBrk="1" hangingPunct="1"/>
            <a:r>
              <a:rPr lang="en-US" dirty="0"/>
              <a:t>Kimmel School of Construction terminated in July – POC took job in MI and WCU don’t have staff to support alliance.</a:t>
            </a:r>
          </a:p>
          <a:p>
            <a:pPr eaLnBrk="1" hangingPunct="1"/>
            <a:r>
              <a:rPr lang="en-US" dirty="0"/>
              <a:t>Looking at AIHA.</a:t>
            </a:r>
          </a:p>
          <a:p>
            <a:pPr eaLnBrk="1" hangingPunct="1"/>
            <a:r>
              <a:rPr lang="en-US" dirty="0"/>
              <a:t>MESH alliances: NCSU and SHCNC – introducing emergency preparedness MESH in August. Working on Environmental MESH for the Fall/Winter time frame</a:t>
            </a:r>
          </a:p>
        </p:txBody>
      </p:sp>
    </p:spTree>
    <p:extLst>
      <p:ext uri="{BB962C8B-B14F-4D97-AF65-F5344CB8AC3E}">
        <p14:creationId xmlns:p14="http://schemas.microsoft.com/office/powerpoint/2010/main" val="3418292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20</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dirty="0"/>
              <a:t>We try to keep it around 3 partnerships due to limited manpower. </a:t>
            </a:r>
          </a:p>
          <a:p>
            <a:r>
              <a:rPr lang="en-US" sz="1200" kern="1200" dirty="0">
                <a:solidFill>
                  <a:schemeClr val="tx1"/>
                </a:solidFill>
                <a:effectLst/>
                <a:latin typeface="Times New Roman" pitchFamily="18" charset="0"/>
                <a:ea typeface="+mn-ea"/>
                <a:cs typeface="+mn-cs"/>
              </a:rPr>
              <a:t> </a:t>
            </a:r>
          </a:p>
          <a:p>
            <a:pPr eaLnBrk="1" hangingPunct="1"/>
            <a:r>
              <a:rPr lang="en-US" dirty="0"/>
              <a:t>All partnerships will close out this winter. </a:t>
            </a:r>
          </a:p>
        </p:txBody>
      </p:sp>
    </p:spTree>
    <p:extLst>
      <p:ext uri="{BB962C8B-B14F-4D97-AF65-F5344CB8AC3E}">
        <p14:creationId xmlns:p14="http://schemas.microsoft.com/office/powerpoint/2010/main" val="4019402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21</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22</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23</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24</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92655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25</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32600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26</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60329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Harriet expand on this slide. </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27</a:t>
            </a:fld>
            <a:endParaRPr lang="en-US"/>
          </a:p>
        </p:txBody>
      </p:sp>
    </p:spTree>
    <p:extLst>
      <p:ext uri="{BB962C8B-B14F-4D97-AF65-F5344CB8AC3E}">
        <p14:creationId xmlns:p14="http://schemas.microsoft.com/office/powerpoint/2010/main" val="386506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Harriet expand on this slide. </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28</a:t>
            </a:fld>
            <a:endParaRPr lang="en-US"/>
          </a:p>
        </p:txBody>
      </p:sp>
    </p:spTree>
    <p:extLst>
      <p:ext uri="{BB962C8B-B14F-4D97-AF65-F5344CB8AC3E}">
        <p14:creationId xmlns:p14="http://schemas.microsoft.com/office/powerpoint/2010/main" val="2404885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29</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3</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Fall Stand-Down Numbers-283 Trained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Trench – NUCA podcast, webinar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Safe and Sound Week – Webinar on Recommended Practices for S&amp;H Programs; carousel on website; </a:t>
            </a:r>
            <a:r>
              <a:rPr lang="en-US" sz="1200" kern="1200">
                <a:solidFill>
                  <a:schemeClr val="tx1"/>
                </a:solidFill>
                <a:effectLst/>
                <a:latin typeface="Times New Roman" pitchFamily="18" charset="0"/>
                <a:ea typeface="+mn-ea"/>
                <a:cs typeface="+mn-cs"/>
              </a:rPr>
              <a:t>governor proclamation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30</a:t>
            </a:fld>
            <a:endParaRPr lang="en-US"/>
          </a:p>
        </p:txBody>
      </p:sp>
    </p:spTree>
    <p:extLst>
      <p:ext uri="{BB962C8B-B14F-4D97-AF65-F5344CB8AC3E}">
        <p14:creationId xmlns:p14="http://schemas.microsoft.com/office/powerpoint/2010/main" val="1705200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almost 100 safety and health topics currently on our website. More to come!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31</a:t>
            </a:fld>
            <a:endParaRPr lang="en-US"/>
          </a:p>
        </p:txBody>
      </p:sp>
    </p:spTree>
    <p:extLst>
      <p:ext uri="{BB962C8B-B14F-4D97-AF65-F5344CB8AC3E}">
        <p14:creationId xmlns:p14="http://schemas.microsoft.com/office/powerpoint/2010/main" val="978346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a:p>
            <a:r>
              <a:rPr lang="en-US" dirty="0">
                <a:hlinkClick r:id="rId3"/>
              </a:rPr>
              <a:t>NCDHHS - Radiation Protection Section</a:t>
            </a:r>
            <a:endParaRPr lang="en-US" dirty="0"/>
          </a:p>
          <a:p>
            <a:r>
              <a:rPr lang="en-US" dirty="0"/>
              <a:t>Memorandum of Agreement between the NCDOL, OSH Division and the NCDHHS, Division of Health Service Regulation, Radiation Protection Section (formerly part of NCDENR) .</a:t>
            </a:r>
          </a:p>
          <a:p>
            <a:r>
              <a:rPr lang="en-US" dirty="0">
                <a:hlinkClick r:id="rId4"/>
              </a:rPr>
              <a:t>NCDEQ - Air Quality Division</a:t>
            </a:r>
            <a:endParaRPr lang="en-US" dirty="0"/>
          </a:p>
          <a:p>
            <a:r>
              <a:rPr lang="en-US" dirty="0"/>
              <a:t>Memorandum of Understanding between the NCDOL, OSH Division and the NCDEQ (formerly NCDENR), Air Quality Division.</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32</a:t>
            </a:fld>
            <a:endParaRPr lang="en-US" dirty="0"/>
          </a:p>
        </p:txBody>
      </p:sp>
    </p:spTree>
    <p:extLst>
      <p:ext uri="{BB962C8B-B14F-4D97-AF65-F5344CB8AC3E}">
        <p14:creationId xmlns:p14="http://schemas.microsoft.com/office/powerpoint/2010/main" val="1285300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r>
              <a:rPr lang="en-US" sz="1200" kern="1200" dirty="0">
                <a:solidFill>
                  <a:schemeClr val="tx1"/>
                </a:solidFill>
                <a:effectLst/>
                <a:latin typeface="Times New Roman" pitchFamily="18" charset="0"/>
                <a:ea typeface="+mn-ea"/>
                <a:cs typeface="+mn-cs"/>
              </a:rPr>
              <a:t>CFR 176A </a:t>
            </a:r>
            <a:r>
              <a:rPr lang="en-US" sz="1200" u="none" strike="noStrike" kern="1200" dirty="0">
                <a:solidFill>
                  <a:schemeClr val="tx1"/>
                </a:solidFill>
                <a:effectLst/>
                <a:latin typeface="Times New Roman" pitchFamily="18" charset="0"/>
                <a:ea typeface="+mn-ea"/>
                <a:cs typeface="+mn-cs"/>
                <a:hlinkClick r:id="rId3"/>
              </a:rPr>
              <a:t>Technical amendments</a:t>
            </a:r>
            <a:endParaRPr lang="en-US" sz="1200" kern="1200" dirty="0">
              <a:solidFill>
                <a:schemeClr val="tx1"/>
              </a:solidFill>
              <a:effectLst/>
              <a:latin typeface="Times New Roman" pitchFamily="18" charset="0"/>
              <a:ea typeface="+mn-ea"/>
              <a:cs typeface="+mn-cs"/>
            </a:endParaRPr>
          </a:p>
          <a:p>
            <a:pPr fontAlgn="base"/>
            <a:r>
              <a:rPr lang="en-US" sz="1200" kern="1200" dirty="0">
                <a:solidFill>
                  <a:schemeClr val="tx1"/>
                </a:solidFill>
                <a:effectLst/>
                <a:latin typeface="Times New Roman" pitchFamily="18" charset="0"/>
                <a:ea typeface="+mn-ea"/>
                <a:cs typeface="+mn-cs"/>
              </a:rPr>
              <a:t>84 FR 4/15/2019  29 CFR §§ 1910.119 &amp; 1910.184 - final rule; technical amendments</a:t>
            </a:r>
          </a:p>
          <a:p>
            <a:pPr fontAlgn="base"/>
            <a:r>
              <a:rPr lang="en-US" sz="1200" kern="1200" dirty="0">
                <a:solidFill>
                  <a:schemeClr val="tx1"/>
                </a:solidFill>
                <a:effectLst/>
                <a:latin typeface="Times New Roman" pitchFamily="18" charset="0"/>
                <a:ea typeface="+mn-ea"/>
                <a:cs typeface="+mn-cs"/>
              </a:rPr>
              <a:t>Corrects CAS number for methyl vinyl ketone in 1910.119 App A and restores two figures to 1910.184.</a:t>
            </a:r>
          </a:p>
          <a:p>
            <a:pPr fontAlgn="base"/>
            <a:endParaRPr lang="en-US" dirty="0"/>
          </a:p>
          <a:p>
            <a:r>
              <a:rPr lang="en-US" dirty="0"/>
              <a:t>CFR 178E </a:t>
            </a:r>
            <a:r>
              <a:rPr lang="en-US" dirty="0">
                <a:hlinkClick r:id="rId4"/>
              </a:rPr>
              <a:t>Cranes and Derricks in Construction: Operator Qualification</a:t>
            </a:r>
            <a:endParaRPr lang="en-US" dirty="0"/>
          </a:p>
          <a:p>
            <a:r>
              <a:rPr lang="en-US" dirty="0"/>
              <a:t>83 FR 11/9/2018   29 CFR 1926.1427 - final rule.</a:t>
            </a:r>
          </a:p>
          <a:p>
            <a:r>
              <a:rPr lang="en-US" dirty="0"/>
              <a:t>New final rule alters a provision that required different levels of certification based on the rated lifting capacity of equipment and establishes minimum requirements for determining operator competency.</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33</a:t>
            </a:fld>
            <a:endParaRPr lang="en-US" dirty="0"/>
          </a:p>
        </p:txBody>
      </p:sp>
    </p:spTree>
    <p:extLst>
      <p:ext uri="{BB962C8B-B14F-4D97-AF65-F5344CB8AC3E}">
        <p14:creationId xmlns:p14="http://schemas.microsoft.com/office/powerpoint/2010/main" val="987777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2" y="4414790"/>
            <a:ext cx="5618478" cy="4182177"/>
          </a:xfrm>
        </p:spPr>
        <p:txBody>
          <a:bodyPr/>
          <a:lstStyle/>
          <a:p>
            <a:r>
              <a:rPr lang="en-US" dirty="0"/>
              <a:t>FOM Chapter 15  </a:t>
            </a:r>
            <a:r>
              <a:rPr lang="en-US" dirty="0">
                <a:hlinkClick r:id="rId3"/>
              </a:rPr>
              <a:t>Industrial Hygiene Compliance</a:t>
            </a:r>
            <a:endParaRPr lang="en-US" dirty="0"/>
          </a:p>
          <a:p>
            <a:r>
              <a:rPr lang="en-US" dirty="0"/>
              <a:t>Chapter updated to reflect the new silica standard(s) and reference to the new memo regarding air contaminants for which there is no PEL (Memo AC 1).</a:t>
            </a:r>
          </a:p>
          <a:p>
            <a:r>
              <a:rPr lang="en-US" dirty="0"/>
              <a:t>CPL 02-00-161 </a:t>
            </a:r>
            <a:r>
              <a:rPr lang="en-US" dirty="0">
                <a:hlinkClick r:id="rId4"/>
              </a:rPr>
              <a:t>National Emphasis Program on Trenching and Excavation</a:t>
            </a:r>
            <a:endParaRPr lang="en-US" dirty="0"/>
          </a:p>
          <a:p>
            <a:r>
              <a:rPr lang="en-US" dirty="0"/>
              <a:t>This directive implements a National Emphasis Program (NEP) in North Carolina for identifying, reducing and/or eliminating safety hazards associated with trenching and excavation. This NEP supplements the Special Emphasis Program (SEP) for construction activity, which include trenching and excavation.</a:t>
            </a:r>
          </a:p>
          <a:p>
            <a:r>
              <a:rPr lang="en-US" dirty="0"/>
              <a:t>Memos  FED 1 </a:t>
            </a:r>
            <a:r>
              <a:rPr lang="en-US" dirty="0">
                <a:hlinkClick r:id="rId5"/>
              </a:rPr>
              <a:t>Entering Federally-Owned Buildings or Federally-Leased Facilities/REAL ID</a:t>
            </a:r>
            <a:endParaRPr lang="en-US" dirty="0"/>
          </a:p>
          <a:p>
            <a:r>
              <a:rPr lang="en-US" dirty="0"/>
              <a:t>This memo addresses recent issues regarding increased security measures encountered by NCDOL S&amp;I inspectors entering into Federally-owned buildings or Federally leased facilities. Also discussed is the process to obtain a REAL ID.</a:t>
            </a:r>
          </a:p>
          <a:p>
            <a:r>
              <a:rPr lang="en-US" dirty="0"/>
              <a:t>Memos  BE 4 </a:t>
            </a:r>
            <a:r>
              <a:rPr lang="en-US" dirty="0">
                <a:hlinkClick r:id="rId6"/>
              </a:rPr>
              <a:t>Updated Interim Enforcement Guidance for the Beryllium Standards</a:t>
            </a:r>
            <a:endParaRPr lang="en-US" dirty="0"/>
          </a:p>
          <a:p>
            <a:r>
              <a:rPr lang="en-US" dirty="0"/>
              <a:t>This memorandum supersedes the May 9, 2018 Interim Enforcement Memorandum and Notice of Delay in Enforcement for Certain Provisions of the Beryllium Standard and continues previous guidance for those provisions of the beryllium standards that OSHA began enforcing on May 11, 2018.</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34</a:t>
            </a:fld>
            <a:endParaRPr lang="en-US"/>
          </a:p>
        </p:txBody>
      </p:sp>
    </p:spTree>
    <p:extLst>
      <p:ext uri="{BB962C8B-B14F-4D97-AF65-F5344CB8AC3E}">
        <p14:creationId xmlns:p14="http://schemas.microsoft.com/office/powerpoint/2010/main" val="4214035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35</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35</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4</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5</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dirty="0"/>
              <a:t>FFY 2019 - 2023</a:t>
            </a:r>
          </a:p>
          <a:p>
            <a:pPr eaLnBrk="1" hangingPunct="1"/>
            <a:endParaRPr lang="en-US" dirty="0"/>
          </a:p>
          <a:p>
            <a:pPr eaLnBrk="1" hangingPunct="1"/>
            <a:r>
              <a:rPr lang="en-US" dirty="0"/>
              <a:t>OSHNC Outcome Goal #1 By the end of FY 2023, reduce the rate of workplace fatalities by 2% OSHNC Outcome Goal #2 By the end of FY 2023, reduce the rate of workplace injuries and illnesses by 5%</a:t>
            </a:r>
          </a:p>
        </p:txBody>
      </p:sp>
    </p:spTree>
    <p:extLst>
      <p:ext uri="{BB962C8B-B14F-4D97-AF65-F5344CB8AC3E}">
        <p14:creationId xmlns:p14="http://schemas.microsoft.com/office/powerpoint/2010/main" val="3734453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6</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7</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8</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9</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6053763"/>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19.jpe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32.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12.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3877985"/>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sz="2800" dirty="0">
                <a:solidFill>
                  <a:schemeClr val="bg2"/>
                </a:solidFill>
              </a:rPr>
              <a:t>3</a:t>
            </a:r>
            <a:r>
              <a:rPr lang="en-US" sz="2800" baseline="30000" dirty="0">
                <a:solidFill>
                  <a:schemeClr val="bg2"/>
                </a:solidFill>
              </a:rPr>
              <a:t>rd</a:t>
            </a:r>
            <a:r>
              <a:rPr lang="en-US" sz="2800" dirty="0">
                <a:solidFill>
                  <a:schemeClr val="bg2"/>
                </a:solidFill>
              </a:rPr>
              <a:t> Quarter Report</a:t>
            </a:r>
            <a:br>
              <a:rPr lang="en-US" sz="2800" dirty="0">
                <a:solidFill>
                  <a:schemeClr val="bg2"/>
                </a:solidFill>
              </a:rPr>
            </a:br>
            <a:r>
              <a:rPr lang="en-US" sz="2400" i="1" dirty="0">
                <a:solidFill>
                  <a:schemeClr val="bg2"/>
                </a:solidFill>
              </a:rPr>
              <a:t>Federal Fiscal Year 2019*</a:t>
            </a: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405860"/>
            <a:ext cx="7162800" cy="1416542"/>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i="1" dirty="0">
                <a:solidFill>
                  <a:srgbClr val="777777"/>
                </a:solidFill>
              </a:rPr>
              <a:t>Wanda Lagoe CSP CPM ARM</a:t>
            </a:r>
          </a:p>
          <a:p>
            <a:pPr eaLnBrk="0" hangingPunct="0">
              <a:lnSpc>
                <a:spcPct val="110000"/>
              </a:lnSpc>
              <a:buClr>
                <a:srgbClr val="910046"/>
              </a:buClr>
              <a:buSzPct val="84000"/>
              <a:buFont typeface="Wingdings" pitchFamily="2" charset="2"/>
              <a:buNone/>
            </a:pPr>
            <a:r>
              <a:rPr lang="en-US" sz="1600" dirty="0">
                <a:solidFill>
                  <a:srgbClr val="777777"/>
                </a:solidFill>
              </a:rPr>
              <a:t>Bureau Chief</a:t>
            </a:r>
          </a:p>
          <a:p>
            <a:pPr eaLnBrk="0" hangingPunct="0">
              <a:lnSpc>
                <a:spcPct val="110000"/>
              </a:lnSpc>
              <a:buClr>
                <a:srgbClr val="910046"/>
              </a:buClr>
              <a:buSzPct val="84000"/>
              <a:buFont typeface="Wingdings" pitchFamily="2" charset="2"/>
              <a:buNone/>
            </a:pPr>
            <a:r>
              <a:rPr lang="en-US" sz="1600" dirty="0">
                <a:solidFill>
                  <a:srgbClr val="777777"/>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478179"/>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17" name="Picture 7" descr="C:\Documents and Settings\Wanda Lagoe\My Documents\My Pictures\Partnerships\Crane 178.jpg"/>
          <p:cNvPicPr>
            <a:picLocks noChangeAspect="1" noChangeArrowheads="1"/>
          </p:cNvPicPr>
          <p:nvPr/>
        </p:nvPicPr>
        <p:blipFill>
          <a:blip r:embed="rId3" cstate="print"/>
          <a:srcRect l="44705"/>
          <a:stretch>
            <a:fillRect/>
          </a:stretch>
        </p:blipFill>
        <p:spPr bwMode="auto">
          <a:xfrm>
            <a:off x="609600" y="4800601"/>
            <a:ext cx="1406771" cy="1143000"/>
          </a:xfrm>
          <a:prstGeom prst="rect">
            <a:avLst/>
          </a:prstGeom>
          <a:noFill/>
          <a:ln w="9525">
            <a:noFill/>
            <a:miter lim="800000"/>
            <a:headEnd/>
            <a:tailEnd/>
          </a:ln>
        </p:spPr>
      </p:pic>
      <p:pic>
        <p:nvPicPr>
          <p:cNvPr id="20" name="Picture 19" descr="C:\Users\wllagoe.EADS\Pictures\Construction\IMAG0613.jpg"/>
          <p:cNvPicPr/>
          <p:nvPr/>
        </p:nvPicPr>
        <p:blipFill>
          <a:blip r:embed="rId4" cstate="print"/>
          <a:srcRect/>
          <a:stretch>
            <a:fillRect/>
          </a:stretch>
        </p:blipFill>
        <p:spPr bwMode="auto">
          <a:xfrm>
            <a:off x="2971800" y="4800600"/>
            <a:ext cx="2209800" cy="1143000"/>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58114" y="4737556"/>
            <a:ext cx="1186543" cy="215444"/>
          </a:xfrm>
          <a:prstGeom prst="rect">
            <a:avLst/>
          </a:prstGeom>
          <a:noFill/>
        </p:spPr>
        <p:txBody>
          <a:bodyPr wrap="none" rtlCol="0">
            <a:spAutoFit/>
          </a:bodyPr>
          <a:lstStyle/>
          <a:p>
            <a:r>
              <a:rPr lang="en-US" sz="800" dirty="0"/>
              <a:t>NCDOL Photo Library</a:t>
            </a:r>
          </a:p>
        </p:txBody>
      </p:sp>
      <p:pic>
        <p:nvPicPr>
          <p:cNvPr id="21" name="Picture 20"/>
          <p:cNvPicPr/>
          <p:nvPr/>
        </p:nvPicPr>
        <p:blipFill>
          <a:blip r:embed="rId5" cstate="print"/>
          <a:srcRect/>
          <a:stretch>
            <a:fillRect/>
          </a:stretch>
        </p:blipFill>
        <p:spPr bwMode="auto">
          <a:xfrm>
            <a:off x="6781800" y="4800600"/>
            <a:ext cx="1752600" cy="1143000"/>
          </a:xfrm>
          <a:prstGeom prst="rect">
            <a:avLst/>
          </a:prstGeom>
          <a:noFill/>
          <a:ln w="9525">
            <a:noFill/>
            <a:miter lim="800000"/>
            <a:headEnd/>
            <a:tailEnd/>
          </a:ln>
        </p:spPr>
      </p:pic>
      <p:pic>
        <p:nvPicPr>
          <p:cNvPr id="22" name="Picture 21" descr="C:\Users\wllagoe.EADS\Pictures\Picture 028.jpg"/>
          <p:cNvPicPr/>
          <p:nvPr/>
        </p:nvPicPr>
        <p:blipFill>
          <a:blip r:embed="rId6" cstate="print"/>
          <a:srcRect t="36156" r="23415"/>
          <a:stretch>
            <a:fillRect/>
          </a:stretch>
        </p:blipFill>
        <p:spPr bwMode="auto">
          <a:xfrm>
            <a:off x="5181600" y="4800600"/>
            <a:ext cx="1676400" cy="1143000"/>
          </a:xfrm>
          <a:prstGeom prst="rect">
            <a:avLst/>
          </a:prstGeom>
          <a:noFill/>
          <a:ln w="9525">
            <a:noFill/>
            <a:miter lim="800000"/>
            <a:headEnd/>
            <a:tailEnd/>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993" y="4800600"/>
            <a:ext cx="966450" cy="1143000"/>
          </a:xfrm>
          <a:prstGeom prst="rect">
            <a:avLst/>
          </a:prstGeom>
        </p:spPr>
      </p:pic>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2983774084"/>
              </p:ext>
            </p:extLst>
          </p:nvPr>
        </p:nvGraphicFramePr>
        <p:xfrm>
          <a:off x="609598" y="1143000"/>
          <a:ext cx="7924802" cy="3200401"/>
        </p:xfrm>
        <a:graphic>
          <a:graphicData uri="http://schemas.openxmlformats.org/drawingml/2006/table">
            <a:tbl>
              <a:tblPr firstRow="1" bandRow="1">
                <a:tableStyleId>{073A0DAA-6AF3-43AB-8588-CEC1D06C72B9}</a:tableStyleId>
              </a:tblPr>
              <a:tblGrid>
                <a:gridCol w="3124202">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3952016136"/>
                    </a:ext>
                  </a:extLst>
                </a:gridCol>
                <a:gridCol w="914400">
                  <a:extLst>
                    <a:ext uri="{9D8B030D-6E8A-4147-A177-3AD203B41FA5}">
                      <a16:colId xmlns:a16="http://schemas.microsoft.com/office/drawing/2014/main" val="3478537427"/>
                    </a:ext>
                  </a:extLst>
                </a:gridCol>
                <a:gridCol w="739345">
                  <a:extLst>
                    <a:ext uri="{9D8B030D-6E8A-4147-A177-3AD203B41FA5}">
                      <a16:colId xmlns:a16="http://schemas.microsoft.com/office/drawing/2014/main" val="20002"/>
                    </a:ext>
                  </a:extLst>
                </a:gridCol>
                <a:gridCol w="1318055">
                  <a:extLst>
                    <a:ext uri="{9D8B030D-6E8A-4147-A177-3AD203B41FA5}">
                      <a16:colId xmlns:a16="http://schemas.microsoft.com/office/drawing/2014/main" val="20003"/>
                    </a:ext>
                  </a:extLst>
                </a:gridCol>
              </a:tblGrid>
              <a:tr h="540240">
                <a:tc>
                  <a:txBody>
                    <a:bodyPr/>
                    <a:lstStyle/>
                    <a:p>
                      <a:pPr algn="r"/>
                      <a:r>
                        <a:rPr lang="en-US" sz="1600" dirty="0">
                          <a:solidFill>
                            <a:schemeClr val="tx1"/>
                          </a:solidFill>
                        </a:rPr>
                        <a:t>COMPLIANCE INSPECTIONS</a:t>
                      </a:r>
                    </a:p>
                  </a:txBody>
                  <a:tcPr anchor="ctr">
                    <a:solidFill>
                      <a:schemeClr val="bg1">
                        <a:lumMod val="75000"/>
                      </a:schemeClr>
                    </a:solidFill>
                  </a:tcPr>
                </a:tc>
                <a:tc>
                  <a:txBody>
                    <a:bodyPr/>
                    <a:lstStyle/>
                    <a:p>
                      <a:pPr algn="ctr"/>
                      <a:r>
                        <a:rPr lang="en-US" sz="1600" b="1" dirty="0">
                          <a:solidFill>
                            <a:schemeClr val="tx1"/>
                          </a:solidFill>
                        </a:rPr>
                        <a:t>1</a:t>
                      </a:r>
                      <a:r>
                        <a:rPr lang="en-US" sz="1600" b="1" baseline="30000" dirty="0">
                          <a:solidFill>
                            <a:schemeClr val="tx1"/>
                          </a:solidFill>
                        </a:rPr>
                        <a:t>st</a:t>
                      </a:r>
                      <a:r>
                        <a:rPr lang="en-US" sz="1600" b="1" dirty="0">
                          <a:solidFill>
                            <a:schemeClr val="tx1"/>
                          </a:solidFill>
                        </a:rPr>
                        <a:t> Qtr.</a:t>
                      </a:r>
                    </a:p>
                  </a:txBody>
                  <a:tcPr anchor="ctr">
                    <a:solidFill>
                      <a:schemeClr val="bg1">
                        <a:lumMod val="75000"/>
                      </a:schemeClr>
                    </a:solidFill>
                  </a:tcPr>
                </a:tc>
                <a:tc>
                  <a:txBody>
                    <a:bodyPr/>
                    <a:lstStyle/>
                    <a:p>
                      <a:pPr algn="ctr"/>
                      <a:r>
                        <a:rPr lang="en-US" sz="1600" b="1" dirty="0">
                          <a:solidFill>
                            <a:schemeClr val="tx1"/>
                          </a:solidFill>
                        </a:rPr>
                        <a:t>2</a:t>
                      </a:r>
                      <a:r>
                        <a:rPr lang="en-US" sz="1600" b="1" baseline="30000" dirty="0">
                          <a:solidFill>
                            <a:schemeClr val="tx1"/>
                          </a:solidFill>
                        </a:rPr>
                        <a:t>nd</a:t>
                      </a:r>
                      <a:r>
                        <a:rPr lang="en-US" sz="1600" b="1" dirty="0">
                          <a:solidFill>
                            <a:schemeClr val="tx1"/>
                          </a:solidFill>
                        </a:rPr>
                        <a:t> Qtr.</a:t>
                      </a:r>
                    </a:p>
                  </a:txBody>
                  <a:tcPr anchor="ctr">
                    <a:solidFill>
                      <a:schemeClr val="bg1">
                        <a:lumMod val="75000"/>
                      </a:schemeClr>
                    </a:solidFill>
                  </a:tcPr>
                </a:tc>
                <a:tc>
                  <a:txBody>
                    <a:bodyPr/>
                    <a:lstStyle/>
                    <a:p>
                      <a:pPr algn="ctr"/>
                      <a:r>
                        <a:rPr lang="en-US" sz="1600" b="1" dirty="0">
                          <a:solidFill>
                            <a:schemeClr val="tx1"/>
                          </a:solidFill>
                        </a:rPr>
                        <a:t>3</a:t>
                      </a:r>
                      <a:r>
                        <a:rPr lang="en-US" sz="1600" b="1" baseline="30000" dirty="0">
                          <a:solidFill>
                            <a:schemeClr val="tx1"/>
                          </a:solidFill>
                        </a:rPr>
                        <a:t>rd</a:t>
                      </a:r>
                      <a:r>
                        <a:rPr lang="en-US" sz="1600" b="1" dirty="0">
                          <a:solidFill>
                            <a:schemeClr val="tx1"/>
                          </a:solidFill>
                        </a:rPr>
                        <a:t> Qtr.</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0023">
                <a:tc>
                  <a:txBody>
                    <a:bodyPr/>
                    <a:lstStyle/>
                    <a:p>
                      <a:pPr algn="r"/>
                      <a:r>
                        <a:rPr lang="en-US" sz="1600" i="1" dirty="0"/>
                        <a:t>Silica</a:t>
                      </a:r>
                    </a:p>
                  </a:txBody>
                  <a:tcPr>
                    <a:solidFill>
                      <a:schemeClr val="bg1">
                        <a:lumMod val="85000"/>
                      </a:schemeClr>
                    </a:solidFill>
                  </a:tcPr>
                </a:tc>
                <a:tc>
                  <a:txBody>
                    <a:bodyPr/>
                    <a:lstStyle/>
                    <a:p>
                      <a:pPr algn="ctr"/>
                      <a:r>
                        <a:rPr lang="en-US" sz="1600" i="0" dirty="0"/>
                        <a:t>11</a:t>
                      </a:r>
                    </a:p>
                  </a:txBody>
                  <a:tcPr>
                    <a:solidFill>
                      <a:schemeClr val="bg1">
                        <a:lumMod val="85000"/>
                      </a:schemeClr>
                    </a:solidFill>
                  </a:tcPr>
                </a:tc>
                <a:tc>
                  <a:txBody>
                    <a:bodyPr/>
                    <a:lstStyle/>
                    <a:p>
                      <a:pPr algn="ctr"/>
                      <a:r>
                        <a:rPr lang="en-US" sz="1600" i="0" dirty="0"/>
                        <a:t>20</a:t>
                      </a:r>
                    </a:p>
                  </a:txBody>
                  <a:tcPr>
                    <a:solidFill>
                      <a:schemeClr val="bg1">
                        <a:lumMod val="85000"/>
                      </a:schemeClr>
                    </a:solidFill>
                  </a:tcPr>
                </a:tc>
                <a:tc>
                  <a:txBody>
                    <a:bodyPr/>
                    <a:lstStyle/>
                    <a:p>
                      <a:pPr algn="ctr"/>
                      <a:r>
                        <a:rPr lang="en-US" sz="1600" i="0" dirty="0"/>
                        <a:t>19</a:t>
                      </a:r>
                    </a:p>
                  </a:txBody>
                  <a:tcPr>
                    <a:solidFill>
                      <a:schemeClr val="bg1">
                        <a:lumMod val="85000"/>
                      </a:schemeClr>
                    </a:solidFill>
                  </a:tcPr>
                </a:tc>
                <a:tc>
                  <a:txBody>
                    <a:bodyPr/>
                    <a:lstStyle/>
                    <a:p>
                      <a:pPr algn="ctr"/>
                      <a:r>
                        <a:rPr lang="en-US" sz="1600" b="1" i="1" dirty="0"/>
                        <a:t>50</a:t>
                      </a:r>
                    </a:p>
                  </a:txBody>
                  <a:tcPr>
                    <a:solidFill>
                      <a:schemeClr val="bg1">
                        <a:lumMod val="85000"/>
                      </a:schemeClr>
                    </a:solidFill>
                  </a:tcPr>
                </a:tc>
                <a:tc rowSpan="6">
                  <a:txBody>
                    <a:bodyPr/>
                    <a:lstStyle/>
                    <a:p>
                      <a:pPr algn="ctr"/>
                      <a:r>
                        <a:rPr lang="en-US" sz="1600" b="1" i="0" dirty="0"/>
                        <a:t>100</a:t>
                      </a:r>
                    </a:p>
                  </a:txBody>
                  <a:tcPr anchor="b">
                    <a:solidFill>
                      <a:schemeClr val="bg1">
                        <a:lumMod val="85000"/>
                      </a:schemeClr>
                    </a:solidFill>
                  </a:tcPr>
                </a:tc>
                <a:extLst>
                  <a:ext uri="{0D108BD9-81ED-4DB2-BD59-A6C34878D82A}">
                    <a16:rowId xmlns:a16="http://schemas.microsoft.com/office/drawing/2014/main" val="10001"/>
                  </a:ext>
                </a:extLst>
              </a:tr>
              <a:tr h="380023">
                <a:tc>
                  <a:txBody>
                    <a:bodyPr/>
                    <a:lstStyle/>
                    <a:p>
                      <a:pPr algn="r"/>
                      <a:r>
                        <a:rPr lang="en-US" sz="1600" i="1" dirty="0"/>
                        <a:t>Asbestos</a:t>
                      </a:r>
                    </a:p>
                  </a:txBody>
                  <a:tcPr>
                    <a:solidFill>
                      <a:schemeClr val="bg1">
                        <a:lumMod val="95000"/>
                      </a:schemeClr>
                    </a:solidFill>
                  </a:tcPr>
                </a:tc>
                <a:tc>
                  <a:txBody>
                    <a:bodyPr/>
                    <a:lstStyle/>
                    <a:p>
                      <a:pPr algn="ctr"/>
                      <a:r>
                        <a:rPr lang="en-US" sz="1600" i="0" dirty="0"/>
                        <a:t>6</a:t>
                      </a:r>
                    </a:p>
                  </a:txBody>
                  <a:tcPr>
                    <a:solidFill>
                      <a:schemeClr val="bg1">
                        <a:lumMod val="95000"/>
                      </a:schemeClr>
                    </a:solidFill>
                  </a:tcPr>
                </a:tc>
                <a:tc>
                  <a:txBody>
                    <a:bodyPr/>
                    <a:lstStyle/>
                    <a:p>
                      <a:pPr algn="ctr"/>
                      <a:r>
                        <a:rPr lang="en-US" sz="1600" i="0" dirty="0"/>
                        <a:t>5</a:t>
                      </a:r>
                    </a:p>
                  </a:txBody>
                  <a:tcPr>
                    <a:solidFill>
                      <a:schemeClr val="bg1">
                        <a:lumMod val="95000"/>
                      </a:schemeClr>
                    </a:solidFill>
                  </a:tcPr>
                </a:tc>
                <a:tc>
                  <a:txBody>
                    <a:bodyPr/>
                    <a:lstStyle/>
                    <a:p>
                      <a:pPr algn="ctr"/>
                      <a:r>
                        <a:rPr lang="en-US" sz="1600" i="0" dirty="0"/>
                        <a:t>7</a:t>
                      </a:r>
                    </a:p>
                  </a:txBody>
                  <a:tcPr>
                    <a:solidFill>
                      <a:schemeClr val="bg1">
                        <a:lumMod val="95000"/>
                      </a:schemeClr>
                    </a:solidFill>
                  </a:tcPr>
                </a:tc>
                <a:tc>
                  <a:txBody>
                    <a:bodyPr/>
                    <a:lstStyle/>
                    <a:p>
                      <a:pPr algn="ctr"/>
                      <a:r>
                        <a:rPr lang="en-US" sz="1600" b="1" i="1" dirty="0"/>
                        <a:t>18</a:t>
                      </a:r>
                    </a:p>
                  </a:txBody>
                  <a:tcP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0023">
                <a:tc>
                  <a:txBody>
                    <a:bodyPr/>
                    <a:lstStyle/>
                    <a:p>
                      <a:pPr algn="r"/>
                      <a:r>
                        <a:rPr lang="en-US" sz="1600" i="1" dirty="0" err="1"/>
                        <a:t>Isocyanates</a:t>
                      </a:r>
                      <a:endParaRPr lang="en-US" sz="1600" i="1" dirty="0"/>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tc>
                  <a:txBody>
                    <a:bodyPr/>
                    <a:lstStyle/>
                    <a:p>
                      <a:pPr algn="ctr"/>
                      <a:r>
                        <a:rPr lang="en-US" sz="1600" i="0" dirty="0"/>
                        <a:t>6</a:t>
                      </a:r>
                    </a:p>
                  </a:txBody>
                  <a:tcPr>
                    <a:solidFill>
                      <a:schemeClr val="bg1">
                        <a:lumMod val="85000"/>
                      </a:schemeClr>
                    </a:solidFill>
                  </a:tcPr>
                </a:tc>
                <a:tc>
                  <a:txBody>
                    <a:bodyPr/>
                    <a:lstStyle/>
                    <a:p>
                      <a:pPr algn="ctr"/>
                      <a:r>
                        <a:rPr lang="en-US" sz="1600" i="0" dirty="0"/>
                        <a:t>9</a:t>
                      </a:r>
                    </a:p>
                  </a:txBody>
                  <a:tcPr>
                    <a:solidFill>
                      <a:schemeClr val="bg1">
                        <a:lumMod val="85000"/>
                      </a:schemeClr>
                    </a:solidFill>
                  </a:tcPr>
                </a:tc>
                <a:tc>
                  <a:txBody>
                    <a:bodyPr/>
                    <a:lstStyle/>
                    <a:p>
                      <a:pPr algn="ctr"/>
                      <a:r>
                        <a:rPr lang="en-US" sz="1600" b="1" i="1" dirty="0"/>
                        <a:t>17</a:t>
                      </a:r>
                    </a:p>
                  </a:txBody>
                  <a:tcP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0023">
                <a:tc>
                  <a:txBody>
                    <a:bodyPr/>
                    <a:lstStyle/>
                    <a:p>
                      <a:pPr algn="r"/>
                      <a:r>
                        <a:rPr lang="en-US" sz="1600" i="1" dirty="0"/>
                        <a:t>Lead</a:t>
                      </a:r>
                    </a:p>
                  </a:txBody>
                  <a:tcPr>
                    <a:solidFill>
                      <a:schemeClr val="bg1">
                        <a:lumMod val="95000"/>
                      </a:schemeClr>
                    </a:solidFill>
                  </a:tcPr>
                </a:tc>
                <a:tc>
                  <a:txBody>
                    <a:bodyPr/>
                    <a:lstStyle/>
                    <a:p>
                      <a:pPr algn="ctr"/>
                      <a:r>
                        <a:rPr lang="en-US" sz="1600" i="0" dirty="0"/>
                        <a:t>9</a:t>
                      </a:r>
                    </a:p>
                  </a:txBody>
                  <a:tcPr>
                    <a:solidFill>
                      <a:schemeClr val="bg1">
                        <a:lumMod val="95000"/>
                      </a:schemeClr>
                    </a:solidFill>
                  </a:tcPr>
                </a:tc>
                <a:tc>
                  <a:txBody>
                    <a:bodyPr/>
                    <a:lstStyle/>
                    <a:p>
                      <a:pPr algn="ctr"/>
                      <a:r>
                        <a:rPr lang="en-US" sz="1600" i="0" dirty="0"/>
                        <a:t>4</a:t>
                      </a:r>
                    </a:p>
                  </a:txBody>
                  <a:tcPr>
                    <a:solidFill>
                      <a:schemeClr val="bg1">
                        <a:lumMod val="95000"/>
                      </a:schemeClr>
                    </a:solidFill>
                  </a:tcPr>
                </a:tc>
                <a:tc>
                  <a:txBody>
                    <a:bodyPr/>
                    <a:lstStyle/>
                    <a:p>
                      <a:pPr algn="ctr"/>
                      <a:r>
                        <a:rPr lang="en-US" sz="1600" i="0" dirty="0"/>
                        <a:t>6</a:t>
                      </a:r>
                    </a:p>
                  </a:txBody>
                  <a:tcPr>
                    <a:solidFill>
                      <a:schemeClr val="bg1">
                        <a:lumMod val="95000"/>
                      </a:schemeClr>
                    </a:solidFill>
                  </a:tcPr>
                </a:tc>
                <a:tc>
                  <a:txBody>
                    <a:bodyPr/>
                    <a:lstStyle/>
                    <a:p>
                      <a:pPr algn="ctr"/>
                      <a:r>
                        <a:rPr lang="en-US" sz="1600" b="1" i="1" dirty="0"/>
                        <a:t>19</a:t>
                      </a:r>
                    </a:p>
                  </a:txBody>
                  <a:tcP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0023">
                <a:tc>
                  <a:txBody>
                    <a:bodyPr/>
                    <a:lstStyle/>
                    <a:p>
                      <a:pPr algn="r"/>
                      <a:r>
                        <a:rPr lang="en-US" sz="1600" i="1" dirty="0" err="1"/>
                        <a:t>Hexavalent</a:t>
                      </a:r>
                      <a:r>
                        <a:rPr lang="en-US" sz="1600" i="1" dirty="0"/>
                        <a:t> Chromium</a:t>
                      </a:r>
                    </a:p>
                  </a:txBody>
                  <a:tcPr>
                    <a:solidFill>
                      <a:schemeClr val="bg1">
                        <a:lumMod val="85000"/>
                      </a:schemeClr>
                    </a:solidFill>
                  </a:tcPr>
                </a:tc>
                <a:tc>
                  <a:txBody>
                    <a:bodyPr/>
                    <a:lstStyle/>
                    <a:p>
                      <a:pPr algn="ctr"/>
                      <a:r>
                        <a:rPr lang="en-US" sz="1600" i="0" dirty="0"/>
                        <a:t>1</a:t>
                      </a:r>
                    </a:p>
                  </a:txBody>
                  <a:tcPr>
                    <a:solidFill>
                      <a:schemeClr val="bg1">
                        <a:lumMod val="85000"/>
                      </a:schemeClr>
                    </a:solidFill>
                  </a:tcPr>
                </a:tc>
                <a:tc>
                  <a:txBody>
                    <a:bodyPr/>
                    <a:lstStyle/>
                    <a:p>
                      <a:pPr algn="ctr"/>
                      <a:r>
                        <a:rPr lang="en-US" sz="1600" i="0" dirty="0"/>
                        <a:t>4</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b="1" i="1" dirty="0"/>
                        <a:t>5</a:t>
                      </a:r>
                    </a:p>
                  </a:txBody>
                  <a:tcP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0023">
                <a:tc>
                  <a:txBody>
                    <a:bodyPr/>
                    <a:lstStyle/>
                    <a:p>
                      <a:pPr algn="r"/>
                      <a:r>
                        <a:rPr lang="en-US" sz="1600" b="1" i="1" dirty="0"/>
                        <a:t>Total</a:t>
                      </a:r>
                    </a:p>
                  </a:txBody>
                  <a:tcPr>
                    <a:solidFill>
                      <a:schemeClr val="bg1">
                        <a:lumMod val="95000"/>
                      </a:schemeClr>
                    </a:solidFill>
                  </a:tcPr>
                </a:tc>
                <a:tc>
                  <a:txBody>
                    <a:bodyPr/>
                    <a:lstStyle/>
                    <a:p>
                      <a:pPr algn="ctr"/>
                      <a:r>
                        <a:rPr lang="en-US" sz="1600" b="1" i="1" dirty="0"/>
                        <a:t>29</a:t>
                      </a:r>
                    </a:p>
                  </a:txBody>
                  <a:tcPr>
                    <a:solidFill>
                      <a:schemeClr val="bg1">
                        <a:lumMod val="95000"/>
                      </a:schemeClr>
                    </a:solidFill>
                  </a:tcPr>
                </a:tc>
                <a:tc>
                  <a:txBody>
                    <a:bodyPr/>
                    <a:lstStyle/>
                    <a:p>
                      <a:pPr algn="ctr"/>
                      <a:r>
                        <a:rPr lang="en-US" sz="1600" b="1" i="1" dirty="0"/>
                        <a:t>39</a:t>
                      </a:r>
                    </a:p>
                  </a:txBody>
                  <a:tcPr>
                    <a:solidFill>
                      <a:schemeClr val="bg1">
                        <a:lumMod val="95000"/>
                      </a:schemeClr>
                    </a:solidFill>
                  </a:tcPr>
                </a:tc>
                <a:tc>
                  <a:txBody>
                    <a:bodyPr/>
                    <a:lstStyle/>
                    <a:p>
                      <a:pPr algn="ctr"/>
                      <a:r>
                        <a:rPr lang="en-US" sz="1600" b="1" i="1" dirty="0"/>
                        <a:t>41</a:t>
                      </a:r>
                    </a:p>
                  </a:txBody>
                  <a:tcPr>
                    <a:solidFill>
                      <a:schemeClr val="bg1">
                        <a:lumMod val="95000"/>
                      </a:schemeClr>
                    </a:solidFill>
                  </a:tcPr>
                </a:tc>
                <a:tc>
                  <a:txBody>
                    <a:bodyPr/>
                    <a:lstStyle/>
                    <a:p>
                      <a:pPr algn="ctr"/>
                      <a:r>
                        <a:rPr lang="en-US" sz="1600" b="1" i="1" dirty="0"/>
                        <a:t>109*</a:t>
                      </a:r>
                    </a:p>
                  </a:txBody>
                  <a:tcP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0023">
                <a:tc>
                  <a:txBody>
                    <a:bodyPr/>
                    <a:lstStyle/>
                    <a:p>
                      <a:pPr algn="r"/>
                      <a:r>
                        <a:rPr lang="en-US" sz="1600" b="0" i="1" dirty="0"/>
                        <a:t>Program Improvements</a:t>
                      </a:r>
                    </a:p>
                  </a:txBody>
                  <a:tcPr>
                    <a:solidFill>
                      <a:schemeClr val="bg1">
                        <a:lumMod val="85000"/>
                      </a:schemeClr>
                    </a:solidFill>
                  </a:tcPr>
                </a:tc>
                <a:tc>
                  <a:txBody>
                    <a:bodyPr/>
                    <a:lstStyle/>
                    <a:p>
                      <a:pPr algn="ctr"/>
                      <a:r>
                        <a:rPr lang="en-US" sz="1600" b="0" i="0" dirty="0"/>
                        <a:t>10</a:t>
                      </a:r>
                    </a:p>
                  </a:txBody>
                  <a:tcPr>
                    <a:solidFill>
                      <a:schemeClr val="bg1">
                        <a:lumMod val="85000"/>
                      </a:schemeClr>
                    </a:solidFill>
                  </a:tcPr>
                </a:tc>
                <a:tc>
                  <a:txBody>
                    <a:bodyPr/>
                    <a:lstStyle/>
                    <a:p>
                      <a:pPr algn="ctr"/>
                      <a:r>
                        <a:rPr lang="en-US" sz="1600" b="0" i="0" dirty="0"/>
                        <a:t>13</a:t>
                      </a:r>
                    </a:p>
                  </a:txBody>
                  <a:tcPr>
                    <a:solidFill>
                      <a:schemeClr val="bg1">
                        <a:lumMod val="85000"/>
                      </a:schemeClr>
                    </a:solidFill>
                  </a:tcPr>
                </a:tc>
                <a:tc>
                  <a:txBody>
                    <a:bodyPr/>
                    <a:lstStyle/>
                    <a:p>
                      <a:pPr algn="ctr"/>
                      <a:r>
                        <a:rPr lang="en-US" sz="1600" b="0" i="0" dirty="0"/>
                        <a:t>10</a:t>
                      </a:r>
                    </a:p>
                  </a:txBody>
                  <a:tcPr>
                    <a:solidFill>
                      <a:schemeClr val="bg1">
                        <a:lumMod val="85000"/>
                      </a:schemeClr>
                    </a:solidFill>
                  </a:tcPr>
                </a:tc>
                <a:tc>
                  <a:txBody>
                    <a:bodyPr/>
                    <a:lstStyle/>
                    <a:p>
                      <a:pPr algn="ctr"/>
                      <a:r>
                        <a:rPr lang="en-US" sz="1600" b="1" i="1" dirty="0"/>
                        <a:t>33</a:t>
                      </a:r>
                    </a:p>
                  </a:txBody>
                  <a:tcPr>
                    <a:solidFill>
                      <a:schemeClr val="bg1">
                        <a:lumMod val="85000"/>
                      </a:schemeClr>
                    </a:solidFill>
                  </a:tcPr>
                </a:tc>
                <a:tc>
                  <a:txBody>
                    <a:bodyPr/>
                    <a:lstStyle/>
                    <a:p>
                      <a:pPr algn="ctr"/>
                      <a:r>
                        <a:rPr lang="en-US" sz="1600" b="1"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sp>
        <p:nvSpPr>
          <p:cNvPr id="12" name="TextBox 11">
            <a:extLst>
              <a:ext uri="{FF2B5EF4-FFF2-40B4-BE49-F238E27FC236}">
                <a16:creationId xmlns:a16="http://schemas.microsoft.com/office/drawing/2014/main" id="{1CB3095D-15DD-4F36-A643-D153D4965C1E}"/>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20532374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8" name="TextBox 17"/>
          <p:cNvSpPr txBox="1"/>
          <p:nvPr/>
        </p:nvSpPr>
        <p:spPr>
          <a:xfrm>
            <a:off x="7179359" y="4355974"/>
            <a:ext cx="797013" cy="215444"/>
          </a:xfrm>
          <a:prstGeom prst="rect">
            <a:avLst/>
          </a:prstGeom>
          <a:noFill/>
        </p:spPr>
        <p:txBody>
          <a:bodyPr wrap="none" rtlCol="0">
            <a:spAutoFit/>
          </a:bodyPr>
          <a:lstStyle/>
          <a:p>
            <a:r>
              <a:rPr lang="en-US" sz="800" i="1" dirty="0"/>
              <a:t>* All Samples</a:t>
            </a:r>
          </a:p>
        </p:txBody>
      </p:sp>
      <p:sp>
        <p:nvSpPr>
          <p:cNvPr id="15" name="TextBox 14"/>
          <p:cNvSpPr txBox="1"/>
          <p:nvPr/>
        </p:nvSpPr>
        <p:spPr>
          <a:xfrm>
            <a:off x="511629" y="4373646"/>
            <a:ext cx="1186543" cy="215444"/>
          </a:xfrm>
          <a:prstGeom prst="rect">
            <a:avLst/>
          </a:prstGeom>
          <a:noFill/>
        </p:spPr>
        <p:txBody>
          <a:bodyPr wrap="none" rtlCol="0">
            <a:spAutoFit/>
          </a:bodyPr>
          <a:lstStyle/>
          <a:p>
            <a:r>
              <a:rPr lang="en-US" sz="800" dirty="0"/>
              <a:t>NCDOL Photo Library</a:t>
            </a:r>
          </a:p>
        </p:txBody>
      </p:sp>
      <p:pic>
        <p:nvPicPr>
          <p:cNvPr id="17" name="Picture 16" descr="C:\Users\wllagoe.EADS\Pictures\Construction\IMAG0613.jpg">
            <a:extLst>
              <a:ext uri="{FF2B5EF4-FFF2-40B4-BE49-F238E27FC236}">
                <a16:creationId xmlns:a16="http://schemas.microsoft.com/office/drawing/2014/main" id="{AE4B53A8-DB3A-45A4-9554-51CE18226615}"/>
              </a:ext>
            </a:extLst>
          </p:cNvPr>
          <p:cNvPicPr/>
          <p:nvPr/>
        </p:nvPicPr>
        <p:blipFill>
          <a:blip r:embed="rId3" cstate="print"/>
          <a:srcRect/>
          <a:stretch>
            <a:fillRect/>
          </a:stretch>
        </p:blipFill>
        <p:spPr bwMode="auto">
          <a:xfrm>
            <a:off x="3276600" y="4601289"/>
            <a:ext cx="2590800" cy="1342311"/>
          </a:xfrm>
          <a:prstGeom prst="rect">
            <a:avLst/>
          </a:prstGeom>
          <a:noFill/>
          <a:ln w="9525">
            <a:noFill/>
            <a:miter lim="800000"/>
            <a:headEnd/>
            <a:tailEnd/>
          </a:ln>
        </p:spPr>
      </p:pic>
      <p:pic>
        <p:nvPicPr>
          <p:cNvPr id="21" name="Picture 20">
            <a:extLst>
              <a:ext uri="{FF2B5EF4-FFF2-40B4-BE49-F238E27FC236}">
                <a16:creationId xmlns:a16="http://schemas.microsoft.com/office/drawing/2014/main" id="{58B9C1CF-477C-460B-9BF1-841B875902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780" r="1" b="17105"/>
          <a:stretch/>
        </p:blipFill>
        <p:spPr>
          <a:xfrm>
            <a:off x="5867400" y="4601289"/>
            <a:ext cx="2667000" cy="1336629"/>
          </a:xfrm>
          <a:prstGeom prst="rect">
            <a:avLst/>
          </a:prstGeom>
        </p:spPr>
      </p:pic>
      <p:pic>
        <p:nvPicPr>
          <p:cNvPr id="22" name="Picture 21" descr="A group of people standing in front of a crowd&#10;&#10;Description automatically generated">
            <a:extLst>
              <a:ext uri="{FF2B5EF4-FFF2-40B4-BE49-F238E27FC236}">
                <a16:creationId xmlns:a16="http://schemas.microsoft.com/office/drawing/2014/main" id="{ED3B8336-B7CF-4DEA-917F-DDDB20ED24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997" r="1" b="34600"/>
          <a:stretch/>
        </p:blipFill>
        <p:spPr>
          <a:xfrm>
            <a:off x="609599" y="4589621"/>
            <a:ext cx="2665542" cy="1361744"/>
          </a:xfrm>
          <a:prstGeom prst="rect">
            <a:avLst/>
          </a:prstGeom>
        </p:spPr>
      </p:pic>
      <p:sp>
        <p:nvSpPr>
          <p:cNvPr id="11" name="TextBox 10">
            <a:extLst>
              <a:ext uri="{FF2B5EF4-FFF2-40B4-BE49-F238E27FC236}">
                <a16:creationId xmlns:a16="http://schemas.microsoft.com/office/drawing/2014/main" id="{94B9064C-B9E1-4C3D-9FBF-51441426A40A}"/>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graphicFrame>
        <p:nvGraphicFramePr>
          <p:cNvPr id="12" name="Group 154">
            <a:extLst>
              <a:ext uri="{FF2B5EF4-FFF2-40B4-BE49-F238E27FC236}">
                <a16:creationId xmlns:a16="http://schemas.microsoft.com/office/drawing/2014/main" id="{5DB752FD-616C-4ADF-8A3C-D4B8317B043A}"/>
              </a:ext>
            </a:extLst>
          </p:cNvPr>
          <p:cNvGraphicFramePr>
            <a:graphicFrameLocks noGrp="1"/>
          </p:cNvGraphicFramePr>
          <p:nvPr>
            <p:extLst>
              <p:ext uri="{D42A27DB-BD31-4B8C-83A1-F6EECF244321}">
                <p14:modId xmlns:p14="http://schemas.microsoft.com/office/powerpoint/2010/main" val="2947445402"/>
              </p:ext>
            </p:extLst>
          </p:nvPr>
        </p:nvGraphicFramePr>
        <p:xfrm>
          <a:off x="611188" y="1143001"/>
          <a:ext cx="7921620" cy="3212974"/>
        </p:xfrm>
        <a:graphic>
          <a:graphicData uri="http://schemas.openxmlformats.org/drawingml/2006/table">
            <a:tbl>
              <a:tblPr>
                <a:tableStyleId>{00A15C55-8517-42AA-B614-E9B94910E393}</a:tableStyleId>
              </a:tblPr>
              <a:tblGrid>
                <a:gridCol w="944382">
                  <a:extLst>
                    <a:ext uri="{9D8B030D-6E8A-4147-A177-3AD203B41FA5}">
                      <a16:colId xmlns:a16="http://schemas.microsoft.com/office/drawing/2014/main" val="20000"/>
                    </a:ext>
                  </a:extLst>
                </a:gridCol>
                <a:gridCol w="501830">
                  <a:extLst>
                    <a:ext uri="{9D8B030D-6E8A-4147-A177-3AD203B41FA5}">
                      <a16:colId xmlns:a16="http://schemas.microsoft.com/office/drawing/2014/main" val="20001"/>
                    </a:ext>
                  </a:extLst>
                </a:gridCol>
                <a:gridCol w="609600">
                  <a:extLst>
                    <a:ext uri="{9D8B030D-6E8A-4147-A177-3AD203B41FA5}">
                      <a16:colId xmlns:a16="http://schemas.microsoft.com/office/drawing/2014/main" val="1288059778"/>
                    </a:ext>
                  </a:extLst>
                </a:gridCol>
                <a:gridCol w="533400">
                  <a:extLst>
                    <a:ext uri="{9D8B030D-6E8A-4147-A177-3AD203B41FA5}">
                      <a16:colId xmlns:a16="http://schemas.microsoft.com/office/drawing/2014/main" val="4262669884"/>
                    </a:ext>
                  </a:extLst>
                </a:gridCol>
                <a:gridCol w="6858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1735547806"/>
                    </a:ext>
                  </a:extLst>
                </a:gridCol>
                <a:gridCol w="457200">
                  <a:extLst>
                    <a:ext uri="{9D8B030D-6E8A-4147-A177-3AD203B41FA5}">
                      <a16:colId xmlns:a16="http://schemas.microsoft.com/office/drawing/2014/main" val="986566431"/>
                    </a:ext>
                  </a:extLst>
                </a:gridCol>
                <a:gridCol w="602838">
                  <a:extLst>
                    <a:ext uri="{9D8B030D-6E8A-4147-A177-3AD203B41FA5}">
                      <a16:colId xmlns:a16="http://schemas.microsoft.com/office/drawing/2014/main" val="20004"/>
                    </a:ext>
                  </a:extLst>
                </a:gridCol>
                <a:gridCol w="591008">
                  <a:extLst>
                    <a:ext uri="{9D8B030D-6E8A-4147-A177-3AD203B41FA5}">
                      <a16:colId xmlns:a16="http://schemas.microsoft.com/office/drawing/2014/main" val="20005"/>
                    </a:ext>
                  </a:extLst>
                </a:gridCol>
                <a:gridCol w="595578">
                  <a:extLst>
                    <a:ext uri="{9D8B030D-6E8A-4147-A177-3AD203B41FA5}">
                      <a16:colId xmlns:a16="http://schemas.microsoft.com/office/drawing/2014/main" val="2886664974"/>
                    </a:ext>
                  </a:extLst>
                </a:gridCol>
                <a:gridCol w="595578">
                  <a:extLst>
                    <a:ext uri="{9D8B030D-6E8A-4147-A177-3AD203B41FA5}">
                      <a16:colId xmlns:a16="http://schemas.microsoft.com/office/drawing/2014/main" val="1754059992"/>
                    </a:ext>
                  </a:extLst>
                </a:gridCol>
                <a:gridCol w="585206">
                  <a:extLst>
                    <a:ext uri="{9D8B030D-6E8A-4147-A177-3AD203B41FA5}">
                      <a16:colId xmlns:a16="http://schemas.microsoft.com/office/drawing/2014/main" val="20006"/>
                    </a:ext>
                  </a:extLst>
                </a:gridCol>
              </a:tblGrid>
              <a:tr h="366269">
                <a:tc gridSpan="1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COMPLIANCE INSPECTION RESULTS</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2731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HEALTH HAZARDS</a:t>
                      </a:r>
                      <a:endParaRPr kumimoji="0" lang="en-US" sz="1200" b="1" i="0" u="none" strike="noStrike" cap="none" normalizeH="0" baseline="0" dirty="0">
                        <a:ln>
                          <a:noFill/>
                        </a:ln>
                        <a:solidFill>
                          <a:srgbClr val="FFFFFF"/>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Number of Samples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(Detectable Results)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Number  With Overexposures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Average Severity Rate*</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u="none" strike="noStrike" cap="none" normalizeH="0" baseline="0" dirty="0">
                        <a:ln>
                          <a:noFill/>
                        </a:ln>
                        <a:effectLst/>
                      </a:endParaRPr>
                    </a:p>
                  </a:txBody>
                  <a:tcPr anchor="ctr" horzOverflow="overflow">
                    <a:solidFill>
                      <a:schemeClr val="bg1">
                        <a:lumMod val="85000"/>
                      </a:schemeClr>
                    </a:solidFill>
                  </a:tcPr>
                </a:tc>
                <a:extLst>
                  <a:ext uri="{0D108BD9-81ED-4DB2-BD59-A6C34878D82A}">
                    <a16:rowId xmlns:a16="http://schemas.microsoft.com/office/drawing/2014/main" val="10001"/>
                  </a:ext>
                </a:extLst>
              </a:tr>
              <a:tr h="43268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1</a:t>
                      </a:r>
                      <a:r>
                        <a:rPr kumimoji="0" lang="en-US" sz="1000" b="1" i="0" u="none" strike="noStrike" cap="none" normalizeH="0" baseline="30000" dirty="0">
                          <a:ln>
                            <a:noFill/>
                          </a:ln>
                          <a:solidFill>
                            <a:schemeClr val="tx1"/>
                          </a:solidFill>
                          <a:effectLst/>
                          <a:latin typeface="Arial" charset="0"/>
                          <a:cs typeface="Arial" charset="0"/>
                        </a:rPr>
                        <a:t>st</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1</a:t>
                      </a:r>
                      <a:r>
                        <a:rPr kumimoji="0" lang="en-US" sz="1000" b="1" i="0" u="none" strike="noStrike" cap="none" normalizeH="0" baseline="30000" dirty="0">
                          <a:ln>
                            <a:noFill/>
                          </a:ln>
                          <a:solidFill>
                            <a:schemeClr val="tx1"/>
                          </a:solidFill>
                          <a:effectLst/>
                          <a:latin typeface="Arial" charset="0"/>
                          <a:cs typeface="Arial" charset="0"/>
                        </a:rPr>
                        <a:t>st </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a:ln>
                            <a:noFill/>
                          </a:ln>
                          <a:solidFill>
                            <a:schemeClr val="tx1"/>
                          </a:solidFill>
                          <a:effectLst/>
                          <a:latin typeface="Arial" charset="0"/>
                          <a:cs typeface="Arial" charset="0"/>
                        </a:rPr>
                        <a:t> 1</a:t>
                      </a:r>
                      <a:r>
                        <a:rPr kumimoji="0" lang="en-US" sz="1000" b="1" i="0" u="none" strike="noStrike" cap="none" normalizeH="0" baseline="30000" dirty="0">
                          <a:ln>
                            <a:noFill/>
                          </a:ln>
                          <a:solidFill>
                            <a:schemeClr val="tx1"/>
                          </a:solidFill>
                          <a:effectLst/>
                          <a:latin typeface="Arial" charset="0"/>
                          <a:cs typeface="Arial" charset="0"/>
                        </a:rPr>
                        <a:t>st</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cap="none" normalizeH="0" baseline="0" dirty="0">
                          <a:ln>
                            <a:noFill/>
                          </a:ln>
                          <a:solidFill>
                            <a:schemeClr val="tx1"/>
                          </a:solidFill>
                          <a:effectLst/>
                          <a:latin typeface="Arial" charset="0"/>
                          <a:cs typeface="Arial" charset="0"/>
                        </a:rPr>
                        <a:t>Aver.</a:t>
                      </a:r>
                    </a:p>
                  </a:txBody>
                  <a:tcPr anchor="ctr" horzOverflow="overflow">
                    <a:solidFill>
                      <a:schemeClr val="bg1">
                        <a:lumMod val="75000"/>
                      </a:schemeClr>
                    </a:solidFill>
                  </a:tcPr>
                </a:tc>
                <a:extLst>
                  <a:ext uri="{0D108BD9-81ED-4DB2-BD59-A6C34878D82A}">
                    <a16:rowId xmlns:a16="http://schemas.microsoft.com/office/drawing/2014/main" val="10002"/>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Silica</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16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21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23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60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16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22.57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0.83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1.20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Arial" charset="0"/>
                          <a:cs typeface="Arial" charset="0"/>
                        </a:rPr>
                        <a:t>22.57</a:t>
                      </a:r>
                    </a:p>
                  </a:txBody>
                  <a:tcPr anchor="ctr" horzOverflow="overflow">
                    <a:solidFill>
                      <a:schemeClr val="bg1">
                        <a:lumMod val="95000"/>
                      </a:schemeClr>
                    </a:solidFill>
                  </a:tcPr>
                </a:tc>
                <a:extLst>
                  <a:ext uri="{0D108BD9-81ED-4DB2-BD59-A6C34878D82A}">
                    <a16:rowId xmlns:a16="http://schemas.microsoft.com/office/drawing/2014/main" val="10003"/>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Asbestos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Arial" charset="0"/>
                          <a:cs typeface="Arial" charset="0"/>
                        </a:rPr>
                        <a:t>0.08</a:t>
                      </a:r>
                    </a:p>
                  </a:txBody>
                  <a:tcPr anchor="ctr" horzOverflow="overflow">
                    <a:solidFill>
                      <a:schemeClr val="bg1">
                        <a:lumMod val="85000"/>
                      </a:schemeClr>
                    </a:solidFill>
                  </a:tcPr>
                </a:tc>
                <a:extLst>
                  <a:ext uri="{0D108BD9-81ED-4DB2-BD59-A6C34878D82A}">
                    <a16:rowId xmlns:a16="http://schemas.microsoft.com/office/drawing/2014/main" val="10004"/>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err="1">
                          <a:ln>
                            <a:noFill/>
                          </a:ln>
                          <a:effectLst/>
                        </a:rPr>
                        <a:t>Isocyanates</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10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0.039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Arial" charset="0"/>
                          <a:cs typeface="Arial" charset="0"/>
                        </a:rPr>
                        <a:t>0.04</a:t>
                      </a:r>
                    </a:p>
                  </a:txBody>
                  <a:tcPr anchor="ctr" horzOverflow="overflow">
                    <a:solidFill>
                      <a:schemeClr val="bg1">
                        <a:lumMod val="95000"/>
                      </a:schemeClr>
                    </a:solidFill>
                  </a:tcPr>
                </a:tc>
                <a:extLst>
                  <a:ext uri="{0D108BD9-81ED-4DB2-BD59-A6C34878D82A}">
                    <a16:rowId xmlns:a16="http://schemas.microsoft.com/office/drawing/2014/main" val="10005"/>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a:ln>
                            <a:noFill/>
                          </a:ln>
                          <a:effectLst/>
                        </a:rPr>
                        <a:t>Lead</a:t>
                      </a:r>
                      <a:endParaRPr kumimoji="0" lang="en-US" sz="11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2.41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0.29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0.12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Arial" charset="0"/>
                          <a:cs typeface="Arial" charset="0"/>
                        </a:rPr>
                        <a:t>2.41</a:t>
                      </a:r>
                    </a:p>
                  </a:txBody>
                  <a:tcPr anchor="ctr" horzOverflow="overflow">
                    <a:solidFill>
                      <a:schemeClr val="bg1">
                        <a:lumMod val="85000"/>
                      </a:schemeClr>
                    </a:solidFill>
                  </a:tcPr>
                </a:tc>
                <a:extLst>
                  <a:ext uri="{0D108BD9-81ED-4DB2-BD59-A6C34878D82A}">
                    <a16:rowId xmlns:a16="http://schemas.microsoft.com/office/drawing/2014/main" val="10006"/>
                  </a:ext>
                </a:extLst>
              </a:tr>
              <a:tr h="497802">
                <a:tc>
                  <a:txBody>
                    <a:bodyPr/>
                    <a:lstStyle/>
                    <a:p>
                      <a:pPr algn="r"/>
                      <a:r>
                        <a:rPr lang="en-US" sz="1100" b="0" i="1" dirty="0"/>
                        <a:t>Hexavalent Chromium</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charset="0"/>
                          <a:cs typeface="Arial" charset="0"/>
                        </a:rPr>
                        <a:t>0.02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95000"/>
                      </a:schemeClr>
                    </a:solidFill>
                  </a:tcPr>
                </a:tc>
                <a:extLst>
                  <a:ext uri="{0D108BD9-81ED-4DB2-BD59-A6C34878D82A}">
                    <a16:rowId xmlns:a16="http://schemas.microsoft.com/office/drawing/2014/main" val="10007"/>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Total</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42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36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30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108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16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62441262"/>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a:stretch>
            <a:fillRect/>
          </a:stretch>
        </p:blipFill>
        <p:spPr bwMode="auto">
          <a:xfrm>
            <a:off x="7467600" y="4267200"/>
            <a:ext cx="1066800" cy="457200"/>
          </a:xfrm>
          <a:prstGeom prst="rect">
            <a:avLst/>
          </a:prstGeom>
          <a:noFill/>
          <a:ln w="9525">
            <a:noFill/>
            <a:miter lim="800000"/>
            <a:headEnd/>
            <a:tailEnd/>
          </a:ln>
        </p:spPr>
      </p:pic>
      <p:pic>
        <p:nvPicPr>
          <p:cNvPr id="11" name="Picture 10" descr="C:\Users\wllagoe.EADS\Pictures\Construction\IMAG0613.jpg"/>
          <p:cNvPicPr/>
          <p:nvPr/>
        </p:nvPicPr>
        <p:blipFill>
          <a:blip r:embed="rId4" cstate="print"/>
          <a:srcRect/>
          <a:stretch>
            <a:fillRect/>
          </a:stretch>
        </p:blipFill>
        <p:spPr bwMode="auto">
          <a:xfrm>
            <a:off x="6324600" y="4267200"/>
            <a:ext cx="1219200" cy="457200"/>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5524500" y="4267200"/>
            <a:ext cx="800100" cy="457200"/>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6" cstate="print"/>
          <a:srcRect/>
          <a:stretch>
            <a:fillRect/>
          </a:stretch>
        </p:blipFill>
        <p:spPr bwMode="auto">
          <a:xfrm>
            <a:off x="4514850" y="4267200"/>
            <a:ext cx="1047750" cy="457200"/>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7" cstate="print"/>
          <a:srcRect/>
          <a:stretch>
            <a:fillRect/>
          </a:stretch>
        </p:blipFill>
        <p:spPr bwMode="auto">
          <a:xfrm>
            <a:off x="3886200" y="4267200"/>
            <a:ext cx="685800" cy="457200"/>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8" cstate="print"/>
          <a:srcRect/>
          <a:stretch>
            <a:fillRect/>
          </a:stretch>
        </p:blipFill>
        <p:spPr bwMode="auto">
          <a:xfrm>
            <a:off x="1447800" y="4267200"/>
            <a:ext cx="838200" cy="457200"/>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9" cstate="print"/>
          <a:srcRect/>
          <a:stretch>
            <a:fillRect/>
          </a:stretch>
        </p:blipFill>
        <p:spPr bwMode="auto">
          <a:xfrm>
            <a:off x="2286000" y="4267200"/>
            <a:ext cx="1600200" cy="457200"/>
          </a:xfrm>
          <a:prstGeom prst="rect">
            <a:avLst/>
          </a:prstGeom>
          <a:noFill/>
          <a:ln w="9525">
            <a:noFill/>
            <a:miter lim="800000"/>
            <a:headEnd/>
            <a:tailEnd/>
          </a:ln>
        </p:spPr>
      </p:pic>
      <p:pic>
        <p:nvPicPr>
          <p:cNvPr id="153602" name="Picture 2" descr="C:\Users\wllagoe.EADS\Pictures\STAR\IMG_2498_1.JPG"/>
          <p:cNvPicPr>
            <a:picLocks noChangeAspect="1" noChangeArrowheads="1"/>
          </p:cNvPicPr>
          <p:nvPr/>
        </p:nvPicPr>
        <p:blipFill>
          <a:blip r:embed="rId10" cstate="print"/>
          <a:srcRect/>
          <a:stretch>
            <a:fillRect/>
          </a:stretch>
        </p:blipFill>
        <p:spPr bwMode="auto">
          <a:xfrm>
            <a:off x="838200" y="4267200"/>
            <a:ext cx="609600" cy="460945"/>
          </a:xfrm>
          <a:prstGeom prst="rect">
            <a:avLst/>
          </a:prstGeom>
          <a:noFill/>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pic>
        <p:nvPicPr>
          <p:cNvPr id="26" name="Picture 25" descr="C:\Users\wllagoe.EADS\Documents\ETTA\Pics\Training Event\OSHA training 022.jpg"/>
          <p:cNvPicPr/>
          <p:nvPr/>
        </p:nvPicPr>
        <p:blipFill>
          <a:blip r:embed="rId11" cstate="print"/>
          <a:srcRect r="55609"/>
          <a:stretch>
            <a:fillRect/>
          </a:stretch>
        </p:blipFill>
        <p:spPr bwMode="auto">
          <a:xfrm>
            <a:off x="609600" y="4267200"/>
            <a:ext cx="328612" cy="476250"/>
          </a:xfrm>
          <a:prstGeom prst="rect">
            <a:avLst/>
          </a:prstGeom>
          <a:noFill/>
          <a:ln w="9525">
            <a:noFill/>
            <a:miter lim="800000"/>
            <a:headEnd/>
            <a:tailEnd/>
          </a:ln>
        </p:spPr>
      </p:pic>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graphicFrame>
        <p:nvGraphicFramePr>
          <p:cNvPr id="28" name="Table 27">
            <a:extLst>
              <a:ext uri="{FF2B5EF4-FFF2-40B4-BE49-F238E27FC236}">
                <a16:creationId xmlns:a16="http://schemas.microsoft.com/office/drawing/2014/main" id="{2FDF4049-04D1-4CC7-B2B1-1FCAB93A29D1}"/>
              </a:ext>
            </a:extLst>
          </p:cNvPr>
          <p:cNvGraphicFramePr>
            <a:graphicFrameLocks noGrp="1"/>
          </p:cNvGraphicFramePr>
          <p:nvPr>
            <p:extLst>
              <p:ext uri="{D42A27DB-BD31-4B8C-83A1-F6EECF244321}">
                <p14:modId xmlns:p14="http://schemas.microsoft.com/office/powerpoint/2010/main" val="1931251126"/>
              </p:ext>
            </p:extLst>
          </p:nvPr>
        </p:nvGraphicFramePr>
        <p:xfrm>
          <a:off x="609600" y="1123675"/>
          <a:ext cx="7924795" cy="3067328"/>
        </p:xfrm>
        <a:graphic>
          <a:graphicData uri="http://schemas.openxmlformats.org/drawingml/2006/table">
            <a:tbl>
              <a:tblPr/>
              <a:tblGrid>
                <a:gridCol w="3962394">
                  <a:extLst>
                    <a:ext uri="{9D8B030D-6E8A-4147-A177-3AD203B41FA5}">
                      <a16:colId xmlns:a16="http://schemas.microsoft.com/office/drawing/2014/main" val="20000"/>
                    </a:ext>
                  </a:extLst>
                </a:gridCol>
                <a:gridCol w="976245">
                  <a:extLst>
                    <a:ext uri="{9D8B030D-6E8A-4147-A177-3AD203B41FA5}">
                      <a16:colId xmlns:a16="http://schemas.microsoft.com/office/drawing/2014/main" val="20001"/>
                    </a:ext>
                  </a:extLst>
                </a:gridCol>
                <a:gridCol w="976245">
                  <a:extLst>
                    <a:ext uri="{9D8B030D-6E8A-4147-A177-3AD203B41FA5}">
                      <a16:colId xmlns:a16="http://schemas.microsoft.com/office/drawing/2014/main" val="2047753238"/>
                    </a:ext>
                  </a:extLst>
                </a:gridCol>
                <a:gridCol w="976245">
                  <a:extLst>
                    <a:ext uri="{9D8B030D-6E8A-4147-A177-3AD203B41FA5}">
                      <a16:colId xmlns:a16="http://schemas.microsoft.com/office/drawing/2014/main" val="3732758324"/>
                    </a:ext>
                  </a:extLst>
                </a:gridCol>
                <a:gridCol w="1033666">
                  <a:extLst>
                    <a:ext uri="{9D8B030D-6E8A-4147-A177-3AD203B41FA5}">
                      <a16:colId xmlns:a16="http://schemas.microsoft.com/office/drawing/2014/main" val="20002"/>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a:t>
                      </a:r>
                      <a:r>
                        <a:rPr kumimoji="0" lang="en-US" sz="1400" b="1" i="0" u="none" strike="noStrike" cap="none" normalizeH="0" baseline="30000" dirty="0">
                          <a:ln>
                            <a:noFill/>
                          </a:ln>
                          <a:solidFill>
                            <a:schemeClr val="tx1"/>
                          </a:solidFill>
                          <a:effectLst/>
                          <a:latin typeface="Arial" charset="0"/>
                          <a:cs typeface="Arial" charset="0"/>
                        </a:rPr>
                        <a:t>st</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53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68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graphicFrame>
        <p:nvGraphicFramePr>
          <p:cNvPr id="29" name="Table 28">
            <a:extLst>
              <a:ext uri="{FF2B5EF4-FFF2-40B4-BE49-F238E27FC236}">
                <a16:creationId xmlns:a16="http://schemas.microsoft.com/office/drawing/2014/main" id="{47772DB8-6532-4B44-AB52-CB000016EA5A}"/>
              </a:ext>
            </a:extLst>
          </p:cNvPr>
          <p:cNvGraphicFramePr>
            <a:graphicFrameLocks noGrp="1"/>
          </p:cNvGraphicFramePr>
          <p:nvPr>
            <p:extLst>
              <p:ext uri="{D42A27DB-BD31-4B8C-83A1-F6EECF244321}">
                <p14:modId xmlns:p14="http://schemas.microsoft.com/office/powerpoint/2010/main" val="3523589424"/>
              </p:ext>
            </p:extLst>
          </p:nvPr>
        </p:nvGraphicFramePr>
        <p:xfrm>
          <a:off x="609600" y="4811995"/>
          <a:ext cx="7924794" cy="1162360"/>
        </p:xfrm>
        <a:graphic>
          <a:graphicData uri="http://schemas.openxmlformats.org/drawingml/2006/table">
            <a:tbl>
              <a:tblPr firstRow="1" bandRow="1">
                <a:tableStyleId>{00A15C55-8517-42AA-B614-E9B94910E393}</a:tableStyleId>
              </a:tblPr>
              <a:tblGrid>
                <a:gridCol w="3311856">
                  <a:extLst>
                    <a:ext uri="{9D8B030D-6E8A-4147-A177-3AD203B41FA5}">
                      <a16:colId xmlns:a16="http://schemas.microsoft.com/office/drawing/2014/main" val="20000"/>
                    </a:ext>
                  </a:extLst>
                </a:gridCol>
                <a:gridCol w="887104">
                  <a:extLst>
                    <a:ext uri="{9D8B030D-6E8A-4147-A177-3AD203B41FA5}">
                      <a16:colId xmlns:a16="http://schemas.microsoft.com/office/drawing/2014/main" val="20001"/>
                    </a:ext>
                  </a:extLst>
                </a:gridCol>
                <a:gridCol w="887104">
                  <a:extLst>
                    <a:ext uri="{9D8B030D-6E8A-4147-A177-3AD203B41FA5}">
                      <a16:colId xmlns:a16="http://schemas.microsoft.com/office/drawing/2014/main" val="1541181297"/>
                    </a:ext>
                  </a:extLst>
                </a:gridCol>
                <a:gridCol w="887104">
                  <a:extLst>
                    <a:ext uri="{9D8B030D-6E8A-4147-A177-3AD203B41FA5}">
                      <a16:colId xmlns:a16="http://schemas.microsoft.com/office/drawing/2014/main" val="355416716"/>
                    </a:ext>
                  </a:extLst>
                </a:gridCol>
                <a:gridCol w="887104">
                  <a:extLst>
                    <a:ext uri="{9D8B030D-6E8A-4147-A177-3AD203B41FA5}">
                      <a16:colId xmlns:a16="http://schemas.microsoft.com/office/drawing/2014/main" val="20002"/>
                    </a:ext>
                  </a:extLst>
                </a:gridCol>
                <a:gridCol w="1064522">
                  <a:extLst>
                    <a:ext uri="{9D8B030D-6E8A-4147-A177-3AD203B41FA5}">
                      <a16:colId xmlns:a16="http://schemas.microsoft.com/office/drawing/2014/main" val="20003"/>
                    </a:ext>
                  </a:extLst>
                </a:gridCol>
              </a:tblGrid>
              <a:tr h="522280">
                <a:tc>
                  <a:txBody>
                    <a:bodyPr/>
                    <a:lstStyle/>
                    <a:p>
                      <a:pPr algn="r"/>
                      <a:r>
                        <a:rPr lang="en-US" sz="1500" b="1" dirty="0">
                          <a:solidFill>
                            <a:schemeClr val="tx1"/>
                          </a:solidFill>
                        </a:rPr>
                        <a:t>SEP ACTIVITY</a:t>
                      </a:r>
                    </a:p>
                  </a:txBody>
                  <a:tcPr anchor="ctr">
                    <a:solidFill>
                      <a:schemeClr val="bg1">
                        <a:lumMod val="75000"/>
                      </a:schemeClr>
                    </a:solidFill>
                  </a:tcPr>
                </a:tc>
                <a:tc>
                  <a:txBody>
                    <a:bodyPr/>
                    <a:lstStyle/>
                    <a:p>
                      <a:pPr algn="ctr"/>
                      <a:r>
                        <a:rPr lang="en-US" sz="1500" b="1" dirty="0">
                          <a:solidFill>
                            <a:schemeClr val="tx1"/>
                          </a:solidFill>
                        </a:rPr>
                        <a:t>1</a:t>
                      </a:r>
                      <a:r>
                        <a:rPr lang="en-US" sz="1500" b="1" baseline="30000" dirty="0">
                          <a:solidFill>
                            <a:schemeClr val="tx1"/>
                          </a:solidFill>
                        </a:rPr>
                        <a:t>st</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2</a:t>
                      </a:r>
                      <a:r>
                        <a:rPr lang="en-US" sz="1500" b="1" baseline="30000" dirty="0">
                          <a:solidFill>
                            <a:schemeClr val="tx1"/>
                          </a:solidFill>
                        </a:rPr>
                        <a:t>nd</a:t>
                      </a:r>
                      <a:r>
                        <a:rPr lang="en-US" sz="1500" b="1" dirty="0">
                          <a:solidFill>
                            <a:schemeClr val="tx1"/>
                          </a:solidFill>
                        </a:rPr>
                        <a:t> Qtr.</a:t>
                      </a:r>
                    </a:p>
                  </a:txBody>
                  <a:tcPr anchor="ctr">
                    <a:solidFill>
                      <a:schemeClr val="bg1">
                        <a:lumMod val="75000"/>
                      </a:schemeClr>
                    </a:solidFill>
                  </a:tcPr>
                </a:tc>
                <a:tc>
                  <a:txBody>
                    <a:bodyPr/>
                    <a:lstStyle/>
                    <a:p>
                      <a:pPr algn="ctr"/>
                      <a:r>
                        <a:rPr lang="en-US" sz="1500" b="1" dirty="0">
                          <a:solidFill>
                            <a:schemeClr val="tx1"/>
                          </a:solidFill>
                        </a:rPr>
                        <a:t>3</a:t>
                      </a:r>
                      <a:r>
                        <a:rPr lang="en-US" sz="1500" b="1" baseline="30000" dirty="0">
                          <a:solidFill>
                            <a:schemeClr val="tx1"/>
                          </a:solidFill>
                        </a:rPr>
                        <a:t>rd</a:t>
                      </a:r>
                      <a:r>
                        <a:rPr lang="en-US" sz="15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i="1" dirty="0">
                          <a:solidFill>
                            <a:schemeClr val="tx1"/>
                          </a:solidFill>
                        </a:rPr>
                        <a:t>Total</a:t>
                      </a:r>
                    </a:p>
                  </a:txBody>
                  <a:tcPr anchor="ctr">
                    <a:solidFill>
                      <a:schemeClr val="bg1">
                        <a:lumMod val="75000"/>
                      </a:schemeClr>
                    </a:solidFill>
                  </a:tcPr>
                </a:tc>
                <a:tc>
                  <a:txBody>
                    <a:bodyPr/>
                    <a:lstStyle/>
                    <a:p>
                      <a:pPr algn="ctr"/>
                      <a:r>
                        <a:rPr lang="en-US" sz="15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500" i="0" dirty="0"/>
                        <a:t>5</a:t>
                      </a:r>
                    </a:p>
                  </a:txBody>
                  <a:tcPr>
                    <a:solidFill>
                      <a:schemeClr val="bg1">
                        <a:lumMod val="85000"/>
                      </a:schemeClr>
                    </a:solidFill>
                  </a:tcPr>
                </a:tc>
                <a:tc>
                  <a:txBody>
                    <a:bodyPr/>
                    <a:lstStyle/>
                    <a:p>
                      <a:pPr algn="ctr"/>
                      <a:r>
                        <a:rPr lang="en-US" sz="1500" i="0" dirty="0"/>
                        <a:t>8</a:t>
                      </a:r>
                    </a:p>
                  </a:txBody>
                  <a:tcPr>
                    <a:solidFill>
                      <a:schemeClr val="bg1">
                        <a:lumMod val="85000"/>
                      </a:schemeClr>
                    </a:solidFill>
                  </a:tcPr>
                </a:tc>
                <a:tc>
                  <a:txBody>
                    <a:bodyPr/>
                    <a:lstStyle/>
                    <a:p>
                      <a:pPr algn="ctr"/>
                      <a:r>
                        <a:rPr lang="en-US" sz="1500" i="0" dirty="0"/>
                        <a:t>22</a:t>
                      </a:r>
                    </a:p>
                  </a:txBody>
                  <a:tcPr>
                    <a:solidFill>
                      <a:schemeClr val="bg1">
                        <a:lumMod val="85000"/>
                      </a:schemeClr>
                    </a:solidFill>
                  </a:tcPr>
                </a:tc>
                <a:tc>
                  <a:txBody>
                    <a:bodyPr/>
                    <a:lstStyle/>
                    <a:p>
                      <a:pPr algn="ctr"/>
                      <a:r>
                        <a:rPr lang="en-US" sz="1500" b="1" i="1" dirty="0"/>
                        <a:t>35</a:t>
                      </a:r>
                    </a:p>
                  </a:txBody>
                  <a:tcPr>
                    <a:solidFill>
                      <a:schemeClr val="bg1">
                        <a:lumMod val="85000"/>
                      </a:schemeClr>
                    </a:solidFill>
                  </a:tcPr>
                </a:tc>
                <a:tc>
                  <a:txBody>
                    <a:bodyPr/>
                    <a:lstStyle/>
                    <a:p>
                      <a:pPr algn="ctr"/>
                      <a:r>
                        <a:rPr lang="en-US" sz="1500" i="0" dirty="0"/>
                        <a:t>18</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500" i="0" dirty="0"/>
                        <a:t>117</a:t>
                      </a:r>
                    </a:p>
                  </a:txBody>
                  <a:tcPr>
                    <a:solidFill>
                      <a:schemeClr val="bg1">
                        <a:lumMod val="95000"/>
                      </a:schemeClr>
                    </a:solidFill>
                  </a:tcPr>
                </a:tc>
                <a:tc>
                  <a:txBody>
                    <a:bodyPr/>
                    <a:lstStyle/>
                    <a:p>
                      <a:pPr algn="ctr"/>
                      <a:r>
                        <a:rPr lang="en-US" sz="1500" i="0" dirty="0"/>
                        <a:t>284</a:t>
                      </a:r>
                    </a:p>
                  </a:txBody>
                  <a:tcPr>
                    <a:solidFill>
                      <a:schemeClr val="bg1">
                        <a:lumMod val="95000"/>
                      </a:schemeClr>
                    </a:solidFill>
                  </a:tcPr>
                </a:tc>
                <a:tc>
                  <a:txBody>
                    <a:bodyPr/>
                    <a:lstStyle/>
                    <a:p>
                      <a:pPr algn="ctr"/>
                      <a:r>
                        <a:rPr lang="en-US" sz="1500" i="0" dirty="0"/>
                        <a:t>210</a:t>
                      </a:r>
                    </a:p>
                  </a:txBody>
                  <a:tcPr>
                    <a:solidFill>
                      <a:schemeClr val="bg1">
                        <a:lumMod val="95000"/>
                      </a:schemeClr>
                    </a:solidFill>
                  </a:tcPr>
                </a:tc>
                <a:tc>
                  <a:txBody>
                    <a:bodyPr/>
                    <a:lstStyle/>
                    <a:p>
                      <a:pPr algn="ctr"/>
                      <a:r>
                        <a:rPr lang="en-US" sz="1500" b="1" i="1" dirty="0"/>
                        <a:t>611</a:t>
                      </a:r>
                    </a:p>
                  </a:txBody>
                  <a:tcPr>
                    <a:solidFill>
                      <a:schemeClr val="bg1">
                        <a:lumMod val="95000"/>
                      </a:schemeClr>
                    </a:solidFill>
                  </a:tcPr>
                </a:tc>
                <a:tc>
                  <a:txBody>
                    <a:bodyPr/>
                    <a:lstStyle/>
                    <a:p>
                      <a:pPr algn="ctr"/>
                      <a:r>
                        <a:rPr lang="en-US" sz="1500" i="0" dirty="0"/>
                        <a:t>400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sp>
        <p:nvSpPr>
          <p:cNvPr id="20" name="TextBox 19">
            <a:extLst>
              <a:ext uri="{FF2B5EF4-FFF2-40B4-BE49-F238E27FC236}">
                <a16:creationId xmlns:a16="http://schemas.microsoft.com/office/drawing/2014/main" id="{90C92354-CB08-4530-95EA-CCF5F873354A}"/>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2137920218"/>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graphicFrame>
        <p:nvGraphicFramePr>
          <p:cNvPr id="11" name="Group 128">
            <a:extLst>
              <a:ext uri="{FF2B5EF4-FFF2-40B4-BE49-F238E27FC236}">
                <a16:creationId xmlns:a16="http://schemas.microsoft.com/office/drawing/2014/main" id="{EE531371-55D5-46DC-8ECD-2F2AF84621D7}"/>
              </a:ext>
            </a:extLst>
          </p:cNvPr>
          <p:cNvGraphicFramePr>
            <a:graphicFrameLocks noGrp="1"/>
          </p:cNvGraphicFramePr>
          <p:nvPr>
            <p:extLst>
              <p:ext uri="{D42A27DB-BD31-4B8C-83A1-F6EECF244321}">
                <p14:modId xmlns:p14="http://schemas.microsoft.com/office/powerpoint/2010/main" val="853222190"/>
              </p:ext>
            </p:extLst>
          </p:nvPr>
        </p:nvGraphicFramePr>
        <p:xfrm>
          <a:off x="609599" y="1143000"/>
          <a:ext cx="7929234" cy="2191236"/>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68366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557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207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2017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155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3.7</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4.7</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4%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4.5</a:t>
                      </a:r>
                    </a:p>
                  </a:txBody>
                  <a:tcPr horzOverflow="overflow">
                    <a:solidFill>
                      <a:schemeClr val="bg1">
                        <a:lumMod val="95000"/>
                      </a:schemeClr>
                    </a:solidFill>
                  </a:tcPr>
                </a:tc>
                <a:tc>
                  <a:txBody>
                    <a:bodyPr/>
                    <a:lstStyle/>
                    <a:p>
                      <a:pPr algn="ctr"/>
                      <a:r>
                        <a:rPr lang="en-US" sz="1200" b="1" i="1" dirty="0"/>
                        <a:t>20% Lower</a:t>
                      </a:r>
                    </a:p>
                  </a:txBody>
                  <a:tcPr horzOverflow="overflow">
                    <a:solidFill>
                      <a:schemeClr val="bg1">
                        <a:lumMod val="95000"/>
                      </a:schemeClr>
                    </a:solidFill>
                  </a:tcPr>
                </a:tc>
                <a:extLst>
                  <a:ext uri="{0D108BD9-81ED-4DB2-BD59-A6C34878D82A}">
                    <a16:rowId xmlns:a16="http://schemas.microsoft.com/office/drawing/2014/main" val="10003"/>
                  </a:ext>
                </a:extLst>
              </a:tr>
              <a:tr h="3155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2.7</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7%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2.5</a:t>
                      </a:r>
                    </a:p>
                  </a:txBody>
                  <a:tcPr horzOverflow="overflow">
                    <a:solidFill>
                      <a:schemeClr val="bg1">
                        <a:lumMod val="85000"/>
                      </a:schemeClr>
                    </a:solidFill>
                  </a:tcPr>
                </a:tc>
                <a:tc>
                  <a:txBody>
                    <a:bodyPr/>
                    <a:lstStyle/>
                    <a:p>
                      <a:pPr algn="ctr"/>
                      <a:r>
                        <a:rPr lang="en-US" sz="1200" i="1" dirty="0"/>
                        <a:t>3.2</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3.1</a:t>
                      </a:r>
                    </a:p>
                  </a:txBody>
                  <a:tcPr horzOverflow="overflow">
                    <a:solidFill>
                      <a:schemeClr val="bg1">
                        <a:lumMod val="85000"/>
                      </a:schemeClr>
                    </a:solidFill>
                  </a:tcPr>
                </a:tc>
                <a:tc>
                  <a:txBody>
                    <a:bodyPr/>
                    <a:lstStyle/>
                    <a:p>
                      <a:pPr algn="ctr"/>
                      <a:r>
                        <a:rPr lang="en-US" sz="1200" b="1" i="1" dirty="0"/>
                        <a:t>19%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50135AF9-74AA-4FC5-8F27-F3EF29F65060}"/>
              </a:ext>
            </a:extLst>
          </p:cNvPr>
          <p:cNvSpPr txBox="1"/>
          <p:nvPr/>
        </p:nvSpPr>
        <p:spPr>
          <a:xfrm>
            <a:off x="503903" y="3411379"/>
            <a:ext cx="3090911" cy="246221"/>
          </a:xfrm>
          <a:prstGeom prst="rect">
            <a:avLst/>
          </a:prstGeom>
          <a:noFill/>
        </p:spPr>
        <p:txBody>
          <a:bodyPr wrap="none" rtlCol="0">
            <a:spAutoFit/>
          </a:bodyPr>
          <a:lstStyle/>
          <a:p>
            <a:r>
              <a:rPr lang="en-US" sz="1000" i="1" dirty="0"/>
              <a:t>*TRC/DART rate based on the 3 digit NAICS code </a:t>
            </a: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1476401687"/>
              </p:ext>
            </p:extLst>
          </p:nvPr>
        </p:nvGraphicFramePr>
        <p:xfrm>
          <a:off x="609600" y="3886199"/>
          <a:ext cx="7924801" cy="1981201"/>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838200">
                  <a:extLst>
                    <a:ext uri="{9D8B030D-6E8A-4147-A177-3AD203B41FA5}">
                      <a16:colId xmlns:a16="http://schemas.microsoft.com/office/drawing/2014/main" val="2859011595"/>
                    </a:ext>
                  </a:extLst>
                </a:gridCol>
                <a:gridCol w="823913">
                  <a:extLst>
                    <a:ext uri="{9D8B030D-6E8A-4147-A177-3AD203B41FA5}">
                      <a16:colId xmlns:a16="http://schemas.microsoft.com/office/drawing/2014/main" val="92002694"/>
                    </a:ext>
                  </a:extLst>
                </a:gridCol>
                <a:gridCol w="742792">
                  <a:extLst>
                    <a:ext uri="{9D8B030D-6E8A-4147-A177-3AD203B41FA5}">
                      <a16:colId xmlns:a16="http://schemas.microsoft.com/office/drawing/2014/main" val="20002"/>
                    </a:ext>
                  </a:extLst>
                </a:gridCol>
                <a:gridCol w="1176496">
                  <a:extLst>
                    <a:ext uri="{9D8B030D-6E8A-4147-A177-3AD203B41FA5}">
                      <a16:colId xmlns:a16="http://schemas.microsoft.com/office/drawing/2014/main" val="20003"/>
                    </a:ext>
                  </a:extLst>
                </a:gridCol>
              </a:tblGrid>
              <a:tr h="447782">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152">
                <a:tc>
                  <a:txBody>
                    <a:bodyPr/>
                    <a:lstStyle/>
                    <a:p>
                      <a:pPr algn="r"/>
                      <a:r>
                        <a:rPr lang="en-US" sz="1500" i="1" dirty="0"/>
                        <a:t>Compliance Inspections</a:t>
                      </a:r>
                    </a:p>
                  </a:txBody>
                  <a:tcPr>
                    <a:solidFill>
                      <a:schemeClr val="bg1">
                        <a:lumMod val="95000"/>
                      </a:schemeClr>
                    </a:solidFill>
                  </a:tcPr>
                </a:tc>
                <a:tc>
                  <a:txBody>
                    <a:bodyPr/>
                    <a:lstStyle/>
                    <a:p>
                      <a:pPr algn="ctr"/>
                      <a:r>
                        <a:rPr lang="en-US" sz="1400" i="0" dirty="0"/>
                        <a:t>13</a:t>
                      </a:r>
                    </a:p>
                  </a:txBody>
                  <a:tcPr>
                    <a:solidFill>
                      <a:schemeClr val="bg1">
                        <a:lumMod val="95000"/>
                      </a:schemeClr>
                    </a:solidFill>
                  </a:tcPr>
                </a:tc>
                <a:tc>
                  <a:txBody>
                    <a:bodyPr/>
                    <a:lstStyle/>
                    <a:p>
                      <a:pPr algn="ctr"/>
                      <a:r>
                        <a:rPr lang="en-US" sz="1400" i="0" dirty="0"/>
                        <a:t>12</a:t>
                      </a:r>
                    </a:p>
                  </a:txBody>
                  <a:tcPr>
                    <a:solidFill>
                      <a:schemeClr val="bg1">
                        <a:lumMod val="95000"/>
                      </a:schemeClr>
                    </a:solidFill>
                  </a:tcPr>
                </a:tc>
                <a:tc>
                  <a:txBody>
                    <a:bodyPr/>
                    <a:lstStyle/>
                    <a:p>
                      <a:pPr algn="ctr"/>
                      <a:r>
                        <a:rPr lang="en-US" sz="1400" i="0" dirty="0"/>
                        <a:t>13</a:t>
                      </a:r>
                    </a:p>
                  </a:txBody>
                  <a:tcPr>
                    <a:solidFill>
                      <a:schemeClr val="bg1">
                        <a:lumMod val="95000"/>
                      </a:schemeClr>
                    </a:solidFill>
                  </a:tcPr>
                </a:tc>
                <a:tc>
                  <a:txBody>
                    <a:bodyPr/>
                    <a:lstStyle/>
                    <a:p>
                      <a:pPr algn="ctr"/>
                      <a:r>
                        <a:rPr lang="en-US" sz="1400" b="1" i="1" dirty="0"/>
                        <a:t>38</a:t>
                      </a:r>
                    </a:p>
                  </a:txBody>
                  <a:tcPr>
                    <a:solidFill>
                      <a:schemeClr val="bg1">
                        <a:lumMod val="95000"/>
                      </a:schemeClr>
                    </a:solidFill>
                  </a:tcPr>
                </a:tc>
                <a:tc>
                  <a:txBody>
                    <a:bodyPr/>
                    <a:lstStyle/>
                    <a:p>
                      <a:pPr algn="ctr"/>
                      <a:r>
                        <a:rPr lang="en-US" sz="1400" i="0" dirty="0"/>
                        <a:t>40</a:t>
                      </a:r>
                    </a:p>
                  </a:txBody>
                  <a:tcPr>
                    <a:solidFill>
                      <a:schemeClr val="bg1">
                        <a:lumMod val="95000"/>
                      </a:schemeClr>
                    </a:solidFill>
                  </a:tcPr>
                </a:tc>
                <a:extLst>
                  <a:ext uri="{0D108BD9-81ED-4DB2-BD59-A6C34878D82A}">
                    <a16:rowId xmlns:a16="http://schemas.microsoft.com/office/drawing/2014/main" val="10001"/>
                  </a:ext>
                </a:extLst>
              </a:tr>
              <a:tr h="373152">
                <a:tc>
                  <a:txBody>
                    <a:bodyPr/>
                    <a:lstStyle/>
                    <a:p>
                      <a:pPr algn="r"/>
                      <a:r>
                        <a:rPr lang="en-US" sz="1500" i="1" dirty="0"/>
                        <a:t>Consultative Visits</a:t>
                      </a:r>
                    </a:p>
                  </a:txBody>
                  <a:tcPr>
                    <a:solidFill>
                      <a:schemeClr val="bg1">
                        <a:lumMod val="85000"/>
                      </a:schemeClr>
                    </a:solidFill>
                  </a:tcPr>
                </a:tc>
                <a:tc>
                  <a:txBody>
                    <a:bodyPr/>
                    <a:lstStyle/>
                    <a:p>
                      <a:pPr algn="ctr"/>
                      <a:r>
                        <a:rPr lang="en-US" sz="1400" i="0" dirty="0"/>
                        <a:t>3</a:t>
                      </a:r>
                    </a:p>
                  </a:txBody>
                  <a:tcPr>
                    <a:solidFill>
                      <a:schemeClr val="bg1">
                        <a:lumMod val="85000"/>
                      </a:schemeClr>
                    </a:solidFill>
                  </a:tcPr>
                </a:tc>
                <a:tc>
                  <a:txBody>
                    <a:bodyPr/>
                    <a:lstStyle/>
                    <a:p>
                      <a:pPr algn="ctr"/>
                      <a:r>
                        <a:rPr lang="en-US" sz="1400" i="0" dirty="0"/>
                        <a:t>7</a:t>
                      </a:r>
                    </a:p>
                  </a:txBody>
                  <a:tcPr>
                    <a:solidFill>
                      <a:schemeClr val="bg1">
                        <a:lumMod val="85000"/>
                      </a:schemeClr>
                    </a:solidFill>
                  </a:tcPr>
                </a:tc>
                <a:tc>
                  <a:txBody>
                    <a:bodyPr/>
                    <a:lstStyle/>
                    <a:p>
                      <a:pPr algn="ctr"/>
                      <a:r>
                        <a:rPr lang="en-US" sz="1400" i="0" dirty="0"/>
                        <a:t>8</a:t>
                      </a:r>
                    </a:p>
                  </a:txBody>
                  <a:tcPr>
                    <a:solidFill>
                      <a:schemeClr val="bg1">
                        <a:lumMod val="85000"/>
                      </a:schemeClr>
                    </a:solidFill>
                  </a:tcPr>
                </a:tc>
                <a:tc>
                  <a:txBody>
                    <a:bodyPr/>
                    <a:lstStyle/>
                    <a:p>
                      <a:pPr algn="ctr"/>
                      <a:r>
                        <a:rPr lang="en-US" sz="1400" b="1" i="1" dirty="0"/>
                        <a:t>18</a:t>
                      </a:r>
                    </a:p>
                  </a:txBody>
                  <a:tcPr>
                    <a:solidFill>
                      <a:schemeClr val="bg1">
                        <a:lumMod val="85000"/>
                      </a:schemeClr>
                    </a:solidFill>
                  </a:tcPr>
                </a:tc>
                <a:tc>
                  <a:txBody>
                    <a:bodyPr/>
                    <a:lstStyle/>
                    <a:p>
                      <a:pPr algn="ctr"/>
                      <a:r>
                        <a:rPr lang="en-US" sz="1400" i="0" dirty="0"/>
                        <a:t>12</a:t>
                      </a:r>
                    </a:p>
                  </a:txBody>
                  <a:tcPr>
                    <a:solidFill>
                      <a:schemeClr val="bg1">
                        <a:lumMod val="85000"/>
                      </a:schemeClr>
                    </a:solidFill>
                  </a:tcPr>
                </a:tc>
                <a:extLst>
                  <a:ext uri="{0D108BD9-81ED-4DB2-BD59-A6C34878D82A}">
                    <a16:rowId xmlns:a16="http://schemas.microsoft.com/office/drawing/2014/main" val="10002"/>
                  </a:ext>
                </a:extLst>
              </a:tr>
              <a:tr h="413963">
                <a:tc>
                  <a:txBody>
                    <a:bodyPr/>
                    <a:lstStyle/>
                    <a:p>
                      <a:pPr algn="r"/>
                      <a:r>
                        <a:rPr lang="en-US" sz="1500" i="1" dirty="0"/>
                        <a:t>OSH Outreach Events</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b="1" i="1"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extLst>
                  <a:ext uri="{0D108BD9-81ED-4DB2-BD59-A6C34878D82A}">
                    <a16:rowId xmlns:a16="http://schemas.microsoft.com/office/drawing/2014/main" val="10003"/>
                  </a:ext>
                </a:extLst>
              </a:tr>
              <a:tr h="373152">
                <a:tc>
                  <a:txBody>
                    <a:bodyPr/>
                    <a:lstStyle/>
                    <a:p>
                      <a:pPr algn="r"/>
                      <a:r>
                        <a:rPr lang="en-US" sz="1500" i="1" dirty="0"/>
                        <a:t>People Trained</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0</a:t>
                      </a:r>
                    </a:p>
                  </a:txBody>
                  <a:tcPr>
                    <a:solidFill>
                      <a:schemeClr val="bg1">
                        <a:lumMod val="85000"/>
                      </a:schemeClr>
                    </a:solidFill>
                  </a:tcPr>
                </a:tc>
                <a:tc>
                  <a:txBody>
                    <a:bodyPr/>
                    <a:lstStyle/>
                    <a:p>
                      <a:pPr algn="ctr"/>
                      <a:r>
                        <a:rPr lang="en-US" sz="1400" i="0" dirty="0"/>
                        <a:t>25</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F457B8D3-70BC-4E05-95A9-343D79AD0AD3}"/>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40353659"/>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graphicFrame>
        <p:nvGraphicFramePr>
          <p:cNvPr id="11" name="Table 10">
            <a:extLst>
              <a:ext uri="{FF2B5EF4-FFF2-40B4-BE49-F238E27FC236}">
                <a16:creationId xmlns:a16="http://schemas.microsoft.com/office/drawing/2014/main" id="{6DFB8784-3615-4FA2-9F53-3AF95A8B67CB}"/>
              </a:ext>
            </a:extLst>
          </p:cNvPr>
          <p:cNvGraphicFramePr>
            <a:graphicFrameLocks noGrp="1"/>
          </p:cNvGraphicFramePr>
          <p:nvPr>
            <p:extLst>
              <p:ext uri="{D42A27DB-BD31-4B8C-83A1-F6EECF244321}">
                <p14:modId xmlns:p14="http://schemas.microsoft.com/office/powerpoint/2010/main" val="3687780905"/>
              </p:ext>
            </p:extLst>
          </p:nvPr>
        </p:nvGraphicFramePr>
        <p:xfrm>
          <a:off x="609600" y="1143000"/>
          <a:ext cx="7929234" cy="2299285"/>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35604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5108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715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2017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5365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4.5</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8%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4.1</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4.7</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8%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horzOverflow="overflow">
                    <a:solidFill>
                      <a:schemeClr val="bg1">
                        <a:lumMod val="95000"/>
                      </a:schemeClr>
                    </a:solidFill>
                  </a:tcPr>
                </a:tc>
                <a:tc>
                  <a:txBody>
                    <a:bodyPr/>
                    <a:lstStyle/>
                    <a:p>
                      <a:pPr algn="ctr"/>
                      <a:r>
                        <a:rPr lang="en-US" sz="1200" b="1" i="1" dirty="0"/>
                        <a:t>20% Lower</a:t>
                      </a:r>
                    </a:p>
                  </a:txBody>
                  <a:tcPr horzOverflow="overflow">
                    <a:solidFill>
                      <a:schemeClr val="bg1">
                        <a:lumMod val="95000"/>
                      </a:schemeClr>
                    </a:solidFill>
                  </a:tcPr>
                </a:tc>
                <a:extLst>
                  <a:ext uri="{0D108BD9-81ED-4DB2-BD59-A6C34878D82A}">
                    <a16:rowId xmlns:a16="http://schemas.microsoft.com/office/drawing/2014/main" val="10003"/>
                  </a:ext>
                </a:extLst>
              </a:tr>
              <a:tr h="35365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3.7</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19%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3.0</a:t>
                      </a: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cap="none" normalizeH="0" baseline="0" dirty="0">
                          <a:ln>
                            <a:noFill/>
                          </a:ln>
                          <a:solidFill>
                            <a:srgbClr val="000000"/>
                          </a:solidFill>
                          <a:effectLst/>
                          <a:latin typeface="Arial" charset="0"/>
                          <a:cs typeface="Arial" charset="0"/>
                        </a:rPr>
                        <a:t>3.6</a:t>
                      </a:r>
                      <a:endParaRPr lang="en-US" sz="1200" dirty="0"/>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 Increase</a:t>
                      </a:r>
                    </a:p>
                  </a:txBody>
                  <a:tcP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4.2</a:t>
                      </a:r>
                    </a:p>
                  </a:txBody>
                  <a:tcPr horzOverflow="overflow">
                    <a:solidFill>
                      <a:schemeClr val="bg1">
                        <a:lumMod val="85000"/>
                      </a:schemeClr>
                    </a:solidFill>
                  </a:tcPr>
                </a:tc>
                <a:tc>
                  <a:txBody>
                    <a:bodyPr/>
                    <a:lstStyle/>
                    <a:p>
                      <a:pPr algn="ctr"/>
                      <a:r>
                        <a:rPr lang="en-US" sz="1200" b="1" i="1" dirty="0"/>
                        <a:t>29%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3" name="TextBox 12">
            <a:extLst>
              <a:ext uri="{FF2B5EF4-FFF2-40B4-BE49-F238E27FC236}">
                <a16:creationId xmlns:a16="http://schemas.microsoft.com/office/drawing/2014/main" id="{37D48171-6321-482D-B6AB-902B0C9D3FD2}"/>
              </a:ext>
            </a:extLst>
          </p:cNvPr>
          <p:cNvSpPr txBox="1"/>
          <p:nvPr/>
        </p:nvSpPr>
        <p:spPr>
          <a:xfrm>
            <a:off x="503903" y="3429000"/>
            <a:ext cx="3077497" cy="246221"/>
          </a:xfrm>
          <a:prstGeom prst="rect">
            <a:avLst/>
          </a:prstGeom>
          <a:noFill/>
        </p:spPr>
        <p:txBody>
          <a:bodyPr wrap="square" rtlCol="0">
            <a:spAutoFit/>
          </a:bodyPr>
          <a:lstStyle/>
          <a:p>
            <a:r>
              <a:rPr lang="en-US" sz="1000" i="1" dirty="0"/>
              <a:t>*DART/TRC rate based on the 4 digit NAICS code </a:t>
            </a: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3422869325"/>
              </p:ext>
            </p:extLst>
          </p:nvPr>
        </p:nvGraphicFramePr>
        <p:xfrm>
          <a:off x="609596" y="3657599"/>
          <a:ext cx="7929233" cy="2209800"/>
        </p:xfrm>
        <a:graphic>
          <a:graphicData uri="http://schemas.openxmlformats.org/drawingml/2006/table">
            <a:tbl>
              <a:tblPr firstRow="1" bandRow="1">
                <a:tableStyleId>{073A0DAA-6AF3-43AB-8588-CEC1D06C72B9}</a:tableStyleId>
              </a:tblPr>
              <a:tblGrid>
                <a:gridCol w="3278434">
                  <a:extLst>
                    <a:ext uri="{9D8B030D-6E8A-4147-A177-3AD203B41FA5}">
                      <a16:colId xmlns:a16="http://schemas.microsoft.com/office/drawing/2014/main" val="20000"/>
                    </a:ext>
                  </a:extLst>
                </a:gridCol>
                <a:gridCol w="991154">
                  <a:extLst>
                    <a:ext uri="{9D8B030D-6E8A-4147-A177-3AD203B41FA5}">
                      <a16:colId xmlns:a16="http://schemas.microsoft.com/office/drawing/2014/main" val="20001"/>
                    </a:ext>
                  </a:extLst>
                </a:gridCol>
                <a:gridCol w="914911">
                  <a:extLst>
                    <a:ext uri="{9D8B030D-6E8A-4147-A177-3AD203B41FA5}">
                      <a16:colId xmlns:a16="http://schemas.microsoft.com/office/drawing/2014/main" val="91560516"/>
                    </a:ext>
                  </a:extLst>
                </a:gridCol>
                <a:gridCol w="886320">
                  <a:extLst>
                    <a:ext uri="{9D8B030D-6E8A-4147-A177-3AD203B41FA5}">
                      <a16:colId xmlns:a16="http://schemas.microsoft.com/office/drawing/2014/main" val="3089850692"/>
                    </a:ext>
                  </a:extLst>
                </a:gridCol>
                <a:gridCol w="681419">
                  <a:extLst>
                    <a:ext uri="{9D8B030D-6E8A-4147-A177-3AD203B41FA5}">
                      <a16:colId xmlns:a16="http://schemas.microsoft.com/office/drawing/2014/main" val="20002"/>
                    </a:ext>
                  </a:extLst>
                </a:gridCol>
                <a:gridCol w="1176995">
                  <a:extLst>
                    <a:ext uri="{9D8B030D-6E8A-4147-A177-3AD203B41FA5}">
                      <a16:colId xmlns:a16="http://schemas.microsoft.com/office/drawing/2014/main" val="20003"/>
                    </a:ext>
                  </a:extLst>
                </a:gridCol>
              </a:tblGrid>
              <a:tr h="645944">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90964">
                <a:tc>
                  <a:txBody>
                    <a:bodyPr/>
                    <a:lstStyle/>
                    <a:p>
                      <a:pPr algn="r"/>
                      <a:r>
                        <a:rPr lang="en-US" sz="1400" i="1" dirty="0"/>
                        <a:t>Compliance Inspections</a:t>
                      </a:r>
                    </a:p>
                  </a:txBody>
                  <a:tcPr>
                    <a:solidFill>
                      <a:schemeClr val="bg1">
                        <a:lumMod val="95000"/>
                      </a:schemeClr>
                    </a:solidFill>
                  </a:tcPr>
                </a:tc>
                <a:tc>
                  <a:txBody>
                    <a:bodyPr/>
                    <a:lstStyle/>
                    <a:p>
                      <a:pPr algn="ctr"/>
                      <a:r>
                        <a:rPr lang="en-US" sz="1400" i="0" dirty="0"/>
                        <a:t>2</a:t>
                      </a:r>
                    </a:p>
                  </a:txBody>
                  <a:tcPr>
                    <a:solidFill>
                      <a:schemeClr val="bg1">
                        <a:lumMod val="95000"/>
                      </a:schemeClr>
                    </a:solidFill>
                  </a:tcPr>
                </a:tc>
                <a:tc>
                  <a:txBody>
                    <a:bodyPr/>
                    <a:lstStyle/>
                    <a:p>
                      <a:pPr algn="ctr"/>
                      <a:r>
                        <a:rPr lang="en-US" sz="1400" i="0" dirty="0"/>
                        <a:t>10</a:t>
                      </a:r>
                    </a:p>
                  </a:txBody>
                  <a:tcPr>
                    <a:solidFill>
                      <a:schemeClr val="bg1">
                        <a:lumMod val="95000"/>
                      </a:schemeClr>
                    </a:solidFill>
                  </a:tcPr>
                </a:tc>
                <a:tc>
                  <a:txBody>
                    <a:bodyPr/>
                    <a:lstStyle/>
                    <a:p>
                      <a:pPr algn="ctr"/>
                      <a:r>
                        <a:rPr lang="en-US" sz="1400" i="0" dirty="0"/>
                        <a:t>8</a:t>
                      </a:r>
                    </a:p>
                  </a:txBody>
                  <a:tcPr>
                    <a:solidFill>
                      <a:schemeClr val="bg1">
                        <a:lumMod val="95000"/>
                      </a:schemeClr>
                    </a:solidFill>
                  </a:tcPr>
                </a:tc>
                <a:tc>
                  <a:txBody>
                    <a:bodyPr/>
                    <a:lstStyle/>
                    <a:p>
                      <a:pPr algn="ctr"/>
                      <a:r>
                        <a:rPr lang="en-US" sz="1400" b="1" i="1" dirty="0"/>
                        <a:t>20</a:t>
                      </a:r>
                    </a:p>
                  </a:txBody>
                  <a:tcPr>
                    <a:solidFill>
                      <a:schemeClr val="bg1">
                        <a:lumMod val="95000"/>
                      </a:schemeClr>
                    </a:solidFill>
                  </a:tcPr>
                </a:tc>
                <a:tc>
                  <a:txBody>
                    <a:bodyPr/>
                    <a:lstStyle/>
                    <a:p>
                      <a:pPr algn="ctr"/>
                      <a:r>
                        <a:rPr lang="en-US" sz="1400" i="0" dirty="0"/>
                        <a:t>20</a:t>
                      </a:r>
                    </a:p>
                  </a:txBody>
                  <a:tcPr>
                    <a:solidFill>
                      <a:schemeClr val="bg1">
                        <a:lumMod val="95000"/>
                      </a:schemeClr>
                    </a:solidFill>
                  </a:tcPr>
                </a:tc>
                <a:extLst>
                  <a:ext uri="{0D108BD9-81ED-4DB2-BD59-A6C34878D82A}">
                    <a16:rowId xmlns:a16="http://schemas.microsoft.com/office/drawing/2014/main" val="10001"/>
                  </a:ext>
                </a:extLst>
              </a:tr>
              <a:tr h="390964">
                <a:tc>
                  <a:txBody>
                    <a:bodyPr/>
                    <a:lstStyle/>
                    <a:p>
                      <a:pPr algn="r"/>
                      <a:r>
                        <a:rPr lang="en-US" sz="1400" i="1" dirty="0"/>
                        <a:t>Consultative Visits</a:t>
                      </a:r>
                    </a:p>
                  </a:txBody>
                  <a:tcPr>
                    <a:solidFill>
                      <a:schemeClr val="bg1">
                        <a:lumMod val="85000"/>
                      </a:schemeClr>
                    </a:solidFill>
                  </a:tcPr>
                </a:tc>
                <a:tc>
                  <a:txBody>
                    <a:bodyPr/>
                    <a:lstStyle/>
                    <a:p>
                      <a:pPr algn="ctr"/>
                      <a:r>
                        <a:rPr lang="en-US" sz="1400" i="0" dirty="0"/>
                        <a:t>2</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2</a:t>
                      </a:r>
                    </a:p>
                  </a:txBody>
                  <a:tcPr>
                    <a:solidFill>
                      <a:schemeClr val="bg1">
                        <a:lumMod val="85000"/>
                      </a:schemeClr>
                    </a:solidFill>
                  </a:tcPr>
                </a:tc>
                <a:tc>
                  <a:txBody>
                    <a:bodyPr/>
                    <a:lstStyle/>
                    <a:p>
                      <a:pPr algn="ctr"/>
                      <a:r>
                        <a:rPr lang="en-US" sz="1400" i="0" dirty="0"/>
                        <a:t>3</a:t>
                      </a:r>
                    </a:p>
                  </a:txBody>
                  <a:tcPr>
                    <a:solidFill>
                      <a:schemeClr val="bg1">
                        <a:lumMod val="85000"/>
                      </a:schemeClr>
                    </a:solidFill>
                  </a:tcPr>
                </a:tc>
                <a:extLst>
                  <a:ext uri="{0D108BD9-81ED-4DB2-BD59-A6C34878D82A}">
                    <a16:rowId xmlns:a16="http://schemas.microsoft.com/office/drawing/2014/main" val="10002"/>
                  </a:ext>
                </a:extLst>
              </a:tr>
              <a:tr h="390964">
                <a:tc>
                  <a:txBody>
                    <a:bodyPr/>
                    <a:lstStyle/>
                    <a:p>
                      <a:pPr algn="r"/>
                      <a:r>
                        <a:rPr lang="en-US" sz="1400" i="1" dirty="0"/>
                        <a:t>OSH Outreach Events</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b="1" i="1" dirty="0"/>
                        <a:t>1</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extLst>
                  <a:ext uri="{0D108BD9-81ED-4DB2-BD59-A6C34878D82A}">
                    <a16:rowId xmlns:a16="http://schemas.microsoft.com/office/drawing/2014/main" val="10003"/>
                  </a:ext>
                </a:extLst>
              </a:tr>
              <a:tr h="390964">
                <a:tc>
                  <a:txBody>
                    <a:bodyPr/>
                    <a:lstStyle/>
                    <a:p>
                      <a:pPr algn="r"/>
                      <a:r>
                        <a:rPr lang="en-US" sz="1400" i="1" dirty="0"/>
                        <a:t>People Trained</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7</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7</a:t>
                      </a:r>
                    </a:p>
                  </a:txBody>
                  <a:tcPr>
                    <a:solidFill>
                      <a:schemeClr val="bg1">
                        <a:lumMod val="85000"/>
                      </a:schemeClr>
                    </a:solidFill>
                  </a:tcPr>
                </a:tc>
                <a:tc>
                  <a:txBody>
                    <a:bodyPr/>
                    <a:lstStyle/>
                    <a:p>
                      <a:pPr algn="ctr"/>
                      <a:r>
                        <a:rPr lang="en-US" sz="1400" i="0" dirty="0"/>
                        <a:t>25</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158D8547-AB2D-43BC-B6C9-87D668D59E01}"/>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209446707"/>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F69C8-4FC3-4DAF-9A5B-E1CE58FB9C4B}"/>
              </a:ext>
            </a:extLst>
          </p:cNvPr>
          <p:cNvSpPr>
            <a:spLocks noGrp="1"/>
          </p:cNvSpPr>
          <p:nvPr>
            <p:ph idx="1"/>
          </p:nvPr>
        </p:nvSpPr>
        <p:spPr>
          <a:xfrm>
            <a:off x="533400" y="1066800"/>
            <a:ext cx="8001000" cy="4525963"/>
          </a:xfrm>
        </p:spPr>
        <p:txBody>
          <a:bodyPr/>
          <a:lstStyle/>
          <a:p>
            <a:pPr>
              <a:lnSpc>
                <a:spcPct val="150000"/>
              </a:lnSpc>
            </a:pPr>
            <a:r>
              <a:rPr lang="en-US" dirty="0"/>
              <a:t>FFY 2019 Planning Year</a:t>
            </a:r>
          </a:p>
          <a:p>
            <a:pPr lvl="1">
              <a:lnSpc>
                <a:spcPct val="150000"/>
              </a:lnSpc>
            </a:pPr>
            <a:r>
              <a:rPr lang="en-US" i="1" dirty="0"/>
              <a:t>Setting and Monitoring Goals</a:t>
            </a:r>
          </a:p>
          <a:p>
            <a:pPr lvl="2">
              <a:lnSpc>
                <a:spcPct val="150000"/>
              </a:lnSpc>
            </a:pPr>
            <a:r>
              <a:rPr lang="en-US" i="1" dirty="0"/>
              <a:t>Training Events (Internal and external)</a:t>
            </a:r>
          </a:p>
          <a:p>
            <a:pPr lvl="2">
              <a:lnSpc>
                <a:spcPct val="150000"/>
              </a:lnSpc>
            </a:pPr>
            <a:r>
              <a:rPr lang="en-US" i="1" dirty="0"/>
              <a:t>Compliance Inspections</a:t>
            </a:r>
          </a:p>
          <a:p>
            <a:pPr lvl="2">
              <a:lnSpc>
                <a:spcPct val="150000"/>
              </a:lnSpc>
            </a:pPr>
            <a:r>
              <a:rPr lang="en-US" i="1" dirty="0"/>
              <a:t>Consultation Visits</a:t>
            </a:r>
          </a:p>
          <a:p>
            <a:pPr lvl="2">
              <a:lnSpc>
                <a:spcPct val="150000"/>
              </a:lnSpc>
            </a:pPr>
            <a:r>
              <a:rPr lang="en-US" i="1" dirty="0"/>
              <a:t>Publications</a:t>
            </a:r>
          </a:p>
          <a:p>
            <a:pPr lvl="1">
              <a:lnSpc>
                <a:spcPct val="150000"/>
              </a:lnSpc>
            </a:pPr>
            <a:r>
              <a:rPr lang="en-US" i="1" dirty="0"/>
              <a:t>Finalizing Operational Procedure Notice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r>
              <a:rPr lang="en-US" sz="2400" i="1" dirty="0">
                <a:solidFill>
                  <a:srgbClr val="000080"/>
                </a:solidFill>
              </a:rPr>
              <a:t>—New for FFY 2019</a:t>
            </a:r>
            <a:endParaRPr lang="en-US" sz="2400" b="1" i="1" dirty="0">
              <a:solidFill>
                <a:schemeClr val="bg2"/>
              </a:solidFill>
            </a:endParaRPr>
          </a:p>
        </p:txBody>
      </p:sp>
      <p:pic>
        <p:nvPicPr>
          <p:cNvPr id="10" name="Picture 9" descr="C:\Users\wllagoe.EADS\Pictures\Construction\IMAG0613.jpg">
            <a:extLst>
              <a:ext uri="{FF2B5EF4-FFF2-40B4-BE49-F238E27FC236}">
                <a16:creationId xmlns:a16="http://schemas.microsoft.com/office/drawing/2014/main" id="{664871A2-0333-4088-8EC2-CD0AD46CC83A}"/>
              </a:ext>
            </a:extLst>
          </p:cNvPr>
          <p:cNvPicPr/>
          <p:nvPr/>
        </p:nvPicPr>
        <p:blipFill>
          <a:blip r:embed="rId3" cstate="print"/>
          <a:srcRect t="22143"/>
          <a:stretch>
            <a:fillRect/>
          </a:stretch>
        </p:blipFill>
        <p:spPr bwMode="auto">
          <a:xfrm>
            <a:off x="762000" y="4927935"/>
            <a:ext cx="2971800" cy="1015663"/>
          </a:xfrm>
          <a:prstGeom prst="rect">
            <a:avLst/>
          </a:prstGeom>
          <a:noFill/>
          <a:ln w="9525">
            <a:noFill/>
            <a:miter lim="800000"/>
            <a:headEnd/>
            <a:tailEnd/>
          </a:ln>
        </p:spPr>
      </p:pic>
      <p:pic>
        <p:nvPicPr>
          <p:cNvPr id="13" name="Picture 12" descr="C:\Documents and Settings\Wanda Lagoe\My Documents\My Pictures\Partnerships\Crane 178.jpg">
            <a:extLst>
              <a:ext uri="{FF2B5EF4-FFF2-40B4-BE49-F238E27FC236}">
                <a16:creationId xmlns:a16="http://schemas.microsoft.com/office/drawing/2014/main" id="{40574C52-51EC-467D-8EFE-C26ED9D651A6}"/>
              </a:ext>
            </a:extLst>
          </p:cNvPr>
          <p:cNvPicPr/>
          <p:nvPr/>
        </p:nvPicPr>
        <p:blipFill>
          <a:blip r:embed="rId4" cstate="print"/>
          <a:srcRect l="49448" t="20285"/>
          <a:stretch>
            <a:fillRect/>
          </a:stretch>
        </p:blipFill>
        <p:spPr bwMode="auto">
          <a:xfrm>
            <a:off x="6732639" y="4927932"/>
            <a:ext cx="1725561" cy="1015668"/>
          </a:xfrm>
          <a:prstGeom prst="rect">
            <a:avLst/>
          </a:prstGeom>
          <a:noFill/>
          <a:ln w="9525">
            <a:noFill/>
            <a:miter lim="800000"/>
            <a:headEnd/>
            <a:tailEnd/>
          </a:ln>
        </p:spPr>
      </p:pic>
      <p:pic>
        <p:nvPicPr>
          <p:cNvPr id="14" name="Picture 13">
            <a:extLst>
              <a:ext uri="{FF2B5EF4-FFF2-40B4-BE49-F238E27FC236}">
                <a16:creationId xmlns:a16="http://schemas.microsoft.com/office/drawing/2014/main" id="{DC12857A-576A-41C5-8DFE-4DC6FD56FCAA}"/>
              </a:ext>
            </a:extLst>
          </p:cNvPr>
          <p:cNvPicPr/>
          <p:nvPr/>
        </p:nvPicPr>
        <p:blipFill rotWithShape="1">
          <a:blip r:embed="rId5" cstate="print">
            <a:extLst>
              <a:ext uri="{28A0092B-C50C-407E-A947-70E740481C1C}">
                <a14:useLocalDpi xmlns:a14="http://schemas.microsoft.com/office/drawing/2010/main" val="0"/>
              </a:ext>
            </a:extLst>
          </a:blip>
          <a:srcRect t="21449"/>
          <a:stretch/>
        </p:blipFill>
        <p:spPr bwMode="auto">
          <a:xfrm>
            <a:off x="5181600" y="4941373"/>
            <a:ext cx="1752600" cy="1015668"/>
          </a:xfrm>
          <a:prstGeom prst="rect">
            <a:avLst/>
          </a:prstGeom>
          <a:ln>
            <a:noFill/>
          </a:ln>
          <a:extLst>
            <a:ext uri="{53640926-AAD7-44D8-BBD7-CCE9431645EC}">
              <a14:shadowObscured xmlns:a14="http://schemas.microsoft.com/office/drawing/2010/main"/>
            </a:ext>
          </a:extLst>
        </p:spPr>
      </p:pic>
      <p:pic>
        <p:nvPicPr>
          <p:cNvPr id="15" name="Picture 14" descr="A person wearing a hat&#10;&#10;Description automatically generated">
            <a:extLst>
              <a:ext uri="{FF2B5EF4-FFF2-40B4-BE49-F238E27FC236}">
                <a16:creationId xmlns:a16="http://schemas.microsoft.com/office/drawing/2014/main" id="{8BA18999-249D-4EAE-A29D-A307F3BF319E}"/>
              </a:ext>
            </a:extLst>
          </p:cNvPr>
          <p:cNvPicPr/>
          <p:nvPr/>
        </p:nvPicPr>
        <p:blipFill rotWithShape="1">
          <a:blip r:embed="rId6" cstate="email">
            <a:extLst>
              <a:ext uri="{28A0092B-C50C-407E-A947-70E740481C1C}">
                <a14:useLocalDpi xmlns:a14="http://schemas.microsoft.com/office/drawing/2010/main"/>
              </a:ext>
            </a:extLst>
          </a:blip>
          <a:srcRect t="19626" r="1" b="16313"/>
          <a:stretch/>
        </p:blipFill>
        <p:spPr>
          <a:xfrm>
            <a:off x="3648635" y="4941373"/>
            <a:ext cx="2324100" cy="1002227"/>
          </a:xfrm>
          <a:prstGeom prst="rect">
            <a:avLst/>
          </a:prstGeom>
        </p:spPr>
      </p:pic>
      <p:sp>
        <p:nvSpPr>
          <p:cNvPr id="9" name="TextBox 8">
            <a:extLst>
              <a:ext uri="{FF2B5EF4-FFF2-40B4-BE49-F238E27FC236}">
                <a16:creationId xmlns:a16="http://schemas.microsoft.com/office/drawing/2014/main" id="{1FCE5893-A4E3-43E1-89E1-EB778C5C7275}"/>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2842978312"/>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7" name="Picture 6">
            <a:extLst>
              <a:ext uri="{FF2B5EF4-FFF2-40B4-BE49-F238E27FC236}">
                <a16:creationId xmlns:a16="http://schemas.microsoft.com/office/drawing/2014/main" id="{6C32D668-5FC8-48BA-8CE4-94E814B00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40" y="1229805"/>
            <a:ext cx="2821466" cy="2116099"/>
          </a:xfrm>
          <a:prstGeom prst="rect">
            <a:avLst/>
          </a:prstGeom>
        </p:spPr>
      </p:pic>
      <p:pic>
        <p:nvPicPr>
          <p:cNvPr id="10" name="Picture 9">
            <a:extLst>
              <a:ext uri="{FF2B5EF4-FFF2-40B4-BE49-F238E27FC236}">
                <a16:creationId xmlns:a16="http://schemas.microsoft.com/office/drawing/2014/main" id="{6758BCFA-B916-4044-989C-CAE2C753F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229806"/>
            <a:ext cx="3174146" cy="2116099"/>
          </a:xfrm>
          <a:prstGeom prst="rect">
            <a:avLst/>
          </a:prstGeom>
        </p:spPr>
      </p:pic>
      <p:pic>
        <p:nvPicPr>
          <p:cNvPr id="12" name="Picture 11">
            <a:extLst>
              <a:ext uri="{FF2B5EF4-FFF2-40B4-BE49-F238E27FC236}">
                <a16:creationId xmlns:a16="http://schemas.microsoft.com/office/drawing/2014/main" id="{061EAD72-8E2C-4974-9EB6-0CAF16C83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0467" y="1229805"/>
            <a:ext cx="2283934" cy="2116817"/>
          </a:xfrm>
          <a:prstGeom prst="rect">
            <a:avLst/>
          </a:prstGeom>
        </p:spPr>
      </p:pic>
      <p:graphicFrame>
        <p:nvGraphicFramePr>
          <p:cNvPr id="13" name="Table 12">
            <a:extLst>
              <a:ext uri="{FF2B5EF4-FFF2-40B4-BE49-F238E27FC236}">
                <a16:creationId xmlns:a16="http://schemas.microsoft.com/office/drawing/2014/main" id="{50255EA7-6BA5-4EFF-84A2-F958734D791B}"/>
              </a:ext>
            </a:extLst>
          </p:cNvPr>
          <p:cNvGraphicFramePr>
            <a:graphicFrameLocks noGrp="1"/>
          </p:cNvGraphicFramePr>
          <p:nvPr>
            <p:extLst>
              <p:ext uri="{D42A27DB-BD31-4B8C-83A1-F6EECF244321}">
                <p14:modId xmlns:p14="http://schemas.microsoft.com/office/powerpoint/2010/main" val="954894827"/>
              </p:ext>
            </p:extLst>
          </p:nvPr>
        </p:nvGraphicFramePr>
        <p:xfrm>
          <a:off x="609601" y="3352799"/>
          <a:ext cx="7929235" cy="2514601"/>
        </p:xfrm>
        <a:graphic>
          <a:graphicData uri="http://schemas.openxmlformats.org/drawingml/2006/table">
            <a:tbl>
              <a:tblPr firstRow="1" bandRow="1">
                <a:tableStyleId>{073A0DAA-6AF3-43AB-8588-CEC1D06C72B9}</a:tableStyleId>
              </a:tblPr>
              <a:tblGrid>
                <a:gridCol w="3352799">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564075119"/>
                    </a:ext>
                  </a:extLst>
                </a:gridCol>
                <a:gridCol w="838200">
                  <a:extLst>
                    <a:ext uri="{9D8B030D-6E8A-4147-A177-3AD203B41FA5}">
                      <a16:colId xmlns:a16="http://schemas.microsoft.com/office/drawing/2014/main" val="3257411179"/>
                    </a:ext>
                  </a:extLst>
                </a:gridCol>
                <a:gridCol w="747518">
                  <a:extLst>
                    <a:ext uri="{9D8B030D-6E8A-4147-A177-3AD203B41FA5}">
                      <a16:colId xmlns:a16="http://schemas.microsoft.com/office/drawing/2014/main" val="20002"/>
                    </a:ext>
                  </a:extLst>
                </a:gridCol>
                <a:gridCol w="1161918">
                  <a:extLst>
                    <a:ext uri="{9D8B030D-6E8A-4147-A177-3AD203B41FA5}">
                      <a16:colId xmlns:a16="http://schemas.microsoft.com/office/drawing/2014/main" val="20003"/>
                    </a:ext>
                  </a:extLst>
                </a:gridCol>
              </a:tblGrid>
              <a:tr h="798060">
                <a:tc>
                  <a:txBody>
                    <a:bodyPr/>
                    <a:lstStyle/>
                    <a:p>
                      <a:pPr algn="r"/>
                      <a:r>
                        <a:rPr lang="en-US" sz="1600" dirty="0">
                          <a:solidFill>
                            <a:schemeClr val="tx1"/>
                          </a:solidFill>
                        </a:rPr>
                        <a:t>ACTIVITY</a:t>
                      </a:r>
                    </a:p>
                  </a:txBody>
                  <a:tcPr anchor="ctr">
                    <a:solidFill>
                      <a:schemeClr val="bg1">
                        <a:lumMod val="75000"/>
                      </a:schemeClr>
                    </a:solidFill>
                  </a:tcPr>
                </a:tc>
                <a:tc>
                  <a:txBody>
                    <a:bodyPr/>
                    <a:lstStyle/>
                    <a:p>
                      <a:pPr algn="ctr"/>
                      <a:r>
                        <a:rPr lang="en-US" sz="1500" dirty="0">
                          <a:solidFill>
                            <a:schemeClr val="tx1"/>
                          </a:solidFill>
                        </a:rPr>
                        <a:t>1</a:t>
                      </a:r>
                      <a:r>
                        <a:rPr lang="en-US" sz="1500" baseline="30000" dirty="0">
                          <a:solidFill>
                            <a:schemeClr val="tx1"/>
                          </a:solidFill>
                        </a:rPr>
                        <a:t>st</a:t>
                      </a:r>
                      <a:r>
                        <a:rPr lang="en-US" sz="1500" dirty="0">
                          <a:solidFill>
                            <a:schemeClr val="tx1"/>
                          </a:solidFill>
                        </a:rPr>
                        <a:t> Qtr.</a:t>
                      </a:r>
                    </a:p>
                  </a:txBody>
                  <a:tcPr anchor="ctr">
                    <a:solidFill>
                      <a:schemeClr val="bg1">
                        <a:lumMod val="75000"/>
                      </a:schemeClr>
                    </a:solidFill>
                  </a:tcPr>
                </a:tc>
                <a:tc>
                  <a:txBody>
                    <a:bodyPr/>
                    <a:lstStyle/>
                    <a:p>
                      <a:pPr algn="ctr"/>
                      <a:r>
                        <a:rPr lang="en-US" sz="1500" dirty="0">
                          <a:solidFill>
                            <a:schemeClr val="tx1"/>
                          </a:solidFill>
                        </a:rPr>
                        <a:t>2</a:t>
                      </a:r>
                      <a:r>
                        <a:rPr lang="en-US" sz="1500" baseline="30000" dirty="0">
                          <a:solidFill>
                            <a:schemeClr val="tx1"/>
                          </a:solidFill>
                        </a:rPr>
                        <a:t>nd</a:t>
                      </a:r>
                      <a:r>
                        <a:rPr lang="en-US" sz="1500" dirty="0">
                          <a:solidFill>
                            <a:schemeClr val="tx1"/>
                          </a:solidFill>
                        </a:rPr>
                        <a:t> Qtr.</a:t>
                      </a:r>
                    </a:p>
                  </a:txBody>
                  <a:tcPr anchor="ctr">
                    <a:solidFill>
                      <a:schemeClr val="bg1">
                        <a:lumMod val="75000"/>
                      </a:schemeClr>
                    </a:solidFill>
                  </a:tcPr>
                </a:tc>
                <a:tc>
                  <a:txBody>
                    <a:bodyPr/>
                    <a:lstStyle/>
                    <a:p>
                      <a:pPr algn="ctr"/>
                      <a:r>
                        <a:rPr lang="en-US" sz="1500" dirty="0">
                          <a:solidFill>
                            <a:schemeClr val="tx1"/>
                          </a:solidFill>
                        </a:rPr>
                        <a:t>3</a:t>
                      </a:r>
                      <a:r>
                        <a:rPr lang="en-US" sz="1500" baseline="30000" dirty="0">
                          <a:solidFill>
                            <a:schemeClr val="tx1"/>
                          </a:solidFill>
                        </a:rPr>
                        <a:t>rd</a:t>
                      </a:r>
                      <a:r>
                        <a:rPr lang="en-US" sz="1500" dirty="0">
                          <a:solidFill>
                            <a:schemeClr val="tx1"/>
                          </a:solidFill>
                        </a:rPr>
                        <a:t> Qtr.</a:t>
                      </a:r>
                    </a:p>
                  </a:txBody>
                  <a:tcPr anchor="ctr">
                    <a:solidFill>
                      <a:schemeClr val="bg1">
                        <a:lumMod val="75000"/>
                      </a:schemeClr>
                    </a:solidFill>
                  </a:tcPr>
                </a:tc>
                <a:tc>
                  <a:txBody>
                    <a:bodyPr/>
                    <a:lstStyle/>
                    <a:p>
                      <a:pPr algn="ctr"/>
                      <a:r>
                        <a:rPr lang="en-US" sz="1500" b="1" i="1" dirty="0">
                          <a:solidFill>
                            <a:schemeClr val="tx1"/>
                          </a:solidFill>
                        </a:rPr>
                        <a:t>Total</a:t>
                      </a:r>
                    </a:p>
                  </a:txBody>
                  <a:tcPr anchor="ctr">
                    <a:solidFill>
                      <a:schemeClr val="bg1">
                        <a:lumMod val="75000"/>
                      </a:schemeClr>
                    </a:solidFill>
                  </a:tcPr>
                </a:tc>
                <a:tc>
                  <a:txBody>
                    <a:bodyPr/>
                    <a:lstStyle/>
                    <a:p>
                      <a:pPr algn="ctr"/>
                      <a:r>
                        <a:rPr lang="en-US" sz="15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39252">
                <a:tc>
                  <a:txBody>
                    <a:bodyPr/>
                    <a:lstStyle/>
                    <a:p>
                      <a:pPr algn="r"/>
                      <a:r>
                        <a:rPr lang="en-US" sz="1400" b="0" i="1" dirty="0"/>
                        <a:t>Compliance</a:t>
                      </a:r>
                      <a:r>
                        <a:rPr lang="en-US" sz="1400" b="0" i="1" baseline="0" dirty="0"/>
                        <a:t> Inspections</a:t>
                      </a:r>
                      <a:endParaRPr lang="en-US" sz="1400" b="0" i="1" dirty="0"/>
                    </a:p>
                  </a:txBody>
                  <a:tcPr>
                    <a:solidFill>
                      <a:schemeClr val="bg1">
                        <a:lumMod val="85000"/>
                      </a:schemeClr>
                    </a:solidFill>
                  </a:tcPr>
                </a:tc>
                <a:tc>
                  <a:txBody>
                    <a:bodyPr/>
                    <a:lstStyle/>
                    <a:p>
                      <a:pPr algn="ctr"/>
                      <a:r>
                        <a:rPr lang="en-US" sz="1400" b="0" i="0" dirty="0"/>
                        <a:t>43</a:t>
                      </a:r>
                    </a:p>
                  </a:txBody>
                  <a:tcPr>
                    <a:solidFill>
                      <a:schemeClr val="bg1">
                        <a:lumMod val="85000"/>
                      </a:schemeClr>
                    </a:solidFill>
                  </a:tcPr>
                </a:tc>
                <a:tc>
                  <a:txBody>
                    <a:bodyPr/>
                    <a:lstStyle/>
                    <a:p>
                      <a:pPr algn="ctr"/>
                      <a:r>
                        <a:rPr lang="en-US" sz="1400" b="0" i="0" dirty="0"/>
                        <a:t>64</a:t>
                      </a:r>
                    </a:p>
                  </a:txBody>
                  <a:tcPr>
                    <a:solidFill>
                      <a:schemeClr val="bg1">
                        <a:lumMod val="85000"/>
                      </a:schemeClr>
                    </a:solidFill>
                  </a:tcPr>
                </a:tc>
                <a:tc>
                  <a:txBody>
                    <a:bodyPr/>
                    <a:lstStyle/>
                    <a:p>
                      <a:pPr algn="ctr"/>
                      <a:r>
                        <a:rPr lang="en-US" sz="1400" b="0" i="0" dirty="0"/>
                        <a:t>41</a:t>
                      </a:r>
                    </a:p>
                  </a:txBody>
                  <a:tcPr>
                    <a:solidFill>
                      <a:schemeClr val="bg1">
                        <a:lumMod val="85000"/>
                      </a:schemeClr>
                    </a:solidFill>
                  </a:tcPr>
                </a:tc>
                <a:tc>
                  <a:txBody>
                    <a:bodyPr/>
                    <a:lstStyle/>
                    <a:p>
                      <a:pPr algn="ctr"/>
                      <a:r>
                        <a:rPr lang="en-US" sz="1400" b="1" i="1" dirty="0"/>
                        <a:t>148</a:t>
                      </a:r>
                    </a:p>
                  </a:txBody>
                  <a:tcPr>
                    <a:solidFill>
                      <a:schemeClr val="bg1">
                        <a:lumMod val="85000"/>
                      </a:schemeClr>
                    </a:solidFill>
                  </a:tcPr>
                </a:tc>
                <a:tc>
                  <a:txBody>
                    <a:bodyPr/>
                    <a:lstStyle/>
                    <a:p>
                      <a:pPr algn="ctr"/>
                      <a:r>
                        <a:rPr lang="en-US" sz="1400" b="0" i="0" dirty="0"/>
                        <a:t>151</a:t>
                      </a:r>
                    </a:p>
                  </a:txBody>
                  <a:tcPr>
                    <a:solidFill>
                      <a:schemeClr val="bg1">
                        <a:lumMod val="85000"/>
                      </a:schemeClr>
                    </a:solidFill>
                  </a:tcPr>
                </a:tc>
                <a:extLst>
                  <a:ext uri="{0D108BD9-81ED-4DB2-BD59-A6C34878D82A}">
                    <a16:rowId xmlns:a16="http://schemas.microsoft.com/office/drawing/2014/main" val="10001"/>
                  </a:ext>
                </a:extLst>
              </a:tr>
              <a:tr h="425763">
                <a:tc>
                  <a:txBody>
                    <a:bodyPr/>
                    <a:lstStyle/>
                    <a:p>
                      <a:pPr algn="r"/>
                      <a:r>
                        <a:rPr lang="en-US" sz="1400" b="0" i="1" dirty="0"/>
                        <a:t>Consultative Visits</a:t>
                      </a:r>
                    </a:p>
                  </a:txBody>
                  <a:tcPr>
                    <a:solidFill>
                      <a:schemeClr val="bg1">
                        <a:lumMod val="95000"/>
                      </a:schemeClr>
                    </a:solidFill>
                  </a:tcPr>
                </a:tc>
                <a:tc>
                  <a:txBody>
                    <a:bodyPr/>
                    <a:lstStyle/>
                    <a:p>
                      <a:pPr algn="ctr"/>
                      <a:r>
                        <a:rPr lang="en-US" sz="1400" b="0" i="0" dirty="0"/>
                        <a:t>71</a:t>
                      </a:r>
                    </a:p>
                  </a:txBody>
                  <a:tcPr>
                    <a:solidFill>
                      <a:schemeClr val="bg1">
                        <a:lumMod val="95000"/>
                      </a:schemeClr>
                    </a:solidFill>
                  </a:tcPr>
                </a:tc>
                <a:tc>
                  <a:txBody>
                    <a:bodyPr/>
                    <a:lstStyle/>
                    <a:p>
                      <a:pPr algn="ctr"/>
                      <a:r>
                        <a:rPr lang="en-US" sz="1400" b="0" i="0" dirty="0"/>
                        <a:t>75</a:t>
                      </a:r>
                    </a:p>
                  </a:txBody>
                  <a:tcPr>
                    <a:solidFill>
                      <a:schemeClr val="bg1">
                        <a:lumMod val="95000"/>
                      </a:schemeClr>
                    </a:solidFill>
                  </a:tcPr>
                </a:tc>
                <a:tc>
                  <a:txBody>
                    <a:bodyPr/>
                    <a:lstStyle/>
                    <a:p>
                      <a:pPr algn="ctr"/>
                      <a:r>
                        <a:rPr lang="en-US" sz="1400" b="0" i="0" dirty="0"/>
                        <a:t>71</a:t>
                      </a:r>
                    </a:p>
                  </a:txBody>
                  <a:tcPr>
                    <a:solidFill>
                      <a:schemeClr val="bg1">
                        <a:lumMod val="95000"/>
                      </a:schemeClr>
                    </a:solidFill>
                  </a:tcPr>
                </a:tc>
                <a:tc>
                  <a:txBody>
                    <a:bodyPr/>
                    <a:lstStyle/>
                    <a:p>
                      <a:pPr algn="ctr"/>
                      <a:r>
                        <a:rPr lang="en-US" sz="1400" b="1" i="1" dirty="0"/>
                        <a:t>217</a:t>
                      </a:r>
                    </a:p>
                  </a:txBody>
                  <a:tcPr>
                    <a:solidFill>
                      <a:schemeClr val="bg1">
                        <a:lumMod val="95000"/>
                      </a:schemeClr>
                    </a:solidFill>
                  </a:tcPr>
                </a:tc>
                <a:tc>
                  <a:txBody>
                    <a:bodyPr/>
                    <a:lstStyle/>
                    <a:p>
                      <a:pPr algn="ctr"/>
                      <a:r>
                        <a:rPr lang="en-US" sz="1400" b="0" i="0" dirty="0"/>
                        <a:t>205</a:t>
                      </a:r>
                    </a:p>
                  </a:txBody>
                  <a:tcPr>
                    <a:solidFill>
                      <a:schemeClr val="bg1">
                        <a:lumMod val="95000"/>
                      </a:schemeClr>
                    </a:solidFill>
                  </a:tcPr>
                </a:tc>
                <a:extLst>
                  <a:ext uri="{0D108BD9-81ED-4DB2-BD59-A6C34878D82A}">
                    <a16:rowId xmlns:a16="http://schemas.microsoft.com/office/drawing/2014/main" val="10002"/>
                  </a:ext>
                </a:extLst>
              </a:tr>
              <a:tr h="425763">
                <a:tc>
                  <a:txBody>
                    <a:bodyPr/>
                    <a:lstStyle/>
                    <a:p>
                      <a:pPr algn="r"/>
                      <a:r>
                        <a:rPr lang="en-US" sz="1400" i="1" dirty="0"/>
                        <a:t>OSH Outreach </a:t>
                      </a:r>
                      <a:r>
                        <a:rPr lang="en-US" sz="1400" b="0" i="1" dirty="0"/>
                        <a:t>Events/Booths</a:t>
                      </a:r>
                    </a:p>
                  </a:txBody>
                  <a:tcPr>
                    <a:solidFill>
                      <a:schemeClr val="bg1">
                        <a:lumMod val="85000"/>
                      </a:schemeClr>
                    </a:solidFill>
                  </a:tcPr>
                </a:tc>
                <a:tc>
                  <a:txBody>
                    <a:bodyPr/>
                    <a:lstStyle/>
                    <a:p>
                      <a:pPr algn="ctr"/>
                      <a:r>
                        <a:rPr lang="en-US" sz="1400" b="0" i="0" dirty="0"/>
                        <a:t>11</a:t>
                      </a:r>
                    </a:p>
                  </a:txBody>
                  <a:tcPr>
                    <a:solidFill>
                      <a:schemeClr val="bg1">
                        <a:lumMod val="85000"/>
                      </a:schemeClr>
                    </a:solidFill>
                  </a:tcPr>
                </a:tc>
                <a:tc>
                  <a:txBody>
                    <a:bodyPr/>
                    <a:lstStyle/>
                    <a:p>
                      <a:pPr algn="ctr"/>
                      <a:r>
                        <a:rPr lang="en-US" sz="1400" b="0" i="0" dirty="0"/>
                        <a:t>8</a:t>
                      </a:r>
                    </a:p>
                  </a:txBody>
                  <a:tcPr>
                    <a:solidFill>
                      <a:schemeClr val="bg1">
                        <a:lumMod val="85000"/>
                      </a:schemeClr>
                    </a:solidFill>
                  </a:tcPr>
                </a:tc>
                <a:tc>
                  <a:txBody>
                    <a:bodyPr/>
                    <a:lstStyle/>
                    <a:p>
                      <a:pPr algn="ctr"/>
                      <a:r>
                        <a:rPr lang="en-US" sz="1400" b="0" i="0" dirty="0"/>
                        <a:t>7</a:t>
                      </a:r>
                    </a:p>
                  </a:txBody>
                  <a:tcPr>
                    <a:solidFill>
                      <a:schemeClr val="bg1">
                        <a:lumMod val="85000"/>
                      </a:schemeClr>
                    </a:solidFill>
                  </a:tcPr>
                </a:tc>
                <a:tc>
                  <a:txBody>
                    <a:bodyPr/>
                    <a:lstStyle/>
                    <a:p>
                      <a:pPr algn="ctr"/>
                      <a:r>
                        <a:rPr lang="en-US" sz="1400" b="1" i="1" dirty="0"/>
                        <a:t>26</a:t>
                      </a:r>
                    </a:p>
                  </a:txBody>
                  <a:tcPr>
                    <a:solidFill>
                      <a:schemeClr val="bg1">
                        <a:lumMod val="85000"/>
                      </a:schemeClr>
                    </a:solidFill>
                  </a:tcPr>
                </a:tc>
                <a:tc>
                  <a:txBody>
                    <a:bodyPr/>
                    <a:lstStyle/>
                    <a:p>
                      <a:pPr algn="ctr"/>
                      <a:r>
                        <a:rPr lang="en-US" sz="1400" b="0" i="0" dirty="0"/>
                        <a:t>22</a:t>
                      </a:r>
                    </a:p>
                  </a:txBody>
                  <a:tcPr>
                    <a:solidFill>
                      <a:schemeClr val="bg1">
                        <a:lumMod val="85000"/>
                      </a:schemeClr>
                    </a:solidFill>
                  </a:tcPr>
                </a:tc>
                <a:extLst>
                  <a:ext uri="{0D108BD9-81ED-4DB2-BD59-A6C34878D82A}">
                    <a16:rowId xmlns:a16="http://schemas.microsoft.com/office/drawing/2014/main" val="10003"/>
                  </a:ext>
                </a:extLst>
              </a:tr>
              <a:tr h="425763">
                <a:tc>
                  <a:txBody>
                    <a:bodyPr/>
                    <a:lstStyle/>
                    <a:p>
                      <a:pPr algn="r"/>
                      <a:r>
                        <a:rPr lang="en-US" sz="1400" b="0" i="1" dirty="0"/>
                        <a:t>Trained</a:t>
                      </a:r>
                    </a:p>
                  </a:txBody>
                  <a:tcPr>
                    <a:solidFill>
                      <a:schemeClr val="bg1">
                        <a:lumMod val="95000"/>
                      </a:schemeClr>
                    </a:solidFill>
                  </a:tcPr>
                </a:tc>
                <a:tc>
                  <a:txBody>
                    <a:bodyPr/>
                    <a:lstStyle/>
                    <a:p>
                      <a:pPr algn="ctr"/>
                      <a:r>
                        <a:rPr lang="en-US" sz="1400" b="0" i="0" dirty="0"/>
                        <a:t>351</a:t>
                      </a:r>
                    </a:p>
                  </a:txBody>
                  <a:tcPr>
                    <a:solidFill>
                      <a:schemeClr val="bg1">
                        <a:lumMod val="95000"/>
                      </a:schemeClr>
                    </a:solidFill>
                  </a:tcPr>
                </a:tc>
                <a:tc>
                  <a:txBody>
                    <a:bodyPr/>
                    <a:lstStyle/>
                    <a:p>
                      <a:pPr algn="ctr"/>
                      <a:r>
                        <a:rPr lang="en-US" sz="1400" b="0" i="0" dirty="0"/>
                        <a:t>473</a:t>
                      </a:r>
                    </a:p>
                  </a:txBody>
                  <a:tcPr>
                    <a:solidFill>
                      <a:schemeClr val="bg1">
                        <a:lumMod val="95000"/>
                      </a:schemeClr>
                    </a:solidFill>
                  </a:tcPr>
                </a:tc>
                <a:tc>
                  <a:txBody>
                    <a:bodyPr/>
                    <a:lstStyle/>
                    <a:p>
                      <a:pPr algn="ctr"/>
                      <a:r>
                        <a:rPr lang="en-US" sz="1400" b="0" i="0" dirty="0"/>
                        <a:t>255</a:t>
                      </a:r>
                    </a:p>
                  </a:txBody>
                  <a:tcPr>
                    <a:solidFill>
                      <a:schemeClr val="bg1">
                        <a:lumMod val="95000"/>
                      </a:schemeClr>
                    </a:solidFill>
                  </a:tcPr>
                </a:tc>
                <a:tc>
                  <a:txBody>
                    <a:bodyPr/>
                    <a:lstStyle/>
                    <a:p>
                      <a:pPr algn="ctr"/>
                      <a:r>
                        <a:rPr lang="en-US" sz="1400" b="1" i="1" dirty="0"/>
                        <a:t>1,079</a:t>
                      </a:r>
                    </a:p>
                  </a:txBody>
                  <a:tcPr>
                    <a:solidFill>
                      <a:schemeClr val="bg1">
                        <a:lumMod val="95000"/>
                      </a:schemeClr>
                    </a:solidFill>
                  </a:tcPr>
                </a:tc>
                <a:tc>
                  <a:txBody>
                    <a:bodyPr/>
                    <a:lstStyle/>
                    <a:p>
                      <a:pPr algn="ctr"/>
                      <a:r>
                        <a:rPr lang="en-US" sz="1400" b="0" i="0" dirty="0"/>
                        <a:t>1,500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0934B0E5-6701-4E71-9530-478D23E1C329}"/>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91119137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20" name="TextBox 19"/>
          <p:cNvSpPr txBox="1"/>
          <p:nvPr/>
        </p:nvSpPr>
        <p:spPr>
          <a:xfrm>
            <a:off x="7568883" y="346991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sp>
        <p:nvSpPr>
          <p:cNvPr id="15" name="TextBox 14"/>
          <p:cNvSpPr txBox="1"/>
          <p:nvPr/>
        </p:nvSpPr>
        <p:spPr>
          <a:xfrm>
            <a:off x="7437888" y="3732061"/>
            <a:ext cx="1186543" cy="215444"/>
          </a:xfrm>
          <a:prstGeom prst="rect">
            <a:avLst/>
          </a:prstGeom>
          <a:noFill/>
        </p:spPr>
        <p:txBody>
          <a:bodyPr wrap="none" rtlCol="0">
            <a:spAutoFit/>
          </a:bodyPr>
          <a:lstStyle/>
          <a:p>
            <a:r>
              <a:rPr lang="en-US" sz="800" dirty="0"/>
              <a:t>NCDOL Photo Library</a:t>
            </a:r>
          </a:p>
        </p:txBody>
      </p:sp>
      <p:pic>
        <p:nvPicPr>
          <p:cNvPr id="19" name="Picture 18">
            <a:extLst>
              <a:ext uri="{FF2B5EF4-FFF2-40B4-BE49-F238E27FC236}">
                <a16:creationId xmlns:a16="http://schemas.microsoft.com/office/drawing/2014/main" id="{600760AD-E290-4F79-9072-8B129927B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397809"/>
            <a:ext cx="880068" cy="698030"/>
          </a:xfrm>
          <a:prstGeom prst="rect">
            <a:avLst/>
          </a:prstGeom>
        </p:spPr>
      </p:pic>
      <p:pic>
        <p:nvPicPr>
          <p:cNvPr id="21" name="Picture 20">
            <a:extLst>
              <a:ext uri="{FF2B5EF4-FFF2-40B4-BE49-F238E27FC236}">
                <a16:creationId xmlns:a16="http://schemas.microsoft.com/office/drawing/2014/main" id="{B643EB90-0E6C-41E6-B4EA-F58EFF5B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428999"/>
            <a:ext cx="787379" cy="660052"/>
          </a:xfrm>
          <a:prstGeom prst="rect">
            <a:avLst/>
          </a:prstGeom>
        </p:spPr>
      </p:pic>
      <p:pic>
        <p:nvPicPr>
          <p:cNvPr id="25" name="Picture 24">
            <a:extLst>
              <a:ext uri="{FF2B5EF4-FFF2-40B4-BE49-F238E27FC236}">
                <a16:creationId xmlns:a16="http://schemas.microsoft.com/office/drawing/2014/main" id="{A4AE7839-21DA-41A6-ADC1-DB7B56216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3435788"/>
            <a:ext cx="1143000" cy="660050"/>
          </a:xfrm>
          <a:prstGeom prst="rect">
            <a:avLst/>
          </a:prstGeom>
        </p:spPr>
      </p:pic>
      <p:pic>
        <p:nvPicPr>
          <p:cNvPr id="26" name="Picture 25">
            <a:extLst>
              <a:ext uri="{FF2B5EF4-FFF2-40B4-BE49-F238E27FC236}">
                <a16:creationId xmlns:a16="http://schemas.microsoft.com/office/drawing/2014/main" id="{C661707F-68AE-4AD6-90FE-05DE86D10B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3402107"/>
            <a:ext cx="874335" cy="696220"/>
          </a:xfrm>
          <a:prstGeom prst="rect">
            <a:avLst/>
          </a:prstGeom>
        </p:spPr>
      </p:pic>
      <p:pic>
        <p:nvPicPr>
          <p:cNvPr id="28" name="Picture 27">
            <a:extLst>
              <a:ext uri="{FF2B5EF4-FFF2-40B4-BE49-F238E27FC236}">
                <a16:creationId xmlns:a16="http://schemas.microsoft.com/office/drawing/2014/main" id="{C27B1AC3-14C4-4ECB-BF13-2530ED0CE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523853" y="3488817"/>
            <a:ext cx="685981" cy="514486"/>
          </a:xfrm>
          <a:prstGeom prst="rect">
            <a:avLst/>
          </a:prstGeom>
        </p:spPr>
      </p:pic>
      <p:pic>
        <p:nvPicPr>
          <p:cNvPr id="29" name="Picture 28">
            <a:extLst>
              <a:ext uri="{FF2B5EF4-FFF2-40B4-BE49-F238E27FC236}">
                <a16:creationId xmlns:a16="http://schemas.microsoft.com/office/drawing/2014/main" id="{37501DF2-BB6B-454C-99DC-E7B018E93D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832" y="3402941"/>
            <a:ext cx="1027733" cy="684965"/>
          </a:xfrm>
          <a:prstGeom prst="rect">
            <a:avLst/>
          </a:prstGeom>
        </p:spPr>
      </p:pic>
      <p:pic>
        <p:nvPicPr>
          <p:cNvPr id="32" name="Picture 31">
            <a:extLst>
              <a:ext uri="{FF2B5EF4-FFF2-40B4-BE49-F238E27FC236}">
                <a16:creationId xmlns:a16="http://schemas.microsoft.com/office/drawing/2014/main" id="{A4518BB2-63DD-4A89-AAD1-C1268760A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1400" y="3428999"/>
            <a:ext cx="880068" cy="660051"/>
          </a:xfrm>
          <a:prstGeom prst="rect">
            <a:avLst/>
          </a:prstGeom>
        </p:spPr>
      </p:pic>
      <p:graphicFrame>
        <p:nvGraphicFramePr>
          <p:cNvPr id="35" name="Table 34">
            <a:extLst>
              <a:ext uri="{FF2B5EF4-FFF2-40B4-BE49-F238E27FC236}">
                <a16:creationId xmlns:a16="http://schemas.microsoft.com/office/drawing/2014/main" id="{7D997074-B43A-46A6-8AA7-ED7851E7CCE6}"/>
              </a:ext>
            </a:extLst>
          </p:cNvPr>
          <p:cNvGraphicFramePr>
            <a:graphicFrameLocks noGrp="1"/>
          </p:cNvGraphicFramePr>
          <p:nvPr>
            <p:extLst>
              <p:ext uri="{D42A27DB-BD31-4B8C-83A1-F6EECF244321}">
                <p14:modId xmlns:p14="http://schemas.microsoft.com/office/powerpoint/2010/main" val="2171294978"/>
              </p:ext>
            </p:extLst>
          </p:nvPr>
        </p:nvGraphicFramePr>
        <p:xfrm>
          <a:off x="609598" y="4102626"/>
          <a:ext cx="7924802" cy="1840974"/>
        </p:xfrm>
        <a:graphic>
          <a:graphicData uri="http://schemas.openxmlformats.org/drawingml/2006/table">
            <a:tbl>
              <a:tblPr firstRow="1" bandRow="1">
                <a:tableStyleId>{00A15C55-8517-42AA-B614-E9B94910E393}</a:tableStyleId>
              </a:tblPr>
              <a:tblGrid>
                <a:gridCol w="3657602">
                  <a:extLst>
                    <a:ext uri="{9D8B030D-6E8A-4147-A177-3AD203B41FA5}">
                      <a16:colId xmlns:a16="http://schemas.microsoft.com/office/drawing/2014/main" val="20000"/>
                    </a:ext>
                  </a:extLst>
                </a:gridCol>
                <a:gridCol w="792480">
                  <a:extLst>
                    <a:ext uri="{9D8B030D-6E8A-4147-A177-3AD203B41FA5}">
                      <a16:colId xmlns:a16="http://schemas.microsoft.com/office/drawing/2014/main" val="20001"/>
                    </a:ext>
                  </a:extLst>
                </a:gridCol>
                <a:gridCol w="792480">
                  <a:extLst>
                    <a:ext uri="{9D8B030D-6E8A-4147-A177-3AD203B41FA5}">
                      <a16:colId xmlns:a16="http://schemas.microsoft.com/office/drawing/2014/main" val="1163292709"/>
                    </a:ext>
                  </a:extLst>
                </a:gridCol>
                <a:gridCol w="792480">
                  <a:extLst>
                    <a:ext uri="{9D8B030D-6E8A-4147-A177-3AD203B41FA5}">
                      <a16:colId xmlns:a16="http://schemas.microsoft.com/office/drawing/2014/main" val="2381608314"/>
                    </a:ext>
                  </a:extLst>
                </a:gridCol>
                <a:gridCol w="853440">
                  <a:extLst>
                    <a:ext uri="{9D8B030D-6E8A-4147-A177-3AD203B41FA5}">
                      <a16:colId xmlns:a16="http://schemas.microsoft.com/office/drawing/2014/main" val="20002"/>
                    </a:ext>
                  </a:extLst>
                </a:gridCol>
                <a:gridCol w="1036320">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1</a:t>
                      </a:r>
                      <a:r>
                        <a:rPr lang="en-US" sz="1300" b="1" baseline="30000" dirty="0">
                          <a:solidFill>
                            <a:schemeClr val="tx1"/>
                          </a:solidFill>
                        </a:rPr>
                        <a:t>st</a:t>
                      </a:r>
                      <a:r>
                        <a:rPr lang="en-US" sz="13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0</a:t>
                      </a:r>
                    </a:p>
                  </a:txBody>
                  <a:tcPr>
                    <a:solidFill>
                      <a:schemeClr val="bg1">
                        <a:lumMod val="85000"/>
                      </a:schemeClr>
                    </a:solidFill>
                  </a:tcPr>
                </a:tc>
                <a:tc>
                  <a:txBody>
                    <a:bodyPr/>
                    <a:lstStyle/>
                    <a:p>
                      <a:pPr algn="ctr"/>
                      <a:r>
                        <a:rPr lang="en-US" sz="1400" b="0" i="0" dirty="0"/>
                        <a:t>3</a:t>
                      </a:r>
                    </a:p>
                  </a:txBody>
                  <a:tcPr>
                    <a:solidFill>
                      <a:schemeClr val="bg1">
                        <a:lumMod val="85000"/>
                      </a:schemeClr>
                    </a:solidFill>
                  </a:tcPr>
                </a:tc>
                <a:tc>
                  <a:txBody>
                    <a:bodyPr/>
                    <a:lstStyle/>
                    <a:p>
                      <a:pPr algn="ctr"/>
                      <a:r>
                        <a:rPr lang="en-US" sz="1400" b="1" i="1" dirty="0"/>
                        <a:t>3</a:t>
                      </a:r>
                    </a:p>
                  </a:txBody>
                  <a:tcPr>
                    <a:solidFill>
                      <a:schemeClr val="bg1">
                        <a:lumMod val="85000"/>
                      </a:schemeClr>
                    </a:solidFill>
                  </a:tcPr>
                </a:tc>
                <a:tc rowSpan="2">
                  <a:txBody>
                    <a:bodyPr/>
                    <a:lstStyle/>
                    <a:p>
                      <a:pPr algn="ctr"/>
                      <a:endParaRPr lang="en-US" sz="1400" b="1" i="0" dirty="0"/>
                    </a:p>
                  </a:txBody>
                  <a:tcP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solidFill>
                      <a:schemeClr val="bg1">
                        <a:lumMod val="95000"/>
                      </a:schemeClr>
                    </a:solidFill>
                  </a:tcPr>
                </a:tc>
                <a:tc>
                  <a:txBody>
                    <a:bodyPr/>
                    <a:lstStyle/>
                    <a:p>
                      <a:pPr algn="ctr"/>
                      <a:r>
                        <a:rPr lang="en-US" sz="1400" b="0" i="0" dirty="0"/>
                        <a:t>2</a:t>
                      </a:r>
                    </a:p>
                  </a:txBody>
                  <a:tcPr>
                    <a:solidFill>
                      <a:schemeClr val="bg1">
                        <a:lumMod val="95000"/>
                      </a:schemeClr>
                    </a:solidFill>
                  </a:tcPr>
                </a:tc>
                <a:tc>
                  <a:txBody>
                    <a:bodyPr/>
                    <a:lstStyle/>
                    <a:p>
                      <a:pPr algn="ctr"/>
                      <a:r>
                        <a:rPr lang="en-US" sz="1400" b="0" i="0" dirty="0"/>
                        <a:t>0</a:t>
                      </a:r>
                    </a:p>
                  </a:txBody>
                  <a:tcPr>
                    <a:solidFill>
                      <a:schemeClr val="bg1">
                        <a:lumMod val="95000"/>
                      </a:schemeClr>
                    </a:solidFill>
                  </a:tcPr>
                </a:tc>
                <a:tc>
                  <a:txBody>
                    <a:bodyPr/>
                    <a:lstStyle/>
                    <a:p>
                      <a:pPr algn="ctr"/>
                      <a:r>
                        <a:rPr lang="en-US" sz="1400" b="0" i="0" dirty="0"/>
                        <a:t>5</a:t>
                      </a:r>
                    </a:p>
                  </a:txBody>
                  <a:tcPr>
                    <a:solidFill>
                      <a:schemeClr val="bg1">
                        <a:lumMod val="95000"/>
                      </a:schemeClr>
                    </a:solidFill>
                  </a:tcPr>
                </a:tc>
                <a:tc>
                  <a:txBody>
                    <a:bodyPr/>
                    <a:lstStyle/>
                    <a:p>
                      <a:pPr algn="ctr"/>
                      <a:r>
                        <a:rPr lang="en-US" sz="1400" b="1" i="1" dirty="0"/>
                        <a:t>7</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400" b="0" i="0" dirty="0"/>
                        <a:t>11</a:t>
                      </a:r>
                    </a:p>
                  </a:txBody>
                  <a:tcPr>
                    <a:solidFill>
                      <a:schemeClr val="bg1">
                        <a:lumMod val="85000"/>
                      </a:schemeClr>
                    </a:solidFill>
                  </a:tcPr>
                </a:tc>
                <a:tc>
                  <a:txBody>
                    <a:bodyPr/>
                    <a:lstStyle/>
                    <a:p>
                      <a:pPr algn="ctr"/>
                      <a:r>
                        <a:rPr lang="en-US" sz="1400" b="0" i="0" dirty="0"/>
                        <a:t>7</a:t>
                      </a:r>
                    </a:p>
                  </a:txBody>
                  <a:tcPr>
                    <a:solidFill>
                      <a:schemeClr val="bg1">
                        <a:lumMod val="85000"/>
                      </a:schemeClr>
                    </a:solidFill>
                  </a:tcPr>
                </a:tc>
                <a:tc>
                  <a:txBody>
                    <a:bodyPr/>
                    <a:lstStyle/>
                    <a:p>
                      <a:pPr algn="ctr"/>
                      <a:r>
                        <a:rPr lang="en-US" sz="1400" b="0" i="0" dirty="0"/>
                        <a:t>3</a:t>
                      </a:r>
                    </a:p>
                  </a:txBody>
                  <a:tcPr>
                    <a:solidFill>
                      <a:schemeClr val="bg1">
                        <a:lumMod val="85000"/>
                      </a:schemeClr>
                    </a:solidFill>
                  </a:tcPr>
                </a:tc>
                <a:tc>
                  <a:txBody>
                    <a:bodyPr/>
                    <a:lstStyle/>
                    <a:p>
                      <a:pPr algn="ctr"/>
                      <a:r>
                        <a:rPr lang="en-US" sz="1400" b="1" i="1" dirty="0"/>
                        <a:t>21</a:t>
                      </a:r>
                    </a:p>
                  </a:txBody>
                  <a:tcPr>
                    <a:solidFill>
                      <a:schemeClr val="bg1">
                        <a:lumMod val="85000"/>
                      </a:schemeClr>
                    </a:solidFill>
                  </a:tcPr>
                </a:tc>
                <a:tc>
                  <a:txBody>
                    <a:bodyPr/>
                    <a:lstStyle/>
                    <a:p>
                      <a:pPr algn="ctr"/>
                      <a:r>
                        <a:rPr lang="en-US" sz="1400" b="0" i="0" dirty="0"/>
                        <a:t>30</a:t>
                      </a:r>
                    </a:p>
                  </a:txBody>
                  <a:tcP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400" b="0" i="0" dirty="0"/>
                        <a:t>40</a:t>
                      </a:r>
                    </a:p>
                  </a:txBody>
                  <a:tcPr>
                    <a:solidFill>
                      <a:schemeClr val="bg1">
                        <a:lumMod val="95000"/>
                      </a:schemeClr>
                    </a:solidFill>
                  </a:tcPr>
                </a:tc>
                <a:tc>
                  <a:txBody>
                    <a:bodyPr/>
                    <a:lstStyle/>
                    <a:p>
                      <a:pPr algn="ctr"/>
                      <a:r>
                        <a:rPr lang="en-US" sz="1400" b="0" i="0" dirty="0"/>
                        <a:t>44</a:t>
                      </a:r>
                    </a:p>
                  </a:txBody>
                  <a:tcPr>
                    <a:solidFill>
                      <a:schemeClr val="bg1">
                        <a:lumMod val="95000"/>
                      </a:schemeClr>
                    </a:solidFill>
                  </a:tcPr>
                </a:tc>
                <a:tc>
                  <a:txBody>
                    <a:bodyPr/>
                    <a:lstStyle/>
                    <a:p>
                      <a:pPr algn="ctr"/>
                      <a:r>
                        <a:rPr lang="en-US" sz="1400" b="0" i="0" dirty="0"/>
                        <a:t>40</a:t>
                      </a:r>
                    </a:p>
                  </a:txBody>
                  <a:tcPr>
                    <a:solidFill>
                      <a:schemeClr val="bg1">
                        <a:lumMod val="95000"/>
                      </a:schemeClr>
                    </a:solidFill>
                  </a:tcPr>
                </a:tc>
                <a:tc>
                  <a:txBody>
                    <a:bodyPr/>
                    <a:lstStyle/>
                    <a:p>
                      <a:pPr algn="ctr"/>
                      <a:r>
                        <a:rPr lang="en-US" sz="1400" b="1" i="1" dirty="0"/>
                        <a:t>124</a:t>
                      </a:r>
                    </a:p>
                  </a:txBody>
                  <a:tcPr>
                    <a:solidFill>
                      <a:schemeClr val="bg1">
                        <a:lumMod val="95000"/>
                      </a:schemeClr>
                    </a:solidFill>
                  </a:tcPr>
                </a:tc>
                <a:tc>
                  <a:txBody>
                    <a:bodyPr/>
                    <a:lstStyle/>
                    <a:p>
                      <a:pPr algn="ctr"/>
                      <a:r>
                        <a:rPr lang="en-US" sz="1400" b="0" i="0" dirty="0"/>
                        <a:t>150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7" name="TextBox 16">
            <a:extLst>
              <a:ext uri="{FF2B5EF4-FFF2-40B4-BE49-F238E27FC236}">
                <a16:creationId xmlns:a16="http://schemas.microsoft.com/office/drawing/2014/main" id="{286E7913-F198-42B5-8A54-1BB3D415F8C4}"/>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pic>
        <p:nvPicPr>
          <p:cNvPr id="3" name="Picture 2">
            <a:extLst>
              <a:ext uri="{FF2B5EF4-FFF2-40B4-BE49-F238E27FC236}">
                <a16:creationId xmlns:a16="http://schemas.microsoft.com/office/drawing/2014/main" id="{0B2869F3-55E7-4FFB-B38F-CD237A8B25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094346" y="3484489"/>
            <a:ext cx="698031" cy="523523"/>
          </a:xfrm>
          <a:prstGeom prst="rect">
            <a:avLst/>
          </a:prstGeom>
        </p:spPr>
      </p:pic>
      <p:graphicFrame>
        <p:nvGraphicFramePr>
          <p:cNvPr id="23" name="Table 22">
            <a:extLst>
              <a:ext uri="{FF2B5EF4-FFF2-40B4-BE49-F238E27FC236}">
                <a16:creationId xmlns:a16="http://schemas.microsoft.com/office/drawing/2014/main" id="{3A92CA88-D6E9-4F3B-8567-57398902F081}"/>
              </a:ext>
            </a:extLst>
          </p:cNvPr>
          <p:cNvGraphicFramePr>
            <a:graphicFrameLocks noGrp="1"/>
          </p:cNvGraphicFramePr>
          <p:nvPr>
            <p:extLst>
              <p:ext uri="{D42A27DB-BD31-4B8C-83A1-F6EECF244321}">
                <p14:modId xmlns:p14="http://schemas.microsoft.com/office/powerpoint/2010/main" val="285304533"/>
              </p:ext>
            </p:extLst>
          </p:nvPr>
        </p:nvGraphicFramePr>
        <p:xfrm>
          <a:off x="609600" y="1130183"/>
          <a:ext cx="7924800" cy="2301240"/>
        </p:xfrm>
        <a:graphic>
          <a:graphicData uri="http://schemas.openxmlformats.org/drawingml/2006/table">
            <a:tbl>
              <a:tblPr firstRow="1" bandRow="1">
                <a:tableStyleId>{00A15C55-8517-42AA-B614-E9B94910E393}</a:tableStyleId>
              </a:tblPr>
              <a:tblGrid>
                <a:gridCol w="2209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254628722"/>
                    </a:ext>
                  </a:extLst>
                </a:gridCol>
                <a:gridCol w="762000">
                  <a:extLst>
                    <a:ext uri="{9D8B030D-6E8A-4147-A177-3AD203B41FA5}">
                      <a16:colId xmlns:a16="http://schemas.microsoft.com/office/drawing/2014/main" val="231281775"/>
                    </a:ext>
                  </a:extLst>
                </a:gridCol>
                <a:gridCol w="638612">
                  <a:extLst>
                    <a:ext uri="{9D8B030D-6E8A-4147-A177-3AD203B41FA5}">
                      <a16:colId xmlns:a16="http://schemas.microsoft.com/office/drawing/2014/main" val="20002"/>
                    </a:ext>
                  </a:extLst>
                </a:gridCol>
                <a:gridCol w="824433">
                  <a:extLst>
                    <a:ext uri="{9D8B030D-6E8A-4147-A177-3AD203B41FA5}">
                      <a16:colId xmlns:a16="http://schemas.microsoft.com/office/drawing/2014/main" val="20003"/>
                    </a:ext>
                  </a:extLst>
                </a:gridCol>
                <a:gridCol w="1965955">
                  <a:extLst>
                    <a:ext uri="{9D8B030D-6E8A-4147-A177-3AD203B41FA5}">
                      <a16:colId xmlns:a16="http://schemas.microsoft.com/office/drawing/2014/main" val="20004"/>
                    </a:ext>
                  </a:extLst>
                </a:gridCol>
              </a:tblGrid>
              <a:tr h="774817">
                <a:tc>
                  <a:txBody>
                    <a:bodyPr/>
                    <a:lstStyle/>
                    <a:p>
                      <a:pPr algn="r"/>
                      <a:r>
                        <a:rPr lang="en-US" sz="1500" b="1" dirty="0">
                          <a:solidFill>
                            <a:schemeClr val="tx1"/>
                          </a:solidFill>
                        </a:rPr>
                        <a:t>STAR SITES</a:t>
                      </a:r>
                      <a:r>
                        <a:rPr lang="en-US" sz="1500" b="1" i="1" dirty="0">
                          <a:solidFill>
                            <a:schemeClr val="tx1"/>
                          </a:solidFill>
                        </a:rPr>
                        <a:t>—</a:t>
                      </a:r>
                      <a:r>
                        <a:rPr lang="en-US" sz="1500" b="1" dirty="0">
                          <a:solidFill>
                            <a:schemeClr val="tx1"/>
                          </a:solidFill>
                        </a:rPr>
                        <a:t>NEW, </a:t>
                      </a:r>
                    </a:p>
                    <a:p>
                      <a:pPr algn="r"/>
                      <a:r>
                        <a:rPr lang="en-US" sz="15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rPr>
                        <a:t>1</a:t>
                      </a:r>
                      <a:r>
                        <a:rPr lang="en-US" sz="1300" baseline="30000" dirty="0">
                          <a:solidFill>
                            <a:schemeClr val="tx1"/>
                          </a:solidFill>
                        </a:rPr>
                        <a:t>st</a:t>
                      </a:r>
                      <a:r>
                        <a:rPr lang="en-US" sz="1300" dirty="0">
                          <a:solidFill>
                            <a:schemeClr val="tx1"/>
                          </a:solidFill>
                        </a:rPr>
                        <a:t> Qtr.</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300" b="0" i="0" dirty="0"/>
                        <a:t>1</a:t>
                      </a:r>
                    </a:p>
                  </a:txBody>
                  <a:tcPr>
                    <a:solidFill>
                      <a:schemeClr val="bg1">
                        <a:lumMod val="85000"/>
                      </a:schemeClr>
                    </a:solidFill>
                  </a:tcPr>
                </a:tc>
                <a:tc>
                  <a:txBody>
                    <a:bodyPr/>
                    <a:lstStyle/>
                    <a:p>
                      <a:pPr algn="ctr"/>
                      <a:r>
                        <a:rPr lang="en-US" sz="1300" b="0" i="0" dirty="0"/>
                        <a:t>12</a:t>
                      </a:r>
                    </a:p>
                  </a:txBody>
                  <a:tcPr>
                    <a:solidFill>
                      <a:schemeClr val="bg1">
                        <a:lumMod val="85000"/>
                      </a:schemeClr>
                    </a:solidFill>
                  </a:tcPr>
                </a:tc>
                <a:tc>
                  <a:txBody>
                    <a:bodyPr/>
                    <a:lstStyle/>
                    <a:p>
                      <a:pPr algn="ctr"/>
                      <a:r>
                        <a:rPr lang="en-US" sz="1300" b="0" i="0" dirty="0"/>
                        <a:t>12</a:t>
                      </a:r>
                    </a:p>
                  </a:txBody>
                  <a:tcPr>
                    <a:solidFill>
                      <a:schemeClr val="bg1">
                        <a:lumMod val="85000"/>
                      </a:schemeClr>
                    </a:solidFill>
                  </a:tcPr>
                </a:tc>
                <a:tc>
                  <a:txBody>
                    <a:bodyPr/>
                    <a:lstStyle/>
                    <a:p>
                      <a:pPr algn="ctr"/>
                      <a:r>
                        <a:rPr lang="en-US" sz="1300" b="1" i="1" dirty="0"/>
                        <a:t>25</a:t>
                      </a:r>
                    </a:p>
                  </a:txBody>
                  <a:tcPr>
                    <a:solidFill>
                      <a:schemeClr val="bg1">
                        <a:lumMod val="85000"/>
                      </a:schemeClr>
                    </a:solidFill>
                  </a:tcPr>
                </a:tc>
                <a:tc rowSpan="4">
                  <a:txBody>
                    <a:bodyPr/>
                    <a:lstStyle/>
                    <a:p>
                      <a:pPr algn="ctr"/>
                      <a:endParaRPr lang="en-US" sz="1300" b="1" i="0" dirty="0"/>
                    </a:p>
                  </a:txBody>
                  <a:tcPr>
                    <a:solidFill>
                      <a:schemeClr val="bg1">
                        <a:lumMod val="85000"/>
                      </a:schemeClr>
                    </a:solidFill>
                  </a:tcPr>
                </a:tc>
                <a:tc>
                  <a:txBody>
                    <a:bodyPr/>
                    <a:lstStyle/>
                    <a:p>
                      <a:pPr algn="ctr"/>
                      <a:r>
                        <a:rPr lang="en-US" sz="1300" b="1" i="1" dirty="0"/>
                        <a:t>100</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300" b="0" i="0" dirty="0"/>
                        <a:t>0</a:t>
                      </a:r>
                    </a:p>
                  </a:txBody>
                  <a:tcPr>
                    <a:solidFill>
                      <a:schemeClr val="bg1">
                        <a:lumMod val="95000"/>
                      </a:schemeClr>
                    </a:solidFill>
                  </a:tcPr>
                </a:tc>
                <a:tc>
                  <a:txBody>
                    <a:bodyPr/>
                    <a:lstStyle/>
                    <a:p>
                      <a:pPr algn="ctr"/>
                      <a:r>
                        <a:rPr lang="en-US" sz="1300" b="0" i="0" dirty="0"/>
                        <a:t>2</a:t>
                      </a:r>
                    </a:p>
                  </a:txBody>
                  <a:tcPr>
                    <a:solidFill>
                      <a:schemeClr val="bg1">
                        <a:lumMod val="95000"/>
                      </a:schemeClr>
                    </a:solidFill>
                  </a:tcPr>
                </a:tc>
                <a:tc>
                  <a:txBody>
                    <a:bodyPr/>
                    <a:lstStyle/>
                    <a:p>
                      <a:pPr algn="ctr"/>
                      <a:r>
                        <a:rPr lang="en-US" sz="1300" b="0" i="0" dirty="0"/>
                        <a:t>1</a:t>
                      </a:r>
                    </a:p>
                  </a:txBody>
                  <a:tcPr>
                    <a:solidFill>
                      <a:schemeClr val="bg1">
                        <a:lumMod val="95000"/>
                      </a:schemeClr>
                    </a:solidFill>
                  </a:tcPr>
                </a:tc>
                <a:tc>
                  <a:txBody>
                    <a:bodyPr/>
                    <a:lstStyle/>
                    <a:p>
                      <a:pPr algn="ctr"/>
                      <a:r>
                        <a:rPr lang="en-US" sz="1300" b="1" i="1" dirty="0"/>
                        <a:t>3</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23</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0" i="0" dirty="0"/>
                        <a:t>0</a:t>
                      </a:r>
                    </a:p>
                  </a:txBody>
                  <a:tcPr>
                    <a:solidFill>
                      <a:schemeClr val="bg1">
                        <a:lumMod val="85000"/>
                      </a:schemeClr>
                    </a:solidFill>
                  </a:tcPr>
                </a:tc>
                <a:tc>
                  <a:txBody>
                    <a:bodyPr/>
                    <a:lstStyle/>
                    <a:p>
                      <a:pPr algn="ctr"/>
                      <a:r>
                        <a:rPr lang="en-US" sz="1300" b="1" i="1" dirty="0"/>
                        <a:t>0</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300" b="1" i="1" dirty="0"/>
                        <a:t>5</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300" b="0" i="0" dirty="0"/>
                        <a:t>1</a:t>
                      </a:r>
                    </a:p>
                  </a:txBody>
                  <a:tcPr>
                    <a:solidFill>
                      <a:schemeClr val="bg1">
                        <a:lumMod val="95000"/>
                      </a:schemeClr>
                    </a:solidFill>
                  </a:tcPr>
                </a:tc>
                <a:tc>
                  <a:txBody>
                    <a:bodyPr/>
                    <a:lstStyle/>
                    <a:p>
                      <a:pPr algn="ctr"/>
                      <a:r>
                        <a:rPr lang="en-US" sz="1300" b="0" i="0" dirty="0"/>
                        <a:t>0</a:t>
                      </a:r>
                    </a:p>
                  </a:txBody>
                  <a:tcPr>
                    <a:solidFill>
                      <a:schemeClr val="bg1">
                        <a:lumMod val="95000"/>
                      </a:schemeClr>
                    </a:solidFill>
                  </a:tcPr>
                </a:tc>
                <a:tc>
                  <a:txBody>
                    <a:bodyPr/>
                    <a:lstStyle/>
                    <a:p>
                      <a:pPr algn="ctr"/>
                      <a:r>
                        <a:rPr lang="en-US" sz="1300" b="0" i="0" dirty="0"/>
                        <a:t>2</a:t>
                      </a:r>
                    </a:p>
                  </a:txBody>
                  <a:tcPr>
                    <a:solidFill>
                      <a:schemeClr val="bg1">
                        <a:lumMod val="95000"/>
                      </a:schemeClr>
                    </a:solidFill>
                  </a:tcPr>
                </a:tc>
                <a:tc>
                  <a:txBody>
                    <a:bodyPr/>
                    <a:lstStyle/>
                    <a:p>
                      <a:pPr algn="ctr"/>
                      <a:r>
                        <a:rPr lang="en-US" sz="1300" b="1" i="1" dirty="0"/>
                        <a:t>3</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300" b="1" i="1" dirty="0"/>
                        <a:t>22</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300" b="1" i="1" dirty="0"/>
                        <a:t>2</a:t>
                      </a:r>
                    </a:p>
                  </a:txBody>
                  <a:tcPr anchor="ctr">
                    <a:solidFill>
                      <a:schemeClr val="bg1">
                        <a:lumMod val="85000"/>
                      </a:schemeClr>
                    </a:solidFill>
                  </a:tcPr>
                </a:tc>
                <a:tc>
                  <a:txBody>
                    <a:bodyPr/>
                    <a:lstStyle/>
                    <a:p>
                      <a:pPr algn="ctr"/>
                      <a:r>
                        <a:rPr lang="en-US" sz="1300" b="1" i="1" dirty="0"/>
                        <a:t>14</a:t>
                      </a:r>
                    </a:p>
                  </a:txBody>
                  <a:tcPr anchor="ctr">
                    <a:solidFill>
                      <a:schemeClr val="bg1">
                        <a:lumMod val="85000"/>
                      </a:schemeClr>
                    </a:solidFill>
                  </a:tcPr>
                </a:tc>
                <a:tc>
                  <a:txBody>
                    <a:bodyPr/>
                    <a:lstStyle/>
                    <a:p>
                      <a:pPr algn="ctr"/>
                      <a:r>
                        <a:rPr lang="en-US" sz="1300" b="1" i="1" dirty="0"/>
                        <a:t>15</a:t>
                      </a:r>
                    </a:p>
                  </a:txBody>
                  <a:tcPr anchor="ctr">
                    <a:solidFill>
                      <a:schemeClr val="bg1">
                        <a:lumMod val="85000"/>
                      </a:schemeClr>
                    </a:solidFill>
                  </a:tcPr>
                </a:tc>
                <a:tc>
                  <a:txBody>
                    <a:bodyPr/>
                    <a:lstStyle/>
                    <a:p>
                      <a:pPr algn="ctr"/>
                      <a:r>
                        <a:rPr lang="en-US" sz="1300" b="1" i="1" dirty="0"/>
                        <a:t>31</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30</a:t>
                      </a:r>
                    </a:p>
                  </a:txBody>
                  <a:tcPr anchor="ctr">
                    <a:solidFill>
                      <a:schemeClr val="bg1">
                        <a:lumMod val="85000"/>
                      </a:schemeClr>
                    </a:solidFill>
                  </a:tcPr>
                </a:tc>
                <a:tc>
                  <a:txBody>
                    <a:bodyPr/>
                    <a:lstStyle/>
                    <a:p>
                      <a:pPr algn="ctr"/>
                      <a:r>
                        <a:rPr lang="en-US" sz="1300" b="1" i="1" dirty="0"/>
                        <a:t>150</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1797329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620000" y="322894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0" name="Table 9">
            <a:extLst>
              <a:ext uri="{FF2B5EF4-FFF2-40B4-BE49-F238E27FC236}">
                <a16:creationId xmlns:a16="http://schemas.microsoft.com/office/drawing/2014/main" id="{390D0294-3756-4107-828E-AA465F0A2568}"/>
              </a:ext>
            </a:extLst>
          </p:cNvPr>
          <p:cNvGraphicFramePr>
            <a:graphicFrameLocks noGrp="1"/>
          </p:cNvGraphicFramePr>
          <p:nvPr>
            <p:extLst>
              <p:ext uri="{D42A27DB-BD31-4B8C-83A1-F6EECF244321}">
                <p14:modId xmlns:p14="http://schemas.microsoft.com/office/powerpoint/2010/main" val="3633297430"/>
              </p:ext>
            </p:extLst>
          </p:nvPr>
        </p:nvGraphicFramePr>
        <p:xfrm>
          <a:off x="609600" y="1143001"/>
          <a:ext cx="7924793" cy="2321189"/>
        </p:xfrm>
        <a:graphic>
          <a:graphicData uri="http://schemas.openxmlformats.org/drawingml/2006/table">
            <a:tbl>
              <a:tblPr firstRow="1" bandRow="1">
                <a:tableStyleId>{00A15C55-8517-42AA-B614-E9B94910E393}</a:tableStyleId>
              </a:tblPr>
              <a:tblGrid>
                <a:gridCol w="2971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807961">
                  <a:extLst>
                    <a:ext uri="{9D8B030D-6E8A-4147-A177-3AD203B41FA5}">
                      <a16:colId xmlns:a16="http://schemas.microsoft.com/office/drawing/2014/main" val="3146762740"/>
                    </a:ext>
                  </a:extLst>
                </a:gridCol>
                <a:gridCol w="691847">
                  <a:extLst>
                    <a:ext uri="{9D8B030D-6E8A-4147-A177-3AD203B41FA5}">
                      <a16:colId xmlns:a16="http://schemas.microsoft.com/office/drawing/2014/main" val="2506578394"/>
                    </a:ext>
                  </a:extLst>
                </a:gridCol>
                <a:gridCol w="691847">
                  <a:extLst>
                    <a:ext uri="{9D8B030D-6E8A-4147-A177-3AD203B41FA5}">
                      <a16:colId xmlns:a16="http://schemas.microsoft.com/office/drawing/2014/main" val="20002"/>
                    </a:ext>
                  </a:extLst>
                </a:gridCol>
                <a:gridCol w="817638">
                  <a:extLst>
                    <a:ext uri="{9D8B030D-6E8A-4147-A177-3AD203B41FA5}">
                      <a16:colId xmlns:a16="http://schemas.microsoft.com/office/drawing/2014/main" val="20003"/>
                    </a:ext>
                  </a:extLst>
                </a:gridCol>
                <a:gridCol w="1257900">
                  <a:extLst>
                    <a:ext uri="{9D8B030D-6E8A-4147-A177-3AD203B41FA5}">
                      <a16:colId xmlns:a16="http://schemas.microsoft.com/office/drawing/2014/main" val="20004"/>
                    </a:ext>
                  </a:extLst>
                </a:gridCol>
              </a:tblGrid>
              <a:tr h="445470">
                <a:tc>
                  <a:txBody>
                    <a:bodyPr/>
                    <a:lstStyle/>
                    <a:p>
                      <a:pPr algn="r"/>
                      <a:r>
                        <a:rPr lang="en-US" sz="1600" b="1" dirty="0">
                          <a:solidFill>
                            <a:schemeClr val="tx1"/>
                          </a:solidFill>
                        </a:rPr>
                        <a:t>SHARP SITES</a:t>
                      </a:r>
                      <a:r>
                        <a:rPr lang="en-US" sz="1600" b="1" i="0" dirty="0">
                          <a:solidFill>
                            <a:schemeClr val="tx1"/>
                          </a:solidFill>
                        </a:rPr>
                        <a:t>—NEW</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96980">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0" i="0" dirty="0"/>
                        <a:t>1</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0" i="0" dirty="0"/>
                        <a:t>1</a:t>
                      </a:r>
                    </a:p>
                  </a:txBody>
                  <a:tcPr anchor="ctr">
                    <a:solidFill>
                      <a:schemeClr val="bg1">
                        <a:lumMod val="85000"/>
                      </a:schemeClr>
                    </a:solidFill>
                  </a:tcPr>
                </a:tc>
                <a:tc>
                  <a:txBody>
                    <a:bodyPr/>
                    <a:lstStyle/>
                    <a:p>
                      <a:pPr algn="ctr"/>
                      <a:r>
                        <a:rPr lang="en-US" sz="1400" b="1" i="1" dirty="0"/>
                        <a:t>2</a:t>
                      </a:r>
                    </a:p>
                  </a:txBody>
                  <a:tcPr anchor="ctr">
                    <a:solidFill>
                      <a:schemeClr val="bg1">
                        <a:lumMod val="85000"/>
                      </a:schemeClr>
                    </a:solidFill>
                  </a:tcPr>
                </a:tc>
                <a:tc rowSpan="4">
                  <a:txBody>
                    <a:bodyPr/>
                    <a:lstStyle/>
                    <a:p>
                      <a:pPr algn="ctr"/>
                      <a:endParaRPr lang="en-US" sz="1400" b="1" i="0" dirty="0"/>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extLst>
                  <a:ext uri="{0D108BD9-81ED-4DB2-BD59-A6C34878D82A}">
                    <a16:rowId xmlns:a16="http://schemas.microsoft.com/office/drawing/2014/main" val="10001"/>
                  </a:ext>
                </a:extLst>
              </a:tr>
              <a:tr h="337989">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0" i="0" dirty="0"/>
                        <a:t>1</a:t>
                      </a:r>
                    </a:p>
                  </a:txBody>
                  <a:tcPr anchor="ctr">
                    <a:solidFill>
                      <a:schemeClr val="bg1">
                        <a:lumMod val="95000"/>
                      </a:schemeClr>
                    </a:solidFill>
                  </a:tcPr>
                </a:tc>
                <a:tc>
                  <a:txBody>
                    <a:bodyPr/>
                    <a:lstStyle/>
                    <a:p>
                      <a:pPr algn="ctr"/>
                      <a:r>
                        <a:rPr lang="en-US" sz="1400" b="0" i="0" dirty="0"/>
                        <a:t>2</a:t>
                      </a:r>
                    </a:p>
                  </a:txBody>
                  <a:tcPr anchor="ctr">
                    <a:solidFill>
                      <a:schemeClr val="bg1">
                        <a:lumMod val="95000"/>
                      </a:schemeClr>
                    </a:solidFill>
                  </a:tcPr>
                </a:tc>
                <a:tc>
                  <a:txBody>
                    <a:bodyPr/>
                    <a:lstStyle/>
                    <a:p>
                      <a:pPr algn="ctr"/>
                      <a:r>
                        <a:rPr lang="en-US" sz="1400" b="0" i="0" dirty="0"/>
                        <a:t>1</a:t>
                      </a:r>
                    </a:p>
                  </a:txBody>
                  <a:tcPr anchor="ctr">
                    <a:solidFill>
                      <a:schemeClr val="bg1">
                        <a:lumMod val="95000"/>
                      </a:schemeClr>
                    </a:solidFill>
                  </a:tcPr>
                </a:tc>
                <a:tc>
                  <a:txBody>
                    <a:bodyPr/>
                    <a:lstStyle/>
                    <a:p>
                      <a:pPr algn="ctr"/>
                      <a:r>
                        <a:rPr lang="en-US" sz="1400" b="1" i="1" dirty="0"/>
                        <a:t>4</a:t>
                      </a:r>
                    </a:p>
                  </a:txBody>
                  <a:tcPr anchor="ctr">
                    <a:solidFill>
                      <a:schemeClr val="bg1">
                        <a:lumMod val="95000"/>
                      </a:schemeClr>
                    </a:solidFill>
                  </a:tcPr>
                </a:tc>
                <a:tc vMerge="1">
                  <a:txBody>
                    <a:bodyPr/>
                    <a:lstStyle/>
                    <a:p>
                      <a:endParaRPr lang="en-US"/>
                    </a:p>
                  </a:txBody>
                  <a:tcPr/>
                </a:tc>
                <a:tc>
                  <a:txBody>
                    <a:bodyPr/>
                    <a:lstStyle/>
                    <a:p>
                      <a:pPr algn="ctr"/>
                      <a:r>
                        <a:rPr lang="en-US" sz="1400" b="1" i="1" dirty="0"/>
                        <a:t>142</a:t>
                      </a:r>
                    </a:p>
                  </a:txBody>
                  <a:tcPr anchor="ctr">
                    <a:solidFill>
                      <a:schemeClr val="bg1">
                        <a:lumMod val="95000"/>
                      </a:schemeClr>
                    </a:solidFill>
                  </a:tcPr>
                </a:tc>
                <a:extLst>
                  <a:ext uri="{0D108BD9-81ED-4DB2-BD59-A6C34878D82A}">
                    <a16:rowId xmlns:a16="http://schemas.microsoft.com/office/drawing/2014/main" val="10002"/>
                  </a:ext>
                </a:extLst>
              </a:tr>
              <a:tr h="305800">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0" i="0" dirty="0"/>
                        <a:t>3</a:t>
                      </a:r>
                    </a:p>
                  </a:txBody>
                  <a:tcPr anchor="ctr">
                    <a:solidFill>
                      <a:schemeClr val="bg1">
                        <a:lumMod val="85000"/>
                      </a:schemeClr>
                    </a:solidFill>
                  </a:tcPr>
                </a:tc>
                <a:tc>
                  <a:txBody>
                    <a:bodyPr/>
                    <a:lstStyle/>
                    <a:p>
                      <a:pPr algn="ctr"/>
                      <a:r>
                        <a:rPr lang="en-US" sz="1400" b="0" i="0" dirty="0"/>
                        <a:t>4</a:t>
                      </a:r>
                    </a:p>
                  </a:txBody>
                  <a:tcPr anchor="ctr">
                    <a:solidFill>
                      <a:schemeClr val="bg1">
                        <a:lumMod val="85000"/>
                      </a:schemeClr>
                    </a:solidFill>
                  </a:tcPr>
                </a:tc>
                <a:tc>
                  <a:txBody>
                    <a:bodyPr/>
                    <a:lstStyle/>
                    <a:p>
                      <a:pPr algn="ctr"/>
                      <a:r>
                        <a:rPr lang="en-US" sz="1400" b="0" i="0" dirty="0"/>
                        <a:t>0</a:t>
                      </a:r>
                    </a:p>
                  </a:txBody>
                  <a:tcPr anchor="ctr">
                    <a:solidFill>
                      <a:schemeClr val="bg1">
                        <a:lumMod val="85000"/>
                      </a:schemeClr>
                    </a:solidFill>
                  </a:tcPr>
                </a:tc>
                <a:tc>
                  <a:txBody>
                    <a:bodyPr/>
                    <a:lstStyle/>
                    <a:p>
                      <a:pPr algn="ctr"/>
                      <a:r>
                        <a:rPr lang="en-US" sz="1400" b="1" i="1" dirty="0"/>
                        <a:t>7</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400" b="1" i="1" dirty="0"/>
                        <a:t>49</a:t>
                      </a:r>
                    </a:p>
                  </a:txBody>
                  <a:tcPr anchor="ctr">
                    <a:solidFill>
                      <a:schemeClr val="bg1">
                        <a:lumMod val="85000"/>
                      </a:schemeClr>
                    </a:solidFill>
                  </a:tcPr>
                </a:tc>
                <a:extLst>
                  <a:ext uri="{0D108BD9-81ED-4DB2-BD59-A6C34878D82A}">
                    <a16:rowId xmlns:a16="http://schemas.microsoft.com/office/drawing/2014/main" val="10003"/>
                  </a:ext>
                </a:extLst>
              </a:tr>
              <a:tr h="296980">
                <a:tc>
                  <a:txBody>
                    <a:bodyPr/>
                    <a:lstStyle/>
                    <a:p>
                      <a:pPr algn="r"/>
                      <a:r>
                        <a:rPr lang="en-US" sz="1400" i="1" dirty="0"/>
                        <a:t>SHARP—Logging</a:t>
                      </a:r>
                      <a:endParaRPr lang="en-US" sz="1400" b="0" i="1" dirty="0"/>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0" i="0" dirty="0"/>
                        <a:t>0</a:t>
                      </a:r>
                    </a:p>
                  </a:txBody>
                  <a:tcPr anchor="ctr">
                    <a:solidFill>
                      <a:schemeClr val="bg1">
                        <a:lumMod val="95000"/>
                      </a:schemeClr>
                    </a:solidFill>
                  </a:tcPr>
                </a:tc>
                <a:tc>
                  <a:txBody>
                    <a:bodyPr/>
                    <a:lstStyle/>
                    <a:p>
                      <a:pPr algn="ctr"/>
                      <a:r>
                        <a:rPr lang="en-US" sz="1400" b="1" i="1" dirty="0"/>
                        <a:t>0</a:t>
                      </a:r>
                    </a:p>
                  </a:txBody>
                  <a:tcPr anchor="ctr">
                    <a:solidFill>
                      <a:schemeClr val="bg1">
                        <a:lumMod val="95000"/>
                      </a:schemeClr>
                    </a:solidFill>
                  </a:tcPr>
                </a:tc>
                <a:tc vMerge="1">
                  <a:txBody>
                    <a:bodyPr/>
                    <a:lstStyle/>
                    <a:p>
                      <a:endParaRPr lang="en-US"/>
                    </a:p>
                  </a:txBody>
                  <a:tcPr/>
                </a:tc>
                <a:tc>
                  <a:txBody>
                    <a:bodyPr/>
                    <a:lstStyle/>
                    <a:p>
                      <a:pPr algn="ctr"/>
                      <a:r>
                        <a:rPr lang="en-US" sz="1400" b="1" i="1" dirty="0"/>
                        <a:t>0</a:t>
                      </a:r>
                    </a:p>
                  </a:txBody>
                  <a:tcPr anchor="ctr">
                    <a:solidFill>
                      <a:schemeClr val="bg1">
                        <a:lumMod val="95000"/>
                      </a:schemeClr>
                    </a:solidFill>
                  </a:tcPr>
                </a:tc>
                <a:extLst>
                  <a:ext uri="{0D108BD9-81ED-4DB2-BD59-A6C34878D82A}">
                    <a16:rowId xmlns:a16="http://schemas.microsoft.com/office/drawing/2014/main" val="10004"/>
                  </a:ext>
                </a:extLst>
              </a:tr>
              <a:tr h="30580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i="1" dirty="0"/>
                        <a:t>Total</a:t>
                      </a:r>
                      <a:endParaRPr lang="en-US" sz="1400" b="1" i="1" dirty="0">
                        <a:solidFill>
                          <a:schemeClr val="tx1"/>
                        </a:solidFill>
                      </a:endParaRPr>
                    </a:p>
                  </a:txBody>
                  <a:tcPr anchor="ctr">
                    <a:solidFill>
                      <a:schemeClr val="bg1">
                        <a:lumMod val="85000"/>
                      </a:schemeClr>
                    </a:solidFill>
                  </a:tcPr>
                </a:tc>
                <a:tc>
                  <a:txBody>
                    <a:bodyPr/>
                    <a:lstStyle/>
                    <a:p>
                      <a:pPr algn="ctr"/>
                      <a:r>
                        <a:rPr lang="en-US" sz="1400" b="1" i="1" dirty="0"/>
                        <a:t>5</a:t>
                      </a:r>
                    </a:p>
                  </a:txBody>
                  <a:tcPr anchor="ctr">
                    <a:solidFill>
                      <a:schemeClr val="bg1">
                        <a:lumMod val="85000"/>
                      </a:schemeClr>
                    </a:solidFill>
                  </a:tcPr>
                </a:tc>
                <a:tc>
                  <a:txBody>
                    <a:bodyPr/>
                    <a:lstStyle/>
                    <a:p>
                      <a:pPr algn="ctr"/>
                      <a:r>
                        <a:rPr lang="en-US" sz="1400" b="1" i="1" dirty="0"/>
                        <a:t>6</a:t>
                      </a:r>
                    </a:p>
                  </a:txBody>
                  <a:tcPr anchor="ctr">
                    <a:solidFill>
                      <a:schemeClr val="bg1">
                        <a:lumMod val="85000"/>
                      </a:schemeClr>
                    </a:solidFill>
                  </a:tcPr>
                </a:tc>
                <a:tc>
                  <a:txBody>
                    <a:bodyPr/>
                    <a:lstStyle/>
                    <a:p>
                      <a:pPr algn="ctr"/>
                      <a:r>
                        <a:rPr lang="en-US" sz="1400" b="1" i="1" dirty="0"/>
                        <a:t>2</a:t>
                      </a:r>
                    </a:p>
                  </a:txBody>
                  <a:tcPr anchor="ctr">
                    <a:solidFill>
                      <a:schemeClr val="bg1">
                        <a:lumMod val="85000"/>
                      </a:schemeClr>
                    </a:solidFill>
                  </a:tcPr>
                </a:tc>
                <a:tc>
                  <a:txBody>
                    <a:bodyPr/>
                    <a:lstStyle/>
                    <a:p>
                      <a:pPr algn="ctr"/>
                      <a:r>
                        <a:rPr lang="en-US" sz="1400" b="1" i="1" dirty="0"/>
                        <a:t>13</a:t>
                      </a:r>
                    </a:p>
                  </a:txBody>
                  <a:tcPr anchor="ctr">
                    <a:solidFill>
                      <a:schemeClr val="bg1">
                        <a:lumMod val="85000"/>
                      </a:schemeClr>
                    </a:solidFill>
                  </a:tcPr>
                </a:tc>
                <a:tc>
                  <a:txBody>
                    <a:bodyPr/>
                    <a:lstStyle/>
                    <a:p>
                      <a:pPr algn="ctr"/>
                      <a:r>
                        <a:rPr lang="en-US" sz="1400" b="0" i="0" dirty="0"/>
                        <a:t>6</a:t>
                      </a:r>
                    </a:p>
                  </a:txBody>
                  <a:tcPr anchor="ctr">
                    <a:solidFill>
                      <a:schemeClr val="bg1">
                        <a:lumMod val="85000"/>
                      </a:schemeClr>
                    </a:solidFill>
                  </a:tcPr>
                </a:tc>
                <a:tc>
                  <a:txBody>
                    <a:bodyPr/>
                    <a:lstStyle/>
                    <a:p>
                      <a:pPr algn="ctr"/>
                      <a:r>
                        <a:rPr lang="en-US" sz="1400" b="1" i="1" dirty="0"/>
                        <a:t>198</a:t>
                      </a:r>
                    </a:p>
                  </a:txBody>
                  <a:tcPr anchor="ctr">
                    <a:solidFill>
                      <a:schemeClr val="bg1">
                        <a:lumMod val="85000"/>
                      </a:schemeClr>
                    </a:solidFill>
                  </a:tcPr>
                </a:tc>
                <a:extLst>
                  <a:ext uri="{0D108BD9-81ED-4DB2-BD59-A6C34878D82A}">
                    <a16:rowId xmlns:a16="http://schemas.microsoft.com/office/drawing/2014/main" val="10005"/>
                  </a:ext>
                </a:extLst>
              </a:tr>
              <a:tr h="296980">
                <a:tc>
                  <a:txBody>
                    <a:bodyPr/>
                    <a:lstStyle/>
                    <a:p>
                      <a:pPr algn="r"/>
                      <a:r>
                        <a:rPr lang="en-US" sz="1400" i="1" dirty="0"/>
                        <a:t>SHARP—Renewals</a:t>
                      </a:r>
                      <a:endParaRPr lang="en-US" sz="1400" b="0" i="1" dirty="0"/>
                    </a:p>
                  </a:txBody>
                  <a:tcPr anchor="ctr">
                    <a:solidFill>
                      <a:schemeClr val="bg1">
                        <a:lumMod val="95000"/>
                      </a:schemeClr>
                    </a:solidFill>
                  </a:tcPr>
                </a:tc>
                <a:tc>
                  <a:txBody>
                    <a:bodyPr/>
                    <a:lstStyle/>
                    <a:p>
                      <a:pPr algn="ctr"/>
                      <a:r>
                        <a:rPr lang="en-US" sz="1400" b="0" i="0" dirty="0"/>
                        <a:t>16</a:t>
                      </a:r>
                    </a:p>
                  </a:txBody>
                  <a:tcPr anchor="ctr">
                    <a:solidFill>
                      <a:schemeClr val="bg1">
                        <a:lumMod val="95000"/>
                      </a:schemeClr>
                    </a:solidFill>
                  </a:tcPr>
                </a:tc>
                <a:tc>
                  <a:txBody>
                    <a:bodyPr/>
                    <a:lstStyle/>
                    <a:p>
                      <a:pPr algn="ctr"/>
                      <a:r>
                        <a:rPr lang="en-US" sz="1400" b="0" i="0" dirty="0"/>
                        <a:t>16</a:t>
                      </a:r>
                    </a:p>
                  </a:txBody>
                  <a:tcPr anchor="ctr">
                    <a:solidFill>
                      <a:schemeClr val="bg1">
                        <a:lumMod val="95000"/>
                      </a:schemeClr>
                    </a:solidFill>
                  </a:tcPr>
                </a:tc>
                <a:tc>
                  <a:txBody>
                    <a:bodyPr/>
                    <a:lstStyle/>
                    <a:p>
                      <a:pPr algn="ctr"/>
                      <a:r>
                        <a:rPr lang="en-US" sz="1400" b="0" i="0" dirty="0"/>
                        <a:t>11</a:t>
                      </a:r>
                    </a:p>
                  </a:txBody>
                  <a:tcPr anchor="ctr">
                    <a:solidFill>
                      <a:schemeClr val="bg1">
                        <a:lumMod val="95000"/>
                      </a:schemeClr>
                    </a:solidFill>
                  </a:tcPr>
                </a:tc>
                <a:tc>
                  <a:txBody>
                    <a:bodyPr/>
                    <a:lstStyle/>
                    <a:p>
                      <a:pPr algn="ctr"/>
                      <a:r>
                        <a:rPr lang="en-US" sz="1400" b="1" i="1" dirty="0"/>
                        <a:t>43*</a:t>
                      </a:r>
                    </a:p>
                  </a:txBody>
                  <a:tcPr anchor="ctr">
                    <a:solidFill>
                      <a:schemeClr val="bg1">
                        <a:lumMod val="95000"/>
                      </a:schemeClr>
                    </a:solidFill>
                  </a:tcPr>
                </a:tc>
                <a:tc>
                  <a:txBody>
                    <a:bodyPr/>
                    <a:lstStyle/>
                    <a:p>
                      <a:pPr algn="ctr"/>
                      <a:r>
                        <a:rPr lang="en-US" sz="1400" b="0" i="1" dirty="0"/>
                        <a:t>55</a:t>
                      </a:r>
                    </a:p>
                  </a:txBody>
                  <a:tcPr anchor="ctr">
                    <a:solidFill>
                      <a:schemeClr val="bg1">
                        <a:lumMod val="95000"/>
                      </a:schemeClr>
                    </a:solidFill>
                  </a:tcPr>
                </a:tc>
                <a:tc>
                  <a:txBody>
                    <a:bodyPr/>
                    <a:lstStyle/>
                    <a:p>
                      <a:pPr algn="ctr"/>
                      <a:r>
                        <a:rPr lang="en-US" sz="1300" b="1" i="1" dirty="0"/>
                        <a:t>175</a:t>
                      </a:r>
                    </a:p>
                  </a:txBody>
                  <a:tcPr anchor="ctr">
                    <a:solidFill>
                      <a:schemeClr val="bg1">
                        <a:lumMod val="95000"/>
                      </a:schemeClr>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4E00602F-28E3-4C2C-A758-6E92580AECCC}"/>
              </a:ext>
            </a:extLst>
          </p:cNvPr>
          <p:cNvGraphicFramePr>
            <a:graphicFrameLocks noGrp="1"/>
          </p:cNvGraphicFramePr>
          <p:nvPr>
            <p:extLst>
              <p:ext uri="{D42A27DB-BD31-4B8C-83A1-F6EECF244321}">
                <p14:modId xmlns:p14="http://schemas.microsoft.com/office/powerpoint/2010/main" val="721546632"/>
              </p:ext>
            </p:extLst>
          </p:nvPr>
        </p:nvGraphicFramePr>
        <p:xfrm>
          <a:off x="623454" y="3657600"/>
          <a:ext cx="7910947" cy="810798"/>
        </p:xfrm>
        <a:graphic>
          <a:graphicData uri="http://schemas.openxmlformats.org/drawingml/2006/table">
            <a:tbl>
              <a:tblPr firstRow="1" bandRow="1">
                <a:tableStyleId>{00A15C55-8517-42AA-B614-E9B94910E393}</a:tableStyleId>
              </a:tblPr>
              <a:tblGrid>
                <a:gridCol w="4315565">
                  <a:extLst>
                    <a:ext uri="{9D8B030D-6E8A-4147-A177-3AD203B41FA5}">
                      <a16:colId xmlns:a16="http://schemas.microsoft.com/office/drawing/2014/main" val="20000"/>
                    </a:ext>
                  </a:extLst>
                </a:gridCol>
                <a:gridCol w="792203">
                  <a:extLst>
                    <a:ext uri="{9D8B030D-6E8A-4147-A177-3AD203B41FA5}">
                      <a16:colId xmlns:a16="http://schemas.microsoft.com/office/drawing/2014/main" val="20001"/>
                    </a:ext>
                  </a:extLst>
                </a:gridCol>
                <a:gridCol w="792203">
                  <a:extLst>
                    <a:ext uri="{9D8B030D-6E8A-4147-A177-3AD203B41FA5}">
                      <a16:colId xmlns:a16="http://schemas.microsoft.com/office/drawing/2014/main" val="2033812797"/>
                    </a:ext>
                  </a:extLst>
                </a:gridCol>
                <a:gridCol w="792203">
                  <a:extLst>
                    <a:ext uri="{9D8B030D-6E8A-4147-A177-3AD203B41FA5}">
                      <a16:colId xmlns:a16="http://schemas.microsoft.com/office/drawing/2014/main" val="3368657461"/>
                    </a:ext>
                  </a:extLst>
                </a:gridCol>
                <a:gridCol w="1218773">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600" b="1" i="0" dirty="0">
                          <a:solidFill>
                            <a:schemeClr val="tx1"/>
                          </a:solidFill>
                        </a:rPr>
                        <a:t>—NEW</a:t>
                      </a:r>
                    </a:p>
                  </a:txBody>
                  <a:tcPr anchor="ctr">
                    <a:solidFill>
                      <a:schemeClr val="bg1">
                        <a:lumMod val="75000"/>
                      </a:schemeClr>
                    </a:solidFill>
                  </a:tcPr>
                </a:tc>
                <a:tc>
                  <a:txBody>
                    <a:bodyPr/>
                    <a:lstStyle/>
                    <a:p>
                      <a:pPr algn="ctr"/>
                      <a:r>
                        <a:rPr lang="en-US" sz="1300" b="1" dirty="0">
                          <a:solidFill>
                            <a:schemeClr val="tx1"/>
                          </a:solidFill>
                        </a:rPr>
                        <a:t>1</a:t>
                      </a:r>
                      <a:r>
                        <a:rPr lang="en-US" sz="1300" b="1" baseline="30000" dirty="0">
                          <a:solidFill>
                            <a:schemeClr val="tx1"/>
                          </a:solidFill>
                        </a:rPr>
                        <a:t>st</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85000"/>
                      </a:schemeClr>
                    </a:solidFill>
                  </a:tcPr>
                </a:tc>
                <a:tc>
                  <a:txBody>
                    <a:bodyPr/>
                    <a:lstStyle/>
                    <a:p>
                      <a:pPr algn="ctr"/>
                      <a:r>
                        <a:rPr lang="en-US" sz="1300" b="0" i="0" dirty="0"/>
                        <a:t>16</a:t>
                      </a:r>
                    </a:p>
                  </a:txBody>
                  <a:tcPr anchor="ctr">
                    <a:solidFill>
                      <a:schemeClr val="bg1">
                        <a:lumMod val="85000"/>
                      </a:schemeClr>
                    </a:solidFill>
                  </a:tcPr>
                </a:tc>
                <a:tc>
                  <a:txBody>
                    <a:bodyPr/>
                    <a:lstStyle/>
                    <a:p>
                      <a:pPr algn="ctr"/>
                      <a:r>
                        <a:rPr lang="en-US" sz="1300" b="0" i="0" dirty="0"/>
                        <a:t>209</a:t>
                      </a:r>
                    </a:p>
                  </a:txBody>
                  <a:tcPr anchor="ctr">
                    <a:solidFill>
                      <a:schemeClr val="bg1">
                        <a:lumMod val="85000"/>
                      </a:schemeClr>
                    </a:solidFill>
                  </a:tcPr>
                </a:tc>
                <a:tc>
                  <a:txBody>
                    <a:bodyPr/>
                    <a:lstStyle/>
                    <a:p>
                      <a:pPr algn="ctr"/>
                      <a:r>
                        <a:rPr lang="en-US" sz="1300" b="0" i="0" dirty="0"/>
                        <a:t>50</a:t>
                      </a:r>
                    </a:p>
                  </a:txBody>
                  <a:tcPr anchor="ctr">
                    <a:solidFill>
                      <a:schemeClr val="bg1">
                        <a:lumMod val="85000"/>
                      </a:schemeClr>
                    </a:solidFill>
                  </a:tcPr>
                </a:tc>
                <a:tc>
                  <a:txBody>
                    <a:bodyPr/>
                    <a:lstStyle/>
                    <a:p>
                      <a:pPr algn="ctr"/>
                      <a:r>
                        <a:rPr lang="en-US" sz="1300" b="1" i="1" dirty="0"/>
                        <a:t>275</a:t>
                      </a:r>
                    </a:p>
                  </a:txBody>
                  <a:tcPr anchor="c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2951775553"/>
              </p:ext>
            </p:extLst>
          </p:nvPr>
        </p:nvGraphicFramePr>
        <p:xfrm>
          <a:off x="609600" y="4572000"/>
          <a:ext cx="7924800" cy="1249680"/>
        </p:xfrm>
        <a:graphic>
          <a:graphicData uri="http://schemas.openxmlformats.org/drawingml/2006/table">
            <a:tbl>
              <a:tblPr firstRow="1" bandRow="1">
                <a:tableStyleId>{00A15C55-8517-42AA-B614-E9B94910E393}</a:tableStyleId>
              </a:tblPr>
              <a:tblGrid>
                <a:gridCol w="4389120">
                  <a:extLst>
                    <a:ext uri="{9D8B030D-6E8A-4147-A177-3AD203B41FA5}">
                      <a16:colId xmlns:a16="http://schemas.microsoft.com/office/drawing/2014/main" val="20000"/>
                    </a:ext>
                  </a:extLst>
                </a:gridCol>
                <a:gridCol w="792480">
                  <a:extLst>
                    <a:ext uri="{9D8B030D-6E8A-4147-A177-3AD203B41FA5}">
                      <a16:colId xmlns:a16="http://schemas.microsoft.com/office/drawing/2014/main" val="20001"/>
                    </a:ext>
                  </a:extLst>
                </a:gridCol>
                <a:gridCol w="792480">
                  <a:extLst>
                    <a:ext uri="{9D8B030D-6E8A-4147-A177-3AD203B41FA5}">
                      <a16:colId xmlns:a16="http://schemas.microsoft.com/office/drawing/2014/main" val="1046882372"/>
                    </a:ext>
                  </a:extLst>
                </a:gridCol>
                <a:gridCol w="792480">
                  <a:extLst>
                    <a:ext uri="{9D8B030D-6E8A-4147-A177-3AD203B41FA5}">
                      <a16:colId xmlns:a16="http://schemas.microsoft.com/office/drawing/2014/main" val="1686387962"/>
                    </a:ext>
                  </a:extLst>
                </a:gridCol>
                <a:gridCol w="1158240">
                  <a:extLst>
                    <a:ext uri="{9D8B030D-6E8A-4147-A177-3AD203B41FA5}">
                      <a16:colId xmlns:a16="http://schemas.microsoft.com/office/drawing/2014/main" val="20002"/>
                    </a:ext>
                  </a:extLst>
                </a:gridCol>
              </a:tblGrid>
              <a:tr h="318442">
                <a:tc gridSpan="4">
                  <a:txBody>
                    <a:bodyPr/>
                    <a:lstStyle/>
                    <a:p>
                      <a:pPr algn="r"/>
                      <a:r>
                        <a:rPr lang="en-US" sz="1600" b="1" dirty="0">
                          <a:solidFill>
                            <a:schemeClr val="tx1"/>
                          </a:solidFill>
                        </a:rPr>
                        <a:t>SAFETY AWARDS</a:t>
                      </a:r>
                    </a:p>
                  </a:txBody>
                  <a:tcPr anchor="ctr">
                    <a:solidFill>
                      <a:schemeClr val="bg1">
                        <a:lumMod val="75000"/>
                      </a:schemeClr>
                    </a:solidFill>
                  </a:tcPr>
                </a:tc>
                <a:tc hMerge="1">
                  <a:txBody>
                    <a:bodyPr/>
                    <a:lstStyle/>
                    <a:p>
                      <a:pPr algn="ctr"/>
                      <a:endParaRPr lang="en-US" sz="1300" b="1" dirty="0">
                        <a:solidFill>
                          <a:schemeClr val="tx1"/>
                        </a:solidFill>
                      </a:endParaRPr>
                    </a:p>
                  </a:txBody>
                  <a:tcP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gridSpan="4">
                  <a:txBody>
                    <a:bodyPr/>
                    <a:lstStyle/>
                    <a:p>
                      <a:pPr algn="r"/>
                      <a:r>
                        <a:rPr lang="en-US" sz="1400" i="1" dirty="0"/>
                        <a:t>CY 2019 Safety Awards Season</a:t>
                      </a:r>
                      <a:endParaRPr lang="en-US" sz="1400" b="0" i="1" dirty="0"/>
                    </a:p>
                  </a:txBody>
                  <a:tcPr anchor="ctr">
                    <a:solidFill>
                      <a:schemeClr val="bg1">
                        <a:lumMod val="95000"/>
                      </a:schemeClr>
                    </a:solidFill>
                  </a:tcPr>
                </a:tc>
                <a:tc hMerge="1">
                  <a:txBody>
                    <a:bodyPr/>
                    <a:lstStyle/>
                    <a:p>
                      <a:pPr algn="ctr"/>
                      <a:endParaRPr lang="en-US" sz="12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a:txBody>
                    <a:bodyPr/>
                    <a:lstStyle/>
                    <a:p>
                      <a:pPr algn="ctr"/>
                      <a:r>
                        <a:rPr lang="en-US" sz="1400" b="1" i="1" dirty="0"/>
                        <a:t>3,201</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Qtr.</a:t>
                      </a:r>
                    </a:p>
                  </a:txBody>
                  <a:tcPr anchor="ctr">
                    <a:solidFill>
                      <a:schemeClr val="bg1">
                        <a:lumMod val="85000"/>
                      </a:schemeClr>
                    </a:solidFill>
                  </a:tcPr>
                </a:tc>
                <a:tc>
                  <a:txBody>
                    <a:bodyPr/>
                    <a:lstStyle/>
                    <a:p>
                      <a:pPr algn="ctr"/>
                      <a:r>
                        <a:rPr lang="en-US" sz="1400" b="1" dirty="0">
                          <a:solidFill>
                            <a:schemeClr val="tx1"/>
                          </a:solidFill>
                        </a:rPr>
                        <a:t>2</a:t>
                      </a:r>
                      <a:r>
                        <a:rPr lang="en-US" sz="1400" b="1" baseline="30000" dirty="0">
                          <a:solidFill>
                            <a:schemeClr val="tx1"/>
                          </a:solidFill>
                        </a:rPr>
                        <a:t>nd</a:t>
                      </a:r>
                      <a:r>
                        <a:rPr lang="en-US" sz="1400" b="1" dirty="0">
                          <a:solidFill>
                            <a:schemeClr val="tx1"/>
                          </a:solidFill>
                        </a:rPr>
                        <a:t> Qtr.</a:t>
                      </a:r>
                    </a:p>
                  </a:txBody>
                  <a:tcPr anchor="ctr">
                    <a:solidFill>
                      <a:schemeClr val="bg1">
                        <a:lumMod val="85000"/>
                      </a:schemeClr>
                    </a:solidFill>
                  </a:tcPr>
                </a:tc>
                <a:tc>
                  <a:txBody>
                    <a:bodyPr/>
                    <a:lstStyle/>
                    <a:p>
                      <a:pPr algn="ctr"/>
                      <a:r>
                        <a:rPr lang="en-US" sz="1400" b="1" dirty="0">
                          <a:solidFill>
                            <a:schemeClr val="tx1"/>
                          </a:solidFill>
                        </a:rPr>
                        <a:t>3</a:t>
                      </a:r>
                      <a:r>
                        <a:rPr lang="en-US" sz="1400" b="1" baseline="30000" dirty="0">
                          <a:solidFill>
                            <a:schemeClr val="tx1"/>
                          </a:solidFill>
                        </a:rPr>
                        <a:t>rd</a:t>
                      </a:r>
                      <a:r>
                        <a:rPr lang="en-US" sz="14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0" i="0" dirty="0"/>
                        <a:t>2</a:t>
                      </a:r>
                    </a:p>
                  </a:txBody>
                  <a:tcPr anchor="ctr">
                    <a:solidFill>
                      <a:schemeClr val="bg1">
                        <a:lumMod val="95000"/>
                      </a:schemeClr>
                    </a:solidFill>
                  </a:tcPr>
                </a:tc>
                <a:tc>
                  <a:txBody>
                    <a:bodyPr/>
                    <a:lstStyle/>
                    <a:p>
                      <a:pPr algn="ctr"/>
                      <a:r>
                        <a:rPr lang="en-US" sz="1400" b="0" i="0" dirty="0"/>
                        <a:t>62</a:t>
                      </a:r>
                    </a:p>
                  </a:txBody>
                  <a:tcPr anchor="ctr">
                    <a:solidFill>
                      <a:schemeClr val="bg1">
                        <a:lumMod val="95000"/>
                      </a:schemeClr>
                    </a:solidFill>
                  </a:tcPr>
                </a:tc>
                <a:tc>
                  <a:txBody>
                    <a:bodyPr/>
                    <a:lstStyle/>
                    <a:p>
                      <a:pPr algn="ctr"/>
                      <a:r>
                        <a:rPr lang="en-US" sz="1400" b="0" i="0" dirty="0"/>
                        <a:t>84</a:t>
                      </a:r>
                    </a:p>
                  </a:txBody>
                  <a:tcPr anchor="ctr">
                    <a:solidFill>
                      <a:schemeClr val="bg1">
                        <a:lumMod val="95000"/>
                      </a:schemeClr>
                    </a:solidFill>
                  </a:tcPr>
                </a:tc>
                <a:tc>
                  <a:txBody>
                    <a:bodyPr/>
                    <a:lstStyle/>
                    <a:p>
                      <a:pPr algn="ctr"/>
                      <a:r>
                        <a:rPr lang="en-US" sz="1400" b="1" i="1" dirty="0"/>
                        <a:t>148</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1B542164-C879-4058-B351-A5150B4751B1}"/>
              </a:ext>
            </a:extLst>
          </p:cNvPr>
          <p:cNvSpPr txBox="1"/>
          <p:nvPr/>
        </p:nvSpPr>
        <p:spPr>
          <a:xfrm>
            <a:off x="533400" y="3429000"/>
            <a:ext cx="3478837" cy="246221"/>
          </a:xfrm>
          <a:prstGeom prst="rect">
            <a:avLst/>
          </a:prstGeom>
          <a:noFill/>
        </p:spPr>
        <p:txBody>
          <a:bodyPr wrap="none" rtlCol="0">
            <a:spAutoFit/>
          </a:bodyPr>
          <a:lstStyle/>
          <a:p>
            <a:r>
              <a:rPr lang="en-US" sz="1000" dirty="0"/>
              <a:t>*Includes both general industry and public sector renewals</a:t>
            </a:r>
          </a:p>
        </p:txBody>
      </p:sp>
      <p:sp>
        <p:nvSpPr>
          <p:cNvPr id="12" name="TextBox 11">
            <a:extLst>
              <a:ext uri="{FF2B5EF4-FFF2-40B4-BE49-F238E27FC236}">
                <a16:creationId xmlns:a16="http://schemas.microsoft.com/office/drawing/2014/main" id="{A4FD3413-0788-432A-9F70-77579AFBCCF3}"/>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337360634"/>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3" name="TextBox 12"/>
          <p:cNvSpPr txBox="1"/>
          <p:nvPr/>
        </p:nvSpPr>
        <p:spPr>
          <a:xfrm>
            <a:off x="7543800" y="3200400"/>
            <a:ext cx="2057400" cy="215444"/>
          </a:xfrm>
          <a:prstGeom prst="rect">
            <a:avLst/>
          </a:prstGeom>
          <a:noFill/>
        </p:spPr>
        <p:txBody>
          <a:bodyPr wrap="square" rtlCol="0">
            <a:spAutoFit/>
          </a:bodyPr>
          <a:lstStyle/>
          <a:p>
            <a:r>
              <a:rPr lang="en-US" sz="800" dirty="0"/>
              <a:t>NCDOL Photo Library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3731895"/>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3984" y="2224916"/>
            <a:ext cx="926432" cy="905845"/>
          </a:xfrm>
          <a:prstGeom prst="rect">
            <a:avLst/>
          </a:prstGeom>
        </p:spPr>
      </p:pic>
      <p:sp>
        <p:nvSpPr>
          <p:cNvPr id="12" name="Content Placeholder 8"/>
          <p:cNvSpPr>
            <a:spLocks noGrp="1"/>
          </p:cNvSpPr>
          <p:nvPr>
            <p:ph idx="1"/>
          </p:nvPr>
        </p:nvSpPr>
        <p:spPr>
          <a:xfrm>
            <a:off x="533400" y="1143000"/>
            <a:ext cx="7467600" cy="4525963"/>
          </a:xfrm>
        </p:spPr>
        <p:txBody>
          <a:bodyPr/>
          <a:lstStyle/>
          <a:p>
            <a:r>
              <a:rPr lang="en-US" b="1" dirty="0"/>
              <a:t>ALLIANCES</a:t>
            </a:r>
          </a:p>
          <a:p>
            <a:pPr lvl="1">
              <a:spcBef>
                <a:spcPts val="600"/>
              </a:spcBef>
            </a:pPr>
            <a:r>
              <a:rPr lang="en-US" sz="2000" i="1" dirty="0"/>
              <a:t>Carolinas AGC</a:t>
            </a:r>
          </a:p>
          <a:p>
            <a:pPr lvl="1">
              <a:spcBef>
                <a:spcPts val="600"/>
              </a:spcBef>
            </a:pPr>
            <a:r>
              <a:rPr lang="en-US" sz="2000" i="1" dirty="0"/>
              <a:t>Forestry Mutual Insurance Company, NC Forestry Association, Carolina Loggers Association</a:t>
            </a:r>
          </a:p>
          <a:p>
            <a:pPr lvl="1">
              <a:spcBef>
                <a:spcPts val="600"/>
              </a:spcBef>
            </a:pPr>
            <a:r>
              <a:rPr lang="en-US" sz="2000" i="1" dirty="0"/>
              <a:t>Lamar Advertising Company</a:t>
            </a:r>
          </a:p>
          <a:p>
            <a:pPr lvl="1">
              <a:spcBef>
                <a:spcPts val="600"/>
              </a:spcBef>
            </a:pPr>
            <a:r>
              <a:rPr lang="en-US" sz="2000" i="1" dirty="0"/>
              <a:t>Mexican Consulate*</a:t>
            </a:r>
          </a:p>
          <a:p>
            <a:pPr lvl="1">
              <a:spcBef>
                <a:spcPts val="600"/>
              </a:spcBef>
            </a:pPr>
            <a:r>
              <a:rPr lang="en-US" sz="2000" i="1" dirty="0"/>
              <a:t>NCSU – Industry Expansion Solutions</a:t>
            </a:r>
          </a:p>
          <a:p>
            <a:pPr lvl="1">
              <a:spcBef>
                <a:spcPts val="600"/>
              </a:spcBef>
            </a:pPr>
            <a:r>
              <a:rPr lang="en-US" sz="2000" i="1" dirty="0"/>
              <a:t>Safety and Health Council of NC</a:t>
            </a:r>
          </a:p>
          <a:p>
            <a:pPr lvl="1">
              <a:spcBef>
                <a:spcPts val="600"/>
              </a:spcBef>
            </a:pPr>
            <a:r>
              <a:rPr lang="en-US" sz="2000" i="1" dirty="0"/>
              <a:t>NUCA of the Carolinas</a:t>
            </a:r>
          </a:p>
          <a:p>
            <a:pPr lvl="1">
              <a:spcBef>
                <a:spcPts val="600"/>
              </a:spcBef>
            </a:pPr>
            <a:r>
              <a:rPr lang="en-US" sz="2000" i="1" dirty="0"/>
              <a:t>NCALGESO</a:t>
            </a:r>
          </a:p>
          <a:p>
            <a:pPr lvl="1">
              <a:spcBef>
                <a:spcPts val="600"/>
              </a:spcBef>
            </a:pPr>
            <a:r>
              <a:rPr lang="en-US" sz="2000" i="1" dirty="0"/>
              <a:t>Western Carolina University – Kimmel School of Construction*</a:t>
            </a:r>
          </a:p>
          <a:p>
            <a:endParaRPr lang="en-US" dirty="0"/>
          </a:p>
        </p:txBody>
      </p:sp>
      <p:sp>
        <p:nvSpPr>
          <p:cNvPr id="9" name="TextBox 8">
            <a:extLst>
              <a:ext uri="{FF2B5EF4-FFF2-40B4-BE49-F238E27FC236}">
                <a16:creationId xmlns:a16="http://schemas.microsoft.com/office/drawing/2014/main" id="{4036CBC1-CE72-4DD9-8985-00C583670F91}"/>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379393225"/>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Fatalities Inspected</a:t>
            </a:r>
            <a:endParaRPr lang="en-US" sz="2400" b="1" i="1" dirty="0">
              <a:solidFill>
                <a:schemeClr val="bg2"/>
              </a:solidFill>
            </a:endParaRPr>
          </a:p>
        </p:txBody>
      </p:sp>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sp>
        <p:nvSpPr>
          <p:cNvPr id="22" name="TextBox 21">
            <a:extLst>
              <a:ext uri="{FF2B5EF4-FFF2-40B4-BE49-F238E27FC236}">
                <a16:creationId xmlns:a16="http://schemas.microsoft.com/office/drawing/2014/main" id="{8C744D36-B1C7-475D-8BFA-3FF8F882C242}"/>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
        <p:nvSpPr>
          <p:cNvPr id="4" name="Content Placeholder 3">
            <a:extLst>
              <a:ext uri="{FF2B5EF4-FFF2-40B4-BE49-F238E27FC236}">
                <a16:creationId xmlns:a16="http://schemas.microsoft.com/office/drawing/2014/main" id="{8AA54979-B350-4E3A-B775-92BB11F69C53}"/>
              </a:ext>
            </a:extLst>
          </p:cNvPr>
          <p:cNvSpPr>
            <a:spLocks noGrp="1"/>
          </p:cNvSpPr>
          <p:nvPr>
            <p:ph sz="half" idx="1"/>
          </p:nvPr>
        </p:nvSpPr>
        <p:spPr>
          <a:xfrm>
            <a:off x="609600" y="1295401"/>
            <a:ext cx="3924300" cy="3352799"/>
          </a:xfrm>
        </p:spPr>
        <p:txBody>
          <a:bodyPr/>
          <a:lstStyle/>
          <a:p>
            <a:endParaRPr lang="en-US" dirty="0"/>
          </a:p>
        </p:txBody>
      </p:sp>
      <p:graphicFrame>
        <p:nvGraphicFramePr>
          <p:cNvPr id="26" name="Content Placeholder 4">
            <a:extLst>
              <a:ext uri="{FF2B5EF4-FFF2-40B4-BE49-F238E27FC236}">
                <a16:creationId xmlns:a16="http://schemas.microsoft.com/office/drawing/2014/main" id="{B45739B5-B77A-45DB-8C57-76F6080B773E}"/>
              </a:ext>
            </a:extLst>
          </p:cNvPr>
          <p:cNvGraphicFramePr>
            <a:graphicFrameLocks/>
          </p:cNvGraphicFramePr>
          <p:nvPr>
            <p:extLst>
              <p:ext uri="{D42A27DB-BD31-4B8C-83A1-F6EECF244321}">
                <p14:modId xmlns:p14="http://schemas.microsoft.com/office/powerpoint/2010/main" val="983559845"/>
              </p:ext>
            </p:extLst>
          </p:nvPr>
        </p:nvGraphicFramePr>
        <p:xfrm>
          <a:off x="609600" y="1233218"/>
          <a:ext cx="7924801" cy="2891404"/>
        </p:xfrm>
        <a:graphic>
          <a:graphicData uri="http://schemas.openxmlformats.org/drawingml/2006/table">
            <a:tbl>
              <a:tblPr firstRow="1" bandRow="1">
                <a:tableStyleId>{00A15C55-8517-42AA-B614-E9B94910E393}</a:tableStyleId>
              </a:tblPr>
              <a:tblGrid>
                <a:gridCol w="1682111">
                  <a:extLst>
                    <a:ext uri="{9D8B030D-6E8A-4147-A177-3AD203B41FA5}">
                      <a16:colId xmlns:a16="http://schemas.microsoft.com/office/drawing/2014/main" val="20000"/>
                    </a:ext>
                  </a:extLst>
                </a:gridCol>
                <a:gridCol w="566359">
                  <a:extLst>
                    <a:ext uri="{9D8B030D-6E8A-4147-A177-3AD203B41FA5}">
                      <a16:colId xmlns:a16="http://schemas.microsoft.com/office/drawing/2014/main" val="20001"/>
                    </a:ext>
                  </a:extLst>
                </a:gridCol>
                <a:gridCol w="598179">
                  <a:extLst>
                    <a:ext uri="{9D8B030D-6E8A-4147-A177-3AD203B41FA5}">
                      <a16:colId xmlns:a16="http://schemas.microsoft.com/office/drawing/2014/main" val="1599002749"/>
                    </a:ext>
                  </a:extLst>
                </a:gridCol>
                <a:gridCol w="598179">
                  <a:extLst>
                    <a:ext uri="{9D8B030D-6E8A-4147-A177-3AD203B41FA5}">
                      <a16:colId xmlns:a16="http://schemas.microsoft.com/office/drawing/2014/main" val="946583612"/>
                    </a:ext>
                  </a:extLst>
                </a:gridCol>
                <a:gridCol w="573806">
                  <a:extLst>
                    <a:ext uri="{9D8B030D-6E8A-4147-A177-3AD203B41FA5}">
                      <a16:colId xmlns:a16="http://schemas.microsoft.com/office/drawing/2014/main" val="20002"/>
                    </a:ext>
                  </a:extLst>
                </a:gridCol>
                <a:gridCol w="1620166">
                  <a:extLst>
                    <a:ext uri="{9D8B030D-6E8A-4147-A177-3AD203B41FA5}">
                      <a16:colId xmlns:a16="http://schemas.microsoft.com/office/drawing/2014/main" val="20003"/>
                    </a:ext>
                  </a:extLst>
                </a:gridCol>
                <a:gridCol w="572075">
                  <a:extLst>
                    <a:ext uri="{9D8B030D-6E8A-4147-A177-3AD203B41FA5}">
                      <a16:colId xmlns:a16="http://schemas.microsoft.com/office/drawing/2014/main" val="20004"/>
                    </a:ext>
                  </a:extLst>
                </a:gridCol>
                <a:gridCol w="598176">
                  <a:extLst>
                    <a:ext uri="{9D8B030D-6E8A-4147-A177-3AD203B41FA5}">
                      <a16:colId xmlns:a16="http://schemas.microsoft.com/office/drawing/2014/main" val="52018360"/>
                    </a:ext>
                  </a:extLst>
                </a:gridCol>
                <a:gridCol w="598176">
                  <a:extLst>
                    <a:ext uri="{9D8B030D-6E8A-4147-A177-3AD203B41FA5}">
                      <a16:colId xmlns:a16="http://schemas.microsoft.com/office/drawing/2014/main" val="2719256930"/>
                    </a:ext>
                  </a:extLst>
                </a:gridCol>
                <a:gridCol w="517574">
                  <a:extLst>
                    <a:ext uri="{9D8B030D-6E8A-4147-A177-3AD203B41FA5}">
                      <a16:colId xmlns:a16="http://schemas.microsoft.com/office/drawing/2014/main" val="20005"/>
                    </a:ext>
                  </a:extLst>
                </a:gridCol>
              </a:tblGrid>
              <a:tr h="464211">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a:t>
                      </a:r>
                      <a:r>
                        <a:rPr lang="en-US" sz="1100" b="1" baseline="30000" dirty="0">
                          <a:solidFill>
                            <a:schemeClr val="tx1"/>
                          </a:solidFill>
                        </a:rPr>
                        <a:t>st </a:t>
                      </a:r>
                      <a:r>
                        <a:rPr lang="en-US" sz="1100" b="1" dirty="0">
                          <a:solidFill>
                            <a:schemeClr val="tx1"/>
                          </a:solidFill>
                        </a:rPr>
                        <a:t>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a:t>
                      </a:r>
                      <a:r>
                        <a:rPr lang="en-US" sz="1100" b="1" baseline="30000" dirty="0">
                          <a:solidFill>
                            <a:schemeClr val="tx1"/>
                          </a:solidFill>
                        </a:rPr>
                        <a:t>st </a:t>
                      </a:r>
                      <a:r>
                        <a:rPr lang="en-US" sz="1100" b="1" dirty="0">
                          <a:solidFill>
                            <a:schemeClr val="tx1"/>
                          </a:solidFill>
                        </a:rPr>
                        <a:t>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74164">
                <a:tc>
                  <a:txBody>
                    <a:bodyPr/>
                    <a:lstStyle/>
                    <a:p>
                      <a:pPr algn="r"/>
                      <a:r>
                        <a:rPr lang="en-US" sz="1200" b="0" i="1" dirty="0"/>
                        <a:t>Struck By</a:t>
                      </a:r>
                    </a:p>
                  </a:txBody>
                  <a:tcPr anchor="ctr">
                    <a:solidFill>
                      <a:schemeClr val="bg1">
                        <a:lumMod val="95000"/>
                      </a:schemeClr>
                    </a:solidFill>
                  </a:tcPr>
                </a:tc>
                <a:tc>
                  <a:txBody>
                    <a:bodyPr/>
                    <a:lstStyle/>
                    <a:p>
                      <a:pPr algn="ctr"/>
                      <a:r>
                        <a:rPr lang="en-US" sz="1200" i="0" dirty="0"/>
                        <a:t>3</a:t>
                      </a:r>
                    </a:p>
                  </a:txBody>
                  <a:tcPr anchor="ctr">
                    <a:solidFill>
                      <a:schemeClr val="bg1">
                        <a:lumMod val="95000"/>
                      </a:schemeClr>
                    </a:solidFill>
                  </a:tcPr>
                </a:tc>
                <a:tc>
                  <a:txBody>
                    <a:bodyPr/>
                    <a:lstStyle/>
                    <a:p>
                      <a:pPr algn="ctr"/>
                      <a:r>
                        <a:rPr lang="en-US" sz="1200" i="0" dirty="0"/>
                        <a:t>3</a:t>
                      </a:r>
                    </a:p>
                  </a:txBody>
                  <a:tcPr anchor="ctr">
                    <a:solidFill>
                      <a:schemeClr val="bg1">
                        <a:lumMod val="95000"/>
                      </a:schemeClr>
                    </a:solidFill>
                  </a:tcPr>
                </a:tc>
                <a:tc>
                  <a:txBody>
                    <a:bodyPr/>
                    <a:lstStyle/>
                    <a:p>
                      <a:pPr algn="ctr"/>
                      <a:r>
                        <a:rPr lang="en-US" sz="1200" i="0" dirty="0"/>
                        <a:t>7</a:t>
                      </a:r>
                    </a:p>
                  </a:txBody>
                  <a:tcPr anchor="ctr">
                    <a:solidFill>
                      <a:schemeClr val="bg1">
                        <a:lumMod val="95000"/>
                      </a:schemeClr>
                    </a:solidFill>
                  </a:tcPr>
                </a:tc>
                <a:tc>
                  <a:txBody>
                    <a:bodyPr/>
                    <a:lstStyle/>
                    <a:p>
                      <a:pPr algn="ctr"/>
                      <a:r>
                        <a:rPr lang="en-US" sz="1200" b="1" i="1" dirty="0"/>
                        <a:t>13</a:t>
                      </a:r>
                    </a:p>
                  </a:txBody>
                  <a:tcPr anchor="ctr">
                    <a:solidFill>
                      <a:schemeClr val="bg1">
                        <a:lumMod val="95000"/>
                      </a:schemeClr>
                    </a:solidFill>
                  </a:tcPr>
                </a:tc>
                <a:tc>
                  <a:txBody>
                    <a:bodyPr/>
                    <a:lstStyle/>
                    <a:p>
                      <a:pPr algn="r"/>
                      <a:r>
                        <a:rPr lang="en-US" sz="1200" i="1" dirty="0"/>
                        <a:t>Inhalation</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dirty="0"/>
                        <a:t>0</a:t>
                      </a:r>
                    </a:p>
                  </a:txBody>
                  <a:tcPr anchor="ctr">
                    <a:solidFill>
                      <a:schemeClr val="bg1">
                        <a:lumMod val="95000"/>
                      </a:schemeClr>
                    </a:solidFill>
                  </a:tcPr>
                </a:tc>
                <a:tc>
                  <a:txBody>
                    <a:bodyPr/>
                    <a:lstStyle/>
                    <a:p>
                      <a:pPr algn="ctr"/>
                      <a:r>
                        <a:rPr lang="en-US" sz="1200" b="1" i="1" dirty="0"/>
                        <a:t>1</a:t>
                      </a:r>
                    </a:p>
                  </a:txBody>
                  <a:tcPr anchor="ctr">
                    <a:solidFill>
                      <a:schemeClr val="bg1">
                        <a:lumMod val="95000"/>
                      </a:schemeClr>
                    </a:solidFill>
                  </a:tcPr>
                </a:tc>
                <a:extLst>
                  <a:ext uri="{0D108BD9-81ED-4DB2-BD59-A6C34878D82A}">
                    <a16:rowId xmlns:a16="http://schemas.microsoft.com/office/drawing/2014/main" val="10001"/>
                  </a:ext>
                </a:extLst>
              </a:tr>
              <a:tr h="317687">
                <a:tc>
                  <a:txBody>
                    <a:bodyPr/>
                    <a:lstStyle/>
                    <a:p>
                      <a:pPr algn="r"/>
                      <a:r>
                        <a:rPr lang="en-US" sz="1200" b="0" i="1" dirty="0"/>
                        <a:t>Caught In/Between</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2</a:t>
                      </a:r>
                    </a:p>
                  </a:txBody>
                  <a:tcPr anchor="ctr">
                    <a:solidFill>
                      <a:schemeClr val="bg1">
                        <a:lumMod val="85000"/>
                      </a:schemeClr>
                    </a:solidFill>
                  </a:tcPr>
                </a:tc>
                <a:tc>
                  <a:txBody>
                    <a:bodyPr/>
                    <a:lstStyle/>
                    <a:p>
                      <a:pPr algn="ctr"/>
                      <a:r>
                        <a:rPr lang="en-US" sz="1200" i="0" dirty="0"/>
                        <a:t>3</a:t>
                      </a:r>
                    </a:p>
                  </a:txBody>
                  <a:tcPr anchor="ctr">
                    <a:solidFill>
                      <a:schemeClr val="bg1">
                        <a:lumMod val="85000"/>
                      </a:schemeClr>
                    </a:solidFill>
                  </a:tcPr>
                </a:tc>
                <a:tc>
                  <a:txBody>
                    <a:bodyPr/>
                    <a:lstStyle/>
                    <a:p>
                      <a:pPr algn="ctr"/>
                      <a:r>
                        <a:rPr lang="en-US" sz="1200" b="1" i="1" dirty="0"/>
                        <a:t>6</a:t>
                      </a:r>
                    </a:p>
                  </a:txBody>
                  <a:tcPr anchor="ctr">
                    <a:solidFill>
                      <a:schemeClr val="bg1">
                        <a:lumMod val="85000"/>
                      </a:schemeClr>
                    </a:solidFill>
                  </a:tcPr>
                </a:tc>
                <a:tc>
                  <a:txBody>
                    <a:bodyPr/>
                    <a:lstStyle/>
                    <a:p>
                      <a:pPr algn="r"/>
                      <a:r>
                        <a:rPr lang="en-US" sz="1200" i="1" dirty="0"/>
                        <a:t>Ingestion</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0</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17687">
                <a:tc>
                  <a:txBody>
                    <a:bodyPr/>
                    <a:lstStyle/>
                    <a:p>
                      <a:pPr algn="r"/>
                      <a:r>
                        <a:rPr lang="en-US" sz="1200" b="0" i="1" dirty="0"/>
                        <a:t>Bite/Sting/Scratch</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200" i="1" dirty="0"/>
                        <a:t>Absorption</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447532">
                <a:tc>
                  <a:txBody>
                    <a:bodyPr/>
                    <a:lstStyle/>
                    <a:p>
                      <a:pPr algn="r"/>
                      <a:r>
                        <a:rPr lang="en-US" sz="1200" b="0" i="1" dirty="0"/>
                        <a:t>Fall (Same</a:t>
                      </a:r>
                      <a:r>
                        <a:rPr lang="en-US" sz="1200" b="0" i="1" baseline="0" dirty="0"/>
                        <a:t> Level)</a:t>
                      </a:r>
                      <a:endParaRPr lang="en-US" sz="1200" b="0" i="1" dirty="0"/>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b="1" i="1" dirty="0"/>
                        <a:t>1</a:t>
                      </a:r>
                    </a:p>
                  </a:txBody>
                  <a:tcPr anchor="ctr">
                    <a:solidFill>
                      <a:schemeClr val="bg1">
                        <a:lumMod val="85000"/>
                      </a:schemeClr>
                    </a:solidFill>
                  </a:tcPr>
                </a:tc>
                <a:tc>
                  <a:txBody>
                    <a:bodyPr/>
                    <a:lstStyle/>
                    <a:p>
                      <a:pPr algn="r"/>
                      <a:r>
                        <a:rPr lang="en-US" sz="1200" i="1" dirty="0"/>
                        <a:t>Repeated Motion/Pressure</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38662">
                <a:tc>
                  <a:txBody>
                    <a:bodyPr/>
                    <a:lstStyle/>
                    <a:p>
                      <a:pPr algn="r"/>
                      <a:r>
                        <a:rPr lang="en-US" sz="1200" b="0" i="1" dirty="0"/>
                        <a:t>Fall (From Elevation)</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tc>
                  <a:txBody>
                    <a:bodyPr/>
                    <a:lstStyle/>
                    <a:p>
                      <a:pPr algn="ctr"/>
                      <a:r>
                        <a:rPr lang="en-US" sz="1200" i="0" dirty="0"/>
                        <a:t>4</a:t>
                      </a:r>
                    </a:p>
                  </a:txBody>
                  <a:tcPr anchor="ctr">
                    <a:solidFill>
                      <a:schemeClr val="bg1">
                        <a:lumMod val="95000"/>
                      </a:schemeClr>
                    </a:solidFill>
                  </a:tcPr>
                </a:tc>
                <a:tc>
                  <a:txBody>
                    <a:bodyPr/>
                    <a:lstStyle/>
                    <a:p>
                      <a:pPr algn="ctr"/>
                      <a:r>
                        <a:rPr lang="en-US" sz="1200" i="0" dirty="0"/>
                        <a:t>4</a:t>
                      </a:r>
                    </a:p>
                  </a:txBody>
                  <a:tcPr anchor="ctr">
                    <a:solidFill>
                      <a:schemeClr val="bg1">
                        <a:lumMod val="95000"/>
                      </a:schemeClr>
                    </a:solidFill>
                  </a:tcPr>
                </a:tc>
                <a:tc>
                  <a:txBody>
                    <a:bodyPr/>
                    <a:lstStyle/>
                    <a:p>
                      <a:pPr algn="ctr"/>
                      <a:r>
                        <a:rPr lang="en-US" sz="1200" b="1" i="1" dirty="0"/>
                        <a:t>9</a:t>
                      </a:r>
                    </a:p>
                  </a:txBody>
                  <a:tcPr anchor="ctr">
                    <a:solidFill>
                      <a:schemeClr val="bg1">
                        <a:lumMod val="95000"/>
                      </a:schemeClr>
                    </a:solidFill>
                  </a:tcPr>
                </a:tc>
                <a:tc>
                  <a:txBody>
                    <a:bodyPr/>
                    <a:lstStyle/>
                    <a:p>
                      <a:pPr algn="r"/>
                      <a:r>
                        <a:rPr lang="en-US" sz="1200" i="1" dirty="0"/>
                        <a:t>Cardio/Respiratory</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303950">
                <a:tc>
                  <a:txBody>
                    <a:bodyPr/>
                    <a:lstStyle/>
                    <a:p>
                      <a:pPr algn="r"/>
                      <a:r>
                        <a:rPr lang="en-US" sz="1200" b="0" i="1" dirty="0"/>
                        <a:t>Struck Against</a:t>
                      </a:r>
                    </a:p>
                  </a:txBody>
                  <a:tcPr anchor="ctr">
                    <a:solidFill>
                      <a:schemeClr val="bg1">
                        <a:lumMod val="85000"/>
                      </a:schemeClr>
                    </a:solidFill>
                  </a:tcPr>
                </a:tc>
                <a:tc>
                  <a:txBody>
                    <a:bodyPr/>
                    <a:lstStyle/>
                    <a:p>
                      <a:pPr algn="ctr"/>
                      <a:r>
                        <a:rPr lang="en-US" sz="1200" i="0" u="none"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200" i="1" u="none" dirty="0"/>
                        <a:t>Shock</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extLst>
                  <a:ext uri="{0D108BD9-81ED-4DB2-BD59-A6C34878D82A}">
                    <a16:rowId xmlns:a16="http://schemas.microsoft.com/office/drawing/2014/main" val="10006"/>
                  </a:ext>
                </a:extLst>
              </a:tr>
              <a:tr h="317687">
                <a:tc>
                  <a:txBody>
                    <a:bodyPr/>
                    <a:lstStyle/>
                    <a:p>
                      <a:pPr algn="r"/>
                      <a:r>
                        <a:rPr lang="en-US" sz="1200" b="0" i="1" dirty="0"/>
                        <a:t>Rubbed/Abraded</a:t>
                      </a:r>
                    </a:p>
                  </a:txBody>
                  <a:tcPr anchor="ctr">
                    <a:solidFill>
                      <a:schemeClr val="bg1">
                        <a:lumMod val="95000"/>
                      </a:schemeClr>
                    </a:solidFill>
                  </a:tcPr>
                </a:tc>
                <a:tc>
                  <a:txBody>
                    <a:bodyPr/>
                    <a:lstStyle/>
                    <a:p>
                      <a:pPr algn="ctr"/>
                      <a:r>
                        <a:rPr lang="en-US" sz="1200" b="0" i="0" u="none"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200" b="0" i="1" u="none" dirty="0"/>
                        <a:t>Other</a:t>
                      </a:r>
                    </a:p>
                  </a:txBody>
                  <a:tcPr anchor="ctr">
                    <a:solidFill>
                      <a:schemeClr val="bg1">
                        <a:lumMod val="95000"/>
                      </a:schemeClr>
                    </a:solidFill>
                  </a:tcPr>
                </a:tc>
                <a:tc>
                  <a:txBody>
                    <a:bodyPr/>
                    <a:lstStyle/>
                    <a:p>
                      <a:pPr algn="ctr"/>
                      <a:r>
                        <a:rPr lang="en-US" sz="1200" b="0" i="0" u="none" dirty="0"/>
                        <a:t>2</a:t>
                      </a:r>
                    </a:p>
                  </a:txBody>
                  <a:tcPr anchor="ctr">
                    <a:solidFill>
                      <a:schemeClr val="bg1">
                        <a:lumMod val="95000"/>
                      </a:schemeClr>
                    </a:solidFill>
                  </a:tcPr>
                </a:tc>
                <a:tc>
                  <a:txBody>
                    <a:bodyPr/>
                    <a:lstStyle/>
                    <a:p>
                      <a:pPr algn="ctr"/>
                      <a:r>
                        <a:rPr lang="en-US" sz="1200" b="0" i="0" u="none" dirty="0"/>
                        <a:t>3</a:t>
                      </a:r>
                    </a:p>
                  </a:txBody>
                  <a:tcPr anchor="ctr">
                    <a:solidFill>
                      <a:schemeClr val="bg1">
                        <a:lumMod val="95000"/>
                      </a:schemeClr>
                    </a:solidFill>
                  </a:tcPr>
                </a:tc>
                <a:tc>
                  <a:txBody>
                    <a:bodyPr/>
                    <a:lstStyle/>
                    <a:p>
                      <a:pPr algn="ctr"/>
                      <a:r>
                        <a:rPr lang="en-US" sz="1200" b="0" i="0" u="none" dirty="0"/>
                        <a:t>3</a:t>
                      </a:r>
                    </a:p>
                  </a:txBody>
                  <a:tcPr anchor="ctr">
                    <a:solidFill>
                      <a:schemeClr val="bg1">
                        <a:lumMod val="95000"/>
                      </a:schemeClr>
                    </a:solidFill>
                  </a:tcPr>
                </a:tc>
                <a:tc>
                  <a:txBody>
                    <a:bodyPr/>
                    <a:lstStyle/>
                    <a:p>
                      <a:pPr algn="ctr"/>
                      <a:r>
                        <a:rPr lang="en-US" sz="1200" b="1" i="1" u="none" dirty="0"/>
                        <a:t>8</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6" name="Picture 15" descr="C:\Users\wllagoe.EADS\AppData\Local\Microsoft\Windows\Temporary Internet Files\Content.Outlook\PMWK0L31\SCBA trainig raleigh.jpg">
            <a:extLst>
              <a:ext uri="{FF2B5EF4-FFF2-40B4-BE49-F238E27FC236}">
                <a16:creationId xmlns:a16="http://schemas.microsoft.com/office/drawing/2014/main" id="{CEE8AE87-5FA3-44ED-B880-D4F3B2565770}"/>
              </a:ext>
            </a:extLst>
          </p:cNvPr>
          <p:cNvPicPr/>
          <p:nvPr/>
        </p:nvPicPr>
        <p:blipFill>
          <a:blip r:embed="rId3" cstate="print"/>
          <a:srcRect/>
          <a:stretch>
            <a:fillRect/>
          </a:stretch>
        </p:blipFill>
        <p:spPr bwMode="auto">
          <a:xfrm rot="5400000">
            <a:off x="537884" y="4495798"/>
            <a:ext cx="990596" cy="838200"/>
          </a:xfrm>
          <a:prstGeom prst="rect">
            <a:avLst/>
          </a:prstGeom>
          <a:noFill/>
          <a:ln w="9525">
            <a:noFill/>
            <a:miter lim="800000"/>
            <a:headEnd/>
            <a:tailEnd/>
          </a:ln>
        </p:spPr>
      </p:pic>
      <p:pic>
        <p:nvPicPr>
          <p:cNvPr id="17" name="Picture 16" descr="C:\Users\wllagoe.EADS\Pictures\Trench\Trenchmodule1208 033.jpg">
            <a:extLst>
              <a:ext uri="{FF2B5EF4-FFF2-40B4-BE49-F238E27FC236}">
                <a16:creationId xmlns:a16="http://schemas.microsoft.com/office/drawing/2014/main" id="{384C3043-C4AA-434E-BF2B-555B7A3A8D62}"/>
              </a:ext>
            </a:extLst>
          </p:cNvPr>
          <p:cNvPicPr/>
          <p:nvPr/>
        </p:nvPicPr>
        <p:blipFill>
          <a:blip r:embed="rId4" cstate="print"/>
          <a:srcRect l="7038" r="10850" b="19922"/>
          <a:stretch>
            <a:fillRect/>
          </a:stretch>
        </p:blipFill>
        <p:spPr bwMode="auto">
          <a:xfrm>
            <a:off x="6172200" y="4419600"/>
            <a:ext cx="1676400" cy="914400"/>
          </a:xfrm>
          <a:prstGeom prst="rect">
            <a:avLst/>
          </a:prstGeom>
          <a:noFill/>
          <a:ln w="9525">
            <a:noFill/>
            <a:miter lim="800000"/>
            <a:headEnd/>
            <a:tailEnd/>
          </a:ln>
        </p:spPr>
      </p:pic>
      <p:pic>
        <p:nvPicPr>
          <p:cNvPr id="28" name="Picture 27" descr="C:\Users\wllagoe.EADS\Pictures\Trench\Trenchmodule1208 026.jpg">
            <a:extLst>
              <a:ext uri="{FF2B5EF4-FFF2-40B4-BE49-F238E27FC236}">
                <a16:creationId xmlns:a16="http://schemas.microsoft.com/office/drawing/2014/main" id="{B8B8836B-F583-4249-A5C9-89A18365BD16}"/>
              </a:ext>
            </a:extLst>
          </p:cNvPr>
          <p:cNvPicPr/>
          <p:nvPr/>
        </p:nvPicPr>
        <p:blipFill>
          <a:blip r:embed="rId5" cstate="print"/>
          <a:srcRect t="9766"/>
          <a:stretch>
            <a:fillRect/>
          </a:stretch>
        </p:blipFill>
        <p:spPr bwMode="auto">
          <a:xfrm>
            <a:off x="4648200" y="4419601"/>
            <a:ext cx="1524000" cy="914400"/>
          </a:xfrm>
          <a:prstGeom prst="rect">
            <a:avLst/>
          </a:prstGeom>
          <a:noFill/>
          <a:ln w="9525">
            <a:noFill/>
            <a:miter lim="800000"/>
            <a:headEnd/>
            <a:tailEnd/>
          </a:ln>
        </p:spPr>
      </p:pic>
      <p:pic>
        <p:nvPicPr>
          <p:cNvPr id="29" name="Picture 28" descr="C:\Users\wllagoe.EADS\Pictures\Construction\IMAG0613.jpg">
            <a:extLst>
              <a:ext uri="{FF2B5EF4-FFF2-40B4-BE49-F238E27FC236}">
                <a16:creationId xmlns:a16="http://schemas.microsoft.com/office/drawing/2014/main" id="{20A58DD5-F0DC-4FA7-A8A1-5CAE99B7A5A8}"/>
              </a:ext>
            </a:extLst>
          </p:cNvPr>
          <p:cNvPicPr/>
          <p:nvPr/>
        </p:nvPicPr>
        <p:blipFill>
          <a:blip r:embed="rId6" cstate="print"/>
          <a:srcRect t="22143"/>
          <a:stretch>
            <a:fillRect/>
          </a:stretch>
        </p:blipFill>
        <p:spPr bwMode="auto">
          <a:xfrm>
            <a:off x="1371600" y="4419600"/>
            <a:ext cx="1828800" cy="914399"/>
          </a:xfrm>
          <a:prstGeom prst="rect">
            <a:avLst/>
          </a:prstGeom>
          <a:noFill/>
          <a:ln w="9525">
            <a:noFill/>
            <a:miter lim="800000"/>
            <a:headEnd/>
            <a:tailEnd/>
          </a:ln>
        </p:spPr>
      </p:pic>
      <p:pic>
        <p:nvPicPr>
          <p:cNvPr id="30" name="Picture 29" descr="A person wearing a hat&#10;&#10;Description automatically generated">
            <a:extLst>
              <a:ext uri="{FF2B5EF4-FFF2-40B4-BE49-F238E27FC236}">
                <a16:creationId xmlns:a16="http://schemas.microsoft.com/office/drawing/2014/main" id="{CC5961CC-51FC-444E-9C24-B6B2D748448D}"/>
              </a:ext>
            </a:extLst>
          </p:cNvPr>
          <p:cNvPicPr/>
          <p:nvPr/>
        </p:nvPicPr>
        <p:blipFill rotWithShape="1">
          <a:blip r:embed="rId7" cstate="email">
            <a:extLst>
              <a:ext uri="{28A0092B-C50C-407E-A947-70E740481C1C}">
                <a14:useLocalDpi xmlns:a14="http://schemas.microsoft.com/office/drawing/2010/main"/>
              </a:ext>
            </a:extLst>
          </a:blip>
          <a:srcRect t="19626" r="1" b="16313"/>
          <a:stretch/>
        </p:blipFill>
        <p:spPr>
          <a:xfrm>
            <a:off x="3128682" y="4419596"/>
            <a:ext cx="1524001" cy="883919"/>
          </a:xfrm>
          <a:prstGeom prst="rect">
            <a:avLst/>
          </a:prstGeom>
        </p:spPr>
      </p:pic>
      <p:pic>
        <p:nvPicPr>
          <p:cNvPr id="31" name="Picture 30" descr="DSC_1215">
            <a:extLst>
              <a:ext uri="{FF2B5EF4-FFF2-40B4-BE49-F238E27FC236}">
                <a16:creationId xmlns:a16="http://schemas.microsoft.com/office/drawing/2014/main" id="{39559D10-9C96-4124-B900-B66F81496FB0}"/>
              </a:ext>
            </a:extLst>
          </p:cNvPr>
          <p:cNvPicPr>
            <a:picLocks noGrp="1" noChangeAspect="1"/>
          </p:cNvPicPr>
          <p:nvPr isPhoto="1"/>
        </p:nvPicPr>
        <p:blipFill>
          <a:blip r:embed="rId8" cstate="email">
            <a:extLst>
              <a:ext uri="{28A0092B-C50C-407E-A947-70E740481C1C}">
                <a14:useLocalDpi xmlns:a14="http://schemas.microsoft.com/office/drawing/2010/main"/>
              </a:ext>
            </a:extLst>
          </a:blip>
          <a:stretch>
            <a:fillRect/>
          </a:stretch>
        </p:blipFill>
        <p:spPr>
          <a:xfrm>
            <a:off x="7864523" y="4419596"/>
            <a:ext cx="669877" cy="908309"/>
          </a:xfrm>
          <a:prstGeom prst="rect">
            <a:avLst/>
          </a:prstGeom>
        </p:spPr>
      </p:pic>
      <p:graphicFrame>
        <p:nvGraphicFramePr>
          <p:cNvPr id="32" name="Table 31">
            <a:extLst>
              <a:ext uri="{FF2B5EF4-FFF2-40B4-BE49-F238E27FC236}">
                <a16:creationId xmlns:a16="http://schemas.microsoft.com/office/drawing/2014/main" id="{7F573AAD-2818-40B2-8713-E16DBAA55E51}"/>
              </a:ext>
            </a:extLst>
          </p:cNvPr>
          <p:cNvGraphicFramePr>
            <a:graphicFrameLocks noGrp="1"/>
          </p:cNvGraphicFramePr>
          <p:nvPr>
            <p:extLst>
              <p:ext uri="{D42A27DB-BD31-4B8C-83A1-F6EECF244321}">
                <p14:modId xmlns:p14="http://schemas.microsoft.com/office/powerpoint/2010/main" val="212236719"/>
              </p:ext>
            </p:extLst>
          </p:nvPr>
        </p:nvGraphicFramePr>
        <p:xfrm>
          <a:off x="609603" y="5303520"/>
          <a:ext cx="7924798" cy="548640"/>
        </p:xfrm>
        <a:graphic>
          <a:graphicData uri="http://schemas.openxmlformats.org/drawingml/2006/table">
            <a:tbl>
              <a:tblPr firstRow="1" bandRow="1">
                <a:tableStyleId>{00A15C55-8517-42AA-B614-E9B94910E393}</a:tableStyleId>
              </a:tblPr>
              <a:tblGrid>
                <a:gridCol w="1505489">
                  <a:extLst>
                    <a:ext uri="{9D8B030D-6E8A-4147-A177-3AD203B41FA5}">
                      <a16:colId xmlns:a16="http://schemas.microsoft.com/office/drawing/2014/main" val="20000"/>
                    </a:ext>
                  </a:extLst>
                </a:gridCol>
                <a:gridCol w="926438">
                  <a:extLst>
                    <a:ext uri="{9D8B030D-6E8A-4147-A177-3AD203B41FA5}">
                      <a16:colId xmlns:a16="http://schemas.microsoft.com/office/drawing/2014/main" val="20001"/>
                    </a:ext>
                  </a:extLst>
                </a:gridCol>
                <a:gridCol w="2570897">
                  <a:extLst>
                    <a:ext uri="{9D8B030D-6E8A-4147-A177-3AD203B41FA5}">
                      <a16:colId xmlns:a16="http://schemas.microsoft.com/office/drawing/2014/main" val="20002"/>
                    </a:ext>
                  </a:extLst>
                </a:gridCol>
                <a:gridCol w="764321">
                  <a:extLst>
                    <a:ext uri="{9D8B030D-6E8A-4147-A177-3AD203B41FA5}">
                      <a16:colId xmlns:a16="http://schemas.microsoft.com/office/drawing/2014/main" val="20003"/>
                    </a:ext>
                  </a:extLst>
                </a:gridCol>
                <a:gridCol w="698495">
                  <a:extLst>
                    <a:ext uri="{9D8B030D-6E8A-4147-A177-3AD203B41FA5}">
                      <a16:colId xmlns:a16="http://schemas.microsoft.com/office/drawing/2014/main" val="2983092577"/>
                    </a:ext>
                  </a:extLst>
                </a:gridCol>
                <a:gridCol w="698495">
                  <a:extLst>
                    <a:ext uri="{9D8B030D-6E8A-4147-A177-3AD203B41FA5}">
                      <a16:colId xmlns:a16="http://schemas.microsoft.com/office/drawing/2014/main" val="2213119196"/>
                    </a:ext>
                  </a:extLst>
                </a:gridCol>
                <a:gridCol w="760663">
                  <a:extLst>
                    <a:ext uri="{9D8B030D-6E8A-4147-A177-3AD203B41FA5}">
                      <a16:colId xmlns:a16="http://schemas.microsoft.com/office/drawing/2014/main" val="20004"/>
                    </a:ext>
                  </a:extLst>
                </a:gridCol>
              </a:tblGrid>
              <a:tr h="267742">
                <a:tc gridSpan="2">
                  <a:txBody>
                    <a:bodyPr/>
                    <a:lstStyle/>
                    <a:p>
                      <a:pPr algn="ctr"/>
                      <a:r>
                        <a:rPr lang="en-US" sz="1200" b="1" i="0" dirty="0">
                          <a:solidFill>
                            <a:schemeClr val="tx1"/>
                          </a:solidFill>
                        </a:rPr>
                        <a:t>                       FFY 2018</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2019</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0" u="none" dirty="0">
                          <a:solidFill>
                            <a:schemeClr val="tx1"/>
                          </a:solidFill>
                        </a:rPr>
                        <a:t>1</a:t>
                      </a:r>
                      <a:r>
                        <a:rPr lang="en-US" sz="1200" b="1" i="0" u="none" baseline="30000" dirty="0">
                          <a:solidFill>
                            <a:schemeClr val="tx1"/>
                          </a:solidFill>
                        </a:rPr>
                        <a:t>st</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2</a:t>
                      </a:r>
                      <a:r>
                        <a:rPr lang="en-US" sz="1200" b="1" i="0" u="none" baseline="30000" dirty="0">
                          <a:solidFill>
                            <a:schemeClr val="tx1"/>
                          </a:solidFill>
                        </a:rPr>
                        <a:t>nd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3</a:t>
                      </a:r>
                      <a:r>
                        <a:rPr lang="en-US" sz="1200" b="1" i="0" u="none" baseline="30000" dirty="0">
                          <a:solidFill>
                            <a:schemeClr val="tx1"/>
                          </a:solidFill>
                        </a:rPr>
                        <a:t>rd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1" dirty="0">
                          <a:solidFill>
                            <a:schemeClr val="tx1"/>
                          </a:solidFill>
                        </a:rPr>
                        <a:t>48</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rPr>
                        <a:t>Fatalities</a:t>
                      </a:r>
                      <a:endParaRPr lang="en-US" sz="1200" b="0" i="1" dirty="0">
                        <a:solidFill>
                          <a:schemeClr val="tx1"/>
                        </a:solidFill>
                      </a:endParaRPr>
                    </a:p>
                  </a:txBody>
                  <a:tcPr>
                    <a:solidFill>
                      <a:schemeClr val="bg1">
                        <a:lumMod val="85000"/>
                      </a:schemeClr>
                    </a:solidFill>
                  </a:tcPr>
                </a:tc>
                <a:tc>
                  <a:txBody>
                    <a:bodyPr/>
                    <a:lstStyle/>
                    <a:p>
                      <a:pPr algn="ctr"/>
                      <a:r>
                        <a:rPr lang="en-US" sz="1200" b="0" i="0" u="none" dirty="0">
                          <a:solidFill>
                            <a:schemeClr val="tx1"/>
                          </a:solidFill>
                        </a:rPr>
                        <a:t>8</a:t>
                      </a:r>
                    </a:p>
                  </a:txBody>
                  <a:tcPr>
                    <a:solidFill>
                      <a:schemeClr val="bg1">
                        <a:lumMod val="95000"/>
                      </a:schemeClr>
                    </a:solidFill>
                  </a:tcPr>
                </a:tc>
                <a:tc>
                  <a:txBody>
                    <a:bodyPr/>
                    <a:lstStyle/>
                    <a:p>
                      <a:pPr algn="ctr"/>
                      <a:r>
                        <a:rPr lang="en-US" sz="1200" b="0" i="0" u="none" dirty="0">
                          <a:solidFill>
                            <a:schemeClr val="tx1"/>
                          </a:solidFill>
                        </a:rPr>
                        <a:t>13</a:t>
                      </a:r>
                    </a:p>
                  </a:txBody>
                  <a:tcPr>
                    <a:solidFill>
                      <a:schemeClr val="bg1">
                        <a:lumMod val="95000"/>
                      </a:schemeClr>
                    </a:solidFill>
                  </a:tcPr>
                </a:tc>
                <a:tc>
                  <a:txBody>
                    <a:bodyPr/>
                    <a:lstStyle/>
                    <a:p>
                      <a:pPr algn="ctr"/>
                      <a:r>
                        <a:rPr lang="en-US" sz="1200" b="0" i="0" u="none" dirty="0">
                          <a:solidFill>
                            <a:schemeClr val="tx1"/>
                          </a:solidFill>
                        </a:rPr>
                        <a:t>18</a:t>
                      </a:r>
                    </a:p>
                  </a:txBody>
                  <a:tcPr>
                    <a:solidFill>
                      <a:schemeClr val="bg1">
                        <a:lumMod val="95000"/>
                      </a:schemeClr>
                    </a:solidFill>
                  </a:tcPr>
                </a:tc>
                <a:tc>
                  <a:txBody>
                    <a:bodyPr/>
                    <a:lstStyle/>
                    <a:p>
                      <a:pPr algn="ctr"/>
                      <a:r>
                        <a:rPr lang="en-US" sz="1200" b="1" i="1" u="none" dirty="0">
                          <a:solidFill>
                            <a:schemeClr val="tx1"/>
                          </a:solidFill>
                        </a:rPr>
                        <a:t>39</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3210145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65237"/>
            <a:ext cx="7924800" cy="4525963"/>
          </a:xfrm>
        </p:spPr>
        <p:txBody>
          <a:bodyPr/>
          <a:lstStyle/>
          <a:p>
            <a:r>
              <a:rPr lang="en-US" b="1" dirty="0"/>
              <a:t>PARTNERSHIPS</a:t>
            </a:r>
          </a:p>
          <a:p>
            <a:endParaRPr lang="en-US" sz="1000" b="1" dirty="0"/>
          </a:p>
          <a:p>
            <a:pPr lvl="1"/>
            <a:r>
              <a:rPr lang="en-US" i="1" dirty="0"/>
              <a:t>Flatiron Blythe, a Joint Venture</a:t>
            </a:r>
          </a:p>
          <a:p>
            <a:pPr lvl="2"/>
            <a:r>
              <a:rPr lang="en-US" dirty="0"/>
              <a:t>Charlotte-Douglas Airport Improvements—Charlotte</a:t>
            </a:r>
          </a:p>
          <a:p>
            <a:pPr lvl="2"/>
            <a:r>
              <a:rPr lang="en-US" dirty="0"/>
              <a:t>Estimated Completion: November 2019</a:t>
            </a:r>
          </a:p>
          <a:p>
            <a:pPr lvl="2"/>
            <a:endParaRPr lang="en-US" dirty="0"/>
          </a:p>
          <a:p>
            <a:pPr lvl="1"/>
            <a:r>
              <a:rPr lang="en-US" i="1" dirty="0"/>
              <a:t>Fluor Enterprises</a:t>
            </a:r>
          </a:p>
          <a:p>
            <a:pPr lvl="2"/>
            <a:r>
              <a:rPr lang="en-US" dirty="0"/>
              <a:t>DAPI US Project, Novo Nordisk Facility—Clayton</a:t>
            </a:r>
            <a:endParaRPr lang="en-US" i="1" dirty="0"/>
          </a:p>
          <a:p>
            <a:pPr lvl="2"/>
            <a:r>
              <a:rPr lang="en-US" dirty="0"/>
              <a:t>Estimated Completion: October 2019</a:t>
            </a:r>
          </a:p>
          <a:p>
            <a:pPr lvl="1"/>
            <a:endParaRPr lang="en-US" i="1" dirty="0"/>
          </a:p>
          <a:p>
            <a:pPr lvl="2"/>
            <a:endParaRPr lang="en-US" dirty="0"/>
          </a:p>
          <a:p>
            <a:pPr lvl="1"/>
            <a:endParaRPr lang="en-US" i="1" dirty="0"/>
          </a:p>
          <a:p>
            <a:endParaRPr lang="en-US" dirty="0"/>
          </a:p>
        </p:txBody>
      </p:sp>
      <p:sp>
        <p:nvSpPr>
          <p:cNvPr id="8" name="TextBox 7">
            <a:extLst>
              <a:ext uri="{FF2B5EF4-FFF2-40B4-BE49-F238E27FC236}">
                <a16:creationId xmlns:a16="http://schemas.microsoft.com/office/drawing/2014/main" id="{56831C43-F8EA-43BB-8929-D32190A9BE5C}"/>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pic>
        <p:nvPicPr>
          <p:cNvPr id="5" name="Picture 4" descr="C:\Users\wllagoe.EADS\Pictures\Construction\IMAG0613.jpg">
            <a:extLst>
              <a:ext uri="{FF2B5EF4-FFF2-40B4-BE49-F238E27FC236}">
                <a16:creationId xmlns:a16="http://schemas.microsoft.com/office/drawing/2014/main" id="{D259F432-A105-40BE-9585-1AC01FFB8C08}"/>
              </a:ext>
            </a:extLst>
          </p:cNvPr>
          <p:cNvPicPr/>
          <p:nvPr/>
        </p:nvPicPr>
        <p:blipFill>
          <a:blip r:embed="rId3" cstate="print"/>
          <a:srcRect t="22143"/>
          <a:stretch>
            <a:fillRect/>
          </a:stretch>
        </p:blipFill>
        <p:spPr bwMode="auto">
          <a:xfrm>
            <a:off x="685800" y="4927931"/>
            <a:ext cx="3048000" cy="1015668"/>
          </a:xfrm>
          <a:prstGeom prst="rect">
            <a:avLst/>
          </a:prstGeom>
          <a:noFill/>
          <a:ln w="9525">
            <a:noFill/>
            <a:miter lim="800000"/>
            <a:headEnd/>
            <a:tailEnd/>
          </a:ln>
        </p:spPr>
      </p:pic>
      <p:pic>
        <p:nvPicPr>
          <p:cNvPr id="6" name="Picture 5" descr="A person wearing a hat&#10;&#10;Description automatically generated">
            <a:extLst>
              <a:ext uri="{FF2B5EF4-FFF2-40B4-BE49-F238E27FC236}">
                <a16:creationId xmlns:a16="http://schemas.microsoft.com/office/drawing/2014/main" id="{6FAE59FD-3744-4C47-887A-C50FC968452A}"/>
              </a:ext>
            </a:extLst>
          </p:cNvPr>
          <p:cNvPicPr/>
          <p:nvPr/>
        </p:nvPicPr>
        <p:blipFill rotWithShape="1">
          <a:blip r:embed="rId4" cstate="email">
            <a:extLst>
              <a:ext uri="{28A0092B-C50C-407E-A947-70E740481C1C}">
                <a14:useLocalDpi xmlns:a14="http://schemas.microsoft.com/office/drawing/2010/main"/>
              </a:ext>
            </a:extLst>
          </a:blip>
          <a:srcRect t="19626" r="1" b="16313"/>
          <a:stretch/>
        </p:blipFill>
        <p:spPr>
          <a:xfrm>
            <a:off x="3648634" y="4927931"/>
            <a:ext cx="2371165" cy="1015669"/>
          </a:xfrm>
          <a:prstGeom prst="rect">
            <a:avLst/>
          </a:prstGeom>
        </p:spPr>
      </p:pic>
      <p:pic>
        <p:nvPicPr>
          <p:cNvPr id="9" name="Picture 8" descr="DSC_1207-2">
            <a:extLst>
              <a:ext uri="{FF2B5EF4-FFF2-40B4-BE49-F238E27FC236}">
                <a16:creationId xmlns:a16="http://schemas.microsoft.com/office/drawing/2014/main" id="{FD674FC0-E3EE-42EB-955A-C364728A8157}"/>
              </a:ext>
            </a:extLst>
          </p:cNvPr>
          <p:cNvPicPr>
            <a:picLocks noGrp="1" noChangeAspect="1"/>
          </p:cNvPicPr>
          <p:nvPr isPhoto="1"/>
        </p:nvPicPr>
        <p:blipFill>
          <a:blip r:embed="rId5" cstate="email">
            <a:extLst>
              <a:ext uri="{28A0092B-C50C-407E-A947-70E740481C1C}">
                <a14:useLocalDpi xmlns:a14="http://schemas.microsoft.com/office/drawing/2010/main"/>
              </a:ext>
            </a:extLst>
          </a:blip>
          <a:stretch>
            <a:fillRect/>
          </a:stretch>
        </p:blipFill>
        <p:spPr>
          <a:xfrm>
            <a:off x="7162800" y="4913481"/>
            <a:ext cx="1257300" cy="1043559"/>
          </a:xfrm>
          <a:prstGeom prst="rect">
            <a:avLst/>
          </a:prstGeom>
        </p:spPr>
      </p:pic>
      <p:pic>
        <p:nvPicPr>
          <p:cNvPr id="10" name="Picture 9">
            <a:extLst>
              <a:ext uri="{FF2B5EF4-FFF2-40B4-BE49-F238E27FC236}">
                <a16:creationId xmlns:a16="http://schemas.microsoft.com/office/drawing/2014/main" id="{8BC84AC6-F459-4611-9D75-3CF28E8E1B12}"/>
              </a:ext>
            </a:extLst>
          </p:cNvPr>
          <p:cNvPicPr/>
          <p:nvPr/>
        </p:nvPicPr>
        <p:blipFill rotWithShape="1">
          <a:blip r:embed="rId6" cstate="print">
            <a:extLst>
              <a:ext uri="{28A0092B-C50C-407E-A947-70E740481C1C}">
                <a14:useLocalDpi xmlns:a14="http://schemas.microsoft.com/office/drawing/2010/main" val="0"/>
              </a:ext>
            </a:extLst>
          </a:blip>
          <a:srcRect t="21449"/>
          <a:stretch/>
        </p:blipFill>
        <p:spPr bwMode="auto">
          <a:xfrm>
            <a:off x="5486400" y="4927931"/>
            <a:ext cx="1725561" cy="10291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63205"/>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extLst>
              <p:ext uri="{D42A27DB-BD31-4B8C-83A1-F6EECF244321}">
                <p14:modId xmlns:p14="http://schemas.microsoft.com/office/powerpoint/2010/main" val="227005505"/>
              </p:ext>
            </p:extLst>
          </p:nvPr>
        </p:nvGraphicFramePr>
        <p:xfrm>
          <a:off x="1752600" y="1188720"/>
          <a:ext cx="5181600" cy="868680"/>
        </p:xfrm>
        <a:graphic>
          <a:graphicData uri="http://schemas.openxmlformats.org/drawingml/2006/table">
            <a:tbl>
              <a:tblPr firstRow="1" bandRow="1">
                <a:tableStyleId>{00A15C55-8517-42AA-B614-E9B94910E393}</a:tableStyleId>
              </a:tblPr>
              <a:tblGrid>
                <a:gridCol w="1676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pic>
        <p:nvPicPr>
          <p:cNvPr id="23" name="Picture 2" descr="C:\Documents and Settings\Wanda Lagoe\My Documents\ETTA\Pics\2010-07 Logger 2.JPG"/>
          <p:cNvPicPr>
            <a:picLocks noChangeAspect="1" noChangeArrowheads="1"/>
          </p:cNvPicPr>
          <p:nvPr/>
        </p:nvPicPr>
        <p:blipFill>
          <a:blip r:embed="rId3" cstate="print"/>
          <a:srcRect/>
          <a:stretch>
            <a:fillRect/>
          </a:stretch>
        </p:blipFill>
        <p:spPr bwMode="auto">
          <a:xfrm>
            <a:off x="5410202" y="4419600"/>
            <a:ext cx="2539998" cy="1523999"/>
          </a:xfrm>
          <a:prstGeom prst="rect">
            <a:avLst/>
          </a:prstGeom>
          <a:noFill/>
        </p:spPr>
      </p:pic>
      <p:pic>
        <p:nvPicPr>
          <p:cNvPr id="24" name="Picture 23" descr="C:\Documents and Settings\Wanda Lagoe\My Documents\ETTA\Pics\Loggers\Wanda Wanda 2.JPG"/>
          <p:cNvPicPr/>
          <p:nvPr/>
        </p:nvPicPr>
        <p:blipFill>
          <a:blip r:embed="rId4" cstate="print"/>
          <a:srcRect/>
          <a:stretch>
            <a:fillRect/>
          </a:stretch>
        </p:blipFill>
        <p:spPr bwMode="auto">
          <a:xfrm>
            <a:off x="1676400" y="4419600"/>
            <a:ext cx="1981200" cy="1524000"/>
          </a:xfrm>
          <a:prstGeom prst="rect">
            <a:avLst/>
          </a:prstGeom>
          <a:noFill/>
          <a:ln w="9525">
            <a:noFill/>
            <a:miter lim="800000"/>
            <a:headEnd/>
            <a:tailEnd/>
          </a:ln>
        </p:spPr>
      </p:pic>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pic>
        <p:nvPicPr>
          <p:cNvPr id="29" name="Picture 28" descr="C:\Documents and Settings\Wanda Lagoe\My Documents\My Pictures\Trench\Trenchmodule1208 023.jpg"/>
          <p:cNvPicPr/>
          <p:nvPr/>
        </p:nvPicPr>
        <p:blipFill>
          <a:blip r:embed="rId5" cstate="print"/>
          <a:srcRect/>
          <a:stretch>
            <a:fillRect/>
          </a:stretch>
        </p:blipFill>
        <p:spPr bwMode="auto">
          <a:xfrm>
            <a:off x="3429000" y="4419600"/>
            <a:ext cx="2057400" cy="1524000"/>
          </a:xfrm>
          <a:prstGeom prst="rect">
            <a:avLst/>
          </a:prstGeom>
          <a:noFill/>
          <a:ln w="9525">
            <a:noFill/>
            <a:miter lim="800000"/>
            <a:headEnd/>
            <a:tailEnd/>
          </a:ln>
        </p:spPr>
      </p:pic>
      <p:pic>
        <p:nvPicPr>
          <p:cNvPr id="30" name="Picture 29" descr="C:\Documents and Settings\Wanda Lagoe\My Documents\My Pictures\Partnerships\WCJCphoto1.jpg"/>
          <p:cNvPicPr/>
          <p:nvPr/>
        </p:nvPicPr>
        <p:blipFill>
          <a:blip r:embed="rId6" cstate="print"/>
          <a:srcRect/>
          <a:stretch>
            <a:fillRect/>
          </a:stretch>
        </p:blipFill>
        <p:spPr bwMode="auto">
          <a:xfrm>
            <a:off x="609600" y="4419600"/>
            <a:ext cx="1295400" cy="1524000"/>
          </a:xfrm>
          <a:prstGeom prst="rect">
            <a:avLst/>
          </a:prstGeom>
          <a:noFill/>
          <a:ln w="9525">
            <a:noFill/>
            <a:miter lim="800000"/>
            <a:headEnd/>
            <a:tailEnd/>
          </a:ln>
        </p:spPr>
      </p:pic>
      <p:pic>
        <p:nvPicPr>
          <p:cNvPr id="31" name="Picture 30" descr="C:\Documents and Settings\Wanda Lagoe\My Documents\My Pictures\Partnerships\WCJC2.jpg"/>
          <p:cNvPicPr/>
          <p:nvPr/>
        </p:nvPicPr>
        <p:blipFill>
          <a:blip r:embed="rId7" cstate="print"/>
          <a:srcRect/>
          <a:stretch>
            <a:fillRect/>
          </a:stretch>
        </p:blipFill>
        <p:spPr bwMode="auto">
          <a:xfrm>
            <a:off x="7696200" y="4419600"/>
            <a:ext cx="990600" cy="1524000"/>
          </a:xfrm>
          <a:prstGeom prst="rect">
            <a:avLst/>
          </a:prstGeom>
          <a:noFill/>
          <a:ln w="9525">
            <a:noFill/>
            <a:miter lim="800000"/>
            <a:headEnd/>
            <a:tailEnd/>
          </a:ln>
        </p:spPr>
      </p:pic>
      <p:pic>
        <p:nvPicPr>
          <p:cNvPr id="14" name="Picture 13" descr="C:\Users\wllagoe\AppData\Local\Microsoft\Windows\Temporary Internet Files\Content.Outlook\0BV8MSBH\Reggie201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4419600"/>
            <a:ext cx="1143000" cy="1523999"/>
          </a:xfrm>
          <a:prstGeom prst="rect">
            <a:avLst/>
          </a:prstGeom>
          <a:noFill/>
          <a:ln>
            <a:noFill/>
          </a:ln>
        </p:spPr>
      </p:pic>
      <p:sp>
        <p:nvSpPr>
          <p:cNvPr id="17" name="TextBox 16"/>
          <p:cNvSpPr txBox="1"/>
          <p:nvPr/>
        </p:nvSpPr>
        <p:spPr>
          <a:xfrm>
            <a:off x="7576457" y="4432756"/>
            <a:ext cx="1186543" cy="215444"/>
          </a:xfrm>
          <a:prstGeom prst="rect">
            <a:avLst/>
          </a:prstGeom>
          <a:noFill/>
        </p:spPr>
        <p:txBody>
          <a:bodyPr wrap="none" rtlCol="0">
            <a:spAutoFit/>
          </a:bodyPr>
          <a:lstStyle/>
          <a:p>
            <a:r>
              <a:rPr lang="en-US" sz="800" dirty="0"/>
              <a:t>NCDOL Photo Library</a:t>
            </a:r>
          </a:p>
        </p:txBody>
      </p:sp>
      <p:graphicFrame>
        <p:nvGraphicFramePr>
          <p:cNvPr id="18" name="Content Placeholder 5">
            <a:extLst>
              <a:ext uri="{FF2B5EF4-FFF2-40B4-BE49-F238E27FC236}">
                <a16:creationId xmlns:a16="http://schemas.microsoft.com/office/drawing/2014/main" id="{23841E39-BA6F-43DF-BAE7-2234A21217B4}"/>
              </a:ext>
            </a:extLst>
          </p:cNvPr>
          <p:cNvGraphicFramePr>
            <a:graphicFrameLocks/>
          </p:cNvGraphicFramePr>
          <p:nvPr>
            <p:extLst/>
          </p:nvPr>
        </p:nvGraphicFramePr>
        <p:xfrm>
          <a:off x="533398" y="1904999"/>
          <a:ext cx="8153401" cy="2133601"/>
        </p:xfrm>
        <a:graphic>
          <a:graphicData uri="http://schemas.openxmlformats.org/drawingml/2006/table">
            <a:tbl>
              <a:tblPr firstRow="1" bandRow="1">
                <a:tableStyleId>{00A15C55-8517-42AA-B614-E9B94910E393}</a:tableStyleId>
              </a:tblPr>
              <a:tblGrid>
                <a:gridCol w="1219202">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609600">
                  <a:extLst>
                    <a:ext uri="{9D8B030D-6E8A-4147-A177-3AD203B41FA5}">
                      <a16:colId xmlns:a16="http://schemas.microsoft.com/office/drawing/2014/main" val="1120228738"/>
                    </a:ext>
                  </a:extLst>
                </a:gridCol>
                <a:gridCol w="533400">
                  <a:extLst>
                    <a:ext uri="{9D8B030D-6E8A-4147-A177-3AD203B41FA5}">
                      <a16:colId xmlns:a16="http://schemas.microsoft.com/office/drawing/2014/main" val="1970355395"/>
                    </a:ext>
                  </a:extLst>
                </a:gridCol>
                <a:gridCol w="533400">
                  <a:extLst>
                    <a:ext uri="{9D8B030D-6E8A-4147-A177-3AD203B41FA5}">
                      <a16:colId xmlns:a16="http://schemas.microsoft.com/office/drawing/2014/main" val="20002"/>
                    </a:ext>
                  </a:extLst>
                </a:gridCol>
                <a:gridCol w="609600">
                  <a:extLst>
                    <a:ext uri="{9D8B030D-6E8A-4147-A177-3AD203B41FA5}">
                      <a16:colId xmlns:a16="http://schemas.microsoft.com/office/drawing/2014/main" val="2793812381"/>
                    </a:ext>
                  </a:extLst>
                </a:gridCol>
                <a:gridCol w="609600">
                  <a:extLst>
                    <a:ext uri="{9D8B030D-6E8A-4147-A177-3AD203B41FA5}">
                      <a16:colId xmlns:a16="http://schemas.microsoft.com/office/drawing/2014/main" val="3826396273"/>
                    </a:ext>
                  </a:extLst>
                </a:gridCol>
                <a:gridCol w="609600">
                  <a:extLst>
                    <a:ext uri="{9D8B030D-6E8A-4147-A177-3AD203B41FA5}">
                      <a16:colId xmlns:a16="http://schemas.microsoft.com/office/drawing/2014/main" val="20003"/>
                    </a:ext>
                  </a:extLst>
                </a:gridCol>
                <a:gridCol w="545866">
                  <a:extLst>
                    <a:ext uri="{9D8B030D-6E8A-4147-A177-3AD203B41FA5}">
                      <a16:colId xmlns:a16="http://schemas.microsoft.com/office/drawing/2014/main" val="2849088036"/>
                    </a:ext>
                  </a:extLst>
                </a:gridCol>
                <a:gridCol w="597134">
                  <a:extLst>
                    <a:ext uri="{9D8B030D-6E8A-4147-A177-3AD203B41FA5}">
                      <a16:colId xmlns:a16="http://schemas.microsoft.com/office/drawing/2014/main" val="1343494499"/>
                    </a:ext>
                  </a:extLst>
                </a:gridCol>
                <a:gridCol w="969356">
                  <a:extLst>
                    <a:ext uri="{9D8B030D-6E8A-4147-A177-3AD203B41FA5}">
                      <a16:colId xmlns:a16="http://schemas.microsoft.com/office/drawing/2014/main" val="20004"/>
                    </a:ext>
                  </a:extLst>
                </a:gridCol>
                <a:gridCol w="783243">
                  <a:extLst>
                    <a:ext uri="{9D8B030D-6E8A-4147-A177-3AD203B41FA5}">
                      <a16:colId xmlns:a16="http://schemas.microsoft.com/office/drawing/2014/main" val="2129303459"/>
                    </a:ext>
                  </a:extLst>
                </a:gridCol>
              </a:tblGrid>
              <a:tr h="588773">
                <a:tc>
                  <a:txBody>
                    <a:bodyPr/>
                    <a:lstStyle/>
                    <a:p>
                      <a:pPr algn="r"/>
                      <a:r>
                        <a:rPr lang="en-US" sz="1400" b="1" dirty="0">
                          <a:solidFill>
                            <a:schemeClr val="tx1"/>
                          </a:solidFill>
                        </a:rPr>
                        <a:t>ACTIVITY</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i="0" dirty="0">
                          <a:solidFill>
                            <a:schemeClr val="tx1"/>
                          </a:solidFill>
                        </a:rPr>
                        <a:t>Cumulative Total</a:t>
                      </a:r>
                    </a:p>
                  </a:txBody>
                  <a:tcPr anchor="ctr">
                    <a:solidFill>
                      <a:schemeClr val="bg1">
                        <a:lumMod val="75000"/>
                      </a:schemeClr>
                    </a:solidFill>
                  </a:tcPr>
                </a:tc>
                <a:tc>
                  <a:txBody>
                    <a:bodyPr/>
                    <a:lstStyle/>
                    <a:p>
                      <a:pPr algn="ctr"/>
                      <a:r>
                        <a:rPr lang="en-US" sz="1100" b="1" i="0" dirty="0">
                          <a:solidFill>
                            <a:schemeClr val="tx1"/>
                          </a:solidFill>
                        </a:rPr>
                        <a:t>FFY 2018</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300" b="0" i="1" dirty="0"/>
                        <a:t>Complaints</a:t>
                      </a:r>
                    </a:p>
                  </a:txBody>
                  <a:tcPr anchor="ctr">
                    <a:solidFill>
                      <a:schemeClr val="bg1">
                        <a:lumMod val="85000"/>
                      </a:schemeClr>
                    </a:solidFill>
                  </a:tcPr>
                </a:tc>
                <a:tc>
                  <a:txBody>
                    <a:bodyPr/>
                    <a:lstStyle/>
                    <a:p>
                      <a:pPr algn="ctr"/>
                      <a:r>
                        <a:rPr lang="en-US" sz="1200" i="0" dirty="0"/>
                        <a:t>282</a:t>
                      </a:r>
                    </a:p>
                  </a:txBody>
                  <a:tcPr anchor="ctr">
                    <a:solidFill>
                      <a:schemeClr val="bg1">
                        <a:lumMod val="85000"/>
                      </a:schemeClr>
                    </a:solidFill>
                  </a:tcPr>
                </a:tc>
                <a:tc>
                  <a:txBody>
                    <a:bodyPr/>
                    <a:lstStyle/>
                    <a:p>
                      <a:pPr algn="ctr"/>
                      <a:r>
                        <a:rPr lang="en-US" sz="1200" i="0" dirty="0"/>
                        <a:t>251</a:t>
                      </a:r>
                    </a:p>
                  </a:txBody>
                  <a:tcPr anchor="ctr">
                    <a:solidFill>
                      <a:schemeClr val="bg1">
                        <a:lumMod val="85000"/>
                      </a:schemeClr>
                    </a:solidFill>
                  </a:tcPr>
                </a:tc>
                <a:tc>
                  <a:txBody>
                    <a:bodyPr/>
                    <a:lstStyle/>
                    <a:p>
                      <a:pPr algn="ctr"/>
                      <a:r>
                        <a:rPr lang="en-US" sz="1200" i="0" dirty="0"/>
                        <a:t>276</a:t>
                      </a:r>
                    </a:p>
                  </a:txBody>
                  <a:tcPr anchor="ctr">
                    <a:solidFill>
                      <a:schemeClr val="bg1">
                        <a:lumMod val="85000"/>
                      </a:schemeClr>
                    </a:solidFill>
                  </a:tcPr>
                </a:tc>
                <a:tc>
                  <a:txBody>
                    <a:bodyPr/>
                    <a:lstStyle/>
                    <a:p>
                      <a:pPr algn="ctr"/>
                      <a:r>
                        <a:rPr lang="en-US" sz="1200" i="0" dirty="0"/>
                        <a:t>265</a:t>
                      </a:r>
                    </a:p>
                  </a:txBody>
                  <a:tcPr anchor="ctr">
                    <a:solidFill>
                      <a:schemeClr val="bg1">
                        <a:lumMod val="85000"/>
                      </a:schemeClr>
                    </a:solidFill>
                  </a:tcPr>
                </a:tc>
                <a:tc>
                  <a:txBody>
                    <a:bodyPr/>
                    <a:lstStyle/>
                    <a:p>
                      <a:pPr algn="ctr"/>
                      <a:r>
                        <a:rPr lang="en-US" sz="1200" i="0" dirty="0"/>
                        <a:t>353</a:t>
                      </a:r>
                    </a:p>
                  </a:txBody>
                  <a:tcPr anchor="ctr">
                    <a:solidFill>
                      <a:schemeClr val="bg1">
                        <a:lumMod val="85000"/>
                      </a:schemeClr>
                    </a:solidFill>
                  </a:tcPr>
                </a:tc>
                <a:tc>
                  <a:txBody>
                    <a:bodyPr/>
                    <a:lstStyle/>
                    <a:p>
                      <a:pPr algn="ctr"/>
                      <a:r>
                        <a:rPr lang="en-US" sz="1200" i="0" dirty="0"/>
                        <a:t>344</a:t>
                      </a:r>
                    </a:p>
                  </a:txBody>
                  <a:tcPr anchor="ctr">
                    <a:solidFill>
                      <a:schemeClr val="bg1">
                        <a:lumMod val="85000"/>
                      </a:schemeClr>
                    </a:solidFill>
                  </a:tcPr>
                </a:tc>
                <a:tc>
                  <a:txBody>
                    <a:bodyPr/>
                    <a:lstStyle/>
                    <a:p>
                      <a:pPr algn="ctr"/>
                      <a:r>
                        <a:rPr lang="en-US" sz="1200" i="0" dirty="0"/>
                        <a:t>3</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2</a:t>
                      </a:r>
                    </a:p>
                  </a:txBody>
                  <a:tcPr anchor="ctr">
                    <a:solidFill>
                      <a:schemeClr val="bg1">
                        <a:lumMod val="85000"/>
                      </a:schemeClr>
                    </a:solidFill>
                  </a:tcPr>
                </a:tc>
                <a:tc>
                  <a:txBody>
                    <a:bodyPr/>
                    <a:lstStyle/>
                    <a:p>
                      <a:pPr algn="ctr"/>
                      <a:r>
                        <a:rPr lang="en-US" sz="1200" b="1" i="1" dirty="0"/>
                        <a:t>1,777</a:t>
                      </a:r>
                    </a:p>
                  </a:txBody>
                  <a:tcPr anchor="ctr">
                    <a:solidFill>
                      <a:schemeClr val="bg1">
                        <a:lumMod val="85000"/>
                      </a:schemeClr>
                    </a:solidFill>
                  </a:tcPr>
                </a:tc>
                <a:tc>
                  <a:txBody>
                    <a:bodyPr/>
                    <a:lstStyle/>
                    <a:p>
                      <a:pPr algn="ctr"/>
                      <a:r>
                        <a:rPr lang="en-US" sz="1200" b="0" i="1" dirty="0"/>
                        <a:t>2,419</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300" b="0" i="1" dirty="0"/>
                        <a:t>Referrals</a:t>
                      </a:r>
                    </a:p>
                  </a:txBody>
                  <a:tcPr anchor="ctr">
                    <a:solidFill>
                      <a:schemeClr val="bg1">
                        <a:lumMod val="95000"/>
                      </a:schemeClr>
                    </a:solidFill>
                  </a:tcPr>
                </a:tc>
                <a:tc>
                  <a:txBody>
                    <a:bodyPr/>
                    <a:lstStyle/>
                    <a:p>
                      <a:pPr algn="ctr"/>
                      <a:r>
                        <a:rPr lang="en-US" sz="1200" i="0" dirty="0"/>
                        <a:t>88</a:t>
                      </a:r>
                    </a:p>
                  </a:txBody>
                  <a:tcPr anchor="ctr">
                    <a:solidFill>
                      <a:schemeClr val="bg1">
                        <a:lumMod val="95000"/>
                      </a:schemeClr>
                    </a:solidFill>
                  </a:tcPr>
                </a:tc>
                <a:tc>
                  <a:txBody>
                    <a:bodyPr/>
                    <a:lstStyle/>
                    <a:p>
                      <a:pPr algn="ctr"/>
                      <a:r>
                        <a:rPr lang="en-US" sz="1200" i="0" dirty="0"/>
                        <a:t>92</a:t>
                      </a:r>
                    </a:p>
                  </a:txBody>
                  <a:tcPr anchor="ctr">
                    <a:solidFill>
                      <a:schemeClr val="bg1">
                        <a:lumMod val="95000"/>
                      </a:schemeClr>
                    </a:solidFill>
                  </a:tcPr>
                </a:tc>
                <a:tc>
                  <a:txBody>
                    <a:bodyPr/>
                    <a:lstStyle/>
                    <a:p>
                      <a:pPr algn="ctr"/>
                      <a:r>
                        <a:rPr lang="en-US" sz="1200" i="0" dirty="0"/>
                        <a:t>114</a:t>
                      </a:r>
                    </a:p>
                  </a:txBody>
                  <a:tcPr anchor="ctr">
                    <a:solidFill>
                      <a:schemeClr val="bg1">
                        <a:lumMod val="95000"/>
                      </a:schemeClr>
                    </a:solidFill>
                  </a:tcPr>
                </a:tc>
                <a:tc>
                  <a:txBody>
                    <a:bodyPr/>
                    <a:lstStyle/>
                    <a:p>
                      <a:pPr algn="ctr"/>
                      <a:r>
                        <a:rPr lang="en-US" sz="1200" i="0" dirty="0"/>
                        <a:t>104</a:t>
                      </a:r>
                    </a:p>
                  </a:txBody>
                  <a:tcPr anchor="ctr">
                    <a:solidFill>
                      <a:schemeClr val="bg1">
                        <a:lumMod val="95000"/>
                      </a:schemeClr>
                    </a:solidFill>
                  </a:tcPr>
                </a:tc>
                <a:tc>
                  <a:txBody>
                    <a:bodyPr/>
                    <a:lstStyle/>
                    <a:p>
                      <a:pPr algn="ctr"/>
                      <a:r>
                        <a:rPr lang="en-US" sz="1200" i="0" dirty="0"/>
                        <a:t>91</a:t>
                      </a:r>
                    </a:p>
                  </a:txBody>
                  <a:tcPr anchor="ctr">
                    <a:solidFill>
                      <a:schemeClr val="bg1">
                        <a:lumMod val="95000"/>
                      </a:schemeClr>
                    </a:solidFill>
                  </a:tcPr>
                </a:tc>
                <a:tc>
                  <a:txBody>
                    <a:bodyPr/>
                    <a:lstStyle/>
                    <a:p>
                      <a:pPr algn="ctr"/>
                      <a:r>
                        <a:rPr lang="en-US" sz="1200" i="0" dirty="0"/>
                        <a:t>116</a:t>
                      </a:r>
                    </a:p>
                  </a:txBody>
                  <a:tcPr anchor="ctr">
                    <a:solidFill>
                      <a:schemeClr val="bg1">
                        <a:lumMod val="95000"/>
                      </a:schemeClr>
                    </a:solidFill>
                  </a:tcPr>
                </a:tc>
                <a:tc>
                  <a:txBody>
                    <a:bodyPr/>
                    <a:lstStyle/>
                    <a:p>
                      <a:pPr algn="ctr"/>
                      <a:r>
                        <a:rPr lang="en-US" sz="1200" i="0" dirty="0"/>
                        <a:t>23</a:t>
                      </a:r>
                    </a:p>
                  </a:txBody>
                  <a:tcPr anchor="ctr">
                    <a:solidFill>
                      <a:schemeClr val="bg1">
                        <a:lumMod val="95000"/>
                      </a:schemeClr>
                    </a:solidFill>
                  </a:tcPr>
                </a:tc>
                <a:tc>
                  <a:txBody>
                    <a:bodyPr/>
                    <a:lstStyle/>
                    <a:p>
                      <a:pPr algn="ctr"/>
                      <a:r>
                        <a:rPr lang="en-US" sz="1200" i="0" dirty="0"/>
                        <a:t>4</a:t>
                      </a:r>
                    </a:p>
                  </a:txBody>
                  <a:tcPr anchor="ctr">
                    <a:solidFill>
                      <a:schemeClr val="bg1">
                        <a:lumMod val="95000"/>
                      </a:schemeClr>
                    </a:solidFill>
                  </a:tcPr>
                </a:tc>
                <a:tc>
                  <a:txBody>
                    <a:bodyPr/>
                    <a:lstStyle/>
                    <a:p>
                      <a:pPr algn="ctr"/>
                      <a:r>
                        <a:rPr lang="en-US" sz="1200" i="0" dirty="0"/>
                        <a:t>14</a:t>
                      </a:r>
                    </a:p>
                  </a:txBody>
                  <a:tcPr anchor="ctr">
                    <a:solidFill>
                      <a:schemeClr val="bg1">
                        <a:lumMod val="95000"/>
                      </a:schemeClr>
                    </a:solidFill>
                  </a:tcPr>
                </a:tc>
                <a:tc>
                  <a:txBody>
                    <a:bodyPr/>
                    <a:lstStyle/>
                    <a:p>
                      <a:pPr algn="ctr"/>
                      <a:r>
                        <a:rPr lang="en-US" sz="1200" b="1" i="1" dirty="0"/>
                        <a:t>646</a:t>
                      </a:r>
                    </a:p>
                  </a:txBody>
                  <a:tcPr anchor="ctr">
                    <a:solidFill>
                      <a:schemeClr val="bg1">
                        <a:lumMod val="95000"/>
                      </a:schemeClr>
                    </a:solidFill>
                  </a:tcPr>
                </a:tc>
                <a:tc>
                  <a:txBody>
                    <a:bodyPr/>
                    <a:lstStyle/>
                    <a:p>
                      <a:pPr algn="ctr"/>
                      <a:r>
                        <a:rPr lang="en-US" sz="1200" b="0" i="1" dirty="0"/>
                        <a:t>822</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300" b="0" i="1" dirty="0"/>
                        <a:t>Fat/Cat</a:t>
                      </a:r>
                    </a:p>
                  </a:txBody>
                  <a:tcPr anchor="ctr">
                    <a:solidFill>
                      <a:schemeClr val="bg1">
                        <a:lumMod val="85000"/>
                      </a:schemeClr>
                    </a:solidFill>
                  </a:tcPr>
                </a:tc>
                <a:tc>
                  <a:txBody>
                    <a:bodyPr/>
                    <a:lstStyle/>
                    <a:p>
                      <a:pPr algn="ctr"/>
                      <a:r>
                        <a:rPr lang="en-US" sz="1200" i="0" dirty="0"/>
                        <a:t>19</a:t>
                      </a:r>
                    </a:p>
                  </a:txBody>
                  <a:tcPr anchor="ctr">
                    <a:solidFill>
                      <a:schemeClr val="bg1">
                        <a:lumMod val="85000"/>
                      </a:schemeClr>
                    </a:solidFill>
                  </a:tcPr>
                </a:tc>
                <a:tc>
                  <a:txBody>
                    <a:bodyPr/>
                    <a:lstStyle/>
                    <a:p>
                      <a:pPr algn="ctr"/>
                      <a:r>
                        <a:rPr lang="en-US" sz="1200" i="0" dirty="0"/>
                        <a:t>23</a:t>
                      </a:r>
                    </a:p>
                  </a:txBody>
                  <a:tcPr anchor="ctr">
                    <a:solidFill>
                      <a:schemeClr val="bg1">
                        <a:lumMod val="85000"/>
                      </a:schemeClr>
                    </a:solidFill>
                  </a:tcPr>
                </a:tc>
                <a:tc>
                  <a:txBody>
                    <a:bodyPr/>
                    <a:lstStyle/>
                    <a:p>
                      <a:pPr algn="ctr"/>
                      <a:r>
                        <a:rPr lang="en-US" sz="1200" i="0" dirty="0"/>
                        <a:t>28</a:t>
                      </a:r>
                    </a:p>
                  </a:txBody>
                  <a:tcPr anchor="ctr">
                    <a:solidFill>
                      <a:schemeClr val="bg1">
                        <a:lumMod val="85000"/>
                      </a:schemeClr>
                    </a:solidFill>
                  </a:tcPr>
                </a:tc>
                <a:tc>
                  <a:txBody>
                    <a:bodyPr/>
                    <a:lstStyle/>
                    <a:p>
                      <a:pPr algn="ctr"/>
                      <a:r>
                        <a:rPr lang="en-US" sz="1200" i="0" dirty="0"/>
                        <a:t>19</a:t>
                      </a:r>
                    </a:p>
                  </a:txBody>
                  <a:tcPr anchor="ctr">
                    <a:solidFill>
                      <a:schemeClr val="bg1">
                        <a:lumMod val="85000"/>
                      </a:schemeClr>
                    </a:solidFill>
                  </a:tcPr>
                </a:tc>
                <a:tc>
                  <a:txBody>
                    <a:bodyPr/>
                    <a:lstStyle/>
                    <a:p>
                      <a:pPr algn="ctr"/>
                      <a:r>
                        <a:rPr lang="en-US" sz="1200" i="0" dirty="0"/>
                        <a:t>19</a:t>
                      </a:r>
                    </a:p>
                  </a:txBody>
                  <a:tcPr anchor="ctr">
                    <a:solidFill>
                      <a:schemeClr val="bg1">
                        <a:lumMod val="85000"/>
                      </a:schemeClr>
                    </a:solidFill>
                  </a:tcPr>
                </a:tc>
                <a:tc>
                  <a:txBody>
                    <a:bodyPr/>
                    <a:lstStyle/>
                    <a:p>
                      <a:pPr algn="ctr"/>
                      <a:r>
                        <a:rPr lang="en-US" sz="1200" i="0" dirty="0"/>
                        <a:t>21</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b="1" i="1" dirty="0"/>
                        <a:t>129</a:t>
                      </a:r>
                    </a:p>
                  </a:txBody>
                  <a:tcPr anchor="ctr">
                    <a:solidFill>
                      <a:schemeClr val="bg1">
                        <a:lumMod val="85000"/>
                      </a:schemeClr>
                    </a:solidFill>
                  </a:tcPr>
                </a:tc>
                <a:tc>
                  <a:txBody>
                    <a:bodyPr/>
                    <a:lstStyle/>
                    <a:p>
                      <a:pPr algn="ctr"/>
                      <a:r>
                        <a:rPr lang="en-US" sz="1200" b="0" i="1" dirty="0"/>
                        <a:t>123</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300" b="1" i="1" dirty="0"/>
                        <a:t>Totals</a:t>
                      </a:r>
                    </a:p>
                  </a:txBody>
                  <a:tcPr anchor="ctr">
                    <a:solidFill>
                      <a:schemeClr val="bg1">
                        <a:lumMod val="95000"/>
                      </a:schemeClr>
                    </a:solidFill>
                  </a:tcPr>
                </a:tc>
                <a:tc>
                  <a:txBody>
                    <a:bodyPr/>
                    <a:lstStyle/>
                    <a:p>
                      <a:pPr algn="ctr"/>
                      <a:r>
                        <a:rPr lang="en-US" sz="1200" b="1" i="1" dirty="0"/>
                        <a:t>389</a:t>
                      </a:r>
                    </a:p>
                  </a:txBody>
                  <a:tcPr anchor="ctr">
                    <a:solidFill>
                      <a:schemeClr val="bg1">
                        <a:lumMod val="95000"/>
                      </a:schemeClr>
                    </a:solidFill>
                  </a:tcPr>
                </a:tc>
                <a:tc>
                  <a:txBody>
                    <a:bodyPr/>
                    <a:lstStyle/>
                    <a:p>
                      <a:pPr algn="ctr"/>
                      <a:r>
                        <a:rPr lang="en-US" sz="1200" b="1" i="1" dirty="0"/>
                        <a:t>366</a:t>
                      </a:r>
                    </a:p>
                  </a:txBody>
                  <a:tcPr anchor="ctr">
                    <a:solidFill>
                      <a:schemeClr val="bg1">
                        <a:lumMod val="95000"/>
                      </a:schemeClr>
                    </a:solidFill>
                  </a:tcPr>
                </a:tc>
                <a:tc>
                  <a:txBody>
                    <a:bodyPr/>
                    <a:lstStyle/>
                    <a:p>
                      <a:pPr algn="ctr"/>
                      <a:r>
                        <a:rPr lang="en-US" sz="1200" b="1" i="1" dirty="0"/>
                        <a:t>418</a:t>
                      </a:r>
                    </a:p>
                  </a:txBody>
                  <a:tcPr anchor="ctr">
                    <a:solidFill>
                      <a:schemeClr val="bg1">
                        <a:lumMod val="95000"/>
                      </a:schemeClr>
                    </a:solidFill>
                  </a:tcPr>
                </a:tc>
                <a:tc>
                  <a:txBody>
                    <a:bodyPr/>
                    <a:lstStyle/>
                    <a:p>
                      <a:pPr algn="ctr"/>
                      <a:r>
                        <a:rPr lang="en-US" sz="1200" b="1" i="1" dirty="0"/>
                        <a:t>388</a:t>
                      </a:r>
                    </a:p>
                  </a:txBody>
                  <a:tcPr anchor="ctr">
                    <a:solidFill>
                      <a:schemeClr val="bg1">
                        <a:lumMod val="95000"/>
                      </a:schemeClr>
                    </a:solidFill>
                  </a:tcPr>
                </a:tc>
                <a:tc>
                  <a:txBody>
                    <a:bodyPr/>
                    <a:lstStyle/>
                    <a:p>
                      <a:pPr algn="ctr"/>
                      <a:r>
                        <a:rPr lang="en-US" sz="1200" b="1" i="1" dirty="0"/>
                        <a:t>463</a:t>
                      </a:r>
                    </a:p>
                  </a:txBody>
                  <a:tcPr anchor="ctr">
                    <a:solidFill>
                      <a:schemeClr val="bg1">
                        <a:lumMod val="95000"/>
                      </a:schemeClr>
                    </a:solidFill>
                  </a:tcPr>
                </a:tc>
                <a:tc>
                  <a:txBody>
                    <a:bodyPr/>
                    <a:lstStyle/>
                    <a:p>
                      <a:pPr algn="ctr"/>
                      <a:r>
                        <a:rPr lang="en-US" sz="1200" b="1" i="1" dirty="0"/>
                        <a:t>481</a:t>
                      </a:r>
                    </a:p>
                  </a:txBody>
                  <a:tcPr anchor="ctr">
                    <a:solidFill>
                      <a:schemeClr val="bg1">
                        <a:lumMod val="95000"/>
                      </a:schemeClr>
                    </a:solidFill>
                  </a:tcPr>
                </a:tc>
                <a:tc>
                  <a:txBody>
                    <a:bodyPr/>
                    <a:lstStyle/>
                    <a:p>
                      <a:pPr algn="ctr"/>
                      <a:r>
                        <a:rPr lang="en-US" sz="1200" b="1" i="1" dirty="0"/>
                        <a:t>26</a:t>
                      </a:r>
                    </a:p>
                  </a:txBody>
                  <a:tcPr anchor="ctr">
                    <a:solidFill>
                      <a:schemeClr val="bg1">
                        <a:lumMod val="95000"/>
                      </a:schemeClr>
                    </a:solidFill>
                  </a:tcPr>
                </a:tc>
                <a:tc>
                  <a:txBody>
                    <a:bodyPr/>
                    <a:lstStyle/>
                    <a:p>
                      <a:pPr algn="ctr"/>
                      <a:r>
                        <a:rPr lang="en-US" sz="1200" b="1" i="1" dirty="0"/>
                        <a:t>5</a:t>
                      </a:r>
                    </a:p>
                  </a:txBody>
                  <a:tcPr anchor="ctr">
                    <a:solidFill>
                      <a:schemeClr val="bg1">
                        <a:lumMod val="95000"/>
                      </a:schemeClr>
                    </a:solidFill>
                  </a:tcPr>
                </a:tc>
                <a:tc>
                  <a:txBody>
                    <a:bodyPr/>
                    <a:lstStyle/>
                    <a:p>
                      <a:pPr algn="ctr"/>
                      <a:r>
                        <a:rPr lang="en-US" sz="1200" b="1" i="1" dirty="0"/>
                        <a:t>16</a:t>
                      </a:r>
                    </a:p>
                  </a:txBody>
                  <a:tcPr anchor="ctr">
                    <a:solidFill>
                      <a:schemeClr val="bg1">
                        <a:lumMod val="95000"/>
                      </a:schemeClr>
                    </a:solidFill>
                  </a:tcPr>
                </a:tc>
                <a:tc>
                  <a:txBody>
                    <a:bodyPr/>
                    <a:lstStyle/>
                    <a:p>
                      <a:pPr algn="ctr"/>
                      <a:r>
                        <a:rPr lang="en-US" sz="1200" b="1" i="1" dirty="0"/>
                        <a:t>2,552</a:t>
                      </a:r>
                    </a:p>
                  </a:txBody>
                  <a:tcPr anchor="ctr">
                    <a:solidFill>
                      <a:schemeClr val="bg1">
                        <a:lumMod val="95000"/>
                      </a:schemeClr>
                    </a:solidFill>
                  </a:tcPr>
                </a:tc>
                <a:tc>
                  <a:txBody>
                    <a:bodyPr/>
                    <a:lstStyle/>
                    <a:p>
                      <a:pPr algn="ctr"/>
                      <a:r>
                        <a:rPr lang="en-US" sz="1200" b="0" i="1" dirty="0"/>
                        <a:t>3,364</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6" name="TextBox 15">
            <a:extLst>
              <a:ext uri="{FF2B5EF4-FFF2-40B4-BE49-F238E27FC236}">
                <a16:creationId xmlns:a16="http://schemas.microsoft.com/office/drawing/2014/main" id="{37B3529F-3885-4D7F-A3CC-81665D67333E}"/>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043072392"/>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3856260664"/>
              </p:ext>
            </p:extLst>
          </p:nvPr>
        </p:nvGraphicFramePr>
        <p:xfrm>
          <a:off x="609600" y="2971800"/>
          <a:ext cx="8001000" cy="1664732"/>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9060">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6418">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15</a:t>
                      </a:r>
                    </a:p>
                  </a:txBody>
                  <a:tcPr anchor="ctr">
                    <a:solidFill>
                      <a:schemeClr val="bg1">
                        <a:lumMod val="95000"/>
                      </a:schemeClr>
                    </a:solidFill>
                  </a:tcPr>
                </a:tc>
                <a:tc>
                  <a:txBody>
                    <a:bodyPr/>
                    <a:lstStyle/>
                    <a:p>
                      <a:pPr algn="ctr"/>
                      <a:r>
                        <a:rPr lang="en-US" sz="1400" b="0" i="1" dirty="0"/>
                        <a:t>55%</a:t>
                      </a:r>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33%</a:t>
                      </a:r>
                    </a:p>
                  </a:txBody>
                  <a:tcPr anchor="ctr">
                    <a:solidFill>
                      <a:schemeClr val="bg1">
                        <a:lumMod val="95000"/>
                      </a:schemeClr>
                    </a:solidFill>
                  </a:tcPr>
                </a:tc>
                <a:extLst>
                  <a:ext uri="{0D108BD9-81ED-4DB2-BD59-A6C34878D82A}">
                    <a16:rowId xmlns:a16="http://schemas.microsoft.com/office/drawing/2014/main" val="10001"/>
                  </a:ext>
                </a:extLst>
              </a:tr>
              <a:tr h="326418">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tc>
                  <a:txBody>
                    <a:bodyPr/>
                    <a:lstStyle/>
                    <a:p>
                      <a:pPr algn="ctr"/>
                      <a:r>
                        <a:rPr lang="en-US" sz="1400" b="0" i="1" dirty="0"/>
                        <a:t>22%</a:t>
                      </a:r>
                    </a:p>
                  </a:txBody>
                  <a:tcPr anchor="ctr">
                    <a:solidFill>
                      <a:schemeClr val="bg1">
                        <a:lumMod val="85000"/>
                      </a:schemeClr>
                    </a:solidFill>
                  </a:tcPr>
                </a:tc>
                <a:tc>
                  <a:txBody>
                    <a:bodyPr/>
                    <a:lstStyle/>
                    <a:p>
                      <a:pPr algn="ctr"/>
                      <a:r>
                        <a:rPr lang="en-US" sz="1400" b="0" i="1" dirty="0"/>
                        <a:t>7</a:t>
                      </a:r>
                    </a:p>
                  </a:txBody>
                  <a:tcPr anchor="ctr">
                    <a:solidFill>
                      <a:schemeClr val="bg1">
                        <a:lumMod val="85000"/>
                      </a:schemeClr>
                    </a:solidFill>
                  </a:tcPr>
                </a:tc>
                <a:tc>
                  <a:txBody>
                    <a:bodyPr/>
                    <a:lstStyle/>
                    <a:p>
                      <a:pPr algn="ctr"/>
                      <a:r>
                        <a:rPr lang="en-US" sz="1400" b="0" i="1" dirty="0"/>
                        <a:t>39%</a:t>
                      </a:r>
                    </a:p>
                  </a:txBody>
                  <a:tcPr anchor="ctr">
                    <a:solidFill>
                      <a:schemeClr val="bg1">
                        <a:lumMod val="85000"/>
                      </a:schemeClr>
                    </a:solidFill>
                  </a:tcPr>
                </a:tc>
                <a:extLst>
                  <a:ext uri="{0D108BD9-81ED-4DB2-BD59-A6C34878D82A}">
                    <a16:rowId xmlns:a16="http://schemas.microsoft.com/office/drawing/2014/main" val="10002"/>
                  </a:ext>
                </a:extLst>
              </a:tr>
              <a:tr h="326418">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22%</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28%</a:t>
                      </a:r>
                    </a:p>
                  </a:txBody>
                  <a:tcPr anchor="ctr">
                    <a:solidFill>
                      <a:schemeClr val="bg1">
                        <a:lumMod val="95000"/>
                      </a:schemeClr>
                    </a:solidFill>
                  </a:tcPr>
                </a:tc>
                <a:extLst>
                  <a:ext uri="{0D108BD9-81ED-4DB2-BD59-A6C34878D82A}">
                    <a16:rowId xmlns:a16="http://schemas.microsoft.com/office/drawing/2014/main" val="10003"/>
                  </a:ext>
                </a:extLst>
              </a:tr>
              <a:tr h="326418">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18</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114057036"/>
              </p:ext>
            </p:extLst>
          </p:nvPr>
        </p:nvGraphicFramePr>
        <p:xfrm>
          <a:off x="609600" y="1143001"/>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901">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5544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25</a:t>
                      </a:r>
                    </a:p>
                  </a:txBody>
                  <a:tcPr anchor="ctr">
                    <a:solidFill>
                      <a:schemeClr val="bg1">
                        <a:lumMod val="95000"/>
                      </a:schemeClr>
                    </a:solidFill>
                  </a:tcPr>
                </a:tc>
                <a:tc>
                  <a:txBody>
                    <a:bodyPr/>
                    <a:lstStyle/>
                    <a:p>
                      <a:pPr algn="ctr"/>
                      <a:r>
                        <a:rPr lang="en-US" sz="1400" b="0" i="1" dirty="0"/>
                        <a:t>81%</a:t>
                      </a:r>
                    </a:p>
                  </a:txBody>
                  <a:tcPr anchor="ctr">
                    <a:solidFill>
                      <a:schemeClr val="bg1">
                        <a:lumMod val="95000"/>
                      </a:schemeClr>
                    </a:solidFill>
                  </a:tcPr>
                </a:tc>
                <a:tc>
                  <a:txBody>
                    <a:bodyPr/>
                    <a:lstStyle/>
                    <a:p>
                      <a:pPr algn="ctr"/>
                      <a:r>
                        <a:rPr lang="en-US" sz="1400" b="0" i="1" dirty="0"/>
                        <a:t>21</a:t>
                      </a:r>
                    </a:p>
                  </a:txBody>
                  <a:tcPr anchor="ctr">
                    <a:solidFill>
                      <a:schemeClr val="bg1">
                        <a:lumMod val="95000"/>
                      </a:schemeClr>
                    </a:solidFill>
                  </a:tcPr>
                </a:tc>
                <a:tc>
                  <a:txBody>
                    <a:bodyPr/>
                    <a:lstStyle/>
                    <a:p>
                      <a:pPr algn="ctr"/>
                      <a:r>
                        <a:rPr lang="en-US" sz="1400" b="0" i="1" dirty="0"/>
                        <a:t>81%</a:t>
                      </a:r>
                    </a:p>
                  </a:txBody>
                  <a:tcPr anchor="ctr">
                    <a:solidFill>
                      <a:schemeClr val="bg1">
                        <a:lumMod val="95000"/>
                      </a:schemeClr>
                    </a:solidFill>
                  </a:tcPr>
                </a:tc>
                <a:extLst>
                  <a:ext uri="{0D108BD9-81ED-4DB2-BD59-A6C34878D82A}">
                    <a16:rowId xmlns:a16="http://schemas.microsoft.com/office/drawing/2014/main" val="10001"/>
                  </a:ext>
                </a:extLst>
              </a:tr>
              <a:tr h="338419">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extLst>
                  <a:ext uri="{0D108BD9-81ED-4DB2-BD59-A6C34878D82A}">
                    <a16:rowId xmlns:a16="http://schemas.microsoft.com/office/drawing/2014/main" val="10002"/>
                  </a:ext>
                </a:extLst>
              </a:tr>
              <a:tr h="338419">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13%</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15%</a:t>
                      </a:r>
                    </a:p>
                  </a:txBody>
                  <a:tcPr anchor="ctr">
                    <a:solidFill>
                      <a:schemeClr val="bg1">
                        <a:lumMod val="95000"/>
                      </a:schemeClr>
                    </a:solidFill>
                  </a:tcPr>
                </a:tc>
                <a:extLst>
                  <a:ext uri="{0D108BD9-81ED-4DB2-BD59-A6C34878D82A}">
                    <a16:rowId xmlns:a16="http://schemas.microsoft.com/office/drawing/2014/main" val="10003"/>
                  </a:ext>
                </a:extLst>
              </a:tr>
              <a:tr h="338419">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31</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extLst>
              <p:ext uri="{D42A27DB-BD31-4B8C-83A1-F6EECF244321}">
                <p14:modId xmlns:p14="http://schemas.microsoft.com/office/powerpoint/2010/main" val="1770415535"/>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69%</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61%</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14%</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18%</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17%</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20%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8" name="TextBox 7">
            <a:extLst>
              <a:ext uri="{FF2B5EF4-FFF2-40B4-BE49-F238E27FC236}">
                <a16:creationId xmlns:a16="http://schemas.microsoft.com/office/drawing/2014/main" id="{301424C3-73D9-4F69-B517-FF4D2E2742A2}"/>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486854749"/>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sp>
        <p:nvSpPr>
          <p:cNvPr id="9" name="TextBox 8">
            <a:extLst>
              <a:ext uri="{FF2B5EF4-FFF2-40B4-BE49-F238E27FC236}">
                <a16:creationId xmlns:a16="http://schemas.microsoft.com/office/drawing/2014/main" id="{79DA11AE-A7FF-4C62-9335-0297776B99D9}"/>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graphicFrame>
        <p:nvGraphicFramePr>
          <p:cNvPr id="7" name="Table 6">
            <a:extLst>
              <a:ext uri="{FF2B5EF4-FFF2-40B4-BE49-F238E27FC236}">
                <a16:creationId xmlns:a16="http://schemas.microsoft.com/office/drawing/2014/main" id="{9131AD26-0FFE-40A3-853D-0C7F95C159DA}"/>
              </a:ext>
            </a:extLst>
          </p:cNvPr>
          <p:cNvGraphicFramePr>
            <a:graphicFrameLocks noGrp="1"/>
          </p:cNvGraphicFramePr>
          <p:nvPr>
            <p:extLst>
              <p:ext uri="{D42A27DB-BD31-4B8C-83A1-F6EECF244321}">
                <p14:modId xmlns:p14="http://schemas.microsoft.com/office/powerpoint/2010/main" val="71450863"/>
              </p:ext>
            </p:extLst>
          </p:nvPr>
        </p:nvGraphicFramePr>
        <p:xfrm>
          <a:off x="609600" y="1112520"/>
          <a:ext cx="7908756" cy="1519684"/>
        </p:xfrm>
        <a:graphic>
          <a:graphicData uri="http://schemas.openxmlformats.org/drawingml/2006/table">
            <a:tbl>
              <a:tblPr firstRow="1" bandRow="1">
                <a:tableStyleId>{00A15C55-8517-42AA-B614-E9B94910E393}</a:tableStyleId>
              </a:tblPr>
              <a:tblGrid>
                <a:gridCol w="2971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422404">
                <a:tc>
                  <a:txBody>
                    <a:bodyPr/>
                    <a:lstStyle/>
                    <a:p>
                      <a:pPr algn="ctr"/>
                      <a:r>
                        <a:rPr lang="en-US" sz="15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22936">
                <a:tc>
                  <a:txBody>
                    <a:bodyPr/>
                    <a:lstStyle/>
                    <a:p>
                      <a:pPr algn="r"/>
                      <a:r>
                        <a:rPr lang="en-US" sz="1200" b="0" i="1" dirty="0"/>
                        <a:t>Cut Loose</a:t>
                      </a:r>
                    </a:p>
                  </a:txBody>
                  <a:tcPr>
                    <a:solidFill>
                      <a:schemeClr val="bg1">
                        <a:lumMod val="95000"/>
                      </a:schemeClr>
                    </a:solidFill>
                  </a:tcPr>
                </a:tc>
                <a:tc>
                  <a:txBody>
                    <a:bodyPr/>
                    <a:lstStyle/>
                    <a:p>
                      <a:pPr algn="ctr"/>
                      <a:r>
                        <a:rPr lang="en-US" sz="1200" b="0" i="1" dirty="0"/>
                        <a:t>10</a:t>
                      </a:r>
                    </a:p>
                  </a:txBody>
                  <a:tcPr>
                    <a:solidFill>
                      <a:schemeClr val="bg1">
                        <a:lumMod val="95000"/>
                      </a:schemeClr>
                    </a:solidFill>
                  </a:tcPr>
                </a:tc>
                <a:tc>
                  <a:txBody>
                    <a:bodyPr/>
                    <a:lstStyle/>
                    <a:p>
                      <a:pPr algn="ctr"/>
                      <a:r>
                        <a:rPr lang="en-US" sz="1200" b="0" i="1" dirty="0"/>
                        <a:t>91%</a:t>
                      </a:r>
                    </a:p>
                  </a:txBody>
                  <a:tcPr>
                    <a:solidFill>
                      <a:schemeClr val="bg1">
                        <a:lumMod val="95000"/>
                      </a:schemeClr>
                    </a:solidFill>
                  </a:tcPr>
                </a:tc>
                <a:tc>
                  <a:txBody>
                    <a:bodyPr/>
                    <a:lstStyle/>
                    <a:p>
                      <a:pPr algn="ctr"/>
                      <a:r>
                        <a:rPr lang="en-US" sz="1200" b="0" i="1" dirty="0"/>
                        <a:t>8</a:t>
                      </a:r>
                    </a:p>
                  </a:txBody>
                  <a:tcPr>
                    <a:solidFill>
                      <a:schemeClr val="bg1">
                        <a:lumMod val="95000"/>
                      </a:schemeClr>
                    </a:solidFill>
                  </a:tcPr>
                </a:tc>
                <a:tc>
                  <a:txBody>
                    <a:bodyPr/>
                    <a:lstStyle/>
                    <a:p>
                      <a:pPr algn="ctr"/>
                      <a:r>
                        <a:rPr lang="en-US" sz="1200" b="0" i="1" dirty="0"/>
                        <a:t>100%</a:t>
                      </a:r>
                    </a:p>
                  </a:txBody>
                  <a:tcPr>
                    <a:solidFill>
                      <a:schemeClr val="bg1">
                        <a:lumMod val="95000"/>
                      </a:schemeClr>
                    </a:solidFill>
                  </a:tcPr>
                </a:tc>
                <a:extLst>
                  <a:ext uri="{0D108BD9-81ED-4DB2-BD59-A6C34878D82A}">
                    <a16:rowId xmlns:a16="http://schemas.microsoft.com/office/drawing/2014/main" val="10001"/>
                  </a:ext>
                </a:extLst>
              </a:tr>
              <a:tr h="22293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dirty="0"/>
                        <a:t>In-Training</a:t>
                      </a:r>
                    </a:p>
                  </a:txBody>
                  <a:tcPr>
                    <a:solidFill>
                      <a:schemeClr val="bg1">
                        <a:lumMod val="85000"/>
                      </a:schemeClr>
                    </a:solidFill>
                  </a:tcPr>
                </a:tc>
                <a:tc>
                  <a:txBody>
                    <a:bodyPr/>
                    <a:lstStyle/>
                    <a:p>
                      <a:pPr algn="ctr"/>
                      <a:r>
                        <a:rPr lang="en-US" sz="1200" b="0" i="1" dirty="0"/>
                        <a:t>1</a:t>
                      </a:r>
                    </a:p>
                  </a:txBody>
                  <a:tcPr>
                    <a:solidFill>
                      <a:schemeClr val="bg1">
                        <a:lumMod val="85000"/>
                      </a:schemeClr>
                    </a:solidFill>
                  </a:tcPr>
                </a:tc>
                <a:tc>
                  <a:txBody>
                    <a:bodyPr/>
                    <a:lstStyle/>
                    <a:p>
                      <a:pPr algn="ctr"/>
                      <a:r>
                        <a:rPr lang="en-US" sz="1200" b="0" i="1" dirty="0"/>
                        <a:t>9%</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extLst>
                  <a:ext uri="{0D108BD9-81ED-4DB2-BD59-A6C34878D82A}">
                    <a16:rowId xmlns:a16="http://schemas.microsoft.com/office/drawing/2014/main" val="10002"/>
                  </a:ext>
                </a:extLst>
              </a:tr>
              <a:tr h="22293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dirty="0"/>
                        <a:t>Vacant</a:t>
                      </a:r>
                      <a:r>
                        <a:rPr lang="en-US" sz="1200" b="0" i="1" baseline="0" dirty="0"/>
                        <a:t> </a:t>
                      </a:r>
                      <a:endParaRPr lang="en-US" sz="1200" b="0" i="1" dirty="0"/>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extLst>
                  <a:ext uri="{0D108BD9-81ED-4DB2-BD59-A6C34878D82A}">
                    <a16:rowId xmlns:a16="http://schemas.microsoft.com/office/drawing/2014/main" val="10003"/>
                  </a:ext>
                </a:extLst>
              </a:tr>
              <a:tr h="234669">
                <a:tc>
                  <a:txBody>
                    <a:bodyPr/>
                    <a:lstStyle/>
                    <a:p>
                      <a:pPr algn="r"/>
                      <a:r>
                        <a:rPr lang="en-US" sz="1200" b="1" i="1" dirty="0"/>
                        <a:t>Total</a:t>
                      </a:r>
                    </a:p>
                  </a:txBody>
                  <a:tcPr>
                    <a:solidFill>
                      <a:schemeClr val="bg1">
                        <a:lumMod val="85000"/>
                      </a:schemeClr>
                    </a:solidFill>
                  </a:tcPr>
                </a:tc>
                <a:tc gridSpan="2">
                  <a:txBody>
                    <a:bodyPr/>
                    <a:lstStyle/>
                    <a:p>
                      <a:pPr algn="l"/>
                      <a:r>
                        <a:rPr lang="en-US" sz="12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2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2F248498-B732-442B-B1D0-65835B4119EF}"/>
              </a:ext>
            </a:extLst>
          </p:cNvPr>
          <p:cNvGraphicFramePr>
            <a:graphicFrameLocks noGrp="1"/>
          </p:cNvGraphicFramePr>
          <p:nvPr>
            <p:extLst>
              <p:ext uri="{D42A27DB-BD31-4B8C-83A1-F6EECF244321}">
                <p14:modId xmlns:p14="http://schemas.microsoft.com/office/powerpoint/2010/main" val="1880091517"/>
              </p:ext>
            </p:extLst>
          </p:nvPr>
        </p:nvGraphicFramePr>
        <p:xfrm>
          <a:off x="602391" y="4343400"/>
          <a:ext cx="7915966" cy="1645920"/>
        </p:xfrm>
        <a:graphic>
          <a:graphicData uri="http://schemas.openxmlformats.org/drawingml/2006/table">
            <a:tbl>
              <a:tblPr firstRow="1" bandRow="1">
                <a:tableStyleId>{00A15C55-8517-42AA-B614-E9B94910E393}</a:tableStyleId>
              </a:tblPr>
              <a:tblGrid>
                <a:gridCol w="2979009">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3184357">
                  <a:extLst>
                    <a:ext uri="{9D8B030D-6E8A-4147-A177-3AD203B41FA5}">
                      <a16:colId xmlns:a16="http://schemas.microsoft.com/office/drawing/2014/main" val="20003"/>
                    </a:ext>
                  </a:extLst>
                </a:gridCol>
              </a:tblGrid>
              <a:tr h="475161">
                <a:tc>
                  <a:txBody>
                    <a:bodyPr/>
                    <a:lstStyle/>
                    <a:p>
                      <a:pPr algn="ctr"/>
                      <a:r>
                        <a:rPr lang="en-US" sz="15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50780">
                <a:tc>
                  <a:txBody>
                    <a:bodyPr/>
                    <a:lstStyle/>
                    <a:p>
                      <a:pPr algn="r"/>
                      <a:r>
                        <a:rPr lang="en-US" sz="1200" b="0" i="1" dirty="0"/>
                        <a:t>Cut Loose</a:t>
                      </a:r>
                    </a:p>
                  </a:txBody>
                  <a:tcPr anchor="ctr">
                    <a:solidFill>
                      <a:schemeClr val="bg1">
                        <a:lumMod val="95000"/>
                      </a:schemeClr>
                    </a:solidFill>
                  </a:tcPr>
                </a:tc>
                <a:tc>
                  <a:txBody>
                    <a:bodyPr/>
                    <a:lstStyle/>
                    <a:p>
                      <a:pPr algn="ctr"/>
                      <a:r>
                        <a:rPr lang="en-US" sz="1200" b="0" i="1" dirty="0"/>
                        <a:t>4</a:t>
                      </a:r>
                    </a:p>
                  </a:txBody>
                  <a:tcPr anchor="ctr">
                    <a:solidFill>
                      <a:schemeClr val="bg1">
                        <a:lumMod val="95000"/>
                      </a:schemeClr>
                    </a:solidFill>
                  </a:tcPr>
                </a:tc>
                <a:tc>
                  <a:txBody>
                    <a:bodyPr/>
                    <a:lstStyle/>
                    <a:p>
                      <a:pPr algn="ctr"/>
                      <a:r>
                        <a:rPr lang="en-US" sz="1200" b="0" i="1" dirty="0"/>
                        <a:t>67%</a:t>
                      </a:r>
                    </a:p>
                  </a:txBody>
                  <a:tcPr anchor="ctr">
                    <a:solidFill>
                      <a:schemeClr val="bg1">
                        <a:lumMod val="95000"/>
                      </a:schemeClr>
                    </a:solidFill>
                  </a:tcPr>
                </a:tc>
                <a:tc>
                  <a:txBody>
                    <a:bodyPr/>
                    <a:lstStyle/>
                    <a:p>
                      <a:pPr algn="ctr"/>
                      <a:r>
                        <a:rPr lang="en-US" sz="1200" b="0" i="1" dirty="0"/>
                        <a:t>NA</a:t>
                      </a:r>
                    </a:p>
                  </a:txBody>
                  <a:tcPr anchor="ctr">
                    <a:solidFill>
                      <a:schemeClr val="bg1">
                        <a:lumMod val="95000"/>
                      </a:schemeClr>
                    </a:solidFill>
                  </a:tcPr>
                </a:tc>
                <a:extLst>
                  <a:ext uri="{0D108BD9-81ED-4DB2-BD59-A6C34878D82A}">
                    <a16:rowId xmlns:a16="http://schemas.microsoft.com/office/drawing/2014/main" val="10001"/>
                  </a:ext>
                </a:extLst>
              </a:tr>
              <a:tr h="250780">
                <a:tc>
                  <a:txBody>
                    <a:bodyPr/>
                    <a:lstStyle/>
                    <a:p>
                      <a:pPr algn="r"/>
                      <a:r>
                        <a:rPr lang="en-US" sz="1200" b="0" i="1" dirty="0"/>
                        <a:t>In-Training</a:t>
                      </a:r>
                    </a:p>
                  </a:txBody>
                  <a:tcPr anchor="ctr">
                    <a:solidFill>
                      <a:schemeClr val="bg1">
                        <a:lumMod val="85000"/>
                      </a:schemeClr>
                    </a:solidFill>
                  </a:tcPr>
                </a:tc>
                <a:tc>
                  <a:txBody>
                    <a:bodyPr/>
                    <a:lstStyle/>
                    <a:p>
                      <a:pPr algn="ctr"/>
                      <a:r>
                        <a:rPr lang="en-US" sz="1200" b="0" i="1" dirty="0"/>
                        <a:t>2</a:t>
                      </a:r>
                    </a:p>
                  </a:txBody>
                  <a:tcPr anchor="ctr">
                    <a:solidFill>
                      <a:schemeClr val="bg1">
                        <a:lumMod val="85000"/>
                      </a:schemeClr>
                    </a:solidFill>
                  </a:tcPr>
                </a:tc>
                <a:tc>
                  <a:txBody>
                    <a:bodyPr/>
                    <a:lstStyle/>
                    <a:p>
                      <a:pPr algn="ctr"/>
                      <a:r>
                        <a:rPr lang="en-US" sz="1200" b="0" i="1" dirty="0"/>
                        <a:t>33%</a:t>
                      </a:r>
                    </a:p>
                  </a:txBody>
                  <a:tcPr anchor="ctr">
                    <a:solidFill>
                      <a:schemeClr val="bg1">
                        <a:lumMod val="85000"/>
                      </a:schemeClr>
                    </a:solidFill>
                  </a:tcPr>
                </a:tc>
                <a:tc>
                  <a:txBody>
                    <a:bodyPr/>
                    <a:lstStyle/>
                    <a:p>
                      <a:pPr algn="ctr"/>
                      <a:r>
                        <a:rPr lang="en-US" sz="1200" b="0" i="1" dirty="0"/>
                        <a:t>NA</a:t>
                      </a:r>
                    </a:p>
                  </a:txBody>
                  <a:tcPr anchor="ctr">
                    <a:solidFill>
                      <a:schemeClr val="bg1">
                        <a:lumMod val="85000"/>
                      </a:schemeClr>
                    </a:solidFill>
                  </a:tcPr>
                </a:tc>
                <a:extLst>
                  <a:ext uri="{0D108BD9-81ED-4DB2-BD59-A6C34878D82A}">
                    <a16:rowId xmlns:a16="http://schemas.microsoft.com/office/drawing/2014/main" val="10002"/>
                  </a:ext>
                </a:extLst>
              </a:tr>
              <a:tr h="250780">
                <a:tc>
                  <a:txBody>
                    <a:bodyPr/>
                    <a:lstStyle/>
                    <a:p>
                      <a:pPr algn="r"/>
                      <a:r>
                        <a:rPr lang="en-US" sz="1200" b="0" i="1" dirty="0"/>
                        <a:t>Vacant</a:t>
                      </a:r>
                      <a:r>
                        <a:rPr lang="en-US" sz="1200" b="0" i="1" baseline="0" dirty="0"/>
                        <a:t> </a:t>
                      </a:r>
                      <a:endParaRPr lang="en-US" sz="1200" b="0" i="1" dirty="0"/>
                    </a:p>
                  </a:txBody>
                  <a:tcPr anchor="ctr">
                    <a:solidFill>
                      <a:schemeClr val="bg1">
                        <a:lumMod val="95000"/>
                      </a:schemeClr>
                    </a:solidFill>
                  </a:tcPr>
                </a:tc>
                <a:tc>
                  <a:txBody>
                    <a:bodyPr/>
                    <a:lstStyle/>
                    <a:p>
                      <a:pPr algn="ctr"/>
                      <a:r>
                        <a:rPr lang="en-US" sz="1200" b="0" i="1" dirty="0"/>
                        <a:t>0</a:t>
                      </a:r>
                    </a:p>
                  </a:txBody>
                  <a:tcPr anchor="ctr">
                    <a:solidFill>
                      <a:schemeClr val="bg1">
                        <a:lumMod val="95000"/>
                      </a:schemeClr>
                    </a:solidFill>
                  </a:tcPr>
                </a:tc>
                <a:tc>
                  <a:txBody>
                    <a:bodyPr/>
                    <a:lstStyle/>
                    <a:p>
                      <a:pPr algn="ctr"/>
                      <a:r>
                        <a:rPr lang="en-US" sz="1200" b="0" i="1" dirty="0"/>
                        <a:t>0%</a:t>
                      </a:r>
                    </a:p>
                  </a:txBody>
                  <a:tcPr anchor="ctr">
                    <a:solidFill>
                      <a:schemeClr val="bg1">
                        <a:lumMod val="95000"/>
                      </a:schemeClr>
                    </a:solidFill>
                  </a:tcPr>
                </a:tc>
                <a:tc>
                  <a:txBody>
                    <a:bodyPr/>
                    <a:lstStyle/>
                    <a:p>
                      <a:pPr algn="ctr"/>
                      <a:r>
                        <a:rPr lang="en-US" sz="1200" b="0" i="1" dirty="0"/>
                        <a:t>NA</a:t>
                      </a:r>
                    </a:p>
                  </a:txBody>
                  <a:tcPr anchor="ctr">
                    <a:solidFill>
                      <a:schemeClr val="bg1">
                        <a:lumMod val="95000"/>
                      </a:schemeClr>
                    </a:solidFill>
                  </a:tcPr>
                </a:tc>
                <a:extLst>
                  <a:ext uri="{0D108BD9-81ED-4DB2-BD59-A6C34878D82A}">
                    <a16:rowId xmlns:a16="http://schemas.microsoft.com/office/drawing/2014/main" val="10003"/>
                  </a:ext>
                </a:extLst>
              </a:tr>
              <a:tr h="250780">
                <a:tc>
                  <a:txBody>
                    <a:bodyPr/>
                    <a:lstStyle/>
                    <a:p>
                      <a:pPr algn="r"/>
                      <a:r>
                        <a:rPr lang="en-US" sz="1200" b="1" i="1" dirty="0"/>
                        <a:t>Total</a:t>
                      </a:r>
                    </a:p>
                  </a:txBody>
                  <a:tcPr anchor="ctr">
                    <a:solidFill>
                      <a:schemeClr val="bg1">
                        <a:lumMod val="85000"/>
                      </a:schemeClr>
                    </a:solidFill>
                  </a:tcPr>
                </a:tc>
                <a:tc gridSpan="3">
                  <a:txBody>
                    <a:bodyPr/>
                    <a:lstStyle/>
                    <a:p>
                      <a:pPr algn="l"/>
                      <a:r>
                        <a:rPr lang="en-US" sz="1200" b="1" i="1" dirty="0"/>
                        <a:t>        6</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1" name="Table 10">
            <a:extLst>
              <a:ext uri="{FF2B5EF4-FFF2-40B4-BE49-F238E27FC236}">
                <a16:creationId xmlns:a16="http://schemas.microsoft.com/office/drawing/2014/main" id="{53B61542-5F5A-474B-ABC5-0CAE0D2A991B}"/>
              </a:ext>
            </a:extLst>
          </p:cNvPr>
          <p:cNvGraphicFramePr>
            <a:graphicFrameLocks noGrp="1"/>
          </p:cNvGraphicFramePr>
          <p:nvPr>
            <p:extLst>
              <p:ext uri="{D42A27DB-BD31-4B8C-83A1-F6EECF244321}">
                <p14:modId xmlns:p14="http://schemas.microsoft.com/office/powerpoint/2010/main" val="3141654599"/>
              </p:ext>
            </p:extLst>
          </p:nvPr>
        </p:nvGraphicFramePr>
        <p:xfrm>
          <a:off x="609600" y="2590800"/>
          <a:ext cx="7908756" cy="1753076"/>
        </p:xfrm>
        <a:graphic>
          <a:graphicData uri="http://schemas.openxmlformats.org/drawingml/2006/table">
            <a:tbl>
              <a:tblPr firstRow="1" bandRow="1">
                <a:tableStyleId>{00A15C55-8517-42AA-B614-E9B94910E393}</a:tableStyleId>
              </a:tblPr>
              <a:tblGrid>
                <a:gridCol w="2971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655796">
                <a:tc>
                  <a:txBody>
                    <a:bodyPr/>
                    <a:lstStyle/>
                    <a:p>
                      <a:pPr algn="ctr"/>
                      <a:r>
                        <a:rPr lang="en-US" sz="1500" b="1" dirty="0">
                          <a:solidFill>
                            <a:schemeClr val="tx1"/>
                          </a:solidFill>
                        </a:rPr>
                        <a:t>EDUCATION,</a:t>
                      </a:r>
                      <a:r>
                        <a:rPr lang="en-US" sz="1500" b="1" baseline="0" dirty="0">
                          <a:solidFill>
                            <a:schemeClr val="tx1"/>
                          </a:solidFill>
                        </a:rPr>
                        <a:t> TRAINING AND TECHNICAL ASSISTANCE</a:t>
                      </a:r>
                      <a:endParaRPr lang="en-US" sz="15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44316">
                <a:tc>
                  <a:txBody>
                    <a:bodyPr/>
                    <a:lstStyle/>
                    <a:p>
                      <a:pPr algn="r"/>
                      <a:r>
                        <a:rPr lang="en-US" sz="1200" b="0" i="1" dirty="0"/>
                        <a:t>Cut Loose</a:t>
                      </a:r>
                    </a:p>
                  </a:txBody>
                  <a:tcPr>
                    <a:solidFill>
                      <a:schemeClr val="bg1">
                        <a:lumMod val="95000"/>
                      </a:schemeClr>
                    </a:solidFill>
                  </a:tcPr>
                </a:tc>
                <a:tc>
                  <a:txBody>
                    <a:bodyPr/>
                    <a:lstStyle/>
                    <a:p>
                      <a:pPr algn="ctr"/>
                      <a:r>
                        <a:rPr lang="en-US" sz="1200" b="0" i="1" dirty="0"/>
                        <a:t>8</a:t>
                      </a:r>
                    </a:p>
                  </a:txBody>
                  <a:tcPr>
                    <a:solidFill>
                      <a:schemeClr val="bg1">
                        <a:lumMod val="95000"/>
                      </a:schemeClr>
                    </a:solidFill>
                  </a:tcPr>
                </a:tc>
                <a:tc>
                  <a:txBody>
                    <a:bodyPr/>
                    <a:lstStyle/>
                    <a:p>
                      <a:pPr algn="ctr"/>
                      <a:r>
                        <a:rPr lang="en-US" sz="1200" b="0" i="1" dirty="0"/>
                        <a:t>73%</a:t>
                      </a:r>
                    </a:p>
                  </a:txBody>
                  <a:tcPr>
                    <a:solidFill>
                      <a:schemeClr val="bg1">
                        <a:lumMod val="95000"/>
                      </a:schemeClr>
                    </a:solidFill>
                  </a:tcPr>
                </a:tc>
                <a:tc>
                  <a:txBody>
                    <a:bodyPr/>
                    <a:lstStyle/>
                    <a:p>
                      <a:pPr algn="ctr"/>
                      <a:r>
                        <a:rPr lang="en-US" sz="1200" b="0" i="1" dirty="0"/>
                        <a:t>5</a:t>
                      </a:r>
                    </a:p>
                  </a:txBody>
                  <a:tcPr>
                    <a:solidFill>
                      <a:schemeClr val="bg1">
                        <a:lumMod val="95000"/>
                      </a:schemeClr>
                    </a:solidFill>
                  </a:tcPr>
                </a:tc>
                <a:tc>
                  <a:txBody>
                    <a:bodyPr/>
                    <a:lstStyle/>
                    <a:p>
                      <a:pPr algn="ctr"/>
                      <a:r>
                        <a:rPr lang="en-US" sz="1200" b="0" i="1" dirty="0"/>
                        <a:t>83%</a:t>
                      </a:r>
                    </a:p>
                  </a:txBody>
                  <a:tcPr>
                    <a:solidFill>
                      <a:schemeClr val="bg1">
                        <a:lumMod val="95000"/>
                      </a:schemeClr>
                    </a:solidFill>
                  </a:tcPr>
                </a:tc>
                <a:extLst>
                  <a:ext uri="{0D108BD9-81ED-4DB2-BD59-A6C34878D82A}">
                    <a16:rowId xmlns:a16="http://schemas.microsoft.com/office/drawing/2014/main" val="10001"/>
                  </a:ext>
                </a:extLst>
              </a:tr>
              <a:tr h="244316">
                <a:tc>
                  <a:txBody>
                    <a:bodyPr/>
                    <a:lstStyle/>
                    <a:p>
                      <a:pPr algn="r"/>
                      <a:r>
                        <a:rPr lang="en-US" sz="1200" b="0" i="1" dirty="0"/>
                        <a:t>In-Training</a:t>
                      </a:r>
                    </a:p>
                  </a:txBody>
                  <a:tcPr>
                    <a:solidFill>
                      <a:schemeClr val="bg1">
                        <a:lumMod val="85000"/>
                      </a:schemeClr>
                    </a:solidFill>
                  </a:tcPr>
                </a:tc>
                <a:tc>
                  <a:txBody>
                    <a:bodyPr/>
                    <a:lstStyle/>
                    <a:p>
                      <a:pPr algn="ctr"/>
                      <a:r>
                        <a:rPr lang="en-US" sz="1200" b="0" i="1" dirty="0"/>
                        <a:t>2</a:t>
                      </a:r>
                    </a:p>
                  </a:txBody>
                  <a:tcPr>
                    <a:solidFill>
                      <a:schemeClr val="bg1">
                        <a:lumMod val="85000"/>
                      </a:schemeClr>
                    </a:solidFill>
                  </a:tcPr>
                </a:tc>
                <a:tc>
                  <a:txBody>
                    <a:bodyPr/>
                    <a:lstStyle/>
                    <a:p>
                      <a:pPr algn="ctr"/>
                      <a:r>
                        <a:rPr lang="en-US" sz="1200" b="0" i="1" dirty="0"/>
                        <a:t>18%</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extLst>
                  <a:ext uri="{0D108BD9-81ED-4DB2-BD59-A6C34878D82A}">
                    <a16:rowId xmlns:a16="http://schemas.microsoft.com/office/drawing/2014/main" val="10002"/>
                  </a:ext>
                </a:extLst>
              </a:tr>
              <a:tr h="244316">
                <a:tc>
                  <a:txBody>
                    <a:bodyPr/>
                    <a:lstStyle/>
                    <a:p>
                      <a:pPr algn="r"/>
                      <a:r>
                        <a:rPr lang="en-US" sz="1200" b="0" i="1" dirty="0"/>
                        <a:t>Vacant</a:t>
                      </a:r>
                      <a:r>
                        <a:rPr lang="en-US" sz="1200" b="0" i="1" baseline="0" dirty="0"/>
                        <a:t> </a:t>
                      </a:r>
                      <a:endParaRPr lang="en-US" sz="1200" b="0" i="1" dirty="0"/>
                    </a:p>
                  </a:txBody>
                  <a:tcPr>
                    <a:solidFill>
                      <a:schemeClr val="bg1">
                        <a:lumMod val="95000"/>
                      </a:schemeClr>
                    </a:solidFill>
                  </a:tcPr>
                </a:tc>
                <a:tc>
                  <a:txBody>
                    <a:bodyPr/>
                    <a:lstStyle/>
                    <a:p>
                      <a:pPr algn="ctr"/>
                      <a:r>
                        <a:rPr lang="en-US" sz="1200" b="0" i="1" dirty="0"/>
                        <a:t>1</a:t>
                      </a:r>
                    </a:p>
                  </a:txBody>
                  <a:tcPr>
                    <a:solidFill>
                      <a:schemeClr val="bg1">
                        <a:lumMod val="95000"/>
                      </a:schemeClr>
                    </a:solidFill>
                  </a:tcPr>
                </a:tc>
                <a:tc>
                  <a:txBody>
                    <a:bodyPr/>
                    <a:lstStyle/>
                    <a:p>
                      <a:pPr algn="ctr"/>
                      <a:r>
                        <a:rPr lang="en-US" sz="1200" b="0" i="1" dirty="0"/>
                        <a:t>9%</a:t>
                      </a:r>
                    </a:p>
                  </a:txBody>
                  <a:tcPr>
                    <a:solidFill>
                      <a:schemeClr val="bg1">
                        <a:lumMod val="95000"/>
                      </a:schemeClr>
                    </a:solidFill>
                  </a:tcPr>
                </a:tc>
                <a:tc>
                  <a:txBody>
                    <a:bodyPr/>
                    <a:lstStyle/>
                    <a:p>
                      <a:pPr algn="ctr"/>
                      <a:r>
                        <a:rPr lang="en-US" sz="1200" b="0" i="1" dirty="0"/>
                        <a:t>1</a:t>
                      </a:r>
                    </a:p>
                  </a:txBody>
                  <a:tcPr>
                    <a:solidFill>
                      <a:schemeClr val="bg1">
                        <a:lumMod val="95000"/>
                      </a:schemeClr>
                    </a:solidFill>
                  </a:tcPr>
                </a:tc>
                <a:tc>
                  <a:txBody>
                    <a:bodyPr/>
                    <a:lstStyle/>
                    <a:p>
                      <a:pPr algn="ctr"/>
                      <a:r>
                        <a:rPr lang="en-US" sz="1200" b="0" i="1" dirty="0"/>
                        <a:t>17%</a:t>
                      </a:r>
                    </a:p>
                  </a:txBody>
                  <a:tcPr>
                    <a:solidFill>
                      <a:schemeClr val="bg1">
                        <a:lumMod val="95000"/>
                      </a:schemeClr>
                    </a:solidFill>
                  </a:tcPr>
                </a:tc>
                <a:extLst>
                  <a:ext uri="{0D108BD9-81ED-4DB2-BD59-A6C34878D82A}">
                    <a16:rowId xmlns:a16="http://schemas.microsoft.com/office/drawing/2014/main" val="10003"/>
                  </a:ext>
                </a:extLst>
              </a:tr>
              <a:tr h="257175">
                <a:tc>
                  <a:txBody>
                    <a:bodyPr/>
                    <a:lstStyle/>
                    <a:p>
                      <a:pPr algn="r"/>
                      <a:r>
                        <a:rPr lang="en-US" sz="1200" b="1" i="1" dirty="0"/>
                        <a:t>Total</a:t>
                      </a:r>
                    </a:p>
                  </a:txBody>
                  <a:tcPr>
                    <a:solidFill>
                      <a:schemeClr val="bg1">
                        <a:lumMod val="85000"/>
                      </a:schemeClr>
                    </a:solidFill>
                  </a:tcPr>
                </a:tc>
                <a:tc gridSpan="2">
                  <a:txBody>
                    <a:bodyPr/>
                    <a:lstStyle/>
                    <a:p>
                      <a:pPr algn="l"/>
                      <a:r>
                        <a:rPr lang="en-US" sz="12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2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80591979"/>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550280815"/>
              </p:ext>
            </p:extLst>
          </p:nvPr>
        </p:nvGraphicFramePr>
        <p:xfrm>
          <a:off x="609600" y="1117935"/>
          <a:ext cx="7924800" cy="4825666"/>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379713">
                <a:tc>
                  <a:txBody>
                    <a:bodyPr/>
                    <a:lstStyle/>
                    <a:p>
                      <a:pPr algn="ctr"/>
                      <a:r>
                        <a:rPr lang="en-US" sz="1600" dirty="0">
                          <a:solidFill>
                            <a:schemeClr val="tx1"/>
                          </a:solidFill>
                        </a:rPr>
                        <a:t>1</a:t>
                      </a:r>
                      <a:r>
                        <a:rPr lang="en-US" sz="1600" baseline="30000" dirty="0">
                          <a:solidFill>
                            <a:schemeClr val="tx1"/>
                          </a:solidFill>
                        </a:rPr>
                        <a:t>st</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351107">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OSH 105: Introduction to Safety Standards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21</a:t>
                      </a:r>
                    </a:p>
                  </a:txBody>
                  <a:tcPr anchor="ctr">
                    <a:solidFill>
                      <a:schemeClr val="bg1">
                        <a:lumMod val="95000"/>
                      </a:schemeClr>
                    </a:solidFill>
                  </a:tcPr>
                </a:tc>
                <a:extLst>
                  <a:ext uri="{0D108BD9-81ED-4DB2-BD59-A6C34878D82A}">
                    <a16:rowId xmlns:a16="http://schemas.microsoft.com/office/drawing/2014/main" val="10001"/>
                  </a:ext>
                </a:extLst>
              </a:tr>
              <a:tr h="435554">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OCSS: Confined Spaces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22</a:t>
                      </a:r>
                    </a:p>
                  </a:txBody>
                  <a:tcPr anchor="ctr">
                    <a:solidFill>
                      <a:schemeClr val="bg1">
                        <a:lumMod val="85000"/>
                      </a:schemeClr>
                    </a:solidFill>
                  </a:tcPr>
                </a:tc>
                <a:extLst>
                  <a:ext uri="{0D108BD9-81ED-4DB2-BD59-A6C34878D82A}">
                    <a16:rowId xmlns:a16="http://schemas.microsoft.com/office/drawing/2014/main" val="10002"/>
                  </a:ext>
                </a:extLst>
              </a:tr>
              <a:tr h="351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OCSS: Confined Spaces</a:t>
                      </a:r>
                      <a:r>
                        <a:rPr lang="en-US" sz="1600" dirty="0">
                          <a:solidFill>
                            <a:schemeClr val="tx1"/>
                          </a:solidFill>
                        </a:rPr>
                        <a:t>—Charlotte</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23</a:t>
                      </a:r>
                    </a:p>
                  </a:txBody>
                  <a:tcPr anchor="ctr">
                    <a:solidFill>
                      <a:schemeClr val="bg1">
                        <a:lumMod val="95000"/>
                      </a:schemeClr>
                    </a:solidFill>
                  </a:tcPr>
                </a:tc>
                <a:extLst>
                  <a:ext uri="{0D108BD9-81ED-4DB2-BD59-A6C34878D82A}">
                    <a16:rowId xmlns:a16="http://schemas.microsoft.com/office/drawing/2014/main" val="10003"/>
                  </a:ext>
                </a:extLst>
              </a:tr>
              <a:tr h="351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effectLst/>
                          <a:latin typeface="+mj-lt"/>
                          <a:ea typeface="Calibri" panose="020F0502020204030204" pitchFamily="34" charset="0"/>
                          <a:cs typeface="Times New Roman" panose="02020603050405020304" pitchFamily="18" charset="0"/>
                        </a:rPr>
                        <a:t>OTI 2450: Safety and Health Management Systems</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25</a:t>
                      </a:r>
                    </a:p>
                  </a:txBody>
                  <a:tcPr anchor="ctr">
                    <a:solidFill>
                      <a:schemeClr val="bg1">
                        <a:lumMod val="85000"/>
                      </a:schemeClr>
                    </a:solidFill>
                  </a:tcPr>
                </a:tc>
                <a:extLst>
                  <a:ext uri="{0D108BD9-81ED-4DB2-BD59-A6C34878D82A}">
                    <a16:rowId xmlns:a16="http://schemas.microsoft.com/office/drawing/2014/main" val="10004"/>
                  </a:ext>
                </a:extLst>
              </a:tr>
              <a:tr h="351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effectLst/>
                          <a:latin typeface="+mj-lt"/>
                          <a:ea typeface="Calibri" panose="020F0502020204030204" pitchFamily="34" charset="0"/>
                          <a:cs typeface="Times New Roman" panose="02020603050405020304" pitchFamily="18" charset="0"/>
                        </a:rPr>
                        <a:t>OSH 100: Initial Compliance</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a:t>
                      </a:r>
                    </a:p>
                  </a:txBody>
                  <a:tcPr anchor="ctr">
                    <a:solidFill>
                      <a:schemeClr val="bg1">
                        <a:lumMod val="95000"/>
                      </a:schemeClr>
                    </a:solidFill>
                  </a:tcPr>
                </a:tc>
                <a:extLst>
                  <a:ext uri="{0D108BD9-81ED-4DB2-BD59-A6C34878D82A}">
                    <a16:rowId xmlns:a16="http://schemas.microsoft.com/office/drawing/2014/main" val="10005"/>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Fall Protection</a:t>
                      </a:r>
                      <a:r>
                        <a:rPr lang="en-US" sz="1600" dirty="0">
                          <a:solidFill>
                            <a:schemeClr val="tx1"/>
                          </a:solidFill>
                        </a:rPr>
                        <a:t>—Charlotte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85000"/>
                      </a:schemeClr>
                    </a:solidFill>
                  </a:tcPr>
                </a:tc>
                <a:extLst>
                  <a:ext uri="{0D108BD9-81ED-4DB2-BD59-A6C34878D82A}">
                    <a16:rowId xmlns:a16="http://schemas.microsoft.com/office/drawing/2014/main" val="10006"/>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Technical Writing</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a:t>
                      </a:r>
                    </a:p>
                  </a:txBody>
                  <a:tcPr anchor="ctr">
                    <a:solidFill>
                      <a:schemeClr val="bg1">
                        <a:lumMod val="95000"/>
                      </a:schemeClr>
                    </a:solidFill>
                  </a:tcPr>
                </a:tc>
                <a:extLst>
                  <a:ext uri="{0D108BD9-81ED-4DB2-BD59-A6C34878D82A}">
                    <a16:rowId xmlns:a16="http://schemas.microsoft.com/office/drawing/2014/main" val="1813996433"/>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OSHA Express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a:t>
                      </a:r>
                    </a:p>
                  </a:txBody>
                  <a:tcPr anchor="ctr">
                    <a:solidFill>
                      <a:schemeClr val="bg1">
                        <a:lumMod val="85000"/>
                      </a:schemeClr>
                    </a:solidFill>
                  </a:tcPr>
                </a:tc>
                <a:extLst>
                  <a:ext uri="{0D108BD9-81ED-4DB2-BD59-A6C34878D82A}">
                    <a16:rowId xmlns:a16="http://schemas.microsoft.com/office/drawing/2014/main" val="711547541"/>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CPR-First Aid</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a:t>
                      </a:r>
                    </a:p>
                  </a:txBody>
                  <a:tcPr anchor="ctr">
                    <a:solidFill>
                      <a:schemeClr val="bg1">
                        <a:lumMod val="95000"/>
                      </a:schemeClr>
                    </a:solidFill>
                  </a:tcPr>
                </a:tc>
                <a:extLst>
                  <a:ext uri="{0D108BD9-81ED-4DB2-BD59-A6C34878D82A}">
                    <a16:rowId xmlns:a16="http://schemas.microsoft.com/office/drawing/2014/main" val="1957374477"/>
                  </a:ext>
                </a:extLst>
              </a:tr>
              <a:tr h="1117159">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11 Webinars (Inspection Process, Ergonomics, Confined Spaces, Noise, Health Hazards, Recordkeeping, Hazard Communication, Machine Guarding, Hand and Portable Powered Tools, Bloodborne Pathogens</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23</a:t>
                      </a:r>
                    </a:p>
                  </a:txBody>
                  <a:tcPr anchor="ctr">
                    <a:solidFill>
                      <a:schemeClr val="bg1">
                        <a:lumMod val="85000"/>
                      </a:schemeClr>
                    </a:solidFill>
                  </a:tcPr>
                </a:tc>
                <a:extLst>
                  <a:ext uri="{0D108BD9-81ED-4DB2-BD59-A6C34878D82A}">
                    <a16:rowId xmlns:a16="http://schemas.microsoft.com/office/drawing/2014/main" val="976440515"/>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8" name="TextBox 7">
            <a:extLst>
              <a:ext uri="{FF2B5EF4-FFF2-40B4-BE49-F238E27FC236}">
                <a16:creationId xmlns:a16="http://schemas.microsoft.com/office/drawing/2014/main" id="{7BC2925C-A238-4A11-9481-DD2079A90AC5}"/>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444973428"/>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530086080"/>
              </p:ext>
            </p:extLst>
          </p:nvPr>
        </p:nvGraphicFramePr>
        <p:xfrm>
          <a:off x="609600" y="1117935"/>
          <a:ext cx="7924800" cy="4825666"/>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638635">
                <a:tc>
                  <a:txBody>
                    <a:bodyPr/>
                    <a:lstStyle/>
                    <a:p>
                      <a:pPr algn="ctr"/>
                      <a:r>
                        <a:rPr lang="en-US" sz="1600" dirty="0">
                          <a:solidFill>
                            <a:schemeClr val="tx1"/>
                          </a:solidFill>
                        </a:rPr>
                        <a:t> 2</a:t>
                      </a:r>
                      <a:r>
                        <a:rPr lang="en-US" sz="1600" baseline="30000" dirty="0">
                          <a:solidFill>
                            <a:schemeClr val="tx1"/>
                          </a:solidFill>
                        </a:rPr>
                        <a:t>nd</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5905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OSH 125: Health Standards</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95000"/>
                      </a:schemeClr>
                    </a:solidFill>
                  </a:tcPr>
                </a:tc>
                <a:extLst>
                  <a:ext uri="{0D108BD9-81ED-4DB2-BD59-A6C34878D82A}">
                    <a16:rowId xmlns:a16="http://schemas.microsoft.com/office/drawing/2014/main" val="10001"/>
                  </a:ext>
                </a:extLst>
              </a:tr>
              <a:tr h="732554">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HAZWOPER – 8 Hour Refresher</a:t>
                      </a:r>
                      <a:r>
                        <a:rPr lang="en-US" sz="1600" dirty="0">
                          <a:solidFill>
                            <a:schemeClr val="tx1"/>
                          </a:solidFill>
                        </a:rPr>
                        <a:t>—Charlotte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7</a:t>
                      </a:r>
                    </a:p>
                  </a:txBody>
                  <a:tcPr anchor="ctr">
                    <a:solidFill>
                      <a:schemeClr val="bg1">
                        <a:lumMod val="85000"/>
                      </a:schemeClr>
                    </a:solidFill>
                  </a:tcPr>
                </a:tc>
                <a:extLst>
                  <a:ext uri="{0D108BD9-81ED-4DB2-BD59-A6C34878D82A}">
                    <a16:rowId xmlns:a16="http://schemas.microsoft.com/office/drawing/2014/main" val="10002"/>
                  </a:ext>
                </a:extLst>
              </a:tr>
              <a:tr h="590524">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HAZWOPER – 8 Hour Refresher</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5</a:t>
                      </a:r>
                    </a:p>
                  </a:txBody>
                  <a:tcPr anchor="ctr">
                    <a:solidFill>
                      <a:schemeClr val="bg1">
                        <a:lumMod val="95000"/>
                      </a:schemeClr>
                    </a:solidFill>
                  </a:tcPr>
                </a:tc>
                <a:extLst>
                  <a:ext uri="{0D108BD9-81ED-4DB2-BD59-A6C34878D82A}">
                    <a16:rowId xmlns:a16="http://schemas.microsoft.com/office/drawing/2014/main" val="10003"/>
                  </a:ext>
                </a:extLst>
              </a:tr>
              <a:tr h="5905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Drone Pilot Training</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85000"/>
                      </a:schemeClr>
                    </a:solidFill>
                  </a:tcPr>
                </a:tc>
                <a:extLst>
                  <a:ext uri="{0D108BD9-81ED-4DB2-BD59-A6C34878D82A}">
                    <a16:rowId xmlns:a16="http://schemas.microsoft.com/office/drawing/2014/main" val="10004"/>
                  </a:ext>
                </a:extLst>
              </a:tr>
              <a:tr h="5905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10 Hour Online Portion of Principles of Scaffolding</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36</a:t>
                      </a:r>
                    </a:p>
                  </a:txBody>
                  <a:tcPr anchor="ctr">
                    <a:solidFill>
                      <a:schemeClr val="bg1">
                        <a:lumMod val="95000"/>
                      </a:schemeClr>
                    </a:solidFill>
                  </a:tcPr>
                </a:tc>
                <a:extLst>
                  <a:ext uri="{0D108BD9-81ED-4DB2-BD59-A6C34878D82A}">
                    <a16:rowId xmlns:a16="http://schemas.microsoft.com/office/drawing/2014/main" val="10005"/>
                  </a:ext>
                </a:extLst>
              </a:tr>
              <a:tr h="1092381">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13 Webinars (personal protective equipment, fall protection, walking and working surfaces, lockout/tagout, machine guarding, scaffolding, concrete and masonry, confined space, steel erection, inspection process)</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22</a:t>
                      </a:r>
                    </a:p>
                  </a:txBody>
                  <a:tcPr anchor="c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8" name="TextBox 7">
            <a:extLst>
              <a:ext uri="{FF2B5EF4-FFF2-40B4-BE49-F238E27FC236}">
                <a16:creationId xmlns:a16="http://schemas.microsoft.com/office/drawing/2014/main" id="{D5F7990B-3B64-4294-84B4-8BA0040A10C7}"/>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187253211"/>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822455973"/>
              </p:ext>
            </p:extLst>
          </p:nvPr>
        </p:nvGraphicFramePr>
        <p:xfrm>
          <a:off x="609600" y="1143001"/>
          <a:ext cx="7924800" cy="4798996"/>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609599">
                <a:tc>
                  <a:txBody>
                    <a:bodyPr/>
                    <a:lstStyle/>
                    <a:p>
                      <a:pPr algn="ctr"/>
                      <a:r>
                        <a:rPr lang="en-US" sz="1600" dirty="0">
                          <a:solidFill>
                            <a:schemeClr val="tx1"/>
                          </a:solidFill>
                        </a:rPr>
                        <a:t> 3</a:t>
                      </a:r>
                      <a:r>
                        <a:rPr lang="en-US" sz="1600" baseline="30000" dirty="0">
                          <a:solidFill>
                            <a:schemeClr val="tx1"/>
                          </a:solidFill>
                        </a:rPr>
                        <a:t>rd</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327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OTI 3080: Introduction to Scaffolding</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38</a:t>
                      </a:r>
                    </a:p>
                  </a:txBody>
                  <a:tcPr anchor="ctr">
                    <a:solidFill>
                      <a:schemeClr val="bg1">
                        <a:lumMod val="95000"/>
                      </a:schemeClr>
                    </a:solidFill>
                  </a:tcPr>
                </a:tc>
                <a:extLst>
                  <a:ext uri="{0D108BD9-81ED-4DB2-BD59-A6C34878D82A}">
                    <a16:rowId xmlns:a16="http://schemas.microsoft.com/office/drawing/2014/main" val="10001"/>
                  </a:ext>
                </a:extLst>
              </a:tr>
              <a:tr h="395845">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Construction Forums</a:t>
                      </a:r>
                      <a:r>
                        <a:rPr lang="en-US" sz="1600" dirty="0">
                          <a:solidFill>
                            <a:schemeClr val="tx1"/>
                          </a:solidFill>
                        </a:rPr>
                        <a:t>—</a:t>
                      </a:r>
                      <a:r>
                        <a:rPr lang="en-US" sz="1600" dirty="0">
                          <a:effectLst/>
                          <a:latin typeface="+mj-lt"/>
                          <a:ea typeface="Calibri" panose="020F0502020204030204" pitchFamily="34" charset="0"/>
                          <a:cs typeface="Times New Roman" panose="02020603050405020304" pitchFamily="18" charset="0"/>
                        </a:rPr>
                        <a:t>Raleigh and Charlotte</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85000"/>
                      </a:schemeClr>
                    </a:solidFill>
                  </a:tcPr>
                </a:tc>
                <a:extLst>
                  <a:ext uri="{0D108BD9-81ED-4DB2-BD59-A6C34878D82A}">
                    <a16:rowId xmlns:a16="http://schemas.microsoft.com/office/drawing/2014/main" val="10002"/>
                  </a:ext>
                </a:extLst>
              </a:tr>
              <a:tr h="327621">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Long Term Care Workshops</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10003"/>
                  </a:ext>
                </a:extLst>
              </a:tr>
              <a:tr h="5658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OSH 123/141: Accident Investigation and Interviewing Techniques</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28</a:t>
                      </a:r>
                    </a:p>
                  </a:txBody>
                  <a:tcPr anchor="ctr">
                    <a:solidFill>
                      <a:schemeClr val="bg1">
                        <a:lumMod val="85000"/>
                      </a:schemeClr>
                    </a:solidFill>
                  </a:tcPr>
                </a:tc>
                <a:extLst>
                  <a:ext uri="{0D108BD9-81ED-4DB2-BD59-A6C34878D82A}">
                    <a16:rowId xmlns:a16="http://schemas.microsoft.com/office/drawing/2014/main" val="10004"/>
                  </a:ext>
                </a:extLst>
              </a:tr>
              <a:tr h="327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Drone Pilot/Visual Observer Training</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18</a:t>
                      </a:r>
                    </a:p>
                  </a:txBody>
                  <a:tcPr anchor="ctr">
                    <a:solidFill>
                      <a:schemeClr val="bg1">
                        <a:lumMod val="95000"/>
                      </a:schemeClr>
                    </a:solidFill>
                  </a:tcPr>
                </a:tc>
                <a:extLst>
                  <a:ext uri="{0D108BD9-81ED-4DB2-BD59-A6C34878D82A}">
                    <a16:rowId xmlns:a16="http://schemas.microsoft.com/office/drawing/2014/main" val="10005"/>
                  </a:ext>
                </a:extLst>
              </a:tr>
              <a:tr h="52632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Machine Guarding</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r>
                        <a:rPr lang="en-US" sz="1600" dirty="0">
                          <a:effectLst/>
                          <a:latin typeface="+mj-lt"/>
                          <a:ea typeface="Calibri" panose="020F0502020204030204" pitchFamily="34" charset="0"/>
                          <a:cs typeface="Times New Roman" panose="02020603050405020304" pitchFamily="18" charset="0"/>
                        </a:rPr>
                        <a:t> </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38</a:t>
                      </a:r>
                    </a:p>
                  </a:txBody>
                  <a:tcPr anchor="ctr">
                    <a:solidFill>
                      <a:schemeClr val="bg1">
                        <a:lumMod val="85000"/>
                      </a:schemeClr>
                    </a:solidFill>
                  </a:tcPr>
                </a:tc>
                <a:extLst>
                  <a:ext uri="{0D108BD9-81ED-4DB2-BD59-A6C34878D82A}">
                    <a16:rowId xmlns:a16="http://schemas.microsoft.com/office/drawing/2014/main" val="10006"/>
                  </a:ext>
                </a:extLst>
              </a:tr>
              <a:tr h="52632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Lockout/Tagout</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35</a:t>
                      </a:r>
                    </a:p>
                  </a:txBody>
                  <a:tcPr anchor="ctr">
                    <a:solidFill>
                      <a:schemeClr val="bg1">
                        <a:lumMod val="95000"/>
                      </a:schemeClr>
                    </a:solidFill>
                  </a:tcPr>
                </a:tc>
                <a:extLst>
                  <a:ext uri="{0D108BD9-81ED-4DB2-BD59-A6C34878D82A}">
                    <a16:rowId xmlns:a16="http://schemas.microsoft.com/office/drawing/2014/main" val="2498486027"/>
                  </a:ext>
                </a:extLst>
              </a:tr>
              <a:tr h="115594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8 Webinars (heat stress, exit routes, electrical safety, scaffolds, concrete and masonry, introduction to OSH, fall protection, personal protective equipment, work zone safety)</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extLst>
                  <a:ext uri="{0D108BD9-81ED-4DB2-BD59-A6C34878D82A}">
                    <a16:rowId xmlns:a16="http://schemas.microsoft.com/office/drawing/2014/main" val="2615003340"/>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8" name="TextBox 7">
            <a:extLst>
              <a:ext uri="{FF2B5EF4-FFF2-40B4-BE49-F238E27FC236}">
                <a16:creationId xmlns:a16="http://schemas.microsoft.com/office/drawing/2014/main" id="{D5F7990B-3B64-4294-84B4-8BA0040A10C7}"/>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494699346"/>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3616863612"/>
              </p:ext>
            </p:extLst>
          </p:nvPr>
        </p:nvGraphicFramePr>
        <p:xfrm>
          <a:off x="609600" y="1142997"/>
          <a:ext cx="7924800" cy="4800605"/>
        </p:xfrm>
        <a:graphic>
          <a:graphicData uri="http://schemas.openxmlformats.org/drawingml/2006/table">
            <a:tbl>
              <a:tblPr firstRow="1" bandRow="1">
                <a:tableStyleId>{073A0DAA-6AF3-43AB-8588-CEC1D06C72B9}</a:tableStyleId>
              </a:tblPr>
              <a:tblGrid>
                <a:gridCol w="4754880">
                  <a:extLst>
                    <a:ext uri="{9D8B030D-6E8A-4147-A177-3AD203B41FA5}">
                      <a16:colId xmlns:a16="http://schemas.microsoft.com/office/drawing/2014/main" val="20000"/>
                    </a:ext>
                  </a:extLst>
                </a:gridCol>
                <a:gridCol w="792480">
                  <a:extLst>
                    <a:ext uri="{9D8B030D-6E8A-4147-A177-3AD203B41FA5}">
                      <a16:colId xmlns:a16="http://schemas.microsoft.com/office/drawing/2014/main" val="20001"/>
                    </a:ext>
                  </a:extLst>
                </a:gridCol>
                <a:gridCol w="792480">
                  <a:extLst>
                    <a:ext uri="{9D8B030D-6E8A-4147-A177-3AD203B41FA5}">
                      <a16:colId xmlns:a16="http://schemas.microsoft.com/office/drawing/2014/main" val="3496271162"/>
                    </a:ext>
                  </a:extLst>
                </a:gridCol>
                <a:gridCol w="792480">
                  <a:extLst>
                    <a:ext uri="{9D8B030D-6E8A-4147-A177-3AD203B41FA5}">
                      <a16:colId xmlns:a16="http://schemas.microsoft.com/office/drawing/2014/main" val="1877664237"/>
                    </a:ext>
                  </a:extLst>
                </a:gridCol>
                <a:gridCol w="792480">
                  <a:extLst>
                    <a:ext uri="{9D8B030D-6E8A-4147-A177-3AD203B41FA5}">
                      <a16:colId xmlns:a16="http://schemas.microsoft.com/office/drawing/2014/main" val="20002"/>
                    </a:ext>
                  </a:extLst>
                </a:gridCol>
              </a:tblGrid>
              <a:tr h="524528">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rPr>
                        <a:t>OSH COMPLAINT STATISTICS</a:t>
                      </a:r>
                    </a:p>
                  </a:txBody>
                  <a:tcPr anchor="ctr" horzOverflow="overflow">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1" i="1" u="none" strike="noStrike" cap="none" normalizeH="0" baseline="0" dirty="0">
                          <a:ln>
                            <a:noFill/>
                          </a:ln>
                          <a:solidFill>
                            <a:schemeClr val="tx1"/>
                          </a:solidFill>
                          <a:effectLst/>
                        </a:rPr>
                        <a:t>Total</a:t>
                      </a:r>
                      <a:endParaRPr kumimoji="0" lang="en-US" sz="14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80926">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Total OSH Complaints Filed/Assigned (IMIS: Docketed)</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i="0" dirty="0">
                          <a:solidFill>
                            <a:schemeClr val="tx1"/>
                          </a:solidFill>
                        </a:rPr>
                        <a:t>6</a:t>
                      </a:r>
                    </a:p>
                  </a:txBody>
                  <a:tcPr anchor="ctr">
                    <a:solidFill>
                      <a:schemeClr val="bg1">
                        <a:lumMod val="95000"/>
                      </a:schemeClr>
                    </a:solidFill>
                  </a:tcPr>
                </a:tc>
                <a:tc>
                  <a:txBody>
                    <a:bodyPr/>
                    <a:lstStyle/>
                    <a:p>
                      <a:pPr algn="ctr"/>
                      <a:r>
                        <a:rPr lang="en-US" sz="1400" i="0" dirty="0">
                          <a:solidFill>
                            <a:schemeClr val="tx1"/>
                          </a:solidFill>
                        </a:rPr>
                        <a:t>22</a:t>
                      </a:r>
                    </a:p>
                  </a:txBody>
                  <a:tcPr anchor="ctr">
                    <a:solidFill>
                      <a:schemeClr val="bg1">
                        <a:lumMod val="95000"/>
                      </a:schemeClr>
                    </a:solidFill>
                  </a:tcPr>
                </a:tc>
                <a:tc>
                  <a:txBody>
                    <a:bodyPr/>
                    <a:lstStyle/>
                    <a:p>
                      <a:pPr algn="ctr"/>
                      <a:r>
                        <a:rPr lang="en-US" sz="1400" i="0" dirty="0">
                          <a:solidFill>
                            <a:schemeClr val="tx1"/>
                          </a:solidFill>
                        </a:rPr>
                        <a:t>32</a:t>
                      </a:r>
                    </a:p>
                  </a:txBody>
                  <a:tcPr anchor="ctr">
                    <a:solidFill>
                      <a:schemeClr val="bg1">
                        <a:lumMod val="95000"/>
                      </a:schemeClr>
                    </a:solidFill>
                  </a:tcPr>
                </a:tc>
                <a:tc>
                  <a:txBody>
                    <a:bodyPr/>
                    <a:lstStyle/>
                    <a:p>
                      <a:pPr algn="ctr"/>
                      <a:r>
                        <a:rPr lang="en-US" sz="1400" b="1" i="1" dirty="0">
                          <a:solidFill>
                            <a:schemeClr val="tx1"/>
                          </a:solidFill>
                        </a:rPr>
                        <a:t>60</a:t>
                      </a:r>
                    </a:p>
                  </a:txBody>
                  <a:tcPr anchor="ctr">
                    <a:solidFill>
                      <a:schemeClr val="bg1">
                        <a:lumMod val="95000"/>
                      </a:schemeClr>
                    </a:solidFill>
                  </a:tcPr>
                </a:tc>
                <a:extLst>
                  <a:ext uri="{0D108BD9-81ED-4DB2-BD59-A6C34878D82A}">
                    <a16:rowId xmlns:a16="http://schemas.microsoft.com/office/drawing/2014/main" val="10001"/>
                  </a:ext>
                </a:extLst>
              </a:tr>
              <a:tr h="34051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Total OSH Complaints Closed (IMIS: Cases completed)</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0" dirty="0">
                          <a:solidFill>
                            <a:schemeClr val="tx1"/>
                          </a:solidFill>
                        </a:rPr>
                        <a:t>20</a:t>
                      </a:r>
                    </a:p>
                  </a:txBody>
                  <a:tcPr anchor="ctr">
                    <a:solidFill>
                      <a:schemeClr val="bg1">
                        <a:lumMod val="85000"/>
                      </a:schemeClr>
                    </a:solidFill>
                  </a:tcPr>
                </a:tc>
                <a:tc>
                  <a:txBody>
                    <a:bodyPr/>
                    <a:lstStyle/>
                    <a:p>
                      <a:pPr algn="ctr"/>
                      <a:r>
                        <a:rPr lang="en-US" sz="1400" i="0" dirty="0">
                          <a:solidFill>
                            <a:schemeClr val="tx1"/>
                          </a:solidFill>
                        </a:rPr>
                        <a:t>14</a:t>
                      </a:r>
                    </a:p>
                  </a:txBody>
                  <a:tcPr anchor="ctr">
                    <a:solidFill>
                      <a:schemeClr val="bg1">
                        <a:lumMod val="85000"/>
                      </a:schemeClr>
                    </a:solidFill>
                  </a:tcPr>
                </a:tc>
                <a:tc>
                  <a:txBody>
                    <a:bodyPr/>
                    <a:lstStyle/>
                    <a:p>
                      <a:pPr algn="ctr"/>
                      <a:r>
                        <a:rPr lang="en-US" sz="1400" i="0" dirty="0">
                          <a:solidFill>
                            <a:schemeClr val="tx1"/>
                          </a:solidFill>
                        </a:rPr>
                        <a:t>20</a:t>
                      </a:r>
                    </a:p>
                  </a:txBody>
                  <a:tcPr anchor="ctr">
                    <a:solidFill>
                      <a:schemeClr val="bg1">
                        <a:lumMod val="85000"/>
                      </a:schemeClr>
                    </a:solidFill>
                  </a:tcPr>
                </a:tc>
                <a:tc>
                  <a:txBody>
                    <a:bodyPr/>
                    <a:lstStyle/>
                    <a:p>
                      <a:pPr algn="ctr"/>
                      <a:r>
                        <a:rPr lang="en-US" sz="1400" b="1" i="1" dirty="0">
                          <a:solidFill>
                            <a:schemeClr val="tx1"/>
                          </a:solidFill>
                        </a:rPr>
                        <a:t>54</a:t>
                      </a:r>
                    </a:p>
                  </a:txBody>
                  <a:tcPr anchor="ctr">
                    <a:solidFill>
                      <a:schemeClr val="bg1">
                        <a:lumMod val="85000"/>
                      </a:schemeClr>
                    </a:solidFill>
                  </a:tcPr>
                </a:tc>
                <a:extLst>
                  <a:ext uri="{0D108BD9-81ED-4DB2-BD59-A6C34878D82A}">
                    <a16:rowId xmlns:a16="http://schemas.microsoft.com/office/drawing/2014/main" val="10002"/>
                  </a:ext>
                </a:extLst>
              </a:tr>
              <a:tr h="53750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Number of OSH Cases Closed Within 90 Days of File Date</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i="0" dirty="0">
                          <a:solidFill>
                            <a:schemeClr val="tx1"/>
                          </a:solidFill>
                        </a:rPr>
                        <a:t>8</a:t>
                      </a:r>
                    </a:p>
                  </a:txBody>
                  <a:tcPr anchor="ctr">
                    <a:solidFill>
                      <a:schemeClr val="bg1">
                        <a:lumMod val="95000"/>
                      </a:schemeClr>
                    </a:solidFill>
                  </a:tcPr>
                </a:tc>
                <a:tc>
                  <a:txBody>
                    <a:bodyPr/>
                    <a:lstStyle/>
                    <a:p>
                      <a:pPr algn="ctr"/>
                      <a:r>
                        <a:rPr lang="en-US" sz="1400" i="0" dirty="0">
                          <a:solidFill>
                            <a:schemeClr val="tx1"/>
                          </a:solidFill>
                        </a:rPr>
                        <a:t>0</a:t>
                      </a:r>
                    </a:p>
                  </a:txBody>
                  <a:tcPr anchor="ctr">
                    <a:solidFill>
                      <a:schemeClr val="bg1">
                        <a:lumMod val="95000"/>
                      </a:schemeClr>
                    </a:solidFill>
                  </a:tcPr>
                </a:tc>
                <a:tc>
                  <a:txBody>
                    <a:bodyPr/>
                    <a:lstStyle/>
                    <a:p>
                      <a:pPr algn="ctr"/>
                      <a:r>
                        <a:rPr lang="en-US" sz="1400" i="0" dirty="0">
                          <a:solidFill>
                            <a:schemeClr val="tx1"/>
                          </a:solidFill>
                        </a:rPr>
                        <a:t>2</a:t>
                      </a:r>
                    </a:p>
                  </a:txBody>
                  <a:tcPr anchor="ctr">
                    <a:solidFill>
                      <a:schemeClr val="bg1">
                        <a:lumMod val="95000"/>
                      </a:schemeClr>
                    </a:solidFill>
                  </a:tcPr>
                </a:tc>
                <a:tc>
                  <a:txBody>
                    <a:bodyPr/>
                    <a:lstStyle/>
                    <a:p>
                      <a:pPr algn="ctr"/>
                      <a:r>
                        <a:rPr lang="en-US" sz="1400" b="1" i="1" dirty="0">
                          <a:solidFill>
                            <a:schemeClr val="tx1"/>
                          </a:solidFill>
                        </a:rPr>
                        <a:t>10</a:t>
                      </a:r>
                    </a:p>
                  </a:txBody>
                  <a:tcPr anchor="ctr">
                    <a:solidFill>
                      <a:schemeClr val="bg1">
                        <a:lumMod val="95000"/>
                      </a:schemeClr>
                    </a:solidFill>
                  </a:tcPr>
                </a:tc>
                <a:extLst>
                  <a:ext uri="{0D108BD9-81ED-4DB2-BD59-A6C34878D82A}">
                    <a16:rowId xmlns:a16="http://schemas.microsoft.com/office/drawing/2014/main" val="10003"/>
                  </a:ext>
                </a:extLst>
              </a:tr>
              <a:tr h="53750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i="1" u="none" strike="noStrike" cap="none" normalizeH="0" baseline="0" dirty="0">
                          <a:ln>
                            <a:noFill/>
                          </a:ln>
                          <a:effectLst/>
                        </a:rPr>
                        <a:t>Percentage of Cases Closed With in 90 Days of File Date</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0" dirty="0">
                          <a:solidFill>
                            <a:schemeClr val="tx1"/>
                          </a:solidFill>
                        </a:rPr>
                        <a:t>40%</a:t>
                      </a:r>
                    </a:p>
                  </a:txBody>
                  <a:tcPr anchor="ctr">
                    <a:solidFill>
                      <a:schemeClr val="bg1">
                        <a:lumMod val="85000"/>
                      </a:schemeClr>
                    </a:solidFill>
                  </a:tcPr>
                </a:tc>
                <a:tc>
                  <a:txBody>
                    <a:bodyPr/>
                    <a:lstStyle/>
                    <a:p>
                      <a:pPr algn="ctr"/>
                      <a:r>
                        <a:rPr lang="en-US" sz="1400" i="0" dirty="0">
                          <a:solidFill>
                            <a:schemeClr val="tx1"/>
                          </a:solidFill>
                        </a:rPr>
                        <a:t>0%</a:t>
                      </a:r>
                    </a:p>
                  </a:txBody>
                  <a:tcPr anchor="ctr">
                    <a:solidFill>
                      <a:schemeClr val="bg1">
                        <a:lumMod val="85000"/>
                      </a:schemeClr>
                    </a:solidFill>
                  </a:tcPr>
                </a:tc>
                <a:tc>
                  <a:txBody>
                    <a:bodyPr/>
                    <a:lstStyle/>
                    <a:p>
                      <a:pPr algn="ctr"/>
                      <a:r>
                        <a:rPr lang="en-US" sz="1400" i="0" dirty="0">
                          <a:solidFill>
                            <a:schemeClr val="tx1"/>
                          </a:solidFill>
                        </a:rPr>
                        <a:t>10%</a:t>
                      </a:r>
                    </a:p>
                  </a:txBody>
                  <a:tcPr anchor="ctr">
                    <a:solidFill>
                      <a:schemeClr val="bg1">
                        <a:lumMod val="85000"/>
                      </a:schemeClr>
                    </a:solidFill>
                  </a:tcPr>
                </a:tc>
                <a:tc>
                  <a:txBody>
                    <a:bodyPr/>
                    <a:lstStyle/>
                    <a:p>
                      <a:pPr algn="ctr"/>
                      <a:r>
                        <a:rPr lang="en-US" sz="1400" b="1" i="1" dirty="0">
                          <a:solidFill>
                            <a:schemeClr val="tx1"/>
                          </a:solidFill>
                        </a:rPr>
                        <a:t>N/A</a:t>
                      </a:r>
                    </a:p>
                  </a:txBody>
                  <a:tcPr anchor="ctr">
                    <a:solidFill>
                      <a:schemeClr val="bg1">
                        <a:lumMod val="85000"/>
                      </a:schemeClr>
                    </a:solidFill>
                  </a:tcPr>
                </a:tc>
                <a:extLst>
                  <a:ext uri="{0D108BD9-81ED-4DB2-BD59-A6C34878D82A}">
                    <a16:rowId xmlns:a16="http://schemas.microsoft.com/office/drawing/2014/main" val="10004"/>
                  </a:ext>
                </a:extLst>
              </a:tr>
              <a:tr h="53914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400" i="1" kern="1200" dirty="0">
                          <a:solidFill>
                            <a:schemeClr val="dk1"/>
                          </a:solidFill>
                          <a:effectLst/>
                          <a:latin typeface="+mn-lt"/>
                          <a:ea typeface="+mn-ea"/>
                          <a:cs typeface="+mn-cs"/>
                        </a:rPr>
                        <a:t>Of Cases Closed, Average Number of Elapsed Days Between File Date and Closed Date</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i="0" dirty="0">
                          <a:solidFill>
                            <a:schemeClr val="tx1"/>
                          </a:solidFill>
                        </a:rPr>
                        <a:t>116</a:t>
                      </a:r>
                    </a:p>
                  </a:txBody>
                  <a:tcPr anchor="ctr">
                    <a:solidFill>
                      <a:schemeClr val="bg1">
                        <a:lumMod val="95000"/>
                      </a:schemeClr>
                    </a:solidFill>
                  </a:tcPr>
                </a:tc>
                <a:tc>
                  <a:txBody>
                    <a:bodyPr/>
                    <a:lstStyle/>
                    <a:p>
                      <a:pPr algn="ctr"/>
                      <a:r>
                        <a:rPr lang="en-US" sz="1400" i="0" dirty="0">
                          <a:solidFill>
                            <a:schemeClr val="tx1"/>
                          </a:solidFill>
                        </a:rPr>
                        <a:t>170</a:t>
                      </a:r>
                    </a:p>
                  </a:txBody>
                  <a:tcPr anchor="ctr">
                    <a:solidFill>
                      <a:schemeClr val="bg1">
                        <a:lumMod val="95000"/>
                      </a:schemeClr>
                    </a:solidFill>
                  </a:tcPr>
                </a:tc>
                <a:tc>
                  <a:txBody>
                    <a:bodyPr/>
                    <a:lstStyle/>
                    <a:p>
                      <a:pPr algn="ctr"/>
                      <a:r>
                        <a:rPr lang="en-US" sz="1400" i="0" dirty="0">
                          <a:solidFill>
                            <a:schemeClr val="tx1"/>
                          </a:solidFill>
                        </a:rPr>
                        <a:t>194</a:t>
                      </a:r>
                    </a:p>
                  </a:txBody>
                  <a:tcPr anchor="ctr">
                    <a:solidFill>
                      <a:schemeClr val="bg1">
                        <a:lumMod val="95000"/>
                      </a:schemeClr>
                    </a:solidFill>
                  </a:tcPr>
                </a:tc>
                <a:tc>
                  <a:txBody>
                    <a:bodyPr/>
                    <a:lstStyle/>
                    <a:p>
                      <a:pPr algn="ctr"/>
                      <a:r>
                        <a:rPr lang="en-US" sz="1400" b="1" i="1" dirty="0">
                          <a:solidFill>
                            <a:schemeClr val="tx1"/>
                          </a:solidFill>
                        </a:rPr>
                        <a:t>160</a:t>
                      </a:r>
                    </a:p>
                  </a:txBody>
                  <a:tcPr anchor="ctr">
                    <a:solidFill>
                      <a:schemeClr val="bg1">
                        <a:lumMod val="95000"/>
                      </a:schemeClr>
                    </a:solidFill>
                  </a:tcPr>
                </a:tc>
                <a:extLst>
                  <a:ext uri="{0D108BD9-81ED-4DB2-BD59-A6C34878D82A}">
                    <a16:rowId xmlns:a16="http://schemas.microsoft.com/office/drawing/2014/main" val="10005"/>
                  </a:ext>
                </a:extLst>
              </a:tr>
              <a:tr h="539149">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400" i="1" u="none" strike="noStrike" cap="none" normalizeH="0" baseline="0" dirty="0">
                          <a:ln>
                            <a:noFill/>
                          </a:ln>
                          <a:effectLst/>
                        </a:rPr>
                        <a:t>Total Number of OSH Complaints Pending at End of Reporting Period</a:t>
                      </a:r>
                      <a:endParaRPr kumimoji="0" lang="en-US" sz="14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400" i="0" dirty="0">
                          <a:solidFill>
                            <a:schemeClr val="tx1"/>
                          </a:solidFill>
                        </a:rPr>
                        <a:t>17</a:t>
                      </a:r>
                    </a:p>
                  </a:txBody>
                  <a:tcPr anchor="ctr">
                    <a:solidFill>
                      <a:schemeClr val="bg1">
                        <a:lumMod val="85000"/>
                      </a:schemeClr>
                    </a:solidFill>
                  </a:tcPr>
                </a:tc>
                <a:tc>
                  <a:txBody>
                    <a:bodyPr/>
                    <a:lstStyle/>
                    <a:p>
                      <a:pPr algn="ctr"/>
                      <a:r>
                        <a:rPr lang="en-US" sz="1400" i="0" dirty="0">
                          <a:solidFill>
                            <a:schemeClr val="tx1"/>
                          </a:solidFill>
                        </a:rPr>
                        <a:t>44</a:t>
                      </a:r>
                    </a:p>
                  </a:txBody>
                  <a:tcPr anchor="ctr">
                    <a:solidFill>
                      <a:schemeClr val="bg1">
                        <a:lumMod val="85000"/>
                      </a:schemeClr>
                    </a:solidFill>
                  </a:tcPr>
                </a:tc>
                <a:tc>
                  <a:txBody>
                    <a:bodyPr/>
                    <a:lstStyle/>
                    <a:p>
                      <a:pPr algn="ctr"/>
                      <a:r>
                        <a:rPr lang="en-US" sz="1400" i="0" dirty="0">
                          <a:solidFill>
                            <a:schemeClr val="tx1"/>
                          </a:solidFill>
                        </a:rPr>
                        <a:t>60</a:t>
                      </a:r>
                    </a:p>
                  </a:txBody>
                  <a:tcPr anchor="ctr">
                    <a:solidFill>
                      <a:schemeClr val="bg1">
                        <a:lumMod val="85000"/>
                      </a:schemeClr>
                    </a:solidFill>
                  </a:tcPr>
                </a:tc>
                <a:tc>
                  <a:txBody>
                    <a:bodyPr/>
                    <a:lstStyle/>
                    <a:p>
                      <a:pPr algn="ctr"/>
                      <a:r>
                        <a:rPr lang="en-US" sz="1400" b="1" i="1" dirty="0">
                          <a:solidFill>
                            <a:schemeClr val="tx1"/>
                          </a:solidFill>
                        </a:rPr>
                        <a:t>121</a:t>
                      </a:r>
                    </a:p>
                  </a:txBody>
                  <a:tcPr anchor="ctr">
                    <a:solidFill>
                      <a:schemeClr val="bg1">
                        <a:lumMod val="85000"/>
                      </a:schemeClr>
                    </a:solidFill>
                  </a:tcPr>
                </a:tc>
                <a:extLst>
                  <a:ext uri="{0D108BD9-81ED-4DB2-BD59-A6C34878D82A}">
                    <a16:rowId xmlns:a16="http://schemas.microsoft.com/office/drawing/2014/main" val="10006"/>
                  </a:ext>
                </a:extLst>
              </a:tr>
              <a:tr h="53750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Arial" charset="0"/>
                          <a:cs typeface="Arial" charset="0"/>
                        </a:rPr>
                        <a:t>Percentage of Pending OSH Complaints Over 90 Days Old (From Filing)</a:t>
                      </a:r>
                    </a:p>
                  </a:txBody>
                  <a:tcPr anchor="ctr" horzOverflow="overflow">
                    <a:solidFill>
                      <a:schemeClr val="bg1">
                        <a:lumMod val="95000"/>
                      </a:schemeClr>
                    </a:solidFill>
                  </a:tcPr>
                </a:tc>
                <a:tc>
                  <a:txBody>
                    <a:bodyPr/>
                    <a:lstStyle/>
                    <a:p>
                      <a:pPr algn="ctr"/>
                      <a:r>
                        <a:rPr lang="en-US" sz="1400" i="0" dirty="0">
                          <a:solidFill>
                            <a:schemeClr val="tx1"/>
                          </a:solidFill>
                        </a:rPr>
                        <a:t>100%</a:t>
                      </a:r>
                    </a:p>
                  </a:txBody>
                  <a:tcPr anchor="ctr">
                    <a:solidFill>
                      <a:schemeClr val="bg1">
                        <a:lumMod val="95000"/>
                      </a:schemeClr>
                    </a:solidFill>
                  </a:tcPr>
                </a:tc>
                <a:tc>
                  <a:txBody>
                    <a:bodyPr/>
                    <a:lstStyle/>
                    <a:p>
                      <a:pPr algn="ctr"/>
                      <a:r>
                        <a:rPr lang="en-US" sz="1400" i="0" dirty="0">
                          <a:solidFill>
                            <a:schemeClr val="tx1"/>
                          </a:solidFill>
                        </a:rPr>
                        <a:t>45%</a:t>
                      </a:r>
                    </a:p>
                  </a:txBody>
                  <a:tcPr anchor="ctr">
                    <a:solidFill>
                      <a:schemeClr val="bg1">
                        <a:lumMod val="95000"/>
                      </a:schemeClr>
                    </a:solidFill>
                  </a:tcPr>
                </a:tc>
                <a:tc>
                  <a:txBody>
                    <a:bodyPr/>
                    <a:lstStyle/>
                    <a:p>
                      <a:pPr algn="ctr"/>
                      <a:r>
                        <a:rPr lang="en-US" sz="1400" i="0" dirty="0">
                          <a:solidFill>
                            <a:schemeClr val="tx1"/>
                          </a:solidFill>
                        </a:rPr>
                        <a:t>29%</a:t>
                      </a:r>
                    </a:p>
                  </a:txBody>
                  <a:tcPr anchor="ctr">
                    <a:solidFill>
                      <a:schemeClr val="bg1">
                        <a:lumMod val="95000"/>
                      </a:schemeClr>
                    </a:solidFill>
                  </a:tcPr>
                </a:tc>
                <a:tc>
                  <a:txBody>
                    <a:bodyPr/>
                    <a:lstStyle/>
                    <a:p>
                      <a:pPr algn="ctr"/>
                      <a:r>
                        <a:rPr lang="en-US" sz="1400" b="1" i="1" dirty="0">
                          <a:solidFill>
                            <a:schemeClr val="tx1"/>
                          </a:solidFill>
                        </a:rPr>
                        <a:t>N/A</a:t>
                      </a:r>
                    </a:p>
                  </a:txBody>
                  <a:tcPr anchor="ctr">
                    <a:solidFill>
                      <a:schemeClr val="bg1">
                        <a:lumMod val="95000"/>
                      </a:schemeClr>
                    </a:solidFill>
                  </a:tcPr>
                </a:tc>
                <a:extLst>
                  <a:ext uri="{0D108BD9-81ED-4DB2-BD59-A6C34878D82A}">
                    <a16:rowId xmlns:a16="http://schemas.microsoft.com/office/drawing/2014/main" val="10007"/>
                  </a:ext>
                </a:extLst>
              </a:tr>
              <a:tr h="763823">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0" i="1" u="none" strike="noStrike" cap="none" normalizeH="0" baseline="0" dirty="0">
                          <a:ln>
                            <a:noFill/>
                          </a:ln>
                          <a:solidFill>
                            <a:schemeClr val="tx1"/>
                          </a:solidFill>
                          <a:effectLst/>
                          <a:latin typeface="Arial" charset="0"/>
                          <a:cs typeface="Arial" charset="0"/>
                        </a:rPr>
                        <a:t>Average Number of Elapsed Days Since Filing Date of All OSH Cases Pending at End of the Reporting Period</a:t>
                      </a:r>
                    </a:p>
                  </a:txBody>
                  <a:tcPr anchor="ctr" horzOverflow="overflow">
                    <a:solidFill>
                      <a:schemeClr val="bg1">
                        <a:lumMod val="85000"/>
                      </a:schemeClr>
                    </a:solidFill>
                  </a:tcPr>
                </a:tc>
                <a:tc>
                  <a:txBody>
                    <a:bodyPr/>
                    <a:lstStyle/>
                    <a:p>
                      <a:pPr algn="ctr"/>
                      <a:r>
                        <a:rPr lang="en-US" sz="1400" i="0" dirty="0">
                          <a:solidFill>
                            <a:schemeClr val="tx1"/>
                          </a:solidFill>
                        </a:rPr>
                        <a:t>158</a:t>
                      </a:r>
                    </a:p>
                  </a:txBody>
                  <a:tcPr anchor="ctr">
                    <a:solidFill>
                      <a:schemeClr val="bg1">
                        <a:lumMod val="85000"/>
                      </a:schemeClr>
                    </a:solidFill>
                  </a:tcPr>
                </a:tc>
                <a:tc>
                  <a:txBody>
                    <a:bodyPr/>
                    <a:lstStyle/>
                    <a:p>
                      <a:pPr algn="ctr"/>
                      <a:r>
                        <a:rPr lang="en-US" sz="1400" i="0" dirty="0">
                          <a:solidFill>
                            <a:schemeClr val="tx1"/>
                          </a:solidFill>
                        </a:rPr>
                        <a:t>150</a:t>
                      </a:r>
                    </a:p>
                  </a:txBody>
                  <a:tcPr anchor="ctr">
                    <a:solidFill>
                      <a:schemeClr val="bg1">
                        <a:lumMod val="85000"/>
                      </a:schemeClr>
                    </a:solidFill>
                  </a:tcPr>
                </a:tc>
                <a:tc>
                  <a:txBody>
                    <a:bodyPr/>
                    <a:lstStyle/>
                    <a:p>
                      <a:pPr algn="ctr"/>
                      <a:r>
                        <a:rPr lang="en-US" sz="1400" i="0" dirty="0">
                          <a:solidFill>
                            <a:schemeClr val="tx1"/>
                          </a:solidFill>
                        </a:rPr>
                        <a:t>185</a:t>
                      </a:r>
                    </a:p>
                  </a:txBody>
                  <a:tcPr anchor="ctr">
                    <a:solidFill>
                      <a:schemeClr val="bg1">
                        <a:lumMod val="85000"/>
                      </a:schemeClr>
                    </a:solidFill>
                  </a:tcPr>
                </a:tc>
                <a:tc>
                  <a:txBody>
                    <a:bodyPr/>
                    <a:lstStyle/>
                    <a:p>
                      <a:pPr algn="ctr"/>
                      <a:r>
                        <a:rPr lang="en-US" sz="1400" b="1" i="1" dirty="0">
                          <a:solidFill>
                            <a:schemeClr val="tx1"/>
                          </a:solidFill>
                        </a:rPr>
                        <a:t>164</a:t>
                      </a:r>
                    </a:p>
                  </a:txBody>
                  <a:tcPr anchor="c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5" name="TextBox 4">
            <a:extLst>
              <a:ext uri="{FF2B5EF4-FFF2-40B4-BE49-F238E27FC236}">
                <a16:creationId xmlns:a16="http://schemas.microsoft.com/office/drawing/2014/main" id="{75CEC2B6-8CA7-447D-AEDF-C5F299465BEC}"/>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230595591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2439994089"/>
              </p:ext>
            </p:extLst>
          </p:nvPr>
        </p:nvGraphicFramePr>
        <p:xfrm>
          <a:off x="609600" y="1208066"/>
          <a:ext cx="7924799" cy="4583134"/>
        </p:xfrm>
        <a:graphic>
          <a:graphicData uri="http://schemas.openxmlformats.org/drawingml/2006/table">
            <a:tbl>
              <a:tblPr firstRow="1" bandRow="1">
                <a:tableStyleId>{073A0DAA-6AF3-43AB-8588-CEC1D06C72B9}</a:tableStyleId>
              </a:tblPr>
              <a:tblGrid>
                <a:gridCol w="4559785">
                  <a:extLst>
                    <a:ext uri="{9D8B030D-6E8A-4147-A177-3AD203B41FA5}">
                      <a16:colId xmlns:a16="http://schemas.microsoft.com/office/drawing/2014/main" val="20000"/>
                    </a:ext>
                  </a:extLst>
                </a:gridCol>
                <a:gridCol w="884734">
                  <a:extLst>
                    <a:ext uri="{9D8B030D-6E8A-4147-A177-3AD203B41FA5}">
                      <a16:colId xmlns:a16="http://schemas.microsoft.com/office/drawing/2014/main" val="20001"/>
                    </a:ext>
                  </a:extLst>
                </a:gridCol>
                <a:gridCol w="846925">
                  <a:extLst>
                    <a:ext uri="{9D8B030D-6E8A-4147-A177-3AD203B41FA5}">
                      <a16:colId xmlns:a16="http://schemas.microsoft.com/office/drawing/2014/main" val="3536692429"/>
                    </a:ext>
                  </a:extLst>
                </a:gridCol>
                <a:gridCol w="846925">
                  <a:extLst>
                    <a:ext uri="{9D8B030D-6E8A-4147-A177-3AD203B41FA5}">
                      <a16:colId xmlns:a16="http://schemas.microsoft.com/office/drawing/2014/main" val="853887724"/>
                    </a:ext>
                  </a:extLst>
                </a:gridCol>
                <a:gridCol w="786430">
                  <a:extLst>
                    <a:ext uri="{9D8B030D-6E8A-4147-A177-3AD203B41FA5}">
                      <a16:colId xmlns:a16="http://schemas.microsoft.com/office/drawing/2014/main" val="20002"/>
                    </a:ext>
                  </a:extLst>
                </a:gridCol>
              </a:tblGrid>
              <a:tr h="533404">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rPr>
                        <a:t>OSH COMPLAINT DISPOSITION</a:t>
                      </a:r>
                    </a:p>
                  </a:txBody>
                  <a:tcPr anchor="ctr" horzOverflow="overflow">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1" i="1" u="none" strike="noStrike" cap="none" normalizeH="0" baseline="0" dirty="0">
                          <a:ln>
                            <a:noFill/>
                          </a:ln>
                          <a:solidFill>
                            <a:schemeClr val="tx1"/>
                          </a:solidFill>
                          <a:effectLst/>
                        </a:rPr>
                        <a:t>Total</a:t>
                      </a:r>
                      <a:endParaRPr kumimoji="0" lang="en-US" sz="14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4349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Administrative Closure (No RTS Letter) </a:t>
                      </a:r>
                    </a:p>
                  </a:txBody>
                  <a:tcPr anchor="ctr" horzOverflow="overflow">
                    <a:solidFill>
                      <a:schemeClr val="bg1">
                        <a:lumMod val="95000"/>
                      </a:schemeClr>
                    </a:solidFill>
                  </a:tcPr>
                </a:tc>
                <a:tc>
                  <a:txBody>
                    <a:bodyPr/>
                    <a:lstStyle/>
                    <a:p>
                      <a:pPr algn="ctr"/>
                      <a:r>
                        <a:rPr lang="en-US" sz="1600" i="0" dirty="0">
                          <a:solidFill>
                            <a:schemeClr val="tx1"/>
                          </a:solidFill>
                        </a:rPr>
                        <a:t>2</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b="1" i="1" dirty="0">
                          <a:solidFill>
                            <a:schemeClr val="tx1"/>
                          </a:solidFill>
                        </a:rPr>
                        <a:t>2</a:t>
                      </a:r>
                    </a:p>
                  </a:txBody>
                  <a:tcPr anchor="ctr">
                    <a:solidFill>
                      <a:schemeClr val="bg1">
                        <a:lumMod val="95000"/>
                      </a:schemeClr>
                    </a:solidFill>
                  </a:tcPr>
                </a:tc>
                <a:extLst>
                  <a:ext uri="{0D108BD9-81ED-4DB2-BD59-A6C34878D82A}">
                    <a16:rowId xmlns:a16="http://schemas.microsoft.com/office/drawing/2014/main" val="10001"/>
                  </a:ext>
                </a:extLst>
              </a:tr>
              <a:tr h="44349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Withdrawn</a:t>
                      </a:r>
                    </a:p>
                  </a:txBody>
                  <a:tcPr anchor="ctr" horzOverflow="overflow">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i="0" dirty="0">
                          <a:solidFill>
                            <a:schemeClr val="tx1"/>
                          </a:solidFill>
                        </a:rPr>
                        <a:t>1</a:t>
                      </a:r>
                    </a:p>
                  </a:txBody>
                  <a:tcPr anchor="ctr">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b="1" i="1" dirty="0">
                          <a:solidFill>
                            <a:schemeClr val="tx1"/>
                          </a:solidFill>
                        </a:rPr>
                        <a:t>7</a:t>
                      </a:r>
                    </a:p>
                  </a:txBody>
                  <a:tcPr anchor="ctr">
                    <a:solidFill>
                      <a:schemeClr val="bg1">
                        <a:lumMod val="85000"/>
                      </a:schemeClr>
                    </a:solidFill>
                  </a:tcPr>
                </a:tc>
                <a:extLst>
                  <a:ext uri="{0D108BD9-81ED-4DB2-BD59-A6C34878D82A}">
                    <a16:rowId xmlns:a16="http://schemas.microsoft.com/office/drawing/2014/main" val="10002"/>
                  </a:ext>
                </a:extLst>
              </a:tr>
              <a:tr h="44349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Merit</a:t>
                      </a:r>
                    </a:p>
                  </a:txBody>
                  <a:tcPr anchor="ctr" horzOverflow="overflow">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2</a:t>
                      </a:r>
                    </a:p>
                  </a:txBody>
                  <a:tcPr anchor="ctr">
                    <a:solidFill>
                      <a:schemeClr val="bg1">
                        <a:lumMod val="95000"/>
                      </a:schemeClr>
                    </a:solidFill>
                  </a:tcPr>
                </a:tc>
                <a:tc>
                  <a:txBody>
                    <a:bodyPr/>
                    <a:lstStyle/>
                    <a:p>
                      <a:pPr algn="ctr"/>
                      <a:r>
                        <a:rPr lang="en-US" sz="1600" b="1" i="1" dirty="0">
                          <a:solidFill>
                            <a:schemeClr val="tx1"/>
                          </a:solidFill>
                        </a:rPr>
                        <a:t>4</a:t>
                      </a:r>
                    </a:p>
                  </a:txBody>
                  <a:tcPr anchor="ctr">
                    <a:solidFill>
                      <a:schemeClr val="bg1">
                        <a:lumMod val="95000"/>
                      </a:schemeClr>
                    </a:solidFill>
                  </a:tcPr>
                </a:tc>
                <a:extLst>
                  <a:ext uri="{0D108BD9-81ED-4DB2-BD59-A6C34878D82A}">
                    <a16:rowId xmlns:a16="http://schemas.microsoft.com/office/drawing/2014/main" val="10003"/>
                  </a:ext>
                </a:extLst>
              </a:tr>
              <a:tr h="44349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Percent Merit</a:t>
                      </a:r>
                    </a:p>
                  </a:txBody>
                  <a:tcPr anchor="ctr" horzOverflow="overflow">
                    <a:solidFill>
                      <a:schemeClr val="bg1">
                        <a:lumMod val="85000"/>
                      </a:schemeClr>
                    </a:solidFill>
                  </a:tcPr>
                </a:tc>
                <a:tc>
                  <a:txBody>
                    <a:bodyPr/>
                    <a:lstStyle/>
                    <a:p>
                      <a:pPr algn="ctr"/>
                      <a:r>
                        <a:rPr lang="en-US" sz="1600" i="0" dirty="0">
                          <a:solidFill>
                            <a:schemeClr val="tx1"/>
                          </a:solidFill>
                        </a:rPr>
                        <a:t>5%</a:t>
                      </a:r>
                    </a:p>
                  </a:txBody>
                  <a:tcPr anchor="ctr">
                    <a:solidFill>
                      <a:schemeClr val="bg1">
                        <a:lumMod val="85000"/>
                      </a:schemeClr>
                    </a:solidFill>
                  </a:tcPr>
                </a:tc>
                <a:tc>
                  <a:txBody>
                    <a:bodyPr/>
                    <a:lstStyle/>
                    <a:p>
                      <a:pPr algn="ctr"/>
                      <a:r>
                        <a:rPr lang="en-US" sz="1600" i="0" dirty="0">
                          <a:solidFill>
                            <a:schemeClr val="tx1"/>
                          </a:solidFill>
                        </a:rPr>
                        <a:t>1%</a:t>
                      </a:r>
                    </a:p>
                  </a:txBody>
                  <a:tcPr anchor="ctr">
                    <a:solidFill>
                      <a:schemeClr val="bg1">
                        <a:lumMod val="85000"/>
                      </a:schemeClr>
                    </a:solidFill>
                  </a:tcPr>
                </a:tc>
                <a:tc>
                  <a:txBody>
                    <a:bodyPr/>
                    <a:lstStyle/>
                    <a:p>
                      <a:pPr algn="ctr"/>
                      <a:r>
                        <a:rPr lang="en-US" sz="1600" i="0" dirty="0">
                          <a:solidFill>
                            <a:schemeClr val="tx1"/>
                          </a:solidFill>
                        </a:rPr>
                        <a:t>25%</a:t>
                      </a:r>
                    </a:p>
                  </a:txBody>
                  <a:tcPr anchor="ctr">
                    <a:solidFill>
                      <a:schemeClr val="bg1">
                        <a:lumMod val="85000"/>
                      </a:schemeClr>
                    </a:solidFill>
                  </a:tcPr>
                </a:tc>
                <a:tc>
                  <a:txBody>
                    <a:bodyPr/>
                    <a:lstStyle/>
                    <a:p>
                      <a:pPr algn="ctr"/>
                      <a:r>
                        <a:rPr lang="en-US" sz="1600" b="1" i="1" dirty="0">
                          <a:solidFill>
                            <a:schemeClr val="tx1"/>
                          </a:solidFill>
                        </a:rPr>
                        <a:t>N/A</a:t>
                      </a:r>
                    </a:p>
                  </a:txBody>
                  <a:tcPr anchor="ctr">
                    <a:solidFill>
                      <a:schemeClr val="bg1">
                        <a:lumMod val="85000"/>
                      </a:schemeClr>
                    </a:solidFill>
                  </a:tcPr>
                </a:tc>
                <a:extLst>
                  <a:ext uri="{0D108BD9-81ED-4DB2-BD59-A6C34878D82A}">
                    <a16:rowId xmlns:a16="http://schemas.microsoft.com/office/drawing/2014/main" val="10004"/>
                  </a:ext>
                </a:extLst>
              </a:tr>
              <a:tr h="45806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No Merit</a:t>
                      </a:r>
                    </a:p>
                  </a:txBody>
                  <a:tcPr anchor="ctr" horzOverflow="overflow">
                    <a:solidFill>
                      <a:schemeClr val="bg1">
                        <a:lumMod val="95000"/>
                      </a:schemeClr>
                    </a:solidFill>
                  </a:tcPr>
                </a:tc>
                <a:tc>
                  <a:txBody>
                    <a:bodyPr/>
                    <a:lstStyle/>
                    <a:p>
                      <a:pPr algn="ctr"/>
                      <a:r>
                        <a:rPr lang="en-US" sz="1600" i="0" dirty="0">
                          <a:solidFill>
                            <a:schemeClr val="tx1"/>
                          </a:solidFill>
                        </a:rPr>
                        <a:t>6</a:t>
                      </a:r>
                    </a:p>
                  </a:txBody>
                  <a:tcPr anchor="ctr">
                    <a:solidFill>
                      <a:schemeClr val="bg1">
                        <a:lumMod val="95000"/>
                      </a:schemeClr>
                    </a:solidFill>
                  </a:tcPr>
                </a:tc>
                <a:tc>
                  <a:txBody>
                    <a:bodyPr/>
                    <a:lstStyle/>
                    <a:p>
                      <a:pPr algn="ctr"/>
                      <a:r>
                        <a:rPr lang="en-US" sz="1600" i="0" dirty="0">
                          <a:solidFill>
                            <a:schemeClr val="tx1"/>
                          </a:solidFill>
                        </a:rPr>
                        <a:t>2</a:t>
                      </a:r>
                    </a:p>
                  </a:txBody>
                  <a:tcPr anchor="ctr">
                    <a:solidFill>
                      <a:schemeClr val="bg1">
                        <a:lumMod val="95000"/>
                      </a:schemeClr>
                    </a:solidFill>
                  </a:tcPr>
                </a:tc>
                <a:tc>
                  <a:txBody>
                    <a:bodyPr/>
                    <a:lstStyle/>
                    <a:p>
                      <a:pPr algn="ctr"/>
                      <a:r>
                        <a:rPr lang="en-US" sz="1600" i="0" dirty="0">
                          <a:solidFill>
                            <a:schemeClr val="tx1"/>
                          </a:solidFill>
                        </a:rPr>
                        <a:t>7</a:t>
                      </a:r>
                    </a:p>
                  </a:txBody>
                  <a:tcPr anchor="ctr">
                    <a:solidFill>
                      <a:schemeClr val="bg1">
                        <a:lumMod val="95000"/>
                      </a:schemeClr>
                    </a:solidFill>
                  </a:tcPr>
                </a:tc>
                <a:tc>
                  <a:txBody>
                    <a:bodyPr/>
                    <a:lstStyle/>
                    <a:p>
                      <a:pPr algn="ctr"/>
                      <a:r>
                        <a:rPr lang="en-US" sz="1600" b="1" i="1" dirty="0">
                          <a:solidFill>
                            <a:schemeClr val="tx1"/>
                          </a:solidFill>
                        </a:rPr>
                        <a:t>15</a:t>
                      </a:r>
                    </a:p>
                  </a:txBody>
                  <a:tcPr anchor="ctr">
                    <a:solidFill>
                      <a:schemeClr val="bg1">
                        <a:lumMod val="95000"/>
                      </a:schemeClr>
                    </a:solidFill>
                  </a:tcPr>
                </a:tc>
                <a:extLst>
                  <a:ext uri="{0D108BD9-81ED-4DB2-BD59-A6C34878D82A}">
                    <a16:rowId xmlns:a16="http://schemas.microsoft.com/office/drawing/2014/main" val="10005"/>
                  </a:ext>
                </a:extLst>
              </a:tr>
              <a:tr h="45806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600" b="0" i="1" u="none" strike="noStrike" cap="none" normalizeH="0" baseline="0" dirty="0">
                          <a:ln>
                            <a:noFill/>
                          </a:ln>
                          <a:solidFill>
                            <a:schemeClr val="tx1"/>
                          </a:solidFill>
                          <a:effectLst/>
                          <a:latin typeface="Arial" charset="0"/>
                          <a:cs typeface="Arial" charset="0"/>
                        </a:rPr>
                        <a:t>Settled</a:t>
                      </a:r>
                    </a:p>
                  </a:txBody>
                  <a:tcPr anchor="ctr" horzOverflow="overflow">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i="0" dirty="0">
                          <a:solidFill>
                            <a:schemeClr val="tx1"/>
                          </a:solidFill>
                        </a:rPr>
                        <a:t>1</a:t>
                      </a:r>
                    </a:p>
                  </a:txBody>
                  <a:tcPr anchor="ctr">
                    <a:solidFill>
                      <a:schemeClr val="bg1">
                        <a:lumMod val="85000"/>
                      </a:schemeClr>
                    </a:solidFill>
                  </a:tcPr>
                </a:tc>
                <a:tc>
                  <a:txBody>
                    <a:bodyPr/>
                    <a:lstStyle/>
                    <a:p>
                      <a:pPr algn="ctr"/>
                      <a:r>
                        <a:rPr lang="en-US" sz="1600" i="0" dirty="0">
                          <a:solidFill>
                            <a:schemeClr val="tx1"/>
                          </a:solidFill>
                        </a:rPr>
                        <a:t>2</a:t>
                      </a:r>
                    </a:p>
                  </a:txBody>
                  <a:tcPr anchor="ctr">
                    <a:solidFill>
                      <a:schemeClr val="bg1">
                        <a:lumMod val="85000"/>
                      </a:schemeClr>
                    </a:solidFill>
                  </a:tcPr>
                </a:tc>
                <a:tc>
                  <a:txBody>
                    <a:bodyPr/>
                    <a:lstStyle/>
                    <a:p>
                      <a:pPr algn="ctr"/>
                      <a:r>
                        <a:rPr lang="en-US" sz="1600" b="1" i="1" dirty="0">
                          <a:solidFill>
                            <a:schemeClr val="tx1"/>
                          </a:solidFill>
                        </a:rPr>
                        <a:t>6</a:t>
                      </a:r>
                    </a:p>
                  </a:txBody>
                  <a:tcPr anchor="ctr">
                    <a:solidFill>
                      <a:schemeClr val="bg1">
                        <a:lumMod val="85000"/>
                      </a:schemeClr>
                    </a:solidFill>
                  </a:tcPr>
                </a:tc>
                <a:extLst>
                  <a:ext uri="{0D108BD9-81ED-4DB2-BD59-A6C34878D82A}">
                    <a16:rowId xmlns:a16="http://schemas.microsoft.com/office/drawing/2014/main" val="10006"/>
                  </a:ext>
                </a:extLst>
              </a:tr>
              <a:tr h="443498">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Uncooperative - RTS</a:t>
                      </a:r>
                    </a:p>
                  </a:txBody>
                  <a:tcPr anchor="ctr" horzOverflow="overflow">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b="1" i="1" dirty="0">
                          <a:solidFill>
                            <a:schemeClr val="tx1"/>
                          </a:solidFill>
                        </a:rPr>
                        <a:t>2</a:t>
                      </a:r>
                    </a:p>
                  </a:txBody>
                  <a:tcPr anchor="ctr">
                    <a:solidFill>
                      <a:schemeClr val="bg1">
                        <a:lumMod val="95000"/>
                      </a:schemeClr>
                    </a:solidFill>
                  </a:tcPr>
                </a:tc>
                <a:extLst>
                  <a:ext uri="{0D108BD9-81ED-4DB2-BD59-A6C34878D82A}">
                    <a16:rowId xmlns:a16="http://schemas.microsoft.com/office/drawing/2014/main" val="10007"/>
                  </a:ext>
                </a:extLst>
              </a:tr>
              <a:tr h="45806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Requested RTS Letter</a:t>
                      </a:r>
                    </a:p>
                  </a:txBody>
                  <a:tcPr anchor="ctr" horzOverflow="overflow">
                    <a:solidFill>
                      <a:schemeClr val="bg1">
                        <a:lumMod val="85000"/>
                      </a:schemeClr>
                    </a:solidFill>
                  </a:tcPr>
                </a:tc>
                <a:tc>
                  <a:txBody>
                    <a:bodyPr/>
                    <a:lstStyle/>
                    <a:p>
                      <a:pPr algn="ctr"/>
                      <a:r>
                        <a:rPr lang="en-US" sz="1600" i="0" dirty="0">
                          <a:solidFill>
                            <a:schemeClr val="tx1"/>
                          </a:solidFill>
                        </a:rPr>
                        <a:t>4</a:t>
                      </a:r>
                    </a:p>
                  </a:txBody>
                  <a:tcPr anchor="ctr">
                    <a:solidFill>
                      <a:schemeClr val="bg1">
                        <a:lumMod val="85000"/>
                      </a:schemeClr>
                    </a:solidFill>
                  </a:tcPr>
                </a:tc>
                <a:tc>
                  <a:txBody>
                    <a:bodyPr/>
                    <a:lstStyle/>
                    <a:p>
                      <a:pPr algn="ctr"/>
                      <a:r>
                        <a:rPr lang="en-US" sz="1600" i="0" dirty="0">
                          <a:solidFill>
                            <a:schemeClr val="tx1"/>
                          </a:solidFill>
                        </a:rPr>
                        <a:t>8</a:t>
                      </a:r>
                    </a:p>
                  </a:txBody>
                  <a:tcPr anchor="ctr">
                    <a:solidFill>
                      <a:schemeClr val="bg1">
                        <a:lumMod val="85000"/>
                      </a:schemeClr>
                    </a:solidFill>
                  </a:tcPr>
                </a:tc>
                <a:tc>
                  <a:txBody>
                    <a:bodyPr/>
                    <a:lstStyle/>
                    <a:p>
                      <a:pPr algn="ctr"/>
                      <a:r>
                        <a:rPr lang="en-US" sz="1600" i="0" dirty="0">
                          <a:solidFill>
                            <a:schemeClr val="tx1"/>
                          </a:solidFill>
                        </a:rPr>
                        <a:t>6</a:t>
                      </a:r>
                    </a:p>
                  </a:txBody>
                  <a:tcPr anchor="ctr">
                    <a:solidFill>
                      <a:schemeClr val="bg1">
                        <a:lumMod val="85000"/>
                      </a:schemeClr>
                    </a:solidFill>
                  </a:tcPr>
                </a:tc>
                <a:tc>
                  <a:txBody>
                    <a:bodyPr/>
                    <a:lstStyle/>
                    <a:p>
                      <a:pPr algn="ctr"/>
                      <a:r>
                        <a:rPr lang="en-US" sz="1600" b="1" i="1" dirty="0">
                          <a:solidFill>
                            <a:schemeClr val="tx1"/>
                          </a:solidFill>
                        </a:rPr>
                        <a:t>18</a:t>
                      </a:r>
                    </a:p>
                  </a:txBody>
                  <a:tcPr anchor="ctr">
                    <a:solidFill>
                      <a:schemeClr val="bg1">
                        <a:lumMod val="85000"/>
                      </a:schemeClr>
                    </a:solidFill>
                  </a:tcPr>
                </a:tc>
                <a:extLst>
                  <a:ext uri="{0D108BD9-81ED-4DB2-BD59-A6C34878D82A}">
                    <a16:rowId xmlns:a16="http://schemas.microsoft.com/office/drawing/2014/main" val="10008"/>
                  </a:ext>
                </a:extLst>
              </a:tr>
              <a:tr h="45806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95000"/>
                      </a:schemeClr>
                    </a:solidFill>
                  </a:tcPr>
                </a:tc>
                <a:tc>
                  <a:txBody>
                    <a:bodyPr/>
                    <a:lstStyle/>
                    <a:p>
                      <a:pPr algn="ctr"/>
                      <a:r>
                        <a:rPr lang="en-US" sz="1600" b="1" i="0" dirty="0">
                          <a:solidFill>
                            <a:schemeClr val="tx1"/>
                          </a:solidFill>
                        </a:rPr>
                        <a:t>20</a:t>
                      </a:r>
                    </a:p>
                  </a:txBody>
                  <a:tcPr anchor="ctr">
                    <a:solidFill>
                      <a:schemeClr val="bg1">
                        <a:lumMod val="95000"/>
                      </a:schemeClr>
                    </a:solidFill>
                  </a:tcPr>
                </a:tc>
                <a:tc>
                  <a:txBody>
                    <a:bodyPr/>
                    <a:lstStyle/>
                    <a:p>
                      <a:pPr algn="ctr"/>
                      <a:r>
                        <a:rPr lang="en-US" sz="1600" b="1" i="0" dirty="0">
                          <a:solidFill>
                            <a:schemeClr val="tx1"/>
                          </a:solidFill>
                        </a:rPr>
                        <a:t>14</a:t>
                      </a:r>
                    </a:p>
                  </a:txBody>
                  <a:tcPr anchor="ctr">
                    <a:solidFill>
                      <a:schemeClr val="bg1">
                        <a:lumMod val="95000"/>
                      </a:schemeClr>
                    </a:solidFill>
                  </a:tcPr>
                </a:tc>
                <a:tc>
                  <a:txBody>
                    <a:bodyPr/>
                    <a:lstStyle/>
                    <a:p>
                      <a:pPr algn="ctr"/>
                      <a:r>
                        <a:rPr lang="en-US" sz="1600" b="1" i="0" dirty="0">
                          <a:solidFill>
                            <a:schemeClr val="tx1"/>
                          </a:solidFill>
                        </a:rPr>
                        <a:t>20</a:t>
                      </a:r>
                    </a:p>
                  </a:txBody>
                  <a:tcPr anchor="ctr">
                    <a:solidFill>
                      <a:schemeClr val="bg1">
                        <a:lumMod val="95000"/>
                      </a:schemeClr>
                    </a:solidFill>
                  </a:tcPr>
                </a:tc>
                <a:tc>
                  <a:txBody>
                    <a:bodyPr/>
                    <a:lstStyle/>
                    <a:p>
                      <a:pPr algn="ctr"/>
                      <a:r>
                        <a:rPr lang="en-US" sz="1600" b="1" i="1" dirty="0">
                          <a:solidFill>
                            <a:schemeClr val="tx1"/>
                          </a:solidFill>
                        </a:rPr>
                        <a:t>54</a:t>
                      </a:r>
                    </a:p>
                  </a:txBody>
                  <a:tcPr anchor="ctr">
                    <a:solidFill>
                      <a:schemeClr val="bg1">
                        <a:lumMod val="95000"/>
                      </a:schemeClr>
                    </a:solidFill>
                  </a:tcPr>
                </a:tc>
                <a:extLst>
                  <a:ext uri="{0D108BD9-81ED-4DB2-BD59-A6C34878D82A}">
                    <a16:rowId xmlns:a16="http://schemas.microsoft.com/office/drawing/2014/main" val="3081740305"/>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5" name="TextBox 4">
            <a:extLst>
              <a:ext uri="{FF2B5EF4-FFF2-40B4-BE49-F238E27FC236}">
                <a16:creationId xmlns:a16="http://schemas.microsoft.com/office/drawing/2014/main" id="{5C6DA33F-B972-4C5E-B6E7-689AB9040844}"/>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983332454"/>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Training &amp; Education Outreach</a:t>
            </a:r>
            <a:endParaRPr lang="en-US" sz="2400" b="1" i="1" dirty="0">
              <a:solidFill>
                <a:schemeClr val="bg2"/>
              </a:solidFill>
            </a:endParaRPr>
          </a:p>
        </p:txBody>
      </p:sp>
      <p:graphicFrame>
        <p:nvGraphicFramePr>
          <p:cNvPr id="5" name="Table 4">
            <a:extLst>
              <a:ext uri="{FF2B5EF4-FFF2-40B4-BE49-F238E27FC236}">
                <a16:creationId xmlns:a16="http://schemas.microsoft.com/office/drawing/2014/main" id="{6BC12D4A-04BD-4583-AB6B-A1E51C8EA2E0}"/>
              </a:ext>
            </a:extLst>
          </p:cNvPr>
          <p:cNvGraphicFramePr>
            <a:graphicFrameLocks noGrp="1"/>
          </p:cNvGraphicFramePr>
          <p:nvPr>
            <p:extLst>
              <p:ext uri="{D42A27DB-BD31-4B8C-83A1-F6EECF244321}">
                <p14:modId xmlns:p14="http://schemas.microsoft.com/office/powerpoint/2010/main" val="812668061"/>
              </p:ext>
            </p:extLst>
          </p:nvPr>
        </p:nvGraphicFramePr>
        <p:xfrm>
          <a:off x="609601" y="1171966"/>
          <a:ext cx="7924801" cy="4771543"/>
        </p:xfrm>
        <a:graphic>
          <a:graphicData uri="http://schemas.openxmlformats.org/drawingml/2006/table">
            <a:tbl>
              <a:tblPr firstRow="1" bandRow="1">
                <a:tableStyleId>{073A0DAA-6AF3-43AB-8588-CEC1D06C72B9}</a:tableStyleId>
              </a:tblPr>
              <a:tblGrid>
                <a:gridCol w="487679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609600">
                  <a:extLst>
                    <a:ext uri="{9D8B030D-6E8A-4147-A177-3AD203B41FA5}">
                      <a16:colId xmlns:a16="http://schemas.microsoft.com/office/drawing/2014/main" val="2052607560"/>
                    </a:ext>
                  </a:extLst>
                </a:gridCol>
                <a:gridCol w="514685">
                  <a:extLst>
                    <a:ext uri="{9D8B030D-6E8A-4147-A177-3AD203B41FA5}">
                      <a16:colId xmlns:a16="http://schemas.microsoft.com/office/drawing/2014/main" val="480439024"/>
                    </a:ext>
                  </a:extLst>
                </a:gridCol>
                <a:gridCol w="609276">
                  <a:extLst>
                    <a:ext uri="{9D8B030D-6E8A-4147-A177-3AD203B41FA5}">
                      <a16:colId xmlns:a16="http://schemas.microsoft.com/office/drawing/2014/main" val="20002"/>
                    </a:ext>
                  </a:extLst>
                </a:gridCol>
                <a:gridCol w="781041">
                  <a:extLst>
                    <a:ext uri="{9D8B030D-6E8A-4147-A177-3AD203B41FA5}">
                      <a16:colId xmlns:a16="http://schemas.microsoft.com/office/drawing/2014/main" val="20003"/>
                    </a:ext>
                  </a:extLst>
                </a:gridCol>
              </a:tblGrid>
              <a:tr h="381090">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85817">
                <a:tc>
                  <a:txBody>
                    <a:bodyPr/>
                    <a:lstStyle/>
                    <a:p>
                      <a:pPr algn="r"/>
                      <a:r>
                        <a:rPr lang="en-US" sz="1200" b="0" i="1" dirty="0"/>
                        <a:t>General Industry</a:t>
                      </a:r>
                      <a:r>
                        <a:rPr lang="en-US" sz="1200" i="1" dirty="0"/>
                        <a:t>—</a:t>
                      </a:r>
                      <a:r>
                        <a:rPr lang="en-US" sz="1200" b="0" i="1" dirty="0"/>
                        <a:t>10 Hour Course</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tc>
                  <a:txBody>
                    <a:bodyPr/>
                    <a:lstStyle/>
                    <a:p>
                      <a:pPr algn="ctr"/>
                      <a:r>
                        <a:rPr lang="en-US" sz="1200" b="1" i="1" dirty="0"/>
                        <a:t>4</a:t>
                      </a:r>
                    </a:p>
                  </a:txBody>
                  <a:tcPr anchor="ctr">
                    <a:solidFill>
                      <a:schemeClr val="bg1">
                        <a:lumMod val="95000"/>
                      </a:schemeClr>
                    </a:solidFill>
                  </a:tcPr>
                </a:tc>
                <a:tc>
                  <a:txBody>
                    <a:bodyPr/>
                    <a:lstStyle/>
                    <a:p>
                      <a:pPr algn="ctr"/>
                      <a:r>
                        <a:rPr lang="en-US" sz="1200" i="0" dirty="0"/>
                        <a:t>5</a:t>
                      </a:r>
                    </a:p>
                  </a:txBody>
                  <a:tcPr anchor="ctr">
                    <a:solidFill>
                      <a:schemeClr val="bg1">
                        <a:lumMod val="95000"/>
                      </a:schemeClr>
                    </a:solidFill>
                  </a:tcPr>
                </a:tc>
                <a:extLst>
                  <a:ext uri="{0D108BD9-81ED-4DB2-BD59-A6C34878D82A}">
                    <a16:rowId xmlns:a16="http://schemas.microsoft.com/office/drawing/2014/main" val="10001"/>
                  </a:ext>
                </a:extLst>
              </a:tr>
              <a:tr h="285817">
                <a:tc>
                  <a:txBody>
                    <a:bodyPr/>
                    <a:lstStyle/>
                    <a:p>
                      <a:pPr algn="r"/>
                      <a:r>
                        <a:rPr lang="en-US" sz="1200" b="0" i="1" dirty="0"/>
                        <a:t>General Industry</a:t>
                      </a:r>
                      <a:r>
                        <a:rPr lang="en-US" sz="1200" i="1" dirty="0"/>
                        <a:t>—</a:t>
                      </a:r>
                      <a:r>
                        <a:rPr lang="en-US" sz="1200" b="0" i="1" dirty="0"/>
                        <a:t>30 Hour Course</a:t>
                      </a:r>
                    </a:p>
                  </a:txBody>
                  <a:tcPr anchor="ctr">
                    <a:solidFill>
                      <a:schemeClr val="bg1">
                        <a:lumMod val="85000"/>
                      </a:schemeClr>
                    </a:solidFill>
                  </a:tcPr>
                </a:tc>
                <a:tc>
                  <a:txBody>
                    <a:bodyPr/>
                    <a:lstStyle/>
                    <a:p>
                      <a:pPr algn="ctr"/>
                      <a:r>
                        <a:rPr lang="en-US" sz="1200" i="0" dirty="0"/>
                        <a:t>0</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b="1" i="1" dirty="0"/>
                        <a:t>2</a:t>
                      </a:r>
                    </a:p>
                  </a:txBody>
                  <a:tcPr anchor="ctr">
                    <a:solidFill>
                      <a:schemeClr val="bg1">
                        <a:lumMod val="85000"/>
                      </a:schemeClr>
                    </a:solidFill>
                  </a:tcPr>
                </a:tc>
                <a:tc>
                  <a:txBody>
                    <a:bodyPr/>
                    <a:lstStyle/>
                    <a:p>
                      <a:pPr algn="ctr"/>
                      <a:r>
                        <a:rPr lang="en-US" sz="1200" i="0" dirty="0"/>
                        <a:t>2</a:t>
                      </a:r>
                    </a:p>
                  </a:txBody>
                  <a:tcPr anchor="ctr">
                    <a:solidFill>
                      <a:schemeClr val="bg1">
                        <a:lumMod val="85000"/>
                      </a:schemeClr>
                    </a:solidFill>
                  </a:tcPr>
                </a:tc>
                <a:extLst>
                  <a:ext uri="{0D108BD9-81ED-4DB2-BD59-A6C34878D82A}">
                    <a16:rowId xmlns:a16="http://schemas.microsoft.com/office/drawing/2014/main" val="10002"/>
                  </a:ext>
                </a:extLst>
              </a:tr>
              <a:tr h="485391">
                <a:tc>
                  <a:txBody>
                    <a:bodyPr/>
                    <a:lstStyle/>
                    <a:p>
                      <a:pPr algn="r"/>
                      <a:r>
                        <a:rPr lang="en-US" sz="1200" b="0" i="1" dirty="0"/>
                        <a:t>NC #500/502</a:t>
                      </a:r>
                      <a:r>
                        <a:rPr lang="en-US" sz="1200" i="1" dirty="0"/>
                        <a:t>—</a:t>
                      </a:r>
                      <a:r>
                        <a:rPr lang="en-US" sz="1200" b="0" i="1" dirty="0"/>
                        <a:t>Construction Train the Trainer Course/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1" dirty="0"/>
                        <a:t>NC</a:t>
                      </a:r>
                      <a:r>
                        <a:rPr lang="en-US" sz="1200" b="0" i="1" baseline="0" dirty="0"/>
                        <a:t> #501/503</a:t>
                      </a:r>
                      <a:r>
                        <a:rPr lang="en-US" sz="1200" i="1" dirty="0"/>
                        <a:t>—</a:t>
                      </a:r>
                      <a:r>
                        <a:rPr lang="en-US" sz="1200" b="0" i="1" baseline="0" dirty="0"/>
                        <a:t>General Industry Train the Trainer Course</a:t>
                      </a:r>
                      <a:endParaRPr lang="en-US" sz="1200" b="0" i="1" dirty="0"/>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i="0" dirty="0"/>
                        <a:t>0</a:t>
                      </a:r>
                    </a:p>
                  </a:txBody>
                  <a:tcPr anchor="ctr">
                    <a:solidFill>
                      <a:schemeClr val="bg1">
                        <a:lumMod val="95000"/>
                      </a:schemeClr>
                    </a:solidFill>
                  </a:tcPr>
                </a:tc>
                <a:tc>
                  <a:txBody>
                    <a:bodyPr/>
                    <a:lstStyle/>
                    <a:p>
                      <a:pPr algn="ctr"/>
                      <a:r>
                        <a:rPr lang="en-US" sz="1200" b="1" i="1" dirty="0"/>
                        <a:t>0</a:t>
                      </a:r>
                    </a:p>
                  </a:txBody>
                  <a:tcPr anchor="ctr">
                    <a:solidFill>
                      <a:schemeClr val="bg1">
                        <a:lumMod val="95000"/>
                      </a:schemeClr>
                    </a:solidFill>
                  </a:tcPr>
                </a:tc>
                <a:tc>
                  <a:txBody>
                    <a:bodyPr/>
                    <a:lstStyle/>
                    <a:p>
                      <a:pPr algn="ctr"/>
                      <a:r>
                        <a:rPr lang="en-US" sz="1200" i="0" dirty="0"/>
                        <a:t>1</a:t>
                      </a:r>
                    </a:p>
                  </a:txBody>
                  <a:tcPr anchor="ctr">
                    <a:solidFill>
                      <a:schemeClr val="bg1">
                        <a:lumMod val="95000"/>
                      </a:schemeClr>
                    </a:solidFill>
                  </a:tcPr>
                </a:tc>
                <a:extLst>
                  <a:ext uri="{0D108BD9-81ED-4DB2-BD59-A6C34878D82A}">
                    <a16:rowId xmlns:a16="http://schemas.microsoft.com/office/drawing/2014/main" val="10003"/>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effectLst/>
                        </a:rPr>
                        <a:t>Construction</a:t>
                      </a:r>
                      <a:r>
                        <a:rPr lang="en-US" sz="1200" i="1" dirty="0"/>
                        <a:t>—</a:t>
                      </a:r>
                      <a:r>
                        <a:rPr kumimoji="0" lang="en-US" sz="1200" b="0" i="1" u="none" strike="noStrike" cap="none" normalizeH="0" baseline="0" dirty="0">
                          <a:ln>
                            <a:noFill/>
                          </a:ln>
                          <a:effectLst/>
                        </a:rPr>
                        <a:t>10 Hour Course</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85000"/>
                      </a:schemeClr>
                    </a:solidFill>
                  </a:tcPr>
                </a:tc>
                <a:extLst>
                  <a:ext uri="{0D108BD9-81ED-4DB2-BD59-A6C34878D82A}">
                    <a16:rowId xmlns:a16="http://schemas.microsoft.com/office/drawing/2014/main" val="10004"/>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effectLst/>
                        </a:rPr>
                        <a:t>Construction</a:t>
                      </a:r>
                      <a:r>
                        <a:rPr lang="en-US" sz="1200" i="1" dirty="0"/>
                        <a:t>—</a:t>
                      </a:r>
                      <a:r>
                        <a:rPr kumimoji="0" lang="en-US" sz="1200" b="0" i="1" u="none" strike="noStrike" cap="none" normalizeH="0" baseline="0" dirty="0">
                          <a:ln>
                            <a:noFill/>
                          </a:ln>
                          <a:effectLst/>
                        </a:rPr>
                        <a:t>30 Hour Course </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extLst>
                  <a:ext uri="{0D108BD9-81ED-4DB2-BD59-A6C34878D82A}">
                    <a16:rowId xmlns:a16="http://schemas.microsoft.com/office/drawing/2014/main" val="10005"/>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6"/>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82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7"/>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66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OSH Workshop</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9"/>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16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0"/>
                  </a:ext>
                </a:extLst>
              </a:tr>
              <a:tr h="28581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1"/>
                  </a:ext>
                </a:extLst>
              </a:tr>
              <a:tr h="48539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Train the Trainer Program (Construction/General Industry)</a:t>
                      </a:r>
                      <a:r>
                        <a:rPr lang="en-US" sz="1200" i="1" dirty="0"/>
                        <a:t>—</a:t>
                      </a:r>
                      <a:r>
                        <a:rPr kumimoji="0" lang="en-US" sz="12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21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2"/>
                  </a:ext>
                </a:extLst>
              </a:tr>
              <a:tr h="48539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Train the Trainer Program (Construction/General Industry)</a:t>
                      </a:r>
                      <a:r>
                        <a:rPr lang="en-US" sz="1200" i="1" dirty="0"/>
                        <a:t>—Trained</a:t>
                      </a:r>
                      <a:r>
                        <a:rPr kumimoji="0" lang="en-US" sz="12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51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55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62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168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3"/>
                  </a:ext>
                </a:extLst>
              </a:tr>
            </a:tbl>
          </a:graphicData>
        </a:graphic>
      </p:graphicFrame>
      <p:sp>
        <p:nvSpPr>
          <p:cNvPr id="7" name="TextBox 6">
            <a:extLst>
              <a:ext uri="{FF2B5EF4-FFF2-40B4-BE49-F238E27FC236}">
                <a16:creationId xmlns:a16="http://schemas.microsoft.com/office/drawing/2014/main" id="{7E2DD14A-559C-48FB-B8CB-62E21B5A71B0}"/>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770775044"/>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4208196193"/>
              </p:ext>
            </p:extLst>
          </p:nvPr>
        </p:nvGraphicFramePr>
        <p:xfrm>
          <a:off x="609597" y="1117935"/>
          <a:ext cx="7924800" cy="4894920"/>
        </p:xfrm>
        <a:graphic>
          <a:graphicData uri="http://schemas.openxmlformats.org/drawingml/2006/table">
            <a:tbl>
              <a:tblPr>
                <a:tableStyleId>{00A15C55-8517-42AA-B614-E9B94910E393}</a:tableStyleId>
              </a:tblPr>
              <a:tblGrid>
                <a:gridCol w="3287327">
                  <a:extLst>
                    <a:ext uri="{9D8B030D-6E8A-4147-A177-3AD203B41FA5}">
                      <a16:colId xmlns:a16="http://schemas.microsoft.com/office/drawing/2014/main" val="20000"/>
                    </a:ext>
                  </a:extLst>
                </a:gridCol>
                <a:gridCol w="939235">
                  <a:extLst>
                    <a:ext uri="{9D8B030D-6E8A-4147-A177-3AD203B41FA5}">
                      <a16:colId xmlns:a16="http://schemas.microsoft.com/office/drawing/2014/main" val="20001"/>
                    </a:ext>
                  </a:extLst>
                </a:gridCol>
                <a:gridCol w="939235">
                  <a:extLst>
                    <a:ext uri="{9D8B030D-6E8A-4147-A177-3AD203B41FA5}">
                      <a16:colId xmlns:a16="http://schemas.microsoft.com/office/drawing/2014/main" val="643297560"/>
                    </a:ext>
                  </a:extLst>
                </a:gridCol>
                <a:gridCol w="939235">
                  <a:extLst>
                    <a:ext uri="{9D8B030D-6E8A-4147-A177-3AD203B41FA5}">
                      <a16:colId xmlns:a16="http://schemas.microsoft.com/office/drawing/2014/main" val="1349018267"/>
                    </a:ext>
                  </a:extLst>
                </a:gridCol>
                <a:gridCol w="880533">
                  <a:extLst>
                    <a:ext uri="{9D8B030D-6E8A-4147-A177-3AD203B41FA5}">
                      <a16:colId xmlns:a16="http://schemas.microsoft.com/office/drawing/2014/main" val="20002"/>
                    </a:ext>
                  </a:extLst>
                </a:gridCol>
                <a:gridCol w="939235">
                  <a:extLst>
                    <a:ext uri="{9D8B030D-6E8A-4147-A177-3AD203B41FA5}">
                      <a16:colId xmlns:a16="http://schemas.microsoft.com/office/drawing/2014/main" val="20003"/>
                    </a:ext>
                  </a:extLst>
                </a:gridCol>
              </a:tblGrid>
              <a:tr h="49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1</a:t>
                      </a:r>
                      <a:r>
                        <a:rPr kumimoji="0" lang="en-US" sz="1400" b="1" u="none" strike="noStrike" cap="none" normalizeH="0" baseline="30000" dirty="0">
                          <a:ln>
                            <a:noFill/>
                          </a:ln>
                          <a:effectLst/>
                        </a:rPr>
                        <a:t>st</a:t>
                      </a:r>
                      <a:r>
                        <a:rPr kumimoji="0" lang="en-US" sz="1400" b="1" u="none" strike="noStrike" cap="none" normalizeH="0" baseline="0" dirty="0">
                          <a:ln>
                            <a:noFill/>
                          </a:ln>
                          <a:effectLst/>
                        </a:rPr>
                        <a:t>Qtr.</a:t>
                      </a:r>
                      <a:endParaRPr kumimoji="0" lang="en-US" sz="14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2</a:t>
                      </a:r>
                      <a:r>
                        <a:rPr kumimoji="0" lang="en-US" sz="1400" b="1" i="0" u="none" strike="noStrike" cap="none" normalizeH="0" baseline="30000" dirty="0">
                          <a:ln>
                            <a:noFill/>
                          </a:ln>
                          <a:solidFill>
                            <a:schemeClr val="tx1"/>
                          </a:solidFill>
                          <a:effectLst/>
                          <a:latin typeface="+mn-lt"/>
                          <a:cs typeface="Arial" charset="0"/>
                        </a:rPr>
                        <a:t>nd</a:t>
                      </a:r>
                      <a:r>
                        <a:rPr kumimoji="0" lang="en-US" sz="14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3</a:t>
                      </a:r>
                      <a:r>
                        <a:rPr kumimoji="0" lang="en-US" sz="1400" b="1" i="0" u="none" strike="noStrike" cap="none" normalizeH="0" baseline="30000" dirty="0">
                          <a:ln>
                            <a:noFill/>
                          </a:ln>
                          <a:solidFill>
                            <a:schemeClr val="tx1"/>
                          </a:solidFill>
                          <a:effectLst/>
                          <a:latin typeface="+mn-lt"/>
                          <a:cs typeface="Arial" charset="0"/>
                        </a:rPr>
                        <a:t>rd</a:t>
                      </a:r>
                      <a:r>
                        <a:rPr kumimoji="0" lang="en-US" sz="14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solidFill>
                            <a:schemeClr val="tx1"/>
                          </a:solidFill>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Safety Inspections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294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527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586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1,407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1,907</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Health Inspections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146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284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285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715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1,087</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2"/>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Serious Hazards Eliminated</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669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2,234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1,278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3,512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4,100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49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1</a:t>
                      </a:r>
                      <a:r>
                        <a:rPr kumimoji="0" lang="en-US" sz="1400" b="1" u="none" strike="noStrike" cap="none" normalizeH="0" baseline="30000" dirty="0">
                          <a:ln>
                            <a:noFill/>
                          </a:ln>
                          <a:effectLst/>
                        </a:rPr>
                        <a:t>st</a:t>
                      </a:r>
                      <a:r>
                        <a:rPr kumimoji="0" lang="en-US" sz="1400" b="1" u="none" strike="noStrike" cap="none" normalizeH="0" baseline="0" dirty="0">
                          <a:ln>
                            <a:noFill/>
                          </a:ln>
                          <a:effectLst/>
                        </a:rPr>
                        <a:t> Qtr.</a:t>
                      </a:r>
                      <a:endParaRPr kumimoji="0" lang="en-US" sz="14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2</a:t>
                      </a:r>
                      <a:r>
                        <a:rPr kumimoji="0" lang="en-US" sz="1400" b="1" i="0" u="none" strike="noStrike" cap="none" normalizeH="0" baseline="30000" dirty="0">
                          <a:ln>
                            <a:noFill/>
                          </a:ln>
                          <a:solidFill>
                            <a:schemeClr val="tx1"/>
                          </a:solidFill>
                          <a:effectLst/>
                          <a:latin typeface="+mn-lt"/>
                          <a:cs typeface="Arial" charset="0"/>
                        </a:rPr>
                        <a:t>nd</a:t>
                      </a:r>
                      <a:r>
                        <a:rPr kumimoji="0" lang="en-US" sz="14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mn-lt"/>
                          <a:cs typeface="Arial" charset="0"/>
                        </a:rPr>
                        <a:t>3</a:t>
                      </a:r>
                      <a:r>
                        <a:rPr kumimoji="0" lang="en-US" sz="1400" b="1" i="0" u="none" strike="noStrike" cap="none" normalizeH="0" baseline="30000" dirty="0">
                          <a:ln>
                            <a:noFill/>
                          </a:ln>
                          <a:solidFill>
                            <a:schemeClr val="tx1"/>
                          </a:solidFill>
                          <a:effectLst/>
                          <a:latin typeface="+mn-lt"/>
                          <a:cs typeface="Arial" charset="0"/>
                        </a:rPr>
                        <a:t>rd</a:t>
                      </a:r>
                      <a:r>
                        <a:rPr kumimoji="0" lang="en-US" sz="14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Serious Hazards Eliminated</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1,603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2,233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1,713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5,549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5,250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Private Sector Visits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331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386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365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1,082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dk1"/>
                          </a:solidFill>
                          <a:effectLst/>
                          <a:latin typeface="+mn-lt"/>
                          <a:cs typeface="+mn-cs"/>
                        </a:rPr>
                        <a:t>1,165</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Public Sector Visits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75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217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205</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4982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effectLst/>
                        </a:rPr>
                        <a:t>1</a:t>
                      </a:r>
                      <a:r>
                        <a:rPr kumimoji="0" lang="en-US" sz="1400" b="1" i="0" u="none" strike="noStrike" cap="none" normalizeH="0" baseline="30000" dirty="0">
                          <a:ln>
                            <a:noFill/>
                          </a:ln>
                          <a:effectLst/>
                        </a:rPr>
                        <a:t>st</a:t>
                      </a:r>
                      <a:r>
                        <a:rPr kumimoji="0" lang="en-US" sz="1400" b="1" i="0" u="none" strike="noStrike" cap="none" normalizeH="0" baseline="0" dirty="0">
                          <a:ln>
                            <a:noFill/>
                          </a:ln>
                          <a:effectLst/>
                        </a:rPr>
                        <a:t> Qtr.</a:t>
                      </a:r>
                      <a:endParaRPr kumimoji="0" lang="en-US" sz="14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mn-lt"/>
                          <a:cs typeface="Arial" charset="0"/>
                        </a:rPr>
                        <a:t>2</a:t>
                      </a:r>
                      <a:r>
                        <a:rPr kumimoji="0" lang="en-US" sz="1400" b="1" i="0" u="none" strike="noStrike" cap="none" normalizeH="0" baseline="30000" dirty="0">
                          <a:ln>
                            <a:noFill/>
                          </a:ln>
                          <a:solidFill>
                            <a:schemeClr val="tx1"/>
                          </a:solidFill>
                          <a:effectLst/>
                          <a:latin typeface="+mn-lt"/>
                          <a:cs typeface="Arial" charset="0"/>
                        </a:rPr>
                        <a:t>nd</a:t>
                      </a:r>
                      <a:r>
                        <a:rPr kumimoji="0" lang="en-US" sz="14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mn-lt"/>
                          <a:cs typeface="Arial" charset="0"/>
                        </a:rPr>
                        <a:t>3</a:t>
                      </a:r>
                      <a:r>
                        <a:rPr kumimoji="0" lang="en-US" sz="1400" b="1" i="0" u="none" strike="noStrike" cap="none" normalizeH="0" baseline="30000" dirty="0">
                          <a:ln>
                            <a:noFill/>
                          </a:ln>
                          <a:solidFill>
                            <a:schemeClr val="tx1"/>
                          </a:solidFill>
                          <a:effectLst/>
                          <a:latin typeface="+mn-lt"/>
                          <a:cs typeface="Arial" charset="0"/>
                        </a:rPr>
                        <a:t>rd</a:t>
                      </a:r>
                      <a:r>
                        <a:rPr kumimoji="0" lang="en-US" sz="14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3253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Program Improvements</a:t>
                      </a:r>
                      <a:endParaRPr kumimoji="0" lang="en-US" sz="13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Arial" charset="0"/>
                          <a:cs typeface="Arial" charset="0"/>
                        </a:rPr>
                        <a:t>581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746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charset="0"/>
                          <a:cs typeface="Arial" charset="0"/>
                        </a:rPr>
                        <a:t>738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2,065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a:ln>
                            <a:noFill/>
                          </a:ln>
                          <a:effectLst/>
                        </a:rPr>
                        <a:t>2,060</a:t>
                      </a:r>
                      <a:endParaRPr kumimoji="0" lang="en-US" sz="13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25036">
                <a:tc>
                  <a:txBody>
                    <a:bodyPr/>
                    <a:lstStyle/>
                    <a:p>
                      <a:pPr algn="r"/>
                      <a:r>
                        <a:rPr lang="en-US" sz="1300" i="1" dirty="0"/>
                        <a:t>People Trained in Special Emphasis Program Areas</a:t>
                      </a:r>
                      <a:endParaRPr lang="en-US" sz="1300" b="0" i="1" dirty="0"/>
                    </a:p>
                  </a:txBody>
                  <a:tcPr anchor="ctr">
                    <a:solidFill>
                      <a:schemeClr val="bg1">
                        <a:lumMod val="85000"/>
                      </a:schemeClr>
                    </a:solidFill>
                  </a:tcPr>
                </a:tc>
                <a:tc>
                  <a:txBody>
                    <a:bodyPr/>
                    <a:lstStyle/>
                    <a:p>
                      <a:pPr algn="ctr"/>
                      <a:r>
                        <a:rPr lang="en-US" sz="1300" b="0" i="0" dirty="0"/>
                        <a:t>1,689</a:t>
                      </a:r>
                    </a:p>
                  </a:txBody>
                  <a:tcPr anchor="ctr">
                    <a:solidFill>
                      <a:schemeClr val="bg1">
                        <a:lumMod val="85000"/>
                      </a:schemeClr>
                    </a:solidFill>
                  </a:tcPr>
                </a:tc>
                <a:tc>
                  <a:txBody>
                    <a:bodyPr/>
                    <a:lstStyle/>
                    <a:p>
                      <a:pPr algn="ctr"/>
                      <a:r>
                        <a:rPr lang="en-US" sz="1300" b="0" i="0" dirty="0">
                          <a:solidFill>
                            <a:schemeClr val="tx1"/>
                          </a:solidFill>
                        </a:rPr>
                        <a:t>2,601</a:t>
                      </a:r>
                    </a:p>
                  </a:txBody>
                  <a:tcPr anchor="ctr">
                    <a:solidFill>
                      <a:schemeClr val="bg1">
                        <a:lumMod val="85000"/>
                      </a:schemeClr>
                    </a:solidFill>
                  </a:tcPr>
                </a:tc>
                <a:tc>
                  <a:txBody>
                    <a:bodyPr/>
                    <a:lstStyle/>
                    <a:p>
                      <a:pPr algn="ctr"/>
                      <a:r>
                        <a:rPr lang="en-US" sz="1300" b="0" i="0" dirty="0">
                          <a:solidFill>
                            <a:schemeClr val="tx1"/>
                          </a:solidFill>
                        </a:rPr>
                        <a:t>1,235</a:t>
                      </a:r>
                    </a:p>
                  </a:txBody>
                  <a:tcPr anchor="ctr">
                    <a:solidFill>
                      <a:schemeClr val="bg1">
                        <a:lumMod val="85000"/>
                      </a:schemeClr>
                    </a:solidFill>
                  </a:tcPr>
                </a:tc>
                <a:tc>
                  <a:txBody>
                    <a:bodyPr/>
                    <a:lstStyle/>
                    <a:p>
                      <a:pPr algn="ctr"/>
                      <a:r>
                        <a:rPr lang="en-US" sz="1300" b="1" i="1" dirty="0"/>
                        <a:t>5,525</a:t>
                      </a:r>
                    </a:p>
                  </a:txBody>
                  <a:tcPr anchor="ctr">
                    <a:solidFill>
                      <a:schemeClr val="bg1">
                        <a:lumMod val="85000"/>
                      </a:schemeClr>
                    </a:solidFill>
                  </a:tcPr>
                </a:tc>
                <a:tc>
                  <a:txBody>
                    <a:bodyPr/>
                    <a:lstStyle/>
                    <a:p>
                      <a:pPr algn="ctr"/>
                      <a:r>
                        <a:rPr lang="en-US" sz="1300" i="0" dirty="0"/>
                        <a:t>3,700</a:t>
                      </a:r>
                      <a:endParaRPr lang="en-US" sz="1300" b="0" i="0" dirty="0"/>
                    </a:p>
                  </a:txBody>
                  <a:tcPr anchor="ctr">
                    <a:solidFill>
                      <a:schemeClr val="bg1">
                        <a:lumMod val="85000"/>
                      </a:schemeClr>
                    </a:solidFill>
                  </a:tcPr>
                </a:tc>
                <a:extLst>
                  <a:ext uri="{0D108BD9-81ED-4DB2-BD59-A6C34878D82A}">
                    <a16:rowId xmlns:a16="http://schemas.microsoft.com/office/drawing/2014/main" val="10010"/>
                  </a:ext>
                </a:extLst>
              </a:tr>
              <a:tr h="478107">
                <a:tc>
                  <a:txBody>
                    <a:bodyPr/>
                    <a:lstStyle/>
                    <a:p>
                      <a:pPr algn="r"/>
                      <a:r>
                        <a:rPr lang="en-US" sz="1300" i="1" dirty="0"/>
                        <a:t>People Trained at OSH</a:t>
                      </a:r>
                      <a:r>
                        <a:rPr lang="en-US" sz="1300" i="1" baseline="0" dirty="0"/>
                        <a:t> </a:t>
                      </a:r>
                      <a:r>
                        <a:rPr lang="en-US" sz="1300" i="1" dirty="0"/>
                        <a:t>Division Sponsored Events</a:t>
                      </a:r>
                      <a:endParaRPr lang="en-US" sz="1300" b="0" i="1" dirty="0"/>
                    </a:p>
                  </a:txBody>
                  <a:tcPr anchor="ctr">
                    <a:solidFill>
                      <a:schemeClr val="bg1">
                        <a:lumMod val="95000"/>
                      </a:schemeClr>
                    </a:solidFill>
                  </a:tcPr>
                </a:tc>
                <a:tc>
                  <a:txBody>
                    <a:bodyPr/>
                    <a:lstStyle/>
                    <a:p>
                      <a:pPr algn="ctr"/>
                      <a:r>
                        <a:rPr lang="en-US" sz="1300" b="0" i="0" dirty="0"/>
                        <a:t>3,649</a:t>
                      </a:r>
                    </a:p>
                  </a:txBody>
                  <a:tcPr anchor="ctr">
                    <a:solidFill>
                      <a:schemeClr val="bg1">
                        <a:lumMod val="95000"/>
                      </a:schemeClr>
                    </a:solidFill>
                  </a:tcPr>
                </a:tc>
                <a:tc>
                  <a:txBody>
                    <a:bodyPr/>
                    <a:lstStyle/>
                    <a:p>
                      <a:pPr algn="ctr"/>
                      <a:r>
                        <a:rPr lang="en-US" sz="1300" b="0" i="0" dirty="0">
                          <a:solidFill>
                            <a:schemeClr val="tx1"/>
                          </a:solidFill>
                        </a:rPr>
                        <a:t>4,171</a:t>
                      </a:r>
                    </a:p>
                  </a:txBody>
                  <a:tcPr anchor="ctr">
                    <a:solidFill>
                      <a:schemeClr val="bg1">
                        <a:lumMod val="95000"/>
                      </a:schemeClr>
                    </a:solidFill>
                  </a:tcPr>
                </a:tc>
                <a:tc>
                  <a:txBody>
                    <a:bodyPr/>
                    <a:lstStyle/>
                    <a:p>
                      <a:pPr algn="ctr"/>
                      <a:r>
                        <a:rPr lang="en-US" sz="1300" b="0" i="0" dirty="0">
                          <a:solidFill>
                            <a:schemeClr val="tx1"/>
                          </a:solidFill>
                        </a:rPr>
                        <a:t>3,711</a:t>
                      </a:r>
                    </a:p>
                  </a:txBody>
                  <a:tcPr anchor="ctr">
                    <a:solidFill>
                      <a:schemeClr val="bg1">
                        <a:lumMod val="95000"/>
                      </a:schemeClr>
                    </a:solidFill>
                  </a:tcPr>
                </a:tc>
                <a:tc>
                  <a:txBody>
                    <a:bodyPr/>
                    <a:lstStyle/>
                    <a:p>
                      <a:pPr algn="ctr"/>
                      <a:r>
                        <a:rPr lang="en-US" sz="1300" b="1" i="1" dirty="0"/>
                        <a:t>11,531</a:t>
                      </a:r>
                    </a:p>
                  </a:txBody>
                  <a:tcPr anchor="ctr">
                    <a:solidFill>
                      <a:schemeClr val="bg1">
                        <a:lumMod val="95000"/>
                      </a:schemeClr>
                    </a:solidFill>
                  </a:tcPr>
                </a:tc>
                <a:tc>
                  <a:txBody>
                    <a:bodyPr/>
                    <a:lstStyle/>
                    <a:p>
                      <a:pPr algn="ctr"/>
                      <a:r>
                        <a:rPr lang="en-US" sz="1300" i="0" dirty="0"/>
                        <a:t>9,600</a:t>
                      </a:r>
                      <a:endParaRPr lang="en-US" sz="13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7" name="TextBox 6">
            <a:extLst>
              <a:ext uri="{FF2B5EF4-FFF2-40B4-BE49-F238E27FC236}">
                <a16:creationId xmlns:a16="http://schemas.microsoft.com/office/drawing/2014/main" id="{5B7D3C25-AA60-4BA2-AF0D-76B067866976}"/>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765714171"/>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89037"/>
            <a:ext cx="8001000" cy="4525963"/>
          </a:xfrm>
        </p:spPr>
        <p:txBody>
          <a:bodyPr/>
          <a:lstStyle/>
          <a:p>
            <a:r>
              <a:rPr lang="en-US" b="1" dirty="0"/>
              <a:t>STAND UP/DOWN</a:t>
            </a:r>
          </a:p>
          <a:p>
            <a:endParaRPr lang="en-US" sz="800" b="1" dirty="0"/>
          </a:p>
          <a:p>
            <a:pPr lvl="1"/>
            <a:r>
              <a:rPr lang="en-US" i="1" dirty="0"/>
              <a:t>Fall Prevention Safety Stand Down—May 6 - 10</a:t>
            </a:r>
          </a:p>
          <a:p>
            <a:pPr lvl="2"/>
            <a:r>
              <a:rPr lang="en-US" i="1" dirty="0"/>
              <a:t>Two Construction Forums</a:t>
            </a:r>
          </a:p>
          <a:p>
            <a:pPr lvl="2"/>
            <a:endParaRPr lang="en-US" sz="400" i="1" dirty="0"/>
          </a:p>
          <a:p>
            <a:pPr lvl="3"/>
            <a:r>
              <a:rPr lang="en-US" i="1" dirty="0"/>
              <a:t>Concord – May 7</a:t>
            </a:r>
          </a:p>
          <a:p>
            <a:pPr lvl="3"/>
            <a:endParaRPr lang="en-US" sz="400" i="1" dirty="0"/>
          </a:p>
          <a:p>
            <a:pPr lvl="3"/>
            <a:r>
              <a:rPr lang="en-US" i="1" dirty="0"/>
              <a:t>Raleigh – May 9 </a:t>
            </a:r>
          </a:p>
          <a:p>
            <a:pPr lvl="1"/>
            <a:endParaRPr lang="en-US" i="1" dirty="0"/>
          </a:p>
          <a:p>
            <a:pPr lvl="1"/>
            <a:r>
              <a:rPr lang="en-US" i="1" dirty="0"/>
              <a:t>Trench Safety Stand Down—June 17 - 21</a:t>
            </a:r>
          </a:p>
          <a:p>
            <a:pPr lvl="1"/>
            <a:endParaRPr lang="en-US" i="1" dirty="0"/>
          </a:p>
          <a:p>
            <a:pPr lvl="1"/>
            <a:r>
              <a:rPr lang="en-US" i="1" dirty="0"/>
              <a:t>Safe + Sound Week—August 12 - 18</a:t>
            </a:r>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Training &amp; Education Outreach</a:t>
            </a:r>
            <a:endParaRPr lang="en-US" sz="2400" b="1" i="1" dirty="0">
              <a:solidFill>
                <a:schemeClr val="bg2"/>
              </a:solidFill>
            </a:endParaRPr>
          </a:p>
        </p:txBody>
      </p:sp>
      <p:sp>
        <p:nvSpPr>
          <p:cNvPr id="8" name="TextBox 7">
            <a:extLst>
              <a:ext uri="{FF2B5EF4-FFF2-40B4-BE49-F238E27FC236}">
                <a16:creationId xmlns:a16="http://schemas.microsoft.com/office/drawing/2014/main" id="{F3D00ADA-356C-4907-A8C4-1A937633B8B8}"/>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pic>
        <p:nvPicPr>
          <p:cNvPr id="9" name="Picture 8">
            <a:extLst>
              <a:ext uri="{FF2B5EF4-FFF2-40B4-BE49-F238E27FC236}">
                <a16:creationId xmlns:a16="http://schemas.microsoft.com/office/drawing/2014/main" id="{C3CE3F45-7F3B-4F2A-9772-76EFA6A1739C}"/>
              </a:ext>
            </a:extLst>
          </p:cNvPr>
          <p:cNvPicPr/>
          <p:nvPr/>
        </p:nvPicPr>
        <p:blipFill rotWithShape="1">
          <a:blip r:embed="rId3"/>
          <a:srcRect l="4816" t="24272" r="72441" b="15720"/>
          <a:stretch/>
        </p:blipFill>
        <p:spPr bwMode="auto">
          <a:xfrm>
            <a:off x="6865251" y="5044202"/>
            <a:ext cx="1745349" cy="804703"/>
          </a:xfrm>
          <a:prstGeom prst="rect">
            <a:avLst/>
          </a:prstGeom>
          <a:solidFill>
            <a:schemeClr val="bg1">
              <a:lumMod val="85000"/>
            </a:schemeClr>
          </a:solidFill>
          <a:ln>
            <a:solidFill>
              <a:schemeClr val="bg1">
                <a:lumMod val="85000"/>
              </a:schemeClr>
            </a:solid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80A1700C-98C1-4988-87B0-40C3B650D370}"/>
              </a:ext>
            </a:extLst>
          </p:cNvPr>
          <p:cNvPicPr>
            <a:picLocks noChangeAspect="1"/>
          </p:cNvPicPr>
          <p:nvPr/>
        </p:nvPicPr>
        <p:blipFill>
          <a:blip r:embed="rId4"/>
          <a:stretch>
            <a:fillRect/>
          </a:stretch>
        </p:blipFill>
        <p:spPr>
          <a:xfrm>
            <a:off x="7061976" y="2362200"/>
            <a:ext cx="1548624" cy="2544763"/>
          </a:xfrm>
          <a:prstGeom prst="rect">
            <a:avLst/>
          </a:prstGeom>
          <a:ln>
            <a:solidFill>
              <a:schemeClr val="bg1">
                <a:lumMod val="85000"/>
              </a:schemeClr>
            </a:solidFill>
          </a:ln>
        </p:spPr>
      </p:pic>
    </p:spTree>
    <p:extLst>
      <p:ext uri="{BB962C8B-B14F-4D97-AF65-F5344CB8AC3E}">
        <p14:creationId xmlns:p14="http://schemas.microsoft.com/office/powerpoint/2010/main" val="686098600"/>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a:t>
            </a:r>
            <a:endParaRPr lang="en-US" sz="2400" b="1" i="1" dirty="0">
              <a:solidFill>
                <a:srgbClr val="000080"/>
              </a:solidFill>
            </a:endParaRPr>
          </a:p>
        </p:txBody>
      </p:sp>
      <p:sp>
        <p:nvSpPr>
          <p:cNvPr id="6" name="Rectangle 7"/>
          <p:cNvSpPr txBox="1">
            <a:spLocks noChangeArrowheads="1"/>
          </p:cNvSpPr>
          <p:nvPr/>
        </p:nvSpPr>
        <p:spPr bwMode="auto">
          <a:xfrm>
            <a:off x="533400" y="10668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eaLnBrk="1" hangingPunct="1"/>
            <a:r>
              <a:rPr lang="en-US" b="1" kern="0" dirty="0"/>
              <a:t>A - Z SAFETY AND HEALTH TOPICS </a:t>
            </a:r>
          </a:p>
          <a:p>
            <a:pPr marL="0" indent="0" eaLnBrk="1" hangingPunct="1">
              <a:buNone/>
            </a:pPr>
            <a:r>
              <a:rPr lang="en-US" sz="2400" b="1" kern="0" dirty="0"/>
              <a:t>    (&gt;90 TOPICS)</a:t>
            </a:r>
          </a:p>
          <a:p>
            <a:pPr lvl="1" eaLnBrk="1" hangingPunct="1">
              <a:lnSpc>
                <a:spcPct val="150000"/>
              </a:lnSpc>
            </a:pPr>
            <a:r>
              <a:rPr lang="en-US" i="1" kern="0" dirty="0"/>
              <a:t>Boat Manufacturing</a:t>
            </a:r>
          </a:p>
          <a:p>
            <a:pPr lvl="1" eaLnBrk="1" hangingPunct="1">
              <a:lnSpc>
                <a:spcPct val="150000"/>
              </a:lnSpc>
            </a:pPr>
            <a:r>
              <a:rPr lang="en-US" i="1" kern="0" dirty="0"/>
              <a:t>Concrete and Masonry</a:t>
            </a:r>
          </a:p>
          <a:p>
            <a:pPr marL="457200" lvl="1" indent="0" eaLnBrk="1" hangingPunct="1">
              <a:buNone/>
            </a:pPr>
            <a:endParaRPr lang="en-US" sz="1800" i="1" kern="0" dirty="0"/>
          </a:p>
          <a:p>
            <a:pPr eaLnBrk="1" hangingPunct="1">
              <a:spcBef>
                <a:spcPts val="600"/>
              </a:spcBef>
            </a:pPr>
            <a:endParaRPr lang="en-US" sz="8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lvl="1" eaLnBrk="1" hangingPunct="1"/>
            <a:endParaRPr lang="en-US" sz="2000" i="1" kern="0" dirty="0"/>
          </a:p>
          <a:p>
            <a:pPr eaLnBrk="1" hangingPunct="1"/>
            <a:endParaRPr lang="en-US" sz="500" b="1" i="1" kern="0" dirty="0"/>
          </a:p>
          <a:p>
            <a:pPr eaLnBrk="1" hangingPunct="1"/>
            <a:endParaRPr lang="en-US" sz="500" b="1" i="1" kern="0" dirty="0"/>
          </a:p>
          <a:p>
            <a:pPr eaLnBrk="1" hangingPunct="1"/>
            <a:endParaRPr lang="en-US" sz="800" b="1" i="1" kern="0" dirty="0"/>
          </a:p>
          <a:p>
            <a:pPr lvl="1" eaLnBrk="1" hangingPunct="1"/>
            <a:endParaRPr lang="en-US" sz="2000" kern="0" dirty="0"/>
          </a:p>
          <a:p>
            <a:pPr eaLnBrk="1" hangingPunct="1">
              <a:buFont typeface="Wingdings" pitchFamily="2" charset="2"/>
              <a:buNone/>
            </a:pPr>
            <a:endParaRPr lang="en-US" sz="2000" kern="0" dirty="0"/>
          </a:p>
        </p:txBody>
      </p:sp>
      <p:pic>
        <p:nvPicPr>
          <p:cNvPr id="10" name="Picture 9">
            <a:extLst>
              <a:ext uri="{FF2B5EF4-FFF2-40B4-BE49-F238E27FC236}">
                <a16:creationId xmlns:a16="http://schemas.microsoft.com/office/drawing/2014/main" id="{A36B3879-179D-4D02-BA14-CBA0F0CFE110}"/>
              </a:ext>
            </a:extLst>
          </p:cNvPr>
          <p:cNvPicPr/>
          <p:nvPr/>
        </p:nvPicPr>
        <p:blipFill rotWithShape="1">
          <a:blip r:embed="rId3"/>
          <a:srcRect l="10096" t="18230" r="53045" b="7140"/>
          <a:stretch/>
        </p:blipFill>
        <p:spPr bwMode="auto">
          <a:xfrm>
            <a:off x="4343400" y="3429000"/>
            <a:ext cx="4034828" cy="2181885"/>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67E2A54-BF52-4820-B15D-7E91EF13EF43}"/>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4231499509"/>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MEMORANDUM OF UNDERSTANDING (MOU)</a:t>
            </a:r>
          </a:p>
          <a:p>
            <a:pPr eaLnBrk="1" hangingPunct="1"/>
            <a:endParaRPr lang="en-US" sz="800" b="1" kern="0" dirty="0"/>
          </a:p>
          <a:p>
            <a:pPr lvl="1" eaLnBrk="1" hangingPunct="1"/>
            <a:r>
              <a:rPr lang="en-US" i="1" kern="0" dirty="0"/>
              <a:t>MOU</a:t>
            </a:r>
            <a:r>
              <a:rPr lang="en-US" i="1" dirty="0"/>
              <a:t>—NCDHHS – Radiation Protection Section</a:t>
            </a:r>
          </a:p>
          <a:p>
            <a:pPr lvl="1" eaLnBrk="1" hangingPunct="1"/>
            <a:endParaRPr lang="en-US" sz="1200" i="1" dirty="0"/>
          </a:p>
          <a:p>
            <a:pPr lvl="1" eaLnBrk="1" hangingPunct="1"/>
            <a:r>
              <a:rPr lang="en-US" i="1" kern="0" dirty="0"/>
              <a:t>MOU</a:t>
            </a:r>
            <a:r>
              <a:rPr lang="en-US" i="1" dirty="0"/>
              <a:t>—NCDEQ – Air Quality Division </a:t>
            </a:r>
            <a:endParaRPr lang="en-US" i="1" kern="0" dirty="0"/>
          </a:p>
          <a:p>
            <a:pPr eaLnBrk="1" hangingPunct="1"/>
            <a:endParaRPr lang="en-US" sz="800" b="1" kern="0" dirty="0"/>
          </a:p>
          <a:p>
            <a:pPr eaLnBrk="1" hangingPunct="1"/>
            <a:endParaRPr lang="en-US" sz="800" b="1" kern="0" dirty="0"/>
          </a:p>
          <a:p>
            <a:pPr lvl="1" eaLnBrk="1" hangingPunct="1"/>
            <a:endParaRPr lang="en-US" i="1" kern="0" dirty="0"/>
          </a:p>
          <a:p>
            <a:pPr eaLnBrk="1" hangingPunct="1"/>
            <a:r>
              <a:rPr lang="en-US" b="1" kern="0" dirty="0"/>
              <a:t>ALERTS</a:t>
            </a:r>
          </a:p>
          <a:p>
            <a:pPr eaLnBrk="1" hangingPunct="1"/>
            <a:endParaRPr lang="en-US" sz="800" b="1" kern="0" dirty="0"/>
          </a:p>
          <a:p>
            <a:pPr lvl="1" eaLnBrk="1" hangingPunct="1"/>
            <a:r>
              <a:rPr lang="en-US" i="1" kern="0" dirty="0"/>
              <a:t>3M 1</a:t>
            </a:r>
            <a:r>
              <a:rPr lang="en-US" i="1" dirty="0"/>
              <a:t>—3M DBI – SALA </a:t>
            </a:r>
            <a:r>
              <a:rPr lang="en-US" i="1" dirty="0" err="1"/>
              <a:t>ExoFit</a:t>
            </a:r>
            <a:r>
              <a:rPr lang="en-US" i="1" dirty="0"/>
              <a:t> NEX Harnesses</a:t>
            </a:r>
          </a:p>
          <a:p>
            <a:pPr lvl="1" eaLnBrk="1" hangingPunct="1"/>
            <a:endParaRPr lang="en-US" sz="800" i="1" dirty="0"/>
          </a:p>
          <a:p>
            <a:pPr lvl="2" eaLnBrk="1" hangingPunct="1"/>
            <a:r>
              <a:rPr lang="en-US" dirty="0"/>
              <a:t>Safety notice pertains to a possible defect in the dorsal D-ring on </a:t>
            </a:r>
            <a:r>
              <a:rPr lang="en-US" dirty="0" err="1"/>
              <a:t>ExoFit</a:t>
            </a:r>
            <a:r>
              <a:rPr lang="en-US" dirty="0"/>
              <a:t> NEX harnesses manufactured between January 2016 and December 2018</a:t>
            </a:r>
            <a:endParaRPr lang="en-US" i="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7A395DA1-2B40-4953-9056-448754085842}"/>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062503524"/>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dirty="0"/>
              <a:t>CODE OF FEDERAL REGISTER (CFR)</a:t>
            </a:r>
          </a:p>
          <a:p>
            <a:pPr eaLnBrk="1" hangingPunct="1"/>
            <a:endParaRPr lang="en-US" sz="800" b="1" dirty="0"/>
          </a:p>
          <a:p>
            <a:pPr lvl="1" eaLnBrk="1" hangingPunct="1"/>
            <a:r>
              <a:rPr lang="en-US" i="1" dirty="0"/>
              <a:t> CFR 176A—Technical Amendments</a:t>
            </a:r>
          </a:p>
          <a:p>
            <a:pPr lvl="1" eaLnBrk="1" hangingPunct="1"/>
            <a:endParaRPr lang="en-US" sz="800" i="1" dirty="0"/>
          </a:p>
          <a:p>
            <a:pPr lvl="2" eaLnBrk="1" hangingPunct="1"/>
            <a:r>
              <a:rPr lang="en-US" dirty="0"/>
              <a:t>Corrects CAS number for methyl vinyl ketone in 1910.119 App A and restores two figures to 1910.184</a:t>
            </a:r>
          </a:p>
          <a:p>
            <a:pPr lvl="2" eaLnBrk="1" hangingPunct="1"/>
            <a:endParaRPr lang="en-US" dirty="0"/>
          </a:p>
          <a:p>
            <a:pPr lvl="1" eaLnBrk="1" hangingPunct="1"/>
            <a:r>
              <a:rPr lang="en-US" i="1" dirty="0"/>
              <a:t>CFR 178E—Cranes and Derricks in Construction: Operator Qualification</a:t>
            </a:r>
          </a:p>
          <a:p>
            <a:pPr lvl="1" eaLnBrk="1" hangingPunct="1"/>
            <a:endParaRPr lang="en-US" sz="800" i="1" dirty="0"/>
          </a:p>
          <a:p>
            <a:pPr lvl="2" eaLnBrk="1" hangingPunct="1"/>
            <a:r>
              <a:rPr lang="en-US" dirty="0"/>
              <a:t>New final rule alters a provision that required different levels of certification based on the rated lifting capacity of equipment and establishes minimum requirements for determining operator competency</a:t>
            </a:r>
            <a:endParaRPr lang="en-US" i="1"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7A395DA1-2B40-4953-9056-448754085842}"/>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69078141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600" b="1" kern="0" dirty="0"/>
              <a:t>FIELD OPERATIONS MANUAL (FOM)</a:t>
            </a:r>
          </a:p>
          <a:p>
            <a:pPr lvl="1" eaLnBrk="1" hangingPunct="1"/>
            <a:r>
              <a:rPr lang="en-US" sz="2200" i="1" kern="0" dirty="0"/>
              <a:t>FOM Chapter 15</a:t>
            </a:r>
            <a:r>
              <a:rPr lang="en-US" sz="2200" i="1" dirty="0"/>
              <a:t>—Industrial Hygiene Compliance</a:t>
            </a:r>
            <a:endParaRPr lang="en-US" sz="2200" i="1" kern="0" dirty="0"/>
          </a:p>
          <a:p>
            <a:pPr eaLnBrk="1" hangingPunct="1"/>
            <a:endParaRPr lang="en-US" sz="1600" b="1" kern="0" dirty="0"/>
          </a:p>
          <a:p>
            <a:pPr eaLnBrk="1" hangingPunct="1"/>
            <a:r>
              <a:rPr lang="en-US" sz="2600" b="1" kern="0" dirty="0"/>
              <a:t>COMPLIANCE DIRECTIVE (CPL)</a:t>
            </a:r>
          </a:p>
          <a:p>
            <a:pPr lvl="1" eaLnBrk="1" hangingPunct="1"/>
            <a:r>
              <a:rPr lang="en-US" sz="2200" i="1" kern="0" dirty="0"/>
              <a:t>CPL 02-00-161</a:t>
            </a:r>
            <a:r>
              <a:rPr lang="en-US" sz="2200" i="1" dirty="0"/>
              <a:t>—National Emphasis Program on Trenching and Excavation</a:t>
            </a:r>
            <a:endParaRPr lang="en-US" sz="2200" i="1" kern="0" dirty="0"/>
          </a:p>
          <a:p>
            <a:pPr lvl="1" eaLnBrk="1" hangingPunct="1"/>
            <a:endParaRPr lang="en-US" sz="1600" i="1" dirty="0"/>
          </a:p>
          <a:p>
            <a:pPr eaLnBrk="1" hangingPunct="1"/>
            <a:r>
              <a:rPr lang="en-US" sz="2600" b="1" kern="0" dirty="0"/>
              <a:t>MEMOS</a:t>
            </a:r>
          </a:p>
          <a:p>
            <a:pPr lvl="1" eaLnBrk="1" hangingPunct="1"/>
            <a:r>
              <a:rPr lang="en-US" sz="2200" i="1" kern="0" dirty="0"/>
              <a:t>FED 1</a:t>
            </a:r>
            <a:r>
              <a:rPr lang="en-US" sz="2200" i="1" dirty="0"/>
              <a:t>—Entering Federally-Owned Buildings or Federally-Leased Facilities/REAL ID</a:t>
            </a:r>
          </a:p>
          <a:p>
            <a:pPr lvl="1" eaLnBrk="1" hangingPunct="1"/>
            <a:endParaRPr lang="en-US" sz="800" i="1" dirty="0"/>
          </a:p>
          <a:p>
            <a:pPr lvl="1" eaLnBrk="1" hangingPunct="1"/>
            <a:r>
              <a:rPr lang="en-US" sz="2200" i="1" kern="0" dirty="0"/>
              <a:t>BE 4</a:t>
            </a:r>
            <a:r>
              <a:rPr lang="en-US" i="1" dirty="0"/>
              <a:t>—Updated Interim Enforcement Guidance for the Beryllium Standards</a:t>
            </a:r>
            <a:endParaRPr lang="en-US" sz="2200" i="1" kern="0" dirty="0"/>
          </a:p>
          <a:p>
            <a:pPr eaLnBrk="1" hangingPunct="1"/>
            <a:endParaRPr lang="en-US" sz="800" b="1" kern="0"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5" name="TextBox 4">
            <a:extLst>
              <a:ext uri="{FF2B5EF4-FFF2-40B4-BE49-F238E27FC236}">
                <a16:creationId xmlns:a16="http://schemas.microsoft.com/office/drawing/2014/main" id="{371F7B13-3039-475C-8A9B-818701B9DF30}"/>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14765533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8" name="TextBox 7">
            <a:extLst>
              <a:ext uri="{FF2B5EF4-FFF2-40B4-BE49-F238E27FC236}">
                <a16:creationId xmlns:a16="http://schemas.microsoft.com/office/drawing/2014/main" id="{25A54392-E204-4A26-AF4F-45F9F0935CF7}"/>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85628538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2667686151"/>
              </p:ext>
            </p:extLst>
          </p:nvPr>
        </p:nvGraphicFramePr>
        <p:xfrm>
          <a:off x="609599" y="1121656"/>
          <a:ext cx="7924800" cy="1406101"/>
        </p:xfrm>
        <a:graphic>
          <a:graphicData uri="http://schemas.openxmlformats.org/drawingml/2006/table">
            <a:tbl>
              <a:tblPr firstRow="1" bandRow="1">
                <a:tableStyleId>{00A15C55-8517-42AA-B614-E9B94910E393}</a:tableStyleId>
              </a:tblPr>
              <a:tblGrid>
                <a:gridCol w="3200401">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90600">
                  <a:extLst>
                    <a:ext uri="{9D8B030D-6E8A-4147-A177-3AD203B41FA5}">
                      <a16:colId xmlns:a16="http://schemas.microsoft.com/office/drawing/2014/main" val="3854577345"/>
                    </a:ext>
                  </a:extLst>
                </a:gridCol>
                <a:gridCol w="914400">
                  <a:extLst>
                    <a:ext uri="{9D8B030D-6E8A-4147-A177-3AD203B41FA5}">
                      <a16:colId xmlns:a16="http://schemas.microsoft.com/office/drawing/2014/main" val="3495996946"/>
                    </a:ext>
                  </a:extLst>
                </a:gridCol>
                <a:gridCol w="840876">
                  <a:extLst>
                    <a:ext uri="{9D8B030D-6E8A-4147-A177-3AD203B41FA5}">
                      <a16:colId xmlns:a16="http://schemas.microsoft.com/office/drawing/2014/main" val="20002"/>
                    </a:ext>
                  </a:extLst>
                </a:gridCol>
                <a:gridCol w="1140323">
                  <a:extLst>
                    <a:ext uri="{9D8B030D-6E8A-4147-A177-3AD203B41FA5}">
                      <a16:colId xmlns:a16="http://schemas.microsoft.com/office/drawing/2014/main" val="20003"/>
                    </a:ext>
                  </a:extLst>
                </a:gridCol>
              </a:tblGrid>
              <a:tr h="762733">
                <a:tc>
                  <a:txBody>
                    <a:bodyPr/>
                    <a:lstStyle/>
                    <a:p>
                      <a:pPr algn="ctr"/>
                      <a:r>
                        <a:rPr lang="en-US" sz="1500" dirty="0">
                          <a:solidFill>
                            <a:schemeClr val="tx1"/>
                          </a:solidFill>
                        </a:rPr>
                        <a:t>EDUCATION, TRAINING AND TECHNICAL ASSISTANCE</a:t>
                      </a:r>
                      <a:endParaRPr lang="en-US" sz="1500" b="1" dirty="0">
                        <a:solidFill>
                          <a:schemeClr val="tx1"/>
                        </a:solidFill>
                      </a:endParaRPr>
                    </a:p>
                  </a:txBody>
                  <a:tcPr anchor="ctr">
                    <a:solidFill>
                      <a:schemeClr val="bg1">
                        <a:lumMod val="75000"/>
                      </a:schemeClr>
                    </a:solidFill>
                  </a:tcPr>
                </a:tc>
                <a:tc>
                  <a:txBody>
                    <a:bodyPr/>
                    <a:lstStyle/>
                    <a:p>
                      <a:pPr algn="ctr"/>
                      <a:r>
                        <a:rPr lang="en-US" sz="1300" dirty="0">
                          <a:solidFill>
                            <a:schemeClr val="tx1"/>
                          </a:solidFill>
                        </a:rPr>
                        <a:t>1</a:t>
                      </a:r>
                      <a:r>
                        <a:rPr lang="en-US" sz="1300" baseline="30000" dirty="0">
                          <a:solidFill>
                            <a:schemeClr val="tx1"/>
                          </a:solidFill>
                        </a:rPr>
                        <a:t>st</a:t>
                      </a:r>
                      <a:r>
                        <a:rPr lang="en-US" sz="1300" dirty="0">
                          <a:solidFill>
                            <a:schemeClr val="tx1"/>
                          </a:solidFill>
                        </a:rPr>
                        <a:t> Qtr.</a:t>
                      </a:r>
                      <a:endParaRPr lang="en-US" sz="1300" b="1" dirty="0">
                        <a:solidFill>
                          <a:schemeClr val="tx1"/>
                        </a:solidFill>
                      </a:endParaRPr>
                    </a:p>
                  </a:txBody>
                  <a:tcPr anchor="ctr">
                    <a:solidFill>
                      <a:schemeClr val="bg1">
                        <a:lumMod val="7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tc>
                  <a:txBody>
                    <a:bodyPr/>
                    <a:lstStyle/>
                    <a:p>
                      <a:pPr algn="ctr"/>
                      <a:r>
                        <a:rPr lang="en-US" sz="1300" i="0" dirty="0">
                          <a:solidFill>
                            <a:schemeClr val="tx1"/>
                          </a:solidFill>
                        </a:rPr>
                        <a:t>FFY Goal</a:t>
                      </a:r>
                      <a:endParaRPr lang="en-US" sz="13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solidFill>
                      <a:schemeClr val="bg1">
                        <a:lumMod val="95000"/>
                      </a:schemeClr>
                    </a:solidFill>
                  </a:tcPr>
                </a:tc>
                <a:tc>
                  <a:txBody>
                    <a:bodyPr/>
                    <a:lstStyle/>
                    <a:p>
                      <a:pPr algn="ctr"/>
                      <a:r>
                        <a:rPr lang="en-US" sz="1300" b="0" i="0" dirty="0"/>
                        <a:t>35,521</a:t>
                      </a:r>
                    </a:p>
                  </a:txBody>
                  <a:tcPr>
                    <a:solidFill>
                      <a:schemeClr val="bg1">
                        <a:lumMod val="95000"/>
                      </a:schemeClr>
                    </a:solidFill>
                  </a:tcPr>
                </a:tc>
                <a:tc>
                  <a:txBody>
                    <a:bodyPr/>
                    <a:lstStyle/>
                    <a:p>
                      <a:pPr algn="ctr"/>
                      <a:r>
                        <a:rPr lang="en-US" sz="1300" b="0" i="0" dirty="0"/>
                        <a:t>10,188</a:t>
                      </a:r>
                    </a:p>
                  </a:txBody>
                  <a:tcPr>
                    <a:solidFill>
                      <a:schemeClr val="bg1">
                        <a:lumMod val="95000"/>
                      </a:schemeClr>
                    </a:solidFill>
                  </a:tcPr>
                </a:tc>
                <a:tc>
                  <a:txBody>
                    <a:bodyPr/>
                    <a:lstStyle/>
                    <a:p>
                      <a:pPr algn="ctr"/>
                      <a:r>
                        <a:rPr lang="en-US" sz="1300" b="0" i="0" dirty="0"/>
                        <a:t>14,174</a:t>
                      </a:r>
                    </a:p>
                  </a:txBody>
                  <a:tcPr>
                    <a:solidFill>
                      <a:schemeClr val="bg1">
                        <a:lumMod val="95000"/>
                      </a:schemeClr>
                    </a:solidFill>
                  </a:tcPr>
                </a:tc>
                <a:tc>
                  <a:txBody>
                    <a:bodyPr/>
                    <a:lstStyle/>
                    <a:p>
                      <a:pPr algn="ctr"/>
                      <a:r>
                        <a:rPr lang="en-US" sz="1300" b="1" i="1" dirty="0"/>
                        <a:t>59,883</a:t>
                      </a:r>
                    </a:p>
                  </a:txBody>
                  <a:tcPr>
                    <a:solidFill>
                      <a:schemeClr val="bg1">
                        <a:lumMod val="95000"/>
                      </a:schemeClr>
                    </a:solidFill>
                  </a:tcPr>
                </a:tc>
                <a:tc>
                  <a:txBody>
                    <a:bodyPr/>
                    <a:lstStyle/>
                    <a:p>
                      <a:pPr algn="ctr"/>
                      <a:r>
                        <a:rPr lang="en-US" sz="1300" i="0" dirty="0"/>
                        <a:t>45,000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solidFill>
                      <a:schemeClr val="bg1">
                        <a:lumMod val="85000"/>
                      </a:schemeClr>
                    </a:solidFill>
                  </a:tcPr>
                </a:tc>
                <a:tc>
                  <a:txBody>
                    <a:bodyPr/>
                    <a:lstStyle/>
                    <a:p>
                      <a:pPr algn="ctr"/>
                      <a:r>
                        <a:rPr lang="en-US" sz="1300" b="0" i="0" dirty="0"/>
                        <a:t>635</a:t>
                      </a:r>
                    </a:p>
                  </a:txBody>
                  <a:tcPr>
                    <a:solidFill>
                      <a:schemeClr val="bg1">
                        <a:lumMod val="85000"/>
                      </a:schemeClr>
                    </a:solidFill>
                  </a:tcPr>
                </a:tc>
                <a:tc>
                  <a:txBody>
                    <a:bodyPr/>
                    <a:lstStyle/>
                    <a:p>
                      <a:pPr algn="ctr"/>
                      <a:r>
                        <a:rPr lang="en-US" sz="1300" b="0" i="0" dirty="0"/>
                        <a:t>931</a:t>
                      </a:r>
                    </a:p>
                  </a:txBody>
                  <a:tcPr>
                    <a:solidFill>
                      <a:schemeClr val="bg1">
                        <a:lumMod val="85000"/>
                      </a:schemeClr>
                    </a:solidFill>
                  </a:tcPr>
                </a:tc>
                <a:tc>
                  <a:txBody>
                    <a:bodyPr/>
                    <a:lstStyle/>
                    <a:p>
                      <a:pPr algn="ctr"/>
                      <a:r>
                        <a:rPr lang="en-US" sz="1300" b="0" i="0" dirty="0"/>
                        <a:t>795</a:t>
                      </a:r>
                    </a:p>
                  </a:txBody>
                  <a:tcPr>
                    <a:solidFill>
                      <a:schemeClr val="bg1">
                        <a:lumMod val="85000"/>
                      </a:schemeClr>
                    </a:solidFill>
                  </a:tcPr>
                </a:tc>
                <a:tc>
                  <a:txBody>
                    <a:bodyPr/>
                    <a:lstStyle/>
                    <a:p>
                      <a:pPr algn="ctr"/>
                      <a:r>
                        <a:rPr lang="en-US" sz="1300" b="1" i="1" dirty="0"/>
                        <a:t>2,361</a:t>
                      </a:r>
                    </a:p>
                  </a:txBody>
                  <a:tcPr>
                    <a:solidFill>
                      <a:schemeClr val="bg1">
                        <a:lumMod val="85000"/>
                      </a:schemeClr>
                    </a:solidFill>
                  </a:tcPr>
                </a:tc>
                <a:tc>
                  <a:txBody>
                    <a:bodyPr/>
                    <a:lstStyle/>
                    <a:p>
                      <a:pPr algn="ctr"/>
                      <a:r>
                        <a:rPr lang="en-US" sz="1300" i="0" dirty="0"/>
                        <a:t>NA</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20" name="Table 19">
            <a:extLst>
              <a:ext uri="{FF2B5EF4-FFF2-40B4-BE49-F238E27FC236}">
                <a16:creationId xmlns:a16="http://schemas.microsoft.com/office/drawing/2014/main" id="{1ADA0AFA-1E19-48C3-AE5B-967E3542B0AA}"/>
              </a:ext>
            </a:extLst>
          </p:cNvPr>
          <p:cNvGraphicFramePr>
            <a:graphicFrameLocks noGrp="1"/>
          </p:cNvGraphicFramePr>
          <p:nvPr>
            <p:extLst>
              <p:ext uri="{D42A27DB-BD31-4B8C-83A1-F6EECF244321}">
                <p14:modId xmlns:p14="http://schemas.microsoft.com/office/powerpoint/2010/main" val="2690085304"/>
              </p:ext>
            </p:extLst>
          </p:nvPr>
        </p:nvGraphicFramePr>
        <p:xfrm>
          <a:off x="609599" y="2514600"/>
          <a:ext cx="7924795" cy="1712655"/>
        </p:xfrm>
        <a:graphic>
          <a:graphicData uri="http://schemas.openxmlformats.org/drawingml/2006/table">
            <a:tbl>
              <a:tblPr firstRow="1" bandRow="1">
                <a:tableStyleId>{00A15C55-8517-42AA-B614-E9B94910E393}</a:tableStyleId>
              </a:tblPr>
              <a:tblGrid>
                <a:gridCol w="3200401">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90600">
                  <a:extLst>
                    <a:ext uri="{9D8B030D-6E8A-4147-A177-3AD203B41FA5}">
                      <a16:colId xmlns:a16="http://schemas.microsoft.com/office/drawing/2014/main" val="2768121833"/>
                    </a:ext>
                  </a:extLst>
                </a:gridCol>
                <a:gridCol w="914400">
                  <a:extLst>
                    <a:ext uri="{9D8B030D-6E8A-4147-A177-3AD203B41FA5}">
                      <a16:colId xmlns:a16="http://schemas.microsoft.com/office/drawing/2014/main" val="1950724065"/>
                    </a:ext>
                  </a:extLst>
                </a:gridCol>
                <a:gridCol w="840874">
                  <a:extLst>
                    <a:ext uri="{9D8B030D-6E8A-4147-A177-3AD203B41FA5}">
                      <a16:colId xmlns:a16="http://schemas.microsoft.com/office/drawing/2014/main" val="20002"/>
                    </a:ext>
                  </a:extLst>
                </a:gridCol>
                <a:gridCol w="1140320">
                  <a:extLst>
                    <a:ext uri="{9D8B030D-6E8A-4147-A177-3AD203B41FA5}">
                      <a16:colId xmlns:a16="http://schemas.microsoft.com/office/drawing/2014/main" val="20003"/>
                    </a:ext>
                  </a:extLst>
                </a:gridCol>
              </a:tblGrid>
              <a:tr h="554415">
                <a:tc>
                  <a:txBody>
                    <a:bodyPr/>
                    <a:lstStyle/>
                    <a:p>
                      <a:pPr algn="ctr"/>
                      <a:r>
                        <a:rPr lang="en-US" sz="1500" b="1" dirty="0">
                          <a:solidFill>
                            <a:schemeClr val="tx1"/>
                          </a:solidFill>
                        </a:rPr>
                        <a:t>AGRICULTURAL</a:t>
                      </a:r>
                      <a:r>
                        <a:rPr lang="en-US" sz="1500" b="1" baseline="0" dirty="0">
                          <a:solidFill>
                            <a:schemeClr val="tx1"/>
                          </a:solidFill>
                        </a:rPr>
                        <a:t> SAFETY AND HEALTH</a:t>
                      </a:r>
                      <a:endParaRPr lang="en-US" sz="1500" b="1" dirty="0">
                        <a:solidFill>
                          <a:schemeClr val="tx1"/>
                        </a:solidFill>
                      </a:endParaRPr>
                    </a:p>
                  </a:txBody>
                  <a:tcPr anchor="ctr">
                    <a:solidFill>
                      <a:schemeClr val="bg1">
                        <a:lumMod val="75000"/>
                      </a:schemeClr>
                    </a:solidFill>
                  </a:tcPr>
                </a:tc>
                <a:tc>
                  <a:txBody>
                    <a:bodyPr/>
                    <a:lstStyle/>
                    <a:p>
                      <a:pPr algn="ctr"/>
                      <a:r>
                        <a:rPr lang="en-US" sz="1300" b="1" dirty="0">
                          <a:solidFill>
                            <a:schemeClr val="tx1"/>
                          </a:solidFill>
                        </a:rPr>
                        <a:t>1</a:t>
                      </a:r>
                      <a:r>
                        <a:rPr lang="en-US" sz="1300" b="1" baseline="30000" dirty="0">
                          <a:solidFill>
                            <a:schemeClr val="tx1"/>
                          </a:solidFill>
                        </a:rPr>
                        <a:t>st </a:t>
                      </a:r>
                      <a:r>
                        <a:rPr lang="en-US" sz="1300" b="1" dirty="0">
                          <a:solidFill>
                            <a:schemeClr val="tx1"/>
                          </a:solidFill>
                        </a:rPr>
                        <a:t>Qtr.</a:t>
                      </a:r>
                    </a:p>
                  </a:txBody>
                  <a:tcPr anchor="ctr">
                    <a:solidFill>
                      <a:schemeClr val="bg1">
                        <a:lumMod val="7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tc>
                  <a:txBody>
                    <a:bodyPr/>
                    <a:lstStyle/>
                    <a:p>
                      <a:pPr algn="ctr"/>
                      <a:r>
                        <a:rPr lang="en-US" sz="13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77207">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0" i="0" dirty="0"/>
                        <a:t>227</a:t>
                      </a:r>
                    </a:p>
                  </a:txBody>
                  <a:tcPr>
                    <a:solidFill>
                      <a:schemeClr val="bg1">
                        <a:lumMod val="95000"/>
                      </a:schemeClr>
                    </a:solidFill>
                  </a:tcPr>
                </a:tc>
                <a:tc>
                  <a:txBody>
                    <a:bodyPr/>
                    <a:lstStyle/>
                    <a:p>
                      <a:pPr algn="ctr"/>
                      <a:r>
                        <a:rPr lang="en-US" sz="1300" b="0" i="0" dirty="0"/>
                        <a:t>2,465</a:t>
                      </a:r>
                    </a:p>
                  </a:txBody>
                  <a:tcPr>
                    <a:solidFill>
                      <a:schemeClr val="bg1">
                        <a:lumMod val="95000"/>
                      </a:schemeClr>
                    </a:solidFill>
                  </a:tcPr>
                </a:tc>
                <a:tc>
                  <a:txBody>
                    <a:bodyPr/>
                    <a:lstStyle/>
                    <a:p>
                      <a:pPr algn="ctr"/>
                      <a:r>
                        <a:rPr lang="en-US" sz="1300" b="0" i="0" dirty="0"/>
                        <a:t>2,118</a:t>
                      </a:r>
                    </a:p>
                  </a:txBody>
                  <a:tcPr>
                    <a:solidFill>
                      <a:schemeClr val="bg1">
                        <a:lumMod val="95000"/>
                      </a:schemeClr>
                    </a:solidFill>
                  </a:tcPr>
                </a:tc>
                <a:tc>
                  <a:txBody>
                    <a:bodyPr/>
                    <a:lstStyle/>
                    <a:p>
                      <a:pPr algn="ctr"/>
                      <a:r>
                        <a:rPr lang="en-US" sz="1300" b="1" i="1" dirty="0"/>
                        <a:t>4,810</a:t>
                      </a:r>
                    </a:p>
                  </a:txBody>
                  <a:tcPr>
                    <a:solidFill>
                      <a:schemeClr val="bg1">
                        <a:lumMod val="95000"/>
                      </a:schemeClr>
                    </a:solidFill>
                  </a:tcPr>
                </a:tc>
                <a:tc>
                  <a:txBody>
                    <a:bodyPr/>
                    <a:lstStyle/>
                    <a:p>
                      <a:pPr algn="ctr"/>
                      <a:r>
                        <a:rPr lang="en-US" sz="1300" i="0" dirty="0"/>
                        <a:t>3,500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277207">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0" i="0" dirty="0"/>
                        <a:t>24</a:t>
                      </a:r>
                    </a:p>
                  </a:txBody>
                  <a:tcPr>
                    <a:solidFill>
                      <a:schemeClr val="bg1">
                        <a:lumMod val="85000"/>
                      </a:schemeClr>
                    </a:solidFill>
                  </a:tcPr>
                </a:tc>
                <a:tc>
                  <a:txBody>
                    <a:bodyPr/>
                    <a:lstStyle/>
                    <a:p>
                      <a:pPr algn="ctr"/>
                      <a:r>
                        <a:rPr lang="en-US" sz="1300" b="0" i="0" dirty="0"/>
                        <a:t>7</a:t>
                      </a:r>
                    </a:p>
                  </a:txBody>
                  <a:tcPr>
                    <a:solidFill>
                      <a:schemeClr val="bg1">
                        <a:lumMod val="85000"/>
                      </a:schemeClr>
                    </a:solidFill>
                  </a:tcPr>
                </a:tc>
                <a:tc>
                  <a:txBody>
                    <a:bodyPr/>
                    <a:lstStyle/>
                    <a:p>
                      <a:pPr algn="ctr"/>
                      <a:r>
                        <a:rPr lang="en-US" sz="1300" b="0" i="0" dirty="0"/>
                        <a:t>13</a:t>
                      </a:r>
                    </a:p>
                  </a:txBody>
                  <a:tcPr>
                    <a:solidFill>
                      <a:schemeClr val="bg1">
                        <a:lumMod val="85000"/>
                      </a:schemeClr>
                    </a:solidFill>
                  </a:tcPr>
                </a:tc>
                <a:tc>
                  <a:txBody>
                    <a:bodyPr/>
                    <a:lstStyle/>
                    <a:p>
                      <a:pPr algn="ctr"/>
                      <a:r>
                        <a:rPr lang="en-US" sz="1300" b="1" i="1" dirty="0"/>
                        <a:t>44</a:t>
                      </a:r>
                    </a:p>
                  </a:txBody>
                  <a:tcPr>
                    <a:solidFill>
                      <a:schemeClr val="bg1">
                        <a:lumMod val="85000"/>
                      </a:schemeClr>
                    </a:solidFill>
                  </a:tcPr>
                </a:tc>
                <a:tc>
                  <a:txBody>
                    <a:bodyPr/>
                    <a:lstStyle/>
                    <a:p>
                      <a:pPr algn="ctr"/>
                      <a:r>
                        <a:rPr lang="en-US" sz="1300" i="0" dirty="0"/>
                        <a:t>80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277207">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0" i="0" dirty="0"/>
                        <a:t>88</a:t>
                      </a:r>
                    </a:p>
                  </a:txBody>
                  <a:tcPr>
                    <a:solidFill>
                      <a:schemeClr val="bg1">
                        <a:lumMod val="95000"/>
                      </a:schemeClr>
                    </a:solidFill>
                  </a:tcPr>
                </a:tc>
                <a:tc>
                  <a:txBody>
                    <a:bodyPr/>
                    <a:lstStyle/>
                    <a:p>
                      <a:pPr algn="ctr"/>
                      <a:r>
                        <a:rPr lang="en-US" sz="1300" b="0" i="0" dirty="0"/>
                        <a:t>1,152</a:t>
                      </a:r>
                    </a:p>
                  </a:txBody>
                  <a:tcPr>
                    <a:solidFill>
                      <a:schemeClr val="bg1">
                        <a:lumMod val="95000"/>
                      </a:schemeClr>
                    </a:solidFill>
                  </a:tcPr>
                </a:tc>
                <a:tc>
                  <a:txBody>
                    <a:bodyPr/>
                    <a:lstStyle/>
                    <a:p>
                      <a:pPr algn="ctr"/>
                      <a:r>
                        <a:rPr lang="en-US" sz="1300" b="0" i="0" dirty="0"/>
                        <a:t>457</a:t>
                      </a:r>
                    </a:p>
                  </a:txBody>
                  <a:tcPr>
                    <a:solidFill>
                      <a:schemeClr val="bg1">
                        <a:lumMod val="95000"/>
                      </a:schemeClr>
                    </a:solidFill>
                  </a:tcPr>
                </a:tc>
                <a:tc>
                  <a:txBody>
                    <a:bodyPr/>
                    <a:lstStyle/>
                    <a:p>
                      <a:pPr algn="ctr"/>
                      <a:r>
                        <a:rPr lang="en-US" sz="1300" b="1" i="1" dirty="0"/>
                        <a:t>1,697</a:t>
                      </a:r>
                    </a:p>
                  </a:txBody>
                  <a:tcPr>
                    <a:solidFill>
                      <a:schemeClr val="bg1">
                        <a:lumMod val="95000"/>
                      </a:schemeClr>
                    </a:solidFill>
                  </a:tcPr>
                </a:tc>
                <a:tc>
                  <a:txBody>
                    <a:bodyPr/>
                    <a:lstStyle/>
                    <a:p>
                      <a:pPr algn="ctr"/>
                      <a:r>
                        <a:rPr lang="en-US" sz="1300" i="0" dirty="0"/>
                        <a:t>1,500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277207">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0" i="0" dirty="0"/>
                        <a:t>146</a:t>
                      </a:r>
                    </a:p>
                  </a:txBody>
                  <a:tcPr>
                    <a:solidFill>
                      <a:schemeClr val="bg1">
                        <a:lumMod val="85000"/>
                      </a:schemeClr>
                    </a:solidFill>
                  </a:tcPr>
                </a:tc>
                <a:tc>
                  <a:txBody>
                    <a:bodyPr/>
                    <a:lstStyle/>
                    <a:p>
                      <a:pPr algn="ctr"/>
                      <a:r>
                        <a:rPr lang="en-US" sz="1300" b="0" i="0" dirty="0"/>
                        <a:t>1,311</a:t>
                      </a:r>
                    </a:p>
                  </a:txBody>
                  <a:tcPr>
                    <a:solidFill>
                      <a:schemeClr val="bg1">
                        <a:lumMod val="85000"/>
                      </a:schemeClr>
                    </a:solidFill>
                  </a:tcPr>
                </a:tc>
                <a:tc>
                  <a:txBody>
                    <a:bodyPr/>
                    <a:lstStyle/>
                    <a:p>
                      <a:pPr algn="ctr"/>
                      <a:r>
                        <a:rPr lang="en-US" sz="1300" b="0" i="0" dirty="0"/>
                        <a:t>353</a:t>
                      </a:r>
                    </a:p>
                  </a:txBody>
                  <a:tcPr>
                    <a:solidFill>
                      <a:schemeClr val="bg1">
                        <a:lumMod val="85000"/>
                      </a:schemeClr>
                    </a:solidFill>
                  </a:tcPr>
                </a:tc>
                <a:tc>
                  <a:txBody>
                    <a:bodyPr/>
                    <a:lstStyle/>
                    <a:p>
                      <a:pPr algn="ctr"/>
                      <a:r>
                        <a:rPr lang="en-US" sz="1300" b="1" i="1" dirty="0"/>
                        <a:t>1,810</a:t>
                      </a:r>
                    </a:p>
                  </a:txBody>
                  <a:tcPr>
                    <a:solidFill>
                      <a:schemeClr val="bg1">
                        <a:lumMod val="85000"/>
                      </a:schemeClr>
                    </a:solidFill>
                  </a:tcPr>
                </a:tc>
                <a:tc>
                  <a:txBody>
                    <a:bodyPr/>
                    <a:lstStyle/>
                    <a:p>
                      <a:pPr algn="ctr"/>
                      <a:r>
                        <a:rPr lang="en-US" sz="1300" i="0" dirty="0"/>
                        <a:t>1,700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12" name="Picture 11" descr="C:\Users\wllagoe.EADS\Pictures\Construction\IMAG0613.jpg">
            <a:extLst>
              <a:ext uri="{FF2B5EF4-FFF2-40B4-BE49-F238E27FC236}">
                <a16:creationId xmlns:a16="http://schemas.microsoft.com/office/drawing/2014/main" id="{7C0E007E-79F3-48EA-B168-CF725B281815}"/>
              </a:ext>
            </a:extLst>
          </p:cNvPr>
          <p:cNvPicPr/>
          <p:nvPr/>
        </p:nvPicPr>
        <p:blipFill>
          <a:blip r:embed="rId3" cstate="print"/>
          <a:srcRect t="22143"/>
          <a:stretch>
            <a:fillRect/>
          </a:stretch>
        </p:blipFill>
        <p:spPr bwMode="auto">
          <a:xfrm>
            <a:off x="609600" y="4330245"/>
            <a:ext cx="3048000" cy="1613354"/>
          </a:xfrm>
          <a:prstGeom prst="rect">
            <a:avLst/>
          </a:prstGeom>
          <a:noFill/>
          <a:ln w="9525">
            <a:noFill/>
            <a:miter lim="800000"/>
            <a:headEnd/>
            <a:tailEnd/>
          </a:ln>
        </p:spPr>
      </p:pic>
      <p:pic>
        <p:nvPicPr>
          <p:cNvPr id="16" name="Picture 15" descr="C:\Documents and Settings\Wanda Lagoe\My Documents\My Pictures\Partnerships\Crane 178.jpg">
            <a:extLst>
              <a:ext uri="{FF2B5EF4-FFF2-40B4-BE49-F238E27FC236}">
                <a16:creationId xmlns:a16="http://schemas.microsoft.com/office/drawing/2014/main" id="{DFFDDE89-4B1A-4DFD-B794-163BB10039D7}"/>
              </a:ext>
            </a:extLst>
          </p:cNvPr>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pic>
        <p:nvPicPr>
          <p:cNvPr id="17" name="Picture 16" descr="DSC_1171">
            <a:extLst>
              <a:ext uri="{FF2B5EF4-FFF2-40B4-BE49-F238E27FC236}">
                <a16:creationId xmlns:a16="http://schemas.microsoft.com/office/drawing/2014/main" id="{DDFCD552-13F5-44F5-83F2-ECCB7EA9132E}"/>
              </a:ext>
            </a:extLst>
          </p:cNvPr>
          <p:cNvPicPr/>
          <p:nvPr/>
        </p:nvPicPr>
        <p:blipFill rotWithShape="1">
          <a:blip r:embed="rId5" cstate="email">
            <a:extLst>
              <a:ext uri="{28A0092B-C50C-407E-A947-70E740481C1C}">
                <a14:useLocalDpi xmlns:a14="http://schemas.microsoft.com/office/drawing/2010/main"/>
              </a:ext>
            </a:extLst>
          </a:blip>
          <a:srcRect l="18430" t="33212" r="15224" b="24037"/>
          <a:stretch/>
        </p:blipFill>
        <p:spPr bwMode="auto">
          <a:xfrm>
            <a:off x="4733925" y="4317087"/>
            <a:ext cx="1971675" cy="1613357"/>
          </a:xfrm>
          <a:prstGeom prst="rect">
            <a:avLst/>
          </a:prstGeom>
          <a:ln>
            <a:noFill/>
          </a:ln>
          <a:extLst>
            <a:ext uri="{53640926-AAD7-44D8-BBD7-CCE9431645EC}">
              <a14:shadowObscured xmlns:a14="http://schemas.microsoft.com/office/drawing/2010/main"/>
            </a:ext>
          </a:extLst>
        </p:spPr>
      </p:pic>
      <p:pic>
        <p:nvPicPr>
          <p:cNvPr id="21" name="Picture 20" descr="A group of people standing next to a person&#10;&#10;Description automatically generated">
            <a:extLst>
              <a:ext uri="{FF2B5EF4-FFF2-40B4-BE49-F238E27FC236}">
                <a16:creationId xmlns:a16="http://schemas.microsoft.com/office/drawing/2014/main" id="{FA5DF09D-382F-4EA9-B341-2CE2FFCF12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3491" y="4303931"/>
            <a:ext cx="1377109" cy="1639668"/>
          </a:xfrm>
          <a:prstGeom prst="rect">
            <a:avLst/>
          </a:prstGeom>
        </p:spPr>
      </p:pic>
      <p:sp>
        <p:nvSpPr>
          <p:cNvPr id="11" name="TextBox 10">
            <a:extLst>
              <a:ext uri="{FF2B5EF4-FFF2-40B4-BE49-F238E27FC236}">
                <a16:creationId xmlns:a16="http://schemas.microsoft.com/office/drawing/2014/main" id="{E62DF0A8-95F0-4900-A4D3-48EBF1E4C1BD}"/>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789503030"/>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 </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pic>
        <p:nvPicPr>
          <p:cNvPr id="12" name="Picture 11" descr="DSC_1207-2">
            <a:extLst>
              <a:ext uri="{FF2B5EF4-FFF2-40B4-BE49-F238E27FC236}">
                <a16:creationId xmlns:a16="http://schemas.microsoft.com/office/drawing/2014/main" id="{3B4D7D6E-8988-401D-8A66-9DD8D6128303}"/>
              </a:ext>
            </a:extLst>
          </p:cNvPr>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a:xfrm>
            <a:off x="5178336" y="1295400"/>
            <a:ext cx="3356064" cy="2785533"/>
          </a:xfrm>
          <a:prstGeom prst="rect">
            <a:avLst/>
          </a:prstGeom>
        </p:spPr>
      </p:pic>
      <p:sp>
        <p:nvSpPr>
          <p:cNvPr id="2" name="TextBox 1">
            <a:extLst>
              <a:ext uri="{FF2B5EF4-FFF2-40B4-BE49-F238E27FC236}">
                <a16:creationId xmlns:a16="http://schemas.microsoft.com/office/drawing/2014/main" id="{5F68E256-868C-4196-AD9E-2E2E7FF5B56C}"/>
              </a:ext>
            </a:extLst>
          </p:cNvPr>
          <p:cNvSpPr txBox="1"/>
          <p:nvPr/>
        </p:nvSpPr>
        <p:spPr>
          <a:xfrm>
            <a:off x="5720809" y="5163364"/>
            <a:ext cx="2813591" cy="553998"/>
          </a:xfrm>
          <a:prstGeom prst="rect">
            <a:avLst/>
          </a:prstGeom>
          <a:noFill/>
        </p:spPr>
        <p:txBody>
          <a:bodyPr wrap="none" rtlCol="0">
            <a:spAutoFit/>
          </a:bodyPr>
          <a:lstStyle/>
          <a:p>
            <a:r>
              <a:rPr lang="en-US" sz="1000" b="1" dirty="0"/>
              <a:t>2019 – 2023 Strategic Management Plan</a:t>
            </a:r>
          </a:p>
          <a:p>
            <a:r>
              <a:rPr lang="en-US" sz="1000" i="1" dirty="0"/>
              <a:t>Goal #1 – Reduce fatalities by 2%</a:t>
            </a:r>
          </a:p>
          <a:p>
            <a:r>
              <a:rPr lang="en-US" sz="1000" i="1" dirty="0"/>
              <a:t>Goal #2 – Reduce injuries and illnesses by 5%</a:t>
            </a:r>
          </a:p>
        </p:txBody>
      </p:sp>
      <p:sp>
        <p:nvSpPr>
          <p:cNvPr id="8" name="TextBox 7">
            <a:extLst>
              <a:ext uri="{FF2B5EF4-FFF2-40B4-BE49-F238E27FC236}">
                <a16:creationId xmlns:a16="http://schemas.microsoft.com/office/drawing/2014/main" id="{A1DC869E-26CB-4088-9BFD-606B40415D4C}"/>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905012078"/>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008101143"/>
              </p:ext>
            </p:extLst>
          </p:nvPr>
        </p:nvGraphicFramePr>
        <p:xfrm>
          <a:off x="609600" y="1143000"/>
          <a:ext cx="7924797" cy="1219201"/>
        </p:xfrm>
        <a:graphic>
          <a:graphicData uri="http://schemas.openxmlformats.org/drawingml/2006/table">
            <a:tbl>
              <a:tblPr>
                <a:tableStyleId>{00A15C55-8517-42AA-B614-E9B94910E393}</a:tableStyleId>
              </a:tblPr>
              <a:tblGrid>
                <a:gridCol w="32004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1201846190"/>
                    </a:ext>
                  </a:extLst>
                </a:gridCol>
                <a:gridCol w="685800">
                  <a:extLst>
                    <a:ext uri="{9D8B030D-6E8A-4147-A177-3AD203B41FA5}">
                      <a16:colId xmlns:a16="http://schemas.microsoft.com/office/drawing/2014/main" val="462949911"/>
                    </a:ext>
                  </a:extLst>
                </a:gridCol>
                <a:gridCol w="685797">
                  <a:extLst>
                    <a:ext uri="{9D8B030D-6E8A-4147-A177-3AD203B41FA5}">
                      <a16:colId xmlns:a16="http://schemas.microsoft.com/office/drawing/2014/main" val="20004"/>
                    </a:ext>
                  </a:extLst>
                </a:gridCol>
              </a:tblGrid>
              <a:tr h="5921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  1</a:t>
                      </a:r>
                      <a:r>
                        <a:rPr kumimoji="0" lang="en-US" sz="1000" b="1" i="0" u="none" strike="noStrike" cap="none" normalizeH="0" baseline="30000" dirty="0">
                          <a:ln>
                            <a:noFill/>
                          </a:ln>
                          <a:solidFill>
                            <a:schemeClr val="tx1"/>
                          </a:solidFill>
                          <a:effectLst/>
                          <a:latin typeface="Arial" charset="0"/>
                          <a:cs typeface="Arial" charset="0"/>
                        </a:rPr>
                        <a:t>st </a:t>
                      </a:r>
                      <a:r>
                        <a:rPr kumimoji="0" lang="en-US" sz="100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solidFill>
                            <a:schemeClr val="tx1"/>
                          </a:solidFill>
                          <a:effectLst/>
                          <a:latin typeface="Arial" charset="0"/>
                          <a:cs typeface="Arial" charset="0"/>
                        </a:rPr>
                        <a:t>Total Fatalities</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1" u="none" strike="noStrike" cap="none" normalizeH="0" baseline="0" dirty="0">
                          <a:ln>
                            <a:noFill/>
                          </a:ln>
                          <a:effectLst/>
                        </a:rPr>
                        <a:t>24</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2</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14</a:t>
                      </a:r>
                    </a:p>
                  </a:txBody>
                  <a:tcPr horzOverflow="overflow">
                    <a:solidFill>
                      <a:schemeClr val="bg1">
                        <a:lumMod val="95000"/>
                      </a:schemeClr>
                    </a:solidFill>
                  </a:tcPr>
                </a:tc>
                <a:extLst>
                  <a:ext uri="{0D108BD9-81ED-4DB2-BD59-A6C34878D82A}">
                    <a16:rowId xmlns:a16="http://schemas.microsoft.com/office/drawing/2014/main" val="10001"/>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effectLst/>
                        </a:rPr>
                        <a:t> Fatality Rate</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rPr>
                        <a:t>0.0118</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0.0005</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0.0004</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0.0017</a:t>
                      </a:r>
                    </a:p>
                  </a:txBody>
                  <a:tcPr horzOverflow="overflow">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t>0.0017</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551D7D50-EAB8-4089-9442-23CB7A3F44C9}"/>
              </a:ext>
            </a:extLst>
          </p:cNvPr>
          <p:cNvGraphicFramePr>
            <a:graphicFrameLocks noGrp="1"/>
          </p:cNvGraphicFramePr>
          <p:nvPr>
            <p:extLst>
              <p:ext uri="{D42A27DB-BD31-4B8C-83A1-F6EECF244321}">
                <p14:modId xmlns:p14="http://schemas.microsoft.com/office/powerpoint/2010/main" val="3080449201"/>
              </p:ext>
            </p:extLst>
          </p:nvPr>
        </p:nvGraphicFramePr>
        <p:xfrm>
          <a:off x="609599" y="2490667"/>
          <a:ext cx="7924796" cy="3376733"/>
        </p:xfrm>
        <a:graphic>
          <a:graphicData uri="http://schemas.openxmlformats.org/drawingml/2006/table">
            <a:tbl>
              <a:tblPr firstRow="1" bandRow="1">
                <a:tableStyleId>{00A15C55-8517-42AA-B614-E9B94910E393}</a:tableStyleId>
              </a:tblPr>
              <a:tblGrid>
                <a:gridCol w="1481907">
                  <a:extLst>
                    <a:ext uri="{9D8B030D-6E8A-4147-A177-3AD203B41FA5}">
                      <a16:colId xmlns:a16="http://schemas.microsoft.com/office/drawing/2014/main" val="20000"/>
                    </a:ext>
                  </a:extLst>
                </a:gridCol>
                <a:gridCol w="656531">
                  <a:extLst>
                    <a:ext uri="{9D8B030D-6E8A-4147-A177-3AD203B41FA5}">
                      <a16:colId xmlns:a16="http://schemas.microsoft.com/office/drawing/2014/main" val="20001"/>
                    </a:ext>
                  </a:extLst>
                </a:gridCol>
                <a:gridCol w="691847">
                  <a:extLst>
                    <a:ext uri="{9D8B030D-6E8A-4147-A177-3AD203B41FA5}">
                      <a16:colId xmlns:a16="http://schemas.microsoft.com/office/drawing/2014/main" val="4062742692"/>
                    </a:ext>
                  </a:extLst>
                </a:gridCol>
                <a:gridCol w="522516">
                  <a:extLst>
                    <a:ext uri="{9D8B030D-6E8A-4147-A177-3AD203B41FA5}">
                      <a16:colId xmlns:a16="http://schemas.microsoft.com/office/drawing/2014/main" val="3728438101"/>
                    </a:ext>
                  </a:extLst>
                </a:gridCol>
                <a:gridCol w="609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09600">
                  <a:extLst>
                    <a:ext uri="{9D8B030D-6E8A-4147-A177-3AD203B41FA5}">
                      <a16:colId xmlns:a16="http://schemas.microsoft.com/office/drawing/2014/main" val="2637262442"/>
                    </a:ext>
                  </a:extLst>
                </a:gridCol>
                <a:gridCol w="609600">
                  <a:extLst>
                    <a:ext uri="{9D8B030D-6E8A-4147-A177-3AD203B41FA5}">
                      <a16:colId xmlns:a16="http://schemas.microsoft.com/office/drawing/2014/main" val="3567398069"/>
                    </a:ext>
                  </a:extLst>
                </a:gridCol>
                <a:gridCol w="685795">
                  <a:extLst>
                    <a:ext uri="{9D8B030D-6E8A-4147-A177-3AD203B41FA5}">
                      <a16:colId xmlns:a16="http://schemas.microsoft.com/office/drawing/2014/main" val="20005"/>
                    </a:ext>
                  </a:extLst>
                </a:gridCol>
              </a:tblGrid>
              <a:tr h="433264">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baseline="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a:t>
                      </a:r>
                    </a:p>
                    <a:p>
                      <a:pPr algn="ctr"/>
                      <a:r>
                        <a:rPr lang="en-US" sz="1200" b="1" dirty="0">
                          <a:solidFill>
                            <a:schemeClr val="tx1"/>
                          </a:solidFill>
                        </a:rPr>
                        <a:t>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2681">
                <a:tc>
                  <a:txBody>
                    <a:bodyPr/>
                    <a:lstStyle/>
                    <a:p>
                      <a:pPr algn="r"/>
                      <a:r>
                        <a:rPr lang="en-US" sz="1100" b="0" i="1" dirty="0">
                          <a:solidFill>
                            <a:schemeClr val="tx1"/>
                          </a:solidFill>
                        </a:rPr>
                        <a:t>Struck By</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b="1" i="1" dirty="0"/>
                        <a:t>2</a:t>
                      </a:r>
                    </a:p>
                  </a:txBody>
                  <a:tcPr anchor="ctr">
                    <a:solidFill>
                      <a:schemeClr val="bg1">
                        <a:lumMod val="95000"/>
                      </a:schemeClr>
                    </a:solidFill>
                  </a:tcPr>
                </a:tc>
                <a:tc>
                  <a:txBody>
                    <a:bodyPr/>
                    <a:lstStyle/>
                    <a:p>
                      <a:pPr algn="r"/>
                      <a:r>
                        <a:rPr lang="en-US" sz="1100" b="0" i="1" dirty="0">
                          <a:solidFill>
                            <a:schemeClr val="tx1"/>
                          </a:solidFill>
                        </a:rPr>
                        <a:t>Inhalation</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1</a:t>
                      </a:r>
                    </a:p>
                  </a:txBody>
                  <a:tcPr anchor="ctr">
                    <a:solidFill>
                      <a:schemeClr val="bg1">
                        <a:lumMod val="95000"/>
                      </a:schemeClr>
                    </a:solidFill>
                  </a:tcPr>
                </a:tc>
                <a:extLst>
                  <a:ext uri="{0D108BD9-81ED-4DB2-BD59-A6C34878D82A}">
                    <a16:rowId xmlns:a16="http://schemas.microsoft.com/office/drawing/2014/main" val="10001"/>
                  </a:ext>
                </a:extLst>
              </a:tr>
              <a:tr h="442410">
                <a:tc>
                  <a:txBody>
                    <a:bodyPr/>
                    <a:lstStyle/>
                    <a:p>
                      <a:pPr algn="r"/>
                      <a:r>
                        <a:rPr lang="en-US" sz="11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442410">
                <a:tc>
                  <a:txBody>
                    <a:bodyPr/>
                    <a:lstStyle/>
                    <a:p>
                      <a:pPr algn="r"/>
                      <a:r>
                        <a:rPr lang="en-US" sz="11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622140">
                <a:tc>
                  <a:txBody>
                    <a:bodyPr/>
                    <a:lstStyle/>
                    <a:p>
                      <a:pPr algn="r"/>
                      <a:r>
                        <a:rPr lang="en-US" sz="1100" b="0" i="1" dirty="0"/>
                        <a:t>Fall (Same</a:t>
                      </a:r>
                      <a:r>
                        <a:rPr lang="en-US" sz="1100" b="0" i="1" baseline="0" dirty="0"/>
                        <a:t> Level)</a:t>
                      </a:r>
                      <a:endParaRPr lang="en-US" sz="11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42410">
                <a:tc>
                  <a:txBody>
                    <a:bodyPr/>
                    <a:lstStyle/>
                    <a:p>
                      <a:pPr algn="r"/>
                      <a:r>
                        <a:rPr lang="en-US" sz="11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4</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7</a:t>
                      </a:r>
                    </a:p>
                  </a:txBody>
                  <a:tcPr anchor="ctr">
                    <a:solidFill>
                      <a:schemeClr val="bg1">
                        <a:lumMod val="95000"/>
                      </a:schemeClr>
                    </a:solidFill>
                  </a:tcPr>
                </a:tc>
                <a:tc>
                  <a:txBody>
                    <a:bodyPr/>
                    <a:lstStyle/>
                    <a:p>
                      <a:pPr algn="r"/>
                      <a:r>
                        <a:rPr lang="en-US" sz="11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62681">
                <a:tc>
                  <a:txBody>
                    <a:bodyPr/>
                    <a:lstStyle/>
                    <a:p>
                      <a:pPr algn="r"/>
                      <a:r>
                        <a:rPr lang="en-US" sz="11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extLst>
                  <a:ext uri="{0D108BD9-81ED-4DB2-BD59-A6C34878D82A}">
                    <a16:rowId xmlns:a16="http://schemas.microsoft.com/office/drawing/2014/main" val="10006"/>
                  </a:ext>
                </a:extLst>
              </a:tr>
              <a:tr h="444801">
                <a:tc>
                  <a:txBody>
                    <a:bodyPr/>
                    <a:lstStyle/>
                    <a:p>
                      <a:pPr algn="r"/>
                      <a:r>
                        <a:rPr lang="en-US" sz="11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B3E1553E-4D1E-45A3-87B5-2E97090B4C2F}"/>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47613049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Group 128">
            <a:extLst>
              <a:ext uri="{FF2B5EF4-FFF2-40B4-BE49-F238E27FC236}">
                <a16:creationId xmlns:a16="http://schemas.microsoft.com/office/drawing/2014/main" id="{D01AEA25-2911-4D7B-B30B-6CB68AEBDA92}"/>
              </a:ext>
            </a:extLst>
          </p:cNvPr>
          <p:cNvGraphicFramePr>
            <a:graphicFrameLocks noGrp="1"/>
          </p:cNvGraphicFramePr>
          <p:nvPr>
            <p:extLst>
              <p:ext uri="{D42A27DB-BD31-4B8C-83A1-F6EECF244321}">
                <p14:modId xmlns:p14="http://schemas.microsoft.com/office/powerpoint/2010/main" val="988049236"/>
              </p:ext>
            </p:extLst>
          </p:nvPr>
        </p:nvGraphicFramePr>
        <p:xfrm>
          <a:off x="609600" y="1143000"/>
          <a:ext cx="7929234" cy="1739443"/>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379515">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23*</a:t>
                      </a:r>
                      <a:r>
                        <a:rPr lang="en-US" sz="1800" b="1" dirty="0"/>
                        <a:t>—</a:t>
                      </a:r>
                      <a:r>
                        <a:rPr kumimoji="0" lang="en-US" sz="1800" b="1" i="0" u="none" strike="noStrike" cap="none" normalizeH="0" baseline="0" dirty="0">
                          <a:ln>
                            <a:noFill/>
                          </a:ln>
                          <a:solidFill>
                            <a:schemeClr val="tx1"/>
                          </a:solidFill>
                          <a:effectLst/>
                          <a:latin typeface="Arial" charset="0"/>
                          <a:cs typeface="Arial" charset="0"/>
                        </a:rPr>
                        <a:t>CONSTRUCTION</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111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3795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2017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2846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2.2</a:t>
                      </a:r>
                    </a:p>
                  </a:txBody>
                  <a:tcPr horzOverflow="overflow">
                    <a:solidFill>
                      <a:schemeClr val="bg1">
                        <a:lumMod val="9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18%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1.8</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3.2</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3.1</a:t>
                      </a:r>
                    </a:p>
                  </a:txBody>
                  <a:tcPr horzOverflow="overflow">
                    <a:solidFill>
                      <a:schemeClr val="bg1">
                        <a:lumMod val="95000"/>
                      </a:schemeClr>
                    </a:solidFill>
                  </a:tcPr>
                </a:tc>
                <a:tc>
                  <a:txBody>
                    <a:bodyPr/>
                    <a:lstStyle/>
                    <a:p>
                      <a:pPr algn="ctr"/>
                      <a:r>
                        <a:rPr lang="en-US" sz="1200" b="1" i="1" dirty="0"/>
                        <a:t>42% Lower</a:t>
                      </a:r>
                    </a:p>
                  </a:txBody>
                  <a:tcPr horzOverflow="overflow">
                    <a:solidFill>
                      <a:schemeClr val="bg1">
                        <a:lumMod val="95000"/>
                      </a:schemeClr>
                    </a:solidFill>
                  </a:tcPr>
                </a:tc>
                <a:extLst>
                  <a:ext uri="{0D108BD9-81ED-4DB2-BD59-A6C34878D82A}">
                    <a16:rowId xmlns:a16="http://schemas.microsoft.com/office/drawing/2014/main" val="10003"/>
                  </a:ext>
                </a:extLst>
              </a:tr>
              <a:tr h="2846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1.5</a:t>
                      </a:r>
                    </a:p>
                  </a:txBody>
                  <a:tcPr horzOverflow="overflow">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27%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1.1</a:t>
                      </a:r>
                    </a:p>
                  </a:txBody>
                  <a:tcPr horzOverflow="overflow">
                    <a:solidFill>
                      <a:schemeClr val="bg1">
                        <a:lumMod val="85000"/>
                      </a:schemeClr>
                    </a:solidFill>
                  </a:tcPr>
                </a:tc>
                <a:tc>
                  <a:txBody>
                    <a:bodyPr/>
                    <a:lstStyle/>
                    <a:p>
                      <a:pPr algn="ctr"/>
                      <a:r>
                        <a:rPr lang="en-US" sz="1200" i="1" dirty="0"/>
                        <a:t>1.9</a:t>
                      </a:r>
                    </a:p>
                  </a:txBody>
                  <a:tcPr horzOverflow="overflow">
                    <a:solidFill>
                      <a:schemeClr val="bg1">
                        <a:lumMod val="85000"/>
                      </a:schemeClr>
                    </a:solidFill>
                  </a:tcPr>
                </a:tc>
                <a:tc gridSpan="2">
                  <a:txBody>
                    <a:bodyPr/>
                    <a:lstStyle/>
                    <a:p>
                      <a:pPr algn="ctr"/>
                      <a:r>
                        <a:rPr lang="en-US" sz="1200" b="1" i="1" dirty="0"/>
                        <a:t>5%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1.8</a:t>
                      </a:r>
                    </a:p>
                  </a:txBody>
                  <a:tcPr horzOverflow="overflow">
                    <a:solidFill>
                      <a:schemeClr val="bg1">
                        <a:lumMod val="85000"/>
                      </a:schemeClr>
                    </a:solidFill>
                  </a:tcPr>
                </a:tc>
                <a:tc>
                  <a:txBody>
                    <a:bodyPr/>
                    <a:lstStyle/>
                    <a:p>
                      <a:pPr algn="ctr"/>
                      <a:r>
                        <a:rPr lang="en-US" sz="1200" b="1" i="1" dirty="0"/>
                        <a:t>39%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3340986228"/>
              </p:ext>
            </p:extLst>
          </p:nvPr>
        </p:nvGraphicFramePr>
        <p:xfrm>
          <a:off x="609601" y="3166350"/>
          <a:ext cx="7924799" cy="2777250"/>
        </p:xfrm>
        <a:graphic>
          <a:graphicData uri="http://schemas.openxmlformats.org/drawingml/2006/table">
            <a:tbl>
              <a:tblPr>
                <a:tableStyleId>{00A15C55-8517-42AA-B614-E9B94910E393}</a:tableStyleId>
              </a:tblPr>
              <a:tblGrid>
                <a:gridCol w="3809999">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846251830"/>
                    </a:ext>
                  </a:extLst>
                </a:gridCol>
                <a:gridCol w="914400">
                  <a:extLst>
                    <a:ext uri="{9D8B030D-6E8A-4147-A177-3AD203B41FA5}">
                      <a16:colId xmlns:a16="http://schemas.microsoft.com/office/drawing/2014/main" val="285359158"/>
                    </a:ext>
                  </a:extLst>
                </a:gridCol>
                <a:gridCol w="657225">
                  <a:extLst>
                    <a:ext uri="{9D8B030D-6E8A-4147-A177-3AD203B41FA5}">
                      <a16:colId xmlns:a16="http://schemas.microsoft.com/office/drawing/2014/main" val="20002"/>
                    </a:ext>
                  </a:extLst>
                </a:gridCol>
                <a:gridCol w="866775">
                  <a:extLst>
                    <a:ext uri="{9D8B030D-6E8A-4147-A177-3AD203B41FA5}">
                      <a16:colId xmlns:a16="http://schemas.microsoft.com/office/drawing/2014/main" val="20003"/>
                    </a:ext>
                  </a:extLst>
                </a:gridCol>
              </a:tblGrid>
              <a:tr h="843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1</a:t>
                      </a:r>
                      <a:r>
                        <a:rPr kumimoji="0" lang="en-US" sz="1400" b="1" u="none" strike="noStrike" cap="none" normalizeH="0" baseline="30000" dirty="0">
                          <a:ln>
                            <a:noFill/>
                          </a:ln>
                          <a:effectLst/>
                        </a:rPr>
                        <a:t>st</a:t>
                      </a:r>
                      <a:r>
                        <a:rPr kumimoji="0" lang="en-US" sz="1400" b="1" u="none" strike="noStrike" cap="none" normalizeH="0" baseline="0" dirty="0">
                          <a:ln>
                            <a:noFill/>
                          </a:ln>
                          <a:effectLst/>
                        </a:rPr>
                        <a:t> Qtr.</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FFY Goal</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Compliance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208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427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520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1,155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Consultative Visits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150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374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200</a:t>
                      </a:r>
                    </a:p>
                  </a:txBody>
                  <a:tcPr anchor="ctr" horzOverflow="overflow">
                    <a:solidFill>
                      <a:schemeClr val="bg1">
                        <a:lumMod val="85000"/>
                      </a:schemeClr>
                    </a:solidFill>
                  </a:tcPr>
                </a:tc>
                <a:extLst>
                  <a:ext uri="{0D108BD9-81ED-4DB2-BD59-A6C34878D82A}">
                    <a16:rowId xmlns:a16="http://schemas.microsoft.com/office/drawing/2014/main" val="10002"/>
                  </a:ext>
                </a:extLst>
              </a:tr>
              <a:tr h="5820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OSH Outreach Events (10 and 30 Hour Construction Courses)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8</a:t>
                      </a:r>
                    </a:p>
                  </a:txBody>
                  <a:tcPr anchor="ctr" horzOverflow="overflow">
                    <a:solidFill>
                      <a:schemeClr val="bg1">
                        <a:lumMod val="95000"/>
                      </a:schemeClr>
                    </a:solidFill>
                  </a:tcPr>
                </a:tc>
                <a:extLst>
                  <a:ext uri="{0D108BD9-81ED-4DB2-BD59-A6C34878D82A}">
                    <a16:rowId xmlns:a16="http://schemas.microsoft.com/office/drawing/2014/main" val="10003"/>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People Trained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288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1,193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597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2,078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2,500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5E614B3F-D3E8-4A4B-BB53-4922B0B5F986}"/>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122122581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pic>
        <p:nvPicPr>
          <p:cNvPr id="17" name="Picture 16">
            <a:extLst>
              <a:ext uri="{FF2B5EF4-FFF2-40B4-BE49-F238E27FC236}">
                <a16:creationId xmlns:a16="http://schemas.microsoft.com/office/drawing/2014/main" id="{A1D21761-1394-47F6-8DD1-4E8FBA2AE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513" y="3292641"/>
            <a:ext cx="1197813" cy="898359"/>
          </a:xfrm>
          <a:prstGeom prst="rect">
            <a:avLst/>
          </a:prstGeom>
        </p:spPr>
      </p:pic>
      <p:pic>
        <p:nvPicPr>
          <p:cNvPr id="19" name="Picture 18">
            <a:extLst>
              <a:ext uri="{FF2B5EF4-FFF2-40B4-BE49-F238E27FC236}">
                <a16:creationId xmlns:a16="http://schemas.microsoft.com/office/drawing/2014/main" id="{42D5DB8F-B6A1-426E-B12C-D4025A504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3276101"/>
            <a:ext cx="1219866" cy="914899"/>
          </a:xfrm>
          <a:prstGeom prst="rect">
            <a:avLst/>
          </a:prstGeom>
        </p:spPr>
      </p:pic>
      <p:pic>
        <p:nvPicPr>
          <p:cNvPr id="20" name="Picture 19">
            <a:extLst>
              <a:ext uri="{FF2B5EF4-FFF2-40B4-BE49-F238E27FC236}">
                <a16:creationId xmlns:a16="http://schemas.microsoft.com/office/drawing/2014/main" id="{DC93077B-DF70-4A3F-8623-F97E67031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276101"/>
            <a:ext cx="1178197" cy="871864"/>
          </a:xfrm>
          <a:prstGeom prst="rect">
            <a:avLst/>
          </a:prstGeom>
        </p:spPr>
      </p:pic>
      <p:pic>
        <p:nvPicPr>
          <p:cNvPr id="22" name="Picture 21">
            <a:extLst>
              <a:ext uri="{FF2B5EF4-FFF2-40B4-BE49-F238E27FC236}">
                <a16:creationId xmlns:a16="http://schemas.microsoft.com/office/drawing/2014/main" id="{86305363-F5B6-4886-95E2-3FE730FC4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02626" y="3276101"/>
            <a:ext cx="1179094" cy="884321"/>
          </a:xfrm>
          <a:prstGeom prst="rect">
            <a:avLst/>
          </a:prstGeom>
        </p:spPr>
      </p:pic>
      <p:pic>
        <p:nvPicPr>
          <p:cNvPr id="23" name="Picture 22" descr="C:\Users\wllagoe.EADS\Pictures\Construction\IMG_1163.JPG">
            <a:extLst>
              <a:ext uri="{FF2B5EF4-FFF2-40B4-BE49-F238E27FC236}">
                <a16:creationId xmlns:a16="http://schemas.microsoft.com/office/drawing/2014/main" id="{A348B6C0-2D85-4CA2-BE9D-59E7F611286D}"/>
              </a:ext>
            </a:extLst>
          </p:cNvPr>
          <p:cNvPicPr/>
          <p:nvPr/>
        </p:nvPicPr>
        <p:blipFill>
          <a:blip r:embed="rId7" cstate="print"/>
          <a:srcRect l="18429" t="24573" r="35898" b="22008"/>
          <a:stretch>
            <a:fillRect/>
          </a:stretch>
        </p:blipFill>
        <p:spPr bwMode="auto">
          <a:xfrm>
            <a:off x="602223" y="3313379"/>
            <a:ext cx="1371603" cy="834586"/>
          </a:xfrm>
          <a:prstGeom prst="rect">
            <a:avLst/>
          </a:prstGeom>
          <a:noFill/>
          <a:ln w="9525">
            <a:noFill/>
            <a:miter lim="800000"/>
            <a:headEnd/>
            <a:tailEnd/>
          </a:ln>
        </p:spPr>
      </p:pic>
      <p:pic>
        <p:nvPicPr>
          <p:cNvPr id="24" name="Picture 23" descr="C:\Documents and Settings\Wanda Lagoe\My Documents\My Pictures\PSM\IMG_1889.JPG">
            <a:extLst>
              <a:ext uri="{FF2B5EF4-FFF2-40B4-BE49-F238E27FC236}">
                <a16:creationId xmlns:a16="http://schemas.microsoft.com/office/drawing/2014/main" id="{54668D7E-3876-40DB-9FF7-CCA38AC63DC8}"/>
              </a:ext>
            </a:extLst>
          </p:cNvPr>
          <p:cNvPicPr/>
          <p:nvPr/>
        </p:nvPicPr>
        <p:blipFill>
          <a:blip r:embed="rId8" cstate="print"/>
          <a:srcRect l="8929" t="21542" r="8418" b="33939"/>
          <a:stretch>
            <a:fillRect/>
          </a:stretch>
        </p:blipFill>
        <p:spPr bwMode="auto">
          <a:xfrm>
            <a:off x="1881250" y="3292954"/>
            <a:ext cx="2378576" cy="855011"/>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EF97276C-2D2F-447A-AFA2-B5D3CBF142E5}"/>
              </a:ext>
            </a:extLst>
          </p:cNvPr>
          <p:cNvGraphicFramePr>
            <a:graphicFrameLocks noGrp="1"/>
          </p:cNvGraphicFramePr>
          <p:nvPr>
            <p:extLst>
              <p:ext uri="{D42A27DB-BD31-4B8C-83A1-F6EECF244321}">
                <p14:modId xmlns:p14="http://schemas.microsoft.com/office/powerpoint/2010/main" val="1581697156"/>
              </p:ext>
            </p:extLst>
          </p:nvPr>
        </p:nvGraphicFramePr>
        <p:xfrm>
          <a:off x="609597" y="1142999"/>
          <a:ext cx="7896730" cy="2149639"/>
        </p:xfrm>
        <a:graphic>
          <a:graphicData uri="http://schemas.openxmlformats.org/drawingml/2006/table">
            <a:tbl>
              <a:tblPr firstRow="1" bandRow="1">
                <a:tableStyleId>{00A15C55-8517-42AA-B614-E9B94910E393}</a:tableStyleId>
              </a:tblPr>
              <a:tblGrid>
                <a:gridCol w="3429003">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90807">
                  <a:extLst>
                    <a:ext uri="{9D8B030D-6E8A-4147-A177-3AD203B41FA5}">
                      <a16:colId xmlns:a16="http://schemas.microsoft.com/office/drawing/2014/main" val="409524999"/>
                    </a:ext>
                  </a:extLst>
                </a:gridCol>
                <a:gridCol w="820161">
                  <a:extLst>
                    <a:ext uri="{9D8B030D-6E8A-4147-A177-3AD203B41FA5}">
                      <a16:colId xmlns:a16="http://schemas.microsoft.com/office/drawing/2014/main" val="2898402072"/>
                    </a:ext>
                  </a:extLst>
                </a:gridCol>
                <a:gridCol w="799054">
                  <a:extLst>
                    <a:ext uri="{9D8B030D-6E8A-4147-A177-3AD203B41FA5}">
                      <a16:colId xmlns:a16="http://schemas.microsoft.com/office/drawing/2014/main" val="20002"/>
                    </a:ext>
                  </a:extLst>
                </a:gridCol>
                <a:gridCol w="1019505">
                  <a:extLst>
                    <a:ext uri="{9D8B030D-6E8A-4147-A177-3AD203B41FA5}">
                      <a16:colId xmlns:a16="http://schemas.microsoft.com/office/drawing/2014/main" val="20003"/>
                    </a:ext>
                  </a:extLst>
                </a:gridCol>
              </a:tblGrid>
              <a:tr h="568995">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500" dirty="0">
                          <a:solidFill>
                            <a:schemeClr val="tx1"/>
                          </a:solidFill>
                        </a:rPr>
                        <a:t>1</a:t>
                      </a:r>
                      <a:r>
                        <a:rPr lang="en-US" sz="1500" baseline="30000" dirty="0">
                          <a:solidFill>
                            <a:schemeClr val="tx1"/>
                          </a:solidFill>
                        </a:rPr>
                        <a:t>st</a:t>
                      </a:r>
                      <a:r>
                        <a:rPr lang="en-US" sz="1500" dirty="0">
                          <a:solidFill>
                            <a:schemeClr val="tx1"/>
                          </a:solidFill>
                        </a:rPr>
                        <a:t> Qtr.</a:t>
                      </a:r>
                    </a:p>
                  </a:txBody>
                  <a:tcPr anchor="ctr">
                    <a:solidFill>
                      <a:schemeClr val="bg1">
                        <a:lumMod val="75000"/>
                      </a:schemeClr>
                    </a:solidFill>
                  </a:tcPr>
                </a:tc>
                <a:tc>
                  <a:txBody>
                    <a:bodyPr/>
                    <a:lstStyle/>
                    <a:p>
                      <a:pPr algn="ctr"/>
                      <a:r>
                        <a:rPr lang="en-US" sz="1500" dirty="0">
                          <a:solidFill>
                            <a:schemeClr val="tx1"/>
                          </a:solidFill>
                        </a:rPr>
                        <a:t>2</a:t>
                      </a:r>
                      <a:r>
                        <a:rPr lang="en-US" sz="1500" baseline="30000" dirty="0">
                          <a:solidFill>
                            <a:schemeClr val="tx1"/>
                          </a:solidFill>
                        </a:rPr>
                        <a:t>nd</a:t>
                      </a:r>
                      <a:r>
                        <a:rPr lang="en-US" sz="1500" dirty="0">
                          <a:solidFill>
                            <a:schemeClr val="tx1"/>
                          </a:solidFill>
                        </a:rPr>
                        <a:t> Qtr.</a:t>
                      </a:r>
                    </a:p>
                  </a:txBody>
                  <a:tcPr anchor="ctr">
                    <a:solidFill>
                      <a:schemeClr val="bg1">
                        <a:lumMod val="75000"/>
                      </a:schemeClr>
                    </a:solidFill>
                  </a:tcPr>
                </a:tc>
                <a:tc>
                  <a:txBody>
                    <a:bodyPr/>
                    <a:lstStyle/>
                    <a:p>
                      <a:pPr algn="ctr"/>
                      <a:r>
                        <a:rPr lang="en-US" sz="1500" dirty="0">
                          <a:solidFill>
                            <a:schemeClr val="tx1"/>
                          </a:solidFill>
                        </a:rPr>
                        <a:t>3</a:t>
                      </a:r>
                      <a:r>
                        <a:rPr lang="en-US" sz="1500" baseline="30000" dirty="0">
                          <a:solidFill>
                            <a:schemeClr val="tx1"/>
                          </a:solidFill>
                        </a:rPr>
                        <a:t>rd</a:t>
                      </a:r>
                      <a:r>
                        <a:rPr lang="en-US" sz="1500" dirty="0">
                          <a:solidFill>
                            <a:schemeClr val="tx1"/>
                          </a:solidFill>
                        </a:rPr>
                        <a:t> Qtr.</a:t>
                      </a:r>
                    </a:p>
                  </a:txBody>
                  <a:tcPr anchor="ctr">
                    <a:solidFill>
                      <a:schemeClr val="bg1">
                        <a:lumMod val="75000"/>
                      </a:schemeClr>
                    </a:solidFill>
                  </a:tcPr>
                </a:tc>
                <a:tc>
                  <a:txBody>
                    <a:bodyPr/>
                    <a:lstStyle/>
                    <a:p>
                      <a:pPr algn="ctr"/>
                      <a:r>
                        <a:rPr lang="en-US" sz="1500" b="1" i="1" dirty="0">
                          <a:solidFill>
                            <a:schemeClr val="tx1"/>
                          </a:solidFill>
                        </a:rPr>
                        <a:t>Total</a:t>
                      </a:r>
                    </a:p>
                  </a:txBody>
                  <a:tcPr anchor="ctr">
                    <a:solidFill>
                      <a:schemeClr val="bg1">
                        <a:lumMod val="75000"/>
                      </a:schemeClr>
                    </a:solidFill>
                  </a:tcPr>
                </a:tc>
                <a:tc>
                  <a:txBody>
                    <a:bodyPr/>
                    <a:lstStyle/>
                    <a:p>
                      <a:pPr algn="ctr"/>
                      <a:r>
                        <a:rPr lang="en-US" sz="15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95161">
                <a:tc>
                  <a:txBody>
                    <a:bodyPr/>
                    <a:lstStyle/>
                    <a:p>
                      <a:pPr algn="r"/>
                      <a:r>
                        <a:rPr lang="en-US" sz="1400" i="1" dirty="0"/>
                        <a:t>Compliance Inspections</a:t>
                      </a:r>
                    </a:p>
                  </a:txBody>
                  <a:tcPr anchor="ctr">
                    <a:solidFill>
                      <a:schemeClr val="bg1">
                        <a:lumMod val="85000"/>
                      </a:schemeClr>
                    </a:solidFill>
                  </a:tcPr>
                </a:tc>
                <a:tc>
                  <a:txBody>
                    <a:bodyPr/>
                    <a:lstStyle/>
                    <a:p>
                      <a:pPr algn="ctr"/>
                      <a:r>
                        <a:rPr lang="en-US" sz="1400" i="0" dirty="0"/>
                        <a:t>10</a:t>
                      </a:r>
                    </a:p>
                  </a:txBody>
                  <a:tcPr anchor="ctr">
                    <a:solidFill>
                      <a:schemeClr val="bg1">
                        <a:lumMod val="85000"/>
                      </a:schemeClr>
                    </a:solidFill>
                  </a:tcPr>
                </a:tc>
                <a:tc>
                  <a:txBody>
                    <a:bodyPr/>
                    <a:lstStyle/>
                    <a:p>
                      <a:pPr algn="ctr"/>
                      <a:r>
                        <a:rPr lang="en-US" sz="1400" i="0" dirty="0"/>
                        <a:t>16</a:t>
                      </a:r>
                    </a:p>
                  </a:txBody>
                  <a:tcPr anchor="ctr">
                    <a:solidFill>
                      <a:schemeClr val="bg1">
                        <a:lumMod val="85000"/>
                      </a:schemeClr>
                    </a:solidFill>
                  </a:tcPr>
                </a:tc>
                <a:tc>
                  <a:txBody>
                    <a:bodyPr/>
                    <a:lstStyle/>
                    <a:p>
                      <a:pPr algn="ctr"/>
                      <a:r>
                        <a:rPr lang="en-US" sz="1400" i="0" dirty="0"/>
                        <a:t>11</a:t>
                      </a:r>
                    </a:p>
                  </a:txBody>
                  <a:tcPr anchor="ctr">
                    <a:solidFill>
                      <a:schemeClr val="bg1">
                        <a:lumMod val="85000"/>
                      </a:schemeClr>
                    </a:solidFill>
                  </a:tcPr>
                </a:tc>
                <a:tc>
                  <a:txBody>
                    <a:bodyPr/>
                    <a:lstStyle/>
                    <a:p>
                      <a:pPr algn="ctr"/>
                      <a:r>
                        <a:rPr lang="en-US" sz="1400" b="1" i="1" dirty="0"/>
                        <a:t>37</a:t>
                      </a:r>
                    </a:p>
                  </a:txBody>
                  <a:tcPr anchor="ctr">
                    <a:solidFill>
                      <a:schemeClr val="bg1">
                        <a:lumMod val="85000"/>
                      </a:schemeClr>
                    </a:solidFill>
                  </a:tcPr>
                </a:tc>
                <a:tc>
                  <a:txBody>
                    <a:bodyPr/>
                    <a:lstStyle/>
                    <a:p>
                      <a:pPr algn="ctr"/>
                      <a:r>
                        <a:rPr lang="en-US" sz="1400" i="0" dirty="0"/>
                        <a:t>60</a:t>
                      </a:r>
                    </a:p>
                  </a:txBody>
                  <a:tcPr anchor="ctr">
                    <a:solidFill>
                      <a:schemeClr val="bg1">
                        <a:lumMod val="85000"/>
                      </a:schemeClr>
                    </a:solidFill>
                  </a:tcPr>
                </a:tc>
                <a:extLst>
                  <a:ext uri="{0D108BD9-81ED-4DB2-BD59-A6C34878D82A}">
                    <a16:rowId xmlns:a16="http://schemas.microsoft.com/office/drawing/2014/main" val="10001"/>
                  </a:ext>
                </a:extLst>
              </a:tr>
              <a:tr h="395161">
                <a:tc>
                  <a:txBody>
                    <a:bodyPr/>
                    <a:lstStyle/>
                    <a:p>
                      <a:pPr algn="r"/>
                      <a:r>
                        <a:rPr lang="en-US" sz="1400" i="1" dirty="0"/>
                        <a:t>Consultative Visits</a:t>
                      </a:r>
                    </a:p>
                  </a:txBody>
                  <a:tcPr anchor="ctr">
                    <a:solidFill>
                      <a:schemeClr val="bg1">
                        <a:lumMod val="95000"/>
                      </a:schemeClr>
                    </a:solidFill>
                  </a:tcPr>
                </a:tc>
                <a:tc>
                  <a:txBody>
                    <a:bodyPr/>
                    <a:lstStyle/>
                    <a:p>
                      <a:pPr algn="ctr"/>
                      <a:r>
                        <a:rPr lang="en-US" sz="1400" i="0" dirty="0"/>
                        <a:t>10</a:t>
                      </a:r>
                    </a:p>
                  </a:txBody>
                  <a:tcPr anchor="ctr">
                    <a:solidFill>
                      <a:schemeClr val="bg1">
                        <a:lumMod val="95000"/>
                      </a:schemeClr>
                    </a:solidFill>
                  </a:tcPr>
                </a:tc>
                <a:tc>
                  <a:txBody>
                    <a:bodyPr/>
                    <a:lstStyle/>
                    <a:p>
                      <a:pPr algn="ctr"/>
                      <a:r>
                        <a:rPr lang="en-US" sz="1400" i="0" dirty="0"/>
                        <a:t>12</a:t>
                      </a:r>
                    </a:p>
                  </a:txBody>
                  <a:tcPr anchor="ctr">
                    <a:solidFill>
                      <a:schemeClr val="bg1">
                        <a:lumMod val="95000"/>
                      </a:schemeClr>
                    </a:solidFill>
                  </a:tcPr>
                </a:tc>
                <a:tc>
                  <a:txBody>
                    <a:bodyPr/>
                    <a:lstStyle/>
                    <a:p>
                      <a:pPr algn="ctr"/>
                      <a:r>
                        <a:rPr lang="en-US" sz="1400" i="0" dirty="0"/>
                        <a:t>4</a:t>
                      </a:r>
                    </a:p>
                  </a:txBody>
                  <a:tcPr anchor="ctr">
                    <a:solidFill>
                      <a:schemeClr val="bg1">
                        <a:lumMod val="95000"/>
                      </a:schemeClr>
                    </a:solidFill>
                  </a:tcPr>
                </a:tc>
                <a:tc>
                  <a:txBody>
                    <a:bodyPr/>
                    <a:lstStyle/>
                    <a:p>
                      <a:pPr algn="ctr"/>
                      <a:r>
                        <a:rPr lang="en-US" sz="1400" b="1" i="1" dirty="0"/>
                        <a:t>26</a:t>
                      </a:r>
                    </a:p>
                  </a:txBody>
                  <a:tcPr anchor="ctr">
                    <a:solidFill>
                      <a:schemeClr val="bg1">
                        <a:lumMod val="95000"/>
                      </a:schemeClr>
                    </a:solidFill>
                  </a:tcPr>
                </a:tc>
                <a:tc>
                  <a:txBody>
                    <a:bodyPr/>
                    <a:lstStyle/>
                    <a:p>
                      <a:pPr algn="ctr"/>
                      <a:r>
                        <a:rPr lang="en-US" sz="1400" i="0" dirty="0"/>
                        <a:t>13</a:t>
                      </a:r>
                    </a:p>
                  </a:txBody>
                  <a:tcPr anchor="ctr">
                    <a:solidFill>
                      <a:schemeClr val="bg1">
                        <a:lumMod val="95000"/>
                      </a:schemeClr>
                    </a:solidFill>
                  </a:tcPr>
                </a:tc>
                <a:extLst>
                  <a:ext uri="{0D108BD9-81ED-4DB2-BD59-A6C34878D82A}">
                    <a16:rowId xmlns:a16="http://schemas.microsoft.com/office/drawing/2014/main" val="10002"/>
                  </a:ext>
                </a:extLst>
              </a:tr>
              <a:tr h="395161">
                <a:tc>
                  <a:txBody>
                    <a:bodyPr/>
                    <a:lstStyle/>
                    <a:p>
                      <a:pPr algn="r"/>
                      <a:r>
                        <a:rPr lang="en-US" sz="1400" i="1" dirty="0"/>
                        <a:t>OSH Training and Outreach Events</a:t>
                      </a:r>
                    </a:p>
                  </a:txBody>
                  <a:tcPr anchor="ctr">
                    <a:solidFill>
                      <a:schemeClr val="bg1">
                        <a:lumMod val="85000"/>
                      </a:schemeClr>
                    </a:solidFill>
                  </a:tcPr>
                </a:tc>
                <a:tc>
                  <a:txBody>
                    <a:bodyPr/>
                    <a:lstStyle/>
                    <a:p>
                      <a:pPr algn="ctr"/>
                      <a:r>
                        <a:rPr lang="en-US" sz="1400" i="0" dirty="0"/>
                        <a:t>0</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tc>
                  <a:txBody>
                    <a:bodyPr/>
                    <a:lstStyle/>
                    <a:p>
                      <a:pPr algn="ctr"/>
                      <a:r>
                        <a:rPr lang="en-US" sz="1400" b="1" i="1" dirty="0"/>
                        <a:t>6</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extLst>
                  <a:ext uri="{0D108BD9-81ED-4DB2-BD59-A6C34878D82A}">
                    <a16:rowId xmlns:a16="http://schemas.microsoft.com/office/drawing/2014/main" val="10003"/>
                  </a:ext>
                </a:extLst>
              </a:tr>
              <a:tr h="395161">
                <a:tc>
                  <a:txBody>
                    <a:bodyPr/>
                    <a:lstStyle/>
                    <a:p>
                      <a:pPr algn="r"/>
                      <a:r>
                        <a:rPr lang="en-US" sz="1400" i="1" dirty="0"/>
                        <a:t>People </a:t>
                      </a:r>
                      <a:r>
                        <a:rPr lang="en-US" sz="1400" i="1" baseline="0" dirty="0"/>
                        <a:t>Trained</a:t>
                      </a:r>
                      <a:endParaRPr lang="en-US" sz="1400" i="1" dirty="0"/>
                    </a:p>
                  </a:txBody>
                  <a:tcPr anchor="ctr">
                    <a:solidFill>
                      <a:schemeClr val="bg1">
                        <a:lumMod val="95000"/>
                      </a:schemeClr>
                    </a:solidFill>
                  </a:tcPr>
                </a:tc>
                <a:tc>
                  <a:txBody>
                    <a:bodyPr/>
                    <a:lstStyle/>
                    <a:p>
                      <a:pPr algn="ctr"/>
                      <a:r>
                        <a:rPr lang="en-US" sz="1400" i="0" dirty="0"/>
                        <a:t>21</a:t>
                      </a:r>
                    </a:p>
                  </a:txBody>
                  <a:tcPr anchor="ctr">
                    <a:solidFill>
                      <a:schemeClr val="bg1">
                        <a:lumMod val="95000"/>
                      </a:schemeClr>
                    </a:solidFill>
                  </a:tcPr>
                </a:tc>
                <a:tc>
                  <a:txBody>
                    <a:bodyPr/>
                    <a:lstStyle/>
                    <a:p>
                      <a:pPr algn="ctr"/>
                      <a:r>
                        <a:rPr lang="en-US" sz="1400" i="0" dirty="0"/>
                        <a:t>174</a:t>
                      </a:r>
                    </a:p>
                  </a:txBody>
                  <a:tcPr anchor="ctr">
                    <a:solidFill>
                      <a:schemeClr val="bg1">
                        <a:lumMod val="95000"/>
                      </a:schemeClr>
                    </a:solidFill>
                  </a:tcPr>
                </a:tc>
                <a:tc>
                  <a:txBody>
                    <a:bodyPr/>
                    <a:lstStyle/>
                    <a:p>
                      <a:pPr algn="ctr"/>
                      <a:r>
                        <a:rPr lang="en-US" sz="1400" i="0" dirty="0"/>
                        <a:t>17</a:t>
                      </a:r>
                    </a:p>
                  </a:txBody>
                  <a:tcPr anchor="ctr">
                    <a:solidFill>
                      <a:schemeClr val="bg1">
                        <a:lumMod val="95000"/>
                      </a:schemeClr>
                    </a:solidFill>
                  </a:tcPr>
                </a:tc>
                <a:tc>
                  <a:txBody>
                    <a:bodyPr/>
                    <a:lstStyle/>
                    <a:p>
                      <a:pPr algn="ctr"/>
                      <a:r>
                        <a:rPr lang="en-US" sz="1400" b="1" i="1" dirty="0"/>
                        <a:t>212</a:t>
                      </a:r>
                    </a:p>
                  </a:txBody>
                  <a:tcPr anchor="ctr">
                    <a:solidFill>
                      <a:schemeClr val="bg1">
                        <a:lumMod val="95000"/>
                      </a:schemeClr>
                    </a:solidFill>
                  </a:tcPr>
                </a:tc>
                <a:tc>
                  <a:txBody>
                    <a:bodyPr/>
                    <a:lstStyle/>
                    <a:p>
                      <a:pPr algn="ctr"/>
                      <a:r>
                        <a:rPr lang="en-US" sz="1400" i="0" dirty="0"/>
                        <a:t>150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13F91D7-1719-4D29-9068-9619DD16BA2D}"/>
              </a:ext>
            </a:extLst>
          </p:cNvPr>
          <p:cNvGraphicFramePr>
            <a:graphicFrameLocks noGrp="1"/>
          </p:cNvGraphicFramePr>
          <p:nvPr>
            <p:extLst>
              <p:ext uri="{D42A27DB-BD31-4B8C-83A1-F6EECF244321}">
                <p14:modId xmlns:p14="http://schemas.microsoft.com/office/powerpoint/2010/main" val="263812139"/>
              </p:ext>
            </p:extLst>
          </p:nvPr>
        </p:nvGraphicFramePr>
        <p:xfrm>
          <a:off x="609600" y="4114801"/>
          <a:ext cx="7932179" cy="1802062"/>
        </p:xfrm>
        <a:graphic>
          <a:graphicData uri="http://schemas.openxmlformats.org/drawingml/2006/table">
            <a:tbl>
              <a:tblPr>
                <a:tableStyleId>{00A15C55-8517-42AA-B614-E9B94910E393}</a:tableStyleId>
              </a:tblPr>
              <a:tblGrid>
                <a:gridCol w="2971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838200">
                  <a:extLst>
                    <a:ext uri="{9D8B030D-6E8A-4147-A177-3AD203B41FA5}">
                      <a16:colId xmlns:a16="http://schemas.microsoft.com/office/drawing/2014/main" val="3619957543"/>
                    </a:ext>
                  </a:extLst>
                </a:gridCol>
                <a:gridCol w="880906">
                  <a:extLst>
                    <a:ext uri="{9D8B030D-6E8A-4147-A177-3AD203B41FA5}">
                      <a16:colId xmlns:a16="http://schemas.microsoft.com/office/drawing/2014/main" val="3531411825"/>
                    </a:ext>
                  </a:extLst>
                </a:gridCol>
                <a:gridCol w="1031473">
                  <a:extLst>
                    <a:ext uri="{9D8B030D-6E8A-4147-A177-3AD203B41FA5}">
                      <a16:colId xmlns:a16="http://schemas.microsoft.com/office/drawing/2014/main" val="20004"/>
                    </a:ext>
                  </a:extLst>
                </a:gridCol>
              </a:tblGrid>
              <a:tr h="42351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u="none" strike="noStrike" cap="none" normalizeH="0" baseline="0" dirty="0">
                          <a:ln>
                            <a:noFill/>
                          </a:ln>
                          <a:effectLst/>
                        </a:rPr>
                        <a:t>NAICS 11331*</a:t>
                      </a:r>
                      <a:r>
                        <a:rPr lang="en-US" sz="1300" b="1" dirty="0"/>
                        <a:t>—</a:t>
                      </a:r>
                      <a:r>
                        <a:rPr kumimoji="0" lang="en-US" sz="13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1</a:t>
                      </a:r>
                      <a:r>
                        <a:rPr kumimoji="0" lang="en-US" sz="1300" b="1" i="0" u="none" strike="noStrike" cap="none" normalizeH="0" baseline="30000" dirty="0">
                          <a:ln>
                            <a:noFill/>
                          </a:ln>
                          <a:solidFill>
                            <a:schemeClr val="tx1"/>
                          </a:solidFill>
                          <a:effectLst/>
                          <a:latin typeface="Arial" charset="0"/>
                          <a:cs typeface="Arial" charset="0"/>
                        </a:rPr>
                        <a:t>st</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2</a:t>
                      </a:r>
                      <a:r>
                        <a:rPr kumimoji="0" lang="en-US" sz="1300" b="1" i="0" u="none" strike="noStrike" cap="none" normalizeH="0" baseline="30000" dirty="0">
                          <a:ln>
                            <a:noFill/>
                          </a:ln>
                          <a:solidFill>
                            <a:schemeClr val="tx1"/>
                          </a:solidFill>
                          <a:effectLst/>
                          <a:latin typeface="Arial" charset="0"/>
                          <a:cs typeface="Arial" charset="0"/>
                        </a:rPr>
                        <a:t>nd</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3</a:t>
                      </a:r>
                      <a:r>
                        <a:rPr kumimoji="0" lang="en-US" sz="1300" b="1" i="0" u="none" strike="noStrike" cap="none" normalizeH="0" baseline="30000" dirty="0">
                          <a:ln>
                            <a:noFill/>
                          </a:ln>
                          <a:solidFill>
                            <a:schemeClr val="tx1"/>
                          </a:solidFill>
                          <a:effectLst/>
                          <a:latin typeface="Arial" charset="0"/>
                          <a:cs typeface="Arial" charset="0"/>
                        </a:rPr>
                        <a:t>rd</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5146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Total Fatalities</a:t>
                      </a:r>
                      <a:endParaRPr kumimoji="0" lang="en-US" sz="13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300" i="1" dirty="0"/>
                        <a:t>0</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300" i="0" dirty="0"/>
                        <a:t>0</a:t>
                      </a:r>
                    </a:p>
                  </a:txBody>
                  <a:tcPr horzOverflow="overflow">
                    <a:solidFill>
                      <a:schemeClr val="bg1">
                        <a:lumMod val="95000"/>
                      </a:schemeClr>
                    </a:solidFill>
                  </a:tcPr>
                </a:tc>
                <a:tc>
                  <a:txBody>
                    <a:bodyPr/>
                    <a:lstStyle/>
                    <a:p>
                      <a:pPr algn="ctr"/>
                      <a:r>
                        <a:rPr lang="en-US" sz="1300" i="0" dirty="0"/>
                        <a:t>1</a:t>
                      </a:r>
                    </a:p>
                  </a:txBody>
                  <a:tcPr horzOverflow="overflow">
                    <a:solidFill>
                      <a:schemeClr val="bg1">
                        <a:lumMod val="95000"/>
                      </a:schemeClr>
                    </a:solidFill>
                  </a:tcPr>
                </a:tc>
                <a:tc>
                  <a:txBody>
                    <a:bodyPr/>
                    <a:lstStyle/>
                    <a:p>
                      <a:pPr algn="ctr"/>
                      <a:r>
                        <a:rPr lang="en-US" sz="1300" i="0" dirty="0"/>
                        <a:t>0</a:t>
                      </a:r>
                    </a:p>
                  </a:txBody>
                  <a:tcPr horzOverflow="overflow">
                    <a:solidFill>
                      <a:schemeClr val="bg1">
                        <a:lumMod val="95000"/>
                      </a:schemeClr>
                    </a:solidFill>
                  </a:tcPr>
                </a:tc>
                <a:tc>
                  <a:txBody>
                    <a:bodyPr/>
                    <a:lstStyle/>
                    <a:p>
                      <a:pPr algn="ctr"/>
                      <a:r>
                        <a:rPr lang="en-US" sz="13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423511">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1" u="none" strike="noStrike" cap="none" normalizeH="0" baseline="0" dirty="0">
                          <a:ln>
                            <a:noFill/>
                          </a:ln>
                          <a:effectLst/>
                        </a:rPr>
                        <a:t>NAICS 56173*</a:t>
                      </a:r>
                      <a:r>
                        <a:rPr lang="en-US" sz="1300" b="1" dirty="0"/>
                        <a:t>—</a:t>
                      </a:r>
                      <a:r>
                        <a:rPr kumimoji="0" lang="en-US" sz="1300" b="1" i="0" u="none" strike="noStrike" cap="none" normalizeH="0" baseline="0" dirty="0">
                          <a:ln>
                            <a:noFill/>
                          </a:ln>
                          <a:solidFill>
                            <a:schemeClr val="tx1"/>
                          </a:solidFill>
                          <a:effectLst/>
                          <a:latin typeface="Arial" charset="0"/>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FFY 2017</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1</a:t>
                      </a:r>
                      <a:r>
                        <a:rPr kumimoji="0" lang="en-US" sz="1300" b="1" i="0" u="none" strike="noStrike" cap="none" normalizeH="0" baseline="30000" dirty="0">
                          <a:ln>
                            <a:noFill/>
                          </a:ln>
                          <a:solidFill>
                            <a:schemeClr val="tx1"/>
                          </a:solidFill>
                          <a:effectLst/>
                          <a:latin typeface="Arial" charset="0"/>
                          <a:cs typeface="Arial" charset="0"/>
                        </a:rPr>
                        <a:t>st</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2</a:t>
                      </a:r>
                      <a:r>
                        <a:rPr kumimoji="0" lang="en-US" sz="1300" b="1" i="0" u="none" strike="noStrike" cap="none" normalizeH="0" baseline="30000" dirty="0">
                          <a:ln>
                            <a:noFill/>
                          </a:ln>
                          <a:solidFill>
                            <a:schemeClr val="tx1"/>
                          </a:solidFill>
                          <a:effectLst/>
                          <a:latin typeface="Arial" charset="0"/>
                          <a:cs typeface="Arial" charset="0"/>
                        </a:rPr>
                        <a:t>nd</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charset="0"/>
                          <a:cs typeface="Arial" charset="0"/>
                        </a:rPr>
                        <a:t>3</a:t>
                      </a:r>
                      <a:r>
                        <a:rPr kumimoji="0" lang="en-US" sz="1300" b="1" i="0" u="none" strike="noStrike" cap="none" normalizeH="0" baseline="30000" dirty="0">
                          <a:ln>
                            <a:noFill/>
                          </a:ln>
                          <a:solidFill>
                            <a:schemeClr val="tx1"/>
                          </a:solidFill>
                          <a:effectLst/>
                          <a:latin typeface="Arial" charset="0"/>
                          <a:cs typeface="Arial" charset="0"/>
                        </a:rPr>
                        <a:t>rd</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2"/>
                  </a:ext>
                </a:extLst>
              </a:tr>
              <a:tr h="251460">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300" i="1" u="none" strike="noStrike" cap="none" normalizeH="0" baseline="0" dirty="0">
                          <a:ln>
                            <a:noFill/>
                          </a:ln>
                          <a:effectLst/>
                        </a:rPr>
                        <a:t>Total Fatalities</a:t>
                      </a:r>
                      <a:endParaRPr kumimoji="0" lang="en-US" sz="13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rowSpan="2">
                  <a:txBody>
                    <a:bodyPr/>
                    <a:lstStyle/>
                    <a:p>
                      <a:pPr algn="ctr"/>
                      <a:r>
                        <a:rPr lang="en-US" sz="1300" i="1" dirty="0"/>
                        <a:t>6</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300" i="0" dirty="0"/>
                        <a:t>1</a:t>
                      </a:r>
                    </a:p>
                  </a:txBody>
                  <a:tcPr horzOverflow="overflow">
                    <a:solidFill>
                      <a:schemeClr val="bg1">
                        <a:lumMod val="85000"/>
                      </a:schemeClr>
                    </a:solidFill>
                  </a:tcPr>
                </a:tc>
                <a:tc>
                  <a:txBody>
                    <a:bodyPr/>
                    <a:lstStyle/>
                    <a:p>
                      <a:pPr algn="ctr"/>
                      <a:r>
                        <a:rPr lang="en-US" sz="1300" i="0" dirty="0"/>
                        <a:t>1</a:t>
                      </a:r>
                    </a:p>
                  </a:txBody>
                  <a:tcPr horzOverflow="overflow">
                    <a:solidFill>
                      <a:schemeClr val="bg1">
                        <a:lumMod val="85000"/>
                      </a:schemeClr>
                    </a:solidFill>
                  </a:tcPr>
                </a:tc>
                <a:tc>
                  <a:txBody>
                    <a:bodyPr/>
                    <a:lstStyle/>
                    <a:p>
                      <a:pPr algn="ctr"/>
                      <a:r>
                        <a:rPr lang="en-US" sz="1300" i="0" dirty="0"/>
                        <a:t>2</a:t>
                      </a:r>
                    </a:p>
                  </a:txBody>
                  <a:tcPr horzOverflow="overflow">
                    <a:solidFill>
                      <a:schemeClr val="bg1">
                        <a:lumMod val="85000"/>
                      </a:schemeClr>
                    </a:solidFill>
                  </a:tcPr>
                </a:tc>
                <a:tc>
                  <a:txBody>
                    <a:bodyPr/>
                    <a:lstStyle/>
                    <a:p>
                      <a:pPr algn="ctr"/>
                      <a:r>
                        <a:rPr lang="en-US" sz="1300" b="1" i="1" dirty="0"/>
                        <a:t>4</a:t>
                      </a:r>
                    </a:p>
                  </a:txBody>
                  <a:tcPr horzOverflow="overflow">
                    <a:solidFill>
                      <a:schemeClr val="bg1">
                        <a:lumMod val="85000"/>
                      </a:schemeClr>
                    </a:solidFill>
                  </a:tcPr>
                </a:tc>
                <a:extLst>
                  <a:ext uri="{0D108BD9-81ED-4DB2-BD59-A6C34878D82A}">
                    <a16:rowId xmlns:a16="http://schemas.microsoft.com/office/drawing/2014/main" val="10003"/>
                  </a:ext>
                </a:extLst>
              </a:tr>
              <a:tr h="0">
                <a:tc v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vMerge="1">
                  <a:txBody>
                    <a:bodyPr/>
                    <a:lstStyle/>
                    <a:p>
                      <a:pPr algn="ctr"/>
                      <a:endParaRPr lang="en-US" sz="1400" i="1" dirty="0"/>
                    </a:p>
                  </a:txBody>
                  <a:tcPr horzOverflow="overflow">
                    <a:solidFill>
                      <a:schemeClr val="bg1">
                        <a:lumMod val="85000"/>
                      </a:schemeClr>
                    </a:solidFill>
                  </a:tcPr>
                </a:tc>
                <a:tc vMerge="1">
                  <a:txBody>
                    <a:bodyPr/>
                    <a:lstStyle/>
                    <a:p>
                      <a:endParaRPr lang="en-US"/>
                    </a:p>
                  </a:txBody>
                  <a:tcPr/>
                </a:tc>
                <a:tc rowSpan="2">
                  <a:txBody>
                    <a:bodyPr/>
                    <a:lstStyle/>
                    <a:p>
                      <a:pPr algn="ctr"/>
                      <a:r>
                        <a:rPr lang="en-US" sz="1300" i="0" dirty="0"/>
                        <a:t>0.0032</a:t>
                      </a:r>
                    </a:p>
                  </a:txBody>
                  <a:tcPr horzOverflow="overflow">
                    <a:solidFill>
                      <a:schemeClr val="bg1">
                        <a:lumMod val="95000"/>
                      </a:schemeClr>
                    </a:solidFill>
                  </a:tcPr>
                </a:tc>
                <a:tc rowSpan="2">
                  <a:txBody>
                    <a:bodyPr/>
                    <a:lstStyle/>
                    <a:p>
                      <a:pPr algn="ctr"/>
                      <a:r>
                        <a:rPr lang="en-US" sz="1300" i="0" dirty="0"/>
                        <a:t>0.0078</a:t>
                      </a:r>
                    </a:p>
                  </a:txBody>
                  <a:tcPr horzOverflow="overflow">
                    <a:solidFill>
                      <a:schemeClr val="bg1">
                        <a:lumMod val="95000"/>
                      </a:schemeClr>
                    </a:solidFill>
                  </a:tcPr>
                </a:tc>
                <a:tc rowSpan="2">
                  <a:txBody>
                    <a:bodyPr/>
                    <a:lstStyle/>
                    <a:p>
                      <a:pPr algn="ctr"/>
                      <a:r>
                        <a:rPr lang="en-US" sz="1300" i="0" dirty="0"/>
                        <a:t>0.0127</a:t>
                      </a:r>
                    </a:p>
                  </a:txBody>
                  <a:tcPr horzOverflow="overflow">
                    <a:solidFill>
                      <a:schemeClr val="bg1">
                        <a:lumMod val="95000"/>
                      </a:schemeClr>
                    </a:solidFill>
                  </a:tcPr>
                </a:tc>
                <a:tc rowSpan="2">
                  <a:txBody>
                    <a:bodyPr/>
                    <a:lstStyle/>
                    <a:p>
                      <a:pPr algn="ctr"/>
                      <a:r>
                        <a:rPr lang="en-US" sz="1300" b="1" i="1" dirty="0"/>
                        <a:t>0.0127</a:t>
                      </a:r>
                    </a:p>
                  </a:txBody>
                  <a:tcPr horzOverflow="overflow">
                    <a:solidFill>
                      <a:schemeClr val="bg1">
                        <a:lumMod val="95000"/>
                      </a:schemeClr>
                    </a:solidFill>
                  </a:tcPr>
                </a:tc>
                <a:extLst>
                  <a:ext uri="{0D108BD9-81ED-4DB2-BD59-A6C34878D82A}">
                    <a16:rowId xmlns:a16="http://schemas.microsoft.com/office/drawing/2014/main" val="3489040046"/>
                  </a:ext>
                </a:extLst>
              </a:tr>
              <a:tr h="26469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cs typeface="Arial" charset="0"/>
                        </a:rPr>
                        <a:t>Combined Fatality Rate</a:t>
                      </a:r>
                    </a:p>
                  </a:txBody>
                  <a:tcPr horzOverflow="overflow">
                    <a:solidFill>
                      <a:schemeClr val="bg1">
                        <a:lumMod val="95000"/>
                      </a:schemeClr>
                    </a:solidFill>
                  </a:tcPr>
                </a:tc>
                <a:tc>
                  <a:txBody>
                    <a:bodyPr/>
                    <a:lstStyle/>
                    <a:p>
                      <a:pPr algn="ctr"/>
                      <a:r>
                        <a:rPr lang="en-US" sz="1400" i="1" dirty="0"/>
                        <a:t>0.017</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vMerge="1">
                  <a:txBody>
                    <a:bodyPr/>
                    <a:lstStyle/>
                    <a:p>
                      <a:pPr algn="ctr"/>
                      <a:endParaRPr lang="en-US" sz="1400" b="0" i="0" dirty="0"/>
                    </a:p>
                  </a:txBody>
                  <a:tcPr horzOverflow="overflow">
                    <a:solidFill>
                      <a:schemeClr val="bg1">
                        <a:lumMod val="95000"/>
                      </a:schemeClr>
                    </a:solidFill>
                  </a:tcPr>
                </a:tc>
                <a:tc vMerge="1">
                  <a:txBody>
                    <a:bodyPr/>
                    <a:lstStyle/>
                    <a:p>
                      <a:endParaRPr lang="en-US"/>
                    </a:p>
                  </a:txBody>
                  <a:tcPr/>
                </a:tc>
                <a:tc vMerge="1">
                  <a:txBody>
                    <a:bodyPr/>
                    <a:lstStyle/>
                    <a:p>
                      <a:endParaRPr lang="en-US"/>
                    </a:p>
                  </a:txBody>
                  <a:tcPr/>
                </a:tc>
                <a:tc vMerge="1">
                  <a:txBody>
                    <a:bodyPr/>
                    <a:lstStyle/>
                    <a:p>
                      <a:pPr algn="ctr"/>
                      <a:endParaRPr lang="en-US" sz="1400" b="1" i="1" dirty="0"/>
                    </a:p>
                  </a:txBody>
                  <a:tcP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1023DA0A-7F38-4E89-B47E-8A3EEAAB858E}"/>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510899892"/>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13" name="Group 128">
            <a:extLst>
              <a:ext uri="{FF2B5EF4-FFF2-40B4-BE49-F238E27FC236}">
                <a16:creationId xmlns:a16="http://schemas.microsoft.com/office/drawing/2014/main" id="{4AD67657-16A9-437F-8B5D-3D5C7136A568}"/>
              </a:ext>
            </a:extLst>
          </p:cNvPr>
          <p:cNvGraphicFramePr>
            <a:graphicFrameLocks noGrp="1"/>
          </p:cNvGraphicFramePr>
          <p:nvPr>
            <p:extLst>
              <p:ext uri="{D42A27DB-BD31-4B8C-83A1-F6EECF244321}">
                <p14:modId xmlns:p14="http://schemas.microsoft.com/office/powerpoint/2010/main" val="2226609529"/>
              </p:ext>
            </p:extLst>
          </p:nvPr>
        </p:nvGraphicFramePr>
        <p:xfrm>
          <a:off x="609600" y="1219200"/>
          <a:ext cx="7929234" cy="2362199"/>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748019">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98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60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2017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452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5.7</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6.4</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6.4</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2%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6.3</a:t>
                      </a:r>
                    </a:p>
                  </a:txBody>
                  <a:tcPr horzOverflow="overflow">
                    <a:solidFill>
                      <a:schemeClr val="bg1">
                        <a:lumMod val="95000"/>
                      </a:schemeClr>
                    </a:solidFill>
                  </a:tcPr>
                </a:tc>
                <a:tc>
                  <a:txBody>
                    <a:bodyPr/>
                    <a:lstStyle/>
                    <a:p>
                      <a:pPr algn="ctr"/>
                      <a:r>
                        <a:rPr lang="en-US" sz="1200" b="1" i="1" dirty="0"/>
                        <a:t>2% Higher</a:t>
                      </a:r>
                    </a:p>
                  </a:txBody>
                  <a:tcPr horzOverflow="overflow">
                    <a:solidFill>
                      <a:schemeClr val="bg1">
                        <a:lumMod val="95000"/>
                      </a:schemeClr>
                    </a:solidFill>
                  </a:tcPr>
                </a:tc>
                <a:extLst>
                  <a:ext uri="{0D108BD9-81ED-4DB2-BD59-A6C34878D82A}">
                    <a16:rowId xmlns:a16="http://schemas.microsoft.com/office/drawing/2014/main" val="10003"/>
                  </a:ext>
                </a:extLst>
              </a:tr>
              <a:tr h="30994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3.3</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11%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3.7</a:t>
                      </a:r>
                    </a:p>
                  </a:txBody>
                  <a:tcPr horzOverflow="overflow">
                    <a:solidFill>
                      <a:schemeClr val="bg1">
                        <a:lumMod val="85000"/>
                      </a:schemeClr>
                    </a:solidFill>
                  </a:tcPr>
                </a:tc>
                <a:tc>
                  <a:txBody>
                    <a:bodyPr/>
                    <a:lstStyle/>
                    <a:p>
                      <a:pPr algn="ctr"/>
                      <a:r>
                        <a:rPr lang="en-US" sz="1200" i="1" dirty="0"/>
                        <a:t>3.9</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3.8</a:t>
                      </a:r>
                    </a:p>
                  </a:txBody>
                  <a:tcPr horzOverflow="overflow">
                    <a:solidFill>
                      <a:schemeClr val="bg1">
                        <a:lumMod val="85000"/>
                      </a:schemeClr>
                    </a:solidFill>
                  </a:tcPr>
                </a:tc>
                <a:tc>
                  <a:txBody>
                    <a:bodyPr/>
                    <a:lstStyle/>
                    <a:p>
                      <a:pPr algn="ctr"/>
                      <a:r>
                        <a:rPr lang="en-US" sz="1200" b="1" i="1" dirty="0"/>
                        <a:t>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3344823870"/>
              </p:ext>
            </p:extLst>
          </p:nvPr>
        </p:nvGraphicFramePr>
        <p:xfrm>
          <a:off x="609600" y="3733799"/>
          <a:ext cx="7924799" cy="2208523"/>
        </p:xfrm>
        <a:graphic>
          <a:graphicData uri="http://schemas.openxmlformats.org/drawingml/2006/table">
            <a:tbl>
              <a:tblPr firstRow="1" bandRow="1">
                <a:tableStyleId>{073A0DAA-6AF3-43AB-8588-CEC1D06C72B9}</a:tableStyleId>
              </a:tblPr>
              <a:tblGrid>
                <a:gridCol w="3200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7015">
                  <a:extLst>
                    <a:ext uri="{9D8B030D-6E8A-4147-A177-3AD203B41FA5}">
                      <a16:colId xmlns:a16="http://schemas.microsoft.com/office/drawing/2014/main" val="3495941624"/>
                    </a:ext>
                  </a:extLst>
                </a:gridCol>
                <a:gridCol w="853060">
                  <a:extLst>
                    <a:ext uri="{9D8B030D-6E8A-4147-A177-3AD203B41FA5}">
                      <a16:colId xmlns:a16="http://schemas.microsoft.com/office/drawing/2014/main" val="3500881687"/>
                    </a:ext>
                  </a:extLst>
                </a:gridCol>
                <a:gridCol w="894785">
                  <a:extLst>
                    <a:ext uri="{9D8B030D-6E8A-4147-A177-3AD203B41FA5}">
                      <a16:colId xmlns:a16="http://schemas.microsoft.com/office/drawing/2014/main" val="20002"/>
                    </a:ext>
                  </a:extLst>
                </a:gridCol>
                <a:gridCol w="1145139">
                  <a:extLst>
                    <a:ext uri="{9D8B030D-6E8A-4147-A177-3AD203B41FA5}">
                      <a16:colId xmlns:a16="http://schemas.microsoft.com/office/drawing/2014/main" val="20003"/>
                    </a:ext>
                  </a:extLst>
                </a:gridCol>
              </a:tblGrid>
              <a:tr h="643661">
                <a:tc>
                  <a:txBody>
                    <a:bodyPr/>
                    <a:lstStyle/>
                    <a:p>
                      <a:pPr algn="r"/>
                      <a:r>
                        <a:rPr lang="en-US" sz="1600" dirty="0">
                          <a:solidFill>
                            <a:schemeClr val="tx1"/>
                          </a:solidFill>
                        </a:rPr>
                        <a:t>SEP ACTIVITY</a:t>
                      </a:r>
                    </a:p>
                  </a:txBody>
                  <a:tcPr anchor="ctr">
                    <a:solidFill>
                      <a:schemeClr val="bg1">
                        <a:lumMod val="75000"/>
                      </a:schemeClr>
                    </a:solidFill>
                  </a:tcPr>
                </a:tc>
                <a:tc>
                  <a:txBody>
                    <a:bodyPr/>
                    <a:lstStyle/>
                    <a:p>
                      <a:pPr algn="ctr"/>
                      <a:r>
                        <a:rPr lang="en-US" sz="1600" dirty="0">
                          <a:solidFill>
                            <a:schemeClr val="tx1"/>
                          </a:solidFill>
                        </a:rPr>
                        <a:t>1</a:t>
                      </a:r>
                      <a:r>
                        <a:rPr lang="en-US" sz="1600" baseline="30000" dirty="0">
                          <a:solidFill>
                            <a:schemeClr val="tx1"/>
                          </a:solidFill>
                        </a:rPr>
                        <a:t>st</a:t>
                      </a:r>
                      <a:r>
                        <a:rPr lang="en-US" sz="1600" dirty="0">
                          <a:solidFill>
                            <a:schemeClr val="tx1"/>
                          </a:solidFill>
                        </a:rPr>
                        <a:t> Qtr.</a:t>
                      </a:r>
                    </a:p>
                  </a:txBody>
                  <a:tcPr anchor="ctr">
                    <a:solidFill>
                      <a:schemeClr val="bg1">
                        <a:lumMod val="75000"/>
                      </a:schemeClr>
                    </a:solidFill>
                  </a:tcPr>
                </a:tc>
                <a:tc>
                  <a:txBody>
                    <a:bodyPr/>
                    <a:lstStyle/>
                    <a:p>
                      <a:pPr algn="ctr"/>
                      <a:r>
                        <a:rPr lang="en-US" sz="1600" dirty="0">
                          <a:solidFill>
                            <a:schemeClr val="tx1"/>
                          </a:solidFill>
                        </a:rPr>
                        <a:t>2</a:t>
                      </a:r>
                      <a:r>
                        <a:rPr lang="en-US" sz="1600" baseline="30000" dirty="0">
                          <a:solidFill>
                            <a:schemeClr val="tx1"/>
                          </a:solidFill>
                        </a:rPr>
                        <a:t>nd</a:t>
                      </a:r>
                      <a:r>
                        <a:rPr lang="en-US" sz="1600" dirty="0">
                          <a:solidFill>
                            <a:schemeClr val="tx1"/>
                          </a:solidFill>
                        </a:rPr>
                        <a:t> Qtr.</a:t>
                      </a:r>
                    </a:p>
                  </a:txBody>
                  <a:tcPr anchor="ctr">
                    <a:solidFill>
                      <a:schemeClr val="bg1">
                        <a:lumMod val="75000"/>
                      </a:schemeClr>
                    </a:solidFill>
                  </a:tcPr>
                </a:tc>
                <a:tc>
                  <a:txBody>
                    <a:bodyPr/>
                    <a:lstStyle/>
                    <a:p>
                      <a:pPr algn="ctr"/>
                      <a:r>
                        <a:rPr lang="en-US" sz="1600" dirty="0">
                          <a:solidFill>
                            <a:schemeClr val="tx1"/>
                          </a:solidFill>
                        </a:rPr>
                        <a:t>3</a:t>
                      </a:r>
                      <a:r>
                        <a:rPr lang="en-US" sz="1600" baseline="30000" dirty="0">
                          <a:solidFill>
                            <a:schemeClr val="tx1"/>
                          </a:solidFill>
                        </a:rPr>
                        <a:t>rd</a:t>
                      </a:r>
                      <a:r>
                        <a:rPr lang="en-US" sz="1600" dirty="0">
                          <a:solidFill>
                            <a:schemeClr val="tx1"/>
                          </a:solidFill>
                        </a:rPr>
                        <a:t> Qtr.</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471">
                <a:tc>
                  <a:txBody>
                    <a:bodyPr/>
                    <a:lstStyle/>
                    <a:p>
                      <a:pPr algn="r"/>
                      <a:r>
                        <a:rPr lang="en-US" sz="1600" i="1" dirty="0"/>
                        <a:t>Compliance Inspections</a:t>
                      </a:r>
                    </a:p>
                  </a:txBody>
                  <a:tcPr>
                    <a:solidFill>
                      <a:schemeClr val="bg1">
                        <a:lumMod val="85000"/>
                      </a:schemeClr>
                    </a:solidFill>
                  </a:tcPr>
                </a:tc>
                <a:tc>
                  <a:txBody>
                    <a:bodyPr/>
                    <a:lstStyle/>
                    <a:p>
                      <a:pPr algn="ctr"/>
                      <a:r>
                        <a:rPr lang="en-US" sz="1600" i="0" dirty="0"/>
                        <a:t>4</a:t>
                      </a:r>
                    </a:p>
                  </a:txBody>
                  <a:tcPr>
                    <a:solidFill>
                      <a:schemeClr val="bg1">
                        <a:lumMod val="85000"/>
                      </a:schemeClr>
                    </a:solidFill>
                  </a:tcPr>
                </a:tc>
                <a:tc>
                  <a:txBody>
                    <a:bodyPr/>
                    <a:lstStyle/>
                    <a:p>
                      <a:pPr algn="ctr"/>
                      <a:r>
                        <a:rPr lang="en-US" sz="1600" i="0" dirty="0"/>
                        <a:t>21</a:t>
                      </a:r>
                    </a:p>
                  </a:txBody>
                  <a:tcPr>
                    <a:solidFill>
                      <a:schemeClr val="bg1">
                        <a:lumMod val="85000"/>
                      </a:schemeClr>
                    </a:solidFill>
                  </a:tcPr>
                </a:tc>
                <a:tc>
                  <a:txBody>
                    <a:bodyPr/>
                    <a:lstStyle/>
                    <a:p>
                      <a:pPr algn="ctr"/>
                      <a:r>
                        <a:rPr lang="en-US" sz="1600" i="0" dirty="0"/>
                        <a:t>18</a:t>
                      </a:r>
                    </a:p>
                  </a:txBody>
                  <a:tcPr>
                    <a:solidFill>
                      <a:schemeClr val="bg1">
                        <a:lumMod val="85000"/>
                      </a:schemeClr>
                    </a:solidFill>
                  </a:tcPr>
                </a:tc>
                <a:tc>
                  <a:txBody>
                    <a:bodyPr/>
                    <a:lstStyle/>
                    <a:p>
                      <a:pPr algn="ctr"/>
                      <a:r>
                        <a:rPr lang="en-US" sz="1600" b="1" i="1" dirty="0"/>
                        <a:t>43</a:t>
                      </a:r>
                    </a:p>
                  </a:txBody>
                  <a:tcPr>
                    <a:solidFill>
                      <a:schemeClr val="bg1">
                        <a:lumMod val="85000"/>
                      </a:schemeClr>
                    </a:solidFill>
                  </a:tcPr>
                </a:tc>
                <a:tc>
                  <a:txBody>
                    <a:bodyPr/>
                    <a:lstStyle/>
                    <a:p>
                      <a:pPr algn="ctr"/>
                      <a:r>
                        <a:rPr lang="en-US" sz="1600" i="0" dirty="0"/>
                        <a:t>48</a:t>
                      </a:r>
                    </a:p>
                  </a:txBody>
                  <a:tcPr>
                    <a:solidFill>
                      <a:schemeClr val="bg1">
                        <a:lumMod val="85000"/>
                      </a:schemeClr>
                    </a:solidFill>
                  </a:tcPr>
                </a:tc>
                <a:extLst>
                  <a:ext uri="{0D108BD9-81ED-4DB2-BD59-A6C34878D82A}">
                    <a16:rowId xmlns:a16="http://schemas.microsoft.com/office/drawing/2014/main" val="10001"/>
                  </a:ext>
                </a:extLst>
              </a:tr>
              <a:tr h="410794">
                <a:tc>
                  <a:txBody>
                    <a:bodyPr/>
                    <a:lstStyle/>
                    <a:p>
                      <a:pPr algn="r"/>
                      <a:r>
                        <a:rPr lang="en-US" sz="1600" i="1" dirty="0"/>
                        <a:t>Consultative Visits</a:t>
                      </a:r>
                    </a:p>
                  </a:txBody>
                  <a:tcPr>
                    <a:solidFill>
                      <a:schemeClr val="bg1">
                        <a:lumMod val="95000"/>
                      </a:schemeClr>
                    </a:solidFill>
                  </a:tcPr>
                </a:tc>
                <a:tc>
                  <a:txBody>
                    <a:bodyPr/>
                    <a:lstStyle/>
                    <a:p>
                      <a:pPr algn="ctr"/>
                      <a:r>
                        <a:rPr lang="en-US" sz="1600" i="0" dirty="0"/>
                        <a:t>9</a:t>
                      </a:r>
                    </a:p>
                  </a:txBody>
                  <a:tcPr>
                    <a:solidFill>
                      <a:schemeClr val="bg1">
                        <a:lumMod val="95000"/>
                      </a:schemeClr>
                    </a:solidFill>
                  </a:tcPr>
                </a:tc>
                <a:tc>
                  <a:txBody>
                    <a:bodyPr/>
                    <a:lstStyle/>
                    <a:p>
                      <a:pPr algn="ctr"/>
                      <a:r>
                        <a:rPr lang="en-US" sz="1600" i="0" dirty="0"/>
                        <a:t>31</a:t>
                      </a:r>
                    </a:p>
                  </a:txBody>
                  <a:tcPr>
                    <a:solidFill>
                      <a:schemeClr val="bg1">
                        <a:lumMod val="95000"/>
                      </a:schemeClr>
                    </a:solidFill>
                  </a:tcPr>
                </a:tc>
                <a:tc>
                  <a:txBody>
                    <a:bodyPr/>
                    <a:lstStyle/>
                    <a:p>
                      <a:pPr algn="ctr"/>
                      <a:r>
                        <a:rPr lang="en-US" sz="1600" i="0" dirty="0"/>
                        <a:t>10</a:t>
                      </a:r>
                    </a:p>
                  </a:txBody>
                  <a:tcPr>
                    <a:solidFill>
                      <a:schemeClr val="bg1">
                        <a:lumMod val="95000"/>
                      </a:schemeClr>
                    </a:solidFill>
                  </a:tcPr>
                </a:tc>
                <a:tc>
                  <a:txBody>
                    <a:bodyPr/>
                    <a:lstStyle/>
                    <a:p>
                      <a:pPr algn="ctr"/>
                      <a:r>
                        <a:rPr lang="en-US" sz="1600" b="1" i="1" dirty="0"/>
                        <a:t>50</a:t>
                      </a:r>
                    </a:p>
                  </a:txBody>
                  <a:tcPr>
                    <a:solidFill>
                      <a:schemeClr val="bg1">
                        <a:lumMod val="95000"/>
                      </a:schemeClr>
                    </a:solidFill>
                  </a:tcPr>
                </a:tc>
                <a:tc>
                  <a:txBody>
                    <a:bodyPr/>
                    <a:lstStyle/>
                    <a:p>
                      <a:pPr algn="ctr"/>
                      <a:r>
                        <a:rPr lang="en-US" sz="1600" i="0" dirty="0"/>
                        <a:t>40</a:t>
                      </a:r>
                    </a:p>
                  </a:txBody>
                  <a:tcPr>
                    <a:solidFill>
                      <a:schemeClr val="bg1">
                        <a:lumMod val="95000"/>
                      </a:schemeClr>
                    </a:solidFill>
                  </a:tcPr>
                </a:tc>
                <a:extLst>
                  <a:ext uri="{0D108BD9-81ED-4DB2-BD59-A6C34878D82A}">
                    <a16:rowId xmlns:a16="http://schemas.microsoft.com/office/drawing/2014/main" val="10002"/>
                  </a:ext>
                </a:extLst>
              </a:tr>
              <a:tr h="407126">
                <a:tc>
                  <a:txBody>
                    <a:bodyPr/>
                    <a:lstStyle/>
                    <a:p>
                      <a:pPr algn="r"/>
                      <a:r>
                        <a:rPr lang="en-US" sz="1600" i="1" dirty="0"/>
                        <a:t>OSH Outreach Events</a:t>
                      </a:r>
                    </a:p>
                  </a:txBody>
                  <a:tcPr>
                    <a:solidFill>
                      <a:schemeClr val="bg1">
                        <a:lumMod val="85000"/>
                      </a:schemeClr>
                    </a:solidFill>
                  </a:tcPr>
                </a:tc>
                <a:tc>
                  <a:txBody>
                    <a:bodyPr/>
                    <a:lstStyle/>
                    <a:p>
                      <a:pPr algn="ctr"/>
                      <a:r>
                        <a:rPr lang="en-US" sz="1600" i="0" dirty="0"/>
                        <a:t>1</a:t>
                      </a:r>
                    </a:p>
                  </a:txBody>
                  <a:tcPr>
                    <a:solidFill>
                      <a:schemeClr val="bg1">
                        <a:lumMod val="85000"/>
                      </a:schemeClr>
                    </a:solidFill>
                  </a:tcPr>
                </a:tc>
                <a:tc>
                  <a:txBody>
                    <a:bodyPr/>
                    <a:lstStyle/>
                    <a:p>
                      <a:pPr algn="ctr"/>
                      <a:r>
                        <a:rPr lang="en-US" sz="1600" i="0" dirty="0"/>
                        <a:t>0</a:t>
                      </a:r>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tc>
                  <a:txBody>
                    <a:bodyPr/>
                    <a:lstStyle/>
                    <a:p>
                      <a:pPr algn="ctr"/>
                      <a:r>
                        <a:rPr lang="en-US" sz="1600" b="1" i="1" dirty="0"/>
                        <a:t>3</a:t>
                      </a:r>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extLst>
                  <a:ext uri="{0D108BD9-81ED-4DB2-BD59-A6C34878D82A}">
                    <a16:rowId xmlns:a16="http://schemas.microsoft.com/office/drawing/2014/main" val="10003"/>
                  </a:ext>
                </a:extLst>
              </a:tr>
              <a:tr h="373471">
                <a:tc>
                  <a:txBody>
                    <a:bodyPr/>
                    <a:lstStyle/>
                    <a:p>
                      <a:pPr algn="r"/>
                      <a:r>
                        <a:rPr lang="en-US" sz="1600" i="1" dirty="0"/>
                        <a:t>People Trained</a:t>
                      </a:r>
                    </a:p>
                  </a:txBody>
                  <a:tcPr>
                    <a:solidFill>
                      <a:schemeClr val="bg1">
                        <a:lumMod val="95000"/>
                      </a:schemeClr>
                    </a:solidFill>
                  </a:tcPr>
                </a:tc>
                <a:tc>
                  <a:txBody>
                    <a:bodyPr/>
                    <a:lstStyle/>
                    <a:p>
                      <a:pPr algn="ctr"/>
                      <a:r>
                        <a:rPr lang="en-US" sz="1600" i="0" dirty="0"/>
                        <a:t>400</a:t>
                      </a:r>
                    </a:p>
                  </a:txBody>
                  <a:tcPr>
                    <a:solidFill>
                      <a:schemeClr val="bg1">
                        <a:lumMod val="95000"/>
                      </a:schemeClr>
                    </a:solidFill>
                  </a:tcPr>
                </a:tc>
                <a:tc>
                  <a:txBody>
                    <a:bodyPr/>
                    <a:lstStyle/>
                    <a:p>
                      <a:pPr algn="ctr"/>
                      <a:r>
                        <a:rPr lang="en-US" sz="1600" i="0" dirty="0"/>
                        <a:t>0</a:t>
                      </a:r>
                    </a:p>
                  </a:txBody>
                  <a:tcPr>
                    <a:solidFill>
                      <a:schemeClr val="bg1">
                        <a:lumMod val="95000"/>
                      </a:schemeClr>
                    </a:solidFill>
                  </a:tcPr>
                </a:tc>
                <a:tc>
                  <a:txBody>
                    <a:bodyPr/>
                    <a:lstStyle/>
                    <a:p>
                      <a:pPr algn="ctr"/>
                      <a:r>
                        <a:rPr lang="en-US" sz="1600" i="0" dirty="0"/>
                        <a:t>42</a:t>
                      </a:r>
                    </a:p>
                  </a:txBody>
                  <a:tcPr>
                    <a:solidFill>
                      <a:schemeClr val="bg1">
                        <a:lumMod val="95000"/>
                      </a:schemeClr>
                    </a:solidFill>
                  </a:tcPr>
                </a:tc>
                <a:tc>
                  <a:txBody>
                    <a:bodyPr/>
                    <a:lstStyle/>
                    <a:p>
                      <a:pPr algn="ctr"/>
                      <a:r>
                        <a:rPr lang="en-US" sz="1600" b="1" i="1" dirty="0"/>
                        <a:t>442</a:t>
                      </a:r>
                    </a:p>
                  </a:txBody>
                  <a:tcPr>
                    <a:solidFill>
                      <a:schemeClr val="bg1">
                        <a:lumMod val="95000"/>
                      </a:schemeClr>
                    </a:solidFill>
                  </a:tcPr>
                </a:tc>
                <a:tc>
                  <a:txBody>
                    <a:bodyPr/>
                    <a:lstStyle/>
                    <a:p>
                      <a:pPr algn="ctr"/>
                      <a:r>
                        <a:rPr lang="en-US" sz="1600" i="0" dirty="0"/>
                        <a:t>50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AE4E34BF-ADE6-41D7-8E67-45A18F83B24B}"/>
              </a:ext>
            </a:extLst>
          </p:cNvPr>
          <p:cNvSpPr txBox="1"/>
          <p:nvPr/>
        </p:nvSpPr>
        <p:spPr>
          <a:xfrm>
            <a:off x="6477000" y="685800"/>
            <a:ext cx="2286000" cy="369332"/>
          </a:xfrm>
          <a:prstGeom prst="rect">
            <a:avLst/>
          </a:prstGeom>
          <a:noFill/>
        </p:spPr>
        <p:txBody>
          <a:bodyPr wrap="square" rtlCol="0">
            <a:spAutoFit/>
          </a:bodyPr>
          <a:lstStyle/>
          <a:p>
            <a:r>
              <a:rPr lang="en-US" i="1" dirty="0"/>
              <a:t>FFY 2019—3</a:t>
            </a:r>
            <a:r>
              <a:rPr lang="en-US" i="1" baseline="30000" dirty="0"/>
              <a:t>rd </a:t>
            </a:r>
            <a:r>
              <a:rPr lang="en-US" i="1" dirty="0"/>
              <a:t>Qtr.</a:t>
            </a:r>
          </a:p>
        </p:txBody>
      </p:sp>
    </p:spTree>
    <p:extLst>
      <p:ext uri="{BB962C8B-B14F-4D97-AF65-F5344CB8AC3E}">
        <p14:creationId xmlns:p14="http://schemas.microsoft.com/office/powerpoint/2010/main" val="3228733189"/>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47727</TotalTime>
  <Words>4393</Words>
  <Application>Microsoft Office PowerPoint</Application>
  <PresentationFormat>On-screen Show (4:3)</PresentationFormat>
  <Paragraphs>1739</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Symbol</vt:lpstr>
      <vt:lpstr>Times New Roman</vt:lpstr>
      <vt:lpstr>Wingdings</vt:lpstr>
      <vt:lpstr>NCDOL  Standard</vt:lpstr>
      <vt:lpstr>1_NCDOL  Standard</vt:lpstr>
      <vt:lpstr>North Carolina Department of Labor Occupational Safety &amp; Health Division  3rd Quarter Report Federal Fiscal Year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3293</cp:revision>
  <cp:lastPrinted>2019-05-21T12:51:25Z</cp:lastPrinted>
  <dcterms:created xsi:type="dcterms:W3CDTF">2000-08-10T17:22:10Z</dcterms:created>
  <dcterms:modified xsi:type="dcterms:W3CDTF">2019-08-23T12:06:17Z</dcterms:modified>
</cp:coreProperties>
</file>