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36"/>
  </p:notesMasterIdLst>
  <p:handoutMasterIdLst>
    <p:handoutMasterId r:id="rId37"/>
  </p:handoutMasterIdLst>
  <p:sldIdLst>
    <p:sldId id="593" r:id="rId3"/>
    <p:sldId id="640" r:id="rId4"/>
    <p:sldId id="601" r:id="rId5"/>
    <p:sldId id="602" r:id="rId6"/>
    <p:sldId id="691" r:id="rId7"/>
    <p:sldId id="605" r:id="rId8"/>
    <p:sldId id="606" r:id="rId9"/>
    <p:sldId id="609" r:id="rId10"/>
    <p:sldId id="611" r:id="rId11"/>
    <p:sldId id="613" r:id="rId12"/>
    <p:sldId id="679" r:id="rId13"/>
    <p:sldId id="615" r:id="rId14"/>
    <p:sldId id="617" r:id="rId15"/>
    <p:sldId id="619" r:id="rId16"/>
    <p:sldId id="687" r:id="rId17"/>
    <p:sldId id="624" r:id="rId18"/>
    <p:sldId id="625" r:id="rId19"/>
    <p:sldId id="626" r:id="rId20"/>
    <p:sldId id="627" r:id="rId21"/>
    <p:sldId id="628" r:id="rId22"/>
    <p:sldId id="688" r:id="rId23"/>
    <p:sldId id="651" r:id="rId24"/>
    <p:sldId id="652" r:id="rId25"/>
    <p:sldId id="639" r:id="rId26"/>
    <p:sldId id="690" r:id="rId27"/>
    <p:sldId id="689" r:id="rId28"/>
    <p:sldId id="649" r:id="rId29"/>
    <p:sldId id="633" r:id="rId30"/>
    <p:sldId id="692" r:id="rId31"/>
    <p:sldId id="661" r:id="rId32"/>
    <p:sldId id="670" r:id="rId33"/>
    <p:sldId id="671" r:id="rId34"/>
    <p:sldId id="637" r:id="rId35"/>
  </p:sldIdLst>
  <p:sldSz cx="9144000" cy="6858000" type="screen4x3"/>
  <p:notesSz cx="7010400" cy="92964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9E"/>
    <a:srgbClr val="000080"/>
    <a:srgbClr val="DDDDDD"/>
    <a:srgbClr val="E7E7E7"/>
    <a:srgbClr val="012D9A"/>
    <a:srgbClr val="010101"/>
    <a:srgbClr val="C0C0C0"/>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706" autoAdjust="0"/>
    <p:restoredTop sz="92802" autoAdjust="0"/>
  </p:normalViewPr>
  <p:slideViewPr>
    <p:cSldViewPr>
      <p:cViewPr varScale="1">
        <p:scale>
          <a:sx n="71" d="100"/>
          <a:sy n="71" d="100"/>
        </p:scale>
        <p:origin x="157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68"/>
    </p:cViewPr>
  </p:sorterViewPr>
  <p:notesViewPr>
    <p:cSldViewPr>
      <p:cViewPr>
        <p:scale>
          <a:sx n="80" d="100"/>
          <a:sy n="80" d="100"/>
        </p:scale>
        <p:origin x="2514" y="-24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10.35.133.11/ETTA_One_stop/userfiles/file/CFR/cfr127m.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10.35.133.11/ETTA_One_stop/userfiles/file/SN/sn19c.pdf"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10.35.133.11/ETTA_One_stop/userfiles/file/Memos/RespirHazardsNoPELs02nov18.pdf" TargetMode="External"/><Relationship Id="rId7" Type="http://schemas.openxmlformats.org/officeDocument/2006/relationships/hyperlink" Target="http://10.35.133.11/ETTA_One_stop/userfiles/file/CPL/cpl_02_00_051(2019).pdf"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10.35.133.11/ETTA_One_stop/userfiles/file/CPL/cpl_02(18-01)SST_16oct2018.pdf" TargetMode="External"/><Relationship Id="rId5" Type="http://schemas.openxmlformats.org/officeDocument/2006/relationships/hyperlink" Target="http://10.35.133.11/ETTA_One_stop/userfiles/file/FOM/fom02y.pdf" TargetMode="External"/><Relationship Id="rId4" Type="http://schemas.openxmlformats.org/officeDocument/2006/relationships/hyperlink" Target="http://10.35.133.11/ETTA_One_stop/userfiles/file/FOM/fom16ak.pd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10</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11</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12</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13</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14</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pPr lvl="0"/>
            <a:r>
              <a:rPr lang="en-US" sz="1000" dirty="0"/>
              <a:t>Added Amputations for our new 5 year SMP, and removed Accommodations.</a:t>
            </a:r>
          </a:p>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15</a:t>
            </a:fld>
            <a:endParaRPr lang="en-US" dirty="0"/>
          </a:p>
        </p:txBody>
      </p:sp>
    </p:spTree>
    <p:extLst>
      <p:ext uri="{BB962C8B-B14F-4D97-AF65-F5344CB8AC3E}">
        <p14:creationId xmlns:p14="http://schemas.microsoft.com/office/powerpoint/2010/main" val="150381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16</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17</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dirty="0"/>
              <a:t>The Carolina Star Program is designed to recognize employers and employees who have implemented effective safety and health management systems and maintain injury and illness rates that meet the criteria for participation. Any size employer.</a:t>
            </a:r>
          </a:p>
          <a:p>
            <a:pPr eaLnBrk="1" hangingPunct="1"/>
            <a:r>
              <a:rPr lang="en-US" dirty="0"/>
              <a:t>The SSTM Program is North Carolina’s version of federal OSHA’s Special Government Employee (SGE) Program. The SSTM Program allows industry employees and qualified independent private sector safety and health professionals the opportunity to work together in partnership with the NCDOL Carolina Star Program during onsite Star Program evaluations.</a:t>
            </a:r>
          </a:p>
          <a:p>
            <a:pPr eaLnBrk="1" hangingPunct="1"/>
            <a:endParaRPr lang="en-US" dirty="0"/>
          </a:p>
          <a:p>
            <a:pPr eaLnBrk="1" hangingPunct="1"/>
            <a:r>
              <a:rPr lang="en-US" dirty="0"/>
              <a:t>General industry, private sector participants must meet the following criteria: The most recent three-year average for both the total recordable case (TRC) rates and cases with days away from work, job transfer, or restriction (DART) rates must be at or below 50 percent of the most recent published federal BLS rates for the appropriate North American Industrial Classification System (NAICS) industry, preferably using a 6-digit NAICS rate, or highest digit available. </a:t>
            </a:r>
          </a:p>
          <a:p>
            <a:pPr eaLnBrk="1" hangingPunct="1"/>
            <a:r>
              <a:rPr lang="en-US" dirty="0"/>
              <a:t>Building Star  - The contractor participant must meet the following criteria: All injuries and illness rates for each worksite in North Carolina must be summarized on the OSHA 300 log each year, for the past three years. The most recent three-year average for both the total recordable case (TRC) rates and cases with days away from work, job transfer, or restriction (DART) rates must be at or below 50 percent of the most recent published Federal BLS rate for the appropriate North American Industrial Classification System (NAICS) preferably using a 6-digit NAICS rate, or highest digit available. </a:t>
            </a:r>
          </a:p>
        </p:txBody>
      </p:sp>
    </p:spTree>
    <p:extLst>
      <p:ext uri="{BB962C8B-B14F-4D97-AF65-F5344CB8AC3E}">
        <p14:creationId xmlns:p14="http://schemas.microsoft.com/office/powerpoint/2010/main" val="3411961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18</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r>
              <a:rPr lang="en-US" sz="1000" dirty="0"/>
              <a:t>The SHARP (Safety and Health Achievement and Recognition Programs) Program is designed for small and mid-size employers that have established, implemented and maintained exceptional workplace safety standards.</a:t>
            </a:r>
          </a:p>
          <a:p>
            <a:pPr eaLnBrk="1" hangingPunct="1"/>
            <a:endParaRPr lang="en-US" sz="1000" dirty="0"/>
          </a:p>
          <a:p>
            <a:r>
              <a:rPr lang="en-US" sz="1000" dirty="0"/>
              <a:t>The Gold Star Grower Housing Program recognizes growers who provide farmworker housing that meets and exceeds all of the requirements of the Migrant Housing Act of North Carolina. </a:t>
            </a:r>
          </a:p>
          <a:p>
            <a:r>
              <a:rPr lang="en-US" sz="1000" dirty="0"/>
              <a:t>The Gold Star Flag recognizes agricultural employers who have devised ways to continuously promote a culture of safety on their farms. Gold Star Flag recipients have identified hazards, trained their employees and completed farm safety inspections. They follow and exceed the regulations pertaining to the agricultural work place.</a:t>
            </a:r>
          </a:p>
          <a:p>
            <a:pPr eaLnBrk="1" hangingPunct="1"/>
            <a:endParaRPr lang="en-US" sz="1000" dirty="0"/>
          </a:p>
          <a:p>
            <a:pPr eaLnBrk="1" hangingPunct="1"/>
            <a:r>
              <a:rPr lang="en-US" sz="1000" dirty="0"/>
              <a:t>Safety Awards Program - In operation since 1946, the program now extends to more than 5,000 firms, and about 3,000 awards are presented annually. Two types of awards are administered through the program: Annual Safety Awards and Million-Hour Awards.</a:t>
            </a:r>
          </a:p>
          <a:p>
            <a:r>
              <a:rPr lang="en-US" sz="1000" dirty="0"/>
              <a:t>To qualify for an annual safety award, a firm must:</a:t>
            </a:r>
          </a:p>
          <a:p>
            <a:r>
              <a:rPr lang="en-US" sz="1000" dirty="0"/>
              <a:t>Have no fatalities during the calendar year at the site or location for which the award was given; </a:t>
            </a:r>
            <a:r>
              <a:rPr lang="en-US" sz="1000" i="1" dirty="0"/>
              <a:t>and</a:t>
            </a:r>
            <a:endParaRPr lang="en-US" sz="1000" dirty="0"/>
          </a:p>
          <a:p>
            <a:r>
              <a:rPr lang="en-US" sz="1000" dirty="0"/>
              <a:t>Have maintained an incidence rate at least 50 percent below the average for its particular industry group. </a:t>
            </a:r>
          </a:p>
          <a:p>
            <a:r>
              <a:rPr lang="en-US" sz="1000" b="1" dirty="0"/>
              <a:t>Two Safety Award Levels - Gold and Silver</a:t>
            </a:r>
          </a:p>
          <a:p>
            <a:r>
              <a:rPr lang="en-US" sz="1000" dirty="0"/>
              <a:t>The </a:t>
            </a:r>
            <a:r>
              <a:rPr lang="en-US" sz="1000" b="1" dirty="0"/>
              <a:t>Gold Award </a:t>
            </a:r>
            <a:r>
              <a:rPr lang="en-US" sz="1000" dirty="0"/>
              <a:t>is based on the days away, restricted, transferred (DART) rate, which includes cases of days away from work, restricted activity or job transfer. </a:t>
            </a:r>
          </a:p>
          <a:p>
            <a:r>
              <a:rPr lang="en-US" sz="1000" dirty="0"/>
              <a:t>The </a:t>
            </a:r>
            <a:r>
              <a:rPr lang="en-US" sz="1000" b="1" dirty="0"/>
              <a:t>Silver Award </a:t>
            </a:r>
            <a:r>
              <a:rPr lang="en-US" sz="1000" dirty="0"/>
              <a:t>is based only on cases with days away from work. They are recorded when the worker misses at least one full day of work, not including the day of the injury. </a:t>
            </a:r>
          </a:p>
        </p:txBody>
      </p:sp>
    </p:spTree>
    <p:extLst>
      <p:ext uri="{BB962C8B-B14F-4D97-AF65-F5344CB8AC3E}">
        <p14:creationId xmlns:p14="http://schemas.microsoft.com/office/powerpoint/2010/main" val="99288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19</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n-US" dirty="0"/>
              <a:t>Our alliances are organizations based toward our SEPs to promote education and training.</a:t>
            </a:r>
          </a:p>
        </p:txBody>
      </p:sp>
    </p:spTree>
    <p:extLst>
      <p:ext uri="{BB962C8B-B14F-4D97-AF65-F5344CB8AC3E}">
        <p14:creationId xmlns:p14="http://schemas.microsoft.com/office/powerpoint/2010/main" val="341829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20</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n-US" dirty="0"/>
              <a:t>We try to keep it around 3 partnerships due to limited manpower. </a:t>
            </a:r>
          </a:p>
          <a:p>
            <a:r>
              <a:rPr lang="en-US" sz="1200" kern="1200" dirty="0">
                <a:solidFill>
                  <a:schemeClr val="tx1"/>
                </a:solidFill>
                <a:effectLst/>
                <a:latin typeface="Times New Roman" pitchFamily="18" charset="0"/>
                <a:ea typeface="+mn-ea"/>
                <a:cs typeface="+mn-cs"/>
              </a:rPr>
              <a:t>Turner Rodgers is no longer an active site. According to the team leader, they want to wait to do their closing ceremony with Flatiron Blythe.</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Thanks,</a:t>
            </a:r>
            <a:br>
              <a:rPr lang="en-US" sz="1200" kern="1200" dirty="0">
                <a:solidFill>
                  <a:schemeClr val="tx1"/>
                </a:solidFill>
                <a:effectLst/>
                <a:latin typeface="Times New Roman" pitchFamily="18" charset="0"/>
                <a:ea typeface="+mn-ea"/>
                <a:cs typeface="+mn-cs"/>
              </a:rPr>
            </a:br>
            <a:r>
              <a:rPr lang="en-US" sz="1200" kern="1200" dirty="0">
                <a:solidFill>
                  <a:schemeClr val="tx1"/>
                </a:solidFill>
                <a:effectLst/>
                <a:latin typeface="Times New Roman" pitchFamily="18" charset="0"/>
                <a:ea typeface="+mn-ea"/>
                <a:cs typeface="+mn-cs"/>
              </a:rPr>
              <a:t>Laura</a:t>
            </a:r>
          </a:p>
          <a:p>
            <a:r>
              <a:rPr lang="en-US" sz="1200" kern="1200" dirty="0">
                <a:solidFill>
                  <a:schemeClr val="tx1"/>
                </a:solidFill>
                <a:effectLst/>
                <a:latin typeface="Times New Roman" pitchFamily="18" charset="0"/>
                <a:ea typeface="+mn-ea"/>
                <a:cs typeface="+mn-cs"/>
              </a:rPr>
              <a:t> </a:t>
            </a:r>
          </a:p>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Complaints, referrals, fatality and catastrophe inspections account for a significant amount of inspections that compliance does every year. This slide puts that into perspective.</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21</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22</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23</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24</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25</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32600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 Harriet expand on this slide. </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a:p>
        </p:txBody>
      </p:sp>
    </p:spTree>
    <p:extLst>
      <p:ext uri="{BB962C8B-B14F-4D97-AF65-F5344CB8AC3E}">
        <p14:creationId xmlns:p14="http://schemas.microsoft.com/office/powerpoint/2010/main" val="38650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 Harriet expand on this slide. </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27</a:t>
            </a:fld>
            <a:endParaRPr lang="en-US"/>
          </a:p>
        </p:txBody>
      </p:sp>
    </p:spTree>
    <p:extLst>
      <p:ext uri="{BB962C8B-B14F-4D97-AF65-F5344CB8AC3E}">
        <p14:creationId xmlns:p14="http://schemas.microsoft.com/office/powerpoint/2010/main" val="2404885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28</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9701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29</a:t>
            </a:fld>
            <a:endParaRPr lang="en-US"/>
          </a:p>
        </p:txBody>
      </p:sp>
    </p:spTree>
    <p:extLst>
      <p:ext uri="{BB962C8B-B14F-4D97-AF65-F5344CB8AC3E}">
        <p14:creationId xmlns:p14="http://schemas.microsoft.com/office/powerpoint/2010/main" val="170520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3</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almost 100 safety and health topics currently on our website. More to come!</a:t>
            </a:r>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30</a:t>
            </a:fld>
            <a:endParaRPr lang="en-US"/>
          </a:p>
        </p:txBody>
      </p:sp>
    </p:spTree>
    <p:extLst>
      <p:ext uri="{BB962C8B-B14F-4D97-AF65-F5344CB8AC3E}">
        <p14:creationId xmlns:p14="http://schemas.microsoft.com/office/powerpoint/2010/main" val="978346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r>
              <a:rPr lang="en-US" sz="1200" u="none" strike="noStrike" kern="1200" dirty="0">
                <a:solidFill>
                  <a:schemeClr val="tx1"/>
                </a:solidFill>
                <a:effectLst/>
                <a:latin typeface="Times New Roman" pitchFamily="18" charset="0"/>
                <a:ea typeface="+mn-ea"/>
                <a:cs typeface="+mn-cs"/>
                <a:hlinkClick r:id="rId3">
                  <a:extLst>
                    <a:ext uri="{A12FA001-AC4F-418D-AE19-62706E023703}">
                      <ahyp:hlinkClr xmlns:ahyp="http://schemas.microsoft.com/office/drawing/2018/hyperlinkcolor" val="tx"/>
                    </a:ext>
                  </a:extLst>
                </a:hlinkClick>
              </a:rPr>
              <a:t>Recording and Reporting Requirements</a:t>
            </a:r>
            <a:r>
              <a:rPr lang="en-US" sz="1200" u="none" strike="noStrike"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84 FR 380 (1/25/2019)  29 CFR1904.41 - final rule. Removes requirement for establishments with 250 or more employees to electronically submit information from OSHA Forms 300 and 301. Also requires covered employers to submit their Employer Identification Number (EIN) electronically along with their injury and illness data submission.</a:t>
            </a:r>
          </a:p>
          <a:p>
            <a:r>
              <a:rPr lang="en-US" sz="1200" u="none" strike="noStrike" kern="1200" dirty="0">
                <a:solidFill>
                  <a:schemeClr val="tx1"/>
                </a:solidFill>
                <a:effectLst/>
                <a:latin typeface="Times New Roman" pitchFamily="18" charset="0"/>
                <a:ea typeface="+mn-ea"/>
                <a:cs typeface="+mn-cs"/>
                <a:hlinkClick r:id="rId4">
                  <a:extLst>
                    <a:ext uri="{A12FA001-AC4F-418D-AE19-62706E023703}">
                      <ahyp:hlinkClr xmlns:ahyp="http://schemas.microsoft.com/office/drawing/2018/hyperlinkcolor" val="tx"/>
                    </a:ext>
                  </a:extLst>
                </a:hlinkClick>
              </a:rPr>
              <a:t>Class I, Division 2; Class I, Zone 2; and Class II, Division 2 Hazardous Locations for Spray Finishing</a:t>
            </a:r>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This SN was revised to include the most recent requirements from NFPA related to clarifying Class I, Division 2; Class I, Zone2; and Class II, Division 2 hazardous locations surrounding spray finishing operations.</a:t>
            </a:r>
          </a:p>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31</a:t>
            </a:fld>
            <a:endParaRPr lang="en-US" dirty="0"/>
          </a:p>
        </p:txBody>
      </p:sp>
    </p:spTree>
    <p:extLst>
      <p:ext uri="{BB962C8B-B14F-4D97-AF65-F5344CB8AC3E}">
        <p14:creationId xmlns:p14="http://schemas.microsoft.com/office/powerpoint/2010/main" val="1285300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Times New Roman" pitchFamily="18" charset="0"/>
                <a:ea typeface="+mn-ea"/>
                <a:cs typeface="+mn-cs"/>
                <a:hlinkClick r:id="rId3">
                  <a:extLst>
                    <a:ext uri="{A12FA001-AC4F-418D-AE19-62706E023703}">
                      <ahyp:hlinkClr xmlns:ahyp="http://schemas.microsoft.com/office/drawing/2018/hyperlinkcolor" val="tx"/>
                    </a:ext>
                  </a:extLst>
                </a:hlinkClick>
              </a:rPr>
              <a:t>Enforcement Policy for Respiratory Hazards Not Covered by OSHA Permissible Exposure Limits</a:t>
            </a:r>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This memo clarifies the existing agency enforcement policy for citing general duty violations for air contaminants not covered by OSHA permissible exposure limits.</a:t>
            </a:r>
            <a:endParaRPr lang="en-US" dirty="0"/>
          </a:p>
          <a:p>
            <a:endParaRPr lang="en-US" sz="1200" u="none" strike="noStrike" kern="1200" dirty="0">
              <a:solidFill>
                <a:schemeClr val="tx1"/>
              </a:solidFill>
              <a:effectLst/>
              <a:latin typeface="Times New Roman" pitchFamily="18" charset="0"/>
              <a:ea typeface="+mn-ea"/>
              <a:cs typeface="+mn-cs"/>
              <a:hlinkClick r:id="rId4">
                <a:extLst>
                  <a:ext uri="{A12FA001-AC4F-418D-AE19-62706E023703}">
                    <ahyp:hlinkClr xmlns:ahyp="http://schemas.microsoft.com/office/drawing/2018/hyperlinkcolor" val="tx"/>
                  </a:ext>
                </a:extLst>
              </a:hlinkClick>
            </a:endParaRPr>
          </a:p>
          <a:p>
            <a:r>
              <a:rPr lang="en-US" sz="1200" u="none" strike="noStrike" kern="1200" dirty="0">
                <a:solidFill>
                  <a:schemeClr val="tx1"/>
                </a:solidFill>
                <a:effectLst/>
                <a:latin typeface="Times New Roman" pitchFamily="18" charset="0"/>
                <a:ea typeface="+mn-ea"/>
                <a:cs typeface="+mn-cs"/>
                <a:hlinkClick r:id="rId4">
                  <a:extLst>
                    <a:ext uri="{A12FA001-AC4F-418D-AE19-62706E023703}">
                      <ahyp:hlinkClr xmlns:ahyp="http://schemas.microsoft.com/office/drawing/2018/hyperlinkcolor" val="tx"/>
                    </a:ext>
                  </a:extLst>
                </a:hlinkClick>
              </a:rPr>
              <a:t>Administrative File Activities</a:t>
            </a:r>
            <a:endParaRPr lang="en-US" sz="1200" kern="1200" dirty="0">
              <a:solidFill>
                <a:schemeClr val="tx1"/>
              </a:solidFill>
              <a:effectLst/>
              <a:latin typeface="Times New Roman" pitchFamily="18" charset="0"/>
              <a:ea typeface="+mn-ea"/>
              <a:cs typeface="+mn-cs"/>
            </a:endParaRPr>
          </a:p>
          <a:p>
            <a:pPr fontAlgn="base"/>
            <a:r>
              <a:rPr lang="en-US" sz="1200" kern="1200" dirty="0">
                <a:solidFill>
                  <a:schemeClr val="tx1"/>
                </a:solidFill>
                <a:effectLst/>
                <a:latin typeface="Times New Roman" pitchFamily="18" charset="0"/>
                <a:ea typeface="+mn-ea"/>
                <a:cs typeface="+mn-cs"/>
              </a:rPr>
              <a:t>This chapter provides guidance to OSH Division personnel in conducting administrative file activities for OSH inspections and investigations.</a:t>
            </a:r>
          </a:p>
          <a:p>
            <a:r>
              <a:rPr lang="en-US" sz="1200" kern="1200" dirty="0">
                <a:solidFill>
                  <a:schemeClr val="tx1"/>
                </a:solidFill>
                <a:effectLst/>
                <a:latin typeface="Times New Roman" pitchFamily="18" charset="0"/>
                <a:ea typeface="+mn-ea"/>
                <a:cs typeface="+mn-cs"/>
              </a:rPr>
              <a:t>Clarification added regarding where to find the Establishment Search page.</a:t>
            </a:r>
          </a:p>
          <a:p>
            <a:r>
              <a:rPr lang="en-US" sz="1200" u="none" strike="noStrike" kern="1200" dirty="0">
                <a:solidFill>
                  <a:schemeClr val="tx1"/>
                </a:solidFill>
                <a:effectLst/>
                <a:latin typeface="Times New Roman" pitchFamily="18" charset="0"/>
                <a:ea typeface="+mn-ea"/>
                <a:cs typeface="+mn-cs"/>
                <a:hlinkClick r:id="rId5">
                  <a:extLst>
                    <a:ext uri="{A12FA001-AC4F-418D-AE19-62706E023703}">
                      <ahyp:hlinkClr xmlns:ahyp="http://schemas.microsoft.com/office/drawing/2018/hyperlinkcolor" val="tx"/>
                    </a:ext>
                  </a:extLst>
                </a:hlinkClick>
              </a:rPr>
              <a:t>Compliance Programming</a:t>
            </a:r>
            <a:endParaRPr lang="en-US" sz="1200" kern="1200" dirty="0">
              <a:solidFill>
                <a:schemeClr val="tx1"/>
              </a:solidFill>
              <a:effectLst/>
              <a:latin typeface="Times New Roman" pitchFamily="18" charset="0"/>
              <a:ea typeface="+mn-ea"/>
              <a:cs typeface="+mn-cs"/>
            </a:endParaRPr>
          </a:p>
          <a:p>
            <a:pPr fontAlgn="base"/>
            <a:r>
              <a:rPr lang="en-US" sz="1200" kern="1200" dirty="0">
                <a:solidFill>
                  <a:schemeClr val="tx1"/>
                </a:solidFill>
                <a:effectLst/>
                <a:latin typeface="Times New Roman" pitchFamily="18" charset="0"/>
                <a:ea typeface="+mn-ea"/>
                <a:cs typeface="+mn-cs"/>
              </a:rPr>
              <a:t>The purpose of this chapter is to provide guidance to Division personnel in planning compliance operations and related activities and instructions for their implementation.</a:t>
            </a:r>
          </a:p>
          <a:p>
            <a:pPr fontAlgn="base"/>
            <a:r>
              <a:rPr lang="en-US" sz="1200" kern="1200" dirty="0">
                <a:solidFill>
                  <a:schemeClr val="tx1"/>
                </a:solidFill>
                <a:effectLst/>
                <a:latin typeface="Times New Roman" pitchFamily="18" charset="0"/>
                <a:ea typeface="+mn-ea"/>
                <a:cs typeface="+mn-cs"/>
              </a:rPr>
              <a:t>Site-specific targeting added into chart of inspection priorities.</a:t>
            </a:r>
          </a:p>
          <a:p>
            <a:r>
              <a:rPr lang="en-US" sz="1200" b="1" u="none" strike="noStrike" kern="1200" dirty="0">
                <a:solidFill>
                  <a:schemeClr val="tx1"/>
                </a:solidFill>
                <a:effectLst/>
                <a:latin typeface="Times New Roman" pitchFamily="18" charset="0"/>
                <a:ea typeface="+mn-ea"/>
                <a:cs typeface="+mn-cs"/>
                <a:hlinkClick r:id="rId6"/>
              </a:rPr>
              <a:t>Site-Specific Targeting 2016 (SST 2016)</a:t>
            </a:r>
            <a:endParaRPr lang="en-US" sz="1200" b="1"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This directive implements a site-specific targeting (SST) inspection program using employer-submitted calendar year 2016 Form 300A data.</a:t>
            </a:r>
          </a:p>
          <a:p>
            <a:r>
              <a:rPr lang="en-US" sz="1200" u="none" strike="noStrike" kern="1200" dirty="0">
                <a:solidFill>
                  <a:schemeClr val="tx1"/>
                </a:solidFill>
                <a:effectLst/>
                <a:latin typeface="Times New Roman" pitchFamily="18" charset="0"/>
                <a:ea typeface="+mn-ea"/>
                <a:cs typeface="+mn-cs"/>
                <a:hlinkClick r:id="rId7"/>
              </a:rPr>
              <a:t>Enforcement Exemptions and Limitations under the Appropriations Act</a:t>
            </a:r>
            <a:endParaRPr lang="en-US" sz="1200" kern="1200" dirty="0">
              <a:solidFill>
                <a:schemeClr val="tx1"/>
              </a:solidFill>
              <a:effectLst/>
              <a:latin typeface="Times New Roman" pitchFamily="18" charset="0"/>
              <a:ea typeface="+mn-ea"/>
              <a:cs typeface="+mn-cs"/>
            </a:endParaRPr>
          </a:p>
          <a:p>
            <a:pPr fontAlgn="base"/>
            <a:r>
              <a:rPr lang="en-US" sz="1200" kern="1200" dirty="0">
                <a:solidFill>
                  <a:schemeClr val="tx1"/>
                </a:solidFill>
                <a:effectLst/>
                <a:latin typeface="Times New Roman" pitchFamily="18" charset="0"/>
                <a:ea typeface="+mn-ea"/>
                <a:cs typeface="+mn-cs"/>
              </a:rPr>
              <a:t>Attached is the most recent listing of the North American Industry Classification System (NAICS) codes for industries with a Days Away, Restricted, or Transferred (DART) occupational injury and illness rate below the national private sector rate of 1.5 for 2017. </a:t>
            </a:r>
          </a:p>
          <a:p>
            <a:r>
              <a:rPr lang="en-US" sz="1200" kern="1200" dirty="0">
                <a:solidFill>
                  <a:schemeClr val="tx1"/>
                </a:solidFill>
                <a:effectLst/>
                <a:latin typeface="Times New Roman" pitchFamily="18" charset="0"/>
                <a:ea typeface="+mn-ea"/>
                <a:cs typeface="+mn-cs"/>
              </a:rPr>
              <a:t>Appendix A will be effective on the date of this memorandum for any inspection opened on this date or thereafter, until the next revision.</a:t>
            </a:r>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4214035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33</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33</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4</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5</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dirty="0"/>
              <a:t>FFY 2019 - 2023</a:t>
            </a:r>
          </a:p>
          <a:p>
            <a:pPr eaLnBrk="1" hangingPunct="1"/>
            <a:endParaRPr lang="en-US" dirty="0"/>
          </a:p>
          <a:p>
            <a:pPr eaLnBrk="1" hangingPunct="1"/>
            <a:r>
              <a:rPr lang="en-US" dirty="0"/>
              <a:t>OSHNC Outcome Goal #1 By the end of FY 2023, reduce the rate of workplace fatalities by 2% OSHNC Outcome Goal #2 By the end of FY 2023, reduce the rate of workplace injuries and illnesses by 5%</a:t>
            </a:r>
          </a:p>
        </p:txBody>
      </p:sp>
    </p:spTree>
    <p:extLst>
      <p:ext uri="{BB962C8B-B14F-4D97-AF65-F5344CB8AC3E}">
        <p14:creationId xmlns:p14="http://schemas.microsoft.com/office/powerpoint/2010/main" val="373445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6</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99773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7</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8</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9737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9</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Box 3"/>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248400" y="6248400"/>
            <a:ext cx="1840568" cy="246221"/>
          </a:xfrm>
          <a:prstGeom prst="rect">
            <a:avLst/>
          </a:prstGeom>
          <a:noFill/>
        </p:spPr>
        <p:txBody>
          <a:bodyPr wrap="none" rtlCol="0">
            <a:spAutoFit/>
          </a:bodyPr>
          <a:lstStyle/>
          <a:p>
            <a:r>
              <a:rPr lang="en-US" sz="1000" dirty="0"/>
              <a:t>For Public Official’s Use Only</a:t>
            </a: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28600" y="6053763"/>
            <a:ext cx="2348281" cy="795528"/>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print"/>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0.pn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19.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2.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37.jpeg"/><Relationship Id="rId9" Type="http://schemas.openxmlformats.org/officeDocument/2006/relationships/image" Target="../media/image4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5.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sz="2800" dirty="0">
                <a:solidFill>
                  <a:schemeClr val="bg2"/>
                </a:solidFill>
              </a:rPr>
              <a:t>2</a:t>
            </a:r>
            <a:r>
              <a:rPr lang="en-US" sz="2800" baseline="30000" dirty="0">
                <a:solidFill>
                  <a:schemeClr val="bg2"/>
                </a:solidFill>
              </a:rPr>
              <a:t>nd</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2019*</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405860"/>
            <a:ext cx="7162800" cy="1416542"/>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a:t>
            </a:r>
          </a:p>
          <a:p>
            <a:pPr eaLnBrk="0" hangingPunct="0">
              <a:lnSpc>
                <a:spcPct val="110000"/>
              </a:lnSpc>
              <a:buClr>
                <a:srgbClr val="910046"/>
              </a:buClr>
              <a:buSzPct val="84000"/>
              <a:buFont typeface="Wingdings" pitchFamily="2" charset="2"/>
              <a:buNone/>
            </a:pPr>
            <a:r>
              <a:rPr lang="en-US" sz="1600" i="1" dirty="0">
                <a:solidFill>
                  <a:srgbClr val="777777"/>
                </a:solidFill>
              </a:rPr>
              <a:t>Wanda Lagoe CSP CPM ARM</a:t>
            </a:r>
          </a:p>
          <a:p>
            <a:pPr eaLnBrk="0" hangingPunct="0">
              <a:lnSpc>
                <a:spcPct val="110000"/>
              </a:lnSpc>
              <a:buClr>
                <a:srgbClr val="910046"/>
              </a:buClr>
              <a:buSzPct val="84000"/>
              <a:buFont typeface="Wingdings" pitchFamily="2" charset="2"/>
              <a:buNone/>
            </a:pPr>
            <a:r>
              <a:rPr lang="en-US" sz="1600" dirty="0">
                <a:solidFill>
                  <a:srgbClr val="777777"/>
                </a:solidFill>
              </a:rPr>
              <a:t>Bureau Chief</a:t>
            </a:r>
          </a:p>
          <a:p>
            <a:pPr eaLnBrk="0" hangingPunct="0">
              <a:lnSpc>
                <a:spcPct val="110000"/>
              </a:lnSpc>
              <a:buClr>
                <a:srgbClr val="910046"/>
              </a:buClr>
              <a:buSzPct val="84000"/>
              <a:buFont typeface="Wingdings" pitchFamily="2" charset="2"/>
              <a:buNone/>
            </a:pPr>
            <a:r>
              <a:rPr lang="en-US" sz="1600" dirty="0">
                <a:solidFill>
                  <a:srgbClr val="777777"/>
                </a:solidFill>
              </a:rPr>
              <a:t>Education, Training and Technical Assistance</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print"/>
          <a:srcRect l="44705"/>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print"/>
          <a:srcRect/>
          <a:stretch>
            <a:fillRect/>
          </a:stretch>
        </p:blipFill>
        <p:spPr bwMode="auto">
          <a:xfrm>
            <a:off x="29718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print"/>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print"/>
          <a:srcRect t="36156" r="23415"/>
          <a:stretch>
            <a:fillRect/>
          </a:stretch>
        </p:blipFill>
        <p:spPr bwMode="auto">
          <a:xfrm>
            <a:off x="5181600" y="4800600"/>
            <a:ext cx="1676400" cy="1143000"/>
          </a:xfrm>
          <a:prstGeom prst="rect">
            <a:avLst/>
          </a:prstGeom>
          <a:noFill/>
          <a:ln w="9525">
            <a:noFill/>
            <a:miter lim="800000"/>
            <a:headEnd/>
            <a:tailEnd/>
          </a:ln>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6993" y="4800600"/>
            <a:ext cx="966450" cy="1143000"/>
          </a:xfrm>
          <a:prstGeom prst="rect">
            <a:avLst/>
          </a:prstGeom>
        </p:spPr>
      </p:pic>
      <p:graphicFrame>
        <p:nvGraphicFramePr>
          <p:cNvPr id="13" name="Table 12">
            <a:extLst>
              <a:ext uri="{FF2B5EF4-FFF2-40B4-BE49-F238E27FC236}">
                <a16:creationId xmlns:a16="http://schemas.microsoft.com/office/drawing/2014/main" id="{B0E6CC80-FA95-4163-8796-312043431F91}"/>
              </a:ext>
            </a:extLst>
          </p:cNvPr>
          <p:cNvGraphicFramePr>
            <a:graphicFrameLocks noGrp="1"/>
          </p:cNvGraphicFramePr>
          <p:nvPr>
            <p:extLst>
              <p:ext uri="{D42A27DB-BD31-4B8C-83A1-F6EECF244321}">
                <p14:modId xmlns:p14="http://schemas.microsoft.com/office/powerpoint/2010/main" val="4071406397"/>
              </p:ext>
            </p:extLst>
          </p:nvPr>
        </p:nvGraphicFramePr>
        <p:xfrm>
          <a:off x="609598" y="1143000"/>
          <a:ext cx="7924801" cy="3239281"/>
        </p:xfrm>
        <a:graphic>
          <a:graphicData uri="http://schemas.openxmlformats.org/drawingml/2006/table">
            <a:tbl>
              <a:tblPr firstRow="1" bandRow="1">
                <a:tableStyleId>{073A0DAA-6AF3-43AB-8588-CEC1D06C72B9}</a:tableStyleId>
              </a:tblPr>
              <a:tblGrid>
                <a:gridCol w="2881746">
                  <a:extLst>
                    <a:ext uri="{9D8B030D-6E8A-4147-A177-3AD203B41FA5}">
                      <a16:colId xmlns:a16="http://schemas.microsoft.com/office/drawing/2014/main" val="20000"/>
                    </a:ext>
                  </a:extLst>
                </a:gridCol>
                <a:gridCol w="1194408">
                  <a:extLst>
                    <a:ext uri="{9D8B030D-6E8A-4147-A177-3AD203B41FA5}">
                      <a16:colId xmlns:a16="http://schemas.microsoft.com/office/drawing/2014/main" val="20001"/>
                    </a:ext>
                  </a:extLst>
                </a:gridCol>
                <a:gridCol w="1194408">
                  <a:extLst>
                    <a:ext uri="{9D8B030D-6E8A-4147-A177-3AD203B41FA5}">
                      <a16:colId xmlns:a16="http://schemas.microsoft.com/office/drawing/2014/main" val="3952016136"/>
                    </a:ext>
                  </a:extLst>
                </a:gridCol>
                <a:gridCol w="1137530">
                  <a:extLst>
                    <a:ext uri="{9D8B030D-6E8A-4147-A177-3AD203B41FA5}">
                      <a16:colId xmlns:a16="http://schemas.microsoft.com/office/drawing/2014/main" val="20002"/>
                    </a:ext>
                  </a:extLst>
                </a:gridCol>
                <a:gridCol w="1516709">
                  <a:extLst>
                    <a:ext uri="{9D8B030D-6E8A-4147-A177-3AD203B41FA5}">
                      <a16:colId xmlns:a16="http://schemas.microsoft.com/office/drawing/2014/main" val="20003"/>
                    </a:ext>
                  </a:extLst>
                </a:gridCol>
              </a:tblGrid>
              <a:tr h="540240">
                <a:tc>
                  <a:txBody>
                    <a:bodyPr/>
                    <a:lstStyle/>
                    <a:p>
                      <a:pPr algn="r"/>
                      <a:r>
                        <a:rPr lang="en-US" sz="1600" dirty="0">
                          <a:solidFill>
                            <a:schemeClr val="tx1"/>
                          </a:solidFill>
                        </a:rPr>
                        <a:t>COMPLIANCE INSPECTIONS</a:t>
                      </a:r>
                    </a:p>
                  </a:txBody>
                  <a:tcPr anchor="ctr">
                    <a:solidFill>
                      <a:schemeClr val="bg1">
                        <a:lumMod val="75000"/>
                      </a:schemeClr>
                    </a:solidFill>
                  </a:tcPr>
                </a:tc>
                <a:tc>
                  <a:txBody>
                    <a:bodyPr/>
                    <a:lstStyle/>
                    <a:p>
                      <a:pPr algn="ctr"/>
                      <a:r>
                        <a:rPr lang="en-US" sz="1600" b="1" dirty="0">
                          <a:solidFill>
                            <a:schemeClr val="tx1"/>
                          </a:solidFill>
                        </a:rPr>
                        <a:t>1</a:t>
                      </a:r>
                      <a:r>
                        <a:rPr lang="en-US" sz="1600" b="1" baseline="30000" dirty="0">
                          <a:solidFill>
                            <a:schemeClr val="tx1"/>
                          </a:solidFill>
                        </a:rPr>
                        <a:t>st</a:t>
                      </a:r>
                      <a:r>
                        <a:rPr lang="en-US" sz="1600" b="1" dirty="0">
                          <a:solidFill>
                            <a:schemeClr val="tx1"/>
                          </a:solidFill>
                        </a:rPr>
                        <a:t> Qtr.</a:t>
                      </a:r>
                    </a:p>
                  </a:txBody>
                  <a:tcPr anchor="ctr">
                    <a:solidFill>
                      <a:schemeClr val="bg1">
                        <a:lumMod val="75000"/>
                      </a:schemeClr>
                    </a:solidFill>
                  </a:tcPr>
                </a:tc>
                <a:tc>
                  <a:txBody>
                    <a:bodyPr/>
                    <a:lstStyle/>
                    <a:p>
                      <a:pPr algn="ctr"/>
                      <a:r>
                        <a:rPr lang="en-US" sz="1600" b="1" dirty="0">
                          <a:solidFill>
                            <a:schemeClr val="tx1"/>
                          </a:solidFill>
                        </a:rPr>
                        <a:t>2</a:t>
                      </a:r>
                      <a:r>
                        <a:rPr lang="en-US" sz="1600" b="1" baseline="30000" dirty="0">
                          <a:solidFill>
                            <a:schemeClr val="tx1"/>
                          </a:solidFill>
                        </a:rPr>
                        <a:t>nd</a:t>
                      </a:r>
                      <a:r>
                        <a:rPr lang="en-US" sz="1600" b="1"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0023">
                <a:tc>
                  <a:txBody>
                    <a:bodyPr/>
                    <a:lstStyle/>
                    <a:p>
                      <a:pPr algn="r"/>
                      <a:r>
                        <a:rPr lang="en-US" sz="1600" i="1" dirty="0"/>
                        <a:t>Silica</a:t>
                      </a:r>
                    </a:p>
                  </a:txBody>
                  <a:tcPr>
                    <a:solidFill>
                      <a:schemeClr val="bg1">
                        <a:lumMod val="85000"/>
                      </a:schemeClr>
                    </a:solidFill>
                  </a:tcPr>
                </a:tc>
                <a:tc>
                  <a:txBody>
                    <a:bodyPr/>
                    <a:lstStyle/>
                    <a:p>
                      <a:pPr algn="ctr"/>
                      <a:r>
                        <a:rPr lang="en-US" sz="1600" i="0" dirty="0"/>
                        <a:t>10</a:t>
                      </a:r>
                    </a:p>
                  </a:txBody>
                  <a:tcPr>
                    <a:solidFill>
                      <a:schemeClr val="bg1">
                        <a:lumMod val="85000"/>
                      </a:schemeClr>
                    </a:solidFill>
                  </a:tcPr>
                </a:tc>
                <a:tc>
                  <a:txBody>
                    <a:bodyPr/>
                    <a:lstStyle/>
                    <a:p>
                      <a:pPr algn="ctr"/>
                      <a:r>
                        <a:rPr lang="en-US" sz="1600" i="0" dirty="0"/>
                        <a:t>17</a:t>
                      </a:r>
                    </a:p>
                  </a:txBody>
                  <a:tcPr>
                    <a:solidFill>
                      <a:schemeClr val="bg1">
                        <a:lumMod val="85000"/>
                      </a:schemeClr>
                    </a:solidFill>
                  </a:tcPr>
                </a:tc>
                <a:tc>
                  <a:txBody>
                    <a:bodyPr/>
                    <a:lstStyle/>
                    <a:p>
                      <a:pPr algn="ctr"/>
                      <a:r>
                        <a:rPr lang="en-US" sz="1600" b="1" i="1" dirty="0"/>
                        <a:t>27</a:t>
                      </a:r>
                    </a:p>
                  </a:txBody>
                  <a:tcPr>
                    <a:solidFill>
                      <a:schemeClr val="bg1">
                        <a:lumMod val="85000"/>
                      </a:schemeClr>
                    </a:solidFill>
                  </a:tcPr>
                </a:tc>
                <a:tc rowSpan="6">
                  <a:txBody>
                    <a:bodyPr/>
                    <a:lstStyle/>
                    <a:p>
                      <a:pPr algn="ctr"/>
                      <a:r>
                        <a:rPr lang="en-US" sz="1600" b="1" i="0" dirty="0"/>
                        <a:t>100</a:t>
                      </a:r>
                    </a:p>
                  </a:txBody>
                  <a:tcPr anchor="b">
                    <a:solidFill>
                      <a:schemeClr val="bg1">
                        <a:lumMod val="85000"/>
                      </a:schemeClr>
                    </a:solidFill>
                  </a:tcPr>
                </a:tc>
                <a:extLst>
                  <a:ext uri="{0D108BD9-81ED-4DB2-BD59-A6C34878D82A}">
                    <a16:rowId xmlns:a16="http://schemas.microsoft.com/office/drawing/2014/main" val="10001"/>
                  </a:ext>
                </a:extLst>
              </a:tr>
              <a:tr h="380023">
                <a:tc>
                  <a:txBody>
                    <a:bodyPr/>
                    <a:lstStyle/>
                    <a:p>
                      <a:pPr algn="r"/>
                      <a:r>
                        <a:rPr lang="en-US" sz="1600" i="1" dirty="0"/>
                        <a:t>Asbestos</a:t>
                      </a:r>
                    </a:p>
                  </a:txBody>
                  <a:tcPr>
                    <a:solidFill>
                      <a:schemeClr val="bg1">
                        <a:lumMod val="95000"/>
                      </a:schemeClr>
                    </a:solidFill>
                  </a:tcPr>
                </a:tc>
                <a:tc>
                  <a:txBody>
                    <a:bodyPr/>
                    <a:lstStyle/>
                    <a:p>
                      <a:pPr algn="ctr"/>
                      <a:r>
                        <a:rPr lang="en-US" sz="1600" i="0" dirty="0"/>
                        <a:t>6</a:t>
                      </a:r>
                    </a:p>
                  </a:txBody>
                  <a:tcPr>
                    <a:solidFill>
                      <a:schemeClr val="bg1">
                        <a:lumMod val="95000"/>
                      </a:schemeClr>
                    </a:solidFill>
                  </a:tcPr>
                </a:tc>
                <a:tc>
                  <a:txBody>
                    <a:bodyPr/>
                    <a:lstStyle/>
                    <a:p>
                      <a:pPr algn="ctr"/>
                      <a:r>
                        <a:rPr lang="en-US" sz="1600" i="0" dirty="0"/>
                        <a:t>5</a:t>
                      </a:r>
                    </a:p>
                  </a:txBody>
                  <a:tcPr>
                    <a:solidFill>
                      <a:schemeClr val="bg1">
                        <a:lumMod val="95000"/>
                      </a:schemeClr>
                    </a:solidFill>
                  </a:tcPr>
                </a:tc>
                <a:tc>
                  <a:txBody>
                    <a:bodyPr/>
                    <a:lstStyle/>
                    <a:p>
                      <a:pPr algn="ctr"/>
                      <a:r>
                        <a:rPr lang="en-US" sz="1600" b="1" i="1" dirty="0"/>
                        <a:t>11</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0023">
                <a:tc>
                  <a:txBody>
                    <a:bodyPr/>
                    <a:lstStyle/>
                    <a:p>
                      <a:pPr algn="r"/>
                      <a:r>
                        <a:rPr lang="en-US" sz="1600" i="1" dirty="0" err="1"/>
                        <a:t>Isocyanates</a:t>
                      </a:r>
                      <a:endParaRPr lang="en-US" sz="1600" i="1" dirty="0"/>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tc>
                  <a:txBody>
                    <a:bodyPr/>
                    <a:lstStyle/>
                    <a:p>
                      <a:pPr algn="ctr"/>
                      <a:r>
                        <a:rPr lang="en-US" sz="1600" i="0" dirty="0"/>
                        <a:t>6</a:t>
                      </a:r>
                    </a:p>
                  </a:txBody>
                  <a:tcPr>
                    <a:solidFill>
                      <a:schemeClr val="bg1">
                        <a:lumMod val="85000"/>
                      </a:schemeClr>
                    </a:solidFill>
                  </a:tcPr>
                </a:tc>
                <a:tc>
                  <a:txBody>
                    <a:bodyPr/>
                    <a:lstStyle/>
                    <a:p>
                      <a:pPr algn="ctr"/>
                      <a:r>
                        <a:rPr lang="en-US" sz="1600" b="1" i="1" dirty="0"/>
                        <a:t>8</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0023">
                <a:tc>
                  <a:txBody>
                    <a:bodyPr/>
                    <a:lstStyle/>
                    <a:p>
                      <a:pPr algn="r"/>
                      <a:r>
                        <a:rPr lang="en-US" sz="1600" i="1" dirty="0"/>
                        <a:t>Lead</a:t>
                      </a:r>
                    </a:p>
                  </a:txBody>
                  <a:tcPr>
                    <a:solidFill>
                      <a:schemeClr val="bg1">
                        <a:lumMod val="95000"/>
                      </a:schemeClr>
                    </a:solidFill>
                  </a:tcPr>
                </a:tc>
                <a:tc>
                  <a:txBody>
                    <a:bodyPr/>
                    <a:lstStyle/>
                    <a:p>
                      <a:pPr algn="ctr"/>
                      <a:r>
                        <a:rPr lang="en-US" sz="1600" i="0" dirty="0"/>
                        <a:t>9</a:t>
                      </a:r>
                    </a:p>
                  </a:txBody>
                  <a:tcPr>
                    <a:solidFill>
                      <a:schemeClr val="bg1">
                        <a:lumMod val="95000"/>
                      </a:schemeClr>
                    </a:solidFill>
                  </a:tcPr>
                </a:tc>
                <a:tc>
                  <a:txBody>
                    <a:bodyPr/>
                    <a:lstStyle/>
                    <a:p>
                      <a:pPr algn="ctr"/>
                      <a:r>
                        <a:rPr lang="en-US" sz="1600" i="0" dirty="0"/>
                        <a:t>4</a:t>
                      </a:r>
                    </a:p>
                  </a:txBody>
                  <a:tcPr>
                    <a:solidFill>
                      <a:schemeClr val="bg1">
                        <a:lumMod val="95000"/>
                      </a:schemeClr>
                    </a:solidFill>
                  </a:tcPr>
                </a:tc>
                <a:tc>
                  <a:txBody>
                    <a:bodyPr/>
                    <a:lstStyle/>
                    <a:p>
                      <a:pPr algn="ctr"/>
                      <a:r>
                        <a:rPr lang="en-US" sz="1600" b="1" i="1" dirty="0"/>
                        <a:t>13</a:t>
                      </a:r>
                    </a:p>
                  </a:txBody>
                  <a:tcP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0023">
                <a:tc>
                  <a:txBody>
                    <a:bodyPr/>
                    <a:lstStyle/>
                    <a:p>
                      <a:pPr algn="r"/>
                      <a:r>
                        <a:rPr lang="en-US" sz="1600" i="1" dirty="0" err="1"/>
                        <a:t>Hexavalent</a:t>
                      </a:r>
                      <a:r>
                        <a:rPr lang="en-US" sz="1600" i="1" dirty="0"/>
                        <a:t> Chromium</a:t>
                      </a:r>
                    </a:p>
                  </a:txBody>
                  <a:tcPr>
                    <a:solidFill>
                      <a:schemeClr val="bg1">
                        <a:lumMod val="85000"/>
                      </a:schemeClr>
                    </a:solidFill>
                  </a:tcPr>
                </a:tc>
                <a:tc>
                  <a:txBody>
                    <a:bodyPr/>
                    <a:lstStyle/>
                    <a:p>
                      <a:pPr algn="ctr"/>
                      <a:r>
                        <a:rPr lang="en-US" sz="1600" i="0" dirty="0"/>
                        <a:t>1</a:t>
                      </a:r>
                    </a:p>
                  </a:txBody>
                  <a:tcPr>
                    <a:solidFill>
                      <a:schemeClr val="bg1">
                        <a:lumMod val="85000"/>
                      </a:schemeClr>
                    </a:solidFill>
                  </a:tcPr>
                </a:tc>
                <a:tc>
                  <a:txBody>
                    <a:bodyPr/>
                    <a:lstStyle/>
                    <a:p>
                      <a:pPr algn="ctr"/>
                      <a:r>
                        <a:rPr lang="en-US" sz="1600" i="0" dirty="0"/>
                        <a:t>4</a:t>
                      </a:r>
                    </a:p>
                  </a:txBody>
                  <a:tcPr>
                    <a:solidFill>
                      <a:schemeClr val="bg1">
                        <a:lumMod val="85000"/>
                      </a:schemeClr>
                    </a:solidFill>
                  </a:tcPr>
                </a:tc>
                <a:tc>
                  <a:txBody>
                    <a:bodyPr/>
                    <a:lstStyle/>
                    <a:p>
                      <a:pPr algn="ctr"/>
                      <a:r>
                        <a:rPr lang="en-US" sz="1600" b="1" i="1" dirty="0"/>
                        <a:t>5</a:t>
                      </a:r>
                    </a:p>
                  </a:txBody>
                  <a:tcP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0023">
                <a:tc>
                  <a:txBody>
                    <a:bodyPr/>
                    <a:lstStyle/>
                    <a:p>
                      <a:pPr algn="r"/>
                      <a:r>
                        <a:rPr lang="en-US" sz="1600" b="1" i="1" dirty="0"/>
                        <a:t>Total</a:t>
                      </a:r>
                    </a:p>
                  </a:txBody>
                  <a:tcPr>
                    <a:solidFill>
                      <a:schemeClr val="bg1">
                        <a:lumMod val="95000"/>
                      </a:schemeClr>
                    </a:solidFill>
                  </a:tcPr>
                </a:tc>
                <a:tc>
                  <a:txBody>
                    <a:bodyPr/>
                    <a:lstStyle/>
                    <a:p>
                      <a:pPr algn="ctr"/>
                      <a:r>
                        <a:rPr lang="en-US" sz="1600" b="1" i="1" dirty="0"/>
                        <a:t>28</a:t>
                      </a:r>
                    </a:p>
                  </a:txBody>
                  <a:tcPr>
                    <a:solidFill>
                      <a:schemeClr val="bg1">
                        <a:lumMod val="95000"/>
                      </a:schemeClr>
                    </a:solidFill>
                  </a:tcPr>
                </a:tc>
                <a:tc>
                  <a:txBody>
                    <a:bodyPr/>
                    <a:lstStyle/>
                    <a:p>
                      <a:pPr algn="ctr"/>
                      <a:r>
                        <a:rPr lang="en-US" sz="1600" b="1" i="1" dirty="0"/>
                        <a:t>36</a:t>
                      </a:r>
                    </a:p>
                  </a:txBody>
                  <a:tcPr>
                    <a:solidFill>
                      <a:schemeClr val="bg1">
                        <a:lumMod val="95000"/>
                      </a:schemeClr>
                    </a:solidFill>
                  </a:tcPr>
                </a:tc>
                <a:tc>
                  <a:txBody>
                    <a:bodyPr/>
                    <a:lstStyle/>
                    <a:p>
                      <a:pPr algn="ctr"/>
                      <a:r>
                        <a:rPr lang="en-US" sz="1600" b="1" i="1" dirty="0"/>
                        <a:t>64*</a:t>
                      </a:r>
                    </a:p>
                  </a:txBody>
                  <a:tcP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0023">
                <a:tc>
                  <a:txBody>
                    <a:bodyPr/>
                    <a:lstStyle/>
                    <a:p>
                      <a:pPr algn="r"/>
                      <a:r>
                        <a:rPr lang="en-US" sz="1600" b="0" i="1" dirty="0"/>
                        <a:t>Program Improvements</a:t>
                      </a:r>
                    </a:p>
                  </a:txBody>
                  <a:tcPr>
                    <a:solidFill>
                      <a:schemeClr val="bg1">
                        <a:lumMod val="85000"/>
                      </a:schemeClr>
                    </a:solidFill>
                  </a:tcPr>
                </a:tc>
                <a:tc>
                  <a:txBody>
                    <a:bodyPr/>
                    <a:lstStyle/>
                    <a:p>
                      <a:pPr algn="ctr"/>
                      <a:r>
                        <a:rPr lang="en-US" sz="1600" b="0" i="0" dirty="0"/>
                        <a:t>6</a:t>
                      </a:r>
                    </a:p>
                  </a:txBody>
                  <a:tcPr>
                    <a:solidFill>
                      <a:schemeClr val="bg1">
                        <a:lumMod val="85000"/>
                      </a:schemeClr>
                    </a:solidFill>
                  </a:tcPr>
                </a:tc>
                <a:tc>
                  <a:txBody>
                    <a:bodyPr/>
                    <a:lstStyle/>
                    <a:p>
                      <a:pPr algn="ctr"/>
                      <a:r>
                        <a:rPr lang="en-US" sz="1600" b="0" i="0" dirty="0"/>
                        <a:t>15</a:t>
                      </a:r>
                    </a:p>
                  </a:txBody>
                  <a:tcPr>
                    <a:solidFill>
                      <a:schemeClr val="bg1">
                        <a:lumMod val="85000"/>
                      </a:schemeClr>
                    </a:solidFill>
                  </a:tcPr>
                </a:tc>
                <a:tc>
                  <a:txBody>
                    <a:bodyPr/>
                    <a:lstStyle/>
                    <a:p>
                      <a:pPr algn="ctr"/>
                      <a:r>
                        <a:rPr lang="en-US" sz="1600" b="1" i="1" dirty="0"/>
                        <a:t>21</a:t>
                      </a:r>
                    </a:p>
                  </a:txBody>
                  <a:tcPr>
                    <a:solidFill>
                      <a:schemeClr val="bg1">
                        <a:lumMod val="85000"/>
                      </a:schemeClr>
                    </a:solidFill>
                  </a:tcPr>
                </a:tc>
                <a:tc>
                  <a:txBody>
                    <a:bodyPr/>
                    <a:lstStyle/>
                    <a:p>
                      <a:pPr algn="ctr"/>
                      <a:r>
                        <a:rPr lang="en-US" sz="1600" b="1"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sp>
        <p:nvSpPr>
          <p:cNvPr id="14" name="TextBox 13">
            <a:extLst>
              <a:ext uri="{FF2B5EF4-FFF2-40B4-BE49-F238E27FC236}">
                <a16:creationId xmlns:a16="http://schemas.microsoft.com/office/drawing/2014/main" id="{926EFCD9-6D1C-4588-965E-45D06D30CB3B}"/>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32053237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sp>
        <p:nvSpPr>
          <p:cNvPr id="15" name="TextBox 14"/>
          <p:cNvSpPr txBox="1"/>
          <p:nvPr/>
        </p:nvSpPr>
        <p:spPr>
          <a:xfrm>
            <a:off x="511629" y="4373646"/>
            <a:ext cx="1186543" cy="215444"/>
          </a:xfrm>
          <a:prstGeom prst="rect">
            <a:avLst/>
          </a:prstGeom>
          <a:noFill/>
        </p:spPr>
        <p:txBody>
          <a:bodyPr wrap="none" rtlCol="0">
            <a:spAutoFit/>
          </a:bodyPr>
          <a:lstStyle/>
          <a:p>
            <a:r>
              <a:rPr lang="en-US" sz="800" dirty="0"/>
              <a:t>NCDOL Photo Library</a:t>
            </a:r>
          </a:p>
        </p:txBody>
      </p:sp>
      <p:sp>
        <p:nvSpPr>
          <p:cNvPr id="13" name="TextBox 12">
            <a:extLst>
              <a:ext uri="{FF2B5EF4-FFF2-40B4-BE49-F238E27FC236}">
                <a16:creationId xmlns:a16="http://schemas.microsoft.com/office/drawing/2014/main" id="{F41A4119-F452-40D1-80E0-535631C8ADFD}"/>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pic>
        <p:nvPicPr>
          <p:cNvPr id="17" name="Picture 16" descr="C:\Users\wllagoe.EADS\Pictures\Construction\IMAG0613.jpg">
            <a:extLst>
              <a:ext uri="{FF2B5EF4-FFF2-40B4-BE49-F238E27FC236}">
                <a16:creationId xmlns:a16="http://schemas.microsoft.com/office/drawing/2014/main" id="{AE4B53A8-DB3A-45A4-9554-51CE18226615}"/>
              </a:ext>
            </a:extLst>
          </p:cNvPr>
          <p:cNvPicPr/>
          <p:nvPr/>
        </p:nvPicPr>
        <p:blipFill>
          <a:blip r:embed="rId3" cstate="print"/>
          <a:srcRect/>
          <a:stretch>
            <a:fillRect/>
          </a:stretch>
        </p:blipFill>
        <p:spPr bwMode="auto">
          <a:xfrm>
            <a:off x="3276600" y="4601289"/>
            <a:ext cx="2590800" cy="1342311"/>
          </a:xfrm>
          <a:prstGeom prst="rect">
            <a:avLst/>
          </a:prstGeom>
          <a:noFill/>
          <a:ln w="9525">
            <a:noFill/>
            <a:miter lim="800000"/>
            <a:headEnd/>
            <a:tailEnd/>
          </a:ln>
        </p:spPr>
      </p:pic>
      <p:pic>
        <p:nvPicPr>
          <p:cNvPr id="21" name="Picture 20">
            <a:extLst>
              <a:ext uri="{FF2B5EF4-FFF2-40B4-BE49-F238E27FC236}">
                <a16:creationId xmlns:a16="http://schemas.microsoft.com/office/drawing/2014/main" id="{58B9C1CF-477C-460B-9BF1-841B87590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4780" r="1" b="17105"/>
          <a:stretch/>
        </p:blipFill>
        <p:spPr>
          <a:xfrm>
            <a:off x="5867400" y="4601289"/>
            <a:ext cx="2667000" cy="1336629"/>
          </a:xfrm>
          <a:prstGeom prst="rect">
            <a:avLst/>
          </a:prstGeom>
        </p:spPr>
      </p:pic>
      <p:pic>
        <p:nvPicPr>
          <p:cNvPr id="22" name="Picture 21" descr="A group of people standing in front of a crowd&#10;&#10;Description automatically generated">
            <a:extLst>
              <a:ext uri="{FF2B5EF4-FFF2-40B4-BE49-F238E27FC236}">
                <a16:creationId xmlns:a16="http://schemas.microsoft.com/office/drawing/2014/main" id="{ED3B8336-B7CF-4DEA-917F-DDDB20ED246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997" r="1" b="34600"/>
          <a:stretch/>
        </p:blipFill>
        <p:spPr>
          <a:xfrm>
            <a:off x="609599" y="4589621"/>
            <a:ext cx="2665542" cy="1361744"/>
          </a:xfrm>
          <a:prstGeom prst="rect">
            <a:avLst/>
          </a:prstGeom>
        </p:spPr>
      </p:pic>
      <p:graphicFrame>
        <p:nvGraphicFramePr>
          <p:cNvPr id="10" name="Group 154">
            <a:extLst>
              <a:ext uri="{FF2B5EF4-FFF2-40B4-BE49-F238E27FC236}">
                <a16:creationId xmlns:a16="http://schemas.microsoft.com/office/drawing/2014/main" id="{8AD799EC-4D29-4168-A28D-EF8DB4F7AD23}"/>
              </a:ext>
            </a:extLst>
          </p:cNvPr>
          <p:cNvGraphicFramePr>
            <a:graphicFrameLocks noGrp="1"/>
          </p:cNvGraphicFramePr>
          <p:nvPr>
            <p:extLst>
              <p:ext uri="{D42A27DB-BD31-4B8C-83A1-F6EECF244321}">
                <p14:modId xmlns:p14="http://schemas.microsoft.com/office/powerpoint/2010/main" val="1367760293"/>
              </p:ext>
            </p:extLst>
          </p:nvPr>
        </p:nvGraphicFramePr>
        <p:xfrm>
          <a:off x="611188" y="1143001"/>
          <a:ext cx="7921621" cy="3268432"/>
        </p:xfrm>
        <a:graphic>
          <a:graphicData uri="http://schemas.openxmlformats.org/drawingml/2006/table">
            <a:tbl>
              <a:tblPr>
                <a:tableStyleId>{00A15C55-8517-42AA-B614-E9B94910E393}</a:tableStyleId>
              </a:tblPr>
              <a:tblGrid>
                <a:gridCol w="121761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1288059778"/>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2000">
                  <a:extLst>
                    <a:ext uri="{9D8B030D-6E8A-4147-A177-3AD203B41FA5}">
                      <a16:colId xmlns:a16="http://schemas.microsoft.com/office/drawing/2014/main" val="1735547806"/>
                    </a:ext>
                  </a:extLst>
                </a:gridCol>
                <a:gridCol w="6096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7891">
                  <a:extLst>
                    <a:ext uri="{9D8B030D-6E8A-4147-A177-3AD203B41FA5}">
                      <a16:colId xmlns:a16="http://schemas.microsoft.com/office/drawing/2014/main" val="2886664974"/>
                    </a:ext>
                  </a:extLst>
                </a:gridCol>
                <a:gridCol w="754518">
                  <a:extLst>
                    <a:ext uri="{9D8B030D-6E8A-4147-A177-3AD203B41FA5}">
                      <a16:colId xmlns:a16="http://schemas.microsoft.com/office/drawing/2014/main" val="20006"/>
                    </a:ext>
                  </a:extLst>
                </a:gridCol>
              </a:tblGrid>
              <a:tr h="366269">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2731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HEALTH HAZARDS</a:t>
                      </a:r>
                      <a:endParaRPr kumimoji="0" lang="en-US" sz="14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u="none" strike="noStrike" cap="none" normalizeH="0" baseline="0" dirty="0">
                        <a:ln>
                          <a:noFill/>
                        </a:ln>
                        <a:effectLst/>
                      </a:endParaRPr>
                    </a:p>
                  </a:txBody>
                  <a:tcPr anchor="ctr" horzOverflow="overflow">
                    <a:solidFill>
                      <a:schemeClr val="bg1">
                        <a:lumMod val="85000"/>
                      </a:schemeClr>
                    </a:solidFill>
                  </a:tcPr>
                </a:tc>
                <a:extLst>
                  <a:ext uri="{0D108BD9-81ED-4DB2-BD59-A6C34878D82A}">
                    <a16:rowId xmlns:a16="http://schemas.microsoft.com/office/drawing/2014/main" val="10001"/>
                  </a:ext>
                </a:extLst>
              </a:tr>
              <a:tr h="43268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 </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 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Arial" charset="0"/>
                          <a:cs typeface="Arial" charset="0"/>
                        </a:rPr>
                        <a:t>Aver.</a:t>
                      </a:r>
                    </a:p>
                  </a:txBody>
                  <a:tcPr anchor="ctr" horzOverflow="overflow">
                    <a:solidFill>
                      <a:schemeClr val="bg1">
                        <a:lumMod val="75000"/>
                      </a:schemeClr>
                    </a:solidFill>
                  </a:tcPr>
                </a:tc>
                <a:extLst>
                  <a:ext uri="{0D108BD9-81ED-4DB2-BD59-A6C34878D82A}">
                    <a16:rowId xmlns:a16="http://schemas.microsoft.com/office/drawing/2014/main" val="10002"/>
                  </a:ext>
                </a:extLst>
              </a:tr>
              <a:tr h="2977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Silica</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37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22.57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0.83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22.57</a:t>
                      </a:r>
                    </a:p>
                  </a:txBody>
                  <a:tcPr anchor="ctr" horzOverflow="overflow">
                    <a:solidFill>
                      <a:schemeClr val="bg1">
                        <a:lumMod val="95000"/>
                      </a:schemeClr>
                    </a:solidFill>
                  </a:tcPr>
                </a:tc>
                <a:extLst>
                  <a:ext uri="{0D108BD9-81ED-4DB2-BD59-A6C34878D82A}">
                    <a16:rowId xmlns:a16="http://schemas.microsoft.com/office/drawing/2014/main" val="10003"/>
                  </a:ext>
                </a:extLst>
              </a:tr>
              <a:tr h="2977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Asbestos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0.08</a:t>
                      </a:r>
                    </a:p>
                  </a:txBody>
                  <a:tcPr anchor="ctr" horzOverflow="overflow">
                    <a:solidFill>
                      <a:schemeClr val="bg1">
                        <a:lumMod val="85000"/>
                      </a:schemeClr>
                    </a:solidFill>
                  </a:tcPr>
                </a:tc>
                <a:extLst>
                  <a:ext uri="{0D108BD9-81ED-4DB2-BD59-A6C34878D82A}">
                    <a16:rowId xmlns:a16="http://schemas.microsoft.com/office/drawing/2014/main" val="10004"/>
                  </a:ext>
                </a:extLst>
              </a:tr>
              <a:tr h="2977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a:ln>
                            <a:noFill/>
                          </a:ln>
                          <a:effectLst/>
                        </a:rPr>
                        <a:t>Isocyanates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0.039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0.04</a:t>
                      </a:r>
                    </a:p>
                  </a:txBody>
                  <a:tcPr anchor="ctr" horzOverflow="overflow">
                    <a:solidFill>
                      <a:schemeClr val="bg1">
                        <a:lumMod val="95000"/>
                      </a:schemeClr>
                    </a:solidFill>
                  </a:tcPr>
                </a:tc>
                <a:extLst>
                  <a:ext uri="{0D108BD9-81ED-4DB2-BD59-A6C34878D82A}">
                    <a16:rowId xmlns:a16="http://schemas.microsoft.com/office/drawing/2014/main" val="10005"/>
                  </a:ext>
                </a:extLst>
              </a:tr>
              <a:tr h="2977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Lead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22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2.41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0.29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2.41</a:t>
                      </a:r>
                    </a:p>
                  </a:txBody>
                  <a:tcPr anchor="ctr" horzOverflow="overflow">
                    <a:solidFill>
                      <a:schemeClr val="bg1">
                        <a:lumMod val="85000"/>
                      </a:schemeClr>
                    </a:solidFill>
                  </a:tcPr>
                </a:tc>
                <a:extLst>
                  <a:ext uri="{0D108BD9-81ED-4DB2-BD59-A6C34878D82A}">
                    <a16:rowId xmlns:a16="http://schemas.microsoft.com/office/drawing/2014/main" val="10006"/>
                  </a:ext>
                </a:extLst>
              </a:tr>
              <a:tr h="497802">
                <a:tc>
                  <a:txBody>
                    <a:bodyPr/>
                    <a:lstStyle/>
                    <a:p>
                      <a:pPr algn="r"/>
                      <a:r>
                        <a:rPr lang="en-US" sz="14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0.0</a:t>
                      </a:r>
                    </a:p>
                  </a:txBody>
                  <a:tcPr anchor="ctr" horzOverflow="overflow">
                    <a:solidFill>
                      <a:schemeClr val="bg1">
                        <a:lumMod val="95000"/>
                      </a:schemeClr>
                    </a:solidFill>
                  </a:tcPr>
                </a:tc>
                <a:extLst>
                  <a:ext uri="{0D108BD9-81ED-4DB2-BD59-A6C34878D82A}">
                    <a16:rowId xmlns:a16="http://schemas.microsoft.com/office/drawing/2014/main" val="10007"/>
                  </a:ext>
                </a:extLst>
              </a:tr>
              <a:tr h="2977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42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36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78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6244126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print"/>
          <a:srcRect/>
          <a:stretch>
            <a:fillRect/>
          </a:stretch>
        </p:blipFill>
        <p:spPr bwMode="auto">
          <a:xfrm>
            <a:off x="63246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5245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print"/>
          <a:srcRect/>
          <a:stretch>
            <a:fillRect/>
          </a:stretch>
        </p:blipFill>
        <p:spPr bwMode="auto">
          <a:xfrm>
            <a:off x="451485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print"/>
          <a:srcRect/>
          <a:stretch>
            <a:fillRect/>
          </a:stretch>
        </p:blipFill>
        <p:spPr bwMode="auto">
          <a:xfrm>
            <a:off x="38862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print"/>
          <a:srcRect/>
          <a:stretch>
            <a:fillRect/>
          </a:stretch>
        </p:blipFill>
        <p:spPr bwMode="auto">
          <a:xfrm>
            <a:off x="14478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print"/>
          <a:srcRect/>
          <a:stretch>
            <a:fillRect/>
          </a:stretch>
        </p:blipFill>
        <p:spPr bwMode="auto">
          <a:xfrm>
            <a:off x="2286000" y="4267200"/>
            <a:ext cx="1600200" cy="457200"/>
          </a:xfrm>
          <a:prstGeom prst="rect">
            <a:avLst/>
          </a:prstGeom>
          <a:noFill/>
          <a:ln w="9525">
            <a:noFill/>
            <a:miter lim="800000"/>
            <a:headEnd/>
            <a:tailEnd/>
          </a:ln>
        </p:spPr>
      </p:pic>
      <p:pic>
        <p:nvPicPr>
          <p:cNvPr id="153602" name="Picture 2" descr="C:\Users\wllagoe.EADS\Pictures\STAR\IMG_2498_1.JPG"/>
          <p:cNvPicPr>
            <a:picLocks noChangeAspect="1" noChangeArrowheads="1"/>
          </p:cNvPicPr>
          <p:nvPr/>
        </p:nvPicPr>
        <p:blipFill>
          <a:blip r:embed="rId10" cstate="print"/>
          <a:srcRect/>
          <a:stretch>
            <a:fillRect/>
          </a:stretch>
        </p:blipFill>
        <p:spPr bwMode="auto">
          <a:xfrm>
            <a:off x="838200" y="4267200"/>
            <a:ext cx="609600" cy="460945"/>
          </a:xfrm>
          <a:prstGeom prst="rect">
            <a:avLst/>
          </a:prstGeom>
          <a:noFill/>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pic>
        <p:nvPicPr>
          <p:cNvPr id="26" name="Picture 25" descr="C:\Users\wllagoe.EADS\Documents\ETTA\Pics\Training Event\OSHA training 022.jpg"/>
          <p:cNvPicPr/>
          <p:nvPr/>
        </p:nvPicPr>
        <p:blipFill>
          <a:blip r:embed="rId11" cstate="print"/>
          <a:srcRect r="55609"/>
          <a:stretch>
            <a:fillRect/>
          </a:stretch>
        </p:blipFill>
        <p:spPr bwMode="auto">
          <a:xfrm>
            <a:off x="609600" y="4267200"/>
            <a:ext cx="328612" cy="476250"/>
          </a:xfrm>
          <a:prstGeom prst="rect">
            <a:avLst/>
          </a:prstGeom>
          <a:noFill/>
          <a:ln w="9525">
            <a:noFill/>
            <a:miter lim="800000"/>
            <a:headEnd/>
            <a:tailEnd/>
          </a:ln>
        </p:spPr>
      </p:pic>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8" name="Table 27">
            <a:extLst>
              <a:ext uri="{FF2B5EF4-FFF2-40B4-BE49-F238E27FC236}">
                <a16:creationId xmlns:a16="http://schemas.microsoft.com/office/drawing/2014/main" id="{2FDF4049-04D1-4CC7-B2B1-1FCAB93A29D1}"/>
              </a:ext>
            </a:extLst>
          </p:cNvPr>
          <p:cNvGraphicFramePr>
            <a:graphicFrameLocks noGrp="1"/>
          </p:cNvGraphicFramePr>
          <p:nvPr>
            <p:extLst>
              <p:ext uri="{D42A27DB-BD31-4B8C-83A1-F6EECF244321}">
                <p14:modId xmlns:p14="http://schemas.microsoft.com/office/powerpoint/2010/main" val="1846317193"/>
              </p:ext>
            </p:extLst>
          </p:nvPr>
        </p:nvGraphicFramePr>
        <p:xfrm>
          <a:off x="609600" y="1123675"/>
          <a:ext cx="7924796" cy="3067328"/>
        </p:xfrm>
        <a:graphic>
          <a:graphicData uri="http://schemas.openxmlformats.org/drawingml/2006/table">
            <a:tbl>
              <a:tblPr/>
              <a:tblGrid>
                <a:gridCol w="4519096">
                  <a:extLst>
                    <a:ext uri="{9D8B030D-6E8A-4147-A177-3AD203B41FA5}">
                      <a16:colId xmlns:a16="http://schemas.microsoft.com/office/drawing/2014/main" val="20000"/>
                    </a:ext>
                  </a:extLst>
                </a:gridCol>
                <a:gridCol w="1113404">
                  <a:extLst>
                    <a:ext uri="{9D8B030D-6E8A-4147-A177-3AD203B41FA5}">
                      <a16:colId xmlns:a16="http://schemas.microsoft.com/office/drawing/2014/main" val="20001"/>
                    </a:ext>
                  </a:extLst>
                </a:gridCol>
                <a:gridCol w="1113404">
                  <a:extLst>
                    <a:ext uri="{9D8B030D-6E8A-4147-A177-3AD203B41FA5}">
                      <a16:colId xmlns:a16="http://schemas.microsoft.com/office/drawing/2014/main" val="2047753238"/>
                    </a:ext>
                  </a:extLst>
                </a:gridCol>
                <a:gridCol w="1178892">
                  <a:extLst>
                    <a:ext uri="{9D8B030D-6E8A-4147-A177-3AD203B41FA5}">
                      <a16:colId xmlns:a16="http://schemas.microsoft.com/office/drawing/2014/main" val="20002"/>
                    </a:ext>
                  </a:extLst>
                </a:gridCol>
              </a:tblGrid>
              <a:tr h="385512">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2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err="1">
                          <a:ln>
                            <a:noFill/>
                          </a:ln>
                          <a:solidFill>
                            <a:srgbClr val="000000"/>
                          </a:solidFill>
                          <a:effectLst/>
                          <a:latin typeface="Arial" charset="0"/>
                          <a:cs typeface="Arial" charset="0"/>
                        </a:rPr>
                        <a:t>Isocyanates</a:t>
                      </a:r>
                      <a:endParaRPr kumimoji="0" lang="en-US" sz="15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0000"/>
                          </a:solidFill>
                          <a:effectLst/>
                          <a:latin typeface="Arial" charset="0"/>
                          <a:cs typeface="Arial" charset="0"/>
                        </a:rPr>
                        <a:t>57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112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dirty="0">
                          <a:ln>
                            <a:noFill/>
                          </a:ln>
                          <a:solidFill>
                            <a:srgbClr val="000000"/>
                          </a:solidFill>
                          <a:effectLst/>
                          <a:latin typeface="Arial" charset="0"/>
                          <a:cs typeface="Arial" charset="0"/>
                        </a:rPr>
                        <a: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2225220061"/>
              </p:ext>
            </p:extLst>
          </p:nvPr>
        </p:nvGraphicFramePr>
        <p:xfrm>
          <a:off x="609600" y="4811995"/>
          <a:ext cx="7924795" cy="1162360"/>
        </p:xfrm>
        <a:graphic>
          <a:graphicData uri="http://schemas.openxmlformats.org/drawingml/2006/table">
            <a:tbl>
              <a:tblPr firstRow="1" bandRow="1">
                <a:tableStyleId>{00A15C55-8517-42AA-B614-E9B94910E393}</a:tableStyleId>
              </a:tblPr>
              <a:tblGrid>
                <a:gridCol w="3729317">
                  <a:extLst>
                    <a:ext uri="{9D8B030D-6E8A-4147-A177-3AD203B41FA5}">
                      <a16:colId xmlns:a16="http://schemas.microsoft.com/office/drawing/2014/main" val="20000"/>
                    </a:ext>
                  </a:extLst>
                </a:gridCol>
                <a:gridCol w="998924">
                  <a:extLst>
                    <a:ext uri="{9D8B030D-6E8A-4147-A177-3AD203B41FA5}">
                      <a16:colId xmlns:a16="http://schemas.microsoft.com/office/drawing/2014/main" val="20001"/>
                    </a:ext>
                  </a:extLst>
                </a:gridCol>
                <a:gridCol w="998924">
                  <a:extLst>
                    <a:ext uri="{9D8B030D-6E8A-4147-A177-3AD203B41FA5}">
                      <a16:colId xmlns:a16="http://schemas.microsoft.com/office/drawing/2014/main" val="1541181297"/>
                    </a:ext>
                  </a:extLst>
                </a:gridCol>
                <a:gridCol w="998924">
                  <a:extLst>
                    <a:ext uri="{9D8B030D-6E8A-4147-A177-3AD203B41FA5}">
                      <a16:colId xmlns:a16="http://schemas.microsoft.com/office/drawing/2014/main" val="20002"/>
                    </a:ext>
                  </a:extLst>
                </a:gridCol>
                <a:gridCol w="1198706">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500" b="1" dirty="0">
                          <a:solidFill>
                            <a:schemeClr val="tx1"/>
                          </a:solidFill>
                        </a:rPr>
                        <a:t>1</a:t>
                      </a:r>
                      <a:r>
                        <a:rPr lang="en-US" sz="1500" b="1" baseline="30000" dirty="0">
                          <a:solidFill>
                            <a:schemeClr val="tx1"/>
                          </a:solidFill>
                        </a:rPr>
                        <a:t>st</a:t>
                      </a:r>
                      <a:r>
                        <a:rPr lang="en-US" sz="1500" b="1" dirty="0">
                          <a:solidFill>
                            <a:schemeClr val="tx1"/>
                          </a:solidFill>
                        </a:rPr>
                        <a:t> Qtr.</a:t>
                      </a:r>
                    </a:p>
                  </a:txBody>
                  <a:tcPr anchor="ctr">
                    <a:solidFill>
                      <a:schemeClr val="bg1">
                        <a:lumMod val="75000"/>
                      </a:schemeClr>
                    </a:solidFill>
                  </a:tcPr>
                </a:tc>
                <a:tc>
                  <a:txBody>
                    <a:bodyPr/>
                    <a:lstStyle/>
                    <a:p>
                      <a:pPr algn="ctr"/>
                      <a:r>
                        <a:rPr lang="en-US" sz="1500" b="1" dirty="0">
                          <a:solidFill>
                            <a:schemeClr val="tx1"/>
                          </a:solidFill>
                        </a:rPr>
                        <a:t>2</a:t>
                      </a:r>
                      <a:r>
                        <a:rPr lang="en-US" sz="1500" b="1" baseline="30000" dirty="0">
                          <a:solidFill>
                            <a:schemeClr val="tx1"/>
                          </a:solidFill>
                        </a:rPr>
                        <a:t>nd</a:t>
                      </a:r>
                      <a:r>
                        <a:rPr lang="en-US" sz="15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i="1" dirty="0">
                          <a:solidFill>
                            <a:schemeClr val="tx1"/>
                          </a:solidFill>
                        </a:rPr>
                        <a:t>Total</a:t>
                      </a:r>
                    </a:p>
                  </a:txBody>
                  <a:tcPr anchor="ctr">
                    <a:solidFill>
                      <a:schemeClr val="bg1">
                        <a:lumMod val="75000"/>
                      </a:schemeClr>
                    </a:solidFill>
                  </a:tcPr>
                </a:tc>
                <a:tc>
                  <a:txBody>
                    <a:bodyPr/>
                    <a:lstStyle/>
                    <a:p>
                      <a:pPr algn="ctr"/>
                      <a:r>
                        <a:rPr lang="en-US" sz="15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500" b="0" i="1" dirty="0"/>
                        <a:t>OSH Outreach Events</a:t>
                      </a:r>
                    </a:p>
                  </a:txBody>
                  <a:tcPr>
                    <a:solidFill>
                      <a:schemeClr val="bg1">
                        <a:lumMod val="85000"/>
                      </a:schemeClr>
                    </a:solidFill>
                  </a:tcPr>
                </a:tc>
                <a:tc>
                  <a:txBody>
                    <a:bodyPr/>
                    <a:lstStyle/>
                    <a:p>
                      <a:pPr algn="ctr"/>
                      <a:r>
                        <a:rPr lang="en-US" sz="1500" i="0" dirty="0"/>
                        <a:t>5</a:t>
                      </a:r>
                    </a:p>
                  </a:txBody>
                  <a:tcPr>
                    <a:solidFill>
                      <a:schemeClr val="bg1">
                        <a:lumMod val="85000"/>
                      </a:schemeClr>
                    </a:solidFill>
                  </a:tcPr>
                </a:tc>
                <a:tc>
                  <a:txBody>
                    <a:bodyPr/>
                    <a:lstStyle/>
                    <a:p>
                      <a:pPr algn="ctr"/>
                      <a:r>
                        <a:rPr lang="en-US" sz="1500" i="0" dirty="0"/>
                        <a:t>8</a:t>
                      </a:r>
                    </a:p>
                  </a:txBody>
                  <a:tcPr>
                    <a:solidFill>
                      <a:schemeClr val="bg1">
                        <a:lumMod val="85000"/>
                      </a:schemeClr>
                    </a:solidFill>
                  </a:tcPr>
                </a:tc>
                <a:tc>
                  <a:txBody>
                    <a:bodyPr/>
                    <a:lstStyle/>
                    <a:p>
                      <a:pPr algn="ctr"/>
                      <a:r>
                        <a:rPr lang="en-US" sz="1500" b="1" i="1" dirty="0"/>
                        <a:t>13</a:t>
                      </a:r>
                    </a:p>
                  </a:txBody>
                  <a:tcPr>
                    <a:solidFill>
                      <a:schemeClr val="bg1">
                        <a:lumMod val="85000"/>
                      </a:schemeClr>
                    </a:solidFill>
                  </a:tcPr>
                </a:tc>
                <a:tc>
                  <a:txBody>
                    <a:bodyPr/>
                    <a:lstStyle/>
                    <a:p>
                      <a:pPr algn="ctr"/>
                      <a:r>
                        <a:rPr lang="en-US" sz="1500" i="0" dirty="0"/>
                        <a:t>18</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500" b="0" i="1" dirty="0"/>
                        <a:t>People </a:t>
                      </a:r>
                      <a:r>
                        <a:rPr lang="en-US" sz="1500" b="0" i="1" baseline="0" dirty="0"/>
                        <a:t>Trained</a:t>
                      </a:r>
                      <a:endParaRPr lang="en-US" sz="1500" b="0" i="1" dirty="0"/>
                    </a:p>
                  </a:txBody>
                  <a:tcPr>
                    <a:solidFill>
                      <a:schemeClr val="bg1">
                        <a:lumMod val="95000"/>
                      </a:schemeClr>
                    </a:solidFill>
                  </a:tcPr>
                </a:tc>
                <a:tc>
                  <a:txBody>
                    <a:bodyPr/>
                    <a:lstStyle/>
                    <a:p>
                      <a:pPr algn="ctr"/>
                      <a:r>
                        <a:rPr lang="en-US" sz="1500" i="0" dirty="0"/>
                        <a:t>117</a:t>
                      </a:r>
                    </a:p>
                  </a:txBody>
                  <a:tcPr>
                    <a:solidFill>
                      <a:schemeClr val="bg1">
                        <a:lumMod val="95000"/>
                      </a:schemeClr>
                    </a:solidFill>
                  </a:tcPr>
                </a:tc>
                <a:tc>
                  <a:txBody>
                    <a:bodyPr/>
                    <a:lstStyle/>
                    <a:p>
                      <a:pPr algn="ctr"/>
                      <a:r>
                        <a:rPr lang="en-US" sz="1500" i="0" dirty="0"/>
                        <a:t>284</a:t>
                      </a:r>
                    </a:p>
                  </a:txBody>
                  <a:tcPr>
                    <a:solidFill>
                      <a:schemeClr val="bg1">
                        <a:lumMod val="95000"/>
                      </a:schemeClr>
                    </a:solidFill>
                  </a:tcPr>
                </a:tc>
                <a:tc>
                  <a:txBody>
                    <a:bodyPr/>
                    <a:lstStyle/>
                    <a:p>
                      <a:pPr algn="ctr"/>
                      <a:r>
                        <a:rPr lang="en-US" sz="1500" b="1" i="1" dirty="0"/>
                        <a:t>401</a:t>
                      </a:r>
                    </a:p>
                  </a:txBody>
                  <a:tcPr>
                    <a:solidFill>
                      <a:schemeClr val="bg1">
                        <a:lumMod val="95000"/>
                      </a:schemeClr>
                    </a:solidFill>
                  </a:tcPr>
                </a:tc>
                <a:tc>
                  <a:txBody>
                    <a:bodyPr/>
                    <a:lstStyle/>
                    <a:p>
                      <a:pPr algn="ctr"/>
                      <a:r>
                        <a:rPr lang="en-US" sz="1500" i="0" dirty="0"/>
                        <a:t>400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1" name="TextBox 20">
            <a:extLst>
              <a:ext uri="{FF2B5EF4-FFF2-40B4-BE49-F238E27FC236}">
                <a16:creationId xmlns:a16="http://schemas.microsoft.com/office/drawing/2014/main" id="{86207C39-6216-4D3B-88EC-4B12FFD026B9}"/>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213792021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graphicFrame>
        <p:nvGraphicFramePr>
          <p:cNvPr id="11" name="Group 128">
            <a:extLst>
              <a:ext uri="{FF2B5EF4-FFF2-40B4-BE49-F238E27FC236}">
                <a16:creationId xmlns:a16="http://schemas.microsoft.com/office/drawing/2014/main" id="{EE531371-55D5-46DC-8ECD-2F2AF84621D7}"/>
              </a:ext>
            </a:extLst>
          </p:cNvPr>
          <p:cNvGraphicFramePr>
            <a:graphicFrameLocks noGrp="1"/>
          </p:cNvGraphicFramePr>
          <p:nvPr>
            <p:extLst>
              <p:ext uri="{D42A27DB-BD31-4B8C-83A1-F6EECF244321}">
                <p14:modId xmlns:p14="http://schemas.microsoft.com/office/powerpoint/2010/main" val="853222190"/>
              </p:ext>
            </p:extLst>
          </p:nvPr>
        </p:nvGraphicFramePr>
        <p:xfrm>
          <a:off x="609599" y="1143000"/>
          <a:ext cx="7929234" cy="219123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366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5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20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2017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55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3.7</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4.7</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4%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a:txBody>
                    <a:bodyPr/>
                    <a:lstStyle/>
                    <a:p>
                      <a:pPr algn="ctr"/>
                      <a:r>
                        <a:rPr lang="en-US" sz="1200" b="1" i="1" dirty="0"/>
                        <a:t>20% Lower</a:t>
                      </a:r>
                    </a:p>
                  </a:txBody>
                  <a:tcPr horzOverflow="overflow">
                    <a:solidFill>
                      <a:schemeClr val="bg1">
                        <a:lumMod val="95000"/>
                      </a:schemeClr>
                    </a:solidFill>
                  </a:tcPr>
                </a:tc>
                <a:extLst>
                  <a:ext uri="{0D108BD9-81ED-4DB2-BD59-A6C34878D82A}">
                    <a16:rowId xmlns:a16="http://schemas.microsoft.com/office/drawing/2014/main" val="10003"/>
                  </a:ext>
                </a:extLst>
              </a:tr>
              <a:tr h="3155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2.7</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7%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2.5</a:t>
                      </a:r>
                    </a:p>
                  </a:txBody>
                  <a:tcPr horzOverflow="overflow">
                    <a:solidFill>
                      <a:schemeClr val="bg1">
                        <a:lumMod val="85000"/>
                      </a:schemeClr>
                    </a:solidFill>
                  </a:tcPr>
                </a:tc>
                <a:tc>
                  <a:txBody>
                    <a:bodyPr/>
                    <a:lstStyle/>
                    <a:p>
                      <a:pPr algn="ctr"/>
                      <a:r>
                        <a:rPr lang="en-US" sz="1200" i="1" dirty="0"/>
                        <a:t>3.2</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3.1</a:t>
                      </a:r>
                    </a:p>
                  </a:txBody>
                  <a:tcPr horzOverflow="overflow">
                    <a:solidFill>
                      <a:schemeClr val="bg1">
                        <a:lumMod val="85000"/>
                      </a:schemeClr>
                    </a:solidFill>
                  </a:tcPr>
                </a:tc>
                <a:tc>
                  <a:txBody>
                    <a:bodyPr/>
                    <a:lstStyle/>
                    <a:p>
                      <a:pPr algn="ctr"/>
                      <a:r>
                        <a:rPr lang="en-US" sz="1200" b="1" i="1" dirty="0"/>
                        <a:t>19%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 digit NAICS code </a:t>
            </a:r>
          </a:p>
        </p:txBody>
      </p:sp>
      <p:graphicFrame>
        <p:nvGraphicFramePr>
          <p:cNvPr id="12" name="Table 11">
            <a:extLst>
              <a:ext uri="{FF2B5EF4-FFF2-40B4-BE49-F238E27FC236}">
                <a16:creationId xmlns:a16="http://schemas.microsoft.com/office/drawing/2014/main" id="{935A1DDF-1BBA-4954-A225-6EE19DDCD6CB}"/>
              </a:ext>
            </a:extLst>
          </p:cNvPr>
          <p:cNvGraphicFramePr>
            <a:graphicFrameLocks noGrp="1"/>
          </p:cNvGraphicFramePr>
          <p:nvPr>
            <p:extLst>
              <p:ext uri="{D42A27DB-BD31-4B8C-83A1-F6EECF244321}">
                <p14:modId xmlns:p14="http://schemas.microsoft.com/office/powerpoint/2010/main" val="277846077"/>
              </p:ext>
            </p:extLst>
          </p:nvPr>
        </p:nvGraphicFramePr>
        <p:xfrm>
          <a:off x="609600" y="3886199"/>
          <a:ext cx="7924801" cy="1981201"/>
        </p:xfrm>
        <a:graphic>
          <a:graphicData uri="http://schemas.openxmlformats.org/drawingml/2006/table">
            <a:tbl>
              <a:tblPr firstRow="1" bandRow="1">
                <a:tableStyleId>{073A0DAA-6AF3-43AB-8588-CEC1D06C72B9}</a:tableStyleId>
              </a:tblPr>
              <a:tblGrid>
                <a:gridCol w="4167352">
                  <a:extLst>
                    <a:ext uri="{9D8B030D-6E8A-4147-A177-3AD203B41FA5}">
                      <a16:colId xmlns:a16="http://schemas.microsoft.com/office/drawing/2014/main" val="20000"/>
                    </a:ext>
                  </a:extLst>
                </a:gridCol>
                <a:gridCol w="819807">
                  <a:extLst>
                    <a:ext uri="{9D8B030D-6E8A-4147-A177-3AD203B41FA5}">
                      <a16:colId xmlns:a16="http://schemas.microsoft.com/office/drawing/2014/main" val="20001"/>
                    </a:ext>
                  </a:extLst>
                </a:gridCol>
                <a:gridCol w="819807">
                  <a:extLst>
                    <a:ext uri="{9D8B030D-6E8A-4147-A177-3AD203B41FA5}">
                      <a16:colId xmlns:a16="http://schemas.microsoft.com/office/drawing/2014/main" val="2859011595"/>
                    </a:ext>
                  </a:extLst>
                </a:gridCol>
                <a:gridCol w="819632">
                  <a:extLst>
                    <a:ext uri="{9D8B030D-6E8A-4147-A177-3AD203B41FA5}">
                      <a16:colId xmlns:a16="http://schemas.microsoft.com/office/drawing/2014/main" val="20002"/>
                    </a:ext>
                  </a:extLst>
                </a:gridCol>
                <a:gridCol w="1298203">
                  <a:extLst>
                    <a:ext uri="{9D8B030D-6E8A-4147-A177-3AD203B41FA5}">
                      <a16:colId xmlns:a16="http://schemas.microsoft.com/office/drawing/2014/main" val="20003"/>
                    </a:ext>
                  </a:extLst>
                </a:gridCol>
              </a:tblGrid>
              <a:tr h="447782">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500" i="1" dirty="0"/>
                        <a:t>Compliance Inspections</a:t>
                      </a:r>
                    </a:p>
                  </a:txBody>
                  <a:tcPr>
                    <a:solidFill>
                      <a:schemeClr val="bg1">
                        <a:lumMod val="95000"/>
                      </a:schemeClr>
                    </a:solidFill>
                  </a:tcPr>
                </a:tc>
                <a:tc>
                  <a:txBody>
                    <a:bodyPr/>
                    <a:lstStyle/>
                    <a:p>
                      <a:pPr algn="ctr"/>
                      <a:r>
                        <a:rPr lang="en-US" sz="1400" i="0" dirty="0"/>
                        <a:t>12</a:t>
                      </a:r>
                    </a:p>
                  </a:txBody>
                  <a:tcPr>
                    <a:solidFill>
                      <a:schemeClr val="bg1">
                        <a:lumMod val="95000"/>
                      </a:schemeClr>
                    </a:solidFill>
                  </a:tcPr>
                </a:tc>
                <a:tc>
                  <a:txBody>
                    <a:bodyPr/>
                    <a:lstStyle/>
                    <a:p>
                      <a:pPr algn="ctr"/>
                      <a:r>
                        <a:rPr lang="en-US" sz="1400" i="0" dirty="0"/>
                        <a:t>6</a:t>
                      </a:r>
                    </a:p>
                  </a:txBody>
                  <a:tcPr>
                    <a:solidFill>
                      <a:schemeClr val="bg1">
                        <a:lumMod val="95000"/>
                      </a:schemeClr>
                    </a:solidFill>
                  </a:tcPr>
                </a:tc>
                <a:tc>
                  <a:txBody>
                    <a:bodyPr/>
                    <a:lstStyle/>
                    <a:p>
                      <a:pPr algn="ctr"/>
                      <a:r>
                        <a:rPr lang="en-US" sz="1400" b="1" i="1" dirty="0"/>
                        <a:t>18</a:t>
                      </a:r>
                    </a:p>
                  </a:txBody>
                  <a:tcPr>
                    <a:solidFill>
                      <a:schemeClr val="bg1">
                        <a:lumMod val="95000"/>
                      </a:schemeClr>
                    </a:solidFill>
                  </a:tcPr>
                </a:tc>
                <a:tc>
                  <a:txBody>
                    <a:bodyPr/>
                    <a:lstStyle/>
                    <a:p>
                      <a:pPr algn="ctr"/>
                      <a:r>
                        <a:rPr lang="en-US" sz="1400" i="0" dirty="0"/>
                        <a:t>40</a:t>
                      </a:r>
                    </a:p>
                  </a:txBody>
                  <a:tcP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500" i="1" dirty="0"/>
                        <a:t>Consultative Visits</a:t>
                      </a:r>
                    </a:p>
                  </a:txBody>
                  <a:tcPr>
                    <a:solidFill>
                      <a:schemeClr val="bg1">
                        <a:lumMod val="85000"/>
                      </a:schemeClr>
                    </a:solidFill>
                  </a:tcPr>
                </a:tc>
                <a:tc>
                  <a:txBody>
                    <a:bodyPr/>
                    <a:lstStyle/>
                    <a:p>
                      <a:pPr algn="ctr"/>
                      <a:r>
                        <a:rPr lang="en-US" sz="1400" i="0" dirty="0"/>
                        <a:t>3</a:t>
                      </a:r>
                    </a:p>
                  </a:txBody>
                  <a:tcPr>
                    <a:solidFill>
                      <a:schemeClr val="bg1">
                        <a:lumMod val="85000"/>
                      </a:schemeClr>
                    </a:solidFill>
                  </a:tcPr>
                </a:tc>
                <a:tc>
                  <a:txBody>
                    <a:bodyPr/>
                    <a:lstStyle/>
                    <a:p>
                      <a:pPr algn="ctr"/>
                      <a:r>
                        <a:rPr lang="en-US" sz="1400" i="0" dirty="0"/>
                        <a:t>7</a:t>
                      </a:r>
                    </a:p>
                  </a:txBody>
                  <a:tcPr>
                    <a:solidFill>
                      <a:schemeClr val="bg1">
                        <a:lumMod val="85000"/>
                      </a:schemeClr>
                    </a:solidFill>
                  </a:tcPr>
                </a:tc>
                <a:tc>
                  <a:txBody>
                    <a:bodyPr/>
                    <a:lstStyle/>
                    <a:p>
                      <a:pPr algn="ctr"/>
                      <a:r>
                        <a:rPr lang="en-US" sz="1400" b="1" i="1" dirty="0"/>
                        <a:t>10</a:t>
                      </a:r>
                    </a:p>
                  </a:txBody>
                  <a:tcPr>
                    <a:solidFill>
                      <a:schemeClr val="bg1">
                        <a:lumMod val="85000"/>
                      </a:schemeClr>
                    </a:solidFill>
                  </a:tcPr>
                </a:tc>
                <a:tc>
                  <a:txBody>
                    <a:bodyPr/>
                    <a:lstStyle/>
                    <a:p>
                      <a:pPr algn="ctr"/>
                      <a:r>
                        <a:rPr lang="en-US" sz="1400" i="0" dirty="0"/>
                        <a:t>12</a:t>
                      </a:r>
                    </a:p>
                  </a:txBody>
                  <a:tcP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5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b="1" i="1"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5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a:txBody>
                    <a:bodyPr/>
                    <a:lstStyle/>
                    <a:p>
                      <a:pPr algn="ctr"/>
                      <a:r>
                        <a:rPr lang="en-US" sz="1400" i="0" dirty="0"/>
                        <a:t>25</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188D2D35-E53D-4201-A34C-855AFF9FEF53}"/>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4035365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graphicFrame>
        <p:nvGraphicFramePr>
          <p:cNvPr id="11" name="Table 10">
            <a:extLst>
              <a:ext uri="{FF2B5EF4-FFF2-40B4-BE49-F238E27FC236}">
                <a16:creationId xmlns:a16="http://schemas.microsoft.com/office/drawing/2014/main" id="{6DFB8784-3615-4FA2-9F53-3AF95A8B67CB}"/>
              </a:ext>
            </a:extLst>
          </p:cNvPr>
          <p:cNvGraphicFramePr>
            <a:graphicFrameLocks noGrp="1"/>
          </p:cNvGraphicFramePr>
          <p:nvPr>
            <p:extLst>
              <p:ext uri="{D42A27DB-BD31-4B8C-83A1-F6EECF244321}">
                <p14:modId xmlns:p14="http://schemas.microsoft.com/office/powerpoint/2010/main" val="3687780905"/>
              </p:ext>
            </p:extLst>
          </p:nvPr>
        </p:nvGraphicFramePr>
        <p:xfrm>
          <a:off x="609600" y="1143000"/>
          <a:ext cx="7929234" cy="2299285"/>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35604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5108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715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2017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536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4.5</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4.7</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8%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horzOverflow="overflow">
                    <a:solidFill>
                      <a:schemeClr val="bg1">
                        <a:lumMod val="95000"/>
                      </a:schemeClr>
                    </a:solidFill>
                  </a:tcPr>
                </a:tc>
                <a:tc>
                  <a:txBody>
                    <a:bodyPr/>
                    <a:lstStyle/>
                    <a:p>
                      <a:pPr algn="ctr"/>
                      <a:r>
                        <a:rPr lang="en-US" sz="1200" b="1" i="1" dirty="0"/>
                        <a:t>20% Lower</a:t>
                      </a:r>
                    </a:p>
                  </a:txBody>
                  <a:tcPr horzOverflow="overflow">
                    <a:solidFill>
                      <a:schemeClr val="bg1">
                        <a:lumMod val="95000"/>
                      </a:schemeClr>
                    </a:solidFill>
                  </a:tcPr>
                </a:tc>
                <a:extLst>
                  <a:ext uri="{0D108BD9-81ED-4DB2-BD59-A6C34878D82A}">
                    <a16:rowId xmlns:a16="http://schemas.microsoft.com/office/drawing/2014/main" val="10003"/>
                  </a:ext>
                </a:extLst>
              </a:tr>
              <a:tr h="35365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3.7</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19%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3.0</a:t>
                      </a: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cap="none" normalizeH="0" baseline="0" dirty="0">
                          <a:ln>
                            <a:noFill/>
                          </a:ln>
                          <a:solidFill>
                            <a:srgbClr val="000000"/>
                          </a:solidFill>
                          <a:effectLst/>
                          <a:latin typeface="Arial" charset="0"/>
                          <a:cs typeface="Arial" charset="0"/>
                        </a:rPr>
                        <a:t>3.6</a:t>
                      </a:r>
                      <a:endParaRPr lang="en-US" sz="1200" dirty="0"/>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14% Increase</a:t>
                      </a:r>
                    </a:p>
                  </a:txBody>
                  <a:tcP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4.2</a:t>
                      </a:r>
                    </a:p>
                  </a:txBody>
                  <a:tcPr horzOverflow="overflow">
                    <a:solidFill>
                      <a:schemeClr val="bg1">
                        <a:lumMod val="85000"/>
                      </a:schemeClr>
                    </a:solidFill>
                  </a:tcPr>
                </a:tc>
                <a:tc>
                  <a:txBody>
                    <a:bodyPr/>
                    <a:lstStyle/>
                    <a:p>
                      <a:pPr algn="ctr"/>
                      <a:r>
                        <a:rPr lang="en-US" sz="1200" b="1" i="1" dirty="0"/>
                        <a:t>29%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37D48171-6321-482D-B6AB-902B0C9D3FD2}"/>
              </a:ext>
            </a:extLst>
          </p:cNvPr>
          <p:cNvSpPr txBox="1"/>
          <p:nvPr/>
        </p:nvSpPr>
        <p:spPr>
          <a:xfrm>
            <a:off x="503903" y="3429000"/>
            <a:ext cx="3077497" cy="246221"/>
          </a:xfrm>
          <a:prstGeom prst="rect">
            <a:avLst/>
          </a:prstGeom>
          <a:noFill/>
        </p:spPr>
        <p:txBody>
          <a:bodyPr wrap="square" rtlCol="0">
            <a:spAutoFit/>
          </a:bodyPr>
          <a:lstStyle/>
          <a:p>
            <a:r>
              <a:rPr lang="en-US" sz="1000" i="1" dirty="0"/>
              <a:t>*DART/TRC rate based on the 4 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2284845198"/>
              </p:ext>
            </p:extLst>
          </p:nvPr>
        </p:nvGraphicFramePr>
        <p:xfrm>
          <a:off x="609597" y="3657599"/>
          <a:ext cx="7924804" cy="2146885"/>
        </p:xfrm>
        <a:graphic>
          <a:graphicData uri="http://schemas.openxmlformats.org/drawingml/2006/table">
            <a:tbl>
              <a:tblPr firstRow="1" bandRow="1">
                <a:tableStyleId>{073A0DAA-6AF3-43AB-8588-CEC1D06C72B9}</a:tableStyleId>
              </a:tblPr>
              <a:tblGrid>
                <a:gridCol w="4235672">
                  <a:extLst>
                    <a:ext uri="{9D8B030D-6E8A-4147-A177-3AD203B41FA5}">
                      <a16:colId xmlns:a16="http://schemas.microsoft.com/office/drawing/2014/main" val="20000"/>
                    </a:ext>
                  </a:extLst>
                </a:gridCol>
                <a:gridCol w="819807">
                  <a:extLst>
                    <a:ext uri="{9D8B030D-6E8A-4147-A177-3AD203B41FA5}">
                      <a16:colId xmlns:a16="http://schemas.microsoft.com/office/drawing/2014/main" val="20001"/>
                    </a:ext>
                  </a:extLst>
                </a:gridCol>
                <a:gridCol w="819807">
                  <a:extLst>
                    <a:ext uri="{9D8B030D-6E8A-4147-A177-3AD203B41FA5}">
                      <a16:colId xmlns:a16="http://schemas.microsoft.com/office/drawing/2014/main" val="91560516"/>
                    </a:ext>
                  </a:extLst>
                </a:gridCol>
                <a:gridCol w="751490">
                  <a:extLst>
                    <a:ext uri="{9D8B030D-6E8A-4147-A177-3AD203B41FA5}">
                      <a16:colId xmlns:a16="http://schemas.microsoft.com/office/drawing/2014/main" val="20002"/>
                    </a:ext>
                  </a:extLst>
                </a:gridCol>
                <a:gridCol w="1298028">
                  <a:extLst>
                    <a:ext uri="{9D8B030D-6E8A-4147-A177-3AD203B41FA5}">
                      <a16:colId xmlns:a16="http://schemas.microsoft.com/office/drawing/2014/main" val="20003"/>
                    </a:ext>
                  </a:extLst>
                </a:gridCol>
              </a:tblGrid>
              <a:tr h="627553">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9833">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2</a:t>
                      </a:r>
                    </a:p>
                  </a:txBody>
                  <a:tcPr>
                    <a:solidFill>
                      <a:schemeClr val="bg1">
                        <a:lumMod val="95000"/>
                      </a:schemeClr>
                    </a:solidFill>
                  </a:tcPr>
                </a:tc>
                <a:tc>
                  <a:txBody>
                    <a:bodyPr/>
                    <a:lstStyle/>
                    <a:p>
                      <a:pPr algn="ctr"/>
                      <a:r>
                        <a:rPr lang="en-US" sz="1400" i="0" dirty="0"/>
                        <a:t>10</a:t>
                      </a:r>
                    </a:p>
                  </a:txBody>
                  <a:tcPr>
                    <a:solidFill>
                      <a:schemeClr val="bg1">
                        <a:lumMod val="95000"/>
                      </a:schemeClr>
                    </a:solidFill>
                  </a:tcPr>
                </a:tc>
                <a:tc>
                  <a:txBody>
                    <a:bodyPr/>
                    <a:lstStyle/>
                    <a:p>
                      <a:pPr algn="ctr"/>
                      <a:r>
                        <a:rPr lang="en-US" sz="1400" b="1" i="1" dirty="0"/>
                        <a:t>12</a:t>
                      </a:r>
                    </a:p>
                  </a:txBody>
                  <a:tcPr>
                    <a:solidFill>
                      <a:schemeClr val="bg1">
                        <a:lumMod val="95000"/>
                      </a:schemeClr>
                    </a:solidFill>
                  </a:tcPr>
                </a:tc>
                <a:tc>
                  <a:txBody>
                    <a:bodyPr/>
                    <a:lstStyle/>
                    <a:p>
                      <a:pPr algn="ctr"/>
                      <a:r>
                        <a:rPr lang="en-US" sz="1400" i="0" dirty="0"/>
                        <a:t>20</a:t>
                      </a:r>
                    </a:p>
                  </a:txBody>
                  <a:tcPr>
                    <a:solidFill>
                      <a:schemeClr val="bg1">
                        <a:lumMod val="95000"/>
                      </a:schemeClr>
                    </a:solidFill>
                  </a:tcPr>
                </a:tc>
                <a:extLst>
                  <a:ext uri="{0D108BD9-81ED-4DB2-BD59-A6C34878D82A}">
                    <a16:rowId xmlns:a16="http://schemas.microsoft.com/office/drawing/2014/main" val="10001"/>
                  </a:ext>
                </a:extLst>
              </a:tr>
              <a:tr h="379833">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2</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b="1" i="1" dirty="0"/>
                        <a:t>2</a:t>
                      </a:r>
                    </a:p>
                  </a:txBody>
                  <a:tcPr>
                    <a:solidFill>
                      <a:schemeClr val="bg1">
                        <a:lumMod val="85000"/>
                      </a:schemeClr>
                    </a:solidFill>
                  </a:tcPr>
                </a:tc>
                <a:tc>
                  <a:txBody>
                    <a:bodyPr/>
                    <a:lstStyle/>
                    <a:p>
                      <a:pPr algn="ctr"/>
                      <a:r>
                        <a:rPr lang="en-US" sz="1400" i="0" dirty="0"/>
                        <a:t>3</a:t>
                      </a:r>
                    </a:p>
                  </a:txBody>
                  <a:tcPr>
                    <a:solidFill>
                      <a:schemeClr val="bg1">
                        <a:lumMod val="85000"/>
                      </a:schemeClr>
                    </a:solidFill>
                  </a:tcPr>
                </a:tc>
                <a:extLst>
                  <a:ext uri="{0D108BD9-81ED-4DB2-BD59-A6C34878D82A}">
                    <a16:rowId xmlns:a16="http://schemas.microsoft.com/office/drawing/2014/main" val="10002"/>
                  </a:ext>
                </a:extLst>
              </a:tr>
              <a:tr h="379833">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tc>
                  <a:txBody>
                    <a:bodyPr/>
                    <a:lstStyle/>
                    <a:p>
                      <a:pPr algn="ctr"/>
                      <a:r>
                        <a:rPr lang="en-US" sz="1400" b="1" i="1" dirty="0"/>
                        <a:t>1</a:t>
                      </a:r>
                    </a:p>
                  </a:txBody>
                  <a:tcPr>
                    <a:solidFill>
                      <a:schemeClr val="bg1">
                        <a:lumMod val="95000"/>
                      </a:schemeClr>
                    </a:solidFill>
                  </a:tcPr>
                </a:tc>
                <a:tc>
                  <a:txBody>
                    <a:bodyPr/>
                    <a:lstStyle/>
                    <a:p>
                      <a:pPr algn="ctr"/>
                      <a:r>
                        <a:rPr lang="en-US" sz="1400" i="0" dirty="0"/>
                        <a:t>1</a:t>
                      </a:r>
                    </a:p>
                  </a:txBody>
                  <a:tcPr>
                    <a:solidFill>
                      <a:schemeClr val="bg1">
                        <a:lumMod val="95000"/>
                      </a:schemeClr>
                    </a:solidFill>
                  </a:tcPr>
                </a:tc>
                <a:extLst>
                  <a:ext uri="{0D108BD9-81ED-4DB2-BD59-A6C34878D82A}">
                    <a16:rowId xmlns:a16="http://schemas.microsoft.com/office/drawing/2014/main" val="10003"/>
                  </a:ext>
                </a:extLst>
              </a:tr>
              <a:tr h="379833">
                <a:tc>
                  <a:txBody>
                    <a:bodyPr/>
                    <a:lstStyle/>
                    <a:p>
                      <a:pPr algn="r"/>
                      <a:r>
                        <a:rPr lang="en-US" sz="1400" i="1" dirty="0"/>
                        <a:t>People Trained</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7</a:t>
                      </a:r>
                    </a:p>
                  </a:txBody>
                  <a:tcPr>
                    <a:solidFill>
                      <a:schemeClr val="bg1">
                        <a:lumMod val="85000"/>
                      </a:schemeClr>
                    </a:solidFill>
                  </a:tcPr>
                </a:tc>
                <a:tc>
                  <a:txBody>
                    <a:bodyPr/>
                    <a:lstStyle/>
                    <a:p>
                      <a:pPr algn="ctr"/>
                      <a:r>
                        <a:rPr lang="en-US" sz="1400" b="1" i="1" dirty="0"/>
                        <a:t>7</a:t>
                      </a:r>
                    </a:p>
                  </a:txBody>
                  <a:tcPr>
                    <a:solidFill>
                      <a:schemeClr val="bg1">
                        <a:lumMod val="85000"/>
                      </a:schemeClr>
                    </a:solidFill>
                  </a:tcPr>
                </a:tc>
                <a:tc>
                  <a:txBody>
                    <a:bodyPr/>
                    <a:lstStyle/>
                    <a:p>
                      <a:pPr algn="ctr"/>
                      <a:r>
                        <a:rPr lang="en-US" sz="1400" i="0" dirty="0"/>
                        <a:t>25</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172D03EC-BDF2-4D2A-ABD3-0CFC4B93A239}"/>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320944670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066800"/>
            <a:ext cx="8001000" cy="4525963"/>
          </a:xfrm>
        </p:spPr>
        <p:txBody>
          <a:bodyPr/>
          <a:lstStyle/>
          <a:p>
            <a:pPr>
              <a:lnSpc>
                <a:spcPct val="150000"/>
              </a:lnSpc>
            </a:pPr>
            <a:r>
              <a:rPr lang="en-US" dirty="0"/>
              <a:t>FFY 2019 Planning Year</a:t>
            </a:r>
          </a:p>
          <a:p>
            <a:pPr lvl="1">
              <a:lnSpc>
                <a:spcPct val="150000"/>
              </a:lnSpc>
            </a:pPr>
            <a:r>
              <a:rPr lang="en-US" i="1" dirty="0"/>
              <a:t>Setting and Monitoring Goals</a:t>
            </a:r>
          </a:p>
          <a:p>
            <a:pPr lvl="2">
              <a:lnSpc>
                <a:spcPct val="150000"/>
              </a:lnSpc>
            </a:pPr>
            <a:r>
              <a:rPr lang="en-US" i="1" dirty="0"/>
              <a:t>Training Events (Internal and external)</a:t>
            </a:r>
          </a:p>
          <a:p>
            <a:pPr lvl="2">
              <a:lnSpc>
                <a:spcPct val="150000"/>
              </a:lnSpc>
            </a:pPr>
            <a:r>
              <a:rPr lang="en-US" i="1" dirty="0"/>
              <a:t>Compliance Inspections</a:t>
            </a:r>
          </a:p>
          <a:p>
            <a:pPr lvl="2">
              <a:lnSpc>
                <a:spcPct val="150000"/>
              </a:lnSpc>
            </a:pPr>
            <a:r>
              <a:rPr lang="en-US" i="1" dirty="0"/>
              <a:t>Consultation Visits</a:t>
            </a:r>
          </a:p>
          <a:p>
            <a:pPr lvl="2">
              <a:lnSpc>
                <a:spcPct val="150000"/>
              </a:lnSpc>
            </a:pPr>
            <a:r>
              <a:rPr lang="en-US" i="1" dirty="0"/>
              <a:t>Publications</a:t>
            </a:r>
          </a:p>
          <a:p>
            <a:pPr lvl="1">
              <a:lnSpc>
                <a:spcPct val="150000"/>
              </a:lnSpc>
            </a:pPr>
            <a:r>
              <a:rPr lang="en-US" i="1" dirty="0"/>
              <a:t>Developing an Operational Procedure Notice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r>
              <a:rPr lang="en-US" sz="2400" i="1" dirty="0">
                <a:solidFill>
                  <a:srgbClr val="000080"/>
                </a:solidFill>
              </a:rPr>
              <a:t>—New for FFY 2019</a:t>
            </a:r>
            <a:endParaRPr lang="en-US" sz="2400" b="1" i="1" dirty="0">
              <a:solidFill>
                <a:schemeClr val="bg2"/>
              </a:solidFill>
            </a:endParaRPr>
          </a:p>
        </p:txBody>
      </p:sp>
      <p:sp>
        <p:nvSpPr>
          <p:cNvPr id="12" name="TextBox 11">
            <a:extLst>
              <a:ext uri="{FF2B5EF4-FFF2-40B4-BE49-F238E27FC236}">
                <a16:creationId xmlns:a16="http://schemas.microsoft.com/office/drawing/2014/main" id="{E143C2F8-0AF8-4D27-B185-B7EDF6E0862D}"/>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pic>
        <p:nvPicPr>
          <p:cNvPr id="10" name="Picture 9" descr="C:\Users\wllagoe.EADS\Pictures\Construction\IMAG0613.jpg">
            <a:extLst>
              <a:ext uri="{FF2B5EF4-FFF2-40B4-BE49-F238E27FC236}">
                <a16:creationId xmlns:a16="http://schemas.microsoft.com/office/drawing/2014/main" id="{664871A2-0333-4088-8EC2-CD0AD46CC83A}"/>
              </a:ext>
            </a:extLst>
          </p:cNvPr>
          <p:cNvPicPr/>
          <p:nvPr/>
        </p:nvPicPr>
        <p:blipFill>
          <a:blip r:embed="rId3" cstate="print"/>
          <a:srcRect t="22143"/>
          <a:stretch>
            <a:fillRect/>
          </a:stretch>
        </p:blipFill>
        <p:spPr bwMode="auto">
          <a:xfrm>
            <a:off x="762000" y="4927935"/>
            <a:ext cx="2971800" cy="1015663"/>
          </a:xfrm>
          <a:prstGeom prst="rect">
            <a:avLst/>
          </a:prstGeom>
          <a:noFill/>
          <a:ln w="9525">
            <a:noFill/>
            <a:miter lim="800000"/>
            <a:headEnd/>
            <a:tailEnd/>
          </a:ln>
        </p:spPr>
      </p:pic>
      <p:pic>
        <p:nvPicPr>
          <p:cNvPr id="13" name="Picture 12" descr="C:\Documents and Settings\Wanda Lagoe\My Documents\My Pictures\Partnerships\Crane 178.jpg">
            <a:extLst>
              <a:ext uri="{FF2B5EF4-FFF2-40B4-BE49-F238E27FC236}">
                <a16:creationId xmlns:a16="http://schemas.microsoft.com/office/drawing/2014/main" id="{40574C52-51EC-467D-8EFE-C26ED9D651A6}"/>
              </a:ext>
            </a:extLst>
          </p:cNvPr>
          <p:cNvPicPr/>
          <p:nvPr/>
        </p:nvPicPr>
        <p:blipFill>
          <a:blip r:embed="rId4" cstate="print"/>
          <a:srcRect l="49448" t="20285"/>
          <a:stretch>
            <a:fillRect/>
          </a:stretch>
        </p:blipFill>
        <p:spPr bwMode="auto">
          <a:xfrm>
            <a:off x="6732639" y="4927932"/>
            <a:ext cx="1725561" cy="1015668"/>
          </a:xfrm>
          <a:prstGeom prst="rect">
            <a:avLst/>
          </a:prstGeom>
          <a:noFill/>
          <a:ln w="9525">
            <a:noFill/>
            <a:miter lim="800000"/>
            <a:headEnd/>
            <a:tailEnd/>
          </a:ln>
        </p:spPr>
      </p:pic>
      <p:pic>
        <p:nvPicPr>
          <p:cNvPr id="14" name="Picture 13">
            <a:extLst>
              <a:ext uri="{FF2B5EF4-FFF2-40B4-BE49-F238E27FC236}">
                <a16:creationId xmlns:a16="http://schemas.microsoft.com/office/drawing/2014/main" id="{DC12857A-576A-41C5-8DFE-4DC6FD56FCAA}"/>
              </a:ext>
            </a:extLst>
          </p:cNvPr>
          <p:cNvPicPr/>
          <p:nvPr/>
        </p:nvPicPr>
        <p:blipFill rotWithShape="1">
          <a:blip r:embed="rId5" cstate="print">
            <a:extLst>
              <a:ext uri="{28A0092B-C50C-407E-A947-70E740481C1C}">
                <a14:useLocalDpi xmlns:a14="http://schemas.microsoft.com/office/drawing/2010/main" val="0"/>
              </a:ext>
            </a:extLst>
          </a:blip>
          <a:srcRect t="21449"/>
          <a:stretch/>
        </p:blipFill>
        <p:spPr bwMode="auto">
          <a:xfrm>
            <a:off x="5181600" y="4941373"/>
            <a:ext cx="1752600" cy="1015668"/>
          </a:xfrm>
          <a:prstGeom prst="rect">
            <a:avLst/>
          </a:prstGeom>
          <a:ln>
            <a:noFill/>
          </a:ln>
          <a:extLst>
            <a:ext uri="{53640926-AAD7-44D8-BBD7-CCE9431645EC}">
              <a14:shadowObscured xmlns:a14="http://schemas.microsoft.com/office/drawing/2010/main"/>
            </a:ext>
          </a:extLst>
        </p:spPr>
      </p:pic>
      <p:pic>
        <p:nvPicPr>
          <p:cNvPr id="15" name="Picture 14" descr="A person wearing a hat&#10;&#10;Description automatically generated">
            <a:extLst>
              <a:ext uri="{FF2B5EF4-FFF2-40B4-BE49-F238E27FC236}">
                <a16:creationId xmlns:a16="http://schemas.microsoft.com/office/drawing/2014/main" id="{8BA18999-249D-4EAE-A29D-A307F3BF319E}"/>
              </a:ext>
            </a:extLst>
          </p:cNvPr>
          <p:cNvPicPr/>
          <p:nvPr/>
        </p:nvPicPr>
        <p:blipFill rotWithShape="1">
          <a:blip r:embed="rId6" cstate="email">
            <a:extLst>
              <a:ext uri="{28A0092B-C50C-407E-A947-70E740481C1C}">
                <a14:useLocalDpi xmlns:a14="http://schemas.microsoft.com/office/drawing/2010/main"/>
              </a:ext>
            </a:extLst>
          </a:blip>
          <a:srcRect t="19626" r="1" b="16313"/>
          <a:stretch/>
        </p:blipFill>
        <p:spPr>
          <a:xfrm>
            <a:off x="3648635" y="4941373"/>
            <a:ext cx="2324100" cy="1002227"/>
          </a:xfrm>
          <a:prstGeom prst="rect">
            <a:avLst/>
          </a:prstGeom>
        </p:spPr>
      </p:pic>
    </p:spTree>
    <p:extLst>
      <p:ext uri="{BB962C8B-B14F-4D97-AF65-F5344CB8AC3E}">
        <p14:creationId xmlns:p14="http://schemas.microsoft.com/office/powerpoint/2010/main" val="284297831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7" name="Picture 6">
            <a:extLst>
              <a:ext uri="{FF2B5EF4-FFF2-40B4-BE49-F238E27FC236}">
                <a16:creationId xmlns:a16="http://schemas.microsoft.com/office/drawing/2014/main" id="{6C32D668-5FC8-48BA-8CE4-94E814B00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40" y="1229805"/>
            <a:ext cx="2821466" cy="2116099"/>
          </a:xfrm>
          <a:prstGeom prst="rect">
            <a:avLst/>
          </a:prstGeom>
        </p:spPr>
      </p:pic>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229806"/>
            <a:ext cx="3174146" cy="2116099"/>
          </a:xfrm>
          <a:prstGeom prst="rect">
            <a:avLst/>
          </a:prstGeom>
        </p:spPr>
      </p:pic>
      <p:pic>
        <p:nvPicPr>
          <p:cNvPr id="12" name="Picture 11">
            <a:extLst>
              <a:ext uri="{FF2B5EF4-FFF2-40B4-BE49-F238E27FC236}">
                <a16:creationId xmlns:a16="http://schemas.microsoft.com/office/drawing/2014/main" id="{061EAD72-8E2C-4974-9EB6-0CAF16C83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0467" y="1229805"/>
            <a:ext cx="2283934" cy="2116817"/>
          </a:xfrm>
          <a:prstGeom prst="rect">
            <a:avLst/>
          </a:prstGeom>
        </p:spPr>
      </p:pic>
      <p:graphicFrame>
        <p:nvGraphicFramePr>
          <p:cNvPr id="13" name="Table 12">
            <a:extLst>
              <a:ext uri="{FF2B5EF4-FFF2-40B4-BE49-F238E27FC236}">
                <a16:creationId xmlns:a16="http://schemas.microsoft.com/office/drawing/2014/main" id="{50255EA7-6BA5-4EFF-84A2-F958734D791B}"/>
              </a:ext>
            </a:extLst>
          </p:cNvPr>
          <p:cNvGraphicFramePr>
            <a:graphicFrameLocks noGrp="1"/>
          </p:cNvGraphicFramePr>
          <p:nvPr>
            <p:extLst>
              <p:ext uri="{D42A27DB-BD31-4B8C-83A1-F6EECF244321}">
                <p14:modId xmlns:p14="http://schemas.microsoft.com/office/powerpoint/2010/main" val="1880707162"/>
              </p:ext>
            </p:extLst>
          </p:nvPr>
        </p:nvGraphicFramePr>
        <p:xfrm>
          <a:off x="609601" y="3352799"/>
          <a:ext cx="7929234" cy="2514601"/>
        </p:xfrm>
        <a:graphic>
          <a:graphicData uri="http://schemas.openxmlformats.org/drawingml/2006/table">
            <a:tbl>
              <a:tblPr firstRow="1" bandRow="1">
                <a:tableStyleId>{073A0DAA-6AF3-43AB-8588-CEC1D06C72B9}</a:tableStyleId>
              </a:tblPr>
              <a:tblGrid>
                <a:gridCol w="4131989">
                  <a:extLst>
                    <a:ext uri="{9D8B030D-6E8A-4147-A177-3AD203B41FA5}">
                      <a16:colId xmlns:a16="http://schemas.microsoft.com/office/drawing/2014/main" val="20000"/>
                    </a:ext>
                  </a:extLst>
                </a:gridCol>
                <a:gridCol w="880588">
                  <a:extLst>
                    <a:ext uri="{9D8B030D-6E8A-4147-A177-3AD203B41FA5}">
                      <a16:colId xmlns:a16="http://schemas.microsoft.com/office/drawing/2014/main" val="20001"/>
                    </a:ext>
                  </a:extLst>
                </a:gridCol>
                <a:gridCol w="880588">
                  <a:extLst>
                    <a:ext uri="{9D8B030D-6E8A-4147-A177-3AD203B41FA5}">
                      <a16:colId xmlns:a16="http://schemas.microsoft.com/office/drawing/2014/main" val="2564075119"/>
                    </a:ext>
                  </a:extLst>
                </a:gridCol>
                <a:gridCol w="745113">
                  <a:extLst>
                    <a:ext uri="{9D8B030D-6E8A-4147-A177-3AD203B41FA5}">
                      <a16:colId xmlns:a16="http://schemas.microsoft.com/office/drawing/2014/main" val="20002"/>
                    </a:ext>
                  </a:extLst>
                </a:gridCol>
                <a:gridCol w="1290956">
                  <a:extLst>
                    <a:ext uri="{9D8B030D-6E8A-4147-A177-3AD203B41FA5}">
                      <a16:colId xmlns:a16="http://schemas.microsoft.com/office/drawing/2014/main" val="20003"/>
                    </a:ext>
                  </a:extLst>
                </a:gridCol>
              </a:tblGrid>
              <a:tr h="798060">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dirty="0">
                          <a:solidFill>
                            <a:schemeClr val="tx1"/>
                          </a:solidFill>
                        </a:rPr>
                        <a:t>2</a:t>
                      </a:r>
                      <a:r>
                        <a:rPr lang="en-US" sz="1500" baseline="30000" dirty="0">
                          <a:solidFill>
                            <a:schemeClr val="tx1"/>
                          </a:solidFill>
                        </a:rPr>
                        <a:t>nd</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39252">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43</a:t>
                      </a:r>
                    </a:p>
                  </a:txBody>
                  <a:tcPr>
                    <a:solidFill>
                      <a:schemeClr val="bg1">
                        <a:lumMod val="85000"/>
                      </a:schemeClr>
                    </a:solidFill>
                  </a:tcPr>
                </a:tc>
                <a:tc>
                  <a:txBody>
                    <a:bodyPr/>
                    <a:lstStyle/>
                    <a:p>
                      <a:pPr algn="ctr"/>
                      <a:r>
                        <a:rPr lang="en-US" sz="1400" b="0" i="0" dirty="0"/>
                        <a:t>65</a:t>
                      </a:r>
                    </a:p>
                  </a:txBody>
                  <a:tcPr>
                    <a:solidFill>
                      <a:schemeClr val="bg1">
                        <a:lumMod val="85000"/>
                      </a:schemeClr>
                    </a:solidFill>
                  </a:tcPr>
                </a:tc>
                <a:tc>
                  <a:txBody>
                    <a:bodyPr/>
                    <a:lstStyle/>
                    <a:p>
                      <a:pPr algn="ctr"/>
                      <a:r>
                        <a:rPr lang="en-US" sz="1400" b="1" i="1" dirty="0"/>
                        <a:t>108</a:t>
                      </a:r>
                    </a:p>
                  </a:txBody>
                  <a:tcPr>
                    <a:solidFill>
                      <a:schemeClr val="bg1">
                        <a:lumMod val="85000"/>
                      </a:schemeClr>
                    </a:solidFill>
                  </a:tcPr>
                </a:tc>
                <a:tc>
                  <a:txBody>
                    <a:bodyPr/>
                    <a:lstStyle/>
                    <a:p>
                      <a:pPr algn="ctr"/>
                      <a:r>
                        <a:rPr lang="en-US" sz="1400" b="0" i="0" dirty="0"/>
                        <a:t>151</a:t>
                      </a:r>
                    </a:p>
                  </a:txBody>
                  <a:tcPr>
                    <a:solidFill>
                      <a:schemeClr val="bg1">
                        <a:lumMod val="85000"/>
                      </a:schemeClr>
                    </a:solidFill>
                  </a:tcPr>
                </a:tc>
                <a:extLst>
                  <a:ext uri="{0D108BD9-81ED-4DB2-BD59-A6C34878D82A}">
                    <a16:rowId xmlns:a16="http://schemas.microsoft.com/office/drawing/2014/main" val="10001"/>
                  </a:ext>
                </a:extLst>
              </a:tr>
              <a:tr h="425763">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71</a:t>
                      </a:r>
                    </a:p>
                  </a:txBody>
                  <a:tcPr>
                    <a:solidFill>
                      <a:schemeClr val="bg1">
                        <a:lumMod val="95000"/>
                      </a:schemeClr>
                    </a:solidFill>
                  </a:tcPr>
                </a:tc>
                <a:tc>
                  <a:txBody>
                    <a:bodyPr/>
                    <a:lstStyle/>
                    <a:p>
                      <a:pPr algn="ctr"/>
                      <a:r>
                        <a:rPr lang="en-US" sz="1400" b="0" i="0" dirty="0"/>
                        <a:t>75</a:t>
                      </a:r>
                    </a:p>
                  </a:txBody>
                  <a:tcPr>
                    <a:solidFill>
                      <a:schemeClr val="bg1">
                        <a:lumMod val="95000"/>
                      </a:schemeClr>
                    </a:solidFill>
                  </a:tcPr>
                </a:tc>
                <a:tc>
                  <a:txBody>
                    <a:bodyPr/>
                    <a:lstStyle/>
                    <a:p>
                      <a:pPr algn="ctr"/>
                      <a:r>
                        <a:rPr lang="en-US" sz="1400" b="1" i="1" dirty="0"/>
                        <a:t>146</a:t>
                      </a:r>
                    </a:p>
                  </a:txBody>
                  <a:tcPr>
                    <a:solidFill>
                      <a:schemeClr val="bg1">
                        <a:lumMod val="95000"/>
                      </a:schemeClr>
                    </a:solidFill>
                  </a:tcPr>
                </a:tc>
                <a:tc>
                  <a:txBody>
                    <a:bodyPr/>
                    <a:lstStyle/>
                    <a:p>
                      <a:pPr algn="ctr"/>
                      <a:r>
                        <a:rPr lang="en-US" sz="1400" b="0" i="0" dirty="0"/>
                        <a:t>205</a:t>
                      </a:r>
                    </a:p>
                  </a:txBody>
                  <a:tcPr>
                    <a:solidFill>
                      <a:schemeClr val="bg1">
                        <a:lumMod val="95000"/>
                      </a:schemeClr>
                    </a:solidFill>
                  </a:tcPr>
                </a:tc>
                <a:extLst>
                  <a:ext uri="{0D108BD9-81ED-4DB2-BD59-A6C34878D82A}">
                    <a16:rowId xmlns:a16="http://schemas.microsoft.com/office/drawing/2014/main" val="10002"/>
                  </a:ext>
                </a:extLst>
              </a:tr>
              <a:tr h="425763">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11</a:t>
                      </a:r>
                    </a:p>
                  </a:txBody>
                  <a:tcPr>
                    <a:solidFill>
                      <a:schemeClr val="bg1">
                        <a:lumMod val="85000"/>
                      </a:schemeClr>
                    </a:solidFill>
                  </a:tcPr>
                </a:tc>
                <a:tc>
                  <a:txBody>
                    <a:bodyPr/>
                    <a:lstStyle/>
                    <a:p>
                      <a:pPr algn="ctr"/>
                      <a:r>
                        <a:rPr lang="en-US" sz="1400" b="0" i="0" dirty="0"/>
                        <a:t>8</a:t>
                      </a:r>
                    </a:p>
                  </a:txBody>
                  <a:tcPr>
                    <a:solidFill>
                      <a:schemeClr val="bg1">
                        <a:lumMod val="85000"/>
                      </a:schemeClr>
                    </a:solidFill>
                  </a:tcPr>
                </a:tc>
                <a:tc>
                  <a:txBody>
                    <a:bodyPr/>
                    <a:lstStyle/>
                    <a:p>
                      <a:pPr algn="ctr"/>
                      <a:r>
                        <a:rPr lang="en-US" sz="1400" b="1" i="1" dirty="0"/>
                        <a:t>19</a:t>
                      </a:r>
                    </a:p>
                  </a:txBody>
                  <a:tcPr>
                    <a:solidFill>
                      <a:schemeClr val="bg1">
                        <a:lumMod val="85000"/>
                      </a:schemeClr>
                    </a:solidFill>
                  </a:tcPr>
                </a:tc>
                <a:tc>
                  <a:txBody>
                    <a:bodyPr/>
                    <a:lstStyle/>
                    <a:p>
                      <a:pPr algn="ctr"/>
                      <a:r>
                        <a:rPr lang="en-US" sz="1400" b="0" i="0" dirty="0"/>
                        <a:t>22</a:t>
                      </a:r>
                    </a:p>
                  </a:txBody>
                  <a:tcPr>
                    <a:solidFill>
                      <a:schemeClr val="bg1">
                        <a:lumMod val="85000"/>
                      </a:schemeClr>
                    </a:solidFill>
                  </a:tcPr>
                </a:tc>
                <a:extLst>
                  <a:ext uri="{0D108BD9-81ED-4DB2-BD59-A6C34878D82A}">
                    <a16:rowId xmlns:a16="http://schemas.microsoft.com/office/drawing/2014/main" val="10003"/>
                  </a:ext>
                </a:extLst>
              </a:tr>
              <a:tr h="425763">
                <a:tc>
                  <a:txBody>
                    <a:bodyPr/>
                    <a:lstStyle/>
                    <a:p>
                      <a:pPr algn="r"/>
                      <a:r>
                        <a:rPr lang="en-US" sz="1400" b="0" i="1" dirty="0"/>
                        <a:t>Trained</a:t>
                      </a:r>
                    </a:p>
                  </a:txBody>
                  <a:tcPr>
                    <a:solidFill>
                      <a:schemeClr val="bg1">
                        <a:lumMod val="95000"/>
                      </a:schemeClr>
                    </a:solidFill>
                  </a:tcPr>
                </a:tc>
                <a:tc>
                  <a:txBody>
                    <a:bodyPr/>
                    <a:lstStyle/>
                    <a:p>
                      <a:pPr algn="ctr"/>
                      <a:r>
                        <a:rPr lang="en-US" sz="1400" b="0" i="0" dirty="0"/>
                        <a:t>351</a:t>
                      </a:r>
                    </a:p>
                  </a:txBody>
                  <a:tcPr>
                    <a:solidFill>
                      <a:schemeClr val="bg1">
                        <a:lumMod val="95000"/>
                      </a:schemeClr>
                    </a:solidFill>
                  </a:tcPr>
                </a:tc>
                <a:tc>
                  <a:txBody>
                    <a:bodyPr/>
                    <a:lstStyle/>
                    <a:p>
                      <a:pPr algn="ctr"/>
                      <a:r>
                        <a:rPr lang="en-US" sz="1400" b="0" i="0" dirty="0"/>
                        <a:t>473</a:t>
                      </a:r>
                    </a:p>
                  </a:txBody>
                  <a:tcPr>
                    <a:solidFill>
                      <a:schemeClr val="bg1">
                        <a:lumMod val="95000"/>
                      </a:schemeClr>
                    </a:solidFill>
                  </a:tcPr>
                </a:tc>
                <a:tc>
                  <a:txBody>
                    <a:bodyPr/>
                    <a:lstStyle/>
                    <a:p>
                      <a:pPr algn="ctr"/>
                      <a:r>
                        <a:rPr lang="en-US" sz="1400" b="1" i="1" dirty="0"/>
                        <a:t>824</a:t>
                      </a:r>
                    </a:p>
                  </a:txBody>
                  <a:tcPr>
                    <a:solidFill>
                      <a:schemeClr val="bg1">
                        <a:lumMod val="95000"/>
                      </a:schemeClr>
                    </a:solidFill>
                  </a:tcPr>
                </a:tc>
                <a:tc>
                  <a:txBody>
                    <a:bodyPr/>
                    <a:lstStyle/>
                    <a:p>
                      <a:pPr algn="ctr"/>
                      <a:r>
                        <a:rPr lang="en-US" sz="1400" b="0" i="0" dirty="0"/>
                        <a:t>1,500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87363C4D-7FAB-461B-A20F-FC5F3973FB34}"/>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91119137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20" name="TextBox 19"/>
          <p:cNvSpPr txBox="1"/>
          <p:nvPr/>
        </p:nvSpPr>
        <p:spPr>
          <a:xfrm>
            <a:off x="7568883" y="346991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sp>
        <p:nvSpPr>
          <p:cNvPr id="15" name="TextBox 14"/>
          <p:cNvSpPr txBox="1"/>
          <p:nvPr/>
        </p:nvSpPr>
        <p:spPr>
          <a:xfrm>
            <a:off x="7437888" y="3732061"/>
            <a:ext cx="1186543" cy="215444"/>
          </a:xfrm>
          <a:prstGeom prst="rect">
            <a:avLst/>
          </a:prstGeom>
          <a:noFill/>
        </p:spPr>
        <p:txBody>
          <a:bodyPr wrap="none" rtlCol="0">
            <a:spAutoFit/>
          </a:bodyPr>
          <a:lstStyle/>
          <a:p>
            <a:r>
              <a:rPr lang="en-US" sz="800" dirty="0"/>
              <a:t>NCDOL Photo Library</a:t>
            </a:r>
          </a:p>
        </p:txBody>
      </p:sp>
      <p:sp>
        <p:nvSpPr>
          <p:cNvPr id="16" name="TextBox 15">
            <a:extLst>
              <a:ext uri="{FF2B5EF4-FFF2-40B4-BE49-F238E27FC236}">
                <a16:creationId xmlns:a16="http://schemas.microsoft.com/office/drawing/2014/main" id="{983DB5DF-D69E-4122-8DF2-25BCFCD43981}"/>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pic>
        <p:nvPicPr>
          <p:cNvPr id="19" name="Picture 18">
            <a:extLst>
              <a:ext uri="{FF2B5EF4-FFF2-40B4-BE49-F238E27FC236}">
                <a16:creationId xmlns:a16="http://schemas.microsoft.com/office/drawing/2014/main" id="{600760AD-E290-4F79-9072-8B129927B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397809"/>
            <a:ext cx="880068" cy="698030"/>
          </a:xfrm>
          <a:prstGeom prst="rect">
            <a:avLst/>
          </a:prstGeom>
        </p:spPr>
      </p:pic>
      <p:pic>
        <p:nvPicPr>
          <p:cNvPr id="21" name="Picture 20">
            <a:extLst>
              <a:ext uri="{FF2B5EF4-FFF2-40B4-BE49-F238E27FC236}">
                <a16:creationId xmlns:a16="http://schemas.microsoft.com/office/drawing/2014/main" id="{B643EB90-0E6C-41E6-B4EA-F58EFF5B12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3428999"/>
            <a:ext cx="787379" cy="660052"/>
          </a:xfrm>
          <a:prstGeom prst="rect">
            <a:avLst/>
          </a:prstGeom>
        </p:spPr>
      </p:pic>
      <p:pic>
        <p:nvPicPr>
          <p:cNvPr id="22" name="Picture 21">
            <a:extLst>
              <a:ext uri="{FF2B5EF4-FFF2-40B4-BE49-F238E27FC236}">
                <a16:creationId xmlns:a16="http://schemas.microsoft.com/office/drawing/2014/main" id="{DA0F0D6B-D95C-47FF-9671-6FDDDB28C6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435787"/>
            <a:ext cx="832183" cy="653264"/>
          </a:xfrm>
          <a:prstGeom prst="rect">
            <a:avLst/>
          </a:prstGeom>
        </p:spPr>
      </p:pic>
      <p:pic>
        <p:nvPicPr>
          <p:cNvPr id="25" name="Picture 24">
            <a:extLst>
              <a:ext uri="{FF2B5EF4-FFF2-40B4-BE49-F238E27FC236}">
                <a16:creationId xmlns:a16="http://schemas.microsoft.com/office/drawing/2014/main" id="{A4AE7839-21DA-41A6-ADC1-DB7B56216D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3435788"/>
            <a:ext cx="1143000" cy="660050"/>
          </a:xfrm>
          <a:prstGeom prst="rect">
            <a:avLst/>
          </a:prstGeom>
        </p:spPr>
      </p:pic>
      <p:pic>
        <p:nvPicPr>
          <p:cNvPr id="26" name="Picture 25">
            <a:extLst>
              <a:ext uri="{FF2B5EF4-FFF2-40B4-BE49-F238E27FC236}">
                <a16:creationId xmlns:a16="http://schemas.microsoft.com/office/drawing/2014/main" id="{C661707F-68AE-4AD6-90FE-05DE86D10B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1200" y="3402107"/>
            <a:ext cx="874335" cy="696220"/>
          </a:xfrm>
          <a:prstGeom prst="rect">
            <a:avLst/>
          </a:prstGeom>
        </p:spPr>
      </p:pic>
      <p:pic>
        <p:nvPicPr>
          <p:cNvPr id="28" name="Picture 27">
            <a:extLst>
              <a:ext uri="{FF2B5EF4-FFF2-40B4-BE49-F238E27FC236}">
                <a16:creationId xmlns:a16="http://schemas.microsoft.com/office/drawing/2014/main" id="{C27B1AC3-14C4-4ECB-BF13-2530ED0CE3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flipV="1">
            <a:off x="523853" y="3488817"/>
            <a:ext cx="685981" cy="514486"/>
          </a:xfrm>
          <a:prstGeom prst="rect">
            <a:avLst/>
          </a:prstGeom>
        </p:spPr>
      </p:pic>
      <p:pic>
        <p:nvPicPr>
          <p:cNvPr id="29" name="Picture 28">
            <a:extLst>
              <a:ext uri="{FF2B5EF4-FFF2-40B4-BE49-F238E27FC236}">
                <a16:creationId xmlns:a16="http://schemas.microsoft.com/office/drawing/2014/main" id="{37501DF2-BB6B-454C-99DC-E7B018E93D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9832" y="3402941"/>
            <a:ext cx="1027733" cy="684965"/>
          </a:xfrm>
          <a:prstGeom prst="rect">
            <a:avLst/>
          </a:prstGeom>
        </p:spPr>
      </p:pic>
      <p:pic>
        <p:nvPicPr>
          <p:cNvPr id="32" name="Picture 31">
            <a:extLst>
              <a:ext uri="{FF2B5EF4-FFF2-40B4-BE49-F238E27FC236}">
                <a16:creationId xmlns:a16="http://schemas.microsoft.com/office/drawing/2014/main" id="{A4518BB2-63DD-4A89-AAD1-C1268760A8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81400" y="3428999"/>
            <a:ext cx="880068" cy="660051"/>
          </a:xfrm>
          <a:prstGeom prst="rect">
            <a:avLst/>
          </a:prstGeom>
        </p:spPr>
      </p:pic>
      <p:graphicFrame>
        <p:nvGraphicFramePr>
          <p:cNvPr id="34" name="Table 33">
            <a:extLst>
              <a:ext uri="{FF2B5EF4-FFF2-40B4-BE49-F238E27FC236}">
                <a16:creationId xmlns:a16="http://schemas.microsoft.com/office/drawing/2014/main" id="{4C92895F-B8FE-4615-92F0-8AAB738F425D}"/>
              </a:ext>
            </a:extLst>
          </p:cNvPr>
          <p:cNvGraphicFramePr>
            <a:graphicFrameLocks noGrp="1"/>
          </p:cNvGraphicFramePr>
          <p:nvPr>
            <p:extLst>
              <p:ext uri="{D42A27DB-BD31-4B8C-83A1-F6EECF244321}">
                <p14:modId xmlns:p14="http://schemas.microsoft.com/office/powerpoint/2010/main" val="705172194"/>
              </p:ext>
            </p:extLst>
          </p:nvPr>
        </p:nvGraphicFramePr>
        <p:xfrm>
          <a:off x="609600" y="1130183"/>
          <a:ext cx="7924799" cy="2298817"/>
        </p:xfrm>
        <a:graphic>
          <a:graphicData uri="http://schemas.openxmlformats.org/drawingml/2006/table">
            <a:tbl>
              <a:tblPr firstRow="1" bandRow="1">
                <a:tableStyleId>{00A15C55-8517-42AA-B614-E9B94910E393}</a:tableStyleId>
              </a:tblPr>
              <a:tblGrid>
                <a:gridCol w="26416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62000">
                  <a:extLst>
                    <a:ext uri="{9D8B030D-6E8A-4147-A177-3AD203B41FA5}">
                      <a16:colId xmlns:a16="http://schemas.microsoft.com/office/drawing/2014/main" val="2254628722"/>
                    </a:ext>
                  </a:extLst>
                </a:gridCol>
                <a:gridCol w="598905">
                  <a:extLst>
                    <a:ext uri="{9D8B030D-6E8A-4147-A177-3AD203B41FA5}">
                      <a16:colId xmlns:a16="http://schemas.microsoft.com/office/drawing/2014/main" val="20002"/>
                    </a:ext>
                  </a:extLst>
                </a:gridCol>
                <a:gridCol w="903705">
                  <a:extLst>
                    <a:ext uri="{9D8B030D-6E8A-4147-A177-3AD203B41FA5}">
                      <a16:colId xmlns:a16="http://schemas.microsoft.com/office/drawing/2014/main" val="20003"/>
                    </a:ext>
                  </a:extLst>
                </a:gridCol>
                <a:gridCol w="2154989">
                  <a:extLst>
                    <a:ext uri="{9D8B030D-6E8A-4147-A177-3AD203B41FA5}">
                      <a16:colId xmlns:a16="http://schemas.microsoft.com/office/drawing/2014/main" val="20004"/>
                    </a:ext>
                  </a:extLst>
                </a:gridCol>
              </a:tblGrid>
              <a:tr h="774817">
                <a:tc>
                  <a:txBody>
                    <a:bodyPr/>
                    <a:lstStyle/>
                    <a:p>
                      <a:pPr algn="r"/>
                      <a:r>
                        <a:rPr lang="en-US" sz="1500" b="1" dirty="0">
                          <a:solidFill>
                            <a:schemeClr val="tx1"/>
                          </a:solidFill>
                        </a:rPr>
                        <a:t>STAR SITES</a:t>
                      </a:r>
                      <a:r>
                        <a:rPr lang="en-US" sz="1500" b="1" i="1" dirty="0">
                          <a:solidFill>
                            <a:schemeClr val="tx1"/>
                          </a:solidFill>
                        </a:rPr>
                        <a:t>—</a:t>
                      </a:r>
                      <a:r>
                        <a:rPr lang="en-US" sz="1500" b="1" dirty="0">
                          <a:solidFill>
                            <a:schemeClr val="tx1"/>
                          </a:solidFill>
                        </a:rPr>
                        <a:t>New, </a:t>
                      </a:r>
                    </a:p>
                    <a:p>
                      <a:pPr algn="r"/>
                      <a:r>
                        <a:rPr lang="en-US" sz="15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1</a:t>
                      </a:r>
                      <a:r>
                        <a:rPr lang="en-US" sz="1300" baseline="30000" dirty="0">
                          <a:solidFill>
                            <a:schemeClr val="tx1"/>
                          </a:solidFill>
                        </a:rPr>
                        <a:t>st</a:t>
                      </a:r>
                      <a:r>
                        <a:rPr lang="en-US" sz="1300" dirty="0">
                          <a:solidFill>
                            <a:schemeClr val="tx1"/>
                          </a:solidFill>
                        </a:rPr>
                        <a:t> Qtr.</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FFY Goal</a:t>
                      </a:r>
                    </a:p>
                  </a:txBody>
                  <a:tcPr anchor="ctr">
                    <a:solidFill>
                      <a:schemeClr val="bg1">
                        <a:lumMod val="75000"/>
                      </a:schemeClr>
                    </a:solidFill>
                  </a:tcPr>
                </a:tc>
                <a:tc>
                  <a:txBody>
                    <a:bodyPr/>
                    <a:lstStyle/>
                    <a:p>
                      <a:pPr algn="ctr"/>
                      <a:r>
                        <a:rPr lang="en-US" sz="13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292494">
                <a:tc>
                  <a:txBody>
                    <a:bodyPr/>
                    <a:lstStyle/>
                    <a:p>
                      <a:pPr algn="r"/>
                      <a:r>
                        <a:rPr lang="en-US" sz="1400" i="1" dirty="0"/>
                        <a:t>Carolina Star</a:t>
                      </a:r>
                      <a:endParaRPr lang="en-US" sz="1400" b="0" i="1" dirty="0"/>
                    </a:p>
                  </a:txBody>
                  <a:tcPr>
                    <a:solidFill>
                      <a:schemeClr val="bg1">
                        <a:lumMod val="85000"/>
                      </a:schemeClr>
                    </a:solidFill>
                  </a:tcPr>
                </a:tc>
                <a:tc>
                  <a:txBody>
                    <a:bodyPr/>
                    <a:lstStyle/>
                    <a:p>
                      <a:pPr algn="ctr"/>
                      <a:r>
                        <a:rPr lang="en-US" sz="1300" b="0" i="0" dirty="0"/>
                        <a:t>1</a:t>
                      </a:r>
                    </a:p>
                  </a:txBody>
                  <a:tcPr>
                    <a:solidFill>
                      <a:schemeClr val="bg1">
                        <a:lumMod val="85000"/>
                      </a:schemeClr>
                    </a:solidFill>
                  </a:tcPr>
                </a:tc>
                <a:tc>
                  <a:txBody>
                    <a:bodyPr/>
                    <a:lstStyle/>
                    <a:p>
                      <a:pPr algn="ctr"/>
                      <a:r>
                        <a:rPr lang="en-US" sz="1300" b="0" i="0" dirty="0"/>
                        <a:t>12</a:t>
                      </a:r>
                    </a:p>
                  </a:txBody>
                  <a:tcPr>
                    <a:solidFill>
                      <a:schemeClr val="bg1">
                        <a:lumMod val="85000"/>
                      </a:schemeClr>
                    </a:solidFill>
                  </a:tcPr>
                </a:tc>
                <a:tc>
                  <a:txBody>
                    <a:bodyPr/>
                    <a:lstStyle/>
                    <a:p>
                      <a:pPr algn="ctr"/>
                      <a:r>
                        <a:rPr lang="en-US" sz="1300" b="1" i="1" dirty="0"/>
                        <a:t>13</a:t>
                      </a:r>
                    </a:p>
                  </a:txBody>
                  <a:tcPr>
                    <a:solidFill>
                      <a:schemeClr val="bg1">
                        <a:lumMod val="85000"/>
                      </a:schemeClr>
                    </a:solidFill>
                  </a:tcPr>
                </a:tc>
                <a:tc rowSpan="4">
                  <a:txBody>
                    <a:bodyPr/>
                    <a:lstStyle/>
                    <a:p>
                      <a:pPr algn="ctr"/>
                      <a:endParaRPr lang="en-US" sz="1300" b="1" i="0" dirty="0"/>
                    </a:p>
                  </a:txBody>
                  <a:tcPr>
                    <a:solidFill>
                      <a:schemeClr val="bg1">
                        <a:lumMod val="85000"/>
                      </a:schemeClr>
                    </a:solidFill>
                  </a:tcPr>
                </a:tc>
                <a:tc>
                  <a:txBody>
                    <a:bodyPr/>
                    <a:lstStyle/>
                    <a:p>
                      <a:pPr algn="ctr"/>
                      <a:r>
                        <a:rPr lang="en-US" sz="1300" b="1" i="1" dirty="0"/>
                        <a:t>101</a:t>
                      </a:r>
                    </a:p>
                  </a:txBody>
                  <a:tcPr>
                    <a:solidFill>
                      <a:schemeClr val="bg1">
                        <a:lumMod val="85000"/>
                      </a:schemeClr>
                    </a:solidFill>
                  </a:tcPr>
                </a:tc>
                <a:extLst>
                  <a:ext uri="{0D108BD9-81ED-4DB2-BD59-A6C34878D82A}">
                    <a16:rowId xmlns:a16="http://schemas.microsoft.com/office/drawing/2014/main" val="10001"/>
                  </a:ext>
                </a:extLst>
              </a:tr>
              <a:tr h="292494">
                <a:tc>
                  <a:txBody>
                    <a:bodyPr/>
                    <a:lstStyle/>
                    <a:p>
                      <a:pPr algn="r"/>
                      <a:r>
                        <a:rPr lang="en-US" sz="1400" i="1" dirty="0"/>
                        <a:t>Building Star</a:t>
                      </a:r>
                      <a:endParaRPr lang="en-US" sz="1400" b="0" i="1" dirty="0"/>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0" i="0" dirty="0"/>
                        <a:t>2</a:t>
                      </a:r>
                    </a:p>
                  </a:txBody>
                  <a:tcPr>
                    <a:solidFill>
                      <a:schemeClr val="bg1">
                        <a:lumMod val="95000"/>
                      </a:schemeClr>
                    </a:solidFill>
                  </a:tcPr>
                </a:tc>
                <a:tc>
                  <a:txBody>
                    <a:bodyPr/>
                    <a:lstStyle/>
                    <a:p>
                      <a:pPr algn="ctr"/>
                      <a:r>
                        <a:rPr lang="en-US" sz="1300" b="1" i="1" dirty="0"/>
                        <a:t>2</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t>23</a:t>
                      </a:r>
                    </a:p>
                  </a:txBody>
                  <a:tcPr>
                    <a:solidFill>
                      <a:schemeClr val="bg1">
                        <a:lumMod val="95000"/>
                      </a:schemeClr>
                    </a:solidFill>
                  </a:tcPr>
                </a:tc>
                <a:extLst>
                  <a:ext uri="{0D108BD9-81ED-4DB2-BD59-A6C34878D82A}">
                    <a16:rowId xmlns:a16="http://schemas.microsoft.com/office/drawing/2014/main" val="10002"/>
                  </a:ext>
                </a:extLst>
              </a:tr>
              <a:tr h="292494">
                <a:tc>
                  <a:txBody>
                    <a:bodyPr/>
                    <a:lstStyle/>
                    <a:p>
                      <a:pPr algn="r"/>
                      <a:r>
                        <a:rPr lang="en-US" sz="1400" i="1" dirty="0"/>
                        <a:t>Rising Star</a:t>
                      </a:r>
                      <a:endParaRPr lang="en-US" sz="1400" b="0" i="1" dirty="0"/>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1" i="1" dirty="0"/>
                        <a:t>0</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300" b="1" i="1" dirty="0"/>
                        <a:t>6</a:t>
                      </a:r>
                    </a:p>
                  </a:txBody>
                  <a:tcPr>
                    <a:solidFill>
                      <a:schemeClr val="bg1">
                        <a:lumMod val="85000"/>
                      </a:schemeClr>
                    </a:solidFill>
                  </a:tcPr>
                </a:tc>
                <a:extLst>
                  <a:ext uri="{0D108BD9-81ED-4DB2-BD59-A6C34878D82A}">
                    <a16:rowId xmlns:a16="http://schemas.microsoft.com/office/drawing/2014/main" val="10003"/>
                  </a:ext>
                </a:extLst>
              </a:tr>
              <a:tr h="292494">
                <a:tc>
                  <a:txBody>
                    <a:bodyPr/>
                    <a:lstStyle/>
                    <a:p>
                      <a:pPr algn="r"/>
                      <a:r>
                        <a:rPr lang="en-US" sz="1400" i="1" dirty="0"/>
                        <a:t>Public Sector Star</a:t>
                      </a:r>
                      <a:endParaRPr lang="en-US" sz="1400" b="0" i="1" dirty="0"/>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1" i="1" dirty="0"/>
                        <a:t>1</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300" b="1" i="1" dirty="0"/>
                        <a:t>23</a:t>
                      </a:r>
                    </a:p>
                  </a:txBody>
                  <a:tcPr>
                    <a:solidFill>
                      <a:schemeClr val="bg1">
                        <a:lumMod val="95000"/>
                      </a:schemeClr>
                    </a:solidFill>
                  </a:tcPr>
                </a:tc>
                <a:extLst>
                  <a:ext uri="{0D108BD9-81ED-4DB2-BD59-A6C34878D82A}">
                    <a16:rowId xmlns:a16="http://schemas.microsoft.com/office/drawing/2014/main" val="10004"/>
                  </a:ext>
                </a:extLst>
              </a:tr>
              <a:tr h="214021">
                <a:tc>
                  <a:txBody>
                    <a:bodyPr/>
                    <a:lstStyle/>
                    <a:p>
                      <a:pPr algn="r"/>
                      <a:r>
                        <a:rPr lang="en-US" sz="1400" b="1" i="1" dirty="0"/>
                        <a:t>Total</a:t>
                      </a:r>
                    </a:p>
                  </a:txBody>
                  <a:tcPr anchor="ctr">
                    <a:solidFill>
                      <a:schemeClr val="bg1">
                        <a:lumMod val="85000"/>
                      </a:schemeClr>
                    </a:solidFill>
                  </a:tcPr>
                </a:tc>
                <a:tc>
                  <a:txBody>
                    <a:bodyPr/>
                    <a:lstStyle/>
                    <a:p>
                      <a:pPr algn="ctr"/>
                      <a:r>
                        <a:rPr lang="en-US" sz="1300" b="1" i="1" dirty="0"/>
                        <a:t>2</a:t>
                      </a:r>
                    </a:p>
                  </a:txBody>
                  <a:tcPr anchor="ctr">
                    <a:solidFill>
                      <a:schemeClr val="bg1">
                        <a:lumMod val="85000"/>
                      </a:schemeClr>
                    </a:solidFill>
                  </a:tcPr>
                </a:tc>
                <a:tc>
                  <a:txBody>
                    <a:bodyPr/>
                    <a:lstStyle/>
                    <a:p>
                      <a:pPr algn="ctr"/>
                      <a:r>
                        <a:rPr lang="en-US" sz="1300" b="1" i="1" dirty="0"/>
                        <a:t>14</a:t>
                      </a:r>
                    </a:p>
                  </a:txBody>
                  <a:tcPr anchor="ctr">
                    <a:solidFill>
                      <a:schemeClr val="bg1">
                        <a:lumMod val="85000"/>
                      </a:schemeClr>
                    </a:solidFill>
                  </a:tcPr>
                </a:tc>
                <a:tc>
                  <a:txBody>
                    <a:bodyPr/>
                    <a:lstStyle/>
                    <a:p>
                      <a:pPr algn="ctr"/>
                      <a:r>
                        <a:rPr lang="en-US" sz="1300" b="1" i="1" dirty="0"/>
                        <a:t>16</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t>30</a:t>
                      </a:r>
                    </a:p>
                  </a:txBody>
                  <a:tcPr anchor="ctr">
                    <a:solidFill>
                      <a:schemeClr val="bg1">
                        <a:lumMod val="85000"/>
                      </a:schemeClr>
                    </a:solidFill>
                  </a:tcPr>
                </a:tc>
                <a:tc>
                  <a:txBody>
                    <a:bodyPr/>
                    <a:lstStyle/>
                    <a:p>
                      <a:pPr algn="ctr"/>
                      <a:r>
                        <a:rPr lang="en-US" sz="1300" b="1" i="1" dirty="0"/>
                        <a:t>153</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35" name="Table 34">
            <a:extLst>
              <a:ext uri="{FF2B5EF4-FFF2-40B4-BE49-F238E27FC236}">
                <a16:creationId xmlns:a16="http://schemas.microsoft.com/office/drawing/2014/main" id="{7D997074-B43A-46A6-8AA7-ED7851E7CCE6}"/>
              </a:ext>
            </a:extLst>
          </p:cNvPr>
          <p:cNvGraphicFramePr>
            <a:graphicFrameLocks noGrp="1"/>
          </p:cNvGraphicFramePr>
          <p:nvPr>
            <p:extLst>
              <p:ext uri="{D42A27DB-BD31-4B8C-83A1-F6EECF244321}">
                <p14:modId xmlns:p14="http://schemas.microsoft.com/office/powerpoint/2010/main" val="3791287215"/>
              </p:ext>
            </p:extLst>
          </p:nvPr>
        </p:nvGraphicFramePr>
        <p:xfrm>
          <a:off x="609598" y="4102626"/>
          <a:ext cx="7924802" cy="1840974"/>
        </p:xfrm>
        <a:graphic>
          <a:graphicData uri="http://schemas.openxmlformats.org/drawingml/2006/table">
            <a:tbl>
              <a:tblPr firstRow="1" bandRow="1">
                <a:tableStyleId>{00A15C55-8517-42AA-B614-E9B94910E393}</a:tableStyleId>
              </a:tblPr>
              <a:tblGrid>
                <a:gridCol w="4064002">
                  <a:extLst>
                    <a:ext uri="{9D8B030D-6E8A-4147-A177-3AD203B41FA5}">
                      <a16:colId xmlns:a16="http://schemas.microsoft.com/office/drawing/2014/main" val="20000"/>
                    </a:ext>
                  </a:extLst>
                </a:gridCol>
                <a:gridCol w="880533">
                  <a:extLst>
                    <a:ext uri="{9D8B030D-6E8A-4147-A177-3AD203B41FA5}">
                      <a16:colId xmlns:a16="http://schemas.microsoft.com/office/drawing/2014/main" val="20001"/>
                    </a:ext>
                  </a:extLst>
                </a:gridCol>
                <a:gridCol w="880533">
                  <a:extLst>
                    <a:ext uri="{9D8B030D-6E8A-4147-A177-3AD203B41FA5}">
                      <a16:colId xmlns:a16="http://schemas.microsoft.com/office/drawing/2014/main" val="1163292709"/>
                    </a:ext>
                  </a:extLst>
                </a:gridCol>
                <a:gridCol w="9482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0" i="0" dirty="0"/>
                        <a:t>0</a:t>
                      </a:r>
                    </a:p>
                  </a:txBody>
                  <a:tcPr>
                    <a:solidFill>
                      <a:schemeClr val="bg1">
                        <a:lumMod val="85000"/>
                      </a:schemeClr>
                    </a:solidFill>
                  </a:tcPr>
                </a:tc>
                <a:tc>
                  <a:txBody>
                    <a:bodyPr/>
                    <a:lstStyle/>
                    <a:p>
                      <a:pPr algn="ctr"/>
                      <a:r>
                        <a:rPr lang="en-US" sz="1400" b="1" i="1" dirty="0"/>
                        <a:t>0</a:t>
                      </a:r>
                    </a:p>
                  </a:txBody>
                  <a:tcPr>
                    <a:solidFill>
                      <a:schemeClr val="bg1">
                        <a:lumMod val="85000"/>
                      </a:schemeClr>
                    </a:solidFill>
                  </a:tcPr>
                </a:tc>
                <a:tc rowSpan="2">
                  <a:txBody>
                    <a:bodyPr/>
                    <a:lstStyle/>
                    <a:p>
                      <a:pPr algn="ctr"/>
                      <a:endParaRPr lang="en-US" sz="1400" b="1" i="0" dirty="0"/>
                    </a:p>
                  </a:txBody>
                  <a:tcP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solidFill>
                      <a:schemeClr val="bg1">
                        <a:lumMod val="95000"/>
                      </a:schemeClr>
                    </a:solidFill>
                  </a:tcPr>
                </a:tc>
                <a:tc>
                  <a:txBody>
                    <a:bodyPr/>
                    <a:lstStyle/>
                    <a:p>
                      <a:pPr algn="ctr"/>
                      <a:r>
                        <a:rPr lang="en-US" sz="1400" b="0" i="0" dirty="0"/>
                        <a:t>2</a:t>
                      </a:r>
                    </a:p>
                  </a:txBody>
                  <a:tcPr>
                    <a:solidFill>
                      <a:schemeClr val="bg1">
                        <a:lumMod val="95000"/>
                      </a:schemeClr>
                    </a:solidFill>
                  </a:tcPr>
                </a:tc>
                <a:tc>
                  <a:txBody>
                    <a:bodyPr/>
                    <a:lstStyle/>
                    <a:p>
                      <a:pPr algn="ctr"/>
                      <a:r>
                        <a:rPr lang="en-US" sz="1400" b="0" i="0" dirty="0"/>
                        <a:t>0</a:t>
                      </a:r>
                    </a:p>
                  </a:txBody>
                  <a:tcPr>
                    <a:solidFill>
                      <a:schemeClr val="bg1">
                        <a:lumMod val="95000"/>
                      </a:schemeClr>
                    </a:solidFill>
                  </a:tcPr>
                </a:tc>
                <a:tc>
                  <a:txBody>
                    <a:bodyPr/>
                    <a:lstStyle/>
                    <a:p>
                      <a:pPr algn="ctr"/>
                      <a:r>
                        <a:rPr lang="en-US" sz="1400" b="1" i="1" dirty="0"/>
                        <a:t>2</a:t>
                      </a:r>
                    </a:p>
                  </a:txBody>
                  <a:tcP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solidFill>
                      <a:schemeClr val="bg1">
                        <a:lumMod val="85000"/>
                      </a:schemeClr>
                    </a:solidFill>
                  </a:tcPr>
                </a:tc>
                <a:tc>
                  <a:txBody>
                    <a:bodyPr/>
                    <a:lstStyle/>
                    <a:p>
                      <a:pPr algn="ctr"/>
                      <a:r>
                        <a:rPr lang="en-US" sz="1400" b="0" i="0" dirty="0"/>
                        <a:t>11</a:t>
                      </a:r>
                    </a:p>
                  </a:txBody>
                  <a:tcPr>
                    <a:solidFill>
                      <a:schemeClr val="bg1">
                        <a:lumMod val="85000"/>
                      </a:schemeClr>
                    </a:solidFill>
                  </a:tcPr>
                </a:tc>
                <a:tc>
                  <a:txBody>
                    <a:bodyPr/>
                    <a:lstStyle/>
                    <a:p>
                      <a:pPr algn="ctr"/>
                      <a:r>
                        <a:rPr lang="en-US" sz="1400" b="0" i="0" dirty="0"/>
                        <a:t>7</a:t>
                      </a:r>
                    </a:p>
                  </a:txBody>
                  <a:tcPr>
                    <a:solidFill>
                      <a:schemeClr val="bg1">
                        <a:lumMod val="85000"/>
                      </a:schemeClr>
                    </a:solidFill>
                  </a:tcPr>
                </a:tc>
                <a:tc>
                  <a:txBody>
                    <a:bodyPr/>
                    <a:lstStyle/>
                    <a:p>
                      <a:pPr algn="ctr"/>
                      <a:r>
                        <a:rPr lang="en-US" sz="1400" b="1" i="1" dirty="0"/>
                        <a:t>18</a:t>
                      </a:r>
                    </a:p>
                  </a:txBody>
                  <a:tcPr>
                    <a:solidFill>
                      <a:schemeClr val="bg1">
                        <a:lumMod val="85000"/>
                      </a:schemeClr>
                    </a:solidFill>
                  </a:tcPr>
                </a:tc>
                <a:tc>
                  <a:txBody>
                    <a:bodyPr/>
                    <a:lstStyle/>
                    <a:p>
                      <a:pPr algn="ctr"/>
                      <a:r>
                        <a:rPr lang="en-US" sz="1400" b="0" i="0" dirty="0"/>
                        <a:t>30</a:t>
                      </a:r>
                    </a:p>
                  </a:txBody>
                  <a:tcP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solidFill>
                      <a:schemeClr val="bg1">
                        <a:lumMod val="95000"/>
                      </a:schemeClr>
                    </a:solidFill>
                  </a:tcPr>
                </a:tc>
                <a:tc>
                  <a:txBody>
                    <a:bodyPr/>
                    <a:lstStyle/>
                    <a:p>
                      <a:pPr algn="ctr"/>
                      <a:r>
                        <a:rPr lang="en-US" sz="1400" b="0" i="0" dirty="0"/>
                        <a:t>40</a:t>
                      </a:r>
                    </a:p>
                  </a:txBody>
                  <a:tcPr>
                    <a:solidFill>
                      <a:schemeClr val="bg1">
                        <a:lumMod val="95000"/>
                      </a:schemeClr>
                    </a:solidFill>
                  </a:tcPr>
                </a:tc>
                <a:tc>
                  <a:txBody>
                    <a:bodyPr/>
                    <a:lstStyle/>
                    <a:p>
                      <a:pPr algn="ctr"/>
                      <a:r>
                        <a:rPr lang="en-US" sz="1400" b="0" i="0" dirty="0"/>
                        <a:t>44</a:t>
                      </a:r>
                    </a:p>
                  </a:txBody>
                  <a:tcPr>
                    <a:solidFill>
                      <a:schemeClr val="bg1">
                        <a:lumMod val="95000"/>
                      </a:schemeClr>
                    </a:solidFill>
                  </a:tcPr>
                </a:tc>
                <a:tc>
                  <a:txBody>
                    <a:bodyPr/>
                    <a:lstStyle/>
                    <a:p>
                      <a:pPr algn="ctr"/>
                      <a:r>
                        <a:rPr lang="en-US" sz="1400" b="1" i="1" dirty="0"/>
                        <a:t>84</a:t>
                      </a:r>
                    </a:p>
                  </a:txBody>
                  <a:tcPr>
                    <a:solidFill>
                      <a:schemeClr val="bg1">
                        <a:lumMod val="95000"/>
                      </a:schemeClr>
                    </a:solidFill>
                  </a:tcPr>
                </a:tc>
                <a:tc>
                  <a:txBody>
                    <a:bodyPr/>
                    <a:lstStyle/>
                    <a:p>
                      <a:pPr algn="ctr"/>
                      <a:r>
                        <a:rPr lang="en-US" sz="1400" b="0" i="0" dirty="0"/>
                        <a:t>150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17973296"/>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620000" y="3228945"/>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0" name="Table 9">
            <a:extLst>
              <a:ext uri="{FF2B5EF4-FFF2-40B4-BE49-F238E27FC236}">
                <a16:creationId xmlns:a16="http://schemas.microsoft.com/office/drawing/2014/main" id="{390D0294-3756-4107-828E-AA465F0A2568}"/>
              </a:ext>
            </a:extLst>
          </p:cNvPr>
          <p:cNvGraphicFramePr>
            <a:graphicFrameLocks noGrp="1"/>
          </p:cNvGraphicFramePr>
          <p:nvPr>
            <p:extLst>
              <p:ext uri="{D42A27DB-BD31-4B8C-83A1-F6EECF244321}">
                <p14:modId xmlns:p14="http://schemas.microsoft.com/office/powerpoint/2010/main" val="1628428965"/>
              </p:ext>
            </p:extLst>
          </p:nvPr>
        </p:nvGraphicFramePr>
        <p:xfrm>
          <a:off x="609600" y="1143001"/>
          <a:ext cx="7924794" cy="2321189"/>
        </p:xfrm>
        <a:graphic>
          <a:graphicData uri="http://schemas.openxmlformats.org/drawingml/2006/table">
            <a:tbl>
              <a:tblPr firstRow="1" bandRow="1">
                <a:tableStyleId>{00A15C55-8517-42AA-B614-E9B94910E393}</a:tableStyleId>
              </a:tblPr>
              <a:tblGrid>
                <a:gridCol w="3376654">
                  <a:extLst>
                    <a:ext uri="{9D8B030D-6E8A-4147-A177-3AD203B41FA5}">
                      <a16:colId xmlns:a16="http://schemas.microsoft.com/office/drawing/2014/main" val="20000"/>
                    </a:ext>
                  </a:extLst>
                </a:gridCol>
                <a:gridCol w="758024">
                  <a:extLst>
                    <a:ext uri="{9D8B030D-6E8A-4147-A177-3AD203B41FA5}">
                      <a16:colId xmlns:a16="http://schemas.microsoft.com/office/drawing/2014/main" val="20001"/>
                    </a:ext>
                  </a:extLst>
                </a:gridCol>
                <a:gridCol w="758024">
                  <a:extLst>
                    <a:ext uri="{9D8B030D-6E8A-4147-A177-3AD203B41FA5}">
                      <a16:colId xmlns:a16="http://schemas.microsoft.com/office/drawing/2014/main" val="3146762740"/>
                    </a:ext>
                  </a:extLst>
                </a:gridCol>
                <a:gridCol w="758024">
                  <a:extLst>
                    <a:ext uri="{9D8B030D-6E8A-4147-A177-3AD203B41FA5}">
                      <a16:colId xmlns:a16="http://schemas.microsoft.com/office/drawing/2014/main" val="20002"/>
                    </a:ext>
                  </a:extLst>
                </a:gridCol>
                <a:gridCol w="895847">
                  <a:extLst>
                    <a:ext uri="{9D8B030D-6E8A-4147-A177-3AD203B41FA5}">
                      <a16:colId xmlns:a16="http://schemas.microsoft.com/office/drawing/2014/main" val="20003"/>
                    </a:ext>
                  </a:extLst>
                </a:gridCol>
                <a:gridCol w="1378221">
                  <a:extLst>
                    <a:ext uri="{9D8B030D-6E8A-4147-A177-3AD203B41FA5}">
                      <a16:colId xmlns:a16="http://schemas.microsoft.com/office/drawing/2014/main" val="20004"/>
                    </a:ext>
                  </a:extLst>
                </a:gridCol>
              </a:tblGrid>
              <a:tr h="445470">
                <a:tc>
                  <a:txBody>
                    <a:bodyPr/>
                    <a:lstStyle/>
                    <a:p>
                      <a:pPr algn="r"/>
                      <a:r>
                        <a:rPr lang="en-US" sz="1600" b="1" dirty="0">
                          <a:solidFill>
                            <a:schemeClr val="tx1"/>
                          </a:solidFill>
                        </a:rPr>
                        <a:t>SHARP SITES</a:t>
                      </a:r>
                      <a:r>
                        <a:rPr lang="en-US" sz="1600" b="1" i="0" dirty="0">
                          <a:solidFill>
                            <a:schemeClr val="tx1"/>
                          </a:solidFill>
                        </a:rPr>
                        <a:t>—NEW</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a:t>
                      </a:r>
                    </a:p>
                    <a:p>
                      <a:pPr algn="ctr"/>
                      <a:r>
                        <a:rPr lang="en-US" sz="1200" dirty="0">
                          <a:solidFill>
                            <a:schemeClr val="tx1"/>
                          </a:solidFill>
                        </a:rPr>
                        <a:t>SHARP Sites*</a:t>
                      </a:r>
                    </a:p>
                  </a:txBody>
                  <a:tcPr anchor="ctr">
                    <a:solidFill>
                      <a:schemeClr val="bg1">
                        <a:lumMod val="75000"/>
                      </a:schemeClr>
                    </a:solidFill>
                  </a:tcPr>
                </a:tc>
                <a:extLst>
                  <a:ext uri="{0D108BD9-81ED-4DB2-BD59-A6C34878D82A}">
                    <a16:rowId xmlns:a16="http://schemas.microsoft.com/office/drawing/2014/main" val="10000"/>
                  </a:ext>
                </a:extLst>
              </a:tr>
              <a:tr h="296980">
                <a:tc>
                  <a:txBody>
                    <a:bodyPr/>
                    <a:lstStyle/>
                    <a:p>
                      <a:pPr algn="r"/>
                      <a:r>
                        <a:rPr lang="en-US" sz="1400" i="1" dirty="0"/>
                        <a:t>SHARP—Construction</a:t>
                      </a:r>
                      <a:endParaRPr lang="en-US" sz="1400" b="0" i="1" dirty="0"/>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1</a:t>
                      </a:r>
                    </a:p>
                  </a:txBody>
                  <a:tcPr anchor="ctr">
                    <a:solidFill>
                      <a:schemeClr val="bg1">
                        <a:lumMod val="85000"/>
                      </a:schemeClr>
                    </a:solidFill>
                  </a:tcPr>
                </a:tc>
                <a:tc rowSpan="4">
                  <a:txBody>
                    <a:bodyPr/>
                    <a:lstStyle/>
                    <a:p>
                      <a:pPr algn="ctr"/>
                      <a:endParaRPr lang="en-US" sz="1400" b="1" i="0" dirty="0"/>
                    </a:p>
                  </a:txBody>
                  <a:tcPr anchor="ctr">
                    <a:solidFill>
                      <a:schemeClr val="bg1">
                        <a:lumMod val="85000"/>
                      </a:schemeClr>
                    </a:solidFill>
                  </a:tcPr>
                </a:tc>
                <a:tc>
                  <a:txBody>
                    <a:bodyPr/>
                    <a:lstStyle/>
                    <a:p>
                      <a:pPr algn="ctr"/>
                      <a:r>
                        <a:rPr lang="en-US" sz="1400" b="1" i="1" dirty="0"/>
                        <a:t>7</a:t>
                      </a:r>
                    </a:p>
                  </a:txBody>
                  <a:tcPr anchor="ctr">
                    <a:solidFill>
                      <a:schemeClr val="bg1">
                        <a:lumMod val="85000"/>
                      </a:schemeClr>
                    </a:solidFill>
                  </a:tcPr>
                </a:tc>
                <a:extLst>
                  <a:ext uri="{0D108BD9-81ED-4DB2-BD59-A6C34878D82A}">
                    <a16:rowId xmlns:a16="http://schemas.microsoft.com/office/drawing/2014/main" val="10001"/>
                  </a:ext>
                </a:extLst>
              </a:tr>
              <a:tr h="337989">
                <a:tc>
                  <a:txBody>
                    <a:bodyPr/>
                    <a:lstStyle/>
                    <a:p>
                      <a:pPr algn="r"/>
                      <a:r>
                        <a:rPr lang="en-US" sz="1400" i="1" dirty="0"/>
                        <a:t>SHARP—General Industry</a:t>
                      </a:r>
                      <a:endParaRPr lang="en-US" sz="1400" b="0" i="1" dirty="0"/>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1" i="1" dirty="0"/>
                        <a:t>3</a:t>
                      </a:r>
                    </a:p>
                  </a:txBody>
                  <a:tcPr anchor="ctr">
                    <a:solidFill>
                      <a:schemeClr val="bg1">
                        <a:lumMod val="95000"/>
                      </a:schemeClr>
                    </a:solidFill>
                  </a:tcPr>
                </a:tc>
                <a:tc vMerge="1">
                  <a:txBody>
                    <a:bodyPr/>
                    <a:lstStyle/>
                    <a:p>
                      <a:endParaRPr lang="en-US"/>
                    </a:p>
                  </a:txBody>
                  <a:tcPr/>
                </a:tc>
                <a:tc>
                  <a:txBody>
                    <a:bodyPr/>
                    <a:lstStyle/>
                    <a:p>
                      <a:pPr algn="ctr"/>
                      <a:r>
                        <a:rPr lang="en-US" sz="1400" b="1" i="1" dirty="0"/>
                        <a:t>140</a:t>
                      </a:r>
                    </a:p>
                  </a:txBody>
                  <a:tcPr anchor="ctr">
                    <a:solidFill>
                      <a:schemeClr val="bg1">
                        <a:lumMod val="95000"/>
                      </a:schemeClr>
                    </a:solidFill>
                  </a:tcPr>
                </a:tc>
                <a:extLst>
                  <a:ext uri="{0D108BD9-81ED-4DB2-BD59-A6C34878D82A}">
                    <a16:rowId xmlns:a16="http://schemas.microsoft.com/office/drawing/2014/main" val="10002"/>
                  </a:ext>
                </a:extLst>
              </a:tr>
              <a:tr h="305800">
                <a:tc>
                  <a:txBody>
                    <a:bodyPr/>
                    <a:lstStyle/>
                    <a:p>
                      <a:pPr algn="r"/>
                      <a:r>
                        <a:rPr lang="en-US" sz="1400" i="1" dirty="0"/>
                        <a:t>SHARP—Public Sector</a:t>
                      </a:r>
                      <a:endParaRPr lang="en-US" sz="1400" b="0" i="1" dirty="0"/>
                    </a:p>
                  </a:txBody>
                  <a:tcPr anchor="ctr">
                    <a:solidFill>
                      <a:schemeClr val="bg1">
                        <a:lumMod val="85000"/>
                      </a:schemeClr>
                    </a:solidFill>
                  </a:tcPr>
                </a:tc>
                <a:tc>
                  <a:txBody>
                    <a:bodyPr/>
                    <a:lstStyle/>
                    <a:p>
                      <a:pPr algn="ctr"/>
                      <a:r>
                        <a:rPr lang="en-US" sz="1400" b="0" i="0" dirty="0"/>
                        <a:t>3</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1" i="1" dirty="0"/>
                        <a:t>7</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400" b="1" i="1" dirty="0"/>
                        <a:t>49</a:t>
                      </a:r>
                    </a:p>
                  </a:txBody>
                  <a:tcPr anchor="ctr">
                    <a:solidFill>
                      <a:schemeClr val="bg1">
                        <a:lumMod val="85000"/>
                      </a:schemeClr>
                    </a:solidFill>
                  </a:tcPr>
                </a:tc>
                <a:extLst>
                  <a:ext uri="{0D108BD9-81ED-4DB2-BD59-A6C34878D82A}">
                    <a16:rowId xmlns:a16="http://schemas.microsoft.com/office/drawing/2014/main" val="10003"/>
                  </a:ext>
                </a:extLst>
              </a:tr>
              <a:tr h="296980">
                <a:tc>
                  <a:txBody>
                    <a:bodyPr/>
                    <a:lstStyle/>
                    <a:p>
                      <a:pPr algn="r"/>
                      <a:r>
                        <a:rPr lang="en-US" sz="1400" i="1" dirty="0"/>
                        <a:t>SHARP—Logging</a:t>
                      </a:r>
                      <a:endParaRPr lang="en-US" sz="1400" b="0" i="1" dirty="0"/>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0</a:t>
                      </a:r>
                    </a:p>
                  </a:txBody>
                  <a:tcPr anchor="ctr">
                    <a:solidFill>
                      <a:schemeClr val="bg1">
                        <a:lumMod val="95000"/>
                      </a:schemeClr>
                    </a:solidFill>
                  </a:tcPr>
                </a:tc>
                <a:tc vMerge="1">
                  <a:txBody>
                    <a:bodyPr/>
                    <a:lstStyle/>
                    <a:p>
                      <a:endParaRPr lang="en-US"/>
                    </a:p>
                  </a:txBody>
                  <a:tcPr/>
                </a:tc>
                <a:tc>
                  <a:txBody>
                    <a:bodyPr/>
                    <a:lstStyle/>
                    <a:p>
                      <a:pPr algn="ctr"/>
                      <a:r>
                        <a:rPr lang="en-US" sz="1400" b="1" i="1" dirty="0"/>
                        <a:t>0</a:t>
                      </a:r>
                    </a:p>
                  </a:txBody>
                  <a:tcPr anchor="ctr">
                    <a:solidFill>
                      <a:schemeClr val="bg1">
                        <a:lumMod val="95000"/>
                      </a:schemeClr>
                    </a:solidFill>
                  </a:tcPr>
                </a:tc>
                <a:extLst>
                  <a:ext uri="{0D108BD9-81ED-4DB2-BD59-A6C34878D82A}">
                    <a16:rowId xmlns:a16="http://schemas.microsoft.com/office/drawing/2014/main" val="10004"/>
                  </a:ext>
                </a:extLst>
              </a:tr>
              <a:tr h="3058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i="1" dirty="0"/>
                        <a:t>Total</a:t>
                      </a:r>
                      <a:endParaRPr lang="en-US" sz="1400" b="1" i="1" dirty="0">
                        <a:solidFill>
                          <a:schemeClr val="tx1"/>
                        </a:solidFill>
                      </a:endParaRPr>
                    </a:p>
                  </a:txBody>
                  <a:tcPr anchor="ctr">
                    <a:solidFill>
                      <a:schemeClr val="bg1">
                        <a:lumMod val="85000"/>
                      </a:schemeClr>
                    </a:solidFill>
                  </a:tcPr>
                </a:tc>
                <a:tc>
                  <a:txBody>
                    <a:bodyPr/>
                    <a:lstStyle/>
                    <a:p>
                      <a:pPr algn="ctr"/>
                      <a:r>
                        <a:rPr lang="en-US" sz="1400" b="1" i="1" dirty="0"/>
                        <a:t>5</a:t>
                      </a:r>
                    </a:p>
                  </a:txBody>
                  <a:tcPr anchor="ctr">
                    <a:solidFill>
                      <a:schemeClr val="bg1">
                        <a:lumMod val="85000"/>
                      </a:schemeClr>
                    </a:solidFill>
                  </a:tcPr>
                </a:tc>
                <a:tc>
                  <a:txBody>
                    <a:bodyPr/>
                    <a:lstStyle/>
                    <a:p>
                      <a:pPr algn="ctr"/>
                      <a:r>
                        <a:rPr lang="en-US" sz="1400" b="1" i="1" dirty="0"/>
                        <a:t>6</a:t>
                      </a:r>
                    </a:p>
                  </a:txBody>
                  <a:tcPr anchor="ctr">
                    <a:solidFill>
                      <a:schemeClr val="bg1">
                        <a:lumMod val="85000"/>
                      </a:schemeClr>
                    </a:solidFill>
                  </a:tcPr>
                </a:tc>
                <a:tc>
                  <a:txBody>
                    <a:bodyPr/>
                    <a:lstStyle/>
                    <a:p>
                      <a:pPr algn="ctr"/>
                      <a:r>
                        <a:rPr lang="en-US" sz="1400" b="1" i="1" dirty="0"/>
                        <a:t>11</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algn="ctr"/>
                      <a:r>
                        <a:rPr lang="en-US" sz="1400" b="1" i="1" dirty="0"/>
                        <a:t>196</a:t>
                      </a:r>
                    </a:p>
                  </a:txBody>
                  <a:tcPr anchor="ctr">
                    <a:solidFill>
                      <a:schemeClr val="bg1">
                        <a:lumMod val="85000"/>
                      </a:schemeClr>
                    </a:solidFill>
                  </a:tcPr>
                </a:tc>
                <a:extLst>
                  <a:ext uri="{0D108BD9-81ED-4DB2-BD59-A6C34878D82A}">
                    <a16:rowId xmlns:a16="http://schemas.microsoft.com/office/drawing/2014/main" val="10005"/>
                  </a:ext>
                </a:extLst>
              </a:tr>
              <a:tr h="296980">
                <a:tc>
                  <a:txBody>
                    <a:bodyPr/>
                    <a:lstStyle/>
                    <a:p>
                      <a:pPr algn="r"/>
                      <a:r>
                        <a:rPr lang="en-US" sz="1400" i="1" dirty="0"/>
                        <a:t>SHARP—Renewals</a:t>
                      </a:r>
                      <a:endParaRPr lang="en-US" sz="1400" b="0" i="1" dirty="0"/>
                    </a:p>
                  </a:txBody>
                  <a:tcPr anchor="ctr">
                    <a:solidFill>
                      <a:schemeClr val="bg1">
                        <a:lumMod val="95000"/>
                      </a:schemeClr>
                    </a:solidFill>
                  </a:tcPr>
                </a:tc>
                <a:tc>
                  <a:txBody>
                    <a:bodyPr/>
                    <a:lstStyle/>
                    <a:p>
                      <a:pPr algn="ctr"/>
                      <a:r>
                        <a:rPr lang="en-US" sz="1400" b="0" i="0" dirty="0"/>
                        <a:t>16</a:t>
                      </a:r>
                    </a:p>
                  </a:txBody>
                  <a:tcPr anchor="ctr">
                    <a:solidFill>
                      <a:schemeClr val="bg1">
                        <a:lumMod val="95000"/>
                      </a:schemeClr>
                    </a:solidFill>
                  </a:tcPr>
                </a:tc>
                <a:tc>
                  <a:txBody>
                    <a:bodyPr/>
                    <a:lstStyle/>
                    <a:p>
                      <a:pPr algn="ctr"/>
                      <a:r>
                        <a:rPr lang="en-US" sz="1400" b="0" i="0" dirty="0"/>
                        <a:t>16</a:t>
                      </a:r>
                    </a:p>
                  </a:txBody>
                  <a:tcPr anchor="ctr">
                    <a:solidFill>
                      <a:schemeClr val="bg1">
                        <a:lumMod val="95000"/>
                      </a:schemeClr>
                    </a:solidFill>
                  </a:tcPr>
                </a:tc>
                <a:tc>
                  <a:txBody>
                    <a:bodyPr/>
                    <a:lstStyle/>
                    <a:p>
                      <a:pPr algn="ctr"/>
                      <a:r>
                        <a:rPr lang="en-US" sz="1400" b="1" i="1" dirty="0"/>
                        <a:t>32*</a:t>
                      </a:r>
                    </a:p>
                  </a:txBody>
                  <a:tcPr anchor="ctr">
                    <a:solidFill>
                      <a:schemeClr val="bg1">
                        <a:lumMod val="95000"/>
                      </a:schemeClr>
                    </a:solidFill>
                  </a:tcPr>
                </a:tc>
                <a:tc>
                  <a:txBody>
                    <a:bodyPr/>
                    <a:lstStyle/>
                    <a:p>
                      <a:pPr algn="ctr"/>
                      <a:r>
                        <a:rPr lang="en-US" sz="1400" b="0" i="1" dirty="0"/>
                        <a:t>55</a:t>
                      </a:r>
                    </a:p>
                  </a:txBody>
                  <a:tcPr anchor="ctr">
                    <a:solidFill>
                      <a:schemeClr val="bg1">
                        <a:lumMod val="95000"/>
                      </a:schemeClr>
                    </a:solidFill>
                  </a:tcPr>
                </a:tc>
                <a:tc>
                  <a:txBody>
                    <a:bodyPr/>
                    <a:lstStyle/>
                    <a:p>
                      <a:pPr algn="ctr"/>
                      <a:endParaRPr lang="en-US" sz="1300" b="1" i="1" dirty="0"/>
                    </a:p>
                  </a:txBody>
                  <a:tcPr anchor="ctr">
                    <a:solidFill>
                      <a:schemeClr val="bg1">
                        <a:lumMod val="95000"/>
                      </a:schemeClr>
                    </a:solidFill>
                  </a:tcPr>
                </a:tc>
                <a:extLst>
                  <a:ext uri="{0D108BD9-81ED-4DB2-BD59-A6C34878D82A}">
                    <a16:rowId xmlns:a16="http://schemas.microsoft.com/office/drawing/2014/main" val="10006"/>
                  </a:ext>
                </a:extLst>
              </a:tr>
            </a:tbl>
          </a:graphicData>
        </a:graphic>
      </p:graphicFrame>
      <p:graphicFrame>
        <p:nvGraphicFramePr>
          <p:cNvPr id="13" name="Table 12">
            <a:extLst>
              <a:ext uri="{FF2B5EF4-FFF2-40B4-BE49-F238E27FC236}">
                <a16:creationId xmlns:a16="http://schemas.microsoft.com/office/drawing/2014/main" id="{4E00602F-28E3-4C2C-A758-6E92580AECCC}"/>
              </a:ext>
            </a:extLst>
          </p:cNvPr>
          <p:cNvGraphicFramePr>
            <a:graphicFrameLocks noGrp="1"/>
          </p:cNvGraphicFramePr>
          <p:nvPr>
            <p:extLst>
              <p:ext uri="{D42A27DB-BD31-4B8C-83A1-F6EECF244321}">
                <p14:modId xmlns:p14="http://schemas.microsoft.com/office/powerpoint/2010/main" val="3294875065"/>
              </p:ext>
            </p:extLst>
          </p:nvPr>
        </p:nvGraphicFramePr>
        <p:xfrm>
          <a:off x="623454" y="3657600"/>
          <a:ext cx="7910946" cy="810798"/>
        </p:xfrm>
        <a:graphic>
          <a:graphicData uri="http://schemas.openxmlformats.org/drawingml/2006/table">
            <a:tbl>
              <a:tblPr firstRow="1" bandRow="1">
                <a:tableStyleId>{00A15C55-8517-42AA-B614-E9B94910E393}</a:tableStyleId>
              </a:tblPr>
              <a:tblGrid>
                <a:gridCol w="4795819">
                  <a:extLst>
                    <a:ext uri="{9D8B030D-6E8A-4147-A177-3AD203B41FA5}">
                      <a16:colId xmlns:a16="http://schemas.microsoft.com/office/drawing/2014/main" val="20000"/>
                    </a:ext>
                  </a:extLst>
                </a:gridCol>
                <a:gridCol w="880362">
                  <a:extLst>
                    <a:ext uri="{9D8B030D-6E8A-4147-A177-3AD203B41FA5}">
                      <a16:colId xmlns:a16="http://schemas.microsoft.com/office/drawing/2014/main" val="20001"/>
                    </a:ext>
                  </a:extLst>
                </a:gridCol>
                <a:gridCol w="880362">
                  <a:extLst>
                    <a:ext uri="{9D8B030D-6E8A-4147-A177-3AD203B41FA5}">
                      <a16:colId xmlns:a16="http://schemas.microsoft.com/office/drawing/2014/main" val="2033812797"/>
                    </a:ext>
                  </a:extLst>
                </a:gridCol>
                <a:gridCol w="1354403">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600" b="1" i="0" dirty="0">
                          <a:solidFill>
                            <a:schemeClr val="tx1"/>
                          </a:solidFill>
                        </a:rPr>
                        <a:t>—NEW</a:t>
                      </a:r>
                    </a:p>
                  </a:txBody>
                  <a:tcPr anchor="ctr">
                    <a:solidFill>
                      <a:schemeClr val="bg1">
                        <a:lumMod val="75000"/>
                      </a:schemeClr>
                    </a:solidFill>
                  </a:tcPr>
                </a:tc>
                <a:tc>
                  <a:txBody>
                    <a:bodyPr/>
                    <a:lstStyle/>
                    <a:p>
                      <a:pPr algn="ctr"/>
                      <a:r>
                        <a:rPr lang="en-US" sz="1300" b="1" dirty="0">
                          <a:solidFill>
                            <a:schemeClr val="tx1"/>
                          </a:solidFill>
                        </a:rPr>
                        <a:t>1</a:t>
                      </a:r>
                      <a:r>
                        <a:rPr lang="en-US" sz="1300" b="1" baseline="30000" dirty="0">
                          <a:solidFill>
                            <a:schemeClr val="tx1"/>
                          </a:solidFill>
                        </a:rPr>
                        <a:t>st</a:t>
                      </a:r>
                      <a:r>
                        <a:rPr lang="en-US" sz="1300" b="1" dirty="0">
                          <a:solidFill>
                            <a:schemeClr val="tx1"/>
                          </a:solidFill>
                        </a:rPr>
                        <a:t> Qtr.</a:t>
                      </a:r>
                    </a:p>
                  </a:txBody>
                  <a:tcPr anchor="ctr">
                    <a:solidFill>
                      <a:schemeClr val="bg1">
                        <a:lumMod val="75000"/>
                      </a:schemeClr>
                    </a:solidFill>
                  </a:tcPr>
                </a:tc>
                <a:tc>
                  <a:txBody>
                    <a:bodyPr/>
                    <a:lstStyle/>
                    <a:p>
                      <a:pPr algn="ctr"/>
                      <a:r>
                        <a:rPr lang="en-US" sz="1300" b="1" dirty="0">
                          <a:solidFill>
                            <a:schemeClr val="tx1"/>
                          </a:solidFill>
                        </a:rPr>
                        <a:t>2</a:t>
                      </a:r>
                      <a:r>
                        <a:rPr lang="en-US" sz="1300" b="1" baseline="30000" dirty="0">
                          <a:solidFill>
                            <a:schemeClr val="tx1"/>
                          </a:solidFill>
                        </a:rPr>
                        <a:t>nd</a:t>
                      </a:r>
                      <a:r>
                        <a:rPr lang="en-US" sz="1300" b="1" dirty="0">
                          <a:solidFill>
                            <a:schemeClr val="tx1"/>
                          </a:solidFill>
                        </a:rPr>
                        <a:t> Qtr.</a:t>
                      </a: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85000"/>
                      </a:schemeClr>
                    </a:solidFill>
                  </a:tcPr>
                </a:tc>
                <a:tc>
                  <a:txBody>
                    <a:bodyPr/>
                    <a:lstStyle/>
                    <a:p>
                      <a:pPr algn="ctr"/>
                      <a:r>
                        <a:rPr lang="en-US" sz="1300" b="0" i="0" dirty="0"/>
                        <a:t>16</a:t>
                      </a:r>
                    </a:p>
                  </a:txBody>
                  <a:tcPr anchor="ctr">
                    <a:solidFill>
                      <a:schemeClr val="bg1">
                        <a:lumMod val="85000"/>
                      </a:schemeClr>
                    </a:solidFill>
                  </a:tcPr>
                </a:tc>
                <a:tc>
                  <a:txBody>
                    <a:bodyPr/>
                    <a:lstStyle/>
                    <a:p>
                      <a:pPr algn="ctr"/>
                      <a:r>
                        <a:rPr lang="en-US" sz="1300" b="0" i="0" dirty="0"/>
                        <a:t>209</a:t>
                      </a:r>
                    </a:p>
                  </a:txBody>
                  <a:tcPr anchor="ctr">
                    <a:solidFill>
                      <a:schemeClr val="bg1">
                        <a:lumMod val="85000"/>
                      </a:schemeClr>
                    </a:solidFill>
                  </a:tcPr>
                </a:tc>
                <a:tc>
                  <a:txBody>
                    <a:bodyPr/>
                    <a:lstStyle/>
                    <a:p>
                      <a:pPr algn="ctr"/>
                      <a:r>
                        <a:rPr lang="en-US" sz="1300" b="1" i="1" dirty="0"/>
                        <a:t>225</a:t>
                      </a:r>
                    </a:p>
                  </a:txBody>
                  <a:tcPr anchor="c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1766177233"/>
              </p:ext>
            </p:extLst>
          </p:nvPr>
        </p:nvGraphicFramePr>
        <p:xfrm>
          <a:off x="609600" y="4572000"/>
          <a:ext cx="7924799" cy="1249680"/>
        </p:xfrm>
        <a:graphic>
          <a:graphicData uri="http://schemas.openxmlformats.org/drawingml/2006/table">
            <a:tbl>
              <a:tblPr firstRow="1" bandRow="1">
                <a:tableStyleId>{00A15C55-8517-42AA-B614-E9B94910E393}</a:tableStyleId>
              </a:tblPr>
              <a:tblGrid>
                <a:gridCol w="4876800">
                  <a:extLst>
                    <a:ext uri="{9D8B030D-6E8A-4147-A177-3AD203B41FA5}">
                      <a16:colId xmlns:a16="http://schemas.microsoft.com/office/drawing/2014/main" val="20000"/>
                    </a:ext>
                  </a:extLst>
                </a:gridCol>
                <a:gridCol w="880533">
                  <a:extLst>
                    <a:ext uri="{9D8B030D-6E8A-4147-A177-3AD203B41FA5}">
                      <a16:colId xmlns:a16="http://schemas.microsoft.com/office/drawing/2014/main" val="20001"/>
                    </a:ext>
                  </a:extLst>
                </a:gridCol>
                <a:gridCol w="880533">
                  <a:extLst>
                    <a:ext uri="{9D8B030D-6E8A-4147-A177-3AD203B41FA5}">
                      <a16:colId xmlns:a16="http://schemas.microsoft.com/office/drawing/2014/main" val="1046882372"/>
                    </a:ext>
                  </a:extLst>
                </a:gridCol>
                <a:gridCol w="1286933">
                  <a:extLst>
                    <a:ext uri="{9D8B030D-6E8A-4147-A177-3AD203B41FA5}">
                      <a16:colId xmlns:a16="http://schemas.microsoft.com/office/drawing/2014/main" val="20002"/>
                    </a:ext>
                  </a:extLst>
                </a:gridCol>
              </a:tblGrid>
              <a:tr h="272722">
                <a:tc gridSpan="3">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49995">
                <a:tc gridSpan="3">
                  <a:txBody>
                    <a:bodyPr/>
                    <a:lstStyle/>
                    <a:p>
                      <a:pPr algn="r"/>
                      <a:r>
                        <a:rPr lang="en-US" sz="1400" i="1" dirty="0"/>
                        <a:t>CY 2018 Safety Awards Season</a:t>
                      </a:r>
                      <a:endParaRPr lang="en-US" sz="14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a:txBody>
                    <a:bodyPr/>
                    <a:lstStyle/>
                    <a:p>
                      <a:pPr algn="ctr"/>
                      <a:r>
                        <a:rPr lang="en-US" sz="1400" b="1" i="1" dirty="0"/>
                        <a:t>3,327</a:t>
                      </a:r>
                    </a:p>
                  </a:txBody>
                  <a:tcPr anchor="ctr">
                    <a:solidFill>
                      <a:schemeClr val="bg1">
                        <a:lumMod val="95000"/>
                      </a:schemeClr>
                    </a:solidFill>
                  </a:tcPr>
                </a:tc>
                <a:extLst>
                  <a:ext uri="{0D108BD9-81ED-4DB2-BD59-A6C34878D82A}">
                    <a16:rowId xmlns:a16="http://schemas.microsoft.com/office/drawing/2014/main" val="10001"/>
                  </a:ext>
                </a:extLst>
              </a:tr>
              <a:tr h="249995">
                <a:tc>
                  <a:txBody>
                    <a:bodyPr/>
                    <a:lstStyle/>
                    <a:p>
                      <a:endParaRPr lang="en-US" sz="1400" b="0" i="1" dirty="0"/>
                    </a:p>
                  </a:txBody>
                  <a:tcPr anchor="ctr">
                    <a:solidFill>
                      <a:schemeClr val="bg1">
                        <a:lumMod val="8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8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49995">
                <a:tc>
                  <a:txBody>
                    <a:bodyPr/>
                    <a:lstStyle/>
                    <a:p>
                      <a:pPr algn="r"/>
                      <a:r>
                        <a:rPr lang="en-US" sz="1400" i="1" dirty="0"/>
                        <a:t>Million </a:t>
                      </a:r>
                      <a:r>
                        <a:rPr lang="en-US" sz="1400" i="1" baseline="0" dirty="0"/>
                        <a:t>Hour Awards</a:t>
                      </a:r>
                      <a:endParaRPr lang="en-US" sz="1400" b="0" i="1" dirty="0"/>
                    </a:p>
                  </a:txBody>
                  <a:tcPr anchor="ctr">
                    <a:solidFill>
                      <a:schemeClr val="bg1">
                        <a:lumMod val="95000"/>
                      </a:schemeClr>
                    </a:solidFill>
                  </a:tcPr>
                </a:tc>
                <a:tc>
                  <a:txBody>
                    <a:bodyPr/>
                    <a:lstStyle/>
                    <a:p>
                      <a:pPr algn="ctr"/>
                      <a:r>
                        <a:rPr lang="en-US" sz="1400" b="0" i="0" dirty="0"/>
                        <a:t>2</a:t>
                      </a:r>
                    </a:p>
                  </a:txBody>
                  <a:tcPr anchor="ctr">
                    <a:solidFill>
                      <a:schemeClr val="bg1">
                        <a:lumMod val="95000"/>
                      </a:schemeClr>
                    </a:solidFill>
                  </a:tcPr>
                </a:tc>
                <a:tc>
                  <a:txBody>
                    <a:bodyPr/>
                    <a:lstStyle/>
                    <a:p>
                      <a:pPr algn="ctr"/>
                      <a:r>
                        <a:rPr lang="en-US" sz="1400" b="0" i="0" dirty="0"/>
                        <a:t>62</a:t>
                      </a:r>
                    </a:p>
                  </a:txBody>
                  <a:tcPr anchor="ctr">
                    <a:solidFill>
                      <a:schemeClr val="bg1">
                        <a:lumMod val="95000"/>
                      </a:schemeClr>
                    </a:solidFill>
                  </a:tcPr>
                </a:tc>
                <a:tc>
                  <a:txBody>
                    <a:bodyPr/>
                    <a:lstStyle/>
                    <a:p>
                      <a:pPr algn="ctr"/>
                      <a:r>
                        <a:rPr lang="en-US" sz="1400" b="1" i="1" dirty="0"/>
                        <a:t>64</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1727B36F-BA27-4356-8A72-3D6B584E5B0C}"/>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
        <p:nvSpPr>
          <p:cNvPr id="2" name="TextBox 1">
            <a:extLst>
              <a:ext uri="{FF2B5EF4-FFF2-40B4-BE49-F238E27FC236}">
                <a16:creationId xmlns:a16="http://schemas.microsoft.com/office/drawing/2014/main" id="{1B542164-C879-4058-B351-A5150B4751B1}"/>
              </a:ext>
            </a:extLst>
          </p:cNvPr>
          <p:cNvSpPr txBox="1"/>
          <p:nvPr/>
        </p:nvSpPr>
        <p:spPr>
          <a:xfrm>
            <a:off x="533400" y="3429000"/>
            <a:ext cx="3478837" cy="246221"/>
          </a:xfrm>
          <a:prstGeom prst="rect">
            <a:avLst/>
          </a:prstGeom>
          <a:noFill/>
        </p:spPr>
        <p:txBody>
          <a:bodyPr wrap="none" rtlCol="0">
            <a:spAutoFit/>
          </a:bodyPr>
          <a:lstStyle/>
          <a:p>
            <a:r>
              <a:rPr lang="en-US" sz="1000" dirty="0"/>
              <a:t>*Includes both general industry and public sector renewals</a:t>
            </a:r>
          </a:p>
        </p:txBody>
      </p:sp>
    </p:spTree>
    <p:extLst>
      <p:ext uri="{BB962C8B-B14F-4D97-AF65-F5344CB8AC3E}">
        <p14:creationId xmlns:p14="http://schemas.microsoft.com/office/powerpoint/2010/main" val="133736063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Not in Strategic Plan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3" name="TextBox 12"/>
          <p:cNvSpPr txBox="1"/>
          <p:nvPr/>
        </p:nvSpPr>
        <p:spPr>
          <a:xfrm>
            <a:off x="7543800" y="3200400"/>
            <a:ext cx="2057400" cy="215444"/>
          </a:xfrm>
          <a:prstGeom prst="rect">
            <a:avLst/>
          </a:prstGeom>
          <a:noFill/>
        </p:spPr>
        <p:txBody>
          <a:bodyPr wrap="square" rtlCol="0">
            <a:spAutoFit/>
          </a:bodyPr>
          <a:lstStyle/>
          <a:p>
            <a:r>
              <a:rPr lang="en-US" sz="800" dirty="0"/>
              <a:t>NCDOL Photo Library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799" y="3731895"/>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3984" y="2224916"/>
            <a:ext cx="926432" cy="905845"/>
          </a:xfrm>
          <a:prstGeom prst="rect">
            <a:avLst/>
          </a:prstGeom>
        </p:spPr>
      </p:pic>
      <p:sp>
        <p:nvSpPr>
          <p:cNvPr id="12" name="Content Placeholder 8"/>
          <p:cNvSpPr>
            <a:spLocks noGrp="1"/>
          </p:cNvSpPr>
          <p:nvPr>
            <p:ph idx="1"/>
          </p:nvPr>
        </p:nvSpPr>
        <p:spPr>
          <a:xfrm>
            <a:off x="533400" y="1143000"/>
            <a:ext cx="6400800" cy="4525963"/>
          </a:xfrm>
        </p:spPr>
        <p:txBody>
          <a:bodyPr/>
          <a:lstStyle/>
          <a:p>
            <a:r>
              <a:rPr lang="en-US" b="1" dirty="0"/>
              <a:t>Alliances</a:t>
            </a:r>
          </a:p>
          <a:p>
            <a:pPr lvl="1">
              <a:spcBef>
                <a:spcPts val="600"/>
              </a:spcBef>
            </a:pPr>
            <a:r>
              <a:rPr lang="en-US" i="1" dirty="0"/>
              <a:t>Carolinas AGC</a:t>
            </a:r>
          </a:p>
          <a:p>
            <a:pPr lvl="1">
              <a:spcBef>
                <a:spcPts val="600"/>
              </a:spcBef>
            </a:pPr>
            <a:r>
              <a:rPr lang="en-US" i="1" dirty="0"/>
              <a:t>Forestry Mutual Insurance Company, NC Forestry Association, Carolina Loggers Association</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NCSU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p>
          <a:p>
            <a:endParaRPr lang="en-US" dirty="0"/>
          </a:p>
        </p:txBody>
      </p:sp>
      <p:sp>
        <p:nvSpPr>
          <p:cNvPr id="8" name="TextBox 7">
            <a:extLst>
              <a:ext uri="{FF2B5EF4-FFF2-40B4-BE49-F238E27FC236}">
                <a16:creationId xmlns:a16="http://schemas.microsoft.com/office/drawing/2014/main" id="{68750254-25B0-4C8A-B2C7-FA418086F1FF}"/>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sp>
        <p:nvSpPr>
          <p:cNvPr id="22" name="TextBox 21">
            <a:extLst>
              <a:ext uri="{FF2B5EF4-FFF2-40B4-BE49-F238E27FC236}">
                <a16:creationId xmlns:a16="http://schemas.microsoft.com/office/drawing/2014/main" id="{8C744D36-B1C7-475D-8BFA-3FF8F882C242}"/>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
        <p:nvSpPr>
          <p:cNvPr id="4" name="Content Placeholder 3">
            <a:extLst>
              <a:ext uri="{FF2B5EF4-FFF2-40B4-BE49-F238E27FC236}">
                <a16:creationId xmlns:a16="http://schemas.microsoft.com/office/drawing/2014/main" id="{8AA54979-B350-4E3A-B775-92BB11F69C53}"/>
              </a:ext>
            </a:extLst>
          </p:cNvPr>
          <p:cNvSpPr>
            <a:spLocks noGrp="1"/>
          </p:cNvSpPr>
          <p:nvPr>
            <p:ph sz="half" idx="1"/>
          </p:nvPr>
        </p:nvSpPr>
        <p:spPr>
          <a:xfrm>
            <a:off x="609600" y="1295401"/>
            <a:ext cx="3924300" cy="3352799"/>
          </a:xfrm>
        </p:spPr>
        <p:txBody>
          <a:bodyPr/>
          <a:lstStyle/>
          <a:p>
            <a:endParaRPr lang="en-US" dirty="0"/>
          </a:p>
        </p:txBody>
      </p:sp>
      <p:graphicFrame>
        <p:nvGraphicFramePr>
          <p:cNvPr id="26" name="Content Placeholder 4">
            <a:extLst>
              <a:ext uri="{FF2B5EF4-FFF2-40B4-BE49-F238E27FC236}">
                <a16:creationId xmlns:a16="http://schemas.microsoft.com/office/drawing/2014/main" id="{B45739B5-B77A-45DB-8C57-76F6080B773E}"/>
              </a:ext>
            </a:extLst>
          </p:cNvPr>
          <p:cNvGraphicFramePr>
            <a:graphicFrameLocks/>
          </p:cNvGraphicFramePr>
          <p:nvPr>
            <p:extLst>
              <p:ext uri="{D42A27DB-BD31-4B8C-83A1-F6EECF244321}">
                <p14:modId xmlns:p14="http://schemas.microsoft.com/office/powerpoint/2010/main" val="1156133149"/>
              </p:ext>
            </p:extLst>
          </p:nvPr>
        </p:nvGraphicFramePr>
        <p:xfrm>
          <a:off x="609600" y="1233218"/>
          <a:ext cx="7924802" cy="2891404"/>
        </p:xfrm>
        <a:graphic>
          <a:graphicData uri="http://schemas.openxmlformats.org/drawingml/2006/table">
            <a:tbl>
              <a:tblPr firstRow="1" bandRow="1">
                <a:tableStyleId>{00A15C55-8517-42AA-B614-E9B94910E393}</a:tableStyleId>
              </a:tblPr>
              <a:tblGrid>
                <a:gridCol w="1981200">
                  <a:extLst>
                    <a:ext uri="{9D8B030D-6E8A-4147-A177-3AD203B41FA5}">
                      <a16:colId xmlns:a16="http://schemas.microsoft.com/office/drawing/2014/main" val="20000"/>
                    </a:ext>
                  </a:extLst>
                </a:gridCol>
                <a:gridCol w="667061">
                  <a:extLst>
                    <a:ext uri="{9D8B030D-6E8A-4147-A177-3AD203B41FA5}">
                      <a16:colId xmlns:a16="http://schemas.microsoft.com/office/drawing/2014/main" val="20001"/>
                    </a:ext>
                  </a:extLst>
                </a:gridCol>
                <a:gridCol w="704539">
                  <a:extLst>
                    <a:ext uri="{9D8B030D-6E8A-4147-A177-3AD203B41FA5}">
                      <a16:colId xmlns:a16="http://schemas.microsoft.com/office/drawing/2014/main" val="1599002749"/>
                    </a:ext>
                  </a:extLst>
                </a:gridCol>
                <a:gridCol w="675832">
                  <a:extLst>
                    <a:ext uri="{9D8B030D-6E8A-4147-A177-3AD203B41FA5}">
                      <a16:colId xmlns:a16="http://schemas.microsoft.com/office/drawing/2014/main" val="20002"/>
                    </a:ext>
                  </a:extLst>
                </a:gridCol>
                <a:gridCol w="1838768">
                  <a:extLst>
                    <a:ext uri="{9D8B030D-6E8A-4147-A177-3AD203B41FA5}">
                      <a16:colId xmlns:a16="http://schemas.microsoft.com/office/drawing/2014/main" val="20003"/>
                    </a:ext>
                  </a:extLst>
                </a:gridCol>
                <a:gridCol w="743264">
                  <a:extLst>
                    <a:ext uri="{9D8B030D-6E8A-4147-A177-3AD203B41FA5}">
                      <a16:colId xmlns:a16="http://schemas.microsoft.com/office/drawing/2014/main" val="20004"/>
                    </a:ext>
                  </a:extLst>
                </a:gridCol>
                <a:gridCol w="704536">
                  <a:extLst>
                    <a:ext uri="{9D8B030D-6E8A-4147-A177-3AD203B41FA5}">
                      <a16:colId xmlns:a16="http://schemas.microsoft.com/office/drawing/2014/main" val="52018360"/>
                    </a:ext>
                  </a:extLst>
                </a:gridCol>
                <a:gridCol w="609602">
                  <a:extLst>
                    <a:ext uri="{9D8B030D-6E8A-4147-A177-3AD203B41FA5}">
                      <a16:colId xmlns:a16="http://schemas.microsoft.com/office/drawing/2014/main" val="20005"/>
                    </a:ext>
                  </a:extLst>
                </a:gridCol>
              </a:tblGrid>
              <a:tr h="464211">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 </a:t>
                      </a:r>
                      <a:r>
                        <a:rPr lang="en-US" sz="1100" b="1" dirty="0">
                          <a:solidFill>
                            <a:schemeClr val="tx1"/>
                          </a:solidFill>
                        </a:rPr>
                        <a:t>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tc>
                  <a:txBody>
                    <a:bodyPr/>
                    <a:lstStyle/>
                    <a:p>
                      <a:pPr algn="ctr"/>
                      <a:r>
                        <a:rPr lang="en-US" sz="1300" b="1" baseline="0" dirty="0">
                          <a:solidFill>
                            <a:schemeClr val="tx1"/>
                          </a:solidFill>
                        </a:rPr>
                        <a:t>FATALITY TYPE</a:t>
                      </a:r>
                      <a:endParaRPr lang="en-US" sz="13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1</a:t>
                      </a:r>
                      <a:r>
                        <a:rPr lang="en-US" sz="1100" b="1" baseline="30000" dirty="0">
                          <a:solidFill>
                            <a:schemeClr val="tx1"/>
                          </a:solidFill>
                        </a:rPr>
                        <a:t>st </a:t>
                      </a:r>
                      <a:r>
                        <a:rPr lang="en-US" sz="1100" b="1" dirty="0">
                          <a:solidFill>
                            <a:schemeClr val="tx1"/>
                          </a:solidFill>
                        </a:rPr>
                        <a:t>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2</a:t>
                      </a:r>
                      <a:r>
                        <a:rPr lang="en-US" sz="1100" b="1" baseline="30000" dirty="0">
                          <a:solidFill>
                            <a:schemeClr val="tx1"/>
                          </a:solidFill>
                        </a:rPr>
                        <a:t>nd</a:t>
                      </a:r>
                      <a:r>
                        <a:rPr lang="en-US" sz="11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74164">
                <a:tc>
                  <a:txBody>
                    <a:bodyPr/>
                    <a:lstStyle/>
                    <a:p>
                      <a:pPr algn="r"/>
                      <a:r>
                        <a:rPr lang="en-US" sz="1200" b="0" i="1" dirty="0"/>
                        <a:t>Struck By</a:t>
                      </a:r>
                    </a:p>
                  </a:txBody>
                  <a:tcPr anchor="ctr">
                    <a:solidFill>
                      <a:schemeClr val="bg1">
                        <a:lumMod val="95000"/>
                      </a:schemeClr>
                    </a:solidFill>
                  </a:tcPr>
                </a:tc>
                <a:tc>
                  <a:txBody>
                    <a:bodyPr/>
                    <a:lstStyle/>
                    <a:p>
                      <a:pPr algn="ctr"/>
                      <a:r>
                        <a:rPr lang="en-US" sz="1200" i="0" dirty="0"/>
                        <a:t>3</a:t>
                      </a:r>
                    </a:p>
                  </a:txBody>
                  <a:tcPr anchor="ctr">
                    <a:solidFill>
                      <a:schemeClr val="bg1">
                        <a:lumMod val="95000"/>
                      </a:schemeClr>
                    </a:solidFill>
                  </a:tcPr>
                </a:tc>
                <a:tc>
                  <a:txBody>
                    <a:bodyPr/>
                    <a:lstStyle/>
                    <a:p>
                      <a:pPr algn="ctr"/>
                      <a:r>
                        <a:rPr lang="en-US" sz="1200" i="0" dirty="0"/>
                        <a:t>3</a:t>
                      </a:r>
                    </a:p>
                  </a:txBody>
                  <a:tcPr anchor="ctr">
                    <a:solidFill>
                      <a:schemeClr val="bg1">
                        <a:lumMod val="95000"/>
                      </a:schemeClr>
                    </a:solidFill>
                  </a:tcPr>
                </a:tc>
                <a:tc>
                  <a:txBody>
                    <a:bodyPr/>
                    <a:lstStyle/>
                    <a:p>
                      <a:pPr algn="ctr"/>
                      <a:r>
                        <a:rPr lang="en-US" sz="1200" b="1" i="1" dirty="0"/>
                        <a:t>6</a:t>
                      </a:r>
                    </a:p>
                  </a:txBody>
                  <a:tcPr anchor="ctr">
                    <a:solidFill>
                      <a:schemeClr val="bg1">
                        <a:lumMod val="95000"/>
                      </a:schemeClr>
                    </a:solidFill>
                  </a:tcPr>
                </a:tc>
                <a:tc>
                  <a:txBody>
                    <a:bodyPr/>
                    <a:lstStyle/>
                    <a:p>
                      <a:pPr algn="r"/>
                      <a:r>
                        <a:rPr lang="en-US" sz="1200" i="1" dirty="0"/>
                        <a:t>Inhalation</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dirty="0"/>
                        <a:t>0</a:t>
                      </a:r>
                    </a:p>
                  </a:txBody>
                  <a:tcPr anchor="ctr">
                    <a:solidFill>
                      <a:schemeClr val="bg1">
                        <a:lumMod val="95000"/>
                      </a:schemeClr>
                    </a:solidFill>
                  </a:tcPr>
                </a:tc>
                <a:tc>
                  <a:txBody>
                    <a:bodyPr/>
                    <a:lstStyle/>
                    <a:p>
                      <a:pPr algn="ctr"/>
                      <a:r>
                        <a:rPr lang="en-US" sz="1200" b="1" i="1" dirty="0"/>
                        <a:t>1</a:t>
                      </a:r>
                    </a:p>
                  </a:txBody>
                  <a:tcPr anchor="ctr">
                    <a:solidFill>
                      <a:schemeClr val="bg1">
                        <a:lumMod val="95000"/>
                      </a:schemeClr>
                    </a:solidFill>
                  </a:tcPr>
                </a:tc>
                <a:extLst>
                  <a:ext uri="{0D108BD9-81ED-4DB2-BD59-A6C34878D82A}">
                    <a16:rowId xmlns:a16="http://schemas.microsoft.com/office/drawing/2014/main" val="10001"/>
                  </a:ext>
                </a:extLst>
              </a:tr>
              <a:tr h="317687">
                <a:tc>
                  <a:txBody>
                    <a:bodyPr/>
                    <a:lstStyle/>
                    <a:p>
                      <a:pPr algn="r"/>
                      <a:r>
                        <a:rPr lang="en-US" sz="1200" b="0" i="1" dirty="0"/>
                        <a:t>Caught In/Between</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tc>
                  <a:txBody>
                    <a:bodyPr/>
                    <a:lstStyle/>
                    <a:p>
                      <a:pPr algn="ctr"/>
                      <a:r>
                        <a:rPr lang="en-US" sz="1200" b="1" i="1" dirty="0"/>
                        <a:t>3</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extLst>
                  <a:ext uri="{0D108BD9-81ED-4DB2-BD59-A6C34878D82A}">
                    <a16:rowId xmlns:a16="http://schemas.microsoft.com/office/drawing/2014/main" val="10002"/>
                  </a:ext>
                </a:extLst>
              </a:tr>
              <a:tr h="317687">
                <a:tc>
                  <a:txBody>
                    <a:bodyPr/>
                    <a:lstStyle/>
                    <a:p>
                      <a:pPr algn="r"/>
                      <a:r>
                        <a:rPr lang="en-US" sz="1200" b="0" i="1" dirty="0"/>
                        <a:t>Bite/Sting/Scratch</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extLst>
                  <a:ext uri="{0D108BD9-81ED-4DB2-BD59-A6C34878D82A}">
                    <a16:rowId xmlns:a16="http://schemas.microsoft.com/office/drawing/2014/main" val="10003"/>
                  </a:ext>
                </a:extLst>
              </a:tr>
              <a:tr h="447532">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b="1" i="1" dirty="0"/>
                        <a:t>1</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extLst>
                  <a:ext uri="{0D108BD9-81ED-4DB2-BD59-A6C34878D82A}">
                    <a16:rowId xmlns:a16="http://schemas.microsoft.com/office/drawing/2014/main" val="10004"/>
                  </a:ext>
                </a:extLst>
              </a:tr>
              <a:tr h="438662">
                <a:tc>
                  <a:txBody>
                    <a:bodyPr/>
                    <a:lstStyle/>
                    <a:p>
                      <a:pPr algn="r"/>
                      <a:r>
                        <a:rPr lang="en-US" sz="1200" b="0" i="1" dirty="0"/>
                        <a:t>Fall (From Elevation)</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5</a:t>
                      </a:r>
                    </a:p>
                  </a:txBody>
                  <a:tcPr anchor="ctr">
                    <a:solidFill>
                      <a:schemeClr val="bg1">
                        <a:lumMod val="95000"/>
                      </a:schemeClr>
                    </a:solidFill>
                  </a:tcPr>
                </a:tc>
                <a:tc>
                  <a:txBody>
                    <a:bodyPr/>
                    <a:lstStyle/>
                    <a:p>
                      <a:pPr algn="ctr"/>
                      <a:r>
                        <a:rPr lang="en-US" sz="1200" b="1" i="1" dirty="0"/>
                        <a:t>6</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extLst>
                  <a:ext uri="{0D108BD9-81ED-4DB2-BD59-A6C34878D82A}">
                    <a16:rowId xmlns:a16="http://schemas.microsoft.com/office/drawing/2014/main" val="10005"/>
                  </a:ext>
                </a:extLst>
              </a:tr>
              <a:tr h="303950">
                <a:tc>
                  <a:txBody>
                    <a:bodyPr/>
                    <a:lstStyle/>
                    <a:p>
                      <a:pPr algn="r"/>
                      <a:r>
                        <a:rPr lang="en-US" sz="1200" b="0" i="1" dirty="0"/>
                        <a:t>Struck Against</a:t>
                      </a:r>
                    </a:p>
                  </a:txBody>
                  <a:tcPr anchor="ctr">
                    <a:solidFill>
                      <a:schemeClr val="bg1">
                        <a:lumMod val="85000"/>
                      </a:schemeClr>
                    </a:solidFill>
                  </a:tcPr>
                </a:tc>
                <a:tc>
                  <a:txBody>
                    <a:bodyPr/>
                    <a:lstStyle/>
                    <a:p>
                      <a:pPr algn="ctr"/>
                      <a:r>
                        <a:rPr lang="en-US" sz="1200" i="0" u="none" dirty="0"/>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317687">
                <a:tc>
                  <a:txBody>
                    <a:bodyPr/>
                    <a:lstStyle/>
                    <a:p>
                      <a:pPr algn="r"/>
                      <a:r>
                        <a:rPr lang="en-US" sz="1200" b="0" i="1" dirty="0"/>
                        <a:t>Rubbed/Abraded</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algn="ctr"/>
                      <a:r>
                        <a:rPr lang="en-US" sz="1200" b="0" i="0" u="none" dirty="0"/>
                        <a:t>3</a:t>
                      </a:r>
                    </a:p>
                  </a:txBody>
                  <a:tcPr anchor="ctr">
                    <a:solidFill>
                      <a:schemeClr val="bg1">
                        <a:lumMod val="95000"/>
                      </a:schemeClr>
                    </a:solidFill>
                  </a:tcPr>
                </a:tc>
                <a:tc>
                  <a:txBody>
                    <a:bodyPr/>
                    <a:lstStyle/>
                    <a:p>
                      <a:pPr algn="ctr"/>
                      <a:r>
                        <a:rPr lang="en-US" sz="1200" b="0" i="0" u="none" dirty="0"/>
                        <a:t>2</a:t>
                      </a:r>
                    </a:p>
                  </a:txBody>
                  <a:tcPr anchor="ctr">
                    <a:solidFill>
                      <a:schemeClr val="bg1">
                        <a:lumMod val="95000"/>
                      </a:schemeClr>
                    </a:solidFill>
                  </a:tcPr>
                </a:tc>
                <a:tc>
                  <a:txBody>
                    <a:bodyPr/>
                    <a:lstStyle/>
                    <a:p>
                      <a:pPr algn="ctr"/>
                      <a:r>
                        <a:rPr lang="en-US" sz="1200" b="1" i="1" u="none" dirty="0"/>
                        <a:t>5</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pic>
        <p:nvPicPr>
          <p:cNvPr id="16" name="Picture 15" descr="C:\Users\wllagoe.EADS\AppData\Local\Microsoft\Windows\Temporary Internet Files\Content.Outlook\PMWK0L31\SCBA trainig raleigh.jpg">
            <a:extLst>
              <a:ext uri="{FF2B5EF4-FFF2-40B4-BE49-F238E27FC236}">
                <a16:creationId xmlns:a16="http://schemas.microsoft.com/office/drawing/2014/main" id="{CEE8AE87-5FA3-44ED-B880-D4F3B2565770}"/>
              </a:ext>
            </a:extLst>
          </p:cNvPr>
          <p:cNvPicPr/>
          <p:nvPr/>
        </p:nvPicPr>
        <p:blipFill>
          <a:blip r:embed="rId3" cstate="print"/>
          <a:srcRect/>
          <a:stretch>
            <a:fillRect/>
          </a:stretch>
        </p:blipFill>
        <p:spPr bwMode="auto">
          <a:xfrm rot="5400000">
            <a:off x="537884" y="4495798"/>
            <a:ext cx="990596" cy="838200"/>
          </a:xfrm>
          <a:prstGeom prst="rect">
            <a:avLst/>
          </a:prstGeom>
          <a:noFill/>
          <a:ln w="9525">
            <a:noFill/>
            <a:miter lim="800000"/>
            <a:headEnd/>
            <a:tailEnd/>
          </a:ln>
        </p:spPr>
      </p:pic>
      <p:pic>
        <p:nvPicPr>
          <p:cNvPr id="17" name="Picture 16" descr="C:\Users\wllagoe.EADS\Pictures\Trench\Trenchmodule1208 033.jpg">
            <a:extLst>
              <a:ext uri="{FF2B5EF4-FFF2-40B4-BE49-F238E27FC236}">
                <a16:creationId xmlns:a16="http://schemas.microsoft.com/office/drawing/2014/main" id="{384C3043-C4AA-434E-BF2B-555B7A3A8D62}"/>
              </a:ext>
            </a:extLst>
          </p:cNvPr>
          <p:cNvPicPr/>
          <p:nvPr/>
        </p:nvPicPr>
        <p:blipFill>
          <a:blip r:embed="rId4" cstate="print"/>
          <a:srcRect l="7038" r="10850" b="19922"/>
          <a:stretch>
            <a:fillRect/>
          </a:stretch>
        </p:blipFill>
        <p:spPr bwMode="auto">
          <a:xfrm>
            <a:off x="6172200" y="4419600"/>
            <a:ext cx="1676400" cy="914400"/>
          </a:xfrm>
          <a:prstGeom prst="rect">
            <a:avLst/>
          </a:prstGeom>
          <a:noFill/>
          <a:ln w="9525">
            <a:noFill/>
            <a:miter lim="800000"/>
            <a:headEnd/>
            <a:tailEnd/>
          </a:ln>
        </p:spPr>
      </p:pic>
      <p:pic>
        <p:nvPicPr>
          <p:cNvPr id="28" name="Picture 27" descr="C:\Users\wllagoe.EADS\Pictures\Trench\Trenchmodule1208 026.jpg">
            <a:extLst>
              <a:ext uri="{FF2B5EF4-FFF2-40B4-BE49-F238E27FC236}">
                <a16:creationId xmlns:a16="http://schemas.microsoft.com/office/drawing/2014/main" id="{B8B8836B-F583-4249-A5C9-89A18365BD16}"/>
              </a:ext>
            </a:extLst>
          </p:cNvPr>
          <p:cNvPicPr/>
          <p:nvPr/>
        </p:nvPicPr>
        <p:blipFill>
          <a:blip r:embed="rId5" cstate="print"/>
          <a:srcRect t="9766"/>
          <a:stretch>
            <a:fillRect/>
          </a:stretch>
        </p:blipFill>
        <p:spPr bwMode="auto">
          <a:xfrm>
            <a:off x="4648200" y="4419601"/>
            <a:ext cx="1524000" cy="914400"/>
          </a:xfrm>
          <a:prstGeom prst="rect">
            <a:avLst/>
          </a:prstGeom>
          <a:noFill/>
          <a:ln w="9525">
            <a:noFill/>
            <a:miter lim="800000"/>
            <a:headEnd/>
            <a:tailEnd/>
          </a:ln>
        </p:spPr>
      </p:pic>
      <p:pic>
        <p:nvPicPr>
          <p:cNvPr id="29" name="Picture 28" descr="C:\Users\wllagoe.EADS\Pictures\Construction\IMAG0613.jpg">
            <a:extLst>
              <a:ext uri="{FF2B5EF4-FFF2-40B4-BE49-F238E27FC236}">
                <a16:creationId xmlns:a16="http://schemas.microsoft.com/office/drawing/2014/main" id="{20A58DD5-F0DC-4FA7-A8A1-5CAE99B7A5A8}"/>
              </a:ext>
            </a:extLst>
          </p:cNvPr>
          <p:cNvPicPr/>
          <p:nvPr/>
        </p:nvPicPr>
        <p:blipFill>
          <a:blip r:embed="rId6" cstate="print"/>
          <a:srcRect t="22143"/>
          <a:stretch>
            <a:fillRect/>
          </a:stretch>
        </p:blipFill>
        <p:spPr bwMode="auto">
          <a:xfrm>
            <a:off x="1371600" y="4419600"/>
            <a:ext cx="1828800" cy="914399"/>
          </a:xfrm>
          <a:prstGeom prst="rect">
            <a:avLst/>
          </a:prstGeom>
          <a:noFill/>
          <a:ln w="9525">
            <a:noFill/>
            <a:miter lim="800000"/>
            <a:headEnd/>
            <a:tailEnd/>
          </a:ln>
        </p:spPr>
      </p:pic>
      <p:pic>
        <p:nvPicPr>
          <p:cNvPr id="30" name="Picture 29" descr="A person wearing a hat&#10;&#10;Description automatically generated">
            <a:extLst>
              <a:ext uri="{FF2B5EF4-FFF2-40B4-BE49-F238E27FC236}">
                <a16:creationId xmlns:a16="http://schemas.microsoft.com/office/drawing/2014/main" id="{CC5961CC-51FC-444E-9C24-B6B2D748448D}"/>
              </a:ext>
            </a:extLst>
          </p:cNvPr>
          <p:cNvPicPr/>
          <p:nvPr/>
        </p:nvPicPr>
        <p:blipFill rotWithShape="1">
          <a:blip r:embed="rId7" cstate="email">
            <a:extLst>
              <a:ext uri="{28A0092B-C50C-407E-A947-70E740481C1C}">
                <a14:useLocalDpi xmlns:a14="http://schemas.microsoft.com/office/drawing/2010/main"/>
              </a:ext>
            </a:extLst>
          </a:blip>
          <a:srcRect t="19626" r="1" b="16313"/>
          <a:stretch/>
        </p:blipFill>
        <p:spPr>
          <a:xfrm>
            <a:off x="3128682" y="4419596"/>
            <a:ext cx="1524001" cy="883919"/>
          </a:xfrm>
          <a:prstGeom prst="rect">
            <a:avLst/>
          </a:prstGeom>
        </p:spPr>
      </p:pic>
      <p:pic>
        <p:nvPicPr>
          <p:cNvPr id="31" name="Picture 30" descr="DSC_1215">
            <a:extLst>
              <a:ext uri="{FF2B5EF4-FFF2-40B4-BE49-F238E27FC236}">
                <a16:creationId xmlns:a16="http://schemas.microsoft.com/office/drawing/2014/main" id="{39559D10-9C96-4124-B900-B66F81496FB0}"/>
              </a:ext>
            </a:extLst>
          </p:cNvPr>
          <p:cNvPicPr>
            <a:picLocks noGrp="1" noChangeAspect="1"/>
          </p:cNvPicPr>
          <p:nvPr isPhoto="1"/>
        </p:nvPicPr>
        <p:blipFill>
          <a:blip r:embed="rId8" cstate="email">
            <a:extLst>
              <a:ext uri="{28A0092B-C50C-407E-A947-70E740481C1C}">
                <a14:useLocalDpi xmlns:a14="http://schemas.microsoft.com/office/drawing/2010/main"/>
              </a:ext>
            </a:extLst>
          </a:blip>
          <a:stretch>
            <a:fillRect/>
          </a:stretch>
        </p:blipFill>
        <p:spPr>
          <a:xfrm>
            <a:off x="7864523" y="4419596"/>
            <a:ext cx="669877" cy="908309"/>
          </a:xfrm>
          <a:prstGeom prst="rect">
            <a:avLst/>
          </a:prstGeom>
        </p:spPr>
      </p:pic>
      <p:graphicFrame>
        <p:nvGraphicFramePr>
          <p:cNvPr id="32" name="Table 31">
            <a:extLst>
              <a:ext uri="{FF2B5EF4-FFF2-40B4-BE49-F238E27FC236}">
                <a16:creationId xmlns:a16="http://schemas.microsoft.com/office/drawing/2014/main" id="{7F573AAD-2818-40B2-8713-E16DBAA55E51}"/>
              </a:ext>
            </a:extLst>
          </p:cNvPr>
          <p:cNvGraphicFramePr>
            <a:graphicFrameLocks noGrp="1"/>
          </p:cNvGraphicFramePr>
          <p:nvPr>
            <p:extLst>
              <p:ext uri="{D42A27DB-BD31-4B8C-83A1-F6EECF244321}">
                <p14:modId xmlns:p14="http://schemas.microsoft.com/office/powerpoint/2010/main" val="3266290260"/>
              </p:ext>
            </p:extLst>
          </p:nvPr>
        </p:nvGraphicFramePr>
        <p:xfrm>
          <a:off x="609603" y="5303520"/>
          <a:ext cx="7924797" cy="548640"/>
        </p:xfrm>
        <a:graphic>
          <a:graphicData uri="http://schemas.openxmlformats.org/drawingml/2006/table">
            <a:tbl>
              <a:tblPr firstRow="1" bandRow="1">
                <a:tableStyleId>{00A15C55-8517-42AA-B614-E9B94910E393}</a:tableStyleId>
              </a:tblPr>
              <a:tblGrid>
                <a:gridCol w="1651010">
                  <a:extLst>
                    <a:ext uri="{9D8B030D-6E8A-4147-A177-3AD203B41FA5}">
                      <a16:colId xmlns:a16="http://schemas.microsoft.com/office/drawing/2014/main" val="20000"/>
                    </a:ext>
                  </a:extLst>
                </a:gridCol>
                <a:gridCol w="1015987">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6011">
                  <a:extLst>
                    <a:ext uri="{9D8B030D-6E8A-4147-A177-3AD203B41FA5}">
                      <a16:colId xmlns:a16="http://schemas.microsoft.com/office/drawing/2014/main" val="2983092577"/>
                    </a:ext>
                  </a:extLst>
                </a:gridCol>
                <a:gridCol w="834189">
                  <a:extLst>
                    <a:ext uri="{9D8B030D-6E8A-4147-A177-3AD203B41FA5}">
                      <a16:colId xmlns:a16="http://schemas.microsoft.com/office/drawing/2014/main" val="20004"/>
                    </a:ext>
                  </a:extLst>
                </a:gridCol>
              </a:tblGrid>
              <a:tr h="267742">
                <a:tc gridSpan="2">
                  <a:txBody>
                    <a:bodyPr/>
                    <a:lstStyle/>
                    <a:p>
                      <a:pPr algn="ctr"/>
                      <a:r>
                        <a:rPr lang="en-US" sz="1200" b="1" i="0" dirty="0">
                          <a:solidFill>
                            <a:schemeClr val="tx1"/>
                          </a:solidFill>
                        </a:rPr>
                        <a:t>                       FFY 2018</a:t>
                      </a:r>
                      <a:endParaRPr lang="en-US" sz="12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200" b="1" i="0" u="none" dirty="0">
                          <a:solidFill>
                            <a:schemeClr val="tx1"/>
                          </a:solidFill>
                        </a:rPr>
                        <a:t>FFY 2019</a:t>
                      </a:r>
                      <a:endParaRPr lang="en-US" sz="12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2</a:t>
                      </a:r>
                      <a:r>
                        <a:rPr lang="en-US" sz="1200" b="1" i="0" u="none" baseline="30000" dirty="0">
                          <a:solidFill>
                            <a:schemeClr val="tx1"/>
                          </a:solidFill>
                        </a:rPr>
                        <a:t>nd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742">
                <a:tc>
                  <a:txBody>
                    <a:bodyPr/>
                    <a:lstStyle/>
                    <a:p>
                      <a:pPr algn="r"/>
                      <a:r>
                        <a:rPr lang="en-US" sz="1200" b="0" i="1" baseline="0" dirty="0">
                          <a:solidFill>
                            <a:schemeClr val="tx1"/>
                          </a:solidFill>
                        </a:rPr>
                        <a:t>Total Fatalities</a:t>
                      </a:r>
                      <a:endParaRPr lang="en-US" sz="1200" b="0" i="1" dirty="0">
                        <a:solidFill>
                          <a:schemeClr val="tx1"/>
                        </a:solidFill>
                      </a:endParaRPr>
                    </a:p>
                  </a:txBody>
                  <a:tcPr>
                    <a:solidFill>
                      <a:schemeClr val="bg1">
                        <a:lumMod val="85000"/>
                      </a:schemeClr>
                    </a:solidFill>
                  </a:tcPr>
                </a:tc>
                <a:tc>
                  <a:txBody>
                    <a:bodyPr/>
                    <a:lstStyle/>
                    <a:p>
                      <a:pPr algn="ctr"/>
                      <a:r>
                        <a:rPr lang="en-US" sz="1200" b="0" i="1" dirty="0">
                          <a:solidFill>
                            <a:schemeClr val="tx1"/>
                          </a:solidFill>
                        </a:rPr>
                        <a:t>48</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1" baseline="0" dirty="0">
                          <a:solidFill>
                            <a:schemeClr val="tx1"/>
                          </a:solidFill>
                        </a:rPr>
                        <a:t>Fatalities</a:t>
                      </a:r>
                      <a:endParaRPr lang="en-US" sz="1200" b="0" i="1" dirty="0">
                        <a:solidFill>
                          <a:schemeClr val="tx1"/>
                        </a:solidFill>
                      </a:endParaRPr>
                    </a:p>
                  </a:txBody>
                  <a:tcPr>
                    <a:solidFill>
                      <a:schemeClr val="bg1">
                        <a:lumMod val="85000"/>
                      </a:schemeClr>
                    </a:solidFill>
                  </a:tcPr>
                </a:tc>
                <a:tc>
                  <a:txBody>
                    <a:bodyPr/>
                    <a:lstStyle/>
                    <a:p>
                      <a:pPr algn="ctr"/>
                      <a:r>
                        <a:rPr lang="en-US" sz="1200" b="0" i="0" u="none" dirty="0">
                          <a:solidFill>
                            <a:schemeClr val="tx1"/>
                          </a:solidFill>
                        </a:rPr>
                        <a:t>9</a:t>
                      </a:r>
                    </a:p>
                  </a:txBody>
                  <a:tcPr>
                    <a:solidFill>
                      <a:schemeClr val="bg1">
                        <a:lumMod val="95000"/>
                      </a:schemeClr>
                    </a:solidFill>
                  </a:tcPr>
                </a:tc>
                <a:tc>
                  <a:txBody>
                    <a:bodyPr/>
                    <a:lstStyle/>
                    <a:p>
                      <a:pPr algn="ctr"/>
                      <a:r>
                        <a:rPr lang="en-US" sz="1200" b="0" i="0" u="none" dirty="0">
                          <a:solidFill>
                            <a:schemeClr val="tx1"/>
                          </a:solidFill>
                        </a:rPr>
                        <a:t>13</a:t>
                      </a:r>
                    </a:p>
                  </a:txBody>
                  <a:tcPr>
                    <a:solidFill>
                      <a:schemeClr val="bg1">
                        <a:lumMod val="95000"/>
                      </a:schemeClr>
                    </a:solidFill>
                  </a:tcPr>
                </a:tc>
                <a:tc>
                  <a:txBody>
                    <a:bodyPr/>
                    <a:lstStyle/>
                    <a:p>
                      <a:pPr algn="ctr"/>
                      <a:r>
                        <a:rPr lang="en-US" sz="1200" b="1" i="1" u="none" dirty="0">
                          <a:solidFill>
                            <a:schemeClr val="tx1"/>
                          </a:solidFill>
                        </a:rPr>
                        <a:t>22</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210145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Not in Strategic Plan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65237"/>
            <a:ext cx="7924800" cy="4525963"/>
          </a:xfrm>
        </p:spPr>
        <p:txBody>
          <a:bodyPr/>
          <a:lstStyle/>
          <a:p>
            <a:r>
              <a:rPr lang="en-US" b="1" dirty="0"/>
              <a:t>Partnerships</a:t>
            </a:r>
          </a:p>
          <a:p>
            <a:endParaRPr lang="en-US" sz="1000" b="1" dirty="0"/>
          </a:p>
          <a:p>
            <a:pPr lvl="1"/>
            <a:r>
              <a:rPr lang="en-US" i="1" dirty="0"/>
              <a:t>Flatiron/Blythe Development Company</a:t>
            </a:r>
          </a:p>
          <a:p>
            <a:pPr lvl="2"/>
            <a:r>
              <a:rPr lang="en-US" dirty="0"/>
              <a:t>Charlotte-Douglas Airport Improvements—Charlotte</a:t>
            </a:r>
          </a:p>
          <a:p>
            <a:pPr lvl="2"/>
            <a:endParaRPr lang="en-US" dirty="0"/>
          </a:p>
          <a:p>
            <a:pPr lvl="1"/>
            <a:r>
              <a:rPr lang="en-US" i="1" dirty="0"/>
              <a:t>Fluor Enterprises</a:t>
            </a:r>
          </a:p>
          <a:p>
            <a:pPr lvl="2"/>
            <a:r>
              <a:rPr lang="en-US" dirty="0"/>
              <a:t>DAPI US Project, Novo Nordisk Facility—Clayton</a:t>
            </a:r>
            <a:endParaRPr lang="en-US" i="1" dirty="0"/>
          </a:p>
          <a:p>
            <a:pPr lvl="1"/>
            <a:endParaRPr lang="en-US" i="1" dirty="0"/>
          </a:p>
          <a:p>
            <a:pPr lvl="2"/>
            <a:endParaRPr lang="en-US" dirty="0"/>
          </a:p>
          <a:p>
            <a:pPr lvl="1"/>
            <a:endParaRPr lang="en-US" i="1" dirty="0"/>
          </a:p>
          <a:p>
            <a:endParaRPr lang="en-US" dirty="0"/>
          </a:p>
        </p:txBody>
      </p:sp>
      <p:sp>
        <p:nvSpPr>
          <p:cNvPr id="5" name="TextBox 4">
            <a:extLst>
              <a:ext uri="{FF2B5EF4-FFF2-40B4-BE49-F238E27FC236}">
                <a16:creationId xmlns:a16="http://schemas.microsoft.com/office/drawing/2014/main" id="{0CEFA295-88B1-458D-BC8E-EDF95D6F32FC}"/>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pic>
        <p:nvPicPr>
          <p:cNvPr id="6" name="Picture 5" descr="C:\Documents and Settings\Wanda Lagoe\My Documents\My Pictures\Trench\Trenchmodule1208 023.jpg">
            <a:extLst>
              <a:ext uri="{FF2B5EF4-FFF2-40B4-BE49-F238E27FC236}">
                <a16:creationId xmlns:a16="http://schemas.microsoft.com/office/drawing/2014/main" id="{E2B4EAA0-3CB8-4DAC-AF6F-D9B1105D644B}"/>
              </a:ext>
            </a:extLst>
          </p:cNvPr>
          <p:cNvPicPr/>
          <p:nvPr/>
        </p:nvPicPr>
        <p:blipFill>
          <a:blip r:embed="rId3" cstate="print"/>
          <a:srcRect/>
          <a:stretch>
            <a:fillRect/>
          </a:stretch>
        </p:blipFill>
        <p:spPr bwMode="auto">
          <a:xfrm>
            <a:off x="6172200" y="4104622"/>
            <a:ext cx="2057400" cy="1524000"/>
          </a:xfrm>
          <a:prstGeom prst="rect">
            <a:avLst/>
          </a:prstGeom>
          <a:noFill/>
          <a:ln w="9525">
            <a:noFill/>
            <a:miter lim="800000"/>
            <a:headEnd/>
            <a:tailEnd/>
          </a:ln>
        </p:spPr>
      </p:pic>
    </p:spTree>
    <p:extLst>
      <p:ext uri="{BB962C8B-B14F-4D97-AF65-F5344CB8AC3E}">
        <p14:creationId xmlns:p14="http://schemas.microsoft.com/office/powerpoint/2010/main" val="2266320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276999"/>
          </a:xfrm>
          <a:prstGeom prst="rect">
            <a:avLst/>
          </a:prstGeom>
        </p:spPr>
        <p:txBody>
          <a:bodyPr wrap="square">
            <a:spAutoFit/>
          </a:bodyPr>
          <a:lstStyle/>
          <a:p>
            <a:r>
              <a:rPr lang="en-US" sz="1000" b="1" i="1" dirty="0"/>
              <a:t>*</a:t>
            </a:r>
            <a:r>
              <a:rPr lang="en-US" sz="1000" i="1" dirty="0"/>
              <a:t>Includes calls that were processed but not necessarily inspected. Fat/Cat includes calls regarding heart attacks and other natural causes</a:t>
            </a:r>
            <a:r>
              <a:rPr lang="en-US" sz="1200" i="1" dirty="0"/>
              <a:t>. </a:t>
            </a:r>
          </a:p>
        </p:txBody>
      </p:sp>
      <p:graphicFrame>
        <p:nvGraphicFramePr>
          <p:cNvPr id="11" name="Table 10"/>
          <p:cNvGraphicFramePr>
            <a:graphicFrameLocks noGrp="1"/>
          </p:cNvGraphicFramePr>
          <p:nvPr>
            <p:extLst/>
          </p:nvPr>
        </p:nvGraphicFramePr>
        <p:xfrm>
          <a:off x="1828800" y="1188720"/>
          <a:ext cx="4648200" cy="868680"/>
        </p:xfrm>
        <a:graphic>
          <a:graphicData uri="http://schemas.openxmlformats.org/drawingml/2006/table">
            <a:tbl>
              <a:tblPr firstRow="1" bandRow="1">
                <a:tableStyleId>{00A15C55-8517-42AA-B614-E9B94910E393}</a:tableStyleId>
              </a:tblPr>
              <a:tblGrid>
                <a:gridCol w="1447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pic>
        <p:nvPicPr>
          <p:cNvPr id="23" name="Picture 2" descr="C:\Documents and Settings\Wanda Lagoe\My Documents\ETTA\Pics\2010-07 Logger 2.JPG"/>
          <p:cNvPicPr>
            <a:picLocks noChangeAspect="1" noChangeArrowheads="1"/>
          </p:cNvPicPr>
          <p:nvPr/>
        </p:nvPicPr>
        <p:blipFill>
          <a:blip r:embed="rId3" cstate="print"/>
          <a:srcRect/>
          <a:stretch>
            <a:fillRect/>
          </a:stretch>
        </p:blipFill>
        <p:spPr bwMode="auto">
          <a:xfrm>
            <a:off x="5410202" y="4419600"/>
            <a:ext cx="2539998" cy="1523999"/>
          </a:xfrm>
          <a:prstGeom prst="rect">
            <a:avLst/>
          </a:prstGeom>
          <a:noFill/>
        </p:spPr>
      </p:pic>
      <p:pic>
        <p:nvPicPr>
          <p:cNvPr id="24" name="Picture 23" descr="C:\Documents and Settings\Wanda Lagoe\My Documents\ETTA\Pics\Loggers\Wanda Wanda 2.JPG"/>
          <p:cNvPicPr/>
          <p:nvPr/>
        </p:nvPicPr>
        <p:blipFill>
          <a:blip r:embed="rId4" cstate="print"/>
          <a:srcRect/>
          <a:stretch>
            <a:fillRect/>
          </a:stretch>
        </p:blipFill>
        <p:spPr bwMode="auto">
          <a:xfrm>
            <a:off x="1676400" y="4419600"/>
            <a:ext cx="1981200" cy="1524000"/>
          </a:xfrm>
          <a:prstGeom prst="rect">
            <a:avLst/>
          </a:prstGeom>
          <a:noFill/>
          <a:ln w="9525">
            <a:noFill/>
            <a:miter lim="800000"/>
            <a:headEnd/>
            <a:tailEnd/>
          </a:ln>
        </p:spPr>
      </p:pic>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pic>
        <p:nvPicPr>
          <p:cNvPr id="29" name="Picture 28" descr="C:\Documents and Settings\Wanda Lagoe\My Documents\My Pictures\Trench\Trenchmodule1208 023.jpg"/>
          <p:cNvPicPr/>
          <p:nvPr/>
        </p:nvPicPr>
        <p:blipFill>
          <a:blip r:embed="rId5" cstate="print"/>
          <a:srcRect/>
          <a:stretch>
            <a:fillRect/>
          </a:stretch>
        </p:blipFill>
        <p:spPr bwMode="auto">
          <a:xfrm>
            <a:off x="3429000" y="4419600"/>
            <a:ext cx="2057400" cy="1524000"/>
          </a:xfrm>
          <a:prstGeom prst="rect">
            <a:avLst/>
          </a:prstGeom>
          <a:noFill/>
          <a:ln w="9525">
            <a:noFill/>
            <a:miter lim="800000"/>
            <a:headEnd/>
            <a:tailEnd/>
          </a:ln>
        </p:spPr>
      </p:pic>
      <p:pic>
        <p:nvPicPr>
          <p:cNvPr id="30" name="Picture 29" descr="C:\Documents and Settings\Wanda Lagoe\My Documents\My Pictures\Partnerships\WCJCphoto1.jpg"/>
          <p:cNvPicPr/>
          <p:nvPr/>
        </p:nvPicPr>
        <p:blipFill>
          <a:blip r:embed="rId6" cstate="print"/>
          <a:srcRect/>
          <a:stretch>
            <a:fillRect/>
          </a:stretch>
        </p:blipFill>
        <p:spPr bwMode="auto">
          <a:xfrm>
            <a:off x="609600" y="4419600"/>
            <a:ext cx="1295400" cy="1524000"/>
          </a:xfrm>
          <a:prstGeom prst="rect">
            <a:avLst/>
          </a:prstGeom>
          <a:noFill/>
          <a:ln w="9525">
            <a:noFill/>
            <a:miter lim="800000"/>
            <a:headEnd/>
            <a:tailEnd/>
          </a:ln>
        </p:spPr>
      </p:pic>
      <p:pic>
        <p:nvPicPr>
          <p:cNvPr id="31" name="Picture 30" descr="C:\Documents and Settings\Wanda Lagoe\My Documents\My Pictures\Partnerships\WCJC2.jpg"/>
          <p:cNvPicPr/>
          <p:nvPr/>
        </p:nvPicPr>
        <p:blipFill>
          <a:blip r:embed="rId7" cstate="print"/>
          <a:srcRect/>
          <a:stretch>
            <a:fillRect/>
          </a:stretch>
        </p:blipFill>
        <p:spPr bwMode="auto">
          <a:xfrm>
            <a:off x="7696200" y="4419600"/>
            <a:ext cx="990600" cy="1524000"/>
          </a:xfrm>
          <a:prstGeom prst="rect">
            <a:avLst/>
          </a:prstGeom>
          <a:noFill/>
          <a:ln w="9525">
            <a:noFill/>
            <a:miter lim="800000"/>
            <a:headEnd/>
            <a:tailEnd/>
          </a:ln>
        </p:spPr>
      </p:pic>
      <p:pic>
        <p:nvPicPr>
          <p:cNvPr id="14" name="Picture 13" descr="C:\Users\wllagoe\AppData\Local\Microsoft\Windows\Temporary Internet Files\Content.Outlook\0BV8MSBH\Reggie2014.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600" y="4419600"/>
            <a:ext cx="1143000" cy="1523999"/>
          </a:xfrm>
          <a:prstGeom prst="rect">
            <a:avLst/>
          </a:prstGeom>
          <a:noFill/>
          <a:ln>
            <a:noFill/>
          </a:ln>
        </p:spPr>
      </p:pic>
      <p:sp>
        <p:nvSpPr>
          <p:cNvPr id="17" name="TextBox 16"/>
          <p:cNvSpPr txBox="1"/>
          <p:nvPr/>
        </p:nvSpPr>
        <p:spPr>
          <a:xfrm>
            <a:off x="7576457" y="4432756"/>
            <a:ext cx="1186543" cy="215444"/>
          </a:xfrm>
          <a:prstGeom prst="rect">
            <a:avLst/>
          </a:prstGeom>
          <a:noFill/>
        </p:spPr>
        <p:txBody>
          <a:bodyPr wrap="none" rtlCol="0">
            <a:spAutoFit/>
          </a:bodyPr>
          <a:lstStyle/>
          <a:p>
            <a:r>
              <a:rPr lang="en-US" sz="800" dirty="0"/>
              <a:t>NCDOL Photo Library</a:t>
            </a:r>
          </a:p>
        </p:txBody>
      </p:sp>
      <p:graphicFrame>
        <p:nvGraphicFramePr>
          <p:cNvPr id="18" name="Content Placeholder 5">
            <a:extLst>
              <a:ext uri="{FF2B5EF4-FFF2-40B4-BE49-F238E27FC236}">
                <a16:creationId xmlns:a16="http://schemas.microsoft.com/office/drawing/2014/main" id="{23841E39-BA6F-43DF-BAE7-2234A21217B4}"/>
              </a:ext>
            </a:extLst>
          </p:cNvPr>
          <p:cNvGraphicFramePr>
            <a:graphicFrameLocks/>
          </p:cNvGraphicFramePr>
          <p:nvPr>
            <p:extLst/>
          </p:nvPr>
        </p:nvGraphicFramePr>
        <p:xfrm>
          <a:off x="533398" y="1904999"/>
          <a:ext cx="8153402" cy="2133601"/>
        </p:xfrm>
        <a:graphic>
          <a:graphicData uri="http://schemas.openxmlformats.org/drawingml/2006/table">
            <a:tbl>
              <a:tblPr firstRow="1" bandRow="1">
                <a:tableStyleId>{00A15C55-8517-42AA-B614-E9B94910E393}</a:tableStyleId>
              </a:tblPr>
              <a:tblGrid>
                <a:gridCol w="1320077">
                  <a:extLst>
                    <a:ext uri="{9D8B030D-6E8A-4147-A177-3AD203B41FA5}">
                      <a16:colId xmlns:a16="http://schemas.microsoft.com/office/drawing/2014/main" val="20000"/>
                    </a:ext>
                  </a:extLst>
                </a:gridCol>
                <a:gridCol w="698863">
                  <a:extLst>
                    <a:ext uri="{9D8B030D-6E8A-4147-A177-3AD203B41FA5}">
                      <a16:colId xmlns:a16="http://schemas.microsoft.com/office/drawing/2014/main" val="20001"/>
                    </a:ext>
                  </a:extLst>
                </a:gridCol>
                <a:gridCol w="724262">
                  <a:extLst>
                    <a:ext uri="{9D8B030D-6E8A-4147-A177-3AD203B41FA5}">
                      <a16:colId xmlns:a16="http://schemas.microsoft.com/office/drawing/2014/main" val="1120228738"/>
                    </a:ext>
                  </a:extLst>
                </a:gridCol>
                <a:gridCol w="751115">
                  <a:extLst>
                    <a:ext uri="{9D8B030D-6E8A-4147-A177-3AD203B41FA5}">
                      <a16:colId xmlns:a16="http://schemas.microsoft.com/office/drawing/2014/main" val="20002"/>
                    </a:ext>
                  </a:extLst>
                </a:gridCol>
                <a:gridCol w="776514">
                  <a:extLst>
                    <a:ext uri="{9D8B030D-6E8A-4147-A177-3AD203B41FA5}">
                      <a16:colId xmlns:a16="http://schemas.microsoft.com/office/drawing/2014/main" val="2793812381"/>
                    </a:ext>
                  </a:extLst>
                </a:gridCol>
                <a:gridCol w="854166">
                  <a:extLst>
                    <a:ext uri="{9D8B030D-6E8A-4147-A177-3AD203B41FA5}">
                      <a16:colId xmlns:a16="http://schemas.microsoft.com/office/drawing/2014/main" val="20003"/>
                    </a:ext>
                  </a:extLst>
                </a:gridCol>
                <a:gridCol w="854166">
                  <a:extLst>
                    <a:ext uri="{9D8B030D-6E8A-4147-A177-3AD203B41FA5}">
                      <a16:colId xmlns:a16="http://schemas.microsoft.com/office/drawing/2014/main" val="2849088036"/>
                    </a:ext>
                  </a:extLst>
                </a:gridCol>
                <a:gridCol w="1164772">
                  <a:extLst>
                    <a:ext uri="{9D8B030D-6E8A-4147-A177-3AD203B41FA5}">
                      <a16:colId xmlns:a16="http://schemas.microsoft.com/office/drawing/2014/main" val="20004"/>
                    </a:ext>
                  </a:extLst>
                </a:gridCol>
                <a:gridCol w="1009467">
                  <a:extLst>
                    <a:ext uri="{9D8B030D-6E8A-4147-A177-3AD203B41FA5}">
                      <a16:colId xmlns:a16="http://schemas.microsoft.com/office/drawing/2014/main" val="2129303459"/>
                    </a:ext>
                  </a:extLst>
                </a:gridCol>
              </a:tblGrid>
              <a:tr h="588773">
                <a:tc>
                  <a:txBody>
                    <a:bodyPr/>
                    <a:lstStyle/>
                    <a:p>
                      <a:pPr algn="r"/>
                      <a:r>
                        <a:rPr lang="en-US" sz="1600" b="1" dirty="0">
                          <a:solidFill>
                            <a:schemeClr val="tx1"/>
                          </a:solidFill>
                        </a:rPr>
                        <a:t>ACTIVITY</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a:solidFill>
                            <a:schemeClr val="tx1"/>
                          </a:solidFill>
                        </a:rPr>
                        <a:t>2</a:t>
                      </a:r>
                      <a:r>
                        <a:rPr lang="en-US" sz="1200" b="1" baseline="30000">
                          <a:solidFill>
                            <a:schemeClr val="tx1"/>
                          </a:solidFill>
                        </a:rPr>
                        <a:t>nd</a:t>
                      </a:r>
                      <a:r>
                        <a:rPr lang="en-US" sz="1200" b="1">
                          <a:solidFill>
                            <a:schemeClr val="tx1"/>
                          </a:solidFill>
                        </a:rPr>
                        <a:t> Qtr.</a:t>
                      </a:r>
                      <a:endParaRPr lang="en-US" sz="1200" b="1" dirty="0">
                        <a:solidFill>
                          <a:schemeClr val="tx1"/>
                        </a:solidFill>
                      </a:endParaRP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0" dirty="0">
                          <a:solidFill>
                            <a:schemeClr val="tx1"/>
                          </a:solidFill>
                        </a:rPr>
                        <a:t>Cumulative Total</a:t>
                      </a:r>
                    </a:p>
                  </a:txBody>
                  <a:tcPr anchor="ctr">
                    <a:solidFill>
                      <a:schemeClr val="bg1">
                        <a:lumMod val="75000"/>
                      </a:schemeClr>
                    </a:solidFill>
                  </a:tcPr>
                </a:tc>
                <a:tc>
                  <a:txBody>
                    <a:bodyPr/>
                    <a:lstStyle/>
                    <a:p>
                      <a:pPr algn="ctr"/>
                      <a:r>
                        <a:rPr lang="en-US" sz="1400" b="1" i="0" dirty="0">
                          <a:solidFill>
                            <a:schemeClr val="tx1"/>
                          </a:solidFill>
                        </a:rPr>
                        <a:t>FFY 2018</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400" b="0" i="1" dirty="0"/>
                        <a:t>Complaints</a:t>
                      </a:r>
                    </a:p>
                  </a:txBody>
                  <a:tcPr anchor="ctr">
                    <a:solidFill>
                      <a:schemeClr val="bg1">
                        <a:lumMod val="85000"/>
                      </a:schemeClr>
                    </a:solidFill>
                  </a:tcPr>
                </a:tc>
                <a:tc>
                  <a:txBody>
                    <a:bodyPr/>
                    <a:lstStyle/>
                    <a:p>
                      <a:pPr algn="ctr"/>
                      <a:r>
                        <a:rPr lang="en-US" sz="1400" i="0"/>
                        <a:t>282</a:t>
                      </a:r>
                      <a:endParaRPr lang="en-US" sz="1400" i="0" dirty="0"/>
                    </a:p>
                  </a:txBody>
                  <a:tcPr anchor="ctr">
                    <a:solidFill>
                      <a:schemeClr val="bg1">
                        <a:lumMod val="85000"/>
                      </a:schemeClr>
                    </a:solidFill>
                  </a:tcPr>
                </a:tc>
                <a:tc>
                  <a:txBody>
                    <a:bodyPr/>
                    <a:lstStyle/>
                    <a:p>
                      <a:pPr algn="ctr"/>
                      <a:r>
                        <a:rPr lang="en-US" sz="1400" i="0" dirty="0"/>
                        <a:t>251</a:t>
                      </a:r>
                    </a:p>
                  </a:txBody>
                  <a:tcPr anchor="ctr">
                    <a:solidFill>
                      <a:schemeClr val="bg1">
                        <a:lumMod val="85000"/>
                      </a:schemeClr>
                    </a:solidFill>
                  </a:tcPr>
                </a:tc>
                <a:tc>
                  <a:txBody>
                    <a:bodyPr/>
                    <a:lstStyle/>
                    <a:p>
                      <a:pPr algn="ctr"/>
                      <a:r>
                        <a:rPr lang="en-US" sz="1400" i="0" dirty="0"/>
                        <a:t>265</a:t>
                      </a:r>
                    </a:p>
                  </a:txBody>
                  <a:tcPr anchor="ctr">
                    <a:solidFill>
                      <a:schemeClr val="bg1">
                        <a:lumMod val="85000"/>
                      </a:schemeClr>
                    </a:solidFill>
                  </a:tcPr>
                </a:tc>
                <a:tc>
                  <a:txBody>
                    <a:bodyPr/>
                    <a:lstStyle/>
                    <a:p>
                      <a:pPr algn="ctr"/>
                      <a:r>
                        <a:rPr lang="en-US" sz="1400" i="0" dirty="0"/>
                        <a:t>353</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1,155</a:t>
                      </a:r>
                      <a:endParaRPr lang="en-US" sz="1400" b="1" i="1" dirty="0"/>
                    </a:p>
                  </a:txBody>
                  <a:tcPr anchor="ctr">
                    <a:solidFill>
                      <a:schemeClr val="bg1">
                        <a:lumMod val="85000"/>
                      </a:schemeClr>
                    </a:solidFill>
                  </a:tcPr>
                </a:tc>
                <a:tc>
                  <a:txBody>
                    <a:bodyPr/>
                    <a:lstStyle/>
                    <a:p>
                      <a:pPr algn="ctr"/>
                      <a:r>
                        <a:rPr lang="en-US" sz="1400" b="0" i="1" dirty="0"/>
                        <a:t>2,419</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400" b="0" i="1" dirty="0"/>
                        <a:t>Referrals</a:t>
                      </a:r>
                    </a:p>
                  </a:txBody>
                  <a:tcPr anchor="ctr">
                    <a:solidFill>
                      <a:schemeClr val="bg1">
                        <a:lumMod val="95000"/>
                      </a:schemeClr>
                    </a:solidFill>
                  </a:tcPr>
                </a:tc>
                <a:tc>
                  <a:txBody>
                    <a:bodyPr/>
                    <a:lstStyle/>
                    <a:p>
                      <a:pPr algn="ctr"/>
                      <a:r>
                        <a:rPr lang="en-US" sz="1400" i="0"/>
                        <a:t>88</a:t>
                      </a:r>
                      <a:endParaRPr lang="en-US" sz="1400" i="0" dirty="0"/>
                    </a:p>
                  </a:txBody>
                  <a:tcPr anchor="ctr">
                    <a:solidFill>
                      <a:schemeClr val="bg1">
                        <a:lumMod val="95000"/>
                      </a:schemeClr>
                    </a:solidFill>
                  </a:tcPr>
                </a:tc>
                <a:tc>
                  <a:txBody>
                    <a:bodyPr/>
                    <a:lstStyle/>
                    <a:p>
                      <a:pPr algn="ctr"/>
                      <a:r>
                        <a:rPr lang="en-US" sz="1400" i="0" dirty="0"/>
                        <a:t>92</a:t>
                      </a:r>
                    </a:p>
                  </a:txBody>
                  <a:tcPr anchor="ctr">
                    <a:solidFill>
                      <a:schemeClr val="bg1">
                        <a:lumMod val="95000"/>
                      </a:schemeClr>
                    </a:solidFill>
                  </a:tcPr>
                </a:tc>
                <a:tc>
                  <a:txBody>
                    <a:bodyPr/>
                    <a:lstStyle/>
                    <a:p>
                      <a:pPr algn="ctr"/>
                      <a:r>
                        <a:rPr lang="en-US" sz="1400" i="0" dirty="0"/>
                        <a:t>104</a:t>
                      </a:r>
                    </a:p>
                  </a:txBody>
                  <a:tcPr anchor="ctr">
                    <a:solidFill>
                      <a:schemeClr val="bg1">
                        <a:lumMod val="95000"/>
                      </a:schemeClr>
                    </a:solidFill>
                  </a:tcPr>
                </a:tc>
                <a:tc>
                  <a:txBody>
                    <a:bodyPr/>
                    <a:lstStyle/>
                    <a:p>
                      <a:pPr algn="ctr"/>
                      <a:r>
                        <a:rPr lang="en-US" sz="1400" i="0" dirty="0"/>
                        <a:t>91</a:t>
                      </a:r>
                    </a:p>
                  </a:txBody>
                  <a:tcPr anchor="ctr">
                    <a:solidFill>
                      <a:schemeClr val="bg1">
                        <a:lumMod val="95000"/>
                      </a:schemeClr>
                    </a:solidFill>
                  </a:tcPr>
                </a:tc>
                <a:tc>
                  <a:txBody>
                    <a:bodyPr/>
                    <a:lstStyle/>
                    <a:p>
                      <a:pPr algn="ctr"/>
                      <a:r>
                        <a:rPr lang="en-US" sz="1400" i="0" dirty="0"/>
                        <a:t>23</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b="1" i="1" dirty="0"/>
                        <a:t>402</a:t>
                      </a:r>
                    </a:p>
                  </a:txBody>
                  <a:tcPr anchor="ctr">
                    <a:solidFill>
                      <a:schemeClr val="bg1">
                        <a:lumMod val="95000"/>
                      </a:schemeClr>
                    </a:solidFill>
                  </a:tcPr>
                </a:tc>
                <a:tc>
                  <a:txBody>
                    <a:bodyPr/>
                    <a:lstStyle/>
                    <a:p>
                      <a:pPr algn="ctr"/>
                      <a:r>
                        <a:rPr lang="en-US" sz="1400" b="0" i="1" dirty="0"/>
                        <a:t>822</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400" b="0" i="1" dirty="0"/>
                        <a:t>Fat/Cat</a:t>
                      </a:r>
                    </a:p>
                  </a:txBody>
                  <a:tcPr anchor="ctr">
                    <a:solidFill>
                      <a:schemeClr val="bg1">
                        <a:lumMod val="85000"/>
                      </a:schemeClr>
                    </a:solidFill>
                  </a:tcPr>
                </a:tc>
                <a:tc>
                  <a:txBody>
                    <a:bodyPr/>
                    <a:lstStyle/>
                    <a:p>
                      <a:pPr algn="ctr"/>
                      <a:r>
                        <a:rPr lang="en-US" sz="1400" i="0"/>
                        <a:t>19</a:t>
                      </a:r>
                      <a:endParaRPr lang="en-US" sz="1400" i="0" dirty="0"/>
                    </a:p>
                  </a:txBody>
                  <a:tcPr anchor="ctr">
                    <a:solidFill>
                      <a:schemeClr val="bg1">
                        <a:lumMod val="85000"/>
                      </a:schemeClr>
                    </a:solidFill>
                  </a:tcPr>
                </a:tc>
                <a:tc>
                  <a:txBody>
                    <a:bodyPr/>
                    <a:lstStyle/>
                    <a:p>
                      <a:pPr algn="ctr"/>
                      <a:r>
                        <a:rPr lang="en-US" sz="1400" i="0" dirty="0"/>
                        <a:t>23</a:t>
                      </a:r>
                    </a:p>
                  </a:txBody>
                  <a:tcPr anchor="ctr">
                    <a:solidFill>
                      <a:schemeClr val="bg1">
                        <a:lumMod val="85000"/>
                      </a:schemeClr>
                    </a:solidFill>
                  </a:tcPr>
                </a:tc>
                <a:tc>
                  <a:txBody>
                    <a:bodyPr/>
                    <a:lstStyle/>
                    <a:p>
                      <a:pPr algn="ctr"/>
                      <a:r>
                        <a:rPr lang="en-US" sz="1400" i="0" dirty="0"/>
                        <a:t>19</a:t>
                      </a:r>
                    </a:p>
                  </a:txBody>
                  <a:tcPr anchor="ctr">
                    <a:solidFill>
                      <a:schemeClr val="bg1">
                        <a:lumMod val="85000"/>
                      </a:schemeClr>
                    </a:solidFill>
                  </a:tcPr>
                </a:tc>
                <a:tc>
                  <a:txBody>
                    <a:bodyPr/>
                    <a:lstStyle/>
                    <a:p>
                      <a:pPr algn="ctr"/>
                      <a:r>
                        <a:rPr lang="en-US" sz="1400" i="0" dirty="0"/>
                        <a:t>19</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dirty="0"/>
                        <a:t>80</a:t>
                      </a:r>
                    </a:p>
                  </a:txBody>
                  <a:tcPr anchor="ctr">
                    <a:solidFill>
                      <a:schemeClr val="bg1">
                        <a:lumMod val="85000"/>
                      </a:schemeClr>
                    </a:solidFill>
                  </a:tcPr>
                </a:tc>
                <a:tc>
                  <a:txBody>
                    <a:bodyPr/>
                    <a:lstStyle/>
                    <a:p>
                      <a:pPr algn="ctr"/>
                      <a:r>
                        <a:rPr lang="en-US" sz="1400" b="0" i="1" dirty="0"/>
                        <a:t>123</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400" b="1" i="1" dirty="0"/>
                        <a:t>Totals</a:t>
                      </a:r>
                    </a:p>
                  </a:txBody>
                  <a:tcPr anchor="ctr">
                    <a:solidFill>
                      <a:schemeClr val="bg1">
                        <a:lumMod val="95000"/>
                      </a:schemeClr>
                    </a:solidFill>
                  </a:tcPr>
                </a:tc>
                <a:tc>
                  <a:txBody>
                    <a:bodyPr/>
                    <a:lstStyle/>
                    <a:p>
                      <a:pPr algn="ctr"/>
                      <a:r>
                        <a:rPr lang="en-US" sz="1400" b="1" i="1"/>
                        <a:t>389</a:t>
                      </a:r>
                      <a:endParaRPr lang="en-US" sz="1400" b="1" i="1" dirty="0"/>
                    </a:p>
                  </a:txBody>
                  <a:tcPr anchor="ctr">
                    <a:solidFill>
                      <a:schemeClr val="bg1">
                        <a:lumMod val="95000"/>
                      </a:schemeClr>
                    </a:solidFill>
                  </a:tcPr>
                </a:tc>
                <a:tc>
                  <a:txBody>
                    <a:bodyPr/>
                    <a:lstStyle/>
                    <a:p>
                      <a:pPr algn="ctr"/>
                      <a:r>
                        <a:rPr lang="en-US" sz="1400" b="1" i="1" dirty="0"/>
                        <a:t>366</a:t>
                      </a:r>
                    </a:p>
                  </a:txBody>
                  <a:tcPr anchor="ctr">
                    <a:solidFill>
                      <a:schemeClr val="bg1">
                        <a:lumMod val="95000"/>
                      </a:schemeClr>
                    </a:solidFill>
                  </a:tcPr>
                </a:tc>
                <a:tc>
                  <a:txBody>
                    <a:bodyPr/>
                    <a:lstStyle/>
                    <a:p>
                      <a:pPr algn="ctr"/>
                      <a:r>
                        <a:rPr lang="en-US" sz="1400" b="1" i="1" dirty="0"/>
                        <a:t>388</a:t>
                      </a:r>
                    </a:p>
                  </a:txBody>
                  <a:tcPr anchor="ctr">
                    <a:solidFill>
                      <a:schemeClr val="bg1">
                        <a:lumMod val="95000"/>
                      </a:schemeClr>
                    </a:solidFill>
                  </a:tcPr>
                </a:tc>
                <a:tc>
                  <a:txBody>
                    <a:bodyPr/>
                    <a:lstStyle/>
                    <a:p>
                      <a:pPr algn="ctr"/>
                      <a:r>
                        <a:rPr lang="en-US" sz="1400" b="1" i="1" dirty="0"/>
                        <a:t>463</a:t>
                      </a:r>
                    </a:p>
                  </a:txBody>
                  <a:tcPr anchor="ctr">
                    <a:solidFill>
                      <a:schemeClr val="bg1">
                        <a:lumMod val="95000"/>
                      </a:schemeClr>
                    </a:solidFill>
                  </a:tcPr>
                </a:tc>
                <a:tc>
                  <a:txBody>
                    <a:bodyPr/>
                    <a:lstStyle/>
                    <a:p>
                      <a:pPr algn="ctr"/>
                      <a:r>
                        <a:rPr lang="en-US" sz="1400" b="1" i="1" dirty="0"/>
                        <a:t>26</a:t>
                      </a:r>
                    </a:p>
                  </a:txBody>
                  <a:tcPr anchor="ctr">
                    <a:solidFill>
                      <a:schemeClr val="bg1">
                        <a:lumMod val="95000"/>
                      </a:schemeClr>
                    </a:solidFill>
                  </a:tcPr>
                </a:tc>
                <a:tc>
                  <a:txBody>
                    <a:bodyPr/>
                    <a:lstStyle/>
                    <a:p>
                      <a:pPr algn="ctr"/>
                      <a:r>
                        <a:rPr lang="en-US" sz="1400" b="1" i="1" dirty="0"/>
                        <a:t>5</a:t>
                      </a:r>
                    </a:p>
                  </a:txBody>
                  <a:tcPr anchor="ctr">
                    <a:solidFill>
                      <a:schemeClr val="bg1">
                        <a:lumMod val="95000"/>
                      </a:schemeClr>
                    </a:solidFill>
                  </a:tcPr>
                </a:tc>
                <a:tc>
                  <a:txBody>
                    <a:bodyPr/>
                    <a:lstStyle/>
                    <a:p>
                      <a:pPr algn="ctr"/>
                      <a:r>
                        <a:rPr lang="en-US" sz="1400" b="1" i="1" dirty="0"/>
                        <a:t>1,637</a:t>
                      </a:r>
                    </a:p>
                  </a:txBody>
                  <a:tcPr anchor="ctr">
                    <a:solidFill>
                      <a:schemeClr val="bg1">
                        <a:lumMod val="95000"/>
                      </a:schemeClr>
                    </a:solidFill>
                  </a:tcPr>
                </a:tc>
                <a:tc>
                  <a:txBody>
                    <a:bodyPr/>
                    <a:lstStyle/>
                    <a:p>
                      <a:pPr algn="ctr"/>
                      <a:r>
                        <a:rPr lang="en-US" sz="1400" b="0" i="1" dirty="0"/>
                        <a:t>3,364</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E766C24B-8902-41E9-BDE5-B37798B3A930}"/>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353565226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extLst>
              <p:ext uri="{D42A27DB-BD31-4B8C-83A1-F6EECF244321}">
                <p14:modId xmlns:p14="http://schemas.microsoft.com/office/powerpoint/2010/main" val="3182584624"/>
              </p:ext>
            </p:extLst>
          </p:nvPr>
        </p:nvGraphicFramePr>
        <p:xfrm>
          <a:off x="609600" y="2971800"/>
          <a:ext cx="8001000" cy="1664732"/>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59060">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26418">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14</a:t>
                      </a:r>
                    </a:p>
                  </a:txBody>
                  <a:tcPr anchor="ctr">
                    <a:solidFill>
                      <a:schemeClr val="bg1">
                        <a:lumMod val="95000"/>
                      </a:schemeClr>
                    </a:solidFill>
                  </a:tcPr>
                </a:tc>
                <a:tc>
                  <a:txBody>
                    <a:bodyPr/>
                    <a:lstStyle/>
                    <a:p>
                      <a:pPr algn="ctr"/>
                      <a:r>
                        <a:rPr lang="en-US" sz="1400" b="0" i="1" dirty="0"/>
                        <a:t>52%</a:t>
                      </a:r>
                    </a:p>
                  </a:txBody>
                  <a:tcPr anchor="ctr">
                    <a:solidFill>
                      <a:schemeClr val="bg1">
                        <a:lumMod val="95000"/>
                      </a:schemeClr>
                    </a:solidFill>
                  </a:tcPr>
                </a:tc>
                <a:tc>
                  <a:txBody>
                    <a:bodyPr/>
                    <a:lstStyle/>
                    <a:p>
                      <a:pPr algn="ctr"/>
                      <a:r>
                        <a:rPr lang="en-US" sz="1400" b="0" i="1" dirty="0"/>
                        <a:t>5</a:t>
                      </a:r>
                    </a:p>
                  </a:txBody>
                  <a:tcPr anchor="ctr">
                    <a:solidFill>
                      <a:schemeClr val="bg1">
                        <a:lumMod val="95000"/>
                      </a:schemeClr>
                    </a:solidFill>
                  </a:tcPr>
                </a:tc>
                <a:tc>
                  <a:txBody>
                    <a:bodyPr/>
                    <a:lstStyle/>
                    <a:p>
                      <a:pPr algn="ctr"/>
                      <a:r>
                        <a:rPr lang="en-US" sz="1400" b="0" i="1" dirty="0"/>
                        <a:t>28%</a:t>
                      </a:r>
                    </a:p>
                  </a:txBody>
                  <a:tcPr anchor="ctr">
                    <a:solidFill>
                      <a:schemeClr val="bg1">
                        <a:lumMod val="95000"/>
                      </a:schemeClr>
                    </a:solidFill>
                  </a:tcPr>
                </a:tc>
                <a:extLst>
                  <a:ext uri="{0D108BD9-81ED-4DB2-BD59-A6C34878D82A}">
                    <a16:rowId xmlns:a16="http://schemas.microsoft.com/office/drawing/2014/main" val="10001"/>
                  </a:ext>
                </a:extLst>
              </a:tr>
              <a:tr h="326418">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9</a:t>
                      </a:r>
                    </a:p>
                  </a:txBody>
                  <a:tcPr anchor="ctr">
                    <a:solidFill>
                      <a:schemeClr val="bg1">
                        <a:lumMod val="85000"/>
                      </a:schemeClr>
                    </a:solidFill>
                  </a:tcPr>
                </a:tc>
                <a:tc>
                  <a:txBody>
                    <a:bodyPr/>
                    <a:lstStyle/>
                    <a:p>
                      <a:pPr algn="ctr"/>
                      <a:r>
                        <a:rPr lang="en-US" sz="1400" b="0" i="1" dirty="0"/>
                        <a:t>33%</a:t>
                      </a:r>
                    </a:p>
                  </a:txBody>
                  <a:tcPr anchor="ctr">
                    <a:solidFill>
                      <a:schemeClr val="bg1">
                        <a:lumMod val="85000"/>
                      </a:schemeClr>
                    </a:solidFill>
                  </a:tcPr>
                </a:tc>
                <a:tc>
                  <a:txBody>
                    <a:bodyPr/>
                    <a:lstStyle/>
                    <a:p>
                      <a:pPr algn="ctr"/>
                      <a:r>
                        <a:rPr lang="en-US" sz="1400" b="0" i="1" dirty="0"/>
                        <a:t>7</a:t>
                      </a:r>
                    </a:p>
                  </a:txBody>
                  <a:tcPr anchor="ctr">
                    <a:solidFill>
                      <a:schemeClr val="bg1">
                        <a:lumMod val="85000"/>
                      </a:schemeClr>
                    </a:solidFill>
                  </a:tcPr>
                </a:tc>
                <a:tc>
                  <a:txBody>
                    <a:bodyPr/>
                    <a:lstStyle/>
                    <a:p>
                      <a:pPr algn="ctr"/>
                      <a:r>
                        <a:rPr lang="en-US" sz="1400" b="0" i="1" dirty="0"/>
                        <a:t>39%</a:t>
                      </a:r>
                    </a:p>
                  </a:txBody>
                  <a:tcPr anchor="ctr">
                    <a:solidFill>
                      <a:schemeClr val="bg1">
                        <a:lumMod val="85000"/>
                      </a:schemeClr>
                    </a:solidFill>
                  </a:tcPr>
                </a:tc>
                <a:extLst>
                  <a:ext uri="{0D108BD9-81ED-4DB2-BD59-A6C34878D82A}">
                    <a16:rowId xmlns:a16="http://schemas.microsoft.com/office/drawing/2014/main" val="10002"/>
                  </a:ext>
                </a:extLst>
              </a:tr>
              <a:tr h="326418">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15%</a:t>
                      </a:r>
                    </a:p>
                  </a:txBody>
                  <a:tcPr anchor="ctr">
                    <a:solidFill>
                      <a:schemeClr val="bg1">
                        <a:lumMod val="95000"/>
                      </a:schemeClr>
                    </a:solidFill>
                  </a:tcPr>
                </a:tc>
                <a:tc>
                  <a:txBody>
                    <a:bodyPr/>
                    <a:lstStyle/>
                    <a:p>
                      <a:pPr algn="ctr"/>
                      <a:r>
                        <a:rPr lang="en-US" sz="1400" b="0" i="1" dirty="0"/>
                        <a:t>6</a:t>
                      </a:r>
                    </a:p>
                  </a:txBody>
                  <a:tcPr anchor="ctr">
                    <a:solidFill>
                      <a:schemeClr val="bg1">
                        <a:lumMod val="95000"/>
                      </a:schemeClr>
                    </a:solidFill>
                  </a:tcPr>
                </a:tc>
                <a:tc>
                  <a:txBody>
                    <a:bodyPr/>
                    <a:lstStyle/>
                    <a:p>
                      <a:pPr algn="ctr"/>
                      <a:r>
                        <a:rPr lang="en-US" sz="1400" b="0" i="1" dirty="0"/>
                        <a:t>33%</a:t>
                      </a:r>
                    </a:p>
                  </a:txBody>
                  <a:tcPr anchor="ctr">
                    <a:solidFill>
                      <a:schemeClr val="bg1">
                        <a:lumMod val="95000"/>
                      </a:schemeClr>
                    </a:solidFill>
                  </a:tcPr>
                </a:tc>
                <a:extLst>
                  <a:ext uri="{0D108BD9-81ED-4DB2-BD59-A6C34878D82A}">
                    <a16:rowId xmlns:a16="http://schemas.microsoft.com/office/drawing/2014/main" val="10003"/>
                  </a:ext>
                </a:extLst>
              </a:tr>
              <a:tr h="326418">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18</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3175451491"/>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26</a:t>
                      </a:r>
                    </a:p>
                  </a:txBody>
                  <a:tcPr anchor="ctr">
                    <a:solidFill>
                      <a:schemeClr val="bg1">
                        <a:lumMod val="95000"/>
                      </a:schemeClr>
                    </a:solidFill>
                  </a:tcPr>
                </a:tc>
                <a:tc>
                  <a:txBody>
                    <a:bodyPr/>
                    <a:lstStyle/>
                    <a:p>
                      <a:pPr algn="ctr"/>
                      <a:r>
                        <a:rPr lang="en-US" sz="1400" b="0" i="1" dirty="0"/>
                        <a:t>84%</a:t>
                      </a:r>
                    </a:p>
                  </a:txBody>
                  <a:tcPr anchor="ctr">
                    <a:solidFill>
                      <a:schemeClr val="bg1">
                        <a:lumMod val="95000"/>
                      </a:schemeClr>
                    </a:solidFill>
                  </a:tcPr>
                </a:tc>
                <a:tc>
                  <a:txBody>
                    <a:bodyPr/>
                    <a:lstStyle/>
                    <a:p>
                      <a:pPr algn="ctr"/>
                      <a:r>
                        <a:rPr lang="en-US" sz="1400" b="0" i="1" dirty="0"/>
                        <a:t>21</a:t>
                      </a:r>
                    </a:p>
                  </a:txBody>
                  <a:tcPr anchor="ctr">
                    <a:solidFill>
                      <a:schemeClr val="bg1">
                        <a:lumMod val="95000"/>
                      </a:schemeClr>
                    </a:solidFill>
                  </a:tcPr>
                </a:tc>
                <a:tc>
                  <a:txBody>
                    <a:bodyPr/>
                    <a:lstStyle/>
                    <a:p>
                      <a:pPr algn="ctr"/>
                      <a:r>
                        <a:rPr lang="en-US" sz="1400" b="0" i="1" dirty="0"/>
                        <a:t>81%</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13%</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8%</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1</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31</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2922317149"/>
              </p:ext>
            </p:extLst>
          </p:nvPr>
        </p:nvGraphicFramePr>
        <p:xfrm>
          <a:off x="609600" y="4800600"/>
          <a:ext cx="8001000" cy="114768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382560">
                <a:tc>
                  <a:txBody>
                    <a:bodyPr/>
                    <a:lstStyle/>
                    <a:p>
                      <a:pPr algn="r"/>
                      <a:r>
                        <a:rPr lang="en-US" sz="1400" b="1" i="0"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69%</a:t>
                      </a:r>
                    </a:p>
                  </a:txBody>
                  <a:tcPr anchor="ctr">
                    <a:solidFill>
                      <a:schemeClr val="bg1">
                        <a:lumMod val="95000"/>
                      </a:schemeClr>
                    </a:solidFill>
                  </a:tcPr>
                </a:tc>
                <a:tc>
                  <a:txBody>
                    <a:bodyPr/>
                    <a:lstStyle/>
                    <a:p>
                      <a:pPr algn="ctr"/>
                      <a:r>
                        <a:rPr lang="en-US" sz="1400" b="1" i="0" dirty="0">
                          <a:solidFill>
                            <a:schemeClr val="tx1"/>
                          </a:solidFill>
                        </a:rPr>
                        <a:t>Health Cut Loose</a:t>
                      </a:r>
                    </a:p>
                  </a:txBody>
                  <a:tcPr anchor="ctr">
                    <a:solidFill>
                      <a:schemeClr val="bg1">
                        <a:lumMod val="95000"/>
                      </a:schemeClr>
                    </a:solidFill>
                  </a:tcPr>
                </a:tc>
                <a:tc>
                  <a:txBody>
                    <a:bodyPr/>
                    <a:lstStyle/>
                    <a:p>
                      <a:r>
                        <a:rPr lang="en-US" sz="1400" b="0" i="1" dirty="0">
                          <a:solidFill>
                            <a:schemeClr val="tx1"/>
                          </a:solidFill>
                        </a:rPr>
                        <a:t>59%</a:t>
                      </a:r>
                    </a:p>
                  </a:txBody>
                  <a:tcPr anchor="ctr">
                    <a:solidFill>
                      <a:schemeClr val="bg1">
                        <a:lumMod val="95000"/>
                      </a:schemeClr>
                    </a:solidFill>
                  </a:tcPr>
                </a:tc>
                <a:extLst>
                  <a:ext uri="{0D108BD9-81ED-4DB2-BD59-A6C34878D82A}">
                    <a16:rowId xmlns:a16="http://schemas.microsoft.com/office/drawing/2014/main" val="32463149"/>
                  </a:ext>
                </a:extLst>
              </a:tr>
              <a:tr h="382560">
                <a:tc>
                  <a:txBody>
                    <a:bodyPr/>
                    <a:lstStyle/>
                    <a:p>
                      <a:pPr algn="r"/>
                      <a:r>
                        <a:rPr lang="en-US" sz="1400" b="1" i="0"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22%</a:t>
                      </a:r>
                    </a:p>
                  </a:txBody>
                  <a:tcPr anchor="ctr">
                    <a:solidFill>
                      <a:schemeClr val="bg1">
                        <a:lumMod val="85000"/>
                      </a:schemeClr>
                    </a:solidFill>
                  </a:tcPr>
                </a:tc>
                <a:tc>
                  <a:txBody>
                    <a:bodyPr/>
                    <a:lstStyle/>
                    <a:p>
                      <a:pPr algn="ctr"/>
                      <a:r>
                        <a:rPr lang="en-US" sz="1400" b="1" i="0" dirty="0">
                          <a:solidFill>
                            <a:schemeClr val="tx1"/>
                          </a:solidFill>
                        </a:rPr>
                        <a:t>Health in-Training</a:t>
                      </a:r>
                    </a:p>
                  </a:txBody>
                  <a:tcPr anchor="ctr">
                    <a:solidFill>
                      <a:schemeClr val="bg1">
                        <a:lumMod val="85000"/>
                      </a:schemeClr>
                    </a:solidFill>
                  </a:tcPr>
                </a:tc>
                <a:tc>
                  <a:txBody>
                    <a:bodyPr/>
                    <a:lstStyle/>
                    <a:p>
                      <a:r>
                        <a:rPr lang="en-US" sz="1400" b="0" i="1" dirty="0">
                          <a:solidFill>
                            <a:schemeClr val="tx1"/>
                          </a:solidFill>
                        </a:rPr>
                        <a:t>20%</a:t>
                      </a:r>
                    </a:p>
                  </a:txBody>
                  <a:tcPr anchor="ctr">
                    <a:solidFill>
                      <a:schemeClr val="bg1">
                        <a:lumMod val="85000"/>
                      </a:schemeClr>
                    </a:solidFill>
                  </a:tcPr>
                </a:tc>
                <a:extLst>
                  <a:ext uri="{0D108BD9-81ED-4DB2-BD59-A6C34878D82A}">
                    <a16:rowId xmlns:a16="http://schemas.microsoft.com/office/drawing/2014/main" val="3066847203"/>
                  </a:ext>
                </a:extLst>
              </a:tr>
              <a:tr h="382560">
                <a:tc>
                  <a:txBody>
                    <a:bodyPr/>
                    <a:lstStyle/>
                    <a:p>
                      <a:pPr algn="r"/>
                      <a:r>
                        <a:rPr lang="en-US" sz="1400" b="1" i="0"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9%</a:t>
                      </a:r>
                    </a:p>
                  </a:txBody>
                  <a:tcPr anchor="ctr">
                    <a:solidFill>
                      <a:schemeClr val="bg1">
                        <a:lumMod val="95000"/>
                      </a:schemeClr>
                    </a:solidFill>
                  </a:tcPr>
                </a:tc>
                <a:tc>
                  <a:txBody>
                    <a:bodyPr/>
                    <a:lstStyle/>
                    <a:p>
                      <a:pPr algn="ctr"/>
                      <a:r>
                        <a:rPr lang="en-US" sz="1400" b="1" i="0" dirty="0">
                          <a:solidFill>
                            <a:schemeClr val="tx1"/>
                          </a:solidFill>
                        </a:rPr>
                        <a:t>Health Vacant</a:t>
                      </a:r>
                    </a:p>
                  </a:txBody>
                  <a:tcPr anchor="ctr">
                    <a:solidFill>
                      <a:schemeClr val="bg1">
                        <a:lumMod val="95000"/>
                      </a:schemeClr>
                    </a:solidFill>
                  </a:tcPr>
                </a:tc>
                <a:tc>
                  <a:txBody>
                    <a:bodyPr/>
                    <a:lstStyle/>
                    <a:p>
                      <a:r>
                        <a:rPr lang="en-US" sz="1400" b="0" i="1" dirty="0">
                          <a:solidFill>
                            <a:schemeClr val="tx1"/>
                          </a:solidFill>
                        </a:rPr>
                        <a:t>20%</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10" name="TextBox 9">
            <a:extLst>
              <a:ext uri="{FF2B5EF4-FFF2-40B4-BE49-F238E27FC236}">
                <a16:creationId xmlns:a16="http://schemas.microsoft.com/office/drawing/2014/main" id="{40AC0DAD-FEF8-43CF-A4DC-8F4703EE07C6}"/>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1486854749"/>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963399066"/>
              </p:ext>
            </p:extLst>
          </p:nvPr>
        </p:nvGraphicFramePr>
        <p:xfrm>
          <a:off x="609600" y="1112520"/>
          <a:ext cx="7908756" cy="155448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400" b="0" i="1" dirty="0"/>
                        <a:t>Cut Loose</a:t>
                      </a:r>
                    </a:p>
                  </a:txBody>
                  <a:tcPr>
                    <a:solidFill>
                      <a:schemeClr val="bg1">
                        <a:lumMod val="95000"/>
                      </a:schemeClr>
                    </a:solidFill>
                  </a:tcPr>
                </a:tc>
                <a:tc>
                  <a:txBody>
                    <a:bodyPr/>
                    <a:lstStyle/>
                    <a:p>
                      <a:pPr algn="ctr"/>
                      <a:r>
                        <a:rPr lang="en-US" sz="1400" b="0" i="1" dirty="0"/>
                        <a:t>10</a:t>
                      </a:r>
                    </a:p>
                  </a:txBody>
                  <a:tcPr>
                    <a:solidFill>
                      <a:schemeClr val="bg1">
                        <a:lumMod val="95000"/>
                      </a:schemeClr>
                    </a:solidFill>
                  </a:tcPr>
                </a:tc>
                <a:tc>
                  <a:txBody>
                    <a:bodyPr/>
                    <a:lstStyle/>
                    <a:p>
                      <a:pPr algn="ctr"/>
                      <a:r>
                        <a:rPr lang="en-US" sz="1400" b="0" i="1" dirty="0"/>
                        <a:t>91%</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In-Training</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4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37472958"/>
              </p:ext>
            </p:extLst>
          </p:nvPr>
        </p:nvGraphicFramePr>
        <p:xfrm>
          <a:off x="609600" y="2621280"/>
          <a:ext cx="7908756" cy="179832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400" b="0" i="1" dirty="0"/>
                        <a:t>Cut Loose</a:t>
                      </a:r>
                    </a:p>
                  </a:txBody>
                  <a:tcPr>
                    <a:solidFill>
                      <a:schemeClr val="bg1">
                        <a:lumMod val="95000"/>
                      </a:schemeClr>
                    </a:solidFill>
                  </a:tcPr>
                </a:tc>
                <a:tc>
                  <a:txBody>
                    <a:bodyPr/>
                    <a:lstStyle/>
                    <a:p>
                      <a:pPr algn="ctr"/>
                      <a:r>
                        <a:rPr lang="en-US" sz="1400" b="0" i="1" dirty="0"/>
                        <a:t>8</a:t>
                      </a:r>
                    </a:p>
                  </a:txBody>
                  <a:tcPr>
                    <a:solidFill>
                      <a:schemeClr val="bg1">
                        <a:lumMod val="95000"/>
                      </a:schemeClr>
                    </a:solidFill>
                  </a:tcPr>
                </a:tc>
                <a:tc>
                  <a:txBody>
                    <a:bodyPr/>
                    <a:lstStyle/>
                    <a:p>
                      <a:pPr algn="ctr"/>
                      <a:r>
                        <a:rPr lang="en-US" sz="1400" b="0" i="1" dirty="0"/>
                        <a:t>73%</a:t>
                      </a:r>
                    </a:p>
                  </a:txBody>
                  <a:tcPr>
                    <a:solidFill>
                      <a:schemeClr val="bg1">
                        <a:lumMod val="95000"/>
                      </a:schemeClr>
                    </a:solidFill>
                  </a:tcPr>
                </a:tc>
                <a:tc>
                  <a:txBody>
                    <a:bodyPr/>
                    <a:lstStyle/>
                    <a:p>
                      <a:pPr algn="ctr"/>
                      <a:r>
                        <a:rPr lang="en-US" sz="1400" b="0" i="1" dirty="0"/>
                        <a:t>6</a:t>
                      </a:r>
                    </a:p>
                  </a:txBody>
                  <a:tcPr>
                    <a:solidFill>
                      <a:schemeClr val="bg1">
                        <a:lumMod val="95000"/>
                      </a:schemeClr>
                    </a:solidFill>
                  </a:tcPr>
                </a:tc>
                <a:tc>
                  <a:txBody>
                    <a:bodyPr/>
                    <a:lstStyle/>
                    <a:p>
                      <a:pPr algn="ctr"/>
                      <a:r>
                        <a:rPr lang="en-US" sz="1400" b="0" i="1" dirty="0"/>
                        <a:t>100%</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400" b="0" i="1" dirty="0"/>
                        <a:t>In-Training</a:t>
                      </a:r>
                    </a:p>
                  </a:txBody>
                  <a:tcPr>
                    <a:solidFill>
                      <a:schemeClr val="bg1">
                        <a:lumMod val="85000"/>
                      </a:schemeClr>
                    </a:solidFill>
                  </a:tcPr>
                </a:tc>
                <a:tc>
                  <a:txBody>
                    <a:bodyPr/>
                    <a:lstStyle/>
                    <a:p>
                      <a:pPr algn="ctr"/>
                      <a:r>
                        <a:rPr lang="en-US" sz="1400" b="0" i="1" dirty="0"/>
                        <a:t>2</a:t>
                      </a:r>
                    </a:p>
                  </a:txBody>
                  <a:tcPr>
                    <a:solidFill>
                      <a:schemeClr val="bg1">
                        <a:lumMod val="85000"/>
                      </a:schemeClr>
                    </a:solidFill>
                  </a:tcPr>
                </a:tc>
                <a:tc>
                  <a:txBody>
                    <a:bodyPr/>
                    <a:lstStyle/>
                    <a:p>
                      <a:pPr algn="ctr"/>
                      <a:r>
                        <a:rPr lang="en-US" sz="1400" b="0" i="1" dirty="0"/>
                        <a:t>18%</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tc>
                  <a:txBody>
                    <a:bodyPr/>
                    <a:lstStyle/>
                    <a:p>
                      <a:pPr algn="ctr"/>
                      <a:r>
                        <a:rPr lang="en-US" sz="1400" b="0" i="1" dirty="0"/>
                        <a:t>0%</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400" b="0" i="1" dirty="0"/>
                        <a:t>Vacant</a:t>
                      </a:r>
                      <a:r>
                        <a:rPr lang="en-US" sz="1400" b="0" i="1" baseline="0" dirty="0"/>
                        <a:t> </a:t>
                      </a:r>
                      <a:endParaRPr lang="en-US" sz="1400" b="0" i="1" dirty="0"/>
                    </a:p>
                  </a:txBody>
                  <a:tcPr>
                    <a:solidFill>
                      <a:schemeClr val="bg1">
                        <a:lumMod val="95000"/>
                      </a:schemeClr>
                    </a:solidFill>
                  </a:tcPr>
                </a:tc>
                <a:tc>
                  <a:txBody>
                    <a:bodyPr/>
                    <a:lstStyle/>
                    <a:p>
                      <a:pPr algn="ctr"/>
                      <a:r>
                        <a:rPr lang="en-US" sz="1400" b="0" i="1" dirty="0"/>
                        <a:t>1</a:t>
                      </a:r>
                    </a:p>
                  </a:txBody>
                  <a:tcPr>
                    <a:solidFill>
                      <a:schemeClr val="bg1">
                        <a:lumMod val="95000"/>
                      </a:schemeClr>
                    </a:solidFill>
                  </a:tcPr>
                </a:tc>
                <a:tc>
                  <a:txBody>
                    <a:bodyPr/>
                    <a:lstStyle/>
                    <a:p>
                      <a:pPr algn="ctr"/>
                      <a:r>
                        <a:rPr lang="en-US" sz="1400" b="0" i="1" dirty="0"/>
                        <a:t>9%</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tc>
                  <a:txBody>
                    <a:bodyPr/>
                    <a:lstStyle/>
                    <a:p>
                      <a:pPr algn="ctr"/>
                      <a:r>
                        <a:rPr lang="en-US" sz="1400" b="0" i="1" dirty="0"/>
                        <a:t>0%</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771784039"/>
              </p:ext>
            </p:extLst>
          </p:nvPr>
        </p:nvGraphicFramePr>
        <p:xfrm>
          <a:off x="602391" y="4389120"/>
          <a:ext cx="7915966" cy="155448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67%</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2</a:t>
                      </a:r>
                    </a:p>
                  </a:txBody>
                  <a:tcPr anchor="ctr">
                    <a:solidFill>
                      <a:schemeClr val="bg1">
                        <a:lumMod val="85000"/>
                      </a:schemeClr>
                    </a:solidFill>
                  </a:tcPr>
                </a:tc>
                <a:tc>
                  <a:txBody>
                    <a:bodyPr/>
                    <a:lstStyle/>
                    <a:p>
                      <a:pPr algn="ctr"/>
                      <a:r>
                        <a:rPr lang="en-US" sz="1400" b="0" i="1" dirty="0"/>
                        <a:t>33%</a:t>
                      </a:r>
                    </a:p>
                  </a:txBody>
                  <a:tcPr anchor="ctr">
                    <a:solidFill>
                      <a:schemeClr val="bg1">
                        <a:lumMod val="85000"/>
                      </a:schemeClr>
                    </a:solidFill>
                  </a:tcPr>
                </a:tc>
                <a:tc>
                  <a:txBody>
                    <a:bodyPr/>
                    <a:lstStyle/>
                    <a:p>
                      <a:pPr algn="ctr"/>
                      <a:r>
                        <a:rPr lang="en-US" sz="14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0%</a:t>
                      </a:r>
                    </a:p>
                  </a:txBody>
                  <a:tcPr anchor="ctr">
                    <a:solidFill>
                      <a:schemeClr val="bg1">
                        <a:lumMod val="95000"/>
                      </a:schemeClr>
                    </a:solidFill>
                  </a:tcPr>
                </a:tc>
                <a:tc>
                  <a:txBody>
                    <a:bodyPr/>
                    <a:lstStyle/>
                    <a:p>
                      <a:pPr algn="ctr"/>
                      <a:r>
                        <a:rPr lang="en-US" sz="14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400" b="1" i="1" dirty="0"/>
                        <a:t>Total</a:t>
                      </a:r>
                    </a:p>
                  </a:txBody>
                  <a:tcPr anchor="ctr">
                    <a:solidFill>
                      <a:schemeClr val="bg1">
                        <a:lumMod val="85000"/>
                      </a:schemeClr>
                    </a:solidFill>
                  </a:tcPr>
                </a:tc>
                <a:tc gridSpan="3">
                  <a:txBody>
                    <a:bodyPr/>
                    <a:lstStyle/>
                    <a:p>
                      <a:pPr algn="l"/>
                      <a:r>
                        <a:rPr lang="en-US" sz="1400" b="1" i="1" dirty="0"/>
                        <a:t>        6</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23EBF312-1221-4EAA-BA1D-0955CA4E0125}"/>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388059197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351805147"/>
              </p:ext>
            </p:extLst>
          </p:nvPr>
        </p:nvGraphicFramePr>
        <p:xfrm>
          <a:off x="609600" y="1117935"/>
          <a:ext cx="7924800" cy="4825666"/>
        </p:xfrm>
        <a:graphic>
          <a:graphicData uri="http://schemas.openxmlformats.org/drawingml/2006/table">
            <a:tbl>
              <a:tblPr firstRow="1" bandRow="1">
                <a:tableStyleId>{00A15C55-8517-42AA-B614-E9B94910E393}</a:tableStyleId>
              </a:tblPr>
              <a:tblGrid>
                <a:gridCol w="5884752">
                  <a:extLst>
                    <a:ext uri="{9D8B030D-6E8A-4147-A177-3AD203B41FA5}">
                      <a16:colId xmlns:a16="http://schemas.microsoft.com/office/drawing/2014/main" val="20000"/>
                    </a:ext>
                  </a:extLst>
                </a:gridCol>
                <a:gridCol w="2040048">
                  <a:extLst>
                    <a:ext uri="{9D8B030D-6E8A-4147-A177-3AD203B41FA5}">
                      <a16:colId xmlns:a16="http://schemas.microsoft.com/office/drawing/2014/main" val="20001"/>
                    </a:ext>
                  </a:extLst>
                </a:gridCol>
              </a:tblGrid>
              <a:tr h="379713">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Qtr.—COURSE</a:t>
                      </a:r>
                    </a:p>
                  </a:txBody>
                  <a:tcPr anchor="ctr">
                    <a:solidFill>
                      <a:schemeClr val="bg1">
                        <a:lumMod val="75000"/>
                      </a:schemeClr>
                    </a:solidFill>
                  </a:tcPr>
                </a:tc>
                <a:tc>
                  <a:txBody>
                    <a:bodyPr/>
                    <a:lstStyle/>
                    <a:p>
                      <a:pPr algn="ctr"/>
                      <a:r>
                        <a:rPr lang="en-US" sz="1400" i="1" dirty="0">
                          <a:solidFill>
                            <a:schemeClr val="tx1"/>
                          </a:solidFill>
                        </a:rPr>
                        <a:t>Number Trained</a:t>
                      </a:r>
                    </a:p>
                  </a:txBody>
                  <a:tcPr anchor="ctr">
                    <a:solidFill>
                      <a:schemeClr val="bg1">
                        <a:lumMod val="75000"/>
                      </a:schemeClr>
                    </a:solidFill>
                  </a:tcPr>
                </a:tc>
                <a:extLst>
                  <a:ext uri="{0D108BD9-81ED-4DB2-BD59-A6C34878D82A}">
                    <a16:rowId xmlns:a16="http://schemas.microsoft.com/office/drawing/2014/main" val="10000"/>
                  </a:ext>
                </a:extLst>
              </a:tr>
              <a:tr h="351107">
                <a:tc>
                  <a:txBody>
                    <a:bodyPr/>
                    <a:lstStyle/>
                    <a:p>
                      <a:pPr marL="0" marR="0" algn="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OSH 105: Introduction to Safety Standards</a:t>
                      </a:r>
                      <a:r>
                        <a:rPr lang="en-US" sz="1600" dirty="0">
                          <a:solidFill>
                            <a:schemeClr val="tx1"/>
                          </a:solidFill>
                        </a:rPr>
                        <a:t>—Raleigh</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21</a:t>
                      </a:r>
                    </a:p>
                  </a:txBody>
                  <a:tcPr anchor="ctr">
                    <a:solidFill>
                      <a:schemeClr val="bg1">
                        <a:lumMod val="95000"/>
                      </a:schemeClr>
                    </a:solidFill>
                  </a:tcPr>
                </a:tc>
                <a:extLst>
                  <a:ext uri="{0D108BD9-81ED-4DB2-BD59-A6C34878D82A}">
                    <a16:rowId xmlns:a16="http://schemas.microsoft.com/office/drawing/2014/main" val="10001"/>
                  </a:ext>
                </a:extLst>
              </a:tr>
              <a:tr h="435554">
                <a:tc>
                  <a:txBody>
                    <a:bodyPr/>
                    <a:lstStyle/>
                    <a:p>
                      <a:pPr marL="0" marR="0" algn="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OCSS: Confined Spaces</a:t>
                      </a:r>
                      <a:r>
                        <a:rPr lang="en-US" sz="1600" dirty="0">
                          <a:solidFill>
                            <a:schemeClr val="tx1"/>
                          </a:solidFill>
                        </a:rPr>
                        <a:t>—Raleigh</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22</a:t>
                      </a:r>
                    </a:p>
                  </a:txBody>
                  <a:tcPr anchor="ctr">
                    <a:solidFill>
                      <a:schemeClr val="bg1">
                        <a:lumMod val="85000"/>
                      </a:schemeClr>
                    </a:solidFill>
                  </a:tcPr>
                </a:tc>
                <a:extLst>
                  <a:ext uri="{0D108BD9-81ED-4DB2-BD59-A6C34878D82A}">
                    <a16:rowId xmlns:a16="http://schemas.microsoft.com/office/drawing/2014/main" val="10002"/>
                  </a:ext>
                </a:extLst>
              </a:tr>
              <a:tr h="3511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Calibri" panose="020F0502020204030204" pitchFamily="34" charset="0"/>
                          <a:cs typeface="Times New Roman" panose="02020603050405020304" pitchFamily="18" charset="0"/>
                        </a:rPr>
                        <a:t>OCSS: Confined Spaces</a:t>
                      </a:r>
                      <a:r>
                        <a:rPr lang="en-US" sz="1600" dirty="0">
                          <a:solidFill>
                            <a:schemeClr val="tx1"/>
                          </a:solidFill>
                        </a:rPr>
                        <a:t>—Charlotte</a:t>
                      </a:r>
                      <a:endParaRPr lang="en-US" sz="1600"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23</a:t>
                      </a:r>
                    </a:p>
                  </a:txBody>
                  <a:tcPr anchor="ctr">
                    <a:solidFill>
                      <a:schemeClr val="bg1">
                        <a:lumMod val="95000"/>
                      </a:schemeClr>
                    </a:solidFill>
                  </a:tcPr>
                </a:tc>
                <a:extLst>
                  <a:ext uri="{0D108BD9-81ED-4DB2-BD59-A6C34878D82A}">
                    <a16:rowId xmlns:a16="http://schemas.microsoft.com/office/drawing/2014/main" val="10003"/>
                  </a:ext>
                </a:extLst>
              </a:tr>
              <a:tr h="3511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effectLst/>
                          <a:latin typeface="+mj-lt"/>
                          <a:ea typeface="Calibri" panose="020F0502020204030204" pitchFamily="34" charset="0"/>
                          <a:cs typeface="Times New Roman" panose="02020603050405020304" pitchFamily="18" charset="0"/>
                        </a:rPr>
                        <a:t>OTI 2450: Safety and Health Management Systems</a:t>
                      </a:r>
                      <a:r>
                        <a:rPr lang="en-US" sz="1600" dirty="0">
                          <a:solidFill>
                            <a:schemeClr val="tx1"/>
                          </a:solidFill>
                        </a:rPr>
                        <a:t>—Raleigh</a:t>
                      </a:r>
                      <a:endParaRPr lang="en-US" sz="1600"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25</a:t>
                      </a:r>
                    </a:p>
                  </a:txBody>
                  <a:tcPr anchor="ctr">
                    <a:solidFill>
                      <a:schemeClr val="bg1">
                        <a:lumMod val="85000"/>
                      </a:schemeClr>
                    </a:solidFill>
                  </a:tcPr>
                </a:tc>
                <a:extLst>
                  <a:ext uri="{0D108BD9-81ED-4DB2-BD59-A6C34878D82A}">
                    <a16:rowId xmlns:a16="http://schemas.microsoft.com/office/drawing/2014/main" val="10004"/>
                  </a:ext>
                </a:extLst>
              </a:tr>
              <a:tr h="3511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effectLst/>
                          <a:latin typeface="+mj-lt"/>
                          <a:ea typeface="Calibri" panose="020F0502020204030204" pitchFamily="34" charset="0"/>
                          <a:cs typeface="Times New Roman" panose="02020603050405020304" pitchFamily="18" charset="0"/>
                        </a:rPr>
                        <a:t>OSH 100: Initial Compliance</a:t>
                      </a:r>
                      <a:r>
                        <a:rPr lang="en-US" sz="1600" dirty="0">
                          <a:solidFill>
                            <a:schemeClr val="tx1"/>
                          </a:solidFill>
                        </a:rPr>
                        <a:t>—Raleigh</a:t>
                      </a:r>
                      <a:endParaRPr lang="en-US" sz="1600"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14</a:t>
                      </a:r>
                    </a:p>
                  </a:txBody>
                  <a:tcPr anchor="ctr">
                    <a:solidFill>
                      <a:schemeClr val="bg1">
                        <a:lumMod val="95000"/>
                      </a:schemeClr>
                    </a:solidFill>
                  </a:tcPr>
                </a:tc>
                <a:extLst>
                  <a:ext uri="{0D108BD9-81ED-4DB2-BD59-A6C34878D82A}">
                    <a16:rowId xmlns:a16="http://schemas.microsoft.com/office/drawing/2014/main" val="10005"/>
                  </a:ext>
                </a:extLst>
              </a:tr>
              <a:tr h="372203">
                <a:tc>
                  <a:txBody>
                    <a:bodyPr/>
                    <a:lstStyle/>
                    <a:p>
                      <a:pPr marL="0" marR="0" algn="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Fall Protection</a:t>
                      </a:r>
                      <a:r>
                        <a:rPr lang="en-US" sz="1600" dirty="0">
                          <a:solidFill>
                            <a:schemeClr val="tx1"/>
                          </a:solidFill>
                        </a:rPr>
                        <a:t>—Charlotte</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13</a:t>
                      </a:r>
                    </a:p>
                  </a:txBody>
                  <a:tcPr anchor="ctr">
                    <a:solidFill>
                      <a:schemeClr val="bg1">
                        <a:lumMod val="85000"/>
                      </a:schemeClr>
                    </a:solidFill>
                  </a:tcPr>
                </a:tc>
                <a:extLst>
                  <a:ext uri="{0D108BD9-81ED-4DB2-BD59-A6C34878D82A}">
                    <a16:rowId xmlns:a16="http://schemas.microsoft.com/office/drawing/2014/main" val="10006"/>
                  </a:ext>
                </a:extLst>
              </a:tr>
              <a:tr h="372203">
                <a:tc>
                  <a:txBody>
                    <a:bodyPr/>
                    <a:lstStyle/>
                    <a:p>
                      <a:pPr marL="0" marR="0" algn="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Technical Writing</a:t>
                      </a:r>
                      <a:r>
                        <a:rPr lang="en-US" sz="1600" dirty="0">
                          <a:solidFill>
                            <a:schemeClr val="tx1"/>
                          </a:solidFill>
                        </a:rPr>
                        <a:t>—Raleigh</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14</a:t>
                      </a:r>
                    </a:p>
                  </a:txBody>
                  <a:tcPr anchor="ctr">
                    <a:solidFill>
                      <a:schemeClr val="bg1">
                        <a:lumMod val="95000"/>
                      </a:schemeClr>
                    </a:solidFill>
                  </a:tcPr>
                </a:tc>
                <a:extLst>
                  <a:ext uri="{0D108BD9-81ED-4DB2-BD59-A6C34878D82A}">
                    <a16:rowId xmlns:a16="http://schemas.microsoft.com/office/drawing/2014/main" val="1813996433"/>
                  </a:ext>
                </a:extLst>
              </a:tr>
              <a:tr h="372203">
                <a:tc>
                  <a:txBody>
                    <a:bodyPr/>
                    <a:lstStyle/>
                    <a:p>
                      <a:pPr marL="0" marR="0" algn="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OSHA Express</a:t>
                      </a:r>
                      <a:r>
                        <a:rPr lang="en-US" sz="1600" dirty="0">
                          <a:solidFill>
                            <a:schemeClr val="tx1"/>
                          </a:solidFill>
                        </a:rPr>
                        <a:t>—Raleigh</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14</a:t>
                      </a:r>
                    </a:p>
                  </a:txBody>
                  <a:tcPr anchor="ctr">
                    <a:solidFill>
                      <a:schemeClr val="bg1">
                        <a:lumMod val="85000"/>
                      </a:schemeClr>
                    </a:solidFill>
                  </a:tcPr>
                </a:tc>
                <a:extLst>
                  <a:ext uri="{0D108BD9-81ED-4DB2-BD59-A6C34878D82A}">
                    <a16:rowId xmlns:a16="http://schemas.microsoft.com/office/drawing/2014/main" val="711547541"/>
                  </a:ext>
                </a:extLst>
              </a:tr>
              <a:tr h="372203">
                <a:tc>
                  <a:txBody>
                    <a:bodyPr/>
                    <a:lstStyle/>
                    <a:p>
                      <a:pPr marL="0" marR="0" algn="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CPR-First Aid</a:t>
                      </a:r>
                      <a:r>
                        <a:rPr lang="en-US" sz="1600" dirty="0">
                          <a:solidFill>
                            <a:schemeClr val="tx1"/>
                          </a:solidFill>
                        </a:rPr>
                        <a:t>—Raleigh</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3</a:t>
                      </a:r>
                    </a:p>
                  </a:txBody>
                  <a:tcPr anchor="ctr">
                    <a:solidFill>
                      <a:schemeClr val="bg1">
                        <a:lumMod val="95000"/>
                      </a:schemeClr>
                    </a:solidFill>
                  </a:tcPr>
                </a:tc>
                <a:extLst>
                  <a:ext uri="{0D108BD9-81ED-4DB2-BD59-A6C34878D82A}">
                    <a16:rowId xmlns:a16="http://schemas.microsoft.com/office/drawing/2014/main" val="1957374477"/>
                  </a:ext>
                </a:extLst>
              </a:tr>
              <a:tr h="1117159">
                <a:tc>
                  <a:txBody>
                    <a:bodyPr/>
                    <a:lstStyle/>
                    <a:p>
                      <a:pPr marL="0" marR="0" algn="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Various Webinars (Inspection Process, Ergonomics, Confined Spaces, Noise, Health Hazards, Recordkeeping, Hazard Communication, Machine Guarding, Hand and Portable Powered Tools, and Bloodborne Pathogens</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23</a:t>
                      </a:r>
                    </a:p>
                  </a:txBody>
                  <a:tcPr anchor="ctr">
                    <a:solidFill>
                      <a:schemeClr val="bg1">
                        <a:lumMod val="85000"/>
                      </a:schemeClr>
                    </a:solidFill>
                  </a:tcPr>
                </a:tc>
                <a:extLst>
                  <a:ext uri="{0D108BD9-81ED-4DB2-BD59-A6C34878D82A}">
                    <a16:rowId xmlns:a16="http://schemas.microsoft.com/office/drawing/2014/main" val="976440515"/>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7" name="TextBox 6">
            <a:extLst>
              <a:ext uri="{FF2B5EF4-FFF2-40B4-BE49-F238E27FC236}">
                <a16:creationId xmlns:a16="http://schemas.microsoft.com/office/drawing/2014/main" id="{060D1CB3-45DC-4E60-A144-07E92FEE258F}"/>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344497342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4071882247"/>
              </p:ext>
            </p:extLst>
          </p:nvPr>
        </p:nvGraphicFramePr>
        <p:xfrm>
          <a:off x="609600" y="1117935"/>
          <a:ext cx="7924800" cy="4712659"/>
        </p:xfrm>
        <a:graphic>
          <a:graphicData uri="http://schemas.openxmlformats.org/drawingml/2006/table">
            <a:tbl>
              <a:tblPr firstRow="1" bandRow="1">
                <a:tableStyleId>{00A15C55-8517-42AA-B614-E9B94910E393}</a:tableStyleId>
              </a:tblPr>
              <a:tblGrid>
                <a:gridCol w="5884752">
                  <a:extLst>
                    <a:ext uri="{9D8B030D-6E8A-4147-A177-3AD203B41FA5}">
                      <a16:colId xmlns:a16="http://schemas.microsoft.com/office/drawing/2014/main" val="20000"/>
                    </a:ext>
                  </a:extLst>
                </a:gridCol>
                <a:gridCol w="2040048">
                  <a:extLst>
                    <a:ext uri="{9D8B030D-6E8A-4147-A177-3AD203B41FA5}">
                      <a16:colId xmlns:a16="http://schemas.microsoft.com/office/drawing/2014/main" val="20001"/>
                    </a:ext>
                  </a:extLst>
                </a:gridCol>
              </a:tblGrid>
              <a:tr h="623680">
                <a:tc>
                  <a:txBody>
                    <a:bodyPr/>
                    <a:lstStyle/>
                    <a:p>
                      <a:pPr algn="ctr"/>
                      <a:r>
                        <a:rPr lang="en-US" sz="1400" dirty="0">
                          <a:solidFill>
                            <a:schemeClr val="tx1"/>
                          </a:solidFill>
                        </a:rPr>
                        <a:t> 2</a:t>
                      </a:r>
                      <a:r>
                        <a:rPr lang="en-US" sz="1400" baseline="30000" dirty="0">
                          <a:solidFill>
                            <a:schemeClr val="tx1"/>
                          </a:solidFill>
                        </a:rPr>
                        <a:t>nd</a:t>
                      </a:r>
                      <a:r>
                        <a:rPr lang="en-US" sz="1400" dirty="0">
                          <a:solidFill>
                            <a:schemeClr val="tx1"/>
                          </a:solidFill>
                        </a:rPr>
                        <a:t> Qtr.—COURSE</a:t>
                      </a:r>
                    </a:p>
                  </a:txBody>
                  <a:tcPr anchor="ctr">
                    <a:solidFill>
                      <a:schemeClr val="bg1">
                        <a:lumMod val="75000"/>
                      </a:schemeClr>
                    </a:solidFill>
                  </a:tcPr>
                </a:tc>
                <a:tc>
                  <a:txBody>
                    <a:bodyPr/>
                    <a:lstStyle/>
                    <a:p>
                      <a:pPr algn="ctr"/>
                      <a:r>
                        <a:rPr lang="en-US" sz="1400" i="1" dirty="0">
                          <a:solidFill>
                            <a:schemeClr val="tx1"/>
                          </a:solidFill>
                        </a:rPr>
                        <a:t>Number Trained</a:t>
                      </a:r>
                    </a:p>
                  </a:txBody>
                  <a:tcPr anchor="ctr">
                    <a:solidFill>
                      <a:schemeClr val="bg1">
                        <a:lumMod val="75000"/>
                      </a:schemeClr>
                    </a:solidFill>
                  </a:tcPr>
                </a:tc>
                <a:extLst>
                  <a:ext uri="{0D108BD9-81ED-4DB2-BD59-A6C34878D82A}">
                    <a16:rowId xmlns:a16="http://schemas.microsoft.com/office/drawing/2014/main" val="10000"/>
                  </a:ext>
                </a:extLst>
              </a:tr>
              <a:tr h="5766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Calibri" panose="020F0502020204030204" pitchFamily="34" charset="0"/>
                          <a:cs typeface="Times New Roman" panose="02020603050405020304" pitchFamily="18" charset="0"/>
                        </a:rPr>
                        <a:t>OSH 125: Health Standards</a:t>
                      </a:r>
                      <a:r>
                        <a:rPr lang="en-US" sz="1600" dirty="0">
                          <a:solidFill>
                            <a:schemeClr val="tx1"/>
                          </a:solidFill>
                        </a:rPr>
                        <a:t>—Raleigh</a:t>
                      </a:r>
                      <a:endParaRPr lang="en-US" sz="1600"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13</a:t>
                      </a:r>
                    </a:p>
                  </a:txBody>
                  <a:tcPr anchor="ctr">
                    <a:solidFill>
                      <a:schemeClr val="bg1">
                        <a:lumMod val="95000"/>
                      </a:schemeClr>
                    </a:solidFill>
                  </a:tcPr>
                </a:tc>
                <a:extLst>
                  <a:ext uri="{0D108BD9-81ED-4DB2-BD59-A6C34878D82A}">
                    <a16:rowId xmlns:a16="http://schemas.microsoft.com/office/drawing/2014/main" val="10001"/>
                  </a:ext>
                </a:extLst>
              </a:tr>
              <a:tr h="715399">
                <a:tc>
                  <a:txBody>
                    <a:bodyPr/>
                    <a:lstStyle/>
                    <a:p>
                      <a:pPr marL="0" marR="0" algn="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HAZWOPER – 8 Hour Refresher</a:t>
                      </a:r>
                      <a:r>
                        <a:rPr lang="en-US" sz="1600" dirty="0">
                          <a:solidFill>
                            <a:schemeClr val="tx1"/>
                          </a:solidFill>
                        </a:rPr>
                        <a:t>—Charlotte</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7</a:t>
                      </a:r>
                    </a:p>
                  </a:txBody>
                  <a:tcPr anchor="ctr">
                    <a:solidFill>
                      <a:schemeClr val="bg1">
                        <a:lumMod val="85000"/>
                      </a:schemeClr>
                    </a:solidFill>
                  </a:tcPr>
                </a:tc>
                <a:extLst>
                  <a:ext uri="{0D108BD9-81ED-4DB2-BD59-A6C34878D82A}">
                    <a16:rowId xmlns:a16="http://schemas.microsoft.com/office/drawing/2014/main" val="10002"/>
                  </a:ext>
                </a:extLst>
              </a:tr>
              <a:tr h="576695">
                <a:tc>
                  <a:txBody>
                    <a:bodyPr/>
                    <a:lstStyle/>
                    <a:p>
                      <a:pPr marL="0" marR="0" algn="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HAZWOPER – 8 Hour Refresher</a:t>
                      </a:r>
                      <a:r>
                        <a:rPr lang="en-US" sz="1600" dirty="0">
                          <a:solidFill>
                            <a:schemeClr val="tx1"/>
                          </a:solidFill>
                        </a:rPr>
                        <a:t>—Raleigh</a:t>
                      </a:r>
                      <a:endParaRPr lang="en-US" sz="1600"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5</a:t>
                      </a:r>
                    </a:p>
                  </a:txBody>
                  <a:tcPr anchor="ctr">
                    <a:solidFill>
                      <a:schemeClr val="bg1">
                        <a:lumMod val="95000"/>
                      </a:schemeClr>
                    </a:solidFill>
                  </a:tcPr>
                </a:tc>
                <a:extLst>
                  <a:ext uri="{0D108BD9-81ED-4DB2-BD59-A6C34878D82A}">
                    <a16:rowId xmlns:a16="http://schemas.microsoft.com/office/drawing/2014/main" val="10003"/>
                  </a:ext>
                </a:extLst>
              </a:tr>
              <a:tr h="5766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Calibri" panose="020F0502020204030204" pitchFamily="34" charset="0"/>
                          <a:cs typeface="Times New Roman" panose="02020603050405020304" pitchFamily="18" charset="0"/>
                        </a:rPr>
                        <a:t>Drone Pilot Training</a:t>
                      </a:r>
                      <a:r>
                        <a:rPr lang="en-US" sz="1600" dirty="0">
                          <a:solidFill>
                            <a:schemeClr val="tx1"/>
                          </a:solidFill>
                        </a:rPr>
                        <a:t>—Raleigh</a:t>
                      </a:r>
                      <a:endParaRPr lang="en-US" sz="1600" kern="1200" dirty="0">
                        <a:solidFill>
                          <a:schemeClr val="dk1"/>
                        </a:solidFill>
                        <a:effectLst/>
                        <a:latin typeface="+mn-lt"/>
                        <a:ea typeface="Calibri" panose="020F0502020204030204" pitchFamily="34" charset="0"/>
                        <a:cs typeface="Times New Roman" panose="02020603050405020304" pitchFamily="18" charset="0"/>
                      </a:endParaRP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4</a:t>
                      </a:r>
                    </a:p>
                  </a:txBody>
                  <a:tcPr anchor="ctr">
                    <a:solidFill>
                      <a:schemeClr val="bg1">
                        <a:lumMod val="85000"/>
                      </a:schemeClr>
                    </a:solidFill>
                  </a:tcPr>
                </a:tc>
                <a:extLst>
                  <a:ext uri="{0D108BD9-81ED-4DB2-BD59-A6C34878D82A}">
                    <a16:rowId xmlns:a16="http://schemas.microsoft.com/office/drawing/2014/main" val="10004"/>
                  </a:ext>
                </a:extLst>
              </a:tr>
              <a:tr h="5766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Calibri" panose="020F0502020204030204" pitchFamily="34" charset="0"/>
                          <a:cs typeface="Times New Roman" panose="02020603050405020304" pitchFamily="18" charset="0"/>
                        </a:rPr>
                        <a:t>10 Hour Online Portion of Principles of Scaffolding</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36</a:t>
                      </a:r>
                    </a:p>
                  </a:txBody>
                  <a:tcPr anchor="ctr">
                    <a:solidFill>
                      <a:schemeClr val="bg1">
                        <a:lumMod val="95000"/>
                      </a:schemeClr>
                    </a:solidFill>
                  </a:tcPr>
                </a:tc>
                <a:extLst>
                  <a:ext uri="{0D108BD9-81ED-4DB2-BD59-A6C34878D82A}">
                    <a16:rowId xmlns:a16="http://schemas.microsoft.com/office/drawing/2014/main" val="10005"/>
                  </a:ext>
                </a:extLst>
              </a:tr>
              <a:tr h="951207">
                <a:tc>
                  <a:txBody>
                    <a:bodyPr/>
                    <a:lstStyle/>
                    <a:p>
                      <a:pPr marL="0" marR="0" algn="r">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13 Webinars (e.g., personal protective equipment, fall protection, walking and working surfaces, lockout/tagout, machine guarding, scaffolding, concrete and masonry, confined space, steel erection, inspection process)</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22</a:t>
                      </a:r>
                    </a:p>
                  </a:txBody>
                  <a:tcPr anchor="ctr">
                    <a:solidFill>
                      <a:schemeClr val="bg1">
                        <a:lumMod val="85000"/>
                      </a:schemeClr>
                    </a:solidFill>
                  </a:tcPr>
                </a:tc>
                <a:extLst>
                  <a:ext uri="{0D108BD9-81ED-4DB2-BD59-A6C34878D82A}">
                    <a16:rowId xmlns:a16="http://schemas.microsoft.com/office/drawing/2014/main" val="10006"/>
                  </a:ext>
                </a:extLst>
              </a:tr>
            </a:tbl>
          </a:graphicData>
        </a:graphic>
      </p:graphicFrame>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7" name="TextBox 6">
            <a:extLst>
              <a:ext uri="{FF2B5EF4-FFF2-40B4-BE49-F238E27FC236}">
                <a16:creationId xmlns:a16="http://schemas.microsoft.com/office/drawing/2014/main" id="{060D1CB3-45DC-4E60-A144-07E92FEE258F}"/>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1187253211"/>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267098471"/>
              </p:ext>
            </p:extLst>
          </p:nvPr>
        </p:nvGraphicFramePr>
        <p:xfrm>
          <a:off x="609600" y="1142996"/>
          <a:ext cx="7924799" cy="4766987"/>
        </p:xfrm>
        <a:graphic>
          <a:graphicData uri="http://schemas.openxmlformats.org/drawingml/2006/table">
            <a:tbl>
              <a:tblPr firstRow="1" bandRow="1">
                <a:tableStyleId>{073A0DAA-6AF3-43AB-8588-CEC1D06C72B9}</a:tableStyleId>
              </a:tblPr>
              <a:tblGrid>
                <a:gridCol w="5283200">
                  <a:extLst>
                    <a:ext uri="{9D8B030D-6E8A-4147-A177-3AD203B41FA5}">
                      <a16:colId xmlns:a16="http://schemas.microsoft.com/office/drawing/2014/main" val="20000"/>
                    </a:ext>
                  </a:extLst>
                </a:gridCol>
                <a:gridCol w="880533">
                  <a:extLst>
                    <a:ext uri="{9D8B030D-6E8A-4147-A177-3AD203B41FA5}">
                      <a16:colId xmlns:a16="http://schemas.microsoft.com/office/drawing/2014/main" val="20001"/>
                    </a:ext>
                  </a:extLst>
                </a:gridCol>
                <a:gridCol w="880533">
                  <a:extLst>
                    <a:ext uri="{9D8B030D-6E8A-4147-A177-3AD203B41FA5}">
                      <a16:colId xmlns:a16="http://schemas.microsoft.com/office/drawing/2014/main" val="3496271162"/>
                    </a:ext>
                  </a:extLst>
                </a:gridCol>
                <a:gridCol w="880533">
                  <a:extLst>
                    <a:ext uri="{9D8B030D-6E8A-4147-A177-3AD203B41FA5}">
                      <a16:colId xmlns:a16="http://schemas.microsoft.com/office/drawing/2014/main" val="20002"/>
                    </a:ext>
                  </a:extLst>
                </a:gridCol>
              </a:tblGrid>
              <a:tr h="565138">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rPr>
                        <a:t>Total</a:t>
                      </a: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54937">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Total OSH Complaints Filed/Assigned </a:t>
                      </a:r>
                      <a:r>
                        <a:rPr kumimoji="0" lang="en-US" sz="1200" i="1" u="none" strike="noStrike" cap="none" normalizeH="0" baseline="0" dirty="0">
                          <a:ln>
                            <a:noFill/>
                          </a:ln>
                          <a:effectLst/>
                        </a:rPr>
                        <a:t>(IMIS: Docketed)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400" i="0" dirty="0">
                          <a:solidFill>
                            <a:schemeClr val="tx1"/>
                          </a:solidFill>
                        </a:rPr>
                        <a:t>6</a:t>
                      </a:r>
                    </a:p>
                  </a:txBody>
                  <a:tcPr anchor="ctr">
                    <a:solidFill>
                      <a:schemeClr val="bg1">
                        <a:lumMod val="95000"/>
                      </a:schemeClr>
                    </a:solidFill>
                  </a:tcPr>
                </a:tc>
                <a:tc>
                  <a:txBody>
                    <a:bodyPr/>
                    <a:lstStyle/>
                    <a:p>
                      <a:pPr algn="ctr"/>
                      <a:r>
                        <a:rPr lang="en-US" sz="1400" i="0" dirty="0">
                          <a:solidFill>
                            <a:schemeClr val="tx1"/>
                          </a:solidFill>
                        </a:rPr>
                        <a:t>22</a:t>
                      </a:r>
                    </a:p>
                  </a:txBody>
                  <a:tcPr anchor="ctr">
                    <a:solidFill>
                      <a:schemeClr val="bg1">
                        <a:lumMod val="95000"/>
                      </a:schemeClr>
                    </a:solidFill>
                  </a:tcPr>
                </a:tc>
                <a:tc>
                  <a:txBody>
                    <a:bodyPr/>
                    <a:lstStyle/>
                    <a:p>
                      <a:pPr algn="ctr"/>
                      <a:r>
                        <a:rPr lang="en-US" sz="1400" b="1" i="1" dirty="0">
                          <a:solidFill>
                            <a:schemeClr val="tx1"/>
                          </a:solidFill>
                        </a:rPr>
                        <a:t>28</a:t>
                      </a:r>
                    </a:p>
                  </a:txBody>
                  <a:tcPr anchor="ctr">
                    <a:solidFill>
                      <a:schemeClr val="bg1">
                        <a:lumMod val="95000"/>
                      </a:schemeClr>
                    </a:solidFill>
                  </a:tcPr>
                </a:tc>
                <a:extLst>
                  <a:ext uri="{0D108BD9-81ED-4DB2-BD59-A6C34878D82A}">
                    <a16:rowId xmlns:a16="http://schemas.microsoft.com/office/drawing/2014/main" val="10001"/>
                  </a:ext>
                </a:extLst>
              </a:tr>
              <a:tr h="36687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Total OSH Complaints Closed</a:t>
                      </a:r>
                      <a:r>
                        <a:rPr kumimoji="0" lang="en-US" sz="1800" i="1" u="none" strike="noStrike" cap="none" normalizeH="0" baseline="0" dirty="0">
                          <a:ln>
                            <a:noFill/>
                          </a:ln>
                          <a:effectLst/>
                        </a:rPr>
                        <a:t> </a:t>
                      </a:r>
                      <a:r>
                        <a:rPr kumimoji="0" lang="en-US" sz="1200" i="1" u="none" strike="noStrike" cap="none" normalizeH="0" baseline="0" dirty="0">
                          <a:ln>
                            <a:noFill/>
                          </a:ln>
                          <a:effectLst/>
                        </a:rPr>
                        <a:t>(IMIS: Cases completed)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0" dirty="0">
                          <a:solidFill>
                            <a:schemeClr val="tx1"/>
                          </a:solidFill>
                        </a:rPr>
                        <a:t>20</a:t>
                      </a:r>
                    </a:p>
                  </a:txBody>
                  <a:tcPr anchor="ctr">
                    <a:solidFill>
                      <a:schemeClr val="bg1">
                        <a:lumMod val="85000"/>
                      </a:schemeClr>
                    </a:solidFill>
                  </a:tcPr>
                </a:tc>
                <a:tc>
                  <a:txBody>
                    <a:bodyPr/>
                    <a:lstStyle/>
                    <a:p>
                      <a:pPr algn="ctr"/>
                      <a:r>
                        <a:rPr lang="en-US" sz="1400" i="0" dirty="0">
                          <a:solidFill>
                            <a:schemeClr val="tx1"/>
                          </a:solidFill>
                        </a:rPr>
                        <a:t>16</a:t>
                      </a:r>
                    </a:p>
                  </a:txBody>
                  <a:tcPr anchor="ctr">
                    <a:solidFill>
                      <a:schemeClr val="bg1">
                        <a:lumMod val="85000"/>
                      </a:schemeClr>
                    </a:solidFill>
                  </a:tcPr>
                </a:tc>
                <a:tc>
                  <a:txBody>
                    <a:bodyPr/>
                    <a:lstStyle/>
                    <a:p>
                      <a:pPr algn="ctr"/>
                      <a:r>
                        <a:rPr lang="en-US" sz="1400" b="1" i="1" dirty="0">
                          <a:solidFill>
                            <a:schemeClr val="tx1"/>
                          </a:solidFill>
                        </a:rPr>
                        <a:t>36</a:t>
                      </a:r>
                    </a:p>
                  </a:txBody>
                  <a:tcPr anchor="ctr">
                    <a:solidFill>
                      <a:schemeClr val="bg1">
                        <a:lumMod val="85000"/>
                      </a:schemeClr>
                    </a:solidFill>
                  </a:tcPr>
                </a:tc>
                <a:extLst>
                  <a:ext uri="{0D108BD9-81ED-4DB2-BD59-A6C34878D82A}">
                    <a16:rowId xmlns:a16="http://schemas.microsoft.com/office/drawing/2014/main" val="10002"/>
                  </a:ext>
                </a:extLst>
              </a:tr>
              <a:tr h="51131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Number of OSH Cases Closed Within 90 Days of File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400" i="0" dirty="0">
                          <a:solidFill>
                            <a:schemeClr val="tx1"/>
                          </a:solidFill>
                        </a:rPr>
                        <a:t>8</a:t>
                      </a:r>
                    </a:p>
                  </a:txBody>
                  <a:tcPr anchor="ctr">
                    <a:solidFill>
                      <a:schemeClr val="bg1">
                        <a:lumMod val="95000"/>
                      </a:schemeClr>
                    </a:solidFill>
                  </a:tcPr>
                </a:tc>
                <a:tc>
                  <a:txBody>
                    <a:bodyPr/>
                    <a:lstStyle/>
                    <a:p>
                      <a:pPr algn="ctr"/>
                      <a:r>
                        <a:rPr lang="en-US" sz="1400" i="0" dirty="0">
                          <a:solidFill>
                            <a:schemeClr val="tx1"/>
                          </a:solidFill>
                        </a:rPr>
                        <a:t>0</a:t>
                      </a:r>
                    </a:p>
                  </a:txBody>
                  <a:tcPr anchor="ctr">
                    <a:solidFill>
                      <a:schemeClr val="bg1">
                        <a:lumMod val="95000"/>
                      </a:schemeClr>
                    </a:solidFill>
                  </a:tcPr>
                </a:tc>
                <a:tc>
                  <a:txBody>
                    <a:bodyPr/>
                    <a:lstStyle/>
                    <a:p>
                      <a:pPr algn="ctr"/>
                      <a:r>
                        <a:rPr lang="en-US" sz="1400" b="1" i="1" dirty="0">
                          <a:solidFill>
                            <a:schemeClr val="tx1"/>
                          </a:solidFill>
                        </a:rPr>
                        <a:t>8</a:t>
                      </a:r>
                    </a:p>
                  </a:txBody>
                  <a:tcPr anchor="ctr">
                    <a:solidFill>
                      <a:schemeClr val="bg1">
                        <a:lumMod val="95000"/>
                      </a:schemeClr>
                    </a:solidFill>
                  </a:tcPr>
                </a:tc>
                <a:extLst>
                  <a:ext uri="{0D108BD9-81ED-4DB2-BD59-A6C34878D82A}">
                    <a16:rowId xmlns:a16="http://schemas.microsoft.com/office/drawing/2014/main" val="10003"/>
                  </a:ext>
                </a:extLst>
              </a:tr>
              <a:tr h="51131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i="1" u="none" strike="noStrike" cap="none" normalizeH="0" baseline="0" dirty="0">
                          <a:ln>
                            <a:noFill/>
                          </a:ln>
                          <a:effectLst/>
                        </a:rPr>
                        <a:t>Percentage of Cases Closed With in 90 Days of File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0" dirty="0">
                          <a:solidFill>
                            <a:schemeClr val="tx1"/>
                          </a:solidFill>
                        </a:rPr>
                        <a:t>40%</a:t>
                      </a:r>
                    </a:p>
                  </a:txBody>
                  <a:tcPr anchor="ctr">
                    <a:solidFill>
                      <a:schemeClr val="bg1">
                        <a:lumMod val="85000"/>
                      </a:schemeClr>
                    </a:solidFill>
                  </a:tcPr>
                </a:tc>
                <a:tc>
                  <a:txBody>
                    <a:bodyPr/>
                    <a:lstStyle/>
                    <a:p>
                      <a:pPr algn="ctr"/>
                      <a:r>
                        <a:rPr lang="en-US" sz="1400" i="0" dirty="0">
                          <a:solidFill>
                            <a:schemeClr val="tx1"/>
                          </a:solidFill>
                        </a:rPr>
                        <a:t>0%</a:t>
                      </a:r>
                    </a:p>
                  </a:txBody>
                  <a:tcPr anchor="ctr">
                    <a:solidFill>
                      <a:schemeClr val="bg1">
                        <a:lumMod val="85000"/>
                      </a:schemeClr>
                    </a:solidFill>
                  </a:tcPr>
                </a:tc>
                <a:tc>
                  <a:txBody>
                    <a:bodyPr/>
                    <a:lstStyle/>
                    <a:p>
                      <a:pPr algn="ctr"/>
                      <a:r>
                        <a:rPr lang="en-US" sz="1400" b="1" i="1" dirty="0">
                          <a:solidFill>
                            <a:schemeClr val="tx1"/>
                          </a:solidFill>
                        </a:rPr>
                        <a:t>N/A</a:t>
                      </a:r>
                    </a:p>
                  </a:txBody>
                  <a:tcPr anchor="ctr">
                    <a:solidFill>
                      <a:schemeClr val="bg1">
                        <a:lumMod val="85000"/>
                      </a:schemeClr>
                    </a:solidFill>
                  </a:tcPr>
                </a:tc>
                <a:extLst>
                  <a:ext uri="{0D108BD9-81ED-4DB2-BD59-A6C34878D82A}">
                    <a16:rowId xmlns:a16="http://schemas.microsoft.com/office/drawing/2014/main" val="10004"/>
                  </a:ext>
                </a:extLst>
              </a:tr>
              <a:tr h="58089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600" i="1" kern="1200" dirty="0">
                          <a:solidFill>
                            <a:schemeClr val="dk1"/>
                          </a:solidFill>
                          <a:effectLst/>
                          <a:latin typeface="+mn-lt"/>
                          <a:ea typeface="+mn-ea"/>
                          <a:cs typeface="+mn-cs"/>
                        </a:rPr>
                        <a:t>Of Cases Closed, Average Number of Elapsed Days Between File Date and Closed Date</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400" i="0" dirty="0">
                          <a:solidFill>
                            <a:schemeClr val="tx1"/>
                          </a:solidFill>
                        </a:rPr>
                        <a:t>116</a:t>
                      </a:r>
                    </a:p>
                  </a:txBody>
                  <a:tcPr anchor="ctr">
                    <a:solidFill>
                      <a:schemeClr val="bg1">
                        <a:lumMod val="95000"/>
                      </a:schemeClr>
                    </a:solidFill>
                  </a:tcPr>
                </a:tc>
                <a:tc>
                  <a:txBody>
                    <a:bodyPr/>
                    <a:lstStyle/>
                    <a:p>
                      <a:pPr algn="ctr"/>
                      <a:r>
                        <a:rPr lang="en-US" sz="1400" i="0" dirty="0">
                          <a:solidFill>
                            <a:schemeClr val="tx1"/>
                          </a:solidFill>
                        </a:rPr>
                        <a:t>170</a:t>
                      </a:r>
                    </a:p>
                  </a:txBody>
                  <a:tcPr anchor="ctr">
                    <a:solidFill>
                      <a:schemeClr val="bg1">
                        <a:lumMod val="95000"/>
                      </a:schemeClr>
                    </a:solidFill>
                  </a:tcPr>
                </a:tc>
                <a:tc>
                  <a:txBody>
                    <a:bodyPr/>
                    <a:lstStyle/>
                    <a:p>
                      <a:pPr algn="ctr"/>
                      <a:r>
                        <a:rPr lang="en-US" sz="1400" b="1" i="1" dirty="0">
                          <a:solidFill>
                            <a:schemeClr val="tx1"/>
                          </a:solidFill>
                        </a:rPr>
                        <a:t>286</a:t>
                      </a:r>
                    </a:p>
                  </a:txBody>
                  <a:tcPr anchor="ctr">
                    <a:solidFill>
                      <a:schemeClr val="bg1">
                        <a:lumMod val="95000"/>
                      </a:schemeClr>
                    </a:solidFill>
                  </a:tcPr>
                </a:tc>
                <a:extLst>
                  <a:ext uri="{0D108BD9-81ED-4DB2-BD59-A6C34878D82A}">
                    <a16:rowId xmlns:a16="http://schemas.microsoft.com/office/drawing/2014/main" val="10005"/>
                  </a:ext>
                </a:extLst>
              </a:tr>
              <a:tr h="58089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600" i="1" u="none" strike="noStrike" cap="none" normalizeH="0" baseline="0" dirty="0">
                          <a:ln>
                            <a:noFill/>
                          </a:ln>
                          <a:effectLst/>
                        </a:rPr>
                        <a:t>Total Number of OSH Complaints Pending at End of Reporting Period</a:t>
                      </a:r>
                      <a:endParaRPr kumimoji="0" lang="en-US" sz="16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400" i="0" dirty="0">
                          <a:solidFill>
                            <a:schemeClr val="tx1"/>
                          </a:solidFill>
                        </a:rPr>
                        <a:t>17</a:t>
                      </a:r>
                    </a:p>
                  </a:txBody>
                  <a:tcPr anchor="ctr">
                    <a:solidFill>
                      <a:schemeClr val="bg1">
                        <a:lumMod val="85000"/>
                      </a:schemeClr>
                    </a:solidFill>
                  </a:tcPr>
                </a:tc>
                <a:tc>
                  <a:txBody>
                    <a:bodyPr/>
                    <a:lstStyle/>
                    <a:p>
                      <a:pPr algn="ctr"/>
                      <a:r>
                        <a:rPr lang="en-US" sz="1400" i="0" dirty="0">
                          <a:solidFill>
                            <a:schemeClr val="tx1"/>
                          </a:solidFill>
                        </a:rPr>
                        <a:t>44</a:t>
                      </a:r>
                    </a:p>
                  </a:txBody>
                  <a:tcPr anchor="ctr">
                    <a:solidFill>
                      <a:schemeClr val="bg1">
                        <a:lumMod val="85000"/>
                      </a:schemeClr>
                    </a:solidFill>
                  </a:tcPr>
                </a:tc>
                <a:tc>
                  <a:txBody>
                    <a:bodyPr/>
                    <a:lstStyle/>
                    <a:p>
                      <a:pPr algn="ctr"/>
                      <a:r>
                        <a:rPr lang="en-US" sz="1400" b="1" i="1" dirty="0">
                          <a:solidFill>
                            <a:schemeClr val="tx1"/>
                          </a:solidFill>
                        </a:rPr>
                        <a:t>61</a:t>
                      </a:r>
                    </a:p>
                  </a:txBody>
                  <a:tcPr anchor="ctr">
                    <a:solidFill>
                      <a:schemeClr val="bg1">
                        <a:lumMod val="85000"/>
                      </a:schemeClr>
                    </a:solidFill>
                  </a:tcPr>
                </a:tc>
                <a:extLst>
                  <a:ext uri="{0D108BD9-81ED-4DB2-BD59-A6C34878D82A}">
                    <a16:rowId xmlns:a16="http://schemas.microsoft.com/office/drawing/2014/main" val="10006"/>
                  </a:ext>
                </a:extLst>
              </a:tr>
              <a:tr h="519745">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Percentage of Pending OSH Complaints Over 90 Days Old </a:t>
                      </a:r>
                      <a:r>
                        <a:rPr kumimoji="0" lang="en-US" sz="1200" b="0" i="1" u="none" strike="noStrike" cap="none" normalizeH="0" baseline="0" dirty="0">
                          <a:ln>
                            <a:noFill/>
                          </a:ln>
                          <a:solidFill>
                            <a:schemeClr val="tx1"/>
                          </a:solidFill>
                          <a:effectLst/>
                          <a:latin typeface="Arial" charset="0"/>
                          <a:cs typeface="Arial" charset="0"/>
                        </a:rPr>
                        <a:t>(From Filing)</a:t>
                      </a:r>
                    </a:p>
                  </a:txBody>
                  <a:tcPr anchor="ctr" horzOverflow="overflow">
                    <a:solidFill>
                      <a:schemeClr val="bg1">
                        <a:lumMod val="95000"/>
                      </a:schemeClr>
                    </a:solidFill>
                  </a:tcPr>
                </a:tc>
                <a:tc>
                  <a:txBody>
                    <a:bodyPr/>
                    <a:lstStyle/>
                    <a:p>
                      <a:pPr algn="ctr"/>
                      <a:r>
                        <a:rPr lang="en-US" sz="1400" i="0" dirty="0">
                          <a:solidFill>
                            <a:schemeClr val="tx1"/>
                          </a:solidFill>
                        </a:rPr>
                        <a:t>100%</a:t>
                      </a:r>
                    </a:p>
                  </a:txBody>
                  <a:tcPr anchor="ctr">
                    <a:solidFill>
                      <a:schemeClr val="bg1">
                        <a:lumMod val="95000"/>
                      </a:schemeClr>
                    </a:solidFill>
                  </a:tcPr>
                </a:tc>
                <a:tc>
                  <a:txBody>
                    <a:bodyPr/>
                    <a:lstStyle/>
                    <a:p>
                      <a:pPr algn="ctr"/>
                      <a:r>
                        <a:rPr lang="en-US" sz="1400" i="0" dirty="0">
                          <a:solidFill>
                            <a:schemeClr val="tx1"/>
                          </a:solidFill>
                        </a:rPr>
                        <a:t>45%</a:t>
                      </a:r>
                    </a:p>
                  </a:txBody>
                  <a:tcPr anchor="ctr">
                    <a:solidFill>
                      <a:schemeClr val="bg1">
                        <a:lumMod val="95000"/>
                      </a:schemeClr>
                    </a:solidFill>
                  </a:tcPr>
                </a:tc>
                <a:tc>
                  <a:txBody>
                    <a:bodyPr/>
                    <a:lstStyle/>
                    <a:p>
                      <a:pPr algn="ctr"/>
                      <a:r>
                        <a:rPr lang="en-US" sz="1400" b="1" i="1" dirty="0">
                          <a:solidFill>
                            <a:schemeClr val="tx1"/>
                          </a:solidFill>
                        </a:rPr>
                        <a:t>N/A</a:t>
                      </a:r>
                    </a:p>
                  </a:txBody>
                  <a:tcPr anchor="ctr">
                    <a:solidFill>
                      <a:schemeClr val="bg1">
                        <a:lumMod val="95000"/>
                      </a:schemeClr>
                    </a:solidFill>
                  </a:tcPr>
                </a:tc>
                <a:extLst>
                  <a:ext uri="{0D108BD9-81ED-4DB2-BD59-A6C34878D82A}">
                    <a16:rowId xmlns:a16="http://schemas.microsoft.com/office/drawing/2014/main" val="10007"/>
                  </a:ext>
                </a:extLst>
              </a:tr>
              <a:tr h="580891">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600" b="0" i="1" u="none" strike="noStrike" cap="none" normalizeH="0" baseline="0" dirty="0">
                          <a:ln>
                            <a:noFill/>
                          </a:ln>
                          <a:solidFill>
                            <a:schemeClr val="tx1"/>
                          </a:solidFill>
                          <a:effectLst/>
                          <a:latin typeface="Arial" charset="0"/>
                          <a:cs typeface="Arial" charset="0"/>
                        </a:rPr>
                        <a:t>Average Number of Elapsed Days Since Filing Date of All OSH Cases Pending at End of the Reporting Period</a:t>
                      </a:r>
                    </a:p>
                  </a:txBody>
                  <a:tcPr anchor="ctr" horzOverflow="overflow">
                    <a:solidFill>
                      <a:schemeClr val="bg1">
                        <a:lumMod val="85000"/>
                      </a:schemeClr>
                    </a:solidFill>
                  </a:tcPr>
                </a:tc>
                <a:tc>
                  <a:txBody>
                    <a:bodyPr/>
                    <a:lstStyle/>
                    <a:p>
                      <a:pPr algn="ctr"/>
                      <a:r>
                        <a:rPr lang="en-US" sz="1400" i="0" dirty="0">
                          <a:solidFill>
                            <a:schemeClr val="tx1"/>
                          </a:solidFill>
                        </a:rPr>
                        <a:t>158</a:t>
                      </a:r>
                    </a:p>
                  </a:txBody>
                  <a:tcPr anchor="ctr">
                    <a:solidFill>
                      <a:schemeClr val="bg1">
                        <a:lumMod val="85000"/>
                      </a:schemeClr>
                    </a:solidFill>
                  </a:tcPr>
                </a:tc>
                <a:tc>
                  <a:txBody>
                    <a:bodyPr/>
                    <a:lstStyle/>
                    <a:p>
                      <a:pPr algn="ctr"/>
                      <a:r>
                        <a:rPr lang="en-US" sz="1400" i="0" dirty="0">
                          <a:solidFill>
                            <a:schemeClr val="tx1"/>
                          </a:solidFill>
                        </a:rPr>
                        <a:t>150</a:t>
                      </a:r>
                    </a:p>
                  </a:txBody>
                  <a:tcPr anchor="ctr">
                    <a:solidFill>
                      <a:schemeClr val="bg1">
                        <a:lumMod val="85000"/>
                      </a:schemeClr>
                    </a:solidFill>
                  </a:tcPr>
                </a:tc>
                <a:tc>
                  <a:txBody>
                    <a:bodyPr/>
                    <a:lstStyle/>
                    <a:p>
                      <a:pPr algn="ctr"/>
                      <a:r>
                        <a:rPr lang="en-US" sz="1400" b="1" i="1" dirty="0">
                          <a:solidFill>
                            <a:schemeClr val="tx1"/>
                          </a:solidFill>
                        </a:rPr>
                        <a:t>308</a:t>
                      </a:r>
                    </a:p>
                  </a:txBody>
                  <a:tcPr anchor="c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6" name="TextBox 5">
            <a:extLst>
              <a:ext uri="{FF2B5EF4-FFF2-40B4-BE49-F238E27FC236}">
                <a16:creationId xmlns:a16="http://schemas.microsoft.com/office/drawing/2014/main" id="{1F572F42-B0EF-425C-B2E5-92896CC95ADE}"/>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230595591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1163037205"/>
              </p:ext>
            </p:extLst>
          </p:nvPr>
        </p:nvGraphicFramePr>
        <p:xfrm>
          <a:off x="609600" y="1142996"/>
          <a:ext cx="7924800" cy="4724406"/>
        </p:xfrm>
        <a:graphic>
          <a:graphicData uri="http://schemas.openxmlformats.org/drawingml/2006/table">
            <a:tbl>
              <a:tblPr firstRow="1" bandRow="1">
                <a:tableStyleId>{073A0DAA-6AF3-43AB-8588-CEC1D06C72B9}</a:tableStyleId>
              </a:tblPr>
              <a:tblGrid>
                <a:gridCol w="5105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48267">
                  <a:extLst>
                    <a:ext uri="{9D8B030D-6E8A-4147-A177-3AD203B41FA5}">
                      <a16:colId xmlns:a16="http://schemas.microsoft.com/office/drawing/2014/main" val="3536692429"/>
                    </a:ext>
                  </a:extLst>
                </a:gridCol>
                <a:gridCol w="880533">
                  <a:extLst>
                    <a:ext uri="{9D8B030D-6E8A-4147-A177-3AD203B41FA5}">
                      <a16:colId xmlns:a16="http://schemas.microsoft.com/office/drawing/2014/main" val="20002"/>
                    </a:ext>
                  </a:extLst>
                </a:gridCol>
              </a:tblGrid>
              <a:tr h="674676">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Disposition</a:t>
                      </a:r>
                    </a:p>
                  </a:txBody>
                  <a:tcPr anchor="ctr" horzOverflow="overflow">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rPr>
                        <a:t>Total</a:t>
                      </a: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4349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Administrative Closure (No RTS Letter) </a:t>
                      </a:r>
                    </a:p>
                  </a:txBody>
                  <a:tcPr anchor="ctr" horzOverflow="overflow">
                    <a:solidFill>
                      <a:schemeClr val="bg1">
                        <a:lumMod val="95000"/>
                      </a:schemeClr>
                    </a:solidFill>
                  </a:tcPr>
                </a:tc>
                <a:tc>
                  <a:txBody>
                    <a:bodyPr/>
                    <a:lstStyle/>
                    <a:p>
                      <a:pPr algn="ctr"/>
                      <a:r>
                        <a:rPr lang="en-US" sz="1800" i="0" dirty="0">
                          <a:solidFill>
                            <a:schemeClr val="tx1"/>
                          </a:solidFill>
                        </a:rPr>
                        <a:t>2</a:t>
                      </a:r>
                    </a:p>
                  </a:txBody>
                  <a:tcPr anchor="ctr">
                    <a:solidFill>
                      <a:schemeClr val="bg1">
                        <a:lumMod val="95000"/>
                      </a:schemeClr>
                    </a:solidFill>
                  </a:tcPr>
                </a:tc>
                <a:tc>
                  <a:txBody>
                    <a:bodyPr/>
                    <a:lstStyle/>
                    <a:p>
                      <a:pPr algn="ctr"/>
                      <a:r>
                        <a:rPr lang="en-US" sz="1800" i="0" dirty="0">
                          <a:solidFill>
                            <a:schemeClr val="tx1"/>
                          </a:solidFill>
                        </a:rPr>
                        <a:t>0</a:t>
                      </a:r>
                    </a:p>
                  </a:txBody>
                  <a:tcPr anchor="ctr">
                    <a:solidFill>
                      <a:schemeClr val="bg1">
                        <a:lumMod val="95000"/>
                      </a:schemeClr>
                    </a:solidFill>
                  </a:tcPr>
                </a:tc>
                <a:tc>
                  <a:txBody>
                    <a:bodyPr/>
                    <a:lstStyle/>
                    <a:p>
                      <a:pPr algn="ctr"/>
                      <a:r>
                        <a:rPr lang="en-US" sz="1800" b="1" i="1" dirty="0">
                          <a:solidFill>
                            <a:schemeClr val="tx1"/>
                          </a:solidFill>
                        </a:rPr>
                        <a:t>2</a:t>
                      </a:r>
                    </a:p>
                  </a:txBody>
                  <a:tcPr anchor="ctr">
                    <a:solidFill>
                      <a:schemeClr val="bg1">
                        <a:lumMod val="95000"/>
                      </a:schemeClr>
                    </a:solidFill>
                  </a:tcPr>
                </a:tc>
                <a:extLst>
                  <a:ext uri="{0D108BD9-81ED-4DB2-BD59-A6C34878D82A}">
                    <a16:rowId xmlns:a16="http://schemas.microsoft.com/office/drawing/2014/main" val="10001"/>
                  </a:ext>
                </a:extLst>
              </a:tr>
              <a:tr h="44349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Withdrawn</a:t>
                      </a:r>
                    </a:p>
                  </a:txBody>
                  <a:tcPr anchor="ctr" horzOverflow="overflow">
                    <a:solidFill>
                      <a:schemeClr val="bg1">
                        <a:lumMod val="85000"/>
                      </a:schemeClr>
                    </a:solidFill>
                  </a:tcPr>
                </a:tc>
                <a:tc>
                  <a:txBody>
                    <a:bodyPr/>
                    <a:lstStyle/>
                    <a:p>
                      <a:pPr algn="ctr"/>
                      <a:r>
                        <a:rPr lang="en-US" sz="1800" i="0" dirty="0">
                          <a:solidFill>
                            <a:schemeClr val="tx1"/>
                          </a:solidFill>
                        </a:rPr>
                        <a:t>3</a:t>
                      </a:r>
                    </a:p>
                  </a:txBody>
                  <a:tcPr anchor="ctr">
                    <a:solidFill>
                      <a:schemeClr val="bg1">
                        <a:lumMod val="85000"/>
                      </a:schemeClr>
                    </a:solidFill>
                  </a:tcPr>
                </a:tc>
                <a:tc>
                  <a:txBody>
                    <a:bodyPr/>
                    <a:lstStyle/>
                    <a:p>
                      <a:pPr algn="ctr"/>
                      <a:r>
                        <a:rPr lang="en-US" sz="1800" i="0" dirty="0">
                          <a:solidFill>
                            <a:schemeClr val="tx1"/>
                          </a:solidFill>
                        </a:rPr>
                        <a:t>1</a:t>
                      </a:r>
                    </a:p>
                  </a:txBody>
                  <a:tcPr anchor="ctr">
                    <a:solidFill>
                      <a:schemeClr val="bg1">
                        <a:lumMod val="85000"/>
                      </a:schemeClr>
                    </a:solidFill>
                  </a:tcPr>
                </a:tc>
                <a:tc>
                  <a:txBody>
                    <a:bodyPr/>
                    <a:lstStyle/>
                    <a:p>
                      <a:pPr algn="ctr"/>
                      <a:r>
                        <a:rPr lang="en-US" sz="1800" b="1" i="1" dirty="0">
                          <a:solidFill>
                            <a:schemeClr val="tx1"/>
                          </a:solidFill>
                        </a:rPr>
                        <a:t>4</a:t>
                      </a:r>
                    </a:p>
                  </a:txBody>
                  <a:tcPr anchor="ctr">
                    <a:solidFill>
                      <a:schemeClr val="bg1">
                        <a:lumMod val="85000"/>
                      </a:schemeClr>
                    </a:solidFill>
                  </a:tcPr>
                </a:tc>
                <a:extLst>
                  <a:ext uri="{0D108BD9-81ED-4DB2-BD59-A6C34878D82A}">
                    <a16:rowId xmlns:a16="http://schemas.microsoft.com/office/drawing/2014/main" val="10002"/>
                  </a:ext>
                </a:extLst>
              </a:tr>
              <a:tr h="44349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Merit</a:t>
                      </a:r>
                    </a:p>
                  </a:txBody>
                  <a:tcPr anchor="ctr" horzOverflow="overflow">
                    <a:solidFill>
                      <a:schemeClr val="bg1">
                        <a:lumMod val="95000"/>
                      </a:schemeClr>
                    </a:solidFill>
                  </a:tcPr>
                </a:tc>
                <a:tc>
                  <a:txBody>
                    <a:bodyPr/>
                    <a:lstStyle/>
                    <a:p>
                      <a:pPr algn="ctr"/>
                      <a:r>
                        <a:rPr lang="en-US" sz="1800" i="0" dirty="0">
                          <a:solidFill>
                            <a:schemeClr val="tx1"/>
                          </a:solidFill>
                        </a:rPr>
                        <a:t>1</a:t>
                      </a:r>
                    </a:p>
                  </a:txBody>
                  <a:tcPr anchor="ctr">
                    <a:solidFill>
                      <a:schemeClr val="bg1">
                        <a:lumMod val="95000"/>
                      </a:schemeClr>
                    </a:solidFill>
                  </a:tcPr>
                </a:tc>
                <a:tc>
                  <a:txBody>
                    <a:bodyPr/>
                    <a:lstStyle/>
                    <a:p>
                      <a:pPr algn="ctr"/>
                      <a:r>
                        <a:rPr lang="en-US" sz="1800" i="0" dirty="0">
                          <a:solidFill>
                            <a:schemeClr val="tx1"/>
                          </a:solidFill>
                        </a:rPr>
                        <a:t>1</a:t>
                      </a:r>
                    </a:p>
                  </a:txBody>
                  <a:tcPr anchor="ctr">
                    <a:solidFill>
                      <a:schemeClr val="bg1">
                        <a:lumMod val="95000"/>
                      </a:schemeClr>
                    </a:solidFill>
                  </a:tcPr>
                </a:tc>
                <a:tc>
                  <a:txBody>
                    <a:bodyPr/>
                    <a:lstStyle/>
                    <a:p>
                      <a:pPr algn="ctr"/>
                      <a:r>
                        <a:rPr lang="en-US" sz="1800" b="1" i="1" dirty="0">
                          <a:solidFill>
                            <a:schemeClr val="tx1"/>
                          </a:solidFill>
                        </a:rPr>
                        <a:t>2</a:t>
                      </a:r>
                    </a:p>
                  </a:txBody>
                  <a:tcPr anchor="ctr">
                    <a:solidFill>
                      <a:schemeClr val="bg1">
                        <a:lumMod val="95000"/>
                      </a:schemeClr>
                    </a:solidFill>
                  </a:tcPr>
                </a:tc>
                <a:extLst>
                  <a:ext uri="{0D108BD9-81ED-4DB2-BD59-A6C34878D82A}">
                    <a16:rowId xmlns:a16="http://schemas.microsoft.com/office/drawing/2014/main" val="10003"/>
                  </a:ext>
                </a:extLst>
              </a:tr>
              <a:tr h="44349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Percent Merit</a:t>
                      </a:r>
                    </a:p>
                  </a:txBody>
                  <a:tcPr anchor="ctr" horzOverflow="overflow">
                    <a:solidFill>
                      <a:schemeClr val="bg1">
                        <a:lumMod val="85000"/>
                      </a:schemeClr>
                    </a:solidFill>
                  </a:tcPr>
                </a:tc>
                <a:tc>
                  <a:txBody>
                    <a:bodyPr/>
                    <a:lstStyle/>
                    <a:p>
                      <a:pPr algn="ctr"/>
                      <a:r>
                        <a:rPr lang="en-US" sz="1800" i="0" dirty="0">
                          <a:solidFill>
                            <a:schemeClr val="tx1"/>
                          </a:solidFill>
                        </a:rPr>
                        <a:t>5%</a:t>
                      </a:r>
                    </a:p>
                  </a:txBody>
                  <a:tcPr anchor="ctr">
                    <a:solidFill>
                      <a:schemeClr val="bg1">
                        <a:lumMod val="85000"/>
                      </a:schemeClr>
                    </a:solidFill>
                  </a:tcPr>
                </a:tc>
                <a:tc>
                  <a:txBody>
                    <a:bodyPr/>
                    <a:lstStyle/>
                    <a:p>
                      <a:pPr algn="ctr"/>
                      <a:r>
                        <a:rPr lang="en-US" sz="1800" i="0" dirty="0">
                          <a:solidFill>
                            <a:schemeClr val="tx1"/>
                          </a:solidFill>
                        </a:rPr>
                        <a:t>1%</a:t>
                      </a:r>
                    </a:p>
                  </a:txBody>
                  <a:tcPr anchor="ctr">
                    <a:solidFill>
                      <a:schemeClr val="bg1">
                        <a:lumMod val="85000"/>
                      </a:schemeClr>
                    </a:solidFill>
                  </a:tcPr>
                </a:tc>
                <a:tc>
                  <a:txBody>
                    <a:bodyPr/>
                    <a:lstStyle/>
                    <a:p>
                      <a:pPr algn="ctr"/>
                      <a:r>
                        <a:rPr lang="en-US" sz="1800" b="1" i="1" dirty="0">
                          <a:solidFill>
                            <a:schemeClr val="tx1"/>
                          </a:solidFill>
                        </a:rPr>
                        <a:t>N/A</a:t>
                      </a:r>
                    </a:p>
                  </a:txBody>
                  <a:tcPr anchor="ctr">
                    <a:solidFill>
                      <a:schemeClr val="bg1">
                        <a:lumMod val="85000"/>
                      </a:schemeClr>
                    </a:solidFill>
                  </a:tcPr>
                </a:tc>
                <a:extLst>
                  <a:ext uri="{0D108BD9-81ED-4DB2-BD59-A6C34878D82A}">
                    <a16:rowId xmlns:a16="http://schemas.microsoft.com/office/drawing/2014/main" val="10004"/>
                  </a:ext>
                </a:extLst>
              </a:tr>
              <a:tr h="45806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No Merit</a:t>
                      </a:r>
                    </a:p>
                  </a:txBody>
                  <a:tcPr anchor="ctr" horzOverflow="overflow">
                    <a:solidFill>
                      <a:schemeClr val="bg1">
                        <a:lumMod val="95000"/>
                      </a:schemeClr>
                    </a:solidFill>
                  </a:tcPr>
                </a:tc>
                <a:tc>
                  <a:txBody>
                    <a:bodyPr/>
                    <a:lstStyle/>
                    <a:p>
                      <a:pPr algn="ctr"/>
                      <a:r>
                        <a:rPr lang="en-US" sz="1800" i="0" dirty="0">
                          <a:solidFill>
                            <a:schemeClr val="tx1"/>
                          </a:solidFill>
                        </a:rPr>
                        <a:t>6</a:t>
                      </a:r>
                    </a:p>
                  </a:txBody>
                  <a:tcPr anchor="ctr">
                    <a:solidFill>
                      <a:schemeClr val="bg1">
                        <a:lumMod val="95000"/>
                      </a:schemeClr>
                    </a:solidFill>
                  </a:tcPr>
                </a:tc>
                <a:tc>
                  <a:txBody>
                    <a:bodyPr/>
                    <a:lstStyle/>
                    <a:p>
                      <a:pPr algn="ctr"/>
                      <a:r>
                        <a:rPr lang="en-US" sz="1800" i="0" dirty="0">
                          <a:solidFill>
                            <a:schemeClr val="tx1"/>
                          </a:solidFill>
                        </a:rPr>
                        <a:t>2</a:t>
                      </a:r>
                    </a:p>
                  </a:txBody>
                  <a:tcPr anchor="ctr">
                    <a:solidFill>
                      <a:schemeClr val="bg1">
                        <a:lumMod val="95000"/>
                      </a:schemeClr>
                    </a:solidFill>
                  </a:tcPr>
                </a:tc>
                <a:tc>
                  <a:txBody>
                    <a:bodyPr/>
                    <a:lstStyle/>
                    <a:p>
                      <a:pPr algn="ctr"/>
                      <a:r>
                        <a:rPr lang="en-US" sz="1800" b="1" i="1" dirty="0">
                          <a:solidFill>
                            <a:schemeClr val="tx1"/>
                          </a:solidFill>
                        </a:rPr>
                        <a:t>8</a:t>
                      </a:r>
                    </a:p>
                  </a:txBody>
                  <a:tcPr anchor="ctr">
                    <a:solidFill>
                      <a:schemeClr val="bg1">
                        <a:lumMod val="95000"/>
                      </a:schemeClr>
                    </a:solidFill>
                  </a:tcPr>
                </a:tc>
                <a:extLst>
                  <a:ext uri="{0D108BD9-81ED-4DB2-BD59-A6C34878D82A}">
                    <a16:rowId xmlns:a16="http://schemas.microsoft.com/office/drawing/2014/main" val="10005"/>
                  </a:ext>
                </a:extLst>
              </a:tr>
              <a:tr h="45806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800" b="0" i="1" u="none" strike="noStrike" cap="none" normalizeH="0" baseline="0" dirty="0">
                          <a:ln>
                            <a:noFill/>
                          </a:ln>
                          <a:solidFill>
                            <a:schemeClr val="tx1"/>
                          </a:solidFill>
                          <a:effectLst/>
                          <a:latin typeface="Arial" charset="0"/>
                          <a:cs typeface="Arial" charset="0"/>
                        </a:rPr>
                        <a:t>Settled</a:t>
                      </a:r>
                    </a:p>
                  </a:txBody>
                  <a:tcPr anchor="ctr" horzOverflow="overflow">
                    <a:solidFill>
                      <a:schemeClr val="bg1">
                        <a:lumMod val="85000"/>
                      </a:schemeClr>
                    </a:solidFill>
                  </a:tcPr>
                </a:tc>
                <a:tc>
                  <a:txBody>
                    <a:bodyPr/>
                    <a:lstStyle/>
                    <a:p>
                      <a:pPr algn="ctr"/>
                      <a:r>
                        <a:rPr lang="en-US" sz="1800" i="0" dirty="0">
                          <a:solidFill>
                            <a:schemeClr val="tx1"/>
                          </a:solidFill>
                        </a:rPr>
                        <a:t>3</a:t>
                      </a:r>
                    </a:p>
                  </a:txBody>
                  <a:tcPr anchor="ctr">
                    <a:solidFill>
                      <a:schemeClr val="bg1">
                        <a:lumMod val="85000"/>
                      </a:schemeClr>
                    </a:solidFill>
                  </a:tcPr>
                </a:tc>
                <a:tc>
                  <a:txBody>
                    <a:bodyPr/>
                    <a:lstStyle/>
                    <a:p>
                      <a:pPr algn="ctr"/>
                      <a:r>
                        <a:rPr lang="en-US" sz="1800" i="0" dirty="0">
                          <a:solidFill>
                            <a:schemeClr val="tx1"/>
                          </a:solidFill>
                        </a:rPr>
                        <a:t>1</a:t>
                      </a:r>
                    </a:p>
                  </a:txBody>
                  <a:tcPr anchor="ctr">
                    <a:solidFill>
                      <a:schemeClr val="bg1">
                        <a:lumMod val="85000"/>
                      </a:schemeClr>
                    </a:solidFill>
                  </a:tcPr>
                </a:tc>
                <a:tc>
                  <a:txBody>
                    <a:bodyPr/>
                    <a:lstStyle/>
                    <a:p>
                      <a:pPr algn="ctr"/>
                      <a:r>
                        <a:rPr lang="en-US" sz="1800" b="1" i="1" dirty="0">
                          <a:solidFill>
                            <a:schemeClr val="tx1"/>
                          </a:solidFill>
                        </a:rPr>
                        <a:t>4</a:t>
                      </a:r>
                    </a:p>
                  </a:txBody>
                  <a:tcPr anchor="ctr">
                    <a:solidFill>
                      <a:schemeClr val="bg1">
                        <a:lumMod val="85000"/>
                      </a:schemeClr>
                    </a:solidFill>
                  </a:tcPr>
                </a:tc>
                <a:extLst>
                  <a:ext uri="{0D108BD9-81ED-4DB2-BD59-A6C34878D82A}">
                    <a16:rowId xmlns:a16="http://schemas.microsoft.com/office/drawing/2014/main" val="10006"/>
                  </a:ext>
                </a:extLst>
              </a:tr>
              <a:tr h="44349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Uncooperative - RTS</a:t>
                      </a:r>
                    </a:p>
                  </a:txBody>
                  <a:tcPr anchor="ctr" horzOverflow="overflow">
                    <a:solidFill>
                      <a:schemeClr val="bg1">
                        <a:lumMod val="95000"/>
                      </a:schemeClr>
                    </a:solidFill>
                  </a:tcPr>
                </a:tc>
                <a:tc>
                  <a:txBody>
                    <a:bodyPr/>
                    <a:lstStyle/>
                    <a:p>
                      <a:pPr algn="ctr"/>
                      <a:r>
                        <a:rPr lang="en-US" sz="1800" i="0" dirty="0">
                          <a:solidFill>
                            <a:schemeClr val="tx1"/>
                          </a:solidFill>
                        </a:rPr>
                        <a:t>1</a:t>
                      </a:r>
                    </a:p>
                  </a:txBody>
                  <a:tcPr anchor="ctr">
                    <a:solidFill>
                      <a:schemeClr val="bg1">
                        <a:lumMod val="95000"/>
                      </a:schemeClr>
                    </a:solidFill>
                  </a:tcPr>
                </a:tc>
                <a:tc>
                  <a:txBody>
                    <a:bodyPr/>
                    <a:lstStyle/>
                    <a:p>
                      <a:pPr algn="ctr"/>
                      <a:r>
                        <a:rPr lang="en-US" sz="1800" i="0" dirty="0">
                          <a:solidFill>
                            <a:schemeClr val="tx1"/>
                          </a:solidFill>
                        </a:rPr>
                        <a:t>1</a:t>
                      </a:r>
                    </a:p>
                  </a:txBody>
                  <a:tcPr anchor="ctr">
                    <a:solidFill>
                      <a:schemeClr val="bg1">
                        <a:lumMod val="95000"/>
                      </a:schemeClr>
                    </a:solidFill>
                  </a:tcPr>
                </a:tc>
                <a:tc>
                  <a:txBody>
                    <a:bodyPr/>
                    <a:lstStyle/>
                    <a:p>
                      <a:pPr algn="ctr"/>
                      <a:r>
                        <a:rPr lang="en-US" sz="1800" b="1" i="1" dirty="0">
                          <a:solidFill>
                            <a:schemeClr val="tx1"/>
                          </a:solidFill>
                        </a:rPr>
                        <a:t>2</a:t>
                      </a:r>
                    </a:p>
                  </a:txBody>
                  <a:tcPr anchor="ctr">
                    <a:solidFill>
                      <a:schemeClr val="bg1">
                        <a:lumMod val="95000"/>
                      </a:schemeClr>
                    </a:solidFill>
                  </a:tcPr>
                </a:tc>
                <a:extLst>
                  <a:ext uri="{0D108BD9-81ED-4DB2-BD59-A6C34878D82A}">
                    <a16:rowId xmlns:a16="http://schemas.microsoft.com/office/drawing/2014/main" val="10007"/>
                  </a:ext>
                </a:extLst>
              </a:tr>
              <a:tr h="45806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0" i="1" u="none" strike="noStrike" cap="none" normalizeH="0" baseline="0" dirty="0">
                          <a:ln>
                            <a:noFill/>
                          </a:ln>
                          <a:solidFill>
                            <a:schemeClr val="tx1"/>
                          </a:solidFill>
                          <a:effectLst/>
                          <a:latin typeface="Arial" charset="0"/>
                          <a:cs typeface="Arial" charset="0"/>
                        </a:rPr>
                        <a:t>Requested RTS Letter</a:t>
                      </a:r>
                    </a:p>
                  </a:txBody>
                  <a:tcPr anchor="ctr" horzOverflow="overflow">
                    <a:solidFill>
                      <a:schemeClr val="bg1">
                        <a:lumMod val="85000"/>
                      </a:schemeClr>
                    </a:solidFill>
                  </a:tcPr>
                </a:tc>
                <a:tc>
                  <a:txBody>
                    <a:bodyPr/>
                    <a:lstStyle/>
                    <a:p>
                      <a:pPr algn="ctr"/>
                      <a:r>
                        <a:rPr lang="en-US" sz="1800" i="0" dirty="0">
                          <a:solidFill>
                            <a:schemeClr val="tx1"/>
                          </a:solidFill>
                        </a:rPr>
                        <a:t>4</a:t>
                      </a:r>
                    </a:p>
                  </a:txBody>
                  <a:tcPr anchor="ctr">
                    <a:solidFill>
                      <a:schemeClr val="bg1">
                        <a:lumMod val="85000"/>
                      </a:schemeClr>
                    </a:solidFill>
                  </a:tcPr>
                </a:tc>
                <a:tc>
                  <a:txBody>
                    <a:bodyPr/>
                    <a:lstStyle/>
                    <a:p>
                      <a:pPr algn="ctr"/>
                      <a:r>
                        <a:rPr lang="en-US" sz="1800" i="0" dirty="0">
                          <a:solidFill>
                            <a:schemeClr val="tx1"/>
                          </a:solidFill>
                        </a:rPr>
                        <a:t>8</a:t>
                      </a:r>
                    </a:p>
                  </a:txBody>
                  <a:tcPr anchor="ctr">
                    <a:solidFill>
                      <a:schemeClr val="bg1">
                        <a:lumMod val="85000"/>
                      </a:schemeClr>
                    </a:solidFill>
                  </a:tcPr>
                </a:tc>
                <a:tc>
                  <a:txBody>
                    <a:bodyPr/>
                    <a:lstStyle/>
                    <a:p>
                      <a:pPr algn="ctr"/>
                      <a:r>
                        <a:rPr lang="en-US" sz="1800" b="1" i="1" dirty="0">
                          <a:solidFill>
                            <a:schemeClr val="tx1"/>
                          </a:solidFill>
                        </a:rPr>
                        <a:t>12</a:t>
                      </a:r>
                    </a:p>
                  </a:txBody>
                  <a:tcPr anchor="ctr">
                    <a:solidFill>
                      <a:schemeClr val="bg1">
                        <a:lumMod val="85000"/>
                      </a:schemeClr>
                    </a:solidFill>
                  </a:tcPr>
                </a:tc>
                <a:extLst>
                  <a:ext uri="{0D108BD9-81ED-4DB2-BD59-A6C34878D82A}">
                    <a16:rowId xmlns:a16="http://schemas.microsoft.com/office/drawing/2014/main" val="10008"/>
                  </a:ext>
                </a:extLst>
              </a:tr>
              <a:tr h="45806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95000"/>
                      </a:schemeClr>
                    </a:solidFill>
                  </a:tcPr>
                </a:tc>
                <a:tc>
                  <a:txBody>
                    <a:bodyPr/>
                    <a:lstStyle/>
                    <a:p>
                      <a:pPr algn="ctr"/>
                      <a:r>
                        <a:rPr lang="en-US" sz="1800" b="1" i="0" dirty="0">
                          <a:solidFill>
                            <a:schemeClr val="tx1"/>
                          </a:solidFill>
                        </a:rPr>
                        <a:t>20</a:t>
                      </a:r>
                    </a:p>
                  </a:txBody>
                  <a:tcPr anchor="ctr">
                    <a:solidFill>
                      <a:schemeClr val="bg1">
                        <a:lumMod val="95000"/>
                      </a:schemeClr>
                    </a:solidFill>
                  </a:tcPr>
                </a:tc>
                <a:tc>
                  <a:txBody>
                    <a:bodyPr/>
                    <a:lstStyle/>
                    <a:p>
                      <a:pPr algn="ctr"/>
                      <a:r>
                        <a:rPr lang="en-US" sz="1800" b="1" i="0" dirty="0">
                          <a:solidFill>
                            <a:schemeClr val="tx1"/>
                          </a:solidFill>
                        </a:rPr>
                        <a:t>14</a:t>
                      </a:r>
                    </a:p>
                  </a:txBody>
                  <a:tcPr anchor="ctr">
                    <a:solidFill>
                      <a:schemeClr val="bg1">
                        <a:lumMod val="95000"/>
                      </a:schemeClr>
                    </a:solidFill>
                  </a:tcPr>
                </a:tc>
                <a:tc>
                  <a:txBody>
                    <a:bodyPr/>
                    <a:lstStyle/>
                    <a:p>
                      <a:pPr algn="ctr"/>
                      <a:r>
                        <a:rPr lang="en-US" sz="1800" b="1" i="1" dirty="0">
                          <a:solidFill>
                            <a:schemeClr val="tx1"/>
                          </a:solidFill>
                        </a:rPr>
                        <a:t>34</a:t>
                      </a:r>
                    </a:p>
                  </a:txBody>
                  <a:tcPr anchor="ctr">
                    <a:solidFill>
                      <a:schemeClr val="bg1">
                        <a:lumMod val="95000"/>
                      </a:schemeClr>
                    </a:solidFill>
                  </a:tcPr>
                </a:tc>
                <a:extLst>
                  <a:ext uri="{0D108BD9-81ED-4DB2-BD59-A6C34878D82A}">
                    <a16:rowId xmlns:a16="http://schemas.microsoft.com/office/drawing/2014/main" val="3081740305"/>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6" name="TextBox 5">
            <a:extLst>
              <a:ext uri="{FF2B5EF4-FFF2-40B4-BE49-F238E27FC236}">
                <a16:creationId xmlns:a16="http://schemas.microsoft.com/office/drawing/2014/main" id="{23188D3A-7428-49F6-8325-AC6293609D45}"/>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398333245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Training &amp; Education Outreach</a:t>
            </a:r>
            <a:endParaRPr lang="en-US" sz="2400" b="1" i="1" dirty="0">
              <a:solidFill>
                <a:schemeClr val="bg2"/>
              </a:solidFill>
            </a:endParaRPr>
          </a:p>
        </p:txBody>
      </p:sp>
      <p:sp>
        <p:nvSpPr>
          <p:cNvPr id="6" name="TextBox 5">
            <a:extLst>
              <a:ext uri="{FF2B5EF4-FFF2-40B4-BE49-F238E27FC236}">
                <a16:creationId xmlns:a16="http://schemas.microsoft.com/office/drawing/2014/main" id="{39FB648A-6A20-4663-AF5C-2933CFA0AF3B}"/>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graphicFrame>
        <p:nvGraphicFramePr>
          <p:cNvPr id="5" name="Table 4">
            <a:extLst>
              <a:ext uri="{FF2B5EF4-FFF2-40B4-BE49-F238E27FC236}">
                <a16:creationId xmlns:a16="http://schemas.microsoft.com/office/drawing/2014/main" id="{6BC12D4A-04BD-4583-AB6B-A1E51C8EA2E0}"/>
              </a:ext>
            </a:extLst>
          </p:cNvPr>
          <p:cNvGraphicFramePr>
            <a:graphicFrameLocks noGrp="1"/>
          </p:cNvGraphicFramePr>
          <p:nvPr>
            <p:extLst>
              <p:ext uri="{D42A27DB-BD31-4B8C-83A1-F6EECF244321}">
                <p14:modId xmlns:p14="http://schemas.microsoft.com/office/powerpoint/2010/main" val="3520226220"/>
              </p:ext>
            </p:extLst>
          </p:nvPr>
        </p:nvGraphicFramePr>
        <p:xfrm>
          <a:off x="609601" y="1171966"/>
          <a:ext cx="7924800" cy="4695433"/>
        </p:xfrm>
        <a:graphic>
          <a:graphicData uri="http://schemas.openxmlformats.org/drawingml/2006/table">
            <a:tbl>
              <a:tblPr firstRow="1" bandRow="1">
                <a:tableStyleId>{073A0DAA-6AF3-43AB-8588-CEC1D06C72B9}</a:tableStyleId>
              </a:tblPr>
              <a:tblGrid>
                <a:gridCol w="4876799">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52607560"/>
                    </a:ext>
                  </a:extLst>
                </a:gridCol>
                <a:gridCol w="667860">
                  <a:extLst>
                    <a:ext uri="{9D8B030D-6E8A-4147-A177-3AD203B41FA5}">
                      <a16:colId xmlns:a16="http://schemas.microsoft.com/office/drawing/2014/main" val="20002"/>
                    </a:ext>
                  </a:extLst>
                </a:gridCol>
                <a:gridCol w="856141">
                  <a:extLst>
                    <a:ext uri="{9D8B030D-6E8A-4147-A177-3AD203B41FA5}">
                      <a16:colId xmlns:a16="http://schemas.microsoft.com/office/drawing/2014/main" val="20003"/>
                    </a:ext>
                  </a:extLst>
                </a:gridCol>
              </a:tblGrid>
              <a:tr h="381090">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p>
                  </a:txBody>
                  <a:tcPr anchor="ctr">
                    <a:solidFill>
                      <a:schemeClr val="bg1">
                        <a:lumMod val="75000"/>
                      </a:schemeClr>
                    </a:solidFill>
                  </a:tcPr>
                </a:tc>
                <a:tc>
                  <a:txBody>
                    <a:bodyPr/>
                    <a:lstStyle/>
                    <a:p>
                      <a:pPr algn="ctr"/>
                      <a:r>
                        <a:rPr lang="en-US" sz="1200" dirty="0">
                          <a:solidFill>
                            <a:schemeClr val="tx1"/>
                          </a:solidFill>
                        </a:rPr>
                        <a:t>2</a:t>
                      </a:r>
                      <a:r>
                        <a:rPr lang="en-US" sz="1200" baseline="30000" dirty="0">
                          <a:solidFill>
                            <a:schemeClr val="tx1"/>
                          </a:solidFill>
                        </a:rPr>
                        <a:t>nd</a:t>
                      </a:r>
                      <a:r>
                        <a:rPr lang="en-US" sz="1200"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85817">
                <a:tc>
                  <a:txBody>
                    <a:bodyPr/>
                    <a:lstStyle/>
                    <a:p>
                      <a:pPr algn="r"/>
                      <a:r>
                        <a:rPr lang="en-US" sz="1200" b="0" i="1" dirty="0"/>
                        <a:t>General Industry</a:t>
                      </a:r>
                      <a:r>
                        <a:rPr lang="en-US" sz="1200" i="1" dirty="0"/>
                        <a:t>—</a:t>
                      </a:r>
                      <a:r>
                        <a:rPr lang="en-US" sz="1200" b="0" i="1" dirty="0"/>
                        <a:t>10 Hour Course</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b="1" i="1" dirty="0"/>
                        <a:t>2</a:t>
                      </a:r>
                    </a:p>
                  </a:txBody>
                  <a:tcPr anchor="ctr">
                    <a:solidFill>
                      <a:schemeClr val="bg1">
                        <a:lumMod val="95000"/>
                      </a:schemeClr>
                    </a:solidFill>
                  </a:tcPr>
                </a:tc>
                <a:tc>
                  <a:txBody>
                    <a:bodyPr/>
                    <a:lstStyle/>
                    <a:p>
                      <a:pPr algn="ctr"/>
                      <a:r>
                        <a:rPr lang="en-US" sz="1200" i="0" dirty="0"/>
                        <a:t>5</a:t>
                      </a:r>
                    </a:p>
                  </a:txBody>
                  <a:tcPr anchor="ctr">
                    <a:solidFill>
                      <a:schemeClr val="bg1">
                        <a:lumMod val="95000"/>
                      </a:schemeClr>
                    </a:solidFill>
                  </a:tcPr>
                </a:tc>
                <a:extLst>
                  <a:ext uri="{0D108BD9-81ED-4DB2-BD59-A6C34878D82A}">
                    <a16:rowId xmlns:a16="http://schemas.microsoft.com/office/drawing/2014/main" val="10001"/>
                  </a:ext>
                </a:extLst>
              </a:tr>
              <a:tr h="285817">
                <a:tc>
                  <a:txBody>
                    <a:bodyPr/>
                    <a:lstStyle/>
                    <a:p>
                      <a:pPr algn="r"/>
                      <a:r>
                        <a:rPr lang="en-US" sz="1200" b="0" i="1" dirty="0"/>
                        <a:t>General Industry</a:t>
                      </a:r>
                      <a:r>
                        <a:rPr lang="en-US" sz="1200" i="1" dirty="0"/>
                        <a:t>—</a:t>
                      </a:r>
                      <a:r>
                        <a:rPr lang="en-US" sz="1200" b="0" i="1" dirty="0"/>
                        <a:t>30 Hour Course</a:t>
                      </a:r>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b="1" i="1" dirty="0"/>
                        <a:t>1</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extLst>
                  <a:ext uri="{0D108BD9-81ED-4DB2-BD59-A6C34878D82A}">
                    <a16:rowId xmlns:a16="http://schemas.microsoft.com/office/drawing/2014/main" val="10002"/>
                  </a:ext>
                </a:extLst>
              </a:tr>
              <a:tr h="485391">
                <a:tc>
                  <a:txBody>
                    <a:bodyPr/>
                    <a:lstStyle/>
                    <a:p>
                      <a:pPr algn="r"/>
                      <a:r>
                        <a:rPr lang="en-US" sz="1200" b="0" i="1" dirty="0"/>
                        <a:t>NC #500/502</a:t>
                      </a:r>
                      <a:r>
                        <a:rPr lang="en-US" sz="1200" i="1" dirty="0"/>
                        <a:t>—</a:t>
                      </a:r>
                      <a:r>
                        <a:rPr lang="en-US" sz="1200" b="0" i="1" dirty="0"/>
                        <a:t>Construction Train the 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1" dirty="0"/>
                        <a:t>NC</a:t>
                      </a:r>
                      <a:r>
                        <a:rPr lang="en-US" sz="1200" b="0" i="1" baseline="0" dirty="0"/>
                        <a:t> #501/503</a:t>
                      </a:r>
                      <a:r>
                        <a:rPr lang="en-US" sz="1200" i="1" dirty="0"/>
                        <a:t>—</a:t>
                      </a:r>
                      <a:r>
                        <a:rPr lang="en-US" sz="1200" b="0" i="1" baseline="0" dirty="0"/>
                        <a:t>General Industry Train the Trainer Course</a:t>
                      </a:r>
                      <a:endParaRPr lang="en-US" sz="1200" b="0" i="1" dirty="0"/>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extLst>
                  <a:ext uri="{0D108BD9-81ED-4DB2-BD59-A6C34878D82A}">
                    <a16:rowId xmlns:a16="http://schemas.microsoft.com/office/drawing/2014/main" val="10003"/>
                  </a:ext>
                </a:extLst>
              </a:tr>
              <a:tr h="2858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10 Hour Course</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extLst>
                  <a:ext uri="{0D108BD9-81ED-4DB2-BD59-A6C34878D82A}">
                    <a16:rowId xmlns:a16="http://schemas.microsoft.com/office/drawing/2014/main" val="10004"/>
                  </a:ext>
                </a:extLst>
              </a:tr>
              <a:tr h="2858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30 Hour Course </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extLst>
                  <a:ext uri="{0D108BD9-81ED-4DB2-BD59-A6C34878D82A}">
                    <a16:rowId xmlns:a16="http://schemas.microsoft.com/office/drawing/2014/main" val="10005"/>
                  </a:ext>
                </a:extLst>
              </a:tr>
              <a:tr h="2858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858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7"/>
                  </a:ext>
                </a:extLst>
              </a:tr>
              <a:tr h="2858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858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OSH Workshop</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858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858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8539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 the Trainer Program (Construction/General Industry)</a:t>
                      </a:r>
                      <a:r>
                        <a:rPr lang="en-US" sz="1200" i="1" dirty="0"/>
                        <a:t>—</a:t>
                      </a:r>
                      <a:r>
                        <a:rPr kumimoji="0" lang="en-US" sz="12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8539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 the Trainer Program (Construction/General Industry)</a:t>
                      </a:r>
                      <a:r>
                        <a:rPr lang="en-US" sz="1200" i="1" dirty="0"/>
                        <a:t>—Trained</a:t>
                      </a:r>
                      <a:r>
                        <a:rPr kumimoji="0" lang="en-US" sz="12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106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770775044"/>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258DF-F69B-4605-B0D6-DD812AD28109}"/>
              </a:ext>
            </a:extLst>
          </p:cNvPr>
          <p:cNvSpPr>
            <a:spLocks noGrp="1"/>
          </p:cNvSpPr>
          <p:nvPr>
            <p:ph idx="1"/>
          </p:nvPr>
        </p:nvSpPr>
        <p:spPr>
          <a:xfrm>
            <a:off x="533400" y="1189037"/>
            <a:ext cx="8001000" cy="4525963"/>
          </a:xfrm>
        </p:spPr>
        <p:txBody>
          <a:bodyPr/>
          <a:lstStyle/>
          <a:p>
            <a:r>
              <a:rPr lang="en-US" b="1" dirty="0"/>
              <a:t>Stand Up/Down</a:t>
            </a:r>
          </a:p>
          <a:p>
            <a:endParaRPr lang="en-US" sz="800" b="1" dirty="0"/>
          </a:p>
          <a:p>
            <a:pPr lvl="1"/>
            <a:r>
              <a:rPr lang="en-US" i="1" dirty="0"/>
              <a:t>Grain Safety Stand Up – March 25 - 29</a:t>
            </a:r>
          </a:p>
          <a:p>
            <a:pPr lvl="1"/>
            <a:endParaRPr lang="en-US" sz="1000" i="1" dirty="0"/>
          </a:p>
          <a:p>
            <a:pPr lvl="1"/>
            <a:endParaRPr lang="en-US" i="1" dirty="0"/>
          </a:p>
          <a:p>
            <a:pPr lvl="1"/>
            <a:r>
              <a:rPr lang="en-US" i="1" dirty="0"/>
              <a:t>Fall Prevention Safety Stand Down – May 6 - 10</a:t>
            </a:r>
          </a:p>
          <a:p>
            <a:pPr lvl="2"/>
            <a:r>
              <a:rPr lang="en-US" i="1" dirty="0"/>
              <a:t>Two Construction Forums</a:t>
            </a:r>
          </a:p>
          <a:p>
            <a:pPr lvl="2"/>
            <a:endParaRPr lang="en-US" sz="400" i="1" dirty="0"/>
          </a:p>
          <a:p>
            <a:pPr lvl="3"/>
            <a:r>
              <a:rPr lang="en-US" i="1" dirty="0"/>
              <a:t>Concord – May 7</a:t>
            </a:r>
          </a:p>
          <a:p>
            <a:pPr lvl="3"/>
            <a:endParaRPr lang="en-US" sz="400" i="1" dirty="0"/>
          </a:p>
          <a:p>
            <a:pPr lvl="3"/>
            <a:r>
              <a:rPr lang="en-US" i="1" dirty="0"/>
              <a:t>Raleigh – May 9 </a:t>
            </a:r>
          </a:p>
          <a:p>
            <a:pPr lvl="1"/>
            <a:endParaRPr lang="en-US" i="1" dirty="0"/>
          </a:p>
          <a:p>
            <a:pPr lvl="1"/>
            <a:r>
              <a:rPr lang="en-US" i="1" dirty="0"/>
              <a:t>Safe + Sound Week – August 12 - 18</a:t>
            </a:r>
          </a:p>
        </p:txBody>
      </p:sp>
      <p:sp>
        <p:nvSpPr>
          <p:cNvPr id="5" name="Text Box 3">
            <a:extLst>
              <a:ext uri="{FF2B5EF4-FFF2-40B4-BE49-F238E27FC236}">
                <a16:creationId xmlns:a16="http://schemas.microsoft.com/office/drawing/2014/main" id="{7D99C59F-5D1A-4D26-9F91-D75F890FB16D}"/>
              </a:ext>
            </a:extLst>
          </p:cNvPr>
          <p:cNvSpPr txBox="1">
            <a:spLocks noChangeArrowheads="1"/>
          </p:cNvSpPr>
          <p:nvPr/>
        </p:nvSpPr>
        <p:spPr bwMode="auto">
          <a:xfrm>
            <a:off x="533400" y="51137"/>
            <a:ext cx="7924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Training &amp; Education Outreach</a:t>
            </a:r>
            <a:endParaRPr lang="en-US" sz="2400" b="1" i="1" dirty="0">
              <a:solidFill>
                <a:schemeClr val="bg2"/>
              </a:solidFill>
            </a:endParaRPr>
          </a:p>
        </p:txBody>
      </p:sp>
      <p:pic>
        <p:nvPicPr>
          <p:cNvPr id="12" name="Picture 11">
            <a:extLst>
              <a:ext uri="{FF2B5EF4-FFF2-40B4-BE49-F238E27FC236}">
                <a16:creationId xmlns:a16="http://schemas.microsoft.com/office/drawing/2014/main" id="{F38180D0-DE14-4828-BADA-CD1FE97F5478}"/>
              </a:ext>
            </a:extLst>
          </p:cNvPr>
          <p:cNvPicPr/>
          <p:nvPr/>
        </p:nvPicPr>
        <p:blipFill rotWithShape="1">
          <a:blip r:embed="rId3"/>
          <a:srcRect l="5780" t="20113" r="80468" b="43216"/>
          <a:stretch/>
        </p:blipFill>
        <p:spPr bwMode="auto">
          <a:xfrm>
            <a:off x="7175126" y="1357972"/>
            <a:ext cx="1409700" cy="704850"/>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95B95E3F-36EC-4630-83C4-116C70858B7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140730"/>
            <a:ext cx="2286000" cy="974070"/>
          </a:xfrm>
          <a:prstGeom prst="rect">
            <a:avLst/>
          </a:prstGeom>
          <a:noFill/>
          <a:ln>
            <a:solidFill>
              <a:schemeClr val="bg1">
                <a:lumMod val="75000"/>
              </a:schemeClr>
            </a:solidFill>
          </a:ln>
        </p:spPr>
      </p:pic>
      <p:sp>
        <p:nvSpPr>
          <p:cNvPr id="10" name="TextBox 9">
            <a:extLst>
              <a:ext uri="{FF2B5EF4-FFF2-40B4-BE49-F238E27FC236}">
                <a16:creationId xmlns:a16="http://schemas.microsoft.com/office/drawing/2014/main" id="{BE2C353A-9913-4ABC-A3C8-D3F103461D96}"/>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pic>
        <p:nvPicPr>
          <p:cNvPr id="4" name="Picture 3">
            <a:extLst>
              <a:ext uri="{FF2B5EF4-FFF2-40B4-BE49-F238E27FC236}">
                <a16:creationId xmlns:a16="http://schemas.microsoft.com/office/drawing/2014/main" id="{B5D74718-0BD9-49D1-A565-CD81428017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5967" y="4986862"/>
            <a:ext cx="2482233" cy="974071"/>
          </a:xfrm>
          <a:prstGeom prst="rect">
            <a:avLst/>
          </a:prstGeom>
        </p:spPr>
      </p:pic>
    </p:spTree>
    <p:extLst>
      <p:ext uri="{BB962C8B-B14F-4D97-AF65-F5344CB8AC3E}">
        <p14:creationId xmlns:p14="http://schemas.microsoft.com/office/powerpoint/2010/main" val="686098600"/>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graphicFrame>
        <p:nvGraphicFramePr>
          <p:cNvPr id="9" name="Group 28">
            <a:extLst>
              <a:ext uri="{FF2B5EF4-FFF2-40B4-BE49-F238E27FC236}">
                <a16:creationId xmlns:a16="http://schemas.microsoft.com/office/drawing/2014/main" id="{21EF636C-EEBA-4CA8-B56A-4A49C490414A}"/>
              </a:ext>
            </a:extLst>
          </p:cNvPr>
          <p:cNvGraphicFramePr>
            <a:graphicFrameLocks noGrp="1"/>
          </p:cNvGraphicFramePr>
          <p:nvPr>
            <p:extLst>
              <p:ext uri="{D42A27DB-BD31-4B8C-83A1-F6EECF244321}">
                <p14:modId xmlns:p14="http://schemas.microsoft.com/office/powerpoint/2010/main" val="2696937672"/>
              </p:ext>
            </p:extLst>
          </p:nvPr>
        </p:nvGraphicFramePr>
        <p:xfrm>
          <a:off x="609597" y="1117935"/>
          <a:ext cx="7924801" cy="4835238"/>
        </p:xfrm>
        <a:graphic>
          <a:graphicData uri="http://schemas.openxmlformats.org/drawingml/2006/table">
            <a:tbl>
              <a:tblPr>
                <a:tableStyleId>{00A15C55-8517-42AA-B614-E9B94910E393}</a:tableStyleId>
              </a:tblPr>
              <a:tblGrid>
                <a:gridCol w="3729320">
                  <a:extLst>
                    <a:ext uri="{9D8B030D-6E8A-4147-A177-3AD203B41FA5}">
                      <a16:colId xmlns:a16="http://schemas.microsoft.com/office/drawing/2014/main" val="20000"/>
                    </a:ext>
                  </a:extLst>
                </a:gridCol>
                <a:gridCol w="1065519">
                  <a:extLst>
                    <a:ext uri="{9D8B030D-6E8A-4147-A177-3AD203B41FA5}">
                      <a16:colId xmlns:a16="http://schemas.microsoft.com/office/drawing/2014/main" val="20001"/>
                    </a:ext>
                  </a:extLst>
                </a:gridCol>
                <a:gridCol w="1065519">
                  <a:extLst>
                    <a:ext uri="{9D8B030D-6E8A-4147-A177-3AD203B41FA5}">
                      <a16:colId xmlns:a16="http://schemas.microsoft.com/office/drawing/2014/main" val="643297560"/>
                    </a:ext>
                  </a:extLst>
                </a:gridCol>
                <a:gridCol w="998924">
                  <a:extLst>
                    <a:ext uri="{9D8B030D-6E8A-4147-A177-3AD203B41FA5}">
                      <a16:colId xmlns:a16="http://schemas.microsoft.com/office/drawing/2014/main" val="20002"/>
                    </a:ext>
                  </a:extLst>
                </a:gridCol>
                <a:gridCol w="1065519">
                  <a:extLst>
                    <a:ext uri="{9D8B030D-6E8A-4147-A177-3AD203B41FA5}">
                      <a16:colId xmlns:a16="http://schemas.microsoft.com/office/drawing/2014/main" val="20003"/>
                    </a:ext>
                  </a:extLst>
                </a:gridCol>
              </a:tblGrid>
              <a:tr h="4982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solidFill>
                            <a:schemeClr val="tx1"/>
                          </a:solidFill>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325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Safety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294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527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821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1,907</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325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Health Inspections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146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284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430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1,087</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325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1,056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1,782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2,838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4,100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4982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325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Serious Hazards Eliminated</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1,603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2,233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3,836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5,250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325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Private Sector Visits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331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386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717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dk1"/>
                          </a:solidFill>
                          <a:effectLst/>
                          <a:latin typeface="+mn-lt"/>
                          <a:cs typeface="+mn-cs"/>
                        </a:rPr>
                        <a:t>1,165</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3325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Public Sector Visits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71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75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146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205</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7"/>
                  </a:ext>
                </a:extLst>
              </a:tr>
              <a:tr h="4982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effectLst/>
                        </a:rPr>
                        <a:t>1</a:t>
                      </a:r>
                      <a:r>
                        <a:rPr kumimoji="0" lang="en-US" sz="1400" b="1" i="0" u="none" strike="noStrike" cap="none" normalizeH="0" baseline="30000" dirty="0">
                          <a:ln>
                            <a:noFill/>
                          </a:ln>
                          <a:effectLst/>
                        </a:rPr>
                        <a:t>st</a:t>
                      </a:r>
                      <a:r>
                        <a:rPr kumimoji="0" lang="en-US" sz="1400" b="1" i="0" u="none" strike="noStrike" cap="none" normalizeH="0" baseline="0" dirty="0">
                          <a:ln>
                            <a:noFill/>
                          </a:ln>
                          <a:effectLst/>
                        </a:rPr>
                        <a:t> Qtr.</a:t>
                      </a:r>
                      <a:endParaRPr kumimoji="0" lang="en-US" sz="14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2</a:t>
                      </a:r>
                      <a:r>
                        <a:rPr kumimoji="0" lang="en-US" sz="1400" b="1" i="0" u="none" strike="noStrike" cap="none" normalizeH="0" baseline="30000" dirty="0">
                          <a:ln>
                            <a:noFill/>
                          </a:ln>
                          <a:solidFill>
                            <a:schemeClr val="tx1"/>
                          </a:solidFill>
                          <a:effectLst/>
                          <a:latin typeface="+mn-lt"/>
                          <a:cs typeface="Arial" charset="0"/>
                        </a:rPr>
                        <a:t>nd</a:t>
                      </a:r>
                      <a:r>
                        <a:rPr kumimoji="0" lang="en-US" sz="14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325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i="1" u="none" strike="noStrike" cap="none" normalizeH="0" baseline="0" dirty="0">
                          <a:ln>
                            <a:noFill/>
                          </a:ln>
                          <a:effectLst/>
                        </a:rPr>
                        <a:t>Program Improvements</a:t>
                      </a:r>
                      <a:endParaRPr kumimoji="0" lang="en-US" sz="13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Arial" charset="0"/>
                          <a:cs typeface="Arial" charset="0"/>
                        </a:rPr>
                        <a:t>581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746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1" u="none" strike="noStrike" cap="none" normalizeH="0" baseline="0" dirty="0">
                          <a:ln>
                            <a:noFill/>
                          </a:ln>
                          <a:solidFill>
                            <a:srgbClr val="000000"/>
                          </a:solidFill>
                          <a:effectLst/>
                          <a:latin typeface="Arial" charset="0"/>
                          <a:cs typeface="Arial" charset="0"/>
                        </a:rPr>
                        <a:t>1,327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i="0" u="none" strike="noStrike" cap="none" normalizeH="0" baseline="0" dirty="0">
                          <a:ln>
                            <a:noFill/>
                          </a:ln>
                          <a:effectLst/>
                        </a:rPr>
                        <a:t>2,060</a:t>
                      </a:r>
                      <a:endParaRPr kumimoji="0" lang="en-US" sz="13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25036">
                <a:tc>
                  <a:txBody>
                    <a:bodyPr/>
                    <a:lstStyle/>
                    <a:p>
                      <a:pPr algn="r"/>
                      <a:r>
                        <a:rPr lang="en-US" sz="1300" i="1" dirty="0"/>
                        <a:t>People Trained in Special Emphasis Program Areas</a:t>
                      </a:r>
                      <a:endParaRPr lang="en-US" sz="1300" b="0" i="1" dirty="0"/>
                    </a:p>
                  </a:txBody>
                  <a:tcPr anchor="ctr">
                    <a:solidFill>
                      <a:schemeClr val="bg1">
                        <a:lumMod val="85000"/>
                      </a:schemeClr>
                    </a:solidFill>
                  </a:tcPr>
                </a:tc>
                <a:tc>
                  <a:txBody>
                    <a:bodyPr/>
                    <a:lstStyle/>
                    <a:p>
                      <a:pPr algn="ctr"/>
                      <a:r>
                        <a:rPr lang="en-US" sz="1300" b="0" i="0" dirty="0"/>
                        <a:t>1,689</a:t>
                      </a:r>
                    </a:p>
                  </a:txBody>
                  <a:tcPr anchor="ctr">
                    <a:solidFill>
                      <a:schemeClr val="bg1">
                        <a:lumMod val="85000"/>
                      </a:schemeClr>
                    </a:solidFill>
                  </a:tcPr>
                </a:tc>
                <a:tc>
                  <a:txBody>
                    <a:bodyPr/>
                    <a:lstStyle/>
                    <a:p>
                      <a:pPr algn="ctr"/>
                      <a:r>
                        <a:rPr lang="en-US" sz="1300" b="0" i="0" dirty="0">
                          <a:solidFill>
                            <a:schemeClr val="tx1"/>
                          </a:solidFill>
                        </a:rPr>
                        <a:t>2,601</a:t>
                      </a:r>
                    </a:p>
                  </a:txBody>
                  <a:tcPr anchor="ctr">
                    <a:solidFill>
                      <a:schemeClr val="bg1">
                        <a:lumMod val="85000"/>
                      </a:schemeClr>
                    </a:solidFill>
                  </a:tcPr>
                </a:tc>
                <a:tc>
                  <a:txBody>
                    <a:bodyPr/>
                    <a:lstStyle/>
                    <a:p>
                      <a:pPr algn="ctr"/>
                      <a:r>
                        <a:rPr lang="en-US" sz="1300" b="1" i="1" dirty="0"/>
                        <a:t>4,290</a:t>
                      </a:r>
                    </a:p>
                  </a:txBody>
                  <a:tcPr anchor="ctr">
                    <a:solidFill>
                      <a:schemeClr val="bg1">
                        <a:lumMod val="85000"/>
                      </a:schemeClr>
                    </a:solidFill>
                  </a:tcPr>
                </a:tc>
                <a:tc>
                  <a:txBody>
                    <a:bodyPr/>
                    <a:lstStyle/>
                    <a:p>
                      <a:pPr algn="ctr"/>
                      <a:r>
                        <a:rPr lang="en-US" sz="1300" i="0" dirty="0"/>
                        <a:t>3,700</a:t>
                      </a:r>
                      <a:endParaRPr lang="en-US" sz="1300" b="0" i="0" dirty="0"/>
                    </a:p>
                  </a:txBody>
                  <a:tcPr anchor="ctr">
                    <a:solidFill>
                      <a:schemeClr val="bg1">
                        <a:lumMod val="85000"/>
                      </a:schemeClr>
                    </a:solidFill>
                  </a:tcPr>
                </a:tc>
                <a:extLst>
                  <a:ext uri="{0D108BD9-81ED-4DB2-BD59-A6C34878D82A}">
                    <a16:rowId xmlns:a16="http://schemas.microsoft.com/office/drawing/2014/main" val="10010"/>
                  </a:ext>
                </a:extLst>
              </a:tr>
              <a:tr h="478107">
                <a:tc>
                  <a:txBody>
                    <a:bodyPr/>
                    <a:lstStyle/>
                    <a:p>
                      <a:pPr algn="r"/>
                      <a:r>
                        <a:rPr lang="en-US" sz="1300" i="1" dirty="0"/>
                        <a:t>People Trained at OSH</a:t>
                      </a:r>
                      <a:r>
                        <a:rPr lang="en-US" sz="1300" i="1" baseline="0" dirty="0"/>
                        <a:t> </a:t>
                      </a:r>
                      <a:r>
                        <a:rPr lang="en-US" sz="1300" i="1" dirty="0"/>
                        <a:t>Division Sponsored Events</a:t>
                      </a:r>
                      <a:endParaRPr lang="en-US" sz="1300" b="0" i="1" dirty="0"/>
                    </a:p>
                  </a:txBody>
                  <a:tcPr anchor="ctr">
                    <a:solidFill>
                      <a:schemeClr val="bg1">
                        <a:lumMod val="95000"/>
                      </a:schemeClr>
                    </a:solidFill>
                  </a:tcPr>
                </a:tc>
                <a:tc>
                  <a:txBody>
                    <a:bodyPr/>
                    <a:lstStyle/>
                    <a:p>
                      <a:pPr algn="ctr"/>
                      <a:r>
                        <a:rPr lang="en-US" sz="1300" b="0" i="0" dirty="0"/>
                        <a:t>3,649</a:t>
                      </a:r>
                    </a:p>
                  </a:txBody>
                  <a:tcPr anchor="ctr">
                    <a:solidFill>
                      <a:schemeClr val="bg1">
                        <a:lumMod val="95000"/>
                      </a:schemeClr>
                    </a:solidFill>
                  </a:tcPr>
                </a:tc>
                <a:tc>
                  <a:txBody>
                    <a:bodyPr/>
                    <a:lstStyle/>
                    <a:p>
                      <a:pPr algn="ctr"/>
                      <a:r>
                        <a:rPr lang="en-US" sz="1300" b="0" i="0" dirty="0">
                          <a:solidFill>
                            <a:schemeClr val="tx1"/>
                          </a:solidFill>
                        </a:rPr>
                        <a:t>4,171</a:t>
                      </a:r>
                    </a:p>
                  </a:txBody>
                  <a:tcPr anchor="ctr">
                    <a:solidFill>
                      <a:schemeClr val="bg1">
                        <a:lumMod val="95000"/>
                      </a:schemeClr>
                    </a:solidFill>
                  </a:tcPr>
                </a:tc>
                <a:tc>
                  <a:txBody>
                    <a:bodyPr/>
                    <a:lstStyle/>
                    <a:p>
                      <a:pPr algn="ctr"/>
                      <a:r>
                        <a:rPr lang="en-US" sz="1300" b="1" i="1" dirty="0"/>
                        <a:t>7,820</a:t>
                      </a:r>
                    </a:p>
                  </a:txBody>
                  <a:tcPr anchor="ctr">
                    <a:solidFill>
                      <a:schemeClr val="bg1">
                        <a:lumMod val="95000"/>
                      </a:schemeClr>
                    </a:solidFill>
                  </a:tcPr>
                </a:tc>
                <a:tc>
                  <a:txBody>
                    <a:bodyPr/>
                    <a:lstStyle/>
                    <a:p>
                      <a:pPr algn="ctr"/>
                      <a:r>
                        <a:rPr lang="en-US" sz="1300" i="0" dirty="0"/>
                        <a:t>9,600</a:t>
                      </a:r>
                      <a:endParaRPr lang="en-US" sz="13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6A3BB630-5CE2-4D3B-906B-8139FD979B42}"/>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176571417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Section—New/Revised</a:t>
            </a:r>
            <a:endParaRPr lang="en-US" sz="2400" b="1" i="1" dirty="0">
              <a:solidFill>
                <a:srgbClr val="000080"/>
              </a:solidFill>
            </a:endParaRPr>
          </a:p>
        </p:txBody>
      </p:sp>
      <p:sp>
        <p:nvSpPr>
          <p:cNvPr id="6" name="Rectangle 7"/>
          <p:cNvSpPr txBox="1">
            <a:spLocks noChangeArrowheads="1"/>
          </p:cNvSpPr>
          <p:nvPr/>
        </p:nvSpPr>
        <p:spPr bwMode="auto">
          <a:xfrm>
            <a:off x="533400" y="10668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endParaRPr lang="en-US" sz="800" b="1" kern="0" dirty="0"/>
          </a:p>
          <a:p>
            <a:pPr eaLnBrk="1" hangingPunct="1"/>
            <a:r>
              <a:rPr lang="en-US" b="1" kern="0" dirty="0"/>
              <a:t>A - Z Safety and Health Topics (&gt;90 Topics)</a:t>
            </a:r>
          </a:p>
          <a:p>
            <a:pPr lvl="1" eaLnBrk="1" hangingPunct="1">
              <a:spcBef>
                <a:spcPts val="400"/>
              </a:spcBef>
            </a:pPr>
            <a:r>
              <a:rPr lang="en-US" sz="2200" i="1" kern="0" dirty="0"/>
              <a:t>Excavations and Trenching</a:t>
            </a:r>
          </a:p>
          <a:p>
            <a:pPr lvl="1" eaLnBrk="1" hangingPunct="1">
              <a:spcBef>
                <a:spcPts val="400"/>
              </a:spcBef>
            </a:pPr>
            <a:r>
              <a:rPr lang="en-US" sz="2200" i="1" kern="0" dirty="0"/>
              <a:t>Acids and Bases</a:t>
            </a:r>
          </a:p>
          <a:p>
            <a:pPr lvl="1" eaLnBrk="1" hangingPunct="1">
              <a:spcBef>
                <a:spcPts val="400"/>
              </a:spcBef>
            </a:pPr>
            <a:r>
              <a:rPr lang="en-US" sz="2200" i="1" kern="0" dirty="0"/>
              <a:t>Abrasive Blasting</a:t>
            </a:r>
          </a:p>
          <a:p>
            <a:pPr marL="457200" lvl="1" indent="0" eaLnBrk="1" hangingPunct="1">
              <a:buNone/>
            </a:pPr>
            <a:endParaRPr lang="en-US" sz="1800" i="1" kern="0" dirty="0"/>
          </a:p>
          <a:p>
            <a:pPr eaLnBrk="1" hangingPunct="1">
              <a:spcBef>
                <a:spcPts val="600"/>
              </a:spcBef>
            </a:pPr>
            <a:r>
              <a:rPr lang="en-US" b="1" kern="0" dirty="0"/>
              <a:t>Publications</a:t>
            </a:r>
          </a:p>
          <a:p>
            <a:pPr lvl="1" eaLnBrk="1" hangingPunct="1">
              <a:spcBef>
                <a:spcPts val="400"/>
              </a:spcBef>
            </a:pPr>
            <a:r>
              <a:rPr lang="en-US" sz="2200" i="1" kern="0" dirty="0"/>
              <a:t>General Industry Safety Briefings</a:t>
            </a:r>
          </a:p>
          <a:p>
            <a:pPr lvl="1" eaLnBrk="1" hangingPunct="1">
              <a:spcBef>
                <a:spcPts val="400"/>
              </a:spcBef>
            </a:pPr>
            <a:r>
              <a:rPr lang="en-US" sz="2200" i="1" kern="0" dirty="0"/>
              <a:t>MESH Brochure</a:t>
            </a:r>
          </a:p>
          <a:p>
            <a:pPr lvl="1" eaLnBrk="1" hangingPunct="1">
              <a:spcBef>
                <a:spcPts val="400"/>
              </a:spcBef>
            </a:pPr>
            <a:r>
              <a:rPr lang="en-US" sz="2200" i="1" kern="0" dirty="0"/>
              <a:t>ETTA Brochure</a:t>
            </a:r>
          </a:p>
          <a:p>
            <a:pPr lvl="1" eaLnBrk="1" hangingPunct="1">
              <a:spcBef>
                <a:spcPts val="400"/>
              </a:spcBef>
            </a:pPr>
            <a:r>
              <a:rPr lang="en-US" sz="2200" i="1" kern="0" dirty="0"/>
              <a:t>Library Brochure</a:t>
            </a:r>
          </a:p>
          <a:p>
            <a:pPr lvl="1" eaLnBrk="1" hangingPunct="1">
              <a:spcBef>
                <a:spcPts val="400"/>
              </a:spcBef>
            </a:pPr>
            <a:r>
              <a:rPr lang="en-US" sz="2200" i="1" kern="0" dirty="0"/>
              <a:t>Top Ten Brochure</a:t>
            </a:r>
          </a:p>
          <a:p>
            <a:pPr lvl="1" eaLnBrk="1" hangingPunct="1">
              <a:spcBef>
                <a:spcPts val="400"/>
              </a:spcBef>
            </a:pPr>
            <a:r>
              <a:rPr lang="en-US" sz="2200" i="1" kern="0" dirty="0"/>
              <a:t>Library Bookmark</a:t>
            </a:r>
          </a:p>
          <a:p>
            <a:pPr eaLnBrk="1" hangingPunct="1">
              <a:spcBef>
                <a:spcPts val="600"/>
              </a:spcBef>
            </a:pPr>
            <a:endParaRPr lang="en-US" sz="800" b="1" kern="0" dirty="0"/>
          </a:p>
          <a:p>
            <a:pPr eaLnBrk="1" hangingPunct="1"/>
            <a:endParaRPr lang="en-US" sz="2600" b="1" kern="0" dirty="0"/>
          </a:p>
          <a:p>
            <a:pPr eaLnBrk="1" hangingPunct="1"/>
            <a:endParaRPr lang="en-US" sz="2600" b="1" kern="0" dirty="0"/>
          </a:p>
          <a:p>
            <a:pPr eaLnBrk="1" hangingPunct="1"/>
            <a:endParaRPr lang="en-US" sz="2600" b="1" kern="0" dirty="0"/>
          </a:p>
          <a:p>
            <a:pPr eaLnBrk="1" hangingPunct="1"/>
            <a:endParaRPr lang="en-US" sz="2600" b="1" kern="0" dirty="0"/>
          </a:p>
          <a:p>
            <a:pPr eaLnBrk="1" hangingPunct="1"/>
            <a:endParaRPr lang="en-US" sz="2600" b="1" kern="0" dirty="0"/>
          </a:p>
          <a:p>
            <a:pPr eaLnBrk="1" hangingPunct="1"/>
            <a:endParaRPr lang="en-US" sz="2600" b="1" kern="0" dirty="0"/>
          </a:p>
          <a:p>
            <a:pPr eaLnBrk="1" hangingPunct="1"/>
            <a:endParaRPr lang="en-US" sz="2600" b="1" kern="0" dirty="0"/>
          </a:p>
          <a:p>
            <a:pPr eaLnBrk="1" hangingPunct="1"/>
            <a:endParaRPr lang="en-US" sz="2600" b="1" kern="0" dirty="0"/>
          </a:p>
          <a:p>
            <a:pPr lvl="1" eaLnBrk="1" hangingPunct="1"/>
            <a:endParaRPr lang="en-US" sz="2000" i="1" kern="0" dirty="0"/>
          </a:p>
          <a:p>
            <a:pPr eaLnBrk="1" hangingPunct="1"/>
            <a:endParaRPr lang="en-US" sz="500" b="1" i="1" kern="0" dirty="0"/>
          </a:p>
          <a:p>
            <a:pPr eaLnBrk="1" hangingPunct="1"/>
            <a:endParaRPr lang="en-US" sz="500" b="1" i="1" kern="0" dirty="0"/>
          </a:p>
          <a:p>
            <a:pPr eaLnBrk="1" hangingPunct="1"/>
            <a:endParaRPr lang="en-US" sz="800" b="1" i="1" kern="0" dirty="0"/>
          </a:p>
          <a:p>
            <a:pPr lvl="1" eaLnBrk="1" hangingPunct="1"/>
            <a:endParaRPr lang="en-US" sz="2000" kern="0" dirty="0"/>
          </a:p>
          <a:p>
            <a:pPr eaLnBrk="1" hangingPunct="1">
              <a:buFont typeface="Wingdings" pitchFamily="2" charset="2"/>
              <a:buNone/>
            </a:pPr>
            <a:endParaRPr lang="en-US" sz="2000" kern="0" dirty="0"/>
          </a:p>
        </p:txBody>
      </p:sp>
      <p:pic>
        <p:nvPicPr>
          <p:cNvPr id="10" name="Picture 9">
            <a:extLst>
              <a:ext uri="{FF2B5EF4-FFF2-40B4-BE49-F238E27FC236}">
                <a16:creationId xmlns:a16="http://schemas.microsoft.com/office/drawing/2014/main" id="{A36B3879-179D-4D02-BA14-CBA0F0CFE110}"/>
              </a:ext>
            </a:extLst>
          </p:cNvPr>
          <p:cNvPicPr/>
          <p:nvPr/>
        </p:nvPicPr>
        <p:blipFill rotWithShape="1">
          <a:blip r:embed="rId3"/>
          <a:srcRect l="10096" t="18230" r="53045" b="7140"/>
          <a:stretch/>
        </p:blipFill>
        <p:spPr bwMode="auto">
          <a:xfrm>
            <a:off x="5791200" y="4419600"/>
            <a:ext cx="2587028" cy="1115085"/>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D2307BEA-03B4-478D-9B8C-F10A30BAEDE9}"/>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423149950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1430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Operational Procedure Notice (OPN)</a:t>
            </a:r>
          </a:p>
          <a:p>
            <a:pPr eaLnBrk="1" hangingPunct="1"/>
            <a:endParaRPr lang="en-US" sz="800" b="1" kern="0" dirty="0"/>
          </a:p>
          <a:p>
            <a:pPr lvl="1" eaLnBrk="1" hangingPunct="1"/>
            <a:r>
              <a:rPr lang="en-US" i="1" kern="0" dirty="0"/>
              <a:t>OPN 64F</a:t>
            </a:r>
            <a:r>
              <a:rPr lang="en-US" i="1" dirty="0"/>
              <a:t>—Mandatory Training Program for OSH Compliance Personnel</a:t>
            </a:r>
          </a:p>
          <a:p>
            <a:pPr lvl="1" eaLnBrk="1" hangingPunct="1"/>
            <a:endParaRPr lang="en-US" i="1" kern="0" dirty="0"/>
          </a:p>
          <a:p>
            <a:pPr eaLnBrk="1" hangingPunct="1"/>
            <a:r>
              <a:rPr lang="en-US" b="1" kern="0" dirty="0"/>
              <a:t>Standards Notice (SN)</a:t>
            </a:r>
          </a:p>
          <a:p>
            <a:pPr eaLnBrk="1" hangingPunct="1"/>
            <a:endParaRPr lang="en-US" sz="800" b="1" kern="0" dirty="0"/>
          </a:p>
          <a:p>
            <a:pPr lvl="1" eaLnBrk="1" hangingPunct="1"/>
            <a:r>
              <a:rPr lang="en-US" i="1" kern="0" dirty="0"/>
              <a:t>19C</a:t>
            </a:r>
            <a:r>
              <a:rPr lang="en-US" i="1" dirty="0"/>
              <a:t>—Class 1, Division 2; Class 1, Zone 2; and Class II, Division 2 Hazardous Locations for Spray Finishing</a:t>
            </a:r>
            <a:endParaRPr lang="en-US" i="1" kern="0" dirty="0"/>
          </a:p>
          <a:p>
            <a:pPr eaLnBrk="1" hangingPunct="1"/>
            <a:endParaRPr lang="en-US" sz="800" b="1" kern="0" dirty="0"/>
          </a:p>
          <a:p>
            <a:pPr lvl="1" eaLnBrk="1" hangingPunct="1"/>
            <a:endParaRPr lang="en-US" i="1" kern="0" dirty="0"/>
          </a:p>
          <a:p>
            <a:pPr eaLnBrk="1" hangingPunct="1"/>
            <a:r>
              <a:rPr lang="en-US" b="1" dirty="0"/>
              <a:t>Code of Federal Register (CFR)</a:t>
            </a:r>
          </a:p>
          <a:p>
            <a:pPr eaLnBrk="1" hangingPunct="1"/>
            <a:endParaRPr lang="en-US" sz="800" b="1" dirty="0"/>
          </a:p>
          <a:p>
            <a:pPr lvl="1" eaLnBrk="1" hangingPunct="1"/>
            <a:r>
              <a:rPr lang="en-US" i="1" dirty="0"/>
              <a:t> CFR 127M—Recording and Reporting Requirements</a:t>
            </a:r>
          </a:p>
          <a:p>
            <a:pPr eaLnBrk="1" hangingPunct="1"/>
            <a:endParaRPr lang="en-US" sz="2400" b="1" kern="0" dirty="0"/>
          </a:p>
          <a:p>
            <a:pPr lvl="1" eaLnBrk="1" hangingPunct="1"/>
            <a:endParaRPr lang="en-US" sz="600" b="1" kern="0" dirty="0"/>
          </a:p>
          <a:p>
            <a:pPr lvl="1" eaLnBrk="1" hangingPunct="1"/>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4608CBD2-DE9D-432C-92D5-D43B61966681}"/>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306250352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143000"/>
            <a:ext cx="8153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sz="2600" b="1" kern="0" dirty="0"/>
              <a:t>Field Operations Manual (FOM)</a:t>
            </a:r>
          </a:p>
          <a:p>
            <a:pPr eaLnBrk="1" hangingPunct="1"/>
            <a:endParaRPr lang="en-US" sz="800" b="1" kern="0" dirty="0"/>
          </a:p>
          <a:p>
            <a:pPr lvl="1" eaLnBrk="1" hangingPunct="1"/>
            <a:r>
              <a:rPr lang="en-US" sz="2200" i="1" kern="0" dirty="0"/>
              <a:t>Chapter 2</a:t>
            </a:r>
            <a:r>
              <a:rPr lang="en-US" sz="2200" i="1" dirty="0"/>
              <a:t>—Compliance Programming</a:t>
            </a:r>
          </a:p>
          <a:p>
            <a:pPr lvl="1" eaLnBrk="1" hangingPunct="1"/>
            <a:endParaRPr lang="en-US" sz="800" i="1" kern="0" dirty="0"/>
          </a:p>
          <a:p>
            <a:pPr lvl="1" eaLnBrk="1" hangingPunct="1"/>
            <a:r>
              <a:rPr lang="en-US" sz="2200" i="1" kern="0" dirty="0"/>
              <a:t>Chapter 16</a:t>
            </a:r>
            <a:r>
              <a:rPr lang="en-US" sz="2200" i="1" dirty="0"/>
              <a:t>—Administrative File Activities</a:t>
            </a:r>
          </a:p>
          <a:p>
            <a:pPr lvl="1" eaLnBrk="1" hangingPunct="1"/>
            <a:endParaRPr lang="en-US" sz="1600" i="1" kern="0" dirty="0"/>
          </a:p>
          <a:p>
            <a:pPr eaLnBrk="1" hangingPunct="1"/>
            <a:r>
              <a:rPr lang="en-US" sz="2600" b="1" kern="0" dirty="0"/>
              <a:t>Compliance Directive (CPL)</a:t>
            </a:r>
          </a:p>
          <a:p>
            <a:pPr eaLnBrk="1" hangingPunct="1"/>
            <a:endParaRPr lang="en-US" sz="900" b="1" kern="0" dirty="0"/>
          </a:p>
          <a:p>
            <a:pPr lvl="1" eaLnBrk="1" hangingPunct="1"/>
            <a:r>
              <a:rPr lang="en-US" sz="2200" i="1" kern="0" dirty="0"/>
              <a:t>CPL 02-18-01</a:t>
            </a:r>
            <a:r>
              <a:rPr lang="en-US" sz="2200" i="1" dirty="0"/>
              <a:t>—Site-Specific Targeting 2016</a:t>
            </a:r>
          </a:p>
          <a:p>
            <a:pPr lvl="1" eaLnBrk="1" hangingPunct="1"/>
            <a:endParaRPr lang="en-US" sz="800" i="1" kern="0" dirty="0"/>
          </a:p>
          <a:p>
            <a:pPr lvl="1" eaLnBrk="1" hangingPunct="1"/>
            <a:r>
              <a:rPr lang="en-US" sz="2200" i="1" kern="0" dirty="0"/>
              <a:t>CPL 02-00-051</a:t>
            </a:r>
            <a:r>
              <a:rPr lang="en-US" sz="2200" i="1" dirty="0"/>
              <a:t>—Enforcement Exemptions and Limitations under the Appropriations Act</a:t>
            </a:r>
            <a:endParaRPr lang="en-US" sz="2200" i="1" kern="0" dirty="0"/>
          </a:p>
          <a:p>
            <a:pPr lvl="1" eaLnBrk="1" hangingPunct="1"/>
            <a:endParaRPr lang="en-US" sz="1600" i="1" dirty="0"/>
          </a:p>
          <a:p>
            <a:pPr eaLnBrk="1" hangingPunct="1"/>
            <a:r>
              <a:rPr lang="en-US" sz="2600" b="1" kern="0" dirty="0"/>
              <a:t>Memos</a:t>
            </a:r>
          </a:p>
          <a:p>
            <a:pPr eaLnBrk="1" hangingPunct="1"/>
            <a:endParaRPr lang="en-US" sz="800" b="1" kern="0" dirty="0"/>
          </a:p>
          <a:p>
            <a:pPr lvl="1" eaLnBrk="1" hangingPunct="1"/>
            <a:r>
              <a:rPr lang="en-US" sz="2200" i="1" kern="0" dirty="0"/>
              <a:t>AC 1</a:t>
            </a:r>
            <a:r>
              <a:rPr lang="en-US" sz="2200" i="1" dirty="0"/>
              <a:t>—Enforcement Policy for Respiratory Hazards Not Covered by OSHA Permissible Exposure Limits</a:t>
            </a:r>
            <a:endParaRPr lang="en-US" sz="2200" i="1" kern="0"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7" name="TextBox 6">
            <a:extLst>
              <a:ext uri="{FF2B5EF4-FFF2-40B4-BE49-F238E27FC236}">
                <a16:creationId xmlns:a16="http://schemas.microsoft.com/office/drawing/2014/main" id="{1D4A5829-3787-400E-A0C5-894F829A8323}"/>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314765533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print"/>
          <a:srcRect/>
          <a:stretch>
            <a:fillRect/>
          </a:stretch>
        </p:blipFill>
        <p:spPr bwMode="auto">
          <a:xfrm>
            <a:off x="1981200" y="3429000"/>
            <a:ext cx="5181600" cy="1990725"/>
          </a:xfrm>
          <a:prstGeom prst="rect">
            <a:avLst/>
          </a:prstGeom>
          <a:noFill/>
          <a:ln w="9525">
            <a:noFill/>
            <a:miter lim="800000"/>
            <a:headEnd/>
            <a:tailEnd/>
          </a:ln>
        </p:spPr>
      </p:pic>
      <p:sp>
        <p:nvSpPr>
          <p:cNvPr id="7" name="TextBox 6">
            <a:extLst>
              <a:ext uri="{FF2B5EF4-FFF2-40B4-BE49-F238E27FC236}">
                <a16:creationId xmlns:a16="http://schemas.microsoft.com/office/drawing/2014/main" id="{542BC7BC-0FF5-4A19-B03A-5BC0FC8DCB42}"/>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3139854508"/>
              </p:ext>
            </p:extLst>
          </p:nvPr>
        </p:nvGraphicFramePr>
        <p:xfrm>
          <a:off x="609599" y="1121656"/>
          <a:ext cx="7924798" cy="1406101"/>
        </p:xfrm>
        <a:graphic>
          <a:graphicData uri="http://schemas.openxmlformats.org/drawingml/2006/table">
            <a:tbl>
              <a:tblPr firstRow="1" bandRow="1">
                <a:tableStyleId>{00A15C55-8517-42AA-B614-E9B94910E393}</a:tableStyleId>
              </a:tblPr>
              <a:tblGrid>
                <a:gridCol w="3160196">
                  <a:extLst>
                    <a:ext uri="{9D8B030D-6E8A-4147-A177-3AD203B41FA5}">
                      <a16:colId xmlns:a16="http://schemas.microsoft.com/office/drawing/2014/main" val="20000"/>
                    </a:ext>
                  </a:extLst>
                </a:gridCol>
                <a:gridCol w="1173787">
                  <a:extLst>
                    <a:ext uri="{9D8B030D-6E8A-4147-A177-3AD203B41FA5}">
                      <a16:colId xmlns:a16="http://schemas.microsoft.com/office/drawing/2014/main" val="20001"/>
                    </a:ext>
                  </a:extLst>
                </a:gridCol>
                <a:gridCol w="1173787">
                  <a:extLst>
                    <a:ext uri="{9D8B030D-6E8A-4147-A177-3AD203B41FA5}">
                      <a16:colId xmlns:a16="http://schemas.microsoft.com/office/drawing/2014/main" val="3854577345"/>
                    </a:ext>
                  </a:extLst>
                </a:gridCol>
                <a:gridCol w="1107805">
                  <a:extLst>
                    <a:ext uri="{9D8B030D-6E8A-4147-A177-3AD203B41FA5}">
                      <a16:colId xmlns:a16="http://schemas.microsoft.com/office/drawing/2014/main" val="20002"/>
                    </a:ext>
                  </a:extLst>
                </a:gridCol>
                <a:gridCol w="1309223">
                  <a:extLst>
                    <a:ext uri="{9D8B030D-6E8A-4147-A177-3AD203B41FA5}">
                      <a16:colId xmlns:a16="http://schemas.microsoft.com/office/drawing/2014/main" val="20003"/>
                    </a:ext>
                  </a:extLst>
                </a:gridCol>
              </a:tblGrid>
              <a:tr h="762733">
                <a:tc>
                  <a:txBody>
                    <a:bodyPr/>
                    <a:lstStyle/>
                    <a:p>
                      <a:pPr algn="ctr"/>
                      <a:r>
                        <a:rPr lang="en-US" sz="1600" dirty="0">
                          <a:solidFill>
                            <a:schemeClr val="tx1"/>
                          </a:solidFill>
                        </a:rPr>
                        <a:t>Education, Training and Technical Assistance (ETTA)</a:t>
                      </a:r>
                      <a:endParaRPr lang="en-US" sz="1600" b="1" dirty="0">
                        <a:solidFill>
                          <a:schemeClr val="tx1"/>
                        </a:solidFill>
                      </a:endParaRP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i="0" dirty="0">
                          <a:solidFill>
                            <a:schemeClr val="tx1"/>
                          </a:solidFill>
                        </a:rPr>
                        <a:t>FFY Goal</a:t>
                      </a:r>
                      <a:endParaRPr lang="en-US" sz="14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300" i="1" dirty="0"/>
                        <a:t>Publications Distributed</a:t>
                      </a:r>
                      <a:endParaRPr lang="en-US" sz="1300" b="0" i="1" dirty="0"/>
                    </a:p>
                  </a:txBody>
                  <a:tcPr>
                    <a:solidFill>
                      <a:schemeClr val="bg1">
                        <a:lumMod val="95000"/>
                      </a:schemeClr>
                    </a:solidFill>
                  </a:tcPr>
                </a:tc>
                <a:tc>
                  <a:txBody>
                    <a:bodyPr/>
                    <a:lstStyle/>
                    <a:p>
                      <a:pPr algn="ctr"/>
                      <a:r>
                        <a:rPr lang="en-US" sz="1300" b="0" i="0" dirty="0"/>
                        <a:t>35,521</a:t>
                      </a:r>
                    </a:p>
                  </a:txBody>
                  <a:tcPr>
                    <a:solidFill>
                      <a:schemeClr val="bg1">
                        <a:lumMod val="95000"/>
                      </a:schemeClr>
                    </a:solidFill>
                  </a:tcPr>
                </a:tc>
                <a:tc>
                  <a:txBody>
                    <a:bodyPr/>
                    <a:lstStyle/>
                    <a:p>
                      <a:pPr algn="ctr"/>
                      <a:r>
                        <a:rPr lang="en-US" sz="1300" b="0" i="0" dirty="0"/>
                        <a:t>10,188</a:t>
                      </a:r>
                    </a:p>
                  </a:txBody>
                  <a:tcPr>
                    <a:solidFill>
                      <a:schemeClr val="bg1">
                        <a:lumMod val="95000"/>
                      </a:schemeClr>
                    </a:solidFill>
                  </a:tcPr>
                </a:tc>
                <a:tc>
                  <a:txBody>
                    <a:bodyPr/>
                    <a:lstStyle/>
                    <a:p>
                      <a:pPr algn="ctr"/>
                      <a:r>
                        <a:rPr lang="en-US" sz="1300" b="1" i="1" dirty="0"/>
                        <a:t>45,709</a:t>
                      </a:r>
                    </a:p>
                  </a:txBody>
                  <a:tcPr>
                    <a:solidFill>
                      <a:schemeClr val="bg1">
                        <a:lumMod val="95000"/>
                      </a:schemeClr>
                    </a:solidFill>
                  </a:tcPr>
                </a:tc>
                <a:tc>
                  <a:txBody>
                    <a:bodyPr/>
                    <a:lstStyle/>
                    <a:p>
                      <a:pPr algn="ctr"/>
                      <a:r>
                        <a:rPr lang="en-US" sz="1300" i="0" dirty="0"/>
                        <a:t>45,000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300" i="1" dirty="0"/>
                        <a:t>Standards Interpretations</a:t>
                      </a:r>
                      <a:endParaRPr lang="en-US" sz="1300" b="0" i="1" dirty="0"/>
                    </a:p>
                  </a:txBody>
                  <a:tcPr>
                    <a:solidFill>
                      <a:schemeClr val="bg1">
                        <a:lumMod val="85000"/>
                      </a:schemeClr>
                    </a:solidFill>
                  </a:tcPr>
                </a:tc>
                <a:tc>
                  <a:txBody>
                    <a:bodyPr/>
                    <a:lstStyle/>
                    <a:p>
                      <a:pPr algn="ctr"/>
                      <a:r>
                        <a:rPr lang="en-US" sz="1300" b="0" i="0" dirty="0"/>
                        <a:t>635</a:t>
                      </a:r>
                    </a:p>
                  </a:txBody>
                  <a:tcPr>
                    <a:solidFill>
                      <a:schemeClr val="bg1">
                        <a:lumMod val="85000"/>
                      </a:schemeClr>
                    </a:solidFill>
                  </a:tcPr>
                </a:tc>
                <a:tc>
                  <a:txBody>
                    <a:bodyPr/>
                    <a:lstStyle/>
                    <a:p>
                      <a:pPr algn="ctr"/>
                      <a:r>
                        <a:rPr lang="en-US" sz="1300" b="0" i="0" dirty="0"/>
                        <a:t>931</a:t>
                      </a:r>
                    </a:p>
                  </a:txBody>
                  <a:tcPr>
                    <a:solidFill>
                      <a:schemeClr val="bg1">
                        <a:lumMod val="85000"/>
                      </a:schemeClr>
                    </a:solidFill>
                  </a:tcPr>
                </a:tc>
                <a:tc>
                  <a:txBody>
                    <a:bodyPr/>
                    <a:lstStyle/>
                    <a:p>
                      <a:pPr algn="ctr"/>
                      <a:r>
                        <a:rPr lang="en-US" sz="1300" b="1" i="1" dirty="0"/>
                        <a:t>1,566</a:t>
                      </a:r>
                    </a:p>
                  </a:txBody>
                  <a:tcPr>
                    <a:solidFill>
                      <a:schemeClr val="bg1">
                        <a:lumMod val="85000"/>
                      </a:schemeClr>
                    </a:solidFill>
                  </a:tcPr>
                </a:tc>
                <a:tc>
                  <a:txBody>
                    <a:bodyPr/>
                    <a:lstStyle/>
                    <a:p>
                      <a:pPr algn="ctr"/>
                      <a:r>
                        <a:rPr lang="en-US" sz="1300" i="0" dirty="0"/>
                        <a:t>NA</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1ADA0AFA-1E19-48C3-AE5B-967E3542B0AA}"/>
              </a:ext>
            </a:extLst>
          </p:cNvPr>
          <p:cNvGraphicFramePr>
            <a:graphicFrameLocks noGrp="1"/>
          </p:cNvGraphicFramePr>
          <p:nvPr>
            <p:extLst>
              <p:ext uri="{D42A27DB-BD31-4B8C-83A1-F6EECF244321}">
                <p14:modId xmlns:p14="http://schemas.microsoft.com/office/powerpoint/2010/main" val="360553116"/>
              </p:ext>
            </p:extLst>
          </p:nvPr>
        </p:nvGraphicFramePr>
        <p:xfrm>
          <a:off x="609599" y="2590800"/>
          <a:ext cx="7924796" cy="1737360"/>
        </p:xfrm>
        <a:graphic>
          <a:graphicData uri="http://schemas.openxmlformats.org/drawingml/2006/table">
            <a:tbl>
              <a:tblPr firstRow="1" bandRow="1">
                <a:tableStyleId>{00A15C55-8517-42AA-B614-E9B94910E393}</a:tableStyleId>
              </a:tblPr>
              <a:tblGrid>
                <a:gridCol w="3160197">
                  <a:extLst>
                    <a:ext uri="{9D8B030D-6E8A-4147-A177-3AD203B41FA5}">
                      <a16:colId xmlns:a16="http://schemas.microsoft.com/office/drawing/2014/main" val="20000"/>
                    </a:ext>
                  </a:extLst>
                </a:gridCol>
                <a:gridCol w="1173787">
                  <a:extLst>
                    <a:ext uri="{9D8B030D-6E8A-4147-A177-3AD203B41FA5}">
                      <a16:colId xmlns:a16="http://schemas.microsoft.com/office/drawing/2014/main" val="20001"/>
                    </a:ext>
                  </a:extLst>
                </a:gridCol>
                <a:gridCol w="1173787">
                  <a:extLst>
                    <a:ext uri="{9D8B030D-6E8A-4147-A177-3AD203B41FA5}">
                      <a16:colId xmlns:a16="http://schemas.microsoft.com/office/drawing/2014/main" val="2768121833"/>
                    </a:ext>
                  </a:extLst>
                </a:gridCol>
                <a:gridCol w="1107806">
                  <a:extLst>
                    <a:ext uri="{9D8B030D-6E8A-4147-A177-3AD203B41FA5}">
                      <a16:colId xmlns:a16="http://schemas.microsoft.com/office/drawing/2014/main" val="20002"/>
                    </a:ext>
                  </a:extLst>
                </a:gridCol>
                <a:gridCol w="1309219">
                  <a:extLst>
                    <a:ext uri="{9D8B030D-6E8A-4147-A177-3AD203B41FA5}">
                      <a16:colId xmlns:a16="http://schemas.microsoft.com/office/drawing/2014/main" val="20003"/>
                    </a:ext>
                  </a:extLst>
                </a:gridCol>
              </a:tblGrid>
              <a:tr h="468700">
                <a:tc>
                  <a:txBody>
                    <a:bodyPr/>
                    <a:lstStyle/>
                    <a:p>
                      <a:pPr algn="ctr"/>
                      <a:r>
                        <a:rPr lang="en-US" sz="1600" b="1" dirty="0">
                          <a:solidFill>
                            <a:schemeClr val="tx1"/>
                          </a:solidFill>
                        </a:rPr>
                        <a:t>Agricultural</a:t>
                      </a:r>
                      <a:r>
                        <a:rPr lang="en-US" sz="1600" b="1" baseline="0" dirty="0">
                          <a:solidFill>
                            <a:schemeClr val="tx1"/>
                          </a:solidFill>
                        </a:rPr>
                        <a:t> Safety and Health (</a:t>
                      </a:r>
                      <a:r>
                        <a:rPr lang="en-US" sz="1600" b="1" dirty="0">
                          <a:solidFill>
                            <a:schemeClr val="tx1"/>
                          </a:solidFill>
                        </a:rPr>
                        <a:t>ASH) </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 </a:t>
                      </a:r>
                      <a:r>
                        <a:rPr lang="en-US" sz="1400" b="1" dirty="0">
                          <a:solidFill>
                            <a:schemeClr val="tx1"/>
                          </a:solidFill>
                        </a:rPr>
                        <a:t>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34350">
                <a:tc>
                  <a:txBody>
                    <a:bodyPr/>
                    <a:lstStyle/>
                    <a:p>
                      <a:pPr algn="r"/>
                      <a:r>
                        <a:rPr lang="en-US" sz="1300" i="1" dirty="0"/>
                        <a:t>Outreach</a:t>
                      </a:r>
                      <a:r>
                        <a:rPr lang="en-US" sz="1300" i="1" baseline="0" dirty="0"/>
                        <a:t> Materials Distributed</a:t>
                      </a:r>
                      <a:endParaRPr lang="en-US" sz="1300" b="0" i="1" dirty="0"/>
                    </a:p>
                  </a:txBody>
                  <a:tcPr>
                    <a:solidFill>
                      <a:schemeClr val="bg1">
                        <a:lumMod val="95000"/>
                      </a:schemeClr>
                    </a:solidFill>
                  </a:tcPr>
                </a:tc>
                <a:tc>
                  <a:txBody>
                    <a:bodyPr/>
                    <a:lstStyle/>
                    <a:p>
                      <a:pPr algn="ctr"/>
                      <a:r>
                        <a:rPr lang="en-US" sz="1300" b="0" i="0" dirty="0"/>
                        <a:t>227</a:t>
                      </a:r>
                    </a:p>
                  </a:txBody>
                  <a:tcPr>
                    <a:solidFill>
                      <a:schemeClr val="bg1">
                        <a:lumMod val="95000"/>
                      </a:schemeClr>
                    </a:solidFill>
                  </a:tcPr>
                </a:tc>
                <a:tc>
                  <a:txBody>
                    <a:bodyPr/>
                    <a:lstStyle/>
                    <a:p>
                      <a:pPr algn="ctr"/>
                      <a:r>
                        <a:rPr lang="en-US" sz="1300" b="0" i="0" dirty="0"/>
                        <a:t>2,465</a:t>
                      </a:r>
                    </a:p>
                  </a:txBody>
                  <a:tcPr>
                    <a:solidFill>
                      <a:schemeClr val="bg1">
                        <a:lumMod val="95000"/>
                      </a:schemeClr>
                    </a:solidFill>
                  </a:tcPr>
                </a:tc>
                <a:tc>
                  <a:txBody>
                    <a:bodyPr/>
                    <a:lstStyle/>
                    <a:p>
                      <a:pPr algn="ctr"/>
                      <a:r>
                        <a:rPr lang="en-US" sz="1300" b="1" i="1" dirty="0"/>
                        <a:t>2,692</a:t>
                      </a:r>
                    </a:p>
                  </a:txBody>
                  <a:tcPr>
                    <a:solidFill>
                      <a:schemeClr val="bg1">
                        <a:lumMod val="95000"/>
                      </a:schemeClr>
                    </a:solidFill>
                  </a:tcPr>
                </a:tc>
                <a:tc>
                  <a:txBody>
                    <a:bodyPr/>
                    <a:lstStyle/>
                    <a:p>
                      <a:pPr algn="ctr"/>
                      <a:r>
                        <a:rPr lang="en-US" sz="1300" i="0" dirty="0"/>
                        <a:t>3,500</a:t>
                      </a:r>
                      <a:endParaRPr lang="en-US" sz="1300" b="0" i="0" dirty="0"/>
                    </a:p>
                  </a:txBody>
                  <a:tcPr>
                    <a:solidFill>
                      <a:schemeClr val="bg1">
                        <a:lumMod val="95000"/>
                      </a:schemeClr>
                    </a:solidFill>
                  </a:tcPr>
                </a:tc>
                <a:extLst>
                  <a:ext uri="{0D108BD9-81ED-4DB2-BD59-A6C34878D82A}">
                    <a16:rowId xmlns:a16="http://schemas.microsoft.com/office/drawing/2014/main" val="10001"/>
                  </a:ext>
                </a:extLst>
              </a:tr>
              <a:tr h="234350">
                <a:tc>
                  <a:txBody>
                    <a:bodyPr/>
                    <a:lstStyle/>
                    <a:p>
                      <a:pPr algn="r"/>
                      <a:r>
                        <a:rPr lang="en-US" sz="1300" i="1" dirty="0"/>
                        <a:t>Compliance Inspections</a:t>
                      </a:r>
                      <a:endParaRPr lang="en-US" sz="1300" b="0" i="1" dirty="0"/>
                    </a:p>
                  </a:txBody>
                  <a:tcPr>
                    <a:solidFill>
                      <a:schemeClr val="bg1">
                        <a:lumMod val="85000"/>
                      </a:schemeClr>
                    </a:solidFill>
                  </a:tcPr>
                </a:tc>
                <a:tc>
                  <a:txBody>
                    <a:bodyPr/>
                    <a:lstStyle/>
                    <a:p>
                      <a:pPr algn="ctr"/>
                      <a:r>
                        <a:rPr lang="en-US" sz="1300" b="0" i="0" dirty="0"/>
                        <a:t>24</a:t>
                      </a:r>
                    </a:p>
                  </a:txBody>
                  <a:tcPr>
                    <a:solidFill>
                      <a:schemeClr val="bg1">
                        <a:lumMod val="85000"/>
                      </a:schemeClr>
                    </a:solidFill>
                  </a:tcPr>
                </a:tc>
                <a:tc>
                  <a:txBody>
                    <a:bodyPr/>
                    <a:lstStyle/>
                    <a:p>
                      <a:pPr algn="ctr"/>
                      <a:r>
                        <a:rPr lang="en-US" sz="1300" b="0" i="0" dirty="0"/>
                        <a:t>7</a:t>
                      </a:r>
                    </a:p>
                  </a:txBody>
                  <a:tcPr>
                    <a:solidFill>
                      <a:schemeClr val="bg1">
                        <a:lumMod val="85000"/>
                      </a:schemeClr>
                    </a:solidFill>
                  </a:tcPr>
                </a:tc>
                <a:tc>
                  <a:txBody>
                    <a:bodyPr/>
                    <a:lstStyle/>
                    <a:p>
                      <a:pPr algn="ctr"/>
                      <a:r>
                        <a:rPr lang="en-US" sz="1300" b="1" i="1" dirty="0"/>
                        <a:t>31</a:t>
                      </a:r>
                    </a:p>
                  </a:txBody>
                  <a:tcPr>
                    <a:solidFill>
                      <a:schemeClr val="bg1">
                        <a:lumMod val="85000"/>
                      </a:schemeClr>
                    </a:solidFill>
                  </a:tcPr>
                </a:tc>
                <a:tc>
                  <a:txBody>
                    <a:bodyPr/>
                    <a:lstStyle/>
                    <a:p>
                      <a:pPr algn="ctr"/>
                      <a:r>
                        <a:rPr lang="en-US" sz="1300" i="0" dirty="0"/>
                        <a:t>80</a:t>
                      </a:r>
                      <a:endParaRPr lang="en-US" sz="1300" b="0" i="0" dirty="0"/>
                    </a:p>
                  </a:txBody>
                  <a:tcPr>
                    <a:solidFill>
                      <a:schemeClr val="bg1">
                        <a:lumMod val="85000"/>
                      </a:schemeClr>
                    </a:solidFill>
                  </a:tcPr>
                </a:tc>
                <a:extLst>
                  <a:ext uri="{0D108BD9-81ED-4DB2-BD59-A6C34878D82A}">
                    <a16:rowId xmlns:a16="http://schemas.microsoft.com/office/drawing/2014/main" val="10002"/>
                  </a:ext>
                </a:extLst>
              </a:tr>
              <a:tr h="234350">
                <a:tc>
                  <a:txBody>
                    <a:bodyPr/>
                    <a:lstStyle/>
                    <a:p>
                      <a:pPr algn="r"/>
                      <a:r>
                        <a:rPr lang="en-US" sz="1300" i="1" dirty="0"/>
                        <a:t>Certificates Issued</a:t>
                      </a:r>
                      <a:endParaRPr lang="en-US" sz="1300" b="0" i="1" dirty="0"/>
                    </a:p>
                  </a:txBody>
                  <a:tcPr>
                    <a:solidFill>
                      <a:schemeClr val="bg1">
                        <a:lumMod val="95000"/>
                      </a:schemeClr>
                    </a:solidFill>
                  </a:tcPr>
                </a:tc>
                <a:tc>
                  <a:txBody>
                    <a:bodyPr/>
                    <a:lstStyle/>
                    <a:p>
                      <a:pPr algn="ctr"/>
                      <a:r>
                        <a:rPr lang="en-US" sz="1300" b="0" i="0" dirty="0"/>
                        <a:t>88</a:t>
                      </a:r>
                    </a:p>
                  </a:txBody>
                  <a:tcPr>
                    <a:solidFill>
                      <a:schemeClr val="bg1">
                        <a:lumMod val="95000"/>
                      </a:schemeClr>
                    </a:solidFill>
                  </a:tcPr>
                </a:tc>
                <a:tc>
                  <a:txBody>
                    <a:bodyPr/>
                    <a:lstStyle/>
                    <a:p>
                      <a:pPr algn="ctr"/>
                      <a:r>
                        <a:rPr lang="en-US" sz="1300" b="0" i="0" dirty="0"/>
                        <a:t>1,152</a:t>
                      </a:r>
                    </a:p>
                  </a:txBody>
                  <a:tcPr>
                    <a:solidFill>
                      <a:schemeClr val="bg1">
                        <a:lumMod val="95000"/>
                      </a:schemeClr>
                    </a:solidFill>
                  </a:tcPr>
                </a:tc>
                <a:tc>
                  <a:txBody>
                    <a:bodyPr/>
                    <a:lstStyle/>
                    <a:p>
                      <a:pPr algn="ctr"/>
                      <a:r>
                        <a:rPr lang="en-US" sz="1300" b="1" i="1" dirty="0"/>
                        <a:t>1,240</a:t>
                      </a:r>
                    </a:p>
                  </a:txBody>
                  <a:tcPr>
                    <a:solidFill>
                      <a:schemeClr val="bg1">
                        <a:lumMod val="95000"/>
                      </a:schemeClr>
                    </a:solidFill>
                  </a:tcPr>
                </a:tc>
                <a:tc>
                  <a:txBody>
                    <a:bodyPr/>
                    <a:lstStyle/>
                    <a:p>
                      <a:pPr algn="ctr"/>
                      <a:r>
                        <a:rPr lang="en-US" sz="1300" i="0" dirty="0"/>
                        <a:t>1,500</a:t>
                      </a:r>
                      <a:endParaRPr lang="en-US" sz="1300" b="0" i="0" dirty="0"/>
                    </a:p>
                  </a:txBody>
                  <a:tcPr>
                    <a:solidFill>
                      <a:schemeClr val="bg1">
                        <a:lumMod val="95000"/>
                      </a:schemeClr>
                    </a:solidFill>
                  </a:tcPr>
                </a:tc>
                <a:extLst>
                  <a:ext uri="{0D108BD9-81ED-4DB2-BD59-A6C34878D82A}">
                    <a16:rowId xmlns:a16="http://schemas.microsoft.com/office/drawing/2014/main" val="10003"/>
                  </a:ext>
                </a:extLst>
              </a:tr>
              <a:tr h="234350">
                <a:tc>
                  <a:txBody>
                    <a:bodyPr/>
                    <a:lstStyle/>
                    <a:p>
                      <a:pPr algn="r"/>
                      <a:r>
                        <a:rPr lang="en-US" sz="1300" i="1" dirty="0"/>
                        <a:t>Preoccupancy Inspections</a:t>
                      </a:r>
                      <a:endParaRPr lang="en-US" sz="1300" b="0" i="1" dirty="0"/>
                    </a:p>
                  </a:txBody>
                  <a:tcPr>
                    <a:solidFill>
                      <a:schemeClr val="bg1">
                        <a:lumMod val="85000"/>
                      </a:schemeClr>
                    </a:solidFill>
                  </a:tcPr>
                </a:tc>
                <a:tc>
                  <a:txBody>
                    <a:bodyPr/>
                    <a:lstStyle/>
                    <a:p>
                      <a:pPr algn="ctr"/>
                      <a:r>
                        <a:rPr lang="en-US" sz="1300" b="0" i="0" dirty="0"/>
                        <a:t>146</a:t>
                      </a:r>
                    </a:p>
                  </a:txBody>
                  <a:tcPr>
                    <a:solidFill>
                      <a:schemeClr val="bg1">
                        <a:lumMod val="85000"/>
                      </a:schemeClr>
                    </a:solidFill>
                  </a:tcPr>
                </a:tc>
                <a:tc>
                  <a:txBody>
                    <a:bodyPr/>
                    <a:lstStyle/>
                    <a:p>
                      <a:pPr algn="ctr"/>
                      <a:r>
                        <a:rPr lang="en-US" sz="1300" b="0" i="0" dirty="0"/>
                        <a:t>1,311</a:t>
                      </a:r>
                    </a:p>
                  </a:txBody>
                  <a:tcPr>
                    <a:solidFill>
                      <a:schemeClr val="bg1">
                        <a:lumMod val="85000"/>
                      </a:schemeClr>
                    </a:solidFill>
                  </a:tcPr>
                </a:tc>
                <a:tc>
                  <a:txBody>
                    <a:bodyPr/>
                    <a:lstStyle/>
                    <a:p>
                      <a:pPr algn="ctr"/>
                      <a:r>
                        <a:rPr lang="en-US" sz="1300" b="1" i="1" dirty="0"/>
                        <a:t>1,457</a:t>
                      </a:r>
                    </a:p>
                  </a:txBody>
                  <a:tcPr>
                    <a:solidFill>
                      <a:schemeClr val="bg1">
                        <a:lumMod val="85000"/>
                      </a:schemeClr>
                    </a:solidFill>
                  </a:tcPr>
                </a:tc>
                <a:tc>
                  <a:txBody>
                    <a:bodyPr/>
                    <a:lstStyle/>
                    <a:p>
                      <a:pPr algn="ctr"/>
                      <a:r>
                        <a:rPr lang="en-US" sz="1300" i="0" dirty="0"/>
                        <a:t>1,700</a:t>
                      </a:r>
                      <a:endParaRPr lang="en-US" sz="13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9C337C20-78D3-4FEC-AB03-AC2CE8D52A81}"/>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pic>
        <p:nvPicPr>
          <p:cNvPr id="12" name="Picture 11" descr="C:\Users\wllagoe.EADS\Pictures\Construction\IMAG0613.jpg">
            <a:extLst>
              <a:ext uri="{FF2B5EF4-FFF2-40B4-BE49-F238E27FC236}">
                <a16:creationId xmlns:a16="http://schemas.microsoft.com/office/drawing/2014/main" id="{7C0E007E-79F3-48EA-B168-CF725B281815}"/>
              </a:ext>
            </a:extLst>
          </p:cNvPr>
          <p:cNvPicPr/>
          <p:nvPr/>
        </p:nvPicPr>
        <p:blipFill>
          <a:blip r:embed="rId3" cstate="print"/>
          <a:srcRect t="22143"/>
          <a:stretch>
            <a:fillRect/>
          </a:stretch>
        </p:blipFill>
        <p:spPr bwMode="auto">
          <a:xfrm>
            <a:off x="609600" y="4330245"/>
            <a:ext cx="3048000" cy="1613354"/>
          </a:xfrm>
          <a:prstGeom prst="rect">
            <a:avLst/>
          </a:prstGeom>
          <a:noFill/>
          <a:ln w="9525">
            <a:noFill/>
            <a:miter lim="800000"/>
            <a:headEnd/>
            <a:tailEnd/>
          </a:ln>
        </p:spPr>
      </p:pic>
      <p:pic>
        <p:nvPicPr>
          <p:cNvPr id="16" name="Picture 15" descr="C:\Documents and Settings\Wanda Lagoe\My Documents\My Pictures\Partnerships\Crane 178.jpg">
            <a:extLst>
              <a:ext uri="{FF2B5EF4-FFF2-40B4-BE49-F238E27FC236}">
                <a16:creationId xmlns:a16="http://schemas.microsoft.com/office/drawing/2014/main" id="{DFFDDE89-4B1A-4DFD-B794-163BB10039D7}"/>
              </a:ext>
            </a:extLst>
          </p:cNvPr>
          <p:cNvPicPr/>
          <p:nvPr/>
        </p:nvPicPr>
        <p:blipFill>
          <a:blip r:embed="rId4" cstate="print"/>
          <a:srcRect l="49448" t="20285"/>
          <a:stretch>
            <a:fillRect/>
          </a:stretch>
        </p:blipFill>
        <p:spPr bwMode="auto">
          <a:xfrm>
            <a:off x="6248400" y="4330242"/>
            <a:ext cx="2285999" cy="1613357"/>
          </a:xfrm>
          <a:prstGeom prst="rect">
            <a:avLst/>
          </a:prstGeom>
          <a:noFill/>
          <a:ln w="9525">
            <a:noFill/>
            <a:miter lim="800000"/>
            <a:headEnd/>
            <a:tailEnd/>
          </a:ln>
        </p:spPr>
      </p:pic>
      <p:pic>
        <p:nvPicPr>
          <p:cNvPr id="17" name="Picture 16" descr="DSC_1171">
            <a:extLst>
              <a:ext uri="{FF2B5EF4-FFF2-40B4-BE49-F238E27FC236}">
                <a16:creationId xmlns:a16="http://schemas.microsoft.com/office/drawing/2014/main" id="{DDFCD552-13F5-44F5-83F2-ECCB7EA9132E}"/>
              </a:ext>
            </a:extLst>
          </p:cNvPr>
          <p:cNvPicPr/>
          <p:nvPr/>
        </p:nvPicPr>
        <p:blipFill rotWithShape="1">
          <a:blip r:embed="rId5" cstate="email">
            <a:extLst>
              <a:ext uri="{28A0092B-C50C-407E-A947-70E740481C1C}">
                <a14:useLocalDpi xmlns:a14="http://schemas.microsoft.com/office/drawing/2010/main"/>
              </a:ext>
            </a:extLst>
          </a:blip>
          <a:srcRect l="18430" t="33212" r="15224" b="24037"/>
          <a:stretch/>
        </p:blipFill>
        <p:spPr bwMode="auto">
          <a:xfrm>
            <a:off x="4733925" y="4317087"/>
            <a:ext cx="1971675" cy="1613357"/>
          </a:xfrm>
          <a:prstGeom prst="rect">
            <a:avLst/>
          </a:prstGeom>
          <a:ln>
            <a:noFill/>
          </a:ln>
          <a:extLst>
            <a:ext uri="{53640926-AAD7-44D8-BBD7-CCE9431645EC}">
              <a14:shadowObscured xmlns:a14="http://schemas.microsoft.com/office/drawing/2010/main"/>
            </a:ext>
          </a:extLst>
        </p:spPr>
      </p:pic>
      <p:pic>
        <p:nvPicPr>
          <p:cNvPr id="21" name="Picture 20" descr="A group of people standing next to a person&#10;&#10;Description automatically generated">
            <a:extLst>
              <a:ext uri="{FF2B5EF4-FFF2-40B4-BE49-F238E27FC236}">
                <a16:creationId xmlns:a16="http://schemas.microsoft.com/office/drawing/2014/main" id="{FA5DF09D-382F-4EA9-B341-2CE2FFCF12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3491" y="4303931"/>
            <a:ext cx="1377109" cy="1639668"/>
          </a:xfrm>
          <a:prstGeom prst="rect">
            <a:avLst/>
          </a:prstGeom>
        </p:spPr>
      </p:pic>
    </p:spTree>
    <p:extLst>
      <p:ext uri="{BB962C8B-B14F-4D97-AF65-F5344CB8AC3E}">
        <p14:creationId xmlns:p14="http://schemas.microsoft.com/office/powerpoint/2010/main" val="78950303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 </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pic>
        <p:nvPicPr>
          <p:cNvPr id="12" name="Picture 11" descr="DSC_1207-2">
            <a:extLst>
              <a:ext uri="{FF2B5EF4-FFF2-40B4-BE49-F238E27FC236}">
                <a16:creationId xmlns:a16="http://schemas.microsoft.com/office/drawing/2014/main" id="{3B4D7D6E-8988-401D-8A66-9DD8D6128303}"/>
              </a:ext>
            </a:extLst>
          </p:cNvPr>
          <p:cNvPicPr>
            <a:picLocks noGrp="1" noChangeAspect="1"/>
          </p:cNvPicPr>
          <p:nvPr isPhoto="1"/>
        </p:nvPicPr>
        <p:blipFill>
          <a:blip r:embed="rId3" cstate="email">
            <a:extLst>
              <a:ext uri="{28A0092B-C50C-407E-A947-70E740481C1C}">
                <a14:useLocalDpi xmlns:a14="http://schemas.microsoft.com/office/drawing/2010/main"/>
              </a:ext>
            </a:extLst>
          </a:blip>
          <a:stretch>
            <a:fillRect/>
          </a:stretch>
        </p:blipFill>
        <p:spPr>
          <a:xfrm>
            <a:off x="5178336" y="1295400"/>
            <a:ext cx="3356064" cy="2785533"/>
          </a:xfrm>
          <a:prstGeom prst="rect">
            <a:avLst/>
          </a:prstGeom>
        </p:spPr>
      </p:pic>
      <p:sp>
        <p:nvSpPr>
          <p:cNvPr id="2" name="TextBox 1">
            <a:extLst>
              <a:ext uri="{FF2B5EF4-FFF2-40B4-BE49-F238E27FC236}">
                <a16:creationId xmlns:a16="http://schemas.microsoft.com/office/drawing/2014/main" id="{5F68E256-868C-4196-AD9E-2E2E7FF5B56C}"/>
              </a:ext>
            </a:extLst>
          </p:cNvPr>
          <p:cNvSpPr txBox="1"/>
          <p:nvPr/>
        </p:nvSpPr>
        <p:spPr>
          <a:xfrm>
            <a:off x="5720809" y="5163364"/>
            <a:ext cx="2813591" cy="553998"/>
          </a:xfrm>
          <a:prstGeom prst="rect">
            <a:avLst/>
          </a:prstGeom>
          <a:noFill/>
        </p:spPr>
        <p:txBody>
          <a:bodyPr wrap="none" rtlCol="0">
            <a:spAutoFit/>
          </a:bodyPr>
          <a:lstStyle/>
          <a:p>
            <a:r>
              <a:rPr lang="en-US" sz="1000" b="1" dirty="0"/>
              <a:t>2019 – 2023 Strategic Management Plan</a:t>
            </a:r>
          </a:p>
          <a:p>
            <a:r>
              <a:rPr lang="en-US" sz="1000" i="1" dirty="0"/>
              <a:t>Goal #1 – Reduce fatalities by 2%</a:t>
            </a:r>
          </a:p>
          <a:p>
            <a:r>
              <a:rPr lang="en-US" sz="1000" i="1" dirty="0"/>
              <a:t>Goal #2 – Reduce injuries and illnesses by 5%</a:t>
            </a:r>
          </a:p>
        </p:txBody>
      </p:sp>
      <p:sp>
        <p:nvSpPr>
          <p:cNvPr id="7" name="TextBox 6">
            <a:extLst>
              <a:ext uri="{FF2B5EF4-FFF2-40B4-BE49-F238E27FC236}">
                <a16:creationId xmlns:a16="http://schemas.microsoft.com/office/drawing/2014/main" id="{46B1B3D8-35C0-4844-B2D7-57629E5B1759}"/>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1905012078"/>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918555767"/>
              </p:ext>
            </p:extLst>
          </p:nvPr>
        </p:nvGraphicFramePr>
        <p:xfrm>
          <a:off x="609600" y="1143000"/>
          <a:ext cx="7924797" cy="1219201"/>
        </p:xfrm>
        <a:graphic>
          <a:graphicData uri="http://schemas.openxmlformats.org/drawingml/2006/table">
            <a:tbl>
              <a:tblPr>
                <a:tableStyleId>{00A15C55-8517-42AA-B614-E9B94910E393}</a:tableStyleId>
              </a:tblPr>
              <a:tblGrid>
                <a:gridCol w="3450241">
                  <a:extLst>
                    <a:ext uri="{9D8B030D-6E8A-4147-A177-3AD203B41FA5}">
                      <a16:colId xmlns:a16="http://schemas.microsoft.com/office/drawing/2014/main" val="20000"/>
                    </a:ext>
                  </a:extLst>
                </a:gridCol>
                <a:gridCol w="1236856">
                  <a:extLst>
                    <a:ext uri="{9D8B030D-6E8A-4147-A177-3AD203B41FA5}">
                      <a16:colId xmlns:a16="http://schemas.microsoft.com/office/drawing/2014/main" val="20001"/>
                    </a:ext>
                  </a:extLst>
                </a:gridCol>
                <a:gridCol w="951703">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85186">
                  <a:extLst>
                    <a:ext uri="{9D8B030D-6E8A-4147-A177-3AD203B41FA5}">
                      <a16:colId xmlns:a16="http://schemas.microsoft.com/office/drawing/2014/main" val="1201846190"/>
                    </a:ext>
                  </a:extLst>
                </a:gridCol>
                <a:gridCol w="838811">
                  <a:extLst>
                    <a:ext uri="{9D8B030D-6E8A-4147-A177-3AD203B41FA5}">
                      <a16:colId xmlns:a16="http://schemas.microsoft.com/office/drawing/2014/main" val="20004"/>
                    </a:ext>
                  </a:extLst>
                </a:gridCol>
              </a:tblGrid>
              <a:tr h="59218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NAICS 23</a:t>
                      </a:r>
                      <a:r>
                        <a:rPr lang="en-US" sz="1400" b="1" dirty="0"/>
                        <a:t>—CONSTRUCTION</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FFY 2018</a:t>
                      </a:r>
                    </a:p>
                  </a:txBody>
                  <a:tcPr anchor="ctr" horzOverflow="overflow">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  1</a:t>
                      </a:r>
                      <a:r>
                        <a:rPr kumimoji="0" lang="en-US" sz="1000" b="1" i="0" u="none" strike="noStrike" cap="none" normalizeH="0" baseline="30000" dirty="0">
                          <a:ln>
                            <a:noFill/>
                          </a:ln>
                          <a:solidFill>
                            <a:schemeClr val="tx1"/>
                          </a:solidFill>
                          <a:effectLst/>
                          <a:latin typeface="Arial" charset="0"/>
                          <a:cs typeface="Arial" charset="0"/>
                        </a:rPr>
                        <a:t>st </a:t>
                      </a:r>
                      <a:r>
                        <a:rPr kumimoji="0" lang="en-US" sz="10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2</a:t>
                      </a:r>
                      <a:r>
                        <a:rPr kumimoji="0" lang="en-US" sz="1000" b="1" i="0" u="none" strike="noStrike" cap="none" normalizeH="0" baseline="30000" dirty="0">
                          <a:ln>
                            <a:noFill/>
                          </a:ln>
                          <a:solidFill>
                            <a:schemeClr val="tx1"/>
                          </a:solidFill>
                          <a:effectLst/>
                          <a:latin typeface="Arial" charset="0"/>
                          <a:cs typeface="Arial" charset="0"/>
                        </a:rPr>
                        <a:t>nd</a:t>
                      </a:r>
                      <a:r>
                        <a:rPr kumimoji="0" lang="en-US" sz="10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dirty="0">
                          <a:ln>
                            <a:noFill/>
                          </a:ln>
                          <a:effectLst/>
                        </a:rPr>
                        <a:t>24</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6</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a:t>
                      </a:r>
                    </a:p>
                  </a:txBody>
                  <a:tcPr horzOverflow="overflow">
                    <a:solidFill>
                      <a:schemeClr val="bg1">
                        <a:lumMod val="95000"/>
                      </a:schemeClr>
                    </a:solidFill>
                  </a:tcPr>
                </a:tc>
                <a:extLst>
                  <a:ext uri="{0D108BD9-81ED-4DB2-BD59-A6C34878D82A}">
                    <a16:rowId xmlns:a16="http://schemas.microsoft.com/office/drawing/2014/main" val="10001"/>
                  </a:ext>
                </a:extLst>
              </a:tr>
              <a:tr h="31350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effectLst/>
                        </a:rPr>
                        <a:t> Fatality Rate</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0.0118</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3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0.0005</a:t>
                      </a: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0.0004</a:t>
                      </a:r>
                    </a:p>
                  </a:txBody>
                  <a:tcPr horzOverflow="overflow">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0.0004</a:t>
                      </a:r>
                    </a:p>
                  </a:txBody>
                  <a:tcPr horzOverflow="overflow">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551D7D50-EAB8-4089-9442-23CB7A3F44C9}"/>
              </a:ext>
            </a:extLst>
          </p:cNvPr>
          <p:cNvGraphicFramePr>
            <a:graphicFrameLocks noGrp="1"/>
          </p:cNvGraphicFramePr>
          <p:nvPr>
            <p:extLst>
              <p:ext uri="{D42A27DB-BD31-4B8C-83A1-F6EECF244321}">
                <p14:modId xmlns:p14="http://schemas.microsoft.com/office/powerpoint/2010/main" val="795819173"/>
              </p:ext>
            </p:extLst>
          </p:nvPr>
        </p:nvGraphicFramePr>
        <p:xfrm>
          <a:off x="609599" y="2514601"/>
          <a:ext cx="7924799" cy="3362282"/>
        </p:xfrm>
        <a:graphic>
          <a:graphicData uri="http://schemas.openxmlformats.org/drawingml/2006/table">
            <a:tbl>
              <a:tblPr firstRow="1" bandRow="1">
                <a:tableStyleId>{00A15C55-8517-42AA-B614-E9B94910E393}</a:tableStyleId>
              </a:tblPr>
              <a:tblGrid>
                <a:gridCol w="1795388">
                  <a:extLst>
                    <a:ext uri="{9D8B030D-6E8A-4147-A177-3AD203B41FA5}">
                      <a16:colId xmlns:a16="http://schemas.microsoft.com/office/drawing/2014/main" val="20000"/>
                    </a:ext>
                  </a:extLst>
                </a:gridCol>
                <a:gridCol w="795413">
                  <a:extLst>
                    <a:ext uri="{9D8B030D-6E8A-4147-A177-3AD203B41FA5}">
                      <a16:colId xmlns:a16="http://schemas.microsoft.com/office/drawing/2014/main" val="20001"/>
                    </a:ext>
                  </a:extLst>
                </a:gridCol>
                <a:gridCol w="838200">
                  <a:extLst>
                    <a:ext uri="{9D8B030D-6E8A-4147-A177-3AD203B41FA5}">
                      <a16:colId xmlns:a16="http://schemas.microsoft.com/office/drawing/2014/main" val="4062742692"/>
                    </a:ext>
                  </a:extLst>
                </a:gridCol>
                <a:gridCol w="609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637262442"/>
                    </a:ext>
                  </a:extLst>
                </a:gridCol>
                <a:gridCol w="685798">
                  <a:extLst>
                    <a:ext uri="{9D8B030D-6E8A-4147-A177-3AD203B41FA5}">
                      <a16:colId xmlns:a16="http://schemas.microsoft.com/office/drawing/2014/main" val="20005"/>
                    </a:ext>
                  </a:extLst>
                </a:gridCol>
              </a:tblGrid>
              <a:tr h="498517">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r"/>
                      <a:r>
                        <a:rPr lang="en-US" sz="1400" b="1" dirty="0">
                          <a:solidFill>
                            <a:schemeClr val="tx1"/>
                          </a:solidFill>
                        </a:rPr>
                        <a:t>Fatality Type</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83095">
                <a:tc>
                  <a:txBody>
                    <a:bodyPr/>
                    <a:lstStyle/>
                    <a:p>
                      <a:pPr algn="r"/>
                      <a:r>
                        <a:rPr lang="en-US" sz="1300" b="0" i="1" dirty="0">
                          <a:solidFill>
                            <a:schemeClr val="tx1"/>
                          </a:solidFill>
                        </a:rPr>
                        <a:t>Struck By</a:t>
                      </a:r>
                    </a:p>
                  </a:txBody>
                  <a:tcPr anchor="ctr">
                    <a:solidFill>
                      <a:schemeClr val="bg1">
                        <a:lumMod val="95000"/>
                      </a:schemeClr>
                    </a:solidFill>
                  </a:tcPr>
                </a:tc>
                <a:tc>
                  <a:txBody>
                    <a:bodyPr/>
                    <a:lstStyle/>
                    <a:p>
                      <a:pPr algn="ctr"/>
                      <a:r>
                        <a:rPr lang="en-US" sz="1300" i="0" dirty="0"/>
                        <a:t>1</a:t>
                      </a:r>
                    </a:p>
                  </a:txBody>
                  <a:tcPr anchor="ctr">
                    <a:solidFill>
                      <a:schemeClr val="bg1">
                        <a:lumMod val="95000"/>
                      </a:schemeClr>
                    </a:solidFill>
                  </a:tcPr>
                </a:tc>
                <a:tc>
                  <a:txBody>
                    <a:bodyPr/>
                    <a:lstStyle/>
                    <a:p>
                      <a:pPr algn="ctr"/>
                      <a:r>
                        <a:rPr lang="en-US" sz="1300" i="0" dirty="0"/>
                        <a:t>0</a:t>
                      </a:r>
                    </a:p>
                  </a:txBody>
                  <a:tcPr anchor="ctr">
                    <a:solidFill>
                      <a:schemeClr val="bg1">
                        <a:lumMod val="95000"/>
                      </a:schemeClr>
                    </a:solidFill>
                  </a:tcPr>
                </a:tc>
                <a:tc>
                  <a:txBody>
                    <a:bodyPr/>
                    <a:lstStyle/>
                    <a:p>
                      <a:pPr algn="ctr"/>
                      <a:r>
                        <a:rPr lang="en-US" sz="1300" b="1" i="1" dirty="0"/>
                        <a:t>1</a:t>
                      </a:r>
                    </a:p>
                  </a:txBody>
                  <a:tcPr anchor="ctr">
                    <a:solidFill>
                      <a:schemeClr val="bg1">
                        <a:lumMod val="95000"/>
                      </a:schemeClr>
                    </a:solidFill>
                  </a:tcPr>
                </a:tc>
                <a:tc>
                  <a:txBody>
                    <a:bodyPr/>
                    <a:lstStyle/>
                    <a:p>
                      <a:pPr algn="r"/>
                      <a:r>
                        <a:rPr lang="en-US" sz="1300" b="0" i="1" dirty="0">
                          <a:solidFill>
                            <a:schemeClr val="tx1"/>
                          </a:solidFill>
                        </a:rPr>
                        <a:t>Inhalation</a:t>
                      </a:r>
                    </a:p>
                  </a:txBody>
                  <a:tcPr anchor="ctr">
                    <a:solidFill>
                      <a:schemeClr val="bg1">
                        <a:lumMod val="95000"/>
                      </a:schemeClr>
                    </a:solidFill>
                  </a:tcPr>
                </a:tc>
                <a:tc>
                  <a:txBody>
                    <a:bodyPr/>
                    <a:lstStyle/>
                    <a:p>
                      <a:pPr algn="ctr"/>
                      <a:r>
                        <a:rPr lang="en-US" sz="1300" i="0" dirty="0"/>
                        <a:t>1</a:t>
                      </a:r>
                    </a:p>
                  </a:txBody>
                  <a:tcPr anchor="ctr">
                    <a:solidFill>
                      <a:schemeClr val="bg1">
                        <a:lumMod val="95000"/>
                      </a:schemeClr>
                    </a:solidFill>
                  </a:tcPr>
                </a:tc>
                <a:tc>
                  <a:txBody>
                    <a:bodyPr/>
                    <a:lstStyle/>
                    <a:p>
                      <a:pPr algn="ctr"/>
                      <a:r>
                        <a:rPr lang="en-US" sz="1300" i="0" dirty="0"/>
                        <a:t>0</a:t>
                      </a:r>
                    </a:p>
                  </a:txBody>
                  <a:tcPr anchor="ctr">
                    <a:solidFill>
                      <a:schemeClr val="bg1">
                        <a:lumMod val="95000"/>
                      </a:schemeClr>
                    </a:solidFill>
                  </a:tcPr>
                </a:tc>
                <a:tc>
                  <a:txBody>
                    <a:bodyPr/>
                    <a:lstStyle/>
                    <a:p>
                      <a:pPr algn="ctr"/>
                      <a:r>
                        <a:rPr lang="en-US" sz="1300" b="1" i="1" dirty="0"/>
                        <a:t>1</a:t>
                      </a:r>
                    </a:p>
                  </a:txBody>
                  <a:tcPr anchor="ctr">
                    <a:solidFill>
                      <a:schemeClr val="bg1">
                        <a:lumMod val="95000"/>
                      </a:schemeClr>
                    </a:solidFill>
                  </a:tcPr>
                </a:tc>
                <a:extLst>
                  <a:ext uri="{0D108BD9-81ED-4DB2-BD59-A6C34878D82A}">
                    <a16:rowId xmlns:a16="http://schemas.microsoft.com/office/drawing/2014/main" val="10001"/>
                  </a:ext>
                </a:extLst>
              </a:tr>
              <a:tr h="433179">
                <a:tc>
                  <a:txBody>
                    <a:bodyPr/>
                    <a:lstStyle/>
                    <a:p>
                      <a:pPr algn="r"/>
                      <a:r>
                        <a:rPr lang="en-US" sz="13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77706">
                <a:tc>
                  <a:txBody>
                    <a:bodyPr/>
                    <a:lstStyle/>
                    <a:p>
                      <a:pPr algn="r"/>
                      <a:r>
                        <a:rPr lang="en-US" sz="13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28790">
                <a:tc>
                  <a:txBody>
                    <a:bodyPr/>
                    <a:lstStyle/>
                    <a:p>
                      <a:pPr algn="r"/>
                      <a:r>
                        <a:rPr lang="en-US" sz="1300" b="0" i="1" dirty="0"/>
                        <a:t>Fall (Same</a:t>
                      </a:r>
                      <a:r>
                        <a:rPr lang="en-US" sz="1300" b="0" i="1" baseline="0" dirty="0"/>
                        <a:t> Level)</a:t>
                      </a:r>
                      <a:endParaRPr lang="en-US" sz="13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3179">
                <a:tc>
                  <a:txBody>
                    <a:bodyPr/>
                    <a:lstStyle/>
                    <a:p>
                      <a:pPr algn="r"/>
                      <a:r>
                        <a:rPr lang="en-US" sz="13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4</a:t>
                      </a:r>
                    </a:p>
                  </a:txBody>
                  <a:tcPr anchor="ctr">
                    <a:solidFill>
                      <a:schemeClr val="bg1">
                        <a:lumMod val="95000"/>
                      </a:schemeClr>
                    </a:solidFill>
                  </a:tcPr>
                </a:tc>
                <a:tc>
                  <a:txBody>
                    <a:bodyPr/>
                    <a:lstStyle/>
                    <a:p>
                      <a:pPr algn="r"/>
                      <a:r>
                        <a:rPr lang="en-US" sz="13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86544">
                <a:tc>
                  <a:txBody>
                    <a:bodyPr/>
                    <a:lstStyle/>
                    <a:p>
                      <a:pPr algn="r"/>
                      <a:r>
                        <a:rPr lang="en-US" sz="13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3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6"/>
                  </a:ext>
                </a:extLst>
              </a:tr>
              <a:tr h="511791">
                <a:tc>
                  <a:txBody>
                    <a:bodyPr/>
                    <a:lstStyle/>
                    <a:p>
                      <a:pPr algn="r"/>
                      <a:r>
                        <a:rPr lang="en-US" sz="13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3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C103722D-5B3B-4F85-AE07-1AEA6A6B3362}"/>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4761304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graphicFrame>
        <p:nvGraphicFramePr>
          <p:cNvPr id="10" name="Group 128">
            <a:extLst>
              <a:ext uri="{FF2B5EF4-FFF2-40B4-BE49-F238E27FC236}">
                <a16:creationId xmlns:a16="http://schemas.microsoft.com/office/drawing/2014/main" id="{D01AEA25-2911-4D7B-B30B-6CB68AEBDA92}"/>
              </a:ext>
            </a:extLst>
          </p:cNvPr>
          <p:cNvGraphicFramePr>
            <a:graphicFrameLocks noGrp="1"/>
          </p:cNvGraphicFramePr>
          <p:nvPr>
            <p:extLst>
              <p:ext uri="{D42A27DB-BD31-4B8C-83A1-F6EECF244321}">
                <p14:modId xmlns:p14="http://schemas.microsoft.com/office/powerpoint/2010/main" val="988049236"/>
              </p:ext>
            </p:extLst>
          </p:nvPr>
        </p:nvGraphicFramePr>
        <p:xfrm>
          <a:off x="609600" y="1143000"/>
          <a:ext cx="7929234" cy="173944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379515">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23*</a:t>
                      </a:r>
                      <a:r>
                        <a:rPr lang="en-US" sz="1800" b="1" dirty="0"/>
                        <a:t>—</a:t>
                      </a:r>
                      <a:r>
                        <a:rPr kumimoji="0" lang="en-US" sz="1800" b="1" i="0" u="none" strike="noStrike" cap="none" normalizeH="0" baseline="0" dirty="0">
                          <a:ln>
                            <a:noFill/>
                          </a:ln>
                          <a:solidFill>
                            <a:schemeClr val="tx1"/>
                          </a:solidFill>
                          <a:effectLst/>
                          <a:latin typeface="Arial" charset="0"/>
                          <a:cs typeface="Arial" charset="0"/>
                        </a:rPr>
                        <a:t>CONSTRUCTION</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111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379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2017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2846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2.2</a:t>
                      </a:r>
                    </a:p>
                  </a:txBody>
                  <a:tcPr horzOverflow="overflow">
                    <a:solidFill>
                      <a:schemeClr val="bg1">
                        <a:lumMod val="9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18%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1.8</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3.2</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3.1</a:t>
                      </a:r>
                    </a:p>
                  </a:txBody>
                  <a:tcPr horzOverflow="overflow">
                    <a:solidFill>
                      <a:schemeClr val="bg1">
                        <a:lumMod val="95000"/>
                      </a:schemeClr>
                    </a:solidFill>
                  </a:tcPr>
                </a:tc>
                <a:tc>
                  <a:txBody>
                    <a:bodyPr/>
                    <a:lstStyle/>
                    <a:p>
                      <a:pPr algn="ctr"/>
                      <a:r>
                        <a:rPr lang="en-US" sz="1200" b="1" i="1" dirty="0"/>
                        <a:t>42% Lower</a:t>
                      </a:r>
                    </a:p>
                  </a:txBody>
                  <a:tcPr horzOverflow="overflow">
                    <a:solidFill>
                      <a:schemeClr val="bg1">
                        <a:lumMod val="95000"/>
                      </a:schemeClr>
                    </a:solidFill>
                  </a:tcPr>
                </a:tc>
                <a:extLst>
                  <a:ext uri="{0D108BD9-81ED-4DB2-BD59-A6C34878D82A}">
                    <a16:rowId xmlns:a16="http://schemas.microsoft.com/office/drawing/2014/main" val="10003"/>
                  </a:ext>
                </a:extLst>
              </a:tr>
              <a:tr h="2846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1.5</a:t>
                      </a:r>
                    </a:p>
                  </a:txBody>
                  <a:tcPr horzOverflow="overflow">
                    <a:solidFill>
                      <a:schemeClr val="bg1">
                        <a:lumMod val="8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27%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1.1</a:t>
                      </a:r>
                    </a:p>
                  </a:txBody>
                  <a:tcPr horzOverflow="overflow">
                    <a:solidFill>
                      <a:schemeClr val="bg1">
                        <a:lumMod val="85000"/>
                      </a:schemeClr>
                    </a:solidFill>
                  </a:tcPr>
                </a:tc>
                <a:tc>
                  <a:txBody>
                    <a:bodyPr/>
                    <a:lstStyle/>
                    <a:p>
                      <a:pPr algn="ctr"/>
                      <a:r>
                        <a:rPr lang="en-US" sz="1200" i="1" dirty="0"/>
                        <a:t>1.9</a:t>
                      </a:r>
                    </a:p>
                  </a:txBody>
                  <a:tcPr horzOverflow="overflow">
                    <a:solidFill>
                      <a:schemeClr val="bg1">
                        <a:lumMod val="85000"/>
                      </a:schemeClr>
                    </a:solidFill>
                  </a:tcPr>
                </a:tc>
                <a:tc gridSpan="2">
                  <a:txBody>
                    <a:bodyPr/>
                    <a:lstStyle/>
                    <a:p>
                      <a:pPr algn="ctr"/>
                      <a:r>
                        <a:rPr lang="en-US" sz="1200" b="1" i="1" dirty="0"/>
                        <a:t>5%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1.8</a:t>
                      </a:r>
                    </a:p>
                  </a:txBody>
                  <a:tcPr horzOverflow="overflow">
                    <a:solidFill>
                      <a:schemeClr val="bg1">
                        <a:lumMod val="85000"/>
                      </a:schemeClr>
                    </a:solidFill>
                  </a:tcPr>
                </a:tc>
                <a:tc>
                  <a:txBody>
                    <a:bodyPr/>
                    <a:lstStyle/>
                    <a:p>
                      <a:pPr algn="ctr"/>
                      <a:r>
                        <a:rPr lang="en-US" sz="1200" b="1" i="1" dirty="0"/>
                        <a:t>39%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Group 22">
            <a:extLst>
              <a:ext uri="{FF2B5EF4-FFF2-40B4-BE49-F238E27FC236}">
                <a16:creationId xmlns:a16="http://schemas.microsoft.com/office/drawing/2014/main" id="{C44D24E8-1176-4C67-9E08-326EA26D433E}"/>
              </a:ext>
            </a:extLst>
          </p:cNvPr>
          <p:cNvGraphicFramePr>
            <a:graphicFrameLocks noGrp="1"/>
          </p:cNvGraphicFramePr>
          <p:nvPr>
            <p:extLst>
              <p:ext uri="{D42A27DB-BD31-4B8C-83A1-F6EECF244321}">
                <p14:modId xmlns:p14="http://schemas.microsoft.com/office/powerpoint/2010/main" val="974967830"/>
              </p:ext>
            </p:extLst>
          </p:nvPr>
        </p:nvGraphicFramePr>
        <p:xfrm>
          <a:off x="609601" y="3166350"/>
          <a:ext cx="7924798" cy="2777250"/>
        </p:xfrm>
        <a:graphic>
          <a:graphicData uri="http://schemas.openxmlformats.org/drawingml/2006/table">
            <a:tbl>
              <a:tblPr>
                <a:tableStyleId>{00A15C55-8517-42AA-B614-E9B94910E393}</a:tableStyleId>
              </a:tblPr>
              <a:tblGrid>
                <a:gridCol w="4645571">
                  <a:extLst>
                    <a:ext uri="{9D8B030D-6E8A-4147-A177-3AD203B41FA5}">
                      <a16:colId xmlns:a16="http://schemas.microsoft.com/office/drawing/2014/main" val="20000"/>
                    </a:ext>
                  </a:extLst>
                </a:gridCol>
                <a:gridCol w="819807">
                  <a:extLst>
                    <a:ext uri="{9D8B030D-6E8A-4147-A177-3AD203B41FA5}">
                      <a16:colId xmlns:a16="http://schemas.microsoft.com/office/drawing/2014/main" val="20001"/>
                    </a:ext>
                  </a:extLst>
                </a:gridCol>
                <a:gridCol w="819807">
                  <a:extLst>
                    <a:ext uri="{9D8B030D-6E8A-4147-A177-3AD203B41FA5}">
                      <a16:colId xmlns:a16="http://schemas.microsoft.com/office/drawing/2014/main" val="2846251830"/>
                    </a:ext>
                  </a:extLst>
                </a:gridCol>
                <a:gridCol w="683172">
                  <a:extLst>
                    <a:ext uri="{9D8B030D-6E8A-4147-A177-3AD203B41FA5}">
                      <a16:colId xmlns:a16="http://schemas.microsoft.com/office/drawing/2014/main" val="20002"/>
                    </a:ext>
                  </a:extLst>
                </a:gridCol>
                <a:gridCol w="956441">
                  <a:extLst>
                    <a:ext uri="{9D8B030D-6E8A-4147-A177-3AD203B41FA5}">
                      <a16:colId xmlns:a16="http://schemas.microsoft.com/office/drawing/2014/main" val="20003"/>
                    </a:ext>
                  </a:extLst>
                </a:gridCol>
              </a:tblGrid>
              <a:tr h="8435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rPr>
                        <a:t>SEP ACTIVITY</a:t>
                      </a: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1</a:t>
                      </a:r>
                      <a:r>
                        <a:rPr kumimoji="0" lang="en-US" sz="1400" b="1" u="none" strike="noStrike" cap="none" normalizeH="0" baseline="30000" dirty="0">
                          <a:ln>
                            <a:noFill/>
                          </a:ln>
                          <a:effectLst/>
                        </a:rPr>
                        <a:t>st</a:t>
                      </a:r>
                      <a:r>
                        <a:rPr kumimoji="0" lang="en-US" sz="1400" b="1" u="none" strike="noStrike" cap="none" normalizeH="0" baseline="0" dirty="0">
                          <a:ln>
                            <a:noFill/>
                          </a:ln>
                          <a:effectLst/>
                        </a:rPr>
                        <a:t> Qtr.</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FFY Goal</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Compliance Inspections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208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420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628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Consultative Visits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104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119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223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200</a:t>
                      </a:r>
                    </a:p>
                  </a:txBody>
                  <a:tcPr anchor="ctr" horzOverflow="overflow">
                    <a:solidFill>
                      <a:schemeClr val="bg1">
                        <a:lumMod val="85000"/>
                      </a:schemeClr>
                    </a:solidFill>
                  </a:tcPr>
                </a:tc>
                <a:extLst>
                  <a:ext uri="{0D108BD9-81ED-4DB2-BD59-A6C34878D82A}">
                    <a16:rowId xmlns:a16="http://schemas.microsoft.com/office/drawing/2014/main" val="10002"/>
                  </a:ext>
                </a:extLst>
              </a:tr>
              <a:tr h="5820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OSH Outreach Events (10 and 30 Hour Construction Courses)</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8</a:t>
                      </a:r>
                    </a:p>
                  </a:txBody>
                  <a:tcPr anchor="ctr" horzOverflow="overflow">
                    <a:solidFill>
                      <a:schemeClr val="bg1">
                        <a:lumMod val="95000"/>
                      </a:schemeClr>
                    </a:solidFill>
                  </a:tcPr>
                </a:tc>
                <a:extLst>
                  <a:ext uri="{0D108BD9-81ED-4DB2-BD59-A6C34878D82A}">
                    <a16:rowId xmlns:a16="http://schemas.microsoft.com/office/drawing/2014/main" val="10003"/>
                  </a:ext>
                </a:extLst>
              </a:tr>
              <a:tr h="45057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effectLst/>
                        </a:rPr>
                        <a:t>People Trained</a:t>
                      </a:r>
                      <a:endParaRPr kumimoji="0" lang="en-US" sz="14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288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1,193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mj-lt"/>
                          <a:cs typeface="Arial" charset="0"/>
                        </a:rPr>
                        <a:t>1,481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cs typeface="Arial" charset="0"/>
                        </a:rPr>
                        <a:t>2,500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C0518709-8280-412E-81EF-75F2DFE5B147}"/>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122122581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pic>
        <p:nvPicPr>
          <p:cNvPr id="17" name="Picture 16">
            <a:extLst>
              <a:ext uri="{FF2B5EF4-FFF2-40B4-BE49-F238E27FC236}">
                <a16:creationId xmlns:a16="http://schemas.microsoft.com/office/drawing/2014/main" id="{A1D21761-1394-47F6-8DD1-4E8FBA2AE0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513" y="3292641"/>
            <a:ext cx="1197813" cy="898359"/>
          </a:xfrm>
          <a:prstGeom prst="rect">
            <a:avLst/>
          </a:prstGeom>
        </p:spPr>
      </p:pic>
      <p:pic>
        <p:nvPicPr>
          <p:cNvPr id="19" name="Picture 18">
            <a:extLst>
              <a:ext uri="{FF2B5EF4-FFF2-40B4-BE49-F238E27FC236}">
                <a16:creationId xmlns:a16="http://schemas.microsoft.com/office/drawing/2014/main" id="{42D5DB8F-B6A1-426E-B12C-D4025A504B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3276101"/>
            <a:ext cx="1219866" cy="914899"/>
          </a:xfrm>
          <a:prstGeom prst="rect">
            <a:avLst/>
          </a:prstGeom>
        </p:spPr>
      </p:pic>
      <p:pic>
        <p:nvPicPr>
          <p:cNvPr id="20" name="Picture 19">
            <a:extLst>
              <a:ext uri="{FF2B5EF4-FFF2-40B4-BE49-F238E27FC236}">
                <a16:creationId xmlns:a16="http://schemas.microsoft.com/office/drawing/2014/main" id="{DC93077B-DF70-4A3F-8623-F97E67031B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276101"/>
            <a:ext cx="1178197" cy="871864"/>
          </a:xfrm>
          <a:prstGeom prst="rect">
            <a:avLst/>
          </a:prstGeom>
        </p:spPr>
      </p:pic>
      <p:pic>
        <p:nvPicPr>
          <p:cNvPr id="22" name="Picture 21">
            <a:extLst>
              <a:ext uri="{FF2B5EF4-FFF2-40B4-BE49-F238E27FC236}">
                <a16:creationId xmlns:a16="http://schemas.microsoft.com/office/drawing/2014/main" id="{86305363-F5B6-4886-95E2-3FE730FC44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802626" y="3276101"/>
            <a:ext cx="1179094" cy="884321"/>
          </a:xfrm>
          <a:prstGeom prst="rect">
            <a:avLst/>
          </a:prstGeom>
        </p:spPr>
      </p:pic>
      <p:pic>
        <p:nvPicPr>
          <p:cNvPr id="23" name="Picture 22" descr="C:\Users\wllagoe.EADS\Pictures\Construction\IMG_1163.JPG">
            <a:extLst>
              <a:ext uri="{FF2B5EF4-FFF2-40B4-BE49-F238E27FC236}">
                <a16:creationId xmlns:a16="http://schemas.microsoft.com/office/drawing/2014/main" id="{A348B6C0-2D85-4CA2-BE9D-59E7F611286D}"/>
              </a:ext>
            </a:extLst>
          </p:cNvPr>
          <p:cNvPicPr/>
          <p:nvPr/>
        </p:nvPicPr>
        <p:blipFill>
          <a:blip r:embed="rId7" cstate="print"/>
          <a:srcRect l="18429" t="24573" r="35898" b="22008"/>
          <a:stretch>
            <a:fillRect/>
          </a:stretch>
        </p:blipFill>
        <p:spPr bwMode="auto">
          <a:xfrm>
            <a:off x="602223" y="3313379"/>
            <a:ext cx="1371603" cy="834586"/>
          </a:xfrm>
          <a:prstGeom prst="rect">
            <a:avLst/>
          </a:prstGeom>
          <a:noFill/>
          <a:ln w="9525">
            <a:noFill/>
            <a:miter lim="800000"/>
            <a:headEnd/>
            <a:tailEnd/>
          </a:ln>
        </p:spPr>
      </p:pic>
      <p:pic>
        <p:nvPicPr>
          <p:cNvPr id="24" name="Picture 23" descr="C:\Documents and Settings\Wanda Lagoe\My Documents\My Pictures\PSM\IMG_1889.JPG">
            <a:extLst>
              <a:ext uri="{FF2B5EF4-FFF2-40B4-BE49-F238E27FC236}">
                <a16:creationId xmlns:a16="http://schemas.microsoft.com/office/drawing/2014/main" id="{54668D7E-3876-40DB-9FF7-CCA38AC63DC8}"/>
              </a:ext>
            </a:extLst>
          </p:cNvPr>
          <p:cNvPicPr/>
          <p:nvPr/>
        </p:nvPicPr>
        <p:blipFill>
          <a:blip r:embed="rId8" cstate="print"/>
          <a:srcRect l="8929" t="21542" r="8418" b="33939"/>
          <a:stretch>
            <a:fillRect/>
          </a:stretch>
        </p:blipFill>
        <p:spPr bwMode="auto">
          <a:xfrm>
            <a:off x="1881250" y="3292954"/>
            <a:ext cx="2378576" cy="855011"/>
          </a:xfrm>
          <a:prstGeom prst="rect">
            <a:avLst/>
          </a:prstGeom>
          <a:noFill/>
          <a:ln w="9525">
            <a:noFill/>
            <a:miter lim="800000"/>
            <a:headEnd/>
            <a:tailEnd/>
          </a:ln>
        </p:spPr>
      </p:pic>
      <p:graphicFrame>
        <p:nvGraphicFramePr>
          <p:cNvPr id="13" name="Table 12">
            <a:extLst>
              <a:ext uri="{FF2B5EF4-FFF2-40B4-BE49-F238E27FC236}">
                <a16:creationId xmlns:a16="http://schemas.microsoft.com/office/drawing/2014/main" id="{EF97276C-2D2F-447A-AFA2-B5D3CBF142E5}"/>
              </a:ext>
            </a:extLst>
          </p:cNvPr>
          <p:cNvGraphicFramePr>
            <a:graphicFrameLocks noGrp="1"/>
          </p:cNvGraphicFramePr>
          <p:nvPr>
            <p:extLst>
              <p:ext uri="{D42A27DB-BD31-4B8C-83A1-F6EECF244321}">
                <p14:modId xmlns:p14="http://schemas.microsoft.com/office/powerpoint/2010/main" val="362973212"/>
              </p:ext>
            </p:extLst>
          </p:nvPr>
        </p:nvGraphicFramePr>
        <p:xfrm>
          <a:off x="609597" y="1142999"/>
          <a:ext cx="7896730" cy="2149639"/>
        </p:xfrm>
        <a:graphic>
          <a:graphicData uri="http://schemas.openxmlformats.org/drawingml/2006/table">
            <a:tbl>
              <a:tblPr firstRow="1" bandRow="1">
                <a:tableStyleId>{00A15C55-8517-42AA-B614-E9B94910E393}</a:tableStyleId>
              </a:tblPr>
              <a:tblGrid>
                <a:gridCol w="4015287">
                  <a:extLst>
                    <a:ext uri="{9D8B030D-6E8A-4147-A177-3AD203B41FA5}">
                      <a16:colId xmlns:a16="http://schemas.microsoft.com/office/drawing/2014/main" val="20000"/>
                    </a:ext>
                  </a:extLst>
                </a:gridCol>
                <a:gridCol w="936900">
                  <a:extLst>
                    <a:ext uri="{9D8B030D-6E8A-4147-A177-3AD203B41FA5}">
                      <a16:colId xmlns:a16="http://schemas.microsoft.com/office/drawing/2014/main" val="20001"/>
                    </a:ext>
                  </a:extLst>
                </a:gridCol>
                <a:gridCol w="915216">
                  <a:extLst>
                    <a:ext uri="{9D8B030D-6E8A-4147-A177-3AD203B41FA5}">
                      <a16:colId xmlns:a16="http://schemas.microsoft.com/office/drawing/2014/main" val="409524999"/>
                    </a:ext>
                  </a:extLst>
                </a:gridCol>
                <a:gridCol w="891663">
                  <a:extLst>
                    <a:ext uri="{9D8B030D-6E8A-4147-A177-3AD203B41FA5}">
                      <a16:colId xmlns:a16="http://schemas.microsoft.com/office/drawing/2014/main" val="20002"/>
                    </a:ext>
                  </a:extLst>
                </a:gridCol>
                <a:gridCol w="1137664">
                  <a:extLst>
                    <a:ext uri="{9D8B030D-6E8A-4147-A177-3AD203B41FA5}">
                      <a16:colId xmlns:a16="http://schemas.microsoft.com/office/drawing/2014/main" val="20003"/>
                    </a:ext>
                  </a:extLst>
                </a:gridCol>
              </a:tblGrid>
              <a:tr h="568995">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500" dirty="0">
                          <a:solidFill>
                            <a:schemeClr val="tx1"/>
                          </a:solidFill>
                        </a:rPr>
                        <a:t>1</a:t>
                      </a:r>
                      <a:r>
                        <a:rPr lang="en-US" sz="1500" baseline="30000" dirty="0">
                          <a:solidFill>
                            <a:schemeClr val="tx1"/>
                          </a:solidFill>
                        </a:rPr>
                        <a:t>st</a:t>
                      </a:r>
                      <a:r>
                        <a:rPr lang="en-US" sz="1500" dirty="0">
                          <a:solidFill>
                            <a:schemeClr val="tx1"/>
                          </a:solidFill>
                        </a:rPr>
                        <a:t> Qtr.</a:t>
                      </a:r>
                    </a:p>
                  </a:txBody>
                  <a:tcPr anchor="ctr">
                    <a:solidFill>
                      <a:schemeClr val="bg1">
                        <a:lumMod val="75000"/>
                      </a:schemeClr>
                    </a:solidFill>
                  </a:tcPr>
                </a:tc>
                <a:tc>
                  <a:txBody>
                    <a:bodyPr/>
                    <a:lstStyle/>
                    <a:p>
                      <a:pPr algn="ctr"/>
                      <a:r>
                        <a:rPr lang="en-US" sz="1500" dirty="0">
                          <a:solidFill>
                            <a:schemeClr val="tx1"/>
                          </a:solidFill>
                        </a:rPr>
                        <a:t>2</a:t>
                      </a:r>
                      <a:r>
                        <a:rPr lang="en-US" sz="1500" baseline="30000" dirty="0">
                          <a:solidFill>
                            <a:schemeClr val="tx1"/>
                          </a:solidFill>
                        </a:rPr>
                        <a:t>nd</a:t>
                      </a:r>
                      <a:r>
                        <a:rPr lang="en-US" sz="1500" dirty="0">
                          <a:solidFill>
                            <a:schemeClr val="tx1"/>
                          </a:solidFill>
                        </a:rPr>
                        <a:t> Qtr.</a:t>
                      </a:r>
                    </a:p>
                  </a:txBody>
                  <a:tcPr anchor="ctr">
                    <a:solidFill>
                      <a:schemeClr val="bg1">
                        <a:lumMod val="75000"/>
                      </a:schemeClr>
                    </a:solidFill>
                  </a:tcPr>
                </a:tc>
                <a:tc>
                  <a:txBody>
                    <a:bodyPr/>
                    <a:lstStyle/>
                    <a:p>
                      <a:pPr algn="ctr"/>
                      <a:r>
                        <a:rPr lang="en-US" sz="1500" b="1" i="1" dirty="0">
                          <a:solidFill>
                            <a:schemeClr val="tx1"/>
                          </a:solidFill>
                        </a:rPr>
                        <a:t>Total</a:t>
                      </a:r>
                    </a:p>
                  </a:txBody>
                  <a:tcPr anchor="ctr">
                    <a:solidFill>
                      <a:schemeClr val="bg1">
                        <a:lumMod val="75000"/>
                      </a:schemeClr>
                    </a:solidFill>
                  </a:tcPr>
                </a:tc>
                <a:tc>
                  <a:txBody>
                    <a:bodyPr/>
                    <a:lstStyle/>
                    <a:p>
                      <a:pPr algn="ctr"/>
                      <a:r>
                        <a:rPr lang="en-US" sz="15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95161">
                <a:tc>
                  <a:txBody>
                    <a:bodyPr/>
                    <a:lstStyle/>
                    <a:p>
                      <a:pPr algn="r"/>
                      <a:r>
                        <a:rPr lang="en-US" sz="1400" i="1" dirty="0"/>
                        <a:t>Compliance Inspections</a:t>
                      </a:r>
                    </a:p>
                  </a:txBody>
                  <a:tcPr anchor="ctr">
                    <a:solidFill>
                      <a:schemeClr val="bg1">
                        <a:lumMod val="85000"/>
                      </a:schemeClr>
                    </a:solidFill>
                  </a:tcPr>
                </a:tc>
                <a:tc>
                  <a:txBody>
                    <a:bodyPr/>
                    <a:lstStyle/>
                    <a:p>
                      <a:pPr algn="ctr"/>
                      <a:r>
                        <a:rPr lang="en-US" sz="1400" i="0" dirty="0"/>
                        <a:t>10</a:t>
                      </a:r>
                    </a:p>
                  </a:txBody>
                  <a:tcPr anchor="ctr">
                    <a:solidFill>
                      <a:schemeClr val="bg1">
                        <a:lumMod val="85000"/>
                      </a:schemeClr>
                    </a:solidFill>
                  </a:tcPr>
                </a:tc>
                <a:tc>
                  <a:txBody>
                    <a:bodyPr/>
                    <a:lstStyle/>
                    <a:p>
                      <a:pPr algn="ctr"/>
                      <a:r>
                        <a:rPr lang="en-US" sz="1400" i="0" dirty="0"/>
                        <a:t>13</a:t>
                      </a:r>
                    </a:p>
                  </a:txBody>
                  <a:tcPr anchor="ctr">
                    <a:solidFill>
                      <a:schemeClr val="bg1">
                        <a:lumMod val="85000"/>
                      </a:schemeClr>
                    </a:solidFill>
                  </a:tcPr>
                </a:tc>
                <a:tc>
                  <a:txBody>
                    <a:bodyPr/>
                    <a:lstStyle/>
                    <a:p>
                      <a:pPr algn="ctr"/>
                      <a:r>
                        <a:rPr lang="en-US" sz="1400" b="1" i="1" dirty="0"/>
                        <a:t>23</a:t>
                      </a:r>
                    </a:p>
                  </a:txBody>
                  <a:tcPr anchor="ctr">
                    <a:solidFill>
                      <a:schemeClr val="bg1">
                        <a:lumMod val="85000"/>
                      </a:schemeClr>
                    </a:solidFill>
                  </a:tcPr>
                </a:tc>
                <a:tc>
                  <a:txBody>
                    <a:bodyPr/>
                    <a:lstStyle/>
                    <a:p>
                      <a:pPr algn="ctr"/>
                      <a:r>
                        <a:rPr lang="en-US" sz="1400" i="0" dirty="0"/>
                        <a:t>60</a:t>
                      </a:r>
                    </a:p>
                  </a:txBody>
                  <a:tcPr anchor="ctr">
                    <a:solidFill>
                      <a:schemeClr val="bg1">
                        <a:lumMod val="85000"/>
                      </a:schemeClr>
                    </a:solidFill>
                  </a:tcPr>
                </a:tc>
                <a:extLst>
                  <a:ext uri="{0D108BD9-81ED-4DB2-BD59-A6C34878D82A}">
                    <a16:rowId xmlns:a16="http://schemas.microsoft.com/office/drawing/2014/main" val="10001"/>
                  </a:ext>
                </a:extLst>
              </a:tr>
              <a:tr h="395161">
                <a:tc>
                  <a:txBody>
                    <a:bodyPr/>
                    <a:lstStyle/>
                    <a:p>
                      <a:pPr algn="r"/>
                      <a:r>
                        <a:rPr lang="en-US" sz="1400" i="1" dirty="0"/>
                        <a:t>Consultative Visits</a:t>
                      </a:r>
                    </a:p>
                  </a:txBody>
                  <a:tcPr anchor="ctr">
                    <a:solidFill>
                      <a:schemeClr val="bg1">
                        <a:lumMod val="95000"/>
                      </a:schemeClr>
                    </a:solidFill>
                  </a:tcPr>
                </a:tc>
                <a:tc>
                  <a:txBody>
                    <a:bodyPr/>
                    <a:lstStyle/>
                    <a:p>
                      <a:pPr algn="ctr"/>
                      <a:r>
                        <a:rPr lang="en-US" sz="1400" i="0" dirty="0"/>
                        <a:t>10</a:t>
                      </a:r>
                    </a:p>
                  </a:txBody>
                  <a:tcPr anchor="ctr">
                    <a:solidFill>
                      <a:schemeClr val="bg1">
                        <a:lumMod val="95000"/>
                      </a:schemeClr>
                    </a:solidFill>
                  </a:tcPr>
                </a:tc>
                <a:tc>
                  <a:txBody>
                    <a:bodyPr/>
                    <a:lstStyle/>
                    <a:p>
                      <a:pPr algn="ctr"/>
                      <a:r>
                        <a:rPr lang="en-US" sz="1400" i="0" dirty="0"/>
                        <a:t>12</a:t>
                      </a:r>
                    </a:p>
                  </a:txBody>
                  <a:tcPr anchor="ctr">
                    <a:solidFill>
                      <a:schemeClr val="bg1">
                        <a:lumMod val="95000"/>
                      </a:schemeClr>
                    </a:solidFill>
                  </a:tcPr>
                </a:tc>
                <a:tc>
                  <a:txBody>
                    <a:bodyPr/>
                    <a:lstStyle/>
                    <a:p>
                      <a:pPr algn="ctr"/>
                      <a:r>
                        <a:rPr lang="en-US" sz="1400" b="1" i="1" dirty="0"/>
                        <a:t>22</a:t>
                      </a:r>
                    </a:p>
                  </a:txBody>
                  <a:tcPr anchor="ctr">
                    <a:solidFill>
                      <a:schemeClr val="bg1">
                        <a:lumMod val="95000"/>
                      </a:schemeClr>
                    </a:solidFill>
                  </a:tcPr>
                </a:tc>
                <a:tc>
                  <a:txBody>
                    <a:bodyPr/>
                    <a:lstStyle/>
                    <a:p>
                      <a:pPr algn="ctr"/>
                      <a:r>
                        <a:rPr lang="en-US" sz="1400" i="0" dirty="0"/>
                        <a:t>13</a:t>
                      </a:r>
                    </a:p>
                  </a:txBody>
                  <a:tcPr anchor="ctr">
                    <a:solidFill>
                      <a:schemeClr val="bg1">
                        <a:lumMod val="95000"/>
                      </a:schemeClr>
                    </a:solidFill>
                  </a:tcPr>
                </a:tc>
                <a:extLst>
                  <a:ext uri="{0D108BD9-81ED-4DB2-BD59-A6C34878D82A}">
                    <a16:rowId xmlns:a16="http://schemas.microsoft.com/office/drawing/2014/main" val="10002"/>
                  </a:ext>
                </a:extLst>
              </a:tr>
              <a:tr h="395161">
                <a:tc>
                  <a:txBody>
                    <a:bodyPr/>
                    <a:lstStyle/>
                    <a:p>
                      <a:pPr algn="r"/>
                      <a:r>
                        <a:rPr lang="en-US" sz="1400" i="1" dirty="0"/>
                        <a:t>OSH Training and Outreach Events</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tc>
                  <a:txBody>
                    <a:bodyPr/>
                    <a:lstStyle/>
                    <a:p>
                      <a:pPr algn="ctr"/>
                      <a:r>
                        <a:rPr lang="en-US" sz="1400" b="1" i="1" dirty="0"/>
                        <a:t>3</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extLst>
                  <a:ext uri="{0D108BD9-81ED-4DB2-BD59-A6C34878D82A}">
                    <a16:rowId xmlns:a16="http://schemas.microsoft.com/office/drawing/2014/main" val="10003"/>
                  </a:ext>
                </a:extLst>
              </a:tr>
              <a:tr h="395161">
                <a:tc>
                  <a:txBody>
                    <a:bodyPr/>
                    <a:lstStyle/>
                    <a:p>
                      <a:pPr algn="r"/>
                      <a:r>
                        <a:rPr lang="en-US" sz="1400" i="1" dirty="0"/>
                        <a:t>People </a:t>
                      </a:r>
                      <a:r>
                        <a:rPr lang="en-US" sz="1400" i="1" baseline="0" dirty="0"/>
                        <a:t>Trained</a:t>
                      </a:r>
                      <a:endParaRPr lang="en-US" sz="1400" i="1" dirty="0"/>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127</a:t>
                      </a:r>
                    </a:p>
                  </a:txBody>
                  <a:tcPr anchor="ctr">
                    <a:solidFill>
                      <a:schemeClr val="bg1">
                        <a:lumMod val="95000"/>
                      </a:schemeClr>
                    </a:solidFill>
                  </a:tcPr>
                </a:tc>
                <a:tc>
                  <a:txBody>
                    <a:bodyPr/>
                    <a:lstStyle/>
                    <a:p>
                      <a:pPr algn="ctr"/>
                      <a:r>
                        <a:rPr lang="en-US" sz="1400" b="1" i="1" dirty="0"/>
                        <a:t>127</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a:extLst>
              <a:ext uri="{FF2B5EF4-FFF2-40B4-BE49-F238E27FC236}">
                <a16:creationId xmlns:a16="http://schemas.microsoft.com/office/drawing/2014/main" id="{B13F91D7-1719-4D29-9068-9619DD16BA2D}"/>
              </a:ext>
            </a:extLst>
          </p:cNvPr>
          <p:cNvGraphicFramePr>
            <a:graphicFrameLocks noGrp="1"/>
          </p:cNvGraphicFramePr>
          <p:nvPr>
            <p:extLst>
              <p:ext uri="{D42A27DB-BD31-4B8C-83A1-F6EECF244321}">
                <p14:modId xmlns:p14="http://schemas.microsoft.com/office/powerpoint/2010/main" val="1754251042"/>
              </p:ext>
            </p:extLst>
          </p:nvPr>
        </p:nvGraphicFramePr>
        <p:xfrm>
          <a:off x="609600" y="4114801"/>
          <a:ext cx="7932178" cy="1860903"/>
        </p:xfrm>
        <a:graphic>
          <a:graphicData uri="http://schemas.openxmlformats.org/drawingml/2006/table">
            <a:tbl>
              <a:tblPr>
                <a:tableStyleId>{00A15C55-8517-42AA-B614-E9B94910E393}</a:tableStyleId>
              </a:tblPr>
              <a:tblGrid>
                <a:gridCol w="3050837">
                  <a:extLst>
                    <a:ext uri="{9D8B030D-6E8A-4147-A177-3AD203B41FA5}">
                      <a16:colId xmlns:a16="http://schemas.microsoft.com/office/drawing/2014/main" val="20000"/>
                    </a:ext>
                  </a:extLst>
                </a:gridCol>
                <a:gridCol w="98776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3619957543"/>
                    </a:ext>
                  </a:extLst>
                </a:gridCol>
                <a:gridCol w="1150378">
                  <a:extLst>
                    <a:ext uri="{9D8B030D-6E8A-4147-A177-3AD203B41FA5}">
                      <a16:colId xmlns:a16="http://schemas.microsoft.com/office/drawing/2014/main" val="20004"/>
                    </a:ext>
                  </a:extLst>
                </a:gridCol>
              </a:tblGrid>
              <a:tr h="28284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2018</a:t>
                      </a:r>
                    </a:p>
                  </a:txBody>
                  <a:tcPr anchor="ctr" horzOverflow="overflow">
                    <a:solidFill>
                      <a:schemeClr val="bg1">
                        <a:lumMod val="75000"/>
                      </a:schemeClr>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2828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400" i="1" dirty="0"/>
                        <a:t>0</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400" i="0" dirty="0"/>
                        <a:t>0</a:t>
                      </a:r>
                    </a:p>
                  </a:txBody>
                  <a:tcPr horzOverflow="overflow">
                    <a:solidFill>
                      <a:schemeClr val="bg1">
                        <a:lumMod val="95000"/>
                      </a:schemeClr>
                    </a:solidFill>
                  </a:tcPr>
                </a:tc>
                <a:tc>
                  <a:txBody>
                    <a:bodyPr/>
                    <a:lstStyle/>
                    <a:p>
                      <a:pPr algn="ctr"/>
                      <a:r>
                        <a:rPr lang="en-US" sz="1400" i="0" dirty="0"/>
                        <a:t>1</a:t>
                      </a:r>
                    </a:p>
                  </a:txBody>
                  <a:tcPr horzOverflow="overflow">
                    <a:solidFill>
                      <a:schemeClr val="bg1">
                        <a:lumMod val="95000"/>
                      </a:schemeClr>
                    </a:solidFill>
                  </a:tcPr>
                </a:tc>
                <a:tc>
                  <a:txBody>
                    <a:bodyPr/>
                    <a:lstStyle/>
                    <a:p>
                      <a:pPr algn="ctr"/>
                      <a:r>
                        <a:rPr lang="en-US" sz="1400" b="1" i="1" dirty="0"/>
                        <a:t>1</a:t>
                      </a:r>
                    </a:p>
                  </a:txBody>
                  <a:tcPr horzOverflow="overflow">
                    <a:solidFill>
                      <a:schemeClr val="bg1">
                        <a:lumMod val="95000"/>
                      </a:schemeClr>
                    </a:solidFill>
                  </a:tcPr>
                </a:tc>
                <a:extLst>
                  <a:ext uri="{0D108BD9-81ED-4DB2-BD59-A6C34878D82A}">
                    <a16:rowId xmlns:a16="http://schemas.microsoft.com/office/drawing/2014/main" val="10001"/>
                  </a:ext>
                </a:extLst>
              </a:tr>
              <a:tr h="480839">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56173*</a:t>
                      </a:r>
                      <a:r>
                        <a:rPr lang="en-US" sz="1400" b="1" dirty="0"/>
                        <a:t>—</a:t>
                      </a:r>
                      <a:r>
                        <a:rPr kumimoji="0" lang="en-US" sz="1400" b="1" i="0" u="none" strike="noStrike" cap="none" normalizeH="0" baseline="0" dirty="0">
                          <a:ln>
                            <a:noFill/>
                          </a:ln>
                          <a:solidFill>
                            <a:schemeClr val="tx1"/>
                          </a:solidFill>
                          <a:effectLst/>
                          <a:latin typeface="Arial" charset="0"/>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FFY 2017</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357223">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i="1" u="none" strike="noStrike" cap="none" normalizeH="0" baseline="0" dirty="0">
                          <a:ln>
                            <a:noFill/>
                          </a:ln>
                          <a:effectLst/>
                        </a:rPr>
                        <a:t>Total Fatalities</a:t>
                      </a: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rowSpan="2">
                  <a:txBody>
                    <a:bodyPr/>
                    <a:lstStyle/>
                    <a:p>
                      <a:pPr algn="ctr"/>
                      <a:r>
                        <a:rPr lang="en-US" sz="1400" i="1" dirty="0"/>
                        <a:t>6</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400" i="0" dirty="0"/>
                        <a:t>1</a:t>
                      </a:r>
                    </a:p>
                  </a:txBody>
                  <a:tcPr horzOverflow="overflow">
                    <a:solidFill>
                      <a:schemeClr val="bg1">
                        <a:lumMod val="85000"/>
                      </a:schemeClr>
                    </a:solidFill>
                  </a:tcPr>
                </a:tc>
                <a:tc>
                  <a:txBody>
                    <a:bodyPr/>
                    <a:lstStyle/>
                    <a:p>
                      <a:pPr algn="ctr"/>
                      <a:r>
                        <a:rPr lang="en-US" sz="1400" i="0" dirty="0"/>
                        <a:t>1</a:t>
                      </a:r>
                    </a:p>
                  </a:txBody>
                  <a:tcPr horzOverflow="overflow">
                    <a:solidFill>
                      <a:schemeClr val="bg1">
                        <a:lumMod val="85000"/>
                      </a:schemeClr>
                    </a:solidFill>
                  </a:tcPr>
                </a:tc>
                <a:tc>
                  <a:txBody>
                    <a:bodyPr/>
                    <a:lstStyle/>
                    <a:p>
                      <a:pPr algn="ctr"/>
                      <a:r>
                        <a:rPr lang="en-US" sz="1400" b="1" i="1" dirty="0"/>
                        <a:t>2</a:t>
                      </a:r>
                    </a:p>
                  </a:txBody>
                  <a:tcPr horzOverflow="overflow">
                    <a:solidFill>
                      <a:schemeClr val="bg1">
                        <a:lumMod val="85000"/>
                      </a:schemeClr>
                    </a:solidFill>
                  </a:tcPr>
                </a:tc>
                <a:extLst>
                  <a:ext uri="{0D108BD9-81ED-4DB2-BD59-A6C34878D82A}">
                    <a16:rowId xmlns:a16="http://schemas.microsoft.com/office/drawing/2014/main" val="10003"/>
                  </a:ext>
                </a:extLst>
              </a:tr>
              <a:tr h="0">
                <a:tc v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85000"/>
                      </a:schemeClr>
                    </a:solidFill>
                  </a:tcPr>
                </a:tc>
                <a:tc vMerge="1">
                  <a:txBody>
                    <a:bodyPr/>
                    <a:lstStyle/>
                    <a:p>
                      <a:pPr algn="ctr"/>
                      <a:endParaRPr lang="en-US" sz="1400" i="1" dirty="0"/>
                    </a:p>
                  </a:txBody>
                  <a:tcPr horzOverflow="overflow">
                    <a:solidFill>
                      <a:schemeClr val="bg1">
                        <a:lumMod val="85000"/>
                      </a:schemeClr>
                    </a:solidFill>
                  </a:tcPr>
                </a:tc>
                <a:tc vMerge="1">
                  <a:txBody>
                    <a:bodyPr/>
                    <a:lstStyle/>
                    <a:p>
                      <a:endParaRPr lang="en-US"/>
                    </a:p>
                  </a:txBody>
                  <a:tcPr/>
                </a:tc>
                <a:tc rowSpan="2">
                  <a:txBody>
                    <a:bodyPr/>
                    <a:lstStyle/>
                    <a:p>
                      <a:pPr algn="ctr"/>
                      <a:r>
                        <a:rPr lang="en-US" sz="1400" i="0" dirty="0"/>
                        <a:t>0.0032</a:t>
                      </a:r>
                    </a:p>
                  </a:txBody>
                  <a:tcPr horzOverflow="overflow">
                    <a:solidFill>
                      <a:schemeClr val="bg1">
                        <a:lumMod val="95000"/>
                      </a:schemeClr>
                    </a:solidFill>
                  </a:tcPr>
                </a:tc>
                <a:tc rowSpan="2">
                  <a:txBody>
                    <a:bodyPr/>
                    <a:lstStyle/>
                    <a:p>
                      <a:pPr algn="ctr"/>
                      <a:r>
                        <a:rPr lang="en-US" sz="1400" i="0" dirty="0"/>
                        <a:t>0.0078</a:t>
                      </a:r>
                    </a:p>
                  </a:txBody>
                  <a:tcPr horzOverflow="overflow">
                    <a:solidFill>
                      <a:schemeClr val="bg1">
                        <a:lumMod val="95000"/>
                      </a:schemeClr>
                    </a:solidFill>
                  </a:tcPr>
                </a:tc>
                <a:tc rowSpan="2">
                  <a:txBody>
                    <a:bodyPr/>
                    <a:lstStyle/>
                    <a:p>
                      <a:pPr algn="ctr"/>
                      <a:r>
                        <a:rPr lang="en-US" sz="1400" b="1" i="1" dirty="0"/>
                        <a:t>0.0078</a:t>
                      </a:r>
                    </a:p>
                  </a:txBody>
                  <a:tcPr horzOverflow="overflow">
                    <a:solidFill>
                      <a:schemeClr val="bg1">
                        <a:lumMod val="95000"/>
                      </a:schemeClr>
                    </a:solidFill>
                  </a:tcPr>
                </a:tc>
                <a:extLst>
                  <a:ext uri="{0D108BD9-81ED-4DB2-BD59-A6C34878D82A}">
                    <a16:rowId xmlns:a16="http://schemas.microsoft.com/office/drawing/2014/main" val="3489040046"/>
                  </a:ext>
                </a:extLst>
              </a:tr>
              <a:tr h="2828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Combined Fatality Rate</a:t>
                      </a:r>
                    </a:p>
                  </a:txBody>
                  <a:tcPr horzOverflow="overflow">
                    <a:solidFill>
                      <a:schemeClr val="bg1">
                        <a:lumMod val="95000"/>
                      </a:schemeClr>
                    </a:solidFill>
                  </a:tcPr>
                </a:tc>
                <a:tc>
                  <a:txBody>
                    <a:bodyPr/>
                    <a:lstStyle/>
                    <a:p>
                      <a:pPr algn="ctr"/>
                      <a:r>
                        <a:rPr lang="en-US" sz="1400" i="1" dirty="0"/>
                        <a:t>0.017</a:t>
                      </a:r>
                    </a:p>
                  </a:txBody>
                  <a:tcP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vMerge="1">
                  <a:txBody>
                    <a:bodyPr/>
                    <a:lstStyle/>
                    <a:p>
                      <a:pPr algn="ctr"/>
                      <a:endParaRPr lang="en-US" sz="1400" b="0" i="0" dirty="0"/>
                    </a:p>
                  </a:txBody>
                  <a:tcPr horzOverflow="overflow">
                    <a:solidFill>
                      <a:schemeClr val="bg1">
                        <a:lumMod val="95000"/>
                      </a:schemeClr>
                    </a:solidFill>
                  </a:tcPr>
                </a:tc>
                <a:tc vMerge="1">
                  <a:txBody>
                    <a:bodyPr/>
                    <a:lstStyle/>
                    <a:p>
                      <a:endParaRPr lang="en-US"/>
                    </a:p>
                  </a:txBody>
                  <a:tcPr/>
                </a:tc>
                <a:tc vMerge="1">
                  <a:txBody>
                    <a:bodyPr/>
                    <a:lstStyle/>
                    <a:p>
                      <a:pPr algn="ctr"/>
                      <a:endParaRPr lang="en-US" sz="1400" b="1" i="1" dirty="0"/>
                    </a:p>
                  </a:txBody>
                  <a:tcP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C953FFF5-C6A4-49F0-A3BF-F231899D6E06}"/>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3510899892"/>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13" name="Group 128">
            <a:extLst>
              <a:ext uri="{FF2B5EF4-FFF2-40B4-BE49-F238E27FC236}">
                <a16:creationId xmlns:a16="http://schemas.microsoft.com/office/drawing/2014/main" id="{4AD67657-16A9-437F-8B5D-3D5C7136A568}"/>
              </a:ext>
            </a:extLst>
          </p:cNvPr>
          <p:cNvGraphicFramePr>
            <a:graphicFrameLocks noGrp="1"/>
          </p:cNvGraphicFramePr>
          <p:nvPr>
            <p:extLst>
              <p:ext uri="{D42A27DB-BD31-4B8C-83A1-F6EECF244321}">
                <p14:modId xmlns:p14="http://schemas.microsoft.com/office/powerpoint/2010/main" val="2226609529"/>
              </p:ext>
            </p:extLst>
          </p:nvPr>
        </p:nvGraphicFramePr>
        <p:xfrm>
          <a:off x="609600" y="1219200"/>
          <a:ext cx="7929234" cy="2362199"/>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748019">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986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603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cs typeface="Arial" charset="0"/>
                        </a:rPr>
                        <a:t>CY 2016</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2017</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2017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452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5.7</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6.4</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6.4</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 Decrease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6.3</a:t>
                      </a:r>
                    </a:p>
                  </a:txBody>
                  <a:tcPr horzOverflow="overflow">
                    <a:solidFill>
                      <a:schemeClr val="bg1">
                        <a:lumMod val="95000"/>
                      </a:schemeClr>
                    </a:solidFill>
                  </a:tcPr>
                </a:tc>
                <a:tc>
                  <a:txBody>
                    <a:bodyPr/>
                    <a:lstStyle/>
                    <a:p>
                      <a:pPr algn="ctr"/>
                      <a:r>
                        <a:rPr lang="en-US" sz="1200" b="1" i="1" dirty="0"/>
                        <a:t>2% Higher</a:t>
                      </a:r>
                    </a:p>
                  </a:txBody>
                  <a:tcPr horzOverflow="overflow">
                    <a:solidFill>
                      <a:schemeClr val="bg1">
                        <a:lumMod val="95000"/>
                      </a:schemeClr>
                    </a:solidFill>
                  </a:tcPr>
                </a:tc>
                <a:extLst>
                  <a:ext uri="{0D108BD9-81ED-4DB2-BD59-A6C34878D82A}">
                    <a16:rowId xmlns:a16="http://schemas.microsoft.com/office/drawing/2014/main" val="10003"/>
                  </a:ext>
                </a:extLst>
              </a:tr>
              <a:tr h="309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3.3</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11%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3.7</a:t>
                      </a:r>
                    </a:p>
                  </a:txBody>
                  <a:tcPr horzOverflow="overflow">
                    <a:solidFill>
                      <a:schemeClr val="bg1">
                        <a:lumMod val="85000"/>
                      </a:schemeClr>
                    </a:solidFill>
                  </a:tcPr>
                </a:tc>
                <a:tc>
                  <a:txBody>
                    <a:bodyPr/>
                    <a:lstStyle/>
                    <a:p>
                      <a:pPr algn="ctr"/>
                      <a:r>
                        <a:rPr lang="en-US" sz="1200" i="1" dirty="0"/>
                        <a:t>3.9</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3% Decrease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3.8</a:t>
                      </a:r>
                    </a:p>
                  </a:txBody>
                  <a:tcPr horzOverflow="overflow">
                    <a:solidFill>
                      <a:schemeClr val="bg1">
                        <a:lumMod val="85000"/>
                      </a:schemeClr>
                    </a:solidFill>
                  </a:tcPr>
                </a:tc>
                <a:tc>
                  <a:txBody>
                    <a:bodyPr/>
                    <a:lstStyle/>
                    <a:p>
                      <a:pPr algn="ctr"/>
                      <a:r>
                        <a:rPr lang="en-US" sz="1200" b="1" i="1" dirty="0"/>
                        <a:t>3%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8" name="Table 7">
            <a:extLst>
              <a:ext uri="{FF2B5EF4-FFF2-40B4-BE49-F238E27FC236}">
                <a16:creationId xmlns:a16="http://schemas.microsoft.com/office/drawing/2014/main" id="{DCEDFD60-19F1-4AA2-A4E8-10E8A2BA5F46}"/>
              </a:ext>
            </a:extLst>
          </p:cNvPr>
          <p:cNvGraphicFramePr>
            <a:graphicFrameLocks noGrp="1"/>
          </p:cNvGraphicFramePr>
          <p:nvPr>
            <p:extLst>
              <p:ext uri="{D42A27DB-BD31-4B8C-83A1-F6EECF244321}">
                <p14:modId xmlns:p14="http://schemas.microsoft.com/office/powerpoint/2010/main" val="4279879009"/>
              </p:ext>
            </p:extLst>
          </p:nvPr>
        </p:nvGraphicFramePr>
        <p:xfrm>
          <a:off x="609600" y="3733799"/>
          <a:ext cx="7924799" cy="2208523"/>
        </p:xfrm>
        <a:graphic>
          <a:graphicData uri="http://schemas.openxmlformats.org/drawingml/2006/table">
            <a:tbl>
              <a:tblPr firstRow="1" bandRow="1">
                <a:tableStyleId>{073A0DAA-6AF3-43AB-8588-CEC1D06C72B9}</a:tableStyleId>
              </a:tblPr>
              <a:tblGrid>
                <a:gridCol w="3782291">
                  <a:extLst>
                    <a:ext uri="{9D8B030D-6E8A-4147-A177-3AD203B41FA5}">
                      <a16:colId xmlns:a16="http://schemas.microsoft.com/office/drawing/2014/main" val="20000"/>
                    </a:ext>
                  </a:extLst>
                </a:gridCol>
                <a:gridCol w="900545">
                  <a:extLst>
                    <a:ext uri="{9D8B030D-6E8A-4147-A177-3AD203B41FA5}">
                      <a16:colId xmlns:a16="http://schemas.microsoft.com/office/drawing/2014/main" val="20001"/>
                    </a:ext>
                  </a:extLst>
                </a:gridCol>
                <a:gridCol w="955964">
                  <a:extLst>
                    <a:ext uri="{9D8B030D-6E8A-4147-A177-3AD203B41FA5}">
                      <a16:colId xmlns:a16="http://schemas.microsoft.com/office/drawing/2014/main" val="3495941624"/>
                    </a:ext>
                  </a:extLst>
                </a:gridCol>
                <a:gridCol w="1002722">
                  <a:extLst>
                    <a:ext uri="{9D8B030D-6E8A-4147-A177-3AD203B41FA5}">
                      <a16:colId xmlns:a16="http://schemas.microsoft.com/office/drawing/2014/main" val="20002"/>
                    </a:ext>
                  </a:extLst>
                </a:gridCol>
                <a:gridCol w="1283277">
                  <a:extLst>
                    <a:ext uri="{9D8B030D-6E8A-4147-A177-3AD203B41FA5}">
                      <a16:colId xmlns:a16="http://schemas.microsoft.com/office/drawing/2014/main" val="20003"/>
                    </a:ext>
                  </a:extLst>
                </a:gridCol>
              </a:tblGrid>
              <a:tr h="643661">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600" dirty="0">
                          <a:solidFill>
                            <a:schemeClr val="tx1"/>
                          </a:solidFill>
                        </a:rPr>
                        <a:t>1</a:t>
                      </a:r>
                      <a:r>
                        <a:rPr lang="en-US" sz="1600" baseline="30000" dirty="0">
                          <a:solidFill>
                            <a:schemeClr val="tx1"/>
                          </a:solidFill>
                        </a:rPr>
                        <a:t>st</a:t>
                      </a:r>
                      <a:r>
                        <a:rPr lang="en-US" sz="1600" dirty="0">
                          <a:solidFill>
                            <a:schemeClr val="tx1"/>
                          </a:solidFill>
                        </a:rPr>
                        <a:t> Qtr.</a:t>
                      </a:r>
                    </a:p>
                  </a:txBody>
                  <a:tcPr anchor="ctr">
                    <a:solidFill>
                      <a:schemeClr val="bg1">
                        <a:lumMod val="75000"/>
                      </a:schemeClr>
                    </a:solidFill>
                  </a:tcPr>
                </a:tc>
                <a:tc>
                  <a:txBody>
                    <a:bodyPr/>
                    <a:lstStyle/>
                    <a:p>
                      <a:pPr algn="ctr"/>
                      <a:r>
                        <a:rPr lang="en-US" sz="1600" dirty="0">
                          <a:solidFill>
                            <a:schemeClr val="tx1"/>
                          </a:solidFill>
                        </a:rPr>
                        <a:t>2</a:t>
                      </a:r>
                      <a:r>
                        <a:rPr lang="en-US" sz="1600" baseline="30000" dirty="0">
                          <a:solidFill>
                            <a:schemeClr val="tx1"/>
                          </a:solidFill>
                        </a:rPr>
                        <a:t>nd</a:t>
                      </a:r>
                      <a:r>
                        <a:rPr lang="en-US" sz="1600" dirty="0">
                          <a:solidFill>
                            <a:schemeClr val="tx1"/>
                          </a:solidFill>
                        </a:rPr>
                        <a:t> Qtr.</a:t>
                      </a:r>
                    </a:p>
                  </a:txBody>
                  <a:tcPr anchor="ctr">
                    <a:solidFill>
                      <a:schemeClr val="bg1">
                        <a:lumMod val="75000"/>
                      </a:schemeClr>
                    </a:solidFill>
                  </a:tcPr>
                </a:tc>
                <a:tc>
                  <a:txBody>
                    <a:bodyPr/>
                    <a:lstStyle/>
                    <a:p>
                      <a:pPr algn="ctr"/>
                      <a:r>
                        <a:rPr lang="en-US" sz="1600" b="1" i="1" dirty="0">
                          <a:solidFill>
                            <a:schemeClr val="tx1"/>
                          </a:solidFill>
                        </a:rPr>
                        <a:t>Total</a:t>
                      </a:r>
                    </a:p>
                  </a:txBody>
                  <a:tcPr anchor="ctr">
                    <a:solidFill>
                      <a:schemeClr val="bg1">
                        <a:lumMod val="75000"/>
                      </a:schemeClr>
                    </a:solidFill>
                  </a:tcPr>
                </a:tc>
                <a:tc>
                  <a:txBody>
                    <a:bodyPr/>
                    <a:lstStyle/>
                    <a:p>
                      <a:pPr algn="ctr"/>
                      <a:r>
                        <a:rPr lang="en-US" sz="16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471">
                <a:tc>
                  <a:txBody>
                    <a:bodyPr/>
                    <a:lstStyle/>
                    <a:p>
                      <a:pPr algn="r"/>
                      <a:r>
                        <a:rPr lang="en-US" sz="1600" i="1" dirty="0"/>
                        <a:t>Compliance Inspections</a:t>
                      </a:r>
                    </a:p>
                  </a:txBody>
                  <a:tcPr>
                    <a:solidFill>
                      <a:schemeClr val="bg1">
                        <a:lumMod val="85000"/>
                      </a:schemeClr>
                    </a:solidFill>
                  </a:tcPr>
                </a:tc>
                <a:tc>
                  <a:txBody>
                    <a:bodyPr/>
                    <a:lstStyle/>
                    <a:p>
                      <a:pPr algn="ctr"/>
                      <a:r>
                        <a:rPr lang="en-US" sz="1600" i="0" dirty="0"/>
                        <a:t>4</a:t>
                      </a:r>
                    </a:p>
                  </a:txBody>
                  <a:tcPr>
                    <a:solidFill>
                      <a:schemeClr val="bg1">
                        <a:lumMod val="85000"/>
                      </a:schemeClr>
                    </a:solidFill>
                  </a:tcPr>
                </a:tc>
                <a:tc>
                  <a:txBody>
                    <a:bodyPr/>
                    <a:lstStyle/>
                    <a:p>
                      <a:pPr algn="ctr"/>
                      <a:r>
                        <a:rPr lang="en-US" sz="1600" i="0" dirty="0"/>
                        <a:t>21</a:t>
                      </a:r>
                    </a:p>
                  </a:txBody>
                  <a:tcPr>
                    <a:solidFill>
                      <a:schemeClr val="bg1">
                        <a:lumMod val="85000"/>
                      </a:schemeClr>
                    </a:solidFill>
                  </a:tcPr>
                </a:tc>
                <a:tc>
                  <a:txBody>
                    <a:bodyPr/>
                    <a:lstStyle/>
                    <a:p>
                      <a:pPr algn="ctr"/>
                      <a:r>
                        <a:rPr lang="en-US" sz="1600" b="1" i="1" dirty="0"/>
                        <a:t>25</a:t>
                      </a:r>
                    </a:p>
                  </a:txBody>
                  <a:tcPr>
                    <a:solidFill>
                      <a:schemeClr val="bg1">
                        <a:lumMod val="85000"/>
                      </a:schemeClr>
                    </a:solidFill>
                  </a:tcPr>
                </a:tc>
                <a:tc>
                  <a:txBody>
                    <a:bodyPr/>
                    <a:lstStyle/>
                    <a:p>
                      <a:pPr algn="ctr"/>
                      <a:r>
                        <a:rPr lang="en-US" sz="1600" i="0" dirty="0"/>
                        <a:t>48</a:t>
                      </a:r>
                    </a:p>
                  </a:txBody>
                  <a:tcPr>
                    <a:solidFill>
                      <a:schemeClr val="bg1">
                        <a:lumMod val="85000"/>
                      </a:schemeClr>
                    </a:solidFill>
                  </a:tcPr>
                </a:tc>
                <a:extLst>
                  <a:ext uri="{0D108BD9-81ED-4DB2-BD59-A6C34878D82A}">
                    <a16:rowId xmlns:a16="http://schemas.microsoft.com/office/drawing/2014/main" val="10001"/>
                  </a:ext>
                </a:extLst>
              </a:tr>
              <a:tr h="410794">
                <a:tc>
                  <a:txBody>
                    <a:bodyPr/>
                    <a:lstStyle/>
                    <a:p>
                      <a:pPr algn="r"/>
                      <a:r>
                        <a:rPr lang="en-US" sz="1600" i="1" dirty="0"/>
                        <a:t>Consultative Visits</a:t>
                      </a:r>
                    </a:p>
                  </a:txBody>
                  <a:tcPr>
                    <a:solidFill>
                      <a:schemeClr val="bg1">
                        <a:lumMod val="95000"/>
                      </a:schemeClr>
                    </a:solidFill>
                  </a:tcPr>
                </a:tc>
                <a:tc>
                  <a:txBody>
                    <a:bodyPr/>
                    <a:lstStyle/>
                    <a:p>
                      <a:pPr algn="ctr"/>
                      <a:r>
                        <a:rPr lang="en-US" sz="1600" i="0" dirty="0"/>
                        <a:t>9</a:t>
                      </a:r>
                    </a:p>
                  </a:txBody>
                  <a:tcPr>
                    <a:solidFill>
                      <a:schemeClr val="bg1">
                        <a:lumMod val="95000"/>
                      </a:schemeClr>
                    </a:solidFill>
                  </a:tcPr>
                </a:tc>
                <a:tc>
                  <a:txBody>
                    <a:bodyPr/>
                    <a:lstStyle/>
                    <a:p>
                      <a:pPr algn="ctr"/>
                      <a:r>
                        <a:rPr lang="en-US" sz="1600" i="0" dirty="0"/>
                        <a:t>31</a:t>
                      </a:r>
                    </a:p>
                  </a:txBody>
                  <a:tcPr>
                    <a:solidFill>
                      <a:schemeClr val="bg1">
                        <a:lumMod val="95000"/>
                      </a:schemeClr>
                    </a:solidFill>
                  </a:tcPr>
                </a:tc>
                <a:tc>
                  <a:txBody>
                    <a:bodyPr/>
                    <a:lstStyle/>
                    <a:p>
                      <a:pPr algn="ctr"/>
                      <a:r>
                        <a:rPr lang="en-US" sz="1600" b="1" i="1" dirty="0"/>
                        <a:t>40</a:t>
                      </a:r>
                    </a:p>
                  </a:txBody>
                  <a:tcPr>
                    <a:solidFill>
                      <a:schemeClr val="bg1">
                        <a:lumMod val="95000"/>
                      </a:schemeClr>
                    </a:solidFill>
                  </a:tcPr>
                </a:tc>
                <a:tc>
                  <a:txBody>
                    <a:bodyPr/>
                    <a:lstStyle/>
                    <a:p>
                      <a:pPr algn="ctr"/>
                      <a:r>
                        <a:rPr lang="en-US" sz="1600" i="0" dirty="0"/>
                        <a:t>40</a:t>
                      </a:r>
                    </a:p>
                  </a:txBody>
                  <a:tcPr>
                    <a:solidFill>
                      <a:schemeClr val="bg1">
                        <a:lumMod val="95000"/>
                      </a:schemeClr>
                    </a:solidFill>
                  </a:tcPr>
                </a:tc>
                <a:extLst>
                  <a:ext uri="{0D108BD9-81ED-4DB2-BD59-A6C34878D82A}">
                    <a16:rowId xmlns:a16="http://schemas.microsoft.com/office/drawing/2014/main" val="10002"/>
                  </a:ext>
                </a:extLst>
              </a:tr>
              <a:tr h="407126">
                <a:tc>
                  <a:txBody>
                    <a:bodyPr/>
                    <a:lstStyle/>
                    <a:p>
                      <a:pPr algn="r"/>
                      <a:r>
                        <a:rPr lang="en-US" sz="1600" i="1" dirty="0"/>
                        <a:t>OSH Outreach Events</a:t>
                      </a:r>
                    </a:p>
                  </a:txBody>
                  <a:tcPr>
                    <a:solidFill>
                      <a:schemeClr val="bg1">
                        <a:lumMod val="85000"/>
                      </a:schemeClr>
                    </a:solidFill>
                  </a:tcPr>
                </a:tc>
                <a:tc>
                  <a:txBody>
                    <a:bodyPr/>
                    <a:lstStyle/>
                    <a:p>
                      <a:pPr algn="ctr"/>
                      <a:r>
                        <a:rPr lang="en-US" sz="1600" i="0" dirty="0"/>
                        <a:t>1</a:t>
                      </a:r>
                    </a:p>
                  </a:txBody>
                  <a:tcPr>
                    <a:solidFill>
                      <a:schemeClr val="bg1">
                        <a:lumMod val="85000"/>
                      </a:schemeClr>
                    </a:solidFill>
                  </a:tcPr>
                </a:tc>
                <a:tc>
                  <a:txBody>
                    <a:bodyPr/>
                    <a:lstStyle/>
                    <a:p>
                      <a:pPr algn="ctr"/>
                      <a:r>
                        <a:rPr lang="en-US" sz="1600" i="0" dirty="0"/>
                        <a:t>0</a:t>
                      </a:r>
                    </a:p>
                  </a:txBody>
                  <a:tcPr>
                    <a:solidFill>
                      <a:schemeClr val="bg1">
                        <a:lumMod val="85000"/>
                      </a:schemeClr>
                    </a:solidFill>
                  </a:tcPr>
                </a:tc>
                <a:tc>
                  <a:txBody>
                    <a:bodyPr/>
                    <a:lstStyle/>
                    <a:p>
                      <a:pPr algn="ctr"/>
                      <a:r>
                        <a:rPr lang="en-US" sz="1600" b="1" i="1" dirty="0"/>
                        <a:t>1</a:t>
                      </a:r>
                    </a:p>
                  </a:txBody>
                  <a:tcPr>
                    <a:solidFill>
                      <a:schemeClr val="bg1">
                        <a:lumMod val="85000"/>
                      </a:schemeClr>
                    </a:solidFill>
                  </a:tcPr>
                </a:tc>
                <a:tc>
                  <a:txBody>
                    <a:bodyPr/>
                    <a:lstStyle/>
                    <a:p>
                      <a:pPr algn="ctr"/>
                      <a:r>
                        <a:rPr lang="en-US" sz="1600" i="0" dirty="0"/>
                        <a:t>2</a:t>
                      </a:r>
                    </a:p>
                  </a:txBody>
                  <a:tcPr>
                    <a:solidFill>
                      <a:schemeClr val="bg1">
                        <a:lumMod val="85000"/>
                      </a:schemeClr>
                    </a:solidFill>
                  </a:tcPr>
                </a:tc>
                <a:extLst>
                  <a:ext uri="{0D108BD9-81ED-4DB2-BD59-A6C34878D82A}">
                    <a16:rowId xmlns:a16="http://schemas.microsoft.com/office/drawing/2014/main" val="10003"/>
                  </a:ext>
                </a:extLst>
              </a:tr>
              <a:tr h="373471">
                <a:tc>
                  <a:txBody>
                    <a:bodyPr/>
                    <a:lstStyle/>
                    <a:p>
                      <a:pPr algn="r"/>
                      <a:r>
                        <a:rPr lang="en-US" sz="1600" i="1" dirty="0"/>
                        <a:t>People Trained</a:t>
                      </a:r>
                    </a:p>
                  </a:txBody>
                  <a:tcPr>
                    <a:solidFill>
                      <a:schemeClr val="bg1">
                        <a:lumMod val="95000"/>
                      </a:schemeClr>
                    </a:solidFill>
                  </a:tcPr>
                </a:tc>
                <a:tc>
                  <a:txBody>
                    <a:bodyPr/>
                    <a:lstStyle/>
                    <a:p>
                      <a:pPr algn="ctr"/>
                      <a:r>
                        <a:rPr lang="en-US" sz="1600" i="0" dirty="0"/>
                        <a:t>400</a:t>
                      </a:r>
                    </a:p>
                  </a:txBody>
                  <a:tcPr>
                    <a:solidFill>
                      <a:schemeClr val="bg1">
                        <a:lumMod val="95000"/>
                      </a:schemeClr>
                    </a:solidFill>
                  </a:tcPr>
                </a:tc>
                <a:tc>
                  <a:txBody>
                    <a:bodyPr/>
                    <a:lstStyle/>
                    <a:p>
                      <a:pPr algn="ctr"/>
                      <a:r>
                        <a:rPr lang="en-US" sz="1600" i="0" dirty="0"/>
                        <a:t>0</a:t>
                      </a:r>
                    </a:p>
                  </a:txBody>
                  <a:tcPr>
                    <a:solidFill>
                      <a:schemeClr val="bg1">
                        <a:lumMod val="95000"/>
                      </a:schemeClr>
                    </a:solidFill>
                  </a:tcPr>
                </a:tc>
                <a:tc>
                  <a:txBody>
                    <a:bodyPr/>
                    <a:lstStyle/>
                    <a:p>
                      <a:pPr algn="ctr"/>
                      <a:r>
                        <a:rPr lang="en-US" sz="1600" b="1" i="1" dirty="0"/>
                        <a:t>400</a:t>
                      </a:r>
                    </a:p>
                  </a:txBody>
                  <a:tcPr>
                    <a:solidFill>
                      <a:schemeClr val="bg1">
                        <a:lumMod val="95000"/>
                      </a:schemeClr>
                    </a:solidFill>
                  </a:tcPr>
                </a:tc>
                <a:tc>
                  <a:txBody>
                    <a:bodyPr/>
                    <a:lstStyle/>
                    <a:p>
                      <a:pPr algn="ctr"/>
                      <a:r>
                        <a:rPr lang="en-US" sz="1600" i="0" dirty="0"/>
                        <a:t>50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42826F91-EAF1-42E3-96AF-81649C87990E}"/>
              </a:ext>
            </a:extLst>
          </p:cNvPr>
          <p:cNvSpPr txBox="1"/>
          <p:nvPr/>
        </p:nvSpPr>
        <p:spPr>
          <a:xfrm>
            <a:off x="6477000" y="685800"/>
            <a:ext cx="2286000" cy="369332"/>
          </a:xfrm>
          <a:prstGeom prst="rect">
            <a:avLst/>
          </a:prstGeom>
          <a:noFill/>
        </p:spPr>
        <p:txBody>
          <a:bodyPr wrap="square" rtlCol="0">
            <a:spAutoFit/>
          </a:bodyPr>
          <a:lstStyle/>
          <a:p>
            <a:r>
              <a:rPr lang="en-US" i="1" dirty="0"/>
              <a:t>FFY 2019—2</a:t>
            </a:r>
            <a:r>
              <a:rPr lang="en-US" i="1" baseline="30000" dirty="0"/>
              <a:t>nd</a:t>
            </a:r>
            <a:r>
              <a:rPr lang="en-US" i="1" dirty="0"/>
              <a:t> Qtr.</a:t>
            </a:r>
          </a:p>
        </p:txBody>
      </p:sp>
    </p:spTree>
    <p:extLst>
      <p:ext uri="{BB962C8B-B14F-4D97-AF65-F5344CB8AC3E}">
        <p14:creationId xmlns:p14="http://schemas.microsoft.com/office/powerpoint/2010/main" val="3228733189"/>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46859</TotalTime>
  <Words>3869</Words>
  <Application>Microsoft Office PowerPoint</Application>
  <PresentationFormat>On-screen Show (4:3)</PresentationFormat>
  <Paragraphs>1495</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Symbol</vt:lpstr>
      <vt:lpstr>Times New Roman</vt:lpstr>
      <vt:lpstr>Wingdings</vt:lpstr>
      <vt:lpstr>NCDOL  Standard</vt:lpstr>
      <vt:lpstr>1_NCDOL  Standard</vt:lpstr>
      <vt:lpstr>North Carolina Department of Labor Occupational Safety &amp; Health Division  2nd Quarter Report Federal Fiscal Year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3242</cp:revision>
  <cp:lastPrinted>2019-05-21T12:51:25Z</cp:lastPrinted>
  <dcterms:created xsi:type="dcterms:W3CDTF">2000-08-10T17:22:10Z</dcterms:created>
  <dcterms:modified xsi:type="dcterms:W3CDTF">2019-05-21T12:52:15Z</dcterms:modified>
</cp:coreProperties>
</file>