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35"/>
  </p:notesMasterIdLst>
  <p:handoutMasterIdLst>
    <p:handoutMasterId r:id="rId36"/>
  </p:handoutMasterIdLst>
  <p:sldIdLst>
    <p:sldId id="593" r:id="rId3"/>
    <p:sldId id="640" r:id="rId4"/>
    <p:sldId id="601" r:id="rId5"/>
    <p:sldId id="602" r:id="rId6"/>
    <p:sldId id="603" r:id="rId7"/>
    <p:sldId id="605" r:id="rId8"/>
    <p:sldId id="606" r:id="rId9"/>
    <p:sldId id="609" r:id="rId10"/>
    <p:sldId id="611" r:id="rId11"/>
    <p:sldId id="613" r:id="rId12"/>
    <p:sldId id="679" r:id="rId13"/>
    <p:sldId id="615" r:id="rId14"/>
    <p:sldId id="617" r:id="rId15"/>
    <p:sldId id="619" r:id="rId16"/>
    <p:sldId id="687" r:id="rId17"/>
    <p:sldId id="624" r:id="rId18"/>
    <p:sldId id="625" r:id="rId19"/>
    <p:sldId id="626" r:id="rId20"/>
    <p:sldId id="627" r:id="rId21"/>
    <p:sldId id="628" r:id="rId22"/>
    <p:sldId id="623" r:id="rId23"/>
    <p:sldId id="651" r:id="rId24"/>
    <p:sldId id="652" r:id="rId25"/>
    <p:sldId id="639" r:id="rId26"/>
    <p:sldId id="689" r:id="rId27"/>
    <p:sldId id="649" r:id="rId28"/>
    <p:sldId id="633" r:id="rId29"/>
    <p:sldId id="661" r:id="rId30"/>
    <p:sldId id="670" r:id="rId31"/>
    <p:sldId id="671" r:id="rId32"/>
    <p:sldId id="688" r:id="rId33"/>
    <p:sldId id="637" r:id="rId34"/>
  </p:sldIdLst>
  <p:sldSz cx="9144000" cy="6858000" type="screen4x3"/>
  <p:notesSz cx="7010400" cy="92964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DDDDDD"/>
    <a:srgbClr val="E7E7E7"/>
    <a:srgbClr val="012D9A"/>
    <a:srgbClr val="010101"/>
    <a:srgbClr val="C0C0C0"/>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80" d="100"/>
          <a:sy n="80" d="100"/>
        </p:scale>
        <p:origin x="1565"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68"/>
    </p:cViewPr>
  </p:sorterViewPr>
  <p:notesViewPr>
    <p:cSldViewPr>
      <p:cViewPr>
        <p:scale>
          <a:sx n="80" d="100"/>
          <a:sy n="80" d="100"/>
        </p:scale>
        <p:origin x="1747" y="-173"/>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10</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11</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12</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13</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14</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pPr lvl="0"/>
            <a:r>
              <a:rPr lang="en-US" sz="1000" dirty="0"/>
              <a:t>Added Amputations for our new 5 year SMP, and removed Accommodations.</a:t>
            </a:r>
          </a:p>
          <a:p>
            <a:pPr lvl="0"/>
            <a:r>
              <a:rPr lang="en-US" sz="1000" dirty="0"/>
              <a:t>Meeting Notes: Tara Payne and James Cook (co-chairs) presiding</a:t>
            </a:r>
          </a:p>
          <a:p>
            <a:pPr lvl="0"/>
            <a:r>
              <a:rPr lang="en-US" sz="1000" dirty="0"/>
              <a:t>The initial data compiled by Paul Sullivan spans from January 1, 2015 to current date.</a:t>
            </a:r>
          </a:p>
          <a:p>
            <a:pPr lvl="0"/>
            <a:r>
              <a:rPr lang="en-US" sz="1000" dirty="0"/>
              <a:t>Kevin Beauregard suggested using only full years (calendar, fiscal, etc.) for setting and monitoring goals.  Targeting, data, etc. all needs to be based on consistent numbers for accurate results.</a:t>
            </a:r>
          </a:p>
          <a:p>
            <a:pPr lvl="0"/>
            <a:r>
              <a:rPr lang="en-US" sz="1000" dirty="0"/>
              <a:t>Paul’s 3 ½ years of data was tabulated to target companies with the highest amputations based on NAICS codes.</a:t>
            </a:r>
          </a:p>
          <a:p>
            <a:pPr lvl="0"/>
            <a:r>
              <a:rPr lang="en-US" sz="1000" dirty="0"/>
              <a:t>Paul suggested using data from fiscal years 2016, 17, and 18.  This would address any concerns about under-reporting in 2015.</a:t>
            </a:r>
          </a:p>
          <a:p>
            <a:pPr lvl="0"/>
            <a:r>
              <a:rPr lang="en-US" sz="1000" dirty="0"/>
              <a:t>James and Tara asked what ETTA could do to help and whether the current Machine Guarding and Lockout/Tagout are sufficient.  Andy said he thought that Lockout/Tagout was good, but that Machine Guarding was lacking photographs since the great photo purge of 2015.  Paul and Tara suggested that they had plenty of photos from closed cases that they would be happy to share.</a:t>
            </a:r>
          </a:p>
          <a:p>
            <a:pPr lvl="0"/>
            <a:r>
              <a:rPr lang="en-US" sz="1000" dirty="0"/>
              <a:t>James and Tara suggested more advanced training for compliance officers.  Injuries are primarily to ‘Affected’ employees rather than ‘Authorized’ employees.  These are operators trying to clear jams or problems with machines rather than the maintenance people who are trained to deal these situations safely using safety protocols such as Lockout/Tagout.</a:t>
            </a:r>
          </a:p>
          <a:p>
            <a:pPr lvl="0"/>
            <a:r>
              <a:rPr lang="en-US" sz="1000" dirty="0"/>
              <a:t>Paul suggested a 1-day Internal Training workshop for Machine Guarding and a 1-day course in Lockout/Tagout. One in Charlotte for the West and a second in Raleigh for the East.</a:t>
            </a:r>
          </a:p>
          <a:p>
            <a:pPr lvl="0"/>
            <a:r>
              <a:rPr lang="en-US" sz="1000" dirty="0"/>
              <a:t>Andy said that this would be a good approach but would have to be coordinated with Marcy as ETTA had a very aggressive schedule in first quarter of 2019 regarding 10 and 30-hour classes as the hurricanes had wreaked havoc with our fourth quarter 2018 schedule for these classes. </a:t>
            </a:r>
          </a:p>
          <a:p>
            <a:pPr lvl="0"/>
            <a:r>
              <a:rPr lang="en-US" sz="1000" dirty="0"/>
              <a:t>Paul also suggested that they could supply COSHO’s with experience in individual pieces of equipment.  Andy agreed and suggested that these could be done much like we do case studies in PSM training.  Paul will seek volunteers for teaching subjects dealing with various manufacturing presses and equipment.</a:t>
            </a:r>
          </a:p>
          <a:p>
            <a:pPr lvl="0"/>
            <a:r>
              <a:rPr lang="en-US" sz="1000" dirty="0"/>
              <a:t>Kevin suggested talking to STAR and SHARP sites with this equipment about the possibility of scheduling field trips to these places.</a:t>
            </a:r>
          </a:p>
          <a:p>
            <a:pPr lvl="0"/>
            <a:r>
              <a:rPr lang="en-US" sz="1000" dirty="0"/>
              <a:t>It was agreed that these classes should be developed in first quarter 2019 for the SEP rollout in the fall of next year.</a:t>
            </a:r>
          </a:p>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15</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16</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17</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r>
              <a:rPr lang="en-US" dirty="0"/>
              <a:t>The Carolina Star Program is designed to recognize employers and employees who have implemented effective safety and health management systems and maintain injury and illness rates that meet the criteria for participation. Any size employer.</a:t>
            </a:r>
          </a:p>
          <a:p>
            <a:pPr eaLnBrk="1" hangingPunct="1"/>
            <a:r>
              <a:rPr lang="en-US" dirty="0"/>
              <a:t>The SSTM Program is North Carolina’s version of federal OSHA’s Special Government Employee (SGE) Program. The SSTM Program allows industry employees and qualified independent private sector safety and health professionals the opportunity to work together in partnership with the NCDOL Carolina Star Program during onsite Star Program evaluations.</a:t>
            </a:r>
          </a:p>
          <a:p>
            <a:pPr eaLnBrk="1" hangingPunct="1"/>
            <a:endParaRPr lang="en-US" dirty="0"/>
          </a:p>
          <a:p>
            <a:pPr eaLnBrk="1" hangingPunct="1"/>
            <a:r>
              <a:rPr lang="en-US" dirty="0"/>
              <a:t>General industry, private sector participants must meet the following criteria: The most recent three-year average for both the total recordable case (TRC) rates and cases with days away from work, job transfer, or restriction (DART) rates must be at or below 50 percent of the most recent published federal BLS rates for the appropriate North American Industrial Classification System (NAICS) industry, preferably using a 6-digit NAICS rate, or highest digit available. </a:t>
            </a:r>
          </a:p>
          <a:p>
            <a:pPr eaLnBrk="1" hangingPunct="1"/>
            <a:r>
              <a:rPr lang="en-US" dirty="0"/>
              <a:t>Building Star  - The contractor participant must meet the following criteria: All injuries and illness rates for each worksite in North Carolina must be summarized on the OSHA 300 log each year, for the past three years. The most recent three-year average for both the total recordable case (TRC) rates and cases with days away from work, job transfer, or restriction (DART) rates must be at or below 50 percent of the most recent published Federal BLS rate for the appropriate North American Industrial Classification System (NAICS) preferably using a 6-digit NAICS rate, or highest digit available. </a:t>
            </a:r>
          </a:p>
        </p:txBody>
      </p:sp>
    </p:spTree>
    <p:extLst>
      <p:ext uri="{BB962C8B-B14F-4D97-AF65-F5344CB8AC3E}">
        <p14:creationId xmlns:p14="http://schemas.microsoft.com/office/powerpoint/2010/main" val="3411961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18</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r>
              <a:rPr lang="en-US" sz="1000" dirty="0"/>
              <a:t>The SHARP (Safety and Health Achievement and Recognition Programs) Program is designed for small and mid-size employers that have established, implemented and maintained exceptional workplace safety standards.</a:t>
            </a:r>
          </a:p>
          <a:p>
            <a:pPr eaLnBrk="1" hangingPunct="1"/>
            <a:endParaRPr lang="en-US" sz="1000" dirty="0"/>
          </a:p>
          <a:p>
            <a:r>
              <a:rPr lang="en-US" sz="1000" dirty="0"/>
              <a:t>The Gold Star Grower Housing Program recognizes growers who provide farmworker housing that meets and exceeds all of the requirements of the Migrant Housing Act of North Carolina. </a:t>
            </a:r>
          </a:p>
          <a:p>
            <a:r>
              <a:rPr lang="en-US" sz="1000" dirty="0"/>
              <a:t>The Gold Star Flag recognizes agricultural employers who have devised ways to continuously promote a culture of safety on their farms. Gold Star Flag recipients have identified hazards, trained their employees and completed farm safety inspections. They follow and exceed the regulations pertaining to the agricultural work place.</a:t>
            </a:r>
          </a:p>
          <a:p>
            <a:pPr eaLnBrk="1" hangingPunct="1"/>
            <a:endParaRPr lang="en-US" sz="1000" dirty="0"/>
          </a:p>
          <a:p>
            <a:pPr eaLnBrk="1" hangingPunct="1"/>
            <a:r>
              <a:rPr lang="en-US" sz="1000" dirty="0"/>
              <a:t>Safety Awards Program - In operation since 1946, the program now extends to more than 5,000 firms, and about 3,000 awards are presented annually. Two types of awards are administered through the program: Annual Safety Awards and Million-Hour Awards.</a:t>
            </a:r>
          </a:p>
          <a:p>
            <a:r>
              <a:rPr lang="en-US" sz="1000" dirty="0"/>
              <a:t>To qualify for an annual safety award, a firm must:</a:t>
            </a:r>
          </a:p>
          <a:p>
            <a:r>
              <a:rPr lang="en-US" sz="1000" dirty="0"/>
              <a:t>Have no fatalities during the calendar year at the site or location for which the award was given; </a:t>
            </a:r>
            <a:r>
              <a:rPr lang="en-US" sz="1000" i="1" dirty="0"/>
              <a:t>and</a:t>
            </a:r>
            <a:endParaRPr lang="en-US" sz="1000" dirty="0"/>
          </a:p>
          <a:p>
            <a:r>
              <a:rPr lang="en-US" sz="1000" dirty="0"/>
              <a:t>Have maintained an incidence rate at least 50 percent below the average for its particular industry group. </a:t>
            </a:r>
          </a:p>
          <a:p>
            <a:r>
              <a:rPr lang="en-US" sz="1000" b="1" dirty="0"/>
              <a:t>Two Safety Award Levels - Gold and Silver</a:t>
            </a:r>
          </a:p>
          <a:p>
            <a:r>
              <a:rPr lang="en-US" sz="1000" dirty="0"/>
              <a:t>The </a:t>
            </a:r>
            <a:r>
              <a:rPr lang="en-US" sz="1000" b="1" dirty="0"/>
              <a:t>Gold Award </a:t>
            </a:r>
            <a:r>
              <a:rPr lang="en-US" sz="1000" dirty="0"/>
              <a:t>is based on the days away, restricted, transferred (DART) rate, which includes cases of days away from work, restricted activity or job transfer. </a:t>
            </a:r>
          </a:p>
          <a:p>
            <a:r>
              <a:rPr lang="en-US" sz="1000" dirty="0"/>
              <a:t>The </a:t>
            </a:r>
            <a:r>
              <a:rPr lang="en-US" sz="1000" b="1" dirty="0"/>
              <a:t>Silver Award </a:t>
            </a:r>
            <a:r>
              <a:rPr lang="en-US" sz="1000" dirty="0"/>
              <a:t>is based only on cases with days away from work. They are recorded when the worker misses at least one full day of work, not including the day of the injury. </a:t>
            </a:r>
          </a:p>
        </p:txBody>
      </p:sp>
    </p:spTree>
    <p:extLst>
      <p:ext uri="{BB962C8B-B14F-4D97-AF65-F5344CB8AC3E}">
        <p14:creationId xmlns:p14="http://schemas.microsoft.com/office/powerpoint/2010/main" val="99288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19</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r>
              <a:rPr lang="en-US" dirty="0"/>
              <a:t>Our alliances are organizations based toward our SEPs to promote education and training.</a:t>
            </a:r>
          </a:p>
        </p:txBody>
      </p:sp>
    </p:spTree>
    <p:extLst>
      <p:ext uri="{BB962C8B-B14F-4D97-AF65-F5344CB8AC3E}">
        <p14:creationId xmlns:p14="http://schemas.microsoft.com/office/powerpoint/2010/main" val="341829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20</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r>
              <a:rPr lang="en-US" dirty="0"/>
              <a:t>We try to keep it around 3 partnerships due to limited manpower. </a:t>
            </a:r>
          </a:p>
        </p:txBody>
      </p:sp>
    </p:spTree>
    <p:extLst>
      <p:ext uri="{BB962C8B-B14F-4D97-AF65-F5344CB8AC3E}">
        <p14:creationId xmlns:p14="http://schemas.microsoft.com/office/powerpoint/2010/main" val="4019402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Complaints, referrals, fatality and catastrophe inspections account for a significant amount of inspections that compliance does every year. This slide puts that into perspective.</a:t>
            </a:r>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21</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22</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23</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24</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2655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 Harriet expand on this slide. </a:t>
            </a:r>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25</a:t>
            </a:fld>
            <a:endParaRPr lang="en-US"/>
          </a:p>
        </p:txBody>
      </p:sp>
    </p:spTree>
    <p:extLst>
      <p:ext uri="{BB962C8B-B14F-4D97-AF65-F5344CB8AC3E}">
        <p14:creationId xmlns:p14="http://schemas.microsoft.com/office/powerpoint/2010/main" val="386506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 Harriet expand on this slide. </a:t>
            </a:r>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26</a:t>
            </a:fld>
            <a:endParaRPr lang="en-US"/>
          </a:p>
        </p:txBody>
      </p:sp>
    </p:spTree>
    <p:extLst>
      <p:ext uri="{BB962C8B-B14F-4D97-AF65-F5344CB8AC3E}">
        <p14:creationId xmlns:p14="http://schemas.microsoft.com/office/powerpoint/2010/main" val="2404885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27</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39701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almost 100 safety and health topics currently on our website. More to come!</a:t>
            </a:r>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28</a:t>
            </a:fld>
            <a:endParaRPr lang="en-US"/>
          </a:p>
        </p:txBody>
      </p:sp>
    </p:spTree>
    <p:extLst>
      <p:ext uri="{BB962C8B-B14F-4D97-AF65-F5344CB8AC3E}">
        <p14:creationId xmlns:p14="http://schemas.microsoft.com/office/powerpoint/2010/main" val="978346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29</a:t>
            </a:fld>
            <a:endParaRPr lang="en-US" dirty="0"/>
          </a:p>
        </p:txBody>
      </p:sp>
    </p:spTree>
    <p:extLst>
      <p:ext uri="{BB962C8B-B14F-4D97-AF65-F5344CB8AC3E}">
        <p14:creationId xmlns:p14="http://schemas.microsoft.com/office/powerpoint/2010/main" val="128530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3</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30</a:t>
            </a:fld>
            <a:endParaRPr lang="en-US"/>
          </a:p>
        </p:txBody>
      </p:sp>
    </p:spTree>
    <p:extLst>
      <p:ext uri="{BB962C8B-B14F-4D97-AF65-F5344CB8AC3E}">
        <p14:creationId xmlns:p14="http://schemas.microsoft.com/office/powerpoint/2010/main" val="4214035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31</a:t>
            </a:fld>
            <a:endParaRPr lang="en-US"/>
          </a:p>
        </p:txBody>
      </p:sp>
    </p:spTree>
    <p:extLst>
      <p:ext uri="{BB962C8B-B14F-4D97-AF65-F5344CB8AC3E}">
        <p14:creationId xmlns:p14="http://schemas.microsoft.com/office/powerpoint/2010/main" val="815756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32</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32</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4</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5</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6</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a:p>
            <a:r>
              <a:rPr lang="en-US" b="1" dirty="0"/>
              <a:t>ETTA</a:t>
            </a:r>
            <a:r>
              <a:rPr lang="en-US" dirty="0"/>
              <a:t> Events Total: 9 (4 Labor One, 4 Webinars, 1 Speaker Bureau )</a:t>
            </a:r>
          </a:p>
          <a:p>
            <a:r>
              <a:rPr lang="en-US" dirty="0"/>
              <a:t> Total Trained: 305</a:t>
            </a:r>
          </a:p>
          <a:p>
            <a:r>
              <a:rPr lang="en-US" dirty="0"/>
              <a:t> </a:t>
            </a:r>
            <a:r>
              <a:rPr lang="en-US" b="1" dirty="0"/>
              <a:t>Consultation </a:t>
            </a:r>
            <a:r>
              <a:rPr lang="en-US" dirty="0"/>
              <a:t>Events: 16</a:t>
            </a:r>
          </a:p>
          <a:p>
            <a:r>
              <a:rPr lang="en-US" dirty="0"/>
              <a:t> Total Trained: 1400</a:t>
            </a:r>
          </a:p>
          <a:p>
            <a:r>
              <a:rPr lang="en-US" dirty="0"/>
              <a:t> </a:t>
            </a:r>
          </a:p>
          <a:p>
            <a:r>
              <a:rPr lang="en-US" dirty="0"/>
              <a:t>A total of 16 events were served by Rod Wilce. Activities included but are not limited to; event speakers, vendor demonstrations, fall protection training sessions, equipment inspections, distribution of Fed provided resource material, meals i.e. 700 Chic Filet sandwiches, countless doughnuts, full catered lunches. These 16 events provided the intended distribution of information and training to in excess 1400 employees within a 50 mile radius of Raleigh.</a:t>
            </a:r>
          </a:p>
          <a:p>
            <a:endParaRPr lang="en-US" dirty="0"/>
          </a:p>
          <a:p>
            <a:r>
              <a:rPr lang="en-US" dirty="0"/>
              <a:t>Used Billboards for Fall Stand Down, Safe and Sound Week, and Heat Stress. </a:t>
            </a:r>
          </a:p>
          <a:p>
            <a:pPr eaLnBrk="1" hangingPunct="1"/>
            <a:endParaRPr lang="en-US" dirty="0"/>
          </a:p>
        </p:txBody>
      </p:sp>
    </p:spTree>
    <p:extLst>
      <p:ext uri="{BB962C8B-B14F-4D97-AF65-F5344CB8AC3E}">
        <p14:creationId xmlns:p14="http://schemas.microsoft.com/office/powerpoint/2010/main" val="299773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7</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8</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defTabSz="920618" eaLnBrk="1" hangingPunct="1">
              <a:defRPr/>
            </a:pPr>
            <a:r>
              <a:rPr lang="en-US" dirty="0"/>
              <a:t>NC TRC/DART rate not available for the 5 digit NAICS code </a:t>
            </a:r>
          </a:p>
          <a:p>
            <a:pPr defTabSz="920618" eaLnBrk="1" hangingPunct="1">
              <a:defRPr/>
            </a:pPr>
            <a:r>
              <a:rPr lang="en-US" dirty="0"/>
              <a:t>Logging fatalities went down but arboriculture went up. </a:t>
            </a:r>
          </a:p>
          <a:p>
            <a:pPr defTabSz="920618" eaLnBrk="1" hangingPunct="1">
              <a:defRPr/>
            </a:pPr>
            <a:r>
              <a:rPr lang="en-US" dirty="0"/>
              <a:t>Meeting minutes: Looking at alliances within the arboriculture industry. Encourage increased inspections in the SEP. Take a less experienced/confident CSHO out for familiarization. Continue to offer assistance and guidance where you/we can and provide referrals to Consultative or Compliance where appropriate. When conducting inspections on construction sites, public sector, or other activities where the employer/employees are conducting tree trimming/removal operations, please continue to mark the Emphasis/Initiatives blocks according to OPN 88I. </a:t>
            </a:r>
          </a:p>
          <a:p>
            <a:pPr eaLnBrk="1" hangingPunct="1"/>
            <a:endParaRPr lang="en-US" dirty="0"/>
          </a:p>
        </p:txBody>
      </p:sp>
    </p:spTree>
    <p:extLst>
      <p:ext uri="{BB962C8B-B14F-4D97-AF65-F5344CB8AC3E}">
        <p14:creationId xmlns:p14="http://schemas.microsoft.com/office/powerpoint/2010/main" val="229737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9</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Box 3"/>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28600" y="6053763"/>
            <a:ext cx="2348281" cy="795528"/>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2.png"/><Relationship Id="rId7"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21.jpeg"/><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42.jpeg"/><Relationship Id="rId10" Type="http://schemas.openxmlformats.org/officeDocument/2006/relationships/image" Target="../media/image46.jpeg"/><Relationship Id="rId4" Type="http://schemas.openxmlformats.org/officeDocument/2006/relationships/image" Target="../media/image41.jpeg"/><Relationship Id="rId9"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&amp; Health Division</a:t>
            </a:r>
            <a:br>
              <a:rPr lang="en-US" sz="4000" dirty="0">
                <a:solidFill>
                  <a:schemeClr val="bg2"/>
                </a:solidFill>
              </a:rPr>
            </a:br>
            <a:br>
              <a:rPr lang="en-US" sz="4000" dirty="0">
                <a:solidFill>
                  <a:schemeClr val="bg2"/>
                </a:solidFill>
              </a:rPr>
            </a:br>
            <a:r>
              <a:rPr lang="en-US" sz="2800" dirty="0">
                <a:solidFill>
                  <a:schemeClr val="bg2"/>
                </a:solidFill>
              </a:rPr>
              <a:t>1</a:t>
            </a:r>
            <a:r>
              <a:rPr lang="en-US" sz="2800" baseline="30000" dirty="0">
                <a:solidFill>
                  <a:schemeClr val="bg2"/>
                </a:solidFill>
              </a:rPr>
              <a:t>st</a:t>
            </a:r>
            <a:r>
              <a:rPr lang="en-US" sz="2800" dirty="0">
                <a:solidFill>
                  <a:schemeClr val="bg2"/>
                </a:solidFill>
              </a:rPr>
              <a:t> Quarter Report</a:t>
            </a:r>
            <a:br>
              <a:rPr lang="en-US" sz="2800" dirty="0">
                <a:solidFill>
                  <a:schemeClr val="bg2"/>
                </a:solidFill>
              </a:rPr>
            </a:br>
            <a:r>
              <a:rPr lang="en-US" sz="2400" i="1" dirty="0">
                <a:solidFill>
                  <a:schemeClr val="bg2"/>
                </a:solidFill>
              </a:rPr>
              <a:t>Federal Fiscal Year 2019*</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405860"/>
            <a:ext cx="7162800" cy="1416542"/>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r>
              <a:rPr lang="en-US" sz="1600" i="1" dirty="0">
                <a:solidFill>
                  <a:srgbClr val="777777"/>
                </a:solidFill>
              </a:rPr>
              <a:t>Wanda Lagoe CSP CPM ARM</a:t>
            </a:r>
          </a:p>
          <a:p>
            <a:pPr eaLnBrk="0" hangingPunct="0">
              <a:lnSpc>
                <a:spcPct val="110000"/>
              </a:lnSpc>
              <a:buClr>
                <a:srgbClr val="910046"/>
              </a:buClr>
              <a:buSzPct val="84000"/>
              <a:buFont typeface="Wingdings" pitchFamily="2" charset="2"/>
              <a:buNone/>
            </a:pPr>
            <a:r>
              <a:rPr lang="en-US" sz="1600" dirty="0">
                <a:solidFill>
                  <a:srgbClr val="777777"/>
                </a:solidFill>
              </a:rPr>
              <a:t>Bureau Chief</a:t>
            </a:r>
          </a:p>
          <a:p>
            <a:pPr eaLnBrk="0" hangingPunct="0">
              <a:lnSpc>
                <a:spcPct val="110000"/>
              </a:lnSpc>
              <a:buClr>
                <a:srgbClr val="910046"/>
              </a:buClr>
              <a:buSzPct val="84000"/>
              <a:buFont typeface="Wingdings" pitchFamily="2" charset="2"/>
              <a:buNone/>
            </a:pPr>
            <a:r>
              <a:rPr lang="en-US" sz="1600" dirty="0">
                <a:solidFill>
                  <a:srgbClr val="777777"/>
                </a:solidFill>
              </a:rPr>
              <a:t>Education, Training and Technical Assistance</a:t>
            </a:r>
          </a:p>
          <a:p>
            <a:pPr eaLnBrk="0" hangingPunct="0">
              <a:lnSpc>
                <a:spcPct val="110000"/>
              </a:lnSpc>
              <a:buClr>
                <a:srgbClr val="910046"/>
              </a:buClr>
              <a:buSzPct val="84000"/>
              <a:buFont typeface="Wingdings" pitchFamily="2" charset="2"/>
              <a:buNone/>
            </a:pPr>
            <a:r>
              <a:rPr lang="en-US" sz="1600"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print"/>
          <a:srcRect l="44705"/>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srcRect/>
          <a:stretch>
            <a:fillRect/>
          </a:stretch>
        </p:blipFill>
        <p:spPr bwMode="auto">
          <a:xfrm>
            <a:off x="29718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print"/>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print"/>
          <a:srcRect t="36156" r="23415"/>
          <a:stretch>
            <a:fillRect/>
          </a:stretch>
        </p:blipFill>
        <p:spPr bwMode="auto">
          <a:xfrm>
            <a:off x="5181600" y="4800600"/>
            <a:ext cx="1676400" cy="1143000"/>
          </a:xfrm>
          <a:prstGeom prst="rect">
            <a:avLst/>
          </a:prstGeom>
          <a:noFill/>
          <a:ln w="9525">
            <a:noFill/>
            <a:miter lim="800000"/>
            <a:headEnd/>
            <a:tailEnd/>
          </a:ln>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6993" y="4800600"/>
            <a:ext cx="966450" cy="1143000"/>
          </a:xfrm>
          <a:prstGeom prst="rect">
            <a:avLst/>
          </a:prstGeom>
        </p:spPr>
      </p:pic>
      <p:sp>
        <p:nvSpPr>
          <p:cNvPr id="12" name="TextBox 11">
            <a:extLst>
              <a:ext uri="{FF2B5EF4-FFF2-40B4-BE49-F238E27FC236}">
                <a16:creationId xmlns:a16="http://schemas.microsoft.com/office/drawing/2014/main" id="{4903E7C8-2758-4F98-B516-3D739817C6FD}"/>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829679965"/>
              </p:ext>
            </p:extLst>
          </p:nvPr>
        </p:nvGraphicFramePr>
        <p:xfrm>
          <a:off x="609598" y="1143000"/>
          <a:ext cx="7924802" cy="3258976"/>
        </p:xfrm>
        <a:graphic>
          <a:graphicData uri="http://schemas.openxmlformats.org/drawingml/2006/table">
            <a:tbl>
              <a:tblPr firstRow="1" bandRow="1">
                <a:tableStyleId>{073A0DAA-6AF3-43AB-8588-CEC1D06C72B9}</a:tableStyleId>
              </a:tblPr>
              <a:tblGrid>
                <a:gridCol w="3393155">
                  <a:extLst>
                    <a:ext uri="{9D8B030D-6E8A-4147-A177-3AD203B41FA5}">
                      <a16:colId xmlns:a16="http://schemas.microsoft.com/office/drawing/2014/main" val="20000"/>
                    </a:ext>
                  </a:extLst>
                </a:gridCol>
                <a:gridCol w="1406374">
                  <a:extLst>
                    <a:ext uri="{9D8B030D-6E8A-4147-A177-3AD203B41FA5}">
                      <a16:colId xmlns:a16="http://schemas.microsoft.com/office/drawing/2014/main" val="20001"/>
                    </a:ext>
                  </a:extLst>
                </a:gridCol>
                <a:gridCol w="1339402">
                  <a:extLst>
                    <a:ext uri="{9D8B030D-6E8A-4147-A177-3AD203B41FA5}">
                      <a16:colId xmlns:a16="http://schemas.microsoft.com/office/drawing/2014/main" val="20002"/>
                    </a:ext>
                  </a:extLst>
                </a:gridCol>
                <a:gridCol w="1785871">
                  <a:extLst>
                    <a:ext uri="{9D8B030D-6E8A-4147-A177-3AD203B41FA5}">
                      <a16:colId xmlns:a16="http://schemas.microsoft.com/office/drawing/2014/main" val="20003"/>
                    </a:ext>
                  </a:extLst>
                </a:gridCol>
              </a:tblGrid>
              <a:tr h="407372">
                <a:tc>
                  <a:txBody>
                    <a:bodyPr/>
                    <a:lstStyle/>
                    <a:p>
                      <a:pPr algn="r"/>
                      <a:r>
                        <a:rPr lang="en-US" sz="1600" dirty="0">
                          <a:solidFill>
                            <a:schemeClr val="tx1"/>
                          </a:solidFill>
                        </a:rPr>
                        <a:t>COMPLIANCE INSPECTIONS</a:t>
                      </a:r>
                    </a:p>
                  </a:txBody>
                  <a:tcPr anchor="ctr">
                    <a:solidFill>
                      <a:schemeClr val="bg1">
                        <a:lumMod val="75000"/>
                      </a:schemeClr>
                    </a:solidFill>
                  </a:tcPr>
                </a:tc>
                <a:tc>
                  <a:txBody>
                    <a:bodyPr/>
                    <a:lstStyle/>
                    <a:p>
                      <a:pPr algn="ctr"/>
                      <a:r>
                        <a:rPr lang="en-US" sz="1600" b="1" dirty="0">
                          <a:solidFill>
                            <a:schemeClr val="tx1"/>
                          </a:solidFill>
                        </a:rPr>
                        <a:t>1</a:t>
                      </a:r>
                      <a:r>
                        <a:rPr lang="en-US" sz="1600" b="1" baseline="30000" dirty="0">
                          <a:solidFill>
                            <a:schemeClr val="tx1"/>
                          </a:solidFill>
                        </a:rPr>
                        <a:t>ST</a:t>
                      </a:r>
                      <a:r>
                        <a:rPr lang="en-US" sz="1600" b="1"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07372">
                <a:tc>
                  <a:txBody>
                    <a:bodyPr/>
                    <a:lstStyle/>
                    <a:p>
                      <a:pPr algn="r"/>
                      <a:r>
                        <a:rPr lang="en-US" sz="1600" i="1" dirty="0"/>
                        <a:t>Silica</a:t>
                      </a:r>
                    </a:p>
                  </a:txBody>
                  <a:tcPr>
                    <a:solidFill>
                      <a:schemeClr val="bg1">
                        <a:lumMod val="85000"/>
                      </a:schemeClr>
                    </a:solidFill>
                  </a:tcPr>
                </a:tc>
                <a:tc>
                  <a:txBody>
                    <a:bodyPr/>
                    <a:lstStyle/>
                    <a:p>
                      <a:pPr algn="ctr"/>
                      <a:r>
                        <a:rPr lang="en-US" sz="1600" i="0" dirty="0"/>
                        <a:t>9</a:t>
                      </a:r>
                    </a:p>
                  </a:txBody>
                  <a:tcPr>
                    <a:solidFill>
                      <a:schemeClr val="bg1">
                        <a:lumMod val="85000"/>
                      </a:schemeClr>
                    </a:solidFill>
                  </a:tcPr>
                </a:tc>
                <a:tc>
                  <a:txBody>
                    <a:bodyPr/>
                    <a:lstStyle/>
                    <a:p>
                      <a:pPr algn="ctr"/>
                      <a:r>
                        <a:rPr lang="en-US" sz="1600" b="1" i="1" dirty="0"/>
                        <a:t>9</a:t>
                      </a:r>
                    </a:p>
                  </a:txBody>
                  <a:tcPr>
                    <a:solidFill>
                      <a:schemeClr val="bg1">
                        <a:lumMod val="85000"/>
                      </a:schemeClr>
                    </a:solidFill>
                  </a:tcPr>
                </a:tc>
                <a:tc rowSpan="6">
                  <a:txBody>
                    <a:bodyPr/>
                    <a:lstStyle/>
                    <a:p>
                      <a:pPr algn="ctr"/>
                      <a:r>
                        <a:rPr lang="en-US" sz="1600" b="1" i="0" dirty="0"/>
                        <a:t>100</a:t>
                      </a:r>
                    </a:p>
                  </a:txBody>
                  <a:tcPr anchor="b">
                    <a:solidFill>
                      <a:schemeClr val="bg1">
                        <a:lumMod val="85000"/>
                      </a:schemeClr>
                    </a:solidFill>
                  </a:tcPr>
                </a:tc>
                <a:extLst>
                  <a:ext uri="{0D108BD9-81ED-4DB2-BD59-A6C34878D82A}">
                    <a16:rowId xmlns:a16="http://schemas.microsoft.com/office/drawing/2014/main" val="10001"/>
                  </a:ext>
                </a:extLst>
              </a:tr>
              <a:tr h="407372">
                <a:tc>
                  <a:txBody>
                    <a:bodyPr/>
                    <a:lstStyle/>
                    <a:p>
                      <a:pPr algn="r"/>
                      <a:r>
                        <a:rPr lang="en-US" sz="1600" i="1" dirty="0"/>
                        <a:t>Asbestos</a:t>
                      </a:r>
                    </a:p>
                  </a:txBody>
                  <a:tcPr>
                    <a:solidFill>
                      <a:schemeClr val="bg1">
                        <a:lumMod val="95000"/>
                      </a:schemeClr>
                    </a:solidFill>
                  </a:tcPr>
                </a:tc>
                <a:tc>
                  <a:txBody>
                    <a:bodyPr/>
                    <a:lstStyle/>
                    <a:p>
                      <a:pPr algn="ctr"/>
                      <a:r>
                        <a:rPr lang="en-US" sz="1600" i="0" dirty="0"/>
                        <a:t>6</a:t>
                      </a:r>
                    </a:p>
                  </a:txBody>
                  <a:tcPr>
                    <a:solidFill>
                      <a:schemeClr val="bg1">
                        <a:lumMod val="95000"/>
                      </a:schemeClr>
                    </a:solidFill>
                  </a:tcPr>
                </a:tc>
                <a:tc>
                  <a:txBody>
                    <a:bodyPr/>
                    <a:lstStyle/>
                    <a:p>
                      <a:pPr algn="ctr"/>
                      <a:r>
                        <a:rPr lang="en-US" sz="1600" b="1" i="1" dirty="0"/>
                        <a:t>6</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407372">
                <a:tc>
                  <a:txBody>
                    <a:bodyPr/>
                    <a:lstStyle/>
                    <a:p>
                      <a:pPr algn="r"/>
                      <a:r>
                        <a:rPr lang="en-US" sz="1600" i="1" dirty="0" err="1"/>
                        <a:t>Isocyanates</a:t>
                      </a:r>
                      <a:endParaRPr lang="en-US" sz="1600" i="1" dirty="0"/>
                    </a:p>
                  </a:txBody>
                  <a:tcPr>
                    <a:solidFill>
                      <a:schemeClr val="bg1">
                        <a:lumMod val="85000"/>
                      </a:schemeClr>
                    </a:solidFill>
                  </a:tcPr>
                </a:tc>
                <a:tc>
                  <a:txBody>
                    <a:bodyPr/>
                    <a:lstStyle/>
                    <a:p>
                      <a:pPr algn="ctr"/>
                      <a:r>
                        <a:rPr lang="en-US" sz="1600" i="0" dirty="0"/>
                        <a:t>2</a:t>
                      </a:r>
                    </a:p>
                  </a:txBody>
                  <a:tcPr>
                    <a:solidFill>
                      <a:schemeClr val="bg1">
                        <a:lumMod val="85000"/>
                      </a:schemeClr>
                    </a:solidFill>
                  </a:tcPr>
                </a:tc>
                <a:tc>
                  <a:txBody>
                    <a:bodyPr/>
                    <a:lstStyle/>
                    <a:p>
                      <a:pPr algn="ctr"/>
                      <a:r>
                        <a:rPr lang="en-US" sz="1600" b="1" i="1" dirty="0"/>
                        <a:t>2</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407372">
                <a:tc>
                  <a:txBody>
                    <a:bodyPr/>
                    <a:lstStyle/>
                    <a:p>
                      <a:pPr algn="r"/>
                      <a:r>
                        <a:rPr lang="en-US" sz="1600" i="1" dirty="0"/>
                        <a:t>Lead</a:t>
                      </a:r>
                    </a:p>
                  </a:txBody>
                  <a:tcPr>
                    <a:solidFill>
                      <a:schemeClr val="bg1">
                        <a:lumMod val="95000"/>
                      </a:schemeClr>
                    </a:solidFill>
                  </a:tcPr>
                </a:tc>
                <a:tc>
                  <a:txBody>
                    <a:bodyPr/>
                    <a:lstStyle/>
                    <a:p>
                      <a:pPr algn="ctr"/>
                      <a:r>
                        <a:rPr lang="en-US" sz="1600" i="0" dirty="0"/>
                        <a:t>9</a:t>
                      </a:r>
                    </a:p>
                  </a:txBody>
                  <a:tcPr>
                    <a:solidFill>
                      <a:schemeClr val="bg1">
                        <a:lumMod val="95000"/>
                      </a:schemeClr>
                    </a:solidFill>
                  </a:tcPr>
                </a:tc>
                <a:tc>
                  <a:txBody>
                    <a:bodyPr/>
                    <a:lstStyle/>
                    <a:p>
                      <a:pPr algn="ctr"/>
                      <a:r>
                        <a:rPr lang="en-US" sz="1600" b="1" i="1" dirty="0"/>
                        <a:t>9</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407372">
                <a:tc>
                  <a:txBody>
                    <a:bodyPr/>
                    <a:lstStyle/>
                    <a:p>
                      <a:pPr algn="r"/>
                      <a:r>
                        <a:rPr lang="en-US" sz="1600" i="1" dirty="0" err="1"/>
                        <a:t>Hexavalent</a:t>
                      </a:r>
                      <a:r>
                        <a:rPr lang="en-US" sz="1600" i="1" dirty="0"/>
                        <a:t> Chromium</a:t>
                      </a:r>
                    </a:p>
                  </a:txBody>
                  <a:tcPr>
                    <a:solidFill>
                      <a:schemeClr val="bg1">
                        <a:lumMod val="85000"/>
                      </a:schemeClr>
                    </a:solidFill>
                  </a:tcPr>
                </a:tc>
                <a:tc>
                  <a:txBody>
                    <a:bodyPr/>
                    <a:lstStyle/>
                    <a:p>
                      <a:pPr algn="ctr"/>
                      <a:r>
                        <a:rPr lang="en-US" sz="1600" i="0" dirty="0"/>
                        <a:t>1</a:t>
                      </a:r>
                    </a:p>
                  </a:txBody>
                  <a:tcPr>
                    <a:solidFill>
                      <a:schemeClr val="bg1">
                        <a:lumMod val="85000"/>
                      </a:schemeClr>
                    </a:solidFill>
                  </a:tcPr>
                </a:tc>
                <a:tc>
                  <a:txBody>
                    <a:bodyPr/>
                    <a:lstStyle/>
                    <a:p>
                      <a:pPr algn="ctr"/>
                      <a:r>
                        <a:rPr lang="en-US" sz="1600" b="1" i="1" dirty="0"/>
                        <a:t>1</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407372">
                <a:tc>
                  <a:txBody>
                    <a:bodyPr/>
                    <a:lstStyle/>
                    <a:p>
                      <a:pPr algn="r"/>
                      <a:r>
                        <a:rPr lang="en-US" sz="1600" b="1" i="1" dirty="0"/>
                        <a:t>Total</a:t>
                      </a:r>
                    </a:p>
                  </a:txBody>
                  <a:tcPr>
                    <a:solidFill>
                      <a:schemeClr val="bg1">
                        <a:lumMod val="95000"/>
                      </a:schemeClr>
                    </a:solidFill>
                  </a:tcPr>
                </a:tc>
                <a:tc>
                  <a:txBody>
                    <a:bodyPr/>
                    <a:lstStyle/>
                    <a:p>
                      <a:pPr algn="ctr"/>
                      <a:r>
                        <a:rPr lang="en-US" sz="1600" b="1" i="1" dirty="0"/>
                        <a:t>20</a:t>
                      </a:r>
                    </a:p>
                  </a:txBody>
                  <a:tcPr>
                    <a:solidFill>
                      <a:schemeClr val="bg1">
                        <a:lumMod val="95000"/>
                      </a:schemeClr>
                    </a:solidFill>
                  </a:tcPr>
                </a:tc>
                <a:tc>
                  <a:txBody>
                    <a:bodyPr/>
                    <a:lstStyle/>
                    <a:p>
                      <a:pPr algn="ctr"/>
                      <a:r>
                        <a:rPr lang="en-US" sz="1600" b="1" i="1" dirty="0"/>
                        <a:t>20</a:t>
                      </a:r>
                    </a:p>
                  </a:txBody>
                  <a:tcP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407372">
                <a:tc>
                  <a:txBody>
                    <a:bodyPr/>
                    <a:lstStyle/>
                    <a:p>
                      <a:pPr algn="r"/>
                      <a:r>
                        <a:rPr lang="en-US" sz="1600" b="0" i="1" dirty="0"/>
                        <a:t>Program Improvements</a:t>
                      </a:r>
                    </a:p>
                  </a:txBody>
                  <a:tcPr>
                    <a:solidFill>
                      <a:schemeClr val="bg1">
                        <a:lumMod val="85000"/>
                      </a:schemeClr>
                    </a:solidFill>
                  </a:tcPr>
                </a:tc>
                <a:tc>
                  <a:txBody>
                    <a:bodyPr/>
                    <a:lstStyle/>
                    <a:p>
                      <a:pPr algn="ctr"/>
                      <a:r>
                        <a:rPr lang="en-US" sz="1600" b="0" i="0" dirty="0"/>
                        <a:t>6</a:t>
                      </a:r>
                    </a:p>
                  </a:txBody>
                  <a:tcPr>
                    <a:solidFill>
                      <a:schemeClr val="bg1">
                        <a:lumMod val="85000"/>
                      </a:schemeClr>
                    </a:solidFill>
                  </a:tcPr>
                </a:tc>
                <a:tc>
                  <a:txBody>
                    <a:bodyPr/>
                    <a:lstStyle/>
                    <a:p>
                      <a:pPr algn="ctr"/>
                      <a:r>
                        <a:rPr lang="en-US" sz="1600" b="1" i="1" dirty="0"/>
                        <a:t>6</a:t>
                      </a:r>
                    </a:p>
                  </a:txBody>
                  <a:tcPr>
                    <a:solidFill>
                      <a:schemeClr val="bg1">
                        <a:lumMod val="85000"/>
                      </a:schemeClr>
                    </a:solidFill>
                  </a:tcPr>
                </a:tc>
                <a:tc>
                  <a:txBody>
                    <a:bodyPr/>
                    <a:lstStyle/>
                    <a:p>
                      <a:pPr algn="ctr"/>
                      <a:r>
                        <a:rPr lang="en-US" sz="1600" b="1"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0532374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179359" y="4355974"/>
            <a:ext cx="797013" cy="215444"/>
          </a:xfrm>
          <a:prstGeom prst="rect">
            <a:avLst/>
          </a:prstGeom>
          <a:noFill/>
        </p:spPr>
        <p:txBody>
          <a:bodyPr wrap="none" rtlCol="0">
            <a:spAutoFit/>
          </a:bodyPr>
          <a:lstStyle/>
          <a:p>
            <a:r>
              <a:rPr lang="en-US" sz="800" i="1" dirty="0"/>
              <a:t>* All Samples</a:t>
            </a:r>
          </a:p>
        </p:txBody>
      </p:sp>
      <p:pic>
        <p:nvPicPr>
          <p:cNvPr id="29" name="Picture 28" descr="C:\Users\wllagoe\AppData\Local\Microsoft\Windows\Temporary Internet Files\Content.Outlook\0BV8MSBH\Reggie201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533900"/>
            <a:ext cx="1219199" cy="1428826"/>
          </a:xfrm>
          <a:prstGeom prst="rect">
            <a:avLst/>
          </a:prstGeom>
          <a:noFill/>
          <a:ln>
            <a:noFill/>
          </a:ln>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455" y="4533900"/>
            <a:ext cx="1435145" cy="1428827"/>
          </a:xfrm>
          <a:prstGeom prst="rect">
            <a:avLst/>
          </a:prstGeom>
        </p:spPr>
      </p:pic>
      <p:pic>
        <p:nvPicPr>
          <p:cNvPr id="31" name="Picture 30"/>
          <p:cNvPicPr/>
          <p:nvPr/>
        </p:nvPicPr>
        <p:blipFill rotWithShape="1">
          <a:blip r:embed="rId5" cstate="print">
            <a:extLst>
              <a:ext uri="{28A0092B-C50C-407E-A947-70E740481C1C}">
                <a14:useLocalDpi xmlns:a14="http://schemas.microsoft.com/office/drawing/2010/main" val="0"/>
              </a:ext>
            </a:extLst>
          </a:blip>
          <a:srcRect b="34189"/>
          <a:stretch/>
        </p:blipFill>
        <p:spPr bwMode="auto">
          <a:xfrm>
            <a:off x="5486400" y="4545565"/>
            <a:ext cx="2374854" cy="1417160"/>
          </a:xfrm>
          <a:prstGeom prst="rect">
            <a:avLst/>
          </a:prstGeom>
          <a:ln>
            <a:noFill/>
          </a:ln>
          <a:extLst>
            <a:ext uri="{53640926-AAD7-44D8-BBD7-CCE9431645EC}">
              <a14:shadowObscured xmlns:a14="http://schemas.microsoft.com/office/drawing/2010/main"/>
            </a:ext>
          </a:extLst>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1587" y="4533897"/>
            <a:ext cx="911225" cy="1428828"/>
          </a:xfrm>
          <a:prstGeom prst="rect">
            <a:avLst/>
          </a:prstGeom>
        </p:spPr>
      </p:pic>
      <p:sp>
        <p:nvSpPr>
          <p:cNvPr id="15" name="TextBox 14"/>
          <p:cNvSpPr txBox="1"/>
          <p:nvPr/>
        </p:nvSpPr>
        <p:spPr>
          <a:xfrm>
            <a:off x="511629" y="4373646"/>
            <a:ext cx="1186543" cy="215444"/>
          </a:xfrm>
          <a:prstGeom prst="rect">
            <a:avLst/>
          </a:prstGeom>
          <a:noFill/>
        </p:spPr>
        <p:txBody>
          <a:bodyPr wrap="none" rtlCol="0">
            <a:spAutoFit/>
          </a:bodyPr>
          <a:lstStyle/>
          <a:p>
            <a:r>
              <a:rPr lang="en-US" sz="800" dirty="0"/>
              <a:t>NCDOL Photo Library</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4080" y="4533898"/>
            <a:ext cx="1400920" cy="1428827"/>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7000" y="4530829"/>
            <a:ext cx="2147842" cy="1431896"/>
          </a:xfrm>
          <a:prstGeom prst="rect">
            <a:avLst/>
          </a:prstGeom>
        </p:spPr>
      </p:pic>
      <p:sp>
        <p:nvSpPr>
          <p:cNvPr id="14" name="TextBox 13">
            <a:extLst>
              <a:ext uri="{FF2B5EF4-FFF2-40B4-BE49-F238E27FC236}">
                <a16:creationId xmlns:a16="http://schemas.microsoft.com/office/drawing/2014/main" id="{6562FB14-CDFE-48C8-8AA0-0825F2C8B97C}"/>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21" name="Group 154">
            <a:extLst>
              <a:ext uri="{FF2B5EF4-FFF2-40B4-BE49-F238E27FC236}">
                <a16:creationId xmlns:a16="http://schemas.microsoft.com/office/drawing/2014/main" id="{1D48420E-A8C0-473D-A6AE-AFB2322D3CED}"/>
              </a:ext>
            </a:extLst>
          </p:cNvPr>
          <p:cNvGraphicFramePr>
            <a:graphicFrameLocks noGrp="1"/>
          </p:cNvGraphicFramePr>
          <p:nvPr>
            <p:extLst>
              <p:ext uri="{D42A27DB-BD31-4B8C-83A1-F6EECF244321}">
                <p14:modId xmlns:p14="http://schemas.microsoft.com/office/powerpoint/2010/main" val="503710568"/>
              </p:ext>
            </p:extLst>
          </p:nvPr>
        </p:nvGraphicFramePr>
        <p:xfrm>
          <a:off x="611188" y="1143001"/>
          <a:ext cx="7921623" cy="3276598"/>
        </p:xfrm>
        <a:graphic>
          <a:graphicData uri="http://schemas.openxmlformats.org/drawingml/2006/table">
            <a:tbl>
              <a:tblPr>
                <a:tableStyleId>{00A15C55-8517-42AA-B614-E9B94910E393}</a:tableStyleId>
              </a:tblPr>
              <a:tblGrid>
                <a:gridCol w="2011187">
                  <a:extLst>
                    <a:ext uri="{9D8B030D-6E8A-4147-A177-3AD203B41FA5}">
                      <a16:colId xmlns:a16="http://schemas.microsoft.com/office/drawing/2014/main" val="20000"/>
                    </a:ext>
                  </a:extLst>
                </a:gridCol>
                <a:gridCol w="923875">
                  <a:extLst>
                    <a:ext uri="{9D8B030D-6E8A-4147-A177-3AD203B41FA5}">
                      <a16:colId xmlns:a16="http://schemas.microsoft.com/office/drawing/2014/main" val="20001"/>
                    </a:ext>
                  </a:extLst>
                </a:gridCol>
                <a:gridCol w="1027272">
                  <a:extLst>
                    <a:ext uri="{9D8B030D-6E8A-4147-A177-3AD203B41FA5}">
                      <a16:colId xmlns:a16="http://schemas.microsoft.com/office/drawing/2014/main" val="20002"/>
                    </a:ext>
                  </a:extLst>
                </a:gridCol>
                <a:gridCol w="880517">
                  <a:extLst>
                    <a:ext uri="{9D8B030D-6E8A-4147-A177-3AD203B41FA5}">
                      <a16:colId xmlns:a16="http://schemas.microsoft.com/office/drawing/2014/main" val="20003"/>
                    </a:ext>
                  </a:extLst>
                </a:gridCol>
                <a:gridCol w="1027272">
                  <a:extLst>
                    <a:ext uri="{9D8B030D-6E8A-4147-A177-3AD203B41FA5}">
                      <a16:colId xmlns:a16="http://schemas.microsoft.com/office/drawing/2014/main" val="20004"/>
                    </a:ext>
                  </a:extLst>
                </a:gridCol>
                <a:gridCol w="1027272">
                  <a:extLst>
                    <a:ext uri="{9D8B030D-6E8A-4147-A177-3AD203B41FA5}">
                      <a16:colId xmlns:a16="http://schemas.microsoft.com/office/drawing/2014/main" val="20005"/>
                    </a:ext>
                  </a:extLst>
                </a:gridCol>
                <a:gridCol w="1024228">
                  <a:extLst>
                    <a:ext uri="{9D8B030D-6E8A-4147-A177-3AD203B41FA5}">
                      <a16:colId xmlns:a16="http://schemas.microsoft.com/office/drawing/2014/main" val="20006"/>
                    </a:ext>
                  </a:extLst>
                </a:gridCol>
              </a:tblGrid>
              <a:tr h="381248">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4479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HEALTH HAZARDS</a:t>
                      </a:r>
                      <a:endParaRPr kumimoji="0" lang="en-US" sz="14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(Detectable Results)</a:t>
                      </a:r>
                    </a:p>
                  </a:txBody>
                  <a:tcPr anchor="ctr" horzOverflow="overflow">
                    <a:solidFill>
                      <a:schemeClr val="bg1">
                        <a:lumMod val="8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With Overexposures</a:t>
                      </a:r>
                    </a:p>
                  </a:txBody>
                  <a:tcPr anchor="ctr" horzOverflow="overflow">
                    <a:solidFill>
                      <a:schemeClr val="bg1">
                        <a:lumMod val="8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Average Severity Rate*</a:t>
                      </a:r>
                    </a:p>
                  </a:txBody>
                  <a:tcPr anchor="ctr" horzOverflow="overflow">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txBody>
                  <a:tcPr anchor="ctr" horzOverflow="overflow">
                    <a:solidFill>
                      <a:schemeClr val="bg1">
                        <a:lumMod val="85000"/>
                      </a:schemeClr>
                    </a:solidFill>
                  </a:tcPr>
                </a:tc>
                <a:extLst>
                  <a:ext uri="{0D108BD9-81ED-4DB2-BD59-A6C34878D82A}">
                    <a16:rowId xmlns:a16="http://schemas.microsoft.com/office/drawing/2014/main" val="10001"/>
                  </a:ext>
                </a:extLst>
              </a:tr>
              <a:tr h="45038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 </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 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Aver.</a:t>
                      </a:r>
                    </a:p>
                  </a:txBody>
                  <a:tcPr anchor="ctr" horzOverflow="overflow">
                    <a:solidFill>
                      <a:schemeClr val="bg1">
                        <a:lumMod val="75000"/>
                      </a:schemeClr>
                    </a:solidFill>
                  </a:tcPr>
                </a:tc>
                <a:extLst>
                  <a:ext uri="{0D108BD9-81ED-4DB2-BD59-A6C34878D82A}">
                    <a16:rowId xmlns:a16="http://schemas.microsoft.com/office/drawing/2014/main" val="10002"/>
                  </a:ext>
                </a:extLst>
              </a:tr>
              <a:tr h="30995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Silica</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16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22.57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22.57</a:t>
                      </a:r>
                    </a:p>
                  </a:txBody>
                  <a:tcPr anchor="ctr" horzOverflow="overflow">
                    <a:solidFill>
                      <a:schemeClr val="bg1">
                        <a:lumMod val="95000"/>
                      </a:schemeClr>
                    </a:solidFill>
                  </a:tcPr>
                </a:tc>
                <a:extLst>
                  <a:ext uri="{0D108BD9-81ED-4DB2-BD59-A6C34878D82A}">
                    <a16:rowId xmlns:a16="http://schemas.microsoft.com/office/drawing/2014/main" val="10003"/>
                  </a:ext>
                </a:extLst>
              </a:tr>
              <a:tr h="30995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Asbestos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0.08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0.08</a:t>
                      </a:r>
                    </a:p>
                  </a:txBody>
                  <a:tcPr anchor="ctr" horzOverflow="overflow">
                    <a:solidFill>
                      <a:schemeClr val="bg1">
                        <a:lumMod val="85000"/>
                      </a:schemeClr>
                    </a:solidFill>
                  </a:tcPr>
                </a:tc>
                <a:extLst>
                  <a:ext uri="{0D108BD9-81ED-4DB2-BD59-A6C34878D82A}">
                    <a16:rowId xmlns:a16="http://schemas.microsoft.com/office/drawing/2014/main" val="10004"/>
                  </a:ext>
                </a:extLst>
              </a:tr>
              <a:tr h="30995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err="1">
                          <a:ln>
                            <a:noFill/>
                          </a:ln>
                          <a:effectLst/>
                        </a:rPr>
                        <a:t>Isocyanates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0.04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0.04</a:t>
                      </a:r>
                    </a:p>
                  </a:txBody>
                  <a:tcPr anchor="ctr" horzOverflow="overflow">
                    <a:solidFill>
                      <a:schemeClr val="bg1">
                        <a:lumMod val="95000"/>
                      </a:schemeClr>
                    </a:solidFill>
                  </a:tcPr>
                </a:tc>
                <a:extLst>
                  <a:ext uri="{0D108BD9-81ED-4DB2-BD59-A6C34878D82A}">
                    <a16:rowId xmlns:a16="http://schemas.microsoft.com/office/drawing/2014/main" val="10005"/>
                  </a:ext>
                </a:extLst>
              </a:tr>
              <a:tr h="30995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Lead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17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2.41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2.41</a:t>
                      </a:r>
                    </a:p>
                  </a:txBody>
                  <a:tcPr anchor="ctr" horzOverflow="overflow">
                    <a:solidFill>
                      <a:schemeClr val="bg1">
                        <a:lumMod val="85000"/>
                      </a:schemeClr>
                    </a:solidFill>
                  </a:tcPr>
                </a:tc>
                <a:extLst>
                  <a:ext uri="{0D108BD9-81ED-4DB2-BD59-A6C34878D82A}">
                    <a16:rowId xmlns:a16="http://schemas.microsoft.com/office/drawing/2014/main" val="10006"/>
                  </a:ext>
                </a:extLst>
              </a:tr>
              <a:tr h="450385">
                <a:tc>
                  <a:txBody>
                    <a:bodyPr/>
                    <a:lstStyle/>
                    <a:p>
                      <a:pPr algn="r"/>
                      <a:r>
                        <a:rPr lang="en-US" sz="14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0</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0.0</a:t>
                      </a:r>
                    </a:p>
                  </a:txBody>
                  <a:tcPr anchor="ctr" horzOverflow="overflow">
                    <a:solidFill>
                      <a:schemeClr val="bg1">
                        <a:lumMod val="95000"/>
                      </a:schemeClr>
                    </a:solidFill>
                  </a:tcPr>
                </a:tc>
                <a:extLst>
                  <a:ext uri="{0D108BD9-81ED-4DB2-BD59-A6C34878D82A}">
                    <a16:rowId xmlns:a16="http://schemas.microsoft.com/office/drawing/2014/main" val="10007"/>
                  </a:ext>
                </a:extLst>
              </a:tr>
              <a:tr h="30995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42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42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6244126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print"/>
          <a:srcRect/>
          <a:stretch>
            <a:fillRect/>
          </a:stretch>
        </p:blipFill>
        <p:spPr bwMode="auto">
          <a:xfrm>
            <a:off x="63246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55245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print"/>
          <a:srcRect/>
          <a:stretch>
            <a:fillRect/>
          </a:stretch>
        </p:blipFill>
        <p:spPr bwMode="auto">
          <a:xfrm>
            <a:off x="451485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print"/>
          <a:srcRect/>
          <a:stretch>
            <a:fillRect/>
          </a:stretch>
        </p:blipFill>
        <p:spPr bwMode="auto">
          <a:xfrm>
            <a:off x="38862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print"/>
          <a:srcRect/>
          <a:stretch>
            <a:fillRect/>
          </a:stretch>
        </p:blipFill>
        <p:spPr bwMode="auto">
          <a:xfrm>
            <a:off x="14478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print"/>
          <a:srcRect/>
          <a:stretch>
            <a:fillRect/>
          </a:stretch>
        </p:blipFill>
        <p:spPr bwMode="auto">
          <a:xfrm>
            <a:off x="2286000" y="4267200"/>
            <a:ext cx="1600200" cy="457200"/>
          </a:xfrm>
          <a:prstGeom prst="rect">
            <a:avLst/>
          </a:prstGeom>
          <a:noFill/>
          <a:ln w="9525">
            <a:noFill/>
            <a:miter lim="800000"/>
            <a:headEnd/>
            <a:tailEnd/>
          </a:ln>
        </p:spPr>
      </p:pic>
      <p:pic>
        <p:nvPicPr>
          <p:cNvPr id="153602" name="Picture 2" descr="C:\Users\wllagoe.EADS\Pictures\STAR\IMG_2498_1.JPG"/>
          <p:cNvPicPr>
            <a:picLocks noChangeAspect="1" noChangeArrowheads="1"/>
          </p:cNvPicPr>
          <p:nvPr/>
        </p:nvPicPr>
        <p:blipFill>
          <a:blip r:embed="rId10" cstate="print"/>
          <a:srcRect/>
          <a:stretch>
            <a:fillRect/>
          </a:stretch>
        </p:blipFill>
        <p:spPr bwMode="auto">
          <a:xfrm>
            <a:off x="838200" y="4267200"/>
            <a:ext cx="609600" cy="460945"/>
          </a:xfrm>
          <a:prstGeom prst="rect">
            <a:avLst/>
          </a:prstGeom>
          <a:noFill/>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pic>
        <p:nvPicPr>
          <p:cNvPr id="26" name="Picture 25" descr="C:\Users\wllagoe.EADS\Documents\ETTA\Pics\Training Event\OSHA training 022.jpg"/>
          <p:cNvPicPr/>
          <p:nvPr/>
        </p:nvPicPr>
        <p:blipFill>
          <a:blip r:embed="rId11" cstate="print"/>
          <a:srcRect r="55609"/>
          <a:stretch>
            <a:fillRect/>
          </a:stretch>
        </p:blipFill>
        <p:spPr bwMode="auto">
          <a:xfrm>
            <a:off x="609600" y="4267200"/>
            <a:ext cx="328612" cy="476250"/>
          </a:xfrm>
          <a:prstGeom prst="rect">
            <a:avLst/>
          </a:prstGeom>
          <a:noFill/>
          <a:ln w="9525">
            <a:noFill/>
            <a:miter lim="800000"/>
            <a:headEnd/>
            <a:tailEnd/>
          </a:ln>
        </p:spPr>
      </p:pic>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sp>
        <p:nvSpPr>
          <p:cNvPr id="24" name="TextBox 23">
            <a:extLst>
              <a:ext uri="{FF2B5EF4-FFF2-40B4-BE49-F238E27FC236}">
                <a16:creationId xmlns:a16="http://schemas.microsoft.com/office/drawing/2014/main" id="{A4978483-015B-4555-BFA5-6B22D9105BA1}"/>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1866193914"/>
              </p:ext>
            </p:extLst>
          </p:nvPr>
        </p:nvGraphicFramePr>
        <p:xfrm>
          <a:off x="609600" y="1123675"/>
          <a:ext cx="7924795" cy="3067328"/>
        </p:xfrm>
        <a:graphic>
          <a:graphicData uri="http://schemas.openxmlformats.org/drawingml/2006/table">
            <a:tbl>
              <a:tblPr/>
              <a:tblGrid>
                <a:gridCol w="5257796">
                  <a:extLst>
                    <a:ext uri="{9D8B030D-6E8A-4147-A177-3AD203B41FA5}">
                      <a16:colId xmlns:a16="http://schemas.microsoft.com/office/drawing/2014/main" val="20000"/>
                    </a:ext>
                  </a:extLst>
                </a:gridCol>
                <a:gridCol w="1295403">
                  <a:extLst>
                    <a:ext uri="{9D8B030D-6E8A-4147-A177-3AD203B41FA5}">
                      <a16:colId xmlns:a16="http://schemas.microsoft.com/office/drawing/2014/main" val="20001"/>
                    </a:ext>
                  </a:extLst>
                </a:gridCol>
                <a:gridCol w="1371596">
                  <a:extLst>
                    <a:ext uri="{9D8B030D-6E8A-4147-A177-3AD203B41FA5}">
                      <a16:colId xmlns:a16="http://schemas.microsoft.com/office/drawing/2014/main" val="20002"/>
                    </a:ext>
                  </a:extLst>
                </a:gridCol>
              </a:tblGrid>
              <a:tr h="385512">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33522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cs typeface="Arial" charset="0"/>
                        </a:rPr>
                        <a:t>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FFY Goal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1055414078"/>
              </p:ext>
            </p:extLst>
          </p:nvPr>
        </p:nvGraphicFramePr>
        <p:xfrm>
          <a:off x="609600" y="4811995"/>
          <a:ext cx="7924796" cy="1162360"/>
        </p:xfrm>
        <a:graphic>
          <a:graphicData uri="http://schemas.openxmlformats.org/drawingml/2006/table">
            <a:tbl>
              <a:tblPr firstRow="1" bandRow="1">
                <a:tableStyleId>{00A15C55-8517-42AA-B614-E9B94910E393}</a:tableStyleId>
              </a:tblPr>
              <a:tblGrid>
                <a:gridCol w="4267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371596">
                  <a:extLst>
                    <a:ext uri="{9D8B030D-6E8A-4147-A177-3AD203B41FA5}">
                      <a16:colId xmlns:a16="http://schemas.microsoft.com/office/drawing/2014/main" val="20003"/>
                    </a:ext>
                  </a:extLst>
                </a:gridCol>
              </a:tblGrid>
              <a:tr h="522280">
                <a:tc>
                  <a:txBody>
                    <a:bodyPr/>
                    <a:lstStyle/>
                    <a:p>
                      <a:pPr algn="r"/>
                      <a:r>
                        <a:rPr lang="en-US" sz="1500" b="1" dirty="0">
                          <a:solidFill>
                            <a:schemeClr val="tx1"/>
                          </a:solidFill>
                        </a:rPr>
                        <a:t>SEP ACTIVITY</a:t>
                      </a:r>
                    </a:p>
                  </a:txBody>
                  <a:tcPr anchor="ctr">
                    <a:solidFill>
                      <a:schemeClr val="bg1">
                        <a:lumMod val="75000"/>
                      </a:schemeClr>
                    </a:solidFill>
                  </a:tcPr>
                </a:tc>
                <a:tc>
                  <a:txBody>
                    <a:bodyPr/>
                    <a:lstStyle/>
                    <a:p>
                      <a:pPr algn="ctr"/>
                      <a:r>
                        <a:rPr lang="en-US" sz="1500" b="1" dirty="0">
                          <a:solidFill>
                            <a:schemeClr val="tx1"/>
                          </a:solidFill>
                        </a:rPr>
                        <a:t>1</a:t>
                      </a:r>
                      <a:r>
                        <a:rPr lang="en-US" sz="1500" b="1" baseline="30000" dirty="0">
                          <a:solidFill>
                            <a:schemeClr val="tx1"/>
                          </a:solidFill>
                        </a:rPr>
                        <a:t>st</a:t>
                      </a:r>
                      <a:r>
                        <a:rPr lang="en-US" sz="15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dirty="0">
                          <a:solidFill>
                            <a:schemeClr val="tx1"/>
                          </a:solidFill>
                        </a:rPr>
                        <a:t>Total</a:t>
                      </a:r>
                    </a:p>
                  </a:txBody>
                  <a:tcPr anchor="ctr">
                    <a:solidFill>
                      <a:schemeClr val="bg1">
                        <a:lumMod val="75000"/>
                      </a:schemeClr>
                    </a:solidFill>
                  </a:tcPr>
                </a:tc>
                <a:tc>
                  <a:txBody>
                    <a:bodyPr/>
                    <a:lstStyle/>
                    <a:p>
                      <a:pPr algn="ctr"/>
                      <a:r>
                        <a:rPr lang="en-US" sz="15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solidFill>
                      <a:schemeClr val="bg1">
                        <a:lumMod val="85000"/>
                      </a:schemeClr>
                    </a:solidFill>
                  </a:tcPr>
                </a:tc>
                <a:tc>
                  <a:txBody>
                    <a:bodyPr/>
                    <a:lstStyle/>
                    <a:p>
                      <a:pPr algn="ctr"/>
                      <a:r>
                        <a:rPr lang="en-US" sz="1500" i="0" dirty="0"/>
                        <a:t>5</a:t>
                      </a:r>
                    </a:p>
                  </a:txBody>
                  <a:tcPr>
                    <a:solidFill>
                      <a:schemeClr val="bg1">
                        <a:lumMod val="85000"/>
                      </a:schemeClr>
                    </a:solidFill>
                  </a:tcPr>
                </a:tc>
                <a:tc>
                  <a:txBody>
                    <a:bodyPr/>
                    <a:lstStyle/>
                    <a:p>
                      <a:pPr algn="ctr"/>
                      <a:r>
                        <a:rPr lang="en-US" sz="1500" b="1" i="1" dirty="0"/>
                        <a:t>5</a:t>
                      </a:r>
                    </a:p>
                  </a:txBody>
                  <a:tcPr>
                    <a:solidFill>
                      <a:schemeClr val="bg1">
                        <a:lumMod val="85000"/>
                      </a:schemeClr>
                    </a:solidFill>
                  </a:tcPr>
                </a:tc>
                <a:tc>
                  <a:txBody>
                    <a:bodyPr/>
                    <a:lstStyle/>
                    <a:p>
                      <a:pPr algn="ctr"/>
                      <a:r>
                        <a:rPr lang="en-US" sz="1500" i="0" dirty="0"/>
                        <a:t>18</a:t>
                      </a:r>
                    </a:p>
                  </a:txBody>
                  <a:tcP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solidFill>
                      <a:schemeClr val="bg1">
                        <a:lumMod val="95000"/>
                      </a:schemeClr>
                    </a:solidFill>
                  </a:tcPr>
                </a:tc>
                <a:tc>
                  <a:txBody>
                    <a:bodyPr/>
                    <a:lstStyle/>
                    <a:p>
                      <a:pPr algn="ctr"/>
                      <a:r>
                        <a:rPr lang="en-US" sz="1500" i="0" dirty="0"/>
                        <a:t>117</a:t>
                      </a:r>
                    </a:p>
                  </a:txBody>
                  <a:tcPr>
                    <a:solidFill>
                      <a:schemeClr val="bg1">
                        <a:lumMod val="95000"/>
                      </a:schemeClr>
                    </a:solidFill>
                  </a:tcPr>
                </a:tc>
                <a:tc>
                  <a:txBody>
                    <a:bodyPr/>
                    <a:lstStyle/>
                    <a:p>
                      <a:pPr algn="ctr"/>
                      <a:r>
                        <a:rPr lang="en-US" sz="1500" b="1" i="1" dirty="0"/>
                        <a:t>117</a:t>
                      </a:r>
                    </a:p>
                  </a:txBody>
                  <a:tcPr>
                    <a:solidFill>
                      <a:schemeClr val="bg1">
                        <a:lumMod val="95000"/>
                      </a:schemeClr>
                    </a:solidFill>
                  </a:tcPr>
                </a:tc>
                <a:tc>
                  <a:txBody>
                    <a:bodyPr/>
                    <a:lstStyle/>
                    <a:p>
                      <a:pPr algn="ctr"/>
                      <a:r>
                        <a:rPr lang="en-US" sz="1500" i="0" dirty="0"/>
                        <a:t>400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3792021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graphicFrame>
        <p:nvGraphicFramePr>
          <p:cNvPr id="11" name="Group 128">
            <a:extLst>
              <a:ext uri="{FF2B5EF4-FFF2-40B4-BE49-F238E27FC236}">
                <a16:creationId xmlns:a16="http://schemas.microsoft.com/office/drawing/2014/main" id="{EE531371-55D5-46DC-8ECD-2F2AF84621D7}"/>
              </a:ext>
            </a:extLst>
          </p:cNvPr>
          <p:cNvGraphicFramePr>
            <a:graphicFrameLocks noGrp="1"/>
          </p:cNvGraphicFramePr>
          <p:nvPr>
            <p:extLst>
              <p:ext uri="{D42A27DB-BD31-4B8C-83A1-F6EECF244321}">
                <p14:modId xmlns:p14="http://schemas.microsoft.com/office/powerpoint/2010/main" val="853222190"/>
              </p:ext>
            </p:extLst>
          </p:nvPr>
        </p:nvGraphicFramePr>
        <p:xfrm>
          <a:off x="609599" y="1143000"/>
          <a:ext cx="7929234" cy="219123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68366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557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207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2017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155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3.7</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3.6</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4.7</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4%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4.5</a:t>
                      </a:r>
                    </a:p>
                  </a:txBody>
                  <a:tcPr horzOverflow="overflow">
                    <a:solidFill>
                      <a:schemeClr val="bg1">
                        <a:lumMod val="95000"/>
                      </a:schemeClr>
                    </a:solidFill>
                  </a:tcPr>
                </a:tc>
                <a:tc>
                  <a:txBody>
                    <a:bodyPr/>
                    <a:lstStyle/>
                    <a:p>
                      <a:pPr algn="ctr"/>
                      <a:r>
                        <a:rPr lang="en-US" sz="1200" b="1" i="1" dirty="0"/>
                        <a:t>20% Lower</a:t>
                      </a:r>
                    </a:p>
                  </a:txBody>
                  <a:tcPr horzOverflow="overflow">
                    <a:solidFill>
                      <a:schemeClr val="bg1">
                        <a:lumMod val="95000"/>
                      </a:schemeClr>
                    </a:solidFill>
                  </a:tcPr>
                </a:tc>
                <a:extLst>
                  <a:ext uri="{0D108BD9-81ED-4DB2-BD59-A6C34878D82A}">
                    <a16:rowId xmlns:a16="http://schemas.microsoft.com/office/drawing/2014/main" val="10003"/>
                  </a:ext>
                </a:extLst>
              </a:tr>
              <a:tr h="3155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2.7</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7%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2.5</a:t>
                      </a:r>
                    </a:p>
                  </a:txBody>
                  <a:tcPr horzOverflow="overflow">
                    <a:solidFill>
                      <a:schemeClr val="bg1">
                        <a:lumMod val="85000"/>
                      </a:schemeClr>
                    </a:solidFill>
                  </a:tcPr>
                </a:tc>
                <a:tc>
                  <a:txBody>
                    <a:bodyPr/>
                    <a:lstStyle/>
                    <a:p>
                      <a:pPr algn="ctr"/>
                      <a:r>
                        <a:rPr lang="en-US" sz="1200" i="1" dirty="0"/>
                        <a:t>3.2</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3.1</a:t>
                      </a:r>
                    </a:p>
                  </a:txBody>
                  <a:tcPr horzOverflow="overflow">
                    <a:solidFill>
                      <a:schemeClr val="bg1">
                        <a:lumMod val="85000"/>
                      </a:schemeClr>
                    </a:solidFill>
                  </a:tcPr>
                </a:tc>
                <a:tc>
                  <a:txBody>
                    <a:bodyPr/>
                    <a:lstStyle/>
                    <a:p>
                      <a:pPr algn="ctr"/>
                      <a:r>
                        <a:rPr lang="en-US" sz="1200" b="1" i="1" dirty="0"/>
                        <a:t>19%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14" name="TextBox 13">
            <a:extLst>
              <a:ext uri="{FF2B5EF4-FFF2-40B4-BE49-F238E27FC236}">
                <a16:creationId xmlns:a16="http://schemas.microsoft.com/office/drawing/2014/main" id="{50135AF9-74AA-4FC5-8F27-F3EF29F65060}"/>
              </a:ext>
            </a:extLst>
          </p:cNvPr>
          <p:cNvSpPr txBox="1"/>
          <p:nvPr/>
        </p:nvSpPr>
        <p:spPr>
          <a:xfrm>
            <a:off x="503903" y="3411379"/>
            <a:ext cx="3090911" cy="246221"/>
          </a:xfrm>
          <a:prstGeom prst="rect">
            <a:avLst/>
          </a:prstGeom>
          <a:noFill/>
        </p:spPr>
        <p:txBody>
          <a:bodyPr wrap="none" rtlCol="0">
            <a:spAutoFit/>
          </a:bodyPr>
          <a:lstStyle/>
          <a:p>
            <a:r>
              <a:rPr lang="en-US" sz="1000" i="1" dirty="0"/>
              <a:t>*TRC/DART rate based on the 3 digit NAICS code </a:t>
            </a:r>
          </a:p>
        </p:txBody>
      </p:sp>
      <p:sp>
        <p:nvSpPr>
          <p:cNvPr id="10" name="TextBox 9">
            <a:extLst>
              <a:ext uri="{FF2B5EF4-FFF2-40B4-BE49-F238E27FC236}">
                <a16:creationId xmlns:a16="http://schemas.microsoft.com/office/drawing/2014/main" id="{67466F79-F5B7-4CF7-AF14-8C72DEE3D9B2}"/>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795104843"/>
              </p:ext>
            </p:extLst>
          </p:nvPr>
        </p:nvGraphicFramePr>
        <p:xfrm>
          <a:off x="609600" y="3886199"/>
          <a:ext cx="7924801" cy="1981201"/>
        </p:xfrm>
        <a:graphic>
          <a:graphicData uri="http://schemas.openxmlformats.org/drawingml/2006/table">
            <a:tbl>
              <a:tblPr firstRow="1" bandRow="1">
                <a:tableStyleId>{073A0DAA-6AF3-43AB-8588-CEC1D06C72B9}</a:tableStyleId>
              </a:tblPr>
              <a:tblGrid>
                <a:gridCol w="4648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205">
                  <a:extLst>
                    <a:ext uri="{9D8B030D-6E8A-4147-A177-3AD203B41FA5}">
                      <a16:colId xmlns:a16="http://schemas.microsoft.com/office/drawing/2014/main" val="20002"/>
                    </a:ext>
                  </a:extLst>
                </a:gridCol>
                <a:gridCol w="1447996">
                  <a:extLst>
                    <a:ext uri="{9D8B030D-6E8A-4147-A177-3AD203B41FA5}">
                      <a16:colId xmlns:a16="http://schemas.microsoft.com/office/drawing/2014/main" val="20003"/>
                    </a:ext>
                  </a:extLst>
                </a:gridCol>
              </a:tblGrid>
              <a:tr h="447782">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152">
                <a:tc>
                  <a:txBody>
                    <a:bodyPr/>
                    <a:lstStyle/>
                    <a:p>
                      <a:pPr algn="r"/>
                      <a:r>
                        <a:rPr lang="en-US" sz="1500" i="1" dirty="0"/>
                        <a:t>Compliance Inspections</a:t>
                      </a:r>
                    </a:p>
                  </a:txBody>
                  <a:tcPr>
                    <a:solidFill>
                      <a:schemeClr val="bg1">
                        <a:lumMod val="95000"/>
                      </a:schemeClr>
                    </a:solidFill>
                  </a:tcPr>
                </a:tc>
                <a:tc>
                  <a:txBody>
                    <a:bodyPr/>
                    <a:lstStyle/>
                    <a:p>
                      <a:pPr algn="ctr"/>
                      <a:r>
                        <a:rPr lang="en-US" sz="1400" i="0" dirty="0"/>
                        <a:t>12</a:t>
                      </a:r>
                    </a:p>
                  </a:txBody>
                  <a:tcPr>
                    <a:solidFill>
                      <a:schemeClr val="bg1">
                        <a:lumMod val="95000"/>
                      </a:schemeClr>
                    </a:solidFill>
                  </a:tcPr>
                </a:tc>
                <a:tc>
                  <a:txBody>
                    <a:bodyPr/>
                    <a:lstStyle/>
                    <a:p>
                      <a:pPr algn="ctr"/>
                      <a:r>
                        <a:rPr lang="en-US" sz="1400" b="1" i="1" dirty="0"/>
                        <a:t>12</a:t>
                      </a:r>
                    </a:p>
                  </a:txBody>
                  <a:tcPr>
                    <a:solidFill>
                      <a:schemeClr val="bg1">
                        <a:lumMod val="95000"/>
                      </a:schemeClr>
                    </a:solidFill>
                  </a:tcPr>
                </a:tc>
                <a:tc>
                  <a:txBody>
                    <a:bodyPr/>
                    <a:lstStyle/>
                    <a:p>
                      <a:pPr algn="ctr"/>
                      <a:r>
                        <a:rPr lang="en-US" sz="1400" i="0" dirty="0"/>
                        <a:t>40</a:t>
                      </a:r>
                    </a:p>
                  </a:txBody>
                  <a:tcPr>
                    <a:solidFill>
                      <a:schemeClr val="bg1">
                        <a:lumMod val="95000"/>
                      </a:schemeClr>
                    </a:solidFill>
                  </a:tcPr>
                </a:tc>
                <a:extLst>
                  <a:ext uri="{0D108BD9-81ED-4DB2-BD59-A6C34878D82A}">
                    <a16:rowId xmlns:a16="http://schemas.microsoft.com/office/drawing/2014/main" val="10001"/>
                  </a:ext>
                </a:extLst>
              </a:tr>
              <a:tr h="373152">
                <a:tc>
                  <a:txBody>
                    <a:bodyPr/>
                    <a:lstStyle/>
                    <a:p>
                      <a:pPr algn="r"/>
                      <a:r>
                        <a:rPr lang="en-US" sz="1500" i="1" dirty="0"/>
                        <a:t>Consultative Visits</a:t>
                      </a:r>
                    </a:p>
                  </a:txBody>
                  <a:tcPr>
                    <a:solidFill>
                      <a:schemeClr val="bg1">
                        <a:lumMod val="85000"/>
                      </a:schemeClr>
                    </a:solidFill>
                  </a:tcPr>
                </a:tc>
                <a:tc>
                  <a:txBody>
                    <a:bodyPr/>
                    <a:lstStyle/>
                    <a:p>
                      <a:pPr algn="ctr"/>
                      <a:r>
                        <a:rPr lang="en-US" sz="1400" i="0" dirty="0"/>
                        <a:t>3</a:t>
                      </a:r>
                    </a:p>
                  </a:txBody>
                  <a:tcPr>
                    <a:solidFill>
                      <a:schemeClr val="bg1">
                        <a:lumMod val="85000"/>
                      </a:schemeClr>
                    </a:solidFill>
                  </a:tcPr>
                </a:tc>
                <a:tc>
                  <a:txBody>
                    <a:bodyPr/>
                    <a:lstStyle/>
                    <a:p>
                      <a:pPr algn="ctr"/>
                      <a:r>
                        <a:rPr lang="en-US" sz="1400" b="1" i="1" dirty="0"/>
                        <a:t>3</a:t>
                      </a:r>
                    </a:p>
                  </a:txBody>
                  <a:tcPr>
                    <a:solidFill>
                      <a:schemeClr val="bg1">
                        <a:lumMod val="85000"/>
                      </a:schemeClr>
                    </a:solidFill>
                  </a:tcPr>
                </a:tc>
                <a:tc>
                  <a:txBody>
                    <a:bodyPr/>
                    <a:lstStyle/>
                    <a:p>
                      <a:pPr algn="ctr"/>
                      <a:r>
                        <a:rPr lang="en-US" sz="1400" i="0" dirty="0"/>
                        <a:t>12</a:t>
                      </a:r>
                    </a:p>
                  </a:txBody>
                  <a:tcPr>
                    <a:solidFill>
                      <a:schemeClr val="bg1">
                        <a:lumMod val="85000"/>
                      </a:schemeClr>
                    </a:solidFill>
                  </a:tcPr>
                </a:tc>
                <a:extLst>
                  <a:ext uri="{0D108BD9-81ED-4DB2-BD59-A6C34878D82A}">
                    <a16:rowId xmlns:a16="http://schemas.microsoft.com/office/drawing/2014/main" val="10002"/>
                  </a:ext>
                </a:extLst>
              </a:tr>
              <a:tr h="413963">
                <a:tc>
                  <a:txBody>
                    <a:bodyPr/>
                    <a:lstStyle/>
                    <a:p>
                      <a:pPr algn="r"/>
                      <a:r>
                        <a:rPr lang="en-US" sz="1500" i="1" dirty="0"/>
                        <a:t>OSH Outreach Events</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extLst>
                  <a:ext uri="{0D108BD9-81ED-4DB2-BD59-A6C34878D82A}">
                    <a16:rowId xmlns:a16="http://schemas.microsoft.com/office/drawing/2014/main" val="10003"/>
                  </a:ext>
                </a:extLst>
              </a:tr>
              <a:tr h="373152">
                <a:tc>
                  <a:txBody>
                    <a:bodyPr/>
                    <a:lstStyle/>
                    <a:p>
                      <a:pPr algn="r"/>
                      <a:r>
                        <a:rPr lang="en-US" sz="1500" i="1" dirty="0"/>
                        <a:t>People Trained</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a:txBody>
                    <a:bodyPr/>
                    <a:lstStyle/>
                    <a:p>
                      <a:pPr algn="ctr"/>
                      <a:r>
                        <a:rPr lang="en-US" sz="1400" i="0" dirty="0"/>
                        <a:t>25</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5365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graphicFrame>
        <p:nvGraphicFramePr>
          <p:cNvPr id="11" name="Table 10">
            <a:extLst>
              <a:ext uri="{FF2B5EF4-FFF2-40B4-BE49-F238E27FC236}">
                <a16:creationId xmlns:a16="http://schemas.microsoft.com/office/drawing/2014/main" id="{6DFB8784-3615-4FA2-9F53-3AF95A8B67CB}"/>
              </a:ext>
            </a:extLst>
          </p:cNvPr>
          <p:cNvGraphicFramePr>
            <a:graphicFrameLocks noGrp="1"/>
          </p:cNvGraphicFramePr>
          <p:nvPr>
            <p:extLst>
              <p:ext uri="{D42A27DB-BD31-4B8C-83A1-F6EECF244321}">
                <p14:modId xmlns:p14="http://schemas.microsoft.com/office/powerpoint/2010/main" val="3687780905"/>
              </p:ext>
            </p:extLst>
          </p:nvPr>
        </p:nvGraphicFramePr>
        <p:xfrm>
          <a:off x="609600" y="1143000"/>
          <a:ext cx="7929234" cy="2299285"/>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35604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5108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715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2017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536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4.5</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8%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4.1</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4.7</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8%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5.1</a:t>
                      </a:r>
                    </a:p>
                  </a:txBody>
                  <a:tcPr horzOverflow="overflow">
                    <a:solidFill>
                      <a:schemeClr val="bg1">
                        <a:lumMod val="95000"/>
                      </a:schemeClr>
                    </a:solidFill>
                  </a:tcPr>
                </a:tc>
                <a:tc>
                  <a:txBody>
                    <a:bodyPr/>
                    <a:lstStyle/>
                    <a:p>
                      <a:pPr algn="ctr"/>
                      <a:r>
                        <a:rPr lang="en-US" sz="1200" b="1" i="1" dirty="0"/>
                        <a:t>20% Lower</a:t>
                      </a:r>
                    </a:p>
                  </a:txBody>
                  <a:tcPr horzOverflow="overflow">
                    <a:solidFill>
                      <a:schemeClr val="bg1">
                        <a:lumMod val="95000"/>
                      </a:schemeClr>
                    </a:solidFill>
                  </a:tcPr>
                </a:tc>
                <a:extLst>
                  <a:ext uri="{0D108BD9-81ED-4DB2-BD59-A6C34878D82A}">
                    <a16:rowId xmlns:a16="http://schemas.microsoft.com/office/drawing/2014/main" val="10003"/>
                  </a:ext>
                </a:extLst>
              </a:tr>
              <a:tr h="3536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3.7</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19%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3.0</a:t>
                      </a: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cap="none" normalizeH="0" baseline="0" dirty="0">
                          <a:ln>
                            <a:noFill/>
                          </a:ln>
                          <a:solidFill>
                            <a:srgbClr val="000000"/>
                          </a:solidFill>
                          <a:effectLst/>
                          <a:latin typeface="Arial" charset="0"/>
                          <a:cs typeface="Arial" charset="0"/>
                        </a:rPr>
                        <a:t>3.6</a:t>
                      </a:r>
                      <a:endParaRPr lang="en-US" sz="1200" dirty="0"/>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14% Increase</a:t>
                      </a:r>
                    </a:p>
                  </a:txBody>
                  <a:tcP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4.2</a:t>
                      </a:r>
                    </a:p>
                  </a:txBody>
                  <a:tcPr horzOverflow="overflow">
                    <a:solidFill>
                      <a:schemeClr val="bg1">
                        <a:lumMod val="85000"/>
                      </a:schemeClr>
                    </a:solidFill>
                  </a:tcPr>
                </a:tc>
                <a:tc>
                  <a:txBody>
                    <a:bodyPr/>
                    <a:lstStyle/>
                    <a:p>
                      <a:pPr algn="ctr"/>
                      <a:r>
                        <a:rPr lang="en-US" sz="1200" b="1" i="1" dirty="0"/>
                        <a:t>29%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13" name="TextBox 12">
            <a:extLst>
              <a:ext uri="{FF2B5EF4-FFF2-40B4-BE49-F238E27FC236}">
                <a16:creationId xmlns:a16="http://schemas.microsoft.com/office/drawing/2014/main" id="{37D48171-6321-482D-B6AB-902B0C9D3FD2}"/>
              </a:ext>
            </a:extLst>
          </p:cNvPr>
          <p:cNvSpPr txBox="1"/>
          <p:nvPr/>
        </p:nvSpPr>
        <p:spPr>
          <a:xfrm>
            <a:off x="503903" y="3429000"/>
            <a:ext cx="3077497" cy="246221"/>
          </a:xfrm>
          <a:prstGeom prst="rect">
            <a:avLst/>
          </a:prstGeom>
          <a:noFill/>
        </p:spPr>
        <p:txBody>
          <a:bodyPr wrap="square" rtlCol="0">
            <a:spAutoFit/>
          </a:bodyPr>
          <a:lstStyle/>
          <a:p>
            <a:r>
              <a:rPr lang="en-US" sz="1000" i="1" dirty="0"/>
              <a:t>*DART/TRC rate based on the 4 digit NAICS code </a:t>
            </a:r>
          </a:p>
        </p:txBody>
      </p:sp>
      <p:sp>
        <p:nvSpPr>
          <p:cNvPr id="7" name="TextBox 6">
            <a:extLst>
              <a:ext uri="{FF2B5EF4-FFF2-40B4-BE49-F238E27FC236}">
                <a16:creationId xmlns:a16="http://schemas.microsoft.com/office/drawing/2014/main" id="{76909D53-91C8-4B96-AD5D-3A5B0EE137A9}"/>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4001701454"/>
              </p:ext>
            </p:extLst>
          </p:nvPr>
        </p:nvGraphicFramePr>
        <p:xfrm>
          <a:off x="609597" y="3657599"/>
          <a:ext cx="7924803" cy="2146885"/>
        </p:xfrm>
        <a:graphic>
          <a:graphicData uri="http://schemas.openxmlformats.org/drawingml/2006/table">
            <a:tbl>
              <a:tblPr firstRow="1" bandRow="1">
                <a:tableStyleId>{073A0DAA-6AF3-43AB-8588-CEC1D06C72B9}</a:tableStyleId>
              </a:tblPr>
              <a:tblGrid>
                <a:gridCol w="4724403">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627553">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9833">
                <a:tc>
                  <a:txBody>
                    <a:bodyPr/>
                    <a:lstStyle/>
                    <a:p>
                      <a:pPr algn="r"/>
                      <a:r>
                        <a:rPr lang="en-US" sz="1400" i="1" dirty="0"/>
                        <a:t>Compliance Inspections</a:t>
                      </a:r>
                    </a:p>
                  </a:txBody>
                  <a:tcPr>
                    <a:solidFill>
                      <a:schemeClr val="bg1">
                        <a:lumMod val="95000"/>
                      </a:schemeClr>
                    </a:solidFill>
                  </a:tcPr>
                </a:tc>
                <a:tc>
                  <a:txBody>
                    <a:bodyPr/>
                    <a:lstStyle/>
                    <a:p>
                      <a:pPr algn="ctr"/>
                      <a:r>
                        <a:rPr lang="en-US" sz="1400" i="0" dirty="0"/>
                        <a:t>5</a:t>
                      </a:r>
                    </a:p>
                  </a:txBody>
                  <a:tcPr>
                    <a:solidFill>
                      <a:schemeClr val="bg1">
                        <a:lumMod val="95000"/>
                      </a:schemeClr>
                    </a:solidFill>
                  </a:tcPr>
                </a:tc>
                <a:tc>
                  <a:txBody>
                    <a:bodyPr/>
                    <a:lstStyle/>
                    <a:p>
                      <a:pPr algn="ctr"/>
                      <a:r>
                        <a:rPr lang="en-US" sz="1400" b="1" i="1" dirty="0"/>
                        <a:t>5</a:t>
                      </a:r>
                    </a:p>
                  </a:txBody>
                  <a:tcPr>
                    <a:solidFill>
                      <a:schemeClr val="bg1">
                        <a:lumMod val="95000"/>
                      </a:schemeClr>
                    </a:solidFill>
                  </a:tcPr>
                </a:tc>
                <a:tc>
                  <a:txBody>
                    <a:bodyPr/>
                    <a:lstStyle/>
                    <a:p>
                      <a:pPr algn="ctr"/>
                      <a:r>
                        <a:rPr lang="en-US" sz="1400" i="0" dirty="0"/>
                        <a:t>20</a:t>
                      </a:r>
                    </a:p>
                  </a:txBody>
                  <a:tcPr>
                    <a:solidFill>
                      <a:schemeClr val="bg1">
                        <a:lumMod val="95000"/>
                      </a:schemeClr>
                    </a:solidFill>
                  </a:tcPr>
                </a:tc>
                <a:extLst>
                  <a:ext uri="{0D108BD9-81ED-4DB2-BD59-A6C34878D82A}">
                    <a16:rowId xmlns:a16="http://schemas.microsoft.com/office/drawing/2014/main" val="10001"/>
                  </a:ext>
                </a:extLst>
              </a:tr>
              <a:tr h="379833">
                <a:tc>
                  <a:txBody>
                    <a:bodyPr/>
                    <a:lstStyle/>
                    <a:p>
                      <a:pPr algn="r"/>
                      <a:r>
                        <a:rPr lang="en-US" sz="1400" i="1" dirty="0"/>
                        <a:t>Consultative Visits</a:t>
                      </a:r>
                    </a:p>
                  </a:txBody>
                  <a:tcPr>
                    <a:solidFill>
                      <a:schemeClr val="bg1">
                        <a:lumMod val="85000"/>
                      </a:schemeClr>
                    </a:solidFill>
                  </a:tcPr>
                </a:tc>
                <a:tc>
                  <a:txBody>
                    <a:bodyPr/>
                    <a:lstStyle/>
                    <a:p>
                      <a:pPr algn="ctr"/>
                      <a:r>
                        <a:rPr lang="en-US" sz="1400" i="0" dirty="0"/>
                        <a:t>2</a:t>
                      </a:r>
                    </a:p>
                  </a:txBody>
                  <a:tcPr>
                    <a:solidFill>
                      <a:schemeClr val="bg1">
                        <a:lumMod val="85000"/>
                      </a:schemeClr>
                    </a:solidFill>
                  </a:tcPr>
                </a:tc>
                <a:tc>
                  <a:txBody>
                    <a:bodyPr/>
                    <a:lstStyle/>
                    <a:p>
                      <a:pPr algn="ctr"/>
                      <a:r>
                        <a:rPr lang="en-US" sz="1400" b="1" i="1" dirty="0"/>
                        <a:t>2</a:t>
                      </a:r>
                    </a:p>
                  </a:txBody>
                  <a:tcPr>
                    <a:solidFill>
                      <a:schemeClr val="bg1">
                        <a:lumMod val="85000"/>
                      </a:schemeClr>
                    </a:solidFill>
                  </a:tcPr>
                </a:tc>
                <a:tc>
                  <a:txBody>
                    <a:bodyPr/>
                    <a:lstStyle/>
                    <a:p>
                      <a:pPr algn="ctr"/>
                      <a:r>
                        <a:rPr lang="en-US" sz="1400" i="0" dirty="0"/>
                        <a:t>3</a:t>
                      </a:r>
                    </a:p>
                  </a:txBody>
                  <a:tcPr>
                    <a:solidFill>
                      <a:schemeClr val="bg1">
                        <a:lumMod val="85000"/>
                      </a:schemeClr>
                    </a:solidFill>
                  </a:tcPr>
                </a:tc>
                <a:extLst>
                  <a:ext uri="{0D108BD9-81ED-4DB2-BD59-A6C34878D82A}">
                    <a16:rowId xmlns:a16="http://schemas.microsoft.com/office/drawing/2014/main" val="10002"/>
                  </a:ext>
                </a:extLst>
              </a:tr>
              <a:tr h="379833">
                <a:tc>
                  <a:txBody>
                    <a:bodyPr/>
                    <a:lstStyle/>
                    <a:p>
                      <a:pPr algn="r"/>
                      <a:r>
                        <a:rPr lang="en-US" sz="1400" i="1" dirty="0"/>
                        <a:t>OSH Outreach Events</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extLst>
                  <a:ext uri="{0D108BD9-81ED-4DB2-BD59-A6C34878D82A}">
                    <a16:rowId xmlns:a16="http://schemas.microsoft.com/office/drawing/2014/main" val="10003"/>
                  </a:ext>
                </a:extLst>
              </a:tr>
              <a:tr h="379833">
                <a:tc>
                  <a:txBody>
                    <a:bodyPr/>
                    <a:lstStyle/>
                    <a:p>
                      <a:pPr algn="r"/>
                      <a:r>
                        <a:rPr lang="en-US" sz="1400" i="1" dirty="0"/>
                        <a:t>People Trained</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a:txBody>
                    <a:bodyPr/>
                    <a:lstStyle/>
                    <a:p>
                      <a:pPr algn="ctr"/>
                      <a:r>
                        <a:rPr lang="en-US" sz="1400" i="0" dirty="0"/>
                        <a:t>25</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944670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F69C8-4FC3-4DAF-9A5B-E1CE58FB9C4B}"/>
              </a:ext>
            </a:extLst>
          </p:cNvPr>
          <p:cNvSpPr>
            <a:spLocks noGrp="1"/>
          </p:cNvSpPr>
          <p:nvPr>
            <p:ph idx="1"/>
          </p:nvPr>
        </p:nvSpPr>
        <p:spPr>
          <a:xfrm>
            <a:off x="533400" y="1066800"/>
            <a:ext cx="8001000" cy="4525963"/>
          </a:xfrm>
        </p:spPr>
        <p:txBody>
          <a:bodyPr/>
          <a:lstStyle/>
          <a:p>
            <a:pPr>
              <a:lnSpc>
                <a:spcPct val="150000"/>
              </a:lnSpc>
            </a:pPr>
            <a:r>
              <a:rPr lang="en-US" dirty="0"/>
              <a:t>FFY 2019 Planning Year</a:t>
            </a:r>
          </a:p>
          <a:p>
            <a:pPr lvl="1">
              <a:lnSpc>
                <a:spcPct val="150000"/>
              </a:lnSpc>
            </a:pPr>
            <a:r>
              <a:rPr lang="en-US" i="1" dirty="0"/>
              <a:t>Setting and Monitoring Goals</a:t>
            </a:r>
          </a:p>
          <a:p>
            <a:pPr lvl="2">
              <a:lnSpc>
                <a:spcPct val="150000"/>
              </a:lnSpc>
            </a:pPr>
            <a:r>
              <a:rPr lang="en-US" i="1" dirty="0"/>
              <a:t>Training Events (Internal and external)</a:t>
            </a:r>
          </a:p>
          <a:p>
            <a:pPr lvl="2">
              <a:lnSpc>
                <a:spcPct val="150000"/>
              </a:lnSpc>
            </a:pPr>
            <a:r>
              <a:rPr lang="en-US" i="1" dirty="0"/>
              <a:t>Compliance Inspections</a:t>
            </a:r>
          </a:p>
          <a:p>
            <a:pPr lvl="2">
              <a:lnSpc>
                <a:spcPct val="150000"/>
              </a:lnSpc>
            </a:pPr>
            <a:r>
              <a:rPr lang="en-US" i="1" dirty="0"/>
              <a:t>Consultation Visits</a:t>
            </a:r>
          </a:p>
          <a:p>
            <a:pPr lvl="2">
              <a:lnSpc>
                <a:spcPct val="150000"/>
              </a:lnSpc>
            </a:pPr>
            <a:r>
              <a:rPr lang="en-US" i="1" dirty="0"/>
              <a:t>Publications</a:t>
            </a:r>
          </a:p>
          <a:p>
            <a:pPr lvl="1">
              <a:lnSpc>
                <a:spcPct val="150000"/>
              </a:lnSpc>
            </a:pPr>
            <a:r>
              <a:rPr lang="en-US" i="1" dirty="0"/>
              <a:t>Developing an Operational Procedure Notice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r>
              <a:rPr lang="en-US" sz="2400" i="1" dirty="0">
                <a:solidFill>
                  <a:srgbClr val="000080"/>
                </a:solidFill>
              </a:rPr>
              <a:t>—New for FFY 2019</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print"/>
          <a:srcRect t="22143"/>
          <a:stretch>
            <a:fillRect/>
          </a:stretch>
        </p:blipFill>
        <p:spPr bwMode="auto">
          <a:xfrm>
            <a:off x="762000" y="4927935"/>
            <a:ext cx="2971800" cy="1015663"/>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print"/>
          <a:srcRect l="49448" t="20285"/>
          <a:stretch>
            <a:fillRect/>
          </a:stretch>
        </p:blipFill>
        <p:spPr bwMode="auto">
          <a:xfrm>
            <a:off x="6732639" y="4927932"/>
            <a:ext cx="1725561" cy="1015668"/>
          </a:xfrm>
          <a:prstGeom prst="rect">
            <a:avLst/>
          </a:prstGeom>
          <a:noFill/>
          <a:ln w="9525">
            <a:noFill/>
            <a:miter lim="800000"/>
            <a:headEnd/>
            <a:tailEnd/>
          </a:ln>
        </p:spPr>
      </p:pic>
      <p:pic>
        <p:nvPicPr>
          <p:cNvPr id="9" name="Picture 8" descr="C:\Documents and Settings\Wanda Lagoe\My Documents\My Pictures\PSM\IMG_1928.JPG">
            <a:extLst>
              <a:ext uri="{FF2B5EF4-FFF2-40B4-BE49-F238E27FC236}">
                <a16:creationId xmlns:a16="http://schemas.microsoft.com/office/drawing/2014/main" id="{935C009D-B06D-43F5-B148-7CF026FAA3C3}"/>
              </a:ext>
            </a:extLst>
          </p:cNvPr>
          <p:cNvPicPr/>
          <p:nvPr/>
        </p:nvPicPr>
        <p:blipFill>
          <a:blip r:embed="rId5" cstate="print"/>
          <a:srcRect/>
          <a:stretch>
            <a:fillRect/>
          </a:stretch>
        </p:blipFill>
        <p:spPr bwMode="auto">
          <a:xfrm>
            <a:off x="3733800" y="4927931"/>
            <a:ext cx="1447800" cy="1015663"/>
          </a:xfrm>
          <a:prstGeom prst="rect">
            <a:avLst/>
          </a:prstGeom>
          <a:noFill/>
          <a:ln w="9525">
            <a:noFill/>
            <a:miter lim="800000"/>
            <a:headEnd/>
            <a:tailEnd/>
          </a:ln>
        </p:spPr>
      </p:pic>
      <p:pic>
        <p:nvPicPr>
          <p:cNvPr id="11" name="Picture 10">
            <a:extLst>
              <a:ext uri="{FF2B5EF4-FFF2-40B4-BE49-F238E27FC236}">
                <a16:creationId xmlns:a16="http://schemas.microsoft.com/office/drawing/2014/main" id="{3270A7F2-AB04-41BD-BA2A-EEA2DA747ACF}"/>
              </a:ext>
            </a:extLst>
          </p:cNvPr>
          <p:cNvPicPr/>
          <p:nvPr/>
        </p:nvPicPr>
        <p:blipFill>
          <a:blip r:embed="rId6" cstate="print"/>
          <a:srcRect/>
          <a:stretch>
            <a:fillRect/>
          </a:stretch>
        </p:blipFill>
        <p:spPr bwMode="auto">
          <a:xfrm>
            <a:off x="5161935" y="4916264"/>
            <a:ext cx="1619865" cy="1027330"/>
          </a:xfrm>
          <a:prstGeom prst="rect">
            <a:avLst/>
          </a:prstGeom>
          <a:noFill/>
          <a:ln w="9525">
            <a:noFill/>
            <a:miter lim="800000"/>
            <a:headEnd/>
            <a:tailEnd/>
          </a:ln>
        </p:spPr>
      </p:pic>
      <p:sp>
        <p:nvSpPr>
          <p:cNvPr id="10" name="TextBox 9">
            <a:extLst>
              <a:ext uri="{FF2B5EF4-FFF2-40B4-BE49-F238E27FC236}">
                <a16:creationId xmlns:a16="http://schemas.microsoft.com/office/drawing/2014/main" id="{D8C996AB-1D23-4063-98D2-9D6C0CC6ECA9}"/>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spTree>
    <p:extLst>
      <p:ext uri="{BB962C8B-B14F-4D97-AF65-F5344CB8AC3E}">
        <p14:creationId xmlns:p14="http://schemas.microsoft.com/office/powerpoint/2010/main" val="284297831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7" name="Picture 6">
            <a:extLst>
              <a:ext uri="{FF2B5EF4-FFF2-40B4-BE49-F238E27FC236}">
                <a16:creationId xmlns:a16="http://schemas.microsoft.com/office/drawing/2014/main" id="{6C32D668-5FC8-48BA-8CE4-94E814B00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40" y="1229805"/>
            <a:ext cx="2821466" cy="2116099"/>
          </a:xfrm>
          <a:prstGeom prst="rect">
            <a:avLst/>
          </a:prstGeom>
        </p:spPr>
      </p:pic>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229806"/>
            <a:ext cx="3174146" cy="2116099"/>
          </a:xfrm>
          <a:prstGeom prst="rect">
            <a:avLst/>
          </a:prstGeom>
        </p:spPr>
      </p:pic>
      <p:pic>
        <p:nvPicPr>
          <p:cNvPr id="12" name="Picture 11">
            <a:extLst>
              <a:ext uri="{FF2B5EF4-FFF2-40B4-BE49-F238E27FC236}">
                <a16:creationId xmlns:a16="http://schemas.microsoft.com/office/drawing/2014/main" id="{061EAD72-8E2C-4974-9EB6-0CAF16C834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0467" y="1229805"/>
            <a:ext cx="2283934" cy="2116817"/>
          </a:xfrm>
          <a:prstGeom prst="rect">
            <a:avLst/>
          </a:prstGeom>
        </p:spPr>
      </p:pic>
      <p:sp>
        <p:nvSpPr>
          <p:cNvPr id="11" name="TextBox 10">
            <a:extLst>
              <a:ext uri="{FF2B5EF4-FFF2-40B4-BE49-F238E27FC236}">
                <a16:creationId xmlns:a16="http://schemas.microsoft.com/office/drawing/2014/main" id="{D3D3EA28-FE28-40F5-850D-39EC1993AD94}"/>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13" name="Table 12">
            <a:extLst>
              <a:ext uri="{FF2B5EF4-FFF2-40B4-BE49-F238E27FC236}">
                <a16:creationId xmlns:a16="http://schemas.microsoft.com/office/drawing/2014/main" id="{50255EA7-6BA5-4EFF-84A2-F958734D791B}"/>
              </a:ext>
            </a:extLst>
          </p:cNvPr>
          <p:cNvGraphicFramePr>
            <a:graphicFrameLocks noGrp="1"/>
          </p:cNvGraphicFramePr>
          <p:nvPr>
            <p:extLst>
              <p:ext uri="{D42A27DB-BD31-4B8C-83A1-F6EECF244321}">
                <p14:modId xmlns:p14="http://schemas.microsoft.com/office/powerpoint/2010/main" val="387090907"/>
              </p:ext>
            </p:extLst>
          </p:nvPr>
        </p:nvGraphicFramePr>
        <p:xfrm>
          <a:off x="609601" y="3352799"/>
          <a:ext cx="7929234" cy="2514601"/>
        </p:xfrm>
        <a:graphic>
          <a:graphicData uri="http://schemas.openxmlformats.org/drawingml/2006/table">
            <a:tbl>
              <a:tblPr firstRow="1" bandRow="1">
                <a:tableStyleId>{073A0DAA-6AF3-43AB-8588-CEC1D06C72B9}</a:tableStyleId>
              </a:tblPr>
              <a:tblGrid>
                <a:gridCol w="4648199">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452235">
                  <a:extLst>
                    <a:ext uri="{9D8B030D-6E8A-4147-A177-3AD203B41FA5}">
                      <a16:colId xmlns:a16="http://schemas.microsoft.com/office/drawing/2014/main" val="20003"/>
                    </a:ext>
                  </a:extLst>
                </a:gridCol>
              </a:tblGrid>
              <a:tr h="798060">
                <a:tc>
                  <a:txBody>
                    <a:bodyPr/>
                    <a:lstStyle/>
                    <a:p>
                      <a:pPr algn="r"/>
                      <a:r>
                        <a:rPr lang="en-US" sz="1600" dirty="0">
                          <a:solidFill>
                            <a:schemeClr val="tx1"/>
                          </a:solidFill>
                        </a:rPr>
                        <a:t>ACTIVITY</a:t>
                      </a:r>
                    </a:p>
                  </a:txBody>
                  <a:tcPr anchor="ctr">
                    <a:solidFill>
                      <a:schemeClr val="bg1">
                        <a:lumMod val="75000"/>
                      </a:schemeClr>
                    </a:solidFill>
                  </a:tcPr>
                </a:tc>
                <a:tc>
                  <a:txBody>
                    <a:bodyPr/>
                    <a:lstStyle/>
                    <a:p>
                      <a:pPr algn="ctr"/>
                      <a:r>
                        <a:rPr lang="en-US" sz="1500" dirty="0">
                          <a:solidFill>
                            <a:schemeClr val="tx1"/>
                          </a:solidFill>
                        </a:rPr>
                        <a:t>1</a:t>
                      </a:r>
                      <a:r>
                        <a:rPr lang="en-US" sz="1500" baseline="30000" dirty="0">
                          <a:solidFill>
                            <a:schemeClr val="tx1"/>
                          </a:solidFill>
                        </a:rPr>
                        <a:t>ST</a:t>
                      </a:r>
                      <a:r>
                        <a:rPr lang="en-US" sz="1500" dirty="0">
                          <a:solidFill>
                            <a:schemeClr val="tx1"/>
                          </a:solidFill>
                        </a:rPr>
                        <a:t> Qtr.</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39252">
                <a:tc>
                  <a:txBody>
                    <a:bodyPr/>
                    <a:lstStyle/>
                    <a:p>
                      <a:pPr algn="r"/>
                      <a:r>
                        <a:rPr lang="en-US" sz="1400" b="0" i="1" dirty="0"/>
                        <a:t>Compliance</a:t>
                      </a:r>
                      <a:r>
                        <a:rPr lang="en-US" sz="1400" b="0" i="1" baseline="0" dirty="0"/>
                        <a:t> Inspections</a:t>
                      </a:r>
                      <a:endParaRPr lang="en-US" sz="1400" b="0" i="1" dirty="0"/>
                    </a:p>
                  </a:txBody>
                  <a:tcPr>
                    <a:solidFill>
                      <a:schemeClr val="bg1">
                        <a:lumMod val="85000"/>
                      </a:schemeClr>
                    </a:solidFill>
                  </a:tcPr>
                </a:tc>
                <a:tc>
                  <a:txBody>
                    <a:bodyPr/>
                    <a:lstStyle/>
                    <a:p>
                      <a:pPr algn="ctr"/>
                      <a:r>
                        <a:rPr lang="en-US" sz="1400" b="0" i="0" dirty="0"/>
                        <a:t>43</a:t>
                      </a:r>
                    </a:p>
                  </a:txBody>
                  <a:tcPr>
                    <a:solidFill>
                      <a:schemeClr val="bg1">
                        <a:lumMod val="85000"/>
                      </a:schemeClr>
                    </a:solidFill>
                  </a:tcPr>
                </a:tc>
                <a:tc>
                  <a:txBody>
                    <a:bodyPr/>
                    <a:lstStyle/>
                    <a:p>
                      <a:pPr algn="ctr"/>
                      <a:r>
                        <a:rPr lang="en-US" sz="1400" b="1" i="1" dirty="0"/>
                        <a:t>43</a:t>
                      </a:r>
                    </a:p>
                  </a:txBody>
                  <a:tcPr>
                    <a:solidFill>
                      <a:schemeClr val="bg1">
                        <a:lumMod val="85000"/>
                      </a:schemeClr>
                    </a:solidFill>
                  </a:tcPr>
                </a:tc>
                <a:tc>
                  <a:txBody>
                    <a:bodyPr/>
                    <a:lstStyle/>
                    <a:p>
                      <a:pPr algn="ctr"/>
                      <a:r>
                        <a:rPr lang="en-US" sz="1400" b="0" i="0" dirty="0"/>
                        <a:t>151</a:t>
                      </a:r>
                    </a:p>
                  </a:txBody>
                  <a:tcPr>
                    <a:solidFill>
                      <a:schemeClr val="bg1">
                        <a:lumMod val="85000"/>
                      </a:schemeClr>
                    </a:solidFill>
                  </a:tcPr>
                </a:tc>
                <a:extLst>
                  <a:ext uri="{0D108BD9-81ED-4DB2-BD59-A6C34878D82A}">
                    <a16:rowId xmlns:a16="http://schemas.microsoft.com/office/drawing/2014/main" val="10001"/>
                  </a:ext>
                </a:extLst>
              </a:tr>
              <a:tr h="425763">
                <a:tc>
                  <a:txBody>
                    <a:bodyPr/>
                    <a:lstStyle/>
                    <a:p>
                      <a:pPr algn="r"/>
                      <a:r>
                        <a:rPr lang="en-US" sz="1400" b="0" i="1" dirty="0"/>
                        <a:t>Consultative Visits</a:t>
                      </a:r>
                    </a:p>
                  </a:txBody>
                  <a:tcPr>
                    <a:solidFill>
                      <a:schemeClr val="bg1">
                        <a:lumMod val="95000"/>
                      </a:schemeClr>
                    </a:solidFill>
                  </a:tcPr>
                </a:tc>
                <a:tc>
                  <a:txBody>
                    <a:bodyPr/>
                    <a:lstStyle/>
                    <a:p>
                      <a:pPr algn="ctr"/>
                      <a:r>
                        <a:rPr lang="en-US" sz="1400" b="0" i="0" dirty="0"/>
                        <a:t>71</a:t>
                      </a:r>
                    </a:p>
                  </a:txBody>
                  <a:tcPr>
                    <a:solidFill>
                      <a:schemeClr val="bg1">
                        <a:lumMod val="95000"/>
                      </a:schemeClr>
                    </a:solidFill>
                  </a:tcPr>
                </a:tc>
                <a:tc>
                  <a:txBody>
                    <a:bodyPr/>
                    <a:lstStyle/>
                    <a:p>
                      <a:pPr algn="ctr"/>
                      <a:r>
                        <a:rPr lang="en-US" sz="1400" b="1" i="1" dirty="0"/>
                        <a:t>71</a:t>
                      </a:r>
                    </a:p>
                  </a:txBody>
                  <a:tcPr>
                    <a:solidFill>
                      <a:schemeClr val="bg1">
                        <a:lumMod val="95000"/>
                      </a:schemeClr>
                    </a:solidFill>
                  </a:tcPr>
                </a:tc>
                <a:tc>
                  <a:txBody>
                    <a:bodyPr/>
                    <a:lstStyle/>
                    <a:p>
                      <a:pPr algn="ctr"/>
                      <a:r>
                        <a:rPr lang="en-US" sz="1400" b="0" i="0" dirty="0"/>
                        <a:t>205</a:t>
                      </a:r>
                    </a:p>
                  </a:txBody>
                  <a:tcPr>
                    <a:solidFill>
                      <a:schemeClr val="bg1">
                        <a:lumMod val="95000"/>
                      </a:schemeClr>
                    </a:solidFill>
                  </a:tcPr>
                </a:tc>
                <a:extLst>
                  <a:ext uri="{0D108BD9-81ED-4DB2-BD59-A6C34878D82A}">
                    <a16:rowId xmlns:a16="http://schemas.microsoft.com/office/drawing/2014/main" val="10002"/>
                  </a:ext>
                </a:extLst>
              </a:tr>
              <a:tr h="425763">
                <a:tc>
                  <a:txBody>
                    <a:bodyPr/>
                    <a:lstStyle/>
                    <a:p>
                      <a:pPr algn="r"/>
                      <a:r>
                        <a:rPr lang="en-US" sz="1400" i="1" dirty="0"/>
                        <a:t>OSH Outreach </a:t>
                      </a:r>
                      <a:r>
                        <a:rPr lang="en-US" sz="1400" b="0" i="1" dirty="0"/>
                        <a:t>Events/Booths</a:t>
                      </a:r>
                    </a:p>
                  </a:txBody>
                  <a:tcPr>
                    <a:solidFill>
                      <a:schemeClr val="bg1">
                        <a:lumMod val="85000"/>
                      </a:schemeClr>
                    </a:solidFill>
                  </a:tcPr>
                </a:tc>
                <a:tc>
                  <a:txBody>
                    <a:bodyPr/>
                    <a:lstStyle/>
                    <a:p>
                      <a:pPr algn="ctr"/>
                      <a:r>
                        <a:rPr lang="en-US" sz="1400" b="0" i="0" dirty="0"/>
                        <a:t>11</a:t>
                      </a:r>
                    </a:p>
                  </a:txBody>
                  <a:tcPr>
                    <a:solidFill>
                      <a:schemeClr val="bg1">
                        <a:lumMod val="85000"/>
                      </a:schemeClr>
                    </a:solidFill>
                  </a:tcPr>
                </a:tc>
                <a:tc>
                  <a:txBody>
                    <a:bodyPr/>
                    <a:lstStyle/>
                    <a:p>
                      <a:pPr algn="ctr"/>
                      <a:r>
                        <a:rPr lang="en-US" sz="1400" b="1" i="1" dirty="0"/>
                        <a:t>11</a:t>
                      </a:r>
                    </a:p>
                  </a:txBody>
                  <a:tcPr>
                    <a:solidFill>
                      <a:schemeClr val="bg1">
                        <a:lumMod val="85000"/>
                      </a:schemeClr>
                    </a:solidFill>
                  </a:tcPr>
                </a:tc>
                <a:tc>
                  <a:txBody>
                    <a:bodyPr/>
                    <a:lstStyle/>
                    <a:p>
                      <a:pPr algn="ctr"/>
                      <a:r>
                        <a:rPr lang="en-US" sz="1400" b="0" i="0" dirty="0"/>
                        <a:t>22</a:t>
                      </a:r>
                    </a:p>
                  </a:txBody>
                  <a:tcPr>
                    <a:solidFill>
                      <a:schemeClr val="bg1">
                        <a:lumMod val="85000"/>
                      </a:schemeClr>
                    </a:solidFill>
                  </a:tcPr>
                </a:tc>
                <a:extLst>
                  <a:ext uri="{0D108BD9-81ED-4DB2-BD59-A6C34878D82A}">
                    <a16:rowId xmlns:a16="http://schemas.microsoft.com/office/drawing/2014/main" val="10003"/>
                  </a:ext>
                </a:extLst>
              </a:tr>
              <a:tr h="425763">
                <a:tc>
                  <a:txBody>
                    <a:bodyPr/>
                    <a:lstStyle/>
                    <a:p>
                      <a:pPr algn="r"/>
                      <a:r>
                        <a:rPr lang="en-US" sz="1400" b="0" i="1" dirty="0"/>
                        <a:t>Trained</a:t>
                      </a:r>
                    </a:p>
                  </a:txBody>
                  <a:tcPr>
                    <a:solidFill>
                      <a:schemeClr val="bg1">
                        <a:lumMod val="95000"/>
                      </a:schemeClr>
                    </a:solidFill>
                  </a:tcPr>
                </a:tc>
                <a:tc>
                  <a:txBody>
                    <a:bodyPr/>
                    <a:lstStyle/>
                    <a:p>
                      <a:pPr algn="ctr"/>
                      <a:r>
                        <a:rPr lang="en-US" sz="1400" b="0" i="0" dirty="0"/>
                        <a:t>351</a:t>
                      </a:r>
                    </a:p>
                  </a:txBody>
                  <a:tcPr>
                    <a:solidFill>
                      <a:schemeClr val="bg1">
                        <a:lumMod val="95000"/>
                      </a:schemeClr>
                    </a:solidFill>
                  </a:tcPr>
                </a:tc>
                <a:tc>
                  <a:txBody>
                    <a:bodyPr/>
                    <a:lstStyle/>
                    <a:p>
                      <a:pPr algn="ctr"/>
                      <a:r>
                        <a:rPr lang="en-US" sz="1400" b="1" i="1" dirty="0"/>
                        <a:t>351</a:t>
                      </a:r>
                    </a:p>
                  </a:txBody>
                  <a:tcPr>
                    <a:solidFill>
                      <a:schemeClr val="bg1">
                        <a:lumMod val="95000"/>
                      </a:schemeClr>
                    </a:solidFill>
                  </a:tcPr>
                </a:tc>
                <a:tc>
                  <a:txBody>
                    <a:bodyPr/>
                    <a:lstStyle/>
                    <a:p>
                      <a:pPr algn="ctr"/>
                      <a:r>
                        <a:rPr lang="en-US" sz="1400" b="0" i="0" dirty="0"/>
                        <a:t>1,500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1119137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20" name="TextBox 19"/>
          <p:cNvSpPr txBox="1"/>
          <p:nvPr/>
        </p:nvSpPr>
        <p:spPr>
          <a:xfrm>
            <a:off x="7568883" y="346991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429000"/>
            <a:ext cx="661522" cy="66005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3435788"/>
            <a:ext cx="656152" cy="6532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3435787"/>
            <a:ext cx="880068" cy="66005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0" y="3428999"/>
            <a:ext cx="880068" cy="66005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3400" y="3428999"/>
            <a:ext cx="787379" cy="66005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5400" y="3435787"/>
            <a:ext cx="832183" cy="653264"/>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3600" y="3435788"/>
            <a:ext cx="1041830" cy="660050"/>
          </a:xfrm>
          <a:prstGeom prst="rect">
            <a:avLst/>
          </a:prstGeom>
        </p:spPr>
      </p:pic>
      <p:sp>
        <p:nvSpPr>
          <p:cNvPr id="15" name="TextBox 14"/>
          <p:cNvSpPr txBox="1"/>
          <p:nvPr/>
        </p:nvSpPr>
        <p:spPr>
          <a:xfrm>
            <a:off x="7437888" y="3732061"/>
            <a:ext cx="1186543" cy="215444"/>
          </a:xfrm>
          <a:prstGeom prst="rect">
            <a:avLst/>
          </a:prstGeom>
          <a:noFill/>
        </p:spPr>
        <p:txBody>
          <a:bodyPr wrap="none" rtlCol="0">
            <a:spAutoFit/>
          </a:bodyPr>
          <a:lstStyle/>
          <a:p>
            <a:r>
              <a:rPr lang="en-US" sz="800" dirty="0"/>
              <a:t>NCDOL Photo Library</a:t>
            </a:r>
          </a:p>
        </p:txBody>
      </p:sp>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8800" y="3442575"/>
            <a:ext cx="874335" cy="655751"/>
          </a:xfrm>
          <a:prstGeom prst="rect">
            <a:avLst/>
          </a:prstGeom>
        </p:spPr>
      </p:pic>
      <p:sp>
        <p:nvSpPr>
          <p:cNvPr id="19" name="TextBox 18">
            <a:extLst>
              <a:ext uri="{FF2B5EF4-FFF2-40B4-BE49-F238E27FC236}">
                <a16:creationId xmlns:a16="http://schemas.microsoft.com/office/drawing/2014/main" id="{D696D7C1-F79E-418D-803F-BA0C48579C8A}"/>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23" name="Table 22">
            <a:extLst>
              <a:ext uri="{FF2B5EF4-FFF2-40B4-BE49-F238E27FC236}">
                <a16:creationId xmlns:a16="http://schemas.microsoft.com/office/drawing/2014/main" id="{C672069C-9DAC-435F-A9A0-EC3016022AEA}"/>
              </a:ext>
            </a:extLst>
          </p:cNvPr>
          <p:cNvGraphicFramePr>
            <a:graphicFrameLocks noGrp="1"/>
          </p:cNvGraphicFramePr>
          <p:nvPr>
            <p:extLst>
              <p:ext uri="{D42A27DB-BD31-4B8C-83A1-F6EECF244321}">
                <p14:modId xmlns:p14="http://schemas.microsoft.com/office/powerpoint/2010/main" val="2051314676"/>
              </p:ext>
            </p:extLst>
          </p:nvPr>
        </p:nvGraphicFramePr>
        <p:xfrm>
          <a:off x="609600" y="1130183"/>
          <a:ext cx="7924800" cy="2298817"/>
        </p:xfrm>
        <a:graphic>
          <a:graphicData uri="http://schemas.openxmlformats.org/drawingml/2006/table">
            <a:tbl>
              <a:tblPr firstRow="1" bandRow="1">
                <a:tableStyleId>{00A15C55-8517-42AA-B614-E9B94910E393}</a:tableStyleId>
              </a:tblPr>
              <a:tblGrid>
                <a:gridCol w="2895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774817">
                <a:tc>
                  <a:txBody>
                    <a:bodyPr/>
                    <a:lstStyle/>
                    <a:p>
                      <a:pPr algn="r"/>
                      <a:r>
                        <a:rPr lang="en-US" sz="1500" b="1" dirty="0">
                          <a:solidFill>
                            <a:schemeClr val="tx1"/>
                          </a:solidFill>
                        </a:rPr>
                        <a:t>STAR SITES</a:t>
                      </a:r>
                      <a:r>
                        <a:rPr lang="en-US" sz="1500" b="1" i="1" dirty="0">
                          <a:solidFill>
                            <a:schemeClr val="tx1"/>
                          </a:solidFill>
                        </a:rPr>
                        <a:t>—</a:t>
                      </a:r>
                      <a:r>
                        <a:rPr lang="en-US" sz="1500" b="1" dirty="0">
                          <a:solidFill>
                            <a:schemeClr val="tx1"/>
                          </a:solidFill>
                        </a:rPr>
                        <a:t>New, </a:t>
                      </a:r>
                    </a:p>
                    <a:p>
                      <a:pPr algn="r"/>
                      <a:r>
                        <a:rPr lang="en-US" sz="15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1</a:t>
                      </a:r>
                      <a:r>
                        <a:rPr lang="en-US" sz="1300" baseline="30000" dirty="0">
                          <a:solidFill>
                            <a:schemeClr val="tx1"/>
                          </a:solidFill>
                        </a:rPr>
                        <a:t>st</a:t>
                      </a:r>
                      <a:r>
                        <a:rPr lang="en-US" sz="1300" dirty="0">
                          <a:solidFill>
                            <a:schemeClr val="tx1"/>
                          </a:solidFill>
                        </a:rPr>
                        <a:t> Qtr.</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FFY Goal</a:t>
                      </a:r>
                    </a:p>
                  </a:txBody>
                  <a:tcPr anchor="ctr">
                    <a:solidFill>
                      <a:schemeClr val="bg1">
                        <a:lumMod val="75000"/>
                      </a:schemeClr>
                    </a:solidFill>
                  </a:tcPr>
                </a:tc>
                <a:tc>
                  <a:txBody>
                    <a:bodyPr/>
                    <a:lstStyle/>
                    <a:p>
                      <a:pPr algn="ctr"/>
                      <a:r>
                        <a:rPr lang="en-US" sz="13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300" b="0" i="0" dirty="0"/>
                        <a:t>1</a:t>
                      </a:r>
                    </a:p>
                  </a:txBody>
                  <a:tcPr>
                    <a:solidFill>
                      <a:schemeClr val="bg1">
                        <a:lumMod val="85000"/>
                      </a:schemeClr>
                    </a:solidFill>
                  </a:tcPr>
                </a:tc>
                <a:tc>
                  <a:txBody>
                    <a:bodyPr/>
                    <a:lstStyle/>
                    <a:p>
                      <a:pPr algn="ctr"/>
                      <a:r>
                        <a:rPr lang="en-US" sz="1300" b="1" i="1" dirty="0"/>
                        <a:t>1</a:t>
                      </a:r>
                    </a:p>
                  </a:txBody>
                  <a:tcPr>
                    <a:solidFill>
                      <a:schemeClr val="bg1">
                        <a:lumMod val="85000"/>
                      </a:schemeClr>
                    </a:solidFill>
                  </a:tcPr>
                </a:tc>
                <a:tc rowSpan="4">
                  <a:txBody>
                    <a:bodyPr/>
                    <a:lstStyle/>
                    <a:p>
                      <a:pPr algn="ctr"/>
                      <a:endParaRPr lang="en-US" sz="1300" b="1" i="0" dirty="0"/>
                    </a:p>
                  </a:txBody>
                  <a:tcPr>
                    <a:solidFill>
                      <a:schemeClr val="bg1">
                        <a:lumMod val="85000"/>
                      </a:schemeClr>
                    </a:solidFill>
                  </a:tcPr>
                </a:tc>
                <a:tc>
                  <a:txBody>
                    <a:bodyPr/>
                    <a:lstStyle/>
                    <a:p>
                      <a:pPr algn="ctr"/>
                      <a:r>
                        <a:rPr lang="en-US" sz="1300" b="1" i="1" dirty="0"/>
                        <a:t>101</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300" b="0" i="0" dirty="0"/>
                        <a:t>0</a:t>
                      </a:r>
                    </a:p>
                  </a:txBody>
                  <a:tcPr>
                    <a:solidFill>
                      <a:schemeClr val="bg1">
                        <a:lumMod val="95000"/>
                      </a:schemeClr>
                    </a:solidFill>
                  </a:tcPr>
                </a:tc>
                <a:tc>
                  <a:txBody>
                    <a:bodyPr/>
                    <a:lstStyle/>
                    <a:p>
                      <a:pPr algn="ctr"/>
                      <a:r>
                        <a:rPr lang="en-US" sz="1300" b="1" i="1" dirty="0"/>
                        <a:t>0</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t>23</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1" i="1" dirty="0"/>
                        <a:t>0</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300" b="1" i="1" dirty="0"/>
                        <a:t>6</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300" b="0" i="0" dirty="0"/>
                        <a:t>1</a:t>
                      </a:r>
                    </a:p>
                  </a:txBody>
                  <a:tcPr>
                    <a:solidFill>
                      <a:schemeClr val="bg1">
                        <a:lumMod val="95000"/>
                      </a:schemeClr>
                    </a:solidFill>
                  </a:tcPr>
                </a:tc>
                <a:tc>
                  <a:txBody>
                    <a:bodyPr/>
                    <a:lstStyle/>
                    <a:p>
                      <a:pPr algn="ctr"/>
                      <a:r>
                        <a:rPr lang="en-US" sz="1300" b="1" i="1" dirty="0"/>
                        <a:t>1</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300" b="1" i="1" dirty="0"/>
                        <a:t>23</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300" b="1" i="1" dirty="0"/>
                        <a:t>2</a:t>
                      </a:r>
                    </a:p>
                  </a:txBody>
                  <a:tcPr anchor="ctr">
                    <a:solidFill>
                      <a:schemeClr val="bg1">
                        <a:lumMod val="85000"/>
                      </a:schemeClr>
                    </a:solidFill>
                  </a:tcPr>
                </a:tc>
                <a:tc>
                  <a:txBody>
                    <a:bodyPr/>
                    <a:lstStyle/>
                    <a:p>
                      <a:pPr algn="ctr"/>
                      <a:r>
                        <a:rPr lang="en-US" sz="1300" b="1" i="1" dirty="0"/>
                        <a:t>2</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t>30</a:t>
                      </a:r>
                    </a:p>
                  </a:txBody>
                  <a:tcPr anchor="ctr">
                    <a:solidFill>
                      <a:schemeClr val="bg1">
                        <a:lumMod val="85000"/>
                      </a:schemeClr>
                    </a:solidFill>
                  </a:tcPr>
                </a:tc>
                <a:tc>
                  <a:txBody>
                    <a:bodyPr/>
                    <a:lstStyle/>
                    <a:p>
                      <a:pPr algn="ctr"/>
                      <a:r>
                        <a:rPr lang="en-US" sz="1300" b="1" i="1" dirty="0"/>
                        <a:t>153</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24" name="Table 23">
            <a:extLst>
              <a:ext uri="{FF2B5EF4-FFF2-40B4-BE49-F238E27FC236}">
                <a16:creationId xmlns:a16="http://schemas.microsoft.com/office/drawing/2014/main" id="{23E2E0D4-3804-48C4-97A4-7108703A23BA}"/>
              </a:ext>
            </a:extLst>
          </p:cNvPr>
          <p:cNvGraphicFramePr>
            <a:graphicFrameLocks noGrp="1"/>
          </p:cNvGraphicFramePr>
          <p:nvPr>
            <p:extLst>
              <p:ext uri="{D42A27DB-BD31-4B8C-83A1-F6EECF244321}">
                <p14:modId xmlns:p14="http://schemas.microsoft.com/office/powerpoint/2010/main" val="2928507587"/>
              </p:ext>
            </p:extLst>
          </p:nvPr>
        </p:nvGraphicFramePr>
        <p:xfrm>
          <a:off x="609598" y="4102626"/>
          <a:ext cx="7924802" cy="1840974"/>
        </p:xfrm>
        <a:graphic>
          <a:graphicData uri="http://schemas.openxmlformats.org/drawingml/2006/table">
            <a:tbl>
              <a:tblPr firstRow="1" bandRow="1">
                <a:tableStyleId>{00A15C55-8517-42AA-B614-E9B94910E393}</a:tableStyleId>
              </a:tblPr>
              <a:tblGrid>
                <a:gridCol w="4572002">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99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rowSpan="2">
                  <a:txBody>
                    <a:bodyPr/>
                    <a:lstStyle/>
                    <a:p>
                      <a:pPr algn="ctr"/>
                      <a:endParaRPr lang="en-US" sz="1400" b="1" i="0" dirty="0"/>
                    </a:p>
                  </a:txBody>
                  <a:tcP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solidFill>
                      <a:schemeClr val="bg1">
                        <a:lumMod val="95000"/>
                      </a:schemeClr>
                    </a:solidFill>
                  </a:tcPr>
                </a:tc>
                <a:tc>
                  <a:txBody>
                    <a:bodyPr/>
                    <a:lstStyle/>
                    <a:p>
                      <a:pPr algn="ctr"/>
                      <a:r>
                        <a:rPr lang="en-US" sz="1400" b="0" i="0" dirty="0"/>
                        <a:t>2</a:t>
                      </a:r>
                    </a:p>
                  </a:txBody>
                  <a:tcPr>
                    <a:solidFill>
                      <a:schemeClr val="bg1">
                        <a:lumMod val="95000"/>
                      </a:schemeClr>
                    </a:solidFill>
                  </a:tcPr>
                </a:tc>
                <a:tc>
                  <a:txBody>
                    <a:bodyPr/>
                    <a:lstStyle/>
                    <a:p>
                      <a:pPr algn="ctr"/>
                      <a:r>
                        <a:rPr lang="en-US" sz="1400" b="1" i="1" dirty="0"/>
                        <a:t>2</a:t>
                      </a:r>
                    </a:p>
                  </a:txBody>
                  <a:tcP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solidFill>
                      <a:schemeClr val="bg1">
                        <a:lumMod val="85000"/>
                      </a:schemeClr>
                    </a:solidFill>
                  </a:tcPr>
                </a:tc>
                <a:tc>
                  <a:txBody>
                    <a:bodyPr/>
                    <a:lstStyle/>
                    <a:p>
                      <a:pPr algn="ctr"/>
                      <a:r>
                        <a:rPr lang="en-US" sz="1400" b="0" i="0" dirty="0"/>
                        <a:t>11</a:t>
                      </a:r>
                    </a:p>
                  </a:txBody>
                  <a:tcPr>
                    <a:solidFill>
                      <a:schemeClr val="bg1">
                        <a:lumMod val="85000"/>
                      </a:schemeClr>
                    </a:solidFill>
                  </a:tcPr>
                </a:tc>
                <a:tc>
                  <a:txBody>
                    <a:bodyPr/>
                    <a:lstStyle/>
                    <a:p>
                      <a:pPr algn="ctr"/>
                      <a:r>
                        <a:rPr lang="en-US" sz="1400" b="1" i="1" dirty="0"/>
                        <a:t>11</a:t>
                      </a:r>
                    </a:p>
                  </a:txBody>
                  <a:tcPr>
                    <a:solidFill>
                      <a:schemeClr val="bg1">
                        <a:lumMod val="85000"/>
                      </a:schemeClr>
                    </a:solidFill>
                  </a:tcPr>
                </a:tc>
                <a:tc>
                  <a:txBody>
                    <a:bodyPr/>
                    <a:lstStyle/>
                    <a:p>
                      <a:pPr algn="ctr"/>
                      <a:r>
                        <a:rPr lang="en-US" sz="1400" b="0" i="0" dirty="0"/>
                        <a:t>30</a:t>
                      </a:r>
                    </a:p>
                  </a:txBody>
                  <a:tcP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solidFill>
                      <a:schemeClr val="bg1">
                        <a:lumMod val="95000"/>
                      </a:schemeClr>
                    </a:solidFill>
                  </a:tcPr>
                </a:tc>
                <a:tc>
                  <a:txBody>
                    <a:bodyPr/>
                    <a:lstStyle/>
                    <a:p>
                      <a:pPr algn="ctr"/>
                      <a:r>
                        <a:rPr lang="en-US" sz="1400" b="0" i="0" dirty="0"/>
                        <a:t>40</a:t>
                      </a:r>
                    </a:p>
                  </a:txBody>
                  <a:tcPr>
                    <a:solidFill>
                      <a:schemeClr val="bg1">
                        <a:lumMod val="95000"/>
                      </a:schemeClr>
                    </a:solidFill>
                  </a:tcPr>
                </a:tc>
                <a:tc>
                  <a:txBody>
                    <a:bodyPr/>
                    <a:lstStyle/>
                    <a:p>
                      <a:pPr algn="ctr"/>
                      <a:r>
                        <a:rPr lang="en-US" sz="1400" b="1" i="1" dirty="0"/>
                        <a:t>40</a:t>
                      </a:r>
                    </a:p>
                  </a:txBody>
                  <a:tcPr>
                    <a:solidFill>
                      <a:schemeClr val="bg1">
                        <a:lumMod val="95000"/>
                      </a:schemeClr>
                    </a:solidFill>
                  </a:tcPr>
                </a:tc>
                <a:tc>
                  <a:txBody>
                    <a:bodyPr/>
                    <a:lstStyle/>
                    <a:p>
                      <a:pPr algn="ctr"/>
                      <a:r>
                        <a:rPr lang="en-US" sz="1400" b="0" i="0" dirty="0"/>
                        <a:t>150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17973296"/>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620000" y="322894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sp>
        <p:nvSpPr>
          <p:cNvPr id="8" name="TextBox 7">
            <a:extLst>
              <a:ext uri="{FF2B5EF4-FFF2-40B4-BE49-F238E27FC236}">
                <a16:creationId xmlns:a16="http://schemas.microsoft.com/office/drawing/2014/main" id="{8063BAED-6840-41B9-88DE-DCF7C7C694FF}"/>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10" name="Table 9">
            <a:extLst>
              <a:ext uri="{FF2B5EF4-FFF2-40B4-BE49-F238E27FC236}">
                <a16:creationId xmlns:a16="http://schemas.microsoft.com/office/drawing/2014/main" id="{390D0294-3756-4107-828E-AA465F0A2568}"/>
              </a:ext>
            </a:extLst>
          </p:cNvPr>
          <p:cNvGraphicFramePr>
            <a:graphicFrameLocks noGrp="1"/>
          </p:cNvGraphicFramePr>
          <p:nvPr>
            <p:extLst>
              <p:ext uri="{D42A27DB-BD31-4B8C-83A1-F6EECF244321}">
                <p14:modId xmlns:p14="http://schemas.microsoft.com/office/powerpoint/2010/main" val="2265066935"/>
              </p:ext>
            </p:extLst>
          </p:nvPr>
        </p:nvGraphicFramePr>
        <p:xfrm>
          <a:off x="609600" y="1143001"/>
          <a:ext cx="7924794" cy="2346193"/>
        </p:xfrm>
        <a:graphic>
          <a:graphicData uri="http://schemas.openxmlformats.org/drawingml/2006/table">
            <a:tbl>
              <a:tblPr firstRow="1" bandRow="1">
                <a:tableStyleId>{00A15C55-8517-42AA-B614-E9B94910E393}</a:tableStyleId>
              </a:tblPr>
              <a:tblGrid>
                <a:gridCol w="3733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523994">
                  <a:extLst>
                    <a:ext uri="{9D8B030D-6E8A-4147-A177-3AD203B41FA5}">
                      <a16:colId xmlns:a16="http://schemas.microsoft.com/office/drawing/2014/main" val="20004"/>
                    </a:ext>
                  </a:extLst>
                </a:gridCol>
              </a:tblGrid>
              <a:tr h="429665">
                <a:tc>
                  <a:txBody>
                    <a:bodyPr/>
                    <a:lstStyle/>
                    <a:p>
                      <a:pPr algn="r"/>
                      <a:r>
                        <a:rPr lang="en-US" sz="1600" b="1" dirty="0">
                          <a:solidFill>
                            <a:schemeClr val="tx1"/>
                          </a:solidFill>
                        </a:rPr>
                        <a:t>SHARP SITES</a:t>
                      </a:r>
                      <a:r>
                        <a:rPr lang="en-US" sz="1600" b="1" i="0" dirty="0">
                          <a:solidFill>
                            <a:schemeClr val="tx1"/>
                          </a:solidFill>
                        </a:rPr>
                        <a:t>—NEW</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FFY Goal</a:t>
                      </a:r>
                      <a:endParaRPr lang="en-US" sz="1200" b="1" dirty="0">
                        <a:solidFill>
                          <a:schemeClr val="tx1"/>
                        </a:solidFill>
                      </a:endParaRPr>
                    </a:p>
                  </a:txBody>
                  <a:tcPr anchor="ctr">
                    <a:solidFill>
                      <a:schemeClr val="bg1">
                        <a:lumMod val="75000"/>
                      </a:schemeClr>
                    </a:solidFill>
                  </a:tcPr>
                </a:tc>
                <a:tc>
                  <a:txBody>
                    <a:bodyPr/>
                    <a:lstStyle/>
                    <a:p>
                      <a:pPr algn="ctr"/>
                      <a:r>
                        <a:rPr lang="en-US" sz="1200" dirty="0">
                          <a:solidFill>
                            <a:schemeClr val="tx1"/>
                          </a:solidFill>
                        </a:rPr>
                        <a:t>Approved</a:t>
                      </a:r>
                    </a:p>
                    <a:p>
                      <a:pPr algn="ctr"/>
                      <a:r>
                        <a:rPr lang="en-US" sz="1200" dirty="0">
                          <a:solidFill>
                            <a:schemeClr val="tx1"/>
                          </a:solidFill>
                        </a:rPr>
                        <a:t>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1" i="1" dirty="0"/>
                        <a:t>1</a:t>
                      </a:r>
                    </a:p>
                  </a:txBody>
                  <a:tcPr anchor="ctr">
                    <a:solidFill>
                      <a:schemeClr val="bg1">
                        <a:lumMod val="85000"/>
                      </a:schemeClr>
                    </a:solidFill>
                  </a:tcPr>
                </a:tc>
                <a:tc rowSpan="4">
                  <a:txBody>
                    <a:bodyPr/>
                    <a:lstStyle/>
                    <a:p>
                      <a:pPr algn="ctr"/>
                      <a:endParaRPr lang="en-US" sz="1400" b="1" i="0" dirty="0"/>
                    </a:p>
                  </a:txBody>
                  <a:tcPr anchor="ctr">
                    <a:solidFill>
                      <a:schemeClr val="bg1">
                        <a:lumMod val="85000"/>
                      </a:schemeClr>
                    </a:solidFill>
                  </a:tcPr>
                </a:tc>
                <a:tc>
                  <a:txBody>
                    <a:bodyPr/>
                    <a:lstStyle/>
                    <a:p>
                      <a:pPr algn="ctr"/>
                      <a:r>
                        <a:rPr lang="en-US" sz="1400" b="1" i="1" dirty="0"/>
                        <a:t>7</a:t>
                      </a:r>
                    </a:p>
                  </a:txBody>
                  <a:tcPr anchor="ctr">
                    <a:solidFill>
                      <a:schemeClr val="bg1">
                        <a:lumMod val="85000"/>
                      </a:schemeClr>
                    </a:solidFill>
                  </a:tcPr>
                </a:tc>
                <a:extLst>
                  <a:ext uri="{0D108BD9-81ED-4DB2-BD59-A6C34878D82A}">
                    <a16:rowId xmlns:a16="http://schemas.microsoft.com/office/drawing/2014/main" val="10001"/>
                  </a:ext>
                </a:extLst>
              </a:tr>
              <a:tr h="346889">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tc vMerge="1">
                  <a:txBody>
                    <a:bodyPr/>
                    <a:lstStyle/>
                    <a:p>
                      <a:endParaRPr lang="en-US"/>
                    </a:p>
                  </a:txBody>
                  <a:tcPr/>
                </a:tc>
                <a:tc>
                  <a:txBody>
                    <a:bodyPr/>
                    <a:lstStyle/>
                    <a:p>
                      <a:pPr algn="ctr"/>
                      <a:r>
                        <a:rPr lang="en-US" sz="1400" b="1" i="1" dirty="0"/>
                        <a:t>143</a:t>
                      </a:r>
                    </a:p>
                  </a:txBody>
                  <a:tcPr anchor="ctr">
                    <a:solidFill>
                      <a:schemeClr val="bg1">
                        <a:lumMod val="95000"/>
                      </a:schemeClr>
                    </a:solidFill>
                  </a:tcPr>
                </a:tc>
                <a:extLst>
                  <a:ext uri="{0D108BD9-81ED-4DB2-BD59-A6C34878D82A}">
                    <a16:rowId xmlns:a16="http://schemas.microsoft.com/office/drawing/2014/main" val="10002"/>
                  </a:ext>
                </a:extLst>
              </a:tr>
              <a:tr h="313852">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1" i="1" dirty="0"/>
                        <a:t>3</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1" i="1" dirty="0"/>
                        <a:t>44</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400" i="1" dirty="0"/>
                        <a:t>SHARP—Logging</a:t>
                      </a:r>
                      <a:endParaRPr lang="en-US" sz="1400" b="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tc vMerge="1">
                  <a:txBody>
                    <a:bodyPr/>
                    <a:lstStyle/>
                    <a:p>
                      <a:endParaRPr lang="en-US"/>
                    </a:p>
                  </a:txBody>
                  <a:tcPr/>
                </a:tc>
                <a:tc>
                  <a:txBody>
                    <a:bodyPr/>
                    <a:lstStyle/>
                    <a:p>
                      <a:pPr algn="ctr"/>
                      <a:r>
                        <a:rPr lang="en-US" sz="1400" b="1" i="1" dirty="0"/>
                        <a:t>0</a:t>
                      </a:r>
                    </a:p>
                  </a:txBody>
                  <a:tcPr anchor="ctr">
                    <a:solidFill>
                      <a:schemeClr val="bg1">
                        <a:lumMod val="95000"/>
                      </a:schemeClr>
                    </a:solidFill>
                  </a:tcPr>
                </a:tc>
                <a:extLst>
                  <a:ext uri="{0D108BD9-81ED-4DB2-BD59-A6C34878D82A}">
                    <a16:rowId xmlns:a16="http://schemas.microsoft.com/office/drawing/2014/main" val="10004"/>
                  </a:ext>
                </a:extLst>
              </a:tr>
              <a:tr h="313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i="1" dirty="0"/>
                        <a:t>Total</a:t>
                      </a:r>
                      <a:endParaRPr lang="en-US" sz="1400" b="1" i="1" dirty="0">
                        <a:solidFill>
                          <a:schemeClr val="tx1"/>
                        </a:solidFill>
                      </a:endParaRPr>
                    </a:p>
                  </a:txBody>
                  <a:tcPr anchor="ctr">
                    <a:solidFill>
                      <a:schemeClr val="bg1">
                        <a:lumMod val="85000"/>
                      </a:schemeClr>
                    </a:solidFill>
                  </a:tcPr>
                </a:tc>
                <a:tc>
                  <a:txBody>
                    <a:bodyPr/>
                    <a:lstStyle/>
                    <a:p>
                      <a:pPr algn="ctr"/>
                      <a:r>
                        <a:rPr lang="en-US" sz="1400" b="1" i="1" dirty="0"/>
                        <a:t>5</a:t>
                      </a:r>
                    </a:p>
                  </a:txBody>
                  <a:tcPr anchor="ctr">
                    <a:solidFill>
                      <a:schemeClr val="bg1">
                        <a:lumMod val="85000"/>
                      </a:schemeClr>
                    </a:solidFill>
                  </a:tcPr>
                </a:tc>
                <a:tc>
                  <a:txBody>
                    <a:bodyPr/>
                    <a:lstStyle/>
                    <a:p>
                      <a:pPr algn="ctr"/>
                      <a:r>
                        <a:rPr lang="en-US" sz="1400" b="1" i="1" dirty="0"/>
                        <a:t>5</a:t>
                      </a:r>
                    </a:p>
                  </a:txBody>
                  <a:tcPr anchor="ctr">
                    <a:solidFill>
                      <a:schemeClr val="bg1">
                        <a:lumMod val="85000"/>
                      </a:schemeClr>
                    </a:solidFill>
                  </a:tcPr>
                </a:tc>
                <a:tc>
                  <a:txBody>
                    <a:bodyPr/>
                    <a:lstStyle/>
                    <a:p>
                      <a:pPr algn="ctr"/>
                      <a:r>
                        <a:rPr lang="en-US" sz="1400" b="0" i="0" dirty="0"/>
                        <a:t>6</a:t>
                      </a:r>
                    </a:p>
                  </a:txBody>
                  <a:tcPr anchor="ctr">
                    <a:solidFill>
                      <a:schemeClr val="bg1">
                        <a:lumMod val="85000"/>
                      </a:schemeClr>
                    </a:solidFill>
                  </a:tcPr>
                </a:tc>
                <a:tc>
                  <a:txBody>
                    <a:bodyPr/>
                    <a:lstStyle/>
                    <a:p>
                      <a:pPr algn="ctr"/>
                      <a:r>
                        <a:rPr lang="en-US" sz="1400" b="1" i="1" dirty="0"/>
                        <a:t>194</a:t>
                      </a:r>
                    </a:p>
                  </a:txBody>
                  <a:tcPr anchor="ctr">
                    <a:solidFill>
                      <a:schemeClr val="bg1">
                        <a:lumMod val="85000"/>
                      </a:schemeClr>
                    </a:solidFill>
                  </a:tcPr>
                </a:tc>
                <a:extLst>
                  <a:ext uri="{0D108BD9-81ED-4DB2-BD59-A6C34878D82A}">
                    <a16:rowId xmlns:a16="http://schemas.microsoft.com/office/drawing/2014/main" val="10005"/>
                  </a:ext>
                </a:extLst>
              </a:tr>
              <a:tr h="275409">
                <a:tc>
                  <a:txBody>
                    <a:bodyPr/>
                    <a:lstStyle/>
                    <a:p>
                      <a:pPr algn="r"/>
                      <a:r>
                        <a:rPr lang="en-US" sz="1400" i="1" dirty="0"/>
                        <a:t>SHARP—Renewals</a:t>
                      </a:r>
                      <a:endParaRPr lang="en-US" sz="1400" b="0" i="1" dirty="0"/>
                    </a:p>
                  </a:txBody>
                  <a:tcPr anchor="ctr">
                    <a:solidFill>
                      <a:schemeClr val="bg1">
                        <a:lumMod val="95000"/>
                      </a:schemeClr>
                    </a:solidFill>
                  </a:tcPr>
                </a:tc>
                <a:tc>
                  <a:txBody>
                    <a:bodyPr/>
                    <a:lstStyle/>
                    <a:p>
                      <a:pPr algn="ctr"/>
                      <a:r>
                        <a:rPr lang="en-US" sz="1400" b="0" i="0" dirty="0"/>
                        <a:t>16</a:t>
                      </a:r>
                    </a:p>
                  </a:txBody>
                  <a:tcPr anchor="ctr">
                    <a:solidFill>
                      <a:schemeClr val="bg1">
                        <a:lumMod val="95000"/>
                      </a:schemeClr>
                    </a:solidFill>
                  </a:tcPr>
                </a:tc>
                <a:tc>
                  <a:txBody>
                    <a:bodyPr/>
                    <a:lstStyle/>
                    <a:p>
                      <a:pPr algn="ctr"/>
                      <a:r>
                        <a:rPr lang="en-US" sz="1400" b="1" i="1" dirty="0"/>
                        <a:t>16</a:t>
                      </a:r>
                    </a:p>
                  </a:txBody>
                  <a:tcPr anchor="ctr">
                    <a:solidFill>
                      <a:schemeClr val="bg1">
                        <a:lumMod val="95000"/>
                      </a:schemeClr>
                    </a:solidFill>
                  </a:tcPr>
                </a:tc>
                <a:tc>
                  <a:txBody>
                    <a:bodyPr/>
                    <a:lstStyle/>
                    <a:p>
                      <a:pPr algn="ctr"/>
                      <a:r>
                        <a:rPr lang="en-US" sz="1400" b="0" i="1" dirty="0"/>
                        <a:t>55</a:t>
                      </a:r>
                    </a:p>
                  </a:txBody>
                  <a:tcPr anchor="ctr">
                    <a:solidFill>
                      <a:schemeClr val="bg1">
                        <a:lumMod val="95000"/>
                      </a:schemeClr>
                    </a:solidFill>
                  </a:tcPr>
                </a:tc>
                <a:tc>
                  <a:txBody>
                    <a:bodyPr/>
                    <a:lstStyle/>
                    <a:p>
                      <a:pPr algn="ctr"/>
                      <a:endParaRPr lang="en-US" sz="1300" b="1" i="1" dirty="0"/>
                    </a:p>
                  </a:txBody>
                  <a:tcPr anchor="ctr">
                    <a:solidFill>
                      <a:schemeClr val="bg1">
                        <a:lumMod val="95000"/>
                      </a:schemeClr>
                    </a:solidFill>
                  </a:tcPr>
                </a:tc>
                <a:extLst>
                  <a:ext uri="{0D108BD9-81ED-4DB2-BD59-A6C34878D82A}">
                    <a16:rowId xmlns:a16="http://schemas.microsoft.com/office/drawing/2014/main" val="10006"/>
                  </a:ext>
                </a:extLst>
              </a:tr>
            </a:tbl>
          </a:graphicData>
        </a:graphic>
      </p:graphicFrame>
      <p:graphicFrame>
        <p:nvGraphicFramePr>
          <p:cNvPr id="13" name="Table 12">
            <a:extLst>
              <a:ext uri="{FF2B5EF4-FFF2-40B4-BE49-F238E27FC236}">
                <a16:creationId xmlns:a16="http://schemas.microsoft.com/office/drawing/2014/main" id="{4E00602F-28E3-4C2C-A758-6E92580AECCC}"/>
              </a:ext>
            </a:extLst>
          </p:cNvPr>
          <p:cNvGraphicFramePr>
            <a:graphicFrameLocks noGrp="1"/>
          </p:cNvGraphicFramePr>
          <p:nvPr>
            <p:extLst>
              <p:ext uri="{D42A27DB-BD31-4B8C-83A1-F6EECF244321}">
                <p14:modId xmlns:p14="http://schemas.microsoft.com/office/powerpoint/2010/main" val="1562423810"/>
              </p:ext>
            </p:extLst>
          </p:nvPr>
        </p:nvGraphicFramePr>
        <p:xfrm>
          <a:off x="623454" y="3657600"/>
          <a:ext cx="7910946" cy="810798"/>
        </p:xfrm>
        <a:graphic>
          <a:graphicData uri="http://schemas.openxmlformats.org/drawingml/2006/table">
            <a:tbl>
              <a:tblPr firstRow="1" bandRow="1">
                <a:tableStyleId>{00A15C55-8517-42AA-B614-E9B94910E393}</a:tableStyleId>
              </a:tblPr>
              <a:tblGrid>
                <a:gridCol w="5396346">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475518">
                <a:tc>
                  <a:txBody>
                    <a:bodyPr/>
                    <a:lstStyle/>
                    <a:p>
                      <a:pPr algn="r"/>
                      <a:r>
                        <a:rPr lang="en-US" sz="1600" b="1" dirty="0">
                          <a:solidFill>
                            <a:schemeClr val="tx1"/>
                          </a:solidFill>
                        </a:rPr>
                        <a:t>GOLD STAR GROWERS</a:t>
                      </a:r>
                      <a:r>
                        <a:rPr lang="en-US" sz="1600" b="1" i="0" dirty="0">
                          <a:solidFill>
                            <a:schemeClr val="tx1"/>
                          </a:solidFill>
                        </a:rPr>
                        <a:t>—NEW</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85000"/>
                      </a:schemeClr>
                    </a:solidFill>
                  </a:tcPr>
                </a:tc>
                <a:tc>
                  <a:txBody>
                    <a:bodyPr/>
                    <a:lstStyle/>
                    <a:p>
                      <a:pPr algn="ctr"/>
                      <a:r>
                        <a:rPr lang="en-US" sz="1300" b="0" i="0" dirty="0"/>
                        <a:t>16</a:t>
                      </a:r>
                    </a:p>
                  </a:txBody>
                  <a:tcPr anchor="ctr">
                    <a:solidFill>
                      <a:schemeClr val="bg1">
                        <a:lumMod val="85000"/>
                      </a:schemeClr>
                    </a:solidFill>
                  </a:tcPr>
                </a:tc>
                <a:tc>
                  <a:txBody>
                    <a:bodyPr/>
                    <a:lstStyle/>
                    <a:p>
                      <a:pPr algn="ctr"/>
                      <a:r>
                        <a:rPr lang="en-US" sz="1300" b="1" i="1" dirty="0"/>
                        <a:t>16</a:t>
                      </a:r>
                    </a:p>
                  </a:txBody>
                  <a:tcPr anchor="c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1459056579"/>
              </p:ext>
            </p:extLst>
          </p:nvPr>
        </p:nvGraphicFramePr>
        <p:xfrm>
          <a:off x="609600" y="4572000"/>
          <a:ext cx="7924800" cy="1249680"/>
        </p:xfrm>
        <a:graphic>
          <a:graphicData uri="http://schemas.openxmlformats.org/drawingml/2006/table">
            <a:tbl>
              <a:tblPr firstRow="1" bandRow="1">
                <a:tableStyleId>{00A15C55-8517-42AA-B614-E9B94910E393}</a:tableStyleId>
              </a:tblPr>
              <a:tblGrid>
                <a:gridCol w="5486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272722">
                <a:tc gridSpan="2">
                  <a:txBody>
                    <a:bodyPr/>
                    <a:lstStyle/>
                    <a:p>
                      <a:pPr algn="r"/>
                      <a:r>
                        <a:rPr lang="en-US" sz="1600" b="1" dirty="0">
                          <a:solidFill>
                            <a:schemeClr val="tx1"/>
                          </a:solidFill>
                        </a:rPr>
                        <a:t>SAFETY AWARDS</a:t>
                      </a:r>
                    </a:p>
                  </a:txBody>
                  <a:tcPr anchor="ctr">
                    <a:solidFill>
                      <a:schemeClr val="bg1">
                        <a:lumMod val="75000"/>
                      </a:schemeClr>
                    </a:solidFill>
                  </a:tcPr>
                </a:tc>
                <a:tc hMerge="1">
                  <a:txBody>
                    <a:bodyPr/>
                    <a:lstStyle/>
                    <a:p>
                      <a:pPr algn="ctr"/>
                      <a:endParaRPr lang="en-US" sz="1300" b="1" dirty="0">
                        <a:solidFill>
                          <a:schemeClr val="tx1"/>
                        </a:solidFill>
                      </a:endParaRPr>
                    </a:p>
                  </a:txBody>
                  <a:tcP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gridSpan="2">
                  <a:txBody>
                    <a:bodyPr/>
                    <a:lstStyle/>
                    <a:p>
                      <a:pPr algn="r"/>
                      <a:r>
                        <a:rPr lang="en-US" sz="1400" i="1" dirty="0"/>
                        <a:t>CY 2018 Safety Awards Season</a:t>
                      </a:r>
                      <a:endParaRPr lang="en-US" sz="1400" b="0" i="1" dirty="0"/>
                    </a:p>
                  </a:txBody>
                  <a:tcPr anchor="ctr">
                    <a:solidFill>
                      <a:schemeClr val="bg1">
                        <a:lumMod val="95000"/>
                      </a:schemeClr>
                    </a:solidFill>
                  </a:tcPr>
                </a:tc>
                <a:tc hMerge="1">
                  <a:txBody>
                    <a:bodyPr/>
                    <a:lstStyle/>
                    <a:p>
                      <a:pPr algn="ctr"/>
                      <a:endParaRPr lang="en-US" sz="1200" b="0" i="1" dirty="0"/>
                    </a:p>
                  </a:txBody>
                  <a:tcPr anchor="ctr">
                    <a:solidFill>
                      <a:schemeClr val="bg1">
                        <a:lumMod val="95000"/>
                      </a:schemeClr>
                    </a:solidFill>
                  </a:tcPr>
                </a:tc>
                <a:tc>
                  <a:txBody>
                    <a:bodyPr/>
                    <a:lstStyle/>
                    <a:p>
                      <a:pPr algn="ctr"/>
                      <a:r>
                        <a:rPr lang="en-US" sz="1400" b="1" i="1" dirty="0"/>
                        <a:t>3,327</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400" b="0" i="1" dirty="0"/>
                    </a:p>
                  </a:txBody>
                  <a:tcPr anchor="ctr">
                    <a:solidFill>
                      <a:schemeClr val="bg1">
                        <a:lumMod val="8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1" i="1" dirty="0"/>
                        <a:t>2</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736063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Not in Strategic Plan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3" name="TextBox 12"/>
          <p:cNvSpPr txBox="1"/>
          <p:nvPr/>
        </p:nvSpPr>
        <p:spPr>
          <a:xfrm>
            <a:off x="7543800" y="3200400"/>
            <a:ext cx="2057400" cy="215444"/>
          </a:xfrm>
          <a:prstGeom prst="rect">
            <a:avLst/>
          </a:prstGeom>
          <a:noFill/>
        </p:spPr>
        <p:txBody>
          <a:bodyPr wrap="square" rtlCol="0">
            <a:spAutoFit/>
          </a:bodyPr>
          <a:lstStyle/>
          <a:p>
            <a:r>
              <a:rPr lang="en-US" sz="800" dirty="0"/>
              <a:t>NCDOL Photo Library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799" y="3731895"/>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3984" y="2224916"/>
            <a:ext cx="926432" cy="905845"/>
          </a:xfrm>
          <a:prstGeom prst="rect">
            <a:avLst/>
          </a:prstGeom>
        </p:spPr>
      </p:pic>
      <p:sp>
        <p:nvSpPr>
          <p:cNvPr id="12" name="Content Placeholder 8"/>
          <p:cNvSpPr>
            <a:spLocks noGrp="1"/>
          </p:cNvSpPr>
          <p:nvPr>
            <p:ph idx="1"/>
          </p:nvPr>
        </p:nvSpPr>
        <p:spPr>
          <a:xfrm>
            <a:off x="533400" y="1143000"/>
            <a:ext cx="6400800" cy="4525963"/>
          </a:xfrm>
        </p:spPr>
        <p:txBody>
          <a:bodyPr/>
          <a:lstStyle/>
          <a:p>
            <a:r>
              <a:rPr lang="en-US" b="1" dirty="0"/>
              <a:t>Alliances</a:t>
            </a:r>
          </a:p>
          <a:p>
            <a:pPr lvl="1">
              <a:spcBef>
                <a:spcPts val="600"/>
              </a:spcBef>
            </a:pPr>
            <a:r>
              <a:rPr lang="en-US" i="1" dirty="0"/>
              <a:t>Carolinas AGC</a:t>
            </a:r>
          </a:p>
          <a:p>
            <a:pPr lvl="1">
              <a:spcBef>
                <a:spcPts val="600"/>
              </a:spcBef>
            </a:pPr>
            <a:r>
              <a:rPr lang="en-US" i="1" dirty="0"/>
              <a:t>Forestry Mutual Insurance Company, NC Forestry Association, Carolina Loggers Association</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NCSU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a:t>
            </a:r>
          </a:p>
          <a:p>
            <a:endParaRPr lang="en-US" dirty="0"/>
          </a:p>
        </p:txBody>
      </p:sp>
      <p:sp>
        <p:nvSpPr>
          <p:cNvPr id="9" name="TextBox 8">
            <a:extLst>
              <a:ext uri="{FF2B5EF4-FFF2-40B4-BE49-F238E27FC236}">
                <a16:creationId xmlns:a16="http://schemas.microsoft.com/office/drawing/2014/main" id="{000FBD63-671D-40C3-A5E7-BA6EE8BC80D9}"/>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spTree>
    <p:extLst>
      <p:ext uri="{BB962C8B-B14F-4D97-AF65-F5344CB8AC3E}">
        <p14:creationId xmlns:p14="http://schemas.microsoft.com/office/powerpoint/2010/main" val="1379393225"/>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12" name="Picture 11" descr="C:\Users\wllagoe.EADS\AppData\Local\Microsoft\Windows\Temporary Internet Files\Content.Outlook\PMWK0L31\IMG_0782.JPG"/>
          <p:cNvPicPr/>
          <p:nvPr/>
        </p:nvPicPr>
        <p:blipFill>
          <a:blip r:embed="rId3" cstate="print"/>
          <a:srcRect t="16239" b="20513"/>
          <a:stretch>
            <a:fillRect/>
          </a:stretch>
        </p:blipFill>
        <p:spPr bwMode="auto">
          <a:xfrm>
            <a:off x="1981200" y="4419598"/>
            <a:ext cx="2133600" cy="914401"/>
          </a:xfrm>
          <a:prstGeom prst="rect">
            <a:avLst/>
          </a:prstGeom>
          <a:noFill/>
          <a:ln w="9525">
            <a:noFill/>
            <a:miter lim="800000"/>
            <a:headEnd/>
            <a:tailEnd/>
          </a:ln>
        </p:spPr>
      </p:pic>
      <p:pic>
        <p:nvPicPr>
          <p:cNvPr id="13" name="Picture 12" descr="C:\Users\wllagoe.EADS\Pictures\Training\30 Hour Bob evel 4 Suit Very Hot.JPG"/>
          <p:cNvPicPr/>
          <p:nvPr/>
        </p:nvPicPr>
        <p:blipFill>
          <a:blip r:embed="rId4" cstate="print"/>
          <a:srcRect t="15488" r="10897" b="8795"/>
          <a:stretch>
            <a:fillRect/>
          </a:stretch>
        </p:blipFill>
        <p:spPr bwMode="auto">
          <a:xfrm>
            <a:off x="3581400" y="4419600"/>
            <a:ext cx="914400" cy="914400"/>
          </a:xfrm>
          <a:prstGeom prst="rect">
            <a:avLst/>
          </a:prstGeom>
          <a:noFill/>
          <a:ln w="9525">
            <a:noFill/>
            <a:miter lim="800000"/>
            <a:headEnd/>
            <a:tailEnd/>
          </a:ln>
        </p:spPr>
      </p:pic>
      <p:pic>
        <p:nvPicPr>
          <p:cNvPr id="20" name="Picture 19" descr="https://fbcdn-sphotos-a-a.akamaihd.net/hphotos-ak-ash4/179112_10151363928830936_1203035425_n.jpg"/>
          <p:cNvPicPr/>
          <p:nvPr/>
        </p:nvPicPr>
        <p:blipFill>
          <a:blip r:embed="rId5" cstate="print"/>
          <a:srcRect t="12981" b="27524"/>
          <a:stretch>
            <a:fillRect/>
          </a:stretch>
        </p:blipFill>
        <p:spPr bwMode="auto">
          <a:xfrm>
            <a:off x="7086600" y="4419600"/>
            <a:ext cx="1447800" cy="1219200"/>
          </a:xfrm>
          <a:prstGeom prst="rect">
            <a:avLst/>
          </a:prstGeom>
          <a:noFill/>
          <a:ln w="9525">
            <a:noFill/>
            <a:miter lim="800000"/>
            <a:headEnd/>
            <a:tailEnd/>
          </a:ln>
        </p:spPr>
      </p:pic>
      <p:pic>
        <p:nvPicPr>
          <p:cNvPr id="21" name="Picture 20" descr="C:\Users\wllagoe.EADS\AppData\Local\Microsoft\Windows\Temporary Internet Files\Content.Outlook\PMWK0L31\SCBA trainig raleigh.jpg"/>
          <p:cNvPicPr/>
          <p:nvPr/>
        </p:nvPicPr>
        <p:blipFill>
          <a:blip r:embed="rId6" cstate="print"/>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7" cstate="print"/>
          <a:srcRect l="7038" r="10850" b="19922"/>
          <a:stretch>
            <a:fillRect/>
          </a:stretch>
        </p:blipFill>
        <p:spPr bwMode="auto">
          <a:xfrm>
            <a:off x="5410200" y="44196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8" cstate="print"/>
          <a:srcRect t="9766"/>
          <a:stretch>
            <a:fillRect/>
          </a:stretch>
        </p:blipFill>
        <p:spPr bwMode="auto">
          <a:xfrm>
            <a:off x="4495800" y="4419601"/>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9" cstate="print"/>
          <a:srcRect t="22143"/>
          <a:stretch>
            <a:fillRect/>
          </a:stretch>
        </p:blipFill>
        <p:spPr bwMode="auto">
          <a:xfrm>
            <a:off x="1371600" y="4419600"/>
            <a:ext cx="1828800"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sp>
        <p:nvSpPr>
          <p:cNvPr id="22" name="TextBox 21">
            <a:extLst>
              <a:ext uri="{FF2B5EF4-FFF2-40B4-BE49-F238E27FC236}">
                <a16:creationId xmlns:a16="http://schemas.microsoft.com/office/drawing/2014/main" id="{8C744D36-B1C7-475D-8BFA-3FF8F882C242}"/>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sp>
        <p:nvSpPr>
          <p:cNvPr id="4" name="Content Placeholder 3">
            <a:extLst>
              <a:ext uri="{FF2B5EF4-FFF2-40B4-BE49-F238E27FC236}">
                <a16:creationId xmlns:a16="http://schemas.microsoft.com/office/drawing/2014/main" id="{8AA54979-B350-4E3A-B775-92BB11F69C53}"/>
              </a:ext>
            </a:extLst>
          </p:cNvPr>
          <p:cNvSpPr>
            <a:spLocks noGrp="1"/>
          </p:cNvSpPr>
          <p:nvPr>
            <p:ph sz="half" idx="1"/>
          </p:nvPr>
        </p:nvSpPr>
        <p:spPr>
          <a:xfrm>
            <a:off x="609600" y="1295401"/>
            <a:ext cx="3924300" cy="3899352"/>
          </a:xfrm>
        </p:spPr>
        <p:txBody>
          <a:bodyPr/>
          <a:lstStyle/>
          <a:p>
            <a:endParaRPr lang="en-US" dirty="0"/>
          </a:p>
        </p:txBody>
      </p:sp>
      <p:graphicFrame>
        <p:nvGraphicFramePr>
          <p:cNvPr id="26" name="Content Placeholder 4">
            <a:extLst>
              <a:ext uri="{FF2B5EF4-FFF2-40B4-BE49-F238E27FC236}">
                <a16:creationId xmlns:a16="http://schemas.microsoft.com/office/drawing/2014/main" id="{B45739B5-B77A-45DB-8C57-76F6080B773E}"/>
              </a:ext>
            </a:extLst>
          </p:cNvPr>
          <p:cNvGraphicFramePr>
            <a:graphicFrameLocks/>
          </p:cNvGraphicFramePr>
          <p:nvPr>
            <p:extLst>
              <p:ext uri="{D42A27DB-BD31-4B8C-83A1-F6EECF244321}">
                <p14:modId xmlns:p14="http://schemas.microsoft.com/office/powerpoint/2010/main" val="4038137882"/>
              </p:ext>
            </p:extLst>
          </p:nvPr>
        </p:nvGraphicFramePr>
        <p:xfrm>
          <a:off x="609600" y="1143000"/>
          <a:ext cx="7924802" cy="3034846"/>
        </p:xfrm>
        <a:graphic>
          <a:graphicData uri="http://schemas.openxmlformats.org/drawingml/2006/table">
            <a:tbl>
              <a:tblPr firstRow="1" bandRow="1">
                <a:tableStyleId>{00A15C55-8517-42AA-B614-E9B94910E393}</a:tableStyleId>
              </a:tblPr>
              <a:tblGrid>
                <a:gridCol w="2405030">
                  <a:extLst>
                    <a:ext uri="{9D8B030D-6E8A-4147-A177-3AD203B41FA5}">
                      <a16:colId xmlns:a16="http://schemas.microsoft.com/office/drawing/2014/main" val="20000"/>
                    </a:ext>
                  </a:extLst>
                </a:gridCol>
                <a:gridCol w="721509">
                  <a:extLst>
                    <a:ext uri="{9D8B030D-6E8A-4147-A177-3AD203B41FA5}">
                      <a16:colId xmlns:a16="http://schemas.microsoft.com/office/drawing/2014/main" val="20001"/>
                    </a:ext>
                  </a:extLst>
                </a:gridCol>
                <a:gridCol w="908158">
                  <a:extLst>
                    <a:ext uri="{9D8B030D-6E8A-4147-A177-3AD203B41FA5}">
                      <a16:colId xmlns:a16="http://schemas.microsoft.com/office/drawing/2014/main" val="20002"/>
                    </a:ext>
                  </a:extLst>
                </a:gridCol>
                <a:gridCol w="2338633">
                  <a:extLst>
                    <a:ext uri="{9D8B030D-6E8A-4147-A177-3AD203B41FA5}">
                      <a16:colId xmlns:a16="http://schemas.microsoft.com/office/drawing/2014/main" val="20003"/>
                    </a:ext>
                  </a:extLst>
                </a:gridCol>
                <a:gridCol w="709716">
                  <a:extLst>
                    <a:ext uri="{9D8B030D-6E8A-4147-A177-3AD203B41FA5}">
                      <a16:colId xmlns:a16="http://schemas.microsoft.com/office/drawing/2014/main" val="20004"/>
                    </a:ext>
                  </a:extLst>
                </a:gridCol>
                <a:gridCol w="841756">
                  <a:extLst>
                    <a:ext uri="{9D8B030D-6E8A-4147-A177-3AD203B41FA5}">
                      <a16:colId xmlns:a16="http://schemas.microsoft.com/office/drawing/2014/main" val="20005"/>
                    </a:ext>
                  </a:extLst>
                </a:gridCol>
              </a:tblGrid>
              <a:tr h="488902">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 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88746">
                <a:tc>
                  <a:txBody>
                    <a:bodyPr/>
                    <a:lstStyle/>
                    <a:p>
                      <a:pPr algn="r"/>
                      <a:r>
                        <a:rPr lang="en-US" sz="1200" b="0" i="1" dirty="0"/>
                        <a:t>Struck By</a:t>
                      </a:r>
                    </a:p>
                  </a:txBody>
                  <a:tcPr anchor="ctr">
                    <a:solidFill>
                      <a:schemeClr val="bg1">
                        <a:lumMod val="95000"/>
                      </a:schemeClr>
                    </a:solidFill>
                  </a:tcPr>
                </a:tc>
                <a:tc>
                  <a:txBody>
                    <a:bodyPr/>
                    <a:lstStyle/>
                    <a:p>
                      <a:pPr algn="ctr"/>
                      <a:r>
                        <a:rPr lang="en-US" sz="1200" i="0" dirty="0"/>
                        <a:t>2</a:t>
                      </a:r>
                    </a:p>
                  </a:txBody>
                  <a:tcPr anchor="ctr">
                    <a:solidFill>
                      <a:schemeClr val="bg1">
                        <a:lumMod val="95000"/>
                      </a:schemeClr>
                    </a:solidFill>
                  </a:tcPr>
                </a:tc>
                <a:tc>
                  <a:txBody>
                    <a:bodyPr/>
                    <a:lstStyle/>
                    <a:p>
                      <a:pPr algn="ctr"/>
                      <a:r>
                        <a:rPr lang="en-US" sz="1200" b="1" i="1" dirty="0"/>
                        <a:t>2</a:t>
                      </a:r>
                    </a:p>
                  </a:txBody>
                  <a:tcPr anchor="ctr">
                    <a:solidFill>
                      <a:schemeClr val="bg1">
                        <a:lumMod val="95000"/>
                      </a:schemeClr>
                    </a:solidFill>
                  </a:tcPr>
                </a:tc>
                <a:tc>
                  <a:txBody>
                    <a:bodyPr/>
                    <a:lstStyle/>
                    <a:p>
                      <a:pPr algn="r"/>
                      <a:r>
                        <a:rPr lang="en-US" sz="1200" i="1" dirty="0"/>
                        <a:t>Inhalation</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b="1" i="1" dirty="0"/>
                        <a:t>1</a:t>
                      </a:r>
                    </a:p>
                  </a:txBody>
                  <a:tcPr anchor="ctr">
                    <a:solidFill>
                      <a:schemeClr val="bg1">
                        <a:lumMod val="95000"/>
                      </a:schemeClr>
                    </a:solidFill>
                  </a:tcPr>
                </a:tc>
                <a:extLst>
                  <a:ext uri="{0D108BD9-81ED-4DB2-BD59-A6C34878D82A}">
                    <a16:rowId xmlns:a16="http://schemas.microsoft.com/office/drawing/2014/main" val="10001"/>
                  </a:ext>
                </a:extLst>
              </a:tr>
              <a:tr h="334584">
                <a:tc>
                  <a:txBody>
                    <a:bodyPr/>
                    <a:lstStyle/>
                    <a:p>
                      <a:pPr algn="r"/>
                      <a:r>
                        <a:rPr lang="en-US" sz="1200" b="0" i="1" dirty="0"/>
                        <a:t>Caught In/Between</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b="1" i="1" dirty="0"/>
                        <a:t>1</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extLst>
                  <a:ext uri="{0D108BD9-81ED-4DB2-BD59-A6C34878D82A}">
                    <a16:rowId xmlns:a16="http://schemas.microsoft.com/office/drawing/2014/main" val="10002"/>
                  </a:ext>
                </a:extLst>
              </a:tr>
              <a:tr h="334584">
                <a:tc>
                  <a:txBody>
                    <a:bodyPr/>
                    <a:lstStyle/>
                    <a:p>
                      <a:pPr algn="r"/>
                      <a:r>
                        <a:rPr lang="en-US" sz="1200" b="0" i="1" dirty="0"/>
                        <a:t>Bite/Sting/Scratch</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extLst>
                  <a:ext uri="{0D108BD9-81ED-4DB2-BD59-A6C34878D82A}">
                    <a16:rowId xmlns:a16="http://schemas.microsoft.com/office/drawing/2014/main" val="10003"/>
                  </a:ext>
                </a:extLst>
              </a:tr>
              <a:tr h="471335">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extLst>
                  <a:ext uri="{0D108BD9-81ED-4DB2-BD59-A6C34878D82A}">
                    <a16:rowId xmlns:a16="http://schemas.microsoft.com/office/drawing/2014/main" val="10004"/>
                  </a:ext>
                </a:extLst>
              </a:tr>
              <a:tr h="461994">
                <a:tc>
                  <a:txBody>
                    <a:bodyPr/>
                    <a:lstStyle/>
                    <a:p>
                      <a:pPr algn="r"/>
                      <a:r>
                        <a:rPr lang="en-US" sz="1200" b="0" i="1" dirty="0"/>
                        <a:t>Fall (From Elevation)</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b="1" i="1" dirty="0"/>
                        <a:t>1</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extLst>
                  <a:ext uri="{0D108BD9-81ED-4DB2-BD59-A6C34878D82A}">
                    <a16:rowId xmlns:a16="http://schemas.microsoft.com/office/drawing/2014/main" val="10005"/>
                  </a:ext>
                </a:extLst>
              </a:tr>
              <a:tr h="320117">
                <a:tc>
                  <a:txBody>
                    <a:bodyPr/>
                    <a:lstStyle/>
                    <a:p>
                      <a:pPr algn="r"/>
                      <a:r>
                        <a:rPr lang="en-US" sz="1200" b="0" i="1" dirty="0"/>
                        <a:t>Struck Against</a:t>
                      </a:r>
                    </a:p>
                  </a:txBody>
                  <a:tcPr anchor="ctr">
                    <a:solidFill>
                      <a:schemeClr val="bg1">
                        <a:lumMod val="85000"/>
                      </a:schemeClr>
                    </a:solidFill>
                  </a:tcPr>
                </a:tc>
                <a:tc>
                  <a:txBody>
                    <a:bodyPr/>
                    <a:lstStyle/>
                    <a:p>
                      <a:pPr algn="ctr"/>
                      <a:r>
                        <a:rPr lang="en-US" sz="1200" i="0" u="none" dirty="0"/>
                        <a:t>0</a:t>
                      </a:r>
                    </a:p>
                  </a:txBody>
                  <a:tcPr anchor="ctr">
                    <a:solidFill>
                      <a:schemeClr val="bg1">
                        <a:lumMod val="85000"/>
                      </a:schemeClr>
                    </a:solidFill>
                  </a:tcPr>
                </a:tc>
                <a:tc>
                  <a:txBody>
                    <a:bodyPr/>
                    <a:lstStyle/>
                    <a:p>
                      <a:pPr algn="ctr"/>
                      <a:r>
                        <a:rPr lang="en-US" sz="1200" b="1" i="1" u="none" dirty="0"/>
                        <a:t>0</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extLst>
                  <a:ext uri="{0D108BD9-81ED-4DB2-BD59-A6C34878D82A}">
                    <a16:rowId xmlns:a16="http://schemas.microsoft.com/office/drawing/2014/main" val="10006"/>
                  </a:ext>
                </a:extLst>
              </a:tr>
              <a:tr h="334584">
                <a:tc>
                  <a:txBody>
                    <a:bodyPr/>
                    <a:lstStyle/>
                    <a:p>
                      <a:pPr algn="r"/>
                      <a:r>
                        <a:rPr lang="en-US" sz="1200" b="0" i="1" dirty="0"/>
                        <a:t>Rubbed/Abraded</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1" i="1" u="none" dirty="0"/>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algn="ctr"/>
                      <a:r>
                        <a:rPr lang="en-US" sz="1200" b="0" i="0" u="none" dirty="0"/>
                        <a:t>3</a:t>
                      </a:r>
                    </a:p>
                  </a:txBody>
                  <a:tcPr anchor="ctr">
                    <a:solidFill>
                      <a:schemeClr val="bg1">
                        <a:lumMod val="95000"/>
                      </a:schemeClr>
                    </a:solidFill>
                  </a:tcPr>
                </a:tc>
                <a:tc>
                  <a:txBody>
                    <a:bodyPr/>
                    <a:lstStyle/>
                    <a:p>
                      <a:pPr algn="ctr"/>
                      <a:r>
                        <a:rPr lang="en-US" sz="1200" b="1" i="1" u="none" dirty="0"/>
                        <a:t>3</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graphicFrame>
        <p:nvGraphicFramePr>
          <p:cNvPr id="27" name="Table 26">
            <a:extLst>
              <a:ext uri="{FF2B5EF4-FFF2-40B4-BE49-F238E27FC236}">
                <a16:creationId xmlns:a16="http://schemas.microsoft.com/office/drawing/2014/main" id="{696D25C6-8339-4715-8880-2A7D17C12E63}"/>
              </a:ext>
            </a:extLst>
          </p:cNvPr>
          <p:cNvGraphicFramePr>
            <a:graphicFrameLocks noGrp="1"/>
          </p:cNvGraphicFramePr>
          <p:nvPr>
            <p:extLst>
              <p:ext uri="{D42A27DB-BD31-4B8C-83A1-F6EECF244321}">
                <p14:modId xmlns:p14="http://schemas.microsoft.com/office/powerpoint/2010/main" val="350248627"/>
              </p:ext>
            </p:extLst>
          </p:nvPr>
        </p:nvGraphicFramePr>
        <p:xfrm>
          <a:off x="609603" y="5303520"/>
          <a:ext cx="7924797" cy="548640"/>
        </p:xfrm>
        <a:graphic>
          <a:graphicData uri="http://schemas.openxmlformats.org/drawingml/2006/table">
            <a:tbl>
              <a:tblPr firstRow="1" bandRow="1">
                <a:tableStyleId>{00A15C55-8517-42AA-B614-E9B94910E393}</a:tableStyleId>
              </a:tblPr>
              <a:tblGrid>
                <a:gridCol w="1809761">
                  <a:extLst>
                    <a:ext uri="{9D8B030D-6E8A-4147-A177-3AD203B41FA5}">
                      <a16:colId xmlns:a16="http://schemas.microsoft.com/office/drawing/2014/main" val="20000"/>
                    </a:ext>
                  </a:extLst>
                </a:gridCol>
                <a:gridCol w="754228">
                  <a:extLst>
                    <a:ext uri="{9D8B030D-6E8A-4147-A177-3AD203B41FA5}">
                      <a16:colId xmlns:a16="http://schemas.microsoft.com/office/drawing/2014/main" val="20001"/>
                    </a:ext>
                  </a:extLst>
                </a:gridCol>
                <a:gridCol w="3684408">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267742">
                <a:tc gridSpan="2">
                  <a:txBody>
                    <a:bodyPr/>
                    <a:lstStyle/>
                    <a:p>
                      <a:pPr algn="ctr"/>
                      <a:r>
                        <a:rPr lang="en-US" sz="1200" b="1" i="0" dirty="0">
                          <a:solidFill>
                            <a:schemeClr val="tx1"/>
                          </a:solidFill>
                        </a:rPr>
                        <a:t>                       FFY 2018</a:t>
                      </a:r>
                      <a:endParaRPr lang="en-US" sz="12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200" b="1" i="0" u="none" dirty="0">
                          <a:solidFill>
                            <a:schemeClr val="tx1"/>
                          </a:solidFill>
                        </a:rPr>
                        <a:t>FFY 2019</a:t>
                      </a:r>
                      <a:endParaRPr lang="en-US" sz="1200" b="0" i="0" u="none" dirty="0">
                        <a:solidFill>
                          <a:schemeClr val="tx1"/>
                        </a:solidFill>
                      </a:endParaRPr>
                    </a:p>
                  </a:txBody>
                  <a:tcPr anchor="ctr">
                    <a:solidFill>
                      <a:schemeClr val="bg1">
                        <a:lumMod val="75000"/>
                      </a:schemeClr>
                    </a:solidFill>
                  </a:tcPr>
                </a:tc>
                <a:tc>
                  <a:txBody>
                    <a:bodyPr/>
                    <a:lstStyle/>
                    <a:p>
                      <a:pPr algn="ctr"/>
                      <a:r>
                        <a:rPr lang="en-US" sz="1200" b="1" i="0" u="none" dirty="0">
                          <a:solidFill>
                            <a:schemeClr val="tx1"/>
                          </a:solidFill>
                        </a:rPr>
                        <a:t>1</a:t>
                      </a:r>
                      <a:r>
                        <a:rPr lang="en-US" sz="1200" b="1" i="0" u="none" baseline="30000" dirty="0">
                          <a:solidFill>
                            <a:schemeClr val="tx1"/>
                          </a:solidFill>
                        </a:rPr>
                        <a:t>st</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742">
                <a:tc>
                  <a:txBody>
                    <a:bodyPr/>
                    <a:lstStyle/>
                    <a:p>
                      <a:pPr algn="r"/>
                      <a:r>
                        <a:rPr lang="en-US" sz="1200" b="0" i="1" baseline="0" dirty="0">
                          <a:solidFill>
                            <a:schemeClr val="tx1"/>
                          </a:solidFill>
                        </a:rPr>
                        <a:t>Total Fatalities</a:t>
                      </a:r>
                      <a:endParaRPr lang="en-US" sz="1200" b="0" i="1" dirty="0">
                        <a:solidFill>
                          <a:schemeClr val="tx1"/>
                        </a:solidFill>
                      </a:endParaRPr>
                    </a:p>
                  </a:txBody>
                  <a:tcPr>
                    <a:solidFill>
                      <a:schemeClr val="bg1">
                        <a:lumMod val="85000"/>
                      </a:schemeClr>
                    </a:solidFill>
                  </a:tcPr>
                </a:tc>
                <a:tc>
                  <a:txBody>
                    <a:bodyPr/>
                    <a:lstStyle/>
                    <a:p>
                      <a:pPr algn="ctr"/>
                      <a:r>
                        <a:rPr lang="en-US" sz="1200" b="0" i="1" dirty="0">
                          <a:solidFill>
                            <a:schemeClr val="tx1"/>
                          </a:solidFill>
                        </a:rPr>
                        <a:t>48</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1" baseline="0" dirty="0">
                          <a:solidFill>
                            <a:schemeClr val="tx1"/>
                          </a:solidFill>
                        </a:rPr>
                        <a:t>Fatalities</a:t>
                      </a:r>
                      <a:endParaRPr lang="en-US" sz="1200" b="0" i="1" dirty="0">
                        <a:solidFill>
                          <a:schemeClr val="tx1"/>
                        </a:solidFill>
                      </a:endParaRPr>
                    </a:p>
                  </a:txBody>
                  <a:tcPr>
                    <a:solidFill>
                      <a:schemeClr val="bg1">
                        <a:lumMod val="85000"/>
                      </a:schemeClr>
                    </a:solidFill>
                  </a:tcPr>
                </a:tc>
                <a:tc>
                  <a:txBody>
                    <a:bodyPr/>
                    <a:lstStyle/>
                    <a:p>
                      <a:pPr algn="ctr"/>
                      <a:r>
                        <a:rPr lang="en-US" sz="1200" b="0" i="0" u="none" dirty="0">
                          <a:solidFill>
                            <a:schemeClr val="tx1"/>
                          </a:solidFill>
                        </a:rPr>
                        <a:t>8</a:t>
                      </a:r>
                    </a:p>
                  </a:txBody>
                  <a:tcPr>
                    <a:solidFill>
                      <a:schemeClr val="bg1">
                        <a:lumMod val="95000"/>
                      </a:schemeClr>
                    </a:solidFill>
                  </a:tcPr>
                </a:tc>
                <a:tc>
                  <a:txBody>
                    <a:bodyPr/>
                    <a:lstStyle/>
                    <a:p>
                      <a:pPr algn="ctr"/>
                      <a:r>
                        <a:rPr lang="en-US" sz="1200" b="1" i="1" u="none" dirty="0">
                          <a:solidFill>
                            <a:schemeClr val="tx1"/>
                          </a:solidFill>
                        </a:rPr>
                        <a:t>8</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210145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Not in Strategic Plan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265237"/>
            <a:ext cx="7924800" cy="4525963"/>
          </a:xfrm>
        </p:spPr>
        <p:txBody>
          <a:bodyPr/>
          <a:lstStyle/>
          <a:p>
            <a:r>
              <a:rPr lang="en-US" b="1" dirty="0"/>
              <a:t>Partnerships</a:t>
            </a:r>
          </a:p>
          <a:p>
            <a:endParaRPr lang="en-US" sz="1000" b="1" dirty="0"/>
          </a:p>
          <a:p>
            <a:pPr lvl="1"/>
            <a:r>
              <a:rPr lang="en-US" i="1" dirty="0"/>
              <a:t>Flatiron/Blythe Development Company</a:t>
            </a:r>
          </a:p>
          <a:p>
            <a:pPr lvl="2"/>
            <a:r>
              <a:rPr lang="en-US" dirty="0"/>
              <a:t>Charlotte-Douglas Airport Improvements—Charlotte</a:t>
            </a:r>
          </a:p>
          <a:p>
            <a:pPr lvl="2"/>
            <a:endParaRPr lang="en-US" dirty="0"/>
          </a:p>
          <a:p>
            <a:pPr lvl="1"/>
            <a:r>
              <a:rPr lang="en-US" i="1" dirty="0"/>
              <a:t>Fluor Enterprises</a:t>
            </a:r>
          </a:p>
          <a:p>
            <a:pPr lvl="2"/>
            <a:r>
              <a:rPr lang="en-US" dirty="0"/>
              <a:t>DAPI US Project, Novo Nordisk Facility—Clayton</a:t>
            </a:r>
            <a:endParaRPr lang="en-US" i="1" dirty="0"/>
          </a:p>
          <a:p>
            <a:pPr lvl="1"/>
            <a:endParaRPr lang="en-US" i="1" dirty="0"/>
          </a:p>
          <a:p>
            <a:pPr lvl="1"/>
            <a:r>
              <a:rPr lang="en-US" i="1" dirty="0"/>
              <a:t>Turner-Rogers, A Joint Venture</a:t>
            </a:r>
          </a:p>
          <a:p>
            <a:pPr lvl="2"/>
            <a:r>
              <a:rPr lang="en-US" dirty="0"/>
              <a:t>Charlotte-Douglas Airport Concourse A, Expansion Project—Charlotte</a:t>
            </a:r>
          </a:p>
          <a:p>
            <a:pPr lvl="2"/>
            <a:endParaRPr lang="en-US" dirty="0"/>
          </a:p>
          <a:p>
            <a:pPr lvl="1"/>
            <a:endParaRPr lang="en-US" i="1" dirty="0"/>
          </a:p>
          <a:p>
            <a:endParaRPr lang="en-US" dirty="0"/>
          </a:p>
        </p:txBody>
      </p:sp>
      <p:sp>
        <p:nvSpPr>
          <p:cNvPr id="6" name="TextBox 5">
            <a:extLst>
              <a:ext uri="{FF2B5EF4-FFF2-40B4-BE49-F238E27FC236}">
                <a16:creationId xmlns:a16="http://schemas.microsoft.com/office/drawing/2014/main" id="{670F35E8-D67B-41D9-BAC6-0109492837A6}"/>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spTree>
    <p:extLst>
      <p:ext uri="{BB962C8B-B14F-4D97-AF65-F5344CB8AC3E}">
        <p14:creationId xmlns:p14="http://schemas.microsoft.com/office/powerpoint/2010/main" val="22663205"/>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276999"/>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 </a:t>
            </a:r>
          </a:p>
        </p:txBody>
      </p:sp>
      <p:graphicFrame>
        <p:nvGraphicFramePr>
          <p:cNvPr id="11" name="Table 10"/>
          <p:cNvGraphicFramePr>
            <a:graphicFrameLocks noGrp="1"/>
          </p:cNvGraphicFramePr>
          <p:nvPr>
            <p:extLst>
              <p:ext uri="{D42A27DB-BD31-4B8C-83A1-F6EECF244321}">
                <p14:modId xmlns:p14="http://schemas.microsoft.com/office/powerpoint/2010/main" val="3303773146"/>
              </p:ext>
            </p:extLst>
          </p:nvPr>
        </p:nvGraphicFramePr>
        <p:xfrm>
          <a:off x="1828800" y="1188720"/>
          <a:ext cx="4267201" cy="868680"/>
        </p:xfrm>
        <a:graphic>
          <a:graphicData uri="http://schemas.openxmlformats.org/drawingml/2006/table">
            <a:tbl>
              <a:tblPr firstRow="1" bandRow="1">
                <a:tableStyleId>{00A15C55-8517-42AA-B614-E9B94910E393}</a:tableStyleId>
              </a:tblPr>
              <a:tblGrid>
                <a:gridCol w="1371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600201">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pic>
        <p:nvPicPr>
          <p:cNvPr id="23" name="Picture 2" descr="C:\Documents and Settings\Wanda Lagoe\My Documents\ETTA\Pics\2010-07 Logger 2.JPG"/>
          <p:cNvPicPr>
            <a:picLocks noChangeAspect="1" noChangeArrowheads="1"/>
          </p:cNvPicPr>
          <p:nvPr/>
        </p:nvPicPr>
        <p:blipFill>
          <a:blip r:embed="rId3" cstate="print"/>
          <a:srcRect/>
          <a:stretch>
            <a:fillRect/>
          </a:stretch>
        </p:blipFill>
        <p:spPr bwMode="auto">
          <a:xfrm>
            <a:off x="5410202" y="4419600"/>
            <a:ext cx="2539998" cy="1523999"/>
          </a:xfrm>
          <a:prstGeom prst="rect">
            <a:avLst/>
          </a:prstGeom>
          <a:noFill/>
        </p:spPr>
      </p:pic>
      <p:pic>
        <p:nvPicPr>
          <p:cNvPr id="24" name="Picture 23" descr="C:\Documents and Settings\Wanda Lagoe\My Documents\ETTA\Pics\Loggers\Wanda Wanda 2.JPG"/>
          <p:cNvPicPr/>
          <p:nvPr/>
        </p:nvPicPr>
        <p:blipFill>
          <a:blip r:embed="rId4" cstate="print"/>
          <a:srcRect/>
          <a:stretch>
            <a:fillRect/>
          </a:stretch>
        </p:blipFill>
        <p:spPr bwMode="auto">
          <a:xfrm>
            <a:off x="1676400" y="4419600"/>
            <a:ext cx="1981200" cy="1524000"/>
          </a:xfrm>
          <a:prstGeom prst="rect">
            <a:avLst/>
          </a:prstGeom>
          <a:noFill/>
          <a:ln w="9525">
            <a:noFill/>
            <a:miter lim="800000"/>
            <a:headEnd/>
            <a:tailEnd/>
          </a:ln>
        </p:spPr>
      </p:pic>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pic>
        <p:nvPicPr>
          <p:cNvPr id="29" name="Picture 28" descr="C:\Documents and Settings\Wanda Lagoe\My Documents\My Pictures\Trench\Trenchmodule1208 023.jpg"/>
          <p:cNvPicPr/>
          <p:nvPr/>
        </p:nvPicPr>
        <p:blipFill>
          <a:blip r:embed="rId5" cstate="print"/>
          <a:srcRect/>
          <a:stretch>
            <a:fillRect/>
          </a:stretch>
        </p:blipFill>
        <p:spPr bwMode="auto">
          <a:xfrm>
            <a:off x="3429000" y="4419600"/>
            <a:ext cx="2057400" cy="1524000"/>
          </a:xfrm>
          <a:prstGeom prst="rect">
            <a:avLst/>
          </a:prstGeom>
          <a:noFill/>
          <a:ln w="9525">
            <a:noFill/>
            <a:miter lim="800000"/>
            <a:headEnd/>
            <a:tailEnd/>
          </a:ln>
        </p:spPr>
      </p:pic>
      <p:pic>
        <p:nvPicPr>
          <p:cNvPr id="30" name="Picture 29" descr="C:\Documents and Settings\Wanda Lagoe\My Documents\My Pictures\Partnerships\WCJCphoto1.jpg"/>
          <p:cNvPicPr/>
          <p:nvPr/>
        </p:nvPicPr>
        <p:blipFill>
          <a:blip r:embed="rId6" cstate="print"/>
          <a:srcRect/>
          <a:stretch>
            <a:fillRect/>
          </a:stretch>
        </p:blipFill>
        <p:spPr bwMode="auto">
          <a:xfrm>
            <a:off x="609600" y="4419600"/>
            <a:ext cx="1295400" cy="1524000"/>
          </a:xfrm>
          <a:prstGeom prst="rect">
            <a:avLst/>
          </a:prstGeom>
          <a:noFill/>
          <a:ln w="9525">
            <a:noFill/>
            <a:miter lim="800000"/>
            <a:headEnd/>
            <a:tailEnd/>
          </a:ln>
        </p:spPr>
      </p:pic>
      <p:pic>
        <p:nvPicPr>
          <p:cNvPr id="31" name="Picture 30" descr="C:\Documents and Settings\Wanda Lagoe\My Documents\My Pictures\Partnerships\WCJC2.jpg"/>
          <p:cNvPicPr/>
          <p:nvPr/>
        </p:nvPicPr>
        <p:blipFill>
          <a:blip r:embed="rId7" cstate="print"/>
          <a:srcRect/>
          <a:stretch>
            <a:fillRect/>
          </a:stretch>
        </p:blipFill>
        <p:spPr bwMode="auto">
          <a:xfrm>
            <a:off x="7696200" y="4419600"/>
            <a:ext cx="990600" cy="1524000"/>
          </a:xfrm>
          <a:prstGeom prst="rect">
            <a:avLst/>
          </a:prstGeom>
          <a:noFill/>
          <a:ln w="9525">
            <a:noFill/>
            <a:miter lim="800000"/>
            <a:headEnd/>
            <a:tailEnd/>
          </a:ln>
        </p:spPr>
      </p:pic>
      <p:pic>
        <p:nvPicPr>
          <p:cNvPr id="14" name="Picture 13" descr="C:\Users\wllagoe\AppData\Local\Microsoft\Windows\Temporary Internet Files\Content.Outlook\0BV8MSBH\Reggie2014.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1600" y="4419600"/>
            <a:ext cx="1143000" cy="1523999"/>
          </a:xfrm>
          <a:prstGeom prst="rect">
            <a:avLst/>
          </a:prstGeom>
          <a:noFill/>
          <a:ln>
            <a:noFill/>
          </a:ln>
        </p:spPr>
      </p:pic>
      <p:sp>
        <p:nvSpPr>
          <p:cNvPr id="17" name="TextBox 16"/>
          <p:cNvSpPr txBox="1"/>
          <p:nvPr/>
        </p:nvSpPr>
        <p:spPr>
          <a:xfrm>
            <a:off x="7576457" y="4432756"/>
            <a:ext cx="1186543" cy="215444"/>
          </a:xfrm>
          <a:prstGeom prst="rect">
            <a:avLst/>
          </a:prstGeom>
          <a:noFill/>
        </p:spPr>
        <p:txBody>
          <a:bodyPr wrap="none" rtlCol="0">
            <a:spAutoFit/>
          </a:bodyPr>
          <a:lstStyle/>
          <a:p>
            <a:r>
              <a:rPr lang="en-US" sz="800" dirty="0"/>
              <a:t>NCDOL Photo Library</a:t>
            </a:r>
          </a:p>
        </p:txBody>
      </p:sp>
      <p:sp>
        <p:nvSpPr>
          <p:cNvPr id="16" name="TextBox 15">
            <a:extLst>
              <a:ext uri="{FF2B5EF4-FFF2-40B4-BE49-F238E27FC236}">
                <a16:creationId xmlns:a16="http://schemas.microsoft.com/office/drawing/2014/main" id="{7E08F222-5307-4B3C-9DDE-038F8219E39D}"/>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18" name="Content Placeholder 5">
            <a:extLst>
              <a:ext uri="{FF2B5EF4-FFF2-40B4-BE49-F238E27FC236}">
                <a16:creationId xmlns:a16="http://schemas.microsoft.com/office/drawing/2014/main" id="{23841E39-BA6F-43DF-BAE7-2234A21217B4}"/>
              </a:ext>
            </a:extLst>
          </p:cNvPr>
          <p:cNvGraphicFramePr>
            <a:graphicFrameLocks/>
          </p:cNvGraphicFramePr>
          <p:nvPr>
            <p:extLst>
              <p:ext uri="{D42A27DB-BD31-4B8C-83A1-F6EECF244321}">
                <p14:modId xmlns:p14="http://schemas.microsoft.com/office/powerpoint/2010/main" val="1979392863"/>
              </p:ext>
            </p:extLst>
          </p:nvPr>
        </p:nvGraphicFramePr>
        <p:xfrm>
          <a:off x="533398" y="1904999"/>
          <a:ext cx="8001000" cy="2133601"/>
        </p:xfrm>
        <a:graphic>
          <a:graphicData uri="http://schemas.openxmlformats.org/drawingml/2006/table">
            <a:tbl>
              <a:tblPr firstRow="1" bandRow="1">
                <a:tableStyleId>{00A15C55-8517-42AA-B614-E9B94910E393}</a:tableStyleId>
              </a:tblPr>
              <a:tblGrid>
                <a:gridCol w="129540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066798">
                  <a:extLst>
                    <a:ext uri="{9D8B030D-6E8A-4147-A177-3AD203B41FA5}">
                      <a16:colId xmlns:a16="http://schemas.microsoft.com/office/drawing/2014/main" val="2129303459"/>
                    </a:ext>
                  </a:extLst>
                </a:gridCol>
              </a:tblGrid>
              <a:tr h="588773">
                <a:tc>
                  <a:txBody>
                    <a:bodyPr/>
                    <a:lstStyle/>
                    <a:p>
                      <a:pPr algn="r"/>
                      <a:r>
                        <a:rPr lang="en-US" sz="1600" b="1" dirty="0">
                          <a:solidFill>
                            <a:schemeClr val="tx1"/>
                          </a:solidFill>
                        </a:rPr>
                        <a:t>ACTIVITY</a:t>
                      </a:r>
                    </a:p>
                  </a:txBody>
                  <a:tcPr anchor="ctr">
                    <a:solidFill>
                      <a:schemeClr val="bg1">
                        <a:lumMod val="75000"/>
                      </a:schemeClr>
                    </a:solidFill>
                  </a:tcPr>
                </a:tc>
                <a:tc>
                  <a:txBody>
                    <a:bodyPr/>
                    <a:lstStyle/>
                    <a:p>
                      <a:pPr algn="ctr"/>
                      <a:r>
                        <a:rPr lang="en-US" sz="1600" b="1" dirty="0">
                          <a:solidFill>
                            <a:schemeClr val="tx1"/>
                          </a:solidFill>
                        </a:rPr>
                        <a:t>1</a:t>
                      </a:r>
                      <a:r>
                        <a:rPr lang="en-US" sz="1600" b="1" baseline="30000" dirty="0">
                          <a:solidFill>
                            <a:schemeClr val="tx1"/>
                          </a:solidFill>
                        </a:rPr>
                        <a:t>st</a:t>
                      </a:r>
                      <a:r>
                        <a:rPr lang="en-US" sz="1600" b="1" dirty="0">
                          <a:solidFill>
                            <a:schemeClr val="tx1"/>
                          </a:solidFill>
                        </a:rPr>
                        <a:t> Qtr.</a:t>
                      </a:r>
                    </a:p>
                  </a:txBody>
                  <a:tcPr anchor="ctr">
                    <a:solidFill>
                      <a:schemeClr val="bg1">
                        <a:lumMod val="75000"/>
                      </a:schemeClr>
                    </a:solidFill>
                  </a:tcPr>
                </a:tc>
                <a:tc>
                  <a:txBody>
                    <a:bodyPr/>
                    <a:lstStyle/>
                    <a:p>
                      <a:pPr algn="ctr"/>
                      <a:r>
                        <a:rPr lang="en-US" sz="1600" b="1" dirty="0">
                          <a:solidFill>
                            <a:schemeClr val="tx1"/>
                          </a:solidFill>
                        </a:rPr>
                        <a:t>1</a:t>
                      </a:r>
                      <a:r>
                        <a:rPr lang="en-US" sz="1600" b="1" baseline="30000" dirty="0">
                          <a:solidFill>
                            <a:schemeClr val="tx1"/>
                          </a:solidFill>
                        </a:rPr>
                        <a:t>st</a:t>
                      </a:r>
                      <a:r>
                        <a:rPr lang="en-US" sz="16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1</a:t>
                      </a:r>
                      <a:r>
                        <a:rPr lang="en-US" sz="1600" b="1" baseline="30000" dirty="0">
                          <a:solidFill>
                            <a:schemeClr val="tx1"/>
                          </a:solidFill>
                        </a:rPr>
                        <a:t>st</a:t>
                      </a:r>
                      <a:r>
                        <a:rPr lang="en-US" sz="1600" b="1" dirty="0">
                          <a:solidFill>
                            <a:schemeClr val="tx1"/>
                          </a:solidFill>
                        </a:rPr>
                        <a:t> Qtr.</a:t>
                      </a:r>
                    </a:p>
                  </a:txBody>
                  <a:tcPr anchor="ctr">
                    <a:solidFill>
                      <a:schemeClr val="bg1">
                        <a:lumMod val="75000"/>
                      </a:schemeClr>
                    </a:solidFill>
                  </a:tcPr>
                </a:tc>
                <a:tc>
                  <a:txBody>
                    <a:bodyPr/>
                    <a:lstStyle/>
                    <a:p>
                      <a:pPr algn="ctr"/>
                      <a:r>
                        <a:rPr lang="en-US" sz="1600" b="1" i="0" dirty="0">
                          <a:solidFill>
                            <a:schemeClr val="tx1"/>
                          </a:solidFill>
                        </a:rPr>
                        <a:t>Cumulative Total</a:t>
                      </a:r>
                    </a:p>
                  </a:txBody>
                  <a:tcPr anchor="ctr">
                    <a:solidFill>
                      <a:schemeClr val="bg1">
                        <a:lumMod val="75000"/>
                      </a:schemeClr>
                    </a:solidFill>
                  </a:tcPr>
                </a:tc>
                <a:tc>
                  <a:txBody>
                    <a:bodyPr/>
                    <a:lstStyle/>
                    <a:p>
                      <a:pPr algn="ctr"/>
                      <a:r>
                        <a:rPr lang="en-US" sz="1600" b="1" i="0" dirty="0">
                          <a:solidFill>
                            <a:schemeClr val="tx1"/>
                          </a:solidFill>
                        </a:rPr>
                        <a:t>FFY 2018</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400" b="0" i="1" dirty="0"/>
                        <a:t>Complaints</a:t>
                      </a:r>
                    </a:p>
                  </a:txBody>
                  <a:tcPr anchor="ctr">
                    <a:solidFill>
                      <a:schemeClr val="bg1">
                        <a:lumMod val="85000"/>
                      </a:schemeClr>
                    </a:solidFill>
                  </a:tcPr>
                </a:tc>
                <a:tc>
                  <a:txBody>
                    <a:bodyPr/>
                    <a:lstStyle/>
                    <a:p>
                      <a:pPr algn="ctr"/>
                      <a:r>
                        <a:rPr lang="en-US" sz="1400" i="0" dirty="0"/>
                        <a:t>282</a:t>
                      </a:r>
                    </a:p>
                  </a:txBody>
                  <a:tcPr anchor="ctr">
                    <a:solidFill>
                      <a:schemeClr val="bg1">
                        <a:lumMod val="85000"/>
                      </a:schemeClr>
                    </a:solidFill>
                  </a:tcPr>
                </a:tc>
                <a:tc>
                  <a:txBody>
                    <a:bodyPr/>
                    <a:lstStyle/>
                    <a:p>
                      <a:pPr algn="ctr"/>
                      <a:r>
                        <a:rPr lang="en-US" sz="1400" i="0" dirty="0"/>
                        <a:t>265</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b="1" i="1" dirty="0"/>
                        <a:t>550</a:t>
                      </a:r>
                    </a:p>
                  </a:txBody>
                  <a:tcPr anchor="ctr">
                    <a:solidFill>
                      <a:schemeClr val="bg1">
                        <a:lumMod val="85000"/>
                      </a:schemeClr>
                    </a:solidFill>
                  </a:tcPr>
                </a:tc>
                <a:tc>
                  <a:txBody>
                    <a:bodyPr/>
                    <a:lstStyle/>
                    <a:p>
                      <a:pPr algn="ctr"/>
                      <a:r>
                        <a:rPr lang="en-US" sz="1400" b="0" i="1" dirty="0"/>
                        <a:t>2,419</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400" b="0" i="1" dirty="0"/>
                        <a:t>Referrals</a:t>
                      </a:r>
                    </a:p>
                  </a:txBody>
                  <a:tcPr anchor="ctr">
                    <a:solidFill>
                      <a:schemeClr val="bg1">
                        <a:lumMod val="95000"/>
                      </a:schemeClr>
                    </a:solidFill>
                  </a:tcPr>
                </a:tc>
                <a:tc>
                  <a:txBody>
                    <a:bodyPr/>
                    <a:lstStyle/>
                    <a:p>
                      <a:pPr algn="ctr"/>
                      <a:r>
                        <a:rPr lang="en-US" sz="1400" i="0" dirty="0"/>
                        <a:t>88</a:t>
                      </a:r>
                    </a:p>
                  </a:txBody>
                  <a:tcPr anchor="ctr">
                    <a:solidFill>
                      <a:schemeClr val="bg1">
                        <a:lumMod val="95000"/>
                      </a:schemeClr>
                    </a:solidFill>
                  </a:tcPr>
                </a:tc>
                <a:tc>
                  <a:txBody>
                    <a:bodyPr/>
                    <a:lstStyle/>
                    <a:p>
                      <a:pPr algn="ctr"/>
                      <a:r>
                        <a:rPr lang="en-US" sz="1400" i="0" dirty="0"/>
                        <a:t>104</a:t>
                      </a:r>
                    </a:p>
                  </a:txBody>
                  <a:tcPr anchor="ctr">
                    <a:solidFill>
                      <a:schemeClr val="bg1">
                        <a:lumMod val="95000"/>
                      </a:schemeClr>
                    </a:solidFill>
                  </a:tcPr>
                </a:tc>
                <a:tc>
                  <a:txBody>
                    <a:bodyPr/>
                    <a:lstStyle/>
                    <a:p>
                      <a:pPr algn="ctr"/>
                      <a:r>
                        <a:rPr lang="en-US" sz="1400" i="0" dirty="0"/>
                        <a:t>23</a:t>
                      </a:r>
                    </a:p>
                  </a:txBody>
                  <a:tcPr anchor="ctr">
                    <a:solidFill>
                      <a:schemeClr val="bg1">
                        <a:lumMod val="95000"/>
                      </a:schemeClr>
                    </a:solidFill>
                  </a:tcPr>
                </a:tc>
                <a:tc>
                  <a:txBody>
                    <a:bodyPr/>
                    <a:lstStyle/>
                    <a:p>
                      <a:pPr algn="ctr"/>
                      <a:r>
                        <a:rPr lang="en-US" sz="1400" b="1" i="1" dirty="0"/>
                        <a:t>215</a:t>
                      </a:r>
                    </a:p>
                  </a:txBody>
                  <a:tcPr anchor="ctr">
                    <a:solidFill>
                      <a:schemeClr val="bg1">
                        <a:lumMod val="95000"/>
                      </a:schemeClr>
                    </a:solidFill>
                  </a:tcPr>
                </a:tc>
                <a:tc>
                  <a:txBody>
                    <a:bodyPr/>
                    <a:lstStyle/>
                    <a:p>
                      <a:pPr algn="ctr"/>
                      <a:r>
                        <a:rPr lang="en-US" sz="1400" b="0" i="1" dirty="0"/>
                        <a:t>822</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400" b="0" i="1" dirty="0"/>
                        <a:t>Fat/Cat</a:t>
                      </a:r>
                    </a:p>
                  </a:txBody>
                  <a:tcPr anchor="ctr">
                    <a:solidFill>
                      <a:schemeClr val="bg1">
                        <a:lumMod val="85000"/>
                      </a:schemeClr>
                    </a:solidFill>
                  </a:tcPr>
                </a:tc>
                <a:tc>
                  <a:txBody>
                    <a:bodyPr/>
                    <a:lstStyle/>
                    <a:p>
                      <a:pPr algn="ctr"/>
                      <a:r>
                        <a:rPr lang="en-US" sz="1400" i="0" dirty="0"/>
                        <a:t>19</a:t>
                      </a:r>
                    </a:p>
                  </a:txBody>
                  <a:tcPr anchor="ctr">
                    <a:solidFill>
                      <a:schemeClr val="bg1">
                        <a:lumMod val="85000"/>
                      </a:schemeClr>
                    </a:solidFill>
                  </a:tcPr>
                </a:tc>
                <a:tc>
                  <a:txBody>
                    <a:bodyPr/>
                    <a:lstStyle/>
                    <a:p>
                      <a:pPr algn="ctr"/>
                      <a:r>
                        <a:rPr lang="en-US" sz="1400" i="0" dirty="0"/>
                        <a:t>19</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b="1" i="1" dirty="0"/>
                        <a:t>38</a:t>
                      </a:r>
                    </a:p>
                  </a:txBody>
                  <a:tcPr anchor="ctr">
                    <a:solidFill>
                      <a:schemeClr val="bg1">
                        <a:lumMod val="85000"/>
                      </a:schemeClr>
                    </a:solidFill>
                  </a:tcPr>
                </a:tc>
                <a:tc>
                  <a:txBody>
                    <a:bodyPr/>
                    <a:lstStyle/>
                    <a:p>
                      <a:pPr algn="ctr"/>
                      <a:r>
                        <a:rPr lang="en-US" sz="1400" b="0" i="1" dirty="0"/>
                        <a:t>123</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389</a:t>
                      </a:r>
                    </a:p>
                  </a:txBody>
                  <a:tcPr anchor="ctr">
                    <a:solidFill>
                      <a:schemeClr val="bg1">
                        <a:lumMod val="95000"/>
                      </a:schemeClr>
                    </a:solidFill>
                  </a:tcPr>
                </a:tc>
                <a:tc>
                  <a:txBody>
                    <a:bodyPr/>
                    <a:lstStyle/>
                    <a:p>
                      <a:pPr algn="ctr"/>
                      <a:r>
                        <a:rPr lang="en-US" sz="1400" b="1" i="1" dirty="0"/>
                        <a:t>388</a:t>
                      </a:r>
                    </a:p>
                  </a:txBody>
                  <a:tcPr anchor="ctr">
                    <a:solidFill>
                      <a:schemeClr val="bg1">
                        <a:lumMod val="95000"/>
                      </a:schemeClr>
                    </a:solidFill>
                  </a:tcPr>
                </a:tc>
                <a:tc>
                  <a:txBody>
                    <a:bodyPr/>
                    <a:lstStyle/>
                    <a:p>
                      <a:pPr algn="ctr"/>
                      <a:r>
                        <a:rPr lang="en-US" sz="1400" b="1" i="1" dirty="0"/>
                        <a:t>26</a:t>
                      </a:r>
                    </a:p>
                  </a:txBody>
                  <a:tcPr anchor="ctr">
                    <a:solidFill>
                      <a:schemeClr val="bg1">
                        <a:lumMod val="95000"/>
                      </a:schemeClr>
                    </a:solidFill>
                  </a:tcPr>
                </a:tc>
                <a:tc>
                  <a:txBody>
                    <a:bodyPr/>
                    <a:lstStyle/>
                    <a:p>
                      <a:pPr algn="ctr"/>
                      <a:r>
                        <a:rPr lang="en-US" sz="1400" b="1" i="1" dirty="0"/>
                        <a:t>803</a:t>
                      </a:r>
                    </a:p>
                  </a:txBody>
                  <a:tcPr anchor="ctr">
                    <a:solidFill>
                      <a:schemeClr val="bg1">
                        <a:lumMod val="95000"/>
                      </a:schemeClr>
                    </a:solidFill>
                  </a:tcPr>
                </a:tc>
                <a:tc>
                  <a:txBody>
                    <a:bodyPr/>
                    <a:lstStyle/>
                    <a:p>
                      <a:pPr algn="ctr"/>
                      <a:r>
                        <a:rPr lang="en-US" sz="1400" b="0" i="1" dirty="0"/>
                        <a:t>3,364</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9107159"/>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26544CB-A5D8-45C3-BF7F-C58A1B733AAF}"/>
              </a:ext>
            </a:extLst>
          </p:cNvPr>
          <p:cNvGraphicFramePr>
            <a:graphicFrameLocks noGrp="1"/>
          </p:cNvGraphicFramePr>
          <p:nvPr>
            <p:extLst>
              <p:ext uri="{D42A27DB-BD31-4B8C-83A1-F6EECF244321}">
                <p14:modId xmlns:p14="http://schemas.microsoft.com/office/powerpoint/2010/main" val="2649577131"/>
              </p:ext>
            </p:extLst>
          </p:nvPr>
        </p:nvGraphicFramePr>
        <p:xfrm>
          <a:off x="609600" y="2971800"/>
          <a:ext cx="8001000" cy="1664732"/>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59060">
                <a:tc>
                  <a:txBody>
                    <a:bodyPr/>
                    <a:lstStyle/>
                    <a:p>
                      <a:pPr algn="ctr"/>
                      <a:r>
                        <a:rPr lang="en-US" sz="1600" b="1" dirty="0">
                          <a:solidFill>
                            <a:schemeClr val="tx1"/>
                          </a:solidFill>
                        </a:rPr>
                        <a:t>East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26418">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15</a:t>
                      </a:r>
                    </a:p>
                  </a:txBody>
                  <a:tcPr anchor="ctr">
                    <a:solidFill>
                      <a:schemeClr val="bg1">
                        <a:lumMod val="95000"/>
                      </a:schemeClr>
                    </a:solidFill>
                  </a:tcPr>
                </a:tc>
                <a:tc>
                  <a:txBody>
                    <a:bodyPr/>
                    <a:lstStyle/>
                    <a:p>
                      <a:pPr algn="ctr"/>
                      <a:r>
                        <a:rPr lang="en-US" sz="1400" b="0" i="1" dirty="0"/>
                        <a:t>55%</a:t>
                      </a:r>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28%</a:t>
                      </a:r>
                    </a:p>
                  </a:txBody>
                  <a:tcPr anchor="ctr">
                    <a:solidFill>
                      <a:schemeClr val="bg1">
                        <a:lumMod val="95000"/>
                      </a:schemeClr>
                    </a:solidFill>
                  </a:tcPr>
                </a:tc>
                <a:extLst>
                  <a:ext uri="{0D108BD9-81ED-4DB2-BD59-A6C34878D82A}">
                    <a16:rowId xmlns:a16="http://schemas.microsoft.com/office/drawing/2014/main" val="10001"/>
                  </a:ext>
                </a:extLst>
              </a:tr>
              <a:tr h="326418">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9</a:t>
                      </a:r>
                    </a:p>
                  </a:txBody>
                  <a:tcPr anchor="ctr">
                    <a:solidFill>
                      <a:schemeClr val="bg1">
                        <a:lumMod val="85000"/>
                      </a:schemeClr>
                    </a:solidFill>
                  </a:tcPr>
                </a:tc>
                <a:tc>
                  <a:txBody>
                    <a:bodyPr/>
                    <a:lstStyle/>
                    <a:p>
                      <a:pPr algn="ctr"/>
                      <a:r>
                        <a:rPr lang="en-US" sz="1400" b="0" i="1" dirty="0"/>
                        <a:t>26%</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28%</a:t>
                      </a:r>
                    </a:p>
                  </a:txBody>
                  <a:tcPr anchor="ctr">
                    <a:solidFill>
                      <a:schemeClr val="bg1">
                        <a:lumMod val="85000"/>
                      </a:schemeClr>
                    </a:solidFill>
                  </a:tcPr>
                </a:tc>
                <a:extLst>
                  <a:ext uri="{0D108BD9-81ED-4DB2-BD59-A6C34878D82A}">
                    <a16:rowId xmlns:a16="http://schemas.microsoft.com/office/drawing/2014/main" val="10002"/>
                  </a:ext>
                </a:extLst>
              </a:tr>
              <a:tr h="326418">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3</a:t>
                      </a:r>
                    </a:p>
                  </a:txBody>
                  <a:tcPr anchor="ctr">
                    <a:solidFill>
                      <a:schemeClr val="bg1">
                        <a:lumMod val="95000"/>
                      </a:schemeClr>
                    </a:solidFill>
                  </a:tcPr>
                </a:tc>
                <a:tc>
                  <a:txBody>
                    <a:bodyPr/>
                    <a:lstStyle/>
                    <a:p>
                      <a:pPr algn="ctr"/>
                      <a:r>
                        <a:rPr lang="en-US" sz="1400" b="0" i="1" dirty="0"/>
                        <a:t>11%</a:t>
                      </a:r>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44%</a:t>
                      </a:r>
                    </a:p>
                  </a:txBody>
                  <a:tcPr anchor="ctr">
                    <a:solidFill>
                      <a:schemeClr val="bg1">
                        <a:lumMod val="95000"/>
                      </a:schemeClr>
                    </a:solidFill>
                  </a:tcPr>
                </a:tc>
                <a:extLst>
                  <a:ext uri="{0D108BD9-81ED-4DB2-BD59-A6C34878D82A}">
                    <a16:rowId xmlns:a16="http://schemas.microsoft.com/office/drawing/2014/main" val="10003"/>
                  </a:ext>
                </a:extLst>
              </a:tr>
              <a:tr h="326418">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18</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3027964094"/>
              </p:ext>
            </p:extLst>
          </p:nvPr>
        </p:nvGraphicFramePr>
        <p:xfrm>
          <a:off x="609600" y="1143001"/>
          <a:ext cx="8001000" cy="175260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81901">
                <a:tc>
                  <a:txBody>
                    <a:bodyPr/>
                    <a:lstStyle/>
                    <a:p>
                      <a:pPr algn="ctr"/>
                      <a:r>
                        <a:rPr lang="en-US" sz="1600" b="1" dirty="0">
                          <a:solidFill>
                            <a:schemeClr val="tx1"/>
                          </a:solidFill>
                        </a:rPr>
                        <a:t>West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25</a:t>
                      </a:r>
                    </a:p>
                  </a:txBody>
                  <a:tcPr anchor="ctr">
                    <a:solidFill>
                      <a:schemeClr val="bg1">
                        <a:lumMod val="95000"/>
                      </a:schemeClr>
                    </a:solidFill>
                  </a:tcPr>
                </a:tc>
                <a:tc>
                  <a:txBody>
                    <a:bodyPr/>
                    <a:lstStyle/>
                    <a:p>
                      <a:pPr algn="ctr"/>
                      <a:r>
                        <a:rPr lang="en-US" sz="1400" b="0" i="1" dirty="0"/>
                        <a:t>81%</a:t>
                      </a:r>
                    </a:p>
                  </a:txBody>
                  <a:tcPr anchor="ctr">
                    <a:solidFill>
                      <a:schemeClr val="bg1">
                        <a:lumMod val="95000"/>
                      </a:schemeClr>
                    </a:solidFill>
                  </a:tcPr>
                </a:tc>
                <a:tc>
                  <a:txBody>
                    <a:bodyPr/>
                    <a:lstStyle/>
                    <a:p>
                      <a:pPr algn="ctr"/>
                      <a:r>
                        <a:rPr lang="en-US" sz="1400" b="0" i="1" dirty="0"/>
                        <a:t>21</a:t>
                      </a:r>
                    </a:p>
                  </a:txBody>
                  <a:tcPr anchor="ctr">
                    <a:solidFill>
                      <a:schemeClr val="bg1">
                        <a:lumMod val="95000"/>
                      </a:schemeClr>
                    </a:solidFill>
                  </a:tcPr>
                </a:tc>
                <a:tc>
                  <a:txBody>
                    <a:bodyPr/>
                    <a:lstStyle/>
                    <a:p>
                      <a:pPr algn="ctr"/>
                      <a:r>
                        <a:rPr lang="en-US" sz="1400" b="0" i="1" dirty="0"/>
                        <a:t>81%</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tc>
                  <a:txBody>
                    <a:bodyPr/>
                    <a:lstStyle/>
                    <a:p>
                      <a:pPr algn="ctr"/>
                      <a:r>
                        <a:rPr lang="en-US" sz="1400" b="0" i="1" dirty="0"/>
                        <a:t>19%</a:t>
                      </a:r>
                    </a:p>
                  </a:txBody>
                  <a:tcPr anchor="ctr">
                    <a:solidFill>
                      <a:schemeClr val="bg1">
                        <a:lumMod val="85000"/>
                      </a:schemeClr>
                    </a:solidFill>
                  </a:tcPr>
                </a:tc>
                <a:tc>
                  <a:txBody>
                    <a:bodyPr/>
                    <a:lstStyle/>
                    <a:p>
                      <a:pPr algn="ctr"/>
                      <a:r>
                        <a:rPr lang="en-US" sz="1400" b="0" i="1" dirty="0"/>
                        <a:t>1</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15%</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26</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152419391"/>
              </p:ext>
            </p:extLst>
          </p:nvPr>
        </p:nvGraphicFramePr>
        <p:xfrm>
          <a:off x="609600" y="4800600"/>
          <a:ext cx="8001000" cy="11476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3918188784"/>
                    </a:ext>
                  </a:extLst>
                </a:gridCol>
                <a:gridCol w="2104271">
                  <a:extLst>
                    <a:ext uri="{9D8B030D-6E8A-4147-A177-3AD203B41FA5}">
                      <a16:colId xmlns:a16="http://schemas.microsoft.com/office/drawing/2014/main" val="2078124518"/>
                    </a:ext>
                  </a:extLst>
                </a:gridCol>
                <a:gridCol w="2209800">
                  <a:extLst>
                    <a:ext uri="{9D8B030D-6E8A-4147-A177-3AD203B41FA5}">
                      <a16:colId xmlns:a16="http://schemas.microsoft.com/office/drawing/2014/main" val="2215104882"/>
                    </a:ext>
                  </a:extLst>
                </a:gridCol>
                <a:gridCol w="1143000">
                  <a:extLst>
                    <a:ext uri="{9D8B030D-6E8A-4147-A177-3AD203B41FA5}">
                      <a16:colId xmlns:a16="http://schemas.microsoft.com/office/drawing/2014/main" val="3474622292"/>
                    </a:ext>
                  </a:extLst>
                </a:gridCol>
              </a:tblGrid>
              <a:tr h="382560">
                <a:tc>
                  <a:txBody>
                    <a:bodyPr/>
                    <a:lstStyle/>
                    <a:p>
                      <a:pPr algn="r"/>
                      <a:r>
                        <a:rPr lang="en-US" sz="1400" b="1" i="0" dirty="0">
                          <a:solidFill>
                            <a:schemeClr val="tx1"/>
                          </a:solidFill>
                        </a:rPr>
                        <a:t>Safety Cut Loose</a:t>
                      </a:r>
                    </a:p>
                  </a:txBody>
                  <a:tcPr anchor="ctr">
                    <a:solidFill>
                      <a:schemeClr val="bg1">
                        <a:lumMod val="95000"/>
                      </a:schemeClr>
                    </a:solidFill>
                  </a:tcPr>
                </a:tc>
                <a:tc>
                  <a:txBody>
                    <a:bodyPr/>
                    <a:lstStyle/>
                    <a:p>
                      <a:pPr algn="ctr"/>
                      <a:r>
                        <a:rPr lang="en-US" sz="1400" b="0" i="1" dirty="0">
                          <a:solidFill>
                            <a:schemeClr val="tx1"/>
                          </a:solidFill>
                        </a:rPr>
                        <a:t>66%</a:t>
                      </a:r>
                    </a:p>
                  </a:txBody>
                  <a:tcPr anchor="ctr">
                    <a:solidFill>
                      <a:schemeClr val="bg1">
                        <a:lumMod val="95000"/>
                      </a:schemeClr>
                    </a:solidFill>
                  </a:tcPr>
                </a:tc>
                <a:tc>
                  <a:txBody>
                    <a:bodyPr/>
                    <a:lstStyle/>
                    <a:p>
                      <a:pPr algn="ctr"/>
                      <a:r>
                        <a:rPr lang="en-US" sz="1400" b="1" i="0" dirty="0">
                          <a:solidFill>
                            <a:schemeClr val="tx1"/>
                          </a:solidFill>
                        </a:rPr>
                        <a:t>Health Cut Loose</a:t>
                      </a:r>
                    </a:p>
                  </a:txBody>
                  <a:tcPr anchor="ctr">
                    <a:solidFill>
                      <a:schemeClr val="bg1">
                        <a:lumMod val="95000"/>
                      </a:schemeClr>
                    </a:solidFill>
                  </a:tcPr>
                </a:tc>
                <a:tc>
                  <a:txBody>
                    <a:bodyPr/>
                    <a:lstStyle/>
                    <a:p>
                      <a:r>
                        <a:rPr lang="en-US" sz="1400" b="0" i="1" dirty="0">
                          <a:solidFill>
                            <a:schemeClr val="tx1"/>
                          </a:solidFill>
                        </a:rPr>
                        <a:t>66%</a:t>
                      </a:r>
                    </a:p>
                  </a:txBody>
                  <a:tcPr anchor="ctr">
                    <a:solidFill>
                      <a:schemeClr val="bg1">
                        <a:lumMod val="95000"/>
                      </a:schemeClr>
                    </a:solidFill>
                  </a:tcPr>
                </a:tc>
                <a:extLst>
                  <a:ext uri="{0D108BD9-81ED-4DB2-BD59-A6C34878D82A}">
                    <a16:rowId xmlns:a16="http://schemas.microsoft.com/office/drawing/2014/main" val="32463149"/>
                  </a:ext>
                </a:extLst>
              </a:tr>
              <a:tr h="382560">
                <a:tc>
                  <a:txBody>
                    <a:bodyPr/>
                    <a:lstStyle/>
                    <a:p>
                      <a:pPr algn="r"/>
                      <a:r>
                        <a:rPr lang="en-US" sz="1400" b="1" i="0" dirty="0">
                          <a:solidFill>
                            <a:schemeClr val="tx1"/>
                          </a:solidFill>
                        </a:rPr>
                        <a:t>Safety In-Training</a:t>
                      </a:r>
                    </a:p>
                  </a:txBody>
                  <a:tcPr anchor="ctr">
                    <a:solidFill>
                      <a:schemeClr val="bg1">
                        <a:lumMod val="85000"/>
                      </a:schemeClr>
                    </a:solidFill>
                  </a:tcPr>
                </a:tc>
                <a:tc>
                  <a:txBody>
                    <a:bodyPr/>
                    <a:lstStyle/>
                    <a:p>
                      <a:pPr algn="ctr"/>
                      <a:r>
                        <a:rPr lang="en-US" sz="1400" b="0" i="1" dirty="0">
                          <a:solidFill>
                            <a:schemeClr val="tx1"/>
                          </a:solidFill>
                        </a:rPr>
                        <a:t>26%</a:t>
                      </a:r>
                    </a:p>
                  </a:txBody>
                  <a:tcPr anchor="ctr">
                    <a:solidFill>
                      <a:schemeClr val="bg1">
                        <a:lumMod val="85000"/>
                      </a:schemeClr>
                    </a:solidFill>
                  </a:tcPr>
                </a:tc>
                <a:tc>
                  <a:txBody>
                    <a:bodyPr/>
                    <a:lstStyle/>
                    <a:p>
                      <a:pPr algn="ctr"/>
                      <a:r>
                        <a:rPr lang="en-US" sz="1400" b="1" i="0" dirty="0">
                          <a:solidFill>
                            <a:schemeClr val="tx1"/>
                          </a:solidFill>
                        </a:rPr>
                        <a:t>Health in-Training</a:t>
                      </a:r>
                    </a:p>
                  </a:txBody>
                  <a:tcPr anchor="ctr">
                    <a:solidFill>
                      <a:schemeClr val="bg1">
                        <a:lumMod val="85000"/>
                      </a:schemeClr>
                    </a:solidFill>
                  </a:tcPr>
                </a:tc>
                <a:tc>
                  <a:txBody>
                    <a:bodyPr/>
                    <a:lstStyle/>
                    <a:p>
                      <a:r>
                        <a:rPr lang="en-US" sz="1400" b="0" i="1" dirty="0">
                          <a:solidFill>
                            <a:schemeClr val="tx1"/>
                          </a:solidFill>
                        </a:rPr>
                        <a:t>11%</a:t>
                      </a:r>
                    </a:p>
                  </a:txBody>
                  <a:tcPr anchor="ctr">
                    <a:solidFill>
                      <a:schemeClr val="bg1">
                        <a:lumMod val="85000"/>
                      </a:schemeClr>
                    </a:solidFill>
                  </a:tcPr>
                </a:tc>
                <a:extLst>
                  <a:ext uri="{0D108BD9-81ED-4DB2-BD59-A6C34878D82A}">
                    <a16:rowId xmlns:a16="http://schemas.microsoft.com/office/drawing/2014/main" val="3066847203"/>
                  </a:ext>
                </a:extLst>
              </a:tr>
              <a:tr h="382560">
                <a:tc>
                  <a:txBody>
                    <a:bodyPr/>
                    <a:lstStyle/>
                    <a:p>
                      <a:pPr algn="r"/>
                      <a:r>
                        <a:rPr lang="en-US" sz="1400" b="1" i="0" dirty="0">
                          <a:solidFill>
                            <a:schemeClr val="tx1"/>
                          </a:solidFill>
                        </a:rPr>
                        <a:t>Safety Vacant</a:t>
                      </a:r>
                    </a:p>
                  </a:txBody>
                  <a:tcPr anchor="ctr">
                    <a:solidFill>
                      <a:schemeClr val="bg1">
                        <a:lumMod val="95000"/>
                      </a:schemeClr>
                    </a:solidFill>
                  </a:tcPr>
                </a:tc>
                <a:tc>
                  <a:txBody>
                    <a:bodyPr/>
                    <a:lstStyle/>
                    <a:p>
                      <a:pPr algn="ctr"/>
                      <a:r>
                        <a:rPr lang="en-US" sz="1400" b="0" i="1" dirty="0">
                          <a:solidFill>
                            <a:schemeClr val="tx1"/>
                          </a:solidFill>
                        </a:rPr>
                        <a:t>9%</a:t>
                      </a:r>
                    </a:p>
                  </a:txBody>
                  <a:tcPr anchor="ctr">
                    <a:solidFill>
                      <a:schemeClr val="bg1">
                        <a:lumMod val="95000"/>
                      </a:schemeClr>
                    </a:solidFill>
                  </a:tcPr>
                </a:tc>
                <a:tc>
                  <a:txBody>
                    <a:bodyPr/>
                    <a:lstStyle/>
                    <a:p>
                      <a:pPr algn="ctr"/>
                      <a:r>
                        <a:rPr lang="en-US" sz="1400" b="1" i="0" dirty="0">
                          <a:solidFill>
                            <a:schemeClr val="tx1"/>
                          </a:solidFill>
                        </a:rPr>
                        <a:t>Health Vacant</a:t>
                      </a:r>
                    </a:p>
                  </a:txBody>
                  <a:tcPr anchor="ctr">
                    <a:solidFill>
                      <a:schemeClr val="bg1">
                        <a:lumMod val="95000"/>
                      </a:schemeClr>
                    </a:solidFill>
                  </a:tcPr>
                </a:tc>
                <a:tc>
                  <a:txBody>
                    <a:bodyPr/>
                    <a:lstStyle/>
                    <a:p>
                      <a:r>
                        <a:rPr lang="en-US" sz="1400" b="0" i="1" dirty="0">
                          <a:solidFill>
                            <a:schemeClr val="tx1"/>
                          </a:solidFill>
                        </a:rPr>
                        <a:t>23%</a:t>
                      </a:r>
                    </a:p>
                  </a:txBody>
                  <a:tcPr anchor="ctr">
                    <a:solidFill>
                      <a:schemeClr val="bg1">
                        <a:lumMod val="95000"/>
                      </a:schemeClr>
                    </a:solidFill>
                  </a:tcPr>
                </a:tc>
                <a:extLst>
                  <a:ext uri="{0D108BD9-81ED-4DB2-BD59-A6C34878D82A}">
                    <a16:rowId xmlns:a16="http://schemas.microsoft.com/office/drawing/2014/main" val="407156720"/>
                  </a:ext>
                </a:extLst>
              </a:tr>
            </a:tbl>
          </a:graphicData>
        </a:graphic>
      </p:graphicFrame>
      <p:sp>
        <p:nvSpPr>
          <p:cNvPr id="8" name="TextBox 7">
            <a:extLst>
              <a:ext uri="{FF2B5EF4-FFF2-40B4-BE49-F238E27FC236}">
                <a16:creationId xmlns:a16="http://schemas.microsoft.com/office/drawing/2014/main" id="{13A92B9C-28B8-4435-BD93-63A59295BA26}"/>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spTree>
    <p:extLst>
      <p:ext uri="{BB962C8B-B14F-4D97-AF65-F5344CB8AC3E}">
        <p14:creationId xmlns:p14="http://schemas.microsoft.com/office/powerpoint/2010/main" val="1486854749"/>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963399066"/>
              </p:ext>
            </p:extLst>
          </p:nvPr>
        </p:nvGraphicFramePr>
        <p:xfrm>
          <a:off x="609600"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22902">
                <a:tc>
                  <a:txBody>
                    <a:bodyPr/>
                    <a:lstStyle/>
                    <a:p>
                      <a:pPr algn="ctr"/>
                      <a:r>
                        <a:rPr lang="en-US" sz="1600" b="1" dirty="0">
                          <a:solidFill>
                            <a:schemeClr val="tx1"/>
                          </a:solidFill>
                        </a:rPr>
                        <a:t>Consultative Services</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93547">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10</a:t>
                      </a:r>
                    </a:p>
                  </a:txBody>
                  <a:tcPr>
                    <a:solidFill>
                      <a:schemeClr val="bg1">
                        <a:lumMod val="95000"/>
                      </a:schemeClr>
                    </a:solidFill>
                  </a:tcPr>
                </a:tc>
                <a:tc>
                  <a:txBody>
                    <a:bodyPr/>
                    <a:lstStyle/>
                    <a:p>
                      <a:pPr algn="ctr"/>
                      <a:r>
                        <a:rPr lang="en-US" sz="1400" b="0" i="1" dirty="0"/>
                        <a:t>91%</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1</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93547">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098521611"/>
              </p:ext>
            </p:extLst>
          </p:nvPr>
        </p:nvGraphicFramePr>
        <p:xfrm>
          <a:off x="609600" y="2621280"/>
          <a:ext cx="7908756" cy="179832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4591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7324">
                <a:tc>
                  <a:txBody>
                    <a:bodyPr/>
                    <a:lstStyle/>
                    <a:p>
                      <a:pPr algn="r"/>
                      <a:r>
                        <a:rPr lang="en-US" sz="1400" b="0" i="1" dirty="0"/>
                        <a:t>Cut Loose</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73%</a:t>
                      </a:r>
                    </a:p>
                  </a:txBody>
                  <a:tcPr>
                    <a:solidFill>
                      <a:schemeClr val="bg1">
                        <a:lumMod val="95000"/>
                      </a:schemeClr>
                    </a:solidFill>
                  </a:tcPr>
                </a:tc>
                <a:tc>
                  <a:txBody>
                    <a:bodyPr/>
                    <a:lstStyle/>
                    <a:p>
                      <a:pPr algn="ctr"/>
                      <a:r>
                        <a:rPr lang="en-US" sz="1400" b="0" i="1" dirty="0"/>
                        <a:t>6</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87324">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9%</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87324">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2</a:t>
                      </a:r>
                    </a:p>
                  </a:txBody>
                  <a:tcPr>
                    <a:solidFill>
                      <a:schemeClr val="bg1">
                        <a:lumMod val="95000"/>
                      </a:schemeClr>
                    </a:solidFill>
                  </a:tcPr>
                </a:tc>
                <a:tc>
                  <a:txBody>
                    <a:bodyPr/>
                    <a:lstStyle/>
                    <a:p>
                      <a:pPr algn="ctr"/>
                      <a:r>
                        <a:rPr lang="en-US" sz="1400" b="0" i="1" dirty="0"/>
                        <a:t>18%</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87324">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6</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3238220"/>
              </p:ext>
            </p:extLst>
          </p:nvPr>
        </p:nvGraphicFramePr>
        <p:xfrm>
          <a:off x="602391" y="43891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070141">
                  <a:extLst>
                    <a:ext uri="{9D8B030D-6E8A-4147-A177-3AD203B41FA5}">
                      <a16:colId xmlns:a16="http://schemas.microsoft.com/office/drawing/2014/main" val="20001"/>
                    </a:ext>
                  </a:extLst>
                </a:gridCol>
                <a:gridCol w="917264">
                  <a:extLst>
                    <a:ext uri="{9D8B030D-6E8A-4147-A177-3AD203B41FA5}">
                      <a16:colId xmlns:a16="http://schemas.microsoft.com/office/drawing/2014/main" val="20002"/>
                    </a:ext>
                  </a:extLst>
                </a:gridCol>
                <a:gridCol w="2710906">
                  <a:extLst>
                    <a:ext uri="{9D8B030D-6E8A-4147-A177-3AD203B41FA5}">
                      <a16:colId xmlns:a16="http://schemas.microsoft.com/office/drawing/2014/main" val="20003"/>
                    </a:ext>
                  </a:extLst>
                </a:gridCol>
              </a:tblGrid>
              <a:tr h="312271">
                <a:tc>
                  <a:txBody>
                    <a:bodyPr/>
                    <a:lstStyle/>
                    <a:p>
                      <a:pPr algn="ctr"/>
                      <a:r>
                        <a:rPr lang="en-US" sz="1600" b="1" dirty="0">
                          <a:solidFill>
                            <a:schemeClr val="tx1"/>
                          </a:solidFill>
                        </a:rPr>
                        <a:t>Agricultural Safety and Health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extLst>
                  <a:ext uri="{0D108BD9-81ED-4DB2-BD59-A6C34878D82A}">
                    <a16:rowId xmlns:a16="http://schemas.microsoft.com/office/drawing/2014/main" val="10000"/>
                  </a:ext>
                </a:extLst>
              </a:tr>
              <a:tr h="28388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67%</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3882">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2</a:t>
                      </a:r>
                    </a:p>
                  </a:txBody>
                  <a:tcPr anchor="ctr">
                    <a:solidFill>
                      <a:schemeClr val="bg1">
                        <a:lumMod val="85000"/>
                      </a:schemeClr>
                    </a:solidFill>
                  </a:tcPr>
                </a:tc>
                <a:tc>
                  <a:txBody>
                    <a:bodyPr/>
                    <a:lstStyle/>
                    <a:p>
                      <a:pPr algn="ctr"/>
                      <a:r>
                        <a:rPr lang="en-US" sz="1400" b="0" i="1" dirty="0"/>
                        <a:t>33%</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3882">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3"/>
                  </a:ext>
                </a:extLst>
              </a:tr>
              <a:tr h="283882">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6</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710E9124-4622-4B6E-8E2F-C203C9224C01}"/>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spTree>
    <p:extLst>
      <p:ext uri="{BB962C8B-B14F-4D97-AF65-F5344CB8AC3E}">
        <p14:creationId xmlns:p14="http://schemas.microsoft.com/office/powerpoint/2010/main" val="3880591979"/>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1554904951"/>
              </p:ext>
            </p:extLst>
          </p:nvPr>
        </p:nvGraphicFramePr>
        <p:xfrm>
          <a:off x="609600" y="1117935"/>
          <a:ext cx="7924800" cy="4825666"/>
        </p:xfrm>
        <a:graphic>
          <a:graphicData uri="http://schemas.openxmlformats.org/drawingml/2006/table">
            <a:tbl>
              <a:tblPr firstRow="1" bandRow="1">
                <a:tableStyleId>{00A15C55-8517-42AA-B614-E9B94910E393}</a:tableStyleId>
              </a:tblPr>
              <a:tblGrid>
                <a:gridCol w="5884752">
                  <a:extLst>
                    <a:ext uri="{9D8B030D-6E8A-4147-A177-3AD203B41FA5}">
                      <a16:colId xmlns:a16="http://schemas.microsoft.com/office/drawing/2014/main" val="20000"/>
                    </a:ext>
                  </a:extLst>
                </a:gridCol>
                <a:gridCol w="2040048">
                  <a:extLst>
                    <a:ext uri="{9D8B030D-6E8A-4147-A177-3AD203B41FA5}">
                      <a16:colId xmlns:a16="http://schemas.microsoft.com/office/drawing/2014/main" val="20001"/>
                    </a:ext>
                  </a:extLst>
                </a:gridCol>
              </a:tblGrid>
              <a:tr h="379713">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Qtr.—COURSE</a:t>
                      </a:r>
                    </a:p>
                  </a:txBody>
                  <a:tcPr anchor="ctr">
                    <a:solidFill>
                      <a:schemeClr val="bg1">
                        <a:lumMod val="75000"/>
                      </a:schemeClr>
                    </a:solidFill>
                  </a:tcPr>
                </a:tc>
                <a:tc>
                  <a:txBody>
                    <a:bodyPr/>
                    <a:lstStyle/>
                    <a:p>
                      <a:pPr algn="ctr"/>
                      <a:r>
                        <a:rPr lang="en-US" sz="1400" i="1" dirty="0">
                          <a:solidFill>
                            <a:schemeClr val="tx1"/>
                          </a:solidFill>
                        </a:rPr>
                        <a:t>Number Trained</a:t>
                      </a:r>
                    </a:p>
                  </a:txBody>
                  <a:tcPr anchor="ctr">
                    <a:solidFill>
                      <a:schemeClr val="bg1">
                        <a:lumMod val="75000"/>
                      </a:schemeClr>
                    </a:solidFill>
                  </a:tcPr>
                </a:tc>
                <a:extLst>
                  <a:ext uri="{0D108BD9-81ED-4DB2-BD59-A6C34878D82A}">
                    <a16:rowId xmlns:a16="http://schemas.microsoft.com/office/drawing/2014/main" val="10000"/>
                  </a:ext>
                </a:extLst>
              </a:tr>
              <a:tr h="351107">
                <a:tc>
                  <a:txBody>
                    <a:bodyPr/>
                    <a:lstStyle/>
                    <a:p>
                      <a:pPr marL="0" marR="0">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OSH 105: Introduction to Safety Standards</a:t>
                      </a:r>
                      <a:r>
                        <a:rPr lang="en-US" sz="1600" dirty="0">
                          <a:solidFill>
                            <a:schemeClr val="tx1"/>
                          </a:solidFill>
                        </a:rPr>
                        <a:t>—Raleigh</a:t>
                      </a:r>
                      <a:endParaRPr lang="en-US" sz="1600"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21</a:t>
                      </a:r>
                    </a:p>
                  </a:txBody>
                  <a:tcPr anchor="ctr">
                    <a:solidFill>
                      <a:schemeClr val="bg1">
                        <a:lumMod val="95000"/>
                      </a:schemeClr>
                    </a:solidFill>
                  </a:tcPr>
                </a:tc>
                <a:extLst>
                  <a:ext uri="{0D108BD9-81ED-4DB2-BD59-A6C34878D82A}">
                    <a16:rowId xmlns:a16="http://schemas.microsoft.com/office/drawing/2014/main" val="10001"/>
                  </a:ext>
                </a:extLst>
              </a:tr>
              <a:tr h="435554">
                <a:tc>
                  <a:txBody>
                    <a:bodyPr/>
                    <a:lstStyle/>
                    <a:p>
                      <a:pPr marL="0" marR="0">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OCSS: Confined Spaces</a:t>
                      </a:r>
                      <a:r>
                        <a:rPr lang="en-US" sz="1600" dirty="0">
                          <a:solidFill>
                            <a:schemeClr val="tx1"/>
                          </a:solidFill>
                        </a:rPr>
                        <a:t>—Raleigh</a:t>
                      </a:r>
                      <a:endParaRPr lang="en-US" sz="16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22</a:t>
                      </a:r>
                    </a:p>
                  </a:txBody>
                  <a:tcPr anchor="ctr">
                    <a:solidFill>
                      <a:schemeClr val="bg1">
                        <a:lumMod val="85000"/>
                      </a:schemeClr>
                    </a:solidFill>
                  </a:tcPr>
                </a:tc>
                <a:extLst>
                  <a:ext uri="{0D108BD9-81ED-4DB2-BD59-A6C34878D82A}">
                    <a16:rowId xmlns:a16="http://schemas.microsoft.com/office/drawing/2014/main" val="10002"/>
                  </a:ext>
                </a:extLst>
              </a:tr>
              <a:tr h="35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Calibri" panose="020F0502020204030204" pitchFamily="34" charset="0"/>
                          <a:cs typeface="Times New Roman" panose="02020603050405020304" pitchFamily="18" charset="0"/>
                        </a:rPr>
                        <a:t>OCSS: Confined Spaces</a:t>
                      </a:r>
                      <a:r>
                        <a:rPr lang="en-US" sz="1600" dirty="0">
                          <a:solidFill>
                            <a:schemeClr val="tx1"/>
                          </a:solidFill>
                        </a:rPr>
                        <a:t>—Charlotte</a:t>
                      </a:r>
                      <a:endParaRPr lang="en-US" sz="1600"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23</a:t>
                      </a:r>
                    </a:p>
                  </a:txBody>
                  <a:tcPr anchor="ctr">
                    <a:solidFill>
                      <a:schemeClr val="bg1">
                        <a:lumMod val="95000"/>
                      </a:schemeClr>
                    </a:solidFill>
                  </a:tcPr>
                </a:tc>
                <a:extLst>
                  <a:ext uri="{0D108BD9-81ED-4DB2-BD59-A6C34878D82A}">
                    <a16:rowId xmlns:a16="http://schemas.microsoft.com/office/drawing/2014/main" val="10003"/>
                  </a:ext>
                </a:extLst>
              </a:tr>
              <a:tr h="35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j-lt"/>
                          <a:ea typeface="Calibri" panose="020F0502020204030204" pitchFamily="34" charset="0"/>
                          <a:cs typeface="Times New Roman" panose="02020603050405020304" pitchFamily="18" charset="0"/>
                        </a:rPr>
                        <a:t>OTI 2450: Safety and Health Management Systems</a:t>
                      </a:r>
                      <a:r>
                        <a:rPr lang="en-US" sz="1600" dirty="0">
                          <a:solidFill>
                            <a:schemeClr val="tx1"/>
                          </a:solidFill>
                        </a:rPr>
                        <a:t>—Raleigh</a:t>
                      </a:r>
                      <a:endParaRPr lang="en-US" sz="1600"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25</a:t>
                      </a:r>
                    </a:p>
                  </a:txBody>
                  <a:tcPr anchor="ctr">
                    <a:solidFill>
                      <a:schemeClr val="bg1">
                        <a:lumMod val="85000"/>
                      </a:schemeClr>
                    </a:solidFill>
                  </a:tcPr>
                </a:tc>
                <a:extLst>
                  <a:ext uri="{0D108BD9-81ED-4DB2-BD59-A6C34878D82A}">
                    <a16:rowId xmlns:a16="http://schemas.microsoft.com/office/drawing/2014/main" val="10004"/>
                  </a:ext>
                </a:extLst>
              </a:tr>
              <a:tr h="351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j-lt"/>
                          <a:ea typeface="Calibri" panose="020F0502020204030204" pitchFamily="34" charset="0"/>
                          <a:cs typeface="Times New Roman" panose="02020603050405020304" pitchFamily="18" charset="0"/>
                        </a:rPr>
                        <a:t>OSH 100: Initial Compliance</a:t>
                      </a:r>
                      <a:r>
                        <a:rPr lang="en-US" sz="1600" dirty="0">
                          <a:solidFill>
                            <a:schemeClr val="tx1"/>
                          </a:solidFill>
                        </a:rPr>
                        <a:t>—Raleigh</a:t>
                      </a:r>
                      <a:endParaRPr lang="en-US" sz="1600"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14</a:t>
                      </a:r>
                    </a:p>
                  </a:txBody>
                  <a:tcPr anchor="ctr">
                    <a:solidFill>
                      <a:schemeClr val="bg1">
                        <a:lumMod val="95000"/>
                      </a:schemeClr>
                    </a:solidFill>
                  </a:tcPr>
                </a:tc>
                <a:extLst>
                  <a:ext uri="{0D108BD9-81ED-4DB2-BD59-A6C34878D82A}">
                    <a16:rowId xmlns:a16="http://schemas.microsoft.com/office/drawing/2014/main" val="10005"/>
                  </a:ext>
                </a:extLst>
              </a:tr>
              <a:tr h="372203">
                <a:tc>
                  <a:txBody>
                    <a:bodyPr/>
                    <a:lstStyle/>
                    <a:p>
                      <a:pPr marL="0" marR="0">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Fall Protection</a:t>
                      </a:r>
                      <a:r>
                        <a:rPr lang="en-US" sz="1600" dirty="0">
                          <a:solidFill>
                            <a:schemeClr val="tx1"/>
                          </a:solidFill>
                        </a:rPr>
                        <a:t>—Charlotte</a:t>
                      </a:r>
                      <a:endParaRPr lang="en-US" sz="16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13</a:t>
                      </a:r>
                    </a:p>
                  </a:txBody>
                  <a:tcPr anchor="ctr">
                    <a:solidFill>
                      <a:schemeClr val="bg1">
                        <a:lumMod val="85000"/>
                      </a:schemeClr>
                    </a:solidFill>
                  </a:tcPr>
                </a:tc>
                <a:extLst>
                  <a:ext uri="{0D108BD9-81ED-4DB2-BD59-A6C34878D82A}">
                    <a16:rowId xmlns:a16="http://schemas.microsoft.com/office/drawing/2014/main" val="10006"/>
                  </a:ext>
                </a:extLst>
              </a:tr>
              <a:tr h="372203">
                <a:tc>
                  <a:txBody>
                    <a:bodyPr/>
                    <a:lstStyle/>
                    <a:p>
                      <a:pPr marL="0" marR="0">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Technical Writing</a:t>
                      </a:r>
                      <a:r>
                        <a:rPr lang="en-US" sz="1600" dirty="0">
                          <a:solidFill>
                            <a:schemeClr val="tx1"/>
                          </a:solidFill>
                        </a:rPr>
                        <a:t>—Raleigh</a:t>
                      </a:r>
                      <a:endParaRPr lang="en-US" sz="1600"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14</a:t>
                      </a:r>
                    </a:p>
                  </a:txBody>
                  <a:tcPr anchor="ctr">
                    <a:solidFill>
                      <a:schemeClr val="bg1">
                        <a:lumMod val="95000"/>
                      </a:schemeClr>
                    </a:solidFill>
                  </a:tcPr>
                </a:tc>
                <a:extLst>
                  <a:ext uri="{0D108BD9-81ED-4DB2-BD59-A6C34878D82A}">
                    <a16:rowId xmlns:a16="http://schemas.microsoft.com/office/drawing/2014/main" val="1813996433"/>
                  </a:ext>
                </a:extLst>
              </a:tr>
              <a:tr h="372203">
                <a:tc>
                  <a:txBody>
                    <a:bodyPr/>
                    <a:lstStyle/>
                    <a:p>
                      <a:pPr marL="0" marR="0">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OSHA Express</a:t>
                      </a:r>
                      <a:r>
                        <a:rPr lang="en-US" sz="1600" dirty="0">
                          <a:solidFill>
                            <a:schemeClr val="tx1"/>
                          </a:solidFill>
                        </a:rPr>
                        <a:t>—Raleigh</a:t>
                      </a:r>
                      <a:endParaRPr lang="en-US" sz="16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14</a:t>
                      </a:r>
                    </a:p>
                  </a:txBody>
                  <a:tcPr anchor="ctr">
                    <a:solidFill>
                      <a:schemeClr val="bg1">
                        <a:lumMod val="85000"/>
                      </a:schemeClr>
                    </a:solidFill>
                  </a:tcPr>
                </a:tc>
                <a:extLst>
                  <a:ext uri="{0D108BD9-81ED-4DB2-BD59-A6C34878D82A}">
                    <a16:rowId xmlns:a16="http://schemas.microsoft.com/office/drawing/2014/main" val="711547541"/>
                  </a:ext>
                </a:extLst>
              </a:tr>
              <a:tr h="372203">
                <a:tc>
                  <a:txBody>
                    <a:bodyPr/>
                    <a:lstStyle/>
                    <a:p>
                      <a:pPr marL="0" marR="0">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CPR-First Aid</a:t>
                      </a:r>
                      <a:r>
                        <a:rPr lang="en-US" sz="1600" dirty="0">
                          <a:solidFill>
                            <a:schemeClr val="tx1"/>
                          </a:solidFill>
                        </a:rPr>
                        <a:t>—Raleigh</a:t>
                      </a:r>
                      <a:endParaRPr lang="en-US" sz="1600"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3</a:t>
                      </a:r>
                    </a:p>
                  </a:txBody>
                  <a:tcPr anchor="ctr">
                    <a:solidFill>
                      <a:schemeClr val="bg1">
                        <a:lumMod val="95000"/>
                      </a:schemeClr>
                    </a:solidFill>
                  </a:tcPr>
                </a:tc>
                <a:extLst>
                  <a:ext uri="{0D108BD9-81ED-4DB2-BD59-A6C34878D82A}">
                    <a16:rowId xmlns:a16="http://schemas.microsoft.com/office/drawing/2014/main" val="1957374477"/>
                  </a:ext>
                </a:extLst>
              </a:tr>
              <a:tr h="1117159">
                <a:tc>
                  <a:txBody>
                    <a:bodyPr/>
                    <a:lstStyle/>
                    <a:p>
                      <a:pPr marL="0" marR="0">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Various Webinars (Inspection Process, Ergonomics, Confined Spaces, Noise, Health Hazards, Recordkeeping, Hazard Communication, Machine Guarding, Hand and Portable Powered Tools, and Bloodborne Pathogens</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23</a:t>
                      </a:r>
                    </a:p>
                  </a:txBody>
                  <a:tcPr anchor="ctr">
                    <a:solidFill>
                      <a:schemeClr val="bg1">
                        <a:lumMod val="85000"/>
                      </a:schemeClr>
                    </a:solidFill>
                  </a:tcPr>
                </a:tc>
                <a:extLst>
                  <a:ext uri="{0D108BD9-81ED-4DB2-BD59-A6C34878D82A}">
                    <a16:rowId xmlns:a16="http://schemas.microsoft.com/office/drawing/2014/main" val="976440515"/>
                  </a:ext>
                </a:extLst>
              </a:tr>
            </a:tbl>
          </a:graphicData>
        </a:graphic>
      </p:graphicFrame>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12" name="TextBox 11">
            <a:extLst>
              <a:ext uri="{FF2B5EF4-FFF2-40B4-BE49-F238E27FC236}">
                <a16:creationId xmlns:a16="http://schemas.microsoft.com/office/drawing/2014/main" id="{5A7FB436-97E3-4083-AFDF-B11592A76D94}"/>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spTree>
    <p:extLst>
      <p:ext uri="{BB962C8B-B14F-4D97-AF65-F5344CB8AC3E}">
        <p14:creationId xmlns:p14="http://schemas.microsoft.com/office/powerpoint/2010/main" val="344497342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2360437952"/>
              </p:ext>
            </p:extLst>
          </p:nvPr>
        </p:nvGraphicFramePr>
        <p:xfrm>
          <a:off x="609600" y="1142996"/>
          <a:ext cx="7924800" cy="4648204"/>
        </p:xfrm>
        <a:graphic>
          <a:graphicData uri="http://schemas.openxmlformats.org/drawingml/2006/table">
            <a:tbl>
              <a:tblPr firstRow="1" bandRow="1">
                <a:tableStyleId>{073A0DAA-6AF3-43AB-8588-CEC1D06C72B9}</a:tableStyleId>
              </a:tblPr>
              <a:tblGrid>
                <a:gridCol w="5943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432848">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Statistics</a:t>
                      </a:r>
                    </a:p>
                  </a:txBody>
                  <a:tcPr anchor="ctr" horzOverflow="overflow">
                    <a:solidFill>
                      <a:schemeClr val="bg1">
                        <a:lumMod val="75000"/>
                      </a:schemeClr>
                    </a:solidFill>
                  </a:tcPr>
                </a:tc>
                <a:tc>
                  <a:txBody>
                    <a:bodyPr/>
                    <a:lstStyle/>
                    <a:p>
                      <a:pPr algn="ctr"/>
                      <a:r>
                        <a:rPr lang="en-US" sz="1800" dirty="0">
                          <a:solidFill>
                            <a:schemeClr val="tx1"/>
                          </a:solidFill>
                        </a:rPr>
                        <a:t>1</a:t>
                      </a:r>
                      <a:r>
                        <a:rPr lang="en-US" sz="1800" baseline="30000" dirty="0">
                          <a:solidFill>
                            <a:schemeClr val="tx1"/>
                          </a:solidFill>
                        </a:rPr>
                        <a:t>st</a:t>
                      </a:r>
                      <a:r>
                        <a:rPr lang="en-US" sz="18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1" u="none" strike="noStrike" cap="none" normalizeH="0" baseline="0" dirty="0">
                          <a:ln>
                            <a:noFill/>
                          </a:ln>
                          <a:solidFill>
                            <a:schemeClr val="tx1"/>
                          </a:solidFill>
                          <a:effectLst/>
                        </a:rPr>
                        <a:t>Total</a:t>
                      </a:r>
                      <a:endParaRPr kumimoji="0" lang="en-US" sz="18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0200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Total OSH Complaints Filed/Assigned </a:t>
                      </a:r>
                      <a:r>
                        <a:rPr kumimoji="0" lang="en-US" sz="1200" i="1" u="none" strike="noStrike" cap="none" normalizeH="0" baseline="0" dirty="0">
                          <a:ln>
                            <a:noFill/>
                          </a:ln>
                          <a:effectLst/>
                        </a:rPr>
                        <a:t>(IMIS: Docketed)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400" i="0" dirty="0">
                          <a:solidFill>
                            <a:schemeClr val="tx1"/>
                          </a:solidFill>
                        </a:rPr>
                        <a:t>6</a:t>
                      </a:r>
                    </a:p>
                  </a:txBody>
                  <a:tcPr anchor="ctr">
                    <a:solidFill>
                      <a:schemeClr val="bg1">
                        <a:lumMod val="95000"/>
                      </a:schemeClr>
                    </a:solidFill>
                  </a:tcPr>
                </a:tc>
                <a:tc>
                  <a:txBody>
                    <a:bodyPr/>
                    <a:lstStyle/>
                    <a:p>
                      <a:pPr algn="ctr"/>
                      <a:r>
                        <a:rPr lang="en-US" sz="1400" b="1" i="1" dirty="0">
                          <a:solidFill>
                            <a:schemeClr val="tx1"/>
                          </a:solidFill>
                        </a:rPr>
                        <a:t>6</a:t>
                      </a:r>
                    </a:p>
                  </a:txBody>
                  <a:tcPr anchor="ctr">
                    <a:solidFill>
                      <a:schemeClr val="bg1">
                        <a:lumMod val="95000"/>
                      </a:schemeClr>
                    </a:solidFill>
                  </a:tcPr>
                </a:tc>
                <a:extLst>
                  <a:ext uri="{0D108BD9-81ED-4DB2-BD59-A6C34878D82A}">
                    <a16:rowId xmlns:a16="http://schemas.microsoft.com/office/drawing/2014/main" val="10001"/>
                  </a:ext>
                </a:extLst>
              </a:tr>
              <a:tr h="41553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Total OSH Complaints Closed</a:t>
                      </a:r>
                      <a:r>
                        <a:rPr kumimoji="0" lang="en-US" sz="1800" i="1" u="none" strike="noStrike" cap="none" normalizeH="0" baseline="0" dirty="0">
                          <a:ln>
                            <a:noFill/>
                          </a:ln>
                          <a:effectLst/>
                        </a:rPr>
                        <a:t> </a:t>
                      </a:r>
                      <a:r>
                        <a:rPr kumimoji="0" lang="en-US" sz="1200" i="1" u="none" strike="noStrike" cap="none" normalizeH="0" baseline="0" dirty="0">
                          <a:ln>
                            <a:noFill/>
                          </a:ln>
                          <a:effectLst/>
                        </a:rPr>
                        <a:t>(IMIS: Cases completed)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400" i="0" dirty="0">
                          <a:solidFill>
                            <a:schemeClr val="tx1"/>
                          </a:solidFill>
                        </a:rPr>
                        <a:t>20</a:t>
                      </a:r>
                    </a:p>
                  </a:txBody>
                  <a:tcPr anchor="ctr">
                    <a:solidFill>
                      <a:schemeClr val="bg1">
                        <a:lumMod val="85000"/>
                      </a:schemeClr>
                    </a:solidFill>
                  </a:tcPr>
                </a:tc>
                <a:tc>
                  <a:txBody>
                    <a:bodyPr/>
                    <a:lstStyle/>
                    <a:p>
                      <a:pPr algn="ctr"/>
                      <a:r>
                        <a:rPr lang="en-US" sz="1400" b="1" i="1" dirty="0">
                          <a:solidFill>
                            <a:schemeClr val="tx1"/>
                          </a:solidFill>
                        </a:rPr>
                        <a:t>20</a:t>
                      </a:r>
                    </a:p>
                  </a:txBody>
                  <a:tcPr anchor="ctr">
                    <a:solidFill>
                      <a:schemeClr val="bg1">
                        <a:lumMod val="85000"/>
                      </a:schemeClr>
                    </a:solidFill>
                  </a:tcPr>
                </a:tc>
                <a:extLst>
                  <a:ext uri="{0D108BD9-81ED-4DB2-BD59-A6C34878D82A}">
                    <a16:rowId xmlns:a16="http://schemas.microsoft.com/office/drawing/2014/main" val="10002"/>
                  </a:ext>
                </a:extLst>
              </a:tr>
              <a:tr h="41769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Number of OSH Cases Closed Within 90 Days of File Date</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400" i="0" dirty="0">
                          <a:solidFill>
                            <a:schemeClr val="tx1"/>
                          </a:solidFill>
                        </a:rPr>
                        <a:t>8</a:t>
                      </a:r>
                    </a:p>
                  </a:txBody>
                  <a:tcPr anchor="ctr">
                    <a:solidFill>
                      <a:schemeClr val="bg1">
                        <a:lumMod val="95000"/>
                      </a:schemeClr>
                    </a:solidFill>
                  </a:tcPr>
                </a:tc>
                <a:tc>
                  <a:txBody>
                    <a:bodyPr/>
                    <a:lstStyle/>
                    <a:p>
                      <a:pPr algn="ctr"/>
                      <a:r>
                        <a:rPr lang="en-US" sz="1400" b="1" i="1" dirty="0">
                          <a:solidFill>
                            <a:schemeClr val="tx1"/>
                          </a:solidFill>
                        </a:rPr>
                        <a:t>8</a:t>
                      </a:r>
                    </a:p>
                  </a:txBody>
                  <a:tcPr anchor="ctr">
                    <a:solidFill>
                      <a:schemeClr val="bg1">
                        <a:lumMod val="95000"/>
                      </a:schemeClr>
                    </a:solidFill>
                  </a:tcPr>
                </a:tc>
                <a:extLst>
                  <a:ext uri="{0D108BD9-81ED-4DB2-BD59-A6C34878D82A}">
                    <a16:rowId xmlns:a16="http://schemas.microsoft.com/office/drawing/2014/main" val="10003"/>
                  </a:ext>
                </a:extLst>
              </a:tr>
              <a:tr h="41769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Percentage of Cases Closed With in 90 Days of File Date</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400" i="0" dirty="0">
                          <a:solidFill>
                            <a:schemeClr val="tx1"/>
                          </a:solidFill>
                        </a:rPr>
                        <a:t>40%</a:t>
                      </a:r>
                    </a:p>
                  </a:txBody>
                  <a:tcPr anchor="ctr">
                    <a:solidFill>
                      <a:schemeClr val="bg1">
                        <a:lumMod val="85000"/>
                      </a:schemeClr>
                    </a:solidFill>
                  </a:tcPr>
                </a:tc>
                <a:tc>
                  <a:txBody>
                    <a:bodyPr/>
                    <a:lstStyle/>
                    <a:p>
                      <a:pPr algn="ctr"/>
                      <a:r>
                        <a:rPr lang="en-US" sz="1400" b="1" i="1" dirty="0">
                          <a:solidFill>
                            <a:schemeClr val="tx1"/>
                          </a:solidFill>
                        </a:rPr>
                        <a:t>40%</a:t>
                      </a:r>
                    </a:p>
                  </a:txBody>
                  <a:tcPr anchor="ctr">
                    <a:solidFill>
                      <a:schemeClr val="bg1">
                        <a:lumMod val="85000"/>
                      </a:schemeClr>
                    </a:solidFill>
                  </a:tcPr>
                </a:tc>
                <a:extLst>
                  <a:ext uri="{0D108BD9-81ED-4DB2-BD59-A6C34878D82A}">
                    <a16:rowId xmlns:a16="http://schemas.microsoft.com/office/drawing/2014/main" val="10004"/>
                  </a:ext>
                </a:extLst>
              </a:tr>
              <a:tr h="65792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600" i="1" kern="1200" dirty="0">
                          <a:solidFill>
                            <a:schemeClr val="dk1"/>
                          </a:solidFill>
                          <a:effectLst/>
                          <a:latin typeface="+mn-lt"/>
                          <a:ea typeface="+mn-ea"/>
                          <a:cs typeface="+mn-cs"/>
                        </a:rPr>
                        <a:t>Of Cases Closed, Average Number of Elapsed Days Between File Date and Closed Date</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400" i="0" dirty="0">
                          <a:solidFill>
                            <a:schemeClr val="tx1"/>
                          </a:solidFill>
                        </a:rPr>
                        <a:t>116</a:t>
                      </a:r>
                    </a:p>
                  </a:txBody>
                  <a:tcPr anchor="ctr">
                    <a:solidFill>
                      <a:schemeClr val="bg1">
                        <a:lumMod val="95000"/>
                      </a:schemeClr>
                    </a:solidFill>
                  </a:tcPr>
                </a:tc>
                <a:tc>
                  <a:txBody>
                    <a:bodyPr/>
                    <a:lstStyle/>
                    <a:p>
                      <a:pPr algn="ctr"/>
                      <a:r>
                        <a:rPr lang="en-US" sz="1400" b="1" i="1" dirty="0">
                          <a:solidFill>
                            <a:schemeClr val="tx1"/>
                          </a:solidFill>
                        </a:rPr>
                        <a:t>116</a:t>
                      </a:r>
                    </a:p>
                  </a:txBody>
                  <a:tcPr anchor="ctr">
                    <a:solidFill>
                      <a:schemeClr val="bg1">
                        <a:lumMod val="95000"/>
                      </a:schemeClr>
                    </a:solidFill>
                  </a:tcPr>
                </a:tc>
                <a:extLst>
                  <a:ext uri="{0D108BD9-81ED-4DB2-BD59-A6C34878D82A}">
                    <a16:rowId xmlns:a16="http://schemas.microsoft.com/office/drawing/2014/main" val="10005"/>
                  </a:ext>
                </a:extLst>
              </a:tr>
              <a:tr h="65792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600" i="1" u="none" strike="noStrike" cap="none" normalizeH="0" baseline="0" dirty="0">
                          <a:ln>
                            <a:noFill/>
                          </a:ln>
                          <a:effectLst/>
                        </a:rPr>
                        <a:t>Total Number of OSH Complaints Pending at End of Reporting Period</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400" i="0" dirty="0">
                          <a:solidFill>
                            <a:schemeClr val="tx1"/>
                          </a:solidFill>
                        </a:rPr>
                        <a:t>17</a:t>
                      </a:r>
                    </a:p>
                  </a:txBody>
                  <a:tcPr anchor="ctr">
                    <a:solidFill>
                      <a:schemeClr val="bg1">
                        <a:lumMod val="85000"/>
                      </a:schemeClr>
                    </a:solidFill>
                  </a:tcPr>
                </a:tc>
                <a:tc>
                  <a:txBody>
                    <a:bodyPr/>
                    <a:lstStyle/>
                    <a:p>
                      <a:pPr algn="ctr"/>
                      <a:r>
                        <a:rPr lang="en-US" sz="1400" b="1" i="1" dirty="0">
                          <a:solidFill>
                            <a:schemeClr val="tx1"/>
                          </a:solidFill>
                        </a:rPr>
                        <a:t>17</a:t>
                      </a:r>
                    </a:p>
                  </a:txBody>
                  <a:tcPr anchor="ctr">
                    <a:solidFill>
                      <a:schemeClr val="bg1">
                        <a:lumMod val="85000"/>
                      </a:schemeClr>
                    </a:solidFill>
                  </a:tcPr>
                </a:tc>
                <a:extLst>
                  <a:ext uri="{0D108BD9-81ED-4DB2-BD59-A6C34878D82A}">
                    <a16:rowId xmlns:a16="http://schemas.microsoft.com/office/drawing/2014/main" val="10006"/>
                  </a:ext>
                </a:extLst>
              </a:tr>
              <a:tr h="58866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Percentage of Pending OSH Complaints Over 90 Days Old </a:t>
                      </a:r>
                      <a:r>
                        <a:rPr kumimoji="0" lang="en-US" sz="1200" b="0" i="1" u="none" strike="noStrike" cap="none" normalizeH="0" baseline="0" dirty="0">
                          <a:ln>
                            <a:noFill/>
                          </a:ln>
                          <a:solidFill>
                            <a:schemeClr val="tx1"/>
                          </a:solidFill>
                          <a:effectLst/>
                          <a:latin typeface="Arial" charset="0"/>
                          <a:cs typeface="Arial" charset="0"/>
                        </a:rPr>
                        <a:t>(From Filing)</a:t>
                      </a:r>
                    </a:p>
                  </a:txBody>
                  <a:tcPr anchor="ctr" horzOverflow="overflow">
                    <a:solidFill>
                      <a:schemeClr val="bg1">
                        <a:lumMod val="95000"/>
                      </a:schemeClr>
                    </a:solidFill>
                  </a:tcPr>
                </a:tc>
                <a:tc>
                  <a:txBody>
                    <a:bodyPr/>
                    <a:lstStyle/>
                    <a:p>
                      <a:pPr algn="ctr"/>
                      <a:r>
                        <a:rPr lang="en-US" sz="1400" i="0" dirty="0">
                          <a:solidFill>
                            <a:schemeClr val="tx1"/>
                          </a:solidFill>
                        </a:rPr>
                        <a:t>100%</a:t>
                      </a:r>
                    </a:p>
                  </a:txBody>
                  <a:tcPr anchor="ctr">
                    <a:solidFill>
                      <a:schemeClr val="bg1">
                        <a:lumMod val="95000"/>
                      </a:schemeClr>
                    </a:solidFill>
                  </a:tcPr>
                </a:tc>
                <a:tc>
                  <a:txBody>
                    <a:bodyPr/>
                    <a:lstStyle/>
                    <a:p>
                      <a:pPr algn="ctr"/>
                      <a:r>
                        <a:rPr lang="en-US" sz="1400" b="1" i="1" dirty="0">
                          <a:solidFill>
                            <a:schemeClr val="tx1"/>
                          </a:solidFill>
                        </a:rPr>
                        <a:t>100%</a:t>
                      </a:r>
                    </a:p>
                  </a:txBody>
                  <a:tcPr anchor="ctr">
                    <a:solidFill>
                      <a:schemeClr val="bg1">
                        <a:lumMod val="95000"/>
                      </a:schemeClr>
                    </a:solidFill>
                  </a:tcPr>
                </a:tc>
                <a:extLst>
                  <a:ext uri="{0D108BD9-81ED-4DB2-BD59-A6C34878D82A}">
                    <a16:rowId xmlns:a16="http://schemas.microsoft.com/office/drawing/2014/main" val="10007"/>
                  </a:ext>
                </a:extLst>
              </a:tr>
              <a:tr h="65792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Average Number of Elapsed Days Since Filing Date of All OSH Cases Pending at End of the Reporting Period</a:t>
                      </a:r>
                    </a:p>
                  </a:txBody>
                  <a:tcPr anchor="ctr" horzOverflow="overflow">
                    <a:solidFill>
                      <a:schemeClr val="bg1">
                        <a:lumMod val="85000"/>
                      </a:schemeClr>
                    </a:solidFill>
                  </a:tcPr>
                </a:tc>
                <a:tc>
                  <a:txBody>
                    <a:bodyPr/>
                    <a:lstStyle/>
                    <a:p>
                      <a:pPr algn="ctr"/>
                      <a:r>
                        <a:rPr lang="en-US" sz="1400" i="0" dirty="0">
                          <a:solidFill>
                            <a:schemeClr val="tx1"/>
                          </a:solidFill>
                        </a:rPr>
                        <a:t>158</a:t>
                      </a:r>
                    </a:p>
                  </a:txBody>
                  <a:tcPr anchor="ctr">
                    <a:solidFill>
                      <a:schemeClr val="bg1">
                        <a:lumMod val="85000"/>
                      </a:schemeClr>
                    </a:solidFill>
                  </a:tcPr>
                </a:tc>
                <a:tc>
                  <a:txBody>
                    <a:bodyPr/>
                    <a:lstStyle/>
                    <a:p>
                      <a:pPr algn="ctr"/>
                      <a:r>
                        <a:rPr lang="en-US" sz="1400" b="1" i="1" dirty="0">
                          <a:solidFill>
                            <a:schemeClr val="tx1"/>
                          </a:solidFill>
                        </a:rPr>
                        <a:t>158</a:t>
                      </a:r>
                    </a:p>
                  </a:txBody>
                  <a:tcPr anchor="ctr">
                    <a:solidFill>
                      <a:schemeClr val="bg1">
                        <a:lumMod val="85000"/>
                      </a:schemeClr>
                    </a:solidFill>
                  </a:tcPr>
                </a:tc>
                <a:extLst>
                  <a:ext uri="{0D108BD9-81ED-4DB2-BD59-A6C34878D82A}">
                    <a16:rowId xmlns:a16="http://schemas.microsoft.com/office/drawing/2014/main" val="10008"/>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5" name="TextBox 4">
            <a:extLst>
              <a:ext uri="{FF2B5EF4-FFF2-40B4-BE49-F238E27FC236}">
                <a16:creationId xmlns:a16="http://schemas.microsoft.com/office/drawing/2014/main" id="{3720FAF9-9CAA-4A98-B6CA-79C73D226A8B}"/>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spTree>
    <p:extLst>
      <p:ext uri="{BB962C8B-B14F-4D97-AF65-F5344CB8AC3E}">
        <p14:creationId xmlns:p14="http://schemas.microsoft.com/office/powerpoint/2010/main" val="230595591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303998024"/>
              </p:ext>
            </p:extLst>
          </p:nvPr>
        </p:nvGraphicFramePr>
        <p:xfrm>
          <a:off x="609600" y="1142996"/>
          <a:ext cx="7924800" cy="4724404"/>
        </p:xfrm>
        <a:graphic>
          <a:graphicData uri="http://schemas.openxmlformats.org/drawingml/2006/table">
            <a:tbl>
              <a:tblPr firstRow="1" bandRow="1">
                <a:tableStyleId>{073A0DAA-6AF3-43AB-8588-CEC1D06C72B9}</a:tableStyleId>
              </a:tblPr>
              <a:tblGrid>
                <a:gridCol w="5943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466316">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Disposition</a:t>
                      </a:r>
                    </a:p>
                  </a:txBody>
                  <a:tcPr anchor="ctr" horzOverflow="overflow">
                    <a:solidFill>
                      <a:schemeClr val="bg1">
                        <a:lumMod val="75000"/>
                      </a:schemeClr>
                    </a:solidFill>
                  </a:tcPr>
                </a:tc>
                <a:tc>
                  <a:txBody>
                    <a:bodyPr/>
                    <a:lstStyle/>
                    <a:p>
                      <a:pPr algn="ctr"/>
                      <a:r>
                        <a:rPr lang="en-US" sz="1800" dirty="0">
                          <a:solidFill>
                            <a:schemeClr val="tx1"/>
                          </a:solidFill>
                        </a:rPr>
                        <a:t>1</a:t>
                      </a:r>
                      <a:r>
                        <a:rPr lang="en-US" sz="1800" baseline="30000" dirty="0">
                          <a:solidFill>
                            <a:schemeClr val="tx1"/>
                          </a:solidFill>
                        </a:rPr>
                        <a:t>st</a:t>
                      </a:r>
                      <a:r>
                        <a:rPr lang="en-US" sz="18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1" u="none" strike="noStrike" cap="none" normalizeH="0" baseline="0" dirty="0">
                          <a:ln>
                            <a:noFill/>
                          </a:ln>
                          <a:solidFill>
                            <a:schemeClr val="tx1"/>
                          </a:solidFill>
                          <a:effectLst/>
                        </a:rPr>
                        <a:t>Total</a:t>
                      </a:r>
                      <a:endParaRPr kumimoji="0" lang="en-US" sz="18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6631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Administrative Closure (No RTS Letter) </a:t>
                      </a:r>
                    </a:p>
                  </a:txBody>
                  <a:tcPr anchor="ctr" horzOverflow="overflow">
                    <a:solidFill>
                      <a:schemeClr val="bg1">
                        <a:lumMod val="95000"/>
                      </a:schemeClr>
                    </a:solidFill>
                  </a:tcPr>
                </a:tc>
                <a:tc>
                  <a:txBody>
                    <a:bodyPr/>
                    <a:lstStyle/>
                    <a:p>
                      <a:pPr algn="ctr"/>
                      <a:r>
                        <a:rPr lang="en-US" sz="1800" i="0" dirty="0">
                          <a:solidFill>
                            <a:schemeClr val="tx1"/>
                          </a:solidFill>
                        </a:rPr>
                        <a:t>2</a:t>
                      </a:r>
                    </a:p>
                  </a:txBody>
                  <a:tcPr anchor="ctr">
                    <a:solidFill>
                      <a:schemeClr val="bg1">
                        <a:lumMod val="95000"/>
                      </a:schemeClr>
                    </a:solidFill>
                  </a:tcPr>
                </a:tc>
                <a:tc>
                  <a:txBody>
                    <a:bodyPr/>
                    <a:lstStyle/>
                    <a:p>
                      <a:pPr algn="ctr"/>
                      <a:r>
                        <a:rPr lang="en-US" sz="1800" b="1" i="1" dirty="0">
                          <a:solidFill>
                            <a:schemeClr val="tx1"/>
                          </a:solidFill>
                        </a:rPr>
                        <a:t>2</a:t>
                      </a:r>
                    </a:p>
                  </a:txBody>
                  <a:tcPr anchor="ctr">
                    <a:solidFill>
                      <a:schemeClr val="bg1">
                        <a:lumMod val="95000"/>
                      </a:schemeClr>
                    </a:solidFill>
                  </a:tcPr>
                </a:tc>
                <a:extLst>
                  <a:ext uri="{0D108BD9-81ED-4DB2-BD59-A6C34878D82A}">
                    <a16:rowId xmlns:a16="http://schemas.microsoft.com/office/drawing/2014/main" val="10001"/>
                  </a:ext>
                </a:extLst>
              </a:tr>
              <a:tr h="46631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Withdrawn</a:t>
                      </a:r>
                    </a:p>
                  </a:txBody>
                  <a:tcPr anchor="ctr" horzOverflow="overflow">
                    <a:solidFill>
                      <a:schemeClr val="bg1">
                        <a:lumMod val="85000"/>
                      </a:schemeClr>
                    </a:solidFill>
                  </a:tcPr>
                </a:tc>
                <a:tc>
                  <a:txBody>
                    <a:bodyPr/>
                    <a:lstStyle/>
                    <a:p>
                      <a:pPr algn="ctr"/>
                      <a:r>
                        <a:rPr lang="en-US" sz="1800" i="0" dirty="0">
                          <a:solidFill>
                            <a:schemeClr val="tx1"/>
                          </a:solidFill>
                        </a:rPr>
                        <a:t>3</a:t>
                      </a:r>
                    </a:p>
                  </a:txBody>
                  <a:tcPr anchor="ctr">
                    <a:solidFill>
                      <a:schemeClr val="bg1">
                        <a:lumMod val="85000"/>
                      </a:schemeClr>
                    </a:solidFill>
                  </a:tcPr>
                </a:tc>
                <a:tc>
                  <a:txBody>
                    <a:bodyPr/>
                    <a:lstStyle/>
                    <a:p>
                      <a:pPr algn="ctr"/>
                      <a:r>
                        <a:rPr lang="en-US" sz="1800" b="1" i="1" dirty="0">
                          <a:solidFill>
                            <a:schemeClr val="tx1"/>
                          </a:solidFill>
                        </a:rPr>
                        <a:t>3</a:t>
                      </a:r>
                    </a:p>
                  </a:txBody>
                  <a:tcPr anchor="ctr">
                    <a:solidFill>
                      <a:schemeClr val="bg1">
                        <a:lumMod val="85000"/>
                      </a:schemeClr>
                    </a:solidFill>
                  </a:tcPr>
                </a:tc>
                <a:extLst>
                  <a:ext uri="{0D108BD9-81ED-4DB2-BD59-A6C34878D82A}">
                    <a16:rowId xmlns:a16="http://schemas.microsoft.com/office/drawing/2014/main" val="10002"/>
                  </a:ext>
                </a:extLst>
              </a:tr>
              <a:tr h="46631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Merit</a:t>
                      </a:r>
                    </a:p>
                  </a:txBody>
                  <a:tcPr anchor="ctr" horzOverflow="overflow">
                    <a:solidFill>
                      <a:schemeClr val="bg1">
                        <a:lumMod val="95000"/>
                      </a:schemeClr>
                    </a:solidFill>
                  </a:tcPr>
                </a:tc>
                <a:tc>
                  <a:txBody>
                    <a:bodyPr/>
                    <a:lstStyle/>
                    <a:p>
                      <a:pPr algn="ctr"/>
                      <a:r>
                        <a:rPr lang="en-US" sz="1800" i="0" dirty="0">
                          <a:solidFill>
                            <a:schemeClr val="tx1"/>
                          </a:solidFill>
                        </a:rPr>
                        <a:t>1</a:t>
                      </a:r>
                    </a:p>
                  </a:txBody>
                  <a:tcPr anchor="ctr">
                    <a:solidFill>
                      <a:schemeClr val="bg1">
                        <a:lumMod val="95000"/>
                      </a:schemeClr>
                    </a:solidFill>
                  </a:tcPr>
                </a:tc>
                <a:tc>
                  <a:txBody>
                    <a:bodyPr/>
                    <a:lstStyle/>
                    <a:p>
                      <a:pPr algn="ctr"/>
                      <a:r>
                        <a:rPr lang="en-US" sz="1800" b="1" i="1" dirty="0">
                          <a:solidFill>
                            <a:schemeClr val="tx1"/>
                          </a:solidFill>
                        </a:rPr>
                        <a:t>1</a:t>
                      </a:r>
                    </a:p>
                  </a:txBody>
                  <a:tcPr anchor="ctr">
                    <a:solidFill>
                      <a:schemeClr val="bg1">
                        <a:lumMod val="95000"/>
                      </a:schemeClr>
                    </a:solidFill>
                  </a:tcPr>
                </a:tc>
                <a:extLst>
                  <a:ext uri="{0D108BD9-81ED-4DB2-BD59-A6C34878D82A}">
                    <a16:rowId xmlns:a16="http://schemas.microsoft.com/office/drawing/2014/main" val="10003"/>
                  </a:ext>
                </a:extLst>
              </a:tr>
              <a:tr h="46631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Percent Merit</a:t>
                      </a:r>
                    </a:p>
                  </a:txBody>
                  <a:tcPr anchor="ctr" horzOverflow="overflow">
                    <a:solidFill>
                      <a:schemeClr val="bg1">
                        <a:lumMod val="85000"/>
                      </a:schemeClr>
                    </a:solidFill>
                  </a:tcPr>
                </a:tc>
                <a:tc>
                  <a:txBody>
                    <a:bodyPr/>
                    <a:lstStyle/>
                    <a:p>
                      <a:pPr algn="ctr"/>
                      <a:r>
                        <a:rPr lang="en-US" sz="1800" i="0" dirty="0">
                          <a:solidFill>
                            <a:schemeClr val="tx1"/>
                          </a:solidFill>
                        </a:rPr>
                        <a:t>5%</a:t>
                      </a:r>
                    </a:p>
                  </a:txBody>
                  <a:tcPr anchor="ctr">
                    <a:solidFill>
                      <a:schemeClr val="bg1">
                        <a:lumMod val="85000"/>
                      </a:schemeClr>
                    </a:solidFill>
                  </a:tcPr>
                </a:tc>
                <a:tc>
                  <a:txBody>
                    <a:bodyPr/>
                    <a:lstStyle/>
                    <a:p>
                      <a:pPr algn="ctr"/>
                      <a:r>
                        <a:rPr lang="en-US" sz="1800" b="1" i="1" dirty="0">
                          <a:solidFill>
                            <a:schemeClr val="tx1"/>
                          </a:solidFill>
                        </a:rPr>
                        <a:t>5%</a:t>
                      </a:r>
                    </a:p>
                  </a:txBody>
                  <a:tcPr anchor="ctr">
                    <a:solidFill>
                      <a:schemeClr val="bg1">
                        <a:lumMod val="85000"/>
                      </a:schemeClr>
                    </a:solidFill>
                  </a:tcPr>
                </a:tc>
                <a:extLst>
                  <a:ext uri="{0D108BD9-81ED-4DB2-BD59-A6C34878D82A}">
                    <a16:rowId xmlns:a16="http://schemas.microsoft.com/office/drawing/2014/main" val="10004"/>
                  </a:ext>
                </a:extLst>
              </a:tr>
              <a:tr h="48162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No Merit</a:t>
                      </a:r>
                    </a:p>
                  </a:txBody>
                  <a:tcPr anchor="ctr" horzOverflow="overflow">
                    <a:solidFill>
                      <a:schemeClr val="bg1">
                        <a:lumMod val="95000"/>
                      </a:schemeClr>
                    </a:solidFill>
                  </a:tcPr>
                </a:tc>
                <a:tc>
                  <a:txBody>
                    <a:bodyPr/>
                    <a:lstStyle/>
                    <a:p>
                      <a:pPr algn="ctr"/>
                      <a:r>
                        <a:rPr lang="en-US" sz="1800" i="0" dirty="0">
                          <a:solidFill>
                            <a:schemeClr val="tx1"/>
                          </a:solidFill>
                        </a:rPr>
                        <a:t>6</a:t>
                      </a:r>
                    </a:p>
                  </a:txBody>
                  <a:tcPr anchor="ctr">
                    <a:solidFill>
                      <a:schemeClr val="bg1">
                        <a:lumMod val="95000"/>
                      </a:schemeClr>
                    </a:solidFill>
                  </a:tcPr>
                </a:tc>
                <a:tc>
                  <a:txBody>
                    <a:bodyPr/>
                    <a:lstStyle/>
                    <a:p>
                      <a:pPr algn="ctr"/>
                      <a:r>
                        <a:rPr lang="en-US" sz="1800" b="1" i="1" dirty="0">
                          <a:solidFill>
                            <a:schemeClr val="tx1"/>
                          </a:solidFill>
                        </a:rPr>
                        <a:t>6</a:t>
                      </a:r>
                    </a:p>
                  </a:txBody>
                  <a:tcPr anchor="ctr">
                    <a:solidFill>
                      <a:schemeClr val="bg1">
                        <a:lumMod val="95000"/>
                      </a:schemeClr>
                    </a:solidFill>
                  </a:tcPr>
                </a:tc>
                <a:extLst>
                  <a:ext uri="{0D108BD9-81ED-4DB2-BD59-A6C34878D82A}">
                    <a16:rowId xmlns:a16="http://schemas.microsoft.com/office/drawing/2014/main" val="10005"/>
                  </a:ext>
                </a:extLst>
              </a:tr>
              <a:tr h="48162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800" b="0" i="1" u="none" strike="noStrike" cap="none" normalizeH="0" baseline="0" dirty="0">
                          <a:ln>
                            <a:noFill/>
                          </a:ln>
                          <a:solidFill>
                            <a:schemeClr val="tx1"/>
                          </a:solidFill>
                          <a:effectLst/>
                          <a:latin typeface="Arial" charset="0"/>
                          <a:cs typeface="Arial" charset="0"/>
                        </a:rPr>
                        <a:t>Settled</a:t>
                      </a:r>
                    </a:p>
                  </a:txBody>
                  <a:tcPr anchor="ctr" horzOverflow="overflow">
                    <a:solidFill>
                      <a:schemeClr val="bg1">
                        <a:lumMod val="85000"/>
                      </a:schemeClr>
                    </a:solidFill>
                  </a:tcPr>
                </a:tc>
                <a:tc>
                  <a:txBody>
                    <a:bodyPr/>
                    <a:lstStyle/>
                    <a:p>
                      <a:pPr algn="ctr"/>
                      <a:r>
                        <a:rPr lang="en-US" sz="1800" i="0" dirty="0">
                          <a:solidFill>
                            <a:schemeClr val="tx1"/>
                          </a:solidFill>
                        </a:rPr>
                        <a:t>3</a:t>
                      </a:r>
                    </a:p>
                  </a:txBody>
                  <a:tcPr anchor="ctr">
                    <a:solidFill>
                      <a:schemeClr val="bg1">
                        <a:lumMod val="85000"/>
                      </a:schemeClr>
                    </a:solidFill>
                  </a:tcPr>
                </a:tc>
                <a:tc>
                  <a:txBody>
                    <a:bodyPr/>
                    <a:lstStyle/>
                    <a:p>
                      <a:pPr algn="ctr"/>
                      <a:r>
                        <a:rPr lang="en-US" sz="1800" b="1" i="1" dirty="0">
                          <a:solidFill>
                            <a:schemeClr val="tx1"/>
                          </a:solidFill>
                        </a:rPr>
                        <a:t>3</a:t>
                      </a:r>
                    </a:p>
                  </a:txBody>
                  <a:tcPr anchor="ctr">
                    <a:solidFill>
                      <a:schemeClr val="bg1">
                        <a:lumMod val="85000"/>
                      </a:schemeClr>
                    </a:solidFill>
                  </a:tcPr>
                </a:tc>
                <a:extLst>
                  <a:ext uri="{0D108BD9-81ED-4DB2-BD59-A6C34878D82A}">
                    <a16:rowId xmlns:a16="http://schemas.microsoft.com/office/drawing/2014/main" val="10006"/>
                  </a:ext>
                </a:extLst>
              </a:tr>
              <a:tr h="46631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Uncooperative - RTS</a:t>
                      </a:r>
                    </a:p>
                  </a:txBody>
                  <a:tcPr anchor="ctr" horzOverflow="overflow">
                    <a:solidFill>
                      <a:schemeClr val="bg1">
                        <a:lumMod val="95000"/>
                      </a:schemeClr>
                    </a:solidFill>
                  </a:tcPr>
                </a:tc>
                <a:tc>
                  <a:txBody>
                    <a:bodyPr/>
                    <a:lstStyle/>
                    <a:p>
                      <a:pPr algn="ctr"/>
                      <a:r>
                        <a:rPr lang="en-US" sz="1800" i="0" dirty="0">
                          <a:solidFill>
                            <a:schemeClr val="tx1"/>
                          </a:solidFill>
                        </a:rPr>
                        <a:t>1</a:t>
                      </a:r>
                    </a:p>
                  </a:txBody>
                  <a:tcPr anchor="ctr">
                    <a:solidFill>
                      <a:schemeClr val="bg1">
                        <a:lumMod val="95000"/>
                      </a:schemeClr>
                    </a:solidFill>
                  </a:tcPr>
                </a:tc>
                <a:tc>
                  <a:txBody>
                    <a:bodyPr/>
                    <a:lstStyle/>
                    <a:p>
                      <a:pPr algn="ctr"/>
                      <a:r>
                        <a:rPr lang="en-US" sz="1800" b="1" i="1" dirty="0">
                          <a:solidFill>
                            <a:schemeClr val="tx1"/>
                          </a:solidFill>
                        </a:rPr>
                        <a:t>1</a:t>
                      </a:r>
                    </a:p>
                  </a:txBody>
                  <a:tcPr anchor="ctr">
                    <a:solidFill>
                      <a:schemeClr val="bg1">
                        <a:lumMod val="95000"/>
                      </a:schemeClr>
                    </a:solidFill>
                  </a:tcPr>
                </a:tc>
                <a:extLst>
                  <a:ext uri="{0D108BD9-81ED-4DB2-BD59-A6C34878D82A}">
                    <a16:rowId xmlns:a16="http://schemas.microsoft.com/office/drawing/2014/main" val="10007"/>
                  </a:ext>
                </a:extLst>
              </a:tr>
              <a:tr h="48162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Requested RTS Letter</a:t>
                      </a:r>
                    </a:p>
                  </a:txBody>
                  <a:tcPr anchor="ctr" horzOverflow="overflow">
                    <a:solidFill>
                      <a:schemeClr val="bg1">
                        <a:lumMod val="85000"/>
                      </a:schemeClr>
                    </a:solidFill>
                  </a:tcPr>
                </a:tc>
                <a:tc>
                  <a:txBody>
                    <a:bodyPr/>
                    <a:lstStyle/>
                    <a:p>
                      <a:pPr algn="ctr"/>
                      <a:r>
                        <a:rPr lang="en-US" sz="1800" i="0" dirty="0">
                          <a:solidFill>
                            <a:schemeClr val="tx1"/>
                          </a:solidFill>
                        </a:rPr>
                        <a:t>4</a:t>
                      </a:r>
                    </a:p>
                  </a:txBody>
                  <a:tcPr anchor="ctr">
                    <a:solidFill>
                      <a:schemeClr val="bg1">
                        <a:lumMod val="85000"/>
                      </a:schemeClr>
                    </a:solidFill>
                  </a:tcPr>
                </a:tc>
                <a:tc>
                  <a:txBody>
                    <a:bodyPr/>
                    <a:lstStyle/>
                    <a:p>
                      <a:pPr algn="ctr"/>
                      <a:r>
                        <a:rPr lang="en-US" sz="1800" b="1" i="1" dirty="0">
                          <a:solidFill>
                            <a:schemeClr val="tx1"/>
                          </a:solidFill>
                        </a:rPr>
                        <a:t>4</a:t>
                      </a:r>
                    </a:p>
                  </a:txBody>
                  <a:tcPr anchor="ctr">
                    <a:solidFill>
                      <a:schemeClr val="bg1">
                        <a:lumMod val="85000"/>
                      </a:schemeClr>
                    </a:solidFill>
                  </a:tcPr>
                </a:tc>
                <a:extLst>
                  <a:ext uri="{0D108BD9-81ED-4DB2-BD59-A6C34878D82A}">
                    <a16:rowId xmlns:a16="http://schemas.microsoft.com/office/drawing/2014/main" val="10008"/>
                  </a:ext>
                </a:extLst>
              </a:tr>
              <a:tr h="48162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95000"/>
                      </a:schemeClr>
                    </a:solidFill>
                  </a:tcPr>
                </a:tc>
                <a:tc>
                  <a:txBody>
                    <a:bodyPr/>
                    <a:lstStyle/>
                    <a:p>
                      <a:pPr algn="ctr"/>
                      <a:r>
                        <a:rPr lang="en-US" sz="1800" b="1" i="0" dirty="0">
                          <a:solidFill>
                            <a:schemeClr val="tx1"/>
                          </a:solidFill>
                        </a:rPr>
                        <a:t>20</a:t>
                      </a:r>
                    </a:p>
                  </a:txBody>
                  <a:tcPr anchor="ctr">
                    <a:solidFill>
                      <a:schemeClr val="bg1">
                        <a:lumMod val="95000"/>
                      </a:schemeClr>
                    </a:solidFill>
                  </a:tcPr>
                </a:tc>
                <a:tc>
                  <a:txBody>
                    <a:bodyPr/>
                    <a:lstStyle/>
                    <a:p>
                      <a:pPr algn="ctr"/>
                      <a:r>
                        <a:rPr lang="en-US" sz="1800" b="1" i="1" dirty="0">
                          <a:solidFill>
                            <a:schemeClr val="tx1"/>
                          </a:solidFill>
                        </a:rPr>
                        <a:t>20</a:t>
                      </a:r>
                    </a:p>
                  </a:txBody>
                  <a:tcPr anchor="ctr">
                    <a:solidFill>
                      <a:schemeClr val="bg1">
                        <a:lumMod val="95000"/>
                      </a:schemeClr>
                    </a:solidFill>
                  </a:tcPr>
                </a:tc>
                <a:extLst>
                  <a:ext uri="{0D108BD9-81ED-4DB2-BD59-A6C34878D82A}">
                    <a16:rowId xmlns:a16="http://schemas.microsoft.com/office/drawing/2014/main" val="3081740305"/>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5" name="TextBox 4">
            <a:extLst>
              <a:ext uri="{FF2B5EF4-FFF2-40B4-BE49-F238E27FC236}">
                <a16:creationId xmlns:a16="http://schemas.microsoft.com/office/drawing/2014/main" id="{3720FAF9-9CAA-4A98-B6CA-79C73D226A8B}"/>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spTree>
    <p:extLst>
      <p:ext uri="{BB962C8B-B14F-4D97-AF65-F5344CB8AC3E}">
        <p14:creationId xmlns:p14="http://schemas.microsoft.com/office/powerpoint/2010/main" val="3983332454"/>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Training &amp; Education Outreach</a:t>
            </a:r>
            <a:endParaRPr lang="en-US" sz="2400" b="1" i="1" dirty="0">
              <a:solidFill>
                <a:schemeClr val="bg2"/>
              </a:solidFill>
            </a:endParaRPr>
          </a:p>
        </p:txBody>
      </p:sp>
      <p:sp>
        <p:nvSpPr>
          <p:cNvPr id="5" name="TextBox 4">
            <a:extLst>
              <a:ext uri="{FF2B5EF4-FFF2-40B4-BE49-F238E27FC236}">
                <a16:creationId xmlns:a16="http://schemas.microsoft.com/office/drawing/2014/main" id="{F597CA0F-DC8F-46B6-996F-7C61EF1EC9F4}"/>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756649880"/>
              </p:ext>
            </p:extLst>
          </p:nvPr>
        </p:nvGraphicFramePr>
        <p:xfrm>
          <a:off x="609600" y="1171966"/>
          <a:ext cx="7924800" cy="4705852"/>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37938">
                  <a:extLst>
                    <a:ext uri="{9D8B030D-6E8A-4147-A177-3AD203B41FA5}">
                      <a16:colId xmlns:a16="http://schemas.microsoft.com/office/drawing/2014/main" val="20002"/>
                    </a:ext>
                  </a:extLst>
                </a:gridCol>
                <a:gridCol w="938462">
                  <a:extLst>
                    <a:ext uri="{9D8B030D-6E8A-4147-A177-3AD203B41FA5}">
                      <a16:colId xmlns:a16="http://schemas.microsoft.com/office/drawing/2014/main" val="20003"/>
                    </a:ext>
                  </a:extLst>
                </a:gridCol>
              </a:tblGrid>
              <a:tr h="400165">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200" dirty="0">
                          <a:solidFill>
                            <a:schemeClr val="tx1"/>
                          </a:solidFill>
                        </a:rPr>
                        <a:t>1</a:t>
                      </a:r>
                      <a:r>
                        <a:rPr lang="en-US" sz="1200" baseline="30000" dirty="0">
                          <a:solidFill>
                            <a:schemeClr val="tx1"/>
                          </a:solidFill>
                        </a:rPr>
                        <a:t>st</a:t>
                      </a:r>
                      <a:r>
                        <a:rPr lang="en-US" sz="1200"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ctr"/>
                      <a:r>
                        <a:rPr lang="en-US" sz="12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77479">
                <a:tc>
                  <a:txBody>
                    <a:bodyPr/>
                    <a:lstStyle/>
                    <a:p>
                      <a:pPr algn="r"/>
                      <a:r>
                        <a:rPr lang="en-US" sz="1400" b="0" i="1" dirty="0"/>
                        <a:t>General Industry</a:t>
                      </a:r>
                      <a:r>
                        <a:rPr lang="en-US" sz="1400" i="1" dirty="0"/>
                        <a:t>—</a:t>
                      </a:r>
                      <a:r>
                        <a:rPr lang="en-US" sz="1400" b="0" i="1" dirty="0"/>
                        <a:t>10 Hour Course</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ctr"/>
                      <a:r>
                        <a:rPr lang="en-US" sz="1200" i="0" dirty="0"/>
                        <a:t>5</a:t>
                      </a:r>
                    </a:p>
                  </a:txBody>
                  <a:tcPr anchor="ctr">
                    <a:solidFill>
                      <a:schemeClr val="bg1">
                        <a:lumMod val="95000"/>
                      </a:schemeClr>
                    </a:solidFill>
                  </a:tcPr>
                </a:tc>
                <a:extLst>
                  <a:ext uri="{0D108BD9-81ED-4DB2-BD59-A6C34878D82A}">
                    <a16:rowId xmlns:a16="http://schemas.microsoft.com/office/drawing/2014/main" val="10001"/>
                  </a:ext>
                </a:extLst>
              </a:tr>
              <a:tr h="277479">
                <a:tc>
                  <a:txBody>
                    <a:bodyPr/>
                    <a:lstStyle/>
                    <a:p>
                      <a:pPr algn="r"/>
                      <a:r>
                        <a:rPr lang="en-US" sz="1400" b="0" i="1" dirty="0"/>
                        <a:t>General Industry</a:t>
                      </a:r>
                      <a:r>
                        <a:rPr lang="en-US" sz="1400" i="1" dirty="0"/>
                        <a:t>—</a:t>
                      </a:r>
                      <a:r>
                        <a:rPr lang="en-US" sz="1400" b="0" i="1" dirty="0"/>
                        <a:t>30 Hour Course</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tc>
                  <a:txBody>
                    <a:bodyPr/>
                    <a:lstStyle/>
                    <a:p>
                      <a:pPr algn="ctr"/>
                      <a:r>
                        <a:rPr lang="en-US" sz="1200" i="0" dirty="0"/>
                        <a:t>2</a:t>
                      </a:r>
                    </a:p>
                  </a:txBody>
                  <a:tcPr anchor="ctr">
                    <a:solidFill>
                      <a:schemeClr val="bg1">
                        <a:lumMod val="85000"/>
                      </a:schemeClr>
                    </a:solidFill>
                  </a:tcPr>
                </a:tc>
                <a:extLst>
                  <a:ext uri="{0D108BD9-81ED-4DB2-BD59-A6C34878D82A}">
                    <a16:rowId xmlns:a16="http://schemas.microsoft.com/office/drawing/2014/main" val="10002"/>
                  </a:ext>
                </a:extLst>
              </a:tr>
              <a:tr h="453520">
                <a:tc>
                  <a:txBody>
                    <a:bodyPr/>
                    <a:lstStyle/>
                    <a:p>
                      <a:pPr algn="r"/>
                      <a:r>
                        <a:rPr lang="en-US" sz="1400" b="0" i="1" dirty="0"/>
                        <a:t>NC #500/502</a:t>
                      </a:r>
                      <a:r>
                        <a:rPr lang="en-US" sz="1400" i="1" dirty="0"/>
                        <a:t>—</a:t>
                      </a:r>
                      <a:r>
                        <a:rPr lang="en-US" sz="1400" b="0" i="1" dirty="0"/>
                        <a:t>Construction Train the 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1" dirty="0"/>
                        <a:t>NC</a:t>
                      </a:r>
                      <a:r>
                        <a:rPr lang="en-US" sz="1400" b="0" i="1" baseline="0" dirty="0"/>
                        <a:t> #501/503</a:t>
                      </a:r>
                      <a:r>
                        <a:rPr lang="en-US" sz="1400" i="1" dirty="0"/>
                        <a:t>—</a:t>
                      </a:r>
                      <a:r>
                        <a:rPr lang="en-US" sz="1400" b="0" i="1" baseline="0" dirty="0"/>
                        <a:t>General Industry Train the Trainer Course</a:t>
                      </a:r>
                      <a:endParaRPr lang="en-US" sz="1400" b="0" i="1" dirty="0"/>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extLst>
                  <a:ext uri="{0D108BD9-81ED-4DB2-BD59-A6C34878D82A}">
                    <a16:rowId xmlns:a16="http://schemas.microsoft.com/office/drawing/2014/main" val="10003"/>
                  </a:ext>
                </a:extLst>
              </a:tr>
              <a:tr h="2774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10 Hour Course</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85000"/>
                      </a:schemeClr>
                    </a:solidFill>
                  </a:tcPr>
                </a:tc>
                <a:extLst>
                  <a:ext uri="{0D108BD9-81ED-4DB2-BD59-A6C34878D82A}">
                    <a16:rowId xmlns:a16="http://schemas.microsoft.com/office/drawing/2014/main" val="10004"/>
                  </a:ext>
                </a:extLst>
              </a:tr>
              <a:tr h="2774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30 Hour Course </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extLst>
                  <a:ext uri="{0D108BD9-81ED-4DB2-BD59-A6C34878D82A}">
                    <a16:rowId xmlns:a16="http://schemas.microsoft.com/office/drawing/2014/main" val="10005"/>
                  </a:ext>
                </a:extLst>
              </a:tr>
              <a:tr h="296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96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7"/>
                  </a:ext>
                </a:extLst>
              </a:tr>
              <a:tr h="28812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774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OSH Workshop</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774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34810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34810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 the Trainer Program (Construction/General Industry)</a:t>
                      </a:r>
                      <a:r>
                        <a:rPr lang="en-US" sz="1400" i="1" dirty="0"/>
                        <a:t>—</a:t>
                      </a:r>
                      <a:r>
                        <a:rPr kumimoji="0" lang="en-US" sz="14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34810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 the Trainer Program (Construction/General Industry)</a:t>
                      </a:r>
                      <a:r>
                        <a:rPr lang="en-US" sz="1400" i="1" dirty="0"/>
                        <a:t>—Trained</a:t>
                      </a:r>
                      <a:r>
                        <a:rPr kumimoji="0" lang="en-US" sz="14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51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77077504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Section—New/Revised</a:t>
            </a:r>
            <a:endParaRPr lang="en-US" sz="2400" b="1" i="1" dirty="0">
              <a:solidFill>
                <a:srgbClr val="000080"/>
              </a:solidFill>
            </a:endParaRPr>
          </a:p>
        </p:txBody>
      </p:sp>
      <p:sp>
        <p:nvSpPr>
          <p:cNvPr id="6" name="Rectangle 7"/>
          <p:cNvSpPr txBox="1">
            <a:spLocks noChangeArrowheads="1"/>
          </p:cNvSpPr>
          <p:nvPr/>
        </p:nvSpPr>
        <p:spPr bwMode="auto">
          <a:xfrm>
            <a:off x="533400" y="10668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endParaRPr lang="en-US" sz="800" b="1" kern="0" dirty="0"/>
          </a:p>
          <a:p>
            <a:pPr eaLnBrk="1" hangingPunct="1"/>
            <a:r>
              <a:rPr lang="en-US" b="1" kern="0" dirty="0"/>
              <a:t>A - Z Safety and Health Topics</a:t>
            </a:r>
          </a:p>
          <a:p>
            <a:pPr eaLnBrk="1" hangingPunct="1"/>
            <a:endParaRPr lang="en-US" sz="800" b="1" kern="0" dirty="0"/>
          </a:p>
          <a:p>
            <a:pPr lvl="1" eaLnBrk="1" hangingPunct="1">
              <a:lnSpc>
                <a:spcPct val="150000"/>
              </a:lnSpc>
            </a:pPr>
            <a:r>
              <a:rPr lang="en-US" i="1" kern="0" dirty="0"/>
              <a:t>Overhead and Gantry Cranes</a:t>
            </a:r>
          </a:p>
          <a:p>
            <a:pPr lvl="1" eaLnBrk="1" hangingPunct="1">
              <a:lnSpc>
                <a:spcPct val="150000"/>
              </a:lnSpc>
            </a:pPr>
            <a:r>
              <a:rPr lang="en-US" i="1" kern="0" dirty="0"/>
              <a:t>Organic Solvents</a:t>
            </a:r>
          </a:p>
          <a:p>
            <a:pPr lvl="1" eaLnBrk="1" hangingPunct="1">
              <a:lnSpc>
                <a:spcPct val="150000"/>
              </a:lnSpc>
            </a:pPr>
            <a:r>
              <a:rPr lang="en-US" i="1" kern="0" dirty="0"/>
              <a:t>Materials Handling and Storage</a:t>
            </a:r>
          </a:p>
          <a:p>
            <a:pPr lvl="1" eaLnBrk="1" hangingPunct="1"/>
            <a:endParaRPr lang="en-US" sz="2200" b="1" kern="0" dirty="0"/>
          </a:p>
          <a:p>
            <a:pPr eaLnBrk="1" hangingPunct="1">
              <a:spcBef>
                <a:spcPts val="600"/>
              </a:spcBef>
            </a:pPr>
            <a:r>
              <a:rPr lang="en-US" b="1" kern="0" dirty="0"/>
              <a:t>Publications</a:t>
            </a:r>
          </a:p>
          <a:p>
            <a:pPr eaLnBrk="1" hangingPunct="1">
              <a:spcBef>
                <a:spcPts val="600"/>
              </a:spcBef>
            </a:pPr>
            <a:endParaRPr lang="en-US" sz="800" b="1" kern="0" dirty="0"/>
          </a:p>
          <a:p>
            <a:pPr lvl="1" eaLnBrk="1" hangingPunct="1">
              <a:spcBef>
                <a:spcPts val="600"/>
              </a:spcBef>
            </a:pPr>
            <a:r>
              <a:rPr lang="en-US" i="1" kern="0" dirty="0"/>
              <a:t>NCDOL Brochure</a:t>
            </a:r>
          </a:p>
          <a:p>
            <a:pPr eaLnBrk="1" hangingPunct="1"/>
            <a:endParaRPr lang="en-US" sz="2600" b="1" kern="0" dirty="0"/>
          </a:p>
          <a:p>
            <a:pPr eaLnBrk="1" hangingPunct="1"/>
            <a:endParaRPr lang="en-US" sz="2600" b="1" kern="0" dirty="0"/>
          </a:p>
          <a:p>
            <a:pPr eaLnBrk="1" hangingPunct="1"/>
            <a:endParaRPr lang="en-US" sz="2600" b="1" kern="0" dirty="0"/>
          </a:p>
          <a:p>
            <a:pPr eaLnBrk="1" hangingPunct="1"/>
            <a:endParaRPr lang="en-US" sz="2600" b="1" kern="0" dirty="0"/>
          </a:p>
          <a:p>
            <a:pPr eaLnBrk="1" hangingPunct="1"/>
            <a:endParaRPr lang="en-US" sz="2600" b="1" kern="0" dirty="0"/>
          </a:p>
          <a:p>
            <a:pPr eaLnBrk="1" hangingPunct="1"/>
            <a:endParaRPr lang="en-US" sz="2600" b="1" kern="0" dirty="0"/>
          </a:p>
          <a:p>
            <a:pPr eaLnBrk="1" hangingPunct="1"/>
            <a:endParaRPr lang="en-US" sz="2600" b="1" kern="0" dirty="0"/>
          </a:p>
          <a:p>
            <a:pPr eaLnBrk="1" hangingPunct="1"/>
            <a:endParaRPr lang="en-US" sz="2600" b="1" kern="0" dirty="0"/>
          </a:p>
          <a:p>
            <a:pPr lvl="1" eaLnBrk="1" hangingPunct="1"/>
            <a:endParaRPr lang="en-US" sz="2000" i="1" kern="0" dirty="0"/>
          </a:p>
          <a:p>
            <a:pPr eaLnBrk="1" hangingPunct="1"/>
            <a:endParaRPr lang="en-US" sz="500" b="1" i="1" kern="0" dirty="0"/>
          </a:p>
          <a:p>
            <a:pPr eaLnBrk="1" hangingPunct="1"/>
            <a:endParaRPr lang="en-US" sz="500" b="1" i="1" kern="0" dirty="0"/>
          </a:p>
          <a:p>
            <a:pPr eaLnBrk="1" hangingPunct="1"/>
            <a:endParaRPr lang="en-US" sz="800" b="1" i="1" kern="0" dirty="0"/>
          </a:p>
          <a:p>
            <a:pPr lvl="1" eaLnBrk="1" hangingPunct="1"/>
            <a:endParaRPr lang="en-US" sz="2000" kern="0" dirty="0"/>
          </a:p>
          <a:p>
            <a:pPr eaLnBrk="1" hangingPunct="1">
              <a:buFont typeface="Wingdings" pitchFamily="2" charset="2"/>
              <a:buNone/>
            </a:pPr>
            <a:endParaRPr lang="en-US" sz="2000" kern="0" dirty="0"/>
          </a:p>
        </p:txBody>
      </p:sp>
      <p:pic>
        <p:nvPicPr>
          <p:cNvPr id="10" name="Picture 9">
            <a:extLst>
              <a:ext uri="{FF2B5EF4-FFF2-40B4-BE49-F238E27FC236}">
                <a16:creationId xmlns:a16="http://schemas.microsoft.com/office/drawing/2014/main" id="{A36B3879-179D-4D02-BA14-CBA0F0CFE110}"/>
              </a:ext>
            </a:extLst>
          </p:cNvPr>
          <p:cNvPicPr/>
          <p:nvPr/>
        </p:nvPicPr>
        <p:blipFill rotWithShape="1">
          <a:blip r:embed="rId3"/>
          <a:srcRect l="10096" t="18230" r="53045" b="7140"/>
          <a:stretch/>
        </p:blipFill>
        <p:spPr bwMode="auto">
          <a:xfrm>
            <a:off x="5181600" y="4191000"/>
            <a:ext cx="3181350" cy="1476375"/>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E80FE34B-F666-45CB-B0B7-0CA6AB2F7ACF}"/>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spTree>
    <p:extLst>
      <p:ext uri="{BB962C8B-B14F-4D97-AF65-F5344CB8AC3E}">
        <p14:creationId xmlns:p14="http://schemas.microsoft.com/office/powerpoint/2010/main" val="4231499509"/>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1430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Operational Procedure Notice (OPN)</a:t>
            </a:r>
          </a:p>
          <a:p>
            <a:pPr eaLnBrk="1" hangingPunct="1"/>
            <a:endParaRPr lang="en-US" sz="800" b="1" kern="0" dirty="0"/>
          </a:p>
          <a:p>
            <a:pPr lvl="1" eaLnBrk="1" hangingPunct="1"/>
            <a:r>
              <a:rPr lang="en-US" i="1" kern="0" dirty="0"/>
              <a:t>OPN 123T</a:t>
            </a:r>
            <a:r>
              <a:rPr lang="en-US" i="1" dirty="0"/>
              <a:t>—Special Emphasis for Construction Activities</a:t>
            </a:r>
          </a:p>
          <a:p>
            <a:pPr lvl="1" eaLnBrk="1" hangingPunct="1"/>
            <a:endParaRPr lang="en-US" sz="1000" i="1" dirty="0"/>
          </a:p>
          <a:p>
            <a:pPr lvl="1" eaLnBrk="1" hangingPunct="1"/>
            <a:r>
              <a:rPr lang="en-US" i="1" kern="0" dirty="0"/>
              <a:t>OPN 145C</a:t>
            </a:r>
            <a:r>
              <a:rPr lang="en-US" i="1" dirty="0"/>
              <a:t>—Special Emphasis Program: Grocery and Related Product Merchant Wholesalers</a:t>
            </a:r>
          </a:p>
          <a:p>
            <a:pPr lvl="1" eaLnBrk="1" hangingPunct="1"/>
            <a:endParaRPr lang="en-US" i="1" kern="0" dirty="0"/>
          </a:p>
          <a:p>
            <a:pPr eaLnBrk="1" hangingPunct="1"/>
            <a:r>
              <a:rPr lang="en-US" b="1" kern="0" dirty="0"/>
              <a:t>Code of Federal Register</a:t>
            </a:r>
          </a:p>
          <a:p>
            <a:pPr eaLnBrk="1" hangingPunct="1"/>
            <a:endParaRPr lang="en-US" sz="800" b="1" kern="0" dirty="0"/>
          </a:p>
          <a:p>
            <a:pPr lvl="1" eaLnBrk="1" hangingPunct="1"/>
            <a:r>
              <a:rPr lang="en-US" i="1" kern="0" dirty="0"/>
              <a:t>CFR 187A</a:t>
            </a:r>
            <a:r>
              <a:rPr lang="en-US" i="1" dirty="0"/>
              <a:t>—</a:t>
            </a:r>
            <a:r>
              <a:rPr lang="en-US" i="1" kern="0" dirty="0"/>
              <a:t>Occupational Exposure to Beryllium and Beryllium Compounds</a:t>
            </a:r>
          </a:p>
          <a:p>
            <a:pPr lvl="1" eaLnBrk="1" hangingPunct="1"/>
            <a:endParaRPr lang="en-US" sz="800" i="1" kern="0" dirty="0"/>
          </a:p>
          <a:p>
            <a:pPr lvl="1" eaLnBrk="1" hangingPunct="1"/>
            <a:r>
              <a:rPr lang="en-US" i="1" kern="0" dirty="0"/>
              <a:t>CFR 187B</a:t>
            </a:r>
            <a:r>
              <a:rPr lang="en-US" i="1" dirty="0"/>
              <a:t>—</a:t>
            </a:r>
            <a:r>
              <a:rPr lang="en-US" i="1" kern="0" dirty="0"/>
              <a:t>Occupational Exposure to Beryllium and Beryllium Compounds</a:t>
            </a:r>
          </a:p>
          <a:p>
            <a:pPr lvl="1" eaLnBrk="1" hangingPunct="1"/>
            <a:endParaRPr lang="en-US" i="1" kern="0" dirty="0"/>
          </a:p>
          <a:p>
            <a:pPr eaLnBrk="1" hangingPunct="1"/>
            <a:endParaRPr lang="en-US" sz="1200" b="1" kern="0" dirty="0"/>
          </a:p>
          <a:p>
            <a:pPr lvl="1" eaLnBrk="1" hangingPunct="1"/>
            <a:endParaRPr lang="en-US" i="1" dirty="0"/>
          </a:p>
          <a:p>
            <a:pPr eaLnBrk="1" hangingPunct="1"/>
            <a:endParaRPr lang="en-US" sz="2400" b="1" kern="0" dirty="0"/>
          </a:p>
          <a:p>
            <a:pPr lvl="1" eaLnBrk="1" hangingPunct="1"/>
            <a:endParaRPr lang="en-US" sz="600" b="1" kern="0" dirty="0"/>
          </a:p>
          <a:p>
            <a:pPr lvl="1" eaLnBrk="1" hangingPunct="1"/>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8" name="TextBox 7">
            <a:extLst>
              <a:ext uri="{FF2B5EF4-FFF2-40B4-BE49-F238E27FC236}">
                <a16:creationId xmlns:a16="http://schemas.microsoft.com/office/drawing/2014/main" id="{67E54B78-9FD0-4782-8012-852983BE52B6}"/>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spTree>
    <p:extLst>
      <p:ext uri="{BB962C8B-B14F-4D97-AF65-F5344CB8AC3E}">
        <p14:creationId xmlns:p14="http://schemas.microsoft.com/office/powerpoint/2010/main" val="306250352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sp>
        <p:nvSpPr>
          <p:cNvPr id="7" name="TextBox 6">
            <a:extLst>
              <a:ext uri="{FF2B5EF4-FFF2-40B4-BE49-F238E27FC236}">
                <a16:creationId xmlns:a16="http://schemas.microsoft.com/office/drawing/2014/main" id="{B71800A5-2AE8-4B2E-AA72-C99B9AA83EBD}"/>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2528688478"/>
              </p:ext>
            </p:extLst>
          </p:nvPr>
        </p:nvGraphicFramePr>
        <p:xfrm>
          <a:off x="609597" y="1117935"/>
          <a:ext cx="7924802" cy="4749467"/>
        </p:xfrm>
        <a:graphic>
          <a:graphicData uri="http://schemas.openxmlformats.org/drawingml/2006/table">
            <a:tbl>
              <a:tblPr>
                <a:tableStyleId>{00A15C55-8517-42AA-B614-E9B94910E393}</a:tableStyleId>
              </a:tblPr>
              <a:tblGrid>
                <a:gridCol w="4308632">
                  <a:extLst>
                    <a:ext uri="{9D8B030D-6E8A-4147-A177-3AD203B41FA5}">
                      <a16:colId xmlns:a16="http://schemas.microsoft.com/office/drawing/2014/main" val="20000"/>
                    </a:ext>
                  </a:extLst>
                </a:gridCol>
                <a:gridCol w="1231037">
                  <a:extLst>
                    <a:ext uri="{9D8B030D-6E8A-4147-A177-3AD203B41FA5}">
                      <a16:colId xmlns:a16="http://schemas.microsoft.com/office/drawing/2014/main" val="20001"/>
                    </a:ext>
                  </a:extLst>
                </a:gridCol>
                <a:gridCol w="1154097">
                  <a:extLst>
                    <a:ext uri="{9D8B030D-6E8A-4147-A177-3AD203B41FA5}">
                      <a16:colId xmlns:a16="http://schemas.microsoft.com/office/drawing/2014/main" val="20002"/>
                    </a:ext>
                  </a:extLst>
                </a:gridCol>
                <a:gridCol w="1231036">
                  <a:extLst>
                    <a:ext uri="{9D8B030D-6E8A-4147-A177-3AD203B41FA5}">
                      <a16:colId xmlns:a16="http://schemas.microsoft.com/office/drawing/2014/main" val="20003"/>
                    </a:ext>
                  </a:extLst>
                </a:gridCol>
              </a:tblGrid>
              <a:tr h="5082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solidFill>
                            <a:schemeClr val="tx1"/>
                          </a:solidFill>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Safety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297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297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1,907</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Health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146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146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1,087</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669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669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4,100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5082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1,586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1,586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5,250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Private Sector Visits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331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331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dk1"/>
                          </a:solidFill>
                          <a:effectLst/>
                          <a:latin typeface="+mn-lt"/>
                          <a:cs typeface="+mn-cs"/>
                        </a:rPr>
                        <a:t>1,165</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Public Sector Visits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71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71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205</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7"/>
                  </a:ext>
                </a:extLst>
              </a:tr>
              <a:tr h="5082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effectLst/>
                        </a:rPr>
                        <a:t>1</a:t>
                      </a:r>
                      <a:r>
                        <a:rPr kumimoji="0" lang="en-US" sz="1400" b="1" i="0" u="none" strike="noStrike" cap="none" normalizeH="0" baseline="30000" dirty="0">
                          <a:ln>
                            <a:noFill/>
                          </a:ln>
                          <a:effectLst/>
                        </a:rPr>
                        <a:t>ST</a:t>
                      </a:r>
                      <a:r>
                        <a:rPr kumimoji="0" lang="en-US" sz="1400" b="1" i="0"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Program Improvements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581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581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2,060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35549">
                <a:tc>
                  <a:txBody>
                    <a:bodyPr/>
                    <a:lstStyle/>
                    <a:p>
                      <a:pPr algn="r"/>
                      <a:r>
                        <a:rPr lang="en-US" sz="1300" i="1" dirty="0"/>
                        <a:t>People Trained in Special Emphasis Program Areas</a:t>
                      </a:r>
                      <a:endParaRPr lang="en-US" sz="1300" b="0" i="1" dirty="0"/>
                    </a:p>
                  </a:txBody>
                  <a:tcPr anchor="ctr">
                    <a:solidFill>
                      <a:schemeClr val="bg1">
                        <a:lumMod val="85000"/>
                      </a:schemeClr>
                    </a:solidFill>
                  </a:tcPr>
                </a:tc>
                <a:tc>
                  <a:txBody>
                    <a:bodyPr/>
                    <a:lstStyle/>
                    <a:p>
                      <a:pPr algn="ctr"/>
                      <a:r>
                        <a:rPr lang="en-US" sz="1300" b="0" i="0" dirty="0"/>
                        <a:t>1,689</a:t>
                      </a:r>
                    </a:p>
                  </a:txBody>
                  <a:tcPr anchor="ctr">
                    <a:solidFill>
                      <a:schemeClr val="bg1">
                        <a:lumMod val="85000"/>
                      </a:schemeClr>
                    </a:solidFill>
                  </a:tcPr>
                </a:tc>
                <a:tc>
                  <a:txBody>
                    <a:bodyPr/>
                    <a:lstStyle/>
                    <a:p>
                      <a:pPr algn="ctr"/>
                      <a:r>
                        <a:rPr lang="en-US" sz="1300" b="1" i="1" dirty="0"/>
                        <a:t>1,689</a:t>
                      </a:r>
                    </a:p>
                  </a:txBody>
                  <a:tcPr anchor="ctr">
                    <a:solidFill>
                      <a:schemeClr val="bg1">
                        <a:lumMod val="85000"/>
                      </a:schemeClr>
                    </a:solidFill>
                  </a:tcPr>
                </a:tc>
                <a:tc>
                  <a:txBody>
                    <a:bodyPr/>
                    <a:lstStyle/>
                    <a:p>
                      <a:pPr algn="ctr"/>
                      <a:r>
                        <a:rPr lang="en-US" sz="1300" i="0" dirty="0"/>
                        <a:t>3,700</a:t>
                      </a:r>
                      <a:endParaRPr lang="en-US" sz="1300" b="0" i="0" dirty="0"/>
                    </a:p>
                  </a:txBody>
                  <a:tcPr anchor="ctr">
                    <a:solidFill>
                      <a:schemeClr val="bg1">
                        <a:lumMod val="85000"/>
                      </a:schemeClr>
                    </a:solidFill>
                  </a:tcPr>
                </a:tc>
                <a:extLst>
                  <a:ext uri="{0D108BD9-81ED-4DB2-BD59-A6C34878D82A}">
                    <a16:rowId xmlns:a16="http://schemas.microsoft.com/office/drawing/2014/main" val="10010"/>
                  </a:ext>
                </a:extLst>
              </a:tr>
              <a:tr h="314859">
                <a:tc>
                  <a:txBody>
                    <a:bodyPr/>
                    <a:lstStyle/>
                    <a:p>
                      <a:pPr algn="r"/>
                      <a:r>
                        <a:rPr lang="en-US" sz="1300" i="1" dirty="0"/>
                        <a:t>People Trained at OSH</a:t>
                      </a:r>
                      <a:r>
                        <a:rPr lang="en-US" sz="1300" i="1" baseline="0" dirty="0"/>
                        <a:t> </a:t>
                      </a:r>
                      <a:r>
                        <a:rPr lang="en-US" sz="1300" i="1" dirty="0"/>
                        <a:t>Division Sponsored Events</a:t>
                      </a:r>
                      <a:endParaRPr lang="en-US" sz="1300" b="0" i="1" dirty="0"/>
                    </a:p>
                  </a:txBody>
                  <a:tcPr anchor="ctr">
                    <a:solidFill>
                      <a:schemeClr val="bg1">
                        <a:lumMod val="95000"/>
                      </a:schemeClr>
                    </a:solidFill>
                  </a:tcPr>
                </a:tc>
                <a:tc>
                  <a:txBody>
                    <a:bodyPr/>
                    <a:lstStyle/>
                    <a:p>
                      <a:pPr algn="ctr"/>
                      <a:r>
                        <a:rPr lang="en-US" sz="1300" b="0" i="0" dirty="0"/>
                        <a:t>3,649</a:t>
                      </a:r>
                    </a:p>
                  </a:txBody>
                  <a:tcPr anchor="ctr">
                    <a:solidFill>
                      <a:schemeClr val="bg1">
                        <a:lumMod val="95000"/>
                      </a:schemeClr>
                    </a:solidFill>
                  </a:tcPr>
                </a:tc>
                <a:tc>
                  <a:txBody>
                    <a:bodyPr/>
                    <a:lstStyle/>
                    <a:p>
                      <a:pPr algn="ctr"/>
                      <a:r>
                        <a:rPr lang="en-US" sz="1300" b="1" i="1" dirty="0"/>
                        <a:t>3,649</a:t>
                      </a:r>
                    </a:p>
                  </a:txBody>
                  <a:tcPr anchor="ctr">
                    <a:solidFill>
                      <a:schemeClr val="bg1">
                        <a:lumMod val="95000"/>
                      </a:schemeClr>
                    </a:solidFill>
                  </a:tcPr>
                </a:tc>
                <a:tc>
                  <a:txBody>
                    <a:bodyPr/>
                    <a:lstStyle/>
                    <a:p>
                      <a:pPr algn="ctr"/>
                      <a:r>
                        <a:rPr lang="en-US" sz="1300" i="0" dirty="0"/>
                        <a:t>9,600</a:t>
                      </a:r>
                      <a:endParaRPr lang="en-US" sz="13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765714171"/>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1430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endParaRPr lang="en-US" sz="900" b="1" kern="0" dirty="0"/>
          </a:p>
          <a:p>
            <a:pPr eaLnBrk="1" hangingPunct="1"/>
            <a:r>
              <a:rPr lang="en-US" b="1" kern="0" dirty="0"/>
              <a:t>Field Operations Manual (FOM)</a:t>
            </a:r>
          </a:p>
          <a:p>
            <a:pPr lvl="1" eaLnBrk="1" hangingPunct="1"/>
            <a:r>
              <a:rPr lang="en-US" i="1" kern="0" dirty="0"/>
              <a:t>FOM Chapter 9</a:t>
            </a:r>
            <a:r>
              <a:rPr lang="en-US" i="1" dirty="0"/>
              <a:t>—Complaints, Referrals and Accidents</a:t>
            </a:r>
          </a:p>
          <a:p>
            <a:pPr lvl="1" eaLnBrk="1" hangingPunct="1"/>
            <a:endParaRPr lang="en-US" sz="800" i="1" kern="0" dirty="0"/>
          </a:p>
          <a:p>
            <a:pPr lvl="1" eaLnBrk="1" hangingPunct="1"/>
            <a:r>
              <a:rPr lang="en-US" i="1" kern="0" dirty="0"/>
              <a:t>FOM Chapter 11</a:t>
            </a:r>
            <a:r>
              <a:rPr lang="en-US" i="1" dirty="0"/>
              <a:t>—Agricultural Safety and Health Inspections</a:t>
            </a:r>
          </a:p>
          <a:p>
            <a:pPr lvl="1" eaLnBrk="1" hangingPunct="1"/>
            <a:endParaRPr lang="en-US" sz="800" i="1" dirty="0"/>
          </a:p>
          <a:p>
            <a:pPr lvl="1" eaLnBrk="1" hangingPunct="1"/>
            <a:r>
              <a:rPr lang="en-US" i="1" kern="0" dirty="0"/>
              <a:t>FOM Chapter 13</a:t>
            </a:r>
            <a:r>
              <a:rPr lang="en-US" i="1" dirty="0"/>
              <a:t>—Informal Conferences, Contested Cases and Disclosures</a:t>
            </a:r>
          </a:p>
          <a:p>
            <a:pPr lvl="1" eaLnBrk="1" hangingPunct="1"/>
            <a:endParaRPr lang="en-US" sz="800" i="1" kern="0" dirty="0"/>
          </a:p>
          <a:p>
            <a:pPr lvl="1" eaLnBrk="1" hangingPunct="1"/>
            <a:r>
              <a:rPr lang="en-US" i="1" kern="0" dirty="0"/>
              <a:t>FOM Chapter 16</a:t>
            </a:r>
            <a:r>
              <a:rPr lang="en-US" i="1" dirty="0"/>
              <a:t>—Administrative File Activities</a:t>
            </a:r>
            <a:endParaRPr lang="en-US" i="1" kern="0" dirty="0"/>
          </a:p>
          <a:p>
            <a:pPr eaLnBrk="1" hangingPunct="1"/>
            <a:endParaRPr lang="en-US" sz="900" b="1" kern="0" dirty="0"/>
          </a:p>
          <a:p>
            <a:pPr eaLnBrk="1" hangingPunct="1"/>
            <a:endParaRPr lang="en-US" sz="2400" b="1" kern="0" dirty="0"/>
          </a:p>
          <a:p>
            <a:pPr eaLnBrk="1" hangingPunct="1"/>
            <a:endParaRPr lang="en-US" sz="900" b="1" kern="0" dirty="0"/>
          </a:p>
          <a:p>
            <a:pPr eaLnBrk="1" hangingPunct="1"/>
            <a:endParaRPr lang="en-US" sz="2400" b="1" kern="0" dirty="0"/>
          </a:p>
          <a:p>
            <a:pPr lvl="1" eaLnBrk="1" hangingPunct="1"/>
            <a:endParaRPr lang="en-US" i="1" kern="0" dirty="0"/>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89CD6CAC-778B-4D40-A878-AB8418E9983F}"/>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spTree>
    <p:extLst>
      <p:ext uri="{BB962C8B-B14F-4D97-AF65-F5344CB8AC3E}">
        <p14:creationId xmlns:p14="http://schemas.microsoft.com/office/powerpoint/2010/main" val="314765533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143000"/>
            <a:ext cx="8382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Field Information System Subject Index</a:t>
            </a:r>
          </a:p>
          <a:p>
            <a:pPr lvl="1" eaLnBrk="1" hangingPunct="1"/>
            <a:r>
              <a:rPr lang="en-US" i="1" kern="0" dirty="0"/>
              <a:t>Expanded list of subjects</a:t>
            </a:r>
          </a:p>
          <a:p>
            <a:pPr lvl="1" eaLnBrk="1" hangingPunct="1"/>
            <a:endParaRPr lang="en-US" sz="800" i="1" kern="0" dirty="0"/>
          </a:p>
          <a:p>
            <a:pPr lvl="1" eaLnBrk="1" hangingPunct="1"/>
            <a:r>
              <a:rPr lang="en-US" i="1" kern="0" dirty="0"/>
              <a:t>Links to FIS documents</a:t>
            </a:r>
          </a:p>
          <a:p>
            <a:pPr eaLnBrk="1" hangingPunct="1"/>
            <a:endParaRPr lang="en-US" sz="2400" b="1" kern="0" dirty="0"/>
          </a:p>
          <a:p>
            <a:pPr eaLnBrk="1" hangingPunct="1"/>
            <a:r>
              <a:rPr lang="en-US" b="1" kern="0" dirty="0"/>
              <a:t>Memos</a:t>
            </a:r>
          </a:p>
          <a:p>
            <a:pPr lvl="1" eaLnBrk="1" hangingPunct="1"/>
            <a:r>
              <a:rPr lang="en-US" i="1" kern="0" dirty="0"/>
              <a:t>MRA 4</a:t>
            </a:r>
            <a:r>
              <a:rPr lang="en-US" i="1" dirty="0"/>
              <a:t>—Medical Records Administrators</a:t>
            </a:r>
          </a:p>
          <a:p>
            <a:pPr lvl="1" eaLnBrk="1" hangingPunct="1"/>
            <a:endParaRPr lang="en-US" sz="800" i="1" dirty="0"/>
          </a:p>
          <a:p>
            <a:pPr lvl="1" eaLnBrk="1" hangingPunct="1"/>
            <a:r>
              <a:rPr lang="en-US" i="1" kern="0" dirty="0"/>
              <a:t>OE 3</a:t>
            </a:r>
            <a:r>
              <a:rPr lang="en-US" i="1" dirty="0"/>
              <a:t>—OSHA Express – Employer Referral</a:t>
            </a:r>
            <a:endParaRPr lang="en-US" i="1" kern="0" dirty="0"/>
          </a:p>
          <a:p>
            <a:pPr eaLnBrk="1" hangingPunct="1"/>
            <a:endParaRPr lang="en-US" sz="2400" b="1" kern="0" dirty="0"/>
          </a:p>
          <a:p>
            <a:pPr eaLnBrk="1" hangingPunct="1"/>
            <a:r>
              <a:rPr lang="en-US" b="1" kern="0" dirty="0"/>
              <a:t>Forms</a:t>
            </a:r>
          </a:p>
          <a:p>
            <a:pPr lvl="1" eaLnBrk="1" hangingPunct="1"/>
            <a:r>
              <a:rPr lang="en-US" i="1" kern="0" dirty="0"/>
              <a:t>RER 1a</a:t>
            </a:r>
            <a:r>
              <a:rPr lang="en-US" i="1" dirty="0"/>
              <a:t>—Receipt of Employer Records (PDF)</a:t>
            </a:r>
          </a:p>
          <a:p>
            <a:pPr lvl="1" eaLnBrk="1" hangingPunct="1"/>
            <a:endParaRPr lang="en-US" sz="800" i="1" dirty="0"/>
          </a:p>
          <a:p>
            <a:pPr lvl="1" eaLnBrk="1" hangingPunct="1"/>
            <a:r>
              <a:rPr lang="en-US" i="1" dirty="0"/>
              <a:t>RER 1b—Receipt of Employer Records (Word)</a:t>
            </a:r>
          </a:p>
          <a:p>
            <a:pPr lvl="1" eaLnBrk="1" hangingPunct="1"/>
            <a:endParaRPr lang="en-US" i="1" dirty="0"/>
          </a:p>
          <a:p>
            <a:pPr eaLnBrk="1" hangingPunct="1"/>
            <a:endParaRPr lang="en-US" sz="2400" b="1" kern="0" dirty="0"/>
          </a:p>
          <a:p>
            <a:pPr eaLnBrk="1" hangingPunct="1"/>
            <a:endParaRPr lang="en-US" sz="900" b="1" kern="0" dirty="0"/>
          </a:p>
          <a:p>
            <a:pPr eaLnBrk="1" hangingPunct="1"/>
            <a:endParaRPr lang="en-US" sz="2400" b="1" kern="0" dirty="0"/>
          </a:p>
          <a:p>
            <a:pPr lvl="1" eaLnBrk="1" hangingPunct="1"/>
            <a:endParaRPr lang="en-US" i="1" kern="0" dirty="0"/>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89CD6CAC-778B-4D40-A878-AB8418E9983F}"/>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spTree>
    <p:extLst>
      <p:ext uri="{BB962C8B-B14F-4D97-AF65-F5344CB8AC3E}">
        <p14:creationId xmlns:p14="http://schemas.microsoft.com/office/powerpoint/2010/main" val="140550520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8" name="TextBox 7">
            <a:extLst>
              <a:ext uri="{FF2B5EF4-FFF2-40B4-BE49-F238E27FC236}">
                <a16:creationId xmlns:a16="http://schemas.microsoft.com/office/drawing/2014/main" id="{901D2077-9858-4A31-82C9-709C195FDF71}"/>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spTree>
    <p:extLst>
      <p:ext uri="{BB962C8B-B14F-4D97-AF65-F5344CB8AC3E}">
        <p14:creationId xmlns:p14="http://schemas.microsoft.com/office/powerpoint/2010/main" val="85628538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print"/>
          <a:srcRect t="22143"/>
          <a:stretch>
            <a:fillRect/>
          </a:stretch>
        </p:blipFill>
        <p:spPr bwMode="auto">
          <a:xfrm>
            <a:off x="609600" y="4330245"/>
            <a:ext cx="3048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print"/>
          <a:srcRect l="49448" t="20285"/>
          <a:stretch>
            <a:fillRect/>
          </a:stretch>
        </p:blipFill>
        <p:spPr bwMode="auto">
          <a:xfrm>
            <a:off x="6248400" y="4330242"/>
            <a:ext cx="2285999" cy="1613357"/>
          </a:xfrm>
          <a:prstGeom prst="rect">
            <a:avLst/>
          </a:prstGeom>
          <a:noFill/>
          <a:ln w="9525">
            <a:noFill/>
            <a:miter lim="800000"/>
            <a:headEnd/>
            <a:tailEnd/>
          </a:ln>
        </p:spPr>
      </p:pic>
      <p:pic>
        <p:nvPicPr>
          <p:cNvPr id="28" name="Picture 27" descr="C:\Documents and Settings\Wanda Lagoe\My Documents\My Pictures\PSM\IMG_1928.JPG"/>
          <p:cNvPicPr/>
          <p:nvPr/>
        </p:nvPicPr>
        <p:blipFill>
          <a:blip r:embed="rId5" cstate="print"/>
          <a:srcRect/>
          <a:stretch>
            <a:fillRect/>
          </a:stretch>
        </p:blipFill>
        <p:spPr bwMode="auto">
          <a:xfrm>
            <a:off x="4419601" y="4330243"/>
            <a:ext cx="1828800"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pic>
        <p:nvPicPr>
          <p:cNvPr id="13" name="Picture 12"/>
          <p:cNvPicPr/>
          <p:nvPr/>
        </p:nvPicPr>
        <p:blipFill rotWithShape="1">
          <a:blip r:embed="rId6" cstate="print"/>
          <a:srcRect l="29769" t="-1698" r="10219" b="1698"/>
          <a:stretch/>
        </p:blipFill>
        <p:spPr bwMode="auto">
          <a:xfrm>
            <a:off x="3200400" y="4191000"/>
            <a:ext cx="1676400" cy="1752599"/>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1206A759-8A74-409C-B317-1F55E7A966AB}"/>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1246888238"/>
              </p:ext>
            </p:extLst>
          </p:nvPr>
        </p:nvGraphicFramePr>
        <p:xfrm>
          <a:off x="609599" y="1121656"/>
          <a:ext cx="7924797" cy="1469144"/>
        </p:xfrm>
        <a:graphic>
          <a:graphicData uri="http://schemas.openxmlformats.org/drawingml/2006/table">
            <a:tbl>
              <a:tblPr firstRow="1" bandRow="1">
                <a:tableStyleId>{00A15C55-8517-42AA-B614-E9B94910E393}</a:tableStyleId>
              </a:tblPr>
              <a:tblGrid>
                <a:gridCol w="3709654">
                  <a:extLst>
                    <a:ext uri="{9D8B030D-6E8A-4147-A177-3AD203B41FA5}">
                      <a16:colId xmlns:a16="http://schemas.microsoft.com/office/drawing/2014/main" val="20000"/>
                    </a:ext>
                  </a:extLst>
                </a:gridCol>
                <a:gridCol w="1377871">
                  <a:extLst>
                    <a:ext uri="{9D8B030D-6E8A-4147-A177-3AD203B41FA5}">
                      <a16:colId xmlns:a16="http://schemas.microsoft.com/office/drawing/2014/main" val="20001"/>
                    </a:ext>
                  </a:extLst>
                </a:gridCol>
                <a:gridCol w="1300417">
                  <a:extLst>
                    <a:ext uri="{9D8B030D-6E8A-4147-A177-3AD203B41FA5}">
                      <a16:colId xmlns:a16="http://schemas.microsoft.com/office/drawing/2014/main" val="20002"/>
                    </a:ext>
                  </a:extLst>
                </a:gridCol>
                <a:gridCol w="1536855">
                  <a:extLst>
                    <a:ext uri="{9D8B030D-6E8A-4147-A177-3AD203B41FA5}">
                      <a16:colId xmlns:a16="http://schemas.microsoft.com/office/drawing/2014/main" val="20003"/>
                    </a:ext>
                  </a:extLst>
                </a:gridCol>
              </a:tblGrid>
              <a:tr h="697844">
                <a:tc>
                  <a:txBody>
                    <a:bodyPr/>
                    <a:lstStyle/>
                    <a:p>
                      <a:pPr algn="ctr"/>
                      <a:r>
                        <a:rPr lang="en-US" sz="1800" dirty="0">
                          <a:solidFill>
                            <a:schemeClr val="tx1"/>
                          </a:solidFill>
                        </a:rPr>
                        <a:t>Education, Training and Technical Assistance (ETTA)</a:t>
                      </a:r>
                      <a:endParaRPr lang="en-US" sz="18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i="0" dirty="0">
                          <a:solidFill>
                            <a:schemeClr val="tx1"/>
                          </a:solidFill>
                        </a:rPr>
                        <a:t>FFY Goal</a:t>
                      </a:r>
                      <a:endParaRPr lang="en-US" sz="14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85650">
                <a:tc>
                  <a:txBody>
                    <a:bodyPr/>
                    <a:lstStyle/>
                    <a:p>
                      <a:pPr algn="r"/>
                      <a:r>
                        <a:rPr lang="en-US" sz="1300" i="1" dirty="0"/>
                        <a:t>Publications Distributed</a:t>
                      </a:r>
                      <a:endParaRPr lang="en-US" sz="1300" b="0" i="1" dirty="0"/>
                    </a:p>
                  </a:txBody>
                  <a:tcPr>
                    <a:solidFill>
                      <a:schemeClr val="bg1">
                        <a:lumMod val="95000"/>
                      </a:schemeClr>
                    </a:solidFill>
                  </a:tcPr>
                </a:tc>
                <a:tc>
                  <a:txBody>
                    <a:bodyPr/>
                    <a:lstStyle/>
                    <a:p>
                      <a:pPr algn="ctr"/>
                      <a:r>
                        <a:rPr lang="en-US" sz="1300" b="0" i="0" dirty="0"/>
                        <a:t>35,521</a:t>
                      </a:r>
                    </a:p>
                  </a:txBody>
                  <a:tcPr>
                    <a:solidFill>
                      <a:schemeClr val="bg1">
                        <a:lumMod val="95000"/>
                      </a:schemeClr>
                    </a:solidFill>
                  </a:tcPr>
                </a:tc>
                <a:tc>
                  <a:txBody>
                    <a:bodyPr/>
                    <a:lstStyle/>
                    <a:p>
                      <a:pPr algn="ctr"/>
                      <a:r>
                        <a:rPr lang="en-US" sz="1300" b="1" i="1" dirty="0"/>
                        <a:t>35,521</a:t>
                      </a:r>
                    </a:p>
                  </a:txBody>
                  <a:tcPr>
                    <a:solidFill>
                      <a:schemeClr val="bg1">
                        <a:lumMod val="95000"/>
                      </a:schemeClr>
                    </a:solidFill>
                  </a:tcPr>
                </a:tc>
                <a:tc>
                  <a:txBody>
                    <a:bodyPr/>
                    <a:lstStyle/>
                    <a:p>
                      <a:pPr algn="ctr"/>
                      <a:r>
                        <a:rPr lang="en-US" sz="1300" i="0" dirty="0"/>
                        <a:t>45,000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85650">
                <a:tc>
                  <a:txBody>
                    <a:bodyPr/>
                    <a:lstStyle/>
                    <a:p>
                      <a:pPr algn="r"/>
                      <a:r>
                        <a:rPr lang="en-US" sz="1300" i="1" dirty="0"/>
                        <a:t>Standards Interpretations</a:t>
                      </a:r>
                      <a:endParaRPr lang="en-US" sz="1300" b="0" i="1" dirty="0"/>
                    </a:p>
                  </a:txBody>
                  <a:tcPr>
                    <a:solidFill>
                      <a:schemeClr val="bg1">
                        <a:lumMod val="85000"/>
                      </a:schemeClr>
                    </a:solidFill>
                  </a:tcPr>
                </a:tc>
                <a:tc>
                  <a:txBody>
                    <a:bodyPr/>
                    <a:lstStyle/>
                    <a:p>
                      <a:pPr algn="ctr"/>
                      <a:r>
                        <a:rPr lang="en-US" sz="1300" b="0" i="0" dirty="0"/>
                        <a:t>635</a:t>
                      </a:r>
                    </a:p>
                  </a:txBody>
                  <a:tcPr>
                    <a:solidFill>
                      <a:schemeClr val="bg1">
                        <a:lumMod val="85000"/>
                      </a:schemeClr>
                    </a:solidFill>
                  </a:tcPr>
                </a:tc>
                <a:tc>
                  <a:txBody>
                    <a:bodyPr/>
                    <a:lstStyle/>
                    <a:p>
                      <a:pPr algn="ctr"/>
                      <a:r>
                        <a:rPr lang="en-US" sz="1300" b="1" i="1" dirty="0"/>
                        <a:t>635</a:t>
                      </a:r>
                    </a:p>
                  </a:txBody>
                  <a:tcPr>
                    <a:solidFill>
                      <a:schemeClr val="bg1">
                        <a:lumMod val="85000"/>
                      </a:schemeClr>
                    </a:solidFill>
                  </a:tcPr>
                </a:tc>
                <a:tc>
                  <a:txBody>
                    <a:bodyPr/>
                    <a:lstStyle/>
                    <a:p>
                      <a:pPr algn="ctr"/>
                      <a:r>
                        <a:rPr lang="en-US" sz="1300" i="0" dirty="0"/>
                        <a:t>NA</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1ADA0AFA-1E19-48C3-AE5B-967E3542B0AA}"/>
              </a:ext>
            </a:extLst>
          </p:cNvPr>
          <p:cNvGraphicFramePr>
            <a:graphicFrameLocks noGrp="1"/>
          </p:cNvGraphicFramePr>
          <p:nvPr>
            <p:extLst>
              <p:ext uri="{D42A27DB-BD31-4B8C-83A1-F6EECF244321}">
                <p14:modId xmlns:p14="http://schemas.microsoft.com/office/powerpoint/2010/main" val="1740068547"/>
              </p:ext>
            </p:extLst>
          </p:nvPr>
        </p:nvGraphicFramePr>
        <p:xfrm>
          <a:off x="609599" y="2675188"/>
          <a:ext cx="7924797" cy="1912363"/>
        </p:xfrm>
        <a:graphic>
          <a:graphicData uri="http://schemas.openxmlformats.org/drawingml/2006/table">
            <a:tbl>
              <a:tblPr firstRow="1" bandRow="1">
                <a:tableStyleId>{00A15C55-8517-42AA-B614-E9B94910E393}</a:tableStyleId>
              </a:tblPr>
              <a:tblGrid>
                <a:gridCol w="3709656">
                  <a:extLst>
                    <a:ext uri="{9D8B030D-6E8A-4147-A177-3AD203B41FA5}">
                      <a16:colId xmlns:a16="http://schemas.microsoft.com/office/drawing/2014/main" val="20000"/>
                    </a:ext>
                  </a:extLst>
                </a:gridCol>
                <a:gridCol w="1377872">
                  <a:extLst>
                    <a:ext uri="{9D8B030D-6E8A-4147-A177-3AD203B41FA5}">
                      <a16:colId xmlns:a16="http://schemas.microsoft.com/office/drawing/2014/main" val="20001"/>
                    </a:ext>
                  </a:extLst>
                </a:gridCol>
                <a:gridCol w="1300418">
                  <a:extLst>
                    <a:ext uri="{9D8B030D-6E8A-4147-A177-3AD203B41FA5}">
                      <a16:colId xmlns:a16="http://schemas.microsoft.com/office/drawing/2014/main" val="20002"/>
                    </a:ext>
                  </a:extLst>
                </a:gridCol>
                <a:gridCol w="1536851">
                  <a:extLst>
                    <a:ext uri="{9D8B030D-6E8A-4147-A177-3AD203B41FA5}">
                      <a16:colId xmlns:a16="http://schemas.microsoft.com/office/drawing/2014/main" val="20003"/>
                    </a:ext>
                  </a:extLst>
                </a:gridCol>
              </a:tblGrid>
              <a:tr h="395929">
                <a:tc>
                  <a:txBody>
                    <a:bodyPr/>
                    <a:lstStyle/>
                    <a:p>
                      <a:pPr algn="ctr"/>
                      <a:r>
                        <a:rPr lang="en-US" sz="1800" b="1" dirty="0">
                          <a:solidFill>
                            <a:schemeClr val="tx1"/>
                          </a:solidFill>
                        </a:rPr>
                        <a:t>Agricultural</a:t>
                      </a:r>
                      <a:r>
                        <a:rPr lang="en-US" sz="1800" b="1" baseline="0" dirty="0">
                          <a:solidFill>
                            <a:schemeClr val="tx1"/>
                          </a:solidFill>
                        </a:rPr>
                        <a:t> Safety and Health (</a:t>
                      </a:r>
                      <a:r>
                        <a:rPr lang="en-US" sz="1800" b="1" dirty="0">
                          <a:solidFill>
                            <a:schemeClr val="tx1"/>
                          </a:solidFill>
                        </a:rPr>
                        <a:t>ASH) </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31954">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0" i="0" dirty="0"/>
                        <a:t>227</a:t>
                      </a:r>
                    </a:p>
                  </a:txBody>
                  <a:tcPr>
                    <a:solidFill>
                      <a:schemeClr val="bg1">
                        <a:lumMod val="95000"/>
                      </a:schemeClr>
                    </a:solidFill>
                  </a:tcPr>
                </a:tc>
                <a:tc>
                  <a:txBody>
                    <a:bodyPr/>
                    <a:lstStyle/>
                    <a:p>
                      <a:pPr algn="ctr"/>
                      <a:r>
                        <a:rPr lang="en-US" sz="1300" b="1" i="1" dirty="0"/>
                        <a:t>227</a:t>
                      </a:r>
                    </a:p>
                  </a:txBody>
                  <a:tcPr>
                    <a:solidFill>
                      <a:schemeClr val="bg1">
                        <a:lumMod val="95000"/>
                      </a:schemeClr>
                    </a:solidFill>
                  </a:tcPr>
                </a:tc>
                <a:tc>
                  <a:txBody>
                    <a:bodyPr/>
                    <a:lstStyle/>
                    <a:p>
                      <a:pPr algn="ctr"/>
                      <a:r>
                        <a:rPr lang="en-US" sz="1300" i="0" dirty="0"/>
                        <a:t>3,500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13443">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0" i="0" dirty="0"/>
                        <a:t>24</a:t>
                      </a:r>
                    </a:p>
                  </a:txBody>
                  <a:tcPr>
                    <a:solidFill>
                      <a:schemeClr val="bg1">
                        <a:lumMod val="85000"/>
                      </a:schemeClr>
                    </a:solidFill>
                  </a:tcPr>
                </a:tc>
                <a:tc>
                  <a:txBody>
                    <a:bodyPr/>
                    <a:lstStyle/>
                    <a:p>
                      <a:pPr algn="ctr"/>
                      <a:r>
                        <a:rPr lang="en-US" sz="1300" b="1" i="1" dirty="0"/>
                        <a:t>24</a:t>
                      </a:r>
                    </a:p>
                  </a:txBody>
                  <a:tcPr>
                    <a:solidFill>
                      <a:schemeClr val="bg1">
                        <a:lumMod val="85000"/>
                      </a:schemeClr>
                    </a:solidFill>
                  </a:tcPr>
                </a:tc>
                <a:tc>
                  <a:txBody>
                    <a:bodyPr/>
                    <a:lstStyle/>
                    <a:p>
                      <a:pPr algn="ctr"/>
                      <a:r>
                        <a:rPr lang="en-US" sz="1300" i="0" dirty="0"/>
                        <a:t>80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313443">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0" i="0" dirty="0"/>
                        <a:t>88</a:t>
                      </a:r>
                    </a:p>
                  </a:txBody>
                  <a:tcPr>
                    <a:solidFill>
                      <a:schemeClr val="bg1">
                        <a:lumMod val="95000"/>
                      </a:schemeClr>
                    </a:solidFill>
                  </a:tcPr>
                </a:tc>
                <a:tc>
                  <a:txBody>
                    <a:bodyPr/>
                    <a:lstStyle/>
                    <a:p>
                      <a:pPr algn="ctr"/>
                      <a:r>
                        <a:rPr lang="en-US" sz="1300" b="1" i="1" dirty="0"/>
                        <a:t>88</a:t>
                      </a:r>
                    </a:p>
                  </a:txBody>
                  <a:tcPr>
                    <a:solidFill>
                      <a:schemeClr val="bg1">
                        <a:lumMod val="95000"/>
                      </a:schemeClr>
                    </a:solidFill>
                  </a:tcPr>
                </a:tc>
                <a:tc>
                  <a:txBody>
                    <a:bodyPr/>
                    <a:lstStyle/>
                    <a:p>
                      <a:pPr algn="ctr"/>
                      <a:r>
                        <a:rPr lang="en-US" sz="1300" i="0" dirty="0"/>
                        <a:t>1,500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313443">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0" i="0" dirty="0"/>
                        <a:t>146</a:t>
                      </a:r>
                    </a:p>
                  </a:txBody>
                  <a:tcPr>
                    <a:solidFill>
                      <a:schemeClr val="bg1">
                        <a:lumMod val="85000"/>
                      </a:schemeClr>
                    </a:solidFill>
                  </a:tcPr>
                </a:tc>
                <a:tc>
                  <a:txBody>
                    <a:bodyPr/>
                    <a:lstStyle/>
                    <a:p>
                      <a:pPr algn="ctr"/>
                      <a:r>
                        <a:rPr lang="en-US" sz="1300" b="1" i="1" dirty="0"/>
                        <a:t>146</a:t>
                      </a:r>
                    </a:p>
                  </a:txBody>
                  <a:tcPr>
                    <a:solidFill>
                      <a:schemeClr val="bg1">
                        <a:lumMod val="85000"/>
                      </a:schemeClr>
                    </a:solidFill>
                  </a:tcPr>
                </a:tc>
                <a:tc>
                  <a:txBody>
                    <a:bodyPr/>
                    <a:lstStyle/>
                    <a:p>
                      <a:pPr algn="ctr"/>
                      <a:r>
                        <a:rPr lang="en-US" sz="1300" i="0" dirty="0"/>
                        <a:t>1,700</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8950303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143000"/>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pic>
        <p:nvPicPr>
          <p:cNvPr id="9" name="Picture 8"/>
          <p:cNvPicPr/>
          <p:nvPr/>
        </p:nvPicPr>
        <p:blipFill>
          <a:blip r:embed="rId3" cstate="print"/>
          <a:srcRect r="24038" b="30983"/>
          <a:stretch>
            <a:fillRect/>
          </a:stretch>
        </p:blipFill>
        <p:spPr bwMode="auto">
          <a:xfrm>
            <a:off x="5562600" y="1524000"/>
            <a:ext cx="2333624" cy="1766887"/>
          </a:xfrm>
          <a:prstGeom prst="rect">
            <a:avLst/>
          </a:prstGeom>
          <a:noFill/>
          <a:ln w="9525">
            <a:noFill/>
            <a:miter lim="800000"/>
            <a:headEnd/>
            <a:tailEnd/>
          </a:ln>
        </p:spPr>
      </p:pic>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4203" y="2664422"/>
            <a:ext cx="1981200" cy="1037035"/>
          </a:xfrm>
          <a:prstGeom prst="rect">
            <a:avLst/>
          </a:prstGeom>
        </p:spPr>
      </p:pic>
      <p:pic>
        <p:nvPicPr>
          <p:cNvPr id="11" name="Picture 10" descr="C:\Users\wllagoe.EADS\Pictures\Construction\IMG_1163.JPG"/>
          <p:cNvPicPr/>
          <p:nvPr/>
        </p:nvPicPr>
        <p:blipFill>
          <a:blip r:embed="rId5" cstate="print"/>
          <a:srcRect l="18429" t="24573" r="57022" b="22008"/>
          <a:stretch>
            <a:fillRect/>
          </a:stretch>
        </p:blipFill>
        <p:spPr bwMode="auto">
          <a:xfrm>
            <a:off x="7162800" y="3550443"/>
            <a:ext cx="1362074" cy="2209800"/>
          </a:xfrm>
          <a:prstGeom prst="rect">
            <a:avLst/>
          </a:prstGeom>
          <a:noFill/>
          <a:ln w="9525">
            <a:noFill/>
            <a:miter lim="800000"/>
            <a:headEnd/>
            <a:tailEnd/>
          </a:ln>
        </p:spPr>
      </p:pic>
      <p:sp>
        <p:nvSpPr>
          <p:cNvPr id="10" name="TextBox 9">
            <a:extLst>
              <a:ext uri="{FF2B5EF4-FFF2-40B4-BE49-F238E27FC236}">
                <a16:creationId xmlns:a16="http://schemas.microsoft.com/office/drawing/2014/main" id="{D0DFB843-8B6A-4AAC-994D-8D00D503B640}"/>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spTree>
    <p:extLst>
      <p:ext uri="{BB962C8B-B14F-4D97-AF65-F5344CB8AC3E}">
        <p14:creationId xmlns:p14="http://schemas.microsoft.com/office/powerpoint/2010/main" val="3792614395"/>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308314559"/>
              </p:ext>
            </p:extLst>
          </p:nvPr>
        </p:nvGraphicFramePr>
        <p:xfrm>
          <a:off x="609600" y="1143000"/>
          <a:ext cx="7924798" cy="1362892"/>
        </p:xfrm>
        <a:graphic>
          <a:graphicData uri="http://schemas.openxmlformats.org/drawingml/2006/table">
            <a:tbl>
              <a:tblPr>
                <a:tableStyleId>{00A15C55-8517-42AA-B614-E9B94910E393}</a:tableStyleId>
              </a:tblPr>
              <a:tblGrid>
                <a:gridCol w="3810000">
                  <a:extLst>
                    <a:ext uri="{9D8B030D-6E8A-4147-A177-3AD203B41FA5}">
                      <a16:colId xmlns:a16="http://schemas.microsoft.com/office/drawing/2014/main" val="20000"/>
                    </a:ext>
                  </a:extLst>
                </a:gridCol>
                <a:gridCol w="1365824">
                  <a:extLst>
                    <a:ext uri="{9D8B030D-6E8A-4147-A177-3AD203B41FA5}">
                      <a16:colId xmlns:a16="http://schemas.microsoft.com/office/drawing/2014/main" val="20001"/>
                    </a:ext>
                  </a:extLst>
                </a:gridCol>
                <a:gridCol w="996376">
                  <a:extLst>
                    <a:ext uri="{9D8B030D-6E8A-4147-A177-3AD203B41FA5}">
                      <a16:colId xmlns:a16="http://schemas.microsoft.com/office/drawing/2014/main" val="20002"/>
                    </a:ext>
                  </a:extLst>
                </a:gridCol>
                <a:gridCol w="826324">
                  <a:extLst>
                    <a:ext uri="{9D8B030D-6E8A-4147-A177-3AD203B41FA5}">
                      <a16:colId xmlns:a16="http://schemas.microsoft.com/office/drawing/2014/main" val="20003"/>
                    </a:ext>
                  </a:extLst>
                </a:gridCol>
                <a:gridCol w="926274">
                  <a:extLst>
                    <a:ext uri="{9D8B030D-6E8A-4147-A177-3AD203B41FA5}">
                      <a16:colId xmlns:a16="http://schemas.microsoft.com/office/drawing/2014/main" val="20004"/>
                    </a:ext>
                  </a:extLst>
                </a:gridCol>
              </a:tblGrid>
              <a:tr h="59218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NAICS 23</a:t>
                      </a:r>
                      <a:r>
                        <a:rPr lang="en-US" sz="1400" b="1" dirty="0"/>
                        <a:t>—CONSTRUCTION</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FFY 2018</a:t>
                      </a:r>
                    </a:p>
                  </a:txBody>
                  <a:tcPr anchor="ctr" horzOverflow="overflow">
                    <a:solidFill>
                      <a:schemeClr val="bg1">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  1</a:t>
                      </a:r>
                      <a:r>
                        <a:rPr kumimoji="0" lang="en-US" sz="1000" b="1" i="0" u="none" strike="noStrike" cap="none" normalizeH="0" baseline="30000" dirty="0">
                          <a:ln>
                            <a:noFill/>
                          </a:ln>
                          <a:solidFill>
                            <a:schemeClr val="tx1"/>
                          </a:solidFill>
                          <a:effectLst/>
                          <a:latin typeface="Arial" charset="0"/>
                          <a:cs typeface="Arial" charset="0"/>
                        </a:rPr>
                        <a:t>st </a:t>
                      </a:r>
                      <a:r>
                        <a:rPr kumimoji="0" lang="en-US" sz="10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Total Fatalities</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i="1" u="none" strike="noStrike" cap="none" normalizeH="0" baseline="0" dirty="0">
                          <a:ln>
                            <a:noFill/>
                          </a:ln>
                          <a:effectLst/>
                        </a:rPr>
                        <a:t>24</a:t>
                      </a:r>
                    </a:p>
                  </a:txBody>
                  <a:tcP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a:t>
                      </a:r>
                    </a:p>
                  </a:txBody>
                  <a:tcPr horzOverflow="overflow">
                    <a:solidFill>
                      <a:schemeClr val="bg1">
                        <a:lumMod val="95000"/>
                      </a:schemeClr>
                    </a:solidFill>
                  </a:tcPr>
                </a:tc>
                <a:extLst>
                  <a:ext uri="{0D108BD9-81ED-4DB2-BD59-A6C34878D82A}">
                    <a16:rowId xmlns:a16="http://schemas.microsoft.com/office/drawing/2014/main" val="10001"/>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effectLst/>
                        </a:rPr>
                        <a:t> Fatality Rate</a:t>
                      </a:r>
                      <a:endParaRPr kumimoji="0" lang="en-US" sz="12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0.0118</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3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0.0005</a:t>
                      </a: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0.0005</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i="1" dirty="0"/>
                    </a:p>
                  </a:txBody>
                  <a:tcPr horzOverflow="overflow">
                    <a:solidFill>
                      <a:schemeClr val="bg1">
                        <a:lumMod val="85000"/>
                      </a:schemeClr>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429E3F52-CB49-402C-A2F3-397DEDA2D330}"/>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8" name="Table 7">
            <a:extLst>
              <a:ext uri="{FF2B5EF4-FFF2-40B4-BE49-F238E27FC236}">
                <a16:creationId xmlns:a16="http://schemas.microsoft.com/office/drawing/2014/main" id="{551D7D50-EAB8-4089-9442-23CB7A3F44C9}"/>
              </a:ext>
            </a:extLst>
          </p:cNvPr>
          <p:cNvGraphicFramePr>
            <a:graphicFrameLocks noGrp="1"/>
          </p:cNvGraphicFramePr>
          <p:nvPr>
            <p:extLst>
              <p:ext uri="{D42A27DB-BD31-4B8C-83A1-F6EECF244321}">
                <p14:modId xmlns:p14="http://schemas.microsoft.com/office/powerpoint/2010/main" val="1049505037"/>
              </p:ext>
            </p:extLst>
          </p:nvPr>
        </p:nvGraphicFramePr>
        <p:xfrm>
          <a:off x="609599" y="2514601"/>
          <a:ext cx="7924798" cy="3362282"/>
        </p:xfrm>
        <a:graphic>
          <a:graphicData uri="http://schemas.openxmlformats.org/drawingml/2006/table">
            <a:tbl>
              <a:tblPr firstRow="1" bandRow="1">
                <a:tableStyleId>{00A15C55-8517-42AA-B614-E9B94910E393}</a:tableStyleId>
              </a:tblPr>
              <a:tblGrid>
                <a:gridCol w="2161158">
                  <a:extLst>
                    <a:ext uri="{9D8B030D-6E8A-4147-A177-3AD203B41FA5}">
                      <a16:colId xmlns:a16="http://schemas.microsoft.com/office/drawing/2014/main" val="20000"/>
                    </a:ext>
                  </a:extLst>
                </a:gridCol>
                <a:gridCol w="776302">
                  <a:extLst>
                    <a:ext uri="{9D8B030D-6E8A-4147-A177-3AD203B41FA5}">
                      <a16:colId xmlns:a16="http://schemas.microsoft.com/office/drawing/2014/main" val="20001"/>
                    </a:ext>
                  </a:extLst>
                </a:gridCol>
                <a:gridCol w="872541">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14397">
                  <a:extLst>
                    <a:ext uri="{9D8B030D-6E8A-4147-A177-3AD203B41FA5}">
                      <a16:colId xmlns:a16="http://schemas.microsoft.com/office/drawing/2014/main" val="20005"/>
                    </a:ext>
                  </a:extLst>
                </a:gridCol>
              </a:tblGrid>
              <a:tr h="498517">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83095">
                <a:tc>
                  <a:txBody>
                    <a:bodyPr/>
                    <a:lstStyle/>
                    <a:p>
                      <a:pPr algn="r"/>
                      <a:r>
                        <a:rPr lang="en-US" sz="1300" b="0" i="1" dirty="0">
                          <a:solidFill>
                            <a:schemeClr val="tx1"/>
                          </a:solidFill>
                        </a:rPr>
                        <a:t>Struck By</a:t>
                      </a:r>
                    </a:p>
                  </a:txBody>
                  <a:tcPr anchor="ctr">
                    <a:solidFill>
                      <a:schemeClr val="bg1">
                        <a:lumMod val="95000"/>
                      </a:schemeClr>
                    </a:solidFill>
                  </a:tcPr>
                </a:tc>
                <a:tc>
                  <a:txBody>
                    <a:bodyPr/>
                    <a:lstStyle/>
                    <a:p>
                      <a:pPr algn="ctr"/>
                      <a:r>
                        <a:rPr lang="en-US" sz="1300" i="0" dirty="0"/>
                        <a:t>1</a:t>
                      </a:r>
                    </a:p>
                  </a:txBody>
                  <a:tcPr anchor="ctr">
                    <a:solidFill>
                      <a:schemeClr val="bg1">
                        <a:lumMod val="95000"/>
                      </a:schemeClr>
                    </a:solidFill>
                  </a:tcPr>
                </a:tc>
                <a:tc>
                  <a:txBody>
                    <a:bodyPr/>
                    <a:lstStyle/>
                    <a:p>
                      <a:pPr algn="ctr"/>
                      <a:r>
                        <a:rPr lang="en-US" sz="1300" b="1" i="1" dirty="0"/>
                        <a:t>1</a:t>
                      </a:r>
                    </a:p>
                  </a:txBody>
                  <a:tcPr anchor="ctr">
                    <a:solidFill>
                      <a:schemeClr val="bg1">
                        <a:lumMod val="95000"/>
                      </a:schemeClr>
                    </a:solidFill>
                  </a:tcPr>
                </a:tc>
                <a:tc>
                  <a:txBody>
                    <a:bodyPr/>
                    <a:lstStyle/>
                    <a:p>
                      <a:pPr algn="r"/>
                      <a:r>
                        <a:rPr lang="en-US" sz="1300" b="0" i="1" dirty="0">
                          <a:solidFill>
                            <a:schemeClr val="tx1"/>
                          </a:solidFill>
                        </a:rPr>
                        <a:t>Inhalation</a:t>
                      </a:r>
                    </a:p>
                  </a:txBody>
                  <a:tcPr anchor="ctr">
                    <a:solidFill>
                      <a:schemeClr val="bg1">
                        <a:lumMod val="95000"/>
                      </a:schemeClr>
                    </a:solidFill>
                  </a:tcPr>
                </a:tc>
                <a:tc>
                  <a:txBody>
                    <a:bodyPr/>
                    <a:lstStyle/>
                    <a:p>
                      <a:pPr algn="ctr"/>
                      <a:r>
                        <a:rPr lang="en-US" sz="1300" i="0" dirty="0"/>
                        <a:t>1</a:t>
                      </a:r>
                    </a:p>
                  </a:txBody>
                  <a:tcPr anchor="ctr">
                    <a:solidFill>
                      <a:schemeClr val="bg1">
                        <a:lumMod val="95000"/>
                      </a:schemeClr>
                    </a:solidFill>
                  </a:tcPr>
                </a:tc>
                <a:tc>
                  <a:txBody>
                    <a:bodyPr/>
                    <a:lstStyle/>
                    <a:p>
                      <a:pPr algn="ctr"/>
                      <a:r>
                        <a:rPr lang="en-US" sz="1300" b="1" i="1" dirty="0"/>
                        <a:t>1</a:t>
                      </a:r>
                    </a:p>
                  </a:txBody>
                  <a:tcPr anchor="ctr">
                    <a:solidFill>
                      <a:schemeClr val="bg1">
                        <a:lumMod val="95000"/>
                      </a:schemeClr>
                    </a:solidFill>
                  </a:tcPr>
                </a:tc>
                <a:extLst>
                  <a:ext uri="{0D108BD9-81ED-4DB2-BD59-A6C34878D82A}">
                    <a16:rowId xmlns:a16="http://schemas.microsoft.com/office/drawing/2014/main" val="10001"/>
                  </a:ext>
                </a:extLst>
              </a:tr>
              <a:tr h="433179">
                <a:tc>
                  <a:txBody>
                    <a:bodyPr/>
                    <a:lstStyle/>
                    <a:p>
                      <a:pPr algn="r"/>
                      <a:r>
                        <a:rPr lang="en-US" sz="13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77706">
                <a:tc>
                  <a:txBody>
                    <a:bodyPr/>
                    <a:lstStyle/>
                    <a:p>
                      <a:pPr algn="r"/>
                      <a:r>
                        <a:rPr lang="en-US" sz="13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3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28790">
                <a:tc>
                  <a:txBody>
                    <a:bodyPr/>
                    <a:lstStyle/>
                    <a:p>
                      <a:pPr algn="r"/>
                      <a:r>
                        <a:rPr lang="en-US" sz="1300" b="0" i="1" dirty="0"/>
                        <a:t>Fall (Same</a:t>
                      </a:r>
                      <a:r>
                        <a:rPr lang="en-US" sz="1300" b="0" i="1" baseline="0" dirty="0"/>
                        <a:t> Level)</a:t>
                      </a:r>
                      <a:endParaRPr lang="en-US" sz="13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3179">
                <a:tc>
                  <a:txBody>
                    <a:bodyPr/>
                    <a:lstStyle/>
                    <a:p>
                      <a:pPr algn="r"/>
                      <a:r>
                        <a:rPr lang="en-US" sz="13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3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86544">
                <a:tc>
                  <a:txBody>
                    <a:bodyPr/>
                    <a:lstStyle/>
                    <a:p>
                      <a:pPr algn="r"/>
                      <a:r>
                        <a:rPr lang="en-US" sz="13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6"/>
                  </a:ext>
                </a:extLst>
              </a:tr>
              <a:tr h="511791">
                <a:tc>
                  <a:txBody>
                    <a:bodyPr/>
                    <a:lstStyle/>
                    <a:p>
                      <a:pPr algn="r"/>
                      <a:r>
                        <a:rPr lang="en-US" sz="13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3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7613049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10" name="Group 128">
            <a:extLst>
              <a:ext uri="{FF2B5EF4-FFF2-40B4-BE49-F238E27FC236}">
                <a16:creationId xmlns:a16="http://schemas.microsoft.com/office/drawing/2014/main" id="{D01AEA25-2911-4D7B-B30B-6CB68AEBDA92}"/>
              </a:ext>
            </a:extLst>
          </p:cNvPr>
          <p:cNvGraphicFramePr>
            <a:graphicFrameLocks noGrp="1"/>
          </p:cNvGraphicFramePr>
          <p:nvPr>
            <p:extLst>
              <p:ext uri="{D42A27DB-BD31-4B8C-83A1-F6EECF244321}">
                <p14:modId xmlns:p14="http://schemas.microsoft.com/office/powerpoint/2010/main" val="988049236"/>
              </p:ext>
            </p:extLst>
          </p:nvPr>
        </p:nvGraphicFramePr>
        <p:xfrm>
          <a:off x="609600" y="1143000"/>
          <a:ext cx="7929234" cy="173944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379515">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23*</a:t>
                      </a:r>
                      <a:r>
                        <a:rPr lang="en-US" sz="1800" b="1" dirty="0"/>
                        <a:t>—</a:t>
                      </a:r>
                      <a:r>
                        <a:rPr kumimoji="0" lang="en-US" sz="1800" b="1" i="0" u="none" strike="noStrike" cap="none" normalizeH="0" baseline="0" dirty="0">
                          <a:ln>
                            <a:noFill/>
                          </a:ln>
                          <a:solidFill>
                            <a:schemeClr val="tx1"/>
                          </a:solidFill>
                          <a:effectLst/>
                          <a:latin typeface="Arial" charset="0"/>
                          <a:cs typeface="Arial" charset="0"/>
                        </a:rPr>
                        <a:t>CONSTRUCTION</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111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3795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2017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2846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2.2</a:t>
                      </a:r>
                    </a:p>
                  </a:txBody>
                  <a:tcPr horzOverflow="overflow">
                    <a:solidFill>
                      <a:schemeClr val="bg1">
                        <a:lumMod val="9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18%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1.8</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3.2</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3.1</a:t>
                      </a:r>
                    </a:p>
                  </a:txBody>
                  <a:tcPr horzOverflow="overflow">
                    <a:solidFill>
                      <a:schemeClr val="bg1">
                        <a:lumMod val="95000"/>
                      </a:schemeClr>
                    </a:solidFill>
                  </a:tcPr>
                </a:tc>
                <a:tc>
                  <a:txBody>
                    <a:bodyPr/>
                    <a:lstStyle/>
                    <a:p>
                      <a:pPr algn="ctr"/>
                      <a:r>
                        <a:rPr lang="en-US" sz="1200" b="1" i="1" dirty="0"/>
                        <a:t>42% Lower</a:t>
                      </a:r>
                    </a:p>
                  </a:txBody>
                  <a:tcPr horzOverflow="overflow">
                    <a:solidFill>
                      <a:schemeClr val="bg1">
                        <a:lumMod val="95000"/>
                      </a:schemeClr>
                    </a:solidFill>
                  </a:tcPr>
                </a:tc>
                <a:extLst>
                  <a:ext uri="{0D108BD9-81ED-4DB2-BD59-A6C34878D82A}">
                    <a16:rowId xmlns:a16="http://schemas.microsoft.com/office/drawing/2014/main" val="10003"/>
                  </a:ext>
                </a:extLst>
              </a:tr>
              <a:tr h="2846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1.5</a:t>
                      </a:r>
                    </a:p>
                  </a:txBody>
                  <a:tcPr horzOverflow="overflow">
                    <a:solidFill>
                      <a:schemeClr val="bg1">
                        <a:lumMod val="8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27%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1.1</a:t>
                      </a:r>
                    </a:p>
                  </a:txBody>
                  <a:tcPr horzOverflow="overflow">
                    <a:solidFill>
                      <a:schemeClr val="bg1">
                        <a:lumMod val="85000"/>
                      </a:schemeClr>
                    </a:solidFill>
                  </a:tcPr>
                </a:tc>
                <a:tc>
                  <a:txBody>
                    <a:bodyPr/>
                    <a:lstStyle/>
                    <a:p>
                      <a:pPr algn="ctr"/>
                      <a:r>
                        <a:rPr lang="en-US" sz="1200" i="1" dirty="0"/>
                        <a:t>1.9</a:t>
                      </a:r>
                    </a:p>
                  </a:txBody>
                  <a:tcPr horzOverflow="overflow">
                    <a:solidFill>
                      <a:schemeClr val="bg1">
                        <a:lumMod val="85000"/>
                      </a:schemeClr>
                    </a:solidFill>
                  </a:tcPr>
                </a:tc>
                <a:tc gridSpan="2">
                  <a:txBody>
                    <a:bodyPr/>
                    <a:lstStyle/>
                    <a:p>
                      <a:pPr algn="ctr"/>
                      <a:r>
                        <a:rPr lang="en-US" sz="1200" b="1" i="1" dirty="0"/>
                        <a:t>5%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1.8</a:t>
                      </a:r>
                    </a:p>
                  </a:txBody>
                  <a:tcPr horzOverflow="overflow">
                    <a:solidFill>
                      <a:schemeClr val="bg1">
                        <a:lumMod val="85000"/>
                      </a:schemeClr>
                    </a:solidFill>
                  </a:tcPr>
                </a:tc>
                <a:tc>
                  <a:txBody>
                    <a:bodyPr/>
                    <a:lstStyle/>
                    <a:p>
                      <a:pPr algn="ctr"/>
                      <a:r>
                        <a:rPr lang="en-US" sz="1200" b="1" i="1" dirty="0"/>
                        <a:t>39%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76F513C8-4F61-485B-B908-53F43B8CC408}"/>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7" name="Group 22">
            <a:extLst>
              <a:ext uri="{FF2B5EF4-FFF2-40B4-BE49-F238E27FC236}">
                <a16:creationId xmlns:a16="http://schemas.microsoft.com/office/drawing/2014/main" id="{C44D24E8-1176-4C67-9E08-326EA26D433E}"/>
              </a:ext>
            </a:extLst>
          </p:cNvPr>
          <p:cNvGraphicFramePr>
            <a:graphicFrameLocks noGrp="1"/>
          </p:cNvGraphicFramePr>
          <p:nvPr>
            <p:extLst>
              <p:ext uri="{D42A27DB-BD31-4B8C-83A1-F6EECF244321}">
                <p14:modId xmlns:p14="http://schemas.microsoft.com/office/powerpoint/2010/main" val="2950075602"/>
              </p:ext>
            </p:extLst>
          </p:nvPr>
        </p:nvGraphicFramePr>
        <p:xfrm>
          <a:off x="609601" y="3166350"/>
          <a:ext cx="7924799" cy="2777250"/>
        </p:xfrm>
        <a:graphic>
          <a:graphicData uri="http://schemas.openxmlformats.org/drawingml/2006/table">
            <a:tbl>
              <a:tblPr>
                <a:tableStyleId>{00A15C55-8517-42AA-B614-E9B94910E393}</a:tableStyleId>
              </a:tblPr>
              <a:tblGrid>
                <a:gridCol w="518159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843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Compliance Inspections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201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201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1,050</a:t>
                      </a:r>
                    </a:p>
                  </a:txBody>
                  <a:tcPr anchor="ctr" horzOverflow="overflow">
                    <a:solidFill>
                      <a:schemeClr val="bg1">
                        <a:lumMod val="95000"/>
                      </a:schemeClr>
                    </a:solidFill>
                  </a:tcPr>
                </a:tc>
                <a:extLst>
                  <a:ext uri="{0D108BD9-81ED-4DB2-BD59-A6C34878D82A}">
                    <a16:rowId xmlns:a16="http://schemas.microsoft.com/office/drawing/2014/main" val="10001"/>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Consultative Visits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104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200</a:t>
                      </a:r>
                    </a:p>
                  </a:txBody>
                  <a:tcPr anchor="ctr" horzOverflow="overflow">
                    <a:solidFill>
                      <a:schemeClr val="bg1">
                        <a:lumMod val="85000"/>
                      </a:schemeClr>
                    </a:solidFill>
                  </a:tcPr>
                </a:tc>
                <a:extLst>
                  <a:ext uri="{0D108BD9-81ED-4DB2-BD59-A6C34878D82A}">
                    <a16:rowId xmlns:a16="http://schemas.microsoft.com/office/drawing/2014/main" val="10002"/>
                  </a:ext>
                </a:extLst>
              </a:tr>
              <a:tr h="5820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OSH Outreach Events (10 and 30 Hour Construction Courses)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8</a:t>
                      </a:r>
                    </a:p>
                  </a:txBody>
                  <a:tcPr anchor="ctr" horzOverflow="overflow">
                    <a:solidFill>
                      <a:schemeClr val="bg1">
                        <a:lumMod val="95000"/>
                      </a:schemeClr>
                    </a:solidFill>
                  </a:tcPr>
                </a:tc>
                <a:extLst>
                  <a:ext uri="{0D108BD9-81ED-4DB2-BD59-A6C34878D82A}">
                    <a16:rowId xmlns:a16="http://schemas.microsoft.com/office/drawing/2014/main" val="10003"/>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People Trained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288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288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2,500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122581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pic>
        <p:nvPicPr>
          <p:cNvPr id="17" name="Picture 16">
            <a:extLst>
              <a:ext uri="{FF2B5EF4-FFF2-40B4-BE49-F238E27FC236}">
                <a16:creationId xmlns:a16="http://schemas.microsoft.com/office/drawing/2014/main" id="{A1D21761-1394-47F6-8DD1-4E8FBA2AE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513" y="3292641"/>
            <a:ext cx="1197813" cy="898359"/>
          </a:xfrm>
          <a:prstGeom prst="rect">
            <a:avLst/>
          </a:prstGeom>
        </p:spPr>
      </p:pic>
      <p:pic>
        <p:nvPicPr>
          <p:cNvPr id="19" name="Picture 18">
            <a:extLst>
              <a:ext uri="{FF2B5EF4-FFF2-40B4-BE49-F238E27FC236}">
                <a16:creationId xmlns:a16="http://schemas.microsoft.com/office/drawing/2014/main" id="{42D5DB8F-B6A1-426E-B12C-D4025A504B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96000" y="3276101"/>
            <a:ext cx="1219866" cy="914899"/>
          </a:xfrm>
          <a:prstGeom prst="rect">
            <a:avLst/>
          </a:prstGeom>
        </p:spPr>
      </p:pic>
      <p:pic>
        <p:nvPicPr>
          <p:cNvPr id="20" name="Picture 19">
            <a:extLst>
              <a:ext uri="{FF2B5EF4-FFF2-40B4-BE49-F238E27FC236}">
                <a16:creationId xmlns:a16="http://schemas.microsoft.com/office/drawing/2014/main" id="{DC93077B-DF70-4A3F-8623-F97E67031B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276101"/>
            <a:ext cx="1178197" cy="871864"/>
          </a:xfrm>
          <a:prstGeom prst="rect">
            <a:avLst/>
          </a:prstGeom>
        </p:spPr>
      </p:pic>
      <p:pic>
        <p:nvPicPr>
          <p:cNvPr id="22" name="Picture 21">
            <a:extLst>
              <a:ext uri="{FF2B5EF4-FFF2-40B4-BE49-F238E27FC236}">
                <a16:creationId xmlns:a16="http://schemas.microsoft.com/office/drawing/2014/main" id="{86305363-F5B6-4886-95E2-3FE730FC44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802626" y="3276101"/>
            <a:ext cx="1179094" cy="884321"/>
          </a:xfrm>
          <a:prstGeom prst="rect">
            <a:avLst/>
          </a:prstGeom>
        </p:spPr>
      </p:pic>
      <p:pic>
        <p:nvPicPr>
          <p:cNvPr id="23" name="Picture 22" descr="C:\Users\wllagoe.EADS\Pictures\Construction\IMG_1163.JPG">
            <a:extLst>
              <a:ext uri="{FF2B5EF4-FFF2-40B4-BE49-F238E27FC236}">
                <a16:creationId xmlns:a16="http://schemas.microsoft.com/office/drawing/2014/main" id="{A348B6C0-2D85-4CA2-BE9D-59E7F611286D}"/>
              </a:ext>
            </a:extLst>
          </p:cNvPr>
          <p:cNvPicPr/>
          <p:nvPr/>
        </p:nvPicPr>
        <p:blipFill>
          <a:blip r:embed="rId7" cstate="print"/>
          <a:srcRect l="18429" t="24573" r="35898" b="22008"/>
          <a:stretch>
            <a:fillRect/>
          </a:stretch>
        </p:blipFill>
        <p:spPr bwMode="auto">
          <a:xfrm>
            <a:off x="602223" y="3313379"/>
            <a:ext cx="1371603" cy="834586"/>
          </a:xfrm>
          <a:prstGeom prst="rect">
            <a:avLst/>
          </a:prstGeom>
          <a:noFill/>
          <a:ln w="9525">
            <a:noFill/>
            <a:miter lim="800000"/>
            <a:headEnd/>
            <a:tailEnd/>
          </a:ln>
        </p:spPr>
      </p:pic>
      <p:pic>
        <p:nvPicPr>
          <p:cNvPr id="24" name="Picture 23" descr="C:\Documents and Settings\Wanda Lagoe\My Documents\My Pictures\PSM\IMG_1889.JPG">
            <a:extLst>
              <a:ext uri="{FF2B5EF4-FFF2-40B4-BE49-F238E27FC236}">
                <a16:creationId xmlns:a16="http://schemas.microsoft.com/office/drawing/2014/main" id="{54668D7E-3876-40DB-9FF7-CCA38AC63DC8}"/>
              </a:ext>
            </a:extLst>
          </p:cNvPr>
          <p:cNvPicPr/>
          <p:nvPr/>
        </p:nvPicPr>
        <p:blipFill>
          <a:blip r:embed="rId8" cstate="print"/>
          <a:srcRect l="8929" t="21542" r="8418" b="33939"/>
          <a:stretch>
            <a:fillRect/>
          </a:stretch>
        </p:blipFill>
        <p:spPr bwMode="auto">
          <a:xfrm>
            <a:off x="1881250" y="3292954"/>
            <a:ext cx="2378576" cy="855011"/>
          </a:xfrm>
          <a:prstGeom prst="rect">
            <a:avLst/>
          </a:prstGeom>
          <a:noFill/>
          <a:ln w="9525">
            <a:noFill/>
            <a:miter lim="800000"/>
            <a:headEnd/>
            <a:tailEnd/>
          </a:ln>
        </p:spPr>
      </p:pic>
      <p:sp>
        <p:nvSpPr>
          <p:cNvPr id="12" name="TextBox 11">
            <a:extLst>
              <a:ext uri="{FF2B5EF4-FFF2-40B4-BE49-F238E27FC236}">
                <a16:creationId xmlns:a16="http://schemas.microsoft.com/office/drawing/2014/main" id="{340B1D8B-4DEB-4587-AFDE-326AB4FF0A3F}"/>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13" name="Table 12">
            <a:extLst>
              <a:ext uri="{FF2B5EF4-FFF2-40B4-BE49-F238E27FC236}">
                <a16:creationId xmlns:a16="http://schemas.microsoft.com/office/drawing/2014/main" id="{EF97276C-2D2F-447A-AFA2-B5D3CBF142E5}"/>
              </a:ext>
            </a:extLst>
          </p:cNvPr>
          <p:cNvGraphicFramePr>
            <a:graphicFrameLocks noGrp="1"/>
          </p:cNvGraphicFramePr>
          <p:nvPr>
            <p:extLst>
              <p:ext uri="{D42A27DB-BD31-4B8C-83A1-F6EECF244321}">
                <p14:modId xmlns:p14="http://schemas.microsoft.com/office/powerpoint/2010/main" val="3125520010"/>
              </p:ext>
            </p:extLst>
          </p:nvPr>
        </p:nvGraphicFramePr>
        <p:xfrm>
          <a:off x="609597" y="1142999"/>
          <a:ext cx="7896729" cy="2149639"/>
        </p:xfrm>
        <a:graphic>
          <a:graphicData uri="http://schemas.openxmlformats.org/drawingml/2006/table">
            <a:tbl>
              <a:tblPr firstRow="1" bandRow="1">
                <a:tableStyleId>{00A15C55-8517-42AA-B614-E9B94910E393}</a:tableStyleId>
              </a:tblPr>
              <a:tblGrid>
                <a:gridCol w="4555806">
                  <a:extLst>
                    <a:ext uri="{9D8B030D-6E8A-4147-A177-3AD203B41FA5}">
                      <a16:colId xmlns:a16="http://schemas.microsoft.com/office/drawing/2014/main" val="20000"/>
                    </a:ext>
                  </a:extLst>
                </a:gridCol>
                <a:gridCol w="1063021">
                  <a:extLst>
                    <a:ext uri="{9D8B030D-6E8A-4147-A177-3AD203B41FA5}">
                      <a16:colId xmlns:a16="http://schemas.microsoft.com/office/drawing/2014/main" val="20001"/>
                    </a:ext>
                  </a:extLst>
                </a:gridCol>
                <a:gridCol w="987091">
                  <a:extLst>
                    <a:ext uri="{9D8B030D-6E8A-4147-A177-3AD203B41FA5}">
                      <a16:colId xmlns:a16="http://schemas.microsoft.com/office/drawing/2014/main" val="20002"/>
                    </a:ext>
                  </a:extLst>
                </a:gridCol>
                <a:gridCol w="1290811">
                  <a:extLst>
                    <a:ext uri="{9D8B030D-6E8A-4147-A177-3AD203B41FA5}">
                      <a16:colId xmlns:a16="http://schemas.microsoft.com/office/drawing/2014/main" val="20003"/>
                    </a:ext>
                  </a:extLst>
                </a:gridCol>
              </a:tblGrid>
              <a:tr h="568995">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500" dirty="0">
                          <a:solidFill>
                            <a:schemeClr val="tx1"/>
                          </a:solidFill>
                        </a:rPr>
                        <a:t>1</a:t>
                      </a:r>
                      <a:r>
                        <a:rPr lang="en-US" sz="1500" baseline="30000" dirty="0">
                          <a:solidFill>
                            <a:schemeClr val="tx1"/>
                          </a:solidFill>
                        </a:rPr>
                        <a:t>st</a:t>
                      </a:r>
                      <a:r>
                        <a:rPr lang="en-US" sz="1500" dirty="0">
                          <a:solidFill>
                            <a:schemeClr val="tx1"/>
                          </a:solidFill>
                        </a:rPr>
                        <a:t> Qtr.</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95161">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i="0" dirty="0"/>
                        <a:t>11</a:t>
                      </a:r>
                    </a:p>
                  </a:txBody>
                  <a:tcPr anchor="ctr">
                    <a:solidFill>
                      <a:schemeClr val="bg1">
                        <a:lumMod val="85000"/>
                      </a:schemeClr>
                    </a:solidFill>
                  </a:tcPr>
                </a:tc>
                <a:tc>
                  <a:txBody>
                    <a:bodyPr/>
                    <a:lstStyle/>
                    <a:p>
                      <a:pPr algn="ctr"/>
                      <a:r>
                        <a:rPr lang="en-US" sz="1400" b="1" i="1" dirty="0"/>
                        <a:t>11</a:t>
                      </a:r>
                    </a:p>
                  </a:txBody>
                  <a:tcPr anchor="ctr">
                    <a:solidFill>
                      <a:schemeClr val="bg1">
                        <a:lumMod val="85000"/>
                      </a:schemeClr>
                    </a:solidFill>
                  </a:tcPr>
                </a:tc>
                <a:tc>
                  <a:txBody>
                    <a:bodyPr/>
                    <a:lstStyle/>
                    <a:p>
                      <a:pPr algn="ctr"/>
                      <a:r>
                        <a:rPr lang="en-US" sz="1400" i="0" dirty="0"/>
                        <a:t>60</a:t>
                      </a:r>
                    </a:p>
                  </a:txBody>
                  <a:tcPr anchor="ctr">
                    <a:solidFill>
                      <a:schemeClr val="bg1">
                        <a:lumMod val="85000"/>
                      </a:schemeClr>
                    </a:solidFill>
                  </a:tcPr>
                </a:tc>
                <a:extLst>
                  <a:ext uri="{0D108BD9-81ED-4DB2-BD59-A6C34878D82A}">
                    <a16:rowId xmlns:a16="http://schemas.microsoft.com/office/drawing/2014/main" val="10001"/>
                  </a:ext>
                </a:extLst>
              </a:tr>
              <a:tr h="395161">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i="0" dirty="0"/>
                        <a:t>10</a:t>
                      </a:r>
                    </a:p>
                  </a:txBody>
                  <a:tcPr anchor="ctr">
                    <a:solidFill>
                      <a:schemeClr val="bg1">
                        <a:lumMod val="95000"/>
                      </a:schemeClr>
                    </a:solidFill>
                  </a:tcPr>
                </a:tc>
                <a:tc>
                  <a:txBody>
                    <a:bodyPr/>
                    <a:lstStyle/>
                    <a:p>
                      <a:pPr algn="ctr"/>
                      <a:r>
                        <a:rPr lang="en-US" sz="1400" b="1" i="1" dirty="0"/>
                        <a:t>10</a:t>
                      </a:r>
                    </a:p>
                  </a:txBody>
                  <a:tcPr anchor="ctr">
                    <a:solidFill>
                      <a:schemeClr val="bg1">
                        <a:lumMod val="95000"/>
                      </a:schemeClr>
                    </a:solidFill>
                  </a:tcPr>
                </a:tc>
                <a:tc>
                  <a:txBody>
                    <a:bodyPr/>
                    <a:lstStyle/>
                    <a:p>
                      <a:pPr algn="ctr"/>
                      <a:r>
                        <a:rPr lang="en-US" sz="1400" i="0" dirty="0"/>
                        <a:t>13</a:t>
                      </a:r>
                    </a:p>
                  </a:txBody>
                  <a:tcPr anchor="ctr">
                    <a:solidFill>
                      <a:schemeClr val="bg1">
                        <a:lumMod val="95000"/>
                      </a:schemeClr>
                    </a:solidFill>
                  </a:tcPr>
                </a:tc>
                <a:extLst>
                  <a:ext uri="{0D108BD9-81ED-4DB2-BD59-A6C34878D82A}">
                    <a16:rowId xmlns:a16="http://schemas.microsoft.com/office/drawing/2014/main" val="10002"/>
                  </a:ext>
                </a:extLst>
              </a:tr>
              <a:tr h="395161">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b="1" i="1" dirty="0"/>
                        <a:t>0</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extLst>
                  <a:ext uri="{0D108BD9-81ED-4DB2-BD59-A6C34878D82A}">
                    <a16:rowId xmlns:a16="http://schemas.microsoft.com/office/drawing/2014/main" val="10003"/>
                  </a:ext>
                </a:extLst>
              </a:tr>
              <a:tr h="395161">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tc>
                  <a:txBody>
                    <a:bodyPr/>
                    <a:lstStyle/>
                    <a:p>
                      <a:pPr algn="ctr"/>
                      <a:r>
                        <a:rPr lang="en-US" sz="1400" i="0" dirty="0"/>
                        <a:t>150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Table 13">
            <a:extLst>
              <a:ext uri="{FF2B5EF4-FFF2-40B4-BE49-F238E27FC236}">
                <a16:creationId xmlns:a16="http://schemas.microsoft.com/office/drawing/2014/main" id="{B13F91D7-1719-4D29-9068-9619DD16BA2D}"/>
              </a:ext>
            </a:extLst>
          </p:cNvPr>
          <p:cNvGraphicFramePr>
            <a:graphicFrameLocks noGrp="1"/>
          </p:cNvGraphicFramePr>
          <p:nvPr>
            <p:extLst>
              <p:ext uri="{D42A27DB-BD31-4B8C-83A1-F6EECF244321}">
                <p14:modId xmlns:p14="http://schemas.microsoft.com/office/powerpoint/2010/main" val="280544425"/>
              </p:ext>
            </p:extLst>
          </p:nvPr>
        </p:nvGraphicFramePr>
        <p:xfrm>
          <a:off x="609600" y="4114800"/>
          <a:ext cx="7932178" cy="1833069"/>
        </p:xfrm>
        <a:graphic>
          <a:graphicData uri="http://schemas.openxmlformats.org/drawingml/2006/table">
            <a:tbl>
              <a:tblPr>
                <a:tableStyleId>{00A15C55-8517-42AA-B614-E9B94910E393}</a:tableStyleId>
              </a:tblPr>
              <a:tblGrid>
                <a:gridCol w="3432192">
                  <a:extLst>
                    <a:ext uri="{9D8B030D-6E8A-4147-A177-3AD203B41FA5}">
                      <a16:colId xmlns:a16="http://schemas.microsoft.com/office/drawing/2014/main" val="20000"/>
                    </a:ext>
                  </a:extLst>
                </a:gridCol>
                <a:gridCol w="1144064">
                  <a:extLst>
                    <a:ext uri="{9D8B030D-6E8A-4147-A177-3AD203B41FA5}">
                      <a16:colId xmlns:a16="http://schemas.microsoft.com/office/drawing/2014/main" val="20001"/>
                    </a:ext>
                  </a:extLst>
                </a:gridCol>
                <a:gridCol w="1067793">
                  <a:extLst>
                    <a:ext uri="{9D8B030D-6E8A-4147-A177-3AD203B41FA5}">
                      <a16:colId xmlns:a16="http://schemas.microsoft.com/office/drawing/2014/main" val="20002"/>
                    </a:ext>
                  </a:extLst>
                </a:gridCol>
                <a:gridCol w="991522">
                  <a:extLst>
                    <a:ext uri="{9D8B030D-6E8A-4147-A177-3AD203B41FA5}">
                      <a16:colId xmlns:a16="http://schemas.microsoft.com/office/drawing/2014/main" val="20003"/>
                    </a:ext>
                  </a:extLst>
                </a:gridCol>
                <a:gridCol w="1296607">
                  <a:extLst>
                    <a:ext uri="{9D8B030D-6E8A-4147-A177-3AD203B41FA5}">
                      <a16:colId xmlns:a16="http://schemas.microsoft.com/office/drawing/2014/main" val="20004"/>
                    </a:ext>
                  </a:extLst>
                </a:gridCol>
              </a:tblGrid>
              <a:tr h="32947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11331*</a:t>
                      </a:r>
                      <a:r>
                        <a:rPr lang="en-US" sz="1400" b="1" dirty="0"/>
                        <a:t>—</a:t>
                      </a:r>
                      <a:r>
                        <a:rPr kumimoji="0" lang="en-US" sz="14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2018</a:t>
                      </a:r>
                    </a:p>
                  </a:txBody>
                  <a:tcPr anchor="ctr" horzOverflow="overflow">
                    <a:solidFill>
                      <a:schemeClr val="bg1">
                        <a:lumMod val="75000"/>
                      </a:schemeClr>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2947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400" i="1" dirty="0"/>
                        <a:t>0</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400" i="0" dirty="0"/>
                        <a:t>0</a:t>
                      </a:r>
                    </a:p>
                  </a:txBody>
                  <a:tcPr horzOverflow="overflow">
                    <a:solidFill>
                      <a:schemeClr val="bg1">
                        <a:lumMod val="95000"/>
                      </a:schemeClr>
                    </a:solidFill>
                  </a:tcPr>
                </a:tc>
                <a:tc>
                  <a:txBody>
                    <a:bodyPr/>
                    <a:lstStyle/>
                    <a:p>
                      <a:pPr algn="ctr"/>
                      <a:r>
                        <a:rPr lang="en-US" sz="1400" b="1" i="1" dirty="0"/>
                        <a:t>0</a:t>
                      </a:r>
                    </a:p>
                  </a:txBody>
                  <a:tcPr horzOverflow="overflow">
                    <a:solidFill>
                      <a:schemeClr val="bg1">
                        <a:lumMod val="95000"/>
                      </a:schemeClr>
                    </a:solidFill>
                  </a:tcPr>
                </a:tc>
                <a:extLst>
                  <a:ext uri="{0D108BD9-81ED-4DB2-BD59-A6C34878D82A}">
                    <a16:rowId xmlns:a16="http://schemas.microsoft.com/office/drawing/2014/main" val="10001"/>
                  </a:ext>
                </a:extLst>
              </a:tr>
              <a:tr h="32947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56173*</a:t>
                      </a:r>
                      <a:r>
                        <a:rPr lang="en-US" sz="1400" b="1" dirty="0"/>
                        <a:t>—</a:t>
                      </a:r>
                      <a:r>
                        <a:rPr kumimoji="0" lang="en-US" sz="1400" b="1" i="0" u="none" strike="noStrike" cap="none" normalizeH="0" baseline="0" dirty="0">
                          <a:ln>
                            <a:noFill/>
                          </a:ln>
                          <a:solidFill>
                            <a:schemeClr val="tx1"/>
                          </a:solidFill>
                          <a:effectLst/>
                          <a:latin typeface="Arial" charset="0"/>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2017</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2"/>
                  </a:ext>
                </a:extLst>
              </a:tr>
              <a:tr h="444069">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rowSpan="2">
                  <a:txBody>
                    <a:bodyPr/>
                    <a:lstStyle/>
                    <a:p>
                      <a:pPr algn="ctr"/>
                      <a:r>
                        <a:rPr lang="en-US" sz="1400" i="1" dirty="0"/>
                        <a:t>6</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i="0" dirty="0"/>
                        <a:t>1</a:t>
                      </a:r>
                    </a:p>
                  </a:txBody>
                  <a:tcPr horzOverflow="overflow">
                    <a:solidFill>
                      <a:schemeClr val="bg1">
                        <a:lumMod val="85000"/>
                      </a:schemeClr>
                    </a:solidFill>
                  </a:tcPr>
                </a:tc>
                <a:tc>
                  <a:txBody>
                    <a:bodyPr/>
                    <a:lstStyle/>
                    <a:p>
                      <a:pPr algn="ctr"/>
                      <a:r>
                        <a:rPr lang="en-US" sz="1400" b="1" i="1" dirty="0"/>
                        <a:t>1</a:t>
                      </a:r>
                    </a:p>
                  </a:txBody>
                  <a:tcPr horzOverflow="overflow">
                    <a:solidFill>
                      <a:schemeClr val="bg1">
                        <a:lumMod val="85000"/>
                      </a:schemeClr>
                    </a:solidFill>
                  </a:tcPr>
                </a:tc>
                <a:extLst>
                  <a:ext uri="{0D108BD9-81ED-4DB2-BD59-A6C34878D82A}">
                    <a16:rowId xmlns:a16="http://schemas.microsoft.com/office/drawing/2014/main" val="10003"/>
                  </a:ext>
                </a:extLst>
              </a:tr>
              <a:tr h="0">
                <a:tc v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vMerge="1">
                  <a:txBody>
                    <a:bodyPr/>
                    <a:lstStyle/>
                    <a:p>
                      <a:pPr algn="ctr"/>
                      <a:endParaRPr lang="en-US" sz="1400" i="1" dirty="0"/>
                    </a:p>
                  </a:txBody>
                  <a:tcPr horzOverflow="overflow">
                    <a:solidFill>
                      <a:schemeClr val="bg1">
                        <a:lumMod val="85000"/>
                      </a:schemeClr>
                    </a:solidFill>
                  </a:tcPr>
                </a:tc>
                <a:tc vMerge="1">
                  <a:txBody>
                    <a:bodyPr/>
                    <a:lstStyle/>
                    <a:p>
                      <a:endParaRPr lang="en-US"/>
                    </a:p>
                  </a:txBody>
                  <a:tcPr/>
                </a:tc>
                <a:tc rowSpan="2">
                  <a:txBody>
                    <a:bodyPr/>
                    <a:lstStyle/>
                    <a:p>
                      <a:pPr algn="ctr"/>
                      <a:r>
                        <a:rPr lang="en-US" sz="1400" i="0" dirty="0"/>
                        <a:t>0.0032</a:t>
                      </a:r>
                    </a:p>
                  </a:txBody>
                  <a:tcPr horzOverflow="overflow">
                    <a:solidFill>
                      <a:schemeClr val="bg1">
                        <a:lumMod val="95000"/>
                      </a:schemeClr>
                    </a:solidFill>
                  </a:tcPr>
                </a:tc>
                <a:tc rowSpan="2">
                  <a:txBody>
                    <a:bodyPr/>
                    <a:lstStyle/>
                    <a:p>
                      <a:pPr algn="ctr"/>
                      <a:r>
                        <a:rPr lang="en-US" sz="1400" b="1" i="1" dirty="0"/>
                        <a:t>0.0032</a:t>
                      </a:r>
                    </a:p>
                  </a:txBody>
                  <a:tcPr horzOverflow="overflow">
                    <a:solidFill>
                      <a:schemeClr val="bg1">
                        <a:lumMod val="95000"/>
                      </a:schemeClr>
                    </a:solidFill>
                  </a:tcPr>
                </a:tc>
                <a:extLst>
                  <a:ext uri="{0D108BD9-81ED-4DB2-BD59-A6C34878D82A}">
                    <a16:rowId xmlns:a16="http://schemas.microsoft.com/office/drawing/2014/main" val="3489040046"/>
                  </a:ext>
                </a:extLst>
              </a:tr>
              <a:tr h="32947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Combined Fatality Rate</a:t>
                      </a:r>
                    </a:p>
                  </a:txBody>
                  <a:tcPr horzOverflow="overflow">
                    <a:solidFill>
                      <a:schemeClr val="bg1">
                        <a:lumMod val="95000"/>
                      </a:schemeClr>
                    </a:solidFill>
                  </a:tcPr>
                </a:tc>
                <a:tc>
                  <a:txBody>
                    <a:bodyPr/>
                    <a:lstStyle/>
                    <a:p>
                      <a:pPr algn="ctr"/>
                      <a:r>
                        <a:rPr lang="en-US" sz="1400" i="1" dirty="0"/>
                        <a:t>0.017</a:t>
                      </a:r>
                    </a:p>
                  </a:txBody>
                  <a:tcP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vMerge="1">
                  <a:txBody>
                    <a:bodyPr/>
                    <a:lstStyle/>
                    <a:p>
                      <a:pPr algn="ctr"/>
                      <a:endParaRPr lang="en-US" sz="1400" b="0" i="0" dirty="0"/>
                    </a:p>
                  </a:txBody>
                  <a:tcPr horzOverflow="overflow">
                    <a:solidFill>
                      <a:schemeClr val="bg1">
                        <a:lumMod val="95000"/>
                      </a:schemeClr>
                    </a:solidFill>
                  </a:tcPr>
                </a:tc>
                <a:tc vMerge="1">
                  <a:txBody>
                    <a:bodyPr/>
                    <a:lstStyle/>
                    <a:p>
                      <a:pPr algn="ctr"/>
                      <a:endParaRPr lang="en-US" sz="1400" b="1" i="1" dirty="0"/>
                    </a:p>
                  </a:txBody>
                  <a:tcP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10899892"/>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13" name="Group 128">
            <a:extLst>
              <a:ext uri="{FF2B5EF4-FFF2-40B4-BE49-F238E27FC236}">
                <a16:creationId xmlns:a16="http://schemas.microsoft.com/office/drawing/2014/main" id="{4AD67657-16A9-437F-8B5D-3D5C7136A568}"/>
              </a:ext>
            </a:extLst>
          </p:cNvPr>
          <p:cNvGraphicFramePr>
            <a:graphicFrameLocks noGrp="1"/>
          </p:cNvGraphicFramePr>
          <p:nvPr>
            <p:extLst>
              <p:ext uri="{D42A27DB-BD31-4B8C-83A1-F6EECF244321}">
                <p14:modId xmlns:p14="http://schemas.microsoft.com/office/powerpoint/2010/main" val="2226609529"/>
              </p:ext>
            </p:extLst>
          </p:nvPr>
        </p:nvGraphicFramePr>
        <p:xfrm>
          <a:off x="609600" y="1219200"/>
          <a:ext cx="7929234" cy="2362199"/>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748019">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98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603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2017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452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5.7</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6.4</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6.4</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2%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6.3</a:t>
                      </a:r>
                    </a:p>
                  </a:txBody>
                  <a:tcPr horzOverflow="overflow">
                    <a:solidFill>
                      <a:schemeClr val="bg1">
                        <a:lumMod val="95000"/>
                      </a:schemeClr>
                    </a:solidFill>
                  </a:tcPr>
                </a:tc>
                <a:tc>
                  <a:txBody>
                    <a:bodyPr/>
                    <a:lstStyle/>
                    <a:p>
                      <a:pPr algn="ctr"/>
                      <a:r>
                        <a:rPr lang="en-US" sz="1200" b="1" i="1" dirty="0"/>
                        <a:t>2% Higher</a:t>
                      </a:r>
                    </a:p>
                  </a:txBody>
                  <a:tcPr horzOverflow="overflow">
                    <a:solidFill>
                      <a:schemeClr val="bg1">
                        <a:lumMod val="95000"/>
                      </a:schemeClr>
                    </a:solidFill>
                  </a:tcPr>
                </a:tc>
                <a:extLst>
                  <a:ext uri="{0D108BD9-81ED-4DB2-BD59-A6C34878D82A}">
                    <a16:rowId xmlns:a16="http://schemas.microsoft.com/office/drawing/2014/main" val="10003"/>
                  </a:ext>
                </a:extLst>
              </a:tr>
              <a:tr h="3099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3.3</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11%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3.7</a:t>
                      </a:r>
                    </a:p>
                  </a:txBody>
                  <a:tcPr horzOverflow="overflow">
                    <a:solidFill>
                      <a:schemeClr val="bg1">
                        <a:lumMod val="85000"/>
                      </a:schemeClr>
                    </a:solidFill>
                  </a:tcPr>
                </a:tc>
                <a:tc>
                  <a:txBody>
                    <a:bodyPr/>
                    <a:lstStyle/>
                    <a:p>
                      <a:pPr algn="ctr"/>
                      <a:r>
                        <a:rPr lang="en-US" sz="1200" i="1" dirty="0"/>
                        <a:t>3.9</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3.8</a:t>
                      </a:r>
                    </a:p>
                  </a:txBody>
                  <a:tcPr horzOverflow="overflow">
                    <a:solidFill>
                      <a:schemeClr val="bg1">
                        <a:lumMod val="85000"/>
                      </a:schemeClr>
                    </a:solidFill>
                  </a:tcPr>
                </a:tc>
                <a:tc>
                  <a:txBody>
                    <a:bodyPr/>
                    <a:lstStyle/>
                    <a:p>
                      <a:pPr algn="ctr"/>
                      <a:r>
                        <a:rPr lang="en-US" sz="1200" b="1" i="1" dirty="0"/>
                        <a:t>3%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4B9DE34F-B041-4EF4-8A73-BAB11765E772}"/>
              </a:ext>
            </a:extLst>
          </p:cNvPr>
          <p:cNvSpPr txBox="1"/>
          <p:nvPr/>
        </p:nvSpPr>
        <p:spPr>
          <a:xfrm>
            <a:off x="6477000" y="685800"/>
            <a:ext cx="2286000" cy="369332"/>
          </a:xfrm>
          <a:prstGeom prst="rect">
            <a:avLst/>
          </a:prstGeom>
          <a:noFill/>
        </p:spPr>
        <p:txBody>
          <a:bodyPr wrap="square" rtlCol="0">
            <a:spAutoFit/>
          </a:bodyPr>
          <a:lstStyle/>
          <a:p>
            <a:r>
              <a:rPr lang="en-US" i="1" dirty="0"/>
              <a:t>FFY 2019—1</a:t>
            </a:r>
            <a:r>
              <a:rPr lang="en-US" i="1" baseline="30000" dirty="0"/>
              <a:t>st</a:t>
            </a:r>
            <a:r>
              <a:rPr lang="en-US" i="1" dirty="0"/>
              <a:t> Qtr.</a:t>
            </a: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4046417944"/>
              </p:ext>
            </p:extLst>
          </p:nvPr>
        </p:nvGraphicFramePr>
        <p:xfrm>
          <a:off x="609600" y="3733799"/>
          <a:ext cx="7924800" cy="2208523"/>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193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643661">
                <a:tc>
                  <a:txBody>
                    <a:bodyPr/>
                    <a:lstStyle/>
                    <a:p>
                      <a:pPr algn="r"/>
                      <a:r>
                        <a:rPr lang="en-US" sz="16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471">
                <a:tc>
                  <a:txBody>
                    <a:bodyPr/>
                    <a:lstStyle/>
                    <a:p>
                      <a:pPr algn="r"/>
                      <a:r>
                        <a:rPr lang="en-US" sz="1600" i="1" dirty="0"/>
                        <a:t>Compliance Inspections</a:t>
                      </a:r>
                    </a:p>
                  </a:txBody>
                  <a:tcPr>
                    <a:solidFill>
                      <a:schemeClr val="bg1">
                        <a:lumMod val="85000"/>
                      </a:schemeClr>
                    </a:solidFill>
                  </a:tcPr>
                </a:tc>
                <a:tc>
                  <a:txBody>
                    <a:bodyPr/>
                    <a:lstStyle/>
                    <a:p>
                      <a:pPr algn="ctr"/>
                      <a:r>
                        <a:rPr lang="en-US" sz="1600" i="0" dirty="0"/>
                        <a:t>4</a:t>
                      </a:r>
                    </a:p>
                  </a:txBody>
                  <a:tcPr>
                    <a:solidFill>
                      <a:schemeClr val="bg1">
                        <a:lumMod val="85000"/>
                      </a:schemeClr>
                    </a:solidFill>
                  </a:tcPr>
                </a:tc>
                <a:tc>
                  <a:txBody>
                    <a:bodyPr/>
                    <a:lstStyle/>
                    <a:p>
                      <a:pPr algn="ctr"/>
                      <a:r>
                        <a:rPr lang="en-US" sz="1600" b="1" i="1" dirty="0"/>
                        <a:t>4</a:t>
                      </a:r>
                    </a:p>
                  </a:txBody>
                  <a:tcPr>
                    <a:solidFill>
                      <a:schemeClr val="bg1">
                        <a:lumMod val="85000"/>
                      </a:schemeClr>
                    </a:solidFill>
                  </a:tcPr>
                </a:tc>
                <a:tc>
                  <a:txBody>
                    <a:bodyPr/>
                    <a:lstStyle/>
                    <a:p>
                      <a:pPr algn="ctr"/>
                      <a:r>
                        <a:rPr lang="en-US" sz="1600" i="0" dirty="0"/>
                        <a:t>48</a:t>
                      </a:r>
                    </a:p>
                  </a:txBody>
                  <a:tcPr>
                    <a:solidFill>
                      <a:schemeClr val="bg1">
                        <a:lumMod val="85000"/>
                      </a:schemeClr>
                    </a:solidFill>
                  </a:tcPr>
                </a:tc>
                <a:extLst>
                  <a:ext uri="{0D108BD9-81ED-4DB2-BD59-A6C34878D82A}">
                    <a16:rowId xmlns:a16="http://schemas.microsoft.com/office/drawing/2014/main" val="10001"/>
                  </a:ext>
                </a:extLst>
              </a:tr>
              <a:tr h="410794">
                <a:tc>
                  <a:txBody>
                    <a:bodyPr/>
                    <a:lstStyle/>
                    <a:p>
                      <a:pPr algn="r"/>
                      <a:r>
                        <a:rPr lang="en-US" sz="1600" i="1" dirty="0"/>
                        <a:t>Consultative Visits</a:t>
                      </a:r>
                    </a:p>
                  </a:txBody>
                  <a:tcPr>
                    <a:solidFill>
                      <a:schemeClr val="bg1">
                        <a:lumMod val="95000"/>
                      </a:schemeClr>
                    </a:solidFill>
                  </a:tcPr>
                </a:tc>
                <a:tc>
                  <a:txBody>
                    <a:bodyPr/>
                    <a:lstStyle/>
                    <a:p>
                      <a:pPr algn="ctr"/>
                      <a:r>
                        <a:rPr lang="en-US" sz="1600" i="0" dirty="0"/>
                        <a:t>9</a:t>
                      </a:r>
                    </a:p>
                  </a:txBody>
                  <a:tcPr>
                    <a:solidFill>
                      <a:schemeClr val="bg1">
                        <a:lumMod val="95000"/>
                      </a:schemeClr>
                    </a:solidFill>
                  </a:tcPr>
                </a:tc>
                <a:tc>
                  <a:txBody>
                    <a:bodyPr/>
                    <a:lstStyle/>
                    <a:p>
                      <a:pPr algn="ctr"/>
                      <a:r>
                        <a:rPr lang="en-US" sz="1600" b="1" i="1" dirty="0"/>
                        <a:t>9</a:t>
                      </a:r>
                    </a:p>
                  </a:txBody>
                  <a:tcPr>
                    <a:solidFill>
                      <a:schemeClr val="bg1">
                        <a:lumMod val="95000"/>
                      </a:schemeClr>
                    </a:solidFill>
                  </a:tcPr>
                </a:tc>
                <a:tc>
                  <a:txBody>
                    <a:bodyPr/>
                    <a:lstStyle/>
                    <a:p>
                      <a:pPr algn="ctr"/>
                      <a:r>
                        <a:rPr lang="en-US" sz="1600" i="0" dirty="0"/>
                        <a:t>40</a:t>
                      </a:r>
                    </a:p>
                  </a:txBody>
                  <a:tcPr>
                    <a:solidFill>
                      <a:schemeClr val="bg1">
                        <a:lumMod val="95000"/>
                      </a:schemeClr>
                    </a:solidFill>
                  </a:tcPr>
                </a:tc>
                <a:extLst>
                  <a:ext uri="{0D108BD9-81ED-4DB2-BD59-A6C34878D82A}">
                    <a16:rowId xmlns:a16="http://schemas.microsoft.com/office/drawing/2014/main" val="10002"/>
                  </a:ext>
                </a:extLst>
              </a:tr>
              <a:tr h="407126">
                <a:tc>
                  <a:txBody>
                    <a:bodyPr/>
                    <a:lstStyle/>
                    <a:p>
                      <a:pPr algn="r"/>
                      <a:r>
                        <a:rPr lang="en-US" sz="1600" i="1" dirty="0"/>
                        <a:t>OSH Outreach Events</a:t>
                      </a:r>
                    </a:p>
                  </a:txBody>
                  <a:tcPr>
                    <a:solidFill>
                      <a:schemeClr val="bg1">
                        <a:lumMod val="85000"/>
                      </a:schemeClr>
                    </a:solidFill>
                  </a:tcPr>
                </a:tc>
                <a:tc>
                  <a:txBody>
                    <a:bodyPr/>
                    <a:lstStyle/>
                    <a:p>
                      <a:pPr algn="ctr"/>
                      <a:r>
                        <a:rPr lang="en-US" sz="1600" i="0" dirty="0"/>
                        <a:t>1</a:t>
                      </a:r>
                    </a:p>
                  </a:txBody>
                  <a:tcPr>
                    <a:solidFill>
                      <a:schemeClr val="bg1">
                        <a:lumMod val="85000"/>
                      </a:schemeClr>
                    </a:solidFill>
                  </a:tcPr>
                </a:tc>
                <a:tc>
                  <a:txBody>
                    <a:bodyPr/>
                    <a:lstStyle/>
                    <a:p>
                      <a:pPr algn="ctr"/>
                      <a:r>
                        <a:rPr lang="en-US" sz="1600" b="1" i="1" dirty="0"/>
                        <a:t>1</a:t>
                      </a:r>
                    </a:p>
                  </a:txBody>
                  <a:tcPr>
                    <a:solidFill>
                      <a:schemeClr val="bg1">
                        <a:lumMod val="85000"/>
                      </a:schemeClr>
                    </a:solidFill>
                  </a:tcPr>
                </a:tc>
                <a:tc>
                  <a:txBody>
                    <a:bodyPr/>
                    <a:lstStyle/>
                    <a:p>
                      <a:pPr algn="ctr"/>
                      <a:r>
                        <a:rPr lang="en-US" sz="1600" i="0" dirty="0"/>
                        <a:t>2</a:t>
                      </a:r>
                    </a:p>
                  </a:txBody>
                  <a:tcPr>
                    <a:solidFill>
                      <a:schemeClr val="bg1">
                        <a:lumMod val="85000"/>
                      </a:schemeClr>
                    </a:solidFill>
                  </a:tcPr>
                </a:tc>
                <a:extLst>
                  <a:ext uri="{0D108BD9-81ED-4DB2-BD59-A6C34878D82A}">
                    <a16:rowId xmlns:a16="http://schemas.microsoft.com/office/drawing/2014/main" val="10003"/>
                  </a:ext>
                </a:extLst>
              </a:tr>
              <a:tr h="373471">
                <a:tc>
                  <a:txBody>
                    <a:bodyPr/>
                    <a:lstStyle/>
                    <a:p>
                      <a:pPr algn="r"/>
                      <a:r>
                        <a:rPr lang="en-US" sz="1600" i="1" dirty="0"/>
                        <a:t>People Trained</a:t>
                      </a:r>
                    </a:p>
                  </a:txBody>
                  <a:tcPr>
                    <a:solidFill>
                      <a:schemeClr val="bg1">
                        <a:lumMod val="95000"/>
                      </a:schemeClr>
                    </a:solidFill>
                  </a:tcPr>
                </a:tc>
                <a:tc>
                  <a:txBody>
                    <a:bodyPr/>
                    <a:lstStyle/>
                    <a:p>
                      <a:pPr algn="ctr"/>
                      <a:r>
                        <a:rPr lang="en-US" sz="1600" i="0" dirty="0"/>
                        <a:t>400</a:t>
                      </a:r>
                    </a:p>
                  </a:txBody>
                  <a:tcPr>
                    <a:solidFill>
                      <a:schemeClr val="bg1">
                        <a:lumMod val="95000"/>
                      </a:schemeClr>
                    </a:solidFill>
                  </a:tcPr>
                </a:tc>
                <a:tc>
                  <a:txBody>
                    <a:bodyPr/>
                    <a:lstStyle/>
                    <a:p>
                      <a:pPr algn="ctr"/>
                      <a:r>
                        <a:rPr lang="en-US" sz="1600" b="1" i="1" dirty="0"/>
                        <a:t>400</a:t>
                      </a:r>
                    </a:p>
                  </a:txBody>
                  <a:tcPr>
                    <a:solidFill>
                      <a:schemeClr val="bg1">
                        <a:lumMod val="95000"/>
                      </a:schemeClr>
                    </a:solidFill>
                  </a:tcPr>
                </a:tc>
                <a:tc>
                  <a:txBody>
                    <a:bodyPr/>
                    <a:lstStyle/>
                    <a:p>
                      <a:pPr algn="ctr"/>
                      <a:r>
                        <a:rPr lang="en-US" sz="1600" i="0" dirty="0"/>
                        <a:t>50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8733189"/>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45985</TotalTime>
  <Words>3717</Words>
  <Application>Microsoft Office PowerPoint</Application>
  <PresentationFormat>On-screen Show (4:3)</PresentationFormat>
  <Paragraphs>1283</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Symbol</vt:lpstr>
      <vt:lpstr>Times New Roman</vt:lpstr>
      <vt:lpstr>Wingdings</vt:lpstr>
      <vt:lpstr>NCDOL  Standard</vt:lpstr>
      <vt:lpstr>1_NCDOL  Standard</vt:lpstr>
      <vt:lpstr>North Carolina Department of Labor Occupational Safety &amp; Health Division  1st Quarter Report Federal Fiscal Year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Geddie, Ed</cp:lastModifiedBy>
  <cp:revision>3194</cp:revision>
  <cp:lastPrinted>2019-02-22T12:54:39Z</cp:lastPrinted>
  <dcterms:created xsi:type="dcterms:W3CDTF">2000-08-10T17:22:10Z</dcterms:created>
  <dcterms:modified xsi:type="dcterms:W3CDTF">2019-03-05T19:18:13Z</dcterms:modified>
</cp:coreProperties>
</file>