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9"/>
  </p:notesMasterIdLst>
  <p:handoutMasterIdLst>
    <p:handoutMasterId r:id="rId40"/>
  </p:handoutMasterIdLst>
  <p:sldIdLst>
    <p:sldId id="593" r:id="rId3"/>
    <p:sldId id="726" r:id="rId4"/>
    <p:sldId id="269" r:id="rId5"/>
    <p:sldId id="292" r:id="rId6"/>
    <p:sldId id="703" r:id="rId7"/>
    <p:sldId id="704" r:id="rId8"/>
    <p:sldId id="716" r:id="rId9"/>
    <p:sldId id="727" r:id="rId10"/>
    <p:sldId id="274" r:id="rId11"/>
    <p:sldId id="270" r:id="rId12"/>
    <p:sldId id="271" r:id="rId13"/>
    <p:sldId id="295" r:id="rId14"/>
    <p:sldId id="284" r:id="rId15"/>
    <p:sldId id="280" r:id="rId16"/>
    <p:sldId id="273" r:id="rId17"/>
    <p:sldId id="730" r:id="rId18"/>
    <p:sldId id="733" r:id="rId19"/>
    <p:sldId id="710" r:id="rId20"/>
    <p:sldId id="708" r:id="rId21"/>
    <p:sldId id="711" r:id="rId22"/>
    <p:sldId id="729" r:id="rId23"/>
    <p:sldId id="721" r:id="rId24"/>
    <p:sldId id="725" r:id="rId25"/>
    <p:sldId id="393" r:id="rId26"/>
    <p:sldId id="723" r:id="rId27"/>
    <p:sldId id="718" r:id="rId28"/>
    <p:sldId id="701" r:id="rId29"/>
    <p:sldId id="736" r:id="rId30"/>
    <p:sldId id="735" r:id="rId31"/>
    <p:sldId id="693" r:id="rId32"/>
    <p:sldId id="694" r:id="rId33"/>
    <p:sldId id="734" r:id="rId34"/>
    <p:sldId id="732" r:id="rId35"/>
    <p:sldId id="699" r:id="rId36"/>
    <p:sldId id="700" r:id="rId37"/>
    <p:sldId id="637"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80"/>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79" d="100"/>
          <a:sy n="79" d="100"/>
        </p:scale>
        <p:origin x="1613"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696"/>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SLTC/covid-1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osha.gov/SLTC/bloodbornepathogens/worker_protections.html" TargetMode="External"/><Relationship Id="rId3" Type="http://schemas.openxmlformats.org/officeDocument/2006/relationships/hyperlink" Target="https://www.osha.gov/laws-regs/regulations/standardnumber/1910/1910.132" TargetMode="External"/><Relationship Id="rId7" Type="http://schemas.openxmlformats.org/officeDocument/2006/relationships/hyperlink" Target="https://www.osha.gov/SLTC/respiratoryprotection/training_video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osha.gov/laws-regs/regulations/standardnumber/1910/1910.134" TargetMode="External"/><Relationship Id="rId5" Type="http://schemas.openxmlformats.org/officeDocument/2006/relationships/hyperlink" Target="https://www.osha.gov/laws-regs/regulations/standardnumber/1910/1910.138" TargetMode="External"/><Relationship Id="rId10" Type="http://schemas.openxmlformats.org/officeDocument/2006/relationships/hyperlink" Target="https://www.osha.gov/SLTC/bloodbornepathogens/" TargetMode="External"/><Relationship Id="rId4" Type="http://schemas.openxmlformats.org/officeDocument/2006/relationships/hyperlink" Target="https://www.osha.gov/laws-regs/regulations/standardnumber/1910/1910.133" TargetMode="External"/><Relationship Id="rId9" Type="http://schemas.openxmlformats.org/officeDocument/2006/relationships/hyperlink" Target="https://www.osha.gov/laws-regs/regulations/standardnumber/1910/1910.10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laws-regs/regulations/standardnumber/1910/1910.13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In all workplaces where exposure to the SARS-CoV-2 may occur, prompt identification and isolation of potentially infectious individuals is a critical first step in protecting workers, visitors, and others at the worksite. </a:t>
            </a:r>
          </a:p>
          <a:p>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Immediately isolate the person. For example, move potentially infectious people to isolation rooms and close the door. On an aircraft, move potentially infectious people to a seat away from passengers and crew, if possible and without compromising aviation safety. In other worksites, move potentially infectious people to a location away from workers, customers, and other visitors.</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Take steps to limit spread of the person’s infectious respiratory secretions, including by providing them a facemask and asking them to wear it, if they can tolerate doing so. Note: A surgical mask on a patient or other sick person should not be confused with PPE for a worker; the mask acts to contain potentially infectious respiratory secretions at the source (i.e., the person’s nose and mouth).</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If possible, isolate people suspected of having COVID-19 separately from those with confirmed cases of the virus to prevent further transmission in screening, triage, or healthcare facilities.</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Restrict the number of personnel entering the room of a patient with suspected/confirmed COVID-19. </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charset="0"/>
              <a:cs typeface="+mn-cs"/>
            </a:endParaRP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Protect workers  in close contact* with the sick person by using additional engineering and administrative control, safe work practices and PPE.</a:t>
            </a:r>
          </a:p>
        </p:txBody>
      </p:sp>
      <p:sp>
        <p:nvSpPr>
          <p:cNvPr id="4" name="Slide Number Placeholder 3"/>
          <p:cNvSpPr>
            <a:spLocks noGrp="1"/>
          </p:cNvSpPr>
          <p:nvPr>
            <p:ph type="sldNum" sz="quarter" idx="10"/>
          </p:nvPr>
        </p:nvSpPr>
        <p:spPr/>
        <p:txBody>
          <a:bodyPr/>
          <a:lstStyle/>
          <a:p>
            <a:fld id="{ABE2779E-D1FA-B94E-B00B-BB69D64E6083}" type="slidenum">
              <a:rPr lang="en-US" smtClean="0"/>
              <a:pPr/>
              <a:t>15</a:t>
            </a:fld>
            <a:endParaRPr lang="en-US" dirty="0"/>
          </a:p>
        </p:txBody>
      </p:sp>
    </p:spTree>
    <p:extLst>
      <p:ext uri="{BB962C8B-B14F-4D97-AF65-F5344CB8AC3E}">
        <p14:creationId xmlns:p14="http://schemas.microsoft.com/office/powerpoint/2010/main" val="225343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23</a:t>
            </a:fld>
            <a:endParaRPr lang="en-US" altLang="en-US" sz="1000" u="none" dirty="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Revised: 6/2020</a:t>
            </a:r>
          </a:p>
          <a:p>
            <a:pPr eaLnBrk="1" hangingPunct="1"/>
            <a:endParaRPr lang="en-US" altLang="en-US" dirty="0"/>
          </a:p>
          <a:p>
            <a:pPr eaLnBrk="1" hangingPunct="1"/>
            <a:r>
              <a:rPr lang="en-US" altLang="en-US" dirty="0"/>
              <a:t>This presentation was originally developed by the Washington State Department of Labor &amp; Industries and was provided to the North Carolina Department of Labor’s Occupational Safety and Health Division (OSH). Links and references were changed to represent documents from NC OSH and its website (www.labor.nc.gov). Photos were removed or replaced with ones that have been approved for use by the NC Department of Labor. </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115827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24</a:t>
            </a:fld>
            <a:endParaRPr lang="en-US" altLang="en-US" sz="1000" u="none" dirty="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6152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32031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36</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36</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a:t>
            </a:fld>
            <a:endParaRPr lang="en-US" dirty="0"/>
          </a:p>
        </p:txBody>
      </p:sp>
    </p:spTree>
    <p:extLst>
      <p:ext uri="{BB962C8B-B14F-4D97-AF65-F5344CB8AC3E}">
        <p14:creationId xmlns:p14="http://schemas.microsoft.com/office/powerpoint/2010/main" val="36185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mn-cs"/>
              </a:rPr>
              <a:t>Under OSHA’s recordkeeping requirements, COVID-19 is a recordable illness, and employers are responsible for recording cases of COVID-19, if:</a:t>
            </a:r>
          </a:p>
          <a:p>
            <a:pPr marL="228600" indent="-228600">
              <a:buAutoNum type="arabicParenBoth"/>
            </a:pPr>
            <a:r>
              <a:rPr lang="en-US" sz="1200" b="0" i="0" kern="1200" dirty="0">
                <a:solidFill>
                  <a:schemeClr val="tx1"/>
                </a:solidFill>
                <a:effectLst/>
                <a:latin typeface="+mn-lt"/>
                <a:ea typeface="ＭＳ Ｐゴシック" charset="0"/>
                <a:cs typeface="+mn-cs"/>
              </a:rPr>
              <a:t>the case is a confirmed case of COVID-19, as defined by Centers for Disease Control and Prevention (CDC);</a:t>
            </a:r>
          </a:p>
          <a:p>
            <a:pPr marL="228600" indent="-228600">
              <a:buAutoNum type="arabicParenBoth"/>
            </a:pPr>
            <a:r>
              <a:rPr lang="en-US" sz="1200" b="0" i="0" kern="1200" dirty="0">
                <a:solidFill>
                  <a:schemeClr val="tx1"/>
                </a:solidFill>
                <a:effectLst/>
                <a:latin typeface="+mn-lt"/>
                <a:ea typeface="ＭＳ Ｐゴシック" charset="0"/>
                <a:cs typeface="+mn-cs"/>
              </a:rPr>
              <a:t>the case is work-related as defined by 29 CFR § 1904.5;</a:t>
            </a:r>
            <a:r>
              <a:rPr lang="en-US" sz="1200" b="0" i="0" kern="1200" baseline="0" dirty="0">
                <a:solidFill>
                  <a:schemeClr val="tx1"/>
                </a:solidFill>
                <a:effectLst/>
                <a:latin typeface="+mn-lt"/>
                <a:ea typeface="ＭＳ Ｐゴシック" charset="0"/>
                <a:cs typeface="+mn-cs"/>
              </a:rPr>
              <a:t> </a:t>
            </a:r>
            <a:r>
              <a:rPr lang="en-US" sz="1200" b="0" i="0" kern="1200" dirty="0">
                <a:solidFill>
                  <a:schemeClr val="tx1"/>
                </a:solidFill>
                <a:effectLst/>
                <a:latin typeface="+mn-lt"/>
                <a:ea typeface="ＭＳ Ｐゴシック" charset="0"/>
                <a:cs typeface="+mn-cs"/>
              </a:rPr>
              <a:t>and</a:t>
            </a:r>
          </a:p>
          <a:p>
            <a:pPr marL="228600" indent="-228600">
              <a:buAutoNum type="arabicParenBoth"/>
            </a:pPr>
            <a:r>
              <a:rPr lang="en-US" sz="1200" b="0" i="0" kern="1200" dirty="0">
                <a:solidFill>
                  <a:schemeClr val="tx1"/>
                </a:solidFill>
                <a:effectLst/>
                <a:latin typeface="+mn-lt"/>
                <a:ea typeface="ＭＳ Ｐゴシック" charset="0"/>
                <a:cs typeface="+mn-cs"/>
              </a:rPr>
              <a:t>the case involves one or more of the general recording criteria set forth in 29 CFR § 1904.7.</a:t>
            </a:r>
          </a:p>
          <a:p>
            <a:pPr marL="0" indent="0">
              <a:buNone/>
            </a:pPr>
            <a:endParaRPr lang="en-US" sz="1200" b="0" i="0" kern="1200" dirty="0">
              <a:solidFill>
                <a:schemeClr val="tx1"/>
              </a:solidFill>
              <a:effectLst/>
              <a:latin typeface="+mn-lt"/>
              <a:ea typeface="ＭＳ Ｐゴシック" charset="0"/>
              <a:cs typeface="+mn-cs"/>
            </a:endParaRPr>
          </a:p>
          <a:p>
            <a:pPr marL="0" indent="0">
              <a:buNone/>
            </a:pPr>
            <a:r>
              <a:rPr lang="en-US" sz="1200" b="0" i="0" kern="1200" dirty="0">
                <a:solidFill>
                  <a:schemeClr val="tx1"/>
                </a:solidFill>
                <a:effectLst/>
                <a:latin typeface="+mn-lt"/>
                <a:ea typeface="ＭＳ Ｐゴシック" charset="0"/>
                <a:cs typeface="+mn-cs"/>
              </a:rPr>
              <a:t>On March 11, the World Health Organization (WHO) declared COVID-19 a global pandemic, and the extent of transmission is a rapidly evolving issue.</a:t>
            </a:r>
          </a:p>
          <a:p>
            <a:endParaRPr lang="en-US" sz="1200" b="0" i="0" kern="1200" dirty="0">
              <a:solidFill>
                <a:schemeClr val="tx1"/>
              </a:solidFill>
              <a:effectLst/>
              <a:latin typeface="+mn-lt"/>
              <a:ea typeface="ＭＳ Ｐゴシック" charset="0"/>
              <a:cs typeface="+mn-cs"/>
            </a:endParaRPr>
          </a:p>
          <a:p>
            <a:r>
              <a:rPr lang="en-US" sz="1200" b="0" i="0" kern="1200" dirty="0">
                <a:solidFill>
                  <a:schemeClr val="tx1"/>
                </a:solidFill>
                <a:effectLst/>
                <a:latin typeface="+mn-lt"/>
                <a:ea typeface="ＭＳ Ｐゴシック" charset="0"/>
                <a:cs typeface="+mn-cs"/>
              </a:rPr>
              <a:t>In areas where there is ongoing community transmission, employers other than those in the healthcare industry, emergency response organizations (e.g., emergency medical, firefighting, and law enforcement services), and correctional institutions may have difficulty making determinations about whether workers who contracted COVID-19 did so due to exposures at work. In light of those difficulties, OSHA is exercising its enforcement discretion in order to provide certainty to the regulated community.</a:t>
            </a:r>
          </a:p>
          <a:p>
            <a:endParaRPr lang="en-US" sz="1200" b="0" i="0" kern="1200" dirty="0">
              <a:solidFill>
                <a:schemeClr val="tx1"/>
              </a:solidFill>
              <a:effectLst/>
              <a:latin typeface="+mn-lt"/>
              <a:ea typeface="ＭＳ Ｐゴシック" charset="0"/>
              <a:cs typeface="+mn-cs"/>
            </a:endParaRPr>
          </a:p>
          <a:p>
            <a:r>
              <a:rPr lang="en-US" sz="1200" b="0" i="0" kern="1200" dirty="0">
                <a:solidFill>
                  <a:schemeClr val="tx1"/>
                </a:solidFill>
                <a:effectLst/>
                <a:latin typeface="+mn-lt"/>
                <a:ea typeface="ＭＳ Ｐゴシック" charset="0"/>
                <a:cs typeface="+mn-cs"/>
              </a:rPr>
              <a:t>Employers of workers in the healthcare industry, emergency response organizations (e.g., emergency medical, firefighting, and law enforcement services), and correctional institutions must continue to make work-relatedness determinations pursuant to 29 CFR § 1904. Until further notice, however, OSHA will not enforce 29 CFR § 1904 to require other employers to make the same work-relatedness determinations, except where:</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There is objective evidence that a COVID-19 case may be work-related. This could include, for example, a number of cases developing among workers who work closely together without an alternative explanation; and</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charset="0"/>
                <a:cs typeface="+mn-cs"/>
              </a:rPr>
              <a:t>The evidence was reasonably available to the employer. For purposes of this memorandum, examples of reasonably available evidence include information given to the employer by employees, as well as information that an employer learns regarding its employees’ health and safety in the ordinary course of managing its business and employees.</a:t>
            </a:r>
          </a:p>
          <a:p>
            <a:endParaRPr lang="en-US" sz="1200" b="0" i="0" kern="1200" dirty="0">
              <a:solidFill>
                <a:schemeClr val="tx1"/>
              </a:solidFill>
              <a:effectLst/>
              <a:latin typeface="+mn-lt"/>
              <a:ea typeface="ＭＳ Ｐゴシック" charset="0"/>
              <a:cs typeface="+mn-cs"/>
            </a:endParaRPr>
          </a:p>
          <a:p>
            <a:r>
              <a:rPr lang="en-US" sz="1200" b="0" i="0" kern="1200" dirty="0">
                <a:solidFill>
                  <a:schemeClr val="tx1"/>
                </a:solidFill>
                <a:effectLst/>
                <a:latin typeface="+mn-lt"/>
                <a:ea typeface="ＭＳ Ｐゴシック" charset="0"/>
                <a:cs typeface="+mn-cs"/>
              </a:rPr>
              <a:t>This enforcement policy will help employers focus their response efforts on implementing </a:t>
            </a:r>
            <a:r>
              <a:rPr lang="en-US" sz="1200" b="0" i="0" u="none" strike="noStrike" kern="1200" dirty="0">
                <a:solidFill>
                  <a:schemeClr val="tx1"/>
                </a:solidFill>
                <a:effectLst/>
                <a:latin typeface="+mn-lt"/>
                <a:ea typeface="ＭＳ Ｐゴシック" charset="0"/>
                <a:cs typeface="+mn-cs"/>
                <a:hlinkClick r:id="rId3" tooltip="COVID-19"/>
              </a:rPr>
              <a:t>good hygiene practices</a:t>
            </a:r>
            <a:r>
              <a:rPr lang="en-US" sz="1200" b="0" i="0" kern="1200" dirty="0">
                <a:solidFill>
                  <a:schemeClr val="tx1"/>
                </a:solidFill>
                <a:effectLst/>
                <a:latin typeface="+mn-lt"/>
                <a:ea typeface="ＭＳ Ｐゴシック" charset="0"/>
                <a:cs typeface="+mn-cs"/>
              </a:rPr>
              <a:t> in their workplaces, and otherwise mitigating COVID-19’s effects, rather than on making difficult work-relatedness decisions in circumstances where there is community transmission.</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a:t>
            </a:fld>
            <a:endParaRPr lang="en-US" dirty="0"/>
          </a:p>
        </p:txBody>
      </p:sp>
    </p:spTree>
    <p:extLst>
      <p:ext uri="{BB962C8B-B14F-4D97-AF65-F5344CB8AC3E}">
        <p14:creationId xmlns:p14="http://schemas.microsoft.com/office/powerpoint/2010/main" val="411714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COVID-19</a:t>
            </a:r>
            <a:r>
              <a:rPr lang="en-US" baseline="0" dirty="0"/>
              <a:t> Safety and Health Topics page, OSHA is also providing a number of alerts, a booklet produced jointly with the U.S. Department of Health and Human services, and other materials to help workers and employers, including in the sectors where exposure to the virus may be most likely. These materials are all available from the OSHA.gov/coronavirus page.</a:t>
            </a:r>
          </a:p>
          <a:p>
            <a:endParaRPr lang="en-US" baseline="0" dirty="0"/>
          </a:p>
          <a:p>
            <a:r>
              <a:rPr lang="en-US" baseline="0" dirty="0"/>
              <a:t>You can find additional resources from the Coronavirus Task Force at coronavirus.gov and the U.S. Department of Labor at dol.gov/coronavirus.</a:t>
            </a:r>
          </a:p>
        </p:txBody>
      </p:sp>
      <p:sp>
        <p:nvSpPr>
          <p:cNvPr id="4" name="Slide Number Placeholder 3"/>
          <p:cNvSpPr>
            <a:spLocks noGrp="1"/>
          </p:cNvSpPr>
          <p:nvPr>
            <p:ph type="sldNum" sz="quarter" idx="10"/>
          </p:nvPr>
        </p:nvSpPr>
        <p:spPr/>
        <p:txBody>
          <a:bodyPr/>
          <a:lstStyle/>
          <a:p>
            <a:fld id="{ABE2779E-D1FA-B94E-B00B-BB69D64E6083}" type="slidenum">
              <a:rPr lang="en-US" smtClean="0"/>
              <a:pPr/>
              <a:t>9</a:t>
            </a:fld>
            <a:endParaRPr lang="en-US" dirty="0"/>
          </a:p>
        </p:txBody>
      </p:sp>
    </p:spTree>
    <p:extLst>
      <p:ext uri="{BB962C8B-B14F-4D97-AF65-F5344CB8AC3E}">
        <p14:creationId xmlns:p14="http://schemas.microsoft.com/office/powerpoint/2010/main" val="126780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N: Disinfectants for Use Against SARS-CoV-2 – </a:t>
            </a:r>
            <a:r>
              <a:rPr lang="en-US" dirty="0">
                <a:hlinkClick r:id="rId3"/>
              </a:rPr>
              <a:t>https://www.epa.gov/pesticide-registration/list-n-disinfectants-use-against-sars-cov-2</a:t>
            </a:r>
            <a:endParaRPr lang="en-US" dirty="0"/>
          </a:p>
          <a:p>
            <a:endParaRPr lang="en-US" dirty="0"/>
          </a:p>
          <a:p>
            <a:r>
              <a:rPr lang="en-US" dirty="0"/>
              <a:t>List N includes products that meet EPA’s criteria for use against SARS-CoV-2, the cause of COVID-19.</a:t>
            </a:r>
          </a:p>
          <a:p>
            <a:endParaRPr lang="en-US" dirty="0"/>
          </a:p>
          <a:p>
            <a:r>
              <a:rPr lang="en-US" dirty="0"/>
              <a:t>This list includes products with emerging viral pathogen claims and those with human coronavirus claims. If a product with an emerging viral pathogen claim is not available, use a product with a coronavirus claim. If the product is listed as “N” under the Emerging Viral Pathogen Claim column, then it has a human coronavirus claim.</a:t>
            </a:r>
          </a:p>
        </p:txBody>
      </p:sp>
      <p:sp>
        <p:nvSpPr>
          <p:cNvPr id="4" name="Slide Number Placeholder 3"/>
          <p:cNvSpPr>
            <a:spLocks noGrp="1"/>
          </p:cNvSpPr>
          <p:nvPr>
            <p:ph type="sldNum" sz="quarter" idx="10"/>
          </p:nvPr>
        </p:nvSpPr>
        <p:spPr/>
        <p:txBody>
          <a:bodyPr/>
          <a:lstStyle/>
          <a:p>
            <a:fld id="{ABE2779E-D1FA-B94E-B00B-BB69D64E6083}" type="slidenum">
              <a:rPr lang="en-US" smtClean="0"/>
              <a:pPr/>
              <a:t>10</a:t>
            </a:fld>
            <a:endParaRPr lang="en-US" dirty="0"/>
          </a:p>
        </p:txBody>
      </p:sp>
    </p:spTree>
    <p:extLst>
      <p:ext uri="{BB962C8B-B14F-4D97-AF65-F5344CB8AC3E}">
        <p14:creationId xmlns:p14="http://schemas.microsoft.com/office/powerpoint/2010/main" val="130533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For all workers, regardless of specific exposure risks, it is always a good practice to:</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Frequently wash your hands with soap and water for at least 20 seconds. When soap and running water are unavailable, use an alcohol-based hand rub with at least 60% alcohol. Always wash hands that are visibly soiled.</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Follow good cough</a:t>
            </a:r>
            <a:r>
              <a:rPr lang="en-US" sz="1200" kern="1200" baseline="0" dirty="0">
                <a:solidFill>
                  <a:schemeClr val="tx1"/>
                </a:solidFill>
                <a:effectLst/>
                <a:latin typeface="+mn-lt"/>
                <a:ea typeface="ＭＳ Ｐゴシック" charset="0"/>
                <a:cs typeface="+mn-cs"/>
              </a:rPr>
              <a:t> etiquette by covering your mouth when coughing and sneezing, such as by using disposable tissues or coughing/sneezing into the elbow.</a:t>
            </a: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Avoid touching your eyes, nose, or mouth with unwashed hands.</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Avoid close contact with people who are sick.</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11</a:t>
            </a:fld>
            <a:endParaRPr lang="en-US" dirty="0"/>
          </a:p>
        </p:txBody>
      </p:sp>
    </p:spTree>
    <p:extLst>
      <p:ext uri="{BB962C8B-B14F-4D97-AF65-F5344CB8AC3E}">
        <p14:creationId xmlns:p14="http://schemas.microsoft.com/office/powerpoint/2010/main" val="340933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12</a:t>
            </a:fld>
            <a:endParaRPr lang="en-US" dirty="0"/>
          </a:p>
        </p:txBody>
      </p:sp>
    </p:spTree>
    <p:extLst>
      <p:ext uri="{BB962C8B-B14F-4D97-AF65-F5344CB8AC3E}">
        <p14:creationId xmlns:p14="http://schemas.microsoft.com/office/powerpoint/2010/main" val="18875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Workers required to use PPE must be trained. This training includes when to use PPE; what PPE is necessary; how to properly don (put on), use, take off PPE; how to properly dispose of or disinfect, inspect for damage and maintain PPE; and the limitations of PPE. Applicable standards include the PPE (</a:t>
            </a:r>
            <a:r>
              <a:rPr lang="en-US" sz="1200" u="sng" kern="1200" dirty="0">
                <a:solidFill>
                  <a:schemeClr val="tx1"/>
                </a:solidFill>
                <a:effectLst/>
                <a:latin typeface="+mn-lt"/>
                <a:ea typeface="ＭＳ Ｐゴシック" charset="0"/>
                <a:cs typeface="+mn-cs"/>
                <a:hlinkClick r:id="rId3" tooltip="29 CFR 1910.132"/>
              </a:rPr>
              <a:t>29 CFR 1910.132</a:t>
            </a:r>
            <a:r>
              <a:rPr lang="en-US" sz="1200" kern="1200" dirty="0">
                <a:solidFill>
                  <a:schemeClr val="tx1"/>
                </a:solidFill>
                <a:effectLst/>
                <a:latin typeface="+mn-lt"/>
                <a:ea typeface="ＭＳ Ｐゴシック" charset="0"/>
                <a:cs typeface="+mn-cs"/>
              </a:rPr>
              <a:t>), Eye and Face Protection (</a:t>
            </a:r>
            <a:r>
              <a:rPr lang="en-US" sz="1200" u="sng" kern="1200" dirty="0">
                <a:solidFill>
                  <a:schemeClr val="tx1"/>
                </a:solidFill>
                <a:effectLst/>
                <a:latin typeface="+mn-lt"/>
                <a:ea typeface="ＭＳ Ｐゴシック" charset="0"/>
                <a:cs typeface="+mn-cs"/>
                <a:hlinkClick r:id="rId4" tooltip="29 CFR 1910.133"/>
              </a:rPr>
              <a:t>29 CFR 1910.133</a:t>
            </a:r>
            <a:r>
              <a:rPr lang="en-US" sz="1200" kern="1200" dirty="0">
                <a:solidFill>
                  <a:schemeClr val="tx1"/>
                </a:solidFill>
                <a:effectLst/>
                <a:latin typeface="+mn-lt"/>
                <a:ea typeface="ＭＳ Ｐゴシック" charset="0"/>
                <a:cs typeface="+mn-cs"/>
              </a:rPr>
              <a:t>), Hand Protection (</a:t>
            </a:r>
            <a:r>
              <a:rPr lang="en-US" sz="1200" u="sng" kern="1200" dirty="0">
                <a:solidFill>
                  <a:schemeClr val="tx1"/>
                </a:solidFill>
                <a:effectLst/>
                <a:latin typeface="+mn-lt"/>
                <a:ea typeface="ＭＳ Ｐゴシック" charset="0"/>
                <a:cs typeface="+mn-cs"/>
                <a:hlinkClick r:id="rId5" tooltip="29 CFR 1910.138"/>
              </a:rPr>
              <a:t>29 CFR 1910.138</a:t>
            </a:r>
            <a:r>
              <a:rPr lang="en-US" sz="1200" kern="1200" dirty="0">
                <a:solidFill>
                  <a:schemeClr val="tx1"/>
                </a:solidFill>
                <a:effectLst/>
                <a:latin typeface="+mn-lt"/>
                <a:ea typeface="ＭＳ Ｐゴシック" charset="0"/>
                <a:cs typeface="+mn-cs"/>
              </a:rPr>
              <a:t>), and Respiratory Protection (</a:t>
            </a:r>
            <a:r>
              <a:rPr lang="en-US" sz="1200" u="sng" kern="1200" dirty="0">
                <a:solidFill>
                  <a:schemeClr val="tx1"/>
                </a:solidFill>
                <a:effectLst/>
                <a:latin typeface="+mn-lt"/>
                <a:ea typeface="ＭＳ Ｐゴシック" charset="0"/>
                <a:cs typeface="+mn-cs"/>
                <a:hlinkClick r:id="rId6" tooltip="29 CFR 1910.134"/>
              </a:rPr>
              <a:t>29 CFR 1910.134</a:t>
            </a:r>
            <a:r>
              <a:rPr lang="en-US" sz="1200" kern="1200" dirty="0">
                <a:solidFill>
                  <a:schemeClr val="tx1"/>
                </a:solidFill>
                <a:effectLst/>
                <a:latin typeface="+mn-lt"/>
                <a:ea typeface="ＭＳ Ｐゴシック" charset="0"/>
                <a:cs typeface="+mn-cs"/>
              </a:rPr>
              <a:t>) standards. The OSHA website offers a variety of </a:t>
            </a:r>
            <a:r>
              <a:rPr lang="en-US" sz="1200" u="sng" kern="1200" dirty="0">
                <a:solidFill>
                  <a:schemeClr val="tx1"/>
                </a:solidFill>
                <a:effectLst/>
                <a:latin typeface="+mn-lt"/>
                <a:ea typeface="ＭＳ Ｐゴシック" charset="0"/>
                <a:cs typeface="+mn-cs"/>
                <a:hlinkClick r:id="rId7" tooltip="Respiratory protection training videos"/>
              </a:rPr>
              <a:t>training videos</a:t>
            </a:r>
            <a:r>
              <a:rPr lang="en-US" sz="1200" kern="1200" dirty="0">
                <a:solidFill>
                  <a:schemeClr val="tx1"/>
                </a:solidFill>
                <a:effectLst/>
                <a:latin typeface="+mn-lt"/>
                <a:ea typeface="ＭＳ Ｐゴシック" charset="0"/>
                <a:cs typeface="+mn-cs"/>
              </a:rPr>
              <a:t> on respiratory protection.</a:t>
            </a:r>
          </a:p>
          <a:p>
            <a:endParaRPr lang="en-US" sz="1200" kern="1200" dirty="0">
              <a:solidFill>
                <a:schemeClr val="tx1"/>
              </a:solidFill>
              <a:effectLst/>
              <a:latin typeface="+mn-lt"/>
              <a:ea typeface="ＭＳ Ｐゴシック" charset="0"/>
              <a:cs typeface="+mn-cs"/>
            </a:endParaRPr>
          </a:p>
          <a:p>
            <a:r>
              <a:rPr lang="en-US" sz="1200" kern="1200" dirty="0">
                <a:solidFill>
                  <a:schemeClr val="tx1"/>
                </a:solidFill>
                <a:effectLst/>
                <a:latin typeface="+mn-lt"/>
                <a:ea typeface="ＭＳ Ｐゴシック" charset="0"/>
                <a:cs typeface="+mn-cs"/>
              </a:rPr>
              <a:t>When the potential exists for exposure to </a:t>
            </a:r>
            <a:r>
              <a:rPr lang="en-US" sz="1200" u="sng" kern="1200" dirty="0">
                <a:solidFill>
                  <a:schemeClr val="tx1"/>
                </a:solidFill>
                <a:effectLst/>
                <a:latin typeface="+mn-lt"/>
                <a:ea typeface="ＭＳ Ｐゴシック" charset="0"/>
                <a:cs typeface="+mn-cs"/>
                <a:hlinkClick r:id="rId8"/>
              </a:rPr>
              <a:t>human blood, certain body fluids, or other potentially infectious materials</a:t>
            </a:r>
            <a:r>
              <a:rPr lang="en-US" sz="1200" kern="1200" dirty="0">
                <a:solidFill>
                  <a:schemeClr val="tx1"/>
                </a:solidFill>
                <a:effectLst/>
                <a:latin typeface="+mn-lt"/>
                <a:ea typeface="ＭＳ Ｐゴシック" charset="0"/>
                <a:cs typeface="+mn-cs"/>
              </a:rPr>
              <a:t>, workers must receive training required by the Bloodborne Pathogens (BBP) standard (</a:t>
            </a:r>
            <a:r>
              <a:rPr lang="en-US" sz="1200" u="sng" kern="1200" dirty="0">
                <a:solidFill>
                  <a:schemeClr val="tx1"/>
                </a:solidFill>
                <a:effectLst/>
                <a:latin typeface="+mn-lt"/>
                <a:ea typeface="ＭＳ Ｐゴシック" charset="0"/>
                <a:cs typeface="+mn-cs"/>
                <a:hlinkClick r:id="rId9" tooltip="29 CFR 1910.1030"/>
              </a:rPr>
              <a:t>29 CFR 1910.1030</a:t>
            </a:r>
            <a:r>
              <a:rPr lang="en-US" sz="1200" kern="1200" dirty="0">
                <a:solidFill>
                  <a:schemeClr val="tx1"/>
                </a:solidFill>
                <a:effectLst/>
                <a:latin typeface="+mn-lt"/>
                <a:ea typeface="ＭＳ Ｐゴシック" charset="0"/>
                <a:cs typeface="+mn-cs"/>
              </a:rPr>
              <a:t>), including information about how to recognize tasks that may involve exposure and the methods, such as engineering controls, work practices, and PPE, to reduce exposure. Further information on OSHA's BBP training regulations and policies is available for employers and workers on the OSHA </a:t>
            </a:r>
            <a:r>
              <a:rPr lang="en-US" sz="1200" u="sng" kern="1200" dirty="0">
                <a:solidFill>
                  <a:schemeClr val="tx1"/>
                </a:solidFill>
                <a:effectLst/>
                <a:latin typeface="+mn-lt"/>
                <a:ea typeface="ＭＳ Ｐゴシック" charset="0"/>
                <a:cs typeface="+mn-cs"/>
                <a:hlinkClick r:id="rId10" tooltip="Bloodborne Pathogens and Needlestick Prevention Safety and Health Topics"/>
              </a:rPr>
              <a:t>Bloodborne Pathogens and Needlestick Prevention Safety and Health Topics</a:t>
            </a:r>
            <a:r>
              <a:rPr lang="en-US" sz="1200" kern="1200" dirty="0">
                <a:solidFill>
                  <a:schemeClr val="tx1"/>
                </a:solidFill>
                <a:effectLst/>
                <a:latin typeface="+mn-lt"/>
                <a:ea typeface="ＭＳ Ｐゴシック" charset="0"/>
                <a:cs typeface="+mn-cs"/>
              </a:rPr>
              <a:t> page.</a:t>
            </a:r>
          </a:p>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13</a:t>
            </a:fld>
            <a:endParaRPr lang="en-US" dirty="0"/>
          </a:p>
        </p:txBody>
      </p:sp>
    </p:spTree>
    <p:extLst>
      <p:ext uri="{BB962C8B-B14F-4D97-AF65-F5344CB8AC3E}">
        <p14:creationId xmlns:p14="http://schemas.microsoft.com/office/powerpoint/2010/main" val="407974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OSHA and CDC recommend respiratory protection for certain workers who have close contact with potentially</a:t>
            </a:r>
            <a:r>
              <a:rPr lang="en-US" sz="1200" kern="1200" baseline="0" dirty="0">
                <a:solidFill>
                  <a:schemeClr val="tx1"/>
                </a:solidFill>
                <a:effectLst/>
                <a:latin typeface="+mn-lt"/>
                <a:ea typeface="ＭＳ Ｐゴシック" charset="0"/>
                <a:cs typeface="+mn-cs"/>
              </a:rPr>
              <a:t> infectious people, including healthcare, border protection, and screening workers tending to persons under investigation (PUI) for COVID-19 and those providing care for suspected or confirmed patients. Standard biosafety practices in BSL-2 and BSL-3 microbiological laboratories—including clinical labs—also call for respiratory protection for certain activities, including any tasks that may generate aerosols.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Whenever needed, use respiratory protection, including NIOSH-certified</a:t>
            </a:r>
            <a:r>
              <a:rPr lang="en-US" sz="1200" kern="1200" baseline="0" dirty="0">
                <a:solidFill>
                  <a:schemeClr val="tx1"/>
                </a:solidFill>
                <a:effectLst/>
                <a:latin typeface="+mn-lt"/>
                <a:ea typeface="ＭＳ Ｐゴシック" charset="0"/>
                <a:cs typeface="+mn-cs"/>
              </a:rPr>
              <a:t> disposal N95 filtering facepiece or better (e.g., elastomeric APRs with N95 particulate cartridges, PAPRs with N100/HEPA filters) respirators,</a:t>
            </a:r>
            <a:r>
              <a:rPr lang="en-US" sz="1200" kern="1200" dirty="0">
                <a:solidFill>
                  <a:schemeClr val="tx1"/>
                </a:solidFill>
                <a:effectLst/>
                <a:latin typeface="+mn-lt"/>
                <a:ea typeface="ＭＳ Ｐゴシック" charset="0"/>
                <a:cs typeface="+mn-cs"/>
              </a:rPr>
              <a:t> as part of a comprehensive, written respiratory protection program that meets the requirements of OSHA’s Respiratory Protection standard (</a:t>
            </a:r>
            <a:r>
              <a:rPr lang="en-US" sz="1200" u="sng" kern="1200" dirty="0">
                <a:solidFill>
                  <a:schemeClr val="tx1"/>
                </a:solidFill>
                <a:effectLst/>
                <a:latin typeface="+mn-lt"/>
                <a:ea typeface="ＭＳ Ｐゴシック" charset="0"/>
                <a:cs typeface="+mn-cs"/>
                <a:hlinkClick r:id="rId3"/>
              </a:rPr>
              <a:t>29 CFR 1910.134</a:t>
            </a:r>
            <a:r>
              <a:rPr lang="en-US" sz="1200" kern="1200" dirty="0">
                <a:solidFill>
                  <a:schemeClr val="tx1"/>
                </a:solidFill>
                <a:effectLst/>
                <a:latin typeface="+mn-lt"/>
                <a:ea typeface="ＭＳ Ｐゴシック" charset="0"/>
                <a:cs typeface="+mn-cs"/>
              </a:rPr>
              <a:t>) and includes medical exams, fit testing, and training.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charset="0"/>
                <a:cs typeface="+mn-cs"/>
              </a:rPr>
              <a:t>OSHA has released enforcement memoranda detailing enforcement discretion around the Respiratory Protection standard, including cases in which employers may consider re-use or extended use of N95 filtering facepiece respirators (FFRs), other NIOSH-certified FFRS, elastomeric APRs, PAPRs, respiratory protection equipment that was previously NIOSH-certified by that has exceeded its manufacturer’s recommended shelf-life, and respiratory protection equipment certified in accordance with the standards from other countries or jurisdictions. See www.osha.gov/enforcementmemos for complete details.</a:t>
            </a:r>
            <a:endParaRPr lang="en-US" sz="1200" kern="1200" dirty="0">
              <a:solidFill>
                <a:schemeClr val="tx1"/>
              </a:solidFill>
              <a:effectLst/>
              <a:latin typeface="+mn-lt"/>
              <a:ea typeface="ＭＳ Ｐゴシック" charset="0"/>
              <a:cs typeface="+mn-cs"/>
            </a:endParaRPr>
          </a:p>
          <a:p>
            <a:endParaRPr lang="en-US" sz="1200" kern="1200" dirty="0">
              <a:solidFill>
                <a:schemeClr val="tx1"/>
              </a:solidFill>
              <a:effectLst/>
              <a:latin typeface="+mn-lt"/>
              <a:ea typeface="ＭＳ Ｐゴシック" charset="0"/>
              <a:cs typeface="+mn-cs"/>
            </a:endParaRPr>
          </a:p>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14</a:t>
            </a:fld>
            <a:endParaRPr lang="en-US" dirty="0"/>
          </a:p>
        </p:txBody>
      </p:sp>
    </p:spTree>
    <p:extLst>
      <p:ext uri="{BB962C8B-B14F-4D97-AF65-F5344CB8AC3E}">
        <p14:creationId xmlns:p14="http://schemas.microsoft.com/office/powerpoint/2010/main" val="371396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bor.nc.gov/coronavirus-disease-2019-covid-19" TargetMode="External"/><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5.emf"/><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labor.nc.gov/coronavirus-disease-2019-covid-19"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4185761"/>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2400" dirty="0">
                <a:solidFill>
                  <a:schemeClr val="bg2"/>
                </a:solidFill>
              </a:rPr>
            </a:br>
            <a:br>
              <a:rPr lang="en-US" sz="4000" dirty="0">
                <a:solidFill>
                  <a:schemeClr val="bg2"/>
                </a:solidFill>
              </a:rPr>
            </a:br>
            <a:r>
              <a:rPr lang="en-US" sz="2400" i="1" dirty="0">
                <a:solidFill>
                  <a:schemeClr val="bg2"/>
                </a:solidFill>
              </a:rPr>
              <a:t>OSH Advisory Council </a:t>
            </a:r>
            <a:br>
              <a:rPr lang="en-US" sz="2400" i="1" dirty="0">
                <a:solidFill>
                  <a:schemeClr val="bg2"/>
                </a:solidFill>
              </a:rPr>
            </a:br>
            <a:r>
              <a:rPr lang="en-US" sz="2400" dirty="0">
                <a:solidFill>
                  <a:schemeClr val="bg2"/>
                </a:solidFill>
              </a:rPr>
              <a:t>OSH COVID-19 Resources and Activities</a:t>
            </a:r>
            <a:br>
              <a:rPr lang="en-US" sz="2400" dirty="0">
                <a:solidFill>
                  <a:schemeClr val="bg2"/>
                </a:solidFill>
              </a:rPr>
            </a:br>
            <a:r>
              <a:rPr lang="en-US" sz="2400" dirty="0">
                <a:solidFill>
                  <a:schemeClr val="bg2"/>
                </a:solidFill>
              </a:rPr>
              <a:t> </a:t>
            </a:r>
            <a:r>
              <a:rPr lang="en-US" sz="2000" i="1" dirty="0">
                <a:solidFill>
                  <a:schemeClr val="bg2"/>
                </a:solidFill>
              </a:rPr>
              <a:t>November 12, 2020</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676704"/>
            <a:ext cx="7162800" cy="874855"/>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chemeClr val="bg2"/>
                </a:solidFill>
              </a:rPr>
              <a:t>Kevin Beauregard, Deputy Commissioner of Labor</a:t>
            </a:r>
          </a:p>
          <a:p>
            <a:pPr eaLnBrk="0" hangingPunct="0">
              <a:lnSpc>
                <a:spcPct val="110000"/>
              </a:lnSpc>
              <a:buClr>
                <a:srgbClr val="910046"/>
              </a:buClr>
              <a:buSzPct val="84000"/>
              <a:buFont typeface="Wingdings" pitchFamily="2" charset="2"/>
              <a:buNone/>
            </a:pPr>
            <a:r>
              <a:rPr lang="en-US" sz="1600" dirty="0">
                <a:solidFill>
                  <a:schemeClr val="tx2">
                    <a:lumMod val="50000"/>
                  </a:schemeClr>
                </a:solidFill>
              </a:rPr>
              <a:t>Occupational Safety and Health Division of North Carolina </a:t>
            </a:r>
          </a:p>
        </p:txBody>
      </p:sp>
      <p:pic>
        <p:nvPicPr>
          <p:cNvPr id="4" name="Content Placeholder 8">
            <a:extLst>
              <a:ext uri="{FF2B5EF4-FFF2-40B4-BE49-F238E27FC236}">
                <a16:creationId xmlns:a16="http://schemas.microsoft.com/office/drawing/2014/main" id="{B492572A-F7A7-43AA-AB7F-D449A70B76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629400" y="2041063"/>
            <a:ext cx="2310669" cy="2195955"/>
          </a:xfrm>
          <a:prstGeom prst="rect">
            <a:avLst/>
          </a:prstGeom>
          <a:noFill/>
          <a:ln w="9525">
            <a:noFill/>
            <a:miter lim="800000"/>
            <a:headEnd/>
            <a:tailEnd/>
          </a:ln>
        </p:spPr>
      </p:pic>
      <p:sp>
        <p:nvSpPr>
          <p:cNvPr id="5" name="TextBox 3">
            <a:extLst>
              <a:ext uri="{FF2B5EF4-FFF2-40B4-BE49-F238E27FC236}">
                <a16:creationId xmlns:a16="http://schemas.microsoft.com/office/drawing/2014/main" id="{34199251-320E-4320-9499-8767300A84A7}"/>
              </a:ext>
            </a:extLst>
          </p:cNvPr>
          <p:cNvSpPr txBox="1"/>
          <p:nvPr/>
        </p:nvSpPr>
        <p:spPr>
          <a:xfrm>
            <a:off x="6629400" y="4086463"/>
            <a:ext cx="2362199" cy="184666"/>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lgn="ctr"/>
            <a:r>
              <a:rPr lang="en-US" sz="600" dirty="0"/>
              <a:t>Illustration: CDC / Alissa Eckert &amp; Dan Higgins</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312"/>
            <a:ext cx="7924800" cy="549275"/>
          </a:xfrm>
        </p:spPr>
        <p:txBody>
          <a:bodyPr/>
          <a:lstStyle/>
          <a:p>
            <a:r>
              <a:rPr lang="en-US" dirty="0"/>
              <a:t>OSH COVID-19 Guidance</a:t>
            </a:r>
          </a:p>
        </p:txBody>
      </p:sp>
      <p:sp>
        <p:nvSpPr>
          <p:cNvPr id="9" name="TextBox 2"/>
          <p:cNvSpPr txBox="1">
            <a:spLocks noChangeArrowheads="1"/>
          </p:cNvSpPr>
          <p:nvPr/>
        </p:nvSpPr>
        <p:spPr bwMode="auto">
          <a:xfrm>
            <a:off x="105722" y="1492048"/>
            <a:ext cx="5789306" cy="414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Guidance developed to help employers reduce exposure risks and comply with OSHA standards and CDC recommendations.</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Guidance includes best practices and  recommendations for elimination and/or reducing exposures.</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 Guidance varies based on each employer’s hazard assessment and workers’ tasks.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193" y="2322350"/>
            <a:ext cx="1445907" cy="2407195"/>
          </a:xfrm>
          <a:prstGeom prst="rect">
            <a:avLst/>
          </a:prstGeom>
          <a:ln w="63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8100" y="2322308"/>
            <a:ext cx="1277416" cy="914400"/>
          </a:xfrm>
          <a:prstGeom prst="rect">
            <a:avLst/>
          </a:prstGeom>
          <a:ln w="6350">
            <a:solidFill>
              <a:schemeClr val="tx1"/>
            </a:solid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16150" r="23272" b="2729"/>
          <a:stretch/>
        </p:blipFill>
        <p:spPr>
          <a:xfrm>
            <a:off x="7773946" y="3396665"/>
            <a:ext cx="1127590" cy="1352759"/>
          </a:xfrm>
          <a:prstGeom prst="rect">
            <a:avLst/>
          </a:prstGeom>
          <a:ln w="6350">
            <a:solidFill>
              <a:schemeClr val="tx1"/>
            </a:solidFill>
          </a:ln>
        </p:spPr>
      </p:pic>
      <p:sp>
        <p:nvSpPr>
          <p:cNvPr id="10" name="TextBox 9"/>
          <p:cNvSpPr txBox="1"/>
          <p:nvPr/>
        </p:nvSpPr>
        <p:spPr>
          <a:xfrm>
            <a:off x="5720647" y="1859149"/>
            <a:ext cx="3090983" cy="323165"/>
          </a:xfrm>
          <a:prstGeom prst="rect">
            <a:avLst/>
          </a:prstGeom>
          <a:noFill/>
        </p:spPr>
        <p:txBody>
          <a:bodyPr wrap="square" lIns="0" rIns="0" rtlCol="0">
            <a:spAutoFit/>
          </a:bodyPr>
          <a:lstStyle/>
          <a:p>
            <a:pPr algn="r"/>
            <a:r>
              <a:rPr lang="en-US" sz="750" dirty="0"/>
              <a:t>Clockwise from L: public domain; WikimediaCommons;</a:t>
            </a:r>
            <a:br>
              <a:rPr lang="en-US" sz="750" dirty="0"/>
            </a:br>
            <a:r>
              <a:rPr lang="en-US" sz="750" dirty="0"/>
              <a:t>CDC/Kimberly Smith &amp; Christine Ford</a:t>
            </a:r>
          </a:p>
        </p:txBody>
      </p:sp>
      <p:pic>
        <p:nvPicPr>
          <p:cNvPr id="11" name="Content Placeholder 8">
            <a:extLst>
              <a:ext uri="{FF2B5EF4-FFF2-40B4-BE49-F238E27FC236}">
                <a16:creationId xmlns:a16="http://schemas.microsoft.com/office/drawing/2014/main" id="{23963497-2664-4D5F-8749-03329431F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864893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851"/>
            <a:ext cx="7924800" cy="553998"/>
          </a:xfrm>
        </p:spPr>
        <p:txBody>
          <a:bodyPr/>
          <a:lstStyle/>
          <a:p>
            <a:r>
              <a:rPr lang="en-US" dirty="0"/>
              <a:t>DHHS COVID-19 Guidance</a:t>
            </a:r>
          </a:p>
        </p:txBody>
      </p:sp>
      <p:sp>
        <p:nvSpPr>
          <p:cNvPr id="9" name="TextBox 2"/>
          <p:cNvSpPr txBox="1">
            <a:spLocks noChangeArrowheads="1"/>
          </p:cNvSpPr>
          <p:nvPr/>
        </p:nvSpPr>
        <p:spPr bwMode="auto">
          <a:xfrm>
            <a:off x="457201" y="1342231"/>
            <a:ext cx="4114800" cy="466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450"/>
              </a:spcAft>
              <a:buClr>
                <a:srgbClr val="0070C0"/>
              </a:buClr>
              <a:buSzPct val="110000"/>
            </a:pPr>
            <a:r>
              <a:rPr lang="en-US" altLang="en-US" sz="2200" b="1" dirty="0">
                <a:latin typeface="Calibri" panose="020F0502020204030204" pitchFamily="34" charset="0"/>
              </a:rPr>
              <a:t>All workers should follow the 3 W’s (Wear, Wait, Wash)</a:t>
            </a:r>
          </a:p>
          <a:p>
            <a:pPr lvl="1">
              <a:spcAft>
                <a:spcPts val="4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WEAR </a:t>
            </a:r>
            <a:r>
              <a:rPr lang="en-US" altLang="en-US" sz="2200" dirty="0">
                <a:latin typeface="Calibri" panose="020F0502020204030204" pitchFamily="34" charset="0"/>
              </a:rPr>
              <a:t>a cloth face covering over nose and mouth</a:t>
            </a:r>
          </a:p>
          <a:p>
            <a:pPr lvl="1">
              <a:spcAft>
                <a:spcPts val="4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WAIT</a:t>
            </a:r>
            <a:r>
              <a:rPr lang="en-US" altLang="en-US" sz="2200" dirty="0">
                <a:latin typeface="Calibri" panose="020F0502020204030204" pitchFamily="34" charset="0"/>
              </a:rPr>
              <a:t> at least 6’ apart. Avoid close contact with people who are sick.</a:t>
            </a:r>
          </a:p>
          <a:p>
            <a:pPr lvl="1">
              <a:spcAft>
                <a:spcPts val="4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WASH </a:t>
            </a:r>
            <a:r>
              <a:rPr lang="en-US" altLang="en-US" sz="2200" dirty="0">
                <a:latin typeface="Calibri" panose="020F0502020204030204" pitchFamily="34" charset="0"/>
              </a:rPr>
              <a:t>your hands or use hand sanitizer often. Avoid touching the eyes, nose, or mouth with unwashed hands.</a:t>
            </a:r>
          </a:p>
          <a:p>
            <a:pPr>
              <a:spcAft>
                <a:spcPts val="450"/>
              </a:spcAft>
              <a:buClr>
                <a:srgbClr val="0070C0"/>
              </a:buClr>
              <a:buSzPct val="110000"/>
              <a:buFont typeface="Wingdings" panose="05000000000000000000" pitchFamily="2" charset="2"/>
              <a:buChar char="§"/>
            </a:pPr>
            <a:endParaRPr lang="en-US" altLang="en-US" sz="1650" b="1" dirty="0">
              <a:latin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284507"/>
            <a:ext cx="4367483" cy="2348008"/>
          </a:xfrm>
          <a:prstGeom prst="rect">
            <a:avLst/>
          </a:prstGeom>
        </p:spPr>
      </p:pic>
      <p:sp>
        <p:nvSpPr>
          <p:cNvPr id="12" name="TextBox 11"/>
          <p:cNvSpPr txBox="1"/>
          <p:nvPr/>
        </p:nvSpPr>
        <p:spPr>
          <a:xfrm>
            <a:off x="5640016" y="4724400"/>
            <a:ext cx="3299467" cy="207749"/>
          </a:xfrm>
          <a:prstGeom prst="rect">
            <a:avLst/>
          </a:prstGeom>
          <a:noFill/>
        </p:spPr>
        <p:txBody>
          <a:bodyPr wrap="square" rtlCol="0">
            <a:spAutoFit/>
          </a:bodyPr>
          <a:lstStyle/>
          <a:p>
            <a:pPr algn="r"/>
            <a:r>
              <a:rPr lang="en-US" sz="750" dirty="0"/>
              <a:t>Photo: U.S. Department of Defense</a:t>
            </a:r>
          </a:p>
        </p:txBody>
      </p:sp>
      <p:pic>
        <p:nvPicPr>
          <p:cNvPr id="6" name="Content Placeholder 8">
            <a:extLst>
              <a:ext uri="{FF2B5EF4-FFF2-40B4-BE49-F238E27FC236}">
                <a16:creationId xmlns:a16="http://schemas.microsoft.com/office/drawing/2014/main" id="{BECDD090-2D65-42AA-A0B7-10C6E8BD0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30367251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549275"/>
          </a:xfrm>
        </p:spPr>
        <p:txBody>
          <a:bodyPr/>
          <a:lstStyle/>
          <a:p>
            <a:r>
              <a:rPr lang="en-US" dirty="0"/>
              <a:t>OSH COVID-19 Guidance</a:t>
            </a:r>
          </a:p>
        </p:txBody>
      </p:sp>
      <p:sp>
        <p:nvSpPr>
          <p:cNvPr id="9" name="TextBox 2"/>
          <p:cNvSpPr txBox="1">
            <a:spLocks noChangeArrowheads="1"/>
          </p:cNvSpPr>
          <p:nvPr/>
        </p:nvSpPr>
        <p:spPr bwMode="auto">
          <a:xfrm>
            <a:off x="470170" y="1082203"/>
            <a:ext cx="8165881"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Employers should implement protocols for regularly cleaning and disinfecting high-touch surfaces in the work environment.</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Surfaces such as door push bars, shopping carts, points of sale, chairs in waiting areas, and other areas that customers, visitors, or workers frequently touch should be cleaned and disinfected regularly.</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Employers/employees should follow manufacturer’s instructions for use of all EPA-approved cleaning and disinfection products.</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CDC provides detailed guidance for environmental cleaning and disinfection.</a:t>
            </a:r>
          </a:p>
        </p:txBody>
      </p:sp>
      <p:pic>
        <p:nvPicPr>
          <p:cNvPr id="4" name="Content Placeholder 8">
            <a:extLst>
              <a:ext uri="{FF2B5EF4-FFF2-40B4-BE49-F238E27FC236}">
                <a16:creationId xmlns:a16="http://schemas.microsoft.com/office/drawing/2014/main" id="{E2FE327A-196F-4D31-8DF7-7B611C4A2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98157153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549275"/>
          </a:xfrm>
        </p:spPr>
        <p:txBody>
          <a:bodyPr/>
          <a:lstStyle/>
          <a:p>
            <a:r>
              <a:rPr lang="en-US" dirty="0"/>
              <a:t>OSH COVID-19 Guidance</a:t>
            </a:r>
          </a:p>
        </p:txBody>
      </p:sp>
      <p:sp>
        <p:nvSpPr>
          <p:cNvPr id="9" name="TextBox 2"/>
          <p:cNvSpPr txBox="1">
            <a:spLocks noChangeArrowheads="1"/>
          </p:cNvSpPr>
          <p:nvPr/>
        </p:nvSpPr>
        <p:spPr bwMode="auto">
          <a:xfrm>
            <a:off x="394459" y="1219200"/>
            <a:ext cx="8165881" cy="489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4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Employers should train all workers about their risk of occupational exposure to COVID-19 as well as on what to do if they have been exposed to possible cases.</a:t>
            </a:r>
          </a:p>
          <a:p>
            <a:pPr>
              <a:spcAft>
                <a:spcPts val="4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For workers at particular risk of exposure (e.g. in healthcare, congregate living facilities, processing facilities), discuss:</a:t>
            </a:r>
          </a:p>
          <a:p>
            <a:pPr lvl="1">
              <a:spcAft>
                <a:spcPts val="4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Sources of exposure to the virus and hazards associated with that exposure.</a:t>
            </a:r>
          </a:p>
          <a:p>
            <a:pPr lvl="1">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Appropriate ways to prevent or reduce the likelihood of exposure, including use of engineering and administrative controls, safe work practices, and PPE.</a:t>
            </a:r>
          </a:p>
          <a:p>
            <a:pPr>
              <a:spcAft>
                <a:spcPts val="1350"/>
              </a:spcAft>
              <a:buClr>
                <a:srgbClr val="0070C0"/>
              </a:buClr>
              <a:buSzPct val="110000"/>
              <a:buFont typeface="Wingdings" panose="05000000000000000000" pitchFamily="2" charset="2"/>
              <a:buChar char="§"/>
            </a:pPr>
            <a:r>
              <a:rPr lang="en-US" altLang="en-US" sz="2400" b="1" dirty="0">
                <a:latin typeface="Calibri" panose="020F0502020204030204" pitchFamily="34" charset="0"/>
              </a:rPr>
              <a:t>Some OSHA standards (e.g., BBP, PPE) require worker training.</a:t>
            </a:r>
            <a:endParaRPr lang="en-US" altLang="en-US" sz="2400" dirty="0">
              <a:latin typeface="Calibri" panose="020F0502020204030204" pitchFamily="34" charset="0"/>
            </a:endParaRPr>
          </a:p>
        </p:txBody>
      </p:sp>
      <p:pic>
        <p:nvPicPr>
          <p:cNvPr id="4" name="Content Placeholder 8">
            <a:extLst>
              <a:ext uri="{FF2B5EF4-FFF2-40B4-BE49-F238E27FC236}">
                <a16:creationId xmlns:a16="http://schemas.microsoft.com/office/drawing/2014/main" id="{B57C1E81-034F-44F1-A64B-50169D66F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92120621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549275"/>
          </a:xfrm>
        </p:spPr>
        <p:txBody>
          <a:bodyPr/>
          <a:lstStyle/>
          <a:p>
            <a:r>
              <a:rPr lang="en-US" dirty="0"/>
              <a:t>OSH COVID-19 Guidance</a:t>
            </a:r>
          </a:p>
        </p:txBody>
      </p:sp>
      <p:sp>
        <p:nvSpPr>
          <p:cNvPr id="9" name="TextBox 2"/>
          <p:cNvSpPr txBox="1">
            <a:spLocks noChangeArrowheads="1"/>
          </p:cNvSpPr>
          <p:nvPr/>
        </p:nvSpPr>
        <p:spPr bwMode="auto">
          <a:xfrm>
            <a:off x="228600" y="1524000"/>
            <a:ext cx="8458200" cy="4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Eliminate</a:t>
            </a:r>
            <a:r>
              <a:rPr lang="en-US" altLang="en-US" sz="2200" dirty="0">
                <a:latin typeface="Calibri" panose="020F0502020204030204" pitchFamily="34" charset="0"/>
              </a:rPr>
              <a:t> source, if feasible (teleworking, no carpools)</a:t>
            </a:r>
          </a:p>
          <a:p>
            <a:pPr lvl="1">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Engineering controls</a:t>
            </a:r>
            <a:r>
              <a:rPr lang="en-US" altLang="en-US" sz="2200" dirty="0">
                <a:latin typeface="Calibri" panose="020F0502020204030204" pitchFamily="34" charset="0"/>
              </a:rPr>
              <a:t>, such as isolation rooms and other physical barriers, can limit most workers’ exposures.</a:t>
            </a:r>
          </a:p>
          <a:p>
            <a:pPr lvl="1">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Administrative controls </a:t>
            </a:r>
            <a:r>
              <a:rPr lang="en-US" altLang="en-US" sz="2200" dirty="0">
                <a:latin typeface="Calibri" panose="020F0502020204030204" pitchFamily="34" charset="0"/>
              </a:rPr>
              <a:t>and safe work practices include measures such as limiting access to patient care areas, staggered work shifts and lunch breaks, and worker training.</a:t>
            </a:r>
          </a:p>
          <a:p>
            <a:pPr lvl="1">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PPE</a:t>
            </a:r>
            <a:r>
              <a:rPr lang="en-US" altLang="en-US" sz="2200" dirty="0">
                <a:latin typeface="Calibri" panose="020F0502020204030204" pitchFamily="34" charset="0"/>
              </a:rPr>
              <a:t> may include gloves, gowns, goggles, face shields, and  respirators.</a:t>
            </a:r>
          </a:p>
          <a:p>
            <a:pPr lvl="1">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Face coverings </a:t>
            </a:r>
            <a:r>
              <a:rPr lang="en-US" altLang="en-US" sz="2200" dirty="0">
                <a:latin typeface="Calibri" panose="020F0502020204030204" pitchFamily="34" charset="0"/>
              </a:rPr>
              <a:t>and </a:t>
            </a:r>
            <a:r>
              <a:rPr lang="en-US" altLang="en-US" sz="2200" b="1" dirty="0">
                <a:latin typeface="Calibri" panose="020F0502020204030204" pitchFamily="34" charset="0"/>
              </a:rPr>
              <a:t>social distancing </a:t>
            </a:r>
            <a:r>
              <a:rPr lang="en-US" altLang="en-US" sz="2200" dirty="0">
                <a:latin typeface="Calibri" panose="020F0502020204030204" pitchFamily="34" charset="0"/>
              </a:rPr>
              <a:t>for source control </a:t>
            </a:r>
          </a:p>
          <a:p>
            <a:pPr marL="342900" lvl="1" indent="0">
              <a:spcAft>
                <a:spcPts val="1350"/>
              </a:spcAft>
              <a:buClr>
                <a:srgbClr val="0070C0"/>
              </a:buClr>
              <a:buSzPct val="110000"/>
            </a:pPr>
            <a:endParaRPr lang="en-US" altLang="en-US" sz="1650" dirty="0">
              <a:latin typeface="Calibri" panose="020F0502020204030204" pitchFamily="34" charset="0"/>
            </a:endParaRPr>
          </a:p>
        </p:txBody>
      </p:sp>
      <p:pic>
        <p:nvPicPr>
          <p:cNvPr id="4" name="Content Placeholder 8">
            <a:extLst>
              <a:ext uri="{FF2B5EF4-FFF2-40B4-BE49-F238E27FC236}">
                <a16:creationId xmlns:a16="http://schemas.microsoft.com/office/drawing/2014/main" id="{42C7295C-2242-4DB3-97FB-0FB2A423B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76223677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 COVID-19 Guidance</a:t>
            </a:r>
          </a:p>
        </p:txBody>
      </p:sp>
      <p:sp>
        <p:nvSpPr>
          <p:cNvPr id="9" name="TextBox 2"/>
          <p:cNvSpPr txBox="1">
            <a:spLocks noChangeArrowheads="1"/>
          </p:cNvSpPr>
          <p:nvPr/>
        </p:nvSpPr>
        <p:spPr bwMode="auto">
          <a:xfrm>
            <a:off x="1" y="1371600"/>
            <a:ext cx="2895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Aft>
                <a:spcPts val="1350"/>
              </a:spcAft>
              <a:buClr>
                <a:srgbClr val="0070C0"/>
              </a:buClr>
              <a:buSzPct val="110000"/>
              <a:buFont typeface="Wingdings" panose="05000000000000000000" pitchFamily="2" charset="2"/>
              <a:buChar char="§"/>
            </a:pPr>
            <a:r>
              <a:rPr lang="en-US" altLang="en-US" sz="2200" dirty="0">
                <a:latin typeface="Calibri" panose="020F0502020204030204" pitchFamily="34" charset="0"/>
              </a:rPr>
              <a:t>Increasing effectiveness in order: PPE, administrative controls, engineering controls, eliminate source</a:t>
            </a:r>
          </a:p>
        </p:txBody>
      </p:sp>
      <p:pic>
        <p:nvPicPr>
          <p:cNvPr id="11" name="Picture 10"/>
          <p:cNvPicPr>
            <a:picLocks noChangeAspect="1"/>
          </p:cNvPicPr>
          <p:nvPr/>
        </p:nvPicPr>
        <p:blipFill>
          <a:blip r:embed="rId3"/>
          <a:stretch>
            <a:fillRect/>
          </a:stretch>
        </p:blipFill>
        <p:spPr>
          <a:xfrm>
            <a:off x="2895600" y="1932476"/>
            <a:ext cx="6106700" cy="3970611"/>
          </a:xfrm>
          <a:prstGeom prst="rect">
            <a:avLst/>
          </a:prstGeom>
        </p:spPr>
      </p:pic>
      <p:pic>
        <p:nvPicPr>
          <p:cNvPr id="5" name="Content Placeholder 8">
            <a:extLst>
              <a:ext uri="{FF2B5EF4-FFF2-40B4-BE49-F238E27FC236}">
                <a16:creationId xmlns:a16="http://schemas.microsoft.com/office/drawing/2014/main" id="{D32C15BD-D79A-4D81-9D9B-369676A4E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16212693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3556-80B6-4248-B34F-8C88CC6F1A7E}"/>
              </a:ext>
            </a:extLst>
          </p:cNvPr>
          <p:cNvSpPr>
            <a:spLocks noGrp="1"/>
          </p:cNvSpPr>
          <p:nvPr>
            <p:ph type="title"/>
          </p:nvPr>
        </p:nvSpPr>
        <p:spPr>
          <a:xfrm>
            <a:off x="533400" y="228600"/>
            <a:ext cx="9144000" cy="721287"/>
          </a:xfrm>
        </p:spPr>
        <p:txBody>
          <a:bodyPr/>
          <a:lstStyle/>
          <a:p>
            <a:r>
              <a:rPr lang="en-US" sz="3200" dirty="0">
                <a:solidFill>
                  <a:schemeClr val="tx2">
                    <a:lumMod val="50000"/>
                  </a:schemeClr>
                </a:solidFill>
              </a:rPr>
              <a:t>NCDOL Website:  www.labor.nc.gov</a:t>
            </a:r>
          </a:p>
        </p:txBody>
      </p:sp>
      <p:pic>
        <p:nvPicPr>
          <p:cNvPr id="3" name="Picture 2">
            <a:extLst>
              <a:ext uri="{FF2B5EF4-FFF2-40B4-BE49-F238E27FC236}">
                <a16:creationId xmlns:a16="http://schemas.microsoft.com/office/drawing/2014/main" id="{AEA18A4C-046F-4D3B-AF06-F253B10BB443}"/>
              </a:ext>
            </a:extLst>
          </p:cNvPr>
          <p:cNvPicPr>
            <a:picLocks noChangeAspect="1"/>
          </p:cNvPicPr>
          <p:nvPr/>
        </p:nvPicPr>
        <p:blipFill>
          <a:blip r:embed="rId2"/>
          <a:stretch>
            <a:fillRect/>
          </a:stretch>
        </p:blipFill>
        <p:spPr>
          <a:xfrm>
            <a:off x="76200" y="1219200"/>
            <a:ext cx="9067800" cy="5215855"/>
          </a:xfrm>
          <a:prstGeom prst="rect">
            <a:avLst/>
          </a:prstGeom>
        </p:spPr>
      </p:pic>
      <p:sp>
        <p:nvSpPr>
          <p:cNvPr id="4" name="Rectangle 3">
            <a:extLst>
              <a:ext uri="{FF2B5EF4-FFF2-40B4-BE49-F238E27FC236}">
                <a16:creationId xmlns:a16="http://schemas.microsoft.com/office/drawing/2014/main" id="{9CCEC9EF-04FD-4818-9B30-3A67706DC3E5}"/>
              </a:ext>
            </a:extLst>
          </p:cNvPr>
          <p:cNvSpPr/>
          <p:nvPr/>
        </p:nvSpPr>
        <p:spPr bwMode="auto">
          <a:xfrm>
            <a:off x="2286000" y="5029200"/>
            <a:ext cx="2743200" cy="138418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 name="Content Placeholder 8">
            <a:extLst>
              <a:ext uri="{FF2B5EF4-FFF2-40B4-BE49-F238E27FC236}">
                <a16:creationId xmlns:a16="http://schemas.microsoft.com/office/drawing/2014/main" id="{C5438125-7544-4FA9-95F5-D426D728F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29674594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7B1B-5D78-48E1-889F-36EE1711EEE4}"/>
              </a:ext>
            </a:extLst>
          </p:cNvPr>
          <p:cNvSpPr>
            <a:spLocks noGrp="1"/>
          </p:cNvSpPr>
          <p:nvPr>
            <p:ph type="title"/>
          </p:nvPr>
        </p:nvSpPr>
        <p:spPr/>
        <p:txBody>
          <a:bodyPr/>
          <a:lstStyle/>
          <a:p>
            <a:r>
              <a:rPr lang="en-US" dirty="0"/>
              <a:t>FAQ’s and Guidance Information</a:t>
            </a:r>
          </a:p>
        </p:txBody>
      </p:sp>
      <p:pic>
        <p:nvPicPr>
          <p:cNvPr id="3" name="Picture 2">
            <a:extLst>
              <a:ext uri="{FF2B5EF4-FFF2-40B4-BE49-F238E27FC236}">
                <a16:creationId xmlns:a16="http://schemas.microsoft.com/office/drawing/2014/main" id="{665F105D-DE40-4C60-AD50-B0E6DEBB824E}"/>
              </a:ext>
            </a:extLst>
          </p:cNvPr>
          <p:cNvPicPr>
            <a:picLocks noChangeAspect="1"/>
          </p:cNvPicPr>
          <p:nvPr/>
        </p:nvPicPr>
        <p:blipFill>
          <a:blip r:embed="rId2"/>
          <a:stretch>
            <a:fillRect/>
          </a:stretch>
        </p:blipFill>
        <p:spPr>
          <a:xfrm>
            <a:off x="5593" y="1180052"/>
            <a:ext cx="8973334" cy="5714999"/>
          </a:xfrm>
          <a:prstGeom prst="rect">
            <a:avLst/>
          </a:prstGeom>
        </p:spPr>
      </p:pic>
      <p:sp>
        <p:nvSpPr>
          <p:cNvPr id="4" name="Rectangle 3">
            <a:extLst>
              <a:ext uri="{FF2B5EF4-FFF2-40B4-BE49-F238E27FC236}">
                <a16:creationId xmlns:a16="http://schemas.microsoft.com/office/drawing/2014/main" id="{E5504E31-1349-41D8-B642-C25AE1AB41AE}"/>
              </a:ext>
            </a:extLst>
          </p:cNvPr>
          <p:cNvSpPr/>
          <p:nvPr/>
        </p:nvSpPr>
        <p:spPr bwMode="auto">
          <a:xfrm>
            <a:off x="1905000" y="4038600"/>
            <a:ext cx="3810000" cy="14478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B2A2066A-2EFA-46A2-AE7B-A7DA16D0CA77}"/>
              </a:ext>
            </a:extLst>
          </p:cNvPr>
          <p:cNvSpPr/>
          <p:nvPr/>
        </p:nvSpPr>
        <p:spPr bwMode="auto">
          <a:xfrm>
            <a:off x="1981200" y="6248400"/>
            <a:ext cx="5334000" cy="4572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 name="Content Placeholder 8">
            <a:extLst>
              <a:ext uri="{FF2B5EF4-FFF2-40B4-BE49-F238E27FC236}">
                <a16:creationId xmlns:a16="http://schemas.microsoft.com/office/drawing/2014/main" id="{0AB833C8-2442-4659-BEE8-3739CCAFF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24800" y="161434"/>
            <a:ext cx="890338" cy="846137"/>
          </a:xfrm>
          <a:prstGeom prst="rect">
            <a:avLst/>
          </a:prstGeom>
          <a:noFill/>
          <a:ln w="9525">
            <a:noFill/>
            <a:miter lim="800000"/>
            <a:headEnd/>
            <a:tailEnd/>
          </a:ln>
        </p:spPr>
      </p:pic>
    </p:spTree>
    <p:extLst>
      <p:ext uri="{BB962C8B-B14F-4D97-AF65-F5344CB8AC3E}">
        <p14:creationId xmlns:p14="http://schemas.microsoft.com/office/powerpoint/2010/main" val="299241773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4D78-5AE3-4953-B753-E2F43C1EC495}"/>
              </a:ext>
            </a:extLst>
          </p:cNvPr>
          <p:cNvSpPr>
            <a:spLocks noGrp="1"/>
          </p:cNvSpPr>
          <p:nvPr>
            <p:ph type="title"/>
          </p:nvPr>
        </p:nvSpPr>
        <p:spPr/>
        <p:txBody>
          <a:bodyPr/>
          <a:lstStyle/>
          <a:p>
            <a:r>
              <a:rPr lang="en-US" dirty="0"/>
              <a:t>OSH COVID-19 Hazard Alerts</a:t>
            </a:r>
          </a:p>
        </p:txBody>
      </p:sp>
      <p:pic>
        <p:nvPicPr>
          <p:cNvPr id="6" name="Content Placeholder 5">
            <a:extLst>
              <a:ext uri="{FF2B5EF4-FFF2-40B4-BE49-F238E27FC236}">
                <a16:creationId xmlns:a16="http://schemas.microsoft.com/office/drawing/2014/main" id="{B505340C-39F2-4435-9909-6044E9FCD51E}"/>
              </a:ext>
            </a:extLst>
          </p:cNvPr>
          <p:cNvPicPr>
            <a:picLocks noGrp="1" noChangeAspect="1"/>
          </p:cNvPicPr>
          <p:nvPr>
            <p:ph idx="1"/>
          </p:nvPr>
        </p:nvPicPr>
        <p:blipFill>
          <a:blip r:embed="rId2"/>
          <a:stretch>
            <a:fillRect/>
          </a:stretch>
        </p:blipFill>
        <p:spPr>
          <a:xfrm>
            <a:off x="0" y="1143000"/>
            <a:ext cx="9144000" cy="4800600"/>
          </a:xfrm>
          <a:prstGeom prst="rect">
            <a:avLst/>
          </a:prstGeom>
        </p:spPr>
      </p:pic>
      <p:pic>
        <p:nvPicPr>
          <p:cNvPr id="4" name="Content Placeholder 8">
            <a:extLst>
              <a:ext uri="{FF2B5EF4-FFF2-40B4-BE49-F238E27FC236}">
                <a16:creationId xmlns:a16="http://schemas.microsoft.com/office/drawing/2014/main" id="{C194AE25-780A-419C-8780-C599E553E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89808673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B5C75-CB0C-4E19-9F40-F691306F78F7}"/>
              </a:ext>
            </a:extLst>
          </p:cNvPr>
          <p:cNvPicPr>
            <a:picLocks noChangeAspect="1"/>
          </p:cNvPicPr>
          <p:nvPr/>
        </p:nvPicPr>
        <p:blipFill>
          <a:blip r:embed="rId2"/>
          <a:stretch>
            <a:fillRect/>
          </a:stretch>
        </p:blipFill>
        <p:spPr>
          <a:xfrm>
            <a:off x="838200" y="1120270"/>
            <a:ext cx="3716001" cy="4892134"/>
          </a:xfrm>
          <a:prstGeom prst="rect">
            <a:avLst/>
          </a:prstGeom>
        </p:spPr>
      </p:pic>
      <p:pic>
        <p:nvPicPr>
          <p:cNvPr id="4" name="Picture 3">
            <a:extLst>
              <a:ext uri="{FF2B5EF4-FFF2-40B4-BE49-F238E27FC236}">
                <a16:creationId xmlns:a16="http://schemas.microsoft.com/office/drawing/2014/main" id="{746528E7-B59A-4414-8AF8-6891638EA8C2}"/>
              </a:ext>
            </a:extLst>
          </p:cNvPr>
          <p:cNvPicPr>
            <a:picLocks noChangeAspect="1"/>
          </p:cNvPicPr>
          <p:nvPr/>
        </p:nvPicPr>
        <p:blipFill>
          <a:blip r:embed="rId3"/>
          <a:stretch>
            <a:fillRect/>
          </a:stretch>
        </p:blipFill>
        <p:spPr>
          <a:xfrm>
            <a:off x="4724400" y="1201367"/>
            <a:ext cx="3657600" cy="4803696"/>
          </a:xfrm>
          <a:prstGeom prst="rect">
            <a:avLst/>
          </a:prstGeom>
        </p:spPr>
      </p:pic>
      <p:sp>
        <p:nvSpPr>
          <p:cNvPr id="5" name="Title 4">
            <a:extLst>
              <a:ext uri="{FF2B5EF4-FFF2-40B4-BE49-F238E27FC236}">
                <a16:creationId xmlns:a16="http://schemas.microsoft.com/office/drawing/2014/main" id="{0CA0A661-023C-43C7-9637-F35AF9F77A5A}"/>
              </a:ext>
            </a:extLst>
          </p:cNvPr>
          <p:cNvSpPr>
            <a:spLocks noGrp="1"/>
          </p:cNvSpPr>
          <p:nvPr>
            <p:ph type="title"/>
          </p:nvPr>
        </p:nvSpPr>
        <p:spPr/>
        <p:txBody>
          <a:bodyPr/>
          <a:lstStyle/>
          <a:p>
            <a:r>
              <a:rPr lang="en-US" dirty="0"/>
              <a:t>Hazard Alert Construction</a:t>
            </a:r>
          </a:p>
        </p:txBody>
      </p:sp>
      <p:pic>
        <p:nvPicPr>
          <p:cNvPr id="6" name="Content Placeholder 8">
            <a:extLst>
              <a:ext uri="{FF2B5EF4-FFF2-40B4-BE49-F238E27FC236}">
                <a16:creationId xmlns:a16="http://schemas.microsoft.com/office/drawing/2014/main" id="{7716554B-AA4A-4A32-924E-B8A503DE2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95567140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85D0-E823-4AC4-8BDE-E447299FCDD1}"/>
              </a:ext>
            </a:extLst>
          </p:cNvPr>
          <p:cNvSpPr>
            <a:spLocks noGrp="1"/>
          </p:cNvSpPr>
          <p:nvPr>
            <p:ph type="title"/>
          </p:nvPr>
        </p:nvSpPr>
        <p:spPr/>
        <p:txBody>
          <a:bodyPr/>
          <a:lstStyle/>
          <a:p>
            <a:r>
              <a:rPr lang="en-US" dirty="0"/>
              <a:t>OSH COVID-19 Overview</a:t>
            </a:r>
          </a:p>
        </p:txBody>
      </p:sp>
      <p:sp>
        <p:nvSpPr>
          <p:cNvPr id="3" name="Text Placeholder 2">
            <a:extLst>
              <a:ext uri="{FF2B5EF4-FFF2-40B4-BE49-F238E27FC236}">
                <a16:creationId xmlns:a16="http://schemas.microsoft.com/office/drawing/2014/main" id="{2ADAD946-B6F4-4ADA-BED8-6FDB5B624393}"/>
              </a:ext>
            </a:extLst>
          </p:cNvPr>
          <p:cNvSpPr>
            <a:spLocks noGrp="1"/>
          </p:cNvSpPr>
          <p:nvPr>
            <p:ph sz="half" idx="1"/>
          </p:nvPr>
        </p:nvSpPr>
        <p:spPr/>
        <p:txBody>
          <a:bodyPr/>
          <a:lstStyle/>
          <a:p>
            <a:r>
              <a:rPr lang="en-US" sz="3200" dirty="0"/>
              <a:t>Applicable OSH Standards</a:t>
            </a:r>
          </a:p>
          <a:p>
            <a:r>
              <a:rPr lang="en-US" sz="3200" dirty="0"/>
              <a:t>OSH Enforcement Guidance</a:t>
            </a:r>
          </a:p>
          <a:p>
            <a:r>
              <a:rPr lang="en-US" sz="3200" dirty="0"/>
              <a:t>NC Executive Orders</a:t>
            </a:r>
          </a:p>
          <a:p>
            <a:r>
              <a:rPr lang="en-US" sz="3200" dirty="0"/>
              <a:t>Guidance Materials</a:t>
            </a:r>
          </a:p>
          <a:p>
            <a:r>
              <a:rPr lang="en-US" sz="3200" dirty="0"/>
              <a:t>PowerPoints</a:t>
            </a:r>
          </a:p>
        </p:txBody>
      </p:sp>
      <p:sp>
        <p:nvSpPr>
          <p:cNvPr id="5" name="Content Placeholder 4">
            <a:extLst>
              <a:ext uri="{FF2B5EF4-FFF2-40B4-BE49-F238E27FC236}">
                <a16:creationId xmlns:a16="http://schemas.microsoft.com/office/drawing/2014/main" id="{E0EFA1B5-0F14-45B5-BFF5-D1893685F168}"/>
              </a:ext>
            </a:extLst>
          </p:cNvPr>
          <p:cNvSpPr>
            <a:spLocks noGrp="1"/>
          </p:cNvSpPr>
          <p:nvPr>
            <p:ph sz="half" idx="2"/>
          </p:nvPr>
        </p:nvSpPr>
        <p:spPr/>
        <p:txBody>
          <a:bodyPr/>
          <a:lstStyle/>
          <a:p>
            <a:r>
              <a:rPr lang="en-US" sz="3200" dirty="0"/>
              <a:t>FAQs</a:t>
            </a:r>
          </a:p>
          <a:p>
            <a:r>
              <a:rPr lang="en-US" sz="3200" dirty="0"/>
              <a:t>Hazard Alerts</a:t>
            </a:r>
          </a:p>
          <a:p>
            <a:r>
              <a:rPr lang="en-US" sz="3200" dirty="0"/>
              <a:t>Sample Programs</a:t>
            </a:r>
          </a:p>
          <a:p>
            <a:r>
              <a:rPr lang="en-US" sz="3200" dirty="0"/>
              <a:t>OSH Webinars</a:t>
            </a:r>
          </a:p>
          <a:p>
            <a:r>
              <a:rPr lang="en-US" sz="3200" dirty="0"/>
              <a:t>OSH Pre-Recorded Webinars</a:t>
            </a:r>
          </a:p>
          <a:p>
            <a:r>
              <a:rPr lang="en-US" sz="3200" dirty="0"/>
              <a:t>OSH COVID-19 Activities</a:t>
            </a:r>
          </a:p>
          <a:p>
            <a:endParaRPr lang="en-US" dirty="0"/>
          </a:p>
        </p:txBody>
      </p:sp>
      <p:pic>
        <p:nvPicPr>
          <p:cNvPr id="6" name="Content Placeholder 8">
            <a:extLst>
              <a:ext uri="{FF2B5EF4-FFF2-40B4-BE49-F238E27FC236}">
                <a16:creationId xmlns:a16="http://schemas.microsoft.com/office/drawing/2014/main" id="{988BFDE8-EB3D-4C31-8FBF-13CB75190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625730638"/>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E93A-F38A-4AFA-968B-85353409CDFF}"/>
              </a:ext>
            </a:extLst>
          </p:cNvPr>
          <p:cNvSpPr>
            <a:spLocks noGrp="1"/>
          </p:cNvSpPr>
          <p:nvPr>
            <p:ph type="title"/>
          </p:nvPr>
        </p:nvSpPr>
        <p:spPr>
          <a:xfrm>
            <a:off x="609600" y="457200"/>
            <a:ext cx="7924800" cy="553998"/>
          </a:xfrm>
        </p:spPr>
        <p:txBody>
          <a:bodyPr/>
          <a:lstStyle/>
          <a:p>
            <a:r>
              <a:rPr lang="en-US" dirty="0"/>
              <a:t>Guidance For All Employers</a:t>
            </a:r>
          </a:p>
        </p:txBody>
      </p:sp>
      <p:pic>
        <p:nvPicPr>
          <p:cNvPr id="3" name="Picture 2">
            <a:extLst>
              <a:ext uri="{FF2B5EF4-FFF2-40B4-BE49-F238E27FC236}">
                <a16:creationId xmlns:a16="http://schemas.microsoft.com/office/drawing/2014/main" id="{C81CAC5E-B897-4B1D-959F-B23D6FD9867D}"/>
              </a:ext>
            </a:extLst>
          </p:cNvPr>
          <p:cNvPicPr>
            <a:picLocks noChangeAspect="1"/>
          </p:cNvPicPr>
          <p:nvPr/>
        </p:nvPicPr>
        <p:blipFill>
          <a:blip r:embed="rId2"/>
          <a:stretch>
            <a:fillRect/>
          </a:stretch>
        </p:blipFill>
        <p:spPr>
          <a:xfrm>
            <a:off x="4724400" y="1120055"/>
            <a:ext cx="3672477" cy="4724400"/>
          </a:xfrm>
          <a:prstGeom prst="rect">
            <a:avLst/>
          </a:prstGeom>
        </p:spPr>
      </p:pic>
      <p:pic>
        <p:nvPicPr>
          <p:cNvPr id="5" name="Picture 4">
            <a:extLst>
              <a:ext uri="{FF2B5EF4-FFF2-40B4-BE49-F238E27FC236}">
                <a16:creationId xmlns:a16="http://schemas.microsoft.com/office/drawing/2014/main" id="{7E6ADACF-C425-4C6E-ADAA-839E18FF1D34}"/>
              </a:ext>
            </a:extLst>
          </p:cNvPr>
          <p:cNvPicPr>
            <a:picLocks noChangeAspect="1"/>
          </p:cNvPicPr>
          <p:nvPr/>
        </p:nvPicPr>
        <p:blipFill>
          <a:blip r:embed="rId3"/>
          <a:stretch>
            <a:fillRect/>
          </a:stretch>
        </p:blipFill>
        <p:spPr>
          <a:xfrm>
            <a:off x="518523" y="1107085"/>
            <a:ext cx="4053477" cy="4907705"/>
          </a:xfrm>
          <a:prstGeom prst="rect">
            <a:avLst/>
          </a:prstGeom>
        </p:spPr>
      </p:pic>
      <p:pic>
        <p:nvPicPr>
          <p:cNvPr id="6" name="Content Placeholder 8">
            <a:extLst>
              <a:ext uri="{FF2B5EF4-FFF2-40B4-BE49-F238E27FC236}">
                <a16:creationId xmlns:a16="http://schemas.microsoft.com/office/drawing/2014/main" id="{DEAF5ED3-060D-4834-865D-76B2DCE5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96859868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95100C-C3FD-4D7C-A78D-E84DF3150431}"/>
              </a:ext>
            </a:extLst>
          </p:cNvPr>
          <p:cNvPicPr>
            <a:picLocks noChangeAspect="1"/>
          </p:cNvPicPr>
          <p:nvPr/>
        </p:nvPicPr>
        <p:blipFill>
          <a:blip r:embed="rId2"/>
          <a:stretch>
            <a:fillRect/>
          </a:stretch>
        </p:blipFill>
        <p:spPr>
          <a:xfrm>
            <a:off x="530783" y="2625973"/>
            <a:ext cx="7742591" cy="3192923"/>
          </a:xfrm>
          <a:prstGeom prst="rect">
            <a:avLst/>
          </a:prstGeom>
        </p:spPr>
      </p:pic>
      <p:sp>
        <p:nvSpPr>
          <p:cNvPr id="16" name="Title 15">
            <a:extLst>
              <a:ext uri="{FF2B5EF4-FFF2-40B4-BE49-F238E27FC236}">
                <a16:creationId xmlns:a16="http://schemas.microsoft.com/office/drawing/2014/main" id="{FD5A1B3D-340D-46BD-85F2-7063DC33FC93}"/>
              </a:ext>
            </a:extLst>
          </p:cNvPr>
          <p:cNvSpPr>
            <a:spLocks noGrp="1"/>
          </p:cNvSpPr>
          <p:nvPr>
            <p:ph type="title"/>
          </p:nvPr>
        </p:nvSpPr>
        <p:spPr/>
        <p:txBody>
          <a:bodyPr/>
          <a:lstStyle/>
          <a:p>
            <a:r>
              <a:rPr lang="en-US" dirty="0"/>
              <a:t>PPTs and Webinars</a:t>
            </a:r>
          </a:p>
        </p:txBody>
      </p:sp>
      <p:pic>
        <p:nvPicPr>
          <p:cNvPr id="19" name="Content Placeholder 18">
            <a:extLst>
              <a:ext uri="{FF2B5EF4-FFF2-40B4-BE49-F238E27FC236}">
                <a16:creationId xmlns:a16="http://schemas.microsoft.com/office/drawing/2014/main" id="{F9AF8AF0-A2F0-48BA-A513-32FEF3536E95}"/>
              </a:ext>
            </a:extLst>
          </p:cNvPr>
          <p:cNvPicPr>
            <a:picLocks noGrp="1" noChangeAspect="1"/>
          </p:cNvPicPr>
          <p:nvPr>
            <p:ph idx="1"/>
          </p:nvPr>
        </p:nvPicPr>
        <p:blipFill>
          <a:blip r:embed="rId3"/>
          <a:stretch>
            <a:fillRect/>
          </a:stretch>
        </p:blipFill>
        <p:spPr>
          <a:xfrm>
            <a:off x="304800" y="1258401"/>
            <a:ext cx="8001000" cy="1377165"/>
          </a:xfrm>
          <a:prstGeom prst="rect">
            <a:avLst/>
          </a:prstGeom>
        </p:spPr>
      </p:pic>
      <p:sp>
        <p:nvSpPr>
          <p:cNvPr id="20" name="Rectangle 19">
            <a:extLst>
              <a:ext uri="{FF2B5EF4-FFF2-40B4-BE49-F238E27FC236}">
                <a16:creationId xmlns:a16="http://schemas.microsoft.com/office/drawing/2014/main" id="{A44EE42E-D358-4C08-AC8D-B03306BFA8D6}"/>
              </a:ext>
            </a:extLst>
          </p:cNvPr>
          <p:cNvSpPr/>
          <p:nvPr/>
        </p:nvSpPr>
        <p:spPr bwMode="auto">
          <a:xfrm>
            <a:off x="1524000" y="1905000"/>
            <a:ext cx="685800" cy="41466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 name="Content Placeholder 8">
            <a:extLst>
              <a:ext uri="{FF2B5EF4-FFF2-40B4-BE49-F238E27FC236}">
                <a16:creationId xmlns:a16="http://schemas.microsoft.com/office/drawing/2014/main" id="{A4FB5BA5-9C9F-4A26-8716-9106D2A3C0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76544268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609600" y="1219200"/>
            <a:ext cx="8153400" cy="4800600"/>
          </a:xfrm>
        </p:spPr>
        <p:txBody>
          <a:bodyPr/>
          <a:lstStyle/>
          <a:p>
            <a:r>
              <a:rPr lang="en-US" sz="2400" b="1" dirty="0"/>
              <a:t>COVID-19 Guidance PowerPoints </a:t>
            </a:r>
            <a:r>
              <a:rPr lang="en-US" sz="1800" b="1" dirty="0"/>
              <a:t>(New/Under Review/Development)</a:t>
            </a:r>
          </a:p>
          <a:p>
            <a:endParaRPr lang="en-US" sz="800" dirty="0"/>
          </a:p>
          <a:p>
            <a:pPr lvl="1"/>
            <a:r>
              <a:rPr lang="en-US" sz="2000" i="1" dirty="0"/>
              <a:t>Basic COVID-19 Employee Training </a:t>
            </a:r>
          </a:p>
          <a:p>
            <a:pPr lvl="1"/>
            <a:r>
              <a:rPr lang="en-US" sz="2000" i="1" dirty="0"/>
              <a:t>Construction</a:t>
            </a:r>
          </a:p>
          <a:p>
            <a:pPr lvl="1"/>
            <a:r>
              <a:rPr lang="en-US" sz="2000" i="1" dirty="0"/>
              <a:t>Respiratory Protection</a:t>
            </a:r>
          </a:p>
          <a:p>
            <a:pPr lvl="1"/>
            <a:r>
              <a:rPr lang="en-US" sz="2000" i="1" dirty="0"/>
              <a:t>PPE </a:t>
            </a:r>
          </a:p>
          <a:p>
            <a:pPr lvl="1"/>
            <a:r>
              <a:rPr lang="en-US" sz="2000" i="1" dirty="0"/>
              <a:t>Retail</a:t>
            </a:r>
          </a:p>
          <a:p>
            <a:pPr lvl="1"/>
            <a:r>
              <a:rPr lang="en-US" sz="2000" i="1" dirty="0"/>
              <a:t>Manufacturing </a:t>
            </a:r>
          </a:p>
          <a:p>
            <a:pPr lvl="1"/>
            <a:r>
              <a:rPr lang="en-US" sz="2000" i="1" dirty="0"/>
              <a:t>Universities  </a:t>
            </a:r>
          </a:p>
          <a:p>
            <a:pPr lvl="1"/>
            <a:r>
              <a:rPr lang="en-US" sz="2000" i="1" dirty="0"/>
              <a:t>Schools (Under Development)</a:t>
            </a:r>
          </a:p>
          <a:p>
            <a:pPr lvl="1"/>
            <a:r>
              <a:rPr lang="en-US" sz="2000" i="1" dirty="0"/>
              <a:t>Agriculture (Under Review)</a:t>
            </a:r>
            <a:endParaRPr lang="en-US" i="1" dirty="0"/>
          </a:p>
          <a:p>
            <a:r>
              <a:rPr lang="en-US" sz="2400" b="1" dirty="0"/>
              <a:t>Example Program Related to COVID-19</a:t>
            </a:r>
          </a:p>
          <a:p>
            <a:endParaRPr lang="en-US" sz="800" b="1" dirty="0"/>
          </a:p>
          <a:p>
            <a:pPr lvl="1"/>
            <a:r>
              <a:rPr lang="en-US" sz="2000" i="1" dirty="0"/>
              <a:t>COVID-19 Preparedness and Response Plan for Low and Medium risk employers</a:t>
            </a:r>
          </a:p>
          <a:p>
            <a:endParaRPr lang="en-US" sz="800"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50913" y="260240"/>
            <a:ext cx="7543800" cy="646331"/>
          </a:xfrm>
          <a:prstGeom prst="rect">
            <a:avLst/>
          </a:prstGeom>
          <a:noFill/>
          <a:ln w="9525">
            <a:noFill/>
            <a:miter lim="800000"/>
            <a:headEnd/>
            <a:tailEnd/>
          </a:ln>
        </p:spPr>
        <p:txBody>
          <a:bodyPr>
            <a:spAutoFit/>
          </a:bodyPr>
          <a:lstStyle/>
          <a:p>
            <a:pPr eaLnBrk="0" hangingPunct="0"/>
            <a:r>
              <a:rPr lang="en-US" sz="3600" b="1" dirty="0">
                <a:solidFill>
                  <a:schemeClr val="bg2"/>
                </a:solidFill>
              </a:rPr>
              <a:t>PPTs and Sample Program</a:t>
            </a:r>
          </a:p>
        </p:txBody>
      </p:sp>
      <p:pic>
        <p:nvPicPr>
          <p:cNvPr id="5" name="Content Placeholder 8">
            <a:extLst>
              <a:ext uri="{FF2B5EF4-FFF2-40B4-BE49-F238E27FC236}">
                <a16:creationId xmlns:a16="http://schemas.microsoft.com/office/drawing/2014/main" id="{64B899E4-4F4B-4AC8-B1C9-347A655044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98449092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816491"/>
            <a:ext cx="6654800" cy="2545569"/>
          </a:xfrm>
        </p:spPr>
        <p:txBody>
          <a:bodyPr/>
          <a:lstStyle/>
          <a:p>
            <a:r>
              <a:rPr lang="en-US" altLang="en-US" sz="4000" dirty="0"/>
              <a:t>Basic Employee Training on COVID-19 Infection Prevention</a:t>
            </a:r>
            <a:br>
              <a:rPr lang="en-US" altLang="en-US" sz="4000" dirty="0"/>
            </a:br>
            <a:endParaRPr lang="en-US" altLang="en-US" sz="4000" dirty="0"/>
          </a:p>
        </p:txBody>
      </p:sp>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dirty="0">
              <a:solidFill>
                <a:srgbClr val="777777"/>
              </a:solidFill>
            </a:endParaRPr>
          </a:p>
        </p:txBody>
      </p:sp>
      <p:sp>
        <p:nvSpPr>
          <p:cNvPr id="3077" name="Rectangle 7"/>
          <p:cNvSpPr>
            <a:spLocks noChangeArrowheads="1"/>
          </p:cNvSpPr>
          <p:nvPr/>
        </p:nvSpPr>
        <p:spPr bwMode="auto">
          <a:xfrm>
            <a:off x="609600" y="5453063"/>
            <a:ext cx="777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600" b="1" u="none" dirty="0">
                <a:solidFill>
                  <a:srgbClr val="012D9A"/>
                </a:solidFill>
              </a:rPr>
              <a:t>Presented by</a:t>
            </a:r>
            <a:r>
              <a:rPr lang="en-US" altLang="en-US" sz="1600" u="none" dirty="0">
                <a:solidFill>
                  <a:srgbClr val="777777"/>
                </a:solidFill>
              </a:rPr>
              <a:t>:</a:t>
            </a:r>
          </a:p>
        </p:txBody>
      </p:sp>
      <p:pic>
        <p:nvPicPr>
          <p:cNvPr id="5" name="Content Placeholder 8">
            <a:extLst>
              <a:ext uri="{FF2B5EF4-FFF2-40B4-BE49-F238E27FC236}">
                <a16:creationId xmlns:a16="http://schemas.microsoft.com/office/drawing/2014/main" id="{99CF381B-DD86-46C0-B86D-A09A3AAAC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1369927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4099" name="Rectangle 3"/>
          <p:cNvSpPr>
            <a:spLocks noGrp="1" noChangeArrowheads="1"/>
          </p:cNvSpPr>
          <p:nvPr>
            <p:ph type="body" idx="1"/>
          </p:nvPr>
        </p:nvSpPr>
        <p:spPr>
          <a:xfrm>
            <a:off x="457200" y="1066800"/>
            <a:ext cx="8077200" cy="4678363"/>
          </a:xfrm>
        </p:spPr>
        <p:txBody>
          <a:bodyPr/>
          <a:lstStyle/>
          <a:p>
            <a:endParaRPr lang="en-US" altLang="en-US" sz="1000" dirty="0"/>
          </a:p>
          <a:p>
            <a:pPr marL="0" indent="0">
              <a:buNone/>
            </a:pPr>
            <a:r>
              <a:rPr lang="en-US" altLang="en-US" b="1" dirty="0"/>
              <a:t>In this course, we will discuss the following:</a:t>
            </a:r>
          </a:p>
          <a:p>
            <a:endParaRPr lang="en-US" altLang="en-US" sz="1200" dirty="0"/>
          </a:p>
          <a:p>
            <a:endParaRPr lang="en-US" altLang="en-US" sz="1200" dirty="0"/>
          </a:p>
          <a:p>
            <a:pPr>
              <a:lnSpc>
                <a:spcPct val="110000"/>
              </a:lnSpc>
            </a:pPr>
            <a:r>
              <a:rPr lang="en-US" altLang="en-US" sz="2400" dirty="0"/>
              <a:t>What COVID-19 is, the symptoms, how it’s spread and what to do if you feel sick.</a:t>
            </a:r>
          </a:p>
          <a:p>
            <a:pPr lvl="1">
              <a:lnSpc>
                <a:spcPct val="110000"/>
              </a:lnSpc>
            </a:pPr>
            <a:endParaRPr lang="en-US" altLang="en-US" dirty="0"/>
          </a:p>
          <a:p>
            <a:pPr>
              <a:lnSpc>
                <a:spcPct val="110000"/>
              </a:lnSpc>
            </a:pPr>
            <a:r>
              <a:rPr lang="en-US" altLang="en-US" sz="2400" dirty="0"/>
              <a:t>Different exposure risk levels based on the type of work.</a:t>
            </a:r>
          </a:p>
          <a:p>
            <a:pPr lvl="1">
              <a:lnSpc>
                <a:spcPct val="110000"/>
              </a:lnSpc>
            </a:pPr>
            <a:endParaRPr lang="en-US" altLang="en-US" dirty="0"/>
          </a:p>
          <a:p>
            <a:pPr>
              <a:lnSpc>
                <a:spcPct val="110000"/>
              </a:lnSpc>
            </a:pPr>
            <a:r>
              <a:rPr lang="en-US" altLang="en-US" sz="2400" dirty="0"/>
              <a:t>Ways to protect yourself and employees.</a:t>
            </a:r>
          </a:p>
          <a:p>
            <a:pPr lvl="1">
              <a:lnSpc>
                <a:spcPct val="110000"/>
              </a:lnSpc>
            </a:pPr>
            <a:endParaRPr lang="en-US" altLang="en-US" dirty="0"/>
          </a:p>
          <a:p>
            <a:pPr>
              <a:lnSpc>
                <a:spcPct val="110000"/>
              </a:lnSpc>
            </a:pPr>
            <a:r>
              <a:rPr lang="en-US" altLang="en-US" sz="2400" dirty="0"/>
              <a:t>Additional assistance and resources.</a:t>
            </a:r>
          </a:p>
        </p:txBody>
      </p:sp>
      <p:pic>
        <p:nvPicPr>
          <p:cNvPr id="4" name="Content Placeholder 8">
            <a:extLst>
              <a:ext uri="{FF2B5EF4-FFF2-40B4-BE49-F238E27FC236}">
                <a16:creationId xmlns:a16="http://schemas.microsoft.com/office/drawing/2014/main" id="{26DC04D4-85C2-4EFB-9824-EBE07BEA2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45223694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C2D1-DBA6-4E83-A7E8-57FDDA2D3979}"/>
              </a:ext>
            </a:extLst>
          </p:cNvPr>
          <p:cNvSpPr>
            <a:spLocks noGrp="1"/>
          </p:cNvSpPr>
          <p:nvPr>
            <p:ph type="title"/>
          </p:nvPr>
        </p:nvSpPr>
        <p:spPr/>
        <p:txBody>
          <a:bodyPr/>
          <a:lstStyle/>
          <a:p>
            <a:r>
              <a:rPr lang="en-US" dirty="0"/>
              <a:t>Sample COVID Program</a:t>
            </a:r>
          </a:p>
        </p:txBody>
      </p:sp>
      <p:pic>
        <p:nvPicPr>
          <p:cNvPr id="4" name="Content Placeholder 3">
            <a:extLst>
              <a:ext uri="{FF2B5EF4-FFF2-40B4-BE49-F238E27FC236}">
                <a16:creationId xmlns:a16="http://schemas.microsoft.com/office/drawing/2014/main" id="{BE4123D9-7E9F-4C92-B61C-ABEBF2F0E3D6}"/>
              </a:ext>
            </a:extLst>
          </p:cNvPr>
          <p:cNvPicPr>
            <a:picLocks noGrp="1" noChangeAspect="1"/>
          </p:cNvPicPr>
          <p:nvPr>
            <p:ph idx="1"/>
          </p:nvPr>
        </p:nvPicPr>
        <p:blipFill>
          <a:blip r:embed="rId2"/>
          <a:stretch>
            <a:fillRect/>
          </a:stretch>
        </p:blipFill>
        <p:spPr>
          <a:xfrm>
            <a:off x="533400" y="1128853"/>
            <a:ext cx="7924800" cy="4814747"/>
          </a:xfrm>
          <a:prstGeom prst="rect">
            <a:avLst/>
          </a:prstGeom>
        </p:spPr>
      </p:pic>
      <p:pic>
        <p:nvPicPr>
          <p:cNvPr id="5" name="Content Placeholder 8">
            <a:extLst>
              <a:ext uri="{FF2B5EF4-FFF2-40B4-BE49-F238E27FC236}">
                <a16:creationId xmlns:a16="http://schemas.microsoft.com/office/drawing/2014/main" id="{9C12BB9E-4D9E-47AA-8510-D13AFFBB2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90530683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b="1" dirty="0"/>
              <a:t>Fact Sheets</a:t>
            </a:r>
          </a:p>
          <a:p>
            <a:endParaRPr lang="en-US" sz="800" dirty="0"/>
          </a:p>
          <a:p>
            <a:pPr lvl="1">
              <a:lnSpc>
                <a:spcPct val="150000"/>
              </a:lnSpc>
            </a:pPr>
            <a:r>
              <a:rPr lang="en-US" i="1" dirty="0"/>
              <a:t>Facemasks vs. Respirators</a:t>
            </a:r>
          </a:p>
          <a:p>
            <a:pPr lvl="1">
              <a:lnSpc>
                <a:spcPct val="150000"/>
              </a:lnSpc>
            </a:pPr>
            <a:endParaRPr lang="en-US" sz="800" i="1" dirty="0"/>
          </a:p>
          <a:p>
            <a:pPr lvl="1"/>
            <a:r>
              <a:rPr lang="en-US" i="1" dirty="0"/>
              <a:t>Hazard Considerations for Face Coverings, Masks and Respirator Choices (New)</a:t>
            </a:r>
          </a:p>
          <a:p>
            <a:endParaRPr lang="en-US" sz="2000" b="1" dirty="0"/>
          </a:p>
          <a:p>
            <a:pPr marL="0" indent="0">
              <a:buNone/>
            </a:pPr>
            <a:endParaRPr lang="en-US" sz="2000" b="1" dirty="0"/>
          </a:p>
          <a:p>
            <a:pPr marL="0" indent="0">
              <a:buNone/>
            </a:pPr>
            <a:endParaRPr lang="en-US" sz="2000" b="1" dirty="0"/>
          </a:p>
          <a:p>
            <a:r>
              <a:rPr lang="en-US" b="1" dirty="0"/>
              <a:t>Hotspot </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646331"/>
          </a:xfrm>
          <a:prstGeom prst="rect">
            <a:avLst/>
          </a:prstGeom>
          <a:noFill/>
          <a:ln w="9525">
            <a:noFill/>
            <a:miter lim="800000"/>
            <a:headEnd/>
            <a:tailEnd/>
          </a:ln>
        </p:spPr>
        <p:txBody>
          <a:bodyPr>
            <a:spAutoFit/>
          </a:bodyPr>
          <a:lstStyle/>
          <a:p>
            <a:pPr eaLnBrk="0" hangingPunct="0"/>
            <a:r>
              <a:rPr lang="en-US" sz="3600" b="1" dirty="0">
                <a:solidFill>
                  <a:schemeClr val="bg2"/>
                </a:solidFill>
              </a:rPr>
              <a:t>Fact Sheets</a:t>
            </a:r>
          </a:p>
        </p:txBody>
      </p:sp>
      <p:pic>
        <p:nvPicPr>
          <p:cNvPr id="8" name="Picture 7">
            <a:extLst>
              <a:ext uri="{FF2B5EF4-FFF2-40B4-BE49-F238E27FC236}">
                <a16:creationId xmlns:a16="http://schemas.microsoft.com/office/drawing/2014/main" id="{76126948-4583-4691-8565-6D3E1BB3222E}"/>
              </a:ext>
            </a:extLst>
          </p:cNvPr>
          <p:cNvPicPr>
            <a:picLocks noChangeAspect="1"/>
          </p:cNvPicPr>
          <p:nvPr/>
        </p:nvPicPr>
        <p:blipFill>
          <a:blip r:embed="rId2"/>
          <a:stretch>
            <a:fillRect/>
          </a:stretch>
        </p:blipFill>
        <p:spPr>
          <a:xfrm>
            <a:off x="6714743" y="3141202"/>
            <a:ext cx="1616629" cy="2082750"/>
          </a:xfrm>
          <a:prstGeom prst="rect">
            <a:avLst/>
          </a:prstGeom>
          <a:ln>
            <a:solidFill>
              <a:schemeClr val="bg1">
                <a:lumMod val="75000"/>
              </a:schemeClr>
            </a:solidFill>
          </a:ln>
        </p:spPr>
      </p:pic>
      <p:pic>
        <p:nvPicPr>
          <p:cNvPr id="9" name="Picture 8" descr="COVID-19">
            <a:hlinkClick r:id="rId3"/>
            <a:extLst>
              <a:ext uri="{FF2B5EF4-FFF2-40B4-BE49-F238E27FC236}">
                <a16:creationId xmlns:a16="http://schemas.microsoft.com/office/drawing/2014/main" id="{EFA8B8E7-1C16-4BE8-B5F7-3D31FBBFE0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92793"/>
            <a:ext cx="1476375" cy="466725"/>
          </a:xfrm>
          <a:prstGeom prst="rect">
            <a:avLst/>
          </a:prstGeom>
          <a:noFill/>
          <a:ln>
            <a:noFill/>
          </a:ln>
        </p:spPr>
      </p:pic>
      <p:pic>
        <p:nvPicPr>
          <p:cNvPr id="11" name="Picture 10">
            <a:extLst>
              <a:ext uri="{FF2B5EF4-FFF2-40B4-BE49-F238E27FC236}">
                <a16:creationId xmlns:a16="http://schemas.microsoft.com/office/drawing/2014/main" id="{F4AEF06D-8ED1-44ED-B21C-27DF101E11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3586529"/>
            <a:ext cx="3505200" cy="2082751"/>
          </a:xfrm>
          <a:prstGeom prst="rect">
            <a:avLst/>
          </a:prstGeom>
          <a:noFill/>
          <a:ln>
            <a:solidFill>
              <a:schemeClr val="bg1">
                <a:lumMod val="85000"/>
              </a:schemeClr>
            </a:solidFill>
          </a:ln>
        </p:spPr>
      </p:pic>
      <p:pic>
        <p:nvPicPr>
          <p:cNvPr id="7" name="Content Placeholder 8">
            <a:extLst>
              <a:ext uri="{FF2B5EF4-FFF2-40B4-BE49-F238E27FC236}">
                <a16:creationId xmlns:a16="http://schemas.microsoft.com/office/drawing/2014/main" id="{691ED292-ADF6-45B5-986D-C8F53665CF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37815936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609600" y="1295400"/>
            <a:ext cx="8153400" cy="4525963"/>
          </a:xfrm>
        </p:spPr>
        <p:txBody>
          <a:bodyPr/>
          <a:lstStyle/>
          <a:p>
            <a:r>
              <a:rPr lang="en-US" b="1" dirty="0"/>
              <a:t>Webinar COVID-19 Related Topics</a:t>
            </a:r>
          </a:p>
          <a:p>
            <a:endParaRPr lang="en-US" sz="800" dirty="0"/>
          </a:p>
          <a:p>
            <a:pPr lvl="1"/>
            <a:r>
              <a:rPr lang="en-US" sz="2000" i="1" dirty="0"/>
              <a:t>Respiratory Protection</a:t>
            </a:r>
          </a:p>
          <a:p>
            <a:pPr lvl="1"/>
            <a:r>
              <a:rPr lang="en-US" sz="2000" i="1" dirty="0"/>
              <a:t>Bloodborne Pathogens</a:t>
            </a:r>
          </a:p>
          <a:p>
            <a:pPr lvl="1"/>
            <a:r>
              <a:rPr lang="en-US" sz="2000" i="1" dirty="0"/>
              <a:t>Personal Protective Equipment – Construction</a:t>
            </a:r>
          </a:p>
          <a:p>
            <a:pPr lvl="1"/>
            <a:r>
              <a:rPr lang="en-US" sz="2000" i="1" dirty="0"/>
              <a:t>Personal Protective Equipment – General Industry</a:t>
            </a:r>
          </a:p>
          <a:p>
            <a:pPr lvl="1"/>
            <a:endParaRPr lang="en-US" i="1" dirty="0"/>
          </a:p>
          <a:p>
            <a:r>
              <a:rPr lang="en-US" b="1" dirty="0"/>
              <a:t>Pre-recorded Webinars Related to COVID-19</a:t>
            </a:r>
          </a:p>
          <a:p>
            <a:endParaRPr lang="en-US" sz="800" dirty="0"/>
          </a:p>
          <a:p>
            <a:pPr lvl="1"/>
            <a:r>
              <a:rPr lang="en-US" sz="2000" i="1" dirty="0"/>
              <a:t>N95 Filtering Facepiece Respirator – COVID-19</a:t>
            </a:r>
          </a:p>
          <a:p>
            <a:pPr lvl="1"/>
            <a:r>
              <a:rPr lang="en-US" sz="2000" i="1" dirty="0"/>
              <a:t>Personal Protective Equipment in Construction Industry – COVID-19</a:t>
            </a:r>
          </a:p>
          <a:p>
            <a:pPr lvl="1"/>
            <a:r>
              <a:rPr lang="en-US" sz="2000" i="1" dirty="0"/>
              <a:t>Personal Protective Equipment in General Industry – COVID-19</a:t>
            </a:r>
          </a:p>
          <a:p>
            <a:pPr lvl="1"/>
            <a:r>
              <a:rPr lang="en-US" sz="2000" i="1" dirty="0"/>
              <a:t>Respiratory Protection – COVID-19</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pic>
        <p:nvPicPr>
          <p:cNvPr id="5" name="Content Placeholder 8">
            <a:extLst>
              <a:ext uri="{FF2B5EF4-FFF2-40B4-BE49-F238E27FC236}">
                <a16:creationId xmlns:a16="http://schemas.microsoft.com/office/drawing/2014/main" id="{A3D087F7-972E-49B6-9CF8-8BE7675AB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80324864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6330-0A54-4D39-9162-5577E0683E06}"/>
              </a:ext>
            </a:extLst>
          </p:cNvPr>
          <p:cNvSpPr>
            <a:spLocks noGrp="1"/>
          </p:cNvSpPr>
          <p:nvPr>
            <p:ph type="title"/>
          </p:nvPr>
        </p:nvSpPr>
        <p:spPr>
          <a:xfrm>
            <a:off x="609600" y="457200"/>
            <a:ext cx="7924800" cy="492443"/>
          </a:xfrm>
        </p:spPr>
        <p:txBody>
          <a:bodyPr/>
          <a:lstStyle/>
          <a:p>
            <a:r>
              <a:rPr lang="en-US" sz="3200" dirty="0"/>
              <a:t>NCDOL COVID-19 Web Page Views</a:t>
            </a:r>
          </a:p>
        </p:txBody>
      </p:sp>
      <p:pic>
        <p:nvPicPr>
          <p:cNvPr id="3" name="Picture 2">
            <a:extLst>
              <a:ext uri="{FF2B5EF4-FFF2-40B4-BE49-F238E27FC236}">
                <a16:creationId xmlns:a16="http://schemas.microsoft.com/office/drawing/2014/main" id="{C5DA1962-3E70-4AF5-B188-6B3A5BB01246}"/>
              </a:ext>
            </a:extLst>
          </p:cNvPr>
          <p:cNvPicPr>
            <a:picLocks noChangeAspect="1"/>
          </p:cNvPicPr>
          <p:nvPr/>
        </p:nvPicPr>
        <p:blipFill>
          <a:blip r:embed="rId2"/>
          <a:stretch>
            <a:fillRect/>
          </a:stretch>
        </p:blipFill>
        <p:spPr>
          <a:xfrm>
            <a:off x="381000" y="1143000"/>
            <a:ext cx="8535140" cy="4800600"/>
          </a:xfrm>
          <a:prstGeom prst="rect">
            <a:avLst/>
          </a:prstGeom>
        </p:spPr>
      </p:pic>
      <p:pic>
        <p:nvPicPr>
          <p:cNvPr id="4" name="Content Placeholder 8">
            <a:extLst>
              <a:ext uri="{FF2B5EF4-FFF2-40B4-BE49-F238E27FC236}">
                <a16:creationId xmlns:a16="http://schemas.microsoft.com/office/drawing/2014/main" id="{DBCE563E-4A09-4CEA-81D9-596C6901B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57730452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7CAC-3B01-4A0E-9165-212760EA52C0}"/>
              </a:ext>
            </a:extLst>
          </p:cNvPr>
          <p:cNvSpPr>
            <a:spLocks noGrp="1"/>
          </p:cNvSpPr>
          <p:nvPr>
            <p:ph type="title"/>
          </p:nvPr>
        </p:nvSpPr>
        <p:spPr/>
        <p:txBody>
          <a:bodyPr/>
          <a:lstStyle/>
          <a:p>
            <a:r>
              <a:rPr lang="en-US" dirty="0"/>
              <a:t>Digital Billboards</a:t>
            </a:r>
          </a:p>
        </p:txBody>
      </p:sp>
      <p:pic>
        <p:nvPicPr>
          <p:cNvPr id="7" name="Content Placeholder 6" descr="A close up of a sign&#10;&#10;Description automatically generated">
            <a:extLst>
              <a:ext uri="{FF2B5EF4-FFF2-40B4-BE49-F238E27FC236}">
                <a16:creationId xmlns:a16="http://schemas.microsoft.com/office/drawing/2014/main" id="{C2B081F6-62DB-49B4-AC70-438191ED5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7391400" cy="4825473"/>
          </a:xfrm>
        </p:spPr>
      </p:pic>
      <p:pic>
        <p:nvPicPr>
          <p:cNvPr id="4" name="Content Placeholder 8">
            <a:extLst>
              <a:ext uri="{FF2B5EF4-FFF2-40B4-BE49-F238E27FC236}">
                <a16:creationId xmlns:a16="http://schemas.microsoft.com/office/drawing/2014/main" id="{58C9F332-43D9-42ED-ACB2-A8C077E7D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427549511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233"/>
            <a:ext cx="7924800" cy="553998"/>
          </a:xfrm>
        </p:spPr>
        <p:txBody>
          <a:bodyPr/>
          <a:lstStyle/>
          <a:p>
            <a:r>
              <a:rPr lang="en-US" dirty="0"/>
              <a:t>Applicable OSH Standards </a:t>
            </a:r>
          </a:p>
        </p:txBody>
      </p:sp>
      <p:sp>
        <p:nvSpPr>
          <p:cNvPr id="9" name="TextBox 2"/>
          <p:cNvSpPr txBox="1">
            <a:spLocks noChangeArrowheads="1"/>
          </p:cNvSpPr>
          <p:nvPr/>
        </p:nvSpPr>
        <p:spPr bwMode="auto">
          <a:xfrm>
            <a:off x="290292" y="1495058"/>
            <a:ext cx="5079781" cy="451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OSH guidance was developed to help protect workers from exposure to SARS-CoV-2 and infection with COVID-19.</a:t>
            </a:r>
          </a:p>
          <a:p>
            <a:pPr>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Applicable OSH Standards (see list)</a:t>
            </a:r>
          </a:p>
          <a:p>
            <a:pPr>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The General Duty Clause, NCGS §95-129(1), of the Occupational Safety and Health Act of NC may also be applicable to ensure that workers are protected from recognized safety and health hazards that may cause serious harm.</a:t>
            </a:r>
          </a:p>
        </p:txBody>
      </p:sp>
      <p:sp>
        <p:nvSpPr>
          <p:cNvPr id="3" name="Rectangle 2">
            <a:extLst>
              <a:ext uri="{FF2B5EF4-FFF2-40B4-BE49-F238E27FC236}">
                <a16:creationId xmlns:a16="http://schemas.microsoft.com/office/drawing/2014/main" id="{B4F35C17-75BA-4398-9F4A-A82B641849A3}"/>
              </a:ext>
            </a:extLst>
          </p:cNvPr>
          <p:cNvSpPr/>
          <p:nvPr/>
        </p:nvSpPr>
        <p:spPr>
          <a:xfrm>
            <a:off x="5370073" y="1066800"/>
            <a:ext cx="3781422" cy="5129609"/>
          </a:xfrm>
          <a:prstGeom prst="rect">
            <a:avLst/>
          </a:prstGeom>
          <a:solidFill>
            <a:schemeClr val="tx2">
              <a:lumMod val="20000"/>
              <a:lumOff val="80000"/>
            </a:schemeClr>
          </a:solidFill>
        </p:spPr>
        <p:txBody>
          <a:bodyPr wrap="square">
            <a:spAutoFit/>
          </a:bodyPr>
          <a:lstStyle/>
          <a:p>
            <a:pPr marL="0" indent="0">
              <a:spcAft>
                <a:spcPts val="1350"/>
              </a:spcAft>
              <a:buClr>
                <a:srgbClr val="0070C0"/>
              </a:buClr>
              <a:buSzPct val="110000"/>
            </a:pPr>
            <a:r>
              <a:rPr lang="en-US" altLang="en-US" sz="1600" b="1" u="sng" dirty="0">
                <a:latin typeface="Calibri" panose="020F0502020204030204" pitchFamily="34" charset="0"/>
              </a:rPr>
              <a:t>Relevant OSHA requirements</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Personal Protective Equipment (1910 subpart I, 1926 Subpart E), including:</a:t>
            </a:r>
          </a:p>
          <a:p>
            <a:pPr lvl="1">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PPE General Requirements (1910.132, 1926.28)</a:t>
            </a:r>
          </a:p>
          <a:p>
            <a:pPr lvl="1">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Eye and Face Protection (1910.133)</a:t>
            </a:r>
          </a:p>
          <a:p>
            <a:pPr lvl="1">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Respiratory Protection (1910.134, 1926.103)</a:t>
            </a:r>
          </a:p>
          <a:p>
            <a:pPr lvl="1">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Hand Protection (1910.138, 1926.95(a))</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Safety Instruction Signs  (1910.145, 1926.200)</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Bloodborne Pathogens (1910.1030)</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Hazard Communication (1910.1200)</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Recordkeeping &amp; Reporting (1904)</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Sanitation 1910.141, 1928.110</a:t>
            </a:r>
          </a:p>
          <a:p>
            <a:pPr>
              <a:spcAft>
                <a:spcPts val="45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Temporary Labor Camps- 1910.142</a:t>
            </a:r>
          </a:p>
        </p:txBody>
      </p:sp>
      <p:pic>
        <p:nvPicPr>
          <p:cNvPr id="5" name="Content Placeholder 8">
            <a:extLst>
              <a:ext uri="{FF2B5EF4-FFF2-40B4-BE49-F238E27FC236}">
                <a16:creationId xmlns:a16="http://schemas.microsoft.com/office/drawing/2014/main" id="{440E3A58-B14D-436F-BEF4-29748BDAD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770290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 FFY20*</a:t>
            </a:r>
            <a:endParaRPr lang="en-US" sz="2400" b="1" i="1" dirty="0">
              <a:solidFill>
                <a:schemeClr val="bg2"/>
              </a:solidFill>
            </a:endParaRPr>
          </a:p>
        </p:txBody>
      </p:sp>
      <p:graphicFrame>
        <p:nvGraphicFramePr>
          <p:cNvPr id="13" name="Content Placeholder 12">
            <a:extLst>
              <a:ext uri="{FF2B5EF4-FFF2-40B4-BE49-F238E27FC236}">
                <a16:creationId xmlns:a16="http://schemas.microsoft.com/office/drawing/2014/main" id="{6736B883-75D7-459C-AD33-3AB9599DF06E}"/>
              </a:ext>
            </a:extLst>
          </p:cNvPr>
          <p:cNvGraphicFramePr>
            <a:graphicFrameLocks noGrp="1"/>
          </p:cNvGraphicFramePr>
          <p:nvPr>
            <p:ph idx="1"/>
            <p:extLst>
              <p:ext uri="{D42A27DB-BD31-4B8C-83A1-F6EECF244321}">
                <p14:modId xmlns:p14="http://schemas.microsoft.com/office/powerpoint/2010/main" val="418165815"/>
              </p:ext>
            </p:extLst>
          </p:nvPr>
        </p:nvGraphicFramePr>
        <p:xfrm>
          <a:off x="329968" y="1332935"/>
          <a:ext cx="8509232" cy="3444833"/>
        </p:xfrm>
        <a:graphic>
          <a:graphicData uri="http://schemas.openxmlformats.org/drawingml/2006/table">
            <a:tbl>
              <a:tblPr>
                <a:tableStyleId>{5C22544A-7EE6-4342-B048-85BDC9FD1C3A}</a:tableStyleId>
              </a:tblPr>
              <a:tblGrid>
                <a:gridCol w="2106477">
                  <a:extLst>
                    <a:ext uri="{9D8B030D-6E8A-4147-A177-3AD203B41FA5}">
                      <a16:colId xmlns:a16="http://schemas.microsoft.com/office/drawing/2014/main" val="4225244791"/>
                    </a:ext>
                  </a:extLst>
                </a:gridCol>
                <a:gridCol w="944282">
                  <a:extLst>
                    <a:ext uri="{9D8B030D-6E8A-4147-A177-3AD203B41FA5}">
                      <a16:colId xmlns:a16="http://schemas.microsoft.com/office/drawing/2014/main" val="4257475842"/>
                    </a:ext>
                  </a:extLst>
                </a:gridCol>
                <a:gridCol w="944282">
                  <a:extLst>
                    <a:ext uri="{9D8B030D-6E8A-4147-A177-3AD203B41FA5}">
                      <a16:colId xmlns:a16="http://schemas.microsoft.com/office/drawing/2014/main" val="1396554905"/>
                    </a:ext>
                  </a:extLst>
                </a:gridCol>
                <a:gridCol w="871645">
                  <a:extLst>
                    <a:ext uri="{9D8B030D-6E8A-4147-A177-3AD203B41FA5}">
                      <a16:colId xmlns:a16="http://schemas.microsoft.com/office/drawing/2014/main" val="3560091187"/>
                    </a:ext>
                  </a:extLst>
                </a:gridCol>
                <a:gridCol w="832535">
                  <a:extLst>
                    <a:ext uri="{9D8B030D-6E8A-4147-A177-3AD203B41FA5}">
                      <a16:colId xmlns:a16="http://schemas.microsoft.com/office/drawing/2014/main" val="3017331411"/>
                    </a:ext>
                  </a:extLst>
                </a:gridCol>
                <a:gridCol w="838120">
                  <a:extLst>
                    <a:ext uri="{9D8B030D-6E8A-4147-A177-3AD203B41FA5}">
                      <a16:colId xmlns:a16="http://schemas.microsoft.com/office/drawing/2014/main" val="1822470533"/>
                    </a:ext>
                  </a:extLst>
                </a:gridCol>
                <a:gridCol w="1229382">
                  <a:extLst>
                    <a:ext uri="{9D8B030D-6E8A-4147-A177-3AD203B41FA5}">
                      <a16:colId xmlns:a16="http://schemas.microsoft.com/office/drawing/2014/main" val="2839019096"/>
                    </a:ext>
                  </a:extLst>
                </a:gridCol>
                <a:gridCol w="742509">
                  <a:extLst>
                    <a:ext uri="{9D8B030D-6E8A-4147-A177-3AD203B41FA5}">
                      <a16:colId xmlns:a16="http://schemas.microsoft.com/office/drawing/2014/main" val="660787183"/>
                    </a:ext>
                  </a:extLst>
                </a:gridCol>
              </a:tblGrid>
              <a:tr h="501728">
                <a:tc>
                  <a:txBody>
                    <a:bodyPr/>
                    <a:lstStyle/>
                    <a:p>
                      <a:pPr algn="ctr" fontAlgn="b"/>
                      <a:r>
                        <a:rPr lang="en-US" sz="1800" b="1" u="none" strike="noStrike" dirty="0">
                          <a:solidFill>
                            <a:schemeClr val="tx1"/>
                          </a:solidFill>
                          <a:effectLst/>
                        </a:rPr>
                        <a:t>Calls/Emails</a:t>
                      </a:r>
                      <a:endParaRPr lang="en-US" sz="18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April*</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May*</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June*</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July*</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August*</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Calibri" panose="020F0502020204030204" pitchFamily="34" charset="0"/>
                        </a:rPr>
                        <a:t>September*</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rPr>
                        <a:t>Total</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501935">
                <a:tc>
                  <a:txBody>
                    <a:bodyPr/>
                    <a:lstStyle/>
                    <a:p>
                      <a:pPr algn="ctr" fontAlgn="b"/>
                      <a:r>
                        <a:rPr lang="en-US" sz="1600" b="0" i="1" u="none" strike="noStrike" dirty="0">
                          <a:solidFill>
                            <a:schemeClr val="tx1"/>
                          </a:solidFill>
                          <a:effectLst/>
                          <a:latin typeface="+mj-lt"/>
                        </a:rPr>
                        <a:t>OSH Director's Office</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217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436</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397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390</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397</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j-lt"/>
                        </a:rPr>
                        <a:t>306</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2143</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88234">
                <a:tc>
                  <a:txBody>
                    <a:bodyPr/>
                    <a:lstStyle/>
                    <a:p>
                      <a:pPr algn="ctr" fontAlgn="b"/>
                      <a:r>
                        <a:rPr lang="en-US" sz="1600" b="0" i="1" u="none" strike="noStrike" dirty="0">
                          <a:solidFill>
                            <a:schemeClr val="tx1"/>
                          </a:solidFill>
                          <a:effectLst/>
                          <a:latin typeface="+mj-lt"/>
                        </a:rPr>
                        <a:t>ETTA</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262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155</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108</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86</a:t>
                      </a:r>
                    </a:p>
                  </a:txBody>
                  <a:tcPr marL="9525" marR="9525" marT="9525" marB="0" anchor="ctr">
                    <a:solidFill>
                      <a:schemeClr val="bg1">
                        <a:lumMod val="85000"/>
                      </a:schemeClr>
                    </a:solidFill>
                  </a:tcPr>
                </a:tc>
                <a:tc>
                  <a:txBody>
                    <a:bodyPr/>
                    <a:lstStyle/>
                    <a:p>
                      <a:pPr algn="ctr" fontAlgn="b"/>
                      <a:r>
                        <a:rPr lang="en-US" sz="1600" b="0" i="1" u="none" strike="noStrike" dirty="0">
                          <a:solidFill>
                            <a:schemeClr val="tx1"/>
                          </a:solidFill>
                          <a:effectLst/>
                          <a:latin typeface="+mj-lt"/>
                        </a:rPr>
                        <a:t>49</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1347</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88234">
                <a:tc>
                  <a:txBody>
                    <a:bodyPr/>
                    <a:lstStyle/>
                    <a:p>
                      <a:pPr algn="ctr" fontAlgn="b"/>
                      <a:r>
                        <a:rPr lang="en-US" sz="1600" b="0" i="1" u="none" strike="noStrike" dirty="0">
                          <a:solidFill>
                            <a:schemeClr val="tx1"/>
                          </a:solidFill>
                          <a:effectLst/>
                          <a:latin typeface="+mj-lt"/>
                        </a:rPr>
                        <a:t>ASH**</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74</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j-lt"/>
                        </a:rPr>
                        <a:t>89</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705</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88234">
                <a:tc>
                  <a:txBody>
                    <a:bodyPr/>
                    <a:lstStyle/>
                    <a:p>
                      <a:pPr algn="ctr" fontAlgn="b"/>
                      <a:r>
                        <a:rPr lang="en-US" sz="1600" b="0" i="1" u="none" strike="noStrike" dirty="0">
                          <a:solidFill>
                            <a:schemeClr val="tx1"/>
                          </a:solidFill>
                          <a:effectLst/>
                          <a:latin typeface="+mj-lt"/>
                        </a:rPr>
                        <a:t>PSIM</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4</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3</a:t>
                      </a:r>
                    </a:p>
                  </a:txBody>
                  <a:tcPr marL="9525" marR="9525" marT="9525" marB="0" anchor="ctr">
                    <a:solidFill>
                      <a:schemeClr val="bg1">
                        <a:lumMod val="85000"/>
                      </a:schemeClr>
                    </a:solidFill>
                  </a:tcPr>
                </a:tc>
                <a:tc>
                  <a:txBody>
                    <a:bodyPr/>
                    <a:lstStyle/>
                    <a:p>
                      <a:pPr algn="ctr" fontAlgn="b"/>
                      <a:r>
                        <a:rPr lang="en-US" sz="1600" b="0" i="1"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22</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88234">
                <a:tc>
                  <a:txBody>
                    <a:bodyPr/>
                    <a:lstStyle/>
                    <a:p>
                      <a:pPr algn="ctr" fontAlgn="b"/>
                      <a:r>
                        <a:rPr lang="en-US" sz="1600" b="0" i="1" u="none" strike="noStrike" dirty="0">
                          <a:solidFill>
                            <a:schemeClr val="tx1"/>
                          </a:solidFill>
                          <a:effectLst/>
                          <a:latin typeface="+mj-lt"/>
                        </a:rPr>
                        <a:t>CSB</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401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376</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101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127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j-lt"/>
                        </a:rPr>
                        <a:t>109</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j-lt"/>
                        </a:rPr>
                        <a:t>2177</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88234">
                <a:tc>
                  <a:txBody>
                    <a:bodyPr/>
                    <a:lstStyle/>
                    <a:p>
                      <a:pPr algn="ctr" fontAlgn="b"/>
                      <a:r>
                        <a:rPr lang="en-US" sz="1600" b="1" i="1" u="none" strike="noStrike" dirty="0">
                          <a:solidFill>
                            <a:schemeClr val="tx1"/>
                          </a:solidFill>
                          <a:effectLst/>
                          <a:latin typeface="+mj-lt"/>
                        </a:rPr>
                        <a:t>Totals</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1350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1021</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687</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685</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669</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514</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4926</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2" name="TextBox 1">
            <a:extLst>
              <a:ext uri="{FF2B5EF4-FFF2-40B4-BE49-F238E27FC236}">
                <a16:creationId xmlns:a16="http://schemas.microsoft.com/office/drawing/2014/main" id="{50A80A71-4AFB-4BB0-ABA8-390CE9B02B38}"/>
              </a:ext>
            </a:extLst>
          </p:cNvPr>
          <p:cNvSpPr txBox="1"/>
          <p:nvPr/>
        </p:nvSpPr>
        <p:spPr>
          <a:xfrm>
            <a:off x="592876" y="4777769"/>
            <a:ext cx="7865323" cy="646331"/>
          </a:xfrm>
          <a:prstGeom prst="rect">
            <a:avLst/>
          </a:prstGeom>
          <a:noFill/>
        </p:spPr>
        <p:txBody>
          <a:bodyPr wrap="square" rtlCol="0">
            <a:spAutoFit/>
          </a:bodyPr>
          <a:lstStyle/>
          <a:p>
            <a:r>
              <a:rPr lang="en-US" sz="1200" i="1" dirty="0"/>
              <a:t>*Monthly data as follows: April 2020 includes data through May 1, May 2020 includes data from May2- June 5, </a:t>
            </a:r>
          </a:p>
          <a:p>
            <a:r>
              <a:rPr lang="en-US" sz="1200" i="1" dirty="0"/>
              <a:t>June 2020 includes data from June 6-July 3, July 2020 includes data from July 4-July 31. August 2020 includes data from August 1 – August 28, September 2020 includes data from August 29-October 2</a:t>
            </a:r>
          </a:p>
        </p:txBody>
      </p:sp>
      <p:sp>
        <p:nvSpPr>
          <p:cNvPr id="7" name="TextBox 6">
            <a:extLst>
              <a:ext uri="{FF2B5EF4-FFF2-40B4-BE49-F238E27FC236}">
                <a16:creationId xmlns:a16="http://schemas.microsoft.com/office/drawing/2014/main" id="{6828006A-25C6-4249-8570-2A11ED54DC38}"/>
              </a:ext>
            </a:extLst>
          </p:cNvPr>
          <p:cNvSpPr txBox="1"/>
          <p:nvPr/>
        </p:nvSpPr>
        <p:spPr>
          <a:xfrm>
            <a:off x="610360" y="5590401"/>
            <a:ext cx="3955635" cy="276999"/>
          </a:xfrm>
          <a:prstGeom prst="rect">
            <a:avLst/>
          </a:prstGeom>
          <a:noFill/>
        </p:spPr>
        <p:txBody>
          <a:bodyPr wrap="none" rtlCol="0">
            <a:spAutoFit/>
          </a:bodyPr>
          <a:lstStyle/>
          <a:p>
            <a:r>
              <a:rPr lang="en-US" sz="1200" i="1" dirty="0"/>
              <a:t>**Includes weekly conference calls with other Agencies.</a:t>
            </a:r>
          </a:p>
        </p:txBody>
      </p:sp>
      <p:pic>
        <p:nvPicPr>
          <p:cNvPr id="6" name="Content Placeholder 8">
            <a:extLst>
              <a:ext uri="{FF2B5EF4-FFF2-40B4-BE49-F238E27FC236}">
                <a16:creationId xmlns:a16="http://schemas.microsoft.com/office/drawing/2014/main" id="{6465DCFF-2AE1-4F12-8F88-F8A0E9DCE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425743675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Compliance Activities FFY20*</a:t>
            </a:r>
            <a:endParaRPr lang="en-US" sz="2400" b="1" i="1" dirty="0">
              <a:solidFill>
                <a:schemeClr val="bg2"/>
              </a:solidFill>
            </a:endParaRPr>
          </a:p>
        </p:txBody>
      </p:sp>
      <p:pic>
        <p:nvPicPr>
          <p:cNvPr id="5" name="Picture 4">
            <a:extLst>
              <a:ext uri="{FF2B5EF4-FFF2-40B4-BE49-F238E27FC236}">
                <a16:creationId xmlns:a16="http://schemas.microsoft.com/office/drawing/2014/main" id="{5419ED70-0718-4DBA-9D69-8D54F2FE8624}"/>
              </a:ext>
            </a:extLst>
          </p:cNvPr>
          <p:cNvPicPr>
            <a:picLocks noChangeAspect="1"/>
          </p:cNvPicPr>
          <p:nvPr/>
        </p:nvPicPr>
        <p:blipFill>
          <a:blip r:embed="rId2"/>
          <a:stretch>
            <a:fillRect/>
          </a:stretch>
        </p:blipFill>
        <p:spPr>
          <a:xfrm>
            <a:off x="266700" y="1295400"/>
            <a:ext cx="8610600" cy="4562644"/>
          </a:xfrm>
          <a:prstGeom prst="rect">
            <a:avLst/>
          </a:prstGeom>
        </p:spPr>
      </p:pic>
      <p:pic>
        <p:nvPicPr>
          <p:cNvPr id="6" name="Content Placeholder 8">
            <a:extLst>
              <a:ext uri="{FF2B5EF4-FFF2-40B4-BE49-F238E27FC236}">
                <a16:creationId xmlns:a16="http://schemas.microsoft.com/office/drawing/2014/main" id="{83AC99C8-47CA-4C5E-81BE-5F0666E98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79481642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Consultation Activities FFY20*</a:t>
            </a:r>
            <a:endParaRPr lang="en-US" sz="2400" b="1" i="1" dirty="0">
              <a:solidFill>
                <a:schemeClr val="bg2"/>
              </a:solidFill>
            </a:endParaRPr>
          </a:p>
        </p:txBody>
      </p:sp>
      <p:pic>
        <p:nvPicPr>
          <p:cNvPr id="2" name="Picture 1">
            <a:extLst>
              <a:ext uri="{FF2B5EF4-FFF2-40B4-BE49-F238E27FC236}">
                <a16:creationId xmlns:a16="http://schemas.microsoft.com/office/drawing/2014/main" id="{4906456E-082A-4DBC-9A19-4473944EA1B3}"/>
              </a:ext>
            </a:extLst>
          </p:cNvPr>
          <p:cNvPicPr>
            <a:picLocks noChangeAspect="1"/>
          </p:cNvPicPr>
          <p:nvPr/>
        </p:nvPicPr>
        <p:blipFill>
          <a:blip r:embed="rId2"/>
          <a:stretch>
            <a:fillRect/>
          </a:stretch>
        </p:blipFill>
        <p:spPr>
          <a:xfrm>
            <a:off x="0" y="1295400"/>
            <a:ext cx="9003030" cy="3505200"/>
          </a:xfrm>
          <a:prstGeom prst="rect">
            <a:avLst/>
          </a:prstGeom>
        </p:spPr>
      </p:pic>
      <p:pic>
        <p:nvPicPr>
          <p:cNvPr id="5" name="Content Placeholder 8">
            <a:extLst>
              <a:ext uri="{FF2B5EF4-FFF2-40B4-BE49-F238E27FC236}">
                <a16:creationId xmlns:a16="http://schemas.microsoft.com/office/drawing/2014/main" id="{CA2B35D2-4E80-4814-8347-E1D929177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76048922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0ACA-9679-4F3A-91F4-9A337C157BD0}"/>
              </a:ext>
            </a:extLst>
          </p:cNvPr>
          <p:cNvSpPr>
            <a:spLocks noGrp="1"/>
          </p:cNvSpPr>
          <p:nvPr>
            <p:ph type="title"/>
          </p:nvPr>
        </p:nvSpPr>
        <p:spPr>
          <a:xfrm>
            <a:off x="152400" y="0"/>
            <a:ext cx="8382000" cy="1661993"/>
          </a:xfrm>
        </p:spPr>
        <p:txBody>
          <a:bodyPr/>
          <a:lstStyle/>
          <a:p>
            <a:r>
              <a:rPr lang="en-US" dirty="0"/>
              <a:t>Top 10 NAICS OSHNC FY20 </a:t>
            </a:r>
            <a:br>
              <a:rPr lang="en-US" dirty="0"/>
            </a:br>
            <a:r>
              <a:rPr lang="en-US" dirty="0"/>
              <a:t>COVID-19 Related Complaints:</a:t>
            </a:r>
            <a:br>
              <a:rPr lang="en-US" sz="3200" dirty="0"/>
            </a:br>
            <a:endParaRPr lang="en-US" dirty="0"/>
          </a:p>
        </p:txBody>
      </p:sp>
      <p:sp>
        <p:nvSpPr>
          <p:cNvPr id="3" name="Content Placeholder 2">
            <a:extLst>
              <a:ext uri="{FF2B5EF4-FFF2-40B4-BE49-F238E27FC236}">
                <a16:creationId xmlns:a16="http://schemas.microsoft.com/office/drawing/2014/main" id="{4BB0B3AD-D3BB-4F40-BD7F-4805F5B8E8C7}"/>
              </a:ext>
            </a:extLst>
          </p:cNvPr>
          <p:cNvSpPr>
            <a:spLocks noGrp="1"/>
          </p:cNvSpPr>
          <p:nvPr>
            <p:ph idx="1"/>
          </p:nvPr>
        </p:nvSpPr>
        <p:spPr/>
        <p:txBody>
          <a:bodyPr/>
          <a:lstStyle/>
          <a:p>
            <a:pPr lvl="2">
              <a:buFont typeface="Arial" panose="020B0604020202020204" pitchFamily="34" charset="0"/>
              <a:buChar char="•"/>
            </a:pPr>
            <a:r>
              <a:rPr lang="en-US" sz="2600" b="1" dirty="0"/>
              <a:t>147</a:t>
            </a:r>
            <a:r>
              <a:rPr lang="en-US" sz="2600" dirty="0"/>
              <a:t> - NAICS 722310, </a:t>
            </a:r>
            <a:r>
              <a:rPr lang="en-US" sz="2600" b="1" dirty="0"/>
              <a:t>Food Service Contractors</a:t>
            </a:r>
          </a:p>
          <a:p>
            <a:pPr lvl="2">
              <a:buFont typeface="Arial" panose="020B0604020202020204" pitchFamily="34" charset="0"/>
              <a:buChar char="•"/>
            </a:pPr>
            <a:r>
              <a:rPr lang="en-US" sz="2600" b="1" dirty="0"/>
              <a:t>130</a:t>
            </a:r>
            <a:r>
              <a:rPr lang="en-US" sz="2600" dirty="0"/>
              <a:t> - NAICS 722511, </a:t>
            </a:r>
            <a:r>
              <a:rPr lang="en-US" sz="2600" b="1" dirty="0"/>
              <a:t>Restaurants</a:t>
            </a:r>
          </a:p>
          <a:p>
            <a:pPr lvl="2">
              <a:buFont typeface="Arial" panose="020B0604020202020204" pitchFamily="34" charset="0"/>
              <a:buChar char="•"/>
            </a:pPr>
            <a:r>
              <a:rPr lang="en-US" sz="2600" b="1" dirty="0"/>
              <a:t>66</a:t>
            </a:r>
            <a:r>
              <a:rPr lang="en-US" sz="2600" dirty="0"/>
              <a:t> - NAICS 445110, </a:t>
            </a:r>
            <a:r>
              <a:rPr lang="en-US" sz="2600" b="1" dirty="0"/>
              <a:t>Supermarkets</a:t>
            </a:r>
          </a:p>
          <a:p>
            <a:pPr lvl="2">
              <a:buFont typeface="Arial" panose="020B0604020202020204" pitchFamily="34" charset="0"/>
              <a:buChar char="•"/>
            </a:pPr>
            <a:r>
              <a:rPr lang="en-US" sz="2600" b="1" dirty="0"/>
              <a:t>62 </a:t>
            </a:r>
            <a:r>
              <a:rPr lang="en-US" sz="2600" dirty="0"/>
              <a:t>- NAICS 621111, </a:t>
            </a:r>
            <a:r>
              <a:rPr lang="en-US" sz="2600" b="1" dirty="0"/>
              <a:t>Physician Offices </a:t>
            </a:r>
          </a:p>
          <a:p>
            <a:pPr lvl="2">
              <a:buFont typeface="Arial" panose="020B0604020202020204" pitchFamily="34" charset="0"/>
              <a:buChar char="•"/>
            </a:pPr>
            <a:r>
              <a:rPr lang="en-US" sz="2600" b="1" dirty="0"/>
              <a:t>57</a:t>
            </a:r>
            <a:r>
              <a:rPr lang="en-US" sz="2600" dirty="0"/>
              <a:t> - NAICS 311615, </a:t>
            </a:r>
            <a:r>
              <a:rPr lang="en-US" sz="2600" b="1" dirty="0"/>
              <a:t>Poultry Processing</a:t>
            </a:r>
          </a:p>
          <a:p>
            <a:pPr lvl="2">
              <a:buFont typeface="Arial" panose="020B0604020202020204" pitchFamily="34" charset="0"/>
              <a:buChar char="•"/>
            </a:pPr>
            <a:r>
              <a:rPr lang="en-US" sz="2600" b="1" dirty="0"/>
              <a:t>53</a:t>
            </a:r>
            <a:r>
              <a:rPr lang="en-US" sz="2600" dirty="0"/>
              <a:t> - NAICS 623110, </a:t>
            </a:r>
            <a:r>
              <a:rPr lang="en-US" sz="2600" b="1" dirty="0"/>
              <a:t>Nursing Care Facilities</a:t>
            </a:r>
          </a:p>
          <a:p>
            <a:pPr lvl="2">
              <a:buFont typeface="Arial" panose="020B0604020202020204" pitchFamily="34" charset="0"/>
              <a:buChar char="•"/>
            </a:pPr>
            <a:r>
              <a:rPr lang="en-US" sz="2600" b="1" dirty="0"/>
              <a:t>52</a:t>
            </a:r>
            <a:r>
              <a:rPr lang="en-US" sz="2600" dirty="0"/>
              <a:t> - NAICS 622110, </a:t>
            </a:r>
            <a:r>
              <a:rPr lang="en-US" sz="2600" b="1" dirty="0"/>
              <a:t>Hospitals</a:t>
            </a:r>
          </a:p>
          <a:p>
            <a:pPr lvl="2">
              <a:buFont typeface="Arial" panose="020B0604020202020204" pitchFamily="34" charset="0"/>
              <a:buChar char="•"/>
            </a:pPr>
            <a:r>
              <a:rPr lang="en-US" sz="2600" b="1" dirty="0"/>
              <a:t>49</a:t>
            </a:r>
            <a:r>
              <a:rPr lang="en-US" sz="2600" dirty="0"/>
              <a:t> - NAICS 452210, </a:t>
            </a:r>
            <a:r>
              <a:rPr lang="en-US" sz="2600" b="1" dirty="0"/>
              <a:t>Department Stores</a:t>
            </a:r>
          </a:p>
          <a:p>
            <a:pPr lvl="2">
              <a:buFont typeface="Arial" panose="020B0604020202020204" pitchFamily="34" charset="0"/>
              <a:buChar char="•"/>
            </a:pPr>
            <a:r>
              <a:rPr lang="en-US" sz="2600" b="1" dirty="0"/>
              <a:t>34</a:t>
            </a:r>
            <a:r>
              <a:rPr lang="en-US" sz="2600" dirty="0"/>
              <a:t> - NAICS 561422, </a:t>
            </a:r>
            <a:r>
              <a:rPr lang="en-US" sz="2600" b="1" dirty="0"/>
              <a:t>Telemarketing Centers</a:t>
            </a:r>
          </a:p>
          <a:p>
            <a:pPr lvl="2">
              <a:buFont typeface="Arial" panose="020B0604020202020204" pitchFamily="34" charset="0"/>
              <a:buChar char="•"/>
            </a:pPr>
            <a:r>
              <a:rPr lang="en-US" sz="2600" b="1" dirty="0"/>
              <a:t>33</a:t>
            </a:r>
            <a:r>
              <a:rPr lang="en-US" sz="2600" dirty="0"/>
              <a:t> - NAICS 713940,</a:t>
            </a:r>
            <a:r>
              <a:rPr lang="en-US" sz="2600" b="1" dirty="0"/>
              <a:t> Fitness Centers</a:t>
            </a:r>
          </a:p>
          <a:p>
            <a:endParaRPr lang="en-US" dirty="0"/>
          </a:p>
        </p:txBody>
      </p:sp>
      <p:pic>
        <p:nvPicPr>
          <p:cNvPr id="6" name="Content Placeholder 8">
            <a:extLst>
              <a:ext uri="{FF2B5EF4-FFF2-40B4-BE49-F238E27FC236}">
                <a16:creationId xmlns:a16="http://schemas.microsoft.com/office/drawing/2014/main" id="{F1C7AEA0-8036-4326-9AC6-92A87CBEF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81123702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 FFY20*</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3537517670"/>
              </p:ext>
            </p:extLst>
          </p:nvPr>
        </p:nvGraphicFramePr>
        <p:xfrm>
          <a:off x="152400" y="1091967"/>
          <a:ext cx="8915400" cy="4224260"/>
        </p:xfrm>
        <a:graphic>
          <a:graphicData uri="http://schemas.openxmlformats.org/drawingml/2006/table">
            <a:tbl>
              <a:tblPr firstRow="1" bandRow="1">
                <a:tableStyleId>{00A15C55-8517-42AA-B614-E9B94910E393}</a:tableStyleId>
              </a:tblPr>
              <a:tblGrid>
                <a:gridCol w="1464914">
                  <a:extLst>
                    <a:ext uri="{9D8B030D-6E8A-4147-A177-3AD203B41FA5}">
                      <a16:colId xmlns:a16="http://schemas.microsoft.com/office/drawing/2014/main" val="1351541343"/>
                    </a:ext>
                  </a:extLst>
                </a:gridCol>
                <a:gridCol w="1397466">
                  <a:extLst>
                    <a:ext uri="{9D8B030D-6E8A-4147-A177-3AD203B41FA5}">
                      <a16:colId xmlns:a16="http://schemas.microsoft.com/office/drawing/2014/main" val="3158904017"/>
                    </a:ext>
                  </a:extLst>
                </a:gridCol>
                <a:gridCol w="953910">
                  <a:extLst>
                    <a:ext uri="{9D8B030D-6E8A-4147-A177-3AD203B41FA5}">
                      <a16:colId xmlns:a16="http://schemas.microsoft.com/office/drawing/2014/main" val="3159913933"/>
                    </a:ext>
                  </a:extLst>
                </a:gridCol>
                <a:gridCol w="953910">
                  <a:extLst>
                    <a:ext uri="{9D8B030D-6E8A-4147-A177-3AD203B41FA5}">
                      <a16:colId xmlns:a16="http://schemas.microsoft.com/office/drawing/2014/main" val="4137899629"/>
                    </a:ext>
                  </a:extLst>
                </a:gridCol>
                <a:gridCol w="953910">
                  <a:extLst>
                    <a:ext uri="{9D8B030D-6E8A-4147-A177-3AD203B41FA5}">
                      <a16:colId xmlns:a16="http://schemas.microsoft.com/office/drawing/2014/main" val="3682297276"/>
                    </a:ext>
                  </a:extLst>
                </a:gridCol>
                <a:gridCol w="1271880">
                  <a:extLst>
                    <a:ext uri="{9D8B030D-6E8A-4147-A177-3AD203B41FA5}">
                      <a16:colId xmlns:a16="http://schemas.microsoft.com/office/drawing/2014/main" val="1354704291"/>
                    </a:ext>
                  </a:extLst>
                </a:gridCol>
                <a:gridCol w="1192387">
                  <a:extLst>
                    <a:ext uri="{9D8B030D-6E8A-4147-A177-3AD203B41FA5}">
                      <a16:colId xmlns:a16="http://schemas.microsoft.com/office/drawing/2014/main" val="1452338898"/>
                    </a:ext>
                  </a:extLst>
                </a:gridCol>
                <a:gridCol w="727023">
                  <a:extLst>
                    <a:ext uri="{9D8B030D-6E8A-4147-A177-3AD203B41FA5}">
                      <a16:colId xmlns:a16="http://schemas.microsoft.com/office/drawing/2014/main" val="336053993"/>
                    </a:ext>
                  </a:extLst>
                </a:gridCol>
              </a:tblGrid>
              <a:tr h="359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ETTA</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September*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271991">
                <a:tc>
                  <a:txBody>
                    <a:bodyPr/>
                    <a:lstStyle/>
                    <a:p>
                      <a:pPr algn="ctr"/>
                      <a:r>
                        <a:rPr lang="en-US" sz="1400" b="0" i="1" dirty="0"/>
                        <a:t>Live Webinars </a:t>
                      </a:r>
                    </a:p>
                  </a:txBody>
                  <a:tcPr anchor="ctr">
                    <a:solidFill>
                      <a:schemeClr val="bg1">
                        <a:lumMod val="95000"/>
                      </a:schemeClr>
                    </a:solidFill>
                  </a:tcPr>
                </a:tc>
                <a:tc>
                  <a:txBody>
                    <a:bodyPr/>
                    <a:lstStyle/>
                    <a:p>
                      <a:pPr algn="ctr"/>
                      <a:r>
                        <a:rPr lang="en-US" sz="1400" b="0" i="0" dirty="0"/>
                        <a:t>13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28</a:t>
                      </a:r>
                    </a:p>
                  </a:txBody>
                  <a:tcPr anchor="ctr">
                    <a:solidFill>
                      <a:schemeClr val="bg1">
                        <a:lumMod val="95000"/>
                      </a:schemeClr>
                    </a:solidFill>
                  </a:tcPr>
                </a:tc>
                <a:extLst>
                  <a:ext uri="{0D108BD9-81ED-4DB2-BD59-A6C34878D82A}">
                    <a16:rowId xmlns:a16="http://schemas.microsoft.com/office/drawing/2014/main" val="73781699"/>
                  </a:ext>
                </a:extLst>
              </a:tr>
              <a:tr h="47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Pre-recorded Webinars</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extLst>
                  <a:ext uri="{0D108BD9-81ED-4DB2-BD59-A6C34878D82A}">
                    <a16:rowId xmlns:a16="http://schemas.microsoft.com/office/drawing/2014/main" val="2459126564"/>
                  </a:ext>
                </a:extLst>
              </a:tr>
              <a:tr h="359530">
                <a:tc>
                  <a:txBody>
                    <a:bodyPr/>
                    <a:lstStyle/>
                    <a:p>
                      <a:pPr algn="ctr"/>
                      <a:r>
                        <a:rPr lang="en-US" sz="14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extLst>
                  <a:ext uri="{0D108BD9-81ED-4DB2-BD59-A6C34878D82A}">
                    <a16:rowId xmlns:a16="http://schemas.microsoft.com/office/drawing/2014/main" val="4064520827"/>
                  </a:ext>
                </a:extLst>
              </a:tr>
              <a:tr h="279335">
                <a:tc>
                  <a:txBody>
                    <a:bodyPr/>
                    <a:lstStyle/>
                    <a:p>
                      <a:pPr algn="ctr"/>
                      <a:r>
                        <a:rPr lang="en-US" sz="1400" b="0" i="1" dirty="0"/>
                        <a:t>Hazard Alerts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extLst>
                  <a:ext uri="{0D108BD9-81ED-4DB2-BD59-A6C34878D82A}">
                    <a16:rowId xmlns:a16="http://schemas.microsoft.com/office/drawing/2014/main" val="1312744093"/>
                  </a:ext>
                </a:extLst>
              </a:tr>
              <a:tr h="279335">
                <a:tc>
                  <a:txBody>
                    <a:bodyPr/>
                    <a:lstStyle/>
                    <a:p>
                      <a:pPr algn="ctr"/>
                      <a:r>
                        <a:rPr lang="en-US" sz="1400" b="0" i="1" dirty="0"/>
                        <a:t>Streaming Videos</a:t>
                      </a:r>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72</a:t>
                      </a:r>
                    </a:p>
                  </a:txBody>
                  <a:tcPr anchor="ctr">
                    <a:solidFill>
                      <a:schemeClr val="bg1">
                        <a:lumMod val="95000"/>
                      </a:schemeClr>
                    </a:solidFill>
                  </a:tcPr>
                </a:tc>
                <a:extLst>
                  <a:ext uri="{0D108BD9-81ED-4DB2-BD59-A6C34878D82A}">
                    <a16:rowId xmlns:a16="http://schemas.microsoft.com/office/drawing/2014/main" val="1222417909"/>
                  </a:ext>
                </a:extLst>
              </a:tr>
              <a:tr h="474870">
                <a:tc>
                  <a:txBody>
                    <a:bodyPr/>
                    <a:lstStyle/>
                    <a:p>
                      <a:pPr algn="ctr"/>
                      <a:r>
                        <a:rPr lang="en-US" sz="1400" b="0" i="1" dirty="0"/>
                        <a:t>A-Z Topics Added/Updated</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24</a:t>
                      </a:r>
                    </a:p>
                  </a:txBody>
                  <a:tcPr anchor="ctr">
                    <a:solidFill>
                      <a:schemeClr val="bg1">
                        <a:lumMod val="85000"/>
                      </a:schemeClr>
                    </a:solidFill>
                  </a:tcPr>
                </a:tc>
                <a:extLst>
                  <a:ext uri="{0D108BD9-81ED-4DB2-BD59-A6C34878D82A}">
                    <a16:rowId xmlns:a16="http://schemas.microsoft.com/office/drawing/2014/main" val="3430657162"/>
                  </a:ext>
                </a:extLst>
              </a:tr>
              <a:tr h="279335">
                <a:tc>
                  <a:txBody>
                    <a:bodyPr/>
                    <a:lstStyle/>
                    <a:p>
                      <a:pPr algn="ctr"/>
                      <a:r>
                        <a:rPr lang="en-US" sz="1400" b="0" i="1" dirty="0"/>
                        <a:t>Fact Sheets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2114539236"/>
                  </a:ext>
                </a:extLst>
              </a:tr>
              <a:tr h="359530">
                <a:tc>
                  <a:txBody>
                    <a:bodyPr/>
                    <a:lstStyle/>
                    <a:p>
                      <a:pPr algn="ctr"/>
                      <a:r>
                        <a:rPr lang="en-US" sz="1400" b="0" i="1" dirty="0"/>
                        <a:t>Example Programs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extLst>
                  <a:ext uri="{0D108BD9-81ED-4DB2-BD59-A6C34878D82A}">
                    <a16:rowId xmlns:a16="http://schemas.microsoft.com/office/drawing/2014/main" val="3288526463"/>
                  </a:ext>
                </a:extLst>
              </a:tr>
              <a:tr h="359530">
                <a:tc>
                  <a:txBody>
                    <a:bodyPr/>
                    <a:lstStyle/>
                    <a:p>
                      <a:pPr algn="ctr"/>
                      <a:r>
                        <a:rPr lang="en-US" sz="1400" b="0" i="1" dirty="0"/>
                        <a:t>Compliance Memos</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endParaRPr lang="en-US" sz="1400" b="0" i="0"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extLst>
                  <a:ext uri="{0D108BD9-81ED-4DB2-BD59-A6C34878D82A}">
                    <a16:rowId xmlns:a16="http://schemas.microsoft.com/office/drawing/2014/main" val="3338831978"/>
                  </a:ext>
                </a:extLst>
              </a:tr>
            </a:tbl>
          </a:graphicData>
        </a:graphic>
      </p:graphicFrame>
      <p:sp>
        <p:nvSpPr>
          <p:cNvPr id="8" name="TextBox 7">
            <a:extLst>
              <a:ext uri="{FF2B5EF4-FFF2-40B4-BE49-F238E27FC236}">
                <a16:creationId xmlns:a16="http://schemas.microsoft.com/office/drawing/2014/main" id="{1F85046C-D2F9-4BAF-B0D6-FE6F70D52ACE}"/>
              </a:ext>
            </a:extLst>
          </p:cNvPr>
          <p:cNvSpPr txBox="1"/>
          <p:nvPr/>
        </p:nvSpPr>
        <p:spPr>
          <a:xfrm>
            <a:off x="533400" y="5334000"/>
            <a:ext cx="8064349" cy="553998"/>
          </a:xfrm>
          <a:prstGeom prst="rect">
            <a:avLst/>
          </a:prstGeom>
          <a:noFill/>
        </p:spPr>
        <p:txBody>
          <a:bodyPr wrap="square" rtlCol="0">
            <a:spAutoFit/>
          </a:bodyPr>
          <a:lstStyle/>
          <a:p>
            <a:r>
              <a:rPr lang="en-US" sz="1000" i="1" dirty="0"/>
              <a:t>*Monthly data as follows: April 2020 includes data through May 1: May 2020 includes data from May 2 - June 5: June 2020 includes data from June 6 - July 3: July 2020 includes data from July 4 - July 31. August 2020 includes data from August 1 – August 30 and September 2020 includes data from August 31-September 27. .</a:t>
            </a:r>
          </a:p>
        </p:txBody>
      </p:sp>
      <p:pic>
        <p:nvPicPr>
          <p:cNvPr id="5" name="Content Placeholder 8">
            <a:extLst>
              <a:ext uri="{FF2B5EF4-FFF2-40B4-BE49-F238E27FC236}">
                <a16:creationId xmlns:a16="http://schemas.microsoft.com/office/drawing/2014/main" id="{25E2D101-9625-4089-89DA-8C1569DD3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69233024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 FFY20*</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4169652629"/>
              </p:ext>
            </p:extLst>
          </p:nvPr>
        </p:nvGraphicFramePr>
        <p:xfrm>
          <a:off x="126885" y="1219200"/>
          <a:ext cx="8864715" cy="1015663"/>
        </p:xfrm>
        <a:graphic>
          <a:graphicData uri="http://schemas.openxmlformats.org/drawingml/2006/table">
            <a:tbl>
              <a:tblPr firstRow="1" bandRow="1">
                <a:tableStyleId>{00A15C55-8517-42AA-B614-E9B94910E393}</a:tableStyleId>
              </a:tblPr>
              <a:tblGrid>
                <a:gridCol w="1818314">
                  <a:extLst>
                    <a:ext uri="{9D8B030D-6E8A-4147-A177-3AD203B41FA5}">
                      <a16:colId xmlns:a16="http://schemas.microsoft.com/office/drawing/2014/main" val="20000"/>
                    </a:ext>
                  </a:extLst>
                </a:gridCol>
                <a:gridCol w="1308151">
                  <a:extLst>
                    <a:ext uri="{9D8B030D-6E8A-4147-A177-3AD203B41FA5}">
                      <a16:colId xmlns:a16="http://schemas.microsoft.com/office/drawing/2014/main" val="20001"/>
                    </a:ext>
                  </a:extLst>
                </a:gridCol>
                <a:gridCol w="944774">
                  <a:extLst>
                    <a:ext uri="{9D8B030D-6E8A-4147-A177-3AD203B41FA5}">
                      <a16:colId xmlns:a16="http://schemas.microsoft.com/office/drawing/2014/main" val="20002"/>
                    </a:ext>
                  </a:extLst>
                </a:gridCol>
                <a:gridCol w="873794">
                  <a:extLst>
                    <a:ext uri="{9D8B030D-6E8A-4147-A177-3AD203B41FA5}">
                      <a16:colId xmlns:a16="http://schemas.microsoft.com/office/drawing/2014/main" val="20003"/>
                    </a:ext>
                  </a:extLst>
                </a:gridCol>
                <a:gridCol w="860005">
                  <a:extLst>
                    <a:ext uri="{9D8B030D-6E8A-4147-A177-3AD203B41FA5}">
                      <a16:colId xmlns:a16="http://schemas.microsoft.com/office/drawing/2014/main" val="20004"/>
                    </a:ext>
                  </a:extLst>
                </a:gridCol>
                <a:gridCol w="931673">
                  <a:extLst>
                    <a:ext uri="{9D8B030D-6E8A-4147-A177-3AD203B41FA5}">
                      <a16:colId xmlns:a16="http://schemas.microsoft.com/office/drawing/2014/main" val="14099204"/>
                    </a:ext>
                  </a:extLst>
                </a:gridCol>
                <a:gridCol w="1366004">
                  <a:extLst>
                    <a:ext uri="{9D8B030D-6E8A-4147-A177-3AD203B41FA5}">
                      <a16:colId xmlns:a16="http://schemas.microsoft.com/office/drawing/2014/main" val="122405671"/>
                    </a:ext>
                  </a:extLst>
                </a:gridCol>
                <a:gridCol w="762000">
                  <a:extLst>
                    <a:ext uri="{9D8B030D-6E8A-4147-A177-3AD203B41FA5}">
                      <a16:colId xmlns:a16="http://schemas.microsoft.com/office/drawing/2014/main" val="2516114909"/>
                    </a:ext>
                  </a:extLst>
                </a:gridCol>
              </a:tblGrid>
              <a:tr h="430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September*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584711">
                <a:tc>
                  <a:txBody>
                    <a:bodyPr/>
                    <a:lstStyle/>
                    <a:p>
                      <a:pPr algn="ctr"/>
                      <a:r>
                        <a:rPr lang="en-US" sz="1400" b="0" i="1" dirty="0"/>
                        <a:t>COVID-19 Related Disclosure Requests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194</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153</a:t>
                      </a:r>
                    </a:p>
                  </a:txBody>
                  <a:tcPr anchor="ctr">
                    <a:solidFill>
                      <a:schemeClr val="bg1">
                        <a:lumMod val="95000"/>
                      </a:schemeClr>
                    </a:solidFill>
                  </a:tcPr>
                </a:tc>
                <a:tc>
                  <a:txBody>
                    <a:bodyPr/>
                    <a:lstStyle/>
                    <a:p>
                      <a:pPr algn="ctr"/>
                      <a:r>
                        <a:rPr lang="en-US" sz="1400" b="0" i="0" dirty="0"/>
                        <a:t>1,228</a:t>
                      </a:r>
                    </a:p>
                  </a:txBody>
                  <a:tcPr anchor="ctr">
                    <a:solidFill>
                      <a:schemeClr val="bg1">
                        <a:lumMod val="95000"/>
                      </a:schemeClr>
                    </a:solidFill>
                  </a:tcPr>
                </a:tc>
                <a:tc>
                  <a:txBody>
                    <a:bodyPr/>
                    <a:lstStyle/>
                    <a:p>
                      <a:pPr algn="ctr"/>
                      <a:r>
                        <a:rPr lang="en-US" sz="1400" b="1" i="1" dirty="0"/>
                        <a:t>44</a:t>
                      </a:r>
                    </a:p>
                  </a:txBody>
                  <a:tcPr anchor="ctr">
                    <a:solidFill>
                      <a:schemeClr val="bg1">
                        <a:lumMod val="95000"/>
                      </a:schemeClr>
                    </a:solidFill>
                  </a:tcPr>
                </a:tc>
                <a:tc>
                  <a:txBody>
                    <a:bodyPr/>
                    <a:lstStyle/>
                    <a:p>
                      <a:pPr algn="ctr"/>
                      <a:r>
                        <a:rPr lang="en-US" sz="1400" b="1" i="1" dirty="0"/>
                        <a:t>1,627</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3" name="Content Placeholder 2">
            <a:extLst>
              <a:ext uri="{FF2B5EF4-FFF2-40B4-BE49-F238E27FC236}">
                <a16:creationId xmlns:a16="http://schemas.microsoft.com/office/drawing/2014/main" id="{963707A9-7CCD-4A24-822B-FA1CADF3CF79}"/>
              </a:ext>
            </a:extLst>
          </p:cNvPr>
          <p:cNvSpPr>
            <a:spLocks noGrp="1"/>
          </p:cNvSpPr>
          <p:nvPr>
            <p:ph idx="1"/>
          </p:nvPr>
        </p:nvSpPr>
        <p:spPr>
          <a:xfrm>
            <a:off x="502243" y="3855463"/>
            <a:ext cx="8113998" cy="1154802"/>
          </a:xfrm>
        </p:spPr>
        <p:txBody>
          <a:bodyPr/>
          <a:lstStyle/>
          <a:p>
            <a:pPr lvl="1"/>
            <a:endParaRPr lang="en-US" sz="800" i="1" dirty="0"/>
          </a:p>
          <a:p>
            <a:endParaRPr lang="en-US" sz="1800" dirty="0"/>
          </a:p>
        </p:txBody>
      </p:sp>
      <p:sp>
        <p:nvSpPr>
          <p:cNvPr id="9" name="TextBox 8">
            <a:extLst>
              <a:ext uri="{FF2B5EF4-FFF2-40B4-BE49-F238E27FC236}">
                <a16:creationId xmlns:a16="http://schemas.microsoft.com/office/drawing/2014/main" id="{27D431B7-0A44-418A-AB45-A2DAEA9A8861}"/>
              </a:ext>
            </a:extLst>
          </p:cNvPr>
          <p:cNvSpPr txBox="1"/>
          <p:nvPr/>
        </p:nvSpPr>
        <p:spPr>
          <a:xfrm>
            <a:off x="627245" y="5289656"/>
            <a:ext cx="7926308" cy="377026"/>
          </a:xfrm>
          <a:prstGeom prst="rect">
            <a:avLst/>
          </a:prstGeom>
          <a:noFill/>
        </p:spPr>
        <p:txBody>
          <a:bodyPr wrap="square" rtlCol="0">
            <a:spAutoFit/>
          </a:bodyPr>
          <a:lstStyle/>
          <a:p>
            <a:r>
              <a:rPr lang="en-US" sz="1050" i="1" dirty="0"/>
              <a:t>*</a:t>
            </a:r>
            <a:r>
              <a:rPr lang="en-US" sz="800" i="1" dirty="0"/>
              <a:t>Monthly data as follows: April 2020 includes data through May 1: May 2020 includes data from May 2 - June 5: June 2020 includes data from June 6 - July 3: July 2020 includes data from July 4 - July 31. August 2020 includes data from August 1 – August 23.</a:t>
            </a:r>
          </a:p>
        </p:txBody>
      </p:sp>
      <p:graphicFrame>
        <p:nvGraphicFramePr>
          <p:cNvPr id="7" name="Table 6">
            <a:extLst>
              <a:ext uri="{FF2B5EF4-FFF2-40B4-BE49-F238E27FC236}">
                <a16:creationId xmlns:a16="http://schemas.microsoft.com/office/drawing/2014/main" id="{537C51DE-1CA1-480E-9C42-691C2C8B4BE1}"/>
              </a:ext>
            </a:extLst>
          </p:cNvPr>
          <p:cNvGraphicFramePr>
            <a:graphicFrameLocks noGrp="1"/>
          </p:cNvGraphicFramePr>
          <p:nvPr>
            <p:extLst>
              <p:ext uri="{D42A27DB-BD31-4B8C-83A1-F6EECF244321}">
                <p14:modId xmlns:p14="http://schemas.microsoft.com/office/powerpoint/2010/main" val="2361500446"/>
              </p:ext>
            </p:extLst>
          </p:nvPr>
        </p:nvGraphicFramePr>
        <p:xfrm>
          <a:off x="126885" y="2234863"/>
          <a:ext cx="8890232" cy="1341209"/>
        </p:xfrm>
        <a:graphic>
          <a:graphicData uri="http://schemas.openxmlformats.org/drawingml/2006/table">
            <a:tbl>
              <a:tblPr firstRow="1" bandRow="1">
                <a:tableStyleId>{00A15C55-8517-42AA-B614-E9B94910E393}</a:tableStyleId>
              </a:tblPr>
              <a:tblGrid>
                <a:gridCol w="1854315">
                  <a:extLst>
                    <a:ext uri="{9D8B030D-6E8A-4147-A177-3AD203B41FA5}">
                      <a16:colId xmlns:a16="http://schemas.microsoft.com/office/drawing/2014/main" val="1351541343"/>
                    </a:ext>
                  </a:extLst>
                </a:gridCol>
                <a:gridCol w="1295400">
                  <a:extLst>
                    <a:ext uri="{9D8B030D-6E8A-4147-A177-3AD203B41FA5}">
                      <a16:colId xmlns:a16="http://schemas.microsoft.com/office/drawing/2014/main" val="3158904017"/>
                    </a:ext>
                  </a:extLst>
                </a:gridCol>
                <a:gridCol w="914400">
                  <a:extLst>
                    <a:ext uri="{9D8B030D-6E8A-4147-A177-3AD203B41FA5}">
                      <a16:colId xmlns:a16="http://schemas.microsoft.com/office/drawing/2014/main" val="3159913933"/>
                    </a:ext>
                  </a:extLst>
                </a:gridCol>
                <a:gridCol w="914400">
                  <a:extLst>
                    <a:ext uri="{9D8B030D-6E8A-4147-A177-3AD203B41FA5}">
                      <a16:colId xmlns:a16="http://schemas.microsoft.com/office/drawing/2014/main" val="4137899629"/>
                    </a:ext>
                  </a:extLst>
                </a:gridCol>
                <a:gridCol w="838200">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1335839">
                  <a:extLst>
                    <a:ext uri="{9D8B030D-6E8A-4147-A177-3AD203B41FA5}">
                      <a16:colId xmlns:a16="http://schemas.microsoft.com/office/drawing/2014/main" val="1723853461"/>
                    </a:ext>
                  </a:extLst>
                </a:gridCol>
                <a:gridCol w="747078">
                  <a:extLst>
                    <a:ext uri="{9D8B030D-6E8A-4147-A177-3AD203B41FA5}">
                      <a16:colId xmlns:a16="http://schemas.microsoft.com/office/drawing/2014/main" val="336053993"/>
                    </a:ext>
                  </a:extLst>
                </a:gridCol>
              </a:tblGrid>
              <a:tr h="70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ASH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September*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641195">
                <a:tc>
                  <a:txBody>
                    <a:bodyPr/>
                    <a:lstStyle/>
                    <a:p>
                      <a:pPr algn="ct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73781699"/>
                  </a:ext>
                </a:extLst>
              </a:tr>
            </a:tbl>
          </a:graphicData>
        </a:graphic>
      </p:graphicFrame>
      <p:graphicFrame>
        <p:nvGraphicFramePr>
          <p:cNvPr id="10" name="Table 9">
            <a:extLst>
              <a:ext uri="{FF2B5EF4-FFF2-40B4-BE49-F238E27FC236}">
                <a16:creationId xmlns:a16="http://schemas.microsoft.com/office/drawing/2014/main" id="{F7684044-2559-4E59-9496-9925064B6477}"/>
              </a:ext>
            </a:extLst>
          </p:cNvPr>
          <p:cNvGraphicFramePr>
            <a:graphicFrameLocks noGrp="1"/>
          </p:cNvGraphicFramePr>
          <p:nvPr>
            <p:extLst>
              <p:ext uri="{D42A27DB-BD31-4B8C-83A1-F6EECF244321}">
                <p14:modId xmlns:p14="http://schemas.microsoft.com/office/powerpoint/2010/main" val="1382598166"/>
              </p:ext>
            </p:extLst>
          </p:nvPr>
        </p:nvGraphicFramePr>
        <p:xfrm>
          <a:off x="126885" y="3576072"/>
          <a:ext cx="8940915" cy="1072128"/>
        </p:xfrm>
        <a:graphic>
          <a:graphicData uri="http://schemas.openxmlformats.org/drawingml/2006/table">
            <a:tbl>
              <a:tblPr firstRow="1" bandRow="1">
                <a:tableStyleId>{00A15C55-8517-42AA-B614-E9B94910E393}</a:tableStyleId>
              </a:tblPr>
              <a:tblGrid>
                <a:gridCol w="1854315">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17117">
                  <a:extLst>
                    <a:ext uri="{9D8B030D-6E8A-4147-A177-3AD203B41FA5}">
                      <a16:colId xmlns:a16="http://schemas.microsoft.com/office/drawing/2014/main" val="20002"/>
                    </a:ext>
                  </a:extLst>
                </a:gridCol>
                <a:gridCol w="911683">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14099204"/>
                    </a:ext>
                  </a:extLst>
                </a:gridCol>
                <a:gridCol w="1349309">
                  <a:extLst>
                    <a:ext uri="{9D8B030D-6E8A-4147-A177-3AD203B41FA5}">
                      <a16:colId xmlns:a16="http://schemas.microsoft.com/office/drawing/2014/main" val="1126698695"/>
                    </a:ext>
                  </a:extLst>
                </a:gridCol>
                <a:gridCol w="784291">
                  <a:extLst>
                    <a:ext uri="{9D8B030D-6E8A-4147-A177-3AD203B41FA5}">
                      <a16:colId xmlns:a16="http://schemas.microsoft.com/office/drawing/2014/main" val="2516114909"/>
                    </a:ext>
                  </a:extLst>
                </a:gridCol>
              </a:tblGrid>
              <a:tr h="555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Director’s Office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March/April*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June*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July*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August*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September*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516828">
                <a:tc>
                  <a:txBody>
                    <a:bodyPr/>
                    <a:lstStyle/>
                    <a:p>
                      <a:pPr algn="ctr"/>
                      <a:r>
                        <a:rPr lang="en-US" sz="1400" b="0" i="1" dirty="0"/>
                        <a:t>Meetings</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26</a:t>
                      </a:r>
                    </a:p>
                  </a:txBody>
                  <a:tcPr anchor="ctr">
                    <a:solidFill>
                      <a:schemeClr val="bg1">
                        <a:lumMod val="95000"/>
                      </a:schemeClr>
                    </a:solidFill>
                  </a:tcPr>
                </a:tc>
                <a:tc>
                  <a:txBody>
                    <a:bodyPr/>
                    <a:lstStyle/>
                    <a:p>
                      <a:pPr algn="ctr"/>
                      <a:r>
                        <a:rPr lang="en-US" sz="1400" b="0" i="0" dirty="0"/>
                        <a:t>25</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1" i="1" dirty="0"/>
                        <a:t>21</a:t>
                      </a:r>
                    </a:p>
                  </a:txBody>
                  <a:tcPr anchor="ctr">
                    <a:solidFill>
                      <a:schemeClr val="bg1">
                        <a:lumMod val="95000"/>
                      </a:schemeClr>
                    </a:solidFill>
                  </a:tcPr>
                </a:tc>
                <a:tc>
                  <a:txBody>
                    <a:bodyPr/>
                    <a:lstStyle/>
                    <a:p>
                      <a:pPr algn="ctr"/>
                      <a:r>
                        <a:rPr lang="en-US" sz="1400" b="1" i="1" dirty="0"/>
                        <a:t>102</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11" name="Content Placeholder 8">
            <a:extLst>
              <a:ext uri="{FF2B5EF4-FFF2-40B4-BE49-F238E27FC236}">
                <a16:creationId xmlns:a16="http://schemas.microsoft.com/office/drawing/2014/main" id="{F11F8B11-E719-4537-8BC2-BCE58A12F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129803067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82949" y="1966609"/>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76D80182-1278-48F4-9D4E-022DAFB186C4}"/>
              </a:ext>
            </a:extLst>
          </p:cNvPr>
          <p:cNvSpPr txBox="1"/>
          <p:nvPr/>
        </p:nvSpPr>
        <p:spPr>
          <a:xfrm>
            <a:off x="6477000" y="685800"/>
            <a:ext cx="2286000" cy="369332"/>
          </a:xfrm>
          <a:prstGeom prst="rect">
            <a:avLst/>
          </a:prstGeom>
          <a:noFill/>
        </p:spPr>
        <p:txBody>
          <a:bodyPr wrap="square" rtlCol="0">
            <a:spAutoFit/>
          </a:bodyPr>
          <a:lstStyle/>
          <a:p>
            <a:r>
              <a:rPr lang="en-US" i="1" dirty="0"/>
              <a:t>.</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65" y="51752"/>
            <a:ext cx="8839200" cy="984885"/>
          </a:xfrm>
        </p:spPr>
        <p:txBody>
          <a:bodyPr/>
          <a:lstStyle/>
          <a:p>
            <a:r>
              <a:rPr lang="en-US" sz="3200" dirty="0"/>
              <a:t>OSH COVID-19 Recordkeeping </a:t>
            </a:r>
            <a:br>
              <a:rPr lang="en-US" sz="3200" dirty="0"/>
            </a:br>
            <a:r>
              <a:rPr lang="en-US" sz="3200" dirty="0"/>
              <a:t>Requirements  </a:t>
            </a:r>
          </a:p>
        </p:txBody>
      </p:sp>
      <p:sp>
        <p:nvSpPr>
          <p:cNvPr id="3" name="Content Placeholder 2"/>
          <p:cNvSpPr>
            <a:spLocks noGrp="1"/>
          </p:cNvSpPr>
          <p:nvPr>
            <p:ph idx="1"/>
          </p:nvPr>
        </p:nvSpPr>
        <p:spPr/>
        <p:txBody>
          <a:bodyPr/>
          <a:lstStyle/>
          <a:p>
            <a:r>
              <a:rPr lang="en-US" sz="2000" b="1" dirty="0"/>
              <a:t>COVID-19 </a:t>
            </a:r>
            <a:r>
              <a:rPr lang="en-US" sz="2000" dirty="0"/>
              <a:t>can be a </a:t>
            </a:r>
            <a:r>
              <a:rPr lang="en-US" sz="2000" b="1" dirty="0"/>
              <a:t>recordable</a:t>
            </a:r>
            <a:r>
              <a:rPr lang="en-US" sz="2000" dirty="0"/>
              <a:t> illness if a worker is infected as a result of performing their </a:t>
            </a:r>
            <a:r>
              <a:rPr lang="en-US" sz="2000" b="1" dirty="0"/>
              <a:t>work-related duties</a:t>
            </a:r>
            <a:r>
              <a:rPr lang="en-US" sz="2000" dirty="0"/>
              <a:t>. However, employers are only responsible for recording cases of COVID-19 if all of the following are met:</a:t>
            </a:r>
          </a:p>
          <a:p>
            <a:pPr lvl="1"/>
            <a:r>
              <a:rPr lang="en-US" sz="2000" dirty="0"/>
              <a:t>The case is </a:t>
            </a:r>
            <a:r>
              <a:rPr lang="en-US" sz="2000" b="1" dirty="0"/>
              <a:t>a confirmed case of COVID-19</a:t>
            </a:r>
            <a:r>
              <a:rPr lang="en-US" sz="2000" dirty="0"/>
              <a:t>;</a:t>
            </a:r>
          </a:p>
          <a:p>
            <a:pPr lvl="1"/>
            <a:r>
              <a:rPr lang="en-US" sz="2000" dirty="0"/>
              <a:t>The </a:t>
            </a:r>
            <a:r>
              <a:rPr lang="en-US" sz="2000" b="1" dirty="0"/>
              <a:t>case is </a:t>
            </a:r>
            <a:r>
              <a:rPr lang="en-US" sz="2000" b="1" dirty="0">
                <a:highlight>
                  <a:srgbClr val="FFFF00"/>
                </a:highlight>
              </a:rPr>
              <a:t>work-related</a:t>
            </a:r>
            <a:r>
              <a:rPr lang="en-US" sz="2000" dirty="0"/>
              <a:t>, as defined by 29 CFR 1904.5; and</a:t>
            </a:r>
          </a:p>
          <a:p>
            <a:pPr lvl="1"/>
            <a:r>
              <a:rPr lang="en-US" sz="2000" dirty="0"/>
              <a:t>The </a:t>
            </a:r>
            <a:r>
              <a:rPr lang="en-US" sz="2000" b="1" dirty="0"/>
              <a:t>case involves one or more of the general recording criteria </a:t>
            </a:r>
            <a:r>
              <a:rPr lang="en-US" sz="2000" dirty="0"/>
              <a:t>set forth in 29 CFR 1904.7 (e.g. medical treatment beyond first-aid, days away from work).</a:t>
            </a:r>
          </a:p>
          <a:p>
            <a:r>
              <a:rPr lang="en-US" sz="2000" b="1" dirty="0">
                <a:highlight>
                  <a:srgbClr val="FFFF00"/>
                </a:highlight>
              </a:rPr>
              <a:t>Work-related</a:t>
            </a:r>
            <a:r>
              <a:rPr lang="en-US" sz="2000" dirty="0"/>
              <a:t> COVID-19 Fatalities </a:t>
            </a:r>
            <a:r>
              <a:rPr lang="en-US" sz="2000" b="1" dirty="0"/>
              <a:t>must be reported</a:t>
            </a:r>
            <a:r>
              <a:rPr lang="en-US" sz="2000" dirty="0"/>
              <a:t> to OSH</a:t>
            </a:r>
          </a:p>
          <a:p>
            <a:r>
              <a:rPr lang="en-US" sz="2000" b="1" dirty="0">
                <a:highlight>
                  <a:srgbClr val="FFFF00"/>
                </a:highlight>
              </a:rPr>
              <a:t>Work-related </a:t>
            </a:r>
            <a:r>
              <a:rPr lang="en-US" sz="2000" dirty="0"/>
              <a:t>COVID -19 Hospitalizations </a:t>
            </a:r>
            <a:r>
              <a:rPr lang="en-US" sz="2000" b="1" dirty="0"/>
              <a:t>may be </a:t>
            </a:r>
            <a:r>
              <a:rPr lang="en-US" sz="2000" dirty="0"/>
              <a:t>reportable to OSH</a:t>
            </a:r>
          </a:p>
          <a:p>
            <a:r>
              <a:rPr lang="en-US" sz="2000" dirty="0"/>
              <a:t>OSH is providing enforcement discretion around recordkeeping for most sectors (see OSH temporary enforcement memos).</a:t>
            </a:r>
          </a:p>
          <a:p>
            <a:endParaRPr lang="en-US" sz="2000" dirty="0"/>
          </a:p>
        </p:txBody>
      </p:sp>
      <p:pic>
        <p:nvPicPr>
          <p:cNvPr id="4" name="Content Placeholder 8">
            <a:extLst>
              <a:ext uri="{FF2B5EF4-FFF2-40B4-BE49-F238E27FC236}">
                <a16:creationId xmlns:a16="http://schemas.microsoft.com/office/drawing/2014/main" id="{72A49127-781B-416D-B8A1-6456CB5F5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415645227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Temporary Guidance Memorandums</a:t>
            </a:r>
          </a:p>
          <a:p>
            <a:endParaRPr lang="en-US" sz="800" dirty="0"/>
          </a:p>
          <a:p>
            <a:pPr lvl="1"/>
            <a:r>
              <a:rPr lang="en-US" sz="2000" i="1" dirty="0"/>
              <a:t>Discretion in Enforcement when Considering an Employer's Good Faith Efforts During the Coronavirus Disease 2019 (COVID-19) Pandemic</a:t>
            </a:r>
          </a:p>
          <a:p>
            <a:pPr lvl="1"/>
            <a:endParaRPr lang="en-US" sz="1200" i="1" dirty="0"/>
          </a:p>
          <a:p>
            <a:pPr lvl="1"/>
            <a:r>
              <a:rPr lang="en-US" sz="2000" i="1" dirty="0"/>
              <a:t>Enforcement Guidance on Decontamination of Filtering Facepiece Respirators in Healthcare During the Coronavirus Disease 2019 (COVID-19) Pandemic</a:t>
            </a:r>
          </a:p>
          <a:p>
            <a:pPr lvl="1"/>
            <a:endParaRPr lang="en-US" sz="1200" i="1" dirty="0"/>
          </a:p>
          <a:p>
            <a:pPr lvl="1"/>
            <a:r>
              <a:rPr lang="en-US" sz="2000" i="1" dirty="0"/>
              <a:t>Temporary Enforcement Guidance - Healthcare Respiratory Protection Annual Fit-Testing for N95 Filtering Facepieces During the COVID-19 Outbreak</a:t>
            </a:r>
          </a:p>
          <a:p>
            <a:pPr lvl="1"/>
            <a:endParaRPr lang="en-US" sz="1200" i="1" dirty="0"/>
          </a:p>
          <a:p>
            <a:pPr lvl="1"/>
            <a:r>
              <a:rPr lang="en-US" sz="2000" i="1" dirty="0"/>
              <a:t>Enforcement Guidance for Respiratory Protection and the N95 Shortage Due to COVID-19 Pandemic</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304800" y="0"/>
            <a:ext cx="8610600" cy="1077218"/>
          </a:xfrm>
          <a:prstGeom prst="rect">
            <a:avLst/>
          </a:prstGeom>
          <a:noFill/>
          <a:ln w="9525">
            <a:noFill/>
            <a:miter lim="800000"/>
            <a:headEnd/>
            <a:tailEnd/>
          </a:ln>
        </p:spPr>
        <p:txBody>
          <a:bodyPr wrap="square">
            <a:spAutoFit/>
          </a:bodyPr>
          <a:lstStyle/>
          <a:p>
            <a:pPr eaLnBrk="0" hangingPunct="0"/>
            <a:r>
              <a:rPr lang="en-US" sz="3200" b="1" dirty="0">
                <a:solidFill>
                  <a:schemeClr val="bg2"/>
                </a:solidFill>
              </a:rPr>
              <a:t>OSH COVID-19 Enforcement</a:t>
            </a:r>
          </a:p>
          <a:p>
            <a:pPr eaLnBrk="0" hangingPunct="0"/>
            <a:r>
              <a:rPr lang="en-US" sz="3200" b="1" dirty="0">
                <a:solidFill>
                  <a:schemeClr val="bg2"/>
                </a:solidFill>
              </a:rPr>
              <a:t>Guidance</a:t>
            </a:r>
          </a:p>
        </p:txBody>
      </p:sp>
      <p:pic>
        <p:nvPicPr>
          <p:cNvPr id="5" name="Content Placeholder 8">
            <a:extLst>
              <a:ext uri="{FF2B5EF4-FFF2-40B4-BE49-F238E27FC236}">
                <a16:creationId xmlns:a16="http://schemas.microsoft.com/office/drawing/2014/main" id="{3B8242CB-A6D3-4884-9A90-BE24354D1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21010472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Enforcement Guidance For Use of Respiratory Protection Equipment Certified Under Standards of Other Countries or Jurisdictions During the Coronavirus Disease 2019 Pandemic</a:t>
            </a:r>
          </a:p>
          <a:p>
            <a:pPr lvl="1"/>
            <a:endParaRPr lang="en-US" sz="900" i="1" dirty="0"/>
          </a:p>
          <a:p>
            <a:pPr lvl="1"/>
            <a:r>
              <a:rPr lang="en-US" sz="2000" i="1" dirty="0"/>
              <a:t>Interim Guidance on COVID-19 Use of Filtering Facepiece Respirators After Their Expiration Date</a:t>
            </a:r>
          </a:p>
          <a:p>
            <a:pPr lvl="1"/>
            <a:endParaRPr lang="en-US" sz="900" i="1" dirty="0"/>
          </a:p>
          <a:p>
            <a:pPr lvl="1"/>
            <a:r>
              <a:rPr lang="en-US" sz="2000" i="1" dirty="0"/>
              <a:t>Expanded Temporary Enforcement Guidance on Respiratory Protection Fit-Testing for N95 Filtering Facepieces in All Industries During the Coronavirus 2019 Pandemic</a:t>
            </a:r>
          </a:p>
          <a:p>
            <a:pPr lvl="1"/>
            <a:endParaRPr lang="en-US" sz="900" i="1" dirty="0"/>
          </a:p>
          <a:p>
            <a:pPr lvl="1"/>
            <a:endParaRPr lang="en-US" sz="900" i="1" dirty="0"/>
          </a:p>
          <a:p>
            <a:pPr lvl="1"/>
            <a:r>
              <a:rPr lang="en-US" sz="2000" i="1" dirty="0"/>
              <a:t>Temporary Guidance on Migrant Housing for COVID-19 Impacted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8610600" cy="1446550"/>
          </a:xfrm>
          <a:prstGeom prst="rect">
            <a:avLst/>
          </a:prstGeom>
          <a:noFill/>
          <a:ln w="9525">
            <a:noFill/>
            <a:miter lim="800000"/>
            <a:headEnd/>
            <a:tailEnd/>
          </a:ln>
        </p:spPr>
        <p:txBody>
          <a:bodyPr wrap="square">
            <a:spAutoFit/>
          </a:bodyPr>
          <a:lstStyle/>
          <a:p>
            <a:pPr eaLnBrk="0" hangingPunct="0"/>
            <a:r>
              <a:rPr lang="en-US" sz="3200" b="1" dirty="0">
                <a:solidFill>
                  <a:schemeClr val="bg2"/>
                </a:solidFill>
              </a:rPr>
              <a:t>OSH COVID-19 Enforcement</a:t>
            </a:r>
          </a:p>
          <a:p>
            <a:pPr eaLnBrk="0" hangingPunct="0"/>
            <a:r>
              <a:rPr lang="en-US" sz="3200" b="1" dirty="0">
                <a:solidFill>
                  <a:schemeClr val="bg2"/>
                </a:solidFill>
              </a:rPr>
              <a:t>Guidance</a:t>
            </a:r>
          </a:p>
          <a:p>
            <a:pPr eaLnBrk="0" hangingPunct="0"/>
            <a:endParaRPr lang="en-US" sz="2400" b="1" i="1" dirty="0">
              <a:solidFill>
                <a:schemeClr val="bg2"/>
              </a:solidFill>
            </a:endParaRPr>
          </a:p>
        </p:txBody>
      </p:sp>
      <p:pic>
        <p:nvPicPr>
          <p:cNvPr id="5" name="Content Placeholder 8">
            <a:extLst>
              <a:ext uri="{FF2B5EF4-FFF2-40B4-BE49-F238E27FC236}">
                <a16:creationId xmlns:a16="http://schemas.microsoft.com/office/drawing/2014/main" id="{1E3EB1E2-FC07-4B7E-A261-C9C32D85D0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97017909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Updated Interim Enforcement Plan for Coronavirus Disease 2019 (COVID-19) (Complaint, Referral Letters)</a:t>
            </a:r>
            <a:endParaRPr lang="en-US" sz="900" i="1" dirty="0"/>
          </a:p>
          <a:p>
            <a:pPr lvl="1"/>
            <a:endParaRPr lang="en-US" sz="900" i="1" dirty="0"/>
          </a:p>
          <a:p>
            <a:pPr lvl="1"/>
            <a:endParaRPr lang="en-US" sz="900" i="1" dirty="0"/>
          </a:p>
          <a:p>
            <a:pPr lvl="1"/>
            <a:r>
              <a:rPr lang="en-US" sz="2000" i="1" dirty="0"/>
              <a:t>Revised Enforcement Guidance for Recording Cases of Coronavirus Disease 2019 (COVID-19)</a:t>
            </a:r>
          </a:p>
          <a:p>
            <a:pPr lvl="1"/>
            <a:endParaRPr lang="en-US" sz="2000" i="1" dirty="0"/>
          </a:p>
          <a:p>
            <a:pPr lvl="1"/>
            <a:r>
              <a:rPr lang="en-US" sz="2000" i="1" dirty="0"/>
              <a:t>Tight-Fitting Powered Air Purifying Respirators</a:t>
            </a:r>
          </a:p>
          <a:p>
            <a:pPr marL="457200" lvl="1" indent="0">
              <a:buNone/>
            </a:pPr>
            <a:r>
              <a:rPr lang="en-US" sz="2000" i="1" dirty="0"/>
              <a:t>   (PAPRs) Used During the Coronavirus Disease</a:t>
            </a:r>
          </a:p>
          <a:p>
            <a:pPr marL="457200" lvl="1" indent="0">
              <a:buNone/>
            </a:pPr>
            <a:r>
              <a:rPr lang="en-US" sz="2000" i="1" dirty="0"/>
              <a:t>    2019 (COVID-19) Pandemic  </a:t>
            </a:r>
          </a:p>
          <a:p>
            <a:pPr lvl="1"/>
            <a:endParaRPr lang="en-US" sz="900" i="1" dirty="0"/>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10636"/>
            <a:ext cx="8610600" cy="1077218"/>
          </a:xfrm>
          <a:prstGeom prst="rect">
            <a:avLst/>
          </a:prstGeom>
          <a:noFill/>
          <a:ln w="9525">
            <a:noFill/>
            <a:miter lim="800000"/>
            <a:headEnd/>
            <a:tailEnd/>
          </a:ln>
        </p:spPr>
        <p:txBody>
          <a:bodyPr wrap="square">
            <a:spAutoFit/>
          </a:bodyPr>
          <a:lstStyle/>
          <a:p>
            <a:pPr eaLnBrk="0" hangingPunct="0"/>
            <a:r>
              <a:rPr lang="en-US" sz="3200" b="1" dirty="0">
                <a:solidFill>
                  <a:schemeClr val="bg2"/>
                </a:solidFill>
              </a:rPr>
              <a:t>OSH COVID-19 Enforcement</a:t>
            </a:r>
          </a:p>
          <a:p>
            <a:pPr eaLnBrk="0" hangingPunct="0"/>
            <a:r>
              <a:rPr lang="en-US" sz="3200" b="1" dirty="0">
                <a:solidFill>
                  <a:schemeClr val="bg2"/>
                </a:solidFill>
              </a:rPr>
              <a:t>Guidance</a:t>
            </a:r>
          </a:p>
        </p:txBody>
      </p:sp>
      <p:pic>
        <p:nvPicPr>
          <p:cNvPr id="2" name="Picture 1">
            <a:extLst>
              <a:ext uri="{FF2B5EF4-FFF2-40B4-BE49-F238E27FC236}">
                <a16:creationId xmlns:a16="http://schemas.microsoft.com/office/drawing/2014/main" id="{203F2DDC-3B1E-492C-9487-A6DBDC47E69F}"/>
              </a:ext>
            </a:extLst>
          </p:cNvPr>
          <p:cNvPicPr>
            <a:picLocks noChangeAspect="1"/>
          </p:cNvPicPr>
          <p:nvPr/>
        </p:nvPicPr>
        <p:blipFill>
          <a:blip r:embed="rId2"/>
          <a:stretch>
            <a:fillRect/>
          </a:stretch>
        </p:blipFill>
        <p:spPr>
          <a:xfrm>
            <a:off x="6630551" y="3352800"/>
            <a:ext cx="2056249" cy="2438400"/>
          </a:xfrm>
          <a:prstGeom prst="rect">
            <a:avLst/>
          </a:prstGeom>
          <a:ln>
            <a:solidFill>
              <a:schemeClr val="bg1">
                <a:lumMod val="85000"/>
              </a:schemeClr>
            </a:solidFill>
          </a:ln>
        </p:spPr>
      </p:pic>
      <p:pic>
        <p:nvPicPr>
          <p:cNvPr id="5" name="Content Placeholder 8">
            <a:extLst>
              <a:ext uri="{FF2B5EF4-FFF2-40B4-BE49-F238E27FC236}">
                <a16:creationId xmlns:a16="http://schemas.microsoft.com/office/drawing/2014/main" id="{D36E8C75-F2F4-4E4D-B71E-ED9B39C46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11237047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16D7-4F2F-4DBA-B898-E38BCE54F652}"/>
              </a:ext>
            </a:extLst>
          </p:cNvPr>
          <p:cNvSpPr>
            <a:spLocks noGrp="1"/>
          </p:cNvSpPr>
          <p:nvPr>
            <p:ph type="title"/>
          </p:nvPr>
        </p:nvSpPr>
        <p:spPr>
          <a:xfrm>
            <a:off x="685800" y="63510"/>
            <a:ext cx="7924800" cy="830997"/>
          </a:xfrm>
        </p:spPr>
        <p:txBody>
          <a:bodyPr/>
          <a:lstStyle/>
          <a:p>
            <a:r>
              <a:rPr lang="en-US" dirty="0"/>
              <a:t>Executive Orders</a:t>
            </a:r>
            <a:br>
              <a:rPr lang="en-US" dirty="0"/>
            </a:br>
            <a:r>
              <a:rPr lang="en-US" sz="1800" dirty="0"/>
              <a:t>via Emergency Management Act</a:t>
            </a:r>
          </a:p>
        </p:txBody>
      </p:sp>
      <p:sp>
        <p:nvSpPr>
          <p:cNvPr id="4" name="Content Placeholder 3">
            <a:extLst>
              <a:ext uri="{FF2B5EF4-FFF2-40B4-BE49-F238E27FC236}">
                <a16:creationId xmlns:a16="http://schemas.microsoft.com/office/drawing/2014/main" id="{5BF6BA7B-6EF4-48F0-8831-E9E4F5501477}"/>
              </a:ext>
            </a:extLst>
          </p:cNvPr>
          <p:cNvSpPr>
            <a:spLocks noGrp="1"/>
          </p:cNvSpPr>
          <p:nvPr>
            <p:ph idx="1"/>
          </p:nvPr>
        </p:nvSpPr>
        <p:spPr>
          <a:xfrm>
            <a:off x="762000" y="1143000"/>
            <a:ext cx="8001000" cy="4754563"/>
          </a:xfrm>
        </p:spPr>
        <p:txBody>
          <a:bodyPr/>
          <a:lstStyle/>
          <a:p>
            <a:r>
              <a:rPr lang="en-US" sz="2200" dirty="0"/>
              <a:t>EO #170 went into effect at 5pm on 10/23. It will remain in effect until at least 11/13/20. It extended Phase 3 of the Governor’s COVID-19 Response Plan which is designed to slow COVID spread by restricting contact between people. Provisions include: </a:t>
            </a:r>
          </a:p>
          <a:p>
            <a:pPr lvl="3"/>
            <a:r>
              <a:rPr lang="en-US" dirty="0"/>
              <a:t>Face coverings required to be worn in most public places and buildings (exceptions for health)</a:t>
            </a:r>
          </a:p>
          <a:p>
            <a:pPr lvl="3"/>
            <a:r>
              <a:rPr lang="en-US" dirty="0"/>
              <a:t>Social distancing of at least 6’</a:t>
            </a:r>
          </a:p>
          <a:p>
            <a:pPr lvl="3"/>
            <a:r>
              <a:rPr lang="en-US" dirty="0"/>
              <a:t>Signage in places of business (retail, restaurants, etc.)</a:t>
            </a:r>
          </a:p>
          <a:p>
            <a:pPr lvl="3"/>
            <a:r>
              <a:rPr lang="en-US" dirty="0"/>
              <a:t>Gatherings limited to 25 indoors, 50 outdoors</a:t>
            </a:r>
          </a:p>
          <a:p>
            <a:pPr lvl="3"/>
            <a:r>
              <a:rPr lang="en-US" dirty="0"/>
              <a:t>Some businesses have reduced capacity with additional restrictions  (i.e. bars – no indoor seating, movie theaters, amusement parks, sporting venues)</a:t>
            </a:r>
          </a:p>
          <a:p>
            <a:pPr lvl="3"/>
            <a:r>
              <a:rPr lang="en-US" dirty="0"/>
              <a:t>State and local law enforcement has EO enforcement authority (Class 2 misdemeanor, NCGS §14-288.20A)</a:t>
            </a:r>
          </a:p>
          <a:p>
            <a:pPr lvl="3"/>
            <a:endParaRPr lang="en-US" dirty="0"/>
          </a:p>
          <a:p>
            <a:pPr marL="914400" lvl="2" indent="0">
              <a:buNone/>
            </a:pPr>
            <a:endParaRPr lang="en-US" sz="1800" dirty="0"/>
          </a:p>
          <a:p>
            <a:pPr lvl="1"/>
            <a:endParaRPr lang="en-US" dirty="0"/>
          </a:p>
        </p:txBody>
      </p:sp>
      <p:pic>
        <p:nvPicPr>
          <p:cNvPr id="5" name="Content Placeholder 8">
            <a:extLst>
              <a:ext uri="{FF2B5EF4-FFF2-40B4-BE49-F238E27FC236}">
                <a16:creationId xmlns:a16="http://schemas.microsoft.com/office/drawing/2014/main" id="{E07DD87C-3271-46D1-AE99-76F6DE92EF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3919820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8" y="290698"/>
            <a:ext cx="8458200" cy="523220"/>
          </a:xfrm>
        </p:spPr>
        <p:txBody>
          <a:bodyPr/>
          <a:lstStyle/>
          <a:p>
            <a:r>
              <a:rPr lang="en-US" sz="3400" dirty="0"/>
              <a:t>OSH COVID-19 Guidance</a:t>
            </a:r>
          </a:p>
        </p:txBody>
      </p:sp>
      <p:sp>
        <p:nvSpPr>
          <p:cNvPr id="9" name="TextBox 2"/>
          <p:cNvSpPr txBox="1">
            <a:spLocks noChangeArrowheads="1"/>
          </p:cNvSpPr>
          <p:nvPr/>
        </p:nvSpPr>
        <p:spPr bwMode="auto">
          <a:xfrm>
            <a:off x="457200" y="1110858"/>
            <a:ext cx="3936781" cy="399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OSHNC and OSHA have both developed a variety of guidance materials for workers and employers on how to stay healthy during the pandemic. </a:t>
            </a:r>
          </a:p>
          <a:p>
            <a:pPr>
              <a:spcAft>
                <a:spcPts val="135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Guidance includes information on implementing the hierarchy of controls when workers have specific exposure risks.</a:t>
            </a:r>
          </a:p>
        </p:txBody>
      </p:sp>
      <p:pic>
        <p:nvPicPr>
          <p:cNvPr id="8" name="Picture 7"/>
          <p:cNvPicPr/>
          <p:nvPr/>
        </p:nvPicPr>
        <p:blipFill>
          <a:blip r:embed="rId3"/>
          <a:stretch>
            <a:fillRect/>
          </a:stretch>
        </p:blipFill>
        <p:spPr>
          <a:xfrm>
            <a:off x="4267200" y="3464330"/>
            <a:ext cx="4757874" cy="2403070"/>
          </a:xfrm>
          <a:prstGeom prst="rect">
            <a:avLst/>
          </a:prstGeom>
          <a:ln>
            <a:noFill/>
          </a:ln>
          <a:effectLst>
            <a:outerShdw blurRad="190500" algn="tl" rotWithShape="0">
              <a:srgbClr val="000000">
                <a:alpha val="70000"/>
              </a:srgbClr>
            </a:outerShdw>
          </a:effectLst>
        </p:spPr>
      </p:pic>
      <p:pic>
        <p:nvPicPr>
          <p:cNvPr id="10" name="Content Placeholder 3">
            <a:extLst>
              <a:ext uri="{FF2B5EF4-FFF2-40B4-BE49-F238E27FC236}">
                <a16:creationId xmlns:a16="http://schemas.microsoft.com/office/drawing/2014/main" id="{8D10002A-A5B6-4A03-9722-25EF67F2EC1E}"/>
              </a:ext>
            </a:extLst>
          </p:cNvPr>
          <p:cNvPicPr>
            <a:picLocks noGrp="1" noChangeAspect="1"/>
          </p:cNvPicPr>
          <p:nvPr>
            <p:ph idx="1"/>
          </p:nvPr>
        </p:nvPicPr>
        <p:blipFill>
          <a:blip r:embed="rId4"/>
          <a:stretch>
            <a:fillRect/>
          </a:stretch>
        </p:blipFill>
        <p:spPr>
          <a:xfrm>
            <a:off x="4267200" y="1110858"/>
            <a:ext cx="4757874" cy="2282812"/>
          </a:xfrm>
          <a:prstGeom prst="rect">
            <a:avLst/>
          </a:prstGeom>
        </p:spPr>
      </p:pic>
      <p:sp>
        <p:nvSpPr>
          <p:cNvPr id="11" name="Rectangle 10" descr="URL if needed" title="URL if needed">
            <a:extLst>
              <a:ext uri="{FF2B5EF4-FFF2-40B4-BE49-F238E27FC236}">
                <a16:creationId xmlns:a16="http://schemas.microsoft.com/office/drawing/2014/main" id="{20106127-E148-45E0-90CB-B71A09F08464}"/>
              </a:ext>
            </a:extLst>
          </p:cNvPr>
          <p:cNvSpPr/>
          <p:nvPr/>
        </p:nvSpPr>
        <p:spPr bwMode="auto">
          <a:xfrm>
            <a:off x="304801" y="4929061"/>
            <a:ext cx="3962399" cy="549275"/>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b="1" dirty="0">
                <a:solidFill>
                  <a:schemeClr val="tx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https://www.labor.nc.gov/coronavirus</a:t>
            </a:r>
            <a:endParaRPr lang="en-US" altLang="en-US" b="1" dirty="0">
              <a:solidFill>
                <a:schemeClr val="tx2"/>
              </a:solidFill>
              <a:latin typeface="Calibri" panose="020F0502020204030204" pitchFamily="34" charset="0"/>
              <a:cs typeface="Calibri" panose="020F0502020204030204" pitchFamily="34" charset="0"/>
            </a:endParaRPr>
          </a:p>
        </p:txBody>
      </p:sp>
      <p:pic>
        <p:nvPicPr>
          <p:cNvPr id="7" name="Content Placeholder 8">
            <a:extLst>
              <a:ext uri="{FF2B5EF4-FFF2-40B4-BE49-F238E27FC236}">
                <a16:creationId xmlns:a16="http://schemas.microsoft.com/office/drawing/2014/main" id="{36C0EA90-834C-4C20-94A0-1C458ED0CF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644062" y="160338"/>
            <a:ext cx="890338" cy="846137"/>
          </a:xfrm>
          <a:prstGeom prst="rect">
            <a:avLst/>
          </a:prstGeom>
          <a:noFill/>
          <a:ln w="9525">
            <a:noFill/>
            <a:miter lim="800000"/>
            <a:headEnd/>
            <a:tailEnd/>
          </a:ln>
        </p:spPr>
      </p:pic>
    </p:spTree>
    <p:extLst>
      <p:ext uri="{BB962C8B-B14F-4D97-AF65-F5344CB8AC3E}">
        <p14:creationId xmlns:p14="http://schemas.microsoft.com/office/powerpoint/2010/main" val="2049980334"/>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49056</TotalTime>
  <Words>3893</Words>
  <Application>Microsoft Office PowerPoint</Application>
  <PresentationFormat>On-screen Show (4:3)</PresentationFormat>
  <Paragraphs>483</Paragraphs>
  <Slides>36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Symbol</vt:lpstr>
      <vt:lpstr>Times New Roman</vt:lpstr>
      <vt:lpstr>Wingdings</vt:lpstr>
      <vt:lpstr>NCDOL  Standard</vt:lpstr>
      <vt:lpstr>1_NCDOL  Standard</vt:lpstr>
      <vt:lpstr>North Carolina Department of Labor Occupational Safety &amp; Health Division  OSH Advisory Council  OSH COVID-19 Resources and Activities  November 12, 2020  </vt:lpstr>
      <vt:lpstr>OSH COVID-19 Overview</vt:lpstr>
      <vt:lpstr>Applicable OSH Standards </vt:lpstr>
      <vt:lpstr>OSH COVID-19 Recordkeeping  Requirements  </vt:lpstr>
      <vt:lpstr>PowerPoint Presentation</vt:lpstr>
      <vt:lpstr>PowerPoint Presentation</vt:lpstr>
      <vt:lpstr>PowerPoint Presentation</vt:lpstr>
      <vt:lpstr>Executive Orders via Emergency Management Act</vt:lpstr>
      <vt:lpstr>OSH COVID-19 Guidance</vt:lpstr>
      <vt:lpstr>OSH COVID-19 Guidance</vt:lpstr>
      <vt:lpstr>DHHS COVID-19 Guidance</vt:lpstr>
      <vt:lpstr>OSH COVID-19 Guidance</vt:lpstr>
      <vt:lpstr>OSH COVID-19 Guidance</vt:lpstr>
      <vt:lpstr>OSH COVID-19 Guidance</vt:lpstr>
      <vt:lpstr>OSH COVID-19 Guidance</vt:lpstr>
      <vt:lpstr>NCDOL Website:  www.labor.nc.gov</vt:lpstr>
      <vt:lpstr>FAQ’s and Guidance Information</vt:lpstr>
      <vt:lpstr>OSH COVID-19 Hazard Alerts</vt:lpstr>
      <vt:lpstr>Hazard Alert Construction</vt:lpstr>
      <vt:lpstr>Guidance For All Employers</vt:lpstr>
      <vt:lpstr>PPTs and Webinars</vt:lpstr>
      <vt:lpstr>PowerPoint Presentation</vt:lpstr>
      <vt:lpstr>Basic Employee Training on COVID-19 Infection Prevention </vt:lpstr>
      <vt:lpstr>Objectives</vt:lpstr>
      <vt:lpstr>Sample COVID Program</vt:lpstr>
      <vt:lpstr>PowerPoint Presentation</vt:lpstr>
      <vt:lpstr>PowerPoint Presentation</vt:lpstr>
      <vt:lpstr>NCDOL COVID-19 Web Page Views</vt:lpstr>
      <vt:lpstr>Digital Billboards</vt:lpstr>
      <vt:lpstr>PowerPoint Presentation</vt:lpstr>
      <vt:lpstr>PowerPoint Presentation</vt:lpstr>
      <vt:lpstr>PowerPoint Presentation</vt:lpstr>
      <vt:lpstr>Top 10 NAICS OSHNC FY20  COVID-19 Related Complaints: </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Hamilton, Angela</cp:lastModifiedBy>
  <cp:revision>3402</cp:revision>
  <cp:lastPrinted>2019-02-22T12:54:39Z</cp:lastPrinted>
  <dcterms:created xsi:type="dcterms:W3CDTF">2000-08-10T17:22:10Z</dcterms:created>
  <dcterms:modified xsi:type="dcterms:W3CDTF">2020-11-09T18:14:56Z</dcterms:modified>
</cp:coreProperties>
</file>