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342" r:id="rId2"/>
    <p:sldId id="343" r:id="rId3"/>
    <p:sldId id="345" r:id="rId4"/>
    <p:sldId id="346" r:id="rId5"/>
    <p:sldId id="347" r:id="rId6"/>
    <p:sldId id="348" r:id="rId7"/>
    <p:sldId id="349" r:id="rId8"/>
    <p:sldId id="351" r:id="rId9"/>
    <p:sldId id="350" r:id="rId10"/>
    <p:sldId id="352" r:id="rId11"/>
    <p:sldId id="353" r:id="rId12"/>
    <p:sldId id="354" r:id="rId13"/>
    <p:sldId id="355" r:id="rId14"/>
    <p:sldId id="361" r:id="rId15"/>
    <p:sldId id="356" r:id="rId16"/>
    <p:sldId id="357" r:id="rId17"/>
    <p:sldId id="358" r:id="rId18"/>
    <p:sldId id="359" r:id="rId19"/>
    <p:sldId id="362" r:id="rId20"/>
    <p:sldId id="360" r:id="rId21"/>
    <p:sldId id="363" r:id="rId22"/>
    <p:sldId id="365" r:id="rId23"/>
    <p:sldId id="364" r:id="rId24"/>
    <p:sldId id="366" r:id="rId25"/>
    <p:sldId id="367" r:id="rId26"/>
    <p:sldId id="368" r:id="rId27"/>
    <p:sldId id="369" r:id="rId28"/>
    <p:sldId id="371" r:id="rId29"/>
    <p:sldId id="377" r:id="rId30"/>
    <p:sldId id="372" r:id="rId31"/>
    <p:sldId id="370" r:id="rId32"/>
    <p:sldId id="375" r:id="rId33"/>
    <p:sldId id="389" r:id="rId34"/>
    <p:sldId id="382" r:id="rId35"/>
    <p:sldId id="383" r:id="rId36"/>
    <p:sldId id="384" r:id="rId37"/>
    <p:sldId id="385" r:id="rId38"/>
    <p:sldId id="387" r:id="rId39"/>
    <p:sldId id="386" r:id="rId40"/>
    <p:sldId id="374" r:id="rId41"/>
    <p:sldId id="376" r:id="rId42"/>
    <p:sldId id="378" r:id="rId43"/>
    <p:sldId id="381" r:id="rId44"/>
    <p:sldId id="380" r:id="rId45"/>
    <p:sldId id="390" r:id="rId46"/>
    <p:sldId id="388" r:id="rId47"/>
    <p:sldId id="341" r:id="rId48"/>
  </p:sldIdLst>
  <p:sldSz cx="9144000" cy="6858000" type="screen4x3"/>
  <p:notesSz cx="7315200" cy="96012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Sullivan" initials="PS" lastIdx="1" clrIdx="0">
    <p:extLst>
      <p:ext uri="{19B8F6BF-5375-455C-9EA6-DF929625EA0E}">
        <p15:presenceInfo xmlns:p15="http://schemas.microsoft.com/office/powerpoint/2012/main" userId="33229e4a0ff70c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12D9A"/>
    <a:srgbClr val="FF9900"/>
    <a:srgbClr val="008000"/>
    <a:srgbClr val="33CC33"/>
    <a:srgbClr val="000000"/>
    <a:srgbClr val="FFFFFF"/>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6D1485-C93F-4D72-BD87-C8DC4C43DA54}" v="34" dt="2019-09-03T15:26:57.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54" autoAdjust="0"/>
    <p:restoredTop sz="95401" autoAdjust="0"/>
  </p:normalViewPr>
  <p:slideViewPr>
    <p:cSldViewPr>
      <p:cViewPr varScale="1">
        <p:scale>
          <a:sx n="112" d="100"/>
          <a:sy n="112" d="100"/>
        </p:scale>
        <p:origin x="118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060"/>
    </p:cViewPr>
  </p:sorterViewPr>
  <p:notesViewPr>
    <p:cSldViewPr>
      <p:cViewPr varScale="1">
        <p:scale>
          <a:sx n="65" d="100"/>
          <a:sy n="65" d="100"/>
        </p:scale>
        <p:origin x="3264" y="7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28600" y="133347"/>
            <a:ext cx="1447799" cy="304798"/>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defTabSz="981512">
              <a:defRPr sz="1000" i="1" u="none"/>
            </a:lvl1pPr>
          </a:lstStyle>
          <a:p>
            <a:pPr>
              <a:defRPr/>
            </a:pPr>
            <a:r>
              <a:rPr lang="en-US" i="0" dirty="0"/>
              <a:t>Amputations SEP Training</a:t>
            </a:r>
          </a:p>
        </p:txBody>
      </p:sp>
      <p:sp>
        <p:nvSpPr>
          <p:cNvPr id="3075" name="Rectangle 3"/>
          <p:cNvSpPr>
            <a:spLocks noGrp="1" noChangeArrowheads="1"/>
          </p:cNvSpPr>
          <p:nvPr>
            <p:ph type="dt" sz="quarter" idx="1"/>
          </p:nvPr>
        </p:nvSpPr>
        <p:spPr bwMode="auto">
          <a:xfrm>
            <a:off x="5943600" y="133347"/>
            <a:ext cx="1143000" cy="304799"/>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algn="r" defTabSz="981512">
              <a:defRPr sz="1000" i="1" u="none"/>
            </a:lvl1pPr>
          </a:lstStyle>
          <a:p>
            <a:pPr>
              <a:defRPr/>
            </a:pPr>
            <a:r>
              <a:rPr lang="en-US" i="0" dirty="0"/>
              <a:t>September 2019 </a:t>
            </a:r>
          </a:p>
        </p:txBody>
      </p:sp>
      <p:sp>
        <p:nvSpPr>
          <p:cNvPr id="3076" name="Rectangle 4"/>
          <p:cNvSpPr>
            <a:spLocks noGrp="1" noChangeArrowheads="1"/>
          </p:cNvSpPr>
          <p:nvPr>
            <p:ph type="ftr" sz="quarter" idx="2"/>
          </p:nvPr>
        </p:nvSpPr>
        <p:spPr bwMode="auto">
          <a:xfrm>
            <a:off x="1"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defTabSz="981512">
              <a:defRPr sz="1000" i="1" u="none"/>
            </a:lvl1pPr>
          </a:lstStyle>
          <a:p>
            <a:pPr>
              <a:defRPr/>
            </a:pPr>
            <a:endParaRPr lang="en-US"/>
          </a:p>
        </p:txBody>
      </p:sp>
      <p:sp>
        <p:nvSpPr>
          <p:cNvPr id="3077" name="Rectangle 5"/>
          <p:cNvSpPr>
            <a:spLocks noGrp="1" noChangeArrowheads="1"/>
          </p:cNvSpPr>
          <p:nvPr>
            <p:ph type="sldNum" sz="quarter" idx="3"/>
          </p:nvPr>
        </p:nvSpPr>
        <p:spPr bwMode="auto">
          <a:xfrm>
            <a:off x="4145280"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algn="r" defTabSz="981512">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1"/>
            <a:ext cx="3169920"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defTabSz="981512">
              <a:defRPr sz="1000" i="1" u="none"/>
            </a:lvl1pPr>
          </a:lstStyle>
          <a:p>
            <a:pPr>
              <a:defRPr/>
            </a:pPr>
            <a:endParaRPr lang="en-US"/>
          </a:p>
        </p:txBody>
      </p:sp>
      <p:sp>
        <p:nvSpPr>
          <p:cNvPr id="2051" name="Rectangle 3"/>
          <p:cNvSpPr>
            <a:spLocks noGrp="1" noChangeArrowheads="1"/>
          </p:cNvSpPr>
          <p:nvPr>
            <p:ph type="dt" idx="1"/>
          </p:nvPr>
        </p:nvSpPr>
        <p:spPr bwMode="auto">
          <a:xfrm>
            <a:off x="4145280" y="1"/>
            <a:ext cx="3169920"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algn="r" defTabSz="981512">
              <a:defRPr sz="1000" i="1" u="none"/>
            </a:lvl1pPr>
          </a:lstStyle>
          <a:p>
            <a:pPr>
              <a:defRPr/>
            </a:pPr>
            <a:endParaRPr lang="en-US"/>
          </a:p>
        </p:txBody>
      </p:sp>
      <p:sp>
        <p:nvSpPr>
          <p:cNvPr id="2052" name="Rectangle 4"/>
          <p:cNvSpPr>
            <a:spLocks noGrp="1" noChangeArrowheads="1"/>
          </p:cNvSpPr>
          <p:nvPr>
            <p:ph type="ftr" sz="quarter" idx="4"/>
          </p:nvPr>
        </p:nvSpPr>
        <p:spPr bwMode="auto">
          <a:xfrm>
            <a:off x="1"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defTabSz="981512">
              <a:defRPr sz="1000" i="1" u="none"/>
            </a:lvl1pPr>
          </a:lstStyle>
          <a:p>
            <a:pPr>
              <a:defRPr/>
            </a:pPr>
            <a:endParaRPr lang="en-US"/>
          </a:p>
        </p:txBody>
      </p:sp>
      <p:sp>
        <p:nvSpPr>
          <p:cNvPr id="2053" name="Rectangle 5"/>
          <p:cNvSpPr>
            <a:spLocks noGrp="1" noChangeArrowheads="1"/>
          </p:cNvSpPr>
          <p:nvPr>
            <p:ph type="sldNum" sz="quarter" idx="5"/>
          </p:nvPr>
        </p:nvSpPr>
        <p:spPr bwMode="auto">
          <a:xfrm>
            <a:off x="4145280"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algn="r" defTabSz="981512">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75360" y="4561193"/>
            <a:ext cx="5364480" cy="4320953"/>
          </a:xfrm>
          <a:prstGeom prst="rect">
            <a:avLst/>
          </a:prstGeom>
          <a:noFill/>
          <a:ln w="9525">
            <a:noFill/>
            <a:miter lim="800000"/>
            <a:headEnd/>
            <a:tailEnd/>
          </a:ln>
          <a:effectLst/>
        </p:spPr>
        <p:txBody>
          <a:bodyPr vert="horz" wrap="square" lIns="98814" tIns="49407" rIns="98814" bIns="49407"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431">
              <a:defRPr sz="3700" u="sng">
                <a:solidFill>
                  <a:schemeClr val="tx1"/>
                </a:solidFill>
                <a:latin typeface="Times New Roman" panose="02020603050405020304" pitchFamily="18" charset="0"/>
              </a:defRPr>
            </a:lvl1pPr>
            <a:lvl2pPr marL="759349" indent="-292057" defTabSz="952431">
              <a:defRPr sz="3700" u="sng">
                <a:solidFill>
                  <a:schemeClr val="tx1"/>
                </a:solidFill>
                <a:latin typeface="Times New Roman" panose="02020603050405020304" pitchFamily="18" charset="0"/>
              </a:defRPr>
            </a:lvl2pPr>
            <a:lvl3pPr marL="1168229" indent="-233647" defTabSz="952431">
              <a:defRPr sz="3700" u="sng">
                <a:solidFill>
                  <a:schemeClr val="tx1"/>
                </a:solidFill>
                <a:latin typeface="Times New Roman" panose="02020603050405020304" pitchFamily="18" charset="0"/>
              </a:defRPr>
            </a:lvl3pPr>
            <a:lvl4pPr marL="1635521" indent="-233647" defTabSz="952431">
              <a:defRPr sz="3700" u="sng">
                <a:solidFill>
                  <a:schemeClr val="tx1"/>
                </a:solidFill>
                <a:latin typeface="Times New Roman" panose="02020603050405020304" pitchFamily="18" charset="0"/>
              </a:defRPr>
            </a:lvl4pPr>
            <a:lvl5pPr marL="2102811" indent="-233647" defTabSz="952431">
              <a:defRPr sz="3700" u="sng">
                <a:solidFill>
                  <a:schemeClr val="tx1"/>
                </a:solidFill>
                <a:latin typeface="Times New Roman" panose="02020603050405020304" pitchFamily="18" charset="0"/>
              </a:defRPr>
            </a:lvl5pPr>
            <a:lvl6pPr marL="2570104" indent="-233647" defTabSz="952431" eaLnBrk="0" fontAlgn="base" hangingPunct="0">
              <a:spcBef>
                <a:spcPct val="0"/>
              </a:spcBef>
              <a:spcAft>
                <a:spcPct val="0"/>
              </a:spcAft>
              <a:defRPr sz="3700" u="sng">
                <a:solidFill>
                  <a:schemeClr val="tx1"/>
                </a:solidFill>
                <a:latin typeface="Times New Roman" panose="02020603050405020304" pitchFamily="18" charset="0"/>
              </a:defRPr>
            </a:lvl6pPr>
            <a:lvl7pPr marL="3037395" indent="-233647" defTabSz="952431" eaLnBrk="0" fontAlgn="base" hangingPunct="0">
              <a:spcBef>
                <a:spcPct val="0"/>
              </a:spcBef>
              <a:spcAft>
                <a:spcPct val="0"/>
              </a:spcAft>
              <a:defRPr sz="3700" u="sng">
                <a:solidFill>
                  <a:schemeClr val="tx1"/>
                </a:solidFill>
                <a:latin typeface="Times New Roman" panose="02020603050405020304" pitchFamily="18" charset="0"/>
              </a:defRPr>
            </a:lvl7pPr>
            <a:lvl8pPr marL="3504687" indent="-233647" defTabSz="952431" eaLnBrk="0" fontAlgn="base" hangingPunct="0">
              <a:spcBef>
                <a:spcPct val="0"/>
              </a:spcBef>
              <a:spcAft>
                <a:spcPct val="0"/>
              </a:spcAft>
              <a:defRPr sz="3700" u="sng">
                <a:solidFill>
                  <a:schemeClr val="tx1"/>
                </a:solidFill>
                <a:latin typeface="Times New Roman" panose="02020603050405020304" pitchFamily="18" charset="0"/>
              </a:defRPr>
            </a:lvl8pPr>
            <a:lvl9pPr marL="3971978" indent="-233647" defTabSz="952431" eaLnBrk="0" fontAlgn="base" hangingPunct="0">
              <a:spcBef>
                <a:spcPct val="0"/>
              </a:spcBef>
              <a:spcAft>
                <a:spcPct val="0"/>
              </a:spcAft>
              <a:defRPr sz="3700" u="sng">
                <a:solidFill>
                  <a:schemeClr val="tx1"/>
                </a:solidFill>
                <a:latin typeface="Times New Roman" panose="02020603050405020304" pitchFamily="18" charset="0"/>
              </a:defRPr>
            </a:lvl9pPr>
          </a:lstStyle>
          <a:p>
            <a:fld id="{2757F4DE-90AE-4950-972E-B9722BC10802}" type="slidenum">
              <a:rPr lang="en-US" altLang="en-US" sz="1000" u="none"/>
              <a:pPr/>
              <a:t>1</a:t>
            </a:fld>
            <a:endParaRPr lang="en-US" altLang="en-US" sz="1000" u="none"/>
          </a:p>
        </p:txBody>
      </p:sp>
      <p:sp>
        <p:nvSpPr>
          <p:cNvPr id="90115" name="Rectangle 2"/>
          <p:cNvSpPr>
            <a:spLocks noGrp="1" noRot="1" noChangeAspect="1" noChangeArrowheads="1" noTextEdit="1"/>
          </p:cNvSpPr>
          <p:nvPr>
            <p:ph type="sldImg"/>
          </p:nvPr>
        </p:nvSpPr>
        <p:spPr>
          <a:xfrm>
            <a:off x="1266825" y="727075"/>
            <a:ext cx="4781550" cy="3586163"/>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Created:</a:t>
            </a:r>
            <a:r>
              <a:rPr lang="en-US" altLang="en-US" baseline="0" dirty="0">
                <a:latin typeface="Arial" panose="020B0604020202020204" pitchFamily="34" charset="0"/>
              </a:rPr>
              <a:t> March 2017</a:t>
            </a:r>
            <a:endParaRPr lang="en-US" altLang="en-US" dirty="0">
              <a:latin typeface="Arial" panose="020B0604020202020204" pitchFamily="34" charset="0"/>
            </a:endParaRPr>
          </a:p>
          <a:p>
            <a:r>
              <a:rPr lang="en-US" altLang="en-US"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rial" panose="020B0604020202020204" pitchFamily="34" charset="0"/>
            </a:endParaRPr>
          </a:p>
          <a:p>
            <a:r>
              <a:rPr lang="en-US" altLang="en-US"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rial" panose="020B0604020202020204" pitchFamily="34" charset="0"/>
            </a:endParaRPr>
          </a:p>
          <a:p>
            <a:r>
              <a:rPr lang="en-US" altLang="en-US"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40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10</a:t>
            </a:fld>
            <a:endParaRPr lang="en-US" altLang="en-US"/>
          </a:p>
        </p:txBody>
      </p:sp>
    </p:spTree>
    <p:extLst>
      <p:ext uri="{BB962C8B-B14F-4D97-AF65-F5344CB8AC3E}">
        <p14:creationId xmlns:p14="http://schemas.microsoft.com/office/powerpoint/2010/main" val="253049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11</a:t>
            </a:fld>
            <a:endParaRPr lang="en-US" altLang="en-US"/>
          </a:p>
        </p:txBody>
      </p:sp>
    </p:spTree>
    <p:extLst>
      <p:ext uri="{BB962C8B-B14F-4D97-AF65-F5344CB8AC3E}">
        <p14:creationId xmlns:p14="http://schemas.microsoft.com/office/powerpoint/2010/main" val="3475504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12</a:t>
            </a:fld>
            <a:endParaRPr lang="en-US" altLang="en-US"/>
          </a:p>
        </p:txBody>
      </p:sp>
    </p:spTree>
    <p:extLst>
      <p:ext uri="{BB962C8B-B14F-4D97-AF65-F5344CB8AC3E}">
        <p14:creationId xmlns:p14="http://schemas.microsoft.com/office/powerpoint/2010/main" val="403173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13</a:t>
            </a:fld>
            <a:endParaRPr lang="en-US" altLang="en-US"/>
          </a:p>
        </p:txBody>
      </p:sp>
    </p:spTree>
    <p:extLst>
      <p:ext uri="{BB962C8B-B14F-4D97-AF65-F5344CB8AC3E}">
        <p14:creationId xmlns:p14="http://schemas.microsoft.com/office/powerpoint/2010/main" val="159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14</a:t>
            </a:fld>
            <a:endParaRPr lang="en-US" altLang="en-US"/>
          </a:p>
        </p:txBody>
      </p:sp>
    </p:spTree>
    <p:extLst>
      <p:ext uri="{BB962C8B-B14F-4D97-AF65-F5344CB8AC3E}">
        <p14:creationId xmlns:p14="http://schemas.microsoft.com/office/powerpoint/2010/main" val="171891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15</a:t>
            </a:fld>
            <a:endParaRPr lang="en-US" altLang="en-US"/>
          </a:p>
        </p:txBody>
      </p:sp>
    </p:spTree>
    <p:extLst>
      <p:ext uri="{BB962C8B-B14F-4D97-AF65-F5344CB8AC3E}">
        <p14:creationId xmlns:p14="http://schemas.microsoft.com/office/powerpoint/2010/main" val="402759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16</a:t>
            </a:fld>
            <a:endParaRPr lang="en-US" altLang="en-US"/>
          </a:p>
        </p:txBody>
      </p:sp>
    </p:spTree>
    <p:extLst>
      <p:ext uri="{BB962C8B-B14F-4D97-AF65-F5344CB8AC3E}">
        <p14:creationId xmlns:p14="http://schemas.microsoft.com/office/powerpoint/2010/main" val="404743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17</a:t>
            </a:fld>
            <a:endParaRPr lang="en-US" altLang="en-US"/>
          </a:p>
        </p:txBody>
      </p:sp>
    </p:spTree>
    <p:extLst>
      <p:ext uri="{BB962C8B-B14F-4D97-AF65-F5344CB8AC3E}">
        <p14:creationId xmlns:p14="http://schemas.microsoft.com/office/powerpoint/2010/main" val="2773324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18</a:t>
            </a:fld>
            <a:endParaRPr lang="en-US" altLang="en-US"/>
          </a:p>
        </p:txBody>
      </p:sp>
    </p:spTree>
    <p:extLst>
      <p:ext uri="{BB962C8B-B14F-4D97-AF65-F5344CB8AC3E}">
        <p14:creationId xmlns:p14="http://schemas.microsoft.com/office/powerpoint/2010/main" val="57342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19</a:t>
            </a:fld>
            <a:endParaRPr lang="en-US" altLang="en-US"/>
          </a:p>
        </p:txBody>
      </p:sp>
    </p:spTree>
    <p:extLst>
      <p:ext uri="{BB962C8B-B14F-4D97-AF65-F5344CB8AC3E}">
        <p14:creationId xmlns:p14="http://schemas.microsoft.com/office/powerpoint/2010/main" val="86282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a:t>
            </a:fld>
            <a:endParaRPr lang="en-US" altLang="en-US"/>
          </a:p>
        </p:txBody>
      </p:sp>
    </p:spTree>
    <p:extLst>
      <p:ext uri="{BB962C8B-B14F-4D97-AF65-F5344CB8AC3E}">
        <p14:creationId xmlns:p14="http://schemas.microsoft.com/office/powerpoint/2010/main" val="4218138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20</a:t>
            </a:fld>
            <a:endParaRPr lang="en-US" altLang="en-US"/>
          </a:p>
        </p:txBody>
      </p:sp>
    </p:spTree>
    <p:extLst>
      <p:ext uri="{BB962C8B-B14F-4D97-AF65-F5344CB8AC3E}">
        <p14:creationId xmlns:p14="http://schemas.microsoft.com/office/powerpoint/2010/main" val="2774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21</a:t>
            </a:fld>
            <a:endParaRPr lang="en-US" altLang="en-US"/>
          </a:p>
        </p:txBody>
      </p:sp>
    </p:spTree>
    <p:extLst>
      <p:ext uri="{BB962C8B-B14F-4D97-AF65-F5344CB8AC3E}">
        <p14:creationId xmlns:p14="http://schemas.microsoft.com/office/powerpoint/2010/main" val="394884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22</a:t>
            </a:fld>
            <a:endParaRPr lang="en-US" altLang="en-US"/>
          </a:p>
        </p:txBody>
      </p:sp>
    </p:spTree>
    <p:extLst>
      <p:ext uri="{BB962C8B-B14F-4D97-AF65-F5344CB8AC3E}">
        <p14:creationId xmlns:p14="http://schemas.microsoft.com/office/powerpoint/2010/main" val="40533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23</a:t>
            </a:fld>
            <a:endParaRPr lang="en-US" altLang="en-US"/>
          </a:p>
        </p:txBody>
      </p:sp>
    </p:spTree>
    <p:extLst>
      <p:ext uri="{BB962C8B-B14F-4D97-AF65-F5344CB8AC3E}">
        <p14:creationId xmlns:p14="http://schemas.microsoft.com/office/powerpoint/2010/main" val="1345545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24</a:t>
            </a:fld>
            <a:endParaRPr lang="en-US" altLang="en-US"/>
          </a:p>
        </p:txBody>
      </p:sp>
    </p:spTree>
    <p:extLst>
      <p:ext uri="{BB962C8B-B14F-4D97-AF65-F5344CB8AC3E}">
        <p14:creationId xmlns:p14="http://schemas.microsoft.com/office/powerpoint/2010/main" val="121170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25</a:t>
            </a:fld>
            <a:endParaRPr lang="en-US" altLang="en-US"/>
          </a:p>
        </p:txBody>
      </p:sp>
    </p:spTree>
    <p:extLst>
      <p:ext uri="{BB962C8B-B14F-4D97-AF65-F5344CB8AC3E}">
        <p14:creationId xmlns:p14="http://schemas.microsoft.com/office/powerpoint/2010/main" val="188378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26</a:t>
            </a:fld>
            <a:endParaRPr lang="en-US" altLang="en-US"/>
          </a:p>
        </p:txBody>
      </p:sp>
    </p:spTree>
    <p:extLst>
      <p:ext uri="{BB962C8B-B14F-4D97-AF65-F5344CB8AC3E}">
        <p14:creationId xmlns:p14="http://schemas.microsoft.com/office/powerpoint/2010/main" val="258867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27</a:t>
            </a:fld>
            <a:endParaRPr lang="en-US" altLang="en-US"/>
          </a:p>
        </p:txBody>
      </p:sp>
    </p:spTree>
    <p:extLst>
      <p:ext uri="{BB962C8B-B14F-4D97-AF65-F5344CB8AC3E}">
        <p14:creationId xmlns:p14="http://schemas.microsoft.com/office/powerpoint/2010/main" val="1208718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28</a:t>
            </a:fld>
            <a:endParaRPr lang="en-US" altLang="en-US"/>
          </a:p>
        </p:txBody>
      </p:sp>
    </p:spTree>
    <p:extLst>
      <p:ext uri="{BB962C8B-B14F-4D97-AF65-F5344CB8AC3E}">
        <p14:creationId xmlns:p14="http://schemas.microsoft.com/office/powerpoint/2010/main" val="2644762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29</a:t>
            </a:fld>
            <a:endParaRPr lang="en-US" altLang="en-US"/>
          </a:p>
        </p:txBody>
      </p:sp>
    </p:spTree>
    <p:extLst>
      <p:ext uri="{BB962C8B-B14F-4D97-AF65-F5344CB8AC3E}">
        <p14:creationId xmlns:p14="http://schemas.microsoft.com/office/powerpoint/2010/main" val="368943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a:t>
            </a:fld>
            <a:endParaRPr lang="en-US" altLang="en-US"/>
          </a:p>
        </p:txBody>
      </p:sp>
    </p:spTree>
    <p:extLst>
      <p:ext uri="{BB962C8B-B14F-4D97-AF65-F5344CB8AC3E}">
        <p14:creationId xmlns:p14="http://schemas.microsoft.com/office/powerpoint/2010/main" val="2796554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30</a:t>
            </a:fld>
            <a:endParaRPr lang="en-US" altLang="en-US"/>
          </a:p>
        </p:txBody>
      </p:sp>
    </p:spTree>
    <p:extLst>
      <p:ext uri="{BB962C8B-B14F-4D97-AF65-F5344CB8AC3E}">
        <p14:creationId xmlns:p14="http://schemas.microsoft.com/office/powerpoint/2010/main" val="134567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31</a:t>
            </a:fld>
            <a:endParaRPr lang="en-US" altLang="en-US"/>
          </a:p>
        </p:txBody>
      </p:sp>
    </p:spTree>
    <p:extLst>
      <p:ext uri="{BB962C8B-B14F-4D97-AF65-F5344CB8AC3E}">
        <p14:creationId xmlns:p14="http://schemas.microsoft.com/office/powerpoint/2010/main" val="4225597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32</a:t>
            </a:fld>
            <a:endParaRPr lang="en-US" altLang="en-US"/>
          </a:p>
        </p:txBody>
      </p:sp>
    </p:spTree>
    <p:extLst>
      <p:ext uri="{BB962C8B-B14F-4D97-AF65-F5344CB8AC3E}">
        <p14:creationId xmlns:p14="http://schemas.microsoft.com/office/powerpoint/2010/main" val="3410978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33</a:t>
            </a:fld>
            <a:endParaRPr lang="en-US" altLang="en-US"/>
          </a:p>
        </p:txBody>
      </p:sp>
    </p:spTree>
    <p:extLst>
      <p:ext uri="{BB962C8B-B14F-4D97-AF65-F5344CB8AC3E}">
        <p14:creationId xmlns:p14="http://schemas.microsoft.com/office/powerpoint/2010/main" val="166878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34</a:t>
            </a:fld>
            <a:endParaRPr lang="en-US" altLang="en-US"/>
          </a:p>
        </p:txBody>
      </p:sp>
    </p:spTree>
    <p:extLst>
      <p:ext uri="{BB962C8B-B14F-4D97-AF65-F5344CB8AC3E}">
        <p14:creationId xmlns:p14="http://schemas.microsoft.com/office/powerpoint/2010/main" val="48526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35</a:t>
            </a:fld>
            <a:endParaRPr lang="en-US" altLang="en-US"/>
          </a:p>
        </p:txBody>
      </p:sp>
    </p:spTree>
    <p:extLst>
      <p:ext uri="{BB962C8B-B14F-4D97-AF65-F5344CB8AC3E}">
        <p14:creationId xmlns:p14="http://schemas.microsoft.com/office/powerpoint/2010/main" val="137792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36</a:t>
            </a:fld>
            <a:endParaRPr lang="en-US" altLang="en-US"/>
          </a:p>
        </p:txBody>
      </p:sp>
    </p:spTree>
    <p:extLst>
      <p:ext uri="{BB962C8B-B14F-4D97-AF65-F5344CB8AC3E}">
        <p14:creationId xmlns:p14="http://schemas.microsoft.com/office/powerpoint/2010/main" val="1192595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37</a:t>
            </a:fld>
            <a:endParaRPr lang="en-US" altLang="en-US"/>
          </a:p>
        </p:txBody>
      </p:sp>
    </p:spTree>
    <p:extLst>
      <p:ext uri="{BB962C8B-B14F-4D97-AF65-F5344CB8AC3E}">
        <p14:creationId xmlns:p14="http://schemas.microsoft.com/office/powerpoint/2010/main" val="2104370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38</a:t>
            </a:fld>
            <a:endParaRPr lang="en-US" altLang="en-US"/>
          </a:p>
        </p:txBody>
      </p:sp>
    </p:spTree>
    <p:extLst>
      <p:ext uri="{BB962C8B-B14F-4D97-AF65-F5344CB8AC3E}">
        <p14:creationId xmlns:p14="http://schemas.microsoft.com/office/powerpoint/2010/main" val="552324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39</a:t>
            </a:fld>
            <a:endParaRPr lang="en-US" altLang="en-US"/>
          </a:p>
        </p:txBody>
      </p:sp>
    </p:spTree>
    <p:extLst>
      <p:ext uri="{BB962C8B-B14F-4D97-AF65-F5344CB8AC3E}">
        <p14:creationId xmlns:p14="http://schemas.microsoft.com/office/powerpoint/2010/main" val="1985605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a:t>
            </a:fld>
            <a:endParaRPr lang="en-US" altLang="en-US"/>
          </a:p>
        </p:txBody>
      </p:sp>
    </p:spTree>
    <p:extLst>
      <p:ext uri="{BB962C8B-B14F-4D97-AF65-F5344CB8AC3E}">
        <p14:creationId xmlns:p14="http://schemas.microsoft.com/office/powerpoint/2010/main" val="382652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40</a:t>
            </a:fld>
            <a:endParaRPr lang="en-US" altLang="en-US"/>
          </a:p>
        </p:txBody>
      </p:sp>
    </p:spTree>
    <p:extLst>
      <p:ext uri="{BB962C8B-B14F-4D97-AF65-F5344CB8AC3E}">
        <p14:creationId xmlns:p14="http://schemas.microsoft.com/office/powerpoint/2010/main" val="633321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41</a:t>
            </a:fld>
            <a:endParaRPr lang="en-US" altLang="en-US"/>
          </a:p>
        </p:txBody>
      </p:sp>
    </p:spTree>
    <p:extLst>
      <p:ext uri="{BB962C8B-B14F-4D97-AF65-F5344CB8AC3E}">
        <p14:creationId xmlns:p14="http://schemas.microsoft.com/office/powerpoint/2010/main" val="3540119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42</a:t>
            </a:fld>
            <a:endParaRPr lang="en-US" altLang="en-US"/>
          </a:p>
        </p:txBody>
      </p:sp>
    </p:spTree>
    <p:extLst>
      <p:ext uri="{BB962C8B-B14F-4D97-AF65-F5344CB8AC3E}">
        <p14:creationId xmlns:p14="http://schemas.microsoft.com/office/powerpoint/2010/main" val="2223241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43</a:t>
            </a:fld>
            <a:endParaRPr lang="en-US" altLang="en-US"/>
          </a:p>
        </p:txBody>
      </p:sp>
    </p:spTree>
    <p:extLst>
      <p:ext uri="{BB962C8B-B14F-4D97-AF65-F5344CB8AC3E}">
        <p14:creationId xmlns:p14="http://schemas.microsoft.com/office/powerpoint/2010/main" val="956062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44</a:t>
            </a:fld>
            <a:endParaRPr lang="en-US" altLang="en-US"/>
          </a:p>
        </p:txBody>
      </p:sp>
    </p:spTree>
    <p:extLst>
      <p:ext uri="{BB962C8B-B14F-4D97-AF65-F5344CB8AC3E}">
        <p14:creationId xmlns:p14="http://schemas.microsoft.com/office/powerpoint/2010/main" val="3616495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45</a:t>
            </a:fld>
            <a:endParaRPr lang="en-US" altLang="en-US"/>
          </a:p>
        </p:txBody>
      </p:sp>
    </p:spTree>
    <p:extLst>
      <p:ext uri="{BB962C8B-B14F-4D97-AF65-F5344CB8AC3E}">
        <p14:creationId xmlns:p14="http://schemas.microsoft.com/office/powerpoint/2010/main" val="3475825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46</a:t>
            </a:fld>
            <a:endParaRPr lang="en-US" altLang="en-US"/>
          </a:p>
        </p:txBody>
      </p:sp>
    </p:spTree>
    <p:extLst>
      <p:ext uri="{BB962C8B-B14F-4D97-AF65-F5344CB8AC3E}">
        <p14:creationId xmlns:p14="http://schemas.microsoft.com/office/powerpoint/2010/main" val="2110269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512">
              <a:defRPr sz="3800" u="sng">
                <a:solidFill>
                  <a:schemeClr val="tx1"/>
                </a:solidFill>
                <a:latin typeface="Times New Roman" panose="02020603050405020304" pitchFamily="18" charset="0"/>
              </a:defRPr>
            </a:lvl1pPr>
            <a:lvl2pPr marL="782534" indent="-300975" defTabSz="981512">
              <a:defRPr sz="3800" u="sng">
                <a:solidFill>
                  <a:schemeClr val="tx1"/>
                </a:solidFill>
                <a:latin typeface="Times New Roman" panose="02020603050405020304" pitchFamily="18" charset="0"/>
              </a:defRPr>
            </a:lvl2pPr>
            <a:lvl3pPr marL="1203898" indent="-240780" defTabSz="981512">
              <a:defRPr sz="3800" u="sng">
                <a:solidFill>
                  <a:schemeClr val="tx1"/>
                </a:solidFill>
                <a:latin typeface="Times New Roman" panose="02020603050405020304" pitchFamily="18" charset="0"/>
              </a:defRPr>
            </a:lvl3pPr>
            <a:lvl4pPr marL="1685458" indent="-240780" defTabSz="981512">
              <a:defRPr sz="3800" u="sng">
                <a:solidFill>
                  <a:schemeClr val="tx1"/>
                </a:solidFill>
                <a:latin typeface="Times New Roman" panose="02020603050405020304" pitchFamily="18" charset="0"/>
              </a:defRPr>
            </a:lvl4pPr>
            <a:lvl5pPr marL="2167017" indent="-240780" defTabSz="981512">
              <a:defRPr sz="3800" u="sng">
                <a:solidFill>
                  <a:schemeClr val="tx1"/>
                </a:solidFill>
                <a:latin typeface="Times New Roman" panose="02020603050405020304" pitchFamily="18" charset="0"/>
              </a:defRPr>
            </a:lvl5pPr>
            <a:lvl6pPr marL="2648576" indent="-240780" defTabSz="981512" eaLnBrk="0" fontAlgn="base" hangingPunct="0">
              <a:spcBef>
                <a:spcPct val="0"/>
              </a:spcBef>
              <a:spcAft>
                <a:spcPct val="0"/>
              </a:spcAft>
              <a:defRPr sz="3800" u="sng">
                <a:solidFill>
                  <a:schemeClr val="tx1"/>
                </a:solidFill>
                <a:latin typeface="Times New Roman" panose="02020603050405020304" pitchFamily="18" charset="0"/>
              </a:defRPr>
            </a:lvl6pPr>
            <a:lvl7pPr marL="3130136" indent="-240780" defTabSz="981512" eaLnBrk="0" fontAlgn="base" hangingPunct="0">
              <a:spcBef>
                <a:spcPct val="0"/>
              </a:spcBef>
              <a:spcAft>
                <a:spcPct val="0"/>
              </a:spcAft>
              <a:defRPr sz="3800" u="sng">
                <a:solidFill>
                  <a:schemeClr val="tx1"/>
                </a:solidFill>
                <a:latin typeface="Times New Roman" panose="02020603050405020304" pitchFamily="18" charset="0"/>
              </a:defRPr>
            </a:lvl7pPr>
            <a:lvl8pPr marL="3611695" indent="-240780" defTabSz="981512" eaLnBrk="0" fontAlgn="base" hangingPunct="0">
              <a:spcBef>
                <a:spcPct val="0"/>
              </a:spcBef>
              <a:spcAft>
                <a:spcPct val="0"/>
              </a:spcAft>
              <a:defRPr sz="3800" u="sng">
                <a:solidFill>
                  <a:schemeClr val="tx1"/>
                </a:solidFill>
                <a:latin typeface="Times New Roman" panose="02020603050405020304" pitchFamily="18" charset="0"/>
              </a:defRPr>
            </a:lvl8pPr>
            <a:lvl9pPr marL="4093255" indent="-240780" defTabSz="981512" eaLnBrk="0" fontAlgn="base" hangingPunct="0">
              <a:spcBef>
                <a:spcPct val="0"/>
              </a:spcBef>
              <a:spcAft>
                <a:spcPct val="0"/>
              </a:spcAft>
              <a:defRPr sz="3800" u="sng">
                <a:solidFill>
                  <a:schemeClr val="tx1"/>
                </a:solidFill>
                <a:latin typeface="Times New Roman" panose="02020603050405020304" pitchFamily="18" charset="0"/>
              </a:defRPr>
            </a:lvl9pPr>
          </a:lstStyle>
          <a:p>
            <a:fld id="{2F3C2436-C4E8-4546-A4FE-45BE9A2A79F2}" type="slidenum">
              <a:rPr lang="en-US" altLang="en-US" sz="1000" u="none"/>
              <a:pPr/>
              <a:t>47</a:t>
            </a:fld>
            <a:endParaRPr lang="en-US" altLang="en-US" sz="1000" u="none"/>
          </a:p>
        </p:txBody>
      </p:sp>
      <p:sp>
        <p:nvSpPr>
          <p:cNvPr id="174083" name="Rectangle 2"/>
          <p:cNvSpPr>
            <a:spLocks noGrp="1" noRot="1" noChangeAspect="1" noChangeArrowheads="1" noTextEdit="1"/>
          </p:cNvSpPr>
          <p:nvPr>
            <p:ph type="sldImg"/>
          </p:nvPr>
        </p:nvSpPr>
        <p:spPr>
          <a:xfrm>
            <a:off x="1266825" y="727075"/>
            <a:ext cx="4781550" cy="3586163"/>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a:t>
            </a:fld>
            <a:endParaRPr lang="en-US" altLang="en-US"/>
          </a:p>
        </p:txBody>
      </p:sp>
    </p:spTree>
    <p:extLst>
      <p:ext uri="{BB962C8B-B14F-4D97-AF65-F5344CB8AC3E}">
        <p14:creationId xmlns:p14="http://schemas.microsoft.com/office/powerpoint/2010/main" val="3730310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a:t>
            </a:fld>
            <a:endParaRPr lang="en-US" altLang="en-US"/>
          </a:p>
        </p:txBody>
      </p:sp>
    </p:spTree>
    <p:extLst>
      <p:ext uri="{BB962C8B-B14F-4D97-AF65-F5344CB8AC3E}">
        <p14:creationId xmlns:p14="http://schemas.microsoft.com/office/powerpoint/2010/main" val="303166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a:t>
            </a:fld>
            <a:endParaRPr lang="en-US" altLang="en-US"/>
          </a:p>
        </p:txBody>
      </p:sp>
    </p:spTree>
    <p:extLst>
      <p:ext uri="{BB962C8B-B14F-4D97-AF65-F5344CB8AC3E}">
        <p14:creationId xmlns:p14="http://schemas.microsoft.com/office/powerpoint/2010/main" val="3999883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a:t>
            </a:fld>
            <a:endParaRPr lang="en-US" altLang="en-US"/>
          </a:p>
        </p:txBody>
      </p:sp>
    </p:spTree>
    <p:extLst>
      <p:ext uri="{BB962C8B-B14F-4D97-AF65-F5344CB8AC3E}">
        <p14:creationId xmlns:p14="http://schemas.microsoft.com/office/powerpoint/2010/main" val="270363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315752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sz="3600"/>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sz="3600"/>
          </a:p>
        </p:txBody>
      </p:sp>
      <p:sp>
        <p:nvSpPr>
          <p:cNvPr id="312329" name="Rectangle 9"/>
          <p:cNvSpPr>
            <a:spLocks noGrp="1" noChangeArrowheads="1"/>
          </p:cNvSpPr>
          <p:nvPr>
            <p:ph type="ctrTitle" sz="quarter"/>
          </p:nvPr>
        </p:nvSpPr>
        <p:spPr bwMode="auto">
          <a:xfrm>
            <a:off x="2260600" y="2896370"/>
            <a:ext cx="6235700" cy="76046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1"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320" y="6062472"/>
            <a:ext cx="2348281" cy="795528"/>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81"/>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lvl2pPr marL="690563" indent="-233363">
              <a:buFont typeface="Wingdings" panose="05000000000000000000"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8"/>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2"/>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90629" y="533402"/>
            <a:ext cx="1200971"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2"/>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EE63602-BA12-4EE9-AB06-EECF836529A5}" type="datetimeFigureOut">
              <a:rPr lang="en-US" smtClean="0"/>
              <a:t>11/16/2022</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049C1D9F-5EF2-4F16-A6D7-48E1312526C9}" type="slidenum">
              <a:rPr lang="en-US" smtClean="0"/>
              <a:t>‹#›</a:t>
            </a:fld>
            <a:endParaRPr lang="en-US"/>
          </a:p>
        </p:txBody>
      </p:sp>
    </p:spTree>
    <p:extLst>
      <p:ext uri="{BB962C8B-B14F-4D97-AF65-F5344CB8AC3E}">
        <p14:creationId xmlns:p14="http://schemas.microsoft.com/office/powerpoint/2010/main" val="369074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177483"/>
            <a:ext cx="7886700" cy="1384995"/>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EE63602-BA12-4EE9-AB06-EECF836529A5}" type="datetimeFigureOut">
              <a:rPr lang="en-US" smtClean="0"/>
              <a:t>11/16/2022</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049C1D9F-5EF2-4F16-A6D7-48E1312526C9}" type="slidenum">
              <a:rPr lang="en-US" smtClean="0"/>
              <a:t>‹#›</a:t>
            </a:fld>
            <a:endParaRPr lang="en-US"/>
          </a:p>
        </p:txBody>
      </p:sp>
    </p:spTree>
    <p:extLst>
      <p:ext uri="{BB962C8B-B14F-4D97-AF65-F5344CB8AC3E}">
        <p14:creationId xmlns:p14="http://schemas.microsoft.com/office/powerpoint/2010/main" val="20718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2"/>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sz="3600"/>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sz="3600"/>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6320" y="6062472"/>
            <a:ext cx="2348281" cy="795528"/>
          </a:xfrm>
          <a:prstGeom prst="rect">
            <a:avLst/>
          </a:prstGeom>
        </p:spPr>
      </p:pic>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7" r:id="rId8"/>
    <p:sldLayoutId id="2147483978" r:id="rId9"/>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4863" y="523757"/>
            <a:ext cx="7010400" cy="1314462"/>
          </a:xfrm>
        </p:spPr>
        <p:txBody>
          <a:bodyPr/>
          <a:lstStyle/>
          <a:p>
            <a:pPr algn="ctr"/>
            <a:r>
              <a:rPr lang="en-US" altLang="en-US" sz="4000" dirty="0"/>
              <a:t>The New Amputations Special Emphasis Program</a:t>
            </a:r>
            <a:endParaRPr lang="en-US" altLang="en-US" sz="1800" dirty="0"/>
          </a:p>
        </p:txBody>
      </p:sp>
      <p:sp>
        <p:nvSpPr>
          <p:cNvPr id="4" name="Rectangle 4"/>
          <p:cNvSpPr>
            <a:spLocks noChangeArrowheads="1"/>
          </p:cNvSpPr>
          <p:nvPr/>
        </p:nvSpPr>
        <p:spPr bwMode="auto">
          <a:xfrm>
            <a:off x="609602" y="4252905"/>
            <a:ext cx="7994745" cy="192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OSHNC Training </a:t>
            </a:r>
          </a:p>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September 2019</a:t>
            </a: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r>
              <a:rPr lang="en-US" altLang="en-US" sz="1400" b="1" dirty="0">
                <a:solidFill>
                  <a:srgbClr val="012D9A"/>
                </a:solidFill>
                <a:latin typeface="Arial" panose="020B0604020202020204" pitchFamily="34" charset="0"/>
              </a:rPr>
              <a:t>Presented by</a:t>
            </a:r>
            <a:r>
              <a:rPr lang="en-US" altLang="en-US" sz="1400" dirty="0">
                <a:solidFill>
                  <a:srgbClr val="777777"/>
                </a:solidFill>
                <a:latin typeface="Arial" panose="020B0604020202020204" pitchFamily="34" charset="0"/>
              </a:rPr>
              <a:t>: </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Paul Sullivan and Ted Hendrix</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NC Dept. of Labor/Occupational Safety &amp; Health Division   </a:t>
            </a:r>
          </a:p>
        </p:txBody>
      </p:sp>
      <p:pic>
        <p:nvPicPr>
          <p:cNvPr id="3" name="Picture 2">
            <a:extLst>
              <a:ext uri="{FF2B5EF4-FFF2-40B4-BE49-F238E27FC236}">
                <a16:creationId xmlns:a16="http://schemas.microsoft.com/office/drawing/2014/main" id="{274A610E-F900-4F24-9A65-6892A7A18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29820"/>
            <a:ext cx="4114800" cy="1800225"/>
          </a:xfrm>
          <a:prstGeom prst="rect">
            <a:avLst/>
          </a:prstGeom>
        </p:spPr>
      </p:pic>
      <p:sp>
        <p:nvSpPr>
          <p:cNvPr id="2" name="TextBox 1">
            <a:extLst>
              <a:ext uri="{FF2B5EF4-FFF2-40B4-BE49-F238E27FC236}">
                <a16:creationId xmlns:a16="http://schemas.microsoft.com/office/drawing/2014/main" id="{83CC1676-E87F-4D3F-A4AD-9E53BABFA84F}"/>
              </a:ext>
            </a:extLst>
          </p:cNvPr>
          <p:cNvSpPr txBox="1"/>
          <p:nvPr/>
        </p:nvSpPr>
        <p:spPr>
          <a:xfrm>
            <a:off x="4490065" y="3583824"/>
            <a:ext cx="2596537" cy="246221"/>
          </a:xfrm>
          <a:prstGeom prst="rect">
            <a:avLst/>
          </a:prstGeom>
          <a:noFill/>
        </p:spPr>
        <p:txBody>
          <a:bodyPr wrap="square" rtlCol="0">
            <a:spAutoFit/>
          </a:bodyPr>
          <a:lstStyle/>
          <a:p>
            <a:r>
              <a:rPr lang="en-US" sz="1000" b="1" u="none" dirty="0">
                <a:solidFill>
                  <a:srgbClr val="012D9A"/>
                </a:solidFill>
                <a:latin typeface="+mn-lt"/>
              </a:rPr>
              <a:t>Cherie Berry, Commissioner of Labor</a:t>
            </a:r>
          </a:p>
        </p:txBody>
      </p:sp>
    </p:spTree>
    <p:extLst>
      <p:ext uri="{BB962C8B-B14F-4D97-AF65-F5344CB8AC3E}">
        <p14:creationId xmlns:p14="http://schemas.microsoft.com/office/powerpoint/2010/main" val="23443017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BB63-F9AF-4E37-A62D-665ACAF5645A}"/>
              </a:ext>
            </a:extLst>
          </p:cNvPr>
          <p:cNvSpPr>
            <a:spLocks noGrp="1"/>
          </p:cNvSpPr>
          <p:nvPr>
            <p:ph type="title"/>
          </p:nvPr>
        </p:nvSpPr>
        <p:spPr/>
        <p:txBody>
          <a:bodyPr/>
          <a:lstStyle/>
          <a:p>
            <a:r>
              <a:rPr lang="en-US" dirty="0"/>
              <a:t>How do we do this?</a:t>
            </a:r>
          </a:p>
        </p:txBody>
      </p:sp>
      <p:sp>
        <p:nvSpPr>
          <p:cNvPr id="3" name="Content Placeholder 2">
            <a:extLst>
              <a:ext uri="{FF2B5EF4-FFF2-40B4-BE49-F238E27FC236}">
                <a16:creationId xmlns:a16="http://schemas.microsoft.com/office/drawing/2014/main" id="{B4815C15-F5AB-4128-AC92-F069CA02767A}"/>
              </a:ext>
            </a:extLst>
          </p:cNvPr>
          <p:cNvSpPr>
            <a:spLocks noGrp="1"/>
          </p:cNvSpPr>
          <p:nvPr>
            <p:ph idx="1"/>
          </p:nvPr>
        </p:nvSpPr>
        <p:spPr>
          <a:xfrm>
            <a:off x="571500" y="1371600"/>
            <a:ext cx="8001000" cy="3124200"/>
          </a:xfrm>
        </p:spPr>
        <p:txBody>
          <a:bodyPr/>
          <a:lstStyle/>
          <a:p>
            <a:r>
              <a:rPr lang="en-US" dirty="0"/>
              <a:t>Further guidance from NCGS 95-136.1:</a:t>
            </a:r>
          </a:p>
          <a:p>
            <a:endParaRPr lang="en-US" dirty="0"/>
          </a:p>
          <a:p>
            <a:pPr lvl="1"/>
            <a:r>
              <a:rPr lang="en-US" dirty="0"/>
              <a:t>“To identify an employer for a special emphasis inspection, the Department shall use the most current data available from its own database and from other sources, including State departments, divisions, boards, commissions, and other State entities.”</a:t>
            </a:r>
          </a:p>
          <a:p>
            <a:pPr lvl="1"/>
            <a:endParaRPr lang="en-US" dirty="0"/>
          </a:p>
        </p:txBody>
      </p:sp>
    </p:spTree>
    <p:extLst>
      <p:ext uri="{BB962C8B-B14F-4D97-AF65-F5344CB8AC3E}">
        <p14:creationId xmlns:p14="http://schemas.microsoft.com/office/powerpoint/2010/main" val="3837997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C608-E4C2-410C-812D-69B73E43CC2D}"/>
              </a:ext>
            </a:extLst>
          </p:cNvPr>
          <p:cNvSpPr>
            <a:spLocks noGrp="1"/>
          </p:cNvSpPr>
          <p:nvPr>
            <p:ph type="title"/>
          </p:nvPr>
        </p:nvSpPr>
        <p:spPr/>
        <p:txBody>
          <a:bodyPr/>
          <a:lstStyle/>
          <a:p>
            <a:r>
              <a:rPr lang="en-US" dirty="0"/>
              <a:t>OSHA Express Data</a:t>
            </a:r>
          </a:p>
        </p:txBody>
      </p:sp>
      <p:pic>
        <p:nvPicPr>
          <p:cNvPr id="5" name="Content Placeholder 4">
            <a:extLst>
              <a:ext uri="{FF2B5EF4-FFF2-40B4-BE49-F238E27FC236}">
                <a16:creationId xmlns:a16="http://schemas.microsoft.com/office/drawing/2014/main" id="{2F2C6725-1BAA-47F1-9417-DF72961C34A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4" t="9677" r="2822" b="3225"/>
          <a:stretch/>
        </p:blipFill>
        <p:spPr>
          <a:xfrm>
            <a:off x="1100139" y="1143000"/>
            <a:ext cx="6943725" cy="4807194"/>
          </a:xfrm>
        </p:spPr>
      </p:pic>
    </p:spTree>
    <p:extLst>
      <p:ext uri="{BB962C8B-B14F-4D97-AF65-F5344CB8AC3E}">
        <p14:creationId xmlns:p14="http://schemas.microsoft.com/office/powerpoint/2010/main" val="23868140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EF5A-1868-48FF-85BB-B1006D8D28BC}"/>
              </a:ext>
            </a:extLst>
          </p:cNvPr>
          <p:cNvSpPr>
            <a:spLocks noGrp="1"/>
          </p:cNvSpPr>
          <p:nvPr>
            <p:ph type="title"/>
          </p:nvPr>
        </p:nvSpPr>
        <p:spPr/>
        <p:txBody>
          <a:bodyPr/>
          <a:lstStyle/>
          <a:p>
            <a:r>
              <a:rPr lang="en-US" dirty="0"/>
              <a:t>OSHA Express Data</a:t>
            </a:r>
          </a:p>
        </p:txBody>
      </p:sp>
      <p:pic>
        <p:nvPicPr>
          <p:cNvPr id="5" name="Content Placeholder 4">
            <a:extLst>
              <a:ext uri="{FF2B5EF4-FFF2-40B4-BE49-F238E27FC236}">
                <a16:creationId xmlns:a16="http://schemas.microsoft.com/office/drawing/2014/main" id="{10DE39CB-799B-4656-9A31-3E8176E2C3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r="37481" b="43072"/>
          <a:stretch/>
        </p:blipFill>
        <p:spPr>
          <a:xfrm>
            <a:off x="990600" y="1143002"/>
            <a:ext cx="6934200" cy="4735551"/>
          </a:xfrm>
        </p:spPr>
      </p:pic>
      <p:sp>
        <p:nvSpPr>
          <p:cNvPr id="6" name="Oval 5">
            <a:extLst>
              <a:ext uri="{FF2B5EF4-FFF2-40B4-BE49-F238E27FC236}">
                <a16:creationId xmlns:a16="http://schemas.microsoft.com/office/drawing/2014/main" id="{8B0D3B4C-0DC2-4E4E-980C-A03C5AB79298}"/>
              </a:ext>
            </a:extLst>
          </p:cNvPr>
          <p:cNvSpPr/>
          <p:nvPr/>
        </p:nvSpPr>
        <p:spPr bwMode="auto">
          <a:xfrm>
            <a:off x="1905000" y="3667125"/>
            <a:ext cx="1524000" cy="990600"/>
          </a:xfrm>
          <a:prstGeom prst="ellipse">
            <a:avLst/>
          </a:prstGeom>
          <a:noFill/>
          <a:ln w="38100"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03074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1E1-3145-4DC1-BAB9-1666F160FDA3}"/>
              </a:ext>
            </a:extLst>
          </p:cNvPr>
          <p:cNvSpPr>
            <a:spLocks noGrp="1"/>
          </p:cNvSpPr>
          <p:nvPr>
            <p:ph type="title"/>
          </p:nvPr>
        </p:nvSpPr>
        <p:spPr/>
        <p:txBody>
          <a:bodyPr/>
          <a:lstStyle/>
          <a:p>
            <a:r>
              <a:rPr lang="en-US" dirty="0"/>
              <a:t>Data Exported to Excel</a:t>
            </a:r>
          </a:p>
        </p:txBody>
      </p:sp>
      <p:pic>
        <p:nvPicPr>
          <p:cNvPr id="4" name="Content Placeholder 3">
            <a:extLst>
              <a:ext uri="{FF2B5EF4-FFF2-40B4-BE49-F238E27FC236}">
                <a16:creationId xmlns:a16="http://schemas.microsoft.com/office/drawing/2014/main" id="{17E95D24-EB24-4D6B-A593-33344CE12241}"/>
              </a:ext>
            </a:extLst>
          </p:cNvPr>
          <p:cNvPicPr>
            <a:picLocks noGrp="1" noChangeAspect="1"/>
          </p:cNvPicPr>
          <p:nvPr>
            <p:ph idx="1"/>
          </p:nvPr>
        </p:nvPicPr>
        <p:blipFill rotWithShape="1">
          <a:blip r:embed="rId3"/>
          <a:srcRect t="20318" r="11429" b="8570"/>
          <a:stretch/>
        </p:blipFill>
        <p:spPr>
          <a:xfrm>
            <a:off x="19050" y="1143002"/>
            <a:ext cx="9124950" cy="4120945"/>
          </a:xfrm>
          <a:prstGeom prst="rect">
            <a:avLst/>
          </a:prstGeom>
        </p:spPr>
      </p:pic>
      <p:sp>
        <p:nvSpPr>
          <p:cNvPr id="5" name="TextBox 4">
            <a:extLst>
              <a:ext uri="{FF2B5EF4-FFF2-40B4-BE49-F238E27FC236}">
                <a16:creationId xmlns:a16="http://schemas.microsoft.com/office/drawing/2014/main" id="{203FAEE2-7E5E-4F6E-8BDA-F8686AAAF266}"/>
              </a:ext>
            </a:extLst>
          </p:cNvPr>
          <p:cNvSpPr txBox="1"/>
          <p:nvPr/>
        </p:nvSpPr>
        <p:spPr>
          <a:xfrm>
            <a:off x="304800" y="5150794"/>
            <a:ext cx="8686800" cy="830997"/>
          </a:xfrm>
          <a:prstGeom prst="rect">
            <a:avLst/>
          </a:prstGeom>
          <a:noFill/>
          <a:ln w="38100">
            <a:solidFill>
              <a:srgbClr val="FF0000"/>
            </a:solidFill>
          </a:ln>
        </p:spPr>
        <p:txBody>
          <a:bodyPr wrap="square" rtlCol="0">
            <a:spAutoFit/>
          </a:bodyPr>
          <a:lstStyle/>
          <a:p>
            <a:r>
              <a:rPr lang="en-US" sz="2400" u="none" dirty="0">
                <a:solidFill>
                  <a:srgbClr val="FF0000"/>
                </a:solidFill>
              </a:rPr>
              <a:t>“Amputation-Digit” and “Amputation-Limb” are two of the injury categories. </a:t>
            </a:r>
          </a:p>
        </p:txBody>
      </p:sp>
      <p:sp>
        <p:nvSpPr>
          <p:cNvPr id="6" name="Oval 5">
            <a:extLst>
              <a:ext uri="{FF2B5EF4-FFF2-40B4-BE49-F238E27FC236}">
                <a16:creationId xmlns:a16="http://schemas.microsoft.com/office/drawing/2014/main" id="{CB26AF7B-D7B6-4BF3-B88F-4DB0B98C29F6}"/>
              </a:ext>
            </a:extLst>
          </p:cNvPr>
          <p:cNvSpPr/>
          <p:nvPr/>
        </p:nvSpPr>
        <p:spPr bwMode="auto">
          <a:xfrm>
            <a:off x="4038600" y="2933700"/>
            <a:ext cx="1524000" cy="990600"/>
          </a:xfrm>
          <a:prstGeom prst="ellipse">
            <a:avLst/>
          </a:prstGeom>
          <a:noFill/>
          <a:ln w="38100"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8" name="Straight Arrow Connector 7">
            <a:extLst>
              <a:ext uri="{FF2B5EF4-FFF2-40B4-BE49-F238E27FC236}">
                <a16:creationId xmlns:a16="http://schemas.microsoft.com/office/drawing/2014/main" id="{1BAE774B-66BB-418D-8EF0-B0206D28C23A}"/>
              </a:ext>
            </a:extLst>
          </p:cNvPr>
          <p:cNvCxnSpPr>
            <a:cxnSpLocks/>
          </p:cNvCxnSpPr>
          <p:nvPr/>
        </p:nvCxnSpPr>
        <p:spPr bwMode="auto">
          <a:xfrm flipV="1">
            <a:off x="3771900" y="3848098"/>
            <a:ext cx="533400" cy="1264594"/>
          </a:xfrm>
          <a:prstGeom prst="straightConnector1">
            <a:avLst/>
          </a:prstGeom>
          <a:solidFill>
            <a:schemeClr val="accent1"/>
          </a:solidFill>
          <a:ln w="38100" cap="flat" cmpd="sng" algn="ctr">
            <a:solidFill>
              <a:srgbClr val="FF5050"/>
            </a:solidFill>
            <a:prstDash val="solid"/>
            <a:round/>
            <a:headEnd type="none" w="sm" len="sm"/>
            <a:tailEnd type="triangle"/>
          </a:ln>
          <a:effectLst/>
        </p:spPr>
      </p:cxnSp>
    </p:spTree>
    <p:extLst>
      <p:ext uri="{BB962C8B-B14F-4D97-AF65-F5344CB8AC3E}">
        <p14:creationId xmlns:p14="http://schemas.microsoft.com/office/powerpoint/2010/main" val="3351340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487C-C633-4A83-B879-F7EA94732730}"/>
              </a:ext>
            </a:extLst>
          </p:cNvPr>
          <p:cNvSpPr>
            <a:spLocks noGrp="1"/>
          </p:cNvSpPr>
          <p:nvPr>
            <p:ph type="title"/>
          </p:nvPr>
        </p:nvSpPr>
        <p:spPr/>
        <p:txBody>
          <a:bodyPr/>
          <a:lstStyle/>
          <a:p>
            <a:r>
              <a:rPr lang="en-US" dirty="0"/>
              <a:t>What did the data show?</a:t>
            </a:r>
          </a:p>
        </p:txBody>
      </p:sp>
      <p:pic>
        <p:nvPicPr>
          <p:cNvPr id="4" name="Content Placeholder 3">
            <a:extLst>
              <a:ext uri="{FF2B5EF4-FFF2-40B4-BE49-F238E27FC236}">
                <a16:creationId xmlns:a16="http://schemas.microsoft.com/office/drawing/2014/main" id="{C1838E01-3919-41A7-8E19-B7B388993042}"/>
              </a:ext>
            </a:extLst>
          </p:cNvPr>
          <p:cNvPicPr>
            <a:picLocks noGrp="1" noChangeAspect="1"/>
          </p:cNvPicPr>
          <p:nvPr>
            <p:ph idx="1"/>
          </p:nvPr>
        </p:nvPicPr>
        <p:blipFill>
          <a:blip r:embed="rId3"/>
          <a:stretch>
            <a:fillRect/>
          </a:stretch>
        </p:blipFill>
        <p:spPr>
          <a:xfrm>
            <a:off x="-11844" y="1524000"/>
            <a:ext cx="9167689" cy="3200400"/>
          </a:xfrm>
          <a:prstGeom prst="rect">
            <a:avLst/>
          </a:prstGeom>
        </p:spPr>
      </p:pic>
      <p:sp>
        <p:nvSpPr>
          <p:cNvPr id="5" name="Oval 4">
            <a:extLst>
              <a:ext uri="{FF2B5EF4-FFF2-40B4-BE49-F238E27FC236}">
                <a16:creationId xmlns:a16="http://schemas.microsoft.com/office/drawing/2014/main" id="{CA60AED4-00F7-4F88-8944-20204325DD56}"/>
              </a:ext>
            </a:extLst>
          </p:cNvPr>
          <p:cNvSpPr/>
          <p:nvPr/>
        </p:nvSpPr>
        <p:spPr bwMode="auto">
          <a:xfrm>
            <a:off x="1828800" y="1981200"/>
            <a:ext cx="1524000" cy="990600"/>
          </a:xfrm>
          <a:prstGeom prst="ellipse">
            <a:avLst/>
          </a:prstGeom>
          <a:noFill/>
          <a:ln w="38100"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63631F1D-C4BE-4594-8F0C-95FB397D76E2}"/>
              </a:ext>
            </a:extLst>
          </p:cNvPr>
          <p:cNvSpPr txBox="1"/>
          <p:nvPr/>
        </p:nvSpPr>
        <p:spPr>
          <a:xfrm>
            <a:off x="762000" y="4965133"/>
            <a:ext cx="6400800" cy="461665"/>
          </a:xfrm>
          <a:prstGeom prst="rect">
            <a:avLst/>
          </a:prstGeom>
          <a:noFill/>
          <a:ln w="38100">
            <a:solidFill>
              <a:srgbClr val="FF0000"/>
            </a:solidFill>
          </a:ln>
        </p:spPr>
        <p:txBody>
          <a:bodyPr wrap="square" rtlCol="0">
            <a:spAutoFit/>
          </a:bodyPr>
          <a:lstStyle/>
          <a:p>
            <a:r>
              <a:rPr lang="en-US" sz="2400" u="none" dirty="0">
                <a:solidFill>
                  <a:srgbClr val="FF0000"/>
                </a:solidFill>
              </a:rPr>
              <a:t>576 amputations over the almost 3 ½ year period.</a:t>
            </a:r>
          </a:p>
        </p:txBody>
      </p:sp>
      <p:cxnSp>
        <p:nvCxnSpPr>
          <p:cNvPr id="7" name="Straight Arrow Connector 6">
            <a:extLst>
              <a:ext uri="{FF2B5EF4-FFF2-40B4-BE49-F238E27FC236}">
                <a16:creationId xmlns:a16="http://schemas.microsoft.com/office/drawing/2014/main" id="{CCC468FE-09F5-4CBA-B69B-FC9E1F172228}"/>
              </a:ext>
            </a:extLst>
          </p:cNvPr>
          <p:cNvCxnSpPr>
            <a:cxnSpLocks/>
          </p:cNvCxnSpPr>
          <p:nvPr/>
        </p:nvCxnSpPr>
        <p:spPr bwMode="auto">
          <a:xfrm flipV="1">
            <a:off x="1905000" y="3124202"/>
            <a:ext cx="381000" cy="1802831"/>
          </a:xfrm>
          <a:prstGeom prst="straightConnector1">
            <a:avLst/>
          </a:prstGeom>
          <a:solidFill>
            <a:schemeClr val="accent1"/>
          </a:solidFill>
          <a:ln w="38100" cap="flat" cmpd="sng" algn="ctr">
            <a:solidFill>
              <a:srgbClr val="FF5050"/>
            </a:solidFill>
            <a:prstDash val="solid"/>
            <a:round/>
            <a:headEnd type="none" w="sm" len="sm"/>
            <a:tailEnd type="triangle"/>
          </a:ln>
          <a:effectLst/>
        </p:spPr>
      </p:cxnSp>
    </p:spTree>
    <p:extLst>
      <p:ext uri="{BB962C8B-B14F-4D97-AF65-F5344CB8AC3E}">
        <p14:creationId xmlns:p14="http://schemas.microsoft.com/office/powerpoint/2010/main" val="164054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0577-F157-494E-895D-FCB169257B8B}"/>
              </a:ext>
            </a:extLst>
          </p:cNvPr>
          <p:cNvSpPr>
            <a:spLocks noGrp="1"/>
          </p:cNvSpPr>
          <p:nvPr>
            <p:ph type="title"/>
          </p:nvPr>
        </p:nvSpPr>
        <p:spPr/>
        <p:txBody>
          <a:bodyPr/>
          <a:lstStyle/>
          <a:p>
            <a:r>
              <a:rPr lang="en-US" dirty="0"/>
              <a:t>Amputations SEP Baseline &amp; Goal</a:t>
            </a:r>
          </a:p>
        </p:txBody>
      </p:sp>
      <p:pic>
        <p:nvPicPr>
          <p:cNvPr id="4" name="Content Placeholder 3">
            <a:extLst>
              <a:ext uri="{FF2B5EF4-FFF2-40B4-BE49-F238E27FC236}">
                <a16:creationId xmlns:a16="http://schemas.microsoft.com/office/drawing/2014/main" id="{354A91CE-A6FE-4E03-876D-86124F465EC9}"/>
              </a:ext>
            </a:extLst>
          </p:cNvPr>
          <p:cNvPicPr>
            <a:picLocks noGrp="1" noChangeAspect="1"/>
          </p:cNvPicPr>
          <p:nvPr>
            <p:ph idx="1"/>
          </p:nvPr>
        </p:nvPicPr>
        <p:blipFill>
          <a:blip r:embed="rId3"/>
          <a:stretch>
            <a:fillRect/>
          </a:stretch>
        </p:blipFill>
        <p:spPr>
          <a:xfrm>
            <a:off x="76200" y="1447802"/>
            <a:ext cx="8991600" cy="3484899"/>
          </a:xfrm>
          <a:prstGeom prst="rect">
            <a:avLst/>
          </a:prstGeom>
        </p:spPr>
      </p:pic>
    </p:spTree>
    <p:extLst>
      <p:ext uri="{BB962C8B-B14F-4D97-AF65-F5344CB8AC3E}">
        <p14:creationId xmlns:p14="http://schemas.microsoft.com/office/powerpoint/2010/main" val="32654181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38C-E45D-44C4-82CE-01BE789866B7}"/>
              </a:ext>
            </a:extLst>
          </p:cNvPr>
          <p:cNvSpPr>
            <a:spLocks noGrp="1"/>
          </p:cNvSpPr>
          <p:nvPr>
            <p:ph type="title"/>
          </p:nvPr>
        </p:nvSpPr>
        <p:spPr/>
        <p:txBody>
          <a:bodyPr/>
          <a:lstStyle/>
          <a:p>
            <a:r>
              <a:rPr lang="en-US" dirty="0"/>
              <a:t>How do we reach/exceed our goal?</a:t>
            </a:r>
          </a:p>
        </p:txBody>
      </p:sp>
      <p:sp>
        <p:nvSpPr>
          <p:cNvPr id="3" name="Content Placeholder 2">
            <a:extLst>
              <a:ext uri="{FF2B5EF4-FFF2-40B4-BE49-F238E27FC236}">
                <a16:creationId xmlns:a16="http://schemas.microsoft.com/office/drawing/2014/main" id="{06953400-C5BE-46AF-B9E9-00E996048ED4}"/>
              </a:ext>
            </a:extLst>
          </p:cNvPr>
          <p:cNvSpPr>
            <a:spLocks noGrp="1"/>
          </p:cNvSpPr>
          <p:nvPr>
            <p:ph idx="1"/>
          </p:nvPr>
        </p:nvSpPr>
        <p:spPr/>
        <p:txBody>
          <a:bodyPr/>
          <a:lstStyle/>
          <a:p>
            <a:r>
              <a:rPr lang="en-US" dirty="0"/>
              <a:t>As with all special emphasis programs, it will involve a combined effort from </a:t>
            </a:r>
            <a:r>
              <a:rPr lang="en-US" u="sng" dirty="0"/>
              <a:t>all</a:t>
            </a:r>
            <a:r>
              <a:rPr lang="en-US" dirty="0"/>
              <a:t> OSHNC bureaus:</a:t>
            </a:r>
          </a:p>
          <a:p>
            <a:pPr marL="457200" lvl="1" indent="0">
              <a:buNone/>
            </a:pPr>
            <a:endParaRPr lang="en-US" dirty="0"/>
          </a:p>
          <a:p>
            <a:pPr lvl="1"/>
            <a:r>
              <a:rPr lang="en-US" dirty="0"/>
              <a:t>Compliance inspections</a:t>
            </a:r>
          </a:p>
          <a:p>
            <a:pPr lvl="1"/>
            <a:r>
              <a:rPr lang="en-US" dirty="0"/>
              <a:t>Consultative Services surveys</a:t>
            </a:r>
          </a:p>
          <a:p>
            <a:pPr lvl="1"/>
            <a:r>
              <a:rPr lang="en-US" dirty="0"/>
              <a:t>Training &amp; outreach (both internal and external)</a:t>
            </a:r>
          </a:p>
          <a:p>
            <a:pPr lvl="1"/>
            <a:r>
              <a:rPr lang="en-US" dirty="0"/>
              <a:t>Data analysis and assignment generation</a:t>
            </a:r>
          </a:p>
        </p:txBody>
      </p:sp>
      <p:pic>
        <p:nvPicPr>
          <p:cNvPr id="5" name="Graphic 4">
            <a:extLst>
              <a:ext uri="{FF2B5EF4-FFF2-40B4-BE49-F238E27FC236}">
                <a16:creationId xmlns:a16="http://schemas.microsoft.com/office/drawing/2014/main" id="{5AEF0C21-ABA0-49C1-8D00-03872E6073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6402" y="4819650"/>
            <a:ext cx="5064125" cy="838200"/>
          </a:xfrm>
          <a:prstGeom prst="rect">
            <a:avLst/>
          </a:prstGeom>
        </p:spPr>
      </p:pic>
    </p:spTree>
    <p:extLst>
      <p:ext uri="{BB962C8B-B14F-4D97-AF65-F5344CB8AC3E}">
        <p14:creationId xmlns:p14="http://schemas.microsoft.com/office/powerpoint/2010/main" val="6893043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ACB9-F688-4CFE-8E84-2EEF2CCA333E}"/>
              </a:ext>
            </a:extLst>
          </p:cNvPr>
          <p:cNvSpPr>
            <a:spLocks noGrp="1"/>
          </p:cNvSpPr>
          <p:nvPr>
            <p:ph type="title"/>
          </p:nvPr>
        </p:nvSpPr>
        <p:spPr/>
        <p:txBody>
          <a:bodyPr/>
          <a:lstStyle/>
          <a:p>
            <a:r>
              <a:rPr lang="en-US" dirty="0"/>
              <a:t>Compliance Inspections</a:t>
            </a:r>
          </a:p>
        </p:txBody>
      </p:sp>
      <p:sp>
        <p:nvSpPr>
          <p:cNvPr id="3" name="Content Placeholder 2">
            <a:extLst>
              <a:ext uri="{FF2B5EF4-FFF2-40B4-BE49-F238E27FC236}">
                <a16:creationId xmlns:a16="http://schemas.microsoft.com/office/drawing/2014/main" id="{CBF6E41B-FB76-44B3-BE96-40592CC20CF8}"/>
              </a:ext>
            </a:extLst>
          </p:cNvPr>
          <p:cNvSpPr>
            <a:spLocks noGrp="1"/>
          </p:cNvSpPr>
          <p:nvPr>
            <p:ph idx="1"/>
          </p:nvPr>
        </p:nvSpPr>
        <p:spPr>
          <a:xfrm>
            <a:off x="609600" y="1219200"/>
            <a:ext cx="8001000" cy="2895600"/>
          </a:xfrm>
        </p:spPr>
        <p:txBody>
          <a:bodyPr>
            <a:normAutofit fontScale="92500" lnSpcReduction="20000"/>
          </a:bodyPr>
          <a:lstStyle/>
          <a:p>
            <a:r>
              <a:rPr lang="en-US" dirty="0"/>
              <a:t>Unprogrammed inspections</a:t>
            </a:r>
          </a:p>
          <a:p>
            <a:pPr marL="0" indent="0">
              <a:buNone/>
            </a:pPr>
            <a:endParaRPr lang="en-US" dirty="0"/>
          </a:p>
          <a:p>
            <a:pPr lvl="1"/>
            <a:r>
              <a:rPr lang="en-US" dirty="0"/>
              <a:t>These will primarily include employer-reported amputation referrals and complaints alleging either an actual amputation or a potential amputation hazard (such as the lack of machine guarding or LOTO deficiencies).</a:t>
            </a:r>
          </a:p>
          <a:p>
            <a:pPr marL="457200" lvl="1" indent="0">
              <a:buNone/>
            </a:pPr>
            <a:endParaRPr lang="en-US" dirty="0"/>
          </a:p>
          <a:p>
            <a:pPr lvl="1"/>
            <a:r>
              <a:rPr lang="en-US" dirty="0"/>
              <a:t>Handled in accordance with FOM Chapter IX (Complaints, Referrals, and Accidents) and other established OSHNC procedures.</a:t>
            </a:r>
          </a:p>
          <a:p>
            <a:pPr lvl="1"/>
            <a:endParaRPr lang="en-US" dirty="0"/>
          </a:p>
          <a:p>
            <a:pPr lvl="1"/>
            <a:endParaRPr lang="en-US" dirty="0"/>
          </a:p>
        </p:txBody>
      </p:sp>
      <p:pic>
        <p:nvPicPr>
          <p:cNvPr id="4" name="Picture 3">
            <a:extLst>
              <a:ext uri="{FF2B5EF4-FFF2-40B4-BE49-F238E27FC236}">
                <a16:creationId xmlns:a16="http://schemas.microsoft.com/office/drawing/2014/main" id="{D89D15C2-BC4C-4456-B57B-87A2EF0E0B95}"/>
              </a:ext>
            </a:extLst>
          </p:cNvPr>
          <p:cNvPicPr>
            <a:picLocks noChangeAspect="1"/>
          </p:cNvPicPr>
          <p:nvPr/>
        </p:nvPicPr>
        <p:blipFill>
          <a:blip r:embed="rId3"/>
          <a:stretch>
            <a:fillRect/>
          </a:stretch>
        </p:blipFill>
        <p:spPr>
          <a:xfrm>
            <a:off x="76200" y="4493346"/>
            <a:ext cx="8991600" cy="889424"/>
          </a:xfrm>
          <a:prstGeom prst="rect">
            <a:avLst/>
          </a:prstGeom>
          <a:ln w="28575">
            <a:solidFill>
              <a:srgbClr val="FF0000"/>
            </a:solidFill>
          </a:ln>
        </p:spPr>
      </p:pic>
    </p:spTree>
    <p:extLst>
      <p:ext uri="{BB962C8B-B14F-4D97-AF65-F5344CB8AC3E}">
        <p14:creationId xmlns:p14="http://schemas.microsoft.com/office/powerpoint/2010/main" val="11138680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BA1C-8F34-4CD3-832A-9CAF1FFED71C}"/>
              </a:ext>
            </a:extLst>
          </p:cNvPr>
          <p:cNvSpPr>
            <a:spLocks noGrp="1"/>
          </p:cNvSpPr>
          <p:nvPr>
            <p:ph type="title"/>
          </p:nvPr>
        </p:nvSpPr>
        <p:spPr/>
        <p:txBody>
          <a:bodyPr/>
          <a:lstStyle/>
          <a:p>
            <a:r>
              <a:rPr lang="en-US" dirty="0"/>
              <a:t>Compliance Inspections</a:t>
            </a:r>
          </a:p>
        </p:txBody>
      </p:sp>
      <p:sp>
        <p:nvSpPr>
          <p:cNvPr id="3" name="Content Placeholder 2">
            <a:extLst>
              <a:ext uri="{FF2B5EF4-FFF2-40B4-BE49-F238E27FC236}">
                <a16:creationId xmlns:a16="http://schemas.microsoft.com/office/drawing/2014/main" id="{3E117047-9FA5-43CE-8500-098D2D2776D9}"/>
              </a:ext>
            </a:extLst>
          </p:cNvPr>
          <p:cNvSpPr>
            <a:spLocks noGrp="1"/>
          </p:cNvSpPr>
          <p:nvPr>
            <p:ph idx="1"/>
          </p:nvPr>
        </p:nvSpPr>
        <p:spPr/>
        <p:txBody>
          <a:bodyPr/>
          <a:lstStyle/>
          <a:p>
            <a:r>
              <a:rPr lang="en-US" dirty="0"/>
              <a:t>Programmed-planned Inspections</a:t>
            </a:r>
          </a:p>
          <a:p>
            <a:endParaRPr lang="en-US" dirty="0"/>
          </a:p>
          <a:p>
            <a:pPr lvl="1"/>
            <a:r>
              <a:rPr lang="en-US" dirty="0"/>
              <a:t>As with any targeting program, the difficulty is identifying the industries where intervention is necessary while ensuring the selection process is legally defensible.</a:t>
            </a:r>
          </a:p>
          <a:p>
            <a:pPr lvl="1"/>
            <a:endParaRPr lang="en-US" dirty="0"/>
          </a:p>
          <a:p>
            <a:pPr lvl="1"/>
            <a:r>
              <a:rPr lang="en-US" dirty="0"/>
              <a:t>How did we select the NAICS codes for targeting under this SEP?  It is very important that the CSHOs and supervisors understand that full process for when entry is denied by an employer.</a:t>
            </a:r>
          </a:p>
        </p:txBody>
      </p:sp>
    </p:spTree>
    <p:extLst>
      <p:ext uri="{BB962C8B-B14F-4D97-AF65-F5344CB8AC3E}">
        <p14:creationId xmlns:p14="http://schemas.microsoft.com/office/powerpoint/2010/main" val="12591761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6914-FCA8-44B2-960C-86624AEE01E7}"/>
              </a:ext>
            </a:extLst>
          </p:cNvPr>
          <p:cNvSpPr>
            <a:spLocks noGrp="1"/>
          </p:cNvSpPr>
          <p:nvPr>
            <p:ph type="title"/>
          </p:nvPr>
        </p:nvSpPr>
        <p:spPr/>
        <p:txBody>
          <a:bodyPr/>
          <a:lstStyle/>
          <a:p>
            <a:r>
              <a:rPr lang="en-US" dirty="0"/>
              <a:t>Programmed Planned Inspections</a:t>
            </a:r>
          </a:p>
        </p:txBody>
      </p:sp>
      <p:sp>
        <p:nvSpPr>
          <p:cNvPr id="3" name="Content Placeholder 2">
            <a:extLst>
              <a:ext uri="{FF2B5EF4-FFF2-40B4-BE49-F238E27FC236}">
                <a16:creationId xmlns:a16="http://schemas.microsoft.com/office/drawing/2014/main" id="{12F4103D-C1D6-4CF9-A7C1-2A97DC62502A}"/>
              </a:ext>
            </a:extLst>
          </p:cNvPr>
          <p:cNvSpPr>
            <a:spLocks noGrp="1"/>
          </p:cNvSpPr>
          <p:nvPr>
            <p:ph idx="1"/>
          </p:nvPr>
        </p:nvSpPr>
        <p:spPr/>
        <p:txBody>
          <a:bodyPr/>
          <a:lstStyle/>
          <a:p>
            <a:r>
              <a:rPr lang="en-US" dirty="0"/>
              <a:t>In developing our targeting program, we had a couple choices:</a:t>
            </a:r>
          </a:p>
          <a:p>
            <a:endParaRPr lang="en-US" dirty="0"/>
          </a:p>
          <a:p>
            <a:pPr marL="862013" lvl="1" indent="-514350">
              <a:buFont typeface="+mj-lt"/>
              <a:buAutoNum type="arabicPeriod"/>
            </a:pPr>
            <a:r>
              <a:rPr lang="en-US" dirty="0"/>
              <a:t>Use the NAICS codes in the Federal OSHA Amputations Emphasis Program.</a:t>
            </a:r>
          </a:p>
          <a:p>
            <a:pPr marL="862013" lvl="1" indent="-514350">
              <a:buFont typeface="+mj-lt"/>
              <a:buAutoNum type="arabicPeriod"/>
            </a:pPr>
            <a:endParaRPr lang="en-US" dirty="0"/>
          </a:p>
          <a:p>
            <a:pPr marL="862013" lvl="1" indent="-514350">
              <a:buFont typeface="+mj-lt"/>
              <a:buAutoNum type="arabicPeriod"/>
            </a:pPr>
            <a:r>
              <a:rPr lang="en-US" dirty="0"/>
              <a:t>Utilize NC-specific data to identify the NAICS codes for targeting.</a:t>
            </a:r>
          </a:p>
          <a:p>
            <a:pPr marL="862013" lvl="1" indent="-514350">
              <a:buFont typeface="+mj-lt"/>
              <a:buAutoNum type="arabicPeriod"/>
            </a:pPr>
            <a:endParaRPr lang="en-US" dirty="0"/>
          </a:p>
          <a:p>
            <a:pPr marL="514350" indent="-514350"/>
            <a:r>
              <a:rPr lang="en-US" dirty="0"/>
              <a:t>We chose door #2.</a:t>
            </a:r>
          </a:p>
        </p:txBody>
      </p:sp>
    </p:spTree>
    <p:extLst>
      <p:ext uri="{BB962C8B-B14F-4D97-AF65-F5344CB8AC3E}">
        <p14:creationId xmlns:p14="http://schemas.microsoft.com/office/powerpoint/2010/main" val="40618273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1698"/>
            <a:ext cx="7924800" cy="549275"/>
          </a:xfrm>
        </p:spPr>
        <p:txBody>
          <a:bodyPr/>
          <a:lstStyle/>
          <a:p>
            <a:r>
              <a:rPr lang="en-US" dirty="0"/>
              <a:t>What will we cover?</a:t>
            </a:r>
          </a:p>
        </p:txBody>
      </p:sp>
      <p:sp>
        <p:nvSpPr>
          <p:cNvPr id="3" name="Content Placeholder 2"/>
          <p:cNvSpPr>
            <a:spLocks noGrp="1"/>
          </p:cNvSpPr>
          <p:nvPr>
            <p:ph idx="1"/>
          </p:nvPr>
        </p:nvSpPr>
        <p:spPr/>
        <p:txBody>
          <a:bodyPr>
            <a:normAutofit fontScale="92500" lnSpcReduction="10000"/>
          </a:bodyPr>
          <a:lstStyle/>
          <a:p>
            <a:r>
              <a:rPr lang="en-US" dirty="0"/>
              <a:t>The OPN for the new Amputations SEP</a:t>
            </a:r>
          </a:p>
          <a:p>
            <a:pPr lvl="1"/>
            <a:r>
              <a:rPr lang="en-US" dirty="0"/>
              <a:t>How/why we can develop an SEP</a:t>
            </a:r>
          </a:p>
          <a:p>
            <a:pPr lvl="1"/>
            <a:r>
              <a:rPr lang="en-US" dirty="0"/>
              <a:t>Baseline data &amp; how it was obtained</a:t>
            </a:r>
          </a:p>
          <a:p>
            <a:pPr lvl="1"/>
            <a:r>
              <a:rPr lang="en-US" dirty="0"/>
              <a:t>Determination of high-hazard NAICS codes and programmed planned assignments</a:t>
            </a:r>
          </a:p>
          <a:p>
            <a:pPr lvl="1"/>
            <a:r>
              <a:rPr lang="en-US" dirty="0"/>
              <a:t>Inspection procedures (including possible expansions)</a:t>
            </a:r>
          </a:p>
          <a:p>
            <a:pPr lvl="1"/>
            <a:r>
              <a:rPr lang="en-US" dirty="0"/>
              <a:t>Proper coding on the OSHA-1</a:t>
            </a:r>
          </a:p>
          <a:p>
            <a:endParaRPr lang="en-US" dirty="0"/>
          </a:p>
          <a:p>
            <a:r>
              <a:rPr lang="en-US" dirty="0"/>
              <a:t>Machine guarding</a:t>
            </a:r>
          </a:p>
          <a:p>
            <a:pPr lvl="1"/>
            <a:r>
              <a:rPr lang="en-US" dirty="0"/>
              <a:t>Amputation hazards during </a:t>
            </a:r>
            <a:r>
              <a:rPr lang="en-US" i="1" dirty="0">
                <a:solidFill>
                  <a:srgbClr val="FF0000"/>
                </a:solidFill>
              </a:rPr>
              <a:t>normal production </a:t>
            </a:r>
            <a:r>
              <a:rPr lang="en-US" dirty="0"/>
              <a:t>operations.</a:t>
            </a:r>
          </a:p>
          <a:p>
            <a:endParaRPr lang="en-US" dirty="0"/>
          </a:p>
          <a:p>
            <a:r>
              <a:rPr lang="en-US" dirty="0"/>
              <a:t>Control of hazardous energy (LOTO)</a:t>
            </a:r>
          </a:p>
          <a:p>
            <a:pPr lvl="1"/>
            <a:r>
              <a:rPr lang="en-US" dirty="0"/>
              <a:t>Amputation hazards during </a:t>
            </a:r>
            <a:r>
              <a:rPr lang="en-US" i="1" dirty="0">
                <a:solidFill>
                  <a:srgbClr val="FF0000"/>
                </a:solidFill>
              </a:rPr>
              <a:t>servicing &amp; maintenance </a:t>
            </a:r>
            <a:r>
              <a:rPr lang="en-US" dirty="0"/>
              <a:t>activities.</a:t>
            </a:r>
          </a:p>
          <a:p>
            <a:pPr marL="0" indent="0">
              <a:buNone/>
            </a:pPr>
            <a:endParaRPr lang="en-US" dirty="0"/>
          </a:p>
        </p:txBody>
      </p:sp>
    </p:spTree>
    <p:extLst>
      <p:ext uri="{BB962C8B-B14F-4D97-AF65-F5344CB8AC3E}">
        <p14:creationId xmlns:p14="http://schemas.microsoft.com/office/powerpoint/2010/main" val="5337496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3258-A237-41A4-88D9-C0CB611BC0F0}"/>
              </a:ext>
            </a:extLst>
          </p:cNvPr>
          <p:cNvSpPr>
            <a:spLocks noGrp="1"/>
          </p:cNvSpPr>
          <p:nvPr>
            <p:ph type="title"/>
          </p:nvPr>
        </p:nvSpPr>
        <p:spPr/>
        <p:txBody>
          <a:bodyPr/>
          <a:lstStyle/>
          <a:p>
            <a:r>
              <a:rPr lang="en-US" dirty="0"/>
              <a:t>Targeting Program</a:t>
            </a:r>
          </a:p>
        </p:txBody>
      </p:sp>
      <p:sp>
        <p:nvSpPr>
          <p:cNvPr id="3" name="Content Placeholder 2">
            <a:extLst>
              <a:ext uri="{FF2B5EF4-FFF2-40B4-BE49-F238E27FC236}">
                <a16:creationId xmlns:a16="http://schemas.microsoft.com/office/drawing/2014/main" id="{73F6E095-1A5B-4F4E-B0CC-6D9E57BF7939}"/>
              </a:ext>
            </a:extLst>
          </p:cNvPr>
          <p:cNvSpPr>
            <a:spLocks noGrp="1"/>
          </p:cNvSpPr>
          <p:nvPr>
            <p:ph idx="1"/>
          </p:nvPr>
        </p:nvSpPr>
        <p:spPr/>
        <p:txBody>
          <a:bodyPr>
            <a:normAutofit lnSpcReduction="10000"/>
          </a:bodyPr>
          <a:lstStyle/>
          <a:p>
            <a:r>
              <a:rPr lang="en-US" dirty="0"/>
              <a:t>The data from the “Serious/Fatal (UPA) Report” in OE was exported and analyzed.</a:t>
            </a:r>
          </a:p>
          <a:p>
            <a:pPr lvl="1"/>
            <a:endParaRPr lang="en-US" dirty="0"/>
          </a:p>
          <a:p>
            <a:pPr lvl="1"/>
            <a:r>
              <a:rPr lang="en-US" dirty="0"/>
              <a:t>Used calendar years 2015 through 2018.</a:t>
            </a:r>
          </a:p>
          <a:p>
            <a:pPr lvl="1"/>
            <a:r>
              <a:rPr lang="en-US" dirty="0"/>
              <a:t>Identified injuries categorized as one of the following:</a:t>
            </a:r>
          </a:p>
          <a:p>
            <a:pPr lvl="2"/>
            <a:r>
              <a:rPr lang="en-US" dirty="0"/>
              <a:t>Amputation-Digit</a:t>
            </a:r>
          </a:p>
          <a:p>
            <a:pPr lvl="2"/>
            <a:r>
              <a:rPr lang="en-US" dirty="0"/>
              <a:t>Amputation-Limb</a:t>
            </a:r>
          </a:p>
          <a:p>
            <a:pPr lvl="2"/>
            <a:r>
              <a:rPr lang="en-US" dirty="0"/>
              <a:t>Pulled into Machinery</a:t>
            </a:r>
          </a:p>
          <a:p>
            <a:pPr lvl="1"/>
            <a:r>
              <a:rPr lang="en-US" dirty="0"/>
              <a:t>Sorted data to get the number of events per NAICS code.</a:t>
            </a:r>
          </a:p>
          <a:p>
            <a:pPr lvl="1"/>
            <a:r>
              <a:rPr lang="en-US" dirty="0"/>
              <a:t>Calculated an event rate per 1000 North Carolina employees based on employment data provided by PSIM.</a:t>
            </a:r>
          </a:p>
        </p:txBody>
      </p:sp>
    </p:spTree>
    <p:extLst>
      <p:ext uri="{BB962C8B-B14F-4D97-AF65-F5344CB8AC3E}">
        <p14:creationId xmlns:p14="http://schemas.microsoft.com/office/powerpoint/2010/main" val="2824870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AB2F-59C1-4A33-8AAD-5FF6DCFA93A8}"/>
              </a:ext>
            </a:extLst>
          </p:cNvPr>
          <p:cNvSpPr>
            <a:spLocks noGrp="1"/>
          </p:cNvSpPr>
          <p:nvPr>
            <p:ph type="title"/>
          </p:nvPr>
        </p:nvSpPr>
        <p:spPr/>
        <p:txBody>
          <a:bodyPr/>
          <a:lstStyle/>
          <a:p>
            <a:r>
              <a:rPr lang="en-US" dirty="0"/>
              <a:t>Targeting Program</a:t>
            </a:r>
          </a:p>
        </p:txBody>
      </p:sp>
      <p:sp>
        <p:nvSpPr>
          <p:cNvPr id="3" name="Content Placeholder 2">
            <a:extLst>
              <a:ext uri="{FF2B5EF4-FFF2-40B4-BE49-F238E27FC236}">
                <a16:creationId xmlns:a16="http://schemas.microsoft.com/office/drawing/2014/main" id="{3D7A3C71-1DB3-457E-BB5E-7FC5E3617AC6}"/>
              </a:ext>
            </a:extLst>
          </p:cNvPr>
          <p:cNvSpPr>
            <a:spLocks noGrp="1"/>
          </p:cNvSpPr>
          <p:nvPr>
            <p:ph idx="1"/>
          </p:nvPr>
        </p:nvSpPr>
        <p:spPr/>
        <p:txBody>
          <a:bodyPr/>
          <a:lstStyle/>
          <a:p>
            <a:r>
              <a:rPr lang="en-US" dirty="0"/>
              <a:t>All the data is presented in Appendix A of OPN 149.  The following NAICS codes were included in the table:</a:t>
            </a:r>
          </a:p>
          <a:p>
            <a:endParaRPr lang="en-US" dirty="0"/>
          </a:p>
          <a:p>
            <a:pPr lvl="1"/>
            <a:r>
              <a:rPr lang="en-US" dirty="0"/>
              <a:t>All NAICS codes listed in the Federal OSHA Amputations emphasis program.  These are labeled “Fed” in the “Fed/NC” column.</a:t>
            </a:r>
          </a:p>
          <a:p>
            <a:pPr lvl="1"/>
            <a:endParaRPr lang="en-US" dirty="0"/>
          </a:p>
          <a:p>
            <a:pPr lvl="1"/>
            <a:r>
              <a:rPr lang="en-US" dirty="0"/>
              <a:t>All NAICS codes not included in the Federal OSHA emphasis program where the data shows two (2) or more “amputation” or “pulled into machinery” events.  These are labeled “NC” in the “Fed/NC” column.</a:t>
            </a:r>
          </a:p>
        </p:txBody>
      </p:sp>
    </p:spTree>
    <p:extLst>
      <p:ext uri="{BB962C8B-B14F-4D97-AF65-F5344CB8AC3E}">
        <p14:creationId xmlns:p14="http://schemas.microsoft.com/office/powerpoint/2010/main" val="18121540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D5C2-A69D-40A2-B437-EB3CC31528E8}"/>
              </a:ext>
            </a:extLst>
          </p:cNvPr>
          <p:cNvSpPr>
            <a:spLocks noGrp="1"/>
          </p:cNvSpPr>
          <p:nvPr>
            <p:ph type="title"/>
          </p:nvPr>
        </p:nvSpPr>
        <p:spPr/>
        <p:txBody>
          <a:bodyPr/>
          <a:lstStyle/>
          <a:p>
            <a:r>
              <a:rPr lang="en-US" dirty="0"/>
              <a:t>Targeting Program</a:t>
            </a:r>
          </a:p>
        </p:txBody>
      </p:sp>
      <p:sp>
        <p:nvSpPr>
          <p:cNvPr id="3" name="Content Placeholder 2">
            <a:extLst>
              <a:ext uri="{FF2B5EF4-FFF2-40B4-BE49-F238E27FC236}">
                <a16:creationId xmlns:a16="http://schemas.microsoft.com/office/drawing/2014/main" id="{7F7D594E-D46A-4C57-A9F1-0A81FFE8818C}"/>
              </a:ext>
            </a:extLst>
          </p:cNvPr>
          <p:cNvSpPr>
            <a:spLocks noGrp="1"/>
          </p:cNvSpPr>
          <p:nvPr>
            <p:ph idx="1"/>
          </p:nvPr>
        </p:nvSpPr>
        <p:spPr/>
        <p:txBody>
          <a:bodyPr>
            <a:normAutofit lnSpcReduction="10000"/>
          </a:bodyPr>
          <a:lstStyle/>
          <a:p>
            <a:r>
              <a:rPr lang="en-US" dirty="0"/>
              <a:t>The selection criteria is outlined in section E.2.a of the OPN: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NAICS codes selected for targeting are shown in </a:t>
            </a:r>
            <a:r>
              <a:rPr lang="en-US" i="1" dirty="0"/>
              <a:t>italics</a:t>
            </a:r>
            <a:r>
              <a:rPr lang="en-US" dirty="0"/>
              <a:t> in Appendix A.</a:t>
            </a:r>
          </a:p>
        </p:txBody>
      </p:sp>
      <p:pic>
        <p:nvPicPr>
          <p:cNvPr id="4" name="Picture 3">
            <a:extLst>
              <a:ext uri="{FF2B5EF4-FFF2-40B4-BE49-F238E27FC236}">
                <a16:creationId xmlns:a16="http://schemas.microsoft.com/office/drawing/2014/main" id="{16FED350-3038-4282-9775-A137556A30C1}"/>
              </a:ext>
            </a:extLst>
          </p:cNvPr>
          <p:cNvPicPr>
            <a:picLocks noChangeAspect="1"/>
          </p:cNvPicPr>
          <p:nvPr/>
        </p:nvPicPr>
        <p:blipFill>
          <a:blip r:embed="rId3"/>
          <a:stretch>
            <a:fillRect/>
          </a:stretch>
        </p:blipFill>
        <p:spPr>
          <a:xfrm>
            <a:off x="84943" y="2197129"/>
            <a:ext cx="8974114" cy="2768542"/>
          </a:xfrm>
          <a:prstGeom prst="rect">
            <a:avLst/>
          </a:prstGeom>
          <a:ln w="38100">
            <a:solidFill>
              <a:srgbClr val="FF5050"/>
            </a:solidFill>
          </a:ln>
        </p:spPr>
      </p:pic>
    </p:spTree>
    <p:extLst>
      <p:ext uri="{BB962C8B-B14F-4D97-AF65-F5344CB8AC3E}">
        <p14:creationId xmlns:p14="http://schemas.microsoft.com/office/powerpoint/2010/main" val="6471781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912A94-873C-4DB9-A5B4-6FF5A85940D3}"/>
              </a:ext>
            </a:extLst>
          </p:cNvPr>
          <p:cNvSpPr>
            <a:spLocks noGrp="1"/>
          </p:cNvSpPr>
          <p:nvPr>
            <p:ph type="title"/>
          </p:nvPr>
        </p:nvSpPr>
        <p:spPr/>
        <p:txBody>
          <a:bodyPr/>
          <a:lstStyle/>
          <a:p>
            <a:r>
              <a:rPr lang="en-US" dirty="0"/>
              <a:t>Appendix A of OPN 149</a:t>
            </a:r>
          </a:p>
        </p:txBody>
      </p:sp>
      <p:pic>
        <p:nvPicPr>
          <p:cNvPr id="5" name="Picture 4">
            <a:extLst>
              <a:ext uri="{FF2B5EF4-FFF2-40B4-BE49-F238E27FC236}">
                <a16:creationId xmlns:a16="http://schemas.microsoft.com/office/drawing/2014/main" id="{AA99F2DE-6C77-41BF-9A13-4A0A3992810A}"/>
              </a:ext>
            </a:extLst>
          </p:cNvPr>
          <p:cNvPicPr>
            <a:picLocks noChangeAspect="1"/>
          </p:cNvPicPr>
          <p:nvPr/>
        </p:nvPicPr>
        <p:blipFill rotWithShape="1">
          <a:blip r:embed="rId3"/>
          <a:srcRect t="1534"/>
          <a:stretch/>
        </p:blipFill>
        <p:spPr>
          <a:xfrm>
            <a:off x="19050" y="1066802"/>
            <a:ext cx="9124950" cy="4883039"/>
          </a:xfrm>
          <a:prstGeom prst="rect">
            <a:avLst/>
          </a:prstGeom>
        </p:spPr>
      </p:pic>
      <p:sp>
        <p:nvSpPr>
          <p:cNvPr id="6" name="Oval 5">
            <a:extLst>
              <a:ext uri="{FF2B5EF4-FFF2-40B4-BE49-F238E27FC236}">
                <a16:creationId xmlns:a16="http://schemas.microsoft.com/office/drawing/2014/main" id="{E7164CAF-111E-4006-8E3E-1B2871F2E176}"/>
              </a:ext>
            </a:extLst>
          </p:cNvPr>
          <p:cNvSpPr/>
          <p:nvPr/>
        </p:nvSpPr>
        <p:spPr bwMode="auto">
          <a:xfrm>
            <a:off x="3124200" y="2324100"/>
            <a:ext cx="609600" cy="6096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Oval 6">
            <a:extLst>
              <a:ext uri="{FF2B5EF4-FFF2-40B4-BE49-F238E27FC236}">
                <a16:creationId xmlns:a16="http://schemas.microsoft.com/office/drawing/2014/main" id="{03DB04A5-3521-492E-AF0D-135E072B1ECF}"/>
              </a:ext>
            </a:extLst>
          </p:cNvPr>
          <p:cNvSpPr/>
          <p:nvPr/>
        </p:nvSpPr>
        <p:spPr bwMode="auto">
          <a:xfrm>
            <a:off x="7620000" y="2286000"/>
            <a:ext cx="609600" cy="6096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CF23AE5-7BF3-4890-8453-0AEC2B69B755}"/>
              </a:ext>
            </a:extLst>
          </p:cNvPr>
          <p:cNvSpPr txBox="1"/>
          <p:nvPr/>
        </p:nvSpPr>
        <p:spPr>
          <a:xfrm>
            <a:off x="304800" y="5029202"/>
            <a:ext cx="8686800" cy="830997"/>
          </a:xfrm>
          <a:prstGeom prst="rect">
            <a:avLst/>
          </a:prstGeom>
          <a:solidFill>
            <a:schemeClr val="bg1"/>
          </a:solidFill>
          <a:ln w="38100">
            <a:solidFill>
              <a:srgbClr val="FF0000"/>
            </a:solidFill>
          </a:ln>
        </p:spPr>
        <p:txBody>
          <a:bodyPr wrap="square" rtlCol="0">
            <a:spAutoFit/>
          </a:bodyPr>
          <a:lstStyle/>
          <a:p>
            <a:r>
              <a:rPr lang="en-US" sz="2400" u="none" dirty="0">
                <a:solidFill>
                  <a:srgbClr val="FF0000"/>
                </a:solidFill>
              </a:rPr>
              <a:t>NAICS codes with 3 or more amputation events AND an event rate greater than or equal to 1.5 are included in the targeting program</a:t>
            </a:r>
          </a:p>
        </p:txBody>
      </p:sp>
      <p:cxnSp>
        <p:nvCxnSpPr>
          <p:cNvPr id="10" name="Straight Arrow Connector 9">
            <a:extLst>
              <a:ext uri="{FF2B5EF4-FFF2-40B4-BE49-F238E27FC236}">
                <a16:creationId xmlns:a16="http://schemas.microsoft.com/office/drawing/2014/main" id="{A1C0F94C-0218-4124-9715-35E56B918947}"/>
              </a:ext>
            </a:extLst>
          </p:cNvPr>
          <p:cNvCxnSpPr/>
          <p:nvPr/>
        </p:nvCxnSpPr>
        <p:spPr bwMode="auto">
          <a:xfrm flipH="1" flipV="1">
            <a:off x="3581400" y="2971800"/>
            <a:ext cx="609600" cy="1905000"/>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A7113D66-CA0E-4C1D-8B9B-64034804D73D}"/>
              </a:ext>
            </a:extLst>
          </p:cNvPr>
          <p:cNvCxnSpPr>
            <a:cxnSpLocks/>
          </p:cNvCxnSpPr>
          <p:nvPr/>
        </p:nvCxnSpPr>
        <p:spPr bwMode="auto">
          <a:xfrm flipV="1">
            <a:off x="7086600" y="2895600"/>
            <a:ext cx="666750" cy="1981200"/>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4121669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8272-7F15-4D3A-99C7-CE0664757977}"/>
              </a:ext>
            </a:extLst>
          </p:cNvPr>
          <p:cNvSpPr>
            <a:spLocks noGrp="1"/>
          </p:cNvSpPr>
          <p:nvPr>
            <p:ph type="title"/>
          </p:nvPr>
        </p:nvSpPr>
        <p:spPr/>
        <p:txBody>
          <a:bodyPr/>
          <a:lstStyle/>
          <a:p>
            <a:r>
              <a:rPr lang="en-US" dirty="0"/>
              <a:t>Appendix A of OPN 149</a:t>
            </a:r>
          </a:p>
        </p:txBody>
      </p:sp>
      <p:pic>
        <p:nvPicPr>
          <p:cNvPr id="3" name="Picture 2">
            <a:extLst>
              <a:ext uri="{FF2B5EF4-FFF2-40B4-BE49-F238E27FC236}">
                <a16:creationId xmlns:a16="http://schemas.microsoft.com/office/drawing/2014/main" id="{66082512-B551-4102-90FE-0442C9A2D2CC}"/>
              </a:ext>
            </a:extLst>
          </p:cNvPr>
          <p:cNvPicPr>
            <a:picLocks noChangeAspect="1"/>
          </p:cNvPicPr>
          <p:nvPr/>
        </p:nvPicPr>
        <p:blipFill>
          <a:blip r:embed="rId3"/>
          <a:stretch>
            <a:fillRect/>
          </a:stretch>
        </p:blipFill>
        <p:spPr>
          <a:xfrm>
            <a:off x="114300" y="1066802"/>
            <a:ext cx="8915400" cy="4896611"/>
          </a:xfrm>
          <a:prstGeom prst="rect">
            <a:avLst/>
          </a:prstGeom>
        </p:spPr>
      </p:pic>
      <p:sp>
        <p:nvSpPr>
          <p:cNvPr id="4" name="TextBox 3">
            <a:extLst>
              <a:ext uri="{FF2B5EF4-FFF2-40B4-BE49-F238E27FC236}">
                <a16:creationId xmlns:a16="http://schemas.microsoft.com/office/drawing/2014/main" id="{E628D608-1486-4B91-901A-98F172F4FC03}"/>
              </a:ext>
            </a:extLst>
          </p:cNvPr>
          <p:cNvSpPr txBox="1"/>
          <p:nvPr/>
        </p:nvSpPr>
        <p:spPr>
          <a:xfrm>
            <a:off x="304800" y="5029202"/>
            <a:ext cx="8686800" cy="830997"/>
          </a:xfrm>
          <a:prstGeom prst="rect">
            <a:avLst/>
          </a:prstGeom>
          <a:solidFill>
            <a:schemeClr val="bg1"/>
          </a:solidFill>
          <a:ln w="38100">
            <a:solidFill>
              <a:srgbClr val="FF0000"/>
            </a:solidFill>
          </a:ln>
        </p:spPr>
        <p:txBody>
          <a:bodyPr wrap="square" rtlCol="0">
            <a:spAutoFit/>
          </a:bodyPr>
          <a:lstStyle/>
          <a:p>
            <a:r>
              <a:rPr lang="en-US" sz="2400" u="none" dirty="0">
                <a:solidFill>
                  <a:srgbClr val="FF0000"/>
                </a:solidFill>
              </a:rPr>
              <a:t>The NAICS codes meeting those criteria are shown in </a:t>
            </a:r>
            <a:r>
              <a:rPr lang="en-US" sz="2400" i="1" u="none" dirty="0">
                <a:solidFill>
                  <a:srgbClr val="FF0000"/>
                </a:solidFill>
              </a:rPr>
              <a:t>italics</a:t>
            </a:r>
            <a:r>
              <a:rPr lang="en-US" sz="2400" u="none" dirty="0">
                <a:solidFill>
                  <a:srgbClr val="FF0000"/>
                </a:solidFill>
              </a:rPr>
              <a:t> in Appendix A.</a:t>
            </a:r>
          </a:p>
        </p:txBody>
      </p:sp>
      <p:cxnSp>
        <p:nvCxnSpPr>
          <p:cNvPr id="5" name="Straight Arrow Connector 4">
            <a:extLst>
              <a:ext uri="{FF2B5EF4-FFF2-40B4-BE49-F238E27FC236}">
                <a16:creationId xmlns:a16="http://schemas.microsoft.com/office/drawing/2014/main" id="{9F408E5E-D2D0-4104-BC50-A73C131A1E7E}"/>
              </a:ext>
            </a:extLst>
          </p:cNvPr>
          <p:cNvCxnSpPr>
            <a:cxnSpLocks/>
          </p:cNvCxnSpPr>
          <p:nvPr/>
        </p:nvCxnSpPr>
        <p:spPr bwMode="auto">
          <a:xfrm flipH="1" flipV="1">
            <a:off x="2514600" y="2971800"/>
            <a:ext cx="1524000" cy="1954186"/>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1589938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73A7-A3B6-4810-BFFE-0BB2EDE0B3B2}"/>
              </a:ext>
            </a:extLst>
          </p:cNvPr>
          <p:cNvSpPr>
            <a:spLocks noGrp="1"/>
          </p:cNvSpPr>
          <p:nvPr>
            <p:ph type="title"/>
          </p:nvPr>
        </p:nvSpPr>
        <p:spPr/>
        <p:txBody>
          <a:bodyPr/>
          <a:lstStyle/>
          <a:p>
            <a:r>
              <a:rPr lang="en-US" dirty="0"/>
              <a:t>Appendix A of OPN 149</a:t>
            </a:r>
          </a:p>
        </p:txBody>
      </p:sp>
      <p:pic>
        <p:nvPicPr>
          <p:cNvPr id="3" name="Picture 2">
            <a:extLst>
              <a:ext uri="{FF2B5EF4-FFF2-40B4-BE49-F238E27FC236}">
                <a16:creationId xmlns:a16="http://schemas.microsoft.com/office/drawing/2014/main" id="{CCBCAA5B-2874-462B-9135-8DF2CB93D4B3}"/>
              </a:ext>
            </a:extLst>
          </p:cNvPr>
          <p:cNvPicPr>
            <a:picLocks noChangeAspect="1"/>
          </p:cNvPicPr>
          <p:nvPr/>
        </p:nvPicPr>
        <p:blipFill>
          <a:blip r:embed="rId3"/>
          <a:stretch>
            <a:fillRect/>
          </a:stretch>
        </p:blipFill>
        <p:spPr>
          <a:xfrm>
            <a:off x="1" y="1143002"/>
            <a:ext cx="9144000" cy="3939701"/>
          </a:xfrm>
          <a:prstGeom prst="rect">
            <a:avLst/>
          </a:prstGeom>
        </p:spPr>
      </p:pic>
      <p:sp>
        <p:nvSpPr>
          <p:cNvPr id="4" name="TextBox 3">
            <a:extLst>
              <a:ext uri="{FF2B5EF4-FFF2-40B4-BE49-F238E27FC236}">
                <a16:creationId xmlns:a16="http://schemas.microsoft.com/office/drawing/2014/main" id="{0E226E69-7B76-4D1B-BD6A-45E02F96889E}"/>
              </a:ext>
            </a:extLst>
          </p:cNvPr>
          <p:cNvSpPr txBox="1"/>
          <p:nvPr/>
        </p:nvSpPr>
        <p:spPr>
          <a:xfrm>
            <a:off x="0" y="4572000"/>
            <a:ext cx="9067800" cy="1938992"/>
          </a:xfrm>
          <a:prstGeom prst="rect">
            <a:avLst/>
          </a:prstGeom>
          <a:solidFill>
            <a:schemeClr val="bg1"/>
          </a:solidFill>
          <a:ln w="38100">
            <a:solidFill>
              <a:srgbClr val="FF0000"/>
            </a:solidFill>
          </a:ln>
        </p:spPr>
        <p:txBody>
          <a:bodyPr wrap="square" rtlCol="0">
            <a:spAutoFit/>
          </a:bodyPr>
          <a:lstStyle/>
          <a:p>
            <a:r>
              <a:rPr lang="en-US" sz="2400" u="none" dirty="0">
                <a:solidFill>
                  <a:srgbClr val="FF0000"/>
                </a:solidFill>
              </a:rPr>
              <a:t>The importance of using event rate in the targeting criteria is demonstrated with NAICS 445110 for Supermarkets and Grocery Stores.  They had 24 amputations, but due to the large # of employees, they have an event rate of only 0.2 per 1000 employees.  As a result, that NAICS code is NOT part of the targeting program.</a:t>
            </a:r>
          </a:p>
        </p:txBody>
      </p:sp>
      <p:sp>
        <p:nvSpPr>
          <p:cNvPr id="5" name="Oval 4">
            <a:extLst>
              <a:ext uri="{FF2B5EF4-FFF2-40B4-BE49-F238E27FC236}">
                <a16:creationId xmlns:a16="http://schemas.microsoft.com/office/drawing/2014/main" id="{5BED58B9-42F1-4C32-BFA0-0982BAE3F457}"/>
              </a:ext>
            </a:extLst>
          </p:cNvPr>
          <p:cNvSpPr/>
          <p:nvPr/>
        </p:nvSpPr>
        <p:spPr bwMode="auto">
          <a:xfrm>
            <a:off x="3124200" y="3208241"/>
            <a:ext cx="609600" cy="6096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7A90D9BF-F642-4141-886C-9D22B23421A3}"/>
              </a:ext>
            </a:extLst>
          </p:cNvPr>
          <p:cNvCxnSpPr>
            <a:cxnSpLocks/>
          </p:cNvCxnSpPr>
          <p:nvPr/>
        </p:nvCxnSpPr>
        <p:spPr bwMode="auto">
          <a:xfrm flipH="1" flipV="1">
            <a:off x="3581400" y="3808316"/>
            <a:ext cx="304800" cy="763684"/>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10" name="Oval 9">
            <a:extLst>
              <a:ext uri="{FF2B5EF4-FFF2-40B4-BE49-F238E27FC236}">
                <a16:creationId xmlns:a16="http://schemas.microsoft.com/office/drawing/2014/main" id="{3F6FAE0D-CBC2-46EA-908A-1F5E2869C605}"/>
              </a:ext>
            </a:extLst>
          </p:cNvPr>
          <p:cNvSpPr/>
          <p:nvPr/>
        </p:nvSpPr>
        <p:spPr bwMode="auto">
          <a:xfrm>
            <a:off x="7620000" y="3208241"/>
            <a:ext cx="609600" cy="6096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11" name="Straight Arrow Connector 10">
            <a:extLst>
              <a:ext uri="{FF2B5EF4-FFF2-40B4-BE49-F238E27FC236}">
                <a16:creationId xmlns:a16="http://schemas.microsoft.com/office/drawing/2014/main" id="{A785D4B5-45DA-42B6-BCF0-AEE8325E5D75}"/>
              </a:ext>
            </a:extLst>
          </p:cNvPr>
          <p:cNvCxnSpPr>
            <a:cxnSpLocks/>
          </p:cNvCxnSpPr>
          <p:nvPr/>
        </p:nvCxnSpPr>
        <p:spPr bwMode="auto">
          <a:xfrm flipV="1">
            <a:off x="7315201" y="3817841"/>
            <a:ext cx="457201" cy="763684"/>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1761299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7886-6E51-43BD-8340-1F31893D91FC}"/>
              </a:ext>
            </a:extLst>
          </p:cNvPr>
          <p:cNvSpPr>
            <a:spLocks noGrp="1"/>
          </p:cNvSpPr>
          <p:nvPr>
            <p:ph type="title"/>
          </p:nvPr>
        </p:nvSpPr>
        <p:spPr/>
        <p:txBody>
          <a:bodyPr/>
          <a:lstStyle/>
          <a:p>
            <a:r>
              <a:rPr lang="en-US" dirty="0"/>
              <a:t>Appendix A of OPN 149</a:t>
            </a:r>
          </a:p>
        </p:txBody>
      </p:sp>
      <p:pic>
        <p:nvPicPr>
          <p:cNvPr id="3" name="Picture 2">
            <a:extLst>
              <a:ext uri="{FF2B5EF4-FFF2-40B4-BE49-F238E27FC236}">
                <a16:creationId xmlns:a16="http://schemas.microsoft.com/office/drawing/2014/main" id="{59E87323-D1AF-4E3B-9CE5-C9ABDA1EF076}"/>
              </a:ext>
            </a:extLst>
          </p:cNvPr>
          <p:cNvPicPr>
            <a:picLocks noChangeAspect="1"/>
          </p:cNvPicPr>
          <p:nvPr/>
        </p:nvPicPr>
        <p:blipFill>
          <a:blip r:embed="rId3"/>
          <a:stretch>
            <a:fillRect/>
          </a:stretch>
        </p:blipFill>
        <p:spPr>
          <a:xfrm>
            <a:off x="76202" y="1143000"/>
            <a:ext cx="9004123" cy="5638800"/>
          </a:xfrm>
          <a:prstGeom prst="rect">
            <a:avLst/>
          </a:prstGeom>
        </p:spPr>
      </p:pic>
      <p:sp>
        <p:nvSpPr>
          <p:cNvPr id="4" name="TextBox 3">
            <a:extLst>
              <a:ext uri="{FF2B5EF4-FFF2-40B4-BE49-F238E27FC236}">
                <a16:creationId xmlns:a16="http://schemas.microsoft.com/office/drawing/2014/main" id="{D5791D0B-50D6-41CF-BB7B-7835E51FEEC4}"/>
              </a:ext>
            </a:extLst>
          </p:cNvPr>
          <p:cNvSpPr txBox="1"/>
          <p:nvPr/>
        </p:nvSpPr>
        <p:spPr>
          <a:xfrm>
            <a:off x="63677" y="5114835"/>
            <a:ext cx="9067800" cy="1569660"/>
          </a:xfrm>
          <a:prstGeom prst="rect">
            <a:avLst/>
          </a:prstGeom>
          <a:solidFill>
            <a:schemeClr val="bg1"/>
          </a:solidFill>
          <a:ln w="38100">
            <a:solidFill>
              <a:srgbClr val="FF0000"/>
            </a:solidFill>
          </a:ln>
        </p:spPr>
        <p:txBody>
          <a:bodyPr wrap="square" rtlCol="0">
            <a:spAutoFit/>
          </a:bodyPr>
          <a:lstStyle/>
          <a:p>
            <a:r>
              <a:rPr lang="en-US" sz="2400" u="none" dirty="0">
                <a:solidFill>
                  <a:srgbClr val="FF0000"/>
                </a:solidFill>
              </a:rPr>
              <a:t>There were many NAICS codes from the Federal Amputations emphasis program where North Carolina experienced zero (0) amputations.  That demonstrates the importance of using NC-specific data.  Those were also </a:t>
            </a:r>
            <a:r>
              <a:rPr lang="en-US" sz="2400" dirty="0">
                <a:solidFill>
                  <a:srgbClr val="FF0000"/>
                </a:solidFill>
              </a:rPr>
              <a:t>not</a:t>
            </a:r>
            <a:r>
              <a:rPr lang="en-US" sz="2400" u="none" dirty="0">
                <a:solidFill>
                  <a:srgbClr val="FF0000"/>
                </a:solidFill>
              </a:rPr>
              <a:t> included in the targeting program.</a:t>
            </a:r>
          </a:p>
        </p:txBody>
      </p:sp>
      <p:sp>
        <p:nvSpPr>
          <p:cNvPr id="5" name="Oval 4">
            <a:extLst>
              <a:ext uri="{FF2B5EF4-FFF2-40B4-BE49-F238E27FC236}">
                <a16:creationId xmlns:a16="http://schemas.microsoft.com/office/drawing/2014/main" id="{8DA1A401-8746-40CF-866E-D8CFF98499C5}"/>
              </a:ext>
            </a:extLst>
          </p:cNvPr>
          <p:cNvSpPr/>
          <p:nvPr/>
        </p:nvSpPr>
        <p:spPr bwMode="auto">
          <a:xfrm>
            <a:off x="3124200" y="2895600"/>
            <a:ext cx="609600" cy="6096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3EE5645F-CB55-4EAC-B458-AEA2FB1D2290}"/>
              </a:ext>
            </a:extLst>
          </p:cNvPr>
          <p:cNvCxnSpPr>
            <a:cxnSpLocks/>
          </p:cNvCxnSpPr>
          <p:nvPr/>
        </p:nvCxnSpPr>
        <p:spPr bwMode="auto">
          <a:xfrm flipH="1" flipV="1">
            <a:off x="3538672" y="3505200"/>
            <a:ext cx="347528" cy="1524000"/>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289447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B5C507-642B-4A93-8841-43A03411D77A}"/>
              </a:ext>
            </a:extLst>
          </p:cNvPr>
          <p:cNvSpPr>
            <a:spLocks noGrp="1"/>
          </p:cNvSpPr>
          <p:nvPr>
            <p:ph type="title"/>
          </p:nvPr>
        </p:nvSpPr>
        <p:spPr/>
        <p:txBody>
          <a:bodyPr/>
          <a:lstStyle/>
          <a:p>
            <a:r>
              <a:rPr lang="en-US" dirty="0"/>
              <a:t>Targeting Program</a:t>
            </a:r>
          </a:p>
        </p:txBody>
      </p:sp>
      <p:sp>
        <p:nvSpPr>
          <p:cNvPr id="4" name="Content Placeholder 3">
            <a:extLst>
              <a:ext uri="{FF2B5EF4-FFF2-40B4-BE49-F238E27FC236}">
                <a16:creationId xmlns:a16="http://schemas.microsoft.com/office/drawing/2014/main" id="{E40DE9AD-B7C9-4E2B-A6B4-2A14CA9B431C}"/>
              </a:ext>
            </a:extLst>
          </p:cNvPr>
          <p:cNvSpPr>
            <a:spLocks noGrp="1"/>
          </p:cNvSpPr>
          <p:nvPr>
            <p:ph idx="1"/>
          </p:nvPr>
        </p:nvSpPr>
        <p:spPr/>
        <p:txBody>
          <a:bodyPr>
            <a:normAutofit fontScale="85000" lnSpcReduction="20000"/>
          </a:bodyPr>
          <a:lstStyle/>
          <a:p>
            <a:r>
              <a:rPr lang="en-US" dirty="0"/>
              <a:t>A total of 181 NAICS codes are listed in Appendix A, but only 35 met the criteria for selection.</a:t>
            </a:r>
          </a:p>
          <a:p>
            <a:endParaRPr lang="en-US" dirty="0"/>
          </a:p>
          <a:p>
            <a:r>
              <a:rPr lang="en-US" dirty="0"/>
              <a:t>Based on the employment data from PSIM, these 35 NAICS codes include 1787 North Carolina employers and 58,247 employees.</a:t>
            </a:r>
          </a:p>
          <a:p>
            <a:pPr lvl="1"/>
            <a:endParaRPr lang="en-US" dirty="0"/>
          </a:p>
          <a:p>
            <a:pPr lvl="1"/>
            <a:r>
              <a:rPr lang="en-US" dirty="0"/>
              <a:t>There is no one NAICS code that dominates the list.  Metal Service Centers (322220) and Retail Bakeries (311811) are the highest with 385 (21.5%) and 230 (12.9%) respectively.  Metal Service Centers had six (6) amputations and Retail Bakeries had four (4).</a:t>
            </a:r>
          </a:p>
          <a:p>
            <a:pPr lvl="1"/>
            <a:r>
              <a:rPr lang="en-US" dirty="0"/>
              <a:t>The remaining 32 NAICS codes constitute 65.6% of the list.</a:t>
            </a:r>
          </a:p>
          <a:p>
            <a:endParaRPr lang="en-US" dirty="0"/>
          </a:p>
          <a:p>
            <a:r>
              <a:rPr lang="en-US" dirty="0"/>
              <a:t>PSIM and IT will randomly pull 25 assignments per district.</a:t>
            </a:r>
          </a:p>
        </p:txBody>
      </p:sp>
    </p:spTree>
    <p:extLst>
      <p:ext uri="{BB962C8B-B14F-4D97-AF65-F5344CB8AC3E}">
        <p14:creationId xmlns:p14="http://schemas.microsoft.com/office/powerpoint/2010/main" val="34840247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6292-ECA4-40B8-9333-7EED61F808D6}"/>
              </a:ext>
            </a:extLst>
          </p:cNvPr>
          <p:cNvSpPr>
            <a:spLocks noGrp="1"/>
          </p:cNvSpPr>
          <p:nvPr>
            <p:ph type="title"/>
          </p:nvPr>
        </p:nvSpPr>
        <p:spPr/>
        <p:txBody>
          <a:bodyPr/>
          <a:lstStyle/>
          <a:p>
            <a:r>
              <a:rPr lang="en-US" dirty="0"/>
              <a:t>Targeting Program</a:t>
            </a:r>
          </a:p>
        </p:txBody>
      </p:sp>
      <p:pic>
        <p:nvPicPr>
          <p:cNvPr id="4" name="Content Placeholder 3">
            <a:extLst>
              <a:ext uri="{FF2B5EF4-FFF2-40B4-BE49-F238E27FC236}">
                <a16:creationId xmlns:a16="http://schemas.microsoft.com/office/drawing/2014/main" id="{ADED6386-28B6-4A00-9AED-3CF23D31E447}"/>
              </a:ext>
            </a:extLst>
          </p:cNvPr>
          <p:cNvPicPr>
            <a:picLocks noGrp="1" noChangeAspect="1"/>
          </p:cNvPicPr>
          <p:nvPr>
            <p:ph idx="1"/>
          </p:nvPr>
        </p:nvPicPr>
        <p:blipFill>
          <a:blip r:embed="rId3"/>
          <a:stretch>
            <a:fillRect/>
          </a:stretch>
        </p:blipFill>
        <p:spPr>
          <a:xfrm>
            <a:off x="76200" y="1295400"/>
            <a:ext cx="8968392" cy="4343400"/>
          </a:xfrm>
          <a:prstGeom prst="rect">
            <a:avLst/>
          </a:prstGeom>
        </p:spPr>
      </p:pic>
    </p:spTree>
    <p:extLst>
      <p:ext uri="{BB962C8B-B14F-4D97-AF65-F5344CB8AC3E}">
        <p14:creationId xmlns:p14="http://schemas.microsoft.com/office/powerpoint/2010/main" val="22562769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B52D4-0176-42F8-AFB8-1949D2C6382C}"/>
              </a:ext>
            </a:extLst>
          </p:cNvPr>
          <p:cNvSpPr>
            <a:spLocks noGrp="1"/>
          </p:cNvSpPr>
          <p:nvPr>
            <p:ph type="title"/>
          </p:nvPr>
        </p:nvSpPr>
        <p:spPr/>
        <p:txBody>
          <a:bodyPr/>
          <a:lstStyle/>
          <a:p>
            <a:r>
              <a:rPr lang="en-US" dirty="0"/>
              <a:t>Targeting Program</a:t>
            </a:r>
          </a:p>
        </p:txBody>
      </p:sp>
      <p:sp>
        <p:nvSpPr>
          <p:cNvPr id="3" name="Content Placeholder 2">
            <a:extLst>
              <a:ext uri="{FF2B5EF4-FFF2-40B4-BE49-F238E27FC236}">
                <a16:creationId xmlns:a16="http://schemas.microsoft.com/office/drawing/2014/main" id="{577D991D-C448-45D5-A343-D303006602A1}"/>
              </a:ext>
            </a:extLst>
          </p:cNvPr>
          <p:cNvSpPr>
            <a:spLocks noGrp="1"/>
          </p:cNvSpPr>
          <p:nvPr>
            <p:ph idx="1"/>
          </p:nvPr>
        </p:nvSpPr>
        <p:spPr>
          <a:xfrm>
            <a:off x="609600" y="3105150"/>
            <a:ext cx="8001000" cy="2838450"/>
          </a:xfrm>
        </p:spPr>
        <p:txBody>
          <a:bodyPr>
            <a:normAutofit lnSpcReduction="10000"/>
          </a:bodyPr>
          <a:lstStyle/>
          <a:p>
            <a:r>
              <a:rPr lang="en-US" sz="2400" dirty="0"/>
              <a:t>Special note:  Supervisors and/or CSHOs should cross-reference the NAICS code with Appendix A of CPL 02-00-051, Enforcement Exemptions and Limitations under the Appropriations Act. </a:t>
            </a:r>
          </a:p>
          <a:p>
            <a:endParaRPr lang="en-US" sz="2400" dirty="0"/>
          </a:p>
          <a:p>
            <a:pPr lvl="1"/>
            <a:r>
              <a:rPr lang="en-US" sz="2000" dirty="0"/>
              <a:t>If the NAICS code is listed on the current Appendix A, an inspection should still be attempted until it has been determined the employer has controlled 10 or fewer employees </a:t>
            </a:r>
            <a:r>
              <a:rPr lang="en-US" sz="2000" b="1" dirty="0">
                <a:solidFill>
                  <a:srgbClr val="FF0000"/>
                </a:solidFill>
              </a:rPr>
              <a:t>nationwide</a:t>
            </a:r>
            <a:r>
              <a:rPr lang="en-US" sz="2000" dirty="0">
                <a:solidFill>
                  <a:srgbClr val="FF0000"/>
                </a:solidFill>
              </a:rPr>
              <a:t> </a:t>
            </a:r>
            <a:r>
              <a:rPr lang="en-US" sz="2000" b="1" dirty="0">
                <a:solidFill>
                  <a:srgbClr val="FF0000"/>
                </a:solidFill>
              </a:rPr>
              <a:t>at all times over the past year. </a:t>
            </a:r>
          </a:p>
        </p:txBody>
      </p:sp>
      <p:pic>
        <p:nvPicPr>
          <p:cNvPr id="4" name="Content Placeholder 3">
            <a:extLst>
              <a:ext uri="{FF2B5EF4-FFF2-40B4-BE49-F238E27FC236}">
                <a16:creationId xmlns:a16="http://schemas.microsoft.com/office/drawing/2014/main" id="{3446F907-25C1-4E82-A32E-1577734C71B7}"/>
              </a:ext>
            </a:extLst>
          </p:cNvPr>
          <p:cNvPicPr>
            <a:picLocks noChangeAspect="1"/>
          </p:cNvPicPr>
          <p:nvPr/>
        </p:nvPicPr>
        <p:blipFill>
          <a:blip r:embed="rId3"/>
          <a:stretch>
            <a:fillRect/>
          </a:stretch>
        </p:blipFill>
        <p:spPr bwMode="auto">
          <a:xfrm>
            <a:off x="76200" y="1524000"/>
            <a:ext cx="8991600" cy="12954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9652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30D2-C091-417F-850F-D065E4E371F4}"/>
              </a:ext>
            </a:extLst>
          </p:cNvPr>
          <p:cNvSpPr>
            <a:spLocks noGrp="1"/>
          </p:cNvSpPr>
          <p:nvPr>
            <p:ph type="title"/>
          </p:nvPr>
        </p:nvSpPr>
        <p:spPr/>
        <p:txBody>
          <a:bodyPr/>
          <a:lstStyle/>
          <a:p>
            <a:r>
              <a:rPr lang="en-US" dirty="0"/>
              <a:t>OPN 149</a:t>
            </a:r>
          </a:p>
        </p:txBody>
      </p:sp>
      <p:sp>
        <p:nvSpPr>
          <p:cNvPr id="3" name="Content Placeholder 2">
            <a:extLst>
              <a:ext uri="{FF2B5EF4-FFF2-40B4-BE49-F238E27FC236}">
                <a16:creationId xmlns:a16="http://schemas.microsoft.com/office/drawing/2014/main" id="{3C24890F-3C9F-4457-88B9-E7E030B6AAF4}"/>
              </a:ext>
            </a:extLst>
          </p:cNvPr>
          <p:cNvSpPr>
            <a:spLocks noGrp="1"/>
          </p:cNvSpPr>
          <p:nvPr>
            <p:ph idx="1"/>
          </p:nvPr>
        </p:nvSpPr>
        <p:spPr>
          <a:xfrm>
            <a:off x="609600" y="3886200"/>
            <a:ext cx="8001000" cy="1981200"/>
          </a:xfrm>
        </p:spPr>
        <p:txBody>
          <a:bodyPr>
            <a:normAutofit fontScale="77500" lnSpcReduction="20000"/>
          </a:bodyPr>
          <a:lstStyle/>
          <a:p>
            <a:r>
              <a:rPr lang="en-US" dirty="0"/>
              <a:t>OPN 149 has been completed and will be signed and uploaded to the FIS system prior to October 1, 2019.</a:t>
            </a:r>
          </a:p>
          <a:p>
            <a:endParaRPr lang="en-US" dirty="0"/>
          </a:p>
          <a:p>
            <a:r>
              <a:rPr lang="en-US" dirty="0"/>
              <a:t>Thanks to Tara Payne and James Cook for serving as the committee co-chairs during the development year.  District 3 supervisor Jennie Cagle will assume those duties for year 2 of the five-year OSHNC Strategic Plan period.</a:t>
            </a:r>
          </a:p>
        </p:txBody>
      </p:sp>
      <p:pic>
        <p:nvPicPr>
          <p:cNvPr id="5" name="Content Placeholder 4">
            <a:extLst>
              <a:ext uri="{FF2B5EF4-FFF2-40B4-BE49-F238E27FC236}">
                <a16:creationId xmlns:a16="http://schemas.microsoft.com/office/drawing/2014/main" id="{F780E801-24B1-4A89-BB02-2903FB307639}"/>
              </a:ext>
            </a:extLst>
          </p:cNvPr>
          <p:cNvPicPr>
            <a:picLocks noChangeAspect="1"/>
          </p:cNvPicPr>
          <p:nvPr/>
        </p:nvPicPr>
        <p:blipFill>
          <a:blip r:embed="rId3"/>
          <a:stretch>
            <a:fillRect/>
          </a:stretch>
        </p:blipFill>
        <p:spPr bwMode="auto">
          <a:xfrm>
            <a:off x="275977" y="1295400"/>
            <a:ext cx="8592046"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949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8DF3-B75A-4E4C-A99D-B6386470BD06}"/>
              </a:ext>
            </a:extLst>
          </p:cNvPr>
          <p:cNvSpPr>
            <a:spLocks noGrp="1"/>
          </p:cNvSpPr>
          <p:nvPr>
            <p:ph type="title"/>
          </p:nvPr>
        </p:nvSpPr>
        <p:spPr/>
        <p:txBody>
          <a:bodyPr/>
          <a:lstStyle/>
          <a:p>
            <a:r>
              <a:rPr lang="en-US" dirty="0"/>
              <a:t>Targeting Program</a:t>
            </a:r>
          </a:p>
        </p:txBody>
      </p:sp>
      <p:sp>
        <p:nvSpPr>
          <p:cNvPr id="3" name="Content Placeholder 2">
            <a:extLst>
              <a:ext uri="{FF2B5EF4-FFF2-40B4-BE49-F238E27FC236}">
                <a16:creationId xmlns:a16="http://schemas.microsoft.com/office/drawing/2014/main" id="{209535FF-3FCD-4D1A-B3AA-CAF9EBB4C655}"/>
              </a:ext>
            </a:extLst>
          </p:cNvPr>
          <p:cNvSpPr>
            <a:spLocks noGrp="1"/>
          </p:cNvSpPr>
          <p:nvPr>
            <p:ph idx="1"/>
          </p:nvPr>
        </p:nvSpPr>
        <p:spPr/>
        <p:txBody>
          <a:bodyPr/>
          <a:lstStyle/>
          <a:p>
            <a:r>
              <a:rPr lang="en-US" sz="2000" dirty="0"/>
              <a:t>A couple test lists were run.  Here is an example.  The </a:t>
            </a:r>
            <a:r>
              <a:rPr lang="en-US" sz="2000" i="1" dirty="0"/>
              <a:t>actual</a:t>
            </a:r>
            <a:r>
              <a:rPr lang="en-US" sz="2000" dirty="0"/>
              <a:t> assignments will be posted by October 1, 2019.</a:t>
            </a:r>
          </a:p>
        </p:txBody>
      </p:sp>
      <p:pic>
        <p:nvPicPr>
          <p:cNvPr id="4" name="Picture 3">
            <a:extLst>
              <a:ext uri="{FF2B5EF4-FFF2-40B4-BE49-F238E27FC236}">
                <a16:creationId xmlns:a16="http://schemas.microsoft.com/office/drawing/2014/main" id="{8085A50E-F362-48D2-A40E-CEC96C4B6F2B}"/>
              </a:ext>
            </a:extLst>
          </p:cNvPr>
          <p:cNvPicPr>
            <a:picLocks noChangeAspect="1"/>
          </p:cNvPicPr>
          <p:nvPr/>
        </p:nvPicPr>
        <p:blipFill rotWithShape="1">
          <a:blip r:embed="rId3"/>
          <a:srcRect l="11667" t="23767" r="42500" b="27704"/>
          <a:stretch/>
        </p:blipFill>
        <p:spPr>
          <a:xfrm>
            <a:off x="566615" y="1981200"/>
            <a:ext cx="8086970" cy="4816474"/>
          </a:xfrm>
          <a:prstGeom prst="rect">
            <a:avLst/>
          </a:prstGeom>
          <a:ln w="38100">
            <a:solidFill>
              <a:srgbClr val="FF0000"/>
            </a:solidFill>
          </a:ln>
        </p:spPr>
      </p:pic>
    </p:spTree>
    <p:extLst>
      <p:ext uri="{BB962C8B-B14F-4D97-AF65-F5344CB8AC3E}">
        <p14:creationId xmlns:p14="http://schemas.microsoft.com/office/powerpoint/2010/main" val="13328496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F8BF-953C-4E4A-BA03-52C2C2776161}"/>
              </a:ext>
            </a:extLst>
          </p:cNvPr>
          <p:cNvSpPr>
            <a:spLocks noGrp="1"/>
          </p:cNvSpPr>
          <p:nvPr>
            <p:ph type="title"/>
          </p:nvPr>
        </p:nvSpPr>
        <p:spPr/>
        <p:txBody>
          <a:bodyPr/>
          <a:lstStyle/>
          <a:p>
            <a:r>
              <a:rPr lang="en-US" dirty="0"/>
              <a:t>Pre-inspection Procedures</a:t>
            </a:r>
          </a:p>
        </p:txBody>
      </p:sp>
      <p:sp>
        <p:nvSpPr>
          <p:cNvPr id="3" name="Content Placeholder 2">
            <a:extLst>
              <a:ext uri="{FF2B5EF4-FFF2-40B4-BE49-F238E27FC236}">
                <a16:creationId xmlns:a16="http://schemas.microsoft.com/office/drawing/2014/main" id="{691A1125-CEB7-45E2-B3B2-85DBFAE144CD}"/>
              </a:ext>
            </a:extLst>
          </p:cNvPr>
          <p:cNvSpPr>
            <a:spLocks noGrp="1"/>
          </p:cNvSpPr>
          <p:nvPr>
            <p:ph idx="1"/>
          </p:nvPr>
        </p:nvSpPr>
        <p:spPr/>
        <p:txBody>
          <a:bodyPr>
            <a:normAutofit/>
          </a:bodyPr>
          <a:lstStyle/>
          <a:p>
            <a:r>
              <a:rPr lang="en-US" b="1" dirty="0"/>
              <a:t>Unprogrammed Inspections</a:t>
            </a:r>
          </a:p>
          <a:p>
            <a:pPr lvl="1"/>
            <a:r>
              <a:rPr lang="en-US" dirty="0"/>
              <a:t>Handled in accordance with FOM Chapter IX, Complaints, Referrals, and Accidents or Chapter VIII, Fatality and Catastrophe Investigations.</a:t>
            </a:r>
          </a:p>
          <a:p>
            <a:pPr lvl="1"/>
            <a:endParaRPr lang="en-US" dirty="0"/>
          </a:p>
          <a:p>
            <a:pPr lvl="1"/>
            <a:r>
              <a:rPr lang="en-US" dirty="0"/>
              <a:t>CSHOs should be familiar with the applicable standards (e.g. 1910.212 and 1910.147) and compliance directives (e.g. LOTO, Press Brakes, etc.)</a:t>
            </a:r>
          </a:p>
          <a:p>
            <a:pPr lvl="1"/>
            <a:endParaRPr lang="en-US" dirty="0"/>
          </a:p>
          <a:p>
            <a:pPr lvl="1"/>
            <a:r>
              <a:rPr lang="en-US" dirty="0"/>
              <a:t>CSHOs should know the NAICS code and cross reference with Appendix A prior to the inspection.</a:t>
            </a:r>
          </a:p>
          <a:p>
            <a:pPr marL="457200" lvl="1" indent="0">
              <a:buNone/>
            </a:pPr>
            <a:endParaRPr lang="en-US" dirty="0"/>
          </a:p>
        </p:txBody>
      </p:sp>
    </p:spTree>
    <p:extLst>
      <p:ext uri="{BB962C8B-B14F-4D97-AF65-F5344CB8AC3E}">
        <p14:creationId xmlns:p14="http://schemas.microsoft.com/office/powerpoint/2010/main" val="20028244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BBBB-0C66-40AB-8888-2A56DBDC440C}"/>
              </a:ext>
            </a:extLst>
          </p:cNvPr>
          <p:cNvSpPr>
            <a:spLocks noGrp="1"/>
          </p:cNvSpPr>
          <p:nvPr>
            <p:ph type="title"/>
          </p:nvPr>
        </p:nvSpPr>
        <p:spPr/>
        <p:txBody>
          <a:bodyPr/>
          <a:lstStyle/>
          <a:p>
            <a:r>
              <a:rPr lang="en-US" dirty="0"/>
              <a:t>Pre-inspection Procedures</a:t>
            </a:r>
          </a:p>
        </p:txBody>
      </p:sp>
      <p:sp>
        <p:nvSpPr>
          <p:cNvPr id="3" name="Content Placeholder 2">
            <a:extLst>
              <a:ext uri="{FF2B5EF4-FFF2-40B4-BE49-F238E27FC236}">
                <a16:creationId xmlns:a16="http://schemas.microsoft.com/office/drawing/2014/main" id="{B7AA2F9F-24D4-4F68-8F60-1EDBBD2F1C3F}"/>
              </a:ext>
            </a:extLst>
          </p:cNvPr>
          <p:cNvSpPr>
            <a:spLocks noGrp="1"/>
          </p:cNvSpPr>
          <p:nvPr>
            <p:ph idx="1"/>
          </p:nvPr>
        </p:nvSpPr>
        <p:spPr>
          <a:xfrm>
            <a:off x="609600" y="1219200"/>
            <a:ext cx="8153400" cy="4724400"/>
          </a:xfrm>
        </p:spPr>
        <p:txBody>
          <a:bodyPr/>
          <a:lstStyle/>
          <a:p>
            <a:r>
              <a:rPr lang="en-US" b="1" dirty="0"/>
              <a:t>Programmed Inspections</a:t>
            </a:r>
          </a:p>
          <a:p>
            <a:pPr lvl="1"/>
            <a:endParaRPr lang="en-US" dirty="0"/>
          </a:p>
          <a:p>
            <a:pPr lvl="1"/>
            <a:r>
              <a:rPr lang="en-US" dirty="0"/>
              <a:t>CSHOs should be familiar with the applicable standards (e.g. 1910.212 and 1910.147) and compliance directives (e.g. LOTO, Press Brakes, etc.)</a:t>
            </a:r>
          </a:p>
          <a:p>
            <a:pPr lvl="1"/>
            <a:endParaRPr lang="en-US" dirty="0"/>
          </a:p>
          <a:p>
            <a:pPr lvl="1"/>
            <a:r>
              <a:rPr lang="en-US" dirty="0"/>
              <a:t>Review the amputation data on the F:\ drive to read through the details of previous amputation injuries within that NAICS code.</a:t>
            </a:r>
          </a:p>
          <a:p>
            <a:pPr marL="457200" lvl="1" indent="0">
              <a:buNone/>
            </a:pPr>
            <a:endParaRPr lang="en-US" dirty="0"/>
          </a:p>
          <a:p>
            <a:pPr lvl="2"/>
            <a:r>
              <a:rPr lang="en-US" dirty="0"/>
              <a:t>File name is “Amputations Data Jan15-Jul19”</a:t>
            </a:r>
          </a:p>
          <a:p>
            <a:pPr lvl="2"/>
            <a:r>
              <a:rPr lang="en-US" dirty="0"/>
              <a:t>Available under </a:t>
            </a:r>
            <a:r>
              <a:rPr lang="en-US" dirty="0">
                <a:solidFill>
                  <a:srgbClr val="FF0000"/>
                </a:solidFill>
              </a:rPr>
              <a:t>F:\BUREAUS\Compliance\Amputations SEP</a:t>
            </a:r>
          </a:p>
          <a:p>
            <a:pPr lvl="1"/>
            <a:endParaRPr lang="en-US" dirty="0"/>
          </a:p>
        </p:txBody>
      </p:sp>
    </p:spTree>
    <p:extLst>
      <p:ext uri="{BB962C8B-B14F-4D97-AF65-F5344CB8AC3E}">
        <p14:creationId xmlns:p14="http://schemas.microsoft.com/office/powerpoint/2010/main" val="28040603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B383-FCE3-4364-BBA5-B6259A3BB492}"/>
              </a:ext>
            </a:extLst>
          </p:cNvPr>
          <p:cNvSpPr>
            <a:spLocks noGrp="1"/>
          </p:cNvSpPr>
          <p:nvPr>
            <p:ph type="title"/>
          </p:nvPr>
        </p:nvSpPr>
        <p:spPr/>
        <p:txBody>
          <a:bodyPr/>
          <a:lstStyle/>
          <a:p>
            <a:r>
              <a:rPr lang="en-US" dirty="0"/>
              <a:t>F:\ Drive Amputation Data</a:t>
            </a:r>
          </a:p>
        </p:txBody>
      </p:sp>
      <p:pic>
        <p:nvPicPr>
          <p:cNvPr id="4" name="Content Placeholder 3">
            <a:extLst>
              <a:ext uri="{FF2B5EF4-FFF2-40B4-BE49-F238E27FC236}">
                <a16:creationId xmlns:a16="http://schemas.microsoft.com/office/drawing/2014/main" id="{53141D78-4C71-4430-A994-DFB3A9DD0976}"/>
              </a:ext>
            </a:extLst>
          </p:cNvPr>
          <p:cNvPicPr>
            <a:picLocks noGrp="1" noChangeAspect="1"/>
          </p:cNvPicPr>
          <p:nvPr>
            <p:ph idx="1"/>
          </p:nvPr>
        </p:nvPicPr>
        <p:blipFill rotWithShape="1">
          <a:blip r:embed="rId3"/>
          <a:srcRect l="58821" t="21864" r="3810" b="5979"/>
          <a:stretch/>
        </p:blipFill>
        <p:spPr>
          <a:xfrm>
            <a:off x="76200" y="1143002"/>
            <a:ext cx="8991600" cy="4883089"/>
          </a:xfrm>
          <a:prstGeom prst="rect">
            <a:avLst/>
          </a:prstGeom>
        </p:spPr>
      </p:pic>
    </p:spTree>
    <p:extLst>
      <p:ext uri="{BB962C8B-B14F-4D97-AF65-F5344CB8AC3E}">
        <p14:creationId xmlns:p14="http://schemas.microsoft.com/office/powerpoint/2010/main" val="9748138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C240-C9FA-491F-B105-927EC652EDEF}"/>
              </a:ext>
            </a:extLst>
          </p:cNvPr>
          <p:cNvSpPr>
            <a:spLocks noGrp="1"/>
          </p:cNvSpPr>
          <p:nvPr>
            <p:ph type="title"/>
          </p:nvPr>
        </p:nvSpPr>
        <p:spPr/>
        <p:txBody>
          <a:bodyPr/>
          <a:lstStyle/>
          <a:p>
            <a:r>
              <a:rPr lang="en-US" dirty="0"/>
              <a:t>Inspection Scope</a:t>
            </a:r>
          </a:p>
        </p:txBody>
      </p:sp>
      <p:sp>
        <p:nvSpPr>
          <p:cNvPr id="3" name="Content Placeholder 2">
            <a:extLst>
              <a:ext uri="{FF2B5EF4-FFF2-40B4-BE49-F238E27FC236}">
                <a16:creationId xmlns:a16="http://schemas.microsoft.com/office/drawing/2014/main" id="{37483689-9EE8-4203-935A-C786FDCBC3EE}"/>
              </a:ext>
            </a:extLst>
          </p:cNvPr>
          <p:cNvSpPr>
            <a:spLocks noGrp="1"/>
          </p:cNvSpPr>
          <p:nvPr>
            <p:ph idx="1"/>
          </p:nvPr>
        </p:nvSpPr>
        <p:spPr/>
        <p:txBody>
          <a:bodyPr/>
          <a:lstStyle/>
          <a:p>
            <a:r>
              <a:rPr lang="en-US" b="1" dirty="0"/>
              <a:t>Unprogrammed inspections (e.g. complaints, referrals, and accidents)</a:t>
            </a:r>
          </a:p>
          <a:p>
            <a:pPr lvl="1"/>
            <a:r>
              <a:rPr lang="en-US" dirty="0"/>
              <a:t>Partial scope, limited to the allegations in the complaint or the accident events &amp; equipment.</a:t>
            </a:r>
          </a:p>
          <a:p>
            <a:pPr lvl="1"/>
            <a:endParaRPr lang="en-US" dirty="0"/>
          </a:p>
          <a:p>
            <a:r>
              <a:rPr lang="en-US" b="1" dirty="0"/>
              <a:t>Programmed inspections</a:t>
            </a:r>
          </a:p>
          <a:p>
            <a:pPr lvl="1"/>
            <a:r>
              <a:rPr lang="en-US" dirty="0"/>
              <a:t>These are </a:t>
            </a:r>
            <a:r>
              <a:rPr lang="en-US" u="sng" dirty="0"/>
              <a:t>also</a:t>
            </a:r>
            <a:r>
              <a:rPr lang="en-US" dirty="0"/>
              <a:t> partial scope inspections, limited to the evaluation of onsite machinery &amp; equipment (throughout the facility) for possible guarding hazards and the employer’s lockout/tagout program.</a:t>
            </a:r>
          </a:p>
        </p:txBody>
      </p:sp>
    </p:spTree>
    <p:extLst>
      <p:ext uri="{BB962C8B-B14F-4D97-AF65-F5344CB8AC3E}">
        <p14:creationId xmlns:p14="http://schemas.microsoft.com/office/powerpoint/2010/main" val="15427785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145A-F35C-41B7-A417-22268E49EF11}"/>
              </a:ext>
            </a:extLst>
          </p:cNvPr>
          <p:cNvSpPr>
            <a:spLocks noGrp="1"/>
          </p:cNvSpPr>
          <p:nvPr>
            <p:ph type="title"/>
          </p:nvPr>
        </p:nvSpPr>
        <p:spPr>
          <a:xfrm>
            <a:off x="609600" y="291381"/>
            <a:ext cx="7924800" cy="492443"/>
          </a:xfrm>
        </p:spPr>
        <p:txBody>
          <a:bodyPr/>
          <a:lstStyle/>
          <a:p>
            <a:r>
              <a:rPr lang="en-US" sz="3200" dirty="0"/>
              <a:t>Inspection Process – All Inspections</a:t>
            </a:r>
          </a:p>
        </p:txBody>
      </p:sp>
      <p:sp>
        <p:nvSpPr>
          <p:cNvPr id="3" name="Content Placeholder 2">
            <a:extLst>
              <a:ext uri="{FF2B5EF4-FFF2-40B4-BE49-F238E27FC236}">
                <a16:creationId xmlns:a16="http://schemas.microsoft.com/office/drawing/2014/main" id="{59C2F192-7E13-460B-8D9A-878FC4DF1E6F}"/>
              </a:ext>
            </a:extLst>
          </p:cNvPr>
          <p:cNvSpPr>
            <a:spLocks noGrp="1"/>
          </p:cNvSpPr>
          <p:nvPr>
            <p:ph idx="1"/>
          </p:nvPr>
        </p:nvSpPr>
        <p:spPr/>
        <p:txBody>
          <a:bodyPr/>
          <a:lstStyle/>
          <a:p>
            <a:r>
              <a:rPr lang="en-US" dirty="0"/>
              <a:t>OSHA 300 logs and 301 incident reports will be reviewed.  Any amputations, severe lacerations, and/or crush injuries caused by machinery and equipment will be thoroughly evaluated during the walk-through portion of the inspection.</a:t>
            </a:r>
          </a:p>
        </p:txBody>
      </p:sp>
      <p:pic>
        <p:nvPicPr>
          <p:cNvPr id="4" name="Picture 3">
            <a:extLst>
              <a:ext uri="{FF2B5EF4-FFF2-40B4-BE49-F238E27FC236}">
                <a16:creationId xmlns:a16="http://schemas.microsoft.com/office/drawing/2014/main" id="{0211F5B1-D5C9-42DD-A4D2-58C62FB097EA}"/>
              </a:ext>
            </a:extLst>
          </p:cNvPr>
          <p:cNvPicPr>
            <a:picLocks noChangeAspect="1"/>
          </p:cNvPicPr>
          <p:nvPr/>
        </p:nvPicPr>
        <p:blipFill rotWithShape="1">
          <a:blip r:embed="rId3"/>
          <a:srcRect l="15833" t="20370" r="14166" b="14445"/>
          <a:stretch/>
        </p:blipFill>
        <p:spPr>
          <a:xfrm>
            <a:off x="3962400" y="3581402"/>
            <a:ext cx="4114800" cy="2155371"/>
          </a:xfrm>
          <a:prstGeom prst="rect">
            <a:avLst/>
          </a:prstGeom>
        </p:spPr>
      </p:pic>
    </p:spTree>
    <p:extLst>
      <p:ext uri="{BB962C8B-B14F-4D97-AF65-F5344CB8AC3E}">
        <p14:creationId xmlns:p14="http://schemas.microsoft.com/office/powerpoint/2010/main" val="15092975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4A68-6FAF-4524-B3C8-A1C3845BA030}"/>
              </a:ext>
            </a:extLst>
          </p:cNvPr>
          <p:cNvSpPr>
            <a:spLocks noGrp="1"/>
          </p:cNvSpPr>
          <p:nvPr>
            <p:ph type="title"/>
          </p:nvPr>
        </p:nvSpPr>
        <p:spPr>
          <a:xfrm>
            <a:off x="609600" y="291381"/>
            <a:ext cx="7924800" cy="430887"/>
          </a:xfrm>
        </p:spPr>
        <p:txBody>
          <a:bodyPr/>
          <a:lstStyle/>
          <a:p>
            <a:r>
              <a:rPr lang="en-US" sz="2800" dirty="0"/>
              <a:t>Inspection Process – Programmed Planned</a:t>
            </a:r>
          </a:p>
        </p:txBody>
      </p:sp>
      <p:pic>
        <p:nvPicPr>
          <p:cNvPr id="4" name="Content Placeholder 3">
            <a:extLst>
              <a:ext uri="{FF2B5EF4-FFF2-40B4-BE49-F238E27FC236}">
                <a16:creationId xmlns:a16="http://schemas.microsoft.com/office/drawing/2014/main" id="{CAFCD8FA-B9A0-4D7F-BFDF-D8F92CEC11D5}"/>
              </a:ext>
            </a:extLst>
          </p:cNvPr>
          <p:cNvPicPr>
            <a:picLocks noGrp="1" noChangeAspect="1"/>
          </p:cNvPicPr>
          <p:nvPr>
            <p:ph idx="1"/>
          </p:nvPr>
        </p:nvPicPr>
        <p:blipFill rotWithShape="1">
          <a:blip r:embed="rId3"/>
          <a:srcRect l="8440" t="1" r="1433" b="-2990"/>
          <a:stretch/>
        </p:blipFill>
        <p:spPr>
          <a:xfrm>
            <a:off x="107548" y="2286000"/>
            <a:ext cx="8960252" cy="2615626"/>
          </a:xfrm>
          <a:prstGeom prst="rect">
            <a:avLst/>
          </a:prstGeom>
          <a:ln w="38100">
            <a:solidFill>
              <a:srgbClr val="FF0000"/>
            </a:solidFill>
          </a:ln>
        </p:spPr>
      </p:pic>
      <p:sp>
        <p:nvSpPr>
          <p:cNvPr id="5" name="TextBox 4">
            <a:extLst>
              <a:ext uri="{FF2B5EF4-FFF2-40B4-BE49-F238E27FC236}">
                <a16:creationId xmlns:a16="http://schemas.microsoft.com/office/drawing/2014/main" id="{F88EBC32-0A10-4BAD-9D2B-04452DAF5F4D}"/>
              </a:ext>
            </a:extLst>
          </p:cNvPr>
          <p:cNvSpPr txBox="1"/>
          <p:nvPr/>
        </p:nvSpPr>
        <p:spPr>
          <a:xfrm>
            <a:off x="457200" y="1371602"/>
            <a:ext cx="7696200" cy="584775"/>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3200" u="none" dirty="0"/>
              <a:t>General Procedures:</a:t>
            </a:r>
            <a:r>
              <a:rPr lang="en-US" sz="3200" u="none" dirty="0">
                <a:solidFill>
                  <a:srgbClr val="FF0000"/>
                </a:solidFill>
              </a:rPr>
              <a:t> </a:t>
            </a:r>
          </a:p>
        </p:txBody>
      </p:sp>
    </p:spTree>
    <p:extLst>
      <p:ext uri="{BB962C8B-B14F-4D97-AF65-F5344CB8AC3E}">
        <p14:creationId xmlns:p14="http://schemas.microsoft.com/office/powerpoint/2010/main" val="37654753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9B1-94B7-4B50-AA69-246E03F4DE4E}"/>
              </a:ext>
            </a:extLst>
          </p:cNvPr>
          <p:cNvSpPr>
            <a:spLocks noGrp="1"/>
          </p:cNvSpPr>
          <p:nvPr>
            <p:ph type="title"/>
          </p:nvPr>
        </p:nvSpPr>
        <p:spPr>
          <a:xfrm>
            <a:off x="609600" y="291381"/>
            <a:ext cx="7924800" cy="430887"/>
          </a:xfrm>
        </p:spPr>
        <p:txBody>
          <a:bodyPr/>
          <a:lstStyle/>
          <a:p>
            <a:r>
              <a:rPr lang="en-US" sz="2800" dirty="0"/>
              <a:t>Inspection Process – Programmed Planned</a:t>
            </a:r>
            <a:endParaRPr lang="en-US" dirty="0"/>
          </a:p>
        </p:txBody>
      </p:sp>
      <p:pic>
        <p:nvPicPr>
          <p:cNvPr id="4" name="Content Placeholder 3">
            <a:extLst>
              <a:ext uri="{FF2B5EF4-FFF2-40B4-BE49-F238E27FC236}">
                <a16:creationId xmlns:a16="http://schemas.microsoft.com/office/drawing/2014/main" id="{FB254D83-B82F-42C8-BD2F-2AEDA0F1FCE9}"/>
              </a:ext>
            </a:extLst>
          </p:cNvPr>
          <p:cNvPicPr>
            <a:picLocks noGrp="1" noChangeAspect="1"/>
          </p:cNvPicPr>
          <p:nvPr>
            <p:ph idx="1"/>
          </p:nvPr>
        </p:nvPicPr>
        <p:blipFill>
          <a:blip r:embed="rId3"/>
          <a:stretch>
            <a:fillRect/>
          </a:stretch>
        </p:blipFill>
        <p:spPr>
          <a:xfrm>
            <a:off x="38100" y="2286002"/>
            <a:ext cx="9067800" cy="2946581"/>
          </a:xfrm>
          <a:prstGeom prst="rect">
            <a:avLst/>
          </a:prstGeom>
          <a:ln w="38100">
            <a:solidFill>
              <a:srgbClr val="FF0000"/>
            </a:solidFill>
          </a:ln>
        </p:spPr>
      </p:pic>
      <p:sp>
        <p:nvSpPr>
          <p:cNvPr id="5" name="TextBox 4">
            <a:extLst>
              <a:ext uri="{FF2B5EF4-FFF2-40B4-BE49-F238E27FC236}">
                <a16:creationId xmlns:a16="http://schemas.microsoft.com/office/drawing/2014/main" id="{489389EC-9AB1-4A7A-9CA5-8901BF8850D2}"/>
              </a:ext>
            </a:extLst>
          </p:cNvPr>
          <p:cNvSpPr txBox="1"/>
          <p:nvPr/>
        </p:nvSpPr>
        <p:spPr>
          <a:xfrm>
            <a:off x="457200" y="1371602"/>
            <a:ext cx="7696200" cy="584775"/>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3200" u="none" dirty="0"/>
              <a:t>Evaluation of machine guarding:</a:t>
            </a:r>
            <a:r>
              <a:rPr lang="en-US" sz="3200" u="none" dirty="0">
                <a:solidFill>
                  <a:srgbClr val="FF0000"/>
                </a:solidFill>
              </a:rPr>
              <a:t> </a:t>
            </a:r>
          </a:p>
        </p:txBody>
      </p:sp>
    </p:spTree>
    <p:extLst>
      <p:ext uri="{BB962C8B-B14F-4D97-AF65-F5344CB8AC3E}">
        <p14:creationId xmlns:p14="http://schemas.microsoft.com/office/powerpoint/2010/main" val="35251603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9A98-E0B5-40EC-B862-6088CC0CF933}"/>
              </a:ext>
            </a:extLst>
          </p:cNvPr>
          <p:cNvSpPr>
            <a:spLocks noGrp="1"/>
          </p:cNvSpPr>
          <p:nvPr>
            <p:ph type="title"/>
          </p:nvPr>
        </p:nvSpPr>
        <p:spPr/>
        <p:txBody>
          <a:bodyPr/>
          <a:lstStyle/>
          <a:p>
            <a:r>
              <a:rPr lang="en-US" dirty="0"/>
              <a:t>Appendix B – Example Machinery</a:t>
            </a:r>
          </a:p>
        </p:txBody>
      </p:sp>
      <p:pic>
        <p:nvPicPr>
          <p:cNvPr id="4" name="Content Placeholder 3">
            <a:extLst>
              <a:ext uri="{FF2B5EF4-FFF2-40B4-BE49-F238E27FC236}">
                <a16:creationId xmlns:a16="http://schemas.microsoft.com/office/drawing/2014/main" id="{4834C094-70D8-4B65-A697-977C064F34E2}"/>
              </a:ext>
            </a:extLst>
          </p:cNvPr>
          <p:cNvPicPr>
            <a:picLocks noGrp="1" noChangeAspect="1"/>
          </p:cNvPicPr>
          <p:nvPr>
            <p:ph idx="1"/>
          </p:nvPr>
        </p:nvPicPr>
        <p:blipFill>
          <a:blip r:embed="rId3"/>
          <a:stretch>
            <a:fillRect/>
          </a:stretch>
        </p:blipFill>
        <p:spPr>
          <a:xfrm>
            <a:off x="523875" y="1105704"/>
            <a:ext cx="8305800" cy="5714196"/>
          </a:xfrm>
          <a:prstGeom prst="rect">
            <a:avLst/>
          </a:prstGeom>
        </p:spPr>
      </p:pic>
    </p:spTree>
    <p:extLst>
      <p:ext uri="{BB962C8B-B14F-4D97-AF65-F5344CB8AC3E}">
        <p14:creationId xmlns:p14="http://schemas.microsoft.com/office/powerpoint/2010/main" val="16598552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809F-C0D3-4CCA-9DCE-D080B96E94DA}"/>
              </a:ext>
            </a:extLst>
          </p:cNvPr>
          <p:cNvSpPr>
            <a:spLocks noGrp="1"/>
          </p:cNvSpPr>
          <p:nvPr>
            <p:ph type="title"/>
          </p:nvPr>
        </p:nvSpPr>
        <p:spPr>
          <a:xfrm>
            <a:off x="609600" y="291381"/>
            <a:ext cx="7924800" cy="430887"/>
          </a:xfrm>
        </p:spPr>
        <p:txBody>
          <a:bodyPr/>
          <a:lstStyle/>
          <a:p>
            <a:r>
              <a:rPr lang="en-US" sz="2800" dirty="0"/>
              <a:t>Inspection Process – Programmed Planned</a:t>
            </a:r>
            <a:endParaRPr lang="en-US" dirty="0"/>
          </a:p>
        </p:txBody>
      </p:sp>
      <p:pic>
        <p:nvPicPr>
          <p:cNvPr id="4" name="Content Placeholder 3">
            <a:extLst>
              <a:ext uri="{FF2B5EF4-FFF2-40B4-BE49-F238E27FC236}">
                <a16:creationId xmlns:a16="http://schemas.microsoft.com/office/drawing/2014/main" id="{9833C2CA-81BC-4AE7-A285-0BE686F4EBBA}"/>
              </a:ext>
            </a:extLst>
          </p:cNvPr>
          <p:cNvPicPr>
            <a:picLocks noGrp="1" noChangeAspect="1"/>
          </p:cNvPicPr>
          <p:nvPr>
            <p:ph idx="1"/>
          </p:nvPr>
        </p:nvPicPr>
        <p:blipFill>
          <a:blip r:embed="rId3"/>
          <a:stretch>
            <a:fillRect/>
          </a:stretch>
        </p:blipFill>
        <p:spPr>
          <a:xfrm>
            <a:off x="304800" y="1941733"/>
            <a:ext cx="8686800" cy="4893039"/>
          </a:xfrm>
          <a:prstGeom prst="rect">
            <a:avLst/>
          </a:prstGeom>
          <a:ln w="38100">
            <a:solidFill>
              <a:srgbClr val="FF0000"/>
            </a:solidFill>
          </a:ln>
        </p:spPr>
      </p:pic>
      <p:sp>
        <p:nvSpPr>
          <p:cNvPr id="7" name="TextBox 6">
            <a:extLst>
              <a:ext uri="{FF2B5EF4-FFF2-40B4-BE49-F238E27FC236}">
                <a16:creationId xmlns:a16="http://schemas.microsoft.com/office/drawing/2014/main" id="{9828FE01-B49B-41DC-9EA9-DDB28127C347}"/>
              </a:ext>
            </a:extLst>
          </p:cNvPr>
          <p:cNvSpPr txBox="1"/>
          <p:nvPr/>
        </p:nvSpPr>
        <p:spPr>
          <a:xfrm>
            <a:off x="457202" y="1143002"/>
            <a:ext cx="6280565" cy="646331"/>
          </a:xfrm>
          <a:prstGeom prst="rect">
            <a:avLst/>
          </a:prstGeom>
          <a:noFill/>
        </p:spPr>
        <p:txBody>
          <a:bodyPr wrap="none" rtlCol="0">
            <a:spAutoFit/>
          </a:bodyPr>
          <a:lstStyle/>
          <a:p>
            <a:pPr marL="571500" indent="-571500">
              <a:buFont typeface="Arial" panose="020B0604020202020204" pitchFamily="34" charset="0"/>
              <a:buChar char="•"/>
            </a:pPr>
            <a:r>
              <a:rPr lang="en-US" u="none" dirty="0"/>
              <a:t>Evaluation of LOTO program</a:t>
            </a:r>
          </a:p>
        </p:txBody>
      </p:sp>
    </p:spTree>
    <p:extLst>
      <p:ext uri="{BB962C8B-B14F-4D97-AF65-F5344CB8AC3E}">
        <p14:creationId xmlns:p14="http://schemas.microsoft.com/office/powerpoint/2010/main" val="37662871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E57F-D1F2-4AF2-9A1C-A6D2BF04D128}"/>
              </a:ext>
            </a:extLst>
          </p:cNvPr>
          <p:cNvSpPr>
            <a:spLocks noGrp="1"/>
          </p:cNvSpPr>
          <p:nvPr>
            <p:ph type="title"/>
          </p:nvPr>
        </p:nvSpPr>
        <p:spPr/>
        <p:txBody>
          <a:bodyPr/>
          <a:lstStyle/>
          <a:p>
            <a:r>
              <a:rPr lang="en-US" dirty="0"/>
              <a:t>How did we get here?</a:t>
            </a:r>
          </a:p>
        </p:txBody>
      </p:sp>
      <p:pic>
        <p:nvPicPr>
          <p:cNvPr id="4" name="Picture 3">
            <a:extLst>
              <a:ext uri="{FF2B5EF4-FFF2-40B4-BE49-F238E27FC236}">
                <a16:creationId xmlns:a16="http://schemas.microsoft.com/office/drawing/2014/main" id="{B092A0F2-BD44-4129-A51F-1E11AD8368C6}"/>
              </a:ext>
            </a:extLst>
          </p:cNvPr>
          <p:cNvPicPr>
            <a:picLocks noChangeAspect="1"/>
          </p:cNvPicPr>
          <p:nvPr/>
        </p:nvPicPr>
        <p:blipFill>
          <a:blip r:embed="rId3"/>
          <a:stretch>
            <a:fillRect/>
          </a:stretch>
        </p:blipFill>
        <p:spPr>
          <a:xfrm>
            <a:off x="-9526" y="1676401"/>
            <a:ext cx="9153526" cy="3599277"/>
          </a:xfrm>
          <a:prstGeom prst="rect">
            <a:avLst/>
          </a:prstGeom>
        </p:spPr>
      </p:pic>
    </p:spTree>
    <p:extLst>
      <p:ext uri="{BB962C8B-B14F-4D97-AF65-F5344CB8AC3E}">
        <p14:creationId xmlns:p14="http://schemas.microsoft.com/office/powerpoint/2010/main" val="415592072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0D20-1758-4926-AC22-ABC06DE02B35}"/>
              </a:ext>
            </a:extLst>
          </p:cNvPr>
          <p:cNvSpPr>
            <a:spLocks noGrp="1"/>
          </p:cNvSpPr>
          <p:nvPr>
            <p:ph type="title"/>
          </p:nvPr>
        </p:nvSpPr>
        <p:spPr/>
        <p:txBody>
          <a:bodyPr/>
          <a:lstStyle/>
          <a:p>
            <a:r>
              <a:rPr lang="en-US" dirty="0"/>
              <a:t>Expansions?</a:t>
            </a:r>
          </a:p>
        </p:txBody>
      </p:sp>
      <p:sp>
        <p:nvSpPr>
          <p:cNvPr id="3" name="Content Placeholder 2">
            <a:extLst>
              <a:ext uri="{FF2B5EF4-FFF2-40B4-BE49-F238E27FC236}">
                <a16:creationId xmlns:a16="http://schemas.microsoft.com/office/drawing/2014/main" id="{E497C547-B30F-454C-A3DD-F43892944703}"/>
              </a:ext>
            </a:extLst>
          </p:cNvPr>
          <p:cNvSpPr>
            <a:spLocks noGrp="1"/>
          </p:cNvSpPr>
          <p:nvPr>
            <p:ph idx="1"/>
          </p:nvPr>
        </p:nvSpPr>
        <p:spPr/>
        <p:txBody>
          <a:bodyPr>
            <a:normAutofit fontScale="92500" lnSpcReduction="20000"/>
          </a:bodyPr>
          <a:lstStyle/>
          <a:p>
            <a:r>
              <a:rPr lang="en-US" b="1" dirty="0"/>
              <a:t>Unprogrammed Inspections (e.g. complaints, referrals, and accidents).</a:t>
            </a:r>
          </a:p>
          <a:p>
            <a:pPr marL="0" indent="0">
              <a:buNone/>
            </a:pPr>
            <a:endParaRPr lang="en-US" dirty="0"/>
          </a:p>
          <a:p>
            <a:pPr lvl="1"/>
            <a:r>
              <a:rPr lang="en-US" dirty="0"/>
              <a:t>Handled in accordance with FOM Chapter IX, Complaints, Referrals, and Accidents or Chapter VIII, Fatality and Catastrophe Investigations.</a:t>
            </a:r>
          </a:p>
          <a:p>
            <a:pPr lvl="1"/>
            <a:endParaRPr lang="en-US" dirty="0"/>
          </a:p>
          <a:p>
            <a:pPr lvl="1"/>
            <a:r>
              <a:rPr lang="en-US" dirty="0"/>
              <a:t>CSHOs should specifically review paragraph A.9. of Chapter IX regarding the inspection scope (partial) and the circumstances when it may be expanded to machinery or equipment not included in the original complaint or referral.</a:t>
            </a:r>
          </a:p>
          <a:p>
            <a:pPr lvl="1"/>
            <a:endParaRPr lang="en-US" dirty="0"/>
          </a:p>
          <a:p>
            <a:pPr lvl="1"/>
            <a:r>
              <a:rPr lang="en-US" dirty="0"/>
              <a:t>Paragraph A.9.e.ii of Chapter IX applies for industries within a NAICS code that is targeted in accordance with this OPN.</a:t>
            </a:r>
          </a:p>
        </p:txBody>
      </p:sp>
    </p:spTree>
    <p:extLst>
      <p:ext uri="{BB962C8B-B14F-4D97-AF65-F5344CB8AC3E}">
        <p14:creationId xmlns:p14="http://schemas.microsoft.com/office/powerpoint/2010/main" val="29682666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9A0C-DC87-4520-9471-A65844E72158}"/>
              </a:ext>
            </a:extLst>
          </p:cNvPr>
          <p:cNvSpPr>
            <a:spLocks noGrp="1"/>
          </p:cNvSpPr>
          <p:nvPr>
            <p:ph type="title"/>
          </p:nvPr>
        </p:nvSpPr>
        <p:spPr/>
        <p:txBody>
          <a:bodyPr/>
          <a:lstStyle/>
          <a:p>
            <a:r>
              <a:rPr lang="en-US" dirty="0"/>
              <a:t>Expansions?</a:t>
            </a:r>
          </a:p>
        </p:txBody>
      </p:sp>
      <p:sp>
        <p:nvSpPr>
          <p:cNvPr id="3" name="Content Placeholder 2">
            <a:extLst>
              <a:ext uri="{FF2B5EF4-FFF2-40B4-BE49-F238E27FC236}">
                <a16:creationId xmlns:a16="http://schemas.microsoft.com/office/drawing/2014/main" id="{CBB01A0D-B273-47CF-8777-7D440719838C}"/>
              </a:ext>
            </a:extLst>
          </p:cNvPr>
          <p:cNvSpPr>
            <a:spLocks noGrp="1"/>
          </p:cNvSpPr>
          <p:nvPr>
            <p:ph idx="1"/>
          </p:nvPr>
        </p:nvSpPr>
        <p:spPr/>
        <p:txBody>
          <a:bodyPr/>
          <a:lstStyle/>
          <a:p>
            <a:r>
              <a:rPr lang="en-US" b="1" dirty="0"/>
              <a:t>Unprogrammed &amp; Programmed Inspections</a:t>
            </a:r>
          </a:p>
          <a:p>
            <a:endParaRPr lang="en-US" b="1" dirty="0"/>
          </a:p>
          <a:p>
            <a:pPr lvl="1"/>
            <a:r>
              <a:rPr lang="en-US" dirty="0"/>
              <a:t>Is the assignment also on the general schedule list?  If so, it would be a comprehensive inspection.</a:t>
            </a:r>
          </a:p>
          <a:p>
            <a:pPr lvl="1"/>
            <a:endParaRPr lang="en-US" dirty="0"/>
          </a:p>
          <a:p>
            <a:pPr lvl="1"/>
            <a:r>
              <a:rPr lang="en-US" dirty="0"/>
              <a:t>Are there items brought to the attention of the CSHO?  If so, the CSHO has the authority to evaluate those </a:t>
            </a:r>
            <a:r>
              <a:rPr lang="en-US" i="1" dirty="0"/>
              <a:t>without</a:t>
            </a:r>
            <a:r>
              <a:rPr lang="en-US" dirty="0"/>
              <a:t> it being an expansion of the scope.</a:t>
            </a:r>
          </a:p>
          <a:p>
            <a:pPr marL="0" indent="0">
              <a:buNone/>
            </a:pPr>
            <a:endParaRPr lang="en-US" b="1" dirty="0"/>
          </a:p>
        </p:txBody>
      </p:sp>
    </p:spTree>
    <p:extLst>
      <p:ext uri="{BB962C8B-B14F-4D97-AF65-F5344CB8AC3E}">
        <p14:creationId xmlns:p14="http://schemas.microsoft.com/office/powerpoint/2010/main" val="40854535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44EB-A024-4ACC-9082-6CB89E69CA9D}"/>
              </a:ext>
            </a:extLst>
          </p:cNvPr>
          <p:cNvSpPr>
            <a:spLocks noGrp="1"/>
          </p:cNvSpPr>
          <p:nvPr>
            <p:ph type="title"/>
          </p:nvPr>
        </p:nvSpPr>
        <p:spPr>
          <a:xfrm>
            <a:off x="609600" y="291381"/>
            <a:ext cx="7924800" cy="492443"/>
          </a:xfrm>
        </p:spPr>
        <p:txBody>
          <a:bodyPr/>
          <a:lstStyle/>
          <a:p>
            <a:r>
              <a:rPr lang="en-US" sz="3200" dirty="0"/>
              <a:t>Items Brought to the CSHO’s Attention</a:t>
            </a:r>
          </a:p>
        </p:txBody>
      </p:sp>
      <p:pic>
        <p:nvPicPr>
          <p:cNvPr id="4" name="Content Placeholder 3">
            <a:extLst>
              <a:ext uri="{FF2B5EF4-FFF2-40B4-BE49-F238E27FC236}">
                <a16:creationId xmlns:a16="http://schemas.microsoft.com/office/drawing/2014/main" id="{DB472A2C-ABFA-4254-B85E-84E9EED3A6DC}"/>
              </a:ext>
            </a:extLst>
          </p:cNvPr>
          <p:cNvPicPr>
            <a:picLocks noGrp="1" noChangeAspect="1"/>
          </p:cNvPicPr>
          <p:nvPr>
            <p:ph idx="1"/>
          </p:nvPr>
        </p:nvPicPr>
        <p:blipFill>
          <a:blip r:embed="rId3"/>
          <a:stretch>
            <a:fillRect/>
          </a:stretch>
        </p:blipFill>
        <p:spPr>
          <a:xfrm>
            <a:off x="609600" y="1143002"/>
            <a:ext cx="7924800" cy="5597481"/>
          </a:xfrm>
          <a:prstGeom prst="rect">
            <a:avLst/>
          </a:prstGeom>
        </p:spPr>
      </p:pic>
    </p:spTree>
    <p:extLst>
      <p:ext uri="{BB962C8B-B14F-4D97-AF65-F5344CB8AC3E}">
        <p14:creationId xmlns:p14="http://schemas.microsoft.com/office/powerpoint/2010/main" val="1489797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839B-68FD-418B-96E2-E1B2B5DD6649}"/>
              </a:ext>
            </a:extLst>
          </p:cNvPr>
          <p:cNvSpPr>
            <a:spLocks noGrp="1"/>
          </p:cNvSpPr>
          <p:nvPr>
            <p:ph type="title"/>
          </p:nvPr>
        </p:nvSpPr>
        <p:spPr>
          <a:xfrm>
            <a:off x="609600" y="291381"/>
            <a:ext cx="7924800" cy="430887"/>
          </a:xfrm>
        </p:spPr>
        <p:txBody>
          <a:bodyPr/>
          <a:lstStyle/>
          <a:p>
            <a:r>
              <a:rPr lang="en-US" sz="2800" dirty="0"/>
              <a:t>Expanding from Partial to Comprehensive</a:t>
            </a:r>
            <a:endParaRPr lang="en-US" dirty="0"/>
          </a:p>
        </p:txBody>
      </p:sp>
      <p:sp>
        <p:nvSpPr>
          <p:cNvPr id="3" name="Content Placeholder 2">
            <a:extLst>
              <a:ext uri="{FF2B5EF4-FFF2-40B4-BE49-F238E27FC236}">
                <a16:creationId xmlns:a16="http://schemas.microsoft.com/office/drawing/2014/main" id="{A73589B0-C384-4113-991F-086F79CD9F7A}"/>
              </a:ext>
            </a:extLst>
          </p:cNvPr>
          <p:cNvSpPr>
            <a:spLocks noGrp="1"/>
          </p:cNvSpPr>
          <p:nvPr>
            <p:ph idx="1"/>
          </p:nvPr>
        </p:nvSpPr>
        <p:spPr>
          <a:xfrm>
            <a:off x="609600" y="4800600"/>
            <a:ext cx="8001000" cy="1143000"/>
          </a:xfrm>
        </p:spPr>
        <p:txBody>
          <a:bodyPr/>
          <a:lstStyle/>
          <a:p>
            <a:r>
              <a:rPr lang="en-US" sz="2400" dirty="0"/>
              <a:t>As with any unprogrammed inspection, one possible reason to expand would be observation of </a:t>
            </a:r>
            <a:r>
              <a:rPr lang="en-US" sz="2400" i="1" dirty="0"/>
              <a:t>multiple</a:t>
            </a:r>
            <a:r>
              <a:rPr lang="en-US" sz="2400" dirty="0"/>
              <a:t> plain view hazards. Discuss with supervisor.</a:t>
            </a:r>
          </a:p>
        </p:txBody>
      </p:sp>
      <p:pic>
        <p:nvPicPr>
          <p:cNvPr id="4" name="Content Placeholder 3">
            <a:extLst>
              <a:ext uri="{FF2B5EF4-FFF2-40B4-BE49-F238E27FC236}">
                <a16:creationId xmlns:a16="http://schemas.microsoft.com/office/drawing/2014/main" id="{C9FC5111-29E2-4EB5-8360-5390469EA0FE}"/>
              </a:ext>
            </a:extLst>
          </p:cNvPr>
          <p:cNvPicPr>
            <a:picLocks noChangeAspect="1"/>
          </p:cNvPicPr>
          <p:nvPr/>
        </p:nvPicPr>
        <p:blipFill>
          <a:blip r:embed="rId3"/>
          <a:stretch>
            <a:fillRect/>
          </a:stretch>
        </p:blipFill>
        <p:spPr bwMode="auto">
          <a:xfrm>
            <a:off x="80530" y="1066800"/>
            <a:ext cx="8982943" cy="352499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845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75C4-3711-4169-8F4D-EF0294720139}"/>
              </a:ext>
            </a:extLst>
          </p:cNvPr>
          <p:cNvSpPr>
            <a:spLocks noGrp="1"/>
          </p:cNvSpPr>
          <p:nvPr>
            <p:ph type="title"/>
          </p:nvPr>
        </p:nvSpPr>
        <p:spPr>
          <a:xfrm>
            <a:off x="609600" y="291381"/>
            <a:ext cx="7924800" cy="430887"/>
          </a:xfrm>
        </p:spPr>
        <p:txBody>
          <a:bodyPr/>
          <a:lstStyle/>
          <a:p>
            <a:r>
              <a:rPr lang="en-US" sz="2800" dirty="0"/>
              <a:t>Expansion on an Unprogrammed Inspection </a:t>
            </a:r>
            <a:endParaRPr lang="en-US" dirty="0"/>
          </a:p>
        </p:txBody>
      </p:sp>
      <p:sp>
        <p:nvSpPr>
          <p:cNvPr id="5" name="Content Placeholder 4">
            <a:extLst>
              <a:ext uri="{FF2B5EF4-FFF2-40B4-BE49-F238E27FC236}">
                <a16:creationId xmlns:a16="http://schemas.microsoft.com/office/drawing/2014/main" id="{F754731D-B40B-4A0C-A36C-475DE2B29CF3}"/>
              </a:ext>
            </a:extLst>
          </p:cNvPr>
          <p:cNvSpPr>
            <a:spLocks noGrp="1"/>
          </p:cNvSpPr>
          <p:nvPr>
            <p:ph idx="1"/>
          </p:nvPr>
        </p:nvSpPr>
        <p:spPr>
          <a:xfrm>
            <a:off x="609600" y="5347421"/>
            <a:ext cx="8001000" cy="1219200"/>
          </a:xfrm>
        </p:spPr>
        <p:txBody>
          <a:bodyPr>
            <a:normAutofit fontScale="77500" lnSpcReduction="20000"/>
          </a:bodyPr>
          <a:lstStyle/>
          <a:p>
            <a:r>
              <a:rPr lang="en-US" dirty="0"/>
              <a:t>The same thing applies for a referral.</a:t>
            </a:r>
          </a:p>
          <a:p>
            <a:endParaRPr lang="en-US" dirty="0"/>
          </a:p>
          <a:p>
            <a:r>
              <a:rPr lang="en-US" dirty="0"/>
              <a:t>This would apply for inspections of employers in one of the 35 NAICS codes being targeted in this OPN.</a:t>
            </a:r>
          </a:p>
          <a:p>
            <a:endParaRPr lang="en-US" dirty="0"/>
          </a:p>
        </p:txBody>
      </p:sp>
      <p:pic>
        <p:nvPicPr>
          <p:cNvPr id="6" name="Picture 5">
            <a:extLst>
              <a:ext uri="{FF2B5EF4-FFF2-40B4-BE49-F238E27FC236}">
                <a16:creationId xmlns:a16="http://schemas.microsoft.com/office/drawing/2014/main" id="{A1EB7FAC-1043-4747-A47B-D51C6DBC3855}"/>
              </a:ext>
            </a:extLst>
          </p:cNvPr>
          <p:cNvPicPr>
            <a:picLocks noChangeAspect="1"/>
          </p:cNvPicPr>
          <p:nvPr/>
        </p:nvPicPr>
        <p:blipFill>
          <a:blip r:embed="rId3"/>
          <a:stretch>
            <a:fillRect/>
          </a:stretch>
        </p:blipFill>
        <p:spPr>
          <a:xfrm>
            <a:off x="95250" y="1219200"/>
            <a:ext cx="8953500" cy="3914544"/>
          </a:xfrm>
          <a:prstGeom prst="rect">
            <a:avLst/>
          </a:prstGeom>
          <a:ln w="38100">
            <a:solidFill>
              <a:srgbClr val="FF0000"/>
            </a:solidFill>
          </a:ln>
        </p:spPr>
      </p:pic>
    </p:spTree>
    <p:extLst>
      <p:ext uri="{BB962C8B-B14F-4D97-AF65-F5344CB8AC3E}">
        <p14:creationId xmlns:p14="http://schemas.microsoft.com/office/powerpoint/2010/main" val="31339353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3B9D-1626-43C6-866E-A65028D2F5DB}"/>
              </a:ext>
            </a:extLst>
          </p:cNvPr>
          <p:cNvSpPr>
            <a:spLocks noGrp="1"/>
          </p:cNvSpPr>
          <p:nvPr>
            <p:ph type="title"/>
          </p:nvPr>
        </p:nvSpPr>
        <p:spPr>
          <a:xfrm>
            <a:off x="609600" y="291381"/>
            <a:ext cx="7924800" cy="430887"/>
          </a:xfrm>
        </p:spPr>
        <p:txBody>
          <a:bodyPr/>
          <a:lstStyle/>
          <a:p>
            <a:r>
              <a:rPr lang="en-US" sz="2800" dirty="0"/>
              <a:t>Expansion on an Unprogrammed Inspection </a:t>
            </a:r>
          </a:p>
        </p:txBody>
      </p:sp>
      <p:pic>
        <p:nvPicPr>
          <p:cNvPr id="4" name="Content Placeholder 3">
            <a:extLst>
              <a:ext uri="{FF2B5EF4-FFF2-40B4-BE49-F238E27FC236}">
                <a16:creationId xmlns:a16="http://schemas.microsoft.com/office/drawing/2014/main" id="{687A9761-FD8D-4691-8494-7C2BE16AA517}"/>
              </a:ext>
            </a:extLst>
          </p:cNvPr>
          <p:cNvPicPr>
            <a:picLocks noGrp="1" noChangeAspect="1"/>
          </p:cNvPicPr>
          <p:nvPr>
            <p:ph idx="1"/>
          </p:nvPr>
        </p:nvPicPr>
        <p:blipFill>
          <a:blip r:embed="rId3"/>
          <a:stretch>
            <a:fillRect/>
          </a:stretch>
        </p:blipFill>
        <p:spPr>
          <a:xfrm>
            <a:off x="304802" y="1219200"/>
            <a:ext cx="8635605" cy="4495800"/>
          </a:xfrm>
          <a:prstGeom prst="rect">
            <a:avLst/>
          </a:prstGeom>
          <a:ln w="38100">
            <a:solidFill>
              <a:srgbClr val="FF0000"/>
            </a:solidFill>
          </a:ln>
        </p:spPr>
      </p:pic>
    </p:spTree>
    <p:extLst>
      <p:ext uri="{BB962C8B-B14F-4D97-AF65-F5344CB8AC3E}">
        <p14:creationId xmlns:p14="http://schemas.microsoft.com/office/powerpoint/2010/main" val="283006958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AB65-A5CF-4BE6-A9C5-4E5CB2310AE2}"/>
              </a:ext>
            </a:extLst>
          </p:cNvPr>
          <p:cNvSpPr>
            <a:spLocks noGrp="1"/>
          </p:cNvSpPr>
          <p:nvPr>
            <p:ph type="title"/>
          </p:nvPr>
        </p:nvSpPr>
        <p:spPr/>
        <p:txBody>
          <a:bodyPr/>
          <a:lstStyle/>
          <a:p>
            <a:r>
              <a:rPr lang="en-US" dirty="0"/>
              <a:t>Recording and Tracking</a:t>
            </a:r>
          </a:p>
        </p:txBody>
      </p:sp>
      <p:pic>
        <p:nvPicPr>
          <p:cNvPr id="4" name="Content Placeholder 3">
            <a:extLst>
              <a:ext uri="{FF2B5EF4-FFF2-40B4-BE49-F238E27FC236}">
                <a16:creationId xmlns:a16="http://schemas.microsoft.com/office/drawing/2014/main" id="{79C37F86-438C-4437-9DD0-DB90C1BDF295}"/>
              </a:ext>
            </a:extLst>
          </p:cNvPr>
          <p:cNvPicPr>
            <a:picLocks noGrp="1" noChangeAspect="1"/>
          </p:cNvPicPr>
          <p:nvPr>
            <p:ph idx="1"/>
          </p:nvPr>
        </p:nvPicPr>
        <p:blipFill>
          <a:blip r:embed="rId3"/>
          <a:stretch>
            <a:fillRect/>
          </a:stretch>
        </p:blipFill>
        <p:spPr>
          <a:xfrm>
            <a:off x="85257" y="1676402"/>
            <a:ext cx="8906345" cy="2559323"/>
          </a:xfrm>
          <a:prstGeom prst="rect">
            <a:avLst/>
          </a:prstGeom>
          <a:ln w="38100">
            <a:solidFill>
              <a:srgbClr val="FF0000"/>
            </a:solidFill>
          </a:ln>
        </p:spPr>
      </p:pic>
    </p:spTree>
    <p:extLst>
      <p:ext uri="{BB962C8B-B14F-4D97-AF65-F5344CB8AC3E}">
        <p14:creationId xmlns:p14="http://schemas.microsoft.com/office/powerpoint/2010/main" val="31744716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2"/>
            <a:ext cx="8305800" cy="549275"/>
          </a:xfrm>
        </p:spPr>
        <p:txBody>
          <a:bodyPr/>
          <a:lstStyle/>
          <a:p>
            <a:r>
              <a:rPr lang="en-US" altLang="en-US" dirty="0"/>
              <a:t>Questions?</a:t>
            </a:r>
          </a:p>
        </p:txBody>
      </p:sp>
      <p:pic>
        <p:nvPicPr>
          <p:cNvPr id="4" name="Picture 3">
            <a:extLst>
              <a:ext uri="{FF2B5EF4-FFF2-40B4-BE49-F238E27FC236}">
                <a16:creationId xmlns:a16="http://schemas.microsoft.com/office/drawing/2014/main" id="{62FC2BA2-0DA8-450E-B40B-5D4793FED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094" y="2133600"/>
            <a:ext cx="6476412" cy="283343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75D0-9FF2-43A3-A343-A5C88BB396A9}"/>
              </a:ext>
            </a:extLst>
          </p:cNvPr>
          <p:cNvSpPr>
            <a:spLocks noGrp="1"/>
          </p:cNvSpPr>
          <p:nvPr>
            <p:ph type="title"/>
          </p:nvPr>
        </p:nvSpPr>
        <p:spPr/>
        <p:txBody>
          <a:bodyPr/>
          <a:lstStyle/>
          <a:p>
            <a:r>
              <a:rPr lang="en-US" dirty="0"/>
              <a:t>OSH Act of North Carolina</a:t>
            </a:r>
          </a:p>
        </p:txBody>
      </p:sp>
      <p:pic>
        <p:nvPicPr>
          <p:cNvPr id="4" name="Content Placeholder 3">
            <a:extLst>
              <a:ext uri="{FF2B5EF4-FFF2-40B4-BE49-F238E27FC236}">
                <a16:creationId xmlns:a16="http://schemas.microsoft.com/office/drawing/2014/main" id="{EA69E990-4E21-4D24-9BAD-889FACEB2047}"/>
              </a:ext>
            </a:extLst>
          </p:cNvPr>
          <p:cNvPicPr>
            <a:picLocks noGrp="1" noChangeAspect="1"/>
          </p:cNvPicPr>
          <p:nvPr>
            <p:ph idx="1"/>
          </p:nvPr>
        </p:nvPicPr>
        <p:blipFill>
          <a:blip r:embed="rId3"/>
          <a:stretch>
            <a:fillRect/>
          </a:stretch>
        </p:blipFill>
        <p:spPr>
          <a:xfrm>
            <a:off x="0" y="1676402"/>
            <a:ext cx="9144000" cy="3775479"/>
          </a:xfrm>
          <a:prstGeom prst="rect">
            <a:avLst/>
          </a:prstGeom>
        </p:spPr>
      </p:pic>
    </p:spTree>
    <p:extLst>
      <p:ext uri="{BB962C8B-B14F-4D97-AF65-F5344CB8AC3E}">
        <p14:creationId xmlns:p14="http://schemas.microsoft.com/office/powerpoint/2010/main" val="42598501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C9F8-56E7-417F-9B18-379AE3076E62}"/>
              </a:ext>
            </a:extLst>
          </p:cNvPr>
          <p:cNvSpPr>
            <a:spLocks noGrp="1"/>
          </p:cNvSpPr>
          <p:nvPr>
            <p:ph type="title"/>
          </p:nvPr>
        </p:nvSpPr>
        <p:spPr>
          <a:xfrm>
            <a:off x="609600" y="291381"/>
            <a:ext cx="7924800" cy="492443"/>
          </a:xfrm>
        </p:spPr>
        <p:txBody>
          <a:bodyPr/>
          <a:lstStyle/>
          <a:p>
            <a:r>
              <a:rPr lang="en-US" sz="3200" dirty="0"/>
              <a:t>OSH Act – Special Emphasis Programs</a:t>
            </a:r>
          </a:p>
        </p:txBody>
      </p:sp>
      <p:pic>
        <p:nvPicPr>
          <p:cNvPr id="4" name="Content Placeholder 3">
            <a:extLst>
              <a:ext uri="{FF2B5EF4-FFF2-40B4-BE49-F238E27FC236}">
                <a16:creationId xmlns:a16="http://schemas.microsoft.com/office/drawing/2014/main" id="{923D6B1B-8E2D-4272-ADF2-CCA9BD026454}"/>
              </a:ext>
            </a:extLst>
          </p:cNvPr>
          <p:cNvPicPr>
            <a:picLocks noGrp="1" noChangeAspect="1"/>
          </p:cNvPicPr>
          <p:nvPr>
            <p:ph idx="1"/>
          </p:nvPr>
        </p:nvPicPr>
        <p:blipFill>
          <a:blip r:embed="rId3"/>
          <a:stretch>
            <a:fillRect/>
          </a:stretch>
        </p:blipFill>
        <p:spPr>
          <a:xfrm>
            <a:off x="0" y="1219201"/>
            <a:ext cx="9144000" cy="4053499"/>
          </a:xfrm>
          <a:prstGeom prst="rect">
            <a:avLst/>
          </a:prstGeom>
        </p:spPr>
      </p:pic>
      <p:sp>
        <p:nvSpPr>
          <p:cNvPr id="7" name="Rectangle 6">
            <a:extLst>
              <a:ext uri="{FF2B5EF4-FFF2-40B4-BE49-F238E27FC236}">
                <a16:creationId xmlns:a16="http://schemas.microsoft.com/office/drawing/2014/main" id="{F88D40F1-3572-45C2-955B-4857E3787C9F}"/>
              </a:ext>
            </a:extLst>
          </p:cNvPr>
          <p:cNvSpPr/>
          <p:nvPr/>
        </p:nvSpPr>
        <p:spPr bwMode="auto">
          <a:xfrm>
            <a:off x="76201" y="3086100"/>
            <a:ext cx="9058275" cy="2247900"/>
          </a:xfrm>
          <a:prstGeom prst="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46064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C9F8-56E7-417F-9B18-379AE3076E62}"/>
              </a:ext>
            </a:extLst>
          </p:cNvPr>
          <p:cNvSpPr>
            <a:spLocks noGrp="1"/>
          </p:cNvSpPr>
          <p:nvPr>
            <p:ph type="title"/>
          </p:nvPr>
        </p:nvSpPr>
        <p:spPr>
          <a:xfrm>
            <a:off x="609600" y="291381"/>
            <a:ext cx="7924800" cy="492443"/>
          </a:xfrm>
        </p:spPr>
        <p:txBody>
          <a:bodyPr/>
          <a:lstStyle/>
          <a:p>
            <a:r>
              <a:rPr lang="en-US" sz="3200" dirty="0"/>
              <a:t>Targeting Employers Who…</a:t>
            </a:r>
          </a:p>
        </p:txBody>
      </p:sp>
      <p:pic>
        <p:nvPicPr>
          <p:cNvPr id="4" name="Content Placeholder 3">
            <a:extLst>
              <a:ext uri="{FF2B5EF4-FFF2-40B4-BE49-F238E27FC236}">
                <a16:creationId xmlns:a16="http://schemas.microsoft.com/office/drawing/2014/main" id="{923D6B1B-8E2D-4272-ADF2-CCA9BD026454}"/>
              </a:ext>
            </a:extLst>
          </p:cNvPr>
          <p:cNvPicPr>
            <a:picLocks noGrp="1" noChangeAspect="1"/>
          </p:cNvPicPr>
          <p:nvPr>
            <p:ph idx="1"/>
          </p:nvPr>
        </p:nvPicPr>
        <p:blipFill rotWithShape="1">
          <a:blip r:embed="rId3"/>
          <a:srcRect l="10834" t="46996"/>
          <a:stretch/>
        </p:blipFill>
        <p:spPr>
          <a:xfrm>
            <a:off x="0" y="1371600"/>
            <a:ext cx="9144000" cy="2409530"/>
          </a:xfrm>
          <a:prstGeom prst="rect">
            <a:avLst/>
          </a:prstGeom>
        </p:spPr>
      </p:pic>
      <p:sp>
        <p:nvSpPr>
          <p:cNvPr id="3" name="Rectangle 2">
            <a:extLst>
              <a:ext uri="{FF2B5EF4-FFF2-40B4-BE49-F238E27FC236}">
                <a16:creationId xmlns:a16="http://schemas.microsoft.com/office/drawing/2014/main" id="{B0456323-F643-41D6-9FAF-651F41108438}"/>
              </a:ext>
            </a:extLst>
          </p:cNvPr>
          <p:cNvSpPr/>
          <p:nvPr/>
        </p:nvSpPr>
        <p:spPr bwMode="auto">
          <a:xfrm>
            <a:off x="0" y="2514600"/>
            <a:ext cx="9144000" cy="685800"/>
          </a:xfrm>
          <a:prstGeom prst="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8" name="Straight Arrow Connector 7">
            <a:extLst>
              <a:ext uri="{FF2B5EF4-FFF2-40B4-BE49-F238E27FC236}">
                <a16:creationId xmlns:a16="http://schemas.microsoft.com/office/drawing/2014/main" id="{47495170-3BCE-49EE-BDED-35325D5FC8F2}"/>
              </a:ext>
            </a:extLst>
          </p:cNvPr>
          <p:cNvCxnSpPr/>
          <p:nvPr/>
        </p:nvCxnSpPr>
        <p:spPr bwMode="auto">
          <a:xfrm flipV="1">
            <a:off x="3581400" y="3214690"/>
            <a:ext cx="457200" cy="1219200"/>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9" name="TextBox 8">
            <a:extLst>
              <a:ext uri="{FF2B5EF4-FFF2-40B4-BE49-F238E27FC236}">
                <a16:creationId xmlns:a16="http://schemas.microsoft.com/office/drawing/2014/main" id="{E0C9ED66-B995-48DA-8259-40192CC07B2D}"/>
              </a:ext>
            </a:extLst>
          </p:cNvPr>
          <p:cNvSpPr txBox="1"/>
          <p:nvPr/>
        </p:nvSpPr>
        <p:spPr>
          <a:xfrm>
            <a:off x="287429" y="4448182"/>
            <a:ext cx="7754046" cy="584775"/>
          </a:xfrm>
          <a:prstGeom prst="rect">
            <a:avLst/>
          </a:prstGeom>
          <a:noFill/>
        </p:spPr>
        <p:txBody>
          <a:bodyPr wrap="none" rtlCol="0">
            <a:spAutoFit/>
          </a:bodyPr>
          <a:lstStyle/>
          <a:p>
            <a:r>
              <a:rPr lang="en-US" sz="3200" u="none" dirty="0">
                <a:solidFill>
                  <a:srgbClr val="FF0000"/>
                </a:solidFill>
              </a:rPr>
              <a:t>What program is already in place for item #2?</a:t>
            </a:r>
          </a:p>
        </p:txBody>
      </p:sp>
    </p:spTree>
    <p:extLst>
      <p:ext uri="{BB962C8B-B14F-4D97-AF65-F5344CB8AC3E}">
        <p14:creationId xmlns:p14="http://schemas.microsoft.com/office/powerpoint/2010/main" val="3045971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F4D8-B5C4-4301-9AE5-8F996F47509A}"/>
              </a:ext>
            </a:extLst>
          </p:cNvPr>
          <p:cNvSpPr>
            <a:spLocks noGrp="1"/>
          </p:cNvSpPr>
          <p:nvPr>
            <p:ph type="title"/>
          </p:nvPr>
        </p:nvSpPr>
        <p:spPr/>
        <p:txBody>
          <a:bodyPr/>
          <a:lstStyle/>
          <a:p>
            <a:r>
              <a:rPr lang="en-US" dirty="0"/>
              <a:t>Site Specific Targeting Program</a:t>
            </a:r>
          </a:p>
        </p:txBody>
      </p:sp>
      <p:pic>
        <p:nvPicPr>
          <p:cNvPr id="4" name="Picture 3">
            <a:extLst>
              <a:ext uri="{FF2B5EF4-FFF2-40B4-BE49-F238E27FC236}">
                <a16:creationId xmlns:a16="http://schemas.microsoft.com/office/drawing/2014/main" id="{BB5C18F5-D3B6-4825-A0FE-E7FB74933980}"/>
              </a:ext>
            </a:extLst>
          </p:cNvPr>
          <p:cNvPicPr>
            <a:picLocks noChangeAspect="1"/>
          </p:cNvPicPr>
          <p:nvPr/>
        </p:nvPicPr>
        <p:blipFill>
          <a:blip r:embed="rId3"/>
          <a:stretch>
            <a:fillRect/>
          </a:stretch>
        </p:blipFill>
        <p:spPr>
          <a:xfrm>
            <a:off x="762002" y="1143002"/>
            <a:ext cx="7327201" cy="4760667"/>
          </a:xfrm>
          <a:prstGeom prst="rect">
            <a:avLst/>
          </a:prstGeom>
        </p:spPr>
      </p:pic>
    </p:spTree>
    <p:extLst>
      <p:ext uri="{BB962C8B-B14F-4D97-AF65-F5344CB8AC3E}">
        <p14:creationId xmlns:p14="http://schemas.microsoft.com/office/powerpoint/2010/main" val="42358574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C9F8-56E7-417F-9B18-379AE3076E62}"/>
              </a:ext>
            </a:extLst>
          </p:cNvPr>
          <p:cNvSpPr>
            <a:spLocks noGrp="1"/>
          </p:cNvSpPr>
          <p:nvPr>
            <p:ph type="title"/>
          </p:nvPr>
        </p:nvSpPr>
        <p:spPr>
          <a:xfrm>
            <a:off x="609600" y="291381"/>
            <a:ext cx="7924800" cy="492443"/>
          </a:xfrm>
        </p:spPr>
        <p:txBody>
          <a:bodyPr/>
          <a:lstStyle/>
          <a:p>
            <a:r>
              <a:rPr lang="en-US" sz="3200" dirty="0"/>
              <a:t>OSH Act – Special Emphasis Programs</a:t>
            </a:r>
          </a:p>
        </p:txBody>
      </p:sp>
      <p:pic>
        <p:nvPicPr>
          <p:cNvPr id="4" name="Content Placeholder 3">
            <a:extLst>
              <a:ext uri="{FF2B5EF4-FFF2-40B4-BE49-F238E27FC236}">
                <a16:creationId xmlns:a16="http://schemas.microsoft.com/office/drawing/2014/main" id="{923D6B1B-8E2D-4272-ADF2-CCA9BD026454}"/>
              </a:ext>
            </a:extLst>
          </p:cNvPr>
          <p:cNvPicPr>
            <a:picLocks noGrp="1" noChangeAspect="1"/>
          </p:cNvPicPr>
          <p:nvPr>
            <p:ph idx="1"/>
          </p:nvPr>
        </p:nvPicPr>
        <p:blipFill rotWithShape="1">
          <a:blip r:embed="rId3"/>
          <a:srcRect l="10834" t="46996"/>
          <a:stretch/>
        </p:blipFill>
        <p:spPr>
          <a:xfrm>
            <a:off x="0" y="1533820"/>
            <a:ext cx="9144000" cy="2409530"/>
          </a:xfrm>
          <a:prstGeom prst="rect">
            <a:avLst/>
          </a:prstGeom>
        </p:spPr>
      </p:pic>
      <p:sp>
        <p:nvSpPr>
          <p:cNvPr id="6" name="Rectangle 5">
            <a:extLst>
              <a:ext uri="{FF2B5EF4-FFF2-40B4-BE49-F238E27FC236}">
                <a16:creationId xmlns:a16="http://schemas.microsoft.com/office/drawing/2014/main" id="{822BB29E-2EE0-4A98-B742-A70F6A85DDA0}"/>
              </a:ext>
            </a:extLst>
          </p:cNvPr>
          <p:cNvSpPr/>
          <p:nvPr/>
        </p:nvSpPr>
        <p:spPr bwMode="auto">
          <a:xfrm>
            <a:off x="-28575" y="3352800"/>
            <a:ext cx="9144000" cy="609600"/>
          </a:xfrm>
          <a:prstGeom prst="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cxnSp>
        <p:nvCxnSpPr>
          <p:cNvPr id="7" name="Straight Arrow Connector 6">
            <a:extLst>
              <a:ext uri="{FF2B5EF4-FFF2-40B4-BE49-F238E27FC236}">
                <a16:creationId xmlns:a16="http://schemas.microsoft.com/office/drawing/2014/main" id="{D136430C-7546-4574-B7A6-9D7680A2B6F0}"/>
              </a:ext>
            </a:extLst>
          </p:cNvPr>
          <p:cNvCxnSpPr>
            <a:cxnSpLocks/>
          </p:cNvCxnSpPr>
          <p:nvPr/>
        </p:nvCxnSpPr>
        <p:spPr bwMode="auto">
          <a:xfrm flipV="1">
            <a:off x="3657600" y="3962400"/>
            <a:ext cx="152400" cy="749998"/>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8" name="TextBox 7">
            <a:extLst>
              <a:ext uri="{FF2B5EF4-FFF2-40B4-BE49-F238E27FC236}">
                <a16:creationId xmlns:a16="http://schemas.microsoft.com/office/drawing/2014/main" id="{82F921AD-552A-4BBC-8676-512D451F8187}"/>
              </a:ext>
            </a:extLst>
          </p:cNvPr>
          <p:cNvSpPr txBox="1"/>
          <p:nvPr/>
        </p:nvSpPr>
        <p:spPr>
          <a:xfrm>
            <a:off x="1143000" y="4675877"/>
            <a:ext cx="6324600" cy="584775"/>
          </a:xfrm>
          <a:prstGeom prst="rect">
            <a:avLst/>
          </a:prstGeom>
          <a:noFill/>
        </p:spPr>
        <p:txBody>
          <a:bodyPr wrap="square" rtlCol="0">
            <a:spAutoFit/>
          </a:bodyPr>
          <a:lstStyle/>
          <a:p>
            <a:r>
              <a:rPr lang="en-US" sz="3200" u="none" dirty="0">
                <a:solidFill>
                  <a:srgbClr val="FF0000"/>
                </a:solidFill>
              </a:rPr>
              <a:t>Most of our SEPs fall under item #3</a:t>
            </a:r>
          </a:p>
        </p:txBody>
      </p:sp>
    </p:spTree>
    <p:extLst>
      <p:ext uri="{BB962C8B-B14F-4D97-AF65-F5344CB8AC3E}">
        <p14:creationId xmlns:p14="http://schemas.microsoft.com/office/powerpoint/2010/main" val="3753657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29628</TotalTime>
  <Pages>1</Pages>
  <Words>1914</Words>
  <Application>Microsoft Office PowerPoint</Application>
  <PresentationFormat>On-screen Show (4:3)</PresentationFormat>
  <Paragraphs>234</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Symbol</vt:lpstr>
      <vt:lpstr>Times New Roman</vt:lpstr>
      <vt:lpstr>Wingdings</vt:lpstr>
      <vt:lpstr>NCDOL  Standard</vt:lpstr>
      <vt:lpstr>The New Amputations Special Emphasis Program</vt:lpstr>
      <vt:lpstr>What will we cover?</vt:lpstr>
      <vt:lpstr>OPN 149</vt:lpstr>
      <vt:lpstr>How did we get here?</vt:lpstr>
      <vt:lpstr>OSH Act of North Carolina</vt:lpstr>
      <vt:lpstr>OSH Act – Special Emphasis Programs</vt:lpstr>
      <vt:lpstr>Targeting Employers Who…</vt:lpstr>
      <vt:lpstr>Site Specific Targeting Program</vt:lpstr>
      <vt:lpstr>OSH Act – Special Emphasis Programs</vt:lpstr>
      <vt:lpstr>How do we do this?</vt:lpstr>
      <vt:lpstr>OSHA Express Data</vt:lpstr>
      <vt:lpstr>OSHA Express Data</vt:lpstr>
      <vt:lpstr>Data Exported to Excel</vt:lpstr>
      <vt:lpstr>What did the data show?</vt:lpstr>
      <vt:lpstr>Amputations SEP Baseline &amp; Goal</vt:lpstr>
      <vt:lpstr>How do we reach/exceed our goal?</vt:lpstr>
      <vt:lpstr>Compliance Inspections</vt:lpstr>
      <vt:lpstr>Compliance Inspections</vt:lpstr>
      <vt:lpstr>Programmed Planned Inspections</vt:lpstr>
      <vt:lpstr>Targeting Program</vt:lpstr>
      <vt:lpstr>Targeting Program</vt:lpstr>
      <vt:lpstr>Targeting Program</vt:lpstr>
      <vt:lpstr>Appendix A of OPN 149</vt:lpstr>
      <vt:lpstr>Appendix A of OPN 149</vt:lpstr>
      <vt:lpstr>Appendix A of OPN 149</vt:lpstr>
      <vt:lpstr>Appendix A of OPN 149</vt:lpstr>
      <vt:lpstr>Targeting Program</vt:lpstr>
      <vt:lpstr>Targeting Program</vt:lpstr>
      <vt:lpstr>Targeting Program</vt:lpstr>
      <vt:lpstr>Targeting Program</vt:lpstr>
      <vt:lpstr>Pre-inspection Procedures</vt:lpstr>
      <vt:lpstr>Pre-inspection Procedures</vt:lpstr>
      <vt:lpstr>F:\ Drive Amputation Data</vt:lpstr>
      <vt:lpstr>Inspection Scope</vt:lpstr>
      <vt:lpstr>Inspection Process – All Inspections</vt:lpstr>
      <vt:lpstr>Inspection Process – Programmed Planned</vt:lpstr>
      <vt:lpstr>Inspection Process – Programmed Planned</vt:lpstr>
      <vt:lpstr>Appendix B – Example Machinery</vt:lpstr>
      <vt:lpstr>Inspection Process – Programmed Planned</vt:lpstr>
      <vt:lpstr>Expansions?</vt:lpstr>
      <vt:lpstr>Expansions?</vt:lpstr>
      <vt:lpstr>Items Brought to the CSHO’s Attention</vt:lpstr>
      <vt:lpstr>Expanding from Partial to Comprehensive</vt:lpstr>
      <vt:lpstr>Expansion on an Unprogrammed Inspection </vt:lpstr>
      <vt:lpstr>Expansion on an Unprogrammed Inspection </vt:lpstr>
      <vt:lpstr>Recording and Tracking</vt:lpstr>
      <vt:lpstr>Questions?</vt:lpstr>
    </vt:vector>
  </TitlesOfParts>
  <Manager>Standards Review By Bobby Davis</Manager>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Powered Industrial Trucks (29 DFR 1910.178)</dc:title>
  <dc:subject>For Web and Leader Led Training</dc:subject>
  <dc:creator>Bob O'Neal</dc:creator>
  <cp:keywords>Review by Standards Supervisor:2-24-2010</cp:keywords>
  <dc:description>WLagoe reviewed: 032010</dc:description>
  <cp:lastModifiedBy>Lagoe, Wanda</cp:lastModifiedBy>
  <cp:revision>2865</cp:revision>
  <cp:lastPrinted>2019-09-03T15:28:20Z</cp:lastPrinted>
  <dcterms:created xsi:type="dcterms:W3CDTF">2001-05-15T12:53:32Z</dcterms:created>
  <dcterms:modified xsi:type="dcterms:W3CDTF">2022-11-16T16:47:28Z</dcterms:modified>
  <cp:category>Format Review by Andy on 12-30-08</cp:category>
</cp:coreProperties>
</file>