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4"/>
  </p:notesMasterIdLst>
  <p:handoutMasterIdLst>
    <p:handoutMasterId r:id="rId55"/>
  </p:handoutMasterIdLst>
  <p:sldIdLst>
    <p:sldId id="342" r:id="rId2"/>
    <p:sldId id="440" r:id="rId3"/>
    <p:sldId id="475" r:id="rId4"/>
    <p:sldId id="441" r:id="rId5"/>
    <p:sldId id="442" r:id="rId6"/>
    <p:sldId id="476" r:id="rId7"/>
    <p:sldId id="477" r:id="rId8"/>
    <p:sldId id="478" r:id="rId9"/>
    <p:sldId id="479" r:id="rId10"/>
    <p:sldId id="480" r:id="rId11"/>
    <p:sldId id="481" r:id="rId12"/>
    <p:sldId id="365" r:id="rId13"/>
    <p:sldId id="447" r:id="rId14"/>
    <p:sldId id="485" r:id="rId15"/>
    <p:sldId id="484" r:id="rId16"/>
    <p:sldId id="430" r:id="rId17"/>
    <p:sldId id="433" r:id="rId18"/>
    <p:sldId id="482" r:id="rId19"/>
    <p:sldId id="432" r:id="rId20"/>
    <p:sldId id="431" r:id="rId21"/>
    <p:sldId id="483" r:id="rId22"/>
    <p:sldId id="434" r:id="rId23"/>
    <p:sldId id="435" r:id="rId24"/>
    <p:sldId id="488" r:id="rId25"/>
    <p:sldId id="486" r:id="rId26"/>
    <p:sldId id="487" r:id="rId27"/>
    <p:sldId id="489" r:id="rId28"/>
    <p:sldId id="438" r:id="rId29"/>
    <p:sldId id="490" r:id="rId30"/>
    <p:sldId id="491" r:id="rId31"/>
    <p:sldId id="492" r:id="rId32"/>
    <p:sldId id="494" r:id="rId33"/>
    <p:sldId id="496" r:id="rId34"/>
    <p:sldId id="498" r:id="rId35"/>
    <p:sldId id="499" r:id="rId36"/>
    <p:sldId id="500" r:id="rId37"/>
    <p:sldId id="453" r:id="rId38"/>
    <p:sldId id="452" r:id="rId39"/>
    <p:sldId id="456" r:id="rId40"/>
    <p:sldId id="448" r:id="rId41"/>
    <p:sldId id="449" r:id="rId42"/>
    <p:sldId id="501" r:id="rId43"/>
    <p:sldId id="512" r:id="rId44"/>
    <p:sldId id="454" r:id="rId45"/>
    <p:sldId id="455" r:id="rId46"/>
    <p:sldId id="513" r:id="rId47"/>
    <p:sldId id="502" r:id="rId48"/>
    <p:sldId id="503" r:id="rId49"/>
    <p:sldId id="504" r:id="rId50"/>
    <p:sldId id="505" r:id="rId51"/>
    <p:sldId id="506" r:id="rId52"/>
    <p:sldId id="427" r:id="rId53"/>
  </p:sldIdLst>
  <p:sldSz cx="9144000" cy="6858000" type="letter"/>
  <p:notesSz cx="7315200" cy="9601200"/>
  <p:defaultTextStyle>
    <a:defPPr>
      <a:defRPr lang="en-US"/>
    </a:defPPr>
    <a:lvl1pPr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600" u="sng" kern="1200">
        <a:solidFill>
          <a:schemeClr val="tx1"/>
        </a:solidFill>
        <a:latin typeface="Times New Roman" panose="02020603050405020304" pitchFamily="18" charset="0"/>
        <a:ea typeface="+mn-ea"/>
        <a:cs typeface="+mn-cs"/>
      </a:defRPr>
    </a:lvl5pPr>
    <a:lvl6pPr marL="2286000" algn="l" defTabSz="914400" rtl="0" eaLnBrk="1" latinLnBrk="0" hangingPunct="1">
      <a:defRPr sz="3600" u="sng" kern="1200">
        <a:solidFill>
          <a:schemeClr val="tx1"/>
        </a:solidFill>
        <a:latin typeface="Times New Roman" panose="02020603050405020304" pitchFamily="18" charset="0"/>
        <a:ea typeface="+mn-ea"/>
        <a:cs typeface="+mn-cs"/>
      </a:defRPr>
    </a:lvl6pPr>
    <a:lvl7pPr marL="2743200" algn="l" defTabSz="914400" rtl="0" eaLnBrk="1" latinLnBrk="0" hangingPunct="1">
      <a:defRPr sz="3600" u="sng" kern="1200">
        <a:solidFill>
          <a:schemeClr val="tx1"/>
        </a:solidFill>
        <a:latin typeface="Times New Roman" panose="02020603050405020304" pitchFamily="18" charset="0"/>
        <a:ea typeface="+mn-ea"/>
        <a:cs typeface="+mn-cs"/>
      </a:defRPr>
    </a:lvl7pPr>
    <a:lvl8pPr marL="3200400" algn="l" defTabSz="914400" rtl="0" eaLnBrk="1" latinLnBrk="0" hangingPunct="1">
      <a:defRPr sz="3600" u="sng" kern="1200">
        <a:solidFill>
          <a:schemeClr val="tx1"/>
        </a:solidFill>
        <a:latin typeface="Times New Roman" panose="02020603050405020304" pitchFamily="18" charset="0"/>
        <a:ea typeface="+mn-ea"/>
        <a:cs typeface="+mn-cs"/>
      </a:defRPr>
    </a:lvl8pPr>
    <a:lvl9pPr marL="3657600" algn="l" defTabSz="914400" rtl="0" eaLnBrk="1" latinLnBrk="0" hangingPunct="1">
      <a:defRPr sz="3600" u="sng"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12D9A"/>
    <a:srgbClr val="FF9900"/>
    <a:srgbClr val="008000"/>
    <a:srgbClr val="000000"/>
    <a:srgbClr val="FFFFFF"/>
    <a:srgbClr val="FF5050"/>
    <a:srgbClr val="FF00FF"/>
    <a:srgbClr val="FFFF66"/>
    <a:srgbClr val="910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1EDCA2-41C2-43BC-A93E-97C8FE733B1B}" v="5" dt="2022-11-16T17:20:05.4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74" autoAdjust="0"/>
    <p:restoredTop sz="78340" autoAdjust="0"/>
  </p:normalViewPr>
  <p:slideViewPr>
    <p:cSldViewPr>
      <p:cViewPr varScale="1">
        <p:scale>
          <a:sx n="93" d="100"/>
          <a:sy n="93" d="100"/>
        </p:scale>
        <p:origin x="1776"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920"/>
    </p:cViewPr>
  </p:sorterViewPr>
  <p:notesViewPr>
    <p:cSldViewPr>
      <p:cViewPr>
        <p:scale>
          <a:sx n="80" d="100"/>
          <a:sy n="80" d="100"/>
        </p:scale>
        <p:origin x="2024" y="40"/>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goe, Wanda" userId="2d4a1ad1-61eb-4762-a917-567052f6c7c6" providerId="ADAL" clId="{8E1EDCA2-41C2-43BC-A93E-97C8FE733B1B}"/>
    <pc:docChg chg="custSel delSld modSld">
      <pc:chgData name="Lagoe, Wanda" userId="2d4a1ad1-61eb-4762-a917-567052f6c7c6" providerId="ADAL" clId="{8E1EDCA2-41C2-43BC-A93E-97C8FE733B1B}" dt="2022-11-16T17:44:14.067" v="41" actId="47"/>
      <pc:docMkLst>
        <pc:docMk/>
      </pc:docMkLst>
      <pc:sldChg chg="modSp mod">
        <pc:chgData name="Lagoe, Wanda" userId="2d4a1ad1-61eb-4762-a917-567052f6c7c6" providerId="ADAL" clId="{8E1EDCA2-41C2-43BC-A93E-97C8FE733B1B}" dt="2022-11-16T17:03:16.992" v="9" actId="20577"/>
        <pc:sldMkLst>
          <pc:docMk/>
          <pc:sldMk cId="529231813" sldId="342"/>
        </pc:sldMkLst>
        <pc:spChg chg="mod">
          <ac:chgData name="Lagoe, Wanda" userId="2d4a1ad1-61eb-4762-a917-567052f6c7c6" providerId="ADAL" clId="{8E1EDCA2-41C2-43BC-A93E-97C8FE733B1B}" dt="2022-11-16T17:03:16.992" v="9" actId="20577"/>
          <ac:spMkLst>
            <pc:docMk/>
            <pc:sldMk cId="529231813" sldId="342"/>
            <ac:spMk id="3074" creationId="{00000000-0000-0000-0000-000000000000}"/>
          </ac:spMkLst>
        </pc:spChg>
      </pc:sldChg>
      <pc:sldChg chg="del">
        <pc:chgData name="Lagoe, Wanda" userId="2d4a1ad1-61eb-4762-a917-567052f6c7c6" providerId="ADAL" clId="{8E1EDCA2-41C2-43BC-A93E-97C8FE733B1B}" dt="2022-11-16T17:03:37.535" v="10" actId="47"/>
        <pc:sldMkLst>
          <pc:docMk/>
          <pc:sldMk cId="2521516973" sldId="344"/>
        </pc:sldMkLst>
      </pc:sldChg>
      <pc:sldChg chg="del">
        <pc:chgData name="Lagoe, Wanda" userId="2d4a1ad1-61eb-4762-a917-567052f6c7c6" providerId="ADAL" clId="{8E1EDCA2-41C2-43BC-A93E-97C8FE733B1B}" dt="2022-11-16T17:03:37.535" v="10" actId="47"/>
        <pc:sldMkLst>
          <pc:docMk/>
          <pc:sldMk cId="2725983833" sldId="345"/>
        </pc:sldMkLst>
      </pc:sldChg>
      <pc:sldChg chg="del">
        <pc:chgData name="Lagoe, Wanda" userId="2d4a1ad1-61eb-4762-a917-567052f6c7c6" providerId="ADAL" clId="{8E1EDCA2-41C2-43BC-A93E-97C8FE733B1B}" dt="2022-11-16T17:03:37.535" v="10" actId="47"/>
        <pc:sldMkLst>
          <pc:docMk/>
          <pc:sldMk cId="2760297865" sldId="346"/>
        </pc:sldMkLst>
      </pc:sldChg>
      <pc:sldChg chg="del">
        <pc:chgData name="Lagoe, Wanda" userId="2d4a1ad1-61eb-4762-a917-567052f6c7c6" providerId="ADAL" clId="{8E1EDCA2-41C2-43BC-A93E-97C8FE733B1B}" dt="2022-11-16T17:03:37.535" v="10" actId="47"/>
        <pc:sldMkLst>
          <pc:docMk/>
          <pc:sldMk cId="3151994084" sldId="347"/>
        </pc:sldMkLst>
      </pc:sldChg>
      <pc:sldChg chg="del">
        <pc:chgData name="Lagoe, Wanda" userId="2d4a1ad1-61eb-4762-a917-567052f6c7c6" providerId="ADAL" clId="{8E1EDCA2-41C2-43BC-A93E-97C8FE733B1B}" dt="2022-11-16T17:03:37.535" v="10" actId="47"/>
        <pc:sldMkLst>
          <pc:docMk/>
          <pc:sldMk cId="2437976060" sldId="348"/>
        </pc:sldMkLst>
      </pc:sldChg>
      <pc:sldChg chg="del">
        <pc:chgData name="Lagoe, Wanda" userId="2d4a1ad1-61eb-4762-a917-567052f6c7c6" providerId="ADAL" clId="{8E1EDCA2-41C2-43BC-A93E-97C8FE733B1B}" dt="2022-11-16T17:03:37.535" v="10" actId="47"/>
        <pc:sldMkLst>
          <pc:docMk/>
          <pc:sldMk cId="3165204068" sldId="349"/>
        </pc:sldMkLst>
      </pc:sldChg>
      <pc:sldChg chg="del">
        <pc:chgData name="Lagoe, Wanda" userId="2d4a1ad1-61eb-4762-a917-567052f6c7c6" providerId="ADAL" clId="{8E1EDCA2-41C2-43BC-A93E-97C8FE733B1B}" dt="2022-11-16T17:03:37.535" v="10" actId="47"/>
        <pc:sldMkLst>
          <pc:docMk/>
          <pc:sldMk cId="1138036958" sldId="350"/>
        </pc:sldMkLst>
      </pc:sldChg>
      <pc:sldChg chg="del">
        <pc:chgData name="Lagoe, Wanda" userId="2d4a1ad1-61eb-4762-a917-567052f6c7c6" providerId="ADAL" clId="{8E1EDCA2-41C2-43BC-A93E-97C8FE733B1B}" dt="2022-11-16T17:03:37.535" v="10" actId="47"/>
        <pc:sldMkLst>
          <pc:docMk/>
          <pc:sldMk cId="1092106041" sldId="351"/>
        </pc:sldMkLst>
      </pc:sldChg>
      <pc:sldChg chg="del">
        <pc:chgData name="Lagoe, Wanda" userId="2d4a1ad1-61eb-4762-a917-567052f6c7c6" providerId="ADAL" clId="{8E1EDCA2-41C2-43BC-A93E-97C8FE733B1B}" dt="2022-11-16T17:03:37.535" v="10" actId="47"/>
        <pc:sldMkLst>
          <pc:docMk/>
          <pc:sldMk cId="1463502680" sldId="352"/>
        </pc:sldMkLst>
      </pc:sldChg>
      <pc:sldChg chg="del">
        <pc:chgData name="Lagoe, Wanda" userId="2d4a1ad1-61eb-4762-a917-567052f6c7c6" providerId="ADAL" clId="{8E1EDCA2-41C2-43BC-A93E-97C8FE733B1B}" dt="2022-11-16T17:03:37.535" v="10" actId="47"/>
        <pc:sldMkLst>
          <pc:docMk/>
          <pc:sldMk cId="4033295303" sldId="353"/>
        </pc:sldMkLst>
      </pc:sldChg>
      <pc:sldChg chg="del">
        <pc:chgData name="Lagoe, Wanda" userId="2d4a1ad1-61eb-4762-a917-567052f6c7c6" providerId="ADAL" clId="{8E1EDCA2-41C2-43BC-A93E-97C8FE733B1B}" dt="2022-11-16T17:03:37.535" v="10" actId="47"/>
        <pc:sldMkLst>
          <pc:docMk/>
          <pc:sldMk cId="2420557663" sldId="354"/>
        </pc:sldMkLst>
      </pc:sldChg>
      <pc:sldChg chg="del">
        <pc:chgData name="Lagoe, Wanda" userId="2d4a1ad1-61eb-4762-a917-567052f6c7c6" providerId="ADAL" clId="{8E1EDCA2-41C2-43BC-A93E-97C8FE733B1B}" dt="2022-11-16T17:03:37.535" v="10" actId="47"/>
        <pc:sldMkLst>
          <pc:docMk/>
          <pc:sldMk cId="3230444034" sldId="357"/>
        </pc:sldMkLst>
      </pc:sldChg>
      <pc:sldChg chg="del">
        <pc:chgData name="Lagoe, Wanda" userId="2d4a1ad1-61eb-4762-a917-567052f6c7c6" providerId="ADAL" clId="{8E1EDCA2-41C2-43BC-A93E-97C8FE733B1B}" dt="2022-11-16T17:03:37.535" v="10" actId="47"/>
        <pc:sldMkLst>
          <pc:docMk/>
          <pc:sldMk cId="3650125493" sldId="358"/>
        </pc:sldMkLst>
      </pc:sldChg>
      <pc:sldChg chg="del">
        <pc:chgData name="Lagoe, Wanda" userId="2d4a1ad1-61eb-4762-a917-567052f6c7c6" providerId="ADAL" clId="{8E1EDCA2-41C2-43BC-A93E-97C8FE733B1B}" dt="2022-11-16T17:03:37.535" v="10" actId="47"/>
        <pc:sldMkLst>
          <pc:docMk/>
          <pc:sldMk cId="1183480517" sldId="359"/>
        </pc:sldMkLst>
      </pc:sldChg>
      <pc:sldChg chg="del">
        <pc:chgData name="Lagoe, Wanda" userId="2d4a1ad1-61eb-4762-a917-567052f6c7c6" providerId="ADAL" clId="{8E1EDCA2-41C2-43BC-A93E-97C8FE733B1B}" dt="2022-11-16T17:03:37.535" v="10" actId="47"/>
        <pc:sldMkLst>
          <pc:docMk/>
          <pc:sldMk cId="1989184418" sldId="360"/>
        </pc:sldMkLst>
      </pc:sldChg>
      <pc:sldChg chg="del">
        <pc:chgData name="Lagoe, Wanda" userId="2d4a1ad1-61eb-4762-a917-567052f6c7c6" providerId="ADAL" clId="{8E1EDCA2-41C2-43BC-A93E-97C8FE733B1B}" dt="2022-11-16T17:03:37.535" v="10" actId="47"/>
        <pc:sldMkLst>
          <pc:docMk/>
          <pc:sldMk cId="267775954" sldId="366"/>
        </pc:sldMkLst>
      </pc:sldChg>
      <pc:sldChg chg="del">
        <pc:chgData name="Lagoe, Wanda" userId="2d4a1ad1-61eb-4762-a917-567052f6c7c6" providerId="ADAL" clId="{8E1EDCA2-41C2-43BC-A93E-97C8FE733B1B}" dt="2022-11-16T17:03:37.535" v="10" actId="47"/>
        <pc:sldMkLst>
          <pc:docMk/>
          <pc:sldMk cId="900400510" sldId="367"/>
        </pc:sldMkLst>
      </pc:sldChg>
      <pc:sldChg chg="del">
        <pc:chgData name="Lagoe, Wanda" userId="2d4a1ad1-61eb-4762-a917-567052f6c7c6" providerId="ADAL" clId="{8E1EDCA2-41C2-43BC-A93E-97C8FE733B1B}" dt="2022-11-16T17:03:37.535" v="10" actId="47"/>
        <pc:sldMkLst>
          <pc:docMk/>
          <pc:sldMk cId="2252565534" sldId="368"/>
        </pc:sldMkLst>
      </pc:sldChg>
      <pc:sldChg chg="del">
        <pc:chgData name="Lagoe, Wanda" userId="2d4a1ad1-61eb-4762-a917-567052f6c7c6" providerId="ADAL" clId="{8E1EDCA2-41C2-43BC-A93E-97C8FE733B1B}" dt="2022-11-16T17:03:37.535" v="10" actId="47"/>
        <pc:sldMkLst>
          <pc:docMk/>
          <pc:sldMk cId="1454966811" sldId="369"/>
        </pc:sldMkLst>
      </pc:sldChg>
      <pc:sldChg chg="del">
        <pc:chgData name="Lagoe, Wanda" userId="2d4a1ad1-61eb-4762-a917-567052f6c7c6" providerId="ADAL" clId="{8E1EDCA2-41C2-43BC-A93E-97C8FE733B1B}" dt="2022-11-16T17:03:37.535" v="10" actId="47"/>
        <pc:sldMkLst>
          <pc:docMk/>
          <pc:sldMk cId="4027609152" sldId="376"/>
        </pc:sldMkLst>
      </pc:sldChg>
      <pc:sldChg chg="del">
        <pc:chgData name="Lagoe, Wanda" userId="2d4a1ad1-61eb-4762-a917-567052f6c7c6" providerId="ADAL" clId="{8E1EDCA2-41C2-43BC-A93E-97C8FE733B1B}" dt="2022-11-16T17:03:37.535" v="10" actId="47"/>
        <pc:sldMkLst>
          <pc:docMk/>
          <pc:sldMk cId="174631634" sldId="397"/>
        </pc:sldMkLst>
      </pc:sldChg>
      <pc:sldChg chg="del">
        <pc:chgData name="Lagoe, Wanda" userId="2d4a1ad1-61eb-4762-a917-567052f6c7c6" providerId="ADAL" clId="{8E1EDCA2-41C2-43BC-A93E-97C8FE733B1B}" dt="2022-11-16T17:03:37.535" v="10" actId="47"/>
        <pc:sldMkLst>
          <pc:docMk/>
          <pc:sldMk cId="4169337660" sldId="400"/>
        </pc:sldMkLst>
      </pc:sldChg>
      <pc:sldChg chg="del">
        <pc:chgData name="Lagoe, Wanda" userId="2d4a1ad1-61eb-4762-a917-567052f6c7c6" providerId="ADAL" clId="{8E1EDCA2-41C2-43BC-A93E-97C8FE733B1B}" dt="2022-11-16T17:03:37.535" v="10" actId="47"/>
        <pc:sldMkLst>
          <pc:docMk/>
          <pc:sldMk cId="1029187148" sldId="404"/>
        </pc:sldMkLst>
      </pc:sldChg>
      <pc:sldChg chg="del">
        <pc:chgData name="Lagoe, Wanda" userId="2d4a1ad1-61eb-4762-a917-567052f6c7c6" providerId="ADAL" clId="{8E1EDCA2-41C2-43BC-A93E-97C8FE733B1B}" dt="2022-11-16T17:03:37.535" v="10" actId="47"/>
        <pc:sldMkLst>
          <pc:docMk/>
          <pc:sldMk cId="3964026109" sldId="405"/>
        </pc:sldMkLst>
      </pc:sldChg>
      <pc:sldChg chg="del">
        <pc:chgData name="Lagoe, Wanda" userId="2d4a1ad1-61eb-4762-a917-567052f6c7c6" providerId="ADAL" clId="{8E1EDCA2-41C2-43BC-A93E-97C8FE733B1B}" dt="2022-11-16T17:03:37.535" v="10" actId="47"/>
        <pc:sldMkLst>
          <pc:docMk/>
          <pc:sldMk cId="350446686" sldId="406"/>
        </pc:sldMkLst>
      </pc:sldChg>
      <pc:sldChg chg="del">
        <pc:chgData name="Lagoe, Wanda" userId="2d4a1ad1-61eb-4762-a917-567052f6c7c6" providerId="ADAL" clId="{8E1EDCA2-41C2-43BC-A93E-97C8FE733B1B}" dt="2022-11-16T17:03:37.535" v="10" actId="47"/>
        <pc:sldMkLst>
          <pc:docMk/>
          <pc:sldMk cId="4252345897" sldId="407"/>
        </pc:sldMkLst>
      </pc:sldChg>
      <pc:sldChg chg="del">
        <pc:chgData name="Lagoe, Wanda" userId="2d4a1ad1-61eb-4762-a917-567052f6c7c6" providerId="ADAL" clId="{8E1EDCA2-41C2-43BC-A93E-97C8FE733B1B}" dt="2022-11-16T17:03:37.535" v="10" actId="47"/>
        <pc:sldMkLst>
          <pc:docMk/>
          <pc:sldMk cId="1389725852" sldId="408"/>
        </pc:sldMkLst>
      </pc:sldChg>
      <pc:sldChg chg="del">
        <pc:chgData name="Lagoe, Wanda" userId="2d4a1ad1-61eb-4762-a917-567052f6c7c6" providerId="ADAL" clId="{8E1EDCA2-41C2-43BC-A93E-97C8FE733B1B}" dt="2022-11-16T17:03:37.535" v="10" actId="47"/>
        <pc:sldMkLst>
          <pc:docMk/>
          <pc:sldMk cId="2905863035" sldId="409"/>
        </pc:sldMkLst>
      </pc:sldChg>
      <pc:sldChg chg="del">
        <pc:chgData name="Lagoe, Wanda" userId="2d4a1ad1-61eb-4762-a917-567052f6c7c6" providerId="ADAL" clId="{8E1EDCA2-41C2-43BC-A93E-97C8FE733B1B}" dt="2022-11-16T17:03:37.535" v="10" actId="47"/>
        <pc:sldMkLst>
          <pc:docMk/>
          <pc:sldMk cId="779558028" sldId="410"/>
        </pc:sldMkLst>
      </pc:sldChg>
      <pc:sldChg chg="del">
        <pc:chgData name="Lagoe, Wanda" userId="2d4a1ad1-61eb-4762-a917-567052f6c7c6" providerId="ADAL" clId="{8E1EDCA2-41C2-43BC-A93E-97C8FE733B1B}" dt="2022-11-16T17:03:37.535" v="10" actId="47"/>
        <pc:sldMkLst>
          <pc:docMk/>
          <pc:sldMk cId="1413184647" sldId="411"/>
        </pc:sldMkLst>
      </pc:sldChg>
      <pc:sldChg chg="del">
        <pc:chgData name="Lagoe, Wanda" userId="2d4a1ad1-61eb-4762-a917-567052f6c7c6" providerId="ADAL" clId="{8E1EDCA2-41C2-43BC-A93E-97C8FE733B1B}" dt="2022-11-16T17:03:37.535" v="10" actId="47"/>
        <pc:sldMkLst>
          <pc:docMk/>
          <pc:sldMk cId="3223990961" sldId="412"/>
        </pc:sldMkLst>
      </pc:sldChg>
      <pc:sldChg chg="del">
        <pc:chgData name="Lagoe, Wanda" userId="2d4a1ad1-61eb-4762-a917-567052f6c7c6" providerId="ADAL" clId="{8E1EDCA2-41C2-43BC-A93E-97C8FE733B1B}" dt="2022-11-16T17:03:37.535" v="10" actId="47"/>
        <pc:sldMkLst>
          <pc:docMk/>
          <pc:sldMk cId="1594451271" sldId="413"/>
        </pc:sldMkLst>
      </pc:sldChg>
      <pc:sldChg chg="del">
        <pc:chgData name="Lagoe, Wanda" userId="2d4a1ad1-61eb-4762-a917-567052f6c7c6" providerId="ADAL" clId="{8E1EDCA2-41C2-43BC-A93E-97C8FE733B1B}" dt="2022-11-16T17:03:37.535" v="10" actId="47"/>
        <pc:sldMkLst>
          <pc:docMk/>
          <pc:sldMk cId="1169104327" sldId="414"/>
        </pc:sldMkLst>
      </pc:sldChg>
      <pc:sldChg chg="del">
        <pc:chgData name="Lagoe, Wanda" userId="2d4a1ad1-61eb-4762-a917-567052f6c7c6" providerId="ADAL" clId="{8E1EDCA2-41C2-43BC-A93E-97C8FE733B1B}" dt="2022-11-16T17:03:37.535" v="10" actId="47"/>
        <pc:sldMkLst>
          <pc:docMk/>
          <pc:sldMk cId="2527079759" sldId="415"/>
        </pc:sldMkLst>
      </pc:sldChg>
      <pc:sldChg chg="del">
        <pc:chgData name="Lagoe, Wanda" userId="2d4a1ad1-61eb-4762-a917-567052f6c7c6" providerId="ADAL" clId="{8E1EDCA2-41C2-43BC-A93E-97C8FE733B1B}" dt="2022-11-16T17:03:37.535" v="10" actId="47"/>
        <pc:sldMkLst>
          <pc:docMk/>
          <pc:sldMk cId="1046306223" sldId="416"/>
        </pc:sldMkLst>
      </pc:sldChg>
      <pc:sldChg chg="del">
        <pc:chgData name="Lagoe, Wanda" userId="2d4a1ad1-61eb-4762-a917-567052f6c7c6" providerId="ADAL" clId="{8E1EDCA2-41C2-43BC-A93E-97C8FE733B1B}" dt="2022-11-16T17:03:37.535" v="10" actId="47"/>
        <pc:sldMkLst>
          <pc:docMk/>
          <pc:sldMk cId="311702178" sldId="417"/>
        </pc:sldMkLst>
      </pc:sldChg>
      <pc:sldChg chg="del">
        <pc:chgData name="Lagoe, Wanda" userId="2d4a1ad1-61eb-4762-a917-567052f6c7c6" providerId="ADAL" clId="{8E1EDCA2-41C2-43BC-A93E-97C8FE733B1B}" dt="2022-11-16T17:03:37.535" v="10" actId="47"/>
        <pc:sldMkLst>
          <pc:docMk/>
          <pc:sldMk cId="3424276912" sldId="418"/>
        </pc:sldMkLst>
      </pc:sldChg>
      <pc:sldChg chg="del">
        <pc:chgData name="Lagoe, Wanda" userId="2d4a1ad1-61eb-4762-a917-567052f6c7c6" providerId="ADAL" clId="{8E1EDCA2-41C2-43BC-A93E-97C8FE733B1B}" dt="2022-11-16T17:03:37.535" v="10" actId="47"/>
        <pc:sldMkLst>
          <pc:docMk/>
          <pc:sldMk cId="1954536383" sldId="420"/>
        </pc:sldMkLst>
      </pc:sldChg>
      <pc:sldChg chg="del">
        <pc:chgData name="Lagoe, Wanda" userId="2d4a1ad1-61eb-4762-a917-567052f6c7c6" providerId="ADAL" clId="{8E1EDCA2-41C2-43BC-A93E-97C8FE733B1B}" dt="2022-11-16T17:03:37.535" v="10" actId="47"/>
        <pc:sldMkLst>
          <pc:docMk/>
          <pc:sldMk cId="3539043738" sldId="421"/>
        </pc:sldMkLst>
      </pc:sldChg>
      <pc:sldChg chg="del">
        <pc:chgData name="Lagoe, Wanda" userId="2d4a1ad1-61eb-4762-a917-567052f6c7c6" providerId="ADAL" clId="{8E1EDCA2-41C2-43BC-A93E-97C8FE733B1B}" dt="2022-11-16T17:03:37.535" v="10" actId="47"/>
        <pc:sldMkLst>
          <pc:docMk/>
          <pc:sldMk cId="3337868594" sldId="422"/>
        </pc:sldMkLst>
      </pc:sldChg>
      <pc:sldChg chg="del">
        <pc:chgData name="Lagoe, Wanda" userId="2d4a1ad1-61eb-4762-a917-567052f6c7c6" providerId="ADAL" clId="{8E1EDCA2-41C2-43BC-A93E-97C8FE733B1B}" dt="2022-11-16T17:03:37.535" v="10" actId="47"/>
        <pc:sldMkLst>
          <pc:docMk/>
          <pc:sldMk cId="3726017763" sldId="423"/>
        </pc:sldMkLst>
      </pc:sldChg>
      <pc:sldChg chg="del">
        <pc:chgData name="Lagoe, Wanda" userId="2d4a1ad1-61eb-4762-a917-567052f6c7c6" providerId="ADAL" clId="{8E1EDCA2-41C2-43BC-A93E-97C8FE733B1B}" dt="2022-11-16T17:03:37.535" v="10" actId="47"/>
        <pc:sldMkLst>
          <pc:docMk/>
          <pc:sldMk cId="1676625656" sldId="424"/>
        </pc:sldMkLst>
      </pc:sldChg>
      <pc:sldChg chg="del">
        <pc:chgData name="Lagoe, Wanda" userId="2d4a1ad1-61eb-4762-a917-567052f6c7c6" providerId="ADAL" clId="{8E1EDCA2-41C2-43BC-A93E-97C8FE733B1B}" dt="2022-11-16T17:03:37.535" v="10" actId="47"/>
        <pc:sldMkLst>
          <pc:docMk/>
          <pc:sldMk cId="3474101064" sldId="425"/>
        </pc:sldMkLst>
      </pc:sldChg>
      <pc:sldChg chg="del">
        <pc:chgData name="Lagoe, Wanda" userId="2d4a1ad1-61eb-4762-a917-567052f6c7c6" providerId="ADAL" clId="{8E1EDCA2-41C2-43BC-A93E-97C8FE733B1B}" dt="2022-11-16T17:03:37.535" v="10" actId="47"/>
        <pc:sldMkLst>
          <pc:docMk/>
          <pc:sldMk cId="418895729" sldId="426"/>
        </pc:sldMkLst>
      </pc:sldChg>
      <pc:sldChg chg="del">
        <pc:chgData name="Lagoe, Wanda" userId="2d4a1ad1-61eb-4762-a917-567052f6c7c6" providerId="ADAL" clId="{8E1EDCA2-41C2-43BC-A93E-97C8FE733B1B}" dt="2022-11-16T17:03:37.535" v="10" actId="47"/>
        <pc:sldMkLst>
          <pc:docMk/>
          <pc:sldMk cId="2523443989" sldId="428"/>
        </pc:sldMkLst>
      </pc:sldChg>
      <pc:sldChg chg="del">
        <pc:chgData name="Lagoe, Wanda" userId="2d4a1ad1-61eb-4762-a917-567052f6c7c6" providerId="ADAL" clId="{8E1EDCA2-41C2-43BC-A93E-97C8FE733B1B}" dt="2022-11-16T17:44:10.573" v="40" actId="47"/>
        <pc:sldMkLst>
          <pc:docMk/>
          <pc:sldMk cId="2896142355" sldId="436"/>
        </pc:sldMkLst>
      </pc:sldChg>
      <pc:sldChg chg="del">
        <pc:chgData name="Lagoe, Wanda" userId="2d4a1ad1-61eb-4762-a917-567052f6c7c6" providerId="ADAL" clId="{8E1EDCA2-41C2-43BC-A93E-97C8FE733B1B}" dt="2022-11-16T17:44:14.067" v="41" actId="47"/>
        <pc:sldMkLst>
          <pc:docMk/>
          <pc:sldMk cId="2650613022" sldId="437"/>
        </pc:sldMkLst>
      </pc:sldChg>
      <pc:sldChg chg="del">
        <pc:chgData name="Lagoe, Wanda" userId="2d4a1ad1-61eb-4762-a917-567052f6c7c6" providerId="ADAL" clId="{8E1EDCA2-41C2-43BC-A93E-97C8FE733B1B}" dt="2022-11-16T17:03:37.535" v="10" actId="47"/>
        <pc:sldMkLst>
          <pc:docMk/>
          <pc:sldMk cId="616350891" sldId="457"/>
        </pc:sldMkLst>
      </pc:sldChg>
      <pc:sldChg chg="del">
        <pc:chgData name="Lagoe, Wanda" userId="2d4a1ad1-61eb-4762-a917-567052f6c7c6" providerId="ADAL" clId="{8E1EDCA2-41C2-43BC-A93E-97C8FE733B1B}" dt="2022-11-16T17:03:37.535" v="10" actId="47"/>
        <pc:sldMkLst>
          <pc:docMk/>
          <pc:sldMk cId="2201906290" sldId="458"/>
        </pc:sldMkLst>
      </pc:sldChg>
      <pc:sldChg chg="del">
        <pc:chgData name="Lagoe, Wanda" userId="2d4a1ad1-61eb-4762-a917-567052f6c7c6" providerId="ADAL" clId="{8E1EDCA2-41C2-43BC-A93E-97C8FE733B1B}" dt="2022-11-16T17:03:37.535" v="10" actId="47"/>
        <pc:sldMkLst>
          <pc:docMk/>
          <pc:sldMk cId="2997243129" sldId="459"/>
        </pc:sldMkLst>
      </pc:sldChg>
      <pc:sldChg chg="del">
        <pc:chgData name="Lagoe, Wanda" userId="2d4a1ad1-61eb-4762-a917-567052f6c7c6" providerId="ADAL" clId="{8E1EDCA2-41C2-43BC-A93E-97C8FE733B1B}" dt="2022-11-16T17:03:37.535" v="10" actId="47"/>
        <pc:sldMkLst>
          <pc:docMk/>
          <pc:sldMk cId="2091918467" sldId="460"/>
        </pc:sldMkLst>
      </pc:sldChg>
      <pc:sldChg chg="del">
        <pc:chgData name="Lagoe, Wanda" userId="2d4a1ad1-61eb-4762-a917-567052f6c7c6" providerId="ADAL" clId="{8E1EDCA2-41C2-43BC-A93E-97C8FE733B1B}" dt="2022-11-16T17:03:37.535" v="10" actId="47"/>
        <pc:sldMkLst>
          <pc:docMk/>
          <pc:sldMk cId="18854335" sldId="462"/>
        </pc:sldMkLst>
      </pc:sldChg>
      <pc:sldChg chg="del">
        <pc:chgData name="Lagoe, Wanda" userId="2d4a1ad1-61eb-4762-a917-567052f6c7c6" providerId="ADAL" clId="{8E1EDCA2-41C2-43BC-A93E-97C8FE733B1B}" dt="2022-11-16T17:03:37.535" v="10" actId="47"/>
        <pc:sldMkLst>
          <pc:docMk/>
          <pc:sldMk cId="3506874083" sldId="463"/>
        </pc:sldMkLst>
      </pc:sldChg>
      <pc:sldChg chg="del">
        <pc:chgData name="Lagoe, Wanda" userId="2d4a1ad1-61eb-4762-a917-567052f6c7c6" providerId="ADAL" clId="{8E1EDCA2-41C2-43BC-A93E-97C8FE733B1B}" dt="2022-11-16T17:03:37.535" v="10" actId="47"/>
        <pc:sldMkLst>
          <pc:docMk/>
          <pc:sldMk cId="1098785817" sldId="464"/>
        </pc:sldMkLst>
      </pc:sldChg>
      <pc:sldChg chg="del">
        <pc:chgData name="Lagoe, Wanda" userId="2d4a1ad1-61eb-4762-a917-567052f6c7c6" providerId="ADAL" clId="{8E1EDCA2-41C2-43BC-A93E-97C8FE733B1B}" dt="2022-11-16T17:03:37.535" v="10" actId="47"/>
        <pc:sldMkLst>
          <pc:docMk/>
          <pc:sldMk cId="123992525" sldId="465"/>
        </pc:sldMkLst>
      </pc:sldChg>
      <pc:sldChg chg="del">
        <pc:chgData name="Lagoe, Wanda" userId="2d4a1ad1-61eb-4762-a917-567052f6c7c6" providerId="ADAL" clId="{8E1EDCA2-41C2-43BC-A93E-97C8FE733B1B}" dt="2022-11-16T17:03:37.535" v="10" actId="47"/>
        <pc:sldMkLst>
          <pc:docMk/>
          <pc:sldMk cId="2374319235" sldId="466"/>
        </pc:sldMkLst>
      </pc:sldChg>
      <pc:sldChg chg="del">
        <pc:chgData name="Lagoe, Wanda" userId="2d4a1ad1-61eb-4762-a917-567052f6c7c6" providerId="ADAL" clId="{8E1EDCA2-41C2-43BC-A93E-97C8FE733B1B}" dt="2022-11-16T17:03:37.535" v="10" actId="47"/>
        <pc:sldMkLst>
          <pc:docMk/>
          <pc:sldMk cId="710480505" sldId="467"/>
        </pc:sldMkLst>
      </pc:sldChg>
      <pc:sldChg chg="del">
        <pc:chgData name="Lagoe, Wanda" userId="2d4a1ad1-61eb-4762-a917-567052f6c7c6" providerId="ADAL" clId="{8E1EDCA2-41C2-43BC-A93E-97C8FE733B1B}" dt="2022-11-16T17:03:37.535" v="10" actId="47"/>
        <pc:sldMkLst>
          <pc:docMk/>
          <pc:sldMk cId="721274408" sldId="468"/>
        </pc:sldMkLst>
      </pc:sldChg>
      <pc:sldChg chg="del">
        <pc:chgData name="Lagoe, Wanda" userId="2d4a1ad1-61eb-4762-a917-567052f6c7c6" providerId="ADAL" clId="{8E1EDCA2-41C2-43BC-A93E-97C8FE733B1B}" dt="2022-11-16T17:03:37.535" v="10" actId="47"/>
        <pc:sldMkLst>
          <pc:docMk/>
          <pc:sldMk cId="3048486696" sldId="469"/>
        </pc:sldMkLst>
      </pc:sldChg>
      <pc:sldChg chg="del">
        <pc:chgData name="Lagoe, Wanda" userId="2d4a1ad1-61eb-4762-a917-567052f6c7c6" providerId="ADAL" clId="{8E1EDCA2-41C2-43BC-A93E-97C8FE733B1B}" dt="2022-11-16T17:03:37.535" v="10" actId="47"/>
        <pc:sldMkLst>
          <pc:docMk/>
          <pc:sldMk cId="3243616360" sldId="470"/>
        </pc:sldMkLst>
      </pc:sldChg>
      <pc:sldChg chg="del">
        <pc:chgData name="Lagoe, Wanda" userId="2d4a1ad1-61eb-4762-a917-567052f6c7c6" providerId="ADAL" clId="{8E1EDCA2-41C2-43BC-A93E-97C8FE733B1B}" dt="2022-11-16T17:03:37.535" v="10" actId="47"/>
        <pc:sldMkLst>
          <pc:docMk/>
          <pc:sldMk cId="1107542825" sldId="471"/>
        </pc:sldMkLst>
      </pc:sldChg>
      <pc:sldChg chg="del">
        <pc:chgData name="Lagoe, Wanda" userId="2d4a1ad1-61eb-4762-a917-567052f6c7c6" providerId="ADAL" clId="{8E1EDCA2-41C2-43BC-A93E-97C8FE733B1B}" dt="2022-11-16T17:03:37.535" v="10" actId="47"/>
        <pc:sldMkLst>
          <pc:docMk/>
          <pc:sldMk cId="3900660525" sldId="472"/>
        </pc:sldMkLst>
      </pc:sldChg>
      <pc:sldChg chg="del">
        <pc:chgData name="Lagoe, Wanda" userId="2d4a1ad1-61eb-4762-a917-567052f6c7c6" providerId="ADAL" clId="{8E1EDCA2-41C2-43BC-A93E-97C8FE733B1B}" dt="2022-11-16T17:03:37.535" v="10" actId="47"/>
        <pc:sldMkLst>
          <pc:docMk/>
          <pc:sldMk cId="1899581493" sldId="473"/>
        </pc:sldMkLst>
      </pc:sldChg>
      <pc:sldChg chg="del">
        <pc:chgData name="Lagoe, Wanda" userId="2d4a1ad1-61eb-4762-a917-567052f6c7c6" providerId="ADAL" clId="{8E1EDCA2-41C2-43BC-A93E-97C8FE733B1B}" dt="2022-11-16T17:03:37.535" v="10" actId="47"/>
        <pc:sldMkLst>
          <pc:docMk/>
          <pc:sldMk cId="2138028801" sldId="474"/>
        </pc:sldMkLst>
      </pc:sldChg>
      <pc:sldChg chg="addSp delSp modSp mod delAnim modAnim">
        <pc:chgData name="Lagoe, Wanda" userId="2d4a1ad1-61eb-4762-a917-567052f6c7c6" providerId="ADAL" clId="{8E1EDCA2-41C2-43BC-A93E-97C8FE733B1B}" dt="2022-11-16T17:08:27.021" v="39" actId="1076"/>
        <pc:sldMkLst>
          <pc:docMk/>
          <pc:sldMk cId="3773375583" sldId="490"/>
        </pc:sldMkLst>
        <pc:spChg chg="del">
          <ac:chgData name="Lagoe, Wanda" userId="2d4a1ad1-61eb-4762-a917-567052f6c7c6" providerId="ADAL" clId="{8E1EDCA2-41C2-43BC-A93E-97C8FE733B1B}" dt="2022-11-16T17:08:06.471" v="15" actId="478"/>
          <ac:spMkLst>
            <pc:docMk/>
            <pc:sldMk cId="3773375583" sldId="490"/>
            <ac:spMk id="4" creationId="{445C2B10-9C73-4AA8-863D-36E112DE4633}"/>
          </ac:spMkLst>
        </pc:spChg>
        <pc:spChg chg="add mod">
          <ac:chgData name="Lagoe, Wanda" userId="2d4a1ad1-61eb-4762-a917-567052f6c7c6" providerId="ADAL" clId="{8E1EDCA2-41C2-43BC-A93E-97C8FE733B1B}" dt="2022-11-16T17:08:21.632" v="38"/>
          <ac:spMkLst>
            <pc:docMk/>
            <pc:sldMk cId="3773375583" sldId="490"/>
            <ac:spMk id="8" creationId="{EE19B2B6-54DA-CBAD-C7F9-2371EF307EA1}"/>
          </ac:spMkLst>
        </pc:spChg>
        <pc:picChg chg="add mod">
          <ac:chgData name="Lagoe, Wanda" userId="2d4a1ad1-61eb-4762-a917-567052f6c7c6" providerId="ADAL" clId="{8E1EDCA2-41C2-43BC-A93E-97C8FE733B1B}" dt="2022-11-16T17:08:27.021" v="39" actId="1076"/>
          <ac:picMkLst>
            <pc:docMk/>
            <pc:sldMk cId="3773375583" sldId="490"/>
            <ac:picMk id="2" creationId="{31B5FA42-F0EB-6B8F-2C9A-98303E0AA4EC}"/>
          </ac:picMkLst>
        </pc:picChg>
        <pc:picChg chg="del mod">
          <ac:chgData name="Lagoe, Wanda" userId="2d4a1ad1-61eb-4762-a917-567052f6c7c6" providerId="ADAL" clId="{8E1EDCA2-41C2-43BC-A93E-97C8FE733B1B}" dt="2022-11-16T17:07:53.981" v="12" actId="21"/>
          <ac:picMkLst>
            <pc:docMk/>
            <pc:sldMk cId="3773375583" sldId="490"/>
            <ac:picMk id="7" creationId="{BB5DCF30-38ED-422A-91A7-C2D303D82218}"/>
          </ac:picMkLst>
        </pc:picChg>
      </pc:sldChg>
      <pc:sldChg chg="del">
        <pc:chgData name="Lagoe, Wanda" userId="2d4a1ad1-61eb-4762-a917-567052f6c7c6" providerId="ADAL" clId="{8E1EDCA2-41C2-43BC-A93E-97C8FE733B1B}" dt="2022-11-16T17:03:37.535" v="10" actId="47"/>
        <pc:sldMkLst>
          <pc:docMk/>
          <pc:sldMk cId="3435710170" sldId="507"/>
        </pc:sldMkLst>
      </pc:sldChg>
      <pc:sldChg chg="del">
        <pc:chgData name="Lagoe, Wanda" userId="2d4a1ad1-61eb-4762-a917-567052f6c7c6" providerId="ADAL" clId="{8E1EDCA2-41C2-43BC-A93E-97C8FE733B1B}" dt="2022-11-16T17:03:37.535" v="10" actId="47"/>
        <pc:sldMkLst>
          <pc:docMk/>
          <pc:sldMk cId="1589994251" sldId="508"/>
        </pc:sldMkLst>
      </pc:sldChg>
      <pc:sldChg chg="del">
        <pc:chgData name="Lagoe, Wanda" userId="2d4a1ad1-61eb-4762-a917-567052f6c7c6" providerId="ADAL" clId="{8E1EDCA2-41C2-43BC-A93E-97C8FE733B1B}" dt="2022-11-16T17:03:37.535" v="10" actId="47"/>
        <pc:sldMkLst>
          <pc:docMk/>
          <pc:sldMk cId="1874577818" sldId="509"/>
        </pc:sldMkLst>
      </pc:sldChg>
      <pc:sldChg chg="del">
        <pc:chgData name="Lagoe, Wanda" userId="2d4a1ad1-61eb-4762-a917-567052f6c7c6" providerId="ADAL" clId="{8E1EDCA2-41C2-43BC-A93E-97C8FE733B1B}" dt="2022-11-16T17:03:37.535" v="10" actId="47"/>
        <pc:sldMkLst>
          <pc:docMk/>
          <pc:sldMk cId="3558408647" sldId="510"/>
        </pc:sldMkLst>
      </pc:sldChg>
      <pc:sldChg chg="del">
        <pc:chgData name="Lagoe, Wanda" userId="2d4a1ad1-61eb-4762-a917-567052f6c7c6" providerId="ADAL" clId="{8E1EDCA2-41C2-43BC-A93E-97C8FE733B1B}" dt="2022-11-16T17:03:37.535" v="10" actId="47"/>
        <pc:sldMkLst>
          <pc:docMk/>
          <pc:sldMk cId="3301923500" sldId="511"/>
        </pc:sldMkLst>
      </pc:sldChg>
      <pc:sldMasterChg chg="delSldLayout">
        <pc:chgData name="Lagoe, Wanda" userId="2d4a1ad1-61eb-4762-a917-567052f6c7c6" providerId="ADAL" clId="{8E1EDCA2-41C2-43BC-A93E-97C8FE733B1B}" dt="2022-11-16T17:03:37.535" v="10" actId="47"/>
        <pc:sldMasterMkLst>
          <pc:docMk/>
          <pc:sldMasterMk cId="0" sldId="2147483648"/>
        </pc:sldMasterMkLst>
        <pc:sldLayoutChg chg="del">
          <pc:chgData name="Lagoe, Wanda" userId="2d4a1ad1-61eb-4762-a917-567052f6c7c6" providerId="ADAL" clId="{8E1EDCA2-41C2-43BC-A93E-97C8FE733B1B}" dt="2022-11-16T17:03:37.535" v="10" actId="47"/>
          <pc:sldLayoutMkLst>
            <pc:docMk/>
            <pc:sldMasterMk cId="0" sldId="2147483648"/>
            <pc:sldLayoutMk cId="3939519348" sldId="214748397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29295" y="157397"/>
            <a:ext cx="3169920" cy="480474"/>
          </a:xfrm>
          <a:prstGeom prst="rect">
            <a:avLst/>
          </a:prstGeom>
          <a:noFill/>
          <a:ln w="9525">
            <a:noFill/>
            <a:miter lim="800000"/>
            <a:headEnd/>
            <a:tailEnd/>
          </a:ln>
          <a:effectLst/>
        </p:spPr>
        <p:txBody>
          <a:bodyPr vert="horz" wrap="square" lIns="20445" tIns="0" rIns="20445" bIns="0" numCol="1" anchor="t" anchorCtr="0" compatLnSpc="1">
            <a:prstTxWarp prst="textNoShape">
              <a:avLst/>
            </a:prstTxWarp>
          </a:bodyPr>
          <a:lstStyle>
            <a:lvl1pPr defTabSz="981512">
              <a:defRPr sz="1000" i="1" u="none"/>
            </a:lvl1pPr>
          </a:lstStyle>
          <a:p>
            <a:pPr>
              <a:defRPr/>
            </a:pPr>
            <a:r>
              <a:rPr lang="en-US" dirty="0"/>
              <a:t>Amputations SEP Training - LOTO</a:t>
            </a:r>
          </a:p>
        </p:txBody>
      </p:sp>
      <p:sp>
        <p:nvSpPr>
          <p:cNvPr id="3075" name="Rectangle 3"/>
          <p:cNvSpPr>
            <a:spLocks noGrp="1" noChangeArrowheads="1"/>
          </p:cNvSpPr>
          <p:nvPr>
            <p:ph type="dt" sz="quarter" idx="1"/>
          </p:nvPr>
        </p:nvSpPr>
        <p:spPr bwMode="auto">
          <a:xfrm>
            <a:off x="5883965" y="78699"/>
            <a:ext cx="1272209" cy="480474"/>
          </a:xfrm>
          <a:prstGeom prst="rect">
            <a:avLst/>
          </a:prstGeom>
          <a:noFill/>
          <a:ln w="9525">
            <a:noFill/>
            <a:miter lim="800000"/>
            <a:headEnd/>
            <a:tailEnd/>
          </a:ln>
          <a:effectLst/>
        </p:spPr>
        <p:txBody>
          <a:bodyPr vert="horz" wrap="square" lIns="20445" tIns="0" rIns="20445" bIns="0" numCol="1" anchor="t" anchorCtr="0" compatLnSpc="1">
            <a:prstTxWarp prst="textNoShape">
              <a:avLst/>
            </a:prstTxWarp>
          </a:bodyPr>
          <a:lstStyle>
            <a:lvl1pPr algn="r" defTabSz="981512">
              <a:defRPr sz="1000" i="1" u="none"/>
            </a:lvl1pPr>
          </a:lstStyle>
          <a:p>
            <a:pPr>
              <a:defRPr/>
            </a:pPr>
            <a:r>
              <a:rPr lang="en-US" dirty="0"/>
              <a:t>September 2019</a:t>
            </a:r>
          </a:p>
        </p:txBody>
      </p:sp>
      <p:sp>
        <p:nvSpPr>
          <p:cNvPr id="3077" name="Rectangle 5"/>
          <p:cNvSpPr>
            <a:spLocks noGrp="1" noChangeArrowheads="1"/>
          </p:cNvSpPr>
          <p:nvPr>
            <p:ph type="sldNum" sz="quarter" idx="3"/>
          </p:nvPr>
        </p:nvSpPr>
        <p:spPr bwMode="auto">
          <a:xfrm>
            <a:off x="3986254" y="8971614"/>
            <a:ext cx="3169920" cy="480474"/>
          </a:xfrm>
          <a:prstGeom prst="rect">
            <a:avLst/>
          </a:prstGeom>
          <a:noFill/>
          <a:ln w="9525">
            <a:noFill/>
            <a:miter lim="800000"/>
            <a:headEnd/>
            <a:tailEnd/>
          </a:ln>
          <a:effectLst/>
        </p:spPr>
        <p:txBody>
          <a:bodyPr vert="horz" wrap="square" lIns="20445" tIns="0" rIns="20445" bIns="0" numCol="1" anchor="b" anchorCtr="0" compatLnSpc="1">
            <a:prstTxWarp prst="textNoShape">
              <a:avLst/>
            </a:prstTxWarp>
          </a:bodyPr>
          <a:lstStyle>
            <a:lvl1pPr algn="r" defTabSz="981512">
              <a:defRPr sz="1000" i="1" u="none"/>
            </a:lvl1pPr>
          </a:lstStyle>
          <a:p>
            <a:fld id="{DDAC06DB-EFDA-4CD5-821B-BDAACBD20BA2}" type="slidenum">
              <a:rPr lang="en-US" altLang="en-US"/>
              <a:pPr/>
              <a:t>‹#›</a:t>
            </a:fld>
            <a:endParaRPr lang="en-US" altLang="en-US"/>
          </a:p>
        </p:txBody>
      </p:sp>
    </p:spTree>
    <p:extLst>
      <p:ext uri="{BB962C8B-B14F-4D97-AF65-F5344CB8AC3E}">
        <p14:creationId xmlns:p14="http://schemas.microsoft.com/office/powerpoint/2010/main" val="33447306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1"/>
            <a:ext cx="3169920" cy="480474"/>
          </a:xfrm>
          <a:prstGeom prst="rect">
            <a:avLst/>
          </a:prstGeom>
          <a:noFill/>
          <a:ln w="9525">
            <a:noFill/>
            <a:miter lim="800000"/>
            <a:headEnd/>
            <a:tailEnd/>
          </a:ln>
          <a:effectLst/>
        </p:spPr>
        <p:txBody>
          <a:bodyPr vert="horz" wrap="square" lIns="20445" tIns="0" rIns="20445" bIns="0" numCol="1" anchor="t" anchorCtr="0" compatLnSpc="1">
            <a:prstTxWarp prst="textNoShape">
              <a:avLst/>
            </a:prstTxWarp>
          </a:bodyPr>
          <a:lstStyle>
            <a:lvl1pPr defTabSz="981512">
              <a:defRPr sz="1000" i="1" u="none"/>
            </a:lvl1pPr>
          </a:lstStyle>
          <a:p>
            <a:pPr>
              <a:defRPr/>
            </a:pPr>
            <a:endParaRPr lang="en-US"/>
          </a:p>
        </p:txBody>
      </p:sp>
      <p:sp>
        <p:nvSpPr>
          <p:cNvPr id="2051" name="Rectangle 3"/>
          <p:cNvSpPr>
            <a:spLocks noGrp="1" noChangeArrowheads="1"/>
          </p:cNvSpPr>
          <p:nvPr>
            <p:ph type="dt" idx="1"/>
          </p:nvPr>
        </p:nvSpPr>
        <p:spPr bwMode="auto">
          <a:xfrm>
            <a:off x="4145280" y="1"/>
            <a:ext cx="3169920" cy="480474"/>
          </a:xfrm>
          <a:prstGeom prst="rect">
            <a:avLst/>
          </a:prstGeom>
          <a:noFill/>
          <a:ln w="9525">
            <a:noFill/>
            <a:miter lim="800000"/>
            <a:headEnd/>
            <a:tailEnd/>
          </a:ln>
          <a:effectLst/>
        </p:spPr>
        <p:txBody>
          <a:bodyPr vert="horz" wrap="square" lIns="20445" tIns="0" rIns="20445" bIns="0" numCol="1" anchor="t" anchorCtr="0" compatLnSpc="1">
            <a:prstTxWarp prst="textNoShape">
              <a:avLst/>
            </a:prstTxWarp>
          </a:bodyPr>
          <a:lstStyle>
            <a:lvl1pPr algn="r" defTabSz="981512">
              <a:defRPr sz="1000" i="1" u="none"/>
            </a:lvl1pPr>
          </a:lstStyle>
          <a:p>
            <a:pPr>
              <a:defRPr/>
            </a:pPr>
            <a:endParaRPr lang="en-US"/>
          </a:p>
        </p:txBody>
      </p:sp>
      <p:sp>
        <p:nvSpPr>
          <p:cNvPr id="2052" name="Rectangle 4"/>
          <p:cNvSpPr>
            <a:spLocks noGrp="1" noChangeArrowheads="1"/>
          </p:cNvSpPr>
          <p:nvPr>
            <p:ph type="ftr" sz="quarter" idx="4"/>
          </p:nvPr>
        </p:nvSpPr>
        <p:spPr bwMode="auto">
          <a:xfrm>
            <a:off x="1" y="9120727"/>
            <a:ext cx="3169920" cy="480474"/>
          </a:xfrm>
          <a:prstGeom prst="rect">
            <a:avLst/>
          </a:prstGeom>
          <a:noFill/>
          <a:ln w="9525">
            <a:noFill/>
            <a:miter lim="800000"/>
            <a:headEnd/>
            <a:tailEnd/>
          </a:ln>
          <a:effectLst/>
        </p:spPr>
        <p:txBody>
          <a:bodyPr vert="horz" wrap="square" lIns="20445" tIns="0" rIns="20445" bIns="0" numCol="1" anchor="b" anchorCtr="0" compatLnSpc="1">
            <a:prstTxWarp prst="textNoShape">
              <a:avLst/>
            </a:prstTxWarp>
          </a:bodyPr>
          <a:lstStyle>
            <a:lvl1pPr defTabSz="981512">
              <a:defRPr sz="1000" i="1" u="none"/>
            </a:lvl1pPr>
          </a:lstStyle>
          <a:p>
            <a:pPr>
              <a:defRPr/>
            </a:pPr>
            <a:endParaRPr lang="en-US"/>
          </a:p>
        </p:txBody>
      </p:sp>
      <p:sp>
        <p:nvSpPr>
          <p:cNvPr id="2053" name="Rectangle 5"/>
          <p:cNvSpPr>
            <a:spLocks noGrp="1" noChangeArrowheads="1"/>
          </p:cNvSpPr>
          <p:nvPr>
            <p:ph type="sldNum" sz="quarter" idx="5"/>
          </p:nvPr>
        </p:nvSpPr>
        <p:spPr bwMode="auto">
          <a:xfrm>
            <a:off x="4145280" y="9120727"/>
            <a:ext cx="3169920" cy="480474"/>
          </a:xfrm>
          <a:prstGeom prst="rect">
            <a:avLst/>
          </a:prstGeom>
          <a:noFill/>
          <a:ln w="9525">
            <a:noFill/>
            <a:miter lim="800000"/>
            <a:headEnd/>
            <a:tailEnd/>
          </a:ln>
          <a:effectLst/>
        </p:spPr>
        <p:txBody>
          <a:bodyPr vert="horz" wrap="square" lIns="20445" tIns="0" rIns="20445" bIns="0" numCol="1" anchor="b" anchorCtr="0" compatLnSpc="1">
            <a:prstTxWarp prst="textNoShape">
              <a:avLst/>
            </a:prstTxWarp>
          </a:bodyPr>
          <a:lstStyle>
            <a:lvl1pPr algn="r" defTabSz="981512">
              <a:defRPr sz="1000" i="1" u="none"/>
            </a:lvl1pPr>
          </a:lstStyle>
          <a:p>
            <a:fld id="{DB3F8F3D-5445-4B2D-8E34-6319E2745A18}" type="slidenum">
              <a:rPr lang="en-US" altLang="en-US"/>
              <a:pPr/>
              <a:t>‹#›</a:t>
            </a:fld>
            <a:endParaRPr lang="en-US" altLang="en-US"/>
          </a:p>
        </p:txBody>
      </p:sp>
      <p:sp>
        <p:nvSpPr>
          <p:cNvPr id="2054" name="Rectangle 6"/>
          <p:cNvSpPr>
            <a:spLocks noGrp="1" noChangeArrowheads="1"/>
          </p:cNvSpPr>
          <p:nvPr>
            <p:ph type="body" sz="quarter" idx="3"/>
          </p:nvPr>
        </p:nvSpPr>
        <p:spPr bwMode="auto">
          <a:xfrm>
            <a:off x="975360" y="4561193"/>
            <a:ext cx="5364480" cy="4320953"/>
          </a:xfrm>
          <a:prstGeom prst="rect">
            <a:avLst/>
          </a:prstGeom>
          <a:noFill/>
          <a:ln w="9525">
            <a:noFill/>
            <a:miter lim="800000"/>
            <a:headEnd/>
            <a:tailEnd/>
          </a:ln>
          <a:effectLst/>
        </p:spPr>
        <p:txBody>
          <a:bodyPr vert="horz" wrap="square" lIns="98814" tIns="49407" rIns="98814" bIns="49407"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9095" name="Rectangle 7"/>
          <p:cNvSpPr>
            <a:spLocks noGrp="1" noRot="1" noChangeAspect="1"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8000096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457200" algn="l" rtl="0" eaLnBrk="0" fontAlgn="base" hangingPunct="0">
      <a:spcBef>
        <a:spcPct val="30000"/>
      </a:spcBef>
      <a:spcAft>
        <a:spcPct val="0"/>
      </a:spcAft>
      <a:defRPr sz="1000" kern="1200">
        <a:solidFill>
          <a:schemeClr val="tx1"/>
        </a:solidFill>
        <a:latin typeface="Arial" charset="0"/>
        <a:ea typeface="+mn-ea"/>
        <a:cs typeface="+mn-cs"/>
      </a:defRPr>
    </a:lvl2pPr>
    <a:lvl3pPr marL="914400" algn="l" rtl="0" eaLnBrk="0" fontAlgn="base" hangingPunct="0">
      <a:spcBef>
        <a:spcPct val="30000"/>
      </a:spcBef>
      <a:spcAft>
        <a:spcPct val="0"/>
      </a:spcAft>
      <a:defRPr sz="1000" kern="1200">
        <a:solidFill>
          <a:schemeClr val="tx1"/>
        </a:solidFill>
        <a:latin typeface="Arial" charset="0"/>
        <a:ea typeface="+mn-ea"/>
        <a:cs typeface="+mn-cs"/>
      </a:defRPr>
    </a:lvl3pPr>
    <a:lvl4pPr marL="1371600" algn="l" rtl="0" eaLnBrk="0" fontAlgn="base" hangingPunct="0">
      <a:spcBef>
        <a:spcPct val="30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sldNum" sz="quarter" idx="5"/>
          </p:nvPr>
        </p:nvSpPr>
        <p:spPr/>
        <p:txBody>
          <a:bodyPr/>
          <a:lstStyle>
            <a:lvl1pPr defTabSz="952454" eaLnBrk="0" hangingPunct="0">
              <a:defRPr sz="3600">
                <a:solidFill>
                  <a:schemeClr val="tx1"/>
                </a:solidFill>
                <a:latin typeface="Times New Roman" panose="02020603050405020304" pitchFamily="18" charset="0"/>
                <a:cs typeface="Arial" panose="020B0604020202020204" pitchFamily="34" charset="0"/>
              </a:defRPr>
            </a:lvl1pPr>
            <a:lvl2pPr marL="752954" indent="-289598" defTabSz="952454" eaLnBrk="0" hangingPunct="0">
              <a:defRPr sz="3600">
                <a:solidFill>
                  <a:schemeClr val="tx1"/>
                </a:solidFill>
                <a:latin typeface="Times New Roman" panose="02020603050405020304" pitchFamily="18" charset="0"/>
                <a:cs typeface="Arial" panose="020B0604020202020204" pitchFamily="34" charset="0"/>
              </a:defRPr>
            </a:lvl2pPr>
            <a:lvl3pPr marL="1158390" indent="-231678" defTabSz="952454" eaLnBrk="0" hangingPunct="0">
              <a:defRPr sz="3600">
                <a:solidFill>
                  <a:schemeClr val="tx1"/>
                </a:solidFill>
                <a:latin typeface="Times New Roman" panose="02020603050405020304" pitchFamily="18" charset="0"/>
                <a:cs typeface="Arial" panose="020B0604020202020204" pitchFamily="34" charset="0"/>
              </a:defRPr>
            </a:lvl3pPr>
            <a:lvl4pPr marL="1621747" indent="-231678" defTabSz="952454" eaLnBrk="0" hangingPunct="0">
              <a:defRPr sz="3600">
                <a:solidFill>
                  <a:schemeClr val="tx1"/>
                </a:solidFill>
                <a:latin typeface="Times New Roman" panose="02020603050405020304" pitchFamily="18" charset="0"/>
                <a:cs typeface="Arial" panose="020B0604020202020204" pitchFamily="34" charset="0"/>
              </a:defRPr>
            </a:lvl4pPr>
            <a:lvl5pPr marL="2085104" indent="-231678" defTabSz="952454" eaLnBrk="0" hangingPunct="0">
              <a:defRPr sz="3600">
                <a:solidFill>
                  <a:schemeClr val="tx1"/>
                </a:solidFill>
                <a:latin typeface="Times New Roman" panose="02020603050405020304" pitchFamily="18" charset="0"/>
                <a:cs typeface="Arial" panose="020B0604020202020204" pitchFamily="34" charset="0"/>
              </a:defRPr>
            </a:lvl5pPr>
            <a:lvl6pPr marL="2548459" indent="-231678" defTabSz="952454" eaLnBrk="0" fontAlgn="base" hangingPunct="0">
              <a:spcBef>
                <a:spcPct val="0"/>
              </a:spcBef>
              <a:spcAft>
                <a:spcPct val="0"/>
              </a:spcAft>
              <a:defRPr sz="3600">
                <a:solidFill>
                  <a:schemeClr val="tx1"/>
                </a:solidFill>
                <a:latin typeface="Times New Roman" panose="02020603050405020304" pitchFamily="18" charset="0"/>
                <a:cs typeface="Arial" panose="020B0604020202020204" pitchFamily="34" charset="0"/>
              </a:defRPr>
            </a:lvl6pPr>
            <a:lvl7pPr marL="3011815" indent="-231678" defTabSz="952454" eaLnBrk="0" fontAlgn="base" hangingPunct="0">
              <a:spcBef>
                <a:spcPct val="0"/>
              </a:spcBef>
              <a:spcAft>
                <a:spcPct val="0"/>
              </a:spcAft>
              <a:defRPr sz="3600">
                <a:solidFill>
                  <a:schemeClr val="tx1"/>
                </a:solidFill>
                <a:latin typeface="Times New Roman" panose="02020603050405020304" pitchFamily="18" charset="0"/>
                <a:cs typeface="Arial" panose="020B0604020202020204" pitchFamily="34" charset="0"/>
              </a:defRPr>
            </a:lvl7pPr>
            <a:lvl8pPr marL="3475172" indent="-231678" defTabSz="952454" eaLnBrk="0" fontAlgn="base" hangingPunct="0">
              <a:spcBef>
                <a:spcPct val="0"/>
              </a:spcBef>
              <a:spcAft>
                <a:spcPct val="0"/>
              </a:spcAft>
              <a:defRPr sz="3600">
                <a:solidFill>
                  <a:schemeClr val="tx1"/>
                </a:solidFill>
                <a:latin typeface="Times New Roman" panose="02020603050405020304" pitchFamily="18" charset="0"/>
                <a:cs typeface="Arial" panose="020B0604020202020204" pitchFamily="34" charset="0"/>
              </a:defRPr>
            </a:lvl8pPr>
            <a:lvl9pPr marL="3938529" indent="-231678" defTabSz="952454" eaLnBrk="0" fontAlgn="base" hangingPunct="0">
              <a:spcBef>
                <a:spcPct val="0"/>
              </a:spcBef>
              <a:spcAft>
                <a:spcPct val="0"/>
              </a:spcAft>
              <a:defRPr sz="3600">
                <a:solidFill>
                  <a:schemeClr val="tx1"/>
                </a:solidFill>
                <a:latin typeface="Times New Roman" panose="02020603050405020304" pitchFamily="18" charset="0"/>
                <a:cs typeface="Arial" panose="020B0604020202020204" pitchFamily="34" charset="0"/>
              </a:defRPr>
            </a:lvl9pPr>
          </a:lstStyle>
          <a:p>
            <a:fld id="{7DEE9644-BEB0-4649-A805-CC37B7FDC662}" type="slidenum">
              <a:rPr lang="en-US" altLang="en-US" sz="1000"/>
              <a:pPr/>
              <a:t>1</a:t>
            </a:fld>
            <a:endParaRPr lang="en-US" altLang="en-US" sz="10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807900" y="4436686"/>
            <a:ext cx="5650455" cy="4209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dirty="0">
                <a:latin typeface="Arial" panose="020B0604020202020204" pitchFamily="34" charset="0"/>
              </a:rPr>
              <a:t>Rev 3: 7/09/2015</a:t>
            </a:r>
          </a:p>
          <a:p>
            <a:pPr eaLnBrk="1" hangingPunct="1"/>
            <a:endParaRPr lang="en-US" altLang="en-US" sz="800" dirty="0">
              <a:latin typeface="Arial" panose="020B0604020202020204" pitchFamily="34" charset="0"/>
            </a:endParaRPr>
          </a:p>
          <a:p>
            <a:pPr eaLnBrk="1" hangingPunct="1"/>
            <a:r>
              <a:rPr lang="en-US" altLang="en-US" sz="800" dirty="0">
                <a:latin typeface="Arial" panose="020B0604020202020204" pitchFamily="34" charset="0"/>
              </a:rPr>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pPr eaLnBrk="1" hangingPunct="1"/>
            <a:endParaRPr lang="en-US" altLang="en-US" sz="800" dirty="0">
              <a:latin typeface="Arial" panose="020B0604020202020204" pitchFamily="34" charset="0"/>
            </a:endParaRPr>
          </a:p>
          <a:p>
            <a:pPr eaLnBrk="1" hangingPunct="1"/>
            <a:r>
              <a:rPr lang="en-US" altLang="en-US" sz="800" dirty="0">
                <a:latin typeface="Arial" panose="020B0604020202020204" pitchFamily="34" charset="0"/>
              </a:rPr>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pPr eaLnBrk="1" hangingPunct="1"/>
            <a:endParaRPr lang="en-US" altLang="en-US" sz="800" dirty="0">
              <a:latin typeface="Arial" panose="020B0604020202020204" pitchFamily="34" charset="0"/>
            </a:endParaRPr>
          </a:p>
          <a:p>
            <a:pPr eaLnBrk="1" hangingPunct="1"/>
            <a:r>
              <a:rPr lang="en-US" altLang="en-US" sz="800" dirty="0">
                <a:latin typeface="Arial" panose="020B0604020202020204" pitchFamily="34" charset="0"/>
              </a:rPr>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a:p>
            <a:pPr eaLnBrk="1" hangingPunct="1"/>
            <a:endParaRPr lang="en-US" altLang="en-US" sz="800" b="1" dirty="0">
              <a:latin typeface="Arial" panose="020B0604020202020204" pitchFamily="34" charset="0"/>
            </a:endParaRPr>
          </a:p>
          <a:p>
            <a:pPr eaLnBrk="1" hangingPunct="1"/>
            <a:r>
              <a:rPr lang="en-US" altLang="en-US" sz="800" b="1" dirty="0">
                <a:latin typeface="Arial" panose="020B0604020202020204" pitchFamily="34" charset="0"/>
              </a:rPr>
              <a:t>NCDOL References:</a:t>
            </a:r>
          </a:p>
          <a:p>
            <a:r>
              <a:rPr lang="en-US" sz="800" b="1" dirty="0"/>
              <a:t>HAZARDOUS ENERGY CONTROL (Lockout/Tagout) </a:t>
            </a:r>
            <a:endParaRPr lang="en-US" sz="800" dirty="0"/>
          </a:p>
          <a:p>
            <a:r>
              <a:rPr lang="en-US" sz="800" dirty="0"/>
              <a:t>CPL 02-00-147 Control of Hazardous Energy </a:t>
            </a:r>
          </a:p>
          <a:p>
            <a:r>
              <a:rPr lang="en-US" sz="800" dirty="0"/>
              <a:t>CPL 02-01-043 Slide-locks-Control of Hazardous Energy </a:t>
            </a:r>
          </a:p>
          <a:p>
            <a:r>
              <a:rPr lang="en-US" sz="800" dirty="0"/>
              <a:t>CFR 106 Lockout/</a:t>
            </a:r>
            <a:r>
              <a:rPr lang="en-US" sz="800" dirty="0" err="1"/>
              <a:t>Tagout</a:t>
            </a:r>
            <a:r>
              <a:rPr lang="en-US" sz="800" dirty="0"/>
              <a:t> </a:t>
            </a:r>
          </a:p>
          <a:p>
            <a:r>
              <a:rPr lang="en-US" sz="800" dirty="0"/>
              <a:t>CFR 106A Lockout/</a:t>
            </a:r>
            <a:r>
              <a:rPr lang="en-US" sz="800" dirty="0" err="1"/>
              <a:t>Tagout</a:t>
            </a:r>
            <a:r>
              <a:rPr lang="en-US" sz="800" dirty="0"/>
              <a:t> </a:t>
            </a:r>
          </a:p>
          <a:p>
            <a:endParaRPr lang="en-US" sz="800" dirty="0"/>
          </a:p>
        </p:txBody>
      </p:sp>
    </p:spTree>
    <p:extLst>
      <p:ext uri="{BB962C8B-B14F-4D97-AF65-F5344CB8AC3E}">
        <p14:creationId xmlns:p14="http://schemas.microsoft.com/office/powerpoint/2010/main" val="2437804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12</a:t>
            </a:fld>
            <a:endParaRPr lang="en-US" altLang="en-US"/>
          </a:p>
        </p:txBody>
      </p:sp>
    </p:spTree>
    <p:extLst>
      <p:ext uri="{BB962C8B-B14F-4D97-AF65-F5344CB8AC3E}">
        <p14:creationId xmlns:p14="http://schemas.microsoft.com/office/powerpoint/2010/main" val="54703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13</a:t>
            </a:fld>
            <a:endParaRPr lang="en-US" altLang="en-US"/>
          </a:p>
        </p:txBody>
      </p:sp>
    </p:spTree>
    <p:extLst>
      <p:ext uri="{BB962C8B-B14F-4D97-AF65-F5344CB8AC3E}">
        <p14:creationId xmlns:p14="http://schemas.microsoft.com/office/powerpoint/2010/main" val="3959550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16</a:t>
            </a:fld>
            <a:endParaRPr lang="en-US" altLang="en-US"/>
          </a:p>
        </p:txBody>
      </p:sp>
    </p:spTree>
    <p:extLst>
      <p:ext uri="{BB962C8B-B14F-4D97-AF65-F5344CB8AC3E}">
        <p14:creationId xmlns:p14="http://schemas.microsoft.com/office/powerpoint/2010/main" val="1388781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17</a:t>
            </a:fld>
            <a:endParaRPr lang="en-US" altLang="en-US"/>
          </a:p>
        </p:txBody>
      </p:sp>
    </p:spTree>
    <p:extLst>
      <p:ext uri="{BB962C8B-B14F-4D97-AF65-F5344CB8AC3E}">
        <p14:creationId xmlns:p14="http://schemas.microsoft.com/office/powerpoint/2010/main" val="2209790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19</a:t>
            </a:fld>
            <a:endParaRPr lang="en-US" altLang="en-US"/>
          </a:p>
        </p:txBody>
      </p:sp>
    </p:spTree>
    <p:extLst>
      <p:ext uri="{BB962C8B-B14F-4D97-AF65-F5344CB8AC3E}">
        <p14:creationId xmlns:p14="http://schemas.microsoft.com/office/powerpoint/2010/main" val="3227876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20</a:t>
            </a:fld>
            <a:endParaRPr lang="en-US" altLang="en-US"/>
          </a:p>
        </p:txBody>
      </p:sp>
    </p:spTree>
    <p:extLst>
      <p:ext uri="{BB962C8B-B14F-4D97-AF65-F5344CB8AC3E}">
        <p14:creationId xmlns:p14="http://schemas.microsoft.com/office/powerpoint/2010/main" val="958096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22</a:t>
            </a:fld>
            <a:endParaRPr lang="en-US" altLang="en-US"/>
          </a:p>
        </p:txBody>
      </p:sp>
    </p:spTree>
    <p:extLst>
      <p:ext uri="{BB962C8B-B14F-4D97-AF65-F5344CB8AC3E}">
        <p14:creationId xmlns:p14="http://schemas.microsoft.com/office/powerpoint/2010/main" val="2289059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23</a:t>
            </a:fld>
            <a:endParaRPr lang="en-US" altLang="en-US"/>
          </a:p>
        </p:txBody>
      </p:sp>
    </p:spTree>
    <p:extLst>
      <p:ext uri="{BB962C8B-B14F-4D97-AF65-F5344CB8AC3E}">
        <p14:creationId xmlns:p14="http://schemas.microsoft.com/office/powerpoint/2010/main" val="925533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28</a:t>
            </a:fld>
            <a:endParaRPr lang="en-US" altLang="en-US"/>
          </a:p>
        </p:txBody>
      </p:sp>
    </p:spTree>
    <p:extLst>
      <p:ext uri="{BB962C8B-B14F-4D97-AF65-F5344CB8AC3E}">
        <p14:creationId xmlns:p14="http://schemas.microsoft.com/office/powerpoint/2010/main" val="671029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29</a:t>
            </a:fld>
            <a:endParaRPr lang="en-US" altLang="en-US"/>
          </a:p>
        </p:txBody>
      </p:sp>
    </p:spTree>
    <p:extLst>
      <p:ext uri="{BB962C8B-B14F-4D97-AF65-F5344CB8AC3E}">
        <p14:creationId xmlns:p14="http://schemas.microsoft.com/office/powerpoint/2010/main" val="3195845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2</a:t>
            </a:fld>
            <a:endParaRPr lang="en-US" altLang="en-US"/>
          </a:p>
        </p:txBody>
      </p:sp>
    </p:spTree>
    <p:extLst>
      <p:ext uri="{BB962C8B-B14F-4D97-AF65-F5344CB8AC3E}">
        <p14:creationId xmlns:p14="http://schemas.microsoft.com/office/powerpoint/2010/main" val="2574438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30</a:t>
            </a:fld>
            <a:endParaRPr lang="en-US" altLang="en-US"/>
          </a:p>
        </p:txBody>
      </p:sp>
    </p:spTree>
    <p:extLst>
      <p:ext uri="{BB962C8B-B14F-4D97-AF65-F5344CB8AC3E}">
        <p14:creationId xmlns:p14="http://schemas.microsoft.com/office/powerpoint/2010/main" val="2066687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37</a:t>
            </a:fld>
            <a:endParaRPr lang="en-US" altLang="en-US"/>
          </a:p>
        </p:txBody>
      </p:sp>
    </p:spTree>
    <p:extLst>
      <p:ext uri="{BB962C8B-B14F-4D97-AF65-F5344CB8AC3E}">
        <p14:creationId xmlns:p14="http://schemas.microsoft.com/office/powerpoint/2010/main" val="1612295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38</a:t>
            </a:fld>
            <a:endParaRPr lang="en-US" altLang="en-US"/>
          </a:p>
        </p:txBody>
      </p:sp>
    </p:spTree>
    <p:extLst>
      <p:ext uri="{BB962C8B-B14F-4D97-AF65-F5344CB8AC3E}">
        <p14:creationId xmlns:p14="http://schemas.microsoft.com/office/powerpoint/2010/main" val="3588123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39</a:t>
            </a:fld>
            <a:endParaRPr lang="en-US" altLang="en-US"/>
          </a:p>
        </p:txBody>
      </p:sp>
    </p:spTree>
    <p:extLst>
      <p:ext uri="{BB962C8B-B14F-4D97-AF65-F5344CB8AC3E}">
        <p14:creationId xmlns:p14="http://schemas.microsoft.com/office/powerpoint/2010/main" val="2105939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40</a:t>
            </a:fld>
            <a:endParaRPr lang="en-US" altLang="en-US"/>
          </a:p>
        </p:txBody>
      </p:sp>
    </p:spTree>
    <p:extLst>
      <p:ext uri="{BB962C8B-B14F-4D97-AF65-F5344CB8AC3E}">
        <p14:creationId xmlns:p14="http://schemas.microsoft.com/office/powerpoint/2010/main" val="2833536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41</a:t>
            </a:fld>
            <a:endParaRPr lang="en-US" altLang="en-US"/>
          </a:p>
        </p:txBody>
      </p:sp>
    </p:spTree>
    <p:extLst>
      <p:ext uri="{BB962C8B-B14F-4D97-AF65-F5344CB8AC3E}">
        <p14:creationId xmlns:p14="http://schemas.microsoft.com/office/powerpoint/2010/main" val="2340961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44</a:t>
            </a:fld>
            <a:endParaRPr lang="en-US" altLang="en-US"/>
          </a:p>
        </p:txBody>
      </p:sp>
    </p:spTree>
    <p:extLst>
      <p:ext uri="{BB962C8B-B14F-4D97-AF65-F5344CB8AC3E}">
        <p14:creationId xmlns:p14="http://schemas.microsoft.com/office/powerpoint/2010/main" val="2886531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45</a:t>
            </a:fld>
            <a:endParaRPr lang="en-US" altLang="en-US"/>
          </a:p>
        </p:txBody>
      </p:sp>
    </p:spTree>
    <p:extLst>
      <p:ext uri="{BB962C8B-B14F-4D97-AF65-F5344CB8AC3E}">
        <p14:creationId xmlns:p14="http://schemas.microsoft.com/office/powerpoint/2010/main" val="1110225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52</a:t>
            </a:fld>
            <a:endParaRPr lang="en-US" altLang="en-US"/>
          </a:p>
        </p:txBody>
      </p:sp>
    </p:spTree>
    <p:extLst>
      <p:ext uri="{BB962C8B-B14F-4D97-AF65-F5344CB8AC3E}">
        <p14:creationId xmlns:p14="http://schemas.microsoft.com/office/powerpoint/2010/main" val="2889480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3</a:t>
            </a:fld>
            <a:endParaRPr lang="en-US" altLang="en-US"/>
          </a:p>
        </p:txBody>
      </p:sp>
    </p:spTree>
    <p:extLst>
      <p:ext uri="{BB962C8B-B14F-4D97-AF65-F5344CB8AC3E}">
        <p14:creationId xmlns:p14="http://schemas.microsoft.com/office/powerpoint/2010/main" val="3721780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4</a:t>
            </a:fld>
            <a:endParaRPr lang="en-US" altLang="en-US"/>
          </a:p>
        </p:txBody>
      </p:sp>
    </p:spTree>
    <p:extLst>
      <p:ext uri="{BB962C8B-B14F-4D97-AF65-F5344CB8AC3E}">
        <p14:creationId xmlns:p14="http://schemas.microsoft.com/office/powerpoint/2010/main" val="1601176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5</a:t>
            </a:fld>
            <a:endParaRPr lang="en-US" altLang="en-US"/>
          </a:p>
        </p:txBody>
      </p:sp>
    </p:spTree>
    <p:extLst>
      <p:ext uri="{BB962C8B-B14F-4D97-AF65-F5344CB8AC3E}">
        <p14:creationId xmlns:p14="http://schemas.microsoft.com/office/powerpoint/2010/main" val="119797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6</a:t>
            </a:fld>
            <a:endParaRPr lang="en-US" altLang="en-US"/>
          </a:p>
        </p:txBody>
      </p:sp>
    </p:spTree>
    <p:extLst>
      <p:ext uri="{BB962C8B-B14F-4D97-AF65-F5344CB8AC3E}">
        <p14:creationId xmlns:p14="http://schemas.microsoft.com/office/powerpoint/2010/main" val="3924686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7</a:t>
            </a:fld>
            <a:endParaRPr lang="en-US" altLang="en-US"/>
          </a:p>
        </p:txBody>
      </p:sp>
    </p:spTree>
    <p:extLst>
      <p:ext uri="{BB962C8B-B14F-4D97-AF65-F5344CB8AC3E}">
        <p14:creationId xmlns:p14="http://schemas.microsoft.com/office/powerpoint/2010/main" val="2477906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8</a:t>
            </a:fld>
            <a:endParaRPr lang="en-US" altLang="en-US"/>
          </a:p>
        </p:txBody>
      </p:sp>
    </p:spTree>
    <p:extLst>
      <p:ext uri="{BB962C8B-B14F-4D97-AF65-F5344CB8AC3E}">
        <p14:creationId xmlns:p14="http://schemas.microsoft.com/office/powerpoint/2010/main" val="220217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9</a:t>
            </a:fld>
            <a:endParaRPr lang="en-US" altLang="en-US"/>
          </a:p>
        </p:txBody>
      </p:sp>
    </p:spTree>
    <p:extLst>
      <p:ext uri="{BB962C8B-B14F-4D97-AF65-F5344CB8AC3E}">
        <p14:creationId xmlns:p14="http://schemas.microsoft.com/office/powerpoint/2010/main" val="697685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Line 22"/>
          <p:cNvSpPr>
            <a:spLocks noChangeShapeType="1"/>
          </p:cNvSpPr>
          <p:nvPr userDrawn="1"/>
        </p:nvSpPr>
        <p:spPr bwMode="auto">
          <a:xfrm>
            <a:off x="609600" y="1066800"/>
            <a:ext cx="7924800" cy="0"/>
          </a:xfrm>
          <a:prstGeom prst="line">
            <a:avLst/>
          </a:prstGeom>
          <a:noFill/>
          <a:ln w="50800">
            <a:solidFill>
              <a:srgbClr val="012D9A"/>
            </a:solidFill>
            <a:round/>
            <a:headEnd type="none" w="sm" len="sm"/>
            <a:tailEnd type="none" w="sm" len="sm"/>
          </a:ln>
          <a:effectLst/>
        </p:spPr>
        <p:txBody>
          <a:bodyPr/>
          <a:lstStyle/>
          <a:p>
            <a:pPr>
              <a:defRPr/>
            </a:pPr>
            <a:endParaRPr lang="en-US"/>
          </a:p>
        </p:txBody>
      </p:sp>
      <p:sp>
        <p:nvSpPr>
          <p:cNvPr id="6" name="Line 24"/>
          <p:cNvSpPr>
            <a:spLocks noChangeShapeType="1"/>
          </p:cNvSpPr>
          <p:nvPr userDrawn="1"/>
        </p:nvSpPr>
        <p:spPr bwMode="auto">
          <a:xfrm flipV="1">
            <a:off x="685800" y="6019800"/>
            <a:ext cx="7772400" cy="0"/>
          </a:xfrm>
          <a:prstGeom prst="line">
            <a:avLst/>
          </a:prstGeom>
          <a:noFill/>
          <a:ln w="25400">
            <a:solidFill>
              <a:srgbClr val="012D9A"/>
            </a:solidFill>
            <a:round/>
            <a:headEnd type="none" w="sm" len="sm"/>
            <a:tailEnd type="none" w="sm" len="sm"/>
          </a:ln>
          <a:effectLst/>
        </p:spPr>
        <p:txBody>
          <a:bodyPr/>
          <a:lstStyle/>
          <a:p>
            <a:pPr>
              <a:defRPr/>
            </a:pPr>
            <a:endParaRPr lang="en-US"/>
          </a:p>
        </p:txBody>
      </p:sp>
      <p:sp>
        <p:nvSpPr>
          <p:cNvPr id="312329" name="Rectangle 9"/>
          <p:cNvSpPr>
            <a:spLocks noGrp="1" noChangeArrowheads="1"/>
          </p:cNvSpPr>
          <p:nvPr>
            <p:ph type="ctrTitle" sz="quarter"/>
          </p:nvPr>
        </p:nvSpPr>
        <p:spPr bwMode="auto">
          <a:xfrm>
            <a:off x="2260600" y="2900363"/>
            <a:ext cx="6235700" cy="752475"/>
          </a:xfrm>
        </p:spPr>
        <p:txBody>
          <a:bodyPr lIns="82550" tIns="41275" rIns="82550" bIns="41275" anchor="ctr"/>
          <a:lstStyle>
            <a:lvl1pPr>
              <a:defRPr sz="4400"/>
            </a:lvl1pPr>
          </a:lstStyle>
          <a:p>
            <a:endParaRPr lang="en-US" dirty="0"/>
          </a:p>
        </p:txBody>
      </p:sp>
      <p:sp>
        <p:nvSpPr>
          <p:cNvPr id="312330" name="Rectangle 10"/>
          <p:cNvSpPr>
            <a:spLocks noGrp="1" noChangeArrowheads="1"/>
          </p:cNvSpPr>
          <p:nvPr>
            <p:ph type="subTitle" sz="quarter" idx="1"/>
          </p:nvPr>
        </p:nvSpPr>
        <p:spPr>
          <a:xfrm>
            <a:off x="2819400" y="4435475"/>
            <a:ext cx="5721350" cy="509588"/>
          </a:xfrm>
        </p:spPr>
        <p:txBody>
          <a:bodyPr lIns="82550" tIns="41275" rIns="82550" bIns="41275" anchor="ctr">
            <a:spAutoFit/>
          </a:bodyPr>
          <a:lstStyle>
            <a:lvl1pPr marL="287338" indent="-287338">
              <a:defRPr>
                <a:solidFill>
                  <a:srgbClr val="012D9A"/>
                </a:solidFill>
              </a:defRPr>
            </a:lvl1pPr>
          </a:lstStyle>
          <a:p>
            <a:endParaRPr lang="en-US" dirty="0"/>
          </a:p>
        </p:txBody>
      </p:sp>
      <p:sp>
        <p:nvSpPr>
          <p:cNvPr id="7" name="TextBox 6"/>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319" y="6062472"/>
            <a:ext cx="2348281" cy="795528"/>
          </a:xfrm>
          <a:prstGeom prst="rect">
            <a:avLst/>
          </a:prstGeom>
        </p:spPr>
      </p:pic>
    </p:spTree>
    <p:extLst>
      <p:ext uri="{BB962C8B-B14F-4D97-AF65-F5344CB8AC3E}">
        <p14:creationId xmlns:p14="http://schemas.microsoft.com/office/powerpoint/2010/main" val="9087531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1379"/>
            <a:ext cx="7924800" cy="549275"/>
          </a:xfrm>
        </p:spPr>
        <p:txBody>
          <a:bodyPr/>
          <a:lstStyle/>
          <a:p>
            <a:r>
              <a:rPr lang="en-US" dirty="0"/>
              <a:t>Click to edit Master title style</a:t>
            </a:r>
          </a:p>
        </p:txBody>
      </p:sp>
      <p:sp>
        <p:nvSpPr>
          <p:cNvPr id="3" name="Content Placeholder 2"/>
          <p:cNvSpPr>
            <a:spLocks noGrp="1"/>
          </p:cNvSpPr>
          <p:nvPr>
            <p:ph idx="1"/>
          </p:nvPr>
        </p:nvSpPr>
        <p:spPr>
          <a:xfrm>
            <a:off x="609600" y="1219200"/>
            <a:ext cx="8001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6400800" y="609600"/>
            <a:ext cx="21336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4388483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98218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190247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002526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04765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533400"/>
            <a:ext cx="211455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533400"/>
            <a:ext cx="619125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5613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2295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696200" cy="549275"/>
          </a:xfrm>
        </p:spPr>
        <p:txBody>
          <a:bodyPr/>
          <a:lstStyle/>
          <a:p>
            <a:r>
              <a:rPr lang="en-US"/>
              <a:t>Click to edit Master title style</a:t>
            </a:r>
          </a:p>
        </p:txBody>
      </p:sp>
      <p:sp>
        <p:nvSpPr>
          <p:cNvPr id="3" name="Text Placeholder 2"/>
          <p:cNvSpPr>
            <a:spLocks noGrp="1"/>
          </p:cNvSpPr>
          <p:nvPr>
            <p:ph type="body" sz="half" idx="1"/>
          </p:nvPr>
        </p:nvSpPr>
        <p:spPr>
          <a:xfrm>
            <a:off x="685800" y="12954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261430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6038" tIns="0" rIns="46038" bIns="0" numCol="1" anchor="t" anchorCtr="0" compatLnSpc="1">
            <a:prstTxWarp prst="textNoShape">
              <a:avLst/>
            </a:prstTxWarp>
            <a:spAutoFit/>
          </a:bodyPr>
          <a:lstStyle/>
          <a:p>
            <a:pPr lvl="0"/>
            <a:r>
              <a:rPr lang="en-US" altLang="en-US"/>
              <a:t>Title of Slide in Caps &amp; Lower Case</a:t>
            </a:r>
          </a:p>
        </p:txBody>
      </p:sp>
      <p:sp>
        <p:nvSpPr>
          <p:cNvPr id="1048" name="Line 24"/>
          <p:cNvSpPr>
            <a:spLocks noChangeShapeType="1"/>
          </p:cNvSpPr>
          <p:nvPr userDrawn="1"/>
        </p:nvSpPr>
        <p:spPr bwMode="auto">
          <a:xfrm>
            <a:off x="609600" y="1066800"/>
            <a:ext cx="7924800" cy="0"/>
          </a:xfrm>
          <a:prstGeom prst="line">
            <a:avLst/>
          </a:prstGeom>
          <a:noFill/>
          <a:ln w="50800">
            <a:solidFill>
              <a:srgbClr val="012D9A"/>
            </a:solidFill>
            <a:round/>
            <a:headEnd type="none" w="sm" len="sm"/>
            <a:tailEnd type="none" w="sm" len="sm"/>
          </a:ln>
          <a:effectLst/>
        </p:spPr>
        <p:txBody>
          <a:bodyPr/>
          <a:lstStyle/>
          <a:p>
            <a:pPr>
              <a:defRPr/>
            </a:pPr>
            <a:endParaRPr lang="en-US"/>
          </a:p>
        </p:txBody>
      </p:sp>
      <p:sp>
        <p:nvSpPr>
          <p:cNvPr id="1049" name="Line 25"/>
          <p:cNvSpPr>
            <a:spLocks noChangeShapeType="1"/>
          </p:cNvSpPr>
          <p:nvPr userDrawn="1"/>
        </p:nvSpPr>
        <p:spPr bwMode="auto">
          <a:xfrm flipV="1">
            <a:off x="685800" y="6019800"/>
            <a:ext cx="7772400" cy="0"/>
          </a:xfrm>
          <a:prstGeom prst="line">
            <a:avLst/>
          </a:prstGeom>
          <a:noFill/>
          <a:ln w="25400">
            <a:solidFill>
              <a:srgbClr val="012D9A"/>
            </a:solidFill>
            <a:round/>
            <a:headEnd type="none" w="sm" len="sm"/>
            <a:tailEnd type="none" w="sm" len="sm"/>
          </a:ln>
          <a:effectLst/>
        </p:spPr>
        <p:txBody>
          <a:bodyPr/>
          <a:lstStyle/>
          <a:p>
            <a:pPr>
              <a:defRPr/>
            </a:pPr>
            <a:endParaRPr lang="en-US"/>
          </a:p>
        </p:txBody>
      </p:sp>
      <p:sp>
        <p:nvSpPr>
          <p:cNvPr id="1029" name="Rectangle 28"/>
          <p:cNvSpPr>
            <a:spLocks noGrp="1" noChangeArrowheads="1"/>
          </p:cNvSpPr>
          <p:nvPr>
            <p:ph type="body" idx="1"/>
          </p:nvPr>
        </p:nvSpPr>
        <p:spPr bwMode="auto">
          <a:xfrm>
            <a:off x="609600" y="1295400"/>
            <a:ext cx="8001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TextBox 5"/>
          <p:cNvSpPr txBox="1"/>
          <p:nvPr userDrawn="1"/>
        </p:nvSpPr>
        <p:spPr>
          <a:xfrm>
            <a:off x="5715000" y="6248400"/>
            <a:ext cx="2971800" cy="338554"/>
          </a:xfrm>
          <a:prstGeom prst="rect">
            <a:avLst/>
          </a:prstGeom>
          <a:noFill/>
        </p:spPr>
        <p:txBody>
          <a:bodyPr wrap="square">
            <a:spAutoFit/>
          </a:bodyPr>
          <a:lstStyle/>
          <a:p>
            <a:pPr>
              <a:defRPr/>
            </a:pPr>
            <a:r>
              <a:rPr lang="en-US" sz="800" u="none" dirty="0">
                <a:solidFill>
                  <a:schemeClr val="tx2">
                    <a:lumMod val="50000"/>
                  </a:schemeClr>
                </a:solidFill>
                <a:latin typeface="Arial" panose="020B0604020202020204" pitchFamily="34" charset="0"/>
                <a:cs typeface="Arial" panose="020B0604020202020204" pitchFamily="34" charset="0"/>
              </a:rPr>
              <a:t>This</a:t>
            </a:r>
            <a:r>
              <a:rPr lang="en-US" sz="800" u="none" baseline="0" dirty="0">
                <a:solidFill>
                  <a:schemeClr val="tx2">
                    <a:lumMod val="50000"/>
                  </a:schemeClr>
                </a:solidFill>
                <a:latin typeface="Arial" panose="020B0604020202020204" pitchFamily="34" charset="0"/>
                <a:cs typeface="Arial" panose="020B0604020202020204" pitchFamily="34" charset="0"/>
              </a:rPr>
              <a:t> presentation was created by</a:t>
            </a:r>
            <a:r>
              <a:rPr lang="en-US" sz="800" u="none" dirty="0">
                <a:solidFill>
                  <a:schemeClr val="tx2">
                    <a:lumMod val="50000"/>
                  </a:schemeClr>
                </a:solidFill>
                <a:latin typeface="Arial" panose="020B0604020202020204" pitchFamily="34" charset="0"/>
                <a:cs typeface="Arial" panose="020B0604020202020204" pitchFamily="34" charset="0"/>
              </a:rPr>
              <a:t> the N.C. Department of Labor</a:t>
            </a:r>
            <a:r>
              <a:rPr lang="en-US" sz="800" u="none" baseline="0" dirty="0">
                <a:solidFill>
                  <a:schemeClr val="tx2">
                    <a:lumMod val="50000"/>
                  </a:schemeClr>
                </a:solidFill>
                <a:latin typeface="Arial" panose="020B0604020202020204" pitchFamily="34" charset="0"/>
                <a:cs typeface="Arial" panose="020B0604020202020204" pitchFamily="34" charset="0"/>
              </a:rPr>
              <a:t> for safety and health training.</a:t>
            </a:r>
            <a:endParaRPr lang="en-US" sz="800" u="none" dirty="0">
              <a:solidFill>
                <a:schemeClr val="tx2">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66319" y="6062472"/>
            <a:ext cx="2348281" cy="795528"/>
          </a:xfrm>
          <a:prstGeom prst="rect">
            <a:avLst/>
          </a:prstGeom>
        </p:spPr>
      </p:pic>
    </p:spTree>
  </p:cSld>
  <p:clrMap bg1="lt1" tx1="dk1" bg2="lt2" tx2="dk2" accent1="accent1" accent2="accent2" accent3="accent3" accent4="accent4" accent5="accent5" accent6="accent6" hlink="hlink" folHlink="folHlink"/>
  <p:sldLayoutIdLst>
    <p:sldLayoutId id="2147483975" r:id="rId1"/>
    <p:sldLayoutId id="2147483967" r:id="rId2"/>
    <p:sldLayoutId id="2147483968" r:id="rId3"/>
    <p:sldLayoutId id="2147483969" r:id="rId4"/>
    <p:sldLayoutId id="2147483970" r:id="rId5"/>
    <p:sldLayoutId id="2147483971" r:id="rId6"/>
    <p:sldLayoutId id="2147483972" r:id="rId7"/>
    <p:sldLayoutId id="2147483976" r:id="rId8"/>
    <p:sldLayoutId id="2147483981" r:id="rId9"/>
  </p:sldLayoutIdLst>
  <p:transition/>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anose="05000000000000000000"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anose="05050102010706020507"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514600" indent="-228600" algn="l" rtl="0" eaLnBrk="0" fontAlgn="base" hangingPunct="0">
        <a:spcBef>
          <a:spcPct val="0"/>
        </a:spcBef>
        <a:spcAft>
          <a:spcPct val="0"/>
        </a:spcAft>
        <a:buClr>
          <a:srgbClr val="012D9A"/>
        </a:buClr>
        <a:buChar char="–"/>
        <a:defRPr sz="1600">
          <a:solidFill>
            <a:schemeClr val="tx1"/>
          </a:solidFill>
          <a:latin typeface="+mn-lt"/>
        </a:defRPr>
      </a:lvl6pPr>
      <a:lvl7pPr marL="2971800" indent="-228600" algn="l" rtl="0" eaLnBrk="0" fontAlgn="base" hangingPunct="0">
        <a:spcBef>
          <a:spcPct val="0"/>
        </a:spcBef>
        <a:spcAft>
          <a:spcPct val="0"/>
        </a:spcAft>
        <a:buClr>
          <a:srgbClr val="012D9A"/>
        </a:buClr>
        <a:buChar char="–"/>
        <a:defRPr sz="1600">
          <a:solidFill>
            <a:schemeClr val="tx1"/>
          </a:solidFill>
          <a:latin typeface="+mn-lt"/>
        </a:defRPr>
      </a:lvl7pPr>
      <a:lvl8pPr marL="3429000" indent="-228600" algn="l" rtl="0" eaLnBrk="0" fontAlgn="base" hangingPunct="0">
        <a:spcBef>
          <a:spcPct val="0"/>
        </a:spcBef>
        <a:spcAft>
          <a:spcPct val="0"/>
        </a:spcAft>
        <a:buClr>
          <a:srgbClr val="012D9A"/>
        </a:buClr>
        <a:buChar char="–"/>
        <a:defRPr sz="1600">
          <a:solidFill>
            <a:schemeClr val="tx1"/>
          </a:solidFill>
          <a:latin typeface="+mn-lt"/>
        </a:defRPr>
      </a:lvl8pPr>
      <a:lvl9pPr marL="3886200" indent="-22860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www.mrscienceshow.com/2010/06/bring-us-your-burning-science-questions.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0" y="1663706"/>
            <a:ext cx="7404100" cy="1930016"/>
          </a:xfrm>
        </p:spPr>
        <p:txBody>
          <a:bodyPr/>
          <a:lstStyle/>
          <a:p>
            <a:r>
              <a:rPr lang="en-US" altLang="en-US" sz="4000" dirty="0"/>
              <a:t>Control of Hazardous Energy (Lockout/Tagout) – Part 2</a:t>
            </a:r>
            <a:br>
              <a:rPr lang="en-US" altLang="en-US" sz="4000" dirty="0"/>
            </a:br>
            <a:endParaRPr lang="en-US" altLang="en-US" sz="4000" dirty="0"/>
          </a:p>
        </p:txBody>
      </p:sp>
      <p:sp>
        <p:nvSpPr>
          <p:cNvPr id="3075" name="Rectangle 3"/>
          <p:cNvSpPr>
            <a:spLocks noGrp="1" noChangeArrowheads="1"/>
          </p:cNvSpPr>
          <p:nvPr>
            <p:ph type="subTitle" idx="1"/>
          </p:nvPr>
        </p:nvSpPr>
        <p:spPr>
          <a:xfrm>
            <a:off x="838200" y="3061157"/>
            <a:ext cx="6172200" cy="1806905"/>
          </a:xfrm>
        </p:spPr>
        <p:txBody>
          <a:bodyPr/>
          <a:lstStyle/>
          <a:p>
            <a:pPr marL="0" indent="0" algn="ctr">
              <a:buNone/>
            </a:pPr>
            <a:endParaRPr lang="en-US" altLang="en-US" b="1" i="1" dirty="0"/>
          </a:p>
          <a:p>
            <a:pPr marL="0" indent="0" algn="ctr">
              <a:buNone/>
            </a:pPr>
            <a:endParaRPr lang="en-US" altLang="en-US" b="1" i="1" dirty="0"/>
          </a:p>
          <a:p>
            <a:pPr marL="0" indent="0">
              <a:buNone/>
            </a:pPr>
            <a:r>
              <a:rPr lang="en-US" altLang="en-US" b="1" i="1" dirty="0"/>
              <a:t>Amputations SEP Training</a:t>
            </a:r>
          </a:p>
          <a:p>
            <a:pPr marL="0" indent="0">
              <a:buNone/>
            </a:pPr>
            <a:r>
              <a:rPr lang="en-US" altLang="en-US" b="1" i="1" dirty="0"/>
              <a:t>September 2019</a:t>
            </a:r>
          </a:p>
        </p:txBody>
      </p:sp>
    </p:spTree>
    <p:extLst>
      <p:ext uri="{BB962C8B-B14F-4D97-AF65-F5344CB8AC3E}">
        <p14:creationId xmlns:p14="http://schemas.microsoft.com/office/powerpoint/2010/main" val="52923181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9CAEB-85F6-4555-910E-EDE0DD0BEF17}"/>
              </a:ext>
            </a:extLst>
          </p:cNvPr>
          <p:cNvSpPr>
            <a:spLocks noGrp="1"/>
          </p:cNvSpPr>
          <p:nvPr>
            <p:ph type="title"/>
          </p:nvPr>
        </p:nvSpPr>
        <p:spPr>
          <a:xfrm>
            <a:off x="609600" y="457200"/>
            <a:ext cx="7924800" cy="492443"/>
          </a:xfrm>
        </p:spPr>
        <p:txBody>
          <a:bodyPr/>
          <a:lstStyle/>
          <a:p>
            <a:r>
              <a:rPr lang="en-US" sz="3200" dirty="0"/>
              <a:t>Case Study #1 – Effective Guarding?</a:t>
            </a:r>
          </a:p>
        </p:txBody>
      </p:sp>
      <p:pic>
        <p:nvPicPr>
          <p:cNvPr id="4" name="Content Placeholder 3">
            <a:extLst>
              <a:ext uri="{FF2B5EF4-FFF2-40B4-BE49-F238E27FC236}">
                <a16:creationId xmlns:a16="http://schemas.microsoft.com/office/drawing/2014/main" id="{749701F6-43E9-4781-8CF4-C6AF4747D6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320971"/>
            <a:ext cx="8001000" cy="4474820"/>
          </a:xfrm>
          <a:prstGeom prst="rect">
            <a:avLst/>
          </a:prstGeom>
          <a:ln w="38100">
            <a:solidFill>
              <a:srgbClr val="FF0000"/>
            </a:solidFill>
          </a:ln>
        </p:spPr>
      </p:pic>
      <p:sp>
        <p:nvSpPr>
          <p:cNvPr id="5" name="TextBox 4">
            <a:extLst>
              <a:ext uri="{FF2B5EF4-FFF2-40B4-BE49-F238E27FC236}">
                <a16:creationId xmlns:a16="http://schemas.microsoft.com/office/drawing/2014/main" id="{23785021-2949-4188-8BD7-DD25C005E76E}"/>
              </a:ext>
            </a:extLst>
          </p:cNvPr>
          <p:cNvSpPr txBox="1"/>
          <p:nvPr/>
        </p:nvSpPr>
        <p:spPr>
          <a:xfrm>
            <a:off x="5305399" y="6127684"/>
            <a:ext cx="3495701" cy="461665"/>
          </a:xfrm>
          <a:prstGeom prst="rect">
            <a:avLst/>
          </a:prstGeom>
          <a:solidFill>
            <a:schemeClr val="bg1"/>
          </a:solidFill>
        </p:spPr>
        <p:txBody>
          <a:bodyPr wrap="none" rtlCol="0">
            <a:spAutoFit/>
          </a:bodyPr>
          <a:lstStyle/>
          <a:p>
            <a:r>
              <a:rPr lang="en-US" sz="2400" i="1" u="none" dirty="0">
                <a:solidFill>
                  <a:srgbClr val="FF0000"/>
                </a:solidFill>
              </a:rPr>
              <a:t>CPL 02-00-147, page 2-26</a:t>
            </a:r>
          </a:p>
        </p:txBody>
      </p:sp>
    </p:spTree>
    <p:extLst>
      <p:ext uri="{BB962C8B-B14F-4D97-AF65-F5344CB8AC3E}">
        <p14:creationId xmlns:p14="http://schemas.microsoft.com/office/powerpoint/2010/main" val="312899254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BF9B2-E00D-4088-8499-C5C3D61EB4CA}"/>
              </a:ext>
            </a:extLst>
          </p:cNvPr>
          <p:cNvSpPr>
            <a:spLocks noGrp="1"/>
          </p:cNvSpPr>
          <p:nvPr>
            <p:ph type="title"/>
          </p:nvPr>
        </p:nvSpPr>
        <p:spPr>
          <a:xfrm>
            <a:off x="609600" y="457200"/>
            <a:ext cx="7924800" cy="492443"/>
          </a:xfrm>
        </p:spPr>
        <p:txBody>
          <a:bodyPr/>
          <a:lstStyle/>
          <a:p>
            <a:r>
              <a:rPr lang="en-US" sz="3200" dirty="0"/>
              <a:t>Case Study #1 – Effective Guarding?</a:t>
            </a:r>
          </a:p>
        </p:txBody>
      </p:sp>
      <p:pic>
        <p:nvPicPr>
          <p:cNvPr id="4" name="Content Placeholder 3">
            <a:extLst>
              <a:ext uri="{FF2B5EF4-FFF2-40B4-BE49-F238E27FC236}">
                <a16:creationId xmlns:a16="http://schemas.microsoft.com/office/drawing/2014/main" id="{686E3EBE-1F76-47EB-A315-2925877880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522" y="1752600"/>
            <a:ext cx="8001000" cy="2613747"/>
          </a:xfrm>
          <a:prstGeom prst="rect">
            <a:avLst/>
          </a:prstGeom>
          <a:ln w="38100">
            <a:solidFill>
              <a:srgbClr val="FF0000"/>
            </a:solidFill>
          </a:ln>
        </p:spPr>
      </p:pic>
      <p:sp>
        <p:nvSpPr>
          <p:cNvPr id="5" name="TextBox 4">
            <a:extLst>
              <a:ext uri="{FF2B5EF4-FFF2-40B4-BE49-F238E27FC236}">
                <a16:creationId xmlns:a16="http://schemas.microsoft.com/office/drawing/2014/main" id="{A9417423-5272-4D2A-8BFA-823AA204BA83}"/>
              </a:ext>
            </a:extLst>
          </p:cNvPr>
          <p:cNvSpPr txBox="1"/>
          <p:nvPr/>
        </p:nvSpPr>
        <p:spPr>
          <a:xfrm>
            <a:off x="5130821" y="5137459"/>
            <a:ext cx="3495701" cy="461665"/>
          </a:xfrm>
          <a:prstGeom prst="rect">
            <a:avLst/>
          </a:prstGeom>
          <a:solidFill>
            <a:schemeClr val="bg1"/>
          </a:solidFill>
        </p:spPr>
        <p:txBody>
          <a:bodyPr wrap="none" rtlCol="0">
            <a:spAutoFit/>
          </a:bodyPr>
          <a:lstStyle/>
          <a:p>
            <a:r>
              <a:rPr lang="en-US" sz="2400" i="1" u="none" dirty="0">
                <a:solidFill>
                  <a:srgbClr val="FF0000"/>
                </a:solidFill>
              </a:rPr>
              <a:t>CPL 02-00-147, page 2-27</a:t>
            </a:r>
          </a:p>
        </p:txBody>
      </p:sp>
    </p:spTree>
    <p:extLst>
      <p:ext uri="{BB962C8B-B14F-4D97-AF65-F5344CB8AC3E}">
        <p14:creationId xmlns:p14="http://schemas.microsoft.com/office/powerpoint/2010/main" val="90094757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B6BA-466E-429A-A09E-18139E9129B2}"/>
              </a:ext>
            </a:extLst>
          </p:cNvPr>
          <p:cNvSpPr>
            <a:spLocks noGrp="1"/>
          </p:cNvSpPr>
          <p:nvPr>
            <p:ph type="title"/>
          </p:nvPr>
        </p:nvSpPr>
        <p:spPr/>
        <p:txBody>
          <a:bodyPr/>
          <a:lstStyle/>
          <a:p>
            <a:r>
              <a:rPr lang="en-US" dirty="0"/>
              <a:t>Citation</a:t>
            </a:r>
          </a:p>
        </p:txBody>
      </p:sp>
      <p:pic>
        <p:nvPicPr>
          <p:cNvPr id="3" name="Picture 2">
            <a:extLst>
              <a:ext uri="{FF2B5EF4-FFF2-40B4-BE49-F238E27FC236}">
                <a16:creationId xmlns:a16="http://schemas.microsoft.com/office/drawing/2014/main" id="{9141FD1B-9F65-43FC-9FA6-9880CF0C2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5099054"/>
          </a:xfrm>
          <a:prstGeom prst="rect">
            <a:avLst/>
          </a:prstGeom>
        </p:spPr>
      </p:pic>
    </p:spTree>
    <p:extLst>
      <p:ext uri="{BB962C8B-B14F-4D97-AF65-F5344CB8AC3E}">
        <p14:creationId xmlns:p14="http://schemas.microsoft.com/office/powerpoint/2010/main" val="407626431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D229B5-6984-4AC1-90AD-F4D3C690F4D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60E6A78-6E33-4796-9EDA-FC8B051EC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6200"/>
            <a:ext cx="9144001" cy="5763946"/>
          </a:xfrm>
          <a:prstGeom prst="rect">
            <a:avLst/>
          </a:prstGeom>
        </p:spPr>
      </p:pic>
      <p:sp>
        <p:nvSpPr>
          <p:cNvPr id="6" name="TextBox 5">
            <a:extLst>
              <a:ext uri="{FF2B5EF4-FFF2-40B4-BE49-F238E27FC236}">
                <a16:creationId xmlns:a16="http://schemas.microsoft.com/office/drawing/2014/main" id="{3D771F66-2277-4549-8CE8-7B027744FEDC}"/>
              </a:ext>
            </a:extLst>
          </p:cNvPr>
          <p:cNvSpPr txBox="1"/>
          <p:nvPr/>
        </p:nvSpPr>
        <p:spPr>
          <a:xfrm>
            <a:off x="3962400" y="4191000"/>
            <a:ext cx="3262432" cy="646331"/>
          </a:xfrm>
          <a:prstGeom prst="rect">
            <a:avLst/>
          </a:prstGeom>
          <a:noFill/>
        </p:spPr>
        <p:txBody>
          <a:bodyPr wrap="none" rtlCol="0">
            <a:spAutoFit/>
          </a:bodyPr>
          <a:lstStyle/>
          <a:p>
            <a:r>
              <a:rPr lang="en-US" dirty="0">
                <a:solidFill>
                  <a:srgbClr val="FF0000"/>
                </a:solidFill>
              </a:rPr>
              <a:t>The Final Result</a:t>
            </a:r>
          </a:p>
        </p:txBody>
      </p:sp>
    </p:spTree>
    <p:extLst>
      <p:ext uri="{BB962C8B-B14F-4D97-AF65-F5344CB8AC3E}">
        <p14:creationId xmlns:p14="http://schemas.microsoft.com/office/powerpoint/2010/main" val="9464539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FC211-33E3-4754-8D97-827E2B5C61CE}"/>
              </a:ext>
            </a:extLst>
          </p:cNvPr>
          <p:cNvSpPr>
            <a:spLocks noGrp="1"/>
          </p:cNvSpPr>
          <p:nvPr>
            <p:ph type="title"/>
          </p:nvPr>
        </p:nvSpPr>
        <p:spPr/>
        <p:txBody>
          <a:bodyPr/>
          <a:lstStyle/>
          <a:p>
            <a:r>
              <a:rPr lang="en-US" dirty="0"/>
              <a:t>Case Study #2 – Johnson Concrete</a:t>
            </a:r>
          </a:p>
        </p:txBody>
      </p:sp>
      <p:sp>
        <p:nvSpPr>
          <p:cNvPr id="3" name="Content Placeholder 2">
            <a:extLst>
              <a:ext uri="{FF2B5EF4-FFF2-40B4-BE49-F238E27FC236}">
                <a16:creationId xmlns:a16="http://schemas.microsoft.com/office/drawing/2014/main" id="{4FCBDA02-790F-4515-9182-811A368BE466}"/>
              </a:ext>
            </a:extLst>
          </p:cNvPr>
          <p:cNvSpPr>
            <a:spLocks noGrp="1"/>
          </p:cNvSpPr>
          <p:nvPr>
            <p:ph idx="1"/>
          </p:nvPr>
        </p:nvSpPr>
        <p:spPr>
          <a:xfrm>
            <a:off x="609600" y="1219200"/>
            <a:ext cx="3352800" cy="4724400"/>
          </a:xfrm>
        </p:spPr>
        <p:txBody>
          <a:bodyPr>
            <a:normAutofit lnSpcReduction="10000"/>
          </a:bodyPr>
          <a:lstStyle/>
          <a:p>
            <a:r>
              <a:rPr lang="en-US" dirty="0"/>
              <a:t>Now we’re getting a bit more complicated.</a:t>
            </a:r>
          </a:p>
          <a:p>
            <a:endParaRPr lang="en-US" dirty="0"/>
          </a:p>
          <a:p>
            <a:r>
              <a:rPr lang="en-US" dirty="0"/>
              <a:t>This case involves an accident involving machine </a:t>
            </a:r>
            <a:r>
              <a:rPr lang="en-US" i="1" dirty="0"/>
              <a:t>operators</a:t>
            </a:r>
            <a:r>
              <a:rPr lang="en-US" dirty="0"/>
              <a:t>, including two that are temporary employees.  </a:t>
            </a:r>
          </a:p>
        </p:txBody>
      </p:sp>
      <p:pic>
        <p:nvPicPr>
          <p:cNvPr id="5" name="Picture 4">
            <a:extLst>
              <a:ext uri="{FF2B5EF4-FFF2-40B4-BE49-F238E27FC236}">
                <a16:creationId xmlns:a16="http://schemas.microsoft.com/office/drawing/2014/main" id="{0D10BFC9-6FEE-417D-A0E5-21EF5C33EB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14800" y="1295400"/>
            <a:ext cx="4800600" cy="4267200"/>
          </a:xfrm>
          <a:prstGeom prst="rect">
            <a:avLst/>
          </a:prstGeom>
        </p:spPr>
      </p:pic>
      <p:sp>
        <p:nvSpPr>
          <p:cNvPr id="6" name="TextBox 5">
            <a:extLst>
              <a:ext uri="{FF2B5EF4-FFF2-40B4-BE49-F238E27FC236}">
                <a16:creationId xmlns:a16="http://schemas.microsoft.com/office/drawing/2014/main" id="{FED4C24F-ADFD-4B56-9160-C23E6B900C52}"/>
              </a:ext>
            </a:extLst>
          </p:cNvPr>
          <p:cNvSpPr txBox="1"/>
          <p:nvPr/>
        </p:nvSpPr>
        <p:spPr>
          <a:xfrm>
            <a:off x="4114800" y="5316379"/>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186159707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C39F-351A-4026-A8CA-0BAA8C5E7A88}"/>
              </a:ext>
            </a:extLst>
          </p:cNvPr>
          <p:cNvSpPr>
            <a:spLocks noGrp="1"/>
          </p:cNvSpPr>
          <p:nvPr>
            <p:ph type="title"/>
          </p:nvPr>
        </p:nvSpPr>
        <p:spPr/>
        <p:txBody>
          <a:bodyPr/>
          <a:lstStyle/>
          <a:p>
            <a:r>
              <a:rPr lang="en-US" dirty="0"/>
              <a:t>Case Study #2 – Johnson Concrete</a:t>
            </a:r>
          </a:p>
        </p:txBody>
      </p:sp>
      <p:sp>
        <p:nvSpPr>
          <p:cNvPr id="3" name="Content Placeholder 2">
            <a:extLst>
              <a:ext uri="{FF2B5EF4-FFF2-40B4-BE49-F238E27FC236}">
                <a16:creationId xmlns:a16="http://schemas.microsoft.com/office/drawing/2014/main" id="{B8A17259-E4C3-416B-8E59-CBF69041EEDE}"/>
              </a:ext>
            </a:extLst>
          </p:cNvPr>
          <p:cNvSpPr>
            <a:spLocks noGrp="1"/>
          </p:cNvSpPr>
          <p:nvPr>
            <p:ph idx="1"/>
          </p:nvPr>
        </p:nvSpPr>
        <p:spPr/>
        <p:txBody>
          <a:bodyPr>
            <a:normAutofit fontScale="92500" lnSpcReduction="10000"/>
          </a:bodyPr>
          <a:lstStyle/>
          <a:p>
            <a:r>
              <a:rPr lang="en-US" dirty="0"/>
              <a:t>Initial referral hazard description:</a:t>
            </a:r>
          </a:p>
          <a:p>
            <a:pPr marL="457200" lvl="1" indent="0">
              <a:buNone/>
            </a:pPr>
            <a:endParaRPr lang="en-US" dirty="0"/>
          </a:p>
          <a:p>
            <a:pPr lvl="1"/>
            <a:r>
              <a:rPr lang="en-US" dirty="0"/>
              <a:t>The employee, a temporary worker, was working with one or more other employees on an MBK 450 cage welder machine, which makes the wire support that the concrete is poured around.  Metal rods are fed into the machine where they are welded to form the cage.  The cage got hung up/caught and the employees climbed past the railing system and tried to pull it out.  While they were doing this, one of the wheels that rotates the wire moved and rolled on and fractured the employee's ankle.</a:t>
            </a:r>
          </a:p>
          <a:p>
            <a:pPr lvl="1"/>
            <a:endParaRPr lang="en-US" dirty="0"/>
          </a:p>
          <a:p>
            <a:pPr lvl="1"/>
            <a:r>
              <a:rPr lang="en-US" dirty="0"/>
              <a:t>The employee was transported from Salisbury to Baptist Hospital in Winston-Salem.</a:t>
            </a:r>
          </a:p>
        </p:txBody>
      </p:sp>
    </p:spTree>
    <p:extLst>
      <p:ext uri="{BB962C8B-B14F-4D97-AF65-F5344CB8AC3E}">
        <p14:creationId xmlns:p14="http://schemas.microsoft.com/office/powerpoint/2010/main" val="28218293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7E0C-5BCD-4620-9D0F-EAAAD8ADF0FB}"/>
              </a:ext>
            </a:extLst>
          </p:cNvPr>
          <p:cNvSpPr>
            <a:spLocks noGrp="1"/>
          </p:cNvSpPr>
          <p:nvPr>
            <p:ph type="title"/>
          </p:nvPr>
        </p:nvSpPr>
        <p:spPr/>
        <p:txBody>
          <a:bodyPr/>
          <a:lstStyle/>
          <a:p>
            <a:r>
              <a:rPr lang="en-US" dirty="0"/>
              <a:t>Case Study #2 – Johnson Concrete</a:t>
            </a:r>
          </a:p>
        </p:txBody>
      </p:sp>
      <p:pic>
        <p:nvPicPr>
          <p:cNvPr id="4" name="Picture 3">
            <a:extLst>
              <a:ext uri="{FF2B5EF4-FFF2-40B4-BE49-F238E27FC236}">
                <a16:creationId xmlns:a16="http://schemas.microsoft.com/office/drawing/2014/main" id="{CF8C681B-151B-4539-83E7-4B194A7241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066800"/>
            <a:ext cx="7467600" cy="5600700"/>
          </a:xfrm>
          <a:prstGeom prst="rect">
            <a:avLst/>
          </a:prstGeom>
        </p:spPr>
      </p:pic>
      <p:sp>
        <p:nvSpPr>
          <p:cNvPr id="5" name="TextBox 4">
            <a:extLst>
              <a:ext uri="{FF2B5EF4-FFF2-40B4-BE49-F238E27FC236}">
                <a16:creationId xmlns:a16="http://schemas.microsoft.com/office/drawing/2014/main" id="{670A2E4A-E668-4555-A7B2-8A4BAA50F93E}"/>
              </a:ext>
            </a:extLst>
          </p:cNvPr>
          <p:cNvSpPr txBox="1"/>
          <p:nvPr/>
        </p:nvSpPr>
        <p:spPr>
          <a:xfrm>
            <a:off x="762000" y="6324600"/>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127158386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FF16-A8D6-4387-9F44-C794450FE81C}"/>
              </a:ext>
            </a:extLst>
          </p:cNvPr>
          <p:cNvSpPr>
            <a:spLocks noGrp="1"/>
          </p:cNvSpPr>
          <p:nvPr>
            <p:ph type="title"/>
          </p:nvPr>
        </p:nvSpPr>
        <p:spPr>
          <a:xfrm>
            <a:off x="609600" y="457200"/>
            <a:ext cx="3733801" cy="2769989"/>
          </a:xfrm>
        </p:spPr>
        <p:txBody>
          <a:bodyPr/>
          <a:lstStyle/>
          <a:p>
            <a:r>
              <a:rPr lang="en-US" dirty="0"/>
              <a:t>Final product from the MBK 450 wire cage welding machine</a:t>
            </a:r>
          </a:p>
        </p:txBody>
      </p:sp>
      <p:pic>
        <p:nvPicPr>
          <p:cNvPr id="4" name="Picture 3">
            <a:extLst>
              <a:ext uri="{FF2B5EF4-FFF2-40B4-BE49-F238E27FC236}">
                <a16:creationId xmlns:a16="http://schemas.microsoft.com/office/drawing/2014/main" id="{DDF66E99-6182-4F91-89B5-7C9BBE6788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01738" y="64119"/>
            <a:ext cx="3886200" cy="6729761"/>
          </a:xfrm>
          <a:prstGeom prst="rect">
            <a:avLst/>
          </a:prstGeom>
        </p:spPr>
      </p:pic>
      <p:sp>
        <p:nvSpPr>
          <p:cNvPr id="5" name="TextBox 4">
            <a:extLst>
              <a:ext uri="{FF2B5EF4-FFF2-40B4-BE49-F238E27FC236}">
                <a16:creationId xmlns:a16="http://schemas.microsoft.com/office/drawing/2014/main" id="{A20AA0FD-AE3D-4035-9A2A-AE30CFD68755}"/>
              </a:ext>
            </a:extLst>
          </p:cNvPr>
          <p:cNvSpPr txBox="1"/>
          <p:nvPr/>
        </p:nvSpPr>
        <p:spPr>
          <a:xfrm>
            <a:off x="7312240" y="6477000"/>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208708344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9A91E2-1B56-4A0E-8BAA-5178A098D9D2}"/>
              </a:ext>
            </a:extLst>
          </p:cNvPr>
          <p:cNvSpPr>
            <a:spLocks noGrp="1"/>
          </p:cNvSpPr>
          <p:nvPr>
            <p:ph type="title"/>
          </p:nvPr>
        </p:nvSpPr>
        <p:spPr>
          <a:xfrm>
            <a:off x="609600" y="291379"/>
            <a:ext cx="7924800" cy="553998"/>
          </a:xfrm>
        </p:spPr>
        <p:txBody>
          <a:bodyPr/>
          <a:lstStyle/>
          <a:p>
            <a:r>
              <a:rPr lang="en-US" dirty="0"/>
              <a:t>Case Study #2 – Johnson Concrete</a:t>
            </a:r>
          </a:p>
        </p:txBody>
      </p:sp>
      <p:sp>
        <p:nvSpPr>
          <p:cNvPr id="4" name="Content Placeholder 3">
            <a:extLst>
              <a:ext uri="{FF2B5EF4-FFF2-40B4-BE49-F238E27FC236}">
                <a16:creationId xmlns:a16="http://schemas.microsoft.com/office/drawing/2014/main" id="{F1F2C47A-2AA5-4244-AEDB-152D06E0DB99}"/>
              </a:ext>
            </a:extLst>
          </p:cNvPr>
          <p:cNvSpPr>
            <a:spLocks noGrp="1"/>
          </p:cNvSpPr>
          <p:nvPr>
            <p:ph idx="1"/>
          </p:nvPr>
        </p:nvSpPr>
        <p:spPr/>
        <p:txBody>
          <a:bodyPr>
            <a:normAutofit fontScale="85000" lnSpcReduction="10000"/>
          </a:bodyPr>
          <a:lstStyle/>
          <a:p>
            <a:r>
              <a:rPr lang="en-US" dirty="0"/>
              <a:t>A temporary employee was working with two other employees on the MBK 50 cage welder machine.  The cage got hung-up/caught and the employees climbed past the railing system and tried to pull it out.</a:t>
            </a:r>
          </a:p>
          <a:p>
            <a:endParaRPr lang="en-US" dirty="0"/>
          </a:p>
          <a:p>
            <a:r>
              <a:rPr lang="en-US" dirty="0"/>
              <a:t>When all three employees were standing on, or between the base frame railing, the machine unexpectedly became operational.  It moved and caught the victim’s foot between the stationary support I-beam and the moving feed wheel support console.</a:t>
            </a:r>
          </a:p>
          <a:p>
            <a:endParaRPr lang="en-US" dirty="0"/>
          </a:p>
          <a:p>
            <a:r>
              <a:rPr lang="en-US" dirty="0"/>
              <a:t>The 24-year old victim suffered a severely fractured ankle.  After multiple surgeries, his lower right leg was amputated, just below the knee.  </a:t>
            </a:r>
          </a:p>
          <a:p>
            <a:endParaRPr lang="en-US" dirty="0"/>
          </a:p>
          <a:p>
            <a:endParaRPr lang="en-US" dirty="0"/>
          </a:p>
        </p:txBody>
      </p:sp>
    </p:spTree>
    <p:extLst>
      <p:ext uri="{BB962C8B-B14F-4D97-AF65-F5344CB8AC3E}">
        <p14:creationId xmlns:p14="http://schemas.microsoft.com/office/powerpoint/2010/main" val="35761818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5EFCD-1B0C-4BBB-B6FC-315FCA76DF43}"/>
              </a:ext>
            </a:extLst>
          </p:cNvPr>
          <p:cNvSpPr>
            <a:spLocks noGrp="1"/>
          </p:cNvSpPr>
          <p:nvPr>
            <p:ph type="title"/>
          </p:nvPr>
        </p:nvSpPr>
        <p:spPr>
          <a:xfrm>
            <a:off x="228600" y="762000"/>
            <a:ext cx="3467100" cy="3693319"/>
          </a:xfrm>
        </p:spPr>
        <p:txBody>
          <a:bodyPr/>
          <a:lstStyle/>
          <a:p>
            <a:pPr marL="342900" indent="-342900">
              <a:buFont typeface="Arial" panose="020B0604020202020204" pitchFamily="34" charset="0"/>
              <a:buChar char="•"/>
            </a:pPr>
            <a:r>
              <a:rPr lang="en-US" sz="2400" dirty="0"/>
              <a:t>Employee demonstrating where they stand to remove the cage.</a:t>
            </a:r>
            <a:br>
              <a:rPr lang="en-US" sz="2400" dirty="0"/>
            </a:br>
            <a:br>
              <a:rPr lang="en-US" sz="2400" dirty="0"/>
            </a:br>
            <a:br>
              <a:rPr lang="en-US" sz="2400" dirty="0"/>
            </a:br>
            <a:r>
              <a:rPr lang="en-US" sz="2400" dirty="0"/>
              <a:t>The equipment was completely locked out during this demonstration. </a:t>
            </a:r>
          </a:p>
        </p:txBody>
      </p:sp>
      <p:pic>
        <p:nvPicPr>
          <p:cNvPr id="4" name="Picture 3">
            <a:extLst>
              <a:ext uri="{FF2B5EF4-FFF2-40B4-BE49-F238E27FC236}">
                <a16:creationId xmlns:a16="http://schemas.microsoft.com/office/drawing/2014/main" id="{1758A95A-6354-41B9-86FB-43EEAF766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028950" y="883408"/>
            <a:ext cx="6858000" cy="5143500"/>
          </a:xfrm>
          <a:prstGeom prst="rect">
            <a:avLst/>
          </a:prstGeom>
        </p:spPr>
      </p:pic>
      <p:sp>
        <p:nvSpPr>
          <p:cNvPr id="5" name="TextBox 4">
            <a:extLst>
              <a:ext uri="{FF2B5EF4-FFF2-40B4-BE49-F238E27FC236}">
                <a16:creationId xmlns:a16="http://schemas.microsoft.com/office/drawing/2014/main" id="{8D87E5B9-4BFD-4132-B33E-D5B8A802FE68}"/>
              </a:ext>
            </a:extLst>
          </p:cNvPr>
          <p:cNvSpPr txBox="1"/>
          <p:nvPr/>
        </p:nvSpPr>
        <p:spPr>
          <a:xfrm>
            <a:off x="3890175" y="6585622"/>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27780458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5078-BA84-478C-BEC9-15071384830D}"/>
              </a:ext>
            </a:extLst>
          </p:cNvPr>
          <p:cNvSpPr>
            <a:spLocks noGrp="1"/>
          </p:cNvSpPr>
          <p:nvPr>
            <p:ph type="title"/>
          </p:nvPr>
        </p:nvSpPr>
        <p:spPr/>
        <p:txBody>
          <a:bodyPr/>
          <a:lstStyle/>
          <a:p>
            <a:r>
              <a:rPr lang="en-US" dirty="0"/>
              <a:t>Case Study #1 – </a:t>
            </a:r>
            <a:r>
              <a:rPr lang="en-US" dirty="0" err="1"/>
              <a:t>Mountaire</a:t>
            </a:r>
            <a:r>
              <a:rPr lang="en-US" dirty="0"/>
              <a:t> Farms</a:t>
            </a:r>
          </a:p>
        </p:txBody>
      </p:sp>
      <p:sp>
        <p:nvSpPr>
          <p:cNvPr id="3" name="Text Placeholder 2">
            <a:extLst>
              <a:ext uri="{FF2B5EF4-FFF2-40B4-BE49-F238E27FC236}">
                <a16:creationId xmlns:a16="http://schemas.microsoft.com/office/drawing/2014/main" id="{890EB7A2-5C8B-407F-9651-263BF421E4B0}"/>
              </a:ext>
            </a:extLst>
          </p:cNvPr>
          <p:cNvSpPr>
            <a:spLocks noGrp="1"/>
          </p:cNvSpPr>
          <p:nvPr>
            <p:ph type="body" sz="half" idx="1"/>
          </p:nvPr>
        </p:nvSpPr>
        <p:spPr/>
        <p:txBody>
          <a:bodyPr>
            <a:normAutofit fontScale="92500"/>
          </a:bodyPr>
          <a:lstStyle/>
          <a:p>
            <a:r>
              <a:rPr lang="en-US" dirty="0"/>
              <a:t>Let’s begin with a straight-forward LOTO example.</a:t>
            </a:r>
          </a:p>
          <a:p>
            <a:endParaRPr lang="en-US" dirty="0"/>
          </a:p>
          <a:p>
            <a:r>
              <a:rPr lang="en-US" dirty="0"/>
              <a:t>A maintenance employee went to the roof to address a clogged screw conveyor.</a:t>
            </a:r>
          </a:p>
          <a:p>
            <a:endParaRPr lang="en-US" dirty="0"/>
          </a:p>
          <a:p>
            <a:r>
              <a:rPr lang="en-US" dirty="0"/>
              <a:t>Inspection 318100922</a:t>
            </a:r>
          </a:p>
        </p:txBody>
      </p:sp>
      <p:pic>
        <p:nvPicPr>
          <p:cNvPr id="5" name="Content Placeholder 4">
            <a:extLst>
              <a:ext uri="{FF2B5EF4-FFF2-40B4-BE49-F238E27FC236}">
                <a16:creationId xmlns:a16="http://schemas.microsoft.com/office/drawing/2014/main" id="{2948F92E-C81F-4CFC-B6AE-2700496A461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67275" y="1295400"/>
            <a:ext cx="3371850" cy="4495800"/>
          </a:xfrm>
        </p:spPr>
      </p:pic>
      <p:sp>
        <p:nvSpPr>
          <p:cNvPr id="4" name="TextBox 3">
            <a:extLst>
              <a:ext uri="{FF2B5EF4-FFF2-40B4-BE49-F238E27FC236}">
                <a16:creationId xmlns:a16="http://schemas.microsoft.com/office/drawing/2014/main" id="{216B5FCF-0231-4F2D-97CC-BEBEECB5BA6D}"/>
              </a:ext>
            </a:extLst>
          </p:cNvPr>
          <p:cNvSpPr txBox="1"/>
          <p:nvPr/>
        </p:nvSpPr>
        <p:spPr>
          <a:xfrm>
            <a:off x="4838120" y="5544979"/>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30961209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D4B2-A772-4BBD-B0B9-B95836C929C9}"/>
              </a:ext>
            </a:extLst>
          </p:cNvPr>
          <p:cNvSpPr>
            <a:spLocks noGrp="1"/>
          </p:cNvSpPr>
          <p:nvPr>
            <p:ph type="title"/>
          </p:nvPr>
        </p:nvSpPr>
        <p:spPr/>
        <p:txBody>
          <a:bodyPr/>
          <a:lstStyle/>
          <a:p>
            <a:r>
              <a:rPr lang="en-US" dirty="0"/>
              <a:t>Case Study #2 – Johnson Concrete</a:t>
            </a:r>
          </a:p>
        </p:txBody>
      </p:sp>
      <p:pic>
        <p:nvPicPr>
          <p:cNvPr id="4" name="Picture 3">
            <a:extLst>
              <a:ext uri="{FF2B5EF4-FFF2-40B4-BE49-F238E27FC236}">
                <a16:creationId xmlns:a16="http://schemas.microsoft.com/office/drawing/2014/main" id="{6FFF98D1-CE03-47B5-B511-BEB4B096C0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76300" y="1143000"/>
            <a:ext cx="7391400" cy="4862763"/>
          </a:xfrm>
          <a:prstGeom prst="rect">
            <a:avLst/>
          </a:prstGeom>
        </p:spPr>
      </p:pic>
      <p:sp>
        <p:nvSpPr>
          <p:cNvPr id="5" name="TextBox 4">
            <a:extLst>
              <a:ext uri="{FF2B5EF4-FFF2-40B4-BE49-F238E27FC236}">
                <a16:creationId xmlns:a16="http://schemas.microsoft.com/office/drawing/2014/main" id="{132E7857-27F8-4611-8C88-CD687B73F8C7}"/>
              </a:ext>
            </a:extLst>
          </p:cNvPr>
          <p:cNvSpPr txBox="1"/>
          <p:nvPr/>
        </p:nvSpPr>
        <p:spPr>
          <a:xfrm>
            <a:off x="6324600" y="5701748"/>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315622676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80784-18BF-4BF3-BE26-0D4CAE115658}"/>
              </a:ext>
            </a:extLst>
          </p:cNvPr>
          <p:cNvSpPr>
            <a:spLocks noGrp="1"/>
          </p:cNvSpPr>
          <p:nvPr>
            <p:ph type="title"/>
          </p:nvPr>
        </p:nvSpPr>
        <p:spPr/>
        <p:txBody>
          <a:bodyPr/>
          <a:lstStyle/>
          <a:p>
            <a:r>
              <a:rPr lang="en-US" dirty="0"/>
              <a:t>Case Study #2 – Johnson Concrete</a:t>
            </a:r>
          </a:p>
        </p:txBody>
      </p:sp>
      <p:sp>
        <p:nvSpPr>
          <p:cNvPr id="3" name="Content Placeholder 2">
            <a:extLst>
              <a:ext uri="{FF2B5EF4-FFF2-40B4-BE49-F238E27FC236}">
                <a16:creationId xmlns:a16="http://schemas.microsoft.com/office/drawing/2014/main" id="{706257CC-31E4-43BC-B2C7-D430EFC52641}"/>
              </a:ext>
            </a:extLst>
          </p:cNvPr>
          <p:cNvSpPr>
            <a:spLocks noGrp="1"/>
          </p:cNvSpPr>
          <p:nvPr>
            <p:ph idx="1"/>
          </p:nvPr>
        </p:nvSpPr>
        <p:spPr/>
        <p:txBody>
          <a:bodyPr>
            <a:normAutofit lnSpcReduction="10000"/>
          </a:bodyPr>
          <a:lstStyle/>
          <a:p>
            <a:r>
              <a:rPr lang="en-US" dirty="0"/>
              <a:t>The employer had a general LOTO program in place, but they didn’t have specific procedures for the MBK 450.</a:t>
            </a:r>
          </a:p>
          <a:p>
            <a:pPr lvl="1"/>
            <a:r>
              <a:rPr lang="en-US" dirty="0"/>
              <a:t>Machine is not cord and plug, and has electrical, hydraulic, and pneumatic energy.</a:t>
            </a:r>
          </a:p>
          <a:p>
            <a:pPr lvl="1"/>
            <a:endParaRPr lang="en-US" dirty="0"/>
          </a:p>
          <a:p>
            <a:r>
              <a:rPr lang="en-US" dirty="0"/>
              <a:t>The employer had a LOTO training program in place, but neither of the temp employees had received training.</a:t>
            </a:r>
          </a:p>
          <a:p>
            <a:endParaRPr lang="en-US" dirty="0"/>
          </a:p>
          <a:p>
            <a:r>
              <a:rPr lang="en-US" dirty="0"/>
              <a:t>What citations would you recommend in this case?</a:t>
            </a:r>
          </a:p>
        </p:txBody>
      </p:sp>
    </p:spTree>
    <p:extLst>
      <p:ext uri="{BB962C8B-B14F-4D97-AF65-F5344CB8AC3E}">
        <p14:creationId xmlns:p14="http://schemas.microsoft.com/office/powerpoint/2010/main" val="113587646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E6F0A-0B7B-4EDE-851C-8BA6A24F86C0}"/>
              </a:ext>
            </a:extLst>
          </p:cNvPr>
          <p:cNvSpPr>
            <a:spLocks noGrp="1"/>
          </p:cNvSpPr>
          <p:nvPr>
            <p:ph type="title"/>
          </p:nvPr>
        </p:nvSpPr>
        <p:spPr/>
        <p:txBody>
          <a:bodyPr/>
          <a:lstStyle/>
          <a:p>
            <a:r>
              <a:rPr lang="en-US" dirty="0"/>
              <a:t>Case Study #2 – Johnson Concrete</a:t>
            </a:r>
          </a:p>
        </p:txBody>
      </p:sp>
      <p:pic>
        <p:nvPicPr>
          <p:cNvPr id="5" name="Picture 4">
            <a:extLst>
              <a:ext uri="{FF2B5EF4-FFF2-40B4-BE49-F238E27FC236}">
                <a16:creationId xmlns:a16="http://schemas.microsoft.com/office/drawing/2014/main" id="{C8CF4B9D-56D7-4745-9940-BC23A966B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21" y="1219200"/>
            <a:ext cx="8813358" cy="4801039"/>
          </a:xfrm>
          <a:prstGeom prst="rect">
            <a:avLst/>
          </a:prstGeom>
        </p:spPr>
      </p:pic>
    </p:spTree>
    <p:extLst>
      <p:ext uri="{BB962C8B-B14F-4D97-AF65-F5344CB8AC3E}">
        <p14:creationId xmlns:p14="http://schemas.microsoft.com/office/powerpoint/2010/main" val="192194043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37C67-7C92-45A2-A086-1D893967AA1D}"/>
              </a:ext>
            </a:extLst>
          </p:cNvPr>
          <p:cNvSpPr>
            <a:spLocks noGrp="1"/>
          </p:cNvSpPr>
          <p:nvPr>
            <p:ph type="title"/>
          </p:nvPr>
        </p:nvSpPr>
        <p:spPr/>
        <p:txBody>
          <a:bodyPr/>
          <a:lstStyle/>
          <a:p>
            <a:r>
              <a:rPr lang="en-US" dirty="0"/>
              <a:t>Case Study #2 – Johnson Concrete</a:t>
            </a:r>
          </a:p>
        </p:txBody>
      </p:sp>
      <p:pic>
        <p:nvPicPr>
          <p:cNvPr id="3" name="Picture 2">
            <a:extLst>
              <a:ext uri="{FF2B5EF4-FFF2-40B4-BE49-F238E27FC236}">
                <a16:creationId xmlns:a16="http://schemas.microsoft.com/office/drawing/2014/main" id="{9421F59D-3AFC-43D3-A9F0-40E14B828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1000"/>
            <a:ext cx="9144000" cy="3475999"/>
          </a:xfrm>
          <a:prstGeom prst="rect">
            <a:avLst/>
          </a:prstGeom>
        </p:spPr>
      </p:pic>
    </p:spTree>
    <p:extLst>
      <p:ext uri="{BB962C8B-B14F-4D97-AF65-F5344CB8AC3E}">
        <p14:creationId xmlns:p14="http://schemas.microsoft.com/office/powerpoint/2010/main" val="91316572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2EABF-7BAB-4F8F-826D-4AB6213BD3DB}"/>
              </a:ext>
            </a:extLst>
          </p:cNvPr>
          <p:cNvSpPr>
            <a:spLocks noGrp="1"/>
          </p:cNvSpPr>
          <p:nvPr>
            <p:ph type="title"/>
          </p:nvPr>
        </p:nvSpPr>
        <p:spPr/>
        <p:txBody>
          <a:bodyPr/>
          <a:lstStyle/>
          <a:p>
            <a:r>
              <a:rPr lang="en-US" dirty="0"/>
              <a:t>Case Study #2 – Johnson Concrete</a:t>
            </a:r>
          </a:p>
        </p:txBody>
      </p:sp>
      <p:sp>
        <p:nvSpPr>
          <p:cNvPr id="3" name="Content Placeholder 2">
            <a:extLst>
              <a:ext uri="{FF2B5EF4-FFF2-40B4-BE49-F238E27FC236}">
                <a16:creationId xmlns:a16="http://schemas.microsoft.com/office/drawing/2014/main" id="{B642E1EC-889C-4257-A26C-A66B72A56F34}"/>
              </a:ext>
            </a:extLst>
          </p:cNvPr>
          <p:cNvSpPr>
            <a:spLocks noGrp="1"/>
          </p:cNvSpPr>
          <p:nvPr>
            <p:ph idx="1"/>
          </p:nvPr>
        </p:nvSpPr>
        <p:spPr/>
        <p:txBody>
          <a:bodyPr/>
          <a:lstStyle/>
          <a:p>
            <a:r>
              <a:rPr lang="en-US" dirty="0"/>
              <a:t>The employer was also cited for the failure to guard a pinch point hazard on the machine </a:t>
            </a:r>
            <a:r>
              <a:rPr lang="en-US" i="1" dirty="0">
                <a:solidFill>
                  <a:srgbClr val="FF0000"/>
                </a:solidFill>
              </a:rPr>
              <a:t>during normal operation</a:t>
            </a:r>
            <a:r>
              <a:rPr lang="en-US" dirty="0"/>
              <a:t>.</a:t>
            </a:r>
          </a:p>
          <a:p>
            <a:endParaRPr lang="en-US" dirty="0"/>
          </a:p>
          <a:p>
            <a:r>
              <a:rPr lang="en-US" dirty="0"/>
              <a:t>The employer requested an informal conference, where no changes were made.  They paid the full penalty of $22,400 without contesting.</a:t>
            </a:r>
          </a:p>
          <a:p>
            <a:endParaRPr lang="en-US" dirty="0"/>
          </a:p>
          <a:p>
            <a:r>
              <a:rPr lang="en-US" dirty="0"/>
              <a:t>What should be done about the temporary staffing company?</a:t>
            </a:r>
          </a:p>
        </p:txBody>
      </p:sp>
    </p:spTree>
    <p:extLst>
      <p:ext uri="{BB962C8B-B14F-4D97-AF65-F5344CB8AC3E}">
        <p14:creationId xmlns:p14="http://schemas.microsoft.com/office/powerpoint/2010/main" val="41157098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3EF7-F039-4A68-A3F7-5048B272803D}"/>
              </a:ext>
            </a:extLst>
          </p:cNvPr>
          <p:cNvSpPr>
            <a:spLocks noGrp="1"/>
          </p:cNvSpPr>
          <p:nvPr>
            <p:ph type="title"/>
          </p:nvPr>
        </p:nvSpPr>
        <p:spPr/>
        <p:txBody>
          <a:bodyPr/>
          <a:lstStyle/>
          <a:p>
            <a:r>
              <a:rPr lang="en-US" dirty="0"/>
              <a:t>Case Study #2(a) - </a:t>
            </a:r>
            <a:r>
              <a:rPr lang="en-US" dirty="0" err="1"/>
              <a:t>Staffmasters</a:t>
            </a:r>
            <a:endParaRPr lang="en-US" dirty="0"/>
          </a:p>
        </p:txBody>
      </p:sp>
      <p:sp>
        <p:nvSpPr>
          <p:cNvPr id="3" name="Content Placeholder 2">
            <a:extLst>
              <a:ext uri="{FF2B5EF4-FFF2-40B4-BE49-F238E27FC236}">
                <a16:creationId xmlns:a16="http://schemas.microsoft.com/office/drawing/2014/main" id="{7F308CCB-748A-40A5-91FC-6B287CF39341}"/>
              </a:ext>
            </a:extLst>
          </p:cNvPr>
          <p:cNvSpPr>
            <a:spLocks noGrp="1"/>
          </p:cNvSpPr>
          <p:nvPr>
            <p:ph idx="1"/>
          </p:nvPr>
        </p:nvSpPr>
        <p:spPr/>
        <p:txBody>
          <a:bodyPr/>
          <a:lstStyle/>
          <a:p>
            <a:r>
              <a:rPr lang="en-US" dirty="0"/>
              <a:t>Inspection 318120979</a:t>
            </a:r>
          </a:p>
          <a:p>
            <a:endParaRPr lang="en-US" dirty="0"/>
          </a:p>
          <a:p>
            <a:r>
              <a:rPr lang="en-US" dirty="0"/>
              <a:t>Should they be cited for the failure to develop. Document, and utilize energy control procedures?</a:t>
            </a:r>
          </a:p>
          <a:p>
            <a:endParaRPr lang="en-US" dirty="0"/>
          </a:p>
          <a:p>
            <a:r>
              <a:rPr lang="en-US" dirty="0"/>
              <a:t>Should they be cited for not training their two employees as authorized employees?</a:t>
            </a:r>
          </a:p>
          <a:p>
            <a:endParaRPr lang="en-US" dirty="0"/>
          </a:p>
          <a:p>
            <a:r>
              <a:rPr lang="en-US" dirty="0"/>
              <a:t>What would you recommend and why?</a:t>
            </a:r>
          </a:p>
        </p:txBody>
      </p:sp>
    </p:spTree>
    <p:extLst>
      <p:ext uri="{BB962C8B-B14F-4D97-AF65-F5344CB8AC3E}">
        <p14:creationId xmlns:p14="http://schemas.microsoft.com/office/powerpoint/2010/main" val="338087446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8EA61-A70D-4245-B1D3-082911712991}"/>
              </a:ext>
            </a:extLst>
          </p:cNvPr>
          <p:cNvSpPr>
            <a:spLocks noGrp="1"/>
          </p:cNvSpPr>
          <p:nvPr>
            <p:ph type="title"/>
          </p:nvPr>
        </p:nvSpPr>
        <p:spPr/>
        <p:txBody>
          <a:bodyPr/>
          <a:lstStyle/>
          <a:p>
            <a:r>
              <a:rPr lang="en-US" dirty="0"/>
              <a:t>Case Study #2(a) - </a:t>
            </a:r>
            <a:r>
              <a:rPr lang="en-US" dirty="0" err="1"/>
              <a:t>Staffmasters</a:t>
            </a:r>
            <a:endParaRPr lang="en-US" dirty="0"/>
          </a:p>
        </p:txBody>
      </p:sp>
      <p:pic>
        <p:nvPicPr>
          <p:cNvPr id="4" name="Picture 3">
            <a:extLst>
              <a:ext uri="{FF2B5EF4-FFF2-40B4-BE49-F238E27FC236}">
                <a16:creationId xmlns:a16="http://schemas.microsoft.com/office/drawing/2014/main" id="{1D36695D-37F1-4588-8E4D-CF7FE1079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1855"/>
            <a:ext cx="9144000" cy="4494290"/>
          </a:xfrm>
          <a:prstGeom prst="rect">
            <a:avLst/>
          </a:prstGeom>
        </p:spPr>
      </p:pic>
    </p:spTree>
    <p:extLst>
      <p:ext uri="{BB962C8B-B14F-4D97-AF65-F5344CB8AC3E}">
        <p14:creationId xmlns:p14="http://schemas.microsoft.com/office/powerpoint/2010/main" val="361489922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4E568-346B-41D5-93ED-C234A8E83388}"/>
              </a:ext>
            </a:extLst>
          </p:cNvPr>
          <p:cNvSpPr>
            <a:spLocks noGrp="1"/>
          </p:cNvSpPr>
          <p:nvPr>
            <p:ph type="title"/>
          </p:nvPr>
        </p:nvSpPr>
        <p:spPr/>
        <p:txBody>
          <a:bodyPr/>
          <a:lstStyle/>
          <a:p>
            <a:r>
              <a:rPr lang="en-US" dirty="0"/>
              <a:t>Case Study #2(a) - </a:t>
            </a:r>
            <a:r>
              <a:rPr lang="en-US" dirty="0" err="1"/>
              <a:t>Staffmasters</a:t>
            </a:r>
            <a:endParaRPr lang="en-US" dirty="0"/>
          </a:p>
        </p:txBody>
      </p:sp>
      <p:sp>
        <p:nvSpPr>
          <p:cNvPr id="3" name="Content Placeholder 2">
            <a:extLst>
              <a:ext uri="{FF2B5EF4-FFF2-40B4-BE49-F238E27FC236}">
                <a16:creationId xmlns:a16="http://schemas.microsoft.com/office/drawing/2014/main" id="{9DA40499-3CEC-4007-9204-2A32F9E81DD2}"/>
              </a:ext>
            </a:extLst>
          </p:cNvPr>
          <p:cNvSpPr>
            <a:spLocks noGrp="1"/>
          </p:cNvSpPr>
          <p:nvPr>
            <p:ph idx="1"/>
          </p:nvPr>
        </p:nvSpPr>
        <p:spPr/>
        <p:txBody>
          <a:bodyPr>
            <a:normAutofit fontScale="92500" lnSpcReduction="20000"/>
          </a:bodyPr>
          <a:lstStyle/>
          <a:p>
            <a:r>
              <a:rPr lang="en-US" dirty="0" err="1"/>
              <a:t>Staffmasters</a:t>
            </a:r>
            <a:r>
              <a:rPr lang="en-US" dirty="0"/>
              <a:t> requested an informal conference in this case.  They explained all employees receive general S&amp;H training prior to being assigned – and requested the citation be deleted.</a:t>
            </a:r>
          </a:p>
          <a:p>
            <a:endParaRPr lang="en-US" dirty="0"/>
          </a:p>
          <a:p>
            <a:r>
              <a:rPr lang="en-US" dirty="0"/>
              <a:t>Part of the evidence in this case was the </a:t>
            </a:r>
            <a:r>
              <a:rPr lang="en-US" dirty="0" err="1"/>
              <a:t>Staffmasters</a:t>
            </a:r>
            <a:r>
              <a:rPr lang="en-US" dirty="0"/>
              <a:t> Client Evaluation form, which noted employees would be “making cages from steel pipe.”  That was done with the MBK 450.</a:t>
            </a:r>
          </a:p>
          <a:p>
            <a:endParaRPr lang="en-US" dirty="0"/>
          </a:p>
          <a:p>
            <a:r>
              <a:rPr lang="en-US" dirty="0"/>
              <a:t>The employer signed an ISA keeping the serious violation and reducing the penalty by 35%.  The also agreed to some additional stipulations.  </a:t>
            </a:r>
          </a:p>
          <a:p>
            <a:endParaRPr lang="en-US" dirty="0"/>
          </a:p>
        </p:txBody>
      </p:sp>
    </p:spTree>
    <p:extLst>
      <p:ext uri="{BB962C8B-B14F-4D97-AF65-F5344CB8AC3E}">
        <p14:creationId xmlns:p14="http://schemas.microsoft.com/office/powerpoint/2010/main" val="343017986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56CD-9485-4588-BA51-49F73932ADEA}"/>
              </a:ext>
            </a:extLst>
          </p:cNvPr>
          <p:cNvSpPr>
            <a:spLocks noGrp="1"/>
          </p:cNvSpPr>
          <p:nvPr>
            <p:ph type="title"/>
          </p:nvPr>
        </p:nvSpPr>
        <p:spPr>
          <a:xfrm>
            <a:off x="609600" y="291379"/>
            <a:ext cx="7924800" cy="492443"/>
          </a:xfrm>
        </p:spPr>
        <p:txBody>
          <a:bodyPr/>
          <a:lstStyle/>
          <a:p>
            <a:r>
              <a:rPr lang="en-US" sz="3200" dirty="0"/>
              <a:t>Case Study #3 – Hanwha Adv. Materials</a:t>
            </a:r>
          </a:p>
        </p:txBody>
      </p:sp>
      <p:sp>
        <p:nvSpPr>
          <p:cNvPr id="3" name="Content Placeholder 2">
            <a:extLst>
              <a:ext uri="{FF2B5EF4-FFF2-40B4-BE49-F238E27FC236}">
                <a16:creationId xmlns:a16="http://schemas.microsoft.com/office/drawing/2014/main" id="{6555AAF5-2A4B-40CA-8D9B-94CF0FD5467A}"/>
              </a:ext>
            </a:extLst>
          </p:cNvPr>
          <p:cNvSpPr>
            <a:spLocks noGrp="1"/>
          </p:cNvSpPr>
          <p:nvPr>
            <p:ph idx="1"/>
          </p:nvPr>
        </p:nvSpPr>
        <p:spPr/>
        <p:txBody>
          <a:bodyPr/>
          <a:lstStyle/>
          <a:p>
            <a:r>
              <a:rPr lang="en-US" dirty="0"/>
              <a:t>This is another case involving machine operators.</a:t>
            </a:r>
          </a:p>
          <a:p>
            <a:endParaRPr lang="en-US" dirty="0"/>
          </a:p>
          <a:p>
            <a:r>
              <a:rPr lang="en-US" dirty="0"/>
              <a:t>This was a glass-mat-reinforced thermoplastic process where polypropylene is combined with glass in an extrusion process to form sheets of material.  The process on the accident machine involved slitting and cutting of the material.</a:t>
            </a:r>
          </a:p>
          <a:p>
            <a:endParaRPr lang="en-US" dirty="0"/>
          </a:p>
          <a:p>
            <a:endParaRPr lang="en-US" dirty="0"/>
          </a:p>
        </p:txBody>
      </p:sp>
    </p:spTree>
    <p:extLst>
      <p:ext uri="{BB962C8B-B14F-4D97-AF65-F5344CB8AC3E}">
        <p14:creationId xmlns:p14="http://schemas.microsoft.com/office/powerpoint/2010/main" val="80706912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DEDE03-C753-440B-B716-5F664FA7AE73}"/>
              </a:ext>
            </a:extLst>
          </p:cNvPr>
          <p:cNvSpPr>
            <a:spLocks noGrp="1"/>
          </p:cNvSpPr>
          <p:nvPr>
            <p:ph type="title"/>
          </p:nvPr>
        </p:nvSpPr>
        <p:spPr/>
        <p:txBody>
          <a:bodyPr/>
          <a:lstStyle/>
          <a:p>
            <a:endParaRPr lang="en-US"/>
          </a:p>
        </p:txBody>
      </p:sp>
      <p:cxnSp>
        <p:nvCxnSpPr>
          <p:cNvPr id="3" name="Straight Arrow Connector 2">
            <a:extLst>
              <a:ext uri="{FF2B5EF4-FFF2-40B4-BE49-F238E27FC236}">
                <a16:creationId xmlns:a16="http://schemas.microsoft.com/office/drawing/2014/main" id="{85BCDC36-C76E-4AB4-9907-196CCEBF49F2}"/>
              </a:ext>
            </a:extLst>
          </p:cNvPr>
          <p:cNvCxnSpPr/>
          <p:nvPr/>
        </p:nvCxnSpPr>
        <p:spPr bwMode="auto">
          <a:xfrm flipV="1">
            <a:off x="3886200" y="3429000"/>
            <a:ext cx="1447800" cy="1371600"/>
          </a:xfrm>
          <a:prstGeom prst="straightConnector1">
            <a:avLst/>
          </a:prstGeom>
          <a:solidFill>
            <a:schemeClr val="accent1"/>
          </a:solidFill>
          <a:ln w="38100" cap="flat" cmpd="sng" algn="ctr">
            <a:solidFill>
              <a:schemeClr val="bg1"/>
            </a:solidFill>
            <a:prstDash val="solid"/>
            <a:round/>
            <a:headEnd type="none" w="sm" len="sm"/>
            <a:tailEnd type="triangle"/>
          </a:ln>
          <a:effectLst/>
        </p:spPr>
      </p:cxnSp>
      <p:sp>
        <p:nvSpPr>
          <p:cNvPr id="6" name="TextBox 5">
            <a:extLst>
              <a:ext uri="{FF2B5EF4-FFF2-40B4-BE49-F238E27FC236}">
                <a16:creationId xmlns:a16="http://schemas.microsoft.com/office/drawing/2014/main" id="{A5F97964-1081-41FB-9E52-157392D9E6C4}"/>
              </a:ext>
            </a:extLst>
          </p:cNvPr>
          <p:cNvSpPr txBox="1"/>
          <p:nvPr/>
        </p:nvSpPr>
        <p:spPr>
          <a:xfrm>
            <a:off x="7178580" y="6553200"/>
            <a:ext cx="1375698" cy="246221"/>
          </a:xfrm>
          <a:prstGeom prst="rect">
            <a:avLst/>
          </a:prstGeom>
          <a:noFill/>
        </p:spPr>
        <p:txBody>
          <a:bodyPr wrap="none" rtlCol="0">
            <a:spAutoFit/>
          </a:bodyPr>
          <a:lstStyle/>
          <a:p>
            <a:r>
              <a:rPr lang="en-US" sz="1000" u="none" dirty="0">
                <a:solidFill>
                  <a:schemeClr val="bg1"/>
                </a:solidFill>
              </a:rPr>
              <a:t>NCDOL Photo Library</a:t>
            </a:r>
          </a:p>
        </p:txBody>
      </p:sp>
      <p:pic>
        <p:nvPicPr>
          <p:cNvPr id="2" name="Picture 1">
            <a:extLst>
              <a:ext uri="{FF2B5EF4-FFF2-40B4-BE49-F238E27FC236}">
                <a16:creationId xmlns:a16="http://schemas.microsoft.com/office/drawing/2014/main" id="{31B5FA42-F0EB-6B8F-2C9A-98303E0AA4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8" name="TextBox 7">
            <a:extLst>
              <a:ext uri="{FF2B5EF4-FFF2-40B4-BE49-F238E27FC236}">
                <a16:creationId xmlns:a16="http://schemas.microsoft.com/office/drawing/2014/main" id="{EE19B2B6-54DA-CBAD-C7F9-2371EF307EA1}"/>
              </a:ext>
            </a:extLst>
          </p:cNvPr>
          <p:cNvSpPr txBox="1"/>
          <p:nvPr/>
        </p:nvSpPr>
        <p:spPr>
          <a:xfrm>
            <a:off x="152400" y="4914375"/>
            <a:ext cx="6705600" cy="1938992"/>
          </a:xfrm>
          <a:prstGeom prst="rect">
            <a:avLst/>
          </a:prstGeom>
          <a:solidFill>
            <a:schemeClr val="bg1"/>
          </a:solidFill>
        </p:spPr>
        <p:txBody>
          <a:bodyPr wrap="square" rtlCol="0">
            <a:spAutoFit/>
          </a:bodyPr>
          <a:lstStyle/>
          <a:p>
            <a:r>
              <a:rPr lang="en-US" sz="2400" u="none" dirty="0">
                <a:solidFill>
                  <a:srgbClr val="FF0000"/>
                </a:solidFill>
              </a:rPr>
              <a:t>Thermoplastic material coming into the slitter is cut it into specified widths.  It then goes to the vertical shear.  A “bow-up” occurs at this location when there is a break in the material in the slitter or a mis-feed from the slitter to the shear.</a:t>
            </a:r>
          </a:p>
        </p:txBody>
      </p:sp>
    </p:spTree>
    <p:extLst>
      <p:ext uri="{BB962C8B-B14F-4D97-AF65-F5344CB8AC3E}">
        <p14:creationId xmlns:p14="http://schemas.microsoft.com/office/powerpoint/2010/main" val="3773375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D2A66E-A061-46BE-87FD-D9E46CB805D2}"/>
              </a:ext>
            </a:extLst>
          </p:cNvPr>
          <p:cNvSpPr>
            <a:spLocks noGrp="1"/>
          </p:cNvSpPr>
          <p:nvPr>
            <p:ph type="title"/>
          </p:nvPr>
        </p:nvSpPr>
        <p:spPr/>
        <p:txBody>
          <a:bodyPr/>
          <a:lstStyle/>
          <a:p>
            <a:r>
              <a:rPr lang="en-US" dirty="0"/>
              <a:t>Case Study #1 – </a:t>
            </a:r>
            <a:r>
              <a:rPr lang="en-US" dirty="0" err="1"/>
              <a:t>Mountaire</a:t>
            </a:r>
            <a:r>
              <a:rPr lang="en-US" dirty="0"/>
              <a:t> Farms</a:t>
            </a:r>
          </a:p>
        </p:txBody>
      </p:sp>
      <p:sp>
        <p:nvSpPr>
          <p:cNvPr id="6" name="Content Placeholder 5">
            <a:extLst>
              <a:ext uri="{FF2B5EF4-FFF2-40B4-BE49-F238E27FC236}">
                <a16:creationId xmlns:a16="http://schemas.microsoft.com/office/drawing/2014/main" id="{0FAA8FC1-C9AA-4896-AF49-F10BD60E2888}"/>
              </a:ext>
            </a:extLst>
          </p:cNvPr>
          <p:cNvSpPr>
            <a:spLocks noGrp="1"/>
          </p:cNvSpPr>
          <p:nvPr>
            <p:ph idx="1"/>
          </p:nvPr>
        </p:nvSpPr>
        <p:spPr/>
        <p:txBody>
          <a:bodyPr>
            <a:normAutofit fontScale="92500"/>
          </a:bodyPr>
          <a:lstStyle/>
          <a:p>
            <a:r>
              <a:rPr lang="en-US" dirty="0"/>
              <a:t>At just before midnight, an alarm signaled in the control room that the Goodman screw conveyor was plugged.  It moves “fines” for the feed mill.</a:t>
            </a:r>
          </a:p>
          <a:p>
            <a:endParaRPr lang="en-US" dirty="0"/>
          </a:p>
          <a:p>
            <a:r>
              <a:rPr lang="en-US" dirty="0"/>
              <a:t>Operator took it offline and radioed a maintenance mechanic to investigate.  He found the exit lid had popped-up due to the clog.</a:t>
            </a:r>
          </a:p>
          <a:p>
            <a:endParaRPr lang="en-US" dirty="0"/>
          </a:p>
          <a:p>
            <a:r>
              <a:rPr lang="en-US" dirty="0"/>
              <a:t>The mechanic spent 90 minutes attempting to unclog the plugged conveyor using a 4’ PVC pipe (1/2-inch diameter).</a:t>
            </a:r>
          </a:p>
        </p:txBody>
      </p:sp>
    </p:spTree>
    <p:extLst>
      <p:ext uri="{BB962C8B-B14F-4D97-AF65-F5344CB8AC3E}">
        <p14:creationId xmlns:p14="http://schemas.microsoft.com/office/powerpoint/2010/main" val="29471814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297BB-B6F9-4D45-B902-F2F2551A52A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C9815B9-5A96-4D76-82E9-8ADA92EAA9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9BE4E004-4891-4673-BC40-26E8E150B589}"/>
              </a:ext>
            </a:extLst>
          </p:cNvPr>
          <p:cNvSpPr txBox="1"/>
          <p:nvPr/>
        </p:nvSpPr>
        <p:spPr>
          <a:xfrm>
            <a:off x="-16042" y="0"/>
            <a:ext cx="6705600" cy="830997"/>
          </a:xfrm>
          <a:prstGeom prst="rect">
            <a:avLst/>
          </a:prstGeom>
          <a:solidFill>
            <a:schemeClr val="bg1"/>
          </a:solidFill>
        </p:spPr>
        <p:txBody>
          <a:bodyPr wrap="square" rtlCol="0">
            <a:spAutoFit/>
          </a:bodyPr>
          <a:lstStyle/>
          <a:p>
            <a:r>
              <a:rPr lang="en-US" sz="2400" u="none" dirty="0">
                <a:solidFill>
                  <a:srgbClr val="FF0000"/>
                </a:solidFill>
              </a:rPr>
              <a:t>Thermoplastic material after going through the slitter and shear.</a:t>
            </a:r>
          </a:p>
        </p:txBody>
      </p:sp>
      <p:cxnSp>
        <p:nvCxnSpPr>
          <p:cNvPr id="6" name="Straight Arrow Connector 5">
            <a:extLst>
              <a:ext uri="{FF2B5EF4-FFF2-40B4-BE49-F238E27FC236}">
                <a16:creationId xmlns:a16="http://schemas.microsoft.com/office/drawing/2014/main" id="{1BAECC08-F273-4F8F-9E3D-6AFDDA4950C5}"/>
              </a:ext>
            </a:extLst>
          </p:cNvPr>
          <p:cNvCxnSpPr/>
          <p:nvPr/>
        </p:nvCxnSpPr>
        <p:spPr bwMode="auto">
          <a:xfrm>
            <a:off x="2362200" y="1006475"/>
            <a:ext cx="609600" cy="4708525"/>
          </a:xfrm>
          <a:prstGeom prst="straightConnector1">
            <a:avLst/>
          </a:prstGeom>
          <a:solidFill>
            <a:schemeClr val="accent1"/>
          </a:solidFill>
          <a:ln w="38100" cap="flat" cmpd="sng" algn="ctr">
            <a:solidFill>
              <a:schemeClr val="bg1"/>
            </a:solidFill>
            <a:prstDash val="solid"/>
            <a:round/>
            <a:headEnd type="none" w="sm" len="sm"/>
            <a:tailEnd type="triangle"/>
          </a:ln>
          <a:effectLst/>
        </p:spPr>
      </p:cxnSp>
      <p:sp>
        <p:nvSpPr>
          <p:cNvPr id="7" name="TextBox 6">
            <a:extLst>
              <a:ext uri="{FF2B5EF4-FFF2-40B4-BE49-F238E27FC236}">
                <a16:creationId xmlns:a16="http://schemas.microsoft.com/office/drawing/2014/main" id="{9A9D6714-A1DB-477F-8240-FFD7DAAD9F0D}"/>
              </a:ext>
            </a:extLst>
          </p:cNvPr>
          <p:cNvSpPr txBox="1"/>
          <p:nvPr/>
        </p:nvSpPr>
        <p:spPr>
          <a:xfrm>
            <a:off x="7620000" y="6562083"/>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1445864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1FA95-6E36-40E4-8ACA-537D09BCEC5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C38F4FB-6E81-449C-A508-03DD5687C3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04D601D7-BD86-4137-9232-F18A9DAA8BC0}"/>
              </a:ext>
            </a:extLst>
          </p:cNvPr>
          <p:cNvSpPr txBox="1"/>
          <p:nvPr/>
        </p:nvSpPr>
        <p:spPr>
          <a:xfrm>
            <a:off x="-16042" y="0"/>
            <a:ext cx="6705600" cy="830997"/>
          </a:xfrm>
          <a:prstGeom prst="rect">
            <a:avLst/>
          </a:prstGeom>
          <a:solidFill>
            <a:schemeClr val="bg1"/>
          </a:solidFill>
        </p:spPr>
        <p:txBody>
          <a:bodyPr wrap="square" rtlCol="0">
            <a:spAutoFit/>
          </a:bodyPr>
          <a:lstStyle/>
          <a:p>
            <a:r>
              <a:rPr lang="en-US" sz="2400" u="none" dirty="0">
                <a:solidFill>
                  <a:srgbClr val="FF0000"/>
                </a:solidFill>
              </a:rPr>
              <a:t>Thermoplastic material after going through the slitter and shear.</a:t>
            </a:r>
          </a:p>
        </p:txBody>
      </p:sp>
      <p:cxnSp>
        <p:nvCxnSpPr>
          <p:cNvPr id="6" name="Straight Arrow Connector 5">
            <a:extLst>
              <a:ext uri="{FF2B5EF4-FFF2-40B4-BE49-F238E27FC236}">
                <a16:creationId xmlns:a16="http://schemas.microsoft.com/office/drawing/2014/main" id="{D7A258D4-9FFA-4626-BCF0-772EC3560875}"/>
              </a:ext>
            </a:extLst>
          </p:cNvPr>
          <p:cNvCxnSpPr>
            <a:cxnSpLocks/>
          </p:cNvCxnSpPr>
          <p:nvPr/>
        </p:nvCxnSpPr>
        <p:spPr bwMode="auto">
          <a:xfrm>
            <a:off x="3336758" y="894013"/>
            <a:ext cx="304800" cy="2041525"/>
          </a:xfrm>
          <a:prstGeom prst="straightConnector1">
            <a:avLst/>
          </a:prstGeom>
          <a:solidFill>
            <a:schemeClr val="accent1"/>
          </a:solidFill>
          <a:ln w="38100" cap="flat" cmpd="sng" algn="ctr">
            <a:solidFill>
              <a:schemeClr val="bg1"/>
            </a:solidFill>
            <a:prstDash val="solid"/>
            <a:round/>
            <a:headEnd type="none" w="sm" len="sm"/>
            <a:tailEnd type="triangle"/>
          </a:ln>
          <a:effectLst/>
        </p:spPr>
      </p:cxnSp>
      <p:sp>
        <p:nvSpPr>
          <p:cNvPr id="7" name="TextBox 6">
            <a:extLst>
              <a:ext uri="{FF2B5EF4-FFF2-40B4-BE49-F238E27FC236}">
                <a16:creationId xmlns:a16="http://schemas.microsoft.com/office/drawing/2014/main" id="{6C4F1BA4-1BD8-4F26-A280-077320B0EBA4}"/>
              </a:ext>
            </a:extLst>
          </p:cNvPr>
          <p:cNvSpPr txBox="1"/>
          <p:nvPr/>
        </p:nvSpPr>
        <p:spPr>
          <a:xfrm>
            <a:off x="7759688" y="6477000"/>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41669594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E936A-912C-41C6-A87C-95DBB4CC655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81A3096-AEDE-40DD-8263-F3C864228D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E5D04444-8F2A-44FD-B4F4-1BC3156F90E8}"/>
              </a:ext>
            </a:extLst>
          </p:cNvPr>
          <p:cNvSpPr txBox="1"/>
          <p:nvPr/>
        </p:nvSpPr>
        <p:spPr>
          <a:xfrm>
            <a:off x="-16042" y="1"/>
            <a:ext cx="3673642" cy="457200"/>
          </a:xfrm>
          <a:prstGeom prst="rect">
            <a:avLst/>
          </a:prstGeom>
          <a:solidFill>
            <a:schemeClr val="bg1"/>
          </a:solidFill>
        </p:spPr>
        <p:txBody>
          <a:bodyPr wrap="square" rtlCol="0">
            <a:spAutoFit/>
          </a:bodyPr>
          <a:lstStyle/>
          <a:p>
            <a:r>
              <a:rPr lang="en-US" sz="2400" u="none" dirty="0">
                <a:solidFill>
                  <a:srgbClr val="FF0000"/>
                </a:solidFill>
              </a:rPr>
              <a:t>Shear – accident location</a:t>
            </a:r>
          </a:p>
        </p:txBody>
      </p:sp>
      <p:cxnSp>
        <p:nvCxnSpPr>
          <p:cNvPr id="6" name="Straight Arrow Connector 5">
            <a:extLst>
              <a:ext uri="{FF2B5EF4-FFF2-40B4-BE49-F238E27FC236}">
                <a16:creationId xmlns:a16="http://schemas.microsoft.com/office/drawing/2014/main" id="{ECD26CBD-8EA5-43ED-BBFF-9D73EFFC96C7}"/>
              </a:ext>
            </a:extLst>
          </p:cNvPr>
          <p:cNvCxnSpPr>
            <a:cxnSpLocks/>
          </p:cNvCxnSpPr>
          <p:nvPr/>
        </p:nvCxnSpPr>
        <p:spPr bwMode="auto">
          <a:xfrm>
            <a:off x="2819400" y="485273"/>
            <a:ext cx="304800" cy="1876928"/>
          </a:xfrm>
          <a:prstGeom prst="straightConnector1">
            <a:avLst/>
          </a:prstGeom>
          <a:solidFill>
            <a:schemeClr val="accent1"/>
          </a:solidFill>
          <a:ln w="38100" cap="flat" cmpd="sng" algn="ctr">
            <a:solidFill>
              <a:schemeClr val="bg1"/>
            </a:solidFill>
            <a:prstDash val="solid"/>
            <a:round/>
            <a:headEnd type="none" w="sm" len="sm"/>
            <a:tailEnd type="triangle"/>
          </a:ln>
          <a:effectLst/>
        </p:spPr>
      </p:cxnSp>
      <p:sp>
        <p:nvSpPr>
          <p:cNvPr id="7" name="TextBox 6">
            <a:extLst>
              <a:ext uri="{FF2B5EF4-FFF2-40B4-BE49-F238E27FC236}">
                <a16:creationId xmlns:a16="http://schemas.microsoft.com/office/drawing/2014/main" id="{888C8EE5-C642-4279-AEDE-7C738CFA4682}"/>
              </a:ext>
            </a:extLst>
          </p:cNvPr>
          <p:cNvSpPr txBox="1"/>
          <p:nvPr/>
        </p:nvSpPr>
        <p:spPr>
          <a:xfrm>
            <a:off x="-32607" y="6606477"/>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2797581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FAA027-2E45-47CD-B69B-982BAD774542}"/>
              </a:ext>
            </a:extLst>
          </p:cNvPr>
          <p:cNvSpPr>
            <a:spLocks noGrp="1"/>
          </p:cNvSpPr>
          <p:nvPr>
            <p:ph type="title"/>
          </p:nvPr>
        </p:nvSpPr>
        <p:spPr>
          <a:xfrm>
            <a:off x="609600" y="291379"/>
            <a:ext cx="7924800" cy="492443"/>
          </a:xfrm>
        </p:spPr>
        <p:txBody>
          <a:bodyPr/>
          <a:lstStyle/>
          <a:p>
            <a:r>
              <a:rPr lang="en-US" sz="3200" dirty="0"/>
              <a:t>Case Study #3 – Hanwha Adv. Materials</a:t>
            </a:r>
          </a:p>
        </p:txBody>
      </p:sp>
      <p:sp>
        <p:nvSpPr>
          <p:cNvPr id="4" name="Content Placeholder 3">
            <a:extLst>
              <a:ext uri="{FF2B5EF4-FFF2-40B4-BE49-F238E27FC236}">
                <a16:creationId xmlns:a16="http://schemas.microsoft.com/office/drawing/2014/main" id="{B97033CA-7410-4928-89B0-319C62EF44FF}"/>
              </a:ext>
            </a:extLst>
          </p:cNvPr>
          <p:cNvSpPr>
            <a:spLocks noGrp="1"/>
          </p:cNvSpPr>
          <p:nvPr>
            <p:ph idx="1"/>
          </p:nvPr>
        </p:nvSpPr>
        <p:spPr/>
        <p:txBody>
          <a:bodyPr/>
          <a:lstStyle/>
          <a:p>
            <a:r>
              <a:rPr lang="en-US" dirty="0"/>
              <a:t>One of the operators suffered an amputation of the tip of their thumb.</a:t>
            </a:r>
          </a:p>
          <a:p>
            <a:endParaRPr lang="en-US" dirty="0"/>
          </a:p>
          <a:p>
            <a:r>
              <a:rPr lang="en-US" dirty="0"/>
              <a:t>CSHO determined that written LOTO procedures were in place for jobs identified as service and maintenance activities.  Training had been conducted for affected and authorized employees.</a:t>
            </a:r>
          </a:p>
          <a:p>
            <a:endParaRPr lang="en-US" dirty="0"/>
          </a:p>
          <a:p>
            <a:r>
              <a:rPr lang="en-US" dirty="0"/>
              <a:t>What citation(s) would you recommend in this situation?</a:t>
            </a:r>
          </a:p>
        </p:txBody>
      </p:sp>
    </p:spTree>
    <p:extLst>
      <p:ext uri="{BB962C8B-B14F-4D97-AF65-F5344CB8AC3E}">
        <p14:creationId xmlns:p14="http://schemas.microsoft.com/office/powerpoint/2010/main" val="206041569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85C50A-8D75-4B26-8845-99CD79694685}"/>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C4519FBD-4CC3-4BC4-80A4-69503E51B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5944340"/>
          </a:xfrm>
          <a:prstGeom prst="rect">
            <a:avLst/>
          </a:prstGeom>
        </p:spPr>
      </p:pic>
    </p:spTree>
    <p:extLst>
      <p:ext uri="{BB962C8B-B14F-4D97-AF65-F5344CB8AC3E}">
        <p14:creationId xmlns:p14="http://schemas.microsoft.com/office/powerpoint/2010/main" val="413176889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21DA0-4679-4610-A174-5BC4B6A76434}"/>
              </a:ext>
            </a:extLst>
          </p:cNvPr>
          <p:cNvSpPr>
            <a:spLocks noGrp="1"/>
          </p:cNvSpPr>
          <p:nvPr>
            <p:ph type="title"/>
          </p:nvPr>
        </p:nvSpPr>
        <p:spPr/>
        <p:txBody>
          <a:bodyPr/>
          <a:lstStyle/>
          <a:p>
            <a:r>
              <a:rPr lang="en-US" sz="3200" dirty="0"/>
              <a:t>Case Study #3 – Hanwha Adv. Materials</a:t>
            </a:r>
          </a:p>
        </p:txBody>
      </p:sp>
      <p:sp>
        <p:nvSpPr>
          <p:cNvPr id="3" name="Content Placeholder 2">
            <a:extLst>
              <a:ext uri="{FF2B5EF4-FFF2-40B4-BE49-F238E27FC236}">
                <a16:creationId xmlns:a16="http://schemas.microsoft.com/office/drawing/2014/main" id="{1861F389-1A8C-4E72-ACF6-F685D4AA30B6}"/>
              </a:ext>
            </a:extLst>
          </p:cNvPr>
          <p:cNvSpPr>
            <a:spLocks noGrp="1"/>
          </p:cNvSpPr>
          <p:nvPr>
            <p:ph idx="1"/>
          </p:nvPr>
        </p:nvSpPr>
        <p:spPr/>
        <p:txBody>
          <a:bodyPr/>
          <a:lstStyle/>
          <a:p>
            <a:r>
              <a:rPr lang="en-US" dirty="0"/>
              <a:t>The employer also cited for three instances of 1910.212(a)(1) for the lack of guarding on the line </a:t>
            </a:r>
            <a:r>
              <a:rPr lang="en-US" i="1" dirty="0">
                <a:solidFill>
                  <a:srgbClr val="FF0000"/>
                </a:solidFill>
              </a:rPr>
              <a:t>during normal production operations</a:t>
            </a:r>
            <a:r>
              <a:rPr lang="en-US" dirty="0"/>
              <a:t>.</a:t>
            </a:r>
          </a:p>
          <a:p>
            <a:endParaRPr lang="en-US" dirty="0"/>
          </a:p>
          <a:p>
            <a:r>
              <a:rPr lang="en-US" dirty="0"/>
              <a:t>The employer requested an informal conference and ultimately agreed to both the LOTO and machine guarding items.  The serious classification remained and the penalty was reduced by 25%.</a:t>
            </a:r>
          </a:p>
        </p:txBody>
      </p:sp>
    </p:spTree>
    <p:extLst>
      <p:ext uri="{BB962C8B-B14F-4D97-AF65-F5344CB8AC3E}">
        <p14:creationId xmlns:p14="http://schemas.microsoft.com/office/powerpoint/2010/main" val="229035367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21814-36FF-4F31-9FA7-A5120B81266A}"/>
              </a:ext>
            </a:extLst>
          </p:cNvPr>
          <p:cNvSpPr>
            <a:spLocks noGrp="1"/>
          </p:cNvSpPr>
          <p:nvPr>
            <p:ph type="title"/>
          </p:nvPr>
        </p:nvSpPr>
        <p:spPr>
          <a:xfrm>
            <a:off x="609600" y="291379"/>
            <a:ext cx="7924800" cy="553998"/>
          </a:xfrm>
        </p:spPr>
        <p:txBody>
          <a:bodyPr/>
          <a:lstStyle/>
          <a:p>
            <a:r>
              <a:rPr lang="en-US" dirty="0"/>
              <a:t>Case Study #4 – </a:t>
            </a:r>
            <a:r>
              <a:rPr lang="en-US" dirty="0" err="1"/>
              <a:t>Genpak</a:t>
            </a:r>
            <a:r>
              <a:rPr lang="en-US" dirty="0"/>
              <a:t> LLC</a:t>
            </a:r>
          </a:p>
        </p:txBody>
      </p:sp>
      <p:sp>
        <p:nvSpPr>
          <p:cNvPr id="3" name="Content Placeholder 2">
            <a:extLst>
              <a:ext uri="{FF2B5EF4-FFF2-40B4-BE49-F238E27FC236}">
                <a16:creationId xmlns:a16="http://schemas.microsoft.com/office/drawing/2014/main" id="{C3C8CCCC-9A9D-43B9-AB0F-BB3552ED7490}"/>
              </a:ext>
            </a:extLst>
          </p:cNvPr>
          <p:cNvSpPr>
            <a:spLocks noGrp="1"/>
          </p:cNvSpPr>
          <p:nvPr>
            <p:ph idx="1"/>
          </p:nvPr>
        </p:nvSpPr>
        <p:spPr/>
        <p:txBody>
          <a:bodyPr/>
          <a:lstStyle/>
          <a:p>
            <a:r>
              <a:rPr lang="en-US" dirty="0"/>
              <a:t>One final case study is </a:t>
            </a:r>
            <a:r>
              <a:rPr lang="en-US" dirty="0" err="1"/>
              <a:t>Genpak</a:t>
            </a:r>
            <a:r>
              <a:rPr lang="en-US" dirty="0"/>
              <a:t> LLC (inspection 318137759) where a press operator suffered the partial amputation of the right hand and four fingers. </a:t>
            </a:r>
          </a:p>
          <a:p>
            <a:endParaRPr lang="en-US" dirty="0"/>
          </a:p>
          <a:p>
            <a:r>
              <a:rPr lang="en-US" dirty="0"/>
              <a:t>This is a thermoforming process that uses plastic sheeting or film.  It is on a roll and fed through the </a:t>
            </a:r>
            <a:r>
              <a:rPr lang="en-US" dirty="0" err="1"/>
              <a:t>thermoformer</a:t>
            </a:r>
            <a:r>
              <a:rPr lang="en-US" dirty="0"/>
              <a:t>.  At the time of the accident, it was manufacturing plastic cup lids for a major food chain.</a:t>
            </a:r>
          </a:p>
          <a:p>
            <a:endParaRPr lang="en-US" dirty="0"/>
          </a:p>
        </p:txBody>
      </p:sp>
    </p:spTree>
    <p:extLst>
      <p:ext uri="{BB962C8B-B14F-4D97-AF65-F5344CB8AC3E}">
        <p14:creationId xmlns:p14="http://schemas.microsoft.com/office/powerpoint/2010/main" val="419954980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ED8F5-3E5A-49D6-AB7B-CCA5FADA9BA2}"/>
              </a:ext>
            </a:extLst>
          </p:cNvPr>
          <p:cNvSpPr>
            <a:spLocks noGrp="1"/>
          </p:cNvSpPr>
          <p:nvPr>
            <p:ph type="title"/>
          </p:nvPr>
        </p:nvSpPr>
        <p:spPr/>
        <p:txBody>
          <a:bodyPr/>
          <a:lstStyle/>
          <a:p>
            <a:r>
              <a:rPr lang="en-US" dirty="0"/>
              <a:t>Case Study #4 – </a:t>
            </a:r>
            <a:r>
              <a:rPr lang="en-US" dirty="0" err="1"/>
              <a:t>Genpak</a:t>
            </a:r>
            <a:r>
              <a:rPr lang="en-US" dirty="0"/>
              <a:t> LLC</a:t>
            </a:r>
          </a:p>
        </p:txBody>
      </p:sp>
      <p:pic>
        <p:nvPicPr>
          <p:cNvPr id="4" name="Picture 3">
            <a:extLst>
              <a:ext uri="{FF2B5EF4-FFF2-40B4-BE49-F238E27FC236}">
                <a16:creationId xmlns:a16="http://schemas.microsoft.com/office/drawing/2014/main" id="{BF23D014-D406-4318-8CE4-A12EB8C9F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034549"/>
            <a:ext cx="7620000" cy="5715000"/>
          </a:xfrm>
          <a:prstGeom prst="rect">
            <a:avLst/>
          </a:prstGeom>
        </p:spPr>
      </p:pic>
      <p:sp>
        <p:nvSpPr>
          <p:cNvPr id="5" name="TextBox 4">
            <a:extLst>
              <a:ext uri="{FF2B5EF4-FFF2-40B4-BE49-F238E27FC236}">
                <a16:creationId xmlns:a16="http://schemas.microsoft.com/office/drawing/2014/main" id="{8C833213-4576-4B7B-BF1B-BA1B1FE40B02}"/>
              </a:ext>
            </a:extLst>
          </p:cNvPr>
          <p:cNvSpPr txBox="1"/>
          <p:nvPr/>
        </p:nvSpPr>
        <p:spPr>
          <a:xfrm>
            <a:off x="838200" y="6427304"/>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222128405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EC9C5-C9D3-4B81-BAF2-12D19565449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4F5DF44-646C-4412-BAE0-93B96CB416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511B3B01-2589-4989-B6C5-C85AA6697FBD}"/>
              </a:ext>
            </a:extLst>
          </p:cNvPr>
          <p:cNvSpPr txBox="1"/>
          <p:nvPr/>
        </p:nvSpPr>
        <p:spPr>
          <a:xfrm>
            <a:off x="7620000" y="6277689"/>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89596725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SCN2902">
            <a:hlinkClick r:id="" action="ppaction://media"/>
            <a:extLst>
              <a:ext uri="{FF2B5EF4-FFF2-40B4-BE49-F238E27FC236}">
                <a16:creationId xmlns:a16="http://schemas.microsoft.com/office/drawing/2014/main" id="{905BF46D-40B4-452E-98E9-63516701692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pic>
        <p:nvPicPr>
          <p:cNvPr id="2" name="Picture 1">
            <a:extLst>
              <a:ext uri="{FF2B5EF4-FFF2-40B4-BE49-F238E27FC236}">
                <a16:creationId xmlns:a16="http://schemas.microsoft.com/office/drawing/2014/main" id="{D1BA3C57-EC5C-4415-9560-7A61E7CB25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410200"/>
            <a:ext cx="1371719" cy="274344"/>
          </a:xfrm>
          <a:prstGeom prst="rect">
            <a:avLst/>
          </a:prstGeom>
        </p:spPr>
      </p:pic>
    </p:spTree>
    <p:extLst>
      <p:ext uri="{BB962C8B-B14F-4D97-AF65-F5344CB8AC3E}">
        <p14:creationId xmlns:p14="http://schemas.microsoft.com/office/powerpoint/2010/main" val="1114107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7F961D-6C92-4E68-9DDA-CA04C0D4F5D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196255" y="1861146"/>
            <a:ext cx="4525963" cy="3394472"/>
          </a:xfrm>
        </p:spPr>
      </p:pic>
      <p:pic>
        <p:nvPicPr>
          <p:cNvPr id="6" name="Content Placeholder 4">
            <a:extLst>
              <a:ext uri="{FF2B5EF4-FFF2-40B4-BE49-F238E27FC236}">
                <a16:creationId xmlns:a16="http://schemas.microsoft.com/office/drawing/2014/main" id="{F67BFBE4-1EDF-4C4F-881F-22024F8D9E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rot="16200000">
            <a:off x="3837211" y="1877791"/>
            <a:ext cx="558438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C5D8D85F-22CF-4786-B0FF-52E5BE947728}"/>
              </a:ext>
            </a:extLst>
          </p:cNvPr>
          <p:cNvSpPr>
            <a:spLocks noGrp="1"/>
          </p:cNvSpPr>
          <p:nvPr>
            <p:ph type="title"/>
          </p:nvPr>
        </p:nvSpPr>
        <p:spPr>
          <a:xfrm>
            <a:off x="609600" y="457200"/>
            <a:ext cx="7924800" cy="549275"/>
          </a:xfrm>
        </p:spPr>
        <p:txBody>
          <a:bodyPr/>
          <a:lstStyle/>
          <a:p>
            <a:r>
              <a:rPr lang="en-US" dirty="0"/>
              <a:t>Case Study #1 – </a:t>
            </a:r>
            <a:r>
              <a:rPr lang="en-US" dirty="0" err="1"/>
              <a:t>Mountaire</a:t>
            </a:r>
            <a:r>
              <a:rPr lang="en-US" dirty="0"/>
              <a:t> Farms</a:t>
            </a:r>
          </a:p>
        </p:txBody>
      </p:sp>
      <p:sp>
        <p:nvSpPr>
          <p:cNvPr id="2" name="TextBox 1">
            <a:extLst>
              <a:ext uri="{FF2B5EF4-FFF2-40B4-BE49-F238E27FC236}">
                <a16:creationId xmlns:a16="http://schemas.microsoft.com/office/drawing/2014/main" id="{655B5C1E-BD06-4E53-8AC3-168F804EBE3E}"/>
              </a:ext>
            </a:extLst>
          </p:cNvPr>
          <p:cNvSpPr txBox="1"/>
          <p:nvPr/>
        </p:nvSpPr>
        <p:spPr>
          <a:xfrm>
            <a:off x="97037" y="5288340"/>
            <a:ext cx="4267200" cy="1569660"/>
          </a:xfrm>
          <a:prstGeom prst="rect">
            <a:avLst/>
          </a:prstGeom>
          <a:solidFill>
            <a:schemeClr val="bg1"/>
          </a:solidFill>
        </p:spPr>
        <p:txBody>
          <a:bodyPr wrap="square" rtlCol="0">
            <a:spAutoFit/>
          </a:bodyPr>
          <a:lstStyle/>
          <a:p>
            <a:r>
              <a:rPr lang="en-US" sz="2400" u="none" dirty="0">
                <a:solidFill>
                  <a:srgbClr val="FF0000"/>
                </a:solidFill>
              </a:rPr>
              <a:t>The maintenance mechanic spent 90 minutes attempting to unclog the conveyor through this opening with a 4’ long PVC pipe. </a:t>
            </a:r>
          </a:p>
        </p:txBody>
      </p:sp>
      <p:cxnSp>
        <p:nvCxnSpPr>
          <p:cNvPr id="4" name="Straight Arrow Connector 3">
            <a:extLst>
              <a:ext uri="{FF2B5EF4-FFF2-40B4-BE49-F238E27FC236}">
                <a16:creationId xmlns:a16="http://schemas.microsoft.com/office/drawing/2014/main" id="{06F80EE5-63FE-4EA5-991F-72DBE84B8A74}"/>
              </a:ext>
            </a:extLst>
          </p:cNvPr>
          <p:cNvCxnSpPr>
            <a:cxnSpLocks/>
          </p:cNvCxnSpPr>
          <p:nvPr/>
        </p:nvCxnSpPr>
        <p:spPr bwMode="auto">
          <a:xfrm flipV="1">
            <a:off x="4364237" y="2971801"/>
            <a:ext cx="2188963" cy="2590799"/>
          </a:xfrm>
          <a:prstGeom prst="straightConnector1">
            <a:avLst/>
          </a:prstGeom>
          <a:solidFill>
            <a:schemeClr val="accent1"/>
          </a:solidFill>
          <a:ln w="38100" cap="flat" cmpd="sng" algn="ctr">
            <a:solidFill>
              <a:srgbClr val="FF0000"/>
            </a:solidFill>
            <a:prstDash val="solid"/>
            <a:round/>
            <a:headEnd type="none" w="sm" len="sm"/>
            <a:tailEnd type="triangle"/>
          </a:ln>
          <a:effectLst/>
        </p:spPr>
      </p:cxnSp>
      <p:sp>
        <p:nvSpPr>
          <p:cNvPr id="8" name="TextBox 7">
            <a:extLst>
              <a:ext uri="{FF2B5EF4-FFF2-40B4-BE49-F238E27FC236}">
                <a16:creationId xmlns:a16="http://schemas.microsoft.com/office/drawing/2014/main" id="{32D4E01E-A8C1-4DDB-88BB-A6AF2CD2B6BF}"/>
              </a:ext>
            </a:extLst>
          </p:cNvPr>
          <p:cNvSpPr txBox="1"/>
          <p:nvPr/>
        </p:nvSpPr>
        <p:spPr>
          <a:xfrm>
            <a:off x="762000" y="5020767"/>
            <a:ext cx="1375698" cy="246221"/>
          </a:xfrm>
          <a:prstGeom prst="rect">
            <a:avLst/>
          </a:prstGeom>
          <a:noFill/>
        </p:spPr>
        <p:txBody>
          <a:bodyPr wrap="none" rtlCol="0">
            <a:spAutoFit/>
          </a:bodyPr>
          <a:lstStyle/>
          <a:p>
            <a:r>
              <a:rPr lang="en-US" sz="1000" u="none" dirty="0">
                <a:solidFill>
                  <a:schemeClr val="bg1"/>
                </a:solidFill>
              </a:rPr>
              <a:t>NCDOL Photo Library</a:t>
            </a:r>
          </a:p>
        </p:txBody>
      </p:sp>
      <p:sp>
        <p:nvSpPr>
          <p:cNvPr id="9" name="TextBox 8">
            <a:extLst>
              <a:ext uri="{FF2B5EF4-FFF2-40B4-BE49-F238E27FC236}">
                <a16:creationId xmlns:a16="http://schemas.microsoft.com/office/drawing/2014/main" id="{A92A2F0F-35D8-437A-8585-4C8968A95B84}"/>
              </a:ext>
            </a:extLst>
          </p:cNvPr>
          <p:cNvSpPr txBox="1"/>
          <p:nvPr/>
        </p:nvSpPr>
        <p:spPr>
          <a:xfrm>
            <a:off x="5177502" y="6433614"/>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18385669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1CEBF-13B1-4D02-AAB0-666B437920FC}"/>
              </a:ext>
            </a:extLst>
          </p:cNvPr>
          <p:cNvSpPr>
            <a:spLocks noGrp="1"/>
          </p:cNvSpPr>
          <p:nvPr>
            <p:ph type="title"/>
          </p:nvPr>
        </p:nvSpPr>
        <p:spPr>
          <a:xfrm>
            <a:off x="609600" y="457200"/>
            <a:ext cx="7924800" cy="553998"/>
          </a:xfrm>
        </p:spPr>
        <p:txBody>
          <a:bodyPr/>
          <a:lstStyle/>
          <a:p>
            <a:r>
              <a:rPr lang="en-US" dirty="0"/>
              <a:t>Case Study #4 – </a:t>
            </a:r>
            <a:r>
              <a:rPr lang="en-US" dirty="0" err="1"/>
              <a:t>Genpak</a:t>
            </a:r>
            <a:r>
              <a:rPr lang="en-US" dirty="0"/>
              <a:t> LLC</a:t>
            </a:r>
          </a:p>
        </p:txBody>
      </p:sp>
      <p:pic>
        <p:nvPicPr>
          <p:cNvPr id="4" name="Picture 3">
            <a:extLst>
              <a:ext uri="{FF2B5EF4-FFF2-40B4-BE49-F238E27FC236}">
                <a16:creationId xmlns:a16="http://schemas.microsoft.com/office/drawing/2014/main" id="{32752D4D-E3A5-4DF9-B5F9-535B98CFE6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 y="1107459"/>
            <a:ext cx="7086600" cy="5314950"/>
          </a:xfrm>
          <a:prstGeom prst="rect">
            <a:avLst/>
          </a:prstGeom>
        </p:spPr>
      </p:pic>
      <p:sp>
        <p:nvSpPr>
          <p:cNvPr id="5" name="TextBox 4">
            <a:extLst>
              <a:ext uri="{FF2B5EF4-FFF2-40B4-BE49-F238E27FC236}">
                <a16:creationId xmlns:a16="http://schemas.microsoft.com/office/drawing/2014/main" id="{C4D60DF6-1EA3-4D8F-B8DB-3B2E956E476F}"/>
              </a:ext>
            </a:extLst>
          </p:cNvPr>
          <p:cNvSpPr txBox="1"/>
          <p:nvPr/>
        </p:nvSpPr>
        <p:spPr>
          <a:xfrm>
            <a:off x="6739602" y="6148376"/>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151678802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6874-7781-423B-AC73-9036E0CC6F4A}"/>
              </a:ext>
            </a:extLst>
          </p:cNvPr>
          <p:cNvSpPr>
            <a:spLocks noGrp="1"/>
          </p:cNvSpPr>
          <p:nvPr>
            <p:ph type="title"/>
          </p:nvPr>
        </p:nvSpPr>
        <p:spPr/>
        <p:txBody>
          <a:bodyPr/>
          <a:lstStyle/>
          <a:p>
            <a:r>
              <a:rPr lang="en-US" dirty="0"/>
              <a:t>Case Study #4 – </a:t>
            </a:r>
            <a:r>
              <a:rPr lang="en-US" dirty="0" err="1"/>
              <a:t>Genpak</a:t>
            </a:r>
            <a:r>
              <a:rPr lang="en-US" dirty="0"/>
              <a:t> LLC</a:t>
            </a:r>
          </a:p>
        </p:txBody>
      </p:sp>
      <p:pic>
        <p:nvPicPr>
          <p:cNvPr id="3" name="Picture 2">
            <a:extLst>
              <a:ext uri="{FF2B5EF4-FFF2-40B4-BE49-F238E27FC236}">
                <a16:creationId xmlns:a16="http://schemas.microsoft.com/office/drawing/2014/main" id="{3D1A5B79-2D63-4C24-AB08-813547ECB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143000"/>
            <a:ext cx="7162800" cy="5372100"/>
          </a:xfrm>
          <a:prstGeom prst="rect">
            <a:avLst/>
          </a:prstGeom>
        </p:spPr>
      </p:pic>
      <p:sp>
        <p:nvSpPr>
          <p:cNvPr id="4" name="TextBox 3">
            <a:extLst>
              <a:ext uri="{FF2B5EF4-FFF2-40B4-BE49-F238E27FC236}">
                <a16:creationId xmlns:a16="http://schemas.microsoft.com/office/drawing/2014/main" id="{275F6D5E-C1A4-4037-9497-E144792D8D40}"/>
              </a:ext>
            </a:extLst>
          </p:cNvPr>
          <p:cNvSpPr txBox="1"/>
          <p:nvPr/>
        </p:nvSpPr>
        <p:spPr>
          <a:xfrm>
            <a:off x="860066" y="6157229"/>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253332904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51B960-FA26-4EC9-BFCB-17A96A50EBE6}"/>
              </a:ext>
            </a:extLst>
          </p:cNvPr>
          <p:cNvSpPr>
            <a:spLocks noGrp="1"/>
          </p:cNvSpPr>
          <p:nvPr>
            <p:ph type="title"/>
          </p:nvPr>
        </p:nvSpPr>
        <p:spPr/>
        <p:txBody>
          <a:bodyPr/>
          <a:lstStyle/>
          <a:p>
            <a:r>
              <a:rPr lang="en-US" dirty="0"/>
              <a:t>Case Study #4 – </a:t>
            </a:r>
            <a:r>
              <a:rPr lang="en-US" dirty="0" err="1"/>
              <a:t>Genpak</a:t>
            </a:r>
            <a:r>
              <a:rPr lang="en-US" dirty="0"/>
              <a:t> LLC</a:t>
            </a:r>
          </a:p>
        </p:txBody>
      </p:sp>
      <p:sp>
        <p:nvSpPr>
          <p:cNvPr id="4" name="Content Placeholder 3">
            <a:extLst>
              <a:ext uri="{FF2B5EF4-FFF2-40B4-BE49-F238E27FC236}">
                <a16:creationId xmlns:a16="http://schemas.microsoft.com/office/drawing/2014/main" id="{03E59FF7-CED8-4F8B-86C0-3DF0A4290615}"/>
              </a:ext>
            </a:extLst>
          </p:cNvPr>
          <p:cNvSpPr>
            <a:spLocks noGrp="1"/>
          </p:cNvSpPr>
          <p:nvPr>
            <p:ph idx="1"/>
          </p:nvPr>
        </p:nvSpPr>
        <p:spPr/>
        <p:txBody>
          <a:bodyPr>
            <a:normAutofit lnSpcReduction="10000"/>
          </a:bodyPr>
          <a:lstStyle/>
          <a:p>
            <a:r>
              <a:rPr lang="en-US" dirty="0"/>
              <a:t>Employee was an operator on the Magnum thermo forming line and had worked only five days following his orientation before the accident.  He was trained for one day and then allowed to work independently.</a:t>
            </a:r>
          </a:p>
          <a:p>
            <a:endParaRPr lang="en-US" dirty="0"/>
          </a:p>
          <a:p>
            <a:r>
              <a:rPr lang="en-US" dirty="0"/>
              <a:t>The plastic roll was being changed at the time of the accident.  When this is occurring, the machine “idles.”  During this time, the machine operates at 24 cycles/minute.  Employees are instructed to “clean” the packing table and surrounding areas of extra lids during this time.</a:t>
            </a:r>
          </a:p>
          <a:p>
            <a:endParaRPr lang="en-US" dirty="0"/>
          </a:p>
        </p:txBody>
      </p:sp>
    </p:spTree>
    <p:extLst>
      <p:ext uri="{BB962C8B-B14F-4D97-AF65-F5344CB8AC3E}">
        <p14:creationId xmlns:p14="http://schemas.microsoft.com/office/powerpoint/2010/main" val="225678492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8419F-4C5F-4459-A8C5-0B8AB675B7DC}"/>
              </a:ext>
            </a:extLst>
          </p:cNvPr>
          <p:cNvSpPr>
            <a:spLocks noGrp="1"/>
          </p:cNvSpPr>
          <p:nvPr>
            <p:ph type="title"/>
          </p:nvPr>
        </p:nvSpPr>
        <p:spPr/>
        <p:txBody>
          <a:bodyPr/>
          <a:lstStyle/>
          <a:p>
            <a:r>
              <a:rPr lang="en-US" dirty="0"/>
              <a:t>Case Study #4 – </a:t>
            </a:r>
            <a:r>
              <a:rPr lang="en-US" dirty="0" err="1"/>
              <a:t>Genpak</a:t>
            </a:r>
            <a:r>
              <a:rPr lang="en-US" dirty="0"/>
              <a:t> LLC</a:t>
            </a:r>
          </a:p>
        </p:txBody>
      </p:sp>
      <p:sp>
        <p:nvSpPr>
          <p:cNvPr id="3" name="Content Placeholder 2">
            <a:extLst>
              <a:ext uri="{FF2B5EF4-FFF2-40B4-BE49-F238E27FC236}">
                <a16:creationId xmlns:a16="http://schemas.microsoft.com/office/drawing/2014/main" id="{BC1840AA-929A-4B98-9481-96A9773B065E}"/>
              </a:ext>
            </a:extLst>
          </p:cNvPr>
          <p:cNvSpPr>
            <a:spLocks noGrp="1"/>
          </p:cNvSpPr>
          <p:nvPr>
            <p:ph idx="1"/>
          </p:nvPr>
        </p:nvSpPr>
        <p:spPr>
          <a:xfrm>
            <a:off x="609600" y="1219200"/>
            <a:ext cx="3200400" cy="4724400"/>
          </a:xfrm>
        </p:spPr>
        <p:txBody>
          <a:bodyPr>
            <a:normAutofit fontScale="92500" lnSpcReduction="20000"/>
          </a:bodyPr>
          <a:lstStyle/>
          <a:p>
            <a:r>
              <a:rPr lang="en-US" dirty="0"/>
              <a:t>The victim noted he had observed co-workers reaching in to get loose lids while cleaning during the idle mode.  He reached in and allegedly his right foot slipped on a lid and his hand went into the die.  </a:t>
            </a:r>
          </a:p>
        </p:txBody>
      </p:sp>
      <p:pic>
        <p:nvPicPr>
          <p:cNvPr id="5" name="Picture 4">
            <a:extLst>
              <a:ext uri="{FF2B5EF4-FFF2-40B4-BE49-F238E27FC236}">
                <a16:creationId xmlns:a16="http://schemas.microsoft.com/office/drawing/2014/main" id="{E661C4DC-BACE-4337-8414-36360A6AD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5989" y="1447800"/>
            <a:ext cx="5080000" cy="3810000"/>
          </a:xfrm>
          <a:prstGeom prst="rect">
            <a:avLst/>
          </a:prstGeom>
        </p:spPr>
      </p:pic>
      <p:sp>
        <p:nvSpPr>
          <p:cNvPr id="6" name="TextBox 5">
            <a:extLst>
              <a:ext uri="{FF2B5EF4-FFF2-40B4-BE49-F238E27FC236}">
                <a16:creationId xmlns:a16="http://schemas.microsoft.com/office/drawing/2014/main" id="{B2A10DB3-3D0E-4B2B-B95D-248E39B90A6F}"/>
              </a:ext>
            </a:extLst>
          </p:cNvPr>
          <p:cNvSpPr txBox="1"/>
          <p:nvPr/>
        </p:nvSpPr>
        <p:spPr>
          <a:xfrm>
            <a:off x="5943600" y="4572000"/>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325964866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2B196-CB90-4E63-9640-4BF9B16881EB}"/>
              </a:ext>
            </a:extLst>
          </p:cNvPr>
          <p:cNvSpPr>
            <a:spLocks noGrp="1"/>
          </p:cNvSpPr>
          <p:nvPr>
            <p:ph type="title"/>
          </p:nvPr>
        </p:nvSpPr>
        <p:spPr/>
        <p:txBody>
          <a:bodyPr/>
          <a:lstStyle/>
          <a:p>
            <a:r>
              <a:rPr lang="en-US" dirty="0"/>
              <a:t>Case Study #4 – </a:t>
            </a:r>
            <a:r>
              <a:rPr lang="en-US" dirty="0" err="1"/>
              <a:t>Genpak</a:t>
            </a:r>
            <a:r>
              <a:rPr lang="en-US" dirty="0"/>
              <a:t> LLC</a:t>
            </a:r>
          </a:p>
        </p:txBody>
      </p:sp>
      <p:pic>
        <p:nvPicPr>
          <p:cNvPr id="4" name="Picture 3">
            <a:extLst>
              <a:ext uri="{FF2B5EF4-FFF2-40B4-BE49-F238E27FC236}">
                <a16:creationId xmlns:a16="http://schemas.microsoft.com/office/drawing/2014/main" id="{C2469187-762F-4E8B-9A80-DA5FC5F80A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 y="1219200"/>
            <a:ext cx="7086600" cy="5314950"/>
          </a:xfrm>
          <a:prstGeom prst="rect">
            <a:avLst/>
          </a:prstGeom>
        </p:spPr>
      </p:pic>
      <p:sp>
        <p:nvSpPr>
          <p:cNvPr id="5" name="TextBox 4">
            <a:extLst>
              <a:ext uri="{FF2B5EF4-FFF2-40B4-BE49-F238E27FC236}">
                <a16:creationId xmlns:a16="http://schemas.microsoft.com/office/drawing/2014/main" id="{19AC8832-BE7B-40A2-A244-B35F37B094A4}"/>
              </a:ext>
            </a:extLst>
          </p:cNvPr>
          <p:cNvSpPr txBox="1"/>
          <p:nvPr/>
        </p:nvSpPr>
        <p:spPr>
          <a:xfrm>
            <a:off x="6629400" y="6154579"/>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284560976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B87F4-7DAE-4DE7-BAE6-6D956F82DFA3}"/>
              </a:ext>
            </a:extLst>
          </p:cNvPr>
          <p:cNvSpPr>
            <a:spLocks noGrp="1"/>
          </p:cNvSpPr>
          <p:nvPr>
            <p:ph type="title"/>
          </p:nvPr>
        </p:nvSpPr>
        <p:spPr/>
        <p:txBody>
          <a:bodyPr/>
          <a:lstStyle/>
          <a:p>
            <a:r>
              <a:rPr lang="en-US" dirty="0"/>
              <a:t>Case Study #4 – </a:t>
            </a:r>
            <a:r>
              <a:rPr lang="en-US" dirty="0" err="1"/>
              <a:t>Genpak</a:t>
            </a:r>
            <a:r>
              <a:rPr lang="en-US" dirty="0"/>
              <a:t> LLC</a:t>
            </a:r>
          </a:p>
        </p:txBody>
      </p:sp>
      <p:pic>
        <p:nvPicPr>
          <p:cNvPr id="4" name="Picture 3">
            <a:extLst>
              <a:ext uri="{FF2B5EF4-FFF2-40B4-BE49-F238E27FC236}">
                <a16:creationId xmlns:a16="http://schemas.microsoft.com/office/drawing/2014/main" id="{FAF046E7-96CA-45A5-9A8C-DC90568E9B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 y="1219200"/>
            <a:ext cx="7239000" cy="5429250"/>
          </a:xfrm>
          <a:prstGeom prst="rect">
            <a:avLst/>
          </a:prstGeom>
        </p:spPr>
      </p:pic>
      <p:sp>
        <p:nvSpPr>
          <p:cNvPr id="5" name="TextBox 4">
            <a:extLst>
              <a:ext uri="{FF2B5EF4-FFF2-40B4-BE49-F238E27FC236}">
                <a16:creationId xmlns:a16="http://schemas.microsoft.com/office/drawing/2014/main" id="{FEE8347B-1008-456F-B1DE-4AC2558C195D}"/>
              </a:ext>
            </a:extLst>
          </p:cNvPr>
          <p:cNvSpPr txBox="1"/>
          <p:nvPr/>
        </p:nvSpPr>
        <p:spPr>
          <a:xfrm>
            <a:off x="4038600" y="6367007"/>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308636858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78E60-45A6-4167-AE05-3B4E12161BE4}"/>
              </a:ext>
            </a:extLst>
          </p:cNvPr>
          <p:cNvSpPr>
            <a:spLocks noGrp="1"/>
          </p:cNvSpPr>
          <p:nvPr>
            <p:ph type="title"/>
          </p:nvPr>
        </p:nvSpPr>
        <p:spPr/>
        <p:txBody>
          <a:bodyPr/>
          <a:lstStyle/>
          <a:p>
            <a:r>
              <a:rPr lang="en-US" dirty="0"/>
              <a:t>Case Study #4 – </a:t>
            </a:r>
            <a:r>
              <a:rPr lang="en-US" dirty="0" err="1"/>
              <a:t>Genpak</a:t>
            </a:r>
            <a:r>
              <a:rPr lang="en-US" dirty="0"/>
              <a:t> LLC</a:t>
            </a:r>
          </a:p>
        </p:txBody>
      </p:sp>
      <p:sp>
        <p:nvSpPr>
          <p:cNvPr id="3" name="Content Placeholder 2">
            <a:extLst>
              <a:ext uri="{FF2B5EF4-FFF2-40B4-BE49-F238E27FC236}">
                <a16:creationId xmlns:a16="http://schemas.microsoft.com/office/drawing/2014/main" id="{925C51A7-0076-405B-8425-E7A951F5AE52}"/>
              </a:ext>
            </a:extLst>
          </p:cNvPr>
          <p:cNvSpPr>
            <a:spLocks noGrp="1"/>
          </p:cNvSpPr>
          <p:nvPr>
            <p:ph idx="1"/>
          </p:nvPr>
        </p:nvSpPr>
        <p:spPr/>
        <p:txBody>
          <a:bodyPr>
            <a:normAutofit fontScale="92500" lnSpcReduction="20000"/>
          </a:bodyPr>
          <a:lstStyle/>
          <a:p>
            <a:r>
              <a:rPr lang="en-US" dirty="0"/>
              <a:t>The employer had a LOTO program but was aware employees were trained to clean without utilizing energy control procedures during the “idle” mode when the roll was being changed.</a:t>
            </a:r>
          </a:p>
          <a:p>
            <a:endParaRPr lang="en-US" dirty="0"/>
          </a:p>
          <a:p>
            <a:r>
              <a:rPr lang="en-US" dirty="0"/>
              <a:t>The employer’s LOTO program had blank periodic inspection forms in Appendix A and B, but the employer hadn’t completed any of those inspections.</a:t>
            </a:r>
          </a:p>
          <a:p>
            <a:endParaRPr lang="en-US" dirty="0"/>
          </a:p>
          <a:p>
            <a:r>
              <a:rPr lang="en-US" dirty="0"/>
              <a:t>The victim had not received any LOTO training since being hired.</a:t>
            </a:r>
          </a:p>
          <a:p>
            <a:endParaRPr lang="en-US" dirty="0"/>
          </a:p>
          <a:p>
            <a:r>
              <a:rPr lang="en-US" dirty="0"/>
              <a:t>What citations will you recommend?</a:t>
            </a:r>
          </a:p>
        </p:txBody>
      </p:sp>
    </p:spTree>
    <p:extLst>
      <p:ext uri="{BB962C8B-B14F-4D97-AF65-F5344CB8AC3E}">
        <p14:creationId xmlns:p14="http://schemas.microsoft.com/office/powerpoint/2010/main" val="193145663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6A011-083B-405B-8BF0-94DA86665CFA}"/>
              </a:ext>
            </a:extLst>
          </p:cNvPr>
          <p:cNvSpPr>
            <a:spLocks noGrp="1"/>
          </p:cNvSpPr>
          <p:nvPr>
            <p:ph type="title"/>
          </p:nvPr>
        </p:nvSpPr>
        <p:spPr/>
        <p:txBody>
          <a:bodyPr/>
          <a:lstStyle/>
          <a:p>
            <a:r>
              <a:rPr lang="en-US" dirty="0"/>
              <a:t>Case Study #4 – </a:t>
            </a:r>
            <a:r>
              <a:rPr lang="en-US" dirty="0" err="1"/>
              <a:t>Genpak</a:t>
            </a:r>
            <a:r>
              <a:rPr lang="en-US" dirty="0"/>
              <a:t> LLC</a:t>
            </a:r>
          </a:p>
        </p:txBody>
      </p:sp>
      <p:pic>
        <p:nvPicPr>
          <p:cNvPr id="3" name="Picture 2">
            <a:extLst>
              <a:ext uri="{FF2B5EF4-FFF2-40B4-BE49-F238E27FC236}">
                <a16:creationId xmlns:a16="http://schemas.microsoft.com/office/drawing/2014/main" id="{7DF9008D-DE02-4E75-ACA9-7DCF61C6B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57" y="1562100"/>
            <a:ext cx="8785085" cy="3733800"/>
          </a:xfrm>
          <a:prstGeom prst="rect">
            <a:avLst/>
          </a:prstGeom>
        </p:spPr>
      </p:pic>
    </p:spTree>
    <p:extLst>
      <p:ext uri="{BB962C8B-B14F-4D97-AF65-F5344CB8AC3E}">
        <p14:creationId xmlns:p14="http://schemas.microsoft.com/office/powerpoint/2010/main" val="105525747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01B82-3019-4C7E-8293-0E7A4CFAE7AD}"/>
              </a:ext>
            </a:extLst>
          </p:cNvPr>
          <p:cNvSpPr>
            <a:spLocks noGrp="1"/>
          </p:cNvSpPr>
          <p:nvPr>
            <p:ph type="title"/>
          </p:nvPr>
        </p:nvSpPr>
        <p:spPr/>
        <p:txBody>
          <a:bodyPr/>
          <a:lstStyle/>
          <a:p>
            <a:r>
              <a:rPr lang="en-US" dirty="0"/>
              <a:t>Case Study #4 – </a:t>
            </a:r>
            <a:r>
              <a:rPr lang="en-US" dirty="0" err="1"/>
              <a:t>Genpak</a:t>
            </a:r>
            <a:r>
              <a:rPr lang="en-US" dirty="0"/>
              <a:t> LLC</a:t>
            </a:r>
          </a:p>
        </p:txBody>
      </p:sp>
      <p:pic>
        <p:nvPicPr>
          <p:cNvPr id="3" name="Picture 2">
            <a:extLst>
              <a:ext uri="{FF2B5EF4-FFF2-40B4-BE49-F238E27FC236}">
                <a16:creationId xmlns:a16="http://schemas.microsoft.com/office/drawing/2014/main" id="{C550C9C6-0D44-4728-A1CA-D6C4CCE1C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19" y="1600200"/>
            <a:ext cx="8780562" cy="3276600"/>
          </a:xfrm>
          <a:prstGeom prst="rect">
            <a:avLst/>
          </a:prstGeom>
        </p:spPr>
      </p:pic>
    </p:spTree>
    <p:extLst>
      <p:ext uri="{BB962C8B-B14F-4D97-AF65-F5344CB8AC3E}">
        <p14:creationId xmlns:p14="http://schemas.microsoft.com/office/powerpoint/2010/main" val="327946663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A72A-35DA-4570-BBE3-EA28C2CBDD2D}"/>
              </a:ext>
            </a:extLst>
          </p:cNvPr>
          <p:cNvSpPr>
            <a:spLocks noGrp="1"/>
          </p:cNvSpPr>
          <p:nvPr>
            <p:ph type="title"/>
          </p:nvPr>
        </p:nvSpPr>
        <p:spPr/>
        <p:txBody>
          <a:bodyPr/>
          <a:lstStyle/>
          <a:p>
            <a:r>
              <a:rPr lang="en-US" dirty="0"/>
              <a:t>Case Study #4 – </a:t>
            </a:r>
            <a:r>
              <a:rPr lang="en-US" dirty="0" err="1"/>
              <a:t>Genpak</a:t>
            </a:r>
            <a:r>
              <a:rPr lang="en-US" dirty="0"/>
              <a:t> LLC</a:t>
            </a:r>
          </a:p>
        </p:txBody>
      </p:sp>
      <p:pic>
        <p:nvPicPr>
          <p:cNvPr id="3" name="Picture 2">
            <a:extLst>
              <a:ext uri="{FF2B5EF4-FFF2-40B4-BE49-F238E27FC236}">
                <a16:creationId xmlns:a16="http://schemas.microsoft.com/office/drawing/2014/main" id="{3B71BF11-B960-4AF0-B257-45F219585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95400"/>
            <a:ext cx="8597074" cy="4191000"/>
          </a:xfrm>
          <a:prstGeom prst="rect">
            <a:avLst/>
          </a:prstGeom>
        </p:spPr>
      </p:pic>
    </p:spTree>
    <p:extLst>
      <p:ext uri="{BB962C8B-B14F-4D97-AF65-F5344CB8AC3E}">
        <p14:creationId xmlns:p14="http://schemas.microsoft.com/office/powerpoint/2010/main" val="348814053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2F5D9F-85BA-4955-82EB-213B6139784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1295400"/>
            <a:ext cx="6034617" cy="4525963"/>
          </a:xfrm>
        </p:spPr>
      </p:pic>
      <p:pic>
        <p:nvPicPr>
          <p:cNvPr id="7" name="Picture 6">
            <a:extLst>
              <a:ext uri="{FF2B5EF4-FFF2-40B4-BE49-F238E27FC236}">
                <a16:creationId xmlns:a16="http://schemas.microsoft.com/office/drawing/2014/main" id="{DED12D4E-4FD3-409C-A07D-FF22462518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19600" y="4868863"/>
            <a:ext cx="4495800" cy="1905000"/>
          </a:xfrm>
          <a:prstGeom prst="rect">
            <a:avLst/>
          </a:prstGeom>
        </p:spPr>
      </p:pic>
      <p:sp>
        <p:nvSpPr>
          <p:cNvPr id="8" name="Title 1">
            <a:extLst>
              <a:ext uri="{FF2B5EF4-FFF2-40B4-BE49-F238E27FC236}">
                <a16:creationId xmlns:a16="http://schemas.microsoft.com/office/drawing/2014/main" id="{78C0F62E-E70C-4043-9B9F-DD895E2A2C70}"/>
              </a:ext>
            </a:extLst>
          </p:cNvPr>
          <p:cNvSpPr>
            <a:spLocks noGrp="1"/>
          </p:cNvSpPr>
          <p:nvPr>
            <p:ph type="title"/>
          </p:nvPr>
        </p:nvSpPr>
        <p:spPr>
          <a:xfrm>
            <a:off x="609600" y="457200"/>
            <a:ext cx="7924800" cy="549275"/>
          </a:xfrm>
        </p:spPr>
        <p:txBody>
          <a:bodyPr/>
          <a:lstStyle/>
          <a:p>
            <a:r>
              <a:rPr lang="en-US" dirty="0"/>
              <a:t>Case Study #1 – </a:t>
            </a:r>
            <a:r>
              <a:rPr lang="en-US" dirty="0" err="1"/>
              <a:t>Mountaire</a:t>
            </a:r>
            <a:r>
              <a:rPr lang="en-US" dirty="0"/>
              <a:t> Farms</a:t>
            </a:r>
          </a:p>
        </p:txBody>
      </p:sp>
      <p:sp>
        <p:nvSpPr>
          <p:cNvPr id="6" name="TextBox 5">
            <a:extLst>
              <a:ext uri="{FF2B5EF4-FFF2-40B4-BE49-F238E27FC236}">
                <a16:creationId xmlns:a16="http://schemas.microsoft.com/office/drawing/2014/main" id="{2454673F-C7C9-4222-9AA6-B763632086EA}"/>
              </a:ext>
            </a:extLst>
          </p:cNvPr>
          <p:cNvSpPr txBox="1"/>
          <p:nvPr/>
        </p:nvSpPr>
        <p:spPr>
          <a:xfrm>
            <a:off x="152400" y="4914375"/>
            <a:ext cx="4267200" cy="1938992"/>
          </a:xfrm>
          <a:prstGeom prst="rect">
            <a:avLst/>
          </a:prstGeom>
          <a:solidFill>
            <a:schemeClr val="bg1"/>
          </a:solidFill>
        </p:spPr>
        <p:txBody>
          <a:bodyPr wrap="square" rtlCol="0">
            <a:spAutoFit/>
          </a:bodyPr>
          <a:lstStyle/>
          <a:p>
            <a:r>
              <a:rPr lang="en-US" sz="2400" u="none" dirty="0">
                <a:solidFill>
                  <a:srgbClr val="FF0000"/>
                </a:solidFill>
              </a:rPr>
              <a:t>After each attempt, he would radio the control room operator to turn on the conveyor to see if material would flow.  There were 20+ attempts in 90 minutes.</a:t>
            </a:r>
          </a:p>
        </p:txBody>
      </p:sp>
      <p:sp>
        <p:nvSpPr>
          <p:cNvPr id="9" name="TextBox 8">
            <a:extLst>
              <a:ext uri="{FF2B5EF4-FFF2-40B4-BE49-F238E27FC236}">
                <a16:creationId xmlns:a16="http://schemas.microsoft.com/office/drawing/2014/main" id="{FECC17FF-7EAE-4503-B57E-1BA69988B0CD}"/>
              </a:ext>
            </a:extLst>
          </p:cNvPr>
          <p:cNvSpPr txBox="1"/>
          <p:nvPr/>
        </p:nvSpPr>
        <p:spPr>
          <a:xfrm>
            <a:off x="7539702" y="6554146"/>
            <a:ext cx="1375698" cy="246221"/>
          </a:xfrm>
          <a:prstGeom prst="rect">
            <a:avLst/>
          </a:prstGeom>
          <a:noFill/>
        </p:spPr>
        <p:txBody>
          <a:bodyPr wrap="none" rtlCol="0">
            <a:spAutoFit/>
          </a:bodyPr>
          <a:lstStyle/>
          <a:p>
            <a:r>
              <a:rPr lang="en-US" sz="1000" u="none" dirty="0">
                <a:solidFill>
                  <a:schemeClr val="bg1"/>
                </a:solidFill>
              </a:rPr>
              <a:t>NCDOL Photo Library</a:t>
            </a:r>
          </a:p>
        </p:txBody>
      </p:sp>
      <p:sp>
        <p:nvSpPr>
          <p:cNvPr id="10" name="TextBox 9">
            <a:extLst>
              <a:ext uri="{FF2B5EF4-FFF2-40B4-BE49-F238E27FC236}">
                <a16:creationId xmlns:a16="http://schemas.microsoft.com/office/drawing/2014/main" id="{59CEAAF0-8941-4ACE-9B77-3FE455B74138}"/>
              </a:ext>
            </a:extLst>
          </p:cNvPr>
          <p:cNvSpPr txBox="1"/>
          <p:nvPr/>
        </p:nvSpPr>
        <p:spPr>
          <a:xfrm>
            <a:off x="222453" y="4634410"/>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4193030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EE8D36-623E-41B1-A068-6464230F1200}"/>
              </a:ext>
            </a:extLst>
          </p:cNvPr>
          <p:cNvSpPr>
            <a:spLocks noGrp="1"/>
          </p:cNvSpPr>
          <p:nvPr>
            <p:ph type="title"/>
          </p:nvPr>
        </p:nvSpPr>
        <p:spPr>
          <a:xfrm>
            <a:off x="609600" y="291379"/>
            <a:ext cx="7924800" cy="430887"/>
          </a:xfrm>
        </p:spPr>
        <p:txBody>
          <a:bodyPr/>
          <a:lstStyle/>
          <a:p>
            <a:r>
              <a:rPr lang="en-US" sz="2800" dirty="0"/>
              <a:t>Machine Operators – What have we learned?</a:t>
            </a:r>
          </a:p>
        </p:txBody>
      </p:sp>
      <p:sp>
        <p:nvSpPr>
          <p:cNvPr id="4" name="Content Placeholder 3">
            <a:extLst>
              <a:ext uri="{FF2B5EF4-FFF2-40B4-BE49-F238E27FC236}">
                <a16:creationId xmlns:a16="http://schemas.microsoft.com/office/drawing/2014/main" id="{5ACC18C0-2EE6-4FEB-A1AC-6AAE1AE63B1B}"/>
              </a:ext>
            </a:extLst>
          </p:cNvPr>
          <p:cNvSpPr>
            <a:spLocks noGrp="1"/>
          </p:cNvSpPr>
          <p:nvPr>
            <p:ph idx="1"/>
          </p:nvPr>
        </p:nvSpPr>
        <p:spPr/>
        <p:txBody>
          <a:bodyPr>
            <a:normAutofit fontScale="85000" lnSpcReduction="20000"/>
          </a:bodyPr>
          <a:lstStyle/>
          <a:p>
            <a:r>
              <a:rPr lang="en-US" dirty="0"/>
              <a:t>We need to understand the operation, the machinery &amp; equipment, and the operators’ duties.</a:t>
            </a:r>
          </a:p>
          <a:p>
            <a:endParaRPr lang="en-US" dirty="0"/>
          </a:p>
          <a:p>
            <a:r>
              <a:rPr lang="en-US" dirty="0"/>
              <a:t>CSHOs need to specifically ask the operators about how they handle product jams and other upset conditions, as well as other “servicing and/or maintenance” activities, such as:</a:t>
            </a:r>
          </a:p>
          <a:p>
            <a:pPr lvl="1"/>
            <a:r>
              <a:rPr lang="en-US" dirty="0"/>
              <a:t>Cleaning</a:t>
            </a:r>
          </a:p>
          <a:p>
            <a:pPr lvl="1"/>
            <a:r>
              <a:rPr lang="en-US" dirty="0"/>
              <a:t>Lubricating</a:t>
            </a:r>
          </a:p>
          <a:p>
            <a:pPr lvl="1"/>
            <a:r>
              <a:rPr lang="en-US" dirty="0"/>
              <a:t>Setting-up</a:t>
            </a:r>
          </a:p>
          <a:p>
            <a:pPr lvl="1"/>
            <a:r>
              <a:rPr lang="en-US" dirty="0"/>
              <a:t>Inspections/trouble-shooting</a:t>
            </a:r>
          </a:p>
          <a:p>
            <a:endParaRPr lang="en-US" dirty="0"/>
          </a:p>
          <a:p>
            <a:r>
              <a:rPr lang="en-US" dirty="0"/>
              <a:t>Are the operators utilizing LOTO procedures during these activities?  If not, does it fall under the minor servicing exemption?  Are alternative measures (such an interlocked guard) in place?</a:t>
            </a:r>
          </a:p>
        </p:txBody>
      </p:sp>
    </p:spTree>
    <p:extLst>
      <p:ext uri="{BB962C8B-B14F-4D97-AF65-F5344CB8AC3E}">
        <p14:creationId xmlns:p14="http://schemas.microsoft.com/office/powerpoint/2010/main" val="156411994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65631-6678-411B-B01C-14A0EE753011}"/>
              </a:ext>
            </a:extLst>
          </p:cNvPr>
          <p:cNvSpPr>
            <a:spLocks noGrp="1"/>
          </p:cNvSpPr>
          <p:nvPr>
            <p:ph type="title"/>
          </p:nvPr>
        </p:nvSpPr>
        <p:spPr>
          <a:xfrm>
            <a:off x="609600" y="291379"/>
            <a:ext cx="7924800" cy="430887"/>
          </a:xfrm>
        </p:spPr>
        <p:txBody>
          <a:bodyPr/>
          <a:lstStyle/>
          <a:p>
            <a:r>
              <a:rPr lang="en-US" sz="2800" dirty="0"/>
              <a:t>Machine Operators – What have we learned?</a:t>
            </a:r>
          </a:p>
        </p:txBody>
      </p:sp>
      <p:sp>
        <p:nvSpPr>
          <p:cNvPr id="3" name="Content Placeholder 2">
            <a:extLst>
              <a:ext uri="{FF2B5EF4-FFF2-40B4-BE49-F238E27FC236}">
                <a16:creationId xmlns:a16="http://schemas.microsoft.com/office/drawing/2014/main" id="{38C97B13-5413-4087-AD8B-5EC17925D347}"/>
              </a:ext>
            </a:extLst>
          </p:cNvPr>
          <p:cNvSpPr>
            <a:spLocks noGrp="1"/>
          </p:cNvSpPr>
          <p:nvPr>
            <p:ph idx="1"/>
          </p:nvPr>
        </p:nvSpPr>
        <p:spPr/>
        <p:txBody>
          <a:bodyPr>
            <a:normAutofit fontScale="92500" lnSpcReduction="20000"/>
          </a:bodyPr>
          <a:lstStyle/>
          <a:p>
            <a:r>
              <a:rPr lang="en-US" dirty="0"/>
              <a:t>Remember to look closely at LOTO training for these operators.</a:t>
            </a:r>
          </a:p>
          <a:p>
            <a:pPr lvl="1"/>
            <a:r>
              <a:rPr lang="en-US" dirty="0"/>
              <a:t>Training and other program violations are established almost completely through </a:t>
            </a:r>
            <a:r>
              <a:rPr lang="en-US" b="1" u="sng" dirty="0">
                <a:solidFill>
                  <a:srgbClr val="FF0000"/>
                </a:solidFill>
              </a:rPr>
              <a:t>interviews</a:t>
            </a:r>
            <a:r>
              <a:rPr lang="en-US" dirty="0"/>
              <a:t>.</a:t>
            </a:r>
          </a:p>
          <a:p>
            <a:pPr lvl="1"/>
            <a:endParaRPr lang="en-US" dirty="0"/>
          </a:p>
          <a:p>
            <a:r>
              <a:rPr lang="en-US" dirty="0"/>
              <a:t>If they are conducting servicing and/or maintenance activities, they </a:t>
            </a:r>
            <a:r>
              <a:rPr lang="en-US" u="sng" dirty="0"/>
              <a:t>must</a:t>
            </a:r>
            <a:r>
              <a:rPr lang="en-US" dirty="0"/>
              <a:t> be trained as an Authorized Employee.</a:t>
            </a:r>
          </a:p>
          <a:p>
            <a:endParaRPr lang="en-US" dirty="0"/>
          </a:p>
          <a:p>
            <a:r>
              <a:rPr lang="en-US" dirty="0"/>
              <a:t>Don’t forget to ask about periodic inspections of the energy control procedures.  Have them walk you through an example inspection.  Are they having an authorized employee actually observe another authorized employee implement the procedure during the audit?</a:t>
            </a:r>
          </a:p>
          <a:p>
            <a:pPr lvl="1"/>
            <a:endParaRPr lang="en-US" dirty="0"/>
          </a:p>
          <a:p>
            <a:pPr lvl="1"/>
            <a:endParaRPr lang="en-US" dirty="0"/>
          </a:p>
        </p:txBody>
      </p:sp>
    </p:spTree>
    <p:extLst>
      <p:ext uri="{BB962C8B-B14F-4D97-AF65-F5344CB8AC3E}">
        <p14:creationId xmlns:p14="http://schemas.microsoft.com/office/powerpoint/2010/main" val="223882831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6A0A0-489D-46DF-9D8B-FDF1E3FAD1B5}"/>
              </a:ext>
            </a:extLst>
          </p:cNvPr>
          <p:cNvSpPr>
            <a:spLocks noGrp="1"/>
          </p:cNvSpPr>
          <p:nvPr>
            <p:ph type="title"/>
          </p:nvPr>
        </p:nvSpPr>
        <p:spPr/>
        <p:txBody>
          <a:bodyPr/>
          <a:lstStyle/>
          <a:p>
            <a:r>
              <a:rPr lang="en-US" dirty="0"/>
              <a:t>Questions?</a:t>
            </a:r>
          </a:p>
        </p:txBody>
      </p:sp>
      <p:pic>
        <p:nvPicPr>
          <p:cNvPr id="4" name="Picture 3">
            <a:extLst>
              <a:ext uri="{FF2B5EF4-FFF2-40B4-BE49-F238E27FC236}">
                <a16:creationId xmlns:a16="http://schemas.microsoft.com/office/drawing/2014/main" id="{796826E0-504E-40CE-83B2-D7897307B28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74900" y="1231900"/>
            <a:ext cx="4394200" cy="4394200"/>
          </a:xfrm>
          <a:prstGeom prst="rect">
            <a:avLst/>
          </a:prstGeom>
        </p:spPr>
      </p:pic>
    </p:spTree>
    <p:extLst>
      <p:ext uri="{BB962C8B-B14F-4D97-AF65-F5344CB8AC3E}">
        <p14:creationId xmlns:p14="http://schemas.microsoft.com/office/powerpoint/2010/main" val="37457680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F67BFBE4-1EDF-4C4F-881F-22024F8D9E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rot="16200000">
            <a:off x="3837211" y="1877791"/>
            <a:ext cx="558438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C5D8D85F-22CF-4786-B0FF-52E5BE947728}"/>
              </a:ext>
            </a:extLst>
          </p:cNvPr>
          <p:cNvSpPr>
            <a:spLocks noGrp="1"/>
          </p:cNvSpPr>
          <p:nvPr>
            <p:ph type="title"/>
          </p:nvPr>
        </p:nvSpPr>
        <p:spPr>
          <a:xfrm>
            <a:off x="609600" y="457200"/>
            <a:ext cx="7924800" cy="549275"/>
          </a:xfrm>
        </p:spPr>
        <p:txBody>
          <a:bodyPr/>
          <a:lstStyle/>
          <a:p>
            <a:r>
              <a:rPr lang="en-US" dirty="0"/>
              <a:t>Case Study #1 – </a:t>
            </a:r>
            <a:r>
              <a:rPr lang="en-US" dirty="0" err="1"/>
              <a:t>Mountaire</a:t>
            </a:r>
            <a:r>
              <a:rPr lang="en-US" dirty="0"/>
              <a:t> Farms</a:t>
            </a:r>
          </a:p>
        </p:txBody>
      </p:sp>
      <p:sp>
        <p:nvSpPr>
          <p:cNvPr id="2" name="TextBox 1">
            <a:extLst>
              <a:ext uri="{FF2B5EF4-FFF2-40B4-BE49-F238E27FC236}">
                <a16:creationId xmlns:a16="http://schemas.microsoft.com/office/drawing/2014/main" id="{655B5C1E-BD06-4E53-8AC3-168F804EBE3E}"/>
              </a:ext>
            </a:extLst>
          </p:cNvPr>
          <p:cNvSpPr txBox="1"/>
          <p:nvPr/>
        </p:nvSpPr>
        <p:spPr>
          <a:xfrm>
            <a:off x="97037" y="1287379"/>
            <a:ext cx="4267200" cy="3785652"/>
          </a:xfrm>
          <a:prstGeom prst="rect">
            <a:avLst/>
          </a:prstGeom>
          <a:solidFill>
            <a:schemeClr val="bg1"/>
          </a:solidFill>
        </p:spPr>
        <p:txBody>
          <a:bodyPr wrap="square" rtlCol="0">
            <a:spAutoFit/>
          </a:bodyPr>
          <a:lstStyle/>
          <a:p>
            <a:r>
              <a:rPr lang="en-US" sz="2400" u="none" dirty="0">
                <a:solidFill>
                  <a:srgbClr val="FF0000"/>
                </a:solidFill>
              </a:rPr>
              <a:t>At 1:45 am, the mechanic reached into the opening with his left hand to feel for any build-up on the screw when it suddenly started turning.</a:t>
            </a:r>
          </a:p>
          <a:p>
            <a:endParaRPr lang="en-US" sz="2400" u="none" dirty="0">
              <a:solidFill>
                <a:srgbClr val="FF0000"/>
              </a:solidFill>
            </a:endParaRPr>
          </a:p>
          <a:p>
            <a:r>
              <a:rPr lang="en-US" sz="2400" u="none" dirty="0">
                <a:solidFill>
                  <a:srgbClr val="FF0000"/>
                </a:solidFill>
              </a:rPr>
              <a:t>He suffered the degloving of his lower left arm from the elbow to the wrist and fractured left thumb.</a:t>
            </a:r>
          </a:p>
        </p:txBody>
      </p:sp>
      <p:cxnSp>
        <p:nvCxnSpPr>
          <p:cNvPr id="4" name="Straight Arrow Connector 3">
            <a:extLst>
              <a:ext uri="{FF2B5EF4-FFF2-40B4-BE49-F238E27FC236}">
                <a16:creationId xmlns:a16="http://schemas.microsoft.com/office/drawing/2014/main" id="{06F80EE5-63FE-4EA5-991F-72DBE84B8A74}"/>
              </a:ext>
            </a:extLst>
          </p:cNvPr>
          <p:cNvCxnSpPr>
            <a:cxnSpLocks/>
          </p:cNvCxnSpPr>
          <p:nvPr/>
        </p:nvCxnSpPr>
        <p:spPr bwMode="auto">
          <a:xfrm>
            <a:off x="4191000" y="2819400"/>
            <a:ext cx="2362200" cy="152402"/>
          </a:xfrm>
          <a:prstGeom prst="straightConnector1">
            <a:avLst/>
          </a:prstGeom>
          <a:solidFill>
            <a:schemeClr val="accent1"/>
          </a:solidFill>
          <a:ln w="38100" cap="flat" cmpd="sng" algn="ctr">
            <a:solidFill>
              <a:srgbClr val="FF0000"/>
            </a:solidFill>
            <a:prstDash val="solid"/>
            <a:round/>
            <a:headEnd type="none" w="sm" len="sm"/>
            <a:tailEnd type="triangle"/>
          </a:ln>
          <a:effectLst/>
        </p:spPr>
      </p:cxnSp>
      <p:sp>
        <p:nvSpPr>
          <p:cNvPr id="8" name="TextBox 7">
            <a:extLst>
              <a:ext uri="{FF2B5EF4-FFF2-40B4-BE49-F238E27FC236}">
                <a16:creationId xmlns:a16="http://schemas.microsoft.com/office/drawing/2014/main" id="{F4782F96-3E00-4258-86B3-C0B466C5CA79}"/>
              </a:ext>
            </a:extLst>
          </p:cNvPr>
          <p:cNvSpPr txBox="1"/>
          <p:nvPr/>
        </p:nvSpPr>
        <p:spPr>
          <a:xfrm>
            <a:off x="5562600" y="6481161"/>
            <a:ext cx="1375698" cy="246221"/>
          </a:xfrm>
          <a:prstGeom prst="rect">
            <a:avLst/>
          </a:prstGeom>
          <a:noFill/>
        </p:spPr>
        <p:txBody>
          <a:bodyPr wrap="none" rtlCol="0">
            <a:spAutoFit/>
          </a:bodyPr>
          <a:lstStyle/>
          <a:p>
            <a:r>
              <a:rPr lang="en-US" sz="1000" u="none" dirty="0">
                <a:solidFill>
                  <a:schemeClr val="bg1"/>
                </a:solidFill>
              </a:rPr>
              <a:t>NCDOL Photo Library</a:t>
            </a:r>
          </a:p>
        </p:txBody>
      </p:sp>
    </p:spTree>
    <p:extLst>
      <p:ext uri="{BB962C8B-B14F-4D97-AF65-F5344CB8AC3E}">
        <p14:creationId xmlns:p14="http://schemas.microsoft.com/office/powerpoint/2010/main" val="1671841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0721-69C5-49E4-9E32-09E7C6820B0F}"/>
              </a:ext>
            </a:extLst>
          </p:cNvPr>
          <p:cNvSpPr>
            <a:spLocks noGrp="1"/>
          </p:cNvSpPr>
          <p:nvPr>
            <p:ph type="title"/>
          </p:nvPr>
        </p:nvSpPr>
        <p:spPr/>
        <p:txBody>
          <a:bodyPr/>
          <a:lstStyle/>
          <a:p>
            <a:r>
              <a:rPr lang="en-US" dirty="0"/>
              <a:t>Case Study #1 – </a:t>
            </a:r>
            <a:r>
              <a:rPr lang="en-US" dirty="0" err="1"/>
              <a:t>Mountaire</a:t>
            </a:r>
            <a:r>
              <a:rPr lang="en-US" dirty="0"/>
              <a:t> Farms</a:t>
            </a:r>
          </a:p>
        </p:txBody>
      </p:sp>
      <p:sp>
        <p:nvSpPr>
          <p:cNvPr id="3" name="Content Placeholder 2">
            <a:extLst>
              <a:ext uri="{FF2B5EF4-FFF2-40B4-BE49-F238E27FC236}">
                <a16:creationId xmlns:a16="http://schemas.microsoft.com/office/drawing/2014/main" id="{EAE1A4F2-5512-4472-9629-C2A2D9F78917}"/>
              </a:ext>
            </a:extLst>
          </p:cNvPr>
          <p:cNvSpPr>
            <a:spLocks noGrp="1"/>
          </p:cNvSpPr>
          <p:nvPr>
            <p:ph idx="1"/>
          </p:nvPr>
        </p:nvSpPr>
        <p:spPr/>
        <p:txBody>
          <a:bodyPr>
            <a:normAutofit fontScale="92500"/>
          </a:bodyPr>
          <a:lstStyle/>
          <a:p>
            <a:r>
              <a:rPr lang="en-US" dirty="0"/>
              <a:t>The employer had a LOTO policy, but had not developed a written energy control procedure for this equipment because the activity fell under the minor servicing exemption.  Other elements of the program were in place.</a:t>
            </a:r>
          </a:p>
          <a:p>
            <a:endParaRPr lang="en-US" dirty="0"/>
          </a:p>
          <a:p>
            <a:r>
              <a:rPr lang="en-US" dirty="0"/>
              <a:t>The employer’s counsel stated there was no employee exposure because the policy required the use of the PVC pipe to clear the jam.</a:t>
            </a:r>
          </a:p>
          <a:p>
            <a:endParaRPr lang="en-US" dirty="0"/>
          </a:p>
          <a:p>
            <a:r>
              <a:rPr lang="en-US" dirty="0"/>
              <a:t>What should be cited in this situation?</a:t>
            </a:r>
          </a:p>
        </p:txBody>
      </p:sp>
    </p:spTree>
    <p:extLst>
      <p:ext uri="{BB962C8B-B14F-4D97-AF65-F5344CB8AC3E}">
        <p14:creationId xmlns:p14="http://schemas.microsoft.com/office/powerpoint/2010/main" val="26026030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2B82-6925-4407-8FD2-3CDA7A4896F1}"/>
              </a:ext>
            </a:extLst>
          </p:cNvPr>
          <p:cNvSpPr>
            <a:spLocks noGrp="1"/>
          </p:cNvSpPr>
          <p:nvPr>
            <p:ph type="title"/>
          </p:nvPr>
        </p:nvSpPr>
        <p:spPr/>
        <p:txBody>
          <a:bodyPr/>
          <a:lstStyle/>
          <a:p>
            <a:r>
              <a:rPr lang="en-US" dirty="0"/>
              <a:t>Case Study #1 – </a:t>
            </a:r>
            <a:r>
              <a:rPr lang="en-US" dirty="0" err="1"/>
              <a:t>Mountaire</a:t>
            </a:r>
            <a:r>
              <a:rPr lang="en-US" dirty="0"/>
              <a:t> Farms</a:t>
            </a:r>
          </a:p>
        </p:txBody>
      </p:sp>
      <p:sp>
        <p:nvSpPr>
          <p:cNvPr id="3" name="Content Placeholder 2">
            <a:extLst>
              <a:ext uri="{FF2B5EF4-FFF2-40B4-BE49-F238E27FC236}">
                <a16:creationId xmlns:a16="http://schemas.microsoft.com/office/drawing/2014/main" id="{3611D999-4E9C-4112-8EBE-EA03B7B28E1B}"/>
              </a:ext>
            </a:extLst>
          </p:cNvPr>
          <p:cNvSpPr>
            <a:spLocks noGrp="1"/>
          </p:cNvSpPr>
          <p:nvPr>
            <p:ph idx="1"/>
          </p:nvPr>
        </p:nvSpPr>
        <p:spPr/>
        <p:txBody>
          <a:bodyPr/>
          <a:lstStyle/>
          <a:p>
            <a:r>
              <a:rPr lang="en-US" dirty="0"/>
              <a:t>Does the minor serving exemption apply?</a:t>
            </a:r>
          </a:p>
          <a:p>
            <a:pPr marL="0" indent="0">
              <a:buNone/>
            </a:pPr>
            <a:endParaRPr lang="en-US" dirty="0"/>
          </a:p>
          <a:p>
            <a:pPr marL="0" indent="0">
              <a:buNone/>
            </a:pPr>
            <a:endParaRPr lang="en-US" dirty="0"/>
          </a:p>
        </p:txBody>
      </p:sp>
      <p:pic>
        <p:nvPicPr>
          <p:cNvPr id="4" name="Content Placeholder 3">
            <a:extLst>
              <a:ext uri="{FF2B5EF4-FFF2-40B4-BE49-F238E27FC236}">
                <a16:creationId xmlns:a16="http://schemas.microsoft.com/office/drawing/2014/main" id="{93823834-783E-4EAA-8D0B-37845C2F8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89354" y="1981200"/>
            <a:ext cx="8765292" cy="3429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586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2B82-6925-4407-8FD2-3CDA7A4896F1}"/>
              </a:ext>
            </a:extLst>
          </p:cNvPr>
          <p:cNvSpPr>
            <a:spLocks noGrp="1"/>
          </p:cNvSpPr>
          <p:nvPr>
            <p:ph type="title"/>
          </p:nvPr>
        </p:nvSpPr>
        <p:spPr/>
        <p:txBody>
          <a:bodyPr/>
          <a:lstStyle/>
          <a:p>
            <a:r>
              <a:rPr lang="en-US" dirty="0"/>
              <a:t>Case Study #1 – </a:t>
            </a:r>
            <a:r>
              <a:rPr lang="en-US" dirty="0" err="1"/>
              <a:t>Mountaire</a:t>
            </a:r>
            <a:r>
              <a:rPr lang="en-US" dirty="0"/>
              <a:t> Farms</a:t>
            </a:r>
          </a:p>
        </p:txBody>
      </p:sp>
      <p:sp>
        <p:nvSpPr>
          <p:cNvPr id="3" name="Content Placeholder 2">
            <a:extLst>
              <a:ext uri="{FF2B5EF4-FFF2-40B4-BE49-F238E27FC236}">
                <a16:creationId xmlns:a16="http://schemas.microsoft.com/office/drawing/2014/main" id="{3611D999-4E9C-4112-8EBE-EA03B7B28E1B}"/>
              </a:ext>
            </a:extLst>
          </p:cNvPr>
          <p:cNvSpPr>
            <a:spLocks noGrp="1"/>
          </p:cNvSpPr>
          <p:nvPr>
            <p:ph idx="1"/>
          </p:nvPr>
        </p:nvSpPr>
        <p:spPr/>
        <p:txBody>
          <a:bodyPr/>
          <a:lstStyle/>
          <a:p>
            <a:r>
              <a:rPr lang="en-US" dirty="0"/>
              <a:t>Does the use of the PVC pipe prevent exposure to the hazard?</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4252B653-CA4E-489B-8C2F-0F3C43390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285999"/>
            <a:ext cx="6847764" cy="4525963"/>
          </a:xfrm>
          <a:prstGeom prst="rect">
            <a:avLst/>
          </a:prstGeom>
          <a:ln w="38100">
            <a:solidFill>
              <a:srgbClr val="FF0000"/>
            </a:solidFill>
          </a:ln>
        </p:spPr>
      </p:pic>
    </p:spTree>
    <p:extLst>
      <p:ext uri="{BB962C8B-B14F-4D97-AF65-F5344CB8AC3E}">
        <p14:creationId xmlns:p14="http://schemas.microsoft.com/office/powerpoint/2010/main" val="2549017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latin typeface="Times New Roman" pitchFamily="18"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28841</TotalTime>
  <Pages>1</Pages>
  <Words>2160</Words>
  <Application>Microsoft Office PowerPoint</Application>
  <PresentationFormat>Letter Paper (8.5x11 in)</PresentationFormat>
  <Paragraphs>217</Paragraphs>
  <Slides>52</Slides>
  <Notes>28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Symbol</vt:lpstr>
      <vt:lpstr>Times New Roman</vt:lpstr>
      <vt:lpstr>Wingdings</vt:lpstr>
      <vt:lpstr>NCDOL  Standard</vt:lpstr>
      <vt:lpstr>Control of Hazardous Energy (Lockout/Tagout) – Part 2 </vt:lpstr>
      <vt:lpstr>Case Study #1 – Mountaire Farms</vt:lpstr>
      <vt:lpstr>Case Study #1 – Mountaire Farms</vt:lpstr>
      <vt:lpstr>Case Study #1 – Mountaire Farms</vt:lpstr>
      <vt:lpstr>Case Study #1 – Mountaire Farms</vt:lpstr>
      <vt:lpstr>Case Study #1 – Mountaire Farms</vt:lpstr>
      <vt:lpstr>Case Study #1 – Mountaire Farms</vt:lpstr>
      <vt:lpstr>Case Study #1 – Mountaire Farms</vt:lpstr>
      <vt:lpstr>Case Study #1 – Mountaire Farms</vt:lpstr>
      <vt:lpstr>Case Study #1 – Effective Guarding?</vt:lpstr>
      <vt:lpstr>Case Study #1 – Effective Guarding?</vt:lpstr>
      <vt:lpstr>Citation</vt:lpstr>
      <vt:lpstr>PowerPoint Presentation</vt:lpstr>
      <vt:lpstr>Case Study #2 – Johnson Concrete</vt:lpstr>
      <vt:lpstr>Case Study #2 – Johnson Concrete</vt:lpstr>
      <vt:lpstr>Case Study #2 – Johnson Concrete</vt:lpstr>
      <vt:lpstr>Final product from the MBK 450 wire cage welding machine</vt:lpstr>
      <vt:lpstr>Case Study #2 – Johnson Concrete</vt:lpstr>
      <vt:lpstr>Employee demonstrating where they stand to remove the cage.   The equipment was completely locked out during this demonstration. </vt:lpstr>
      <vt:lpstr>Case Study #2 – Johnson Concrete</vt:lpstr>
      <vt:lpstr>Case Study #2 – Johnson Concrete</vt:lpstr>
      <vt:lpstr>Case Study #2 – Johnson Concrete</vt:lpstr>
      <vt:lpstr>Case Study #2 – Johnson Concrete</vt:lpstr>
      <vt:lpstr>Case Study #2 – Johnson Concrete</vt:lpstr>
      <vt:lpstr>Case Study #2(a) - Staffmasters</vt:lpstr>
      <vt:lpstr>Case Study #2(a) - Staffmasters</vt:lpstr>
      <vt:lpstr>Case Study #2(a) - Staffmasters</vt:lpstr>
      <vt:lpstr>Case Study #3 – Hanwha Adv. Materials</vt:lpstr>
      <vt:lpstr>PowerPoint Presentation</vt:lpstr>
      <vt:lpstr>PowerPoint Presentation</vt:lpstr>
      <vt:lpstr>PowerPoint Presentation</vt:lpstr>
      <vt:lpstr>PowerPoint Presentation</vt:lpstr>
      <vt:lpstr>Case Study #3 – Hanwha Adv. Materials</vt:lpstr>
      <vt:lpstr>PowerPoint Presentation</vt:lpstr>
      <vt:lpstr>Case Study #3 – Hanwha Adv. Materials</vt:lpstr>
      <vt:lpstr>Case Study #4 – Genpak LLC</vt:lpstr>
      <vt:lpstr>Case Study #4 – Genpak LLC</vt:lpstr>
      <vt:lpstr>PowerPoint Presentation</vt:lpstr>
      <vt:lpstr>PowerPoint Presentation</vt:lpstr>
      <vt:lpstr>Case Study #4 – Genpak LLC</vt:lpstr>
      <vt:lpstr>Case Study #4 – Genpak LLC</vt:lpstr>
      <vt:lpstr>Case Study #4 – Genpak LLC</vt:lpstr>
      <vt:lpstr>Case Study #4 – Genpak LLC</vt:lpstr>
      <vt:lpstr>Case Study #4 – Genpak LLC</vt:lpstr>
      <vt:lpstr>Case Study #4 – Genpak LLC</vt:lpstr>
      <vt:lpstr>Case Study #4 – Genpak LLC</vt:lpstr>
      <vt:lpstr>Case Study #4 – Genpak LLC</vt:lpstr>
      <vt:lpstr>Case Study #4 – Genpak LLC</vt:lpstr>
      <vt:lpstr>Case Study #4 – Genpak LLC</vt:lpstr>
      <vt:lpstr>Machine Operators – What have we learned?</vt:lpstr>
      <vt:lpstr>Machine Operators – What have we learned?</vt:lpstr>
      <vt:lpstr>Questions?</vt:lpstr>
    </vt:vector>
  </TitlesOfParts>
  <Manager>Standards Review By Bobby Davis</Manager>
  <Company>NC OSH/ETTA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Powered Industrial Trucks (29 DFR 1910.178)</dc:title>
  <dc:subject>For Web and Leader Led Training</dc:subject>
  <dc:creator>Bob O'Neal</dc:creator>
  <cp:keywords>Review by Standards Supervisor:2-24-2010</cp:keywords>
  <dc:description>WLagoe reviewed: 032010</dc:description>
  <cp:lastModifiedBy>Lagoe, Wanda</cp:lastModifiedBy>
  <cp:revision>2806</cp:revision>
  <cp:lastPrinted>2019-09-04T17:49:52Z</cp:lastPrinted>
  <dcterms:created xsi:type="dcterms:W3CDTF">2001-05-15T12:53:32Z</dcterms:created>
  <dcterms:modified xsi:type="dcterms:W3CDTF">2022-11-16T17:44:18Z</dcterms:modified>
  <cp:category>Format Review by Andy on 12-30-08</cp:category>
</cp:coreProperties>
</file>