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media/image34.JPG" ContentType="image/png"/>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1"/>
  </p:notesMasterIdLst>
  <p:handoutMasterIdLst>
    <p:handoutMasterId r:id="rId72"/>
  </p:handoutMasterIdLst>
  <p:sldIdLst>
    <p:sldId id="342" r:id="rId2"/>
    <p:sldId id="457" r:id="rId3"/>
    <p:sldId id="420" r:id="rId4"/>
    <p:sldId id="421" r:id="rId5"/>
    <p:sldId id="463" r:id="rId6"/>
    <p:sldId id="344" r:id="rId7"/>
    <p:sldId id="406" r:id="rId8"/>
    <p:sldId id="408" r:id="rId9"/>
    <p:sldId id="407" r:id="rId10"/>
    <p:sldId id="409" r:id="rId11"/>
    <p:sldId id="345" r:id="rId12"/>
    <p:sldId id="346" r:id="rId13"/>
    <p:sldId id="349" r:id="rId14"/>
    <p:sldId id="458" r:id="rId15"/>
    <p:sldId id="459" r:id="rId16"/>
    <p:sldId id="460" r:id="rId17"/>
    <p:sldId id="462" r:id="rId18"/>
    <p:sldId id="347" r:id="rId19"/>
    <p:sldId id="464" r:id="rId20"/>
    <p:sldId id="465" r:id="rId21"/>
    <p:sldId id="348" r:id="rId22"/>
    <p:sldId id="466" r:id="rId23"/>
    <p:sldId id="467" r:id="rId24"/>
    <p:sldId id="468" r:id="rId25"/>
    <p:sldId id="469" r:id="rId26"/>
    <p:sldId id="470" r:id="rId27"/>
    <p:sldId id="471" r:id="rId28"/>
    <p:sldId id="472" r:id="rId29"/>
    <p:sldId id="473" r:id="rId30"/>
    <p:sldId id="422" r:id="rId31"/>
    <p:sldId id="350" r:id="rId32"/>
    <p:sldId id="351" r:id="rId33"/>
    <p:sldId id="352" r:id="rId34"/>
    <p:sldId id="353" r:id="rId35"/>
    <p:sldId id="354" r:id="rId36"/>
    <p:sldId id="410" r:id="rId37"/>
    <p:sldId id="357" r:id="rId38"/>
    <p:sldId id="358" r:id="rId39"/>
    <p:sldId id="376" r:id="rId40"/>
    <p:sldId id="359" r:id="rId41"/>
    <p:sldId id="360" r:id="rId42"/>
    <p:sldId id="366" r:id="rId43"/>
    <p:sldId id="510" r:id="rId44"/>
    <p:sldId id="511" r:id="rId45"/>
    <p:sldId id="367" r:id="rId46"/>
    <p:sldId id="368" r:id="rId47"/>
    <p:sldId id="507" r:id="rId48"/>
    <p:sldId id="508" r:id="rId49"/>
    <p:sldId id="509" r:id="rId50"/>
    <p:sldId id="369" r:id="rId51"/>
    <p:sldId id="397" r:id="rId52"/>
    <p:sldId id="404" r:id="rId53"/>
    <p:sldId id="400" r:id="rId54"/>
    <p:sldId id="405" r:id="rId55"/>
    <p:sldId id="474" r:id="rId56"/>
    <p:sldId id="418" r:id="rId57"/>
    <p:sldId id="417" r:id="rId58"/>
    <p:sldId id="412" r:id="rId59"/>
    <p:sldId id="416" r:id="rId60"/>
    <p:sldId id="425" r:id="rId61"/>
    <p:sldId id="426" r:id="rId62"/>
    <p:sldId id="413" r:id="rId63"/>
    <p:sldId id="414" r:id="rId64"/>
    <p:sldId id="415" r:id="rId65"/>
    <p:sldId id="424" r:id="rId66"/>
    <p:sldId id="428" r:id="rId67"/>
    <p:sldId id="423" r:id="rId68"/>
    <p:sldId id="411" r:id="rId69"/>
    <p:sldId id="427" r:id="rId70"/>
  </p:sldIdLst>
  <p:sldSz cx="9144000" cy="6858000" type="letter"/>
  <p:notesSz cx="7315200" cy="960120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12D9A"/>
    <a:srgbClr val="FF9900"/>
    <a:srgbClr val="008000"/>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83A82-8DFC-4EE5-9237-EBBD2D5012FF}" v="2" dt="2022-11-16T17:00:32.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4" autoAdjust="0"/>
    <p:restoredTop sz="78340" autoAdjust="0"/>
  </p:normalViewPr>
  <p:slideViewPr>
    <p:cSldViewPr>
      <p:cViewPr varScale="1">
        <p:scale>
          <a:sx n="87" d="100"/>
          <a:sy n="87" d="100"/>
        </p:scale>
        <p:origin x="190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910"/>
    </p:cViewPr>
  </p:sorterViewPr>
  <p:notesViewPr>
    <p:cSldViewPr>
      <p:cViewPr>
        <p:scale>
          <a:sx n="80" d="100"/>
          <a:sy n="80" d="100"/>
        </p:scale>
        <p:origin x="2024" y="4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goe, Wanda" userId="2d4a1ad1-61eb-4762-a917-567052f6c7c6" providerId="ADAL" clId="{18883A82-8DFC-4EE5-9237-EBBD2D5012FF}"/>
    <pc:docChg chg="custSel addSld delSld modSld">
      <pc:chgData name="Lagoe, Wanda" userId="2d4a1ad1-61eb-4762-a917-567052f6c7c6" providerId="ADAL" clId="{18883A82-8DFC-4EE5-9237-EBBD2D5012FF}" dt="2022-11-16T17:01:56.588" v="99" actId="47"/>
      <pc:docMkLst>
        <pc:docMk/>
      </pc:docMkLst>
      <pc:sldChg chg="modSp mod">
        <pc:chgData name="Lagoe, Wanda" userId="2d4a1ad1-61eb-4762-a917-567052f6c7c6" providerId="ADAL" clId="{18883A82-8DFC-4EE5-9237-EBBD2D5012FF}" dt="2022-11-16T16:59:01.024" v="27" actId="20577"/>
        <pc:sldMkLst>
          <pc:docMk/>
          <pc:sldMk cId="529231813" sldId="342"/>
        </pc:sldMkLst>
        <pc:spChg chg="mod">
          <ac:chgData name="Lagoe, Wanda" userId="2d4a1ad1-61eb-4762-a917-567052f6c7c6" providerId="ADAL" clId="{18883A82-8DFC-4EE5-9237-EBBD2D5012FF}" dt="2022-11-16T16:59:01.024" v="27" actId="20577"/>
          <ac:spMkLst>
            <pc:docMk/>
            <pc:sldMk cId="529231813" sldId="342"/>
            <ac:spMk id="3074" creationId="{00000000-0000-0000-0000-000000000000}"/>
          </ac:spMkLst>
        </pc:spChg>
      </pc:sldChg>
      <pc:sldChg chg="del">
        <pc:chgData name="Lagoe, Wanda" userId="2d4a1ad1-61eb-4762-a917-567052f6c7c6" providerId="ADAL" clId="{18883A82-8DFC-4EE5-9237-EBBD2D5012FF}" dt="2022-11-16T17:01:21.217" v="71" actId="47"/>
        <pc:sldMkLst>
          <pc:docMk/>
          <pc:sldMk cId="4076264316" sldId="365"/>
        </pc:sldMkLst>
      </pc:sldChg>
      <pc:sldChg chg="modSp mod">
        <pc:chgData name="Lagoe, Wanda" userId="2d4a1ad1-61eb-4762-a917-567052f6c7c6" providerId="ADAL" clId="{18883A82-8DFC-4EE5-9237-EBBD2D5012FF}" dt="2022-11-16T17:01:53.396" v="98" actId="122"/>
        <pc:sldMkLst>
          <pc:docMk/>
          <pc:sldMk cId="3745768009" sldId="427"/>
        </pc:sldMkLst>
        <pc:spChg chg="mod">
          <ac:chgData name="Lagoe, Wanda" userId="2d4a1ad1-61eb-4762-a917-567052f6c7c6" providerId="ADAL" clId="{18883A82-8DFC-4EE5-9237-EBBD2D5012FF}" dt="2022-11-16T17:01:53.396" v="98" actId="122"/>
          <ac:spMkLst>
            <pc:docMk/>
            <pc:sldMk cId="3745768009" sldId="427"/>
            <ac:spMk id="2" creationId="{9516A0A0-489D-46DF-9D8B-FDF1E3FAD1B5}"/>
          </ac:spMkLst>
        </pc:spChg>
      </pc:sldChg>
      <pc:sldChg chg="del">
        <pc:chgData name="Lagoe, Wanda" userId="2d4a1ad1-61eb-4762-a917-567052f6c7c6" providerId="ADAL" clId="{18883A82-8DFC-4EE5-9237-EBBD2D5012FF}" dt="2022-11-16T17:01:21.217" v="71" actId="47"/>
        <pc:sldMkLst>
          <pc:docMk/>
          <pc:sldMk cId="1271583864" sldId="430"/>
        </pc:sldMkLst>
      </pc:sldChg>
      <pc:sldChg chg="del">
        <pc:chgData name="Lagoe, Wanda" userId="2d4a1ad1-61eb-4762-a917-567052f6c7c6" providerId="ADAL" clId="{18883A82-8DFC-4EE5-9237-EBBD2D5012FF}" dt="2022-11-16T17:01:21.217" v="71" actId="47"/>
        <pc:sldMkLst>
          <pc:docMk/>
          <pc:sldMk cId="3156226760" sldId="431"/>
        </pc:sldMkLst>
      </pc:sldChg>
      <pc:sldChg chg="del">
        <pc:chgData name="Lagoe, Wanda" userId="2d4a1ad1-61eb-4762-a917-567052f6c7c6" providerId="ADAL" clId="{18883A82-8DFC-4EE5-9237-EBBD2D5012FF}" dt="2022-11-16T17:01:21.217" v="71" actId="47"/>
        <pc:sldMkLst>
          <pc:docMk/>
          <pc:sldMk cId="2778045894" sldId="432"/>
        </pc:sldMkLst>
      </pc:sldChg>
      <pc:sldChg chg="del">
        <pc:chgData name="Lagoe, Wanda" userId="2d4a1ad1-61eb-4762-a917-567052f6c7c6" providerId="ADAL" clId="{18883A82-8DFC-4EE5-9237-EBBD2D5012FF}" dt="2022-11-16T17:01:21.217" v="71" actId="47"/>
        <pc:sldMkLst>
          <pc:docMk/>
          <pc:sldMk cId="2087083447" sldId="433"/>
        </pc:sldMkLst>
      </pc:sldChg>
      <pc:sldChg chg="del">
        <pc:chgData name="Lagoe, Wanda" userId="2d4a1ad1-61eb-4762-a917-567052f6c7c6" providerId="ADAL" clId="{18883A82-8DFC-4EE5-9237-EBBD2D5012FF}" dt="2022-11-16T17:01:21.217" v="71" actId="47"/>
        <pc:sldMkLst>
          <pc:docMk/>
          <pc:sldMk cId="1921940430" sldId="434"/>
        </pc:sldMkLst>
      </pc:sldChg>
      <pc:sldChg chg="del">
        <pc:chgData name="Lagoe, Wanda" userId="2d4a1ad1-61eb-4762-a917-567052f6c7c6" providerId="ADAL" clId="{18883A82-8DFC-4EE5-9237-EBBD2D5012FF}" dt="2022-11-16T17:01:21.217" v="71" actId="47"/>
        <pc:sldMkLst>
          <pc:docMk/>
          <pc:sldMk cId="913165727" sldId="435"/>
        </pc:sldMkLst>
      </pc:sldChg>
      <pc:sldChg chg="del">
        <pc:chgData name="Lagoe, Wanda" userId="2d4a1ad1-61eb-4762-a917-567052f6c7c6" providerId="ADAL" clId="{18883A82-8DFC-4EE5-9237-EBBD2D5012FF}" dt="2022-11-16T17:01:21.217" v="71" actId="47"/>
        <pc:sldMkLst>
          <pc:docMk/>
          <pc:sldMk cId="2896142355" sldId="436"/>
        </pc:sldMkLst>
      </pc:sldChg>
      <pc:sldChg chg="del">
        <pc:chgData name="Lagoe, Wanda" userId="2d4a1ad1-61eb-4762-a917-567052f6c7c6" providerId="ADAL" clId="{18883A82-8DFC-4EE5-9237-EBBD2D5012FF}" dt="2022-11-16T17:01:21.217" v="71" actId="47"/>
        <pc:sldMkLst>
          <pc:docMk/>
          <pc:sldMk cId="2650613022" sldId="437"/>
        </pc:sldMkLst>
      </pc:sldChg>
      <pc:sldChg chg="del">
        <pc:chgData name="Lagoe, Wanda" userId="2d4a1ad1-61eb-4762-a917-567052f6c7c6" providerId="ADAL" clId="{18883A82-8DFC-4EE5-9237-EBBD2D5012FF}" dt="2022-11-16T17:01:21.217" v="71" actId="47"/>
        <pc:sldMkLst>
          <pc:docMk/>
          <pc:sldMk cId="807069123" sldId="438"/>
        </pc:sldMkLst>
      </pc:sldChg>
      <pc:sldChg chg="del">
        <pc:chgData name="Lagoe, Wanda" userId="2d4a1ad1-61eb-4762-a917-567052f6c7c6" providerId="ADAL" clId="{18883A82-8DFC-4EE5-9237-EBBD2D5012FF}" dt="2022-11-16T17:01:21.217" v="71" actId="47"/>
        <pc:sldMkLst>
          <pc:docMk/>
          <pc:sldMk cId="3096120940" sldId="440"/>
        </pc:sldMkLst>
      </pc:sldChg>
      <pc:sldChg chg="del">
        <pc:chgData name="Lagoe, Wanda" userId="2d4a1ad1-61eb-4762-a917-567052f6c7c6" providerId="ADAL" clId="{18883A82-8DFC-4EE5-9237-EBBD2D5012FF}" dt="2022-11-16T17:01:21.217" v="71" actId="47"/>
        <pc:sldMkLst>
          <pc:docMk/>
          <pc:sldMk cId="1838566948" sldId="441"/>
        </pc:sldMkLst>
      </pc:sldChg>
      <pc:sldChg chg="del">
        <pc:chgData name="Lagoe, Wanda" userId="2d4a1ad1-61eb-4762-a917-567052f6c7c6" providerId="ADAL" clId="{18883A82-8DFC-4EE5-9237-EBBD2D5012FF}" dt="2022-11-16T17:01:21.217" v="71" actId="47"/>
        <pc:sldMkLst>
          <pc:docMk/>
          <pc:sldMk cId="4193030084" sldId="442"/>
        </pc:sldMkLst>
      </pc:sldChg>
      <pc:sldChg chg="del">
        <pc:chgData name="Lagoe, Wanda" userId="2d4a1ad1-61eb-4762-a917-567052f6c7c6" providerId="ADAL" clId="{18883A82-8DFC-4EE5-9237-EBBD2D5012FF}" dt="2022-11-16T17:01:21.217" v="71" actId="47"/>
        <pc:sldMkLst>
          <pc:docMk/>
          <pc:sldMk cId="946453987" sldId="447"/>
        </pc:sldMkLst>
      </pc:sldChg>
      <pc:sldChg chg="del">
        <pc:chgData name="Lagoe, Wanda" userId="2d4a1ad1-61eb-4762-a917-567052f6c7c6" providerId="ADAL" clId="{18883A82-8DFC-4EE5-9237-EBBD2D5012FF}" dt="2022-11-16T17:01:21.217" v="71" actId="47"/>
        <pc:sldMkLst>
          <pc:docMk/>
          <pc:sldMk cId="1516788026" sldId="448"/>
        </pc:sldMkLst>
      </pc:sldChg>
      <pc:sldChg chg="del">
        <pc:chgData name="Lagoe, Wanda" userId="2d4a1ad1-61eb-4762-a917-567052f6c7c6" providerId="ADAL" clId="{18883A82-8DFC-4EE5-9237-EBBD2D5012FF}" dt="2022-11-16T17:01:21.217" v="71" actId="47"/>
        <pc:sldMkLst>
          <pc:docMk/>
          <pc:sldMk cId="2533329041" sldId="449"/>
        </pc:sldMkLst>
      </pc:sldChg>
      <pc:sldChg chg="del">
        <pc:chgData name="Lagoe, Wanda" userId="2d4a1ad1-61eb-4762-a917-567052f6c7c6" providerId="ADAL" clId="{18883A82-8DFC-4EE5-9237-EBBD2D5012FF}" dt="2022-11-16T17:01:21.217" v="71" actId="47"/>
        <pc:sldMkLst>
          <pc:docMk/>
          <pc:sldMk cId="895967254" sldId="452"/>
        </pc:sldMkLst>
      </pc:sldChg>
      <pc:sldChg chg="del">
        <pc:chgData name="Lagoe, Wanda" userId="2d4a1ad1-61eb-4762-a917-567052f6c7c6" providerId="ADAL" clId="{18883A82-8DFC-4EE5-9237-EBBD2D5012FF}" dt="2022-11-16T17:01:21.217" v="71" actId="47"/>
        <pc:sldMkLst>
          <pc:docMk/>
          <pc:sldMk cId="2221284059" sldId="453"/>
        </pc:sldMkLst>
      </pc:sldChg>
      <pc:sldChg chg="del">
        <pc:chgData name="Lagoe, Wanda" userId="2d4a1ad1-61eb-4762-a917-567052f6c7c6" providerId="ADAL" clId="{18883A82-8DFC-4EE5-9237-EBBD2D5012FF}" dt="2022-11-16T17:01:21.217" v="71" actId="47"/>
        <pc:sldMkLst>
          <pc:docMk/>
          <pc:sldMk cId="2845609766" sldId="454"/>
        </pc:sldMkLst>
      </pc:sldChg>
      <pc:sldChg chg="del">
        <pc:chgData name="Lagoe, Wanda" userId="2d4a1ad1-61eb-4762-a917-567052f6c7c6" providerId="ADAL" clId="{18883A82-8DFC-4EE5-9237-EBBD2D5012FF}" dt="2022-11-16T17:01:21.217" v="71" actId="47"/>
        <pc:sldMkLst>
          <pc:docMk/>
          <pc:sldMk cId="3086368584" sldId="455"/>
        </pc:sldMkLst>
      </pc:sldChg>
      <pc:sldChg chg="del">
        <pc:chgData name="Lagoe, Wanda" userId="2d4a1ad1-61eb-4762-a917-567052f6c7c6" providerId="ADAL" clId="{18883A82-8DFC-4EE5-9237-EBBD2D5012FF}" dt="2022-11-16T17:01:21.217" v="71" actId="47"/>
        <pc:sldMkLst>
          <pc:docMk/>
          <pc:sldMk cId="1114107107" sldId="456"/>
        </pc:sldMkLst>
      </pc:sldChg>
      <pc:sldChg chg="del">
        <pc:chgData name="Lagoe, Wanda" userId="2d4a1ad1-61eb-4762-a917-567052f6c7c6" providerId="ADAL" clId="{18883A82-8DFC-4EE5-9237-EBBD2D5012FF}" dt="2022-11-16T17:01:21.217" v="71" actId="47"/>
        <pc:sldMkLst>
          <pc:docMk/>
          <pc:sldMk cId="2947181460" sldId="475"/>
        </pc:sldMkLst>
      </pc:sldChg>
      <pc:sldChg chg="del">
        <pc:chgData name="Lagoe, Wanda" userId="2d4a1ad1-61eb-4762-a917-567052f6c7c6" providerId="ADAL" clId="{18883A82-8DFC-4EE5-9237-EBBD2D5012FF}" dt="2022-11-16T17:01:21.217" v="71" actId="47"/>
        <pc:sldMkLst>
          <pc:docMk/>
          <pc:sldMk cId="1671841717" sldId="476"/>
        </pc:sldMkLst>
      </pc:sldChg>
      <pc:sldChg chg="del">
        <pc:chgData name="Lagoe, Wanda" userId="2d4a1ad1-61eb-4762-a917-567052f6c7c6" providerId="ADAL" clId="{18883A82-8DFC-4EE5-9237-EBBD2D5012FF}" dt="2022-11-16T17:01:21.217" v="71" actId="47"/>
        <pc:sldMkLst>
          <pc:docMk/>
          <pc:sldMk cId="2602603041" sldId="477"/>
        </pc:sldMkLst>
      </pc:sldChg>
      <pc:sldChg chg="del">
        <pc:chgData name="Lagoe, Wanda" userId="2d4a1ad1-61eb-4762-a917-567052f6c7c6" providerId="ADAL" clId="{18883A82-8DFC-4EE5-9237-EBBD2D5012FF}" dt="2022-11-16T17:01:21.217" v="71" actId="47"/>
        <pc:sldMkLst>
          <pc:docMk/>
          <pc:sldMk cId="713586597" sldId="478"/>
        </pc:sldMkLst>
      </pc:sldChg>
      <pc:sldChg chg="del">
        <pc:chgData name="Lagoe, Wanda" userId="2d4a1ad1-61eb-4762-a917-567052f6c7c6" providerId="ADAL" clId="{18883A82-8DFC-4EE5-9237-EBBD2D5012FF}" dt="2022-11-16T17:01:21.217" v="71" actId="47"/>
        <pc:sldMkLst>
          <pc:docMk/>
          <pc:sldMk cId="2549017828" sldId="479"/>
        </pc:sldMkLst>
      </pc:sldChg>
      <pc:sldChg chg="del">
        <pc:chgData name="Lagoe, Wanda" userId="2d4a1ad1-61eb-4762-a917-567052f6c7c6" providerId="ADAL" clId="{18883A82-8DFC-4EE5-9237-EBBD2D5012FF}" dt="2022-11-16T17:01:21.217" v="71" actId="47"/>
        <pc:sldMkLst>
          <pc:docMk/>
          <pc:sldMk cId="3128992543" sldId="480"/>
        </pc:sldMkLst>
      </pc:sldChg>
      <pc:sldChg chg="del">
        <pc:chgData name="Lagoe, Wanda" userId="2d4a1ad1-61eb-4762-a917-567052f6c7c6" providerId="ADAL" clId="{18883A82-8DFC-4EE5-9237-EBBD2D5012FF}" dt="2022-11-16T17:01:21.217" v="71" actId="47"/>
        <pc:sldMkLst>
          <pc:docMk/>
          <pc:sldMk cId="900947570" sldId="481"/>
        </pc:sldMkLst>
      </pc:sldChg>
      <pc:sldChg chg="del">
        <pc:chgData name="Lagoe, Wanda" userId="2d4a1ad1-61eb-4762-a917-567052f6c7c6" providerId="ADAL" clId="{18883A82-8DFC-4EE5-9237-EBBD2D5012FF}" dt="2022-11-16T17:01:21.217" v="71" actId="47"/>
        <pc:sldMkLst>
          <pc:docMk/>
          <pc:sldMk cId="357618189" sldId="482"/>
        </pc:sldMkLst>
      </pc:sldChg>
      <pc:sldChg chg="del">
        <pc:chgData name="Lagoe, Wanda" userId="2d4a1ad1-61eb-4762-a917-567052f6c7c6" providerId="ADAL" clId="{18883A82-8DFC-4EE5-9237-EBBD2D5012FF}" dt="2022-11-16T17:01:21.217" v="71" actId="47"/>
        <pc:sldMkLst>
          <pc:docMk/>
          <pc:sldMk cId="1135876462" sldId="483"/>
        </pc:sldMkLst>
      </pc:sldChg>
      <pc:sldChg chg="del">
        <pc:chgData name="Lagoe, Wanda" userId="2d4a1ad1-61eb-4762-a917-567052f6c7c6" providerId="ADAL" clId="{18883A82-8DFC-4EE5-9237-EBBD2D5012FF}" dt="2022-11-16T17:01:21.217" v="71" actId="47"/>
        <pc:sldMkLst>
          <pc:docMk/>
          <pc:sldMk cId="282182939" sldId="484"/>
        </pc:sldMkLst>
      </pc:sldChg>
      <pc:sldChg chg="del">
        <pc:chgData name="Lagoe, Wanda" userId="2d4a1ad1-61eb-4762-a917-567052f6c7c6" providerId="ADAL" clId="{18883A82-8DFC-4EE5-9237-EBBD2D5012FF}" dt="2022-11-16T17:01:21.217" v="71" actId="47"/>
        <pc:sldMkLst>
          <pc:docMk/>
          <pc:sldMk cId="1861597078" sldId="485"/>
        </pc:sldMkLst>
      </pc:sldChg>
      <pc:sldChg chg="del">
        <pc:chgData name="Lagoe, Wanda" userId="2d4a1ad1-61eb-4762-a917-567052f6c7c6" providerId="ADAL" clId="{18883A82-8DFC-4EE5-9237-EBBD2D5012FF}" dt="2022-11-16T17:01:21.217" v="71" actId="47"/>
        <pc:sldMkLst>
          <pc:docMk/>
          <pc:sldMk cId="3380874460" sldId="486"/>
        </pc:sldMkLst>
      </pc:sldChg>
      <pc:sldChg chg="del">
        <pc:chgData name="Lagoe, Wanda" userId="2d4a1ad1-61eb-4762-a917-567052f6c7c6" providerId="ADAL" clId="{18883A82-8DFC-4EE5-9237-EBBD2D5012FF}" dt="2022-11-16T17:01:21.217" v="71" actId="47"/>
        <pc:sldMkLst>
          <pc:docMk/>
          <pc:sldMk cId="3614899223" sldId="487"/>
        </pc:sldMkLst>
      </pc:sldChg>
      <pc:sldChg chg="del">
        <pc:chgData name="Lagoe, Wanda" userId="2d4a1ad1-61eb-4762-a917-567052f6c7c6" providerId="ADAL" clId="{18883A82-8DFC-4EE5-9237-EBBD2D5012FF}" dt="2022-11-16T17:01:21.217" v="71" actId="47"/>
        <pc:sldMkLst>
          <pc:docMk/>
          <pc:sldMk cId="4115709864" sldId="488"/>
        </pc:sldMkLst>
      </pc:sldChg>
      <pc:sldChg chg="del">
        <pc:chgData name="Lagoe, Wanda" userId="2d4a1ad1-61eb-4762-a917-567052f6c7c6" providerId="ADAL" clId="{18883A82-8DFC-4EE5-9237-EBBD2D5012FF}" dt="2022-11-16T17:01:21.217" v="71" actId="47"/>
        <pc:sldMkLst>
          <pc:docMk/>
          <pc:sldMk cId="3430179867" sldId="489"/>
        </pc:sldMkLst>
      </pc:sldChg>
      <pc:sldChg chg="del">
        <pc:chgData name="Lagoe, Wanda" userId="2d4a1ad1-61eb-4762-a917-567052f6c7c6" providerId="ADAL" clId="{18883A82-8DFC-4EE5-9237-EBBD2D5012FF}" dt="2022-11-16T17:01:21.217" v="71" actId="47"/>
        <pc:sldMkLst>
          <pc:docMk/>
          <pc:sldMk cId="3773375583" sldId="490"/>
        </pc:sldMkLst>
      </pc:sldChg>
      <pc:sldChg chg="del">
        <pc:chgData name="Lagoe, Wanda" userId="2d4a1ad1-61eb-4762-a917-567052f6c7c6" providerId="ADAL" clId="{18883A82-8DFC-4EE5-9237-EBBD2D5012FF}" dt="2022-11-16T17:01:21.217" v="71" actId="47"/>
        <pc:sldMkLst>
          <pc:docMk/>
          <pc:sldMk cId="1445864743" sldId="491"/>
        </pc:sldMkLst>
      </pc:sldChg>
      <pc:sldChg chg="del">
        <pc:chgData name="Lagoe, Wanda" userId="2d4a1ad1-61eb-4762-a917-567052f6c7c6" providerId="ADAL" clId="{18883A82-8DFC-4EE5-9237-EBBD2D5012FF}" dt="2022-11-16T17:01:21.217" v="71" actId="47"/>
        <pc:sldMkLst>
          <pc:docMk/>
          <pc:sldMk cId="4166959407" sldId="492"/>
        </pc:sldMkLst>
      </pc:sldChg>
      <pc:sldChg chg="del">
        <pc:chgData name="Lagoe, Wanda" userId="2d4a1ad1-61eb-4762-a917-567052f6c7c6" providerId="ADAL" clId="{18883A82-8DFC-4EE5-9237-EBBD2D5012FF}" dt="2022-11-16T17:01:21.217" v="71" actId="47"/>
        <pc:sldMkLst>
          <pc:docMk/>
          <pc:sldMk cId="2797581842" sldId="494"/>
        </pc:sldMkLst>
      </pc:sldChg>
      <pc:sldChg chg="del">
        <pc:chgData name="Lagoe, Wanda" userId="2d4a1ad1-61eb-4762-a917-567052f6c7c6" providerId="ADAL" clId="{18883A82-8DFC-4EE5-9237-EBBD2D5012FF}" dt="2022-11-16T17:01:21.217" v="71" actId="47"/>
        <pc:sldMkLst>
          <pc:docMk/>
          <pc:sldMk cId="2060415697" sldId="496"/>
        </pc:sldMkLst>
      </pc:sldChg>
      <pc:sldChg chg="del">
        <pc:chgData name="Lagoe, Wanda" userId="2d4a1ad1-61eb-4762-a917-567052f6c7c6" providerId="ADAL" clId="{18883A82-8DFC-4EE5-9237-EBBD2D5012FF}" dt="2022-11-16T17:01:21.217" v="71" actId="47"/>
        <pc:sldMkLst>
          <pc:docMk/>
          <pc:sldMk cId="4131768895" sldId="498"/>
        </pc:sldMkLst>
      </pc:sldChg>
      <pc:sldChg chg="del">
        <pc:chgData name="Lagoe, Wanda" userId="2d4a1ad1-61eb-4762-a917-567052f6c7c6" providerId="ADAL" clId="{18883A82-8DFC-4EE5-9237-EBBD2D5012FF}" dt="2022-11-16T17:01:21.217" v="71" actId="47"/>
        <pc:sldMkLst>
          <pc:docMk/>
          <pc:sldMk cId="2290353675" sldId="499"/>
        </pc:sldMkLst>
      </pc:sldChg>
      <pc:sldChg chg="del">
        <pc:chgData name="Lagoe, Wanda" userId="2d4a1ad1-61eb-4762-a917-567052f6c7c6" providerId="ADAL" clId="{18883A82-8DFC-4EE5-9237-EBBD2D5012FF}" dt="2022-11-16T17:01:21.217" v="71" actId="47"/>
        <pc:sldMkLst>
          <pc:docMk/>
          <pc:sldMk cId="4199549806" sldId="500"/>
        </pc:sldMkLst>
      </pc:sldChg>
      <pc:sldChg chg="del">
        <pc:chgData name="Lagoe, Wanda" userId="2d4a1ad1-61eb-4762-a917-567052f6c7c6" providerId="ADAL" clId="{18883A82-8DFC-4EE5-9237-EBBD2D5012FF}" dt="2022-11-16T17:01:21.217" v="71" actId="47"/>
        <pc:sldMkLst>
          <pc:docMk/>
          <pc:sldMk cId="2256784926" sldId="501"/>
        </pc:sldMkLst>
      </pc:sldChg>
      <pc:sldChg chg="del">
        <pc:chgData name="Lagoe, Wanda" userId="2d4a1ad1-61eb-4762-a917-567052f6c7c6" providerId="ADAL" clId="{18883A82-8DFC-4EE5-9237-EBBD2D5012FF}" dt="2022-11-16T17:01:21.217" v="71" actId="47"/>
        <pc:sldMkLst>
          <pc:docMk/>
          <pc:sldMk cId="1055257471" sldId="502"/>
        </pc:sldMkLst>
      </pc:sldChg>
      <pc:sldChg chg="del">
        <pc:chgData name="Lagoe, Wanda" userId="2d4a1ad1-61eb-4762-a917-567052f6c7c6" providerId="ADAL" clId="{18883A82-8DFC-4EE5-9237-EBBD2D5012FF}" dt="2022-11-16T17:01:21.217" v="71" actId="47"/>
        <pc:sldMkLst>
          <pc:docMk/>
          <pc:sldMk cId="3279466637" sldId="503"/>
        </pc:sldMkLst>
      </pc:sldChg>
      <pc:sldChg chg="del">
        <pc:chgData name="Lagoe, Wanda" userId="2d4a1ad1-61eb-4762-a917-567052f6c7c6" providerId="ADAL" clId="{18883A82-8DFC-4EE5-9237-EBBD2D5012FF}" dt="2022-11-16T17:01:21.217" v="71" actId="47"/>
        <pc:sldMkLst>
          <pc:docMk/>
          <pc:sldMk cId="3488140534" sldId="504"/>
        </pc:sldMkLst>
      </pc:sldChg>
      <pc:sldChg chg="del">
        <pc:chgData name="Lagoe, Wanda" userId="2d4a1ad1-61eb-4762-a917-567052f6c7c6" providerId="ADAL" clId="{18883A82-8DFC-4EE5-9237-EBBD2D5012FF}" dt="2022-11-16T17:01:21.217" v="71" actId="47"/>
        <pc:sldMkLst>
          <pc:docMk/>
          <pc:sldMk cId="1564119943" sldId="505"/>
        </pc:sldMkLst>
      </pc:sldChg>
      <pc:sldChg chg="del">
        <pc:chgData name="Lagoe, Wanda" userId="2d4a1ad1-61eb-4762-a917-567052f6c7c6" providerId="ADAL" clId="{18883A82-8DFC-4EE5-9237-EBBD2D5012FF}" dt="2022-11-16T17:01:21.217" v="71" actId="47"/>
        <pc:sldMkLst>
          <pc:docMk/>
          <pc:sldMk cId="2238828312" sldId="506"/>
        </pc:sldMkLst>
      </pc:sldChg>
      <pc:sldChg chg="del">
        <pc:chgData name="Lagoe, Wanda" userId="2d4a1ad1-61eb-4762-a917-567052f6c7c6" providerId="ADAL" clId="{18883A82-8DFC-4EE5-9237-EBBD2D5012FF}" dt="2022-11-16T17:01:21.217" v="71" actId="47"/>
        <pc:sldMkLst>
          <pc:docMk/>
          <pc:sldMk cId="3259648665" sldId="512"/>
        </pc:sldMkLst>
      </pc:sldChg>
      <pc:sldChg chg="del">
        <pc:chgData name="Lagoe, Wanda" userId="2d4a1ad1-61eb-4762-a917-567052f6c7c6" providerId="ADAL" clId="{18883A82-8DFC-4EE5-9237-EBBD2D5012FF}" dt="2022-11-16T17:01:21.217" v="71" actId="47"/>
        <pc:sldMkLst>
          <pc:docMk/>
          <pc:sldMk cId="1931456631" sldId="513"/>
        </pc:sldMkLst>
      </pc:sldChg>
      <pc:sldChg chg="modSp new del mod">
        <pc:chgData name="Lagoe, Wanda" userId="2d4a1ad1-61eb-4762-a917-567052f6c7c6" providerId="ADAL" clId="{18883A82-8DFC-4EE5-9237-EBBD2D5012FF}" dt="2022-11-16T17:01:56.588" v="99" actId="47"/>
        <pc:sldMkLst>
          <pc:docMk/>
          <pc:sldMk cId="56680701" sldId="514"/>
        </pc:sldMkLst>
        <pc:spChg chg="mod">
          <ac:chgData name="Lagoe, Wanda" userId="2d4a1ad1-61eb-4762-a917-567052f6c7c6" providerId="ADAL" clId="{18883A82-8DFC-4EE5-9237-EBBD2D5012FF}" dt="2022-11-16T17:00:32.396" v="70" actId="122"/>
          <ac:spMkLst>
            <pc:docMk/>
            <pc:sldMk cId="56680701" sldId="514"/>
            <ac:spMk id="2" creationId="{822C4D8E-1A6C-1294-D53A-5EEB86432BDE}"/>
          </ac:spMkLst>
        </pc:spChg>
      </pc:sldChg>
      <pc:sldChg chg="delSp modSp new del mod">
        <pc:chgData name="Lagoe, Wanda" userId="2d4a1ad1-61eb-4762-a917-567052f6c7c6" providerId="ADAL" clId="{18883A82-8DFC-4EE5-9237-EBBD2D5012FF}" dt="2022-11-16T16:59:54.133" v="40" actId="47"/>
        <pc:sldMkLst>
          <pc:docMk/>
          <pc:sldMk cId="1580777795" sldId="514"/>
        </pc:sldMkLst>
        <pc:spChg chg="mod">
          <ac:chgData name="Lagoe, Wanda" userId="2d4a1ad1-61eb-4762-a917-567052f6c7c6" providerId="ADAL" clId="{18883A82-8DFC-4EE5-9237-EBBD2D5012FF}" dt="2022-11-16T16:58:47.686" v="17" actId="20577"/>
          <ac:spMkLst>
            <pc:docMk/>
            <pc:sldMk cId="1580777795" sldId="514"/>
            <ac:spMk id="2" creationId="{4AFEC062-C00C-4C52-6977-60C03C60AA32}"/>
          </ac:spMkLst>
        </pc:spChg>
        <pc:spChg chg="mod">
          <ac:chgData name="Lagoe, Wanda" userId="2d4a1ad1-61eb-4762-a917-567052f6c7c6" providerId="ADAL" clId="{18883A82-8DFC-4EE5-9237-EBBD2D5012FF}" dt="2022-11-16T16:59:29.478" v="39" actId="20577"/>
          <ac:spMkLst>
            <pc:docMk/>
            <pc:sldMk cId="1580777795" sldId="514"/>
            <ac:spMk id="3" creationId="{A89EA88A-5CD1-456D-5DDA-61AF319A3FF6}"/>
          </ac:spMkLst>
        </pc:spChg>
        <pc:spChg chg="del">
          <ac:chgData name="Lagoe, Wanda" userId="2d4a1ad1-61eb-4762-a917-567052f6c7c6" providerId="ADAL" clId="{18883A82-8DFC-4EE5-9237-EBBD2D5012FF}" dt="2022-11-16T16:59:20.905" v="28" actId="478"/>
          <ac:spMkLst>
            <pc:docMk/>
            <pc:sldMk cId="1580777795" sldId="514"/>
            <ac:spMk id="4" creationId="{C2A180E5-48AA-F215-54D9-60A81AAF7B81}"/>
          </ac:spMkLst>
        </pc:spChg>
      </pc:sldChg>
      <pc:sldMasterChg chg="delSldLayout">
        <pc:chgData name="Lagoe, Wanda" userId="2d4a1ad1-61eb-4762-a917-567052f6c7c6" providerId="ADAL" clId="{18883A82-8DFC-4EE5-9237-EBBD2D5012FF}" dt="2022-11-16T17:01:21.217" v="71" actId="47"/>
        <pc:sldMasterMkLst>
          <pc:docMk/>
          <pc:sldMasterMk cId="0" sldId="2147483648"/>
        </pc:sldMasterMkLst>
        <pc:sldLayoutChg chg="del">
          <pc:chgData name="Lagoe, Wanda" userId="2d4a1ad1-61eb-4762-a917-567052f6c7c6" providerId="ADAL" clId="{18883A82-8DFC-4EE5-9237-EBBD2D5012FF}" dt="2022-11-16T17:01:21.217" v="71" actId="47"/>
          <pc:sldLayoutMkLst>
            <pc:docMk/>
            <pc:sldMasterMk cId="0" sldId="2147483648"/>
            <pc:sldLayoutMk cId="1512614306" sldId="214748398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29295" y="157397"/>
            <a:ext cx="3169920" cy="480474"/>
          </a:xfrm>
          <a:prstGeom prst="rect">
            <a:avLst/>
          </a:prstGeom>
          <a:noFill/>
          <a:ln w="9525">
            <a:noFill/>
            <a:miter lim="800000"/>
            <a:headEnd/>
            <a:tailEnd/>
          </a:ln>
          <a:effectLst/>
        </p:spPr>
        <p:txBody>
          <a:bodyPr vert="horz" wrap="square" lIns="20445" tIns="0" rIns="20445" bIns="0" numCol="1" anchor="t" anchorCtr="0" compatLnSpc="1">
            <a:prstTxWarp prst="textNoShape">
              <a:avLst/>
            </a:prstTxWarp>
          </a:bodyPr>
          <a:lstStyle>
            <a:lvl1pPr defTabSz="981512">
              <a:defRPr sz="1000" i="1" u="none"/>
            </a:lvl1pPr>
          </a:lstStyle>
          <a:p>
            <a:pPr>
              <a:defRPr/>
            </a:pPr>
            <a:r>
              <a:rPr lang="en-US" dirty="0"/>
              <a:t>Amputations SEP Training - LOTO</a:t>
            </a:r>
          </a:p>
        </p:txBody>
      </p:sp>
      <p:sp>
        <p:nvSpPr>
          <p:cNvPr id="3075" name="Rectangle 3"/>
          <p:cNvSpPr>
            <a:spLocks noGrp="1" noChangeArrowheads="1"/>
          </p:cNvSpPr>
          <p:nvPr>
            <p:ph type="dt" sz="quarter" idx="1"/>
          </p:nvPr>
        </p:nvSpPr>
        <p:spPr bwMode="auto">
          <a:xfrm>
            <a:off x="5883965" y="78699"/>
            <a:ext cx="1272209" cy="480474"/>
          </a:xfrm>
          <a:prstGeom prst="rect">
            <a:avLst/>
          </a:prstGeom>
          <a:noFill/>
          <a:ln w="9525">
            <a:noFill/>
            <a:miter lim="800000"/>
            <a:headEnd/>
            <a:tailEnd/>
          </a:ln>
          <a:effectLst/>
        </p:spPr>
        <p:txBody>
          <a:bodyPr vert="horz" wrap="square" lIns="20445" tIns="0" rIns="20445" bIns="0" numCol="1" anchor="t" anchorCtr="0" compatLnSpc="1">
            <a:prstTxWarp prst="textNoShape">
              <a:avLst/>
            </a:prstTxWarp>
          </a:bodyPr>
          <a:lstStyle>
            <a:lvl1pPr algn="r" defTabSz="981512">
              <a:defRPr sz="1000" i="1" u="none"/>
            </a:lvl1pPr>
          </a:lstStyle>
          <a:p>
            <a:pPr>
              <a:defRPr/>
            </a:pPr>
            <a:r>
              <a:rPr lang="en-US" dirty="0"/>
              <a:t>September 2019</a:t>
            </a:r>
          </a:p>
        </p:txBody>
      </p:sp>
      <p:sp>
        <p:nvSpPr>
          <p:cNvPr id="3077" name="Rectangle 5"/>
          <p:cNvSpPr>
            <a:spLocks noGrp="1" noChangeArrowheads="1"/>
          </p:cNvSpPr>
          <p:nvPr>
            <p:ph type="sldNum" sz="quarter" idx="3"/>
          </p:nvPr>
        </p:nvSpPr>
        <p:spPr bwMode="auto">
          <a:xfrm>
            <a:off x="3986254" y="8971614"/>
            <a:ext cx="3169920" cy="480474"/>
          </a:xfrm>
          <a:prstGeom prst="rect">
            <a:avLst/>
          </a:prstGeom>
          <a:noFill/>
          <a:ln w="9525">
            <a:noFill/>
            <a:miter lim="800000"/>
            <a:headEnd/>
            <a:tailEnd/>
          </a:ln>
          <a:effectLst/>
        </p:spPr>
        <p:txBody>
          <a:bodyPr vert="horz" wrap="square" lIns="20445" tIns="0" rIns="20445" bIns="0" numCol="1" anchor="b" anchorCtr="0" compatLnSpc="1">
            <a:prstTxWarp prst="textNoShape">
              <a:avLst/>
            </a:prstTxWarp>
          </a:bodyPr>
          <a:lstStyle>
            <a:lvl1pPr algn="r" defTabSz="981512">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169920" cy="480474"/>
          </a:xfrm>
          <a:prstGeom prst="rect">
            <a:avLst/>
          </a:prstGeom>
          <a:noFill/>
          <a:ln w="9525">
            <a:noFill/>
            <a:miter lim="800000"/>
            <a:headEnd/>
            <a:tailEnd/>
          </a:ln>
          <a:effectLst/>
        </p:spPr>
        <p:txBody>
          <a:bodyPr vert="horz" wrap="square" lIns="20445" tIns="0" rIns="20445" bIns="0" numCol="1" anchor="t" anchorCtr="0" compatLnSpc="1">
            <a:prstTxWarp prst="textNoShape">
              <a:avLst/>
            </a:prstTxWarp>
          </a:bodyPr>
          <a:lstStyle>
            <a:lvl1pPr defTabSz="981512">
              <a:defRPr sz="1000" i="1" u="none"/>
            </a:lvl1pPr>
          </a:lstStyle>
          <a:p>
            <a:pPr>
              <a:defRPr/>
            </a:pPr>
            <a:endParaRPr lang="en-US"/>
          </a:p>
        </p:txBody>
      </p:sp>
      <p:sp>
        <p:nvSpPr>
          <p:cNvPr id="2051" name="Rectangle 3"/>
          <p:cNvSpPr>
            <a:spLocks noGrp="1" noChangeArrowheads="1"/>
          </p:cNvSpPr>
          <p:nvPr>
            <p:ph type="dt" idx="1"/>
          </p:nvPr>
        </p:nvSpPr>
        <p:spPr bwMode="auto">
          <a:xfrm>
            <a:off x="4145280" y="1"/>
            <a:ext cx="3169920" cy="480474"/>
          </a:xfrm>
          <a:prstGeom prst="rect">
            <a:avLst/>
          </a:prstGeom>
          <a:noFill/>
          <a:ln w="9525">
            <a:noFill/>
            <a:miter lim="800000"/>
            <a:headEnd/>
            <a:tailEnd/>
          </a:ln>
          <a:effectLst/>
        </p:spPr>
        <p:txBody>
          <a:bodyPr vert="horz" wrap="square" lIns="20445" tIns="0" rIns="20445" bIns="0" numCol="1" anchor="t" anchorCtr="0" compatLnSpc="1">
            <a:prstTxWarp prst="textNoShape">
              <a:avLst/>
            </a:prstTxWarp>
          </a:bodyPr>
          <a:lstStyle>
            <a:lvl1pPr algn="r" defTabSz="981512">
              <a:defRPr sz="1000" i="1" u="none"/>
            </a:lvl1pPr>
          </a:lstStyle>
          <a:p>
            <a:pPr>
              <a:defRPr/>
            </a:pPr>
            <a:endParaRPr lang="en-US"/>
          </a:p>
        </p:txBody>
      </p:sp>
      <p:sp>
        <p:nvSpPr>
          <p:cNvPr id="2052" name="Rectangle 4"/>
          <p:cNvSpPr>
            <a:spLocks noGrp="1" noChangeArrowheads="1"/>
          </p:cNvSpPr>
          <p:nvPr>
            <p:ph type="ftr" sz="quarter" idx="4"/>
          </p:nvPr>
        </p:nvSpPr>
        <p:spPr bwMode="auto">
          <a:xfrm>
            <a:off x="1" y="9120727"/>
            <a:ext cx="3169920" cy="480474"/>
          </a:xfrm>
          <a:prstGeom prst="rect">
            <a:avLst/>
          </a:prstGeom>
          <a:noFill/>
          <a:ln w="9525">
            <a:noFill/>
            <a:miter lim="800000"/>
            <a:headEnd/>
            <a:tailEnd/>
          </a:ln>
          <a:effectLst/>
        </p:spPr>
        <p:txBody>
          <a:bodyPr vert="horz" wrap="square" lIns="20445" tIns="0" rIns="20445" bIns="0" numCol="1" anchor="b" anchorCtr="0" compatLnSpc="1">
            <a:prstTxWarp prst="textNoShape">
              <a:avLst/>
            </a:prstTxWarp>
          </a:bodyPr>
          <a:lstStyle>
            <a:lvl1pPr defTabSz="981512">
              <a:defRPr sz="1000" i="1" u="none"/>
            </a:lvl1pPr>
          </a:lstStyle>
          <a:p>
            <a:pPr>
              <a:defRPr/>
            </a:pPr>
            <a:endParaRPr lang="en-US"/>
          </a:p>
        </p:txBody>
      </p:sp>
      <p:sp>
        <p:nvSpPr>
          <p:cNvPr id="2053" name="Rectangle 5"/>
          <p:cNvSpPr>
            <a:spLocks noGrp="1" noChangeArrowheads="1"/>
          </p:cNvSpPr>
          <p:nvPr>
            <p:ph type="sldNum" sz="quarter" idx="5"/>
          </p:nvPr>
        </p:nvSpPr>
        <p:spPr bwMode="auto">
          <a:xfrm>
            <a:off x="4145280" y="9120727"/>
            <a:ext cx="3169920" cy="480474"/>
          </a:xfrm>
          <a:prstGeom prst="rect">
            <a:avLst/>
          </a:prstGeom>
          <a:noFill/>
          <a:ln w="9525">
            <a:noFill/>
            <a:miter lim="800000"/>
            <a:headEnd/>
            <a:tailEnd/>
          </a:ln>
          <a:effectLst/>
        </p:spPr>
        <p:txBody>
          <a:bodyPr vert="horz" wrap="square" lIns="20445" tIns="0" rIns="20445" bIns="0" numCol="1" anchor="b" anchorCtr="0" compatLnSpc="1">
            <a:prstTxWarp prst="textNoShape">
              <a:avLst/>
            </a:prstTxWarp>
          </a:bodyPr>
          <a:lstStyle>
            <a:lvl1pPr algn="r" defTabSz="981512">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75360" y="4561193"/>
            <a:ext cx="5364480" cy="4320953"/>
          </a:xfrm>
          <a:prstGeom prst="rect">
            <a:avLst/>
          </a:prstGeom>
          <a:noFill/>
          <a:ln w="9525">
            <a:noFill/>
            <a:miter lim="800000"/>
            <a:headEnd/>
            <a:tailEnd/>
          </a:ln>
          <a:effectLst/>
        </p:spPr>
        <p:txBody>
          <a:bodyPr vert="horz" wrap="square" lIns="98814" tIns="49407" rIns="98814" bIns="4940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7DEE9644-BEB0-4649-A805-CC37B7FDC662}" type="slidenum">
              <a:rPr lang="en-US" altLang="en-US" sz="1000"/>
              <a:pPr/>
              <a:t>1</a:t>
            </a:fld>
            <a:endParaRPr lang="en-US" altLang="en-US" sz="10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807900" y="4436686"/>
            <a:ext cx="5650455"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a:latin typeface="Arial" panose="020B0604020202020204" pitchFamily="34" charset="0"/>
              </a:rPr>
              <a:t>Rev 3: 7/09/2015</a:t>
            </a:r>
          </a:p>
          <a:p>
            <a:pPr eaLnBrk="1" hangingPunct="1"/>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800" b="1" dirty="0">
              <a:latin typeface="Arial" panose="020B0604020202020204" pitchFamily="34" charset="0"/>
            </a:endParaRPr>
          </a:p>
          <a:p>
            <a:pPr eaLnBrk="1" hangingPunct="1"/>
            <a:r>
              <a:rPr lang="en-US" altLang="en-US" sz="800" b="1" dirty="0">
                <a:latin typeface="Arial" panose="020B0604020202020204" pitchFamily="34" charset="0"/>
              </a:rPr>
              <a:t>NCDOL References:</a:t>
            </a:r>
          </a:p>
          <a:p>
            <a:r>
              <a:rPr lang="en-US" sz="800" b="1" dirty="0"/>
              <a:t>HAZARDOUS ENERGY CONTROL (Lockout/Tagout) </a:t>
            </a:r>
            <a:endParaRPr lang="en-US" sz="800" dirty="0"/>
          </a:p>
          <a:p>
            <a:r>
              <a:rPr lang="en-US" sz="800" dirty="0"/>
              <a:t>CPL 02-00-147 Control of Hazardous Energy </a:t>
            </a:r>
          </a:p>
          <a:p>
            <a:r>
              <a:rPr lang="en-US" sz="800" dirty="0"/>
              <a:t>CPL 02-01-043 Slide-locks-Control of Hazardous Energy </a:t>
            </a:r>
          </a:p>
          <a:p>
            <a:r>
              <a:rPr lang="en-US" sz="800" dirty="0"/>
              <a:t>CFR 106 Lockout/</a:t>
            </a:r>
            <a:r>
              <a:rPr lang="en-US" sz="800" dirty="0" err="1"/>
              <a:t>Tagout</a:t>
            </a:r>
            <a:r>
              <a:rPr lang="en-US" sz="800" dirty="0"/>
              <a:t> </a:t>
            </a:r>
          </a:p>
          <a:p>
            <a:r>
              <a:rPr lang="en-US" sz="800" dirty="0"/>
              <a:t>CFR 106A Lockout/</a:t>
            </a:r>
            <a:r>
              <a:rPr lang="en-US" sz="800" dirty="0" err="1"/>
              <a:t>Tagout</a:t>
            </a:r>
            <a:r>
              <a:rPr lang="en-US" sz="800" dirty="0"/>
              <a:t> </a:t>
            </a:r>
          </a:p>
          <a:p>
            <a:endParaRPr lang="en-US" sz="800" dirty="0"/>
          </a:p>
        </p:txBody>
      </p:sp>
    </p:spTree>
    <p:extLst>
      <p:ext uri="{BB962C8B-B14F-4D97-AF65-F5344CB8AC3E}">
        <p14:creationId xmlns:p14="http://schemas.microsoft.com/office/powerpoint/2010/main" val="243780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10</a:t>
            </a:fld>
            <a:endParaRPr lang="en-US" altLang="en-US"/>
          </a:p>
        </p:txBody>
      </p:sp>
    </p:spTree>
    <p:extLst>
      <p:ext uri="{BB962C8B-B14F-4D97-AF65-F5344CB8AC3E}">
        <p14:creationId xmlns:p14="http://schemas.microsoft.com/office/powerpoint/2010/main" val="375511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5DDEBE1D-BA04-49BA-BFFD-9F4A2EFCD1FD}" type="slidenum">
              <a:rPr lang="en-US" altLang="en-US" sz="1000"/>
              <a:pPr/>
              <a:t>11</a:t>
            </a:fld>
            <a:endParaRPr lang="en-US" altLang="en-US" sz="10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4539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84852C9E-2FE6-4A12-A95E-54D9FF9C6BFB}" type="slidenum">
              <a:rPr lang="en-US" altLang="en-US" sz="1000"/>
              <a:pPr/>
              <a:t>12</a:t>
            </a:fld>
            <a:endParaRPr lang="en-US" alt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5270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7BDF9C19-5CF7-4A5E-9C66-C833CAEFAF03}" type="slidenum">
              <a:rPr lang="en-US" altLang="en-US" sz="1000"/>
              <a:pPr/>
              <a:t>13</a:t>
            </a:fld>
            <a:endParaRPr lang="en-US" altLang="en-US" sz="1000"/>
          </a:p>
        </p:txBody>
      </p:sp>
      <p:sp>
        <p:nvSpPr>
          <p:cNvPr id="7475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1193304" y="4365192"/>
            <a:ext cx="4678075" cy="4209348"/>
          </a:xfrm>
          <a:ln/>
        </p:spPr>
        <p:txBody>
          <a:bodyPr/>
          <a:lstStyle/>
          <a:p>
            <a:pPr eaLnBrk="1" hangingPunct="1">
              <a:defRPr/>
            </a:pPr>
            <a:endParaRPr lang="en-US" dirty="0"/>
          </a:p>
        </p:txBody>
      </p:sp>
    </p:spTree>
    <p:extLst>
      <p:ext uri="{BB962C8B-B14F-4D97-AF65-F5344CB8AC3E}">
        <p14:creationId xmlns:p14="http://schemas.microsoft.com/office/powerpoint/2010/main" val="127686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14</a:t>
            </a:fld>
            <a:endParaRPr lang="en-US" altLang="en-US"/>
          </a:p>
        </p:txBody>
      </p:sp>
    </p:spTree>
    <p:extLst>
      <p:ext uri="{BB962C8B-B14F-4D97-AF65-F5344CB8AC3E}">
        <p14:creationId xmlns:p14="http://schemas.microsoft.com/office/powerpoint/2010/main" val="180118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15</a:t>
            </a:fld>
            <a:endParaRPr lang="en-US" altLang="en-US"/>
          </a:p>
        </p:txBody>
      </p:sp>
    </p:spTree>
    <p:extLst>
      <p:ext uri="{BB962C8B-B14F-4D97-AF65-F5344CB8AC3E}">
        <p14:creationId xmlns:p14="http://schemas.microsoft.com/office/powerpoint/2010/main" val="44771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16</a:t>
            </a:fld>
            <a:endParaRPr lang="en-US" altLang="en-US"/>
          </a:p>
        </p:txBody>
      </p:sp>
    </p:spTree>
    <p:extLst>
      <p:ext uri="{BB962C8B-B14F-4D97-AF65-F5344CB8AC3E}">
        <p14:creationId xmlns:p14="http://schemas.microsoft.com/office/powerpoint/2010/main" val="117329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17</a:t>
            </a:fld>
            <a:endParaRPr lang="en-US" altLang="en-US"/>
          </a:p>
        </p:txBody>
      </p:sp>
    </p:spTree>
    <p:extLst>
      <p:ext uri="{BB962C8B-B14F-4D97-AF65-F5344CB8AC3E}">
        <p14:creationId xmlns:p14="http://schemas.microsoft.com/office/powerpoint/2010/main" val="130253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41C05ECA-BEDA-4813-98E9-8E791BE4AE2A}" type="slidenum">
              <a:rPr lang="en-US" altLang="en-US" sz="1000"/>
              <a:pPr/>
              <a:t>18</a:t>
            </a:fld>
            <a:endParaRPr lang="en-US" altLang="en-US" sz="10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11391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19</a:t>
            </a:fld>
            <a:endParaRPr lang="en-US" altLang="en-US"/>
          </a:p>
        </p:txBody>
      </p:sp>
    </p:spTree>
    <p:extLst>
      <p:ext uri="{BB962C8B-B14F-4D97-AF65-F5344CB8AC3E}">
        <p14:creationId xmlns:p14="http://schemas.microsoft.com/office/powerpoint/2010/main" val="54484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a:t>
            </a:fld>
            <a:endParaRPr lang="en-US" altLang="en-US"/>
          </a:p>
        </p:txBody>
      </p:sp>
    </p:spTree>
    <p:extLst>
      <p:ext uri="{BB962C8B-B14F-4D97-AF65-F5344CB8AC3E}">
        <p14:creationId xmlns:p14="http://schemas.microsoft.com/office/powerpoint/2010/main" val="3705527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20</a:t>
            </a:fld>
            <a:endParaRPr lang="en-US" altLang="en-US"/>
          </a:p>
        </p:txBody>
      </p:sp>
    </p:spTree>
    <p:extLst>
      <p:ext uri="{BB962C8B-B14F-4D97-AF65-F5344CB8AC3E}">
        <p14:creationId xmlns:p14="http://schemas.microsoft.com/office/powerpoint/2010/main" val="312263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535C404F-1C71-4604-A788-A55698231973}" type="slidenum">
              <a:rPr lang="en-US" altLang="en-US" sz="1000"/>
              <a:pPr/>
              <a:t>21</a:t>
            </a:fld>
            <a:endParaRPr lang="en-US" altLang="en-US" sz="10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4263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22</a:t>
            </a:fld>
            <a:endParaRPr lang="en-US" altLang="en-US"/>
          </a:p>
        </p:txBody>
      </p:sp>
    </p:spTree>
    <p:extLst>
      <p:ext uri="{BB962C8B-B14F-4D97-AF65-F5344CB8AC3E}">
        <p14:creationId xmlns:p14="http://schemas.microsoft.com/office/powerpoint/2010/main" val="728183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23</a:t>
            </a:fld>
            <a:endParaRPr lang="en-US" altLang="en-US"/>
          </a:p>
        </p:txBody>
      </p:sp>
    </p:spTree>
    <p:extLst>
      <p:ext uri="{BB962C8B-B14F-4D97-AF65-F5344CB8AC3E}">
        <p14:creationId xmlns:p14="http://schemas.microsoft.com/office/powerpoint/2010/main" val="315093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24</a:t>
            </a:fld>
            <a:endParaRPr lang="en-US" altLang="en-US"/>
          </a:p>
        </p:txBody>
      </p:sp>
    </p:spTree>
    <p:extLst>
      <p:ext uri="{BB962C8B-B14F-4D97-AF65-F5344CB8AC3E}">
        <p14:creationId xmlns:p14="http://schemas.microsoft.com/office/powerpoint/2010/main" val="640915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25</a:t>
            </a:fld>
            <a:endParaRPr lang="en-US" altLang="en-US"/>
          </a:p>
        </p:txBody>
      </p:sp>
    </p:spTree>
    <p:extLst>
      <p:ext uri="{BB962C8B-B14F-4D97-AF65-F5344CB8AC3E}">
        <p14:creationId xmlns:p14="http://schemas.microsoft.com/office/powerpoint/2010/main" val="1808882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26</a:t>
            </a:fld>
            <a:endParaRPr lang="en-US" altLang="en-US"/>
          </a:p>
        </p:txBody>
      </p:sp>
    </p:spTree>
    <p:extLst>
      <p:ext uri="{BB962C8B-B14F-4D97-AF65-F5344CB8AC3E}">
        <p14:creationId xmlns:p14="http://schemas.microsoft.com/office/powerpoint/2010/main" val="50909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27</a:t>
            </a:fld>
            <a:endParaRPr lang="en-US" altLang="en-US"/>
          </a:p>
        </p:txBody>
      </p:sp>
    </p:spTree>
    <p:extLst>
      <p:ext uri="{BB962C8B-B14F-4D97-AF65-F5344CB8AC3E}">
        <p14:creationId xmlns:p14="http://schemas.microsoft.com/office/powerpoint/2010/main" val="3048293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28</a:t>
            </a:fld>
            <a:endParaRPr lang="en-US" altLang="en-US"/>
          </a:p>
        </p:txBody>
      </p:sp>
    </p:spTree>
    <p:extLst>
      <p:ext uri="{BB962C8B-B14F-4D97-AF65-F5344CB8AC3E}">
        <p14:creationId xmlns:p14="http://schemas.microsoft.com/office/powerpoint/2010/main" val="890278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29</a:t>
            </a:fld>
            <a:endParaRPr lang="en-US" altLang="en-US"/>
          </a:p>
        </p:txBody>
      </p:sp>
    </p:spTree>
    <p:extLst>
      <p:ext uri="{BB962C8B-B14F-4D97-AF65-F5344CB8AC3E}">
        <p14:creationId xmlns:p14="http://schemas.microsoft.com/office/powerpoint/2010/main" val="16477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a:t>
            </a:fld>
            <a:endParaRPr lang="en-US" altLang="en-US"/>
          </a:p>
        </p:txBody>
      </p:sp>
    </p:spTree>
    <p:extLst>
      <p:ext uri="{BB962C8B-B14F-4D97-AF65-F5344CB8AC3E}">
        <p14:creationId xmlns:p14="http://schemas.microsoft.com/office/powerpoint/2010/main" val="1152377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30</a:t>
            </a:fld>
            <a:endParaRPr lang="en-US" altLang="en-US"/>
          </a:p>
        </p:txBody>
      </p:sp>
    </p:spTree>
    <p:extLst>
      <p:ext uri="{BB962C8B-B14F-4D97-AF65-F5344CB8AC3E}">
        <p14:creationId xmlns:p14="http://schemas.microsoft.com/office/powerpoint/2010/main" val="250730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53DE253D-5157-47DE-8500-D2B4FCD8A75E}" type="slidenum">
              <a:rPr lang="en-US" altLang="en-US" sz="1000"/>
              <a:pPr/>
              <a:t>31</a:t>
            </a:fld>
            <a:endParaRPr lang="en-US" altLang="en-US" sz="10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67921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DF17FD05-2ACA-4AB5-8BB7-DD9352CCFE20}" type="slidenum">
              <a:rPr lang="en-US" altLang="en-US" sz="1000"/>
              <a:pPr/>
              <a:t>32</a:t>
            </a:fld>
            <a:endParaRPr lang="en-US" altLang="en-US" sz="10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05077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A5CC1A67-8854-47A4-996C-D29E6CF88661}" type="slidenum">
              <a:rPr lang="en-US" altLang="en-US" sz="1000"/>
              <a:pPr/>
              <a:t>33</a:t>
            </a:fld>
            <a:endParaRPr lang="en-US" altLang="en-US" sz="10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500" dirty="0">
              <a:latin typeface="Arial" panose="020B0604020202020204" pitchFamily="34" charset="0"/>
            </a:endParaRPr>
          </a:p>
        </p:txBody>
      </p:sp>
    </p:spTree>
    <p:extLst>
      <p:ext uri="{BB962C8B-B14F-4D97-AF65-F5344CB8AC3E}">
        <p14:creationId xmlns:p14="http://schemas.microsoft.com/office/powerpoint/2010/main" val="1950217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3006CDA6-FF8F-4B9C-9BFF-06D17F0B90DC}" type="slidenum">
              <a:rPr lang="en-US" altLang="en-US" sz="1000"/>
              <a:pPr/>
              <a:t>34</a:t>
            </a:fld>
            <a:endParaRPr lang="en-US" altLang="en-US" sz="10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653092" y="4442310"/>
            <a:ext cx="5805262"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2777495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BC66D1BC-0D41-4FE3-A2F6-C106DC9F9403}" type="slidenum">
              <a:rPr lang="en-US" altLang="en-US" sz="1000"/>
              <a:pPr/>
              <a:t>35</a:t>
            </a:fld>
            <a:endParaRPr lang="en-US" altLang="en-US" sz="10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233619" y="4352339"/>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38663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36</a:t>
            </a:fld>
            <a:endParaRPr lang="en-US" altLang="en-US"/>
          </a:p>
        </p:txBody>
      </p:sp>
    </p:spTree>
    <p:extLst>
      <p:ext uri="{BB962C8B-B14F-4D97-AF65-F5344CB8AC3E}">
        <p14:creationId xmlns:p14="http://schemas.microsoft.com/office/powerpoint/2010/main" val="3982558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1BFDEEF0-E003-47AA-9C81-FA13474F26F5}" type="slidenum">
              <a:rPr lang="en-US" altLang="en-US" sz="1000"/>
              <a:pPr/>
              <a:t>37</a:t>
            </a:fld>
            <a:endParaRPr lang="en-US" altLang="en-US" sz="10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749490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BFB3C28E-A799-43C2-B818-E37507983596}" type="slidenum">
              <a:rPr lang="en-US" altLang="en-US" sz="1000"/>
              <a:pPr/>
              <a:t>38</a:t>
            </a:fld>
            <a:endParaRPr lang="en-US" altLang="en-US" sz="10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48706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CE142AAB-D1D8-4518-9E8C-FAADF9718964}" type="slidenum">
              <a:rPr lang="en-US" altLang="en-US" sz="1000"/>
              <a:pPr/>
              <a:t>39</a:t>
            </a:fld>
            <a:endParaRPr lang="en-US" altLang="en-US" sz="10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498285" y="4442310"/>
            <a:ext cx="6114877"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latin typeface="Arial" panose="020B0604020202020204" pitchFamily="34" charset="0"/>
            </a:endParaRPr>
          </a:p>
        </p:txBody>
      </p:sp>
    </p:spTree>
    <p:extLst>
      <p:ext uri="{BB962C8B-B14F-4D97-AF65-F5344CB8AC3E}">
        <p14:creationId xmlns:p14="http://schemas.microsoft.com/office/powerpoint/2010/main" val="366603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a:t>
            </a:fld>
            <a:endParaRPr lang="en-US" altLang="en-US"/>
          </a:p>
        </p:txBody>
      </p:sp>
    </p:spTree>
    <p:extLst>
      <p:ext uri="{BB962C8B-B14F-4D97-AF65-F5344CB8AC3E}">
        <p14:creationId xmlns:p14="http://schemas.microsoft.com/office/powerpoint/2010/main" val="3078362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8BA120A9-D66A-47EC-A509-C7FE61AEA64F}" type="slidenum">
              <a:rPr lang="en-US" altLang="en-US" sz="1000"/>
              <a:pPr/>
              <a:t>40</a:t>
            </a:fld>
            <a:endParaRPr lang="en-US" altLang="en-US" sz="10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30495" y="4442310"/>
            <a:ext cx="5573053"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96605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8BA120A9-D66A-47EC-A509-C7FE61AEA64F}" type="slidenum">
              <a:rPr lang="en-US" altLang="en-US" sz="1000"/>
              <a:pPr/>
              <a:t>41</a:t>
            </a:fld>
            <a:endParaRPr lang="en-US" altLang="en-US" sz="10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30495" y="4442310"/>
            <a:ext cx="5573053"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4350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1B91068A-F869-4A2B-A6B3-3B7695421C72}" type="slidenum">
              <a:rPr lang="en-US" altLang="en-US" sz="1000"/>
              <a:pPr/>
              <a:t>42</a:t>
            </a:fld>
            <a:endParaRPr lang="en-US" altLang="en-US" sz="10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58535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CFC0AFCB-EB78-4A1D-85FE-806341E3A359}" type="slidenum">
              <a:rPr lang="en-US" altLang="en-US" sz="1000"/>
              <a:pPr/>
              <a:t>45</a:t>
            </a:fld>
            <a:endParaRPr lang="en-US" altLang="en-US" sz="10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712"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493593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F24F2CFC-DAD1-44B1-A3BE-CC51299C1167}" type="slidenum">
              <a:rPr lang="en-US" altLang="en-US" sz="1000"/>
              <a:pPr/>
              <a:t>46</a:t>
            </a:fld>
            <a:endParaRPr lang="en-US" altLang="en-US" sz="10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207312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344917CC-24E0-4DF6-A2CD-A9E4753A9418}" type="slidenum">
              <a:rPr lang="en-US" altLang="en-US" sz="1000"/>
              <a:pPr/>
              <a:t>50</a:t>
            </a:fld>
            <a:endParaRPr lang="en-US" altLang="en-US" sz="10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73452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313A0525-5C4B-4589-BDE5-BBA97E7D9709}" type="slidenum">
              <a:rPr lang="en-US" altLang="en-US" sz="1000"/>
              <a:pPr/>
              <a:t>51</a:t>
            </a:fld>
            <a:endParaRPr lang="en-US" altLang="en-US" sz="10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78575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95E92D7E-C1C7-4BD1-A8E4-F1E285C71BE6}" type="slidenum">
              <a:rPr lang="en-US" altLang="en-US" sz="1000"/>
              <a:pPr/>
              <a:t>52</a:t>
            </a:fld>
            <a:endParaRPr lang="en-US" altLang="en-US" sz="10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60868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21C3C4DF-0575-491B-AB38-49D81F3736A5}" type="slidenum">
              <a:rPr lang="en-US" altLang="en-US" sz="1000"/>
              <a:pPr/>
              <a:t>53</a:t>
            </a:fld>
            <a:endParaRPr lang="en-US" altLang="en-US" sz="10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1255388" y="4429456"/>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68487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54</a:t>
            </a:fld>
            <a:endParaRPr lang="en-US" altLang="en-US"/>
          </a:p>
        </p:txBody>
      </p:sp>
    </p:spTree>
    <p:extLst>
      <p:ext uri="{BB962C8B-B14F-4D97-AF65-F5344CB8AC3E}">
        <p14:creationId xmlns:p14="http://schemas.microsoft.com/office/powerpoint/2010/main" val="205572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a:t>
            </a:fld>
            <a:endParaRPr lang="en-US" altLang="en-US"/>
          </a:p>
        </p:txBody>
      </p:sp>
    </p:spTree>
    <p:extLst>
      <p:ext uri="{BB962C8B-B14F-4D97-AF65-F5344CB8AC3E}">
        <p14:creationId xmlns:p14="http://schemas.microsoft.com/office/powerpoint/2010/main" val="2606329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55</a:t>
            </a:fld>
            <a:endParaRPr lang="en-US" altLang="en-US"/>
          </a:p>
        </p:txBody>
      </p:sp>
    </p:spTree>
    <p:extLst>
      <p:ext uri="{BB962C8B-B14F-4D97-AF65-F5344CB8AC3E}">
        <p14:creationId xmlns:p14="http://schemas.microsoft.com/office/powerpoint/2010/main" val="336524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56</a:t>
            </a:fld>
            <a:endParaRPr lang="en-US" altLang="en-US"/>
          </a:p>
        </p:txBody>
      </p:sp>
    </p:spTree>
    <p:extLst>
      <p:ext uri="{BB962C8B-B14F-4D97-AF65-F5344CB8AC3E}">
        <p14:creationId xmlns:p14="http://schemas.microsoft.com/office/powerpoint/2010/main" val="19527042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57</a:t>
            </a:fld>
            <a:endParaRPr lang="en-US" altLang="en-US"/>
          </a:p>
        </p:txBody>
      </p:sp>
    </p:spTree>
    <p:extLst>
      <p:ext uri="{BB962C8B-B14F-4D97-AF65-F5344CB8AC3E}">
        <p14:creationId xmlns:p14="http://schemas.microsoft.com/office/powerpoint/2010/main" val="3477820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58</a:t>
            </a:fld>
            <a:endParaRPr lang="en-US" altLang="en-US"/>
          </a:p>
        </p:txBody>
      </p:sp>
    </p:spTree>
    <p:extLst>
      <p:ext uri="{BB962C8B-B14F-4D97-AF65-F5344CB8AC3E}">
        <p14:creationId xmlns:p14="http://schemas.microsoft.com/office/powerpoint/2010/main" val="1712203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59</a:t>
            </a:fld>
            <a:endParaRPr lang="en-US" altLang="en-US"/>
          </a:p>
        </p:txBody>
      </p:sp>
    </p:spTree>
    <p:extLst>
      <p:ext uri="{BB962C8B-B14F-4D97-AF65-F5344CB8AC3E}">
        <p14:creationId xmlns:p14="http://schemas.microsoft.com/office/powerpoint/2010/main" val="3796538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60</a:t>
            </a:fld>
            <a:endParaRPr lang="en-US" altLang="en-US"/>
          </a:p>
        </p:txBody>
      </p:sp>
    </p:spTree>
    <p:extLst>
      <p:ext uri="{BB962C8B-B14F-4D97-AF65-F5344CB8AC3E}">
        <p14:creationId xmlns:p14="http://schemas.microsoft.com/office/powerpoint/2010/main" val="2831310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61</a:t>
            </a:fld>
            <a:endParaRPr lang="en-US" altLang="en-US"/>
          </a:p>
        </p:txBody>
      </p:sp>
    </p:spTree>
    <p:extLst>
      <p:ext uri="{BB962C8B-B14F-4D97-AF65-F5344CB8AC3E}">
        <p14:creationId xmlns:p14="http://schemas.microsoft.com/office/powerpoint/2010/main" val="19470864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62</a:t>
            </a:fld>
            <a:endParaRPr lang="en-US" altLang="en-US"/>
          </a:p>
        </p:txBody>
      </p:sp>
    </p:spTree>
    <p:extLst>
      <p:ext uri="{BB962C8B-B14F-4D97-AF65-F5344CB8AC3E}">
        <p14:creationId xmlns:p14="http://schemas.microsoft.com/office/powerpoint/2010/main" val="6705396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63</a:t>
            </a:fld>
            <a:endParaRPr lang="en-US" altLang="en-US"/>
          </a:p>
        </p:txBody>
      </p:sp>
    </p:spTree>
    <p:extLst>
      <p:ext uri="{BB962C8B-B14F-4D97-AF65-F5344CB8AC3E}">
        <p14:creationId xmlns:p14="http://schemas.microsoft.com/office/powerpoint/2010/main" val="3825638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64</a:t>
            </a:fld>
            <a:endParaRPr lang="en-US" altLang="en-US"/>
          </a:p>
        </p:txBody>
      </p:sp>
    </p:spTree>
    <p:extLst>
      <p:ext uri="{BB962C8B-B14F-4D97-AF65-F5344CB8AC3E}">
        <p14:creationId xmlns:p14="http://schemas.microsoft.com/office/powerpoint/2010/main" val="252625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E231C7E4-26B4-445B-BAB0-AE4AADC61B9E}" type="slidenum">
              <a:rPr lang="en-US" altLang="en-US" sz="1000"/>
              <a:pPr/>
              <a:t>6</a:t>
            </a:fld>
            <a:endParaRPr lang="en-US" altLang="en-US" sz="10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7805981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65</a:t>
            </a:fld>
            <a:endParaRPr lang="en-US" altLang="en-US"/>
          </a:p>
        </p:txBody>
      </p:sp>
    </p:spTree>
    <p:extLst>
      <p:ext uri="{BB962C8B-B14F-4D97-AF65-F5344CB8AC3E}">
        <p14:creationId xmlns:p14="http://schemas.microsoft.com/office/powerpoint/2010/main" val="4193037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p:txBody>
          <a:bodyPr/>
          <a:lstStyle>
            <a:lvl1pPr defTabSz="952454" eaLnBrk="0" hangingPunct="0">
              <a:defRPr sz="3600">
                <a:solidFill>
                  <a:schemeClr val="tx1"/>
                </a:solidFill>
                <a:latin typeface="Times New Roman" panose="02020603050405020304" pitchFamily="18" charset="0"/>
                <a:cs typeface="Arial" panose="020B0604020202020204" pitchFamily="34" charset="0"/>
              </a:defRPr>
            </a:lvl1pPr>
            <a:lvl2pPr marL="752954" indent="-289598" defTabSz="952454" eaLnBrk="0" hangingPunct="0">
              <a:defRPr sz="3600">
                <a:solidFill>
                  <a:schemeClr val="tx1"/>
                </a:solidFill>
                <a:latin typeface="Times New Roman" panose="02020603050405020304" pitchFamily="18" charset="0"/>
                <a:cs typeface="Arial" panose="020B0604020202020204" pitchFamily="34" charset="0"/>
              </a:defRPr>
            </a:lvl2pPr>
            <a:lvl3pPr marL="1158390" indent="-231678" defTabSz="952454" eaLnBrk="0" hangingPunct="0">
              <a:defRPr sz="3600">
                <a:solidFill>
                  <a:schemeClr val="tx1"/>
                </a:solidFill>
                <a:latin typeface="Times New Roman" panose="02020603050405020304" pitchFamily="18" charset="0"/>
                <a:cs typeface="Arial" panose="020B0604020202020204" pitchFamily="34" charset="0"/>
              </a:defRPr>
            </a:lvl3pPr>
            <a:lvl4pPr marL="1621747" indent="-231678" defTabSz="952454" eaLnBrk="0" hangingPunct="0">
              <a:defRPr sz="3600">
                <a:solidFill>
                  <a:schemeClr val="tx1"/>
                </a:solidFill>
                <a:latin typeface="Times New Roman" panose="02020603050405020304" pitchFamily="18" charset="0"/>
                <a:cs typeface="Arial" panose="020B0604020202020204" pitchFamily="34" charset="0"/>
              </a:defRPr>
            </a:lvl4pPr>
            <a:lvl5pPr marL="2085104" indent="-231678" defTabSz="952454" eaLnBrk="0" hangingPunct="0">
              <a:defRPr sz="3600">
                <a:solidFill>
                  <a:schemeClr val="tx1"/>
                </a:solidFill>
                <a:latin typeface="Times New Roman" panose="02020603050405020304" pitchFamily="18" charset="0"/>
                <a:cs typeface="Arial" panose="020B0604020202020204" pitchFamily="34" charset="0"/>
              </a:defRPr>
            </a:lvl5pPr>
            <a:lvl6pPr marL="254845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11815"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75172"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38529" indent="-231678" defTabSz="952454"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BFB3C28E-A799-43C2-B818-E37507983596}" type="slidenum">
              <a:rPr lang="en-US" altLang="en-US" sz="1000"/>
              <a:pPr/>
              <a:t>66</a:t>
            </a:fld>
            <a:endParaRPr lang="en-US" altLang="en-US" sz="10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1193305" y="4442310"/>
            <a:ext cx="4678074" cy="4209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292415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67</a:t>
            </a:fld>
            <a:endParaRPr lang="en-US" altLang="en-US"/>
          </a:p>
        </p:txBody>
      </p:sp>
    </p:spTree>
    <p:extLst>
      <p:ext uri="{BB962C8B-B14F-4D97-AF65-F5344CB8AC3E}">
        <p14:creationId xmlns:p14="http://schemas.microsoft.com/office/powerpoint/2010/main" val="9942932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68</a:t>
            </a:fld>
            <a:endParaRPr lang="en-US" altLang="en-US"/>
          </a:p>
        </p:txBody>
      </p:sp>
    </p:spTree>
    <p:extLst>
      <p:ext uri="{BB962C8B-B14F-4D97-AF65-F5344CB8AC3E}">
        <p14:creationId xmlns:p14="http://schemas.microsoft.com/office/powerpoint/2010/main" val="32139919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69</a:t>
            </a:fld>
            <a:endParaRPr lang="en-US" altLang="en-US"/>
          </a:p>
        </p:txBody>
      </p:sp>
    </p:spTree>
    <p:extLst>
      <p:ext uri="{BB962C8B-B14F-4D97-AF65-F5344CB8AC3E}">
        <p14:creationId xmlns:p14="http://schemas.microsoft.com/office/powerpoint/2010/main" val="288948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7</a:t>
            </a:fld>
            <a:endParaRPr lang="en-US" altLang="en-US"/>
          </a:p>
        </p:txBody>
      </p:sp>
    </p:spTree>
    <p:extLst>
      <p:ext uri="{BB962C8B-B14F-4D97-AF65-F5344CB8AC3E}">
        <p14:creationId xmlns:p14="http://schemas.microsoft.com/office/powerpoint/2010/main" val="275839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8</a:t>
            </a:fld>
            <a:endParaRPr lang="en-US" altLang="en-US"/>
          </a:p>
        </p:txBody>
      </p:sp>
    </p:spTree>
    <p:extLst>
      <p:ext uri="{BB962C8B-B14F-4D97-AF65-F5344CB8AC3E}">
        <p14:creationId xmlns:p14="http://schemas.microsoft.com/office/powerpoint/2010/main" val="209220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9</a:t>
            </a:fld>
            <a:endParaRPr lang="en-US" altLang="en-US"/>
          </a:p>
        </p:txBody>
      </p:sp>
    </p:spTree>
    <p:extLst>
      <p:ext uri="{BB962C8B-B14F-4D97-AF65-F5344CB8AC3E}">
        <p14:creationId xmlns:p14="http://schemas.microsoft.com/office/powerpoint/2010/main" val="1109241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319" y="6062472"/>
            <a:ext cx="2348281" cy="795528"/>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295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3810000" cy="4495800"/>
          </a:xfrm>
        </p:spPr>
        <p:txBody>
          <a:bodyPr/>
          <a:lstStyle/>
          <a:p>
            <a:pPr lvl="0"/>
            <a:endParaRPr lang="en-US" noProof="0"/>
          </a:p>
        </p:txBody>
      </p:sp>
    </p:spTree>
    <p:extLst>
      <p:ext uri="{BB962C8B-B14F-4D97-AF65-F5344CB8AC3E}">
        <p14:creationId xmlns:p14="http://schemas.microsoft.com/office/powerpoint/2010/main" val="39395193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6319" y="6062472"/>
            <a:ext cx="2348281" cy="795528"/>
          </a:xfrm>
          <a:prstGeom prst="rect">
            <a:avLst/>
          </a:prstGeom>
        </p:spPr>
      </p:pic>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6" r:id="rId8"/>
    <p:sldLayoutId id="2147483977" r:id="rId9"/>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hyperlink" Target="http://www.mrscienceshow.com/2010/06/bring-us-your-burning-science-question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laws-regs/interlinking/standards/1910.333(a)(1)"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laws-regs/interlinking/standards/1910.333(b)(2)"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663706"/>
            <a:ext cx="7404100" cy="1930016"/>
          </a:xfrm>
        </p:spPr>
        <p:txBody>
          <a:bodyPr/>
          <a:lstStyle/>
          <a:p>
            <a:r>
              <a:rPr lang="en-US" altLang="en-US" sz="4000" dirty="0"/>
              <a:t>Control of Hazardous Energy (Lockout/Tagout) – Part 1</a:t>
            </a:r>
            <a:br>
              <a:rPr lang="en-US" altLang="en-US" sz="4000" dirty="0"/>
            </a:br>
            <a:endParaRPr lang="en-US" altLang="en-US" sz="4000" dirty="0"/>
          </a:p>
        </p:txBody>
      </p:sp>
      <p:sp>
        <p:nvSpPr>
          <p:cNvPr id="3075" name="Rectangle 3"/>
          <p:cNvSpPr>
            <a:spLocks noGrp="1" noChangeArrowheads="1"/>
          </p:cNvSpPr>
          <p:nvPr>
            <p:ph type="subTitle" idx="1"/>
          </p:nvPr>
        </p:nvSpPr>
        <p:spPr>
          <a:xfrm>
            <a:off x="838200" y="3061157"/>
            <a:ext cx="6172200" cy="1806905"/>
          </a:xfrm>
        </p:spPr>
        <p:txBody>
          <a:bodyPr/>
          <a:lstStyle/>
          <a:p>
            <a:pPr marL="0" indent="0" algn="ctr">
              <a:buNone/>
            </a:pPr>
            <a:endParaRPr lang="en-US" altLang="en-US" b="1" i="1" dirty="0"/>
          </a:p>
          <a:p>
            <a:pPr marL="0" indent="0" algn="ctr">
              <a:buNone/>
            </a:pPr>
            <a:endParaRPr lang="en-US" altLang="en-US" b="1" i="1" dirty="0"/>
          </a:p>
          <a:p>
            <a:pPr marL="0" indent="0">
              <a:buNone/>
            </a:pPr>
            <a:r>
              <a:rPr lang="en-US" altLang="en-US" b="1" i="1" dirty="0"/>
              <a:t>Amputations SEP Training</a:t>
            </a:r>
          </a:p>
          <a:p>
            <a:pPr marL="0" indent="0">
              <a:buNone/>
            </a:pPr>
            <a:r>
              <a:rPr lang="en-US" altLang="en-US" b="1" i="1" dirty="0"/>
              <a:t>September 2019</a:t>
            </a:r>
          </a:p>
        </p:txBody>
      </p:sp>
    </p:spTree>
    <p:extLst>
      <p:ext uri="{BB962C8B-B14F-4D97-AF65-F5344CB8AC3E}">
        <p14:creationId xmlns:p14="http://schemas.microsoft.com/office/powerpoint/2010/main" val="5292318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772A-1E0F-46D9-A9A6-8EBA6DAC2887}"/>
              </a:ext>
            </a:extLst>
          </p:cNvPr>
          <p:cNvSpPr>
            <a:spLocks noGrp="1"/>
          </p:cNvSpPr>
          <p:nvPr>
            <p:ph type="title"/>
          </p:nvPr>
        </p:nvSpPr>
        <p:spPr>
          <a:xfrm>
            <a:off x="609600" y="457200"/>
            <a:ext cx="7924800" cy="492443"/>
          </a:xfrm>
        </p:spPr>
        <p:txBody>
          <a:bodyPr/>
          <a:lstStyle/>
          <a:p>
            <a:r>
              <a:rPr lang="en-US" sz="3200" dirty="0"/>
              <a:t>Subpart S – Electrical Work Practices</a:t>
            </a:r>
          </a:p>
        </p:txBody>
      </p:sp>
      <p:sp>
        <p:nvSpPr>
          <p:cNvPr id="3" name="Content Placeholder 2">
            <a:extLst>
              <a:ext uri="{FF2B5EF4-FFF2-40B4-BE49-F238E27FC236}">
                <a16:creationId xmlns:a16="http://schemas.microsoft.com/office/drawing/2014/main" id="{82577AFB-DE9F-4510-A352-4A2C71D8F5BD}"/>
              </a:ext>
            </a:extLst>
          </p:cNvPr>
          <p:cNvSpPr>
            <a:spLocks noGrp="1"/>
          </p:cNvSpPr>
          <p:nvPr>
            <p:ph idx="1"/>
          </p:nvPr>
        </p:nvSpPr>
        <p:spPr/>
        <p:txBody>
          <a:bodyPr/>
          <a:lstStyle/>
          <a:p>
            <a:r>
              <a:rPr lang="en-US" dirty="0"/>
              <a:t>1910.333(b)(2)(</a:t>
            </a:r>
            <a:r>
              <a:rPr lang="en-US" dirty="0" err="1"/>
              <a:t>i</a:t>
            </a:r>
            <a:r>
              <a:rPr lang="en-US" dirty="0"/>
              <a:t>) "Procedures." The employer shall maintain a written copy of the procedures outlined in paragraph (b)(2) and shall make it available for inspection by employees and by the Assistant Secretary of Labor and his or her authorized representatives.</a:t>
            </a:r>
          </a:p>
          <a:p>
            <a:endParaRPr lang="en-US" dirty="0"/>
          </a:p>
          <a:p>
            <a:r>
              <a:rPr lang="en-US" dirty="0"/>
              <a:t>Bottom Line – Exposures to electrical current need to be addressed under Subpart S and </a:t>
            </a:r>
            <a:r>
              <a:rPr lang="en-US" u="sng" dirty="0"/>
              <a:t>not</a:t>
            </a:r>
            <a:r>
              <a:rPr lang="en-US" dirty="0"/>
              <a:t> 1910.147.</a:t>
            </a:r>
          </a:p>
          <a:p>
            <a:endParaRPr lang="en-US" dirty="0"/>
          </a:p>
          <a:p>
            <a:endParaRPr lang="en-US" dirty="0"/>
          </a:p>
        </p:txBody>
      </p:sp>
    </p:spTree>
    <p:extLst>
      <p:ext uri="{BB962C8B-B14F-4D97-AF65-F5344CB8AC3E}">
        <p14:creationId xmlns:p14="http://schemas.microsoft.com/office/powerpoint/2010/main" val="29058630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Scope</a:t>
            </a:r>
            <a:r>
              <a:rPr lang="en-US" altLang="en-US" dirty="0"/>
              <a:t> of 1910.147</a:t>
            </a:r>
            <a:endParaRPr lang="en-US" altLang="en-US"/>
          </a:p>
        </p:txBody>
      </p:sp>
      <p:sp>
        <p:nvSpPr>
          <p:cNvPr id="6147" name="Rectangle 3"/>
          <p:cNvSpPr>
            <a:spLocks noGrp="1" noChangeArrowheads="1"/>
          </p:cNvSpPr>
          <p:nvPr>
            <p:ph type="body" idx="1"/>
          </p:nvPr>
        </p:nvSpPr>
        <p:spPr>
          <a:xfrm>
            <a:off x="533400" y="1219369"/>
            <a:ext cx="8001000" cy="4525963"/>
          </a:xfrm>
        </p:spPr>
        <p:txBody>
          <a:bodyPr>
            <a:normAutofit fontScale="92500" lnSpcReduction="10000"/>
          </a:bodyPr>
          <a:lstStyle/>
          <a:p>
            <a:r>
              <a:rPr lang="en-US" altLang="en-US" dirty="0"/>
              <a:t>Covers the </a:t>
            </a:r>
            <a:r>
              <a:rPr lang="en-US" altLang="en-US" b="1" i="1" dirty="0"/>
              <a:t>servicing and/or maintenance </a:t>
            </a:r>
            <a:r>
              <a:rPr lang="en-US" altLang="en-US" dirty="0"/>
              <a:t>of machines or equipment where the unexpected start-up or release of stored energy could cause injury.</a:t>
            </a:r>
          </a:p>
          <a:p>
            <a:pPr lvl="1"/>
            <a:endParaRPr lang="en-US" altLang="en-US" sz="800" dirty="0"/>
          </a:p>
          <a:p>
            <a:pPr lvl="1"/>
            <a:r>
              <a:rPr lang="en-US" i="1" dirty="0"/>
              <a:t>Servicing and/or maintenance</a:t>
            </a:r>
            <a:r>
              <a:rPr lang="en-US" dirty="0"/>
              <a:t>. Workplace activities such as constructing, installing, setting up, adjusting, inspecting, modifying, and maintaining and/or servicing machines or equipment. These activities include </a:t>
            </a:r>
            <a:r>
              <a:rPr lang="en-US" b="1" dirty="0">
                <a:solidFill>
                  <a:srgbClr val="FF0000"/>
                </a:solidFill>
              </a:rPr>
              <a:t>lubrication</a:t>
            </a:r>
            <a:r>
              <a:rPr lang="en-US" dirty="0"/>
              <a:t>, </a:t>
            </a:r>
            <a:r>
              <a:rPr lang="en-US" b="1" dirty="0">
                <a:solidFill>
                  <a:srgbClr val="FF0000"/>
                </a:solidFill>
              </a:rPr>
              <a:t>cleaning or unjamming of machines </a:t>
            </a:r>
            <a:r>
              <a:rPr lang="en-US" dirty="0"/>
              <a:t>or equipment and making adjustments or tool changes, where the employee may be exposed to the </a:t>
            </a:r>
            <a:r>
              <a:rPr lang="en-US" i="1" dirty="0"/>
              <a:t>unexpected</a:t>
            </a:r>
            <a:r>
              <a:rPr lang="en-US" dirty="0"/>
              <a:t> energization or startup of the equipment or release of hazardous energy. </a:t>
            </a:r>
            <a:endParaRPr lang="en-US" altLang="en-US" dirty="0"/>
          </a:p>
        </p:txBody>
      </p:sp>
      <p:sp>
        <p:nvSpPr>
          <p:cNvPr id="6149" name="Text Box 5"/>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1910.147(a)(1)</a:t>
            </a:r>
          </a:p>
        </p:txBody>
      </p:sp>
    </p:spTree>
    <p:extLst>
      <p:ext uri="{BB962C8B-B14F-4D97-AF65-F5344CB8AC3E}">
        <p14:creationId xmlns:p14="http://schemas.microsoft.com/office/powerpoint/2010/main" val="27259838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Scope</a:t>
            </a:r>
            <a:r>
              <a:rPr lang="en-US" altLang="en-US" dirty="0"/>
              <a:t> – 1910.147</a:t>
            </a:r>
            <a:endParaRPr lang="en-US" altLang="en-US"/>
          </a:p>
        </p:txBody>
      </p:sp>
      <p:sp>
        <p:nvSpPr>
          <p:cNvPr id="7171" name="Rectangle 3"/>
          <p:cNvSpPr>
            <a:spLocks noGrp="1" noChangeArrowheads="1"/>
          </p:cNvSpPr>
          <p:nvPr>
            <p:ph type="body" idx="1"/>
          </p:nvPr>
        </p:nvSpPr>
        <p:spPr>
          <a:xfrm>
            <a:off x="533400" y="1295400"/>
            <a:ext cx="8077200" cy="4495800"/>
          </a:xfrm>
        </p:spPr>
        <p:txBody>
          <a:bodyPr/>
          <a:lstStyle/>
          <a:p>
            <a:r>
              <a:rPr lang="en-US" altLang="en-US" dirty="0"/>
              <a:t>Does </a:t>
            </a:r>
            <a:r>
              <a:rPr lang="en-US" altLang="en-US" b="1" dirty="0"/>
              <a:t>not</a:t>
            </a:r>
            <a:r>
              <a:rPr lang="en-US" altLang="en-US" dirty="0"/>
              <a:t> cover</a:t>
            </a:r>
          </a:p>
          <a:p>
            <a:endParaRPr lang="en-US" altLang="en-US" sz="800" dirty="0"/>
          </a:p>
          <a:p>
            <a:pPr lvl="1"/>
            <a:r>
              <a:rPr lang="en-US" altLang="en-US" i="1" dirty="0"/>
              <a:t>Construction, agriculture, maritime</a:t>
            </a:r>
          </a:p>
          <a:p>
            <a:pPr lvl="1"/>
            <a:endParaRPr lang="en-US" altLang="en-US" sz="800" i="1" dirty="0"/>
          </a:p>
          <a:p>
            <a:pPr lvl="1"/>
            <a:r>
              <a:rPr lang="en-US" altLang="en-US" i="1" dirty="0"/>
              <a:t>Installations under exclusive control of the electric utilities for power generation, transmission and distribution</a:t>
            </a:r>
          </a:p>
          <a:p>
            <a:pPr lvl="1"/>
            <a:endParaRPr lang="en-US" altLang="en-US" sz="800" i="1" dirty="0"/>
          </a:p>
          <a:p>
            <a:pPr lvl="1"/>
            <a:r>
              <a:rPr lang="en-US" altLang="en-US" i="1" dirty="0"/>
              <a:t>Exposure to electrical hazards from work on, near, or with conductors or equipment in electric-utilization installations</a:t>
            </a:r>
          </a:p>
          <a:p>
            <a:pPr lvl="1"/>
            <a:endParaRPr lang="en-US" altLang="en-US" sz="800" i="1" dirty="0"/>
          </a:p>
          <a:p>
            <a:pPr lvl="1"/>
            <a:r>
              <a:rPr lang="en-US" altLang="en-US" i="1" dirty="0"/>
              <a:t>Oil and gas drilling and servicing</a:t>
            </a:r>
          </a:p>
          <a:p>
            <a:endParaRPr lang="en-US" altLang="en-US" sz="2400" dirty="0"/>
          </a:p>
        </p:txBody>
      </p:sp>
      <p:sp>
        <p:nvSpPr>
          <p:cNvPr id="7172" name="Text Box 4"/>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1910.147(a)(1)</a:t>
            </a:r>
          </a:p>
        </p:txBody>
      </p:sp>
    </p:spTree>
    <p:extLst>
      <p:ext uri="{BB962C8B-B14F-4D97-AF65-F5344CB8AC3E}">
        <p14:creationId xmlns:p14="http://schemas.microsoft.com/office/powerpoint/2010/main" val="27602978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Application</a:t>
            </a:r>
          </a:p>
        </p:txBody>
      </p:sp>
      <p:sp>
        <p:nvSpPr>
          <p:cNvPr id="10243" name="Rectangle 3"/>
          <p:cNvSpPr>
            <a:spLocks noGrp="1" noChangeArrowheads="1"/>
          </p:cNvSpPr>
          <p:nvPr>
            <p:ph type="body" idx="1"/>
          </p:nvPr>
        </p:nvSpPr>
        <p:spPr>
          <a:xfrm>
            <a:off x="533400" y="1219200"/>
            <a:ext cx="4267200" cy="4724400"/>
          </a:xfrm>
        </p:spPr>
        <p:txBody>
          <a:bodyPr/>
          <a:lstStyle/>
          <a:p>
            <a:r>
              <a:rPr lang="en-US" altLang="en-US" dirty="0"/>
              <a:t>Does </a:t>
            </a:r>
            <a:r>
              <a:rPr lang="en-US" altLang="en-US" b="1" dirty="0"/>
              <a:t>not</a:t>
            </a:r>
            <a:r>
              <a:rPr lang="en-US" altLang="en-US" dirty="0"/>
              <a:t> cover:</a:t>
            </a:r>
          </a:p>
          <a:p>
            <a:pPr>
              <a:buFont typeface="Wingdings" panose="05000000000000000000" pitchFamily="2" charset="2"/>
              <a:buNone/>
            </a:pPr>
            <a:endParaRPr lang="en-US" altLang="en-US" sz="1000" dirty="0"/>
          </a:p>
          <a:p>
            <a:pPr lvl="1"/>
            <a:r>
              <a:rPr lang="en-US" altLang="en-US" sz="2200" i="1" dirty="0"/>
              <a:t>Work on cord and plug connected equipment where plug is under exclusive control of employee performing servicing/maintenance</a:t>
            </a:r>
          </a:p>
          <a:p>
            <a:pPr lvl="1"/>
            <a:endParaRPr lang="en-US" altLang="en-US" sz="2000" i="1" dirty="0"/>
          </a:p>
          <a:p>
            <a:pPr lvl="1"/>
            <a:r>
              <a:rPr lang="en-US" altLang="en-US" sz="2200" i="1" dirty="0"/>
              <a:t>Hot tap operations, under special conditions</a:t>
            </a:r>
          </a:p>
          <a:p>
            <a:pPr lvl="1"/>
            <a:endParaRPr lang="en-US" altLang="en-US" sz="2200" i="1" dirty="0"/>
          </a:p>
          <a:p>
            <a:pPr lvl="1"/>
            <a:r>
              <a:rPr lang="en-US" altLang="en-US" sz="2200" b="1" i="1" dirty="0">
                <a:solidFill>
                  <a:srgbClr val="FF0000"/>
                </a:solidFill>
              </a:rPr>
              <a:t>Normal production operations</a:t>
            </a:r>
          </a:p>
          <a:p>
            <a:pPr>
              <a:buFont typeface="Wingdings" panose="05000000000000000000" pitchFamily="2" charset="2"/>
              <a:buNone/>
            </a:pPr>
            <a:endParaRPr lang="en-US" altLang="en-US" dirty="0"/>
          </a:p>
          <a:p>
            <a:endParaRPr lang="en-US" altLang="en-US" dirty="0"/>
          </a:p>
        </p:txBody>
      </p:sp>
      <p:sp>
        <p:nvSpPr>
          <p:cNvPr id="10244" name="Text Box 4"/>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1910.147(a)(2)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676400"/>
            <a:ext cx="3524250" cy="3524250"/>
          </a:xfrm>
          <a:prstGeom prst="rect">
            <a:avLst/>
          </a:prstGeom>
        </p:spPr>
      </p:pic>
    </p:spTree>
    <p:extLst>
      <p:ext uri="{BB962C8B-B14F-4D97-AF65-F5344CB8AC3E}">
        <p14:creationId xmlns:p14="http://schemas.microsoft.com/office/powerpoint/2010/main" val="31652040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EB1A-0AFF-4D55-87B9-CCABD0941949}"/>
              </a:ext>
            </a:extLst>
          </p:cNvPr>
          <p:cNvSpPr>
            <a:spLocks noGrp="1"/>
          </p:cNvSpPr>
          <p:nvPr>
            <p:ph type="title"/>
          </p:nvPr>
        </p:nvSpPr>
        <p:spPr/>
        <p:txBody>
          <a:bodyPr/>
          <a:lstStyle/>
          <a:p>
            <a:r>
              <a:rPr lang="en-US" dirty="0"/>
              <a:t>CPL Tidbits on Scope/Application</a:t>
            </a:r>
          </a:p>
        </p:txBody>
      </p:sp>
      <p:pic>
        <p:nvPicPr>
          <p:cNvPr id="4" name="Content Placeholder 3">
            <a:extLst>
              <a:ext uri="{FF2B5EF4-FFF2-40B4-BE49-F238E27FC236}">
                <a16:creationId xmlns:a16="http://schemas.microsoft.com/office/drawing/2014/main" id="{5942247F-D466-4042-B836-AC604E38A3BB}"/>
              </a:ext>
            </a:extLst>
          </p:cNvPr>
          <p:cNvPicPr>
            <a:picLocks noGrp="1" noChangeAspect="1"/>
          </p:cNvPicPr>
          <p:nvPr>
            <p:ph idx="1"/>
          </p:nvPr>
        </p:nvPicPr>
        <p:blipFill>
          <a:blip r:embed="rId3"/>
          <a:stretch>
            <a:fillRect/>
          </a:stretch>
        </p:blipFill>
        <p:spPr>
          <a:xfrm>
            <a:off x="206434" y="1524000"/>
            <a:ext cx="8731132" cy="3810000"/>
          </a:xfrm>
          <a:prstGeom prst="rect">
            <a:avLst/>
          </a:prstGeom>
          <a:ln w="38100">
            <a:solidFill>
              <a:srgbClr val="FF0000"/>
            </a:solidFill>
          </a:ln>
        </p:spPr>
      </p:pic>
      <p:sp>
        <p:nvSpPr>
          <p:cNvPr id="5" name="TextBox 4">
            <a:extLst>
              <a:ext uri="{FF2B5EF4-FFF2-40B4-BE49-F238E27FC236}">
                <a16:creationId xmlns:a16="http://schemas.microsoft.com/office/drawing/2014/main" id="{6F41D9D9-6525-49AC-BA83-8B7EF254DE17}"/>
              </a:ext>
            </a:extLst>
          </p:cNvPr>
          <p:cNvSpPr txBox="1"/>
          <p:nvPr/>
        </p:nvSpPr>
        <p:spPr>
          <a:xfrm>
            <a:off x="5441865" y="5486400"/>
            <a:ext cx="3495701" cy="461665"/>
          </a:xfrm>
          <a:prstGeom prst="rect">
            <a:avLst/>
          </a:prstGeom>
          <a:noFill/>
        </p:spPr>
        <p:txBody>
          <a:bodyPr wrap="none" rtlCol="0">
            <a:spAutoFit/>
          </a:bodyPr>
          <a:lstStyle/>
          <a:p>
            <a:r>
              <a:rPr lang="en-US" sz="2400" i="1" u="none" dirty="0">
                <a:solidFill>
                  <a:srgbClr val="FF0000"/>
                </a:solidFill>
              </a:rPr>
              <a:t>CPL 02-00-147, page 3-17</a:t>
            </a:r>
          </a:p>
        </p:txBody>
      </p:sp>
    </p:spTree>
    <p:extLst>
      <p:ext uri="{BB962C8B-B14F-4D97-AF65-F5344CB8AC3E}">
        <p14:creationId xmlns:p14="http://schemas.microsoft.com/office/powerpoint/2010/main" val="22019062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CA09-1024-43E0-A5EB-F19CAA4707A6}"/>
              </a:ext>
            </a:extLst>
          </p:cNvPr>
          <p:cNvSpPr>
            <a:spLocks noGrp="1"/>
          </p:cNvSpPr>
          <p:nvPr>
            <p:ph type="title"/>
          </p:nvPr>
        </p:nvSpPr>
        <p:spPr/>
        <p:txBody>
          <a:bodyPr/>
          <a:lstStyle/>
          <a:p>
            <a:r>
              <a:rPr lang="en-US" dirty="0"/>
              <a:t>CPL Tidbits on Scope/Application</a:t>
            </a:r>
          </a:p>
        </p:txBody>
      </p:sp>
      <p:pic>
        <p:nvPicPr>
          <p:cNvPr id="4" name="Content Placeholder 3">
            <a:extLst>
              <a:ext uri="{FF2B5EF4-FFF2-40B4-BE49-F238E27FC236}">
                <a16:creationId xmlns:a16="http://schemas.microsoft.com/office/drawing/2014/main" id="{8520A244-68B0-4305-8F01-DA5382A9A437}"/>
              </a:ext>
            </a:extLst>
          </p:cNvPr>
          <p:cNvPicPr>
            <a:picLocks noGrp="1" noChangeAspect="1"/>
          </p:cNvPicPr>
          <p:nvPr>
            <p:ph idx="1"/>
          </p:nvPr>
        </p:nvPicPr>
        <p:blipFill>
          <a:blip r:embed="rId3"/>
          <a:stretch>
            <a:fillRect/>
          </a:stretch>
        </p:blipFill>
        <p:spPr>
          <a:xfrm>
            <a:off x="86259" y="1485900"/>
            <a:ext cx="8971482" cy="3886200"/>
          </a:xfrm>
          <a:prstGeom prst="rect">
            <a:avLst/>
          </a:prstGeom>
          <a:ln w="38100">
            <a:solidFill>
              <a:srgbClr val="FF0000"/>
            </a:solidFill>
          </a:ln>
        </p:spPr>
      </p:pic>
      <p:sp>
        <p:nvSpPr>
          <p:cNvPr id="5" name="TextBox 4">
            <a:extLst>
              <a:ext uri="{FF2B5EF4-FFF2-40B4-BE49-F238E27FC236}">
                <a16:creationId xmlns:a16="http://schemas.microsoft.com/office/drawing/2014/main" id="{29A62959-7773-4D1E-A957-D3AA9BFA81F4}"/>
              </a:ext>
            </a:extLst>
          </p:cNvPr>
          <p:cNvSpPr txBox="1"/>
          <p:nvPr/>
        </p:nvSpPr>
        <p:spPr>
          <a:xfrm>
            <a:off x="5617909" y="5410200"/>
            <a:ext cx="3341812" cy="461665"/>
          </a:xfrm>
          <a:prstGeom prst="rect">
            <a:avLst/>
          </a:prstGeom>
          <a:noFill/>
        </p:spPr>
        <p:txBody>
          <a:bodyPr wrap="none" rtlCol="0">
            <a:spAutoFit/>
          </a:bodyPr>
          <a:lstStyle/>
          <a:p>
            <a:r>
              <a:rPr lang="en-US" sz="2400" i="1" u="none" dirty="0">
                <a:solidFill>
                  <a:srgbClr val="FF0000"/>
                </a:solidFill>
              </a:rPr>
              <a:t>CPL 02-00-147, page 3-3</a:t>
            </a:r>
          </a:p>
        </p:txBody>
      </p:sp>
    </p:spTree>
    <p:extLst>
      <p:ext uri="{BB962C8B-B14F-4D97-AF65-F5344CB8AC3E}">
        <p14:creationId xmlns:p14="http://schemas.microsoft.com/office/powerpoint/2010/main" val="299724312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E5CF-54E1-41A9-B793-A6E6C5500645}"/>
              </a:ext>
            </a:extLst>
          </p:cNvPr>
          <p:cNvSpPr>
            <a:spLocks noGrp="1"/>
          </p:cNvSpPr>
          <p:nvPr>
            <p:ph type="title"/>
          </p:nvPr>
        </p:nvSpPr>
        <p:spPr/>
        <p:txBody>
          <a:bodyPr/>
          <a:lstStyle/>
          <a:p>
            <a:r>
              <a:rPr lang="en-US" dirty="0"/>
              <a:t>CPL Tidbits on Scope/Application</a:t>
            </a:r>
          </a:p>
        </p:txBody>
      </p:sp>
      <p:pic>
        <p:nvPicPr>
          <p:cNvPr id="4" name="Content Placeholder 3">
            <a:extLst>
              <a:ext uri="{FF2B5EF4-FFF2-40B4-BE49-F238E27FC236}">
                <a16:creationId xmlns:a16="http://schemas.microsoft.com/office/drawing/2014/main" id="{757B0DC2-98CE-4CB7-A4EC-2826690FC582}"/>
              </a:ext>
            </a:extLst>
          </p:cNvPr>
          <p:cNvPicPr>
            <a:picLocks noGrp="1" noChangeAspect="1"/>
          </p:cNvPicPr>
          <p:nvPr>
            <p:ph idx="1"/>
          </p:nvPr>
        </p:nvPicPr>
        <p:blipFill>
          <a:blip r:embed="rId3"/>
          <a:stretch>
            <a:fillRect/>
          </a:stretch>
        </p:blipFill>
        <p:spPr>
          <a:xfrm>
            <a:off x="228599" y="1524000"/>
            <a:ext cx="8640871" cy="2211713"/>
          </a:xfrm>
          <a:prstGeom prst="rect">
            <a:avLst/>
          </a:prstGeom>
        </p:spPr>
      </p:pic>
      <p:pic>
        <p:nvPicPr>
          <p:cNvPr id="5" name="Picture 4">
            <a:extLst>
              <a:ext uri="{FF2B5EF4-FFF2-40B4-BE49-F238E27FC236}">
                <a16:creationId xmlns:a16="http://schemas.microsoft.com/office/drawing/2014/main" id="{47BC675A-75E2-4BD6-9B7F-14F7914253A2}"/>
              </a:ext>
            </a:extLst>
          </p:cNvPr>
          <p:cNvPicPr>
            <a:picLocks noChangeAspect="1"/>
          </p:cNvPicPr>
          <p:nvPr/>
        </p:nvPicPr>
        <p:blipFill>
          <a:blip r:embed="rId4"/>
          <a:stretch>
            <a:fillRect/>
          </a:stretch>
        </p:blipFill>
        <p:spPr>
          <a:xfrm>
            <a:off x="228599" y="3664656"/>
            <a:ext cx="8504868" cy="1922788"/>
          </a:xfrm>
          <a:prstGeom prst="rect">
            <a:avLst/>
          </a:prstGeom>
        </p:spPr>
      </p:pic>
      <p:sp>
        <p:nvSpPr>
          <p:cNvPr id="6" name="TextBox 5">
            <a:extLst>
              <a:ext uri="{FF2B5EF4-FFF2-40B4-BE49-F238E27FC236}">
                <a16:creationId xmlns:a16="http://schemas.microsoft.com/office/drawing/2014/main" id="{390DFAD6-C7F2-46E0-A6E6-92A773D4727F}"/>
              </a:ext>
            </a:extLst>
          </p:cNvPr>
          <p:cNvSpPr txBox="1"/>
          <p:nvPr/>
        </p:nvSpPr>
        <p:spPr>
          <a:xfrm>
            <a:off x="5617909" y="5410200"/>
            <a:ext cx="3341812" cy="461665"/>
          </a:xfrm>
          <a:prstGeom prst="rect">
            <a:avLst/>
          </a:prstGeom>
          <a:noFill/>
        </p:spPr>
        <p:txBody>
          <a:bodyPr wrap="none" rtlCol="0">
            <a:spAutoFit/>
          </a:bodyPr>
          <a:lstStyle/>
          <a:p>
            <a:r>
              <a:rPr lang="en-US" sz="2400" i="1" u="none" dirty="0">
                <a:solidFill>
                  <a:srgbClr val="FF0000"/>
                </a:solidFill>
              </a:rPr>
              <a:t>CPL 02-00-147, page 3-3</a:t>
            </a:r>
          </a:p>
        </p:txBody>
      </p:sp>
    </p:spTree>
    <p:extLst>
      <p:ext uri="{BB962C8B-B14F-4D97-AF65-F5344CB8AC3E}">
        <p14:creationId xmlns:p14="http://schemas.microsoft.com/office/powerpoint/2010/main" val="20919184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C568-6434-47D7-BB19-E5A030509991}"/>
              </a:ext>
            </a:extLst>
          </p:cNvPr>
          <p:cNvSpPr>
            <a:spLocks noGrp="1"/>
          </p:cNvSpPr>
          <p:nvPr>
            <p:ph type="title"/>
          </p:nvPr>
        </p:nvSpPr>
        <p:spPr/>
        <p:txBody>
          <a:bodyPr/>
          <a:lstStyle/>
          <a:p>
            <a:r>
              <a:rPr lang="en-US" dirty="0"/>
              <a:t>CPL Tidbits on Scope/Application</a:t>
            </a:r>
          </a:p>
        </p:txBody>
      </p:sp>
      <p:pic>
        <p:nvPicPr>
          <p:cNvPr id="4" name="Content Placeholder 3">
            <a:extLst>
              <a:ext uri="{FF2B5EF4-FFF2-40B4-BE49-F238E27FC236}">
                <a16:creationId xmlns:a16="http://schemas.microsoft.com/office/drawing/2014/main" id="{79EBDE78-9ACE-41F3-B752-8EFBB6D86383}"/>
              </a:ext>
            </a:extLst>
          </p:cNvPr>
          <p:cNvPicPr>
            <a:picLocks noGrp="1" noChangeAspect="1"/>
          </p:cNvPicPr>
          <p:nvPr>
            <p:ph idx="1"/>
          </p:nvPr>
        </p:nvPicPr>
        <p:blipFill>
          <a:blip r:embed="rId3"/>
          <a:stretch>
            <a:fillRect/>
          </a:stretch>
        </p:blipFill>
        <p:spPr>
          <a:xfrm>
            <a:off x="188699" y="1768475"/>
            <a:ext cx="8766601" cy="3200400"/>
          </a:xfrm>
          <a:prstGeom prst="rect">
            <a:avLst/>
          </a:prstGeom>
          <a:ln w="38100">
            <a:solidFill>
              <a:srgbClr val="FF0000"/>
            </a:solidFill>
          </a:ln>
        </p:spPr>
      </p:pic>
      <p:sp>
        <p:nvSpPr>
          <p:cNvPr id="5" name="TextBox 4">
            <a:extLst>
              <a:ext uri="{FF2B5EF4-FFF2-40B4-BE49-F238E27FC236}">
                <a16:creationId xmlns:a16="http://schemas.microsoft.com/office/drawing/2014/main" id="{651F9157-44CC-4A3F-92AC-994551D3EE1B}"/>
              </a:ext>
            </a:extLst>
          </p:cNvPr>
          <p:cNvSpPr txBox="1"/>
          <p:nvPr/>
        </p:nvSpPr>
        <p:spPr>
          <a:xfrm>
            <a:off x="5617909" y="5410200"/>
            <a:ext cx="3341812" cy="461665"/>
          </a:xfrm>
          <a:prstGeom prst="rect">
            <a:avLst/>
          </a:prstGeom>
          <a:noFill/>
        </p:spPr>
        <p:txBody>
          <a:bodyPr wrap="none" rtlCol="0">
            <a:spAutoFit/>
          </a:bodyPr>
          <a:lstStyle/>
          <a:p>
            <a:r>
              <a:rPr lang="en-US" sz="2400" i="1" u="none" dirty="0">
                <a:solidFill>
                  <a:srgbClr val="FF0000"/>
                </a:solidFill>
              </a:rPr>
              <a:t>CPL 02-00-147, page 3-4</a:t>
            </a:r>
          </a:p>
        </p:txBody>
      </p:sp>
    </p:spTree>
    <p:extLst>
      <p:ext uri="{BB962C8B-B14F-4D97-AF65-F5344CB8AC3E}">
        <p14:creationId xmlns:p14="http://schemas.microsoft.com/office/powerpoint/2010/main" val="188543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533400" y="1295400"/>
            <a:ext cx="8001000" cy="4953000"/>
          </a:xfrm>
        </p:spPr>
        <p:txBody>
          <a:bodyPr/>
          <a:lstStyle/>
          <a:p>
            <a:pPr>
              <a:lnSpc>
                <a:spcPct val="90000"/>
              </a:lnSpc>
            </a:pPr>
            <a:r>
              <a:rPr lang="en-US" altLang="en-US" dirty="0"/>
              <a:t>Servicing and/or maintenance which takes place during </a:t>
            </a:r>
            <a:r>
              <a:rPr lang="en-US" altLang="en-US" b="1" dirty="0"/>
              <a:t>normal production operations </a:t>
            </a:r>
            <a:r>
              <a:rPr lang="en-US" altLang="en-US" dirty="0"/>
              <a:t>is covered by 1910.147 </a:t>
            </a:r>
            <a:r>
              <a:rPr lang="en-US" altLang="en-US" u="sng" dirty="0"/>
              <a:t>only</a:t>
            </a:r>
            <a:r>
              <a:rPr lang="en-US" altLang="en-US" dirty="0"/>
              <a:t> if:</a:t>
            </a:r>
          </a:p>
          <a:p>
            <a:pPr>
              <a:lnSpc>
                <a:spcPct val="90000"/>
              </a:lnSpc>
            </a:pPr>
            <a:endParaRPr lang="en-US" altLang="en-US" sz="800" dirty="0"/>
          </a:p>
          <a:p>
            <a:pPr>
              <a:lnSpc>
                <a:spcPct val="90000"/>
              </a:lnSpc>
            </a:pPr>
            <a:endParaRPr lang="en-US" altLang="en-US" sz="800" dirty="0"/>
          </a:p>
          <a:p>
            <a:pPr lvl="1">
              <a:lnSpc>
                <a:spcPct val="110000"/>
              </a:lnSpc>
            </a:pPr>
            <a:r>
              <a:rPr lang="en-US" altLang="en-US" i="1" dirty="0"/>
              <a:t>Employee is required to remove or bypass a guard or other safety device; </a:t>
            </a:r>
            <a:r>
              <a:rPr lang="en-US" altLang="en-US" b="1" i="1" dirty="0"/>
              <a:t>or</a:t>
            </a:r>
          </a:p>
          <a:p>
            <a:pPr lvl="1">
              <a:lnSpc>
                <a:spcPct val="110000"/>
              </a:lnSpc>
            </a:pPr>
            <a:endParaRPr lang="en-US" altLang="en-US" sz="900" b="1" i="1" dirty="0"/>
          </a:p>
          <a:p>
            <a:pPr lvl="1">
              <a:lnSpc>
                <a:spcPct val="110000"/>
              </a:lnSpc>
            </a:pPr>
            <a:r>
              <a:rPr lang="en-US" altLang="en-US" i="1" dirty="0"/>
              <a:t>Employee is required to place any part of his/her body into the point of operation or where an associated danger zone exists during a machine operation.</a:t>
            </a:r>
          </a:p>
          <a:p>
            <a:endParaRPr lang="en-US" altLang="en-US" dirty="0"/>
          </a:p>
        </p:txBody>
      </p:sp>
      <p:sp>
        <p:nvSpPr>
          <p:cNvPr id="8195" name="Rectangle 4"/>
          <p:cNvSpPr>
            <a:spLocks noGrp="1" noChangeArrowheads="1"/>
          </p:cNvSpPr>
          <p:nvPr>
            <p:ph type="title"/>
          </p:nvPr>
        </p:nvSpPr>
        <p:spPr/>
        <p:txBody>
          <a:bodyPr/>
          <a:lstStyle/>
          <a:p>
            <a:r>
              <a:rPr lang="en-US" altLang="en-US" dirty="0"/>
              <a:t>Application	</a:t>
            </a:r>
          </a:p>
        </p:txBody>
      </p:sp>
      <p:sp>
        <p:nvSpPr>
          <p:cNvPr id="8196" name="Text Box 5"/>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1910.147(a)(2)</a:t>
            </a:r>
          </a:p>
        </p:txBody>
      </p:sp>
    </p:spTree>
    <p:extLst>
      <p:ext uri="{BB962C8B-B14F-4D97-AF65-F5344CB8AC3E}">
        <p14:creationId xmlns:p14="http://schemas.microsoft.com/office/powerpoint/2010/main" val="31519940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EAEC-54D6-4A3A-90B9-F00D0AB7532F}"/>
              </a:ext>
            </a:extLst>
          </p:cNvPr>
          <p:cNvSpPr>
            <a:spLocks noGrp="1"/>
          </p:cNvSpPr>
          <p:nvPr>
            <p:ph type="title"/>
          </p:nvPr>
        </p:nvSpPr>
        <p:spPr/>
        <p:txBody>
          <a:bodyPr/>
          <a:lstStyle/>
          <a:p>
            <a:r>
              <a:rPr lang="en-US" dirty="0"/>
              <a:t>What does the CPL say about this?</a:t>
            </a:r>
          </a:p>
        </p:txBody>
      </p:sp>
      <p:pic>
        <p:nvPicPr>
          <p:cNvPr id="4" name="Content Placeholder 3">
            <a:extLst>
              <a:ext uri="{FF2B5EF4-FFF2-40B4-BE49-F238E27FC236}">
                <a16:creationId xmlns:a16="http://schemas.microsoft.com/office/drawing/2014/main" id="{4E06EDFE-0E36-4404-8B8A-A6F3D06EE8E8}"/>
              </a:ext>
            </a:extLst>
          </p:cNvPr>
          <p:cNvPicPr>
            <a:picLocks noGrp="1" noChangeAspect="1"/>
          </p:cNvPicPr>
          <p:nvPr>
            <p:ph idx="1"/>
          </p:nvPr>
        </p:nvPicPr>
        <p:blipFill>
          <a:blip r:embed="rId3"/>
          <a:stretch>
            <a:fillRect/>
          </a:stretch>
        </p:blipFill>
        <p:spPr>
          <a:xfrm>
            <a:off x="36095" y="1295400"/>
            <a:ext cx="9031705" cy="4136196"/>
          </a:xfrm>
          <a:prstGeom prst="rect">
            <a:avLst/>
          </a:prstGeom>
          <a:ln w="38100">
            <a:solidFill>
              <a:srgbClr val="FF0000"/>
            </a:solidFill>
          </a:ln>
        </p:spPr>
      </p:pic>
      <p:sp>
        <p:nvSpPr>
          <p:cNvPr id="5" name="Rectangle 4">
            <a:extLst>
              <a:ext uri="{FF2B5EF4-FFF2-40B4-BE49-F238E27FC236}">
                <a16:creationId xmlns:a16="http://schemas.microsoft.com/office/drawing/2014/main" id="{F45FB6E0-3712-4487-9FAB-1AD67D81BA4F}"/>
              </a:ext>
            </a:extLst>
          </p:cNvPr>
          <p:cNvSpPr/>
          <p:nvPr/>
        </p:nvSpPr>
        <p:spPr bwMode="auto">
          <a:xfrm>
            <a:off x="3733800" y="4191000"/>
            <a:ext cx="1143000" cy="381000"/>
          </a:xfrm>
          <a:prstGeom prst="rect">
            <a:avLst/>
          </a:prstGeom>
          <a:noFill/>
          <a:ln w="38100" cap="flat" cmpd="sng" algn="ctr">
            <a:solidFill>
              <a:srgbClr val="33CC3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E3DB6137-1E3E-44B2-B9A6-1F903D6B732B}"/>
              </a:ext>
            </a:extLst>
          </p:cNvPr>
          <p:cNvSpPr txBox="1"/>
          <p:nvPr/>
        </p:nvSpPr>
        <p:spPr>
          <a:xfrm>
            <a:off x="5617909" y="5410200"/>
            <a:ext cx="3341812" cy="461665"/>
          </a:xfrm>
          <a:prstGeom prst="rect">
            <a:avLst/>
          </a:prstGeom>
          <a:noFill/>
        </p:spPr>
        <p:txBody>
          <a:bodyPr wrap="none" rtlCol="0">
            <a:spAutoFit/>
          </a:bodyPr>
          <a:lstStyle/>
          <a:p>
            <a:r>
              <a:rPr lang="en-US" sz="2400" i="1" u="none" dirty="0">
                <a:solidFill>
                  <a:srgbClr val="FF0000"/>
                </a:solidFill>
              </a:rPr>
              <a:t>CPL 02-00-147, page 3-7</a:t>
            </a:r>
          </a:p>
        </p:txBody>
      </p:sp>
    </p:spTree>
    <p:extLst>
      <p:ext uri="{BB962C8B-B14F-4D97-AF65-F5344CB8AC3E}">
        <p14:creationId xmlns:p14="http://schemas.microsoft.com/office/powerpoint/2010/main" val="1098785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A143-ECD5-4B1A-B5C6-05DE083750B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40A6BB9-5C70-4BA6-B1EF-BA4E95ADE66A}"/>
              </a:ext>
            </a:extLst>
          </p:cNvPr>
          <p:cNvSpPr>
            <a:spLocks noGrp="1"/>
          </p:cNvSpPr>
          <p:nvPr>
            <p:ph idx="1"/>
          </p:nvPr>
        </p:nvSpPr>
        <p:spPr/>
        <p:txBody>
          <a:bodyPr>
            <a:normAutofit lnSpcReduction="10000"/>
          </a:bodyPr>
          <a:lstStyle/>
          <a:p>
            <a:r>
              <a:rPr lang="en-US" dirty="0"/>
              <a:t>Develop a strong &amp; working knowledge the LOTO standard (1910.147) and the documentation needed to support a citation.</a:t>
            </a:r>
          </a:p>
          <a:p>
            <a:endParaRPr lang="en-US" dirty="0"/>
          </a:p>
          <a:p>
            <a:r>
              <a:rPr lang="en-US" dirty="0"/>
              <a:t>Become familiar with the Federal OSHA LOTO CPL and understand how it can be used to support possible citations.</a:t>
            </a:r>
          </a:p>
          <a:p>
            <a:endParaRPr lang="en-US" dirty="0"/>
          </a:p>
          <a:p>
            <a:r>
              <a:rPr lang="en-US" dirty="0"/>
              <a:t>Discuss several accident case studies including those that involve maintenance employees and others where machine operators are involved.</a:t>
            </a:r>
          </a:p>
        </p:txBody>
      </p:sp>
    </p:spTree>
    <p:extLst>
      <p:ext uri="{BB962C8B-B14F-4D97-AF65-F5344CB8AC3E}">
        <p14:creationId xmlns:p14="http://schemas.microsoft.com/office/powerpoint/2010/main" val="6163508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F60D-9960-4E05-95CB-0EBE9DB94ABF}"/>
              </a:ext>
            </a:extLst>
          </p:cNvPr>
          <p:cNvSpPr>
            <a:spLocks noGrp="1"/>
          </p:cNvSpPr>
          <p:nvPr>
            <p:ph type="title"/>
          </p:nvPr>
        </p:nvSpPr>
        <p:spPr/>
        <p:txBody>
          <a:bodyPr/>
          <a:lstStyle/>
          <a:p>
            <a:r>
              <a:rPr lang="en-US" dirty="0"/>
              <a:t>Production or Servicing?</a:t>
            </a:r>
          </a:p>
        </p:txBody>
      </p:sp>
      <p:pic>
        <p:nvPicPr>
          <p:cNvPr id="4" name="Content Placeholder 3">
            <a:extLst>
              <a:ext uri="{FF2B5EF4-FFF2-40B4-BE49-F238E27FC236}">
                <a16:creationId xmlns:a16="http://schemas.microsoft.com/office/drawing/2014/main" id="{8448E759-8C10-4419-BA5B-2501CF9133B4}"/>
              </a:ext>
            </a:extLst>
          </p:cNvPr>
          <p:cNvPicPr>
            <a:picLocks noGrp="1" noChangeAspect="1"/>
          </p:cNvPicPr>
          <p:nvPr>
            <p:ph idx="1"/>
          </p:nvPr>
        </p:nvPicPr>
        <p:blipFill>
          <a:blip r:embed="rId3"/>
          <a:stretch>
            <a:fillRect/>
          </a:stretch>
        </p:blipFill>
        <p:spPr>
          <a:xfrm>
            <a:off x="304800" y="1524000"/>
            <a:ext cx="8660100" cy="2514600"/>
          </a:xfrm>
          <a:prstGeom prst="rect">
            <a:avLst/>
          </a:prstGeom>
        </p:spPr>
      </p:pic>
      <p:pic>
        <p:nvPicPr>
          <p:cNvPr id="5" name="Picture 4">
            <a:extLst>
              <a:ext uri="{FF2B5EF4-FFF2-40B4-BE49-F238E27FC236}">
                <a16:creationId xmlns:a16="http://schemas.microsoft.com/office/drawing/2014/main" id="{D119E6E8-C46C-4B0F-8B24-A6FE15E36CD1}"/>
              </a:ext>
            </a:extLst>
          </p:cNvPr>
          <p:cNvPicPr>
            <a:picLocks noChangeAspect="1"/>
          </p:cNvPicPr>
          <p:nvPr/>
        </p:nvPicPr>
        <p:blipFill>
          <a:blip r:embed="rId4"/>
          <a:stretch>
            <a:fillRect/>
          </a:stretch>
        </p:blipFill>
        <p:spPr>
          <a:xfrm>
            <a:off x="304800" y="4054642"/>
            <a:ext cx="7902700" cy="609600"/>
          </a:xfrm>
          <a:prstGeom prst="rect">
            <a:avLst/>
          </a:prstGeom>
        </p:spPr>
      </p:pic>
      <p:sp>
        <p:nvSpPr>
          <p:cNvPr id="6" name="TextBox 5">
            <a:extLst>
              <a:ext uri="{FF2B5EF4-FFF2-40B4-BE49-F238E27FC236}">
                <a16:creationId xmlns:a16="http://schemas.microsoft.com/office/drawing/2014/main" id="{5D2402D5-A471-4D91-9614-DB69B6474945}"/>
              </a:ext>
            </a:extLst>
          </p:cNvPr>
          <p:cNvSpPr txBox="1"/>
          <p:nvPr/>
        </p:nvSpPr>
        <p:spPr>
          <a:xfrm>
            <a:off x="5617909" y="5410200"/>
            <a:ext cx="3341812" cy="461665"/>
          </a:xfrm>
          <a:prstGeom prst="rect">
            <a:avLst/>
          </a:prstGeom>
          <a:noFill/>
        </p:spPr>
        <p:txBody>
          <a:bodyPr wrap="none" rtlCol="0">
            <a:spAutoFit/>
          </a:bodyPr>
          <a:lstStyle/>
          <a:p>
            <a:r>
              <a:rPr lang="en-US" sz="2400" i="1" u="none" dirty="0">
                <a:solidFill>
                  <a:srgbClr val="FF0000"/>
                </a:solidFill>
              </a:rPr>
              <a:t>CPL 02-00-147, page 3-7</a:t>
            </a:r>
          </a:p>
        </p:txBody>
      </p:sp>
    </p:spTree>
    <p:extLst>
      <p:ext uri="{BB962C8B-B14F-4D97-AF65-F5344CB8AC3E}">
        <p14:creationId xmlns:p14="http://schemas.microsoft.com/office/powerpoint/2010/main" val="1239925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533400" y="1219200"/>
            <a:ext cx="8153400" cy="4953000"/>
          </a:xfrm>
        </p:spPr>
        <p:txBody>
          <a:bodyPr/>
          <a:lstStyle/>
          <a:p>
            <a:pPr>
              <a:lnSpc>
                <a:spcPct val="90000"/>
              </a:lnSpc>
            </a:pPr>
            <a:r>
              <a:rPr lang="en-US" altLang="en-US" b="1" dirty="0"/>
              <a:t>Exception</a:t>
            </a:r>
          </a:p>
          <a:p>
            <a:pPr>
              <a:lnSpc>
                <a:spcPct val="90000"/>
              </a:lnSpc>
            </a:pPr>
            <a:endParaRPr lang="en-US" altLang="en-US" sz="800" dirty="0"/>
          </a:p>
          <a:p>
            <a:pPr lvl="1"/>
            <a:r>
              <a:rPr lang="en-US" altLang="en-US" i="1" dirty="0"/>
              <a:t>Minor tool changes and adjustments, </a:t>
            </a:r>
            <a:r>
              <a:rPr lang="en-US" altLang="en-US" b="1" i="1" dirty="0"/>
              <a:t>and </a:t>
            </a:r>
            <a:r>
              <a:rPr lang="en-US" altLang="en-US" i="1" dirty="0"/>
              <a:t>other minor servicing activities, which take place during normal production operations, are </a:t>
            </a:r>
            <a:r>
              <a:rPr lang="en-US" altLang="en-US" b="1" i="1" dirty="0"/>
              <a:t>not covered</a:t>
            </a:r>
            <a:r>
              <a:rPr lang="en-US" altLang="en-US" i="1" dirty="0"/>
              <a:t> if they are:</a:t>
            </a:r>
          </a:p>
          <a:p>
            <a:pPr lvl="1">
              <a:buFont typeface="Symbol" panose="05050102010706020507" pitchFamily="18" charset="2"/>
              <a:buNone/>
            </a:pPr>
            <a:endParaRPr lang="en-US" altLang="en-US" sz="1200" dirty="0"/>
          </a:p>
          <a:p>
            <a:pPr lvl="2">
              <a:buFont typeface="Wingdings" panose="05000000000000000000" pitchFamily="2" charset="2"/>
              <a:buChar char="Ø"/>
            </a:pPr>
            <a:r>
              <a:rPr lang="en-US" altLang="en-US" dirty="0"/>
              <a:t>Routine, </a:t>
            </a:r>
          </a:p>
          <a:p>
            <a:pPr lvl="2">
              <a:buFont typeface="Wingdings" panose="05000000000000000000" pitchFamily="2" charset="2"/>
              <a:buChar char="Ø"/>
            </a:pPr>
            <a:endParaRPr lang="en-US" altLang="en-US" dirty="0"/>
          </a:p>
          <a:p>
            <a:pPr lvl="2">
              <a:buFont typeface="Wingdings" panose="05000000000000000000" pitchFamily="2" charset="2"/>
              <a:buChar char="Ø"/>
            </a:pPr>
            <a:r>
              <a:rPr lang="en-US" altLang="en-US" dirty="0"/>
              <a:t>Repetitive, </a:t>
            </a:r>
            <a:r>
              <a:rPr lang="en-US" altLang="en-US" b="1" i="1" dirty="0"/>
              <a:t>and</a:t>
            </a:r>
            <a:r>
              <a:rPr lang="en-US" altLang="en-US" dirty="0"/>
              <a:t> </a:t>
            </a:r>
          </a:p>
          <a:p>
            <a:pPr lvl="2">
              <a:buFont typeface="Wingdings" panose="05000000000000000000" pitchFamily="2" charset="2"/>
              <a:buChar char="Ø"/>
            </a:pPr>
            <a:endParaRPr lang="en-US" altLang="en-US" dirty="0"/>
          </a:p>
          <a:p>
            <a:pPr lvl="2">
              <a:buFont typeface="Wingdings" panose="05000000000000000000" pitchFamily="2" charset="2"/>
              <a:buChar char="Ø"/>
            </a:pPr>
            <a:r>
              <a:rPr lang="en-US" altLang="en-US" dirty="0"/>
              <a:t>Integral to the use of the equipment for production</a:t>
            </a:r>
          </a:p>
          <a:p>
            <a:pPr marL="457200" lvl="1" indent="0">
              <a:buNone/>
            </a:pPr>
            <a:endParaRPr lang="en-US" altLang="en-US" dirty="0"/>
          </a:p>
          <a:p>
            <a:pPr marL="850900" lvl="2" indent="0">
              <a:buNone/>
            </a:pPr>
            <a:r>
              <a:rPr lang="en-US" altLang="en-US" sz="2400" b="1" i="1" dirty="0"/>
              <a:t>…provided that the work is performed </a:t>
            </a:r>
            <a:r>
              <a:rPr lang="en-US" altLang="en-US" sz="2400" b="1" i="1" dirty="0">
                <a:solidFill>
                  <a:srgbClr val="FF0000"/>
                </a:solidFill>
              </a:rPr>
              <a:t>using alternative measures</a:t>
            </a:r>
            <a:r>
              <a:rPr lang="en-US" altLang="en-US" sz="2400" b="1" i="1" dirty="0"/>
              <a:t> which provide effective protection.</a:t>
            </a:r>
          </a:p>
          <a:p>
            <a:pPr>
              <a:lnSpc>
                <a:spcPct val="90000"/>
              </a:lnSpc>
            </a:pPr>
            <a:endParaRPr lang="en-US" altLang="en-US" dirty="0"/>
          </a:p>
          <a:p>
            <a:endParaRPr lang="en-US" altLang="en-US" dirty="0"/>
          </a:p>
        </p:txBody>
      </p:sp>
      <p:sp>
        <p:nvSpPr>
          <p:cNvPr id="9219" name="Rectangle 3"/>
          <p:cNvSpPr>
            <a:spLocks noGrp="1" noChangeArrowheads="1"/>
          </p:cNvSpPr>
          <p:nvPr>
            <p:ph type="title"/>
          </p:nvPr>
        </p:nvSpPr>
        <p:spPr/>
        <p:txBody>
          <a:bodyPr/>
          <a:lstStyle/>
          <a:p>
            <a:r>
              <a:rPr lang="en-US" altLang="en-US" dirty="0"/>
              <a:t>Application	</a:t>
            </a:r>
          </a:p>
        </p:txBody>
      </p:sp>
      <p:sp>
        <p:nvSpPr>
          <p:cNvPr id="9220" name="Text Box 4"/>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1910.147(a)(2)</a:t>
            </a:r>
          </a:p>
        </p:txBody>
      </p:sp>
    </p:spTree>
    <p:extLst>
      <p:ext uri="{BB962C8B-B14F-4D97-AF65-F5344CB8AC3E}">
        <p14:creationId xmlns:p14="http://schemas.microsoft.com/office/powerpoint/2010/main" val="24379760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2B4C-45C8-46F7-BBF4-B022CE7EA4C2}"/>
              </a:ext>
            </a:extLst>
          </p:cNvPr>
          <p:cNvSpPr>
            <a:spLocks noGrp="1"/>
          </p:cNvSpPr>
          <p:nvPr>
            <p:ph type="title"/>
          </p:nvPr>
        </p:nvSpPr>
        <p:spPr/>
        <p:txBody>
          <a:bodyPr/>
          <a:lstStyle/>
          <a:p>
            <a:r>
              <a:rPr lang="en-US" dirty="0"/>
              <a:t>Minor Servicing Exemption</a:t>
            </a:r>
          </a:p>
        </p:txBody>
      </p:sp>
      <p:pic>
        <p:nvPicPr>
          <p:cNvPr id="4" name="Content Placeholder 3">
            <a:extLst>
              <a:ext uri="{FF2B5EF4-FFF2-40B4-BE49-F238E27FC236}">
                <a16:creationId xmlns:a16="http://schemas.microsoft.com/office/drawing/2014/main" id="{821AD568-91E0-470E-A8D6-62B43DA47A41}"/>
              </a:ext>
            </a:extLst>
          </p:cNvPr>
          <p:cNvPicPr>
            <a:picLocks noGrp="1" noChangeAspect="1"/>
          </p:cNvPicPr>
          <p:nvPr>
            <p:ph idx="1"/>
          </p:nvPr>
        </p:nvPicPr>
        <p:blipFill>
          <a:blip r:embed="rId3"/>
          <a:stretch>
            <a:fillRect/>
          </a:stretch>
        </p:blipFill>
        <p:spPr>
          <a:xfrm>
            <a:off x="128073" y="1828633"/>
            <a:ext cx="8887854" cy="2362200"/>
          </a:xfrm>
          <a:prstGeom prst="rect">
            <a:avLst/>
          </a:prstGeom>
          <a:ln w="38100">
            <a:solidFill>
              <a:srgbClr val="FF0000"/>
            </a:solidFill>
          </a:ln>
        </p:spPr>
      </p:pic>
      <p:sp>
        <p:nvSpPr>
          <p:cNvPr id="5" name="TextBox 4">
            <a:extLst>
              <a:ext uri="{FF2B5EF4-FFF2-40B4-BE49-F238E27FC236}">
                <a16:creationId xmlns:a16="http://schemas.microsoft.com/office/drawing/2014/main" id="{256D1A7A-AD91-43F8-ACF1-C775112AB2D0}"/>
              </a:ext>
            </a:extLst>
          </p:cNvPr>
          <p:cNvSpPr txBox="1"/>
          <p:nvPr/>
        </p:nvSpPr>
        <p:spPr>
          <a:xfrm>
            <a:off x="5617909" y="5410200"/>
            <a:ext cx="3495701" cy="461665"/>
          </a:xfrm>
          <a:prstGeom prst="rect">
            <a:avLst/>
          </a:prstGeom>
          <a:noFill/>
        </p:spPr>
        <p:txBody>
          <a:bodyPr wrap="none" rtlCol="0">
            <a:spAutoFit/>
          </a:bodyPr>
          <a:lstStyle/>
          <a:p>
            <a:r>
              <a:rPr lang="en-US" sz="2400" i="1" u="none" dirty="0">
                <a:solidFill>
                  <a:srgbClr val="FF0000"/>
                </a:solidFill>
              </a:rPr>
              <a:t>CPL 02-00-147, page 3-26</a:t>
            </a:r>
          </a:p>
        </p:txBody>
      </p:sp>
    </p:spTree>
    <p:extLst>
      <p:ext uri="{BB962C8B-B14F-4D97-AF65-F5344CB8AC3E}">
        <p14:creationId xmlns:p14="http://schemas.microsoft.com/office/powerpoint/2010/main" val="23743192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0098-5C3E-4A3F-AB1C-BC30259441D4}"/>
              </a:ext>
            </a:extLst>
          </p:cNvPr>
          <p:cNvSpPr>
            <a:spLocks noGrp="1"/>
          </p:cNvSpPr>
          <p:nvPr>
            <p:ph type="title"/>
          </p:nvPr>
        </p:nvSpPr>
        <p:spPr/>
        <p:txBody>
          <a:bodyPr/>
          <a:lstStyle/>
          <a:p>
            <a:r>
              <a:rPr lang="en-US" dirty="0"/>
              <a:t>Minor Servicing Exemption</a:t>
            </a:r>
          </a:p>
        </p:txBody>
      </p:sp>
      <p:pic>
        <p:nvPicPr>
          <p:cNvPr id="4" name="Content Placeholder 3">
            <a:extLst>
              <a:ext uri="{FF2B5EF4-FFF2-40B4-BE49-F238E27FC236}">
                <a16:creationId xmlns:a16="http://schemas.microsoft.com/office/drawing/2014/main" id="{56DF1857-8C76-4A7B-8A82-3C20849E655F}"/>
              </a:ext>
            </a:extLst>
          </p:cNvPr>
          <p:cNvPicPr>
            <a:picLocks noGrp="1" noChangeAspect="1"/>
          </p:cNvPicPr>
          <p:nvPr>
            <p:ph idx="1"/>
          </p:nvPr>
        </p:nvPicPr>
        <p:blipFill>
          <a:blip r:embed="rId3"/>
          <a:stretch>
            <a:fillRect/>
          </a:stretch>
        </p:blipFill>
        <p:spPr>
          <a:xfrm>
            <a:off x="231316" y="1295400"/>
            <a:ext cx="8765292" cy="3429000"/>
          </a:xfrm>
          <a:prstGeom prst="rect">
            <a:avLst/>
          </a:prstGeom>
        </p:spPr>
      </p:pic>
      <p:pic>
        <p:nvPicPr>
          <p:cNvPr id="5" name="Picture 4">
            <a:extLst>
              <a:ext uri="{FF2B5EF4-FFF2-40B4-BE49-F238E27FC236}">
                <a16:creationId xmlns:a16="http://schemas.microsoft.com/office/drawing/2014/main" id="{E61DAA68-C09D-437C-B639-46A61E5317E9}"/>
              </a:ext>
            </a:extLst>
          </p:cNvPr>
          <p:cNvPicPr>
            <a:picLocks noChangeAspect="1"/>
          </p:cNvPicPr>
          <p:nvPr/>
        </p:nvPicPr>
        <p:blipFill>
          <a:blip r:embed="rId4"/>
          <a:stretch>
            <a:fillRect/>
          </a:stretch>
        </p:blipFill>
        <p:spPr>
          <a:xfrm>
            <a:off x="231315" y="5013324"/>
            <a:ext cx="8759129" cy="930275"/>
          </a:xfrm>
          <a:prstGeom prst="rect">
            <a:avLst/>
          </a:prstGeom>
        </p:spPr>
      </p:pic>
      <p:sp>
        <p:nvSpPr>
          <p:cNvPr id="6" name="TextBox 5">
            <a:extLst>
              <a:ext uri="{FF2B5EF4-FFF2-40B4-BE49-F238E27FC236}">
                <a16:creationId xmlns:a16="http://schemas.microsoft.com/office/drawing/2014/main" id="{6A67A19A-F120-4D92-9862-53721A0C3393}"/>
              </a:ext>
            </a:extLst>
          </p:cNvPr>
          <p:cNvSpPr txBox="1"/>
          <p:nvPr/>
        </p:nvSpPr>
        <p:spPr>
          <a:xfrm>
            <a:off x="5334000" y="6169967"/>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3-27</a:t>
            </a:r>
          </a:p>
        </p:txBody>
      </p:sp>
    </p:spTree>
    <p:extLst>
      <p:ext uri="{BB962C8B-B14F-4D97-AF65-F5344CB8AC3E}">
        <p14:creationId xmlns:p14="http://schemas.microsoft.com/office/powerpoint/2010/main" val="7104805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CBCC-811E-4C5D-A0A7-5E0CC4AF7B90}"/>
              </a:ext>
            </a:extLst>
          </p:cNvPr>
          <p:cNvSpPr>
            <a:spLocks noGrp="1"/>
          </p:cNvSpPr>
          <p:nvPr>
            <p:ph type="title"/>
          </p:nvPr>
        </p:nvSpPr>
        <p:spPr/>
        <p:txBody>
          <a:bodyPr/>
          <a:lstStyle/>
          <a:p>
            <a:r>
              <a:rPr lang="en-US" dirty="0"/>
              <a:t>What are Alternative Measures?</a:t>
            </a:r>
          </a:p>
        </p:txBody>
      </p:sp>
      <p:pic>
        <p:nvPicPr>
          <p:cNvPr id="4" name="Content Placeholder 3">
            <a:extLst>
              <a:ext uri="{FF2B5EF4-FFF2-40B4-BE49-F238E27FC236}">
                <a16:creationId xmlns:a16="http://schemas.microsoft.com/office/drawing/2014/main" id="{646AA65A-BDF9-4099-94CD-644AD6C73F96}"/>
              </a:ext>
            </a:extLst>
          </p:cNvPr>
          <p:cNvPicPr>
            <a:picLocks noGrp="1" noChangeAspect="1"/>
          </p:cNvPicPr>
          <p:nvPr>
            <p:ph idx="1"/>
          </p:nvPr>
        </p:nvPicPr>
        <p:blipFill>
          <a:blip r:embed="rId3"/>
          <a:stretch>
            <a:fillRect/>
          </a:stretch>
        </p:blipFill>
        <p:spPr>
          <a:xfrm>
            <a:off x="235139" y="1600200"/>
            <a:ext cx="8673722" cy="2819400"/>
          </a:xfrm>
          <a:prstGeom prst="rect">
            <a:avLst/>
          </a:prstGeom>
          <a:ln w="38100">
            <a:solidFill>
              <a:srgbClr val="FF0000"/>
            </a:solidFill>
          </a:ln>
        </p:spPr>
      </p:pic>
      <p:sp>
        <p:nvSpPr>
          <p:cNvPr id="5" name="TextBox 4">
            <a:extLst>
              <a:ext uri="{FF2B5EF4-FFF2-40B4-BE49-F238E27FC236}">
                <a16:creationId xmlns:a16="http://schemas.microsoft.com/office/drawing/2014/main" id="{4AA5658A-A8C0-4702-8C15-A81F42836A1B}"/>
              </a:ext>
            </a:extLst>
          </p:cNvPr>
          <p:cNvSpPr txBox="1"/>
          <p:nvPr/>
        </p:nvSpPr>
        <p:spPr>
          <a:xfrm>
            <a:off x="5257800" y="5105400"/>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3-27</a:t>
            </a:r>
          </a:p>
        </p:txBody>
      </p:sp>
    </p:spTree>
    <p:extLst>
      <p:ext uri="{BB962C8B-B14F-4D97-AF65-F5344CB8AC3E}">
        <p14:creationId xmlns:p14="http://schemas.microsoft.com/office/powerpoint/2010/main" val="7212744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E739-6F4E-432B-B544-B1A0B9A3E198}"/>
              </a:ext>
            </a:extLst>
          </p:cNvPr>
          <p:cNvSpPr>
            <a:spLocks noGrp="1"/>
          </p:cNvSpPr>
          <p:nvPr>
            <p:ph type="title"/>
          </p:nvPr>
        </p:nvSpPr>
        <p:spPr/>
        <p:txBody>
          <a:bodyPr/>
          <a:lstStyle/>
          <a:p>
            <a:r>
              <a:rPr lang="en-US" dirty="0"/>
              <a:t>What are Alternative Measures?</a:t>
            </a:r>
          </a:p>
        </p:txBody>
      </p:sp>
      <p:pic>
        <p:nvPicPr>
          <p:cNvPr id="4" name="Content Placeholder 3">
            <a:extLst>
              <a:ext uri="{FF2B5EF4-FFF2-40B4-BE49-F238E27FC236}">
                <a16:creationId xmlns:a16="http://schemas.microsoft.com/office/drawing/2014/main" id="{91D9845C-C76E-4280-90DE-0FEACEB9D8D6}"/>
              </a:ext>
            </a:extLst>
          </p:cNvPr>
          <p:cNvPicPr>
            <a:picLocks noGrp="1" noChangeAspect="1"/>
          </p:cNvPicPr>
          <p:nvPr>
            <p:ph idx="1"/>
          </p:nvPr>
        </p:nvPicPr>
        <p:blipFill>
          <a:blip r:embed="rId3"/>
          <a:stretch>
            <a:fillRect/>
          </a:stretch>
        </p:blipFill>
        <p:spPr>
          <a:xfrm>
            <a:off x="381000" y="1447800"/>
            <a:ext cx="8524938" cy="3429000"/>
          </a:xfrm>
          <a:prstGeom prst="rect">
            <a:avLst/>
          </a:prstGeom>
          <a:ln w="38100">
            <a:solidFill>
              <a:srgbClr val="FF0000"/>
            </a:solidFill>
          </a:ln>
        </p:spPr>
      </p:pic>
      <p:sp>
        <p:nvSpPr>
          <p:cNvPr id="5" name="TextBox 4">
            <a:extLst>
              <a:ext uri="{FF2B5EF4-FFF2-40B4-BE49-F238E27FC236}">
                <a16:creationId xmlns:a16="http://schemas.microsoft.com/office/drawing/2014/main" id="{6D51744E-F56D-4CF1-B520-6F2634BBCF31}"/>
              </a:ext>
            </a:extLst>
          </p:cNvPr>
          <p:cNvSpPr txBox="1"/>
          <p:nvPr/>
        </p:nvSpPr>
        <p:spPr>
          <a:xfrm>
            <a:off x="5410237" y="5179367"/>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3-28</a:t>
            </a:r>
          </a:p>
        </p:txBody>
      </p:sp>
    </p:spTree>
    <p:extLst>
      <p:ext uri="{BB962C8B-B14F-4D97-AF65-F5344CB8AC3E}">
        <p14:creationId xmlns:p14="http://schemas.microsoft.com/office/powerpoint/2010/main" val="30484866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E8CF-71C9-432B-A5DE-25316FC07E80}"/>
              </a:ext>
            </a:extLst>
          </p:cNvPr>
          <p:cNvSpPr>
            <a:spLocks noGrp="1"/>
          </p:cNvSpPr>
          <p:nvPr>
            <p:ph type="title"/>
          </p:nvPr>
        </p:nvSpPr>
        <p:spPr/>
        <p:txBody>
          <a:bodyPr/>
          <a:lstStyle/>
          <a:p>
            <a:r>
              <a:rPr lang="en-US" dirty="0"/>
              <a:t>Alternative Measures – Example #1</a:t>
            </a:r>
          </a:p>
        </p:txBody>
      </p:sp>
      <p:pic>
        <p:nvPicPr>
          <p:cNvPr id="4" name="Content Placeholder 3">
            <a:extLst>
              <a:ext uri="{FF2B5EF4-FFF2-40B4-BE49-F238E27FC236}">
                <a16:creationId xmlns:a16="http://schemas.microsoft.com/office/drawing/2014/main" id="{1CE4853A-C944-4FF5-899E-6BCDB8308522}"/>
              </a:ext>
            </a:extLst>
          </p:cNvPr>
          <p:cNvPicPr>
            <a:picLocks noGrp="1" noChangeAspect="1"/>
          </p:cNvPicPr>
          <p:nvPr>
            <p:ph idx="1"/>
          </p:nvPr>
        </p:nvPicPr>
        <p:blipFill>
          <a:blip r:embed="rId3"/>
          <a:stretch>
            <a:fillRect/>
          </a:stretch>
        </p:blipFill>
        <p:spPr>
          <a:xfrm>
            <a:off x="342900" y="1143000"/>
            <a:ext cx="8458200" cy="4848159"/>
          </a:xfrm>
          <a:prstGeom prst="rect">
            <a:avLst/>
          </a:prstGeom>
          <a:ln w="38100">
            <a:solidFill>
              <a:srgbClr val="FF0000"/>
            </a:solidFill>
          </a:ln>
        </p:spPr>
      </p:pic>
      <p:sp>
        <p:nvSpPr>
          <p:cNvPr id="5" name="TextBox 4">
            <a:extLst>
              <a:ext uri="{FF2B5EF4-FFF2-40B4-BE49-F238E27FC236}">
                <a16:creationId xmlns:a16="http://schemas.microsoft.com/office/drawing/2014/main" id="{D65F8D53-1A8D-4942-A30A-101718F11560}"/>
              </a:ext>
            </a:extLst>
          </p:cNvPr>
          <p:cNvSpPr txBox="1"/>
          <p:nvPr/>
        </p:nvSpPr>
        <p:spPr>
          <a:xfrm>
            <a:off x="5305399" y="6127684"/>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3-29</a:t>
            </a:r>
          </a:p>
        </p:txBody>
      </p:sp>
    </p:spTree>
    <p:extLst>
      <p:ext uri="{BB962C8B-B14F-4D97-AF65-F5344CB8AC3E}">
        <p14:creationId xmlns:p14="http://schemas.microsoft.com/office/powerpoint/2010/main" val="32436163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A5D6-7F57-4D1C-BF52-8C71BE8B9D3C}"/>
              </a:ext>
            </a:extLst>
          </p:cNvPr>
          <p:cNvSpPr>
            <a:spLocks noGrp="1"/>
          </p:cNvSpPr>
          <p:nvPr>
            <p:ph type="title"/>
          </p:nvPr>
        </p:nvSpPr>
        <p:spPr/>
        <p:txBody>
          <a:bodyPr/>
          <a:lstStyle/>
          <a:p>
            <a:r>
              <a:rPr lang="en-US" dirty="0"/>
              <a:t>Alternative Measures – Example #2</a:t>
            </a:r>
          </a:p>
        </p:txBody>
      </p:sp>
      <p:pic>
        <p:nvPicPr>
          <p:cNvPr id="4" name="Content Placeholder 3">
            <a:extLst>
              <a:ext uri="{FF2B5EF4-FFF2-40B4-BE49-F238E27FC236}">
                <a16:creationId xmlns:a16="http://schemas.microsoft.com/office/drawing/2014/main" id="{A1629ACE-3522-4DA3-B7F3-91F1DB719134}"/>
              </a:ext>
            </a:extLst>
          </p:cNvPr>
          <p:cNvPicPr>
            <a:picLocks noGrp="1" noChangeAspect="1"/>
          </p:cNvPicPr>
          <p:nvPr>
            <p:ph idx="1"/>
          </p:nvPr>
        </p:nvPicPr>
        <p:blipFill>
          <a:blip r:embed="rId3"/>
          <a:stretch>
            <a:fillRect/>
          </a:stretch>
        </p:blipFill>
        <p:spPr>
          <a:xfrm>
            <a:off x="241752" y="1409700"/>
            <a:ext cx="8660495" cy="4038600"/>
          </a:xfrm>
          <a:prstGeom prst="rect">
            <a:avLst/>
          </a:prstGeom>
          <a:ln w="38100">
            <a:solidFill>
              <a:srgbClr val="FF0000"/>
            </a:solidFill>
          </a:ln>
        </p:spPr>
      </p:pic>
      <p:sp>
        <p:nvSpPr>
          <p:cNvPr id="5" name="TextBox 4">
            <a:extLst>
              <a:ext uri="{FF2B5EF4-FFF2-40B4-BE49-F238E27FC236}">
                <a16:creationId xmlns:a16="http://schemas.microsoft.com/office/drawing/2014/main" id="{21D570A6-51D2-48AC-8E6B-0C0577FA6E6E}"/>
              </a:ext>
            </a:extLst>
          </p:cNvPr>
          <p:cNvSpPr txBox="1"/>
          <p:nvPr/>
        </p:nvSpPr>
        <p:spPr>
          <a:xfrm>
            <a:off x="5305399" y="6127684"/>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3-30</a:t>
            </a:r>
          </a:p>
        </p:txBody>
      </p:sp>
    </p:spTree>
    <p:extLst>
      <p:ext uri="{BB962C8B-B14F-4D97-AF65-F5344CB8AC3E}">
        <p14:creationId xmlns:p14="http://schemas.microsoft.com/office/powerpoint/2010/main" val="11075428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9D83-D0B7-407A-A7F8-E06F9AF39277}"/>
              </a:ext>
            </a:extLst>
          </p:cNvPr>
          <p:cNvSpPr>
            <a:spLocks noGrp="1"/>
          </p:cNvSpPr>
          <p:nvPr>
            <p:ph type="title"/>
          </p:nvPr>
        </p:nvSpPr>
        <p:spPr/>
        <p:txBody>
          <a:bodyPr/>
          <a:lstStyle/>
          <a:p>
            <a:r>
              <a:rPr lang="en-US" dirty="0"/>
              <a:t>Alternative Measures – Example #3</a:t>
            </a:r>
          </a:p>
        </p:txBody>
      </p:sp>
      <p:pic>
        <p:nvPicPr>
          <p:cNvPr id="4" name="Content Placeholder 3">
            <a:extLst>
              <a:ext uri="{FF2B5EF4-FFF2-40B4-BE49-F238E27FC236}">
                <a16:creationId xmlns:a16="http://schemas.microsoft.com/office/drawing/2014/main" id="{4CC0C4A4-E5C2-4775-B497-39B922D748ED}"/>
              </a:ext>
            </a:extLst>
          </p:cNvPr>
          <p:cNvPicPr>
            <a:picLocks noGrp="1" noChangeAspect="1"/>
          </p:cNvPicPr>
          <p:nvPr>
            <p:ph idx="1"/>
          </p:nvPr>
        </p:nvPicPr>
        <p:blipFill>
          <a:blip r:embed="rId3"/>
          <a:stretch>
            <a:fillRect/>
          </a:stretch>
        </p:blipFill>
        <p:spPr>
          <a:xfrm>
            <a:off x="177180" y="1371600"/>
            <a:ext cx="8789640" cy="4114800"/>
          </a:xfrm>
          <a:prstGeom prst="rect">
            <a:avLst/>
          </a:prstGeom>
          <a:ln w="38100">
            <a:solidFill>
              <a:srgbClr val="FF0000"/>
            </a:solidFill>
          </a:ln>
        </p:spPr>
      </p:pic>
      <p:sp>
        <p:nvSpPr>
          <p:cNvPr id="5" name="TextBox 4">
            <a:extLst>
              <a:ext uri="{FF2B5EF4-FFF2-40B4-BE49-F238E27FC236}">
                <a16:creationId xmlns:a16="http://schemas.microsoft.com/office/drawing/2014/main" id="{F4226F8F-B2DE-4DD0-BA0D-343BC7CDFD61}"/>
              </a:ext>
            </a:extLst>
          </p:cNvPr>
          <p:cNvSpPr txBox="1"/>
          <p:nvPr/>
        </p:nvSpPr>
        <p:spPr>
          <a:xfrm>
            <a:off x="5305399" y="6127684"/>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3-30</a:t>
            </a:r>
          </a:p>
        </p:txBody>
      </p:sp>
    </p:spTree>
    <p:extLst>
      <p:ext uri="{BB962C8B-B14F-4D97-AF65-F5344CB8AC3E}">
        <p14:creationId xmlns:p14="http://schemas.microsoft.com/office/powerpoint/2010/main" val="39006605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45BB-8CD3-42C4-BE91-511823995343}"/>
              </a:ext>
            </a:extLst>
          </p:cNvPr>
          <p:cNvSpPr>
            <a:spLocks noGrp="1"/>
          </p:cNvSpPr>
          <p:nvPr>
            <p:ph type="title"/>
          </p:nvPr>
        </p:nvSpPr>
        <p:spPr/>
        <p:txBody>
          <a:bodyPr/>
          <a:lstStyle/>
          <a:p>
            <a:r>
              <a:rPr lang="en-US" dirty="0"/>
              <a:t>Alternative Measures - IMPORTANT</a:t>
            </a:r>
          </a:p>
        </p:txBody>
      </p:sp>
      <p:pic>
        <p:nvPicPr>
          <p:cNvPr id="4" name="Content Placeholder 3">
            <a:extLst>
              <a:ext uri="{FF2B5EF4-FFF2-40B4-BE49-F238E27FC236}">
                <a16:creationId xmlns:a16="http://schemas.microsoft.com/office/drawing/2014/main" id="{6EA6702E-8E57-46DE-B1DA-64826A1C5A78}"/>
              </a:ext>
            </a:extLst>
          </p:cNvPr>
          <p:cNvPicPr>
            <a:picLocks noGrp="1" noChangeAspect="1"/>
          </p:cNvPicPr>
          <p:nvPr>
            <p:ph idx="1"/>
          </p:nvPr>
        </p:nvPicPr>
        <p:blipFill>
          <a:blip r:embed="rId3"/>
          <a:stretch>
            <a:fillRect/>
          </a:stretch>
        </p:blipFill>
        <p:spPr>
          <a:xfrm>
            <a:off x="171863" y="1752600"/>
            <a:ext cx="8800273" cy="2252130"/>
          </a:xfrm>
          <a:prstGeom prst="rect">
            <a:avLst/>
          </a:prstGeom>
          <a:ln w="38100">
            <a:solidFill>
              <a:srgbClr val="FF0000"/>
            </a:solidFill>
          </a:ln>
        </p:spPr>
      </p:pic>
      <p:sp>
        <p:nvSpPr>
          <p:cNvPr id="5" name="TextBox 4">
            <a:extLst>
              <a:ext uri="{FF2B5EF4-FFF2-40B4-BE49-F238E27FC236}">
                <a16:creationId xmlns:a16="http://schemas.microsoft.com/office/drawing/2014/main" id="{6F96CA9C-0561-4A43-8894-135BD994F32B}"/>
              </a:ext>
            </a:extLst>
          </p:cNvPr>
          <p:cNvSpPr txBox="1"/>
          <p:nvPr/>
        </p:nvSpPr>
        <p:spPr>
          <a:xfrm>
            <a:off x="5460393" y="4876800"/>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3-31</a:t>
            </a:r>
          </a:p>
        </p:txBody>
      </p:sp>
    </p:spTree>
    <p:extLst>
      <p:ext uri="{BB962C8B-B14F-4D97-AF65-F5344CB8AC3E}">
        <p14:creationId xmlns:p14="http://schemas.microsoft.com/office/powerpoint/2010/main" val="18995814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E95AB0-1D87-42DA-9CC5-5ED2BCB716D1}"/>
              </a:ext>
            </a:extLst>
          </p:cNvPr>
          <p:cNvSpPr>
            <a:spLocks noGrp="1"/>
          </p:cNvSpPr>
          <p:nvPr>
            <p:ph type="title"/>
          </p:nvPr>
        </p:nvSpPr>
        <p:spPr/>
        <p:txBody>
          <a:bodyPr/>
          <a:lstStyle/>
          <a:p>
            <a:r>
              <a:rPr lang="en-US" dirty="0"/>
              <a:t>OSHA LOTO CPL</a:t>
            </a:r>
          </a:p>
        </p:txBody>
      </p:sp>
      <p:pic>
        <p:nvPicPr>
          <p:cNvPr id="5" name="Picture 4">
            <a:extLst>
              <a:ext uri="{FF2B5EF4-FFF2-40B4-BE49-F238E27FC236}">
                <a16:creationId xmlns:a16="http://schemas.microsoft.com/office/drawing/2014/main" id="{7547316C-F761-442D-AE27-1D79B6793D45}"/>
              </a:ext>
            </a:extLst>
          </p:cNvPr>
          <p:cNvPicPr>
            <a:picLocks noChangeAspect="1"/>
          </p:cNvPicPr>
          <p:nvPr/>
        </p:nvPicPr>
        <p:blipFill>
          <a:blip r:embed="rId3"/>
          <a:stretch>
            <a:fillRect/>
          </a:stretch>
        </p:blipFill>
        <p:spPr>
          <a:xfrm>
            <a:off x="0" y="1515497"/>
            <a:ext cx="9144000" cy="3827005"/>
          </a:xfrm>
          <a:prstGeom prst="rect">
            <a:avLst/>
          </a:prstGeom>
        </p:spPr>
      </p:pic>
    </p:spTree>
    <p:extLst>
      <p:ext uri="{BB962C8B-B14F-4D97-AF65-F5344CB8AC3E}">
        <p14:creationId xmlns:p14="http://schemas.microsoft.com/office/powerpoint/2010/main" val="19545363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49B2-B888-4E88-B225-8ECFFF662C5C}"/>
              </a:ext>
            </a:extLst>
          </p:cNvPr>
          <p:cNvSpPr>
            <a:spLocks noGrp="1"/>
          </p:cNvSpPr>
          <p:nvPr>
            <p:ph type="title"/>
          </p:nvPr>
        </p:nvSpPr>
        <p:spPr>
          <a:xfrm>
            <a:off x="609600" y="228600"/>
            <a:ext cx="7924800" cy="369332"/>
          </a:xfrm>
        </p:spPr>
        <p:txBody>
          <a:bodyPr/>
          <a:lstStyle/>
          <a:p>
            <a:r>
              <a:rPr lang="en-US" sz="2400" dirty="0"/>
              <a:t>Summary of Applicability</a:t>
            </a:r>
          </a:p>
        </p:txBody>
      </p:sp>
      <p:pic>
        <p:nvPicPr>
          <p:cNvPr id="4" name="Picture 3">
            <a:extLst>
              <a:ext uri="{FF2B5EF4-FFF2-40B4-BE49-F238E27FC236}">
                <a16:creationId xmlns:a16="http://schemas.microsoft.com/office/drawing/2014/main" id="{866CFA34-0EA7-45DB-82DD-249D3A5DD9D9}"/>
              </a:ext>
            </a:extLst>
          </p:cNvPr>
          <p:cNvPicPr>
            <a:picLocks noChangeAspect="1"/>
          </p:cNvPicPr>
          <p:nvPr/>
        </p:nvPicPr>
        <p:blipFill>
          <a:blip r:embed="rId3"/>
          <a:stretch>
            <a:fillRect/>
          </a:stretch>
        </p:blipFill>
        <p:spPr>
          <a:xfrm>
            <a:off x="0" y="685800"/>
            <a:ext cx="9144000" cy="6043638"/>
          </a:xfrm>
          <a:prstGeom prst="rect">
            <a:avLst/>
          </a:prstGeom>
          <a:ln w="38100">
            <a:solidFill>
              <a:srgbClr val="FF0000"/>
            </a:solidFill>
          </a:ln>
        </p:spPr>
      </p:pic>
    </p:spTree>
    <p:extLst>
      <p:ext uri="{BB962C8B-B14F-4D97-AF65-F5344CB8AC3E}">
        <p14:creationId xmlns:p14="http://schemas.microsoft.com/office/powerpoint/2010/main" val="33378685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33400" y="1295400"/>
            <a:ext cx="8229600" cy="4572000"/>
          </a:xfrm>
        </p:spPr>
        <p:txBody>
          <a:bodyPr/>
          <a:lstStyle/>
          <a:p>
            <a:pPr>
              <a:defRPr/>
            </a:pPr>
            <a:r>
              <a:rPr lang="en-US" b="1" dirty="0">
                <a:latin typeface="+mj-lt"/>
              </a:rPr>
              <a:t>Authorized employee</a:t>
            </a:r>
            <a:r>
              <a:rPr lang="en-US" dirty="0">
                <a:latin typeface="+mj-lt"/>
              </a:rPr>
              <a:t> </a:t>
            </a:r>
          </a:p>
          <a:p>
            <a:pPr lvl="1">
              <a:defRPr/>
            </a:pPr>
            <a:endParaRPr lang="en-US" sz="800" dirty="0">
              <a:latin typeface="+mj-lt"/>
            </a:endParaRPr>
          </a:p>
          <a:p>
            <a:pPr lvl="1">
              <a:defRPr/>
            </a:pPr>
            <a:r>
              <a:rPr lang="en-US" i="1" dirty="0">
                <a:latin typeface="+mj-lt"/>
              </a:rPr>
              <a:t>An employee who locks out or tags out machines or equipment to perform servicing or maintenance on that machine or equipment</a:t>
            </a:r>
          </a:p>
          <a:p>
            <a:pPr lvl="1">
              <a:defRPr/>
            </a:pPr>
            <a:endParaRPr lang="en-US" i="1" dirty="0">
              <a:latin typeface="+mj-lt"/>
            </a:endParaRPr>
          </a:p>
          <a:p>
            <a:pPr lvl="1">
              <a:defRPr/>
            </a:pPr>
            <a:r>
              <a:rPr lang="en-US" i="1" dirty="0">
                <a:latin typeface="+mj-lt"/>
              </a:rPr>
              <a:t>Lockout or </a:t>
            </a:r>
            <a:r>
              <a:rPr lang="en-US" i="1" dirty="0" err="1">
                <a:latin typeface="+mj-lt"/>
              </a:rPr>
              <a:t>tagout</a:t>
            </a:r>
            <a:r>
              <a:rPr lang="en-US" i="1" dirty="0">
                <a:latin typeface="+mj-lt"/>
              </a:rPr>
              <a:t> is used by these employees for their own protection</a:t>
            </a:r>
          </a:p>
        </p:txBody>
      </p:sp>
      <p:sp>
        <p:nvSpPr>
          <p:cNvPr id="11267" name="Rectangle 6"/>
          <p:cNvSpPr>
            <a:spLocks noGrp="1" noChangeArrowheads="1"/>
          </p:cNvSpPr>
          <p:nvPr>
            <p:ph type="title"/>
          </p:nvPr>
        </p:nvSpPr>
        <p:spPr>
          <a:xfrm>
            <a:off x="609600" y="457200"/>
            <a:ext cx="4267200" cy="549275"/>
          </a:xfrm>
        </p:spPr>
        <p:txBody>
          <a:bodyPr/>
          <a:lstStyle/>
          <a:p>
            <a:r>
              <a:rPr lang="en-US" altLang="en-US"/>
              <a:t>Definitions</a:t>
            </a:r>
          </a:p>
        </p:txBody>
      </p:sp>
      <p:sp>
        <p:nvSpPr>
          <p:cNvPr id="11268" name="Text Box 8"/>
          <p:cNvSpPr txBox="1">
            <a:spLocks noChangeArrowheads="1"/>
          </p:cNvSpPr>
          <p:nvPr/>
        </p:nvSpPr>
        <p:spPr bwMode="auto">
          <a:xfrm>
            <a:off x="7182004" y="609600"/>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1910.147(b)</a:t>
            </a:r>
          </a:p>
        </p:txBody>
      </p:sp>
      <p:sp>
        <p:nvSpPr>
          <p:cNvPr id="2" name="Rectangle 1"/>
          <p:cNvSpPr/>
          <p:nvPr/>
        </p:nvSpPr>
        <p:spPr>
          <a:xfrm rot="20739301">
            <a:off x="2802526" y="4385516"/>
            <a:ext cx="3531736" cy="923330"/>
          </a:xfrm>
          <a:prstGeom prst="rect">
            <a:avLst/>
          </a:prstGeom>
          <a:noFill/>
        </p:spPr>
        <p:txBody>
          <a:bodyPr wrap="none" lIns="91440" tIns="45720" rIns="91440" bIns="45720">
            <a:spAutoFit/>
          </a:bodyPr>
          <a:lstStyle/>
          <a:p>
            <a:pPr algn="ctr"/>
            <a:r>
              <a:rPr lang="en-US" sz="5400" b="1" u="none"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Authorized</a:t>
            </a:r>
          </a:p>
        </p:txBody>
      </p:sp>
    </p:spTree>
    <p:extLst>
      <p:ext uri="{BB962C8B-B14F-4D97-AF65-F5344CB8AC3E}">
        <p14:creationId xmlns:p14="http://schemas.microsoft.com/office/powerpoint/2010/main" val="11380369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609600" y="457200"/>
            <a:ext cx="4267200" cy="549275"/>
          </a:xfrm>
        </p:spPr>
        <p:txBody>
          <a:bodyPr/>
          <a:lstStyle/>
          <a:p>
            <a:r>
              <a:rPr lang="en-US" altLang="en-US"/>
              <a:t>Definitions</a:t>
            </a:r>
          </a:p>
        </p:txBody>
      </p:sp>
      <p:sp>
        <p:nvSpPr>
          <p:cNvPr id="12291" name="Rectangle 5"/>
          <p:cNvSpPr>
            <a:spLocks noGrp="1" noChangeArrowheads="1"/>
          </p:cNvSpPr>
          <p:nvPr>
            <p:ph type="body" idx="1"/>
          </p:nvPr>
        </p:nvSpPr>
        <p:spPr>
          <a:xfrm>
            <a:off x="533400" y="1295400"/>
            <a:ext cx="8004175" cy="2209800"/>
          </a:xfrm>
        </p:spPr>
        <p:txBody>
          <a:bodyPr/>
          <a:lstStyle/>
          <a:p>
            <a:r>
              <a:rPr lang="en-US" altLang="en-US" b="1" dirty="0"/>
              <a:t>Affected employee</a:t>
            </a:r>
            <a:r>
              <a:rPr lang="en-US" altLang="en-US" dirty="0"/>
              <a:t> </a:t>
            </a:r>
          </a:p>
          <a:p>
            <a:endParaRPr lang="en-US" altLang="en-US" sz="800" dirty="0"/>
          </a:p>
          <a:p>
            <a:pPr lvl="1"/>
            <a:r>
              <a:rPr lang="en-US" altLang="en-US" i="1" dirty="0"/>
              <a:t>An employee who performs the duties of his or her job on equipment or in an area in which the energy control procedure is implemented and servicing or maintenance operations are performed</a:t>
            </a:r>
          </a:p>
        </p:txBody>
      </p:sp>
      <p:sp>
        <p:nvSpPr>
          <p:cNvPr id="12292" name="Text Box 8"/>
          <p:cNvSpPr txBox="1">
            <a:spLocks noChangeArrowheads="1"/>
          </p:cNvSpPr>
          <p:nvPr/>
        </p:nvSpPr>
        <p:spPr bwMode="auto">
          <a:xfrm>
            <a:off x="7182004" y="637143"/>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1910.147(b)</a:t>
            </a:r>
          </a:p>
        </p:txBody>
      </p:sp>
      <p:sp>
        <p:nvSpPr>
          <p:cNvPr id="6" name="Rectangle 5"/>
          <p:cNvSpPr/>
          <p:nvPr/>
        </p:nvSpPr>
        <p:spPr>
          <a:xfrm rot="20739301">
            <a:off x="3044321" y="4128341"/>
            <a:ext cx="2685351" cy="923330"/>
          </a:xfrm>
          <a:prstGeom prst="rect">
            <a:avLst/>
          </a:prstGeom>
          <a:noFill/>
        </p:spPr>
        <p:txBody>
          <a:bodyPr wrap="none" lIns="91440" tIns="45720" rIns="91440" bIns="45720">
            <a:spAutoFit/>
          </a:bodyPr>
          <a:lstStyle/>
          <a:p>
            <a:pPr algn="ctr"/>
            <a:r>
              <a:rPr lang="en-US" sz="5400" b="1" u="none"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Affected</a:t>
            </a:r>
          </a:p>
        </p:txBody>
      </p:sp>
    </p:spTree>
    <p:extLst>
      <p:ext uri="{BB962C8B-B14F-4D97-AF65-F5344CB8AC3E}">
        <p14:creationId xmlns:p14="http://schemas.microsoft.com/office/powerpoint/2010/main" val="10921060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33400" y="1295400"/>
            <a:ext cx="7696200" cy="1905000"/>
          </a:xfrm>
        </p:spPr>
        <p:txBody>
          <a:bodyPr/>
          <a:lstStyle/>
          <a:p>
            <a:r>
              <a:rPr lang="en-US" altLang="en-US" b="1" dirty="0"/>
              <a:t>Other employees</a:t>
            </a:r>
            <a:r>
              <a:rPr lang="en-US" altLang="en-US" dirty="0"/>
              <a:t> </a:t>
            </a:r>
          </a:p>
          <a:p>
            <a:endParaRPr lang="en-US" altLang="en-US" sz="800" dirty="0"/>
          </a:p>
          <a:p>
            <a:pPr lvl="1"/>
            <a:r>
              <a:rPr lang="en-US" altLang="en-US" i="1" dirty="0"/>
              <a:t>Other employees whose work operations are, or may be, in an area where energy control procedures may be utilized</a:t>
            </a:r>
          </a:p>
        </p:txBody>
      </p:sp>
      <p:sp>
        <p:nvSpPr>
          <p:cNvPr id="13315" name="Rectangle 6"/>
          <p:cNvSpPr>
            <a:spLocks noGrp="1" noChangeArrowheads="1"/>
          </p:cNvSpPr>
          <p:nvPr>
            <p:ph type="title"/>
          </p:nvPr>
        </p:nvSpPr>
        <p:spPr>
          <a:xfrm>
            <a:off x="609600" y="441325"/>
            <a:ext cx="7696200" cy="549275"/>
          </a:xfrm>
        </p:spPr>
        <p:txBody>
          <a:bodyPr/>
          <a:lstStyle/>
          <a:p>
            <a:r>
              <a:rPr lang="en-US" altLang="en-US"/>
              <a:t>Other Employees</a:t>
            </a:r>
          </a:p>
        </p:txBody>
      </p:sp>
      <p:sp>
        <p:nvSpPr>
          <p:cNvPr id="13316" name="Rectangle 9"/>
          <p:cNvSpPr>
            <a:spLocks noChangeArrowheads="1"/>
          </p:cNvSpPr>
          <p:nvPr/>
        </p:nvSpPr>
        <p:spPr bwMode="auto">
          <a:xfrm>
            <a:off x="6934200" y="6096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1910.147(c)(7)</a:t>
            </a:r>
          </a:p>
        </p:txBody>
      </p:sp>
      <p:sp>
        <p:nvSpPr>
          <p:cNvPr id="6" name="Rectangle 5"/>
          <p:cNvSpPr/>
          <p:nvPr/>
        </p:nvSpPr>
        <p:spPr>
          <a:xfrm rot="20739301">
            <a:off x="3404309" y="3732915"/>
            <a:ext cx="1954381" cy="923330"/>
          </a:xfrm>
          <a:prstGeom prst="rect">
            <a:avLst/>
          </a:prstGeom>
          <a:noFill/>
        </p:spPr>
        <p:txBody>
          <a:bodyPr wrap="none" lIns="91440" tIns="45720" rIns="91440" bIns="45720">
            <a:spAutoFit/>
          </a:bodyPr>
          <a:lstStyle/>
          <a:p>
            <a:pPr algn="ctr"/>
            <a:r>
              <a:rPr lang="en-US" sz="5400" b="1" u="none"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Other</a:t>
            </a:r>
          </a:p>
        </p:txBody>
      </p:sp>
    </p:spTree>
    <p:extLst>
      <p:ext uri="{BB962C8B-B14F-4D97-AF65-F5344CB8AC3E}">
        <p14:creationId xmlns:p14="http://schemas.microsoft.com/office/powerpoint/2010/main" val="14635026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533400" y="1295400"/>
            <a:ext cx="5181600" cy="4800600"/>
          </a:xfrm>
        </p:spPr>
        <p:txBody>
          <a:bodyPr/>
          <a:lstStyle/>
          <a:p>
            <a:pPr>
              <a:lnSpc>
                <a:spcPct val="110000"/>
              </a:lnSpc>
            </a:pPr>
            <a:r>
              <a:rPr lang="en-US" altLang="en-US" b="1" dirty="0"/>
              <a:t>Energy source</a:t>
            </a:r>
          </a:p>
          <a:p>
            <a:pPr>
              <a:lnSpc>
                <a:spcPct val="110000"/>
              </a:lnSpc>
              <a:buFont typeface="Wingdings" panose="05000000000000000000" pitchFamily="2" charset="2"/>
              <a:buNone/>
            </a:pPr>
            <a:endParaRPr lang="en-US" altLang="en-US" sz="1000" b="1" dirty="0"/>
          </a:p>
          <a:p>
            <a:pPr lvl="1">
              <a:lnSpc>
                <a:spcPct val="110000"/>
              </a:lnSpc>
            </a:pPr>
            <a:r>
              <a:rPr lang="en-US" altLang="en-US" i="1" dirty="0"/>
              <a:t>Mechanical</a:t>
            </a:r>
          </a:p>
          <a:p>
            <a:pPr lvl="1">
              <a:lnSpc>
                <a:spcPct val="110000"/>
              </a:lnSpc>
              <a:buFont typeface="Symbol" panose="05050102010706020507" pitchFamily="18" charset="2"/>
              <a:buNone/>
            </a:pPr>
            <a:endParaRPr lang="en-US" altLang="en-US" sz="1000" i="1" dirty="0"/>
          </a:p>
          <a:p>
            <a:pPr lvl="1">
              <a:lnSpc>
                <a:spcPct val="110000"/>
              </a:lnSpc>
            </a:pPr>
            <a:r>
              <a:rPr lang="en-US" altLang="en-US" i="1" dirty="0"/>
              <a:t>Hydraulic</a:t>
            </a:r>
          </a:p>
          <a:p>
            <a:pPr lvl="1">
              <a:lnSpc>
                <a:spcPct val="110000"/>
              </a:lnSpc>
            </a:pPr>
            <a:endParaRPr lang="en-US" altLang="en-US" sz="1000" i="1" dirty="0"/>
          </a:p>
          <a:p>
            <a:pPr lvl="1">
              <a:lnSpc>
                <a:spcPct val="110000"/>
              </a:lnSpc>
            </a:pPr>
            <a:r>
              <a:rPr lang="en-US" altLang="en-US" i="1" dirty="0"/>
              <a:t>Pneumatic</a:t>
            </a:r>
          </a:p>
          <a:p>
            <a:pPr lvl="1">
              <a:lnSpc>
                <a:spcPct val="110000"/>
              </a:lnSpc>
              <a:buFont typeface="Symbol" panose="05050102010706020507" pitchFamily="18" charset="2"/>
              <a:buNone/>
            </a:pPr>
            <a:endParaRPr lang="en-US" altLang="en-US" sz="1000" i="1" dirty="0"/>
          </a:p>
          <a:p>
            <a:pPr lvl="1">
              <a:lnSpc>
                <a:spcPct val="110000"/>
              </a:lnSpc>
            </a:pPr>
            <a:r>
              <a:rPr lang="en-US" altLang="en-US" i="1" dirty="0"/>
              <a:t>Electrical</a:t>
            </a:r>
          </a:p>
          <a:p>
            <a:pPr lvl="1">
              <a:lnSpc>
                <a:spcPct val="110000"/>
              </a:lnSpc>
              <a:buFont typeface="Symbol" panose="05050102010706020507" pitchFamily="18" charset="2"/>
              <a:buNone/>
            </a:pPr>
            <a:endParaRPr lang="en-US" altLang="en-US" sz="1000" i="1" dirty="0"/>
          </a:p>
          <a:p>
            <a:pPr lvl="1">
              <a:lnSpc>
                <a:spcPct val="110000"/>
              </a:lnSpc>
            </a:pPr>
            <a:r>
              <a:rPr lang="en-US" altLang="en-US" i="1" dirty="0"/>
              <a:t>Kinetic</a:t>
            </a:r>
          </a:p>
          <a:p>
            <a:pPr lvl="1">
              <a:lnSpc>
                <a:spcPct val="110000"/>
              </a:lnSpc>
            </a:pPr>
            <a:endParaRPr lang="en-US" altLang="en-US" sz="1000" i="1" dirty="0"/>
          </a:p>
          <a:p>
            <a:pPr lvl="1">
              <a:lnSpc>
                <a:spcPct val="110000"/>
              </a:lnSpc>
            </a:pPr>
            <a:r>
              <a:rPr lang="en-US" altLang="en-US" i="1" dirty="0"/>
              <a:t>Gravity</a:t>
            </a:r>
          </a:p>
          <a:p>
            <a:pPr marL="457200" lvl="1" indent="0">
              <a:lnSpc>
                <a:spcPct val="110000"/>
              </a:lnSpc>
              <a:buNone/>
            </a:pPr>
            <a:endParaRPr lang="en-US" altLang="en-US" i="1" dirty="0"/>
          </a:p>
          <a:p>
            <a:pPr lvl="1">
              <a:lnSpc>
                <a:spcPct val="110000"/>
              </a:lnSpc>
              <a:buFont typeface="Symbol" panose="05050102010706020507" pitchFamily="18" charset="2"/>
              <a:buNone/>
            </a:pPr>
            <a:endParaRPr lang="en-US" altLang="en-US" sz="1200" dirty="0"/>
          </a:p>
        </p:txBody>
      </p:sp>
      <p:sp>
        <p:nvSpPr>
          <p:cNvPr id="14339" name="Rectangle 9"/>
          <p:cNvSpPr>
            <a:spLocks noChangeArrowheads="1"/>
          </p:cNvSpPr>
          <p:nvPr/>
        </p:nvSpPr>
        <p:spPr bwMode="gray">
          <a:xfrm>
            <a:off x="609600" y="441325"/>
            <a:ext cx="7696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b="1" u="none" dirty="0">
                <a:solidFill>
                  <a:srgbClr val="012D9A"/>
                </a:solidFill>
                <a:latin typeface="Arial" panose="020B0604020202020204" pitchFamily="34" charset="0"/>
              </a:rPr>
              <a:t>Definitions</a:t>
            </a:r>
          </a:p>
        </p:txBody>
      </p:sp>
      <p:pic>
        <p:nvPicPr>
          <p:cNvPr id="5" name="Picture 4"/>
          <p:cNvPicPr>
            <a:picLocks noChangeAspect="1"/>
          </p:cNvPicPr>
          <p:nvPr/>
        </p:nvPicPr>
        <p:blipFill>
          <a:blip r:embed="rId3"/>
          <a:stretch>
            <a:fillRect/>
          </a:stretch>
        </p:blipFill>
        <p:spPr>
          <a:xfrm>
            <a:off x="4572000" y="1721972"/>
            <a:ext cx="3215919" cy="3414056"/>
          </a:xfrm>
          <a:prstGeom prst="rect">
            <a:avLst/>
          </a:prstGeom>
        </p:spPr>
      </p:pic>
      <p:sp>
        <p:nvSpPr>
          <p:cNvPr id="6" name="Rectangle 9"/>
          <p:cNvSpPr>
            <a:spLocks noChangeArrowheads="1"/>
          </p:cNvSpPr>
          <p:nvPr/>
        </p:nvSpPr>
        <p:spPr bwMode="auto">
          <a:xfrm>
            <a:off x="7239000" y="6096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1910.147(b)</a:t>
            </a:r>
          </a:p>
        </p:txBody>
      </p:sp>
    </p:spTree>
    <p:extLst>
      <p:ext uri="{BB962C8B-B14F-4D97-AF65-F5344CB8AC3E}">
        <p14:creationId xmlns:p14="http://schemas.microsoft.com/office/powerpoint/2010/main" val="40332953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Energy Control Program</a:t>
            </a:r>
          </a:p>
        </p:txBody>
      </p:sp>
      <p:sp>
        <p:nvSpPr>
          <p:cNvPr id="15363" name="Rectangle 3"/>
          <p:cNvSpPr>
            <a:spLocks noGrp="1" noChangeArrowheads="1"/>
          </p:cNvSpPr>
          <p:nvPr>
            <p:ph type="body" idx="1"/>
          </p:nvPr>
        </p:nvSpPr>
        <p:spPr>
          <a:xfrm>
            <a:off x="533400" y="1295400"/>
            <a:ext cx="4191000" cy="4495800"/>
          </a:xfrm>
        </p:spPr>
        <p:txBody>
          <a:bodyPr/>
          <a:lstStyle/>
          <a:p>
            <a:r>
              <a:rPr lang="en-US" altLang="en-US" dirty="0"/>
              <a:t>The employer shall establish a program consisting of:</a:t>
            </a:r>
          </a:p>
          <a:p>
            <a:pPr>
              <a:buFont typeface="Wingdings" panose="05000000000000000000" pitchFamily="2" charset="2"/>
              <a:buNone/>
            </a:pPr>
            <a:endParaRPr lang="en-US" altLang="en-US" sz="1200" dirty="0">
              <a:latin typeface="Times New Roman" panose="02020603050405020304" pitchFamily="18" charset="0"/>
            </a:endParaRPr>
          </a:p>
          <a:p>
            <a:pPr lvl="1"/>
            <a:r>
              <a:rPr lang="en-US" altLang="en-US" i="1" dirty="0"/>
              <a:t>Energy control procedures</a:t>
            </a:r>
          </a:p>
          <a:p>
            <a:pPr lvl="1">
              <a:buFont typeface="Symbol" panose="05050102010706020507" pitchFamily="18" charset="2"/>
              <a:buNone/>
            </a:pPr>
            <a:endParaRPr lang="en-US" altLang="en-US" sz="1200" i="1" dirty="0"/>
          </a:p>
          <a:p>
            <a:pPr lvl="1"/>
            <a:r>
              <a:rPr lang="en-US" altLang="en-US" i="1" dirty="0"/>
              <a:t>Employee training</a:t>
            </a:r>
            <a:r>
              <a:rPr lang="en-US" altLang="en-US" b="1" i="1" dirty="0"/>
              <a:t> </a:t>
            </a:r>
          </a:p>
          <a:p>
            <a:pPr lvl="1">
              <a:buFont typeface="Symbol" panose="05050102010706020507" pitchFamily="18" charset="2"/>
              <a:buNone/>
            </a:pPr>
            <a:endParaRPr lang="en-US" altLang="en-US" sz="1200" i="1" dirty="0"/>
          </a:p>
          <a:p>
            <a:pPr lvl="1"/>
            <a:r>
              <a:rPr lang="en-US" altLang="en-US" i="1" dirty="0"/>
              <a:t>Periodic inspections </a:t>
            </a:r>
          </a:p>
          <a:p>
            <a:endParaRPr lang="en-US" altLang="en-US" dirty="0"/>
          </a:p>
        </p:txBody>
      </p:sp>
      <p:sp>
        <p:nvSpPr>
          <p:cNvPr id="15365"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684" y="1371600"/>
            <a:ext cx="4272516" cy="4467226"/>
          </a:xfrm>
          <a:prstGeom prst="rect">
            <a:avLst/>
          </a:prstGeom>
        </p:spPr>
      </p:pic>
    </p:spTree>
    <p:extLst>
      <p:ext uri="{BB962C8B-B14F-4D97-AF65-F5344CB8AC3E}">
        <p14:creationId xmlns:p14="http://schemas.microsoft.com/office/powerpoint/2010/main" val="24205576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CB1F-4974-4EA8-BD63-FCFF5027C36B}"/>
              </a:ext>
            </a:extLst>
          </p:cNvPr>
          <p:cNvSpPr>
            <a:spLocks noGrp="1"/>
          </p:cNvSpPr>
          <p:nvPr>
            <p:ph type="title"/>
          </p:nvPr>
        </p:nvSpPr>
        <p:spPr/>
        <p:txBody>
          <a:bodyPr/>
          <a:lstStyle/>
          <a:p>
            <a:r>
              <a:rPr lang="en-US" dirty="0"/>
              <a:t>Energy Control Program</a:t>
            </a:r>
          </a:p>
        </p:txBody>
      </p:sp>
      <p:sp>
        <p:nvSpPr>
          <p:cNvPr id="3" name="Content Placeholder 2">
            <a:extLst>
              <a:ext uri="{FF2B5EF4-FFF2-40B4-BE49-F238E27FC236}">
                <a16:creationId xmlns:a16="http://schemas.microsoft.com/office/drawing/2014/main" id="{AE4246FD-11A6-406E-AE1F-6EC40122E5A3}"/>
              </a:ext>
            </a:extLst>
          </p:cNvPr>
          <p:cNvSpPr>
            <a:spLocks noGrp="1"/>
          </p:cNvSpPr>
          <p:nvPr>
            <p:ph idx="1"/>
          </p:nvPr>
        </p:nvSpPr>
        <p:spPr/>
        <p:txBody>
          <a:bodyPr>
            <a:normAutofit fontScale="92500" lnSpcReduction="10000"/>
          </a:bodyPr>
          <a:lstStyle/>
          <a:p>
            <a:r>
              <a:rPr lang="en-US" dirty="0"/>
              <a:t>Important point – there is no requirement for a written LOTO “program.”</a:t>
            </a:r>
          </a:p>
          <a:p>
            <a:endParaRPr lang="en-US" dirty="0"/>
          </a:p>
          <a:p>
            <a:r>
              <a:rPr lang="en-US" dirty="0"/>
              <a:t>Many employers have a generic written LOTO procedure that doesn’t comply with the requirements of 1910.147(c)(4)(ii).</a:t>
            </a:r>
          </a:p>
          <a:p>
            <a:endParaRPr lang="en-US" dirty="0"/>
          </a:p>
          <a:p>
            <a:r>
              <a:rPr lang="en-US" dirty="0"/>
              <a:t>There are requirements for written LOTO </a:t>
            </a:r>
            <a:r>
              <a:rPr lang="en-US" i="1" dirty="0"/>
              <a:t>components</a:t>
            </a:r>
            <a:r>
              <a:rPr lang="en-US" dirty="0"/>
              <a:t>, including:</a:t>
            </a:r>
          </a:p>
          <a:p>
            <a:pPr lvl="1"/>
            <a:r>
              <a:rPr lang="en-US" dirty="0"/>
              <a:t>Documented energy control procedures (if multiple energy sources or stored energy)</a:t>
            </a:r>
          </a:p>
          <a:p>
            <a:pPr lvl="1"/>
            <a:r>
              <a:rPr lang="en-US" dirty="0"/>
              <a:t>Certification of periodic inspections</a:t>
            </a:r>
          </a:p>
          <a:p>
            <a:pPr lvl="1"/>
            <a:r>
              <a:rPr lang="en-US" dirty="0"/>
              <a:t>Certification of employee training</a:t>
            </a:r>
          </a:p>
        </p:txBody>
      </p:sp>
    </p:spTree>
    <p:extLst>
      <p:ext uri="{BB962C8B-B14F-4D97-AF65-F5344CB8AC3E}">
        <p14:creationId xmlns:p14="http://schemas.microsoft.com/office/powerpoint/2010/main" val="7795580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Energy Control Procedure</a:t>
            </a:r>
          </a:p>
        </p:txBody>
      </p:sp>
      <p:sp>
        <p:nvSpPr>
          <p:cNvPr id="18435" name="Rectangle 3"/>
          <p:cNvSpPr>
            <a:spLocks noGrp="1" noChangeArrowheads="1"/>
          </p:cNvSpPr>
          <p:nvPr>
            <p:ph type="body" idx="1"/>
          </p:nvPr>
        </p:nvSpPr>
        <p:spPr>
          <a:xfrm>
            <a:off x="533400" y="1219200"/>
            <a:ext cx="3962400" cy="4724400"/>
          </a:xfrm>
        </p:spPr>
        <p:txBody>
          <a:bodyPr/>
          <a:lstStyle/>
          <a:p>
            <a:r>
              <a:rPr lang="en-US" altLang="en-US" b="1" dirty="0"/>
              <a:t>Procedures </a:t>
            </a:r>
          </a:p>
          <a:p>
            <a:endParaRPr lang="en-US" altLang="en-US" sz="800" dirty="0"/>
          </a:p>
          <a:p>
            <a:pPr lvl="1"/>
            <a:r>
              <a:rPr lang="en-US" altLang="en-US" dirty="0"/>
              <a:t>Shall be </a:t>
            </a:r>
            <a:r>
              <a:rPr lang="en-US" altLang="en-US" b="1" dirty="0"/>
              <a:t>developed, documented and utilized</a:t>
            </a:r>
            <a:r>
              <a:rPr lang="en-US" altLang="en-US" dirty="0"/>
              <a:t> for the control of potentially hazardous energy</a:t>
            </a:r>
          </a:p>
          <a:p>
            <a:pPr lvl="1"/>
            <a:endParaRPr lang="en-US" altLang="en-US" dirty="0"/>
          </a:p>
          <a:p>
            <a:pPr lvl="1"/>
            <a:r>
              <a:rPr lang="en-US" altLang="en-US" dirty="0"/>
              <a:t>Shall clearly and specifically outline techniques to be utilized to control hazardous energy</a:t>
            </a:r>
          </a:p>
          <a:p>
            <a:pPr lvl="1"/>
            <a:endParaRPr lang="en-US" altLang="en-US" b="1" dirty="0"/>
          </a:p>
        </p:txBody>
      </p:sp>
      <p:sp>
        <p:nvSpPr>
          <p:cNvPr id="18436" name="Rectangle 14"/>
          <p:cNvSpPr>
            <a:spLocks noChangeArrowheads="1"/>
          </p:cNvSpPr>
          <p:nvPr/>
        </p:nvSpPr>
        <p:spPr bwMode="auto">
          <a:xfrm>
            <a:off x="6934200"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809" y="1371600"/>
            <a:ext cx="4010191" cy="4495800"/>
          </a:xfrm>
          <a:prstGeom prst="rect">
            <a:avLst/>
          </a:prstGeom>
        </p:spPr>
      </p:pic>
    </p:spTree>
    <p:extLst>
      <p:ext uri="{BB962C8B-B14F-4D97-AF65-F5344CB8AC3E}">
        <p14:creationId xmlns:p14="http://schemas.microsoft.com/office/powerpoint/2010/main" val="32304440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Energy Control Procedure</a:t>
            </a:r>
          </a:p>
        </p:txBody>
      </p:sp>
      <p:sp>
        <p:nvSpPr>
          <p:cNvPr id="19459" name="Rectangle 3"/>
          <p:cNvSpPr>
            <a:spLocks noGrp="1" noChangeArrowheads="1"/>
          </p:cNvSpPr>
          <p:nvPr>
            <p:ph type="body" idx="1"/>
          </p:nvPr>
        </p:nvSpPr>
        <p:spPr>
          <a:xfrm>
            <a:off x="533400" y="1219200"/>
            <a:ext cx="8001000" cy="4876800"/>
          </a:xfrm>
        </p:spPr>
        <p:txBody>
          <a:bodyPr/>
          <a:lstStyle/>
          <a:p>
            <a:r>
              <a:rPr lang="en-US" altLang="en-US" b="1" dirty="0"/>
              <a:t>Energy control (LOTO) procedure</a:t>
            </a:r>
          </a:p>
          <a:p>
            <a:endParaRPr lang="en-US" altLang="en-US" sz="900" dirty="0"/>
          </a:p>
          <a:p>
            <a:pPr lvl="1"/>
            <a:r>
              <a:rPr lang="en-US" altLang="en-US" i="1" dirty="0"/>
              <a:t>Statement of intended use of procedure </a:t>
            </a:r>
          </a:p>
          <a:p>
            <a:pPr lvl="1"/>
            <a:endParaRPr lang="en-US" altLang="en-US" sz="800" i="1" dirty="0"/>
          </a:p>
          <a:p>
            <a:pPr lvl="1"/>
            <a:r>
              <a:rPr lang="en-US" altLang="en-US" i="1" dirty="0"/>
              <a:t>Steps for shutting down, isolating, blocking and securing machines or equipment to control hazardous energy</a:t>
            </a:r>
          </a:p>
          <a:p>
            <a:pPr lvl="1"/>
            <a:endParaRPr lang="en-US" altLang="en-US" sz="800" i="1" dirty="0"/>
          </a:p>
          <a:p>
            <a:pPr lvl="1"/>
            <a:r>
              <a:rPr lang="en-US" altLang="en-US" i="1" dirty="0"/>
              <a:t>Steps for the placement, removal and transfer of lockout devices or </a:t>
            </a:r>
            <a:r>
              <a:rPr lang="en-US" altLang="en-US" i="1" dirty="0" err="1"/>
              <a:t>tagout</a:t>
            </a:r>
            <a:r>
              <a:rPr lang="en-US" altLang="en-US" i="1" dirty="0"/>
              <a:t> devices and the responsibility for them, </a:t>
            </a:r>
            <a:r>
              <a:rPr lang="en-US" altLang="en-US" b="1" i="1" dirty="0"/>
              <a:t>and</a:t>
            </a:r>
          </a:p>
          <a:p>
            <a:pPr lvl="1"/>
            <a:endParaRPr lang="en-US" altLang="en-US" sz="800" b="1" i="1" dirty="0"/>
          </a:p>
          <a:p>
            <a:pPr lvl="1"/>
            <a:r>
              <a:rPr lang="en-US" altLang="en-US" i="1" dirty="0"/>
              <a:t>Requirements for testing machine/equipment to determine and verify effectiveness of LOTO devices and other energy control measures</a:t>
            </a:r>
          </a:p>
        </p:txBody>
      </p:sp>
      <p:sp>
        <p:nvSpPr>
          <p:cNvPr id="19460"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1910.147(c)(4)</a:t>
            </a:r>
          </a:p>
        </p:txBody>
      </p:sp>
    </p:spTree>
    <p:extLst>
      <p:ext uri="{BB962C8B-B14F-4D97-AF65-F5344CB8AC3E}">
        <p14:creationId xmlns:p14="http://schemas.microsoft.com/office/powerpoint/2010/main" val="36501254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6629400" cy="549275"/>
          </a:xfrm>
        </p:spPr>
        <p:txBody>
          <a:bodyPr/>
          <a:lstStyle/>
          <a:p>
            <a:r>
              <a:rPr lang="en-US" altLang="en-US"/>
              <a:t> Control Sequence</a:t>
            </a:r>
          </a:p>
        </p:txBody>
      </p:sp>
      <p:sp>
        <p:nvSpPr>
          <p:cNvPr id="36867" name="Rectangle 3"/>
          <p:cNvSpPr>
            <a:spLocks noGrp="1" noChangeArrowheads="1"/>
          </p:cNvSpPr>
          <p:nvPr>
            <p:ph type="body" idx="1"/>
          </p:nvPr>
        </p:nvSpPr>
        <p:spPr>
          <a:xfrm>
            <a:off x="533400" y="1295400"/>
            <a:ext cx="8229600" cy="4876800"/>
          </a:xfrm>
        </p:spPr>
        <p:txBody>
          <a:bodyPr/>
          <a:lstStyle/>
          <a:p>
            <a:pPr>
              <a:lnSpc>
                <a:spcPct val="110000"/>
              </a:lnSpc>
              <a:defRPr/>
            </a:pPr>
            <a:r>
              <a:rPr lang="en-US" dirty="0"/>
              <a:t>Application of control </a:t>
            </a:r>
          </a:p>
          <a:p>
            <a:pPr>
              <a:lnSpc>
                <a:spcPct val="110000"/>
              </a:lnSpc>
              <a:defRPr/>
            </a:pPr>
            <a:endParaRPr lang="en-US" sz="800" dirty="0"/>
          </a:p>
          <a:p>
            <a:pPr marL="914400" lvl="1" indent="-457200">
              <a:lnSpc>
                <a:spcPct val="120000"/>
              </a:lnSpc>
              <a:buFont typeface="+mj-lt"/>
              <a:buAutoNum type="arabicPeriod"/>
              <a:defRPr/>
            </a:pPr>
            <a:r>
              <a:rPr lang="en-US" i="1" dirty="0"/>
              <a:t>Preparation for shutdown</a:t>
            </a:r>
          </a:p>
          <a:p>
            <a:pPr marL="914400" lvl="1" indent="-457200">
              <a:lnSpc>
                <a:spcPct val="120000"/>
              </a:lnSpc>
              <a:buFont typeface="+mj-lt"/>
              <a:buAutoNum type="arabicPeriod"/>
              <a:defRPr/>
            </a:pPr>
            <a:endParaRPr lang="en-US" sz="800" i="1" dirty="0"/>
          </a:p>
          <a:p>
            <a:pPr marL="914400" lvl="1" indent="-457200">
              <a:lnSpc>
                <a:spcPct val="120000"/>
              </a:lnSpc>
              <a:buFont typeface="+mj-lt"/>
              <a:buAutoNum type="arabicPeriod"/>
              <a:defRPr/>
            </a:pPr>
            <a:r>
              <a:rPr lang="en-US" i="1" dirty="0"/>
              <a:t>Machine or equipment shutdown</a:t>
            </a:r>
          </a:p>
          <a:p>
            <a:pPr marL="914400" lvl="1" indent="-457200">
              <a:lnSpc>
                <a:spcPct val="120000"/>
              </a:lnSpc>
              <a:buFont typeface="+mj-lt"/>
              <a:buAutoNum type="arabicPeriod"/>
              <a:defRPr/>
            </a:pPr>
            <a:endParaRPr lang="en-US" sz="800" i="1" dirty="0"/>
          </a:p>
          <a:p>
            <a:pPr marL="914400" lvl="1" indent="-457200">
              <a:lnSpc>
                <a:spcPct val="120000"/>
              </a:lnSpc>
              <a:buFont typeface="+mj-lt"/>
              <a:buAutoNum type="arabicPeriod"/>
              <a:defRPr/>
            </a:pPr>
            <a:r>
              <a:rPr lang="en-US" i="1" dirty="0"/>
              <a:t>Machine or equipment isolation</a:t>
            </a:r>
          </a:p>
          <a:p>
            <a:pPr marL="914400" lvl="1" indent="-457200">
              <a:lnSpc>
                <a:spcPct val="120000"/>
              </a:lnSpc>
              <a:buFont typeface="+mj-lt"/>
              <a:buAutoNum type="arabicPeriod"/>
              <a:defRPr/>
            </a:pPr>
            <a:endParaRPr lang="en-US" sz="800" i="1" dirty="0"/>
          </a:p>
          <a:p>
            <a:pPr marL="914400" lvl="1" indent="-457200">
              <a:lnSpc>
                <a:spcPct val="120000"/>
              </a:lnSpc>
              <a:buFont typeface="+mj-lt"/>
              <a:buAutoNum type="arabicPeriod"/>
              <a:defRPr/>
            </a:pPr>
            <a:r>
              <a:rPr lang="en-US" i="1" dirty="0"/>
              <a:t>LOTO device application</a:t>
            </a:r>
          </a:p>
          <a:p>
            <a:pPr marL="914400" lvl="1" indent="-457200">
              <a:lnSpc>
                <a:spcPct val="120000"/>
              </a:lnSpc>
              <a:buFont typeface="+mj-lt"/>
              <a:buAutoNum type="arabicPeriod"/>
              <a:defRPr/>
            </a:pPr>
            <a:endParaRPr lang="en-US" sz="800" i="1" dirty="0"/>
          </a:p>
          <a:p>
            <a:pPr marL="914400" lvl="1" indent="-457200">
              <a:lnSpc>
                <a:spcPct val="120000"/>
              </a:lnSpc>
              <a:buFont typeface="+mj-lt"/>
              <a:buAutoNum type="arabicPeriod"/>
              <a:defRPr/>
            </a:pPr>
            <a:r>
              <a:rPr lang="en-US" i="1" dirty="0"/>
              <a:t>Release of stored energy</a:t>
            </a:r>
          </a:p>
          <a:p>
            <a:pPr marL="914400" lvl="1" indent="-457200">
              <a:lnSpc>
                <a:spcPct val="120000"/>
              </a:lnSpc>
              <a:buFont typeface="+mj-lt"/>
              <a:buAutoNum type="arabicPeriod"/>
              <a:defRPr/>
            </a:pPr>
            <a:endParaRPr lang="en-US" sz="800" i="1" dirty="0"/>
          </a:p>
          <a:p>
            <a:pPr marL="914400" lvl="1" indent="-457200">
              <a:lnSpc>
                <a:spcPct val="120000"/>
              </a:lnSpc>
              <a:buFont typeface="+mj-lt"/>
              <a:buAutoNum type="arabicPeriod"/>
              <a:defRPr/>
            </a:pPr>
            <a:r>
              <a:rPr lang="en-US" i="1" dirty="0"/>
              <a:t>Verification of isolation</a:t>
            </a:r>
          </a:p>
          <a:p>
            <a:pPr lvl="1">
              <a:lnSpc>
                <a:spcPct val="110000"/>
              </a:lnSpc>
              <a:defRPr/>
            </a:pPr>
            <a:endParaRPr lang="en-US" dirty="0"/>
          </a:p>
        </p:txBody>
      </p:sp>
      <p:sp>
        <p:nvSpPr>
          <p:cNvPr id="35844" name="Rectangle 4"/>
          <p:cNvSpPr>
            <a:spLocks noChangeArrowheads="1"/>
          </p:cNvSpPr>
          <p:nvPr/>
        </p:nvSpPr>
        <p:spPr bwMode="auto">
          <a:xfrm>
            <a:off x="7182004" y="621268"/>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1910.147(d)</a:t>
            </a:r>
            <a:endParaRPr lang="en-US" altLang="en-US" u="none" dirty="0"/>
          </a:p>
        </p:txBody>
      </p:sp>
    </p:spTree>
    <p:extLst>
      <p:ext uri="{BB962C8B-B14F-4D97-AF65-F5344CB8AC3E}">
        <p14:creationId xmlns:p14="http://schemas.microsoft.com/office/powerpoint/2010/main" val="40276091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0BFA-C5A5-47E4-AD2D-7917153E24F2}"/>
              </a:ext>
            </a:extLst>
          </p:cNvPr>
          <p:cNvSpPr>
            <a:spLocks noGrp="1"/>
          </p:cNvSpPr>
          <p:nvPr>
            <p:ph type="title"/>
          </p:nvPr>
        </p:nvSpPr>
        <p:spPr/>
        <p:txBody>
          <a:bodyPr/>
          <a:lstStyle/>
          <a:p>
            <a:r>
              <a:rPr lang="en-US" dirty="0"/>
              <a:t>OSHA LOTO CPL</a:t>
            </a:r>
          </a:p>
        </p:txBody>
      </p:sp>
      <p:pic>
        <p:nvPicPr>
          <p:cNvPr id="3" name="Picture 2">
            <a:extLst>
              <a:ext uri="{FF2B5EF4-FFF2-40B4-BE49-F238E27FC236}">
                <a16:creationId xmlns:a16="http://schemas.microsoft.com/office/drawing/2014/main" id="{0931B6E4-01E1-46EB-B62C-0FC8F627F38B}"/>
              </a:ext>
            </a:extLst>
          </p:cNvPr>
          <p:cNvPicPr>
            <a:picLocks noChangeAspect="1"/>
          </p:cNvPicPr>
          <p:nvPr/>
        </p:nvPicPr>
        <p:blipFill>
          <a:blip r:embed="rId3"/>
          <a:stretch>
            <a:fillRect/>
          </a:stretch>
        </p:blipFill>
        <p:spPr>
          <a:xfrm>
            <a:off x="103495" y="1219200"/>
            <a:ext cx="8937010" cy="4038600"/>
          </a:xfrm>
          <a:prstGeom prst="rect">
            <a:avLst/>
          </a:prstGeom>
          <a:ln w="38100">
            <a:solidFill>
              <a:srgbClr val="FF0000"/>
            </a:solidFill>
          </a:ln>
        </p:spPr>
      </p:pic>
      <p:sp>
        <p:nvSpPr>
          <p:cNvPr id="4" name="TextBox 3">
            <a:extLst>
              <a:ext uri="{FF2B5EF4-FFF2-40B4-BE49-F238E27FC236}">
                <a16:creationId xmlns:a16="http://schemas.microsoft.com/office/drawing/2014/main" id="{91A1A251-6B60-4FD6-8863-EFCE531A8384}"/>
              </a:ext>
            </a:extLst>
          </p:cNvPr>
          <p:cNvSpPr txBox="1"/>
          <p:nvPr/>
        </p:nvSpPr>
        <p:spPr>
          <a:xfrm>
            <a:off x="5426242" y="5407967"/>
            <a:ext cx="3733800" cy="461665"/>
          </a:xfrm>
          <a:prstGeom prst="rect">
            <a:avLst/>
          </a:prstGeom>
          <a:noFill/>
        </p:spPr>
        <p:txBody>
          <a:bodyPr wrap="square" rtlCol="0">
            <a:spAutoFit/>
          </a:bodyPr>
          <a:lstStyle/>
          <a:p>
            <a:r>
              <a:rPr lang="en-US" sz="2400" i="1" u="none" dirty="0">
                <a:solidFill>
                  <a:srgbClr val="FF0000"/>
                </a:solidFill>
              </a:rPr>
              <a:t>CPL 02-00-147, Abstract-3</a:t>
            </a:r>
          </a:p>
        </p:txBody>
      </p:sp>
    </p:spTree>
    <p:extLst>
      <p:ext uri="{BB962C8B-B14F-4D97-AF65-F5344CB8AC3E}">
        <p14:creationId xmlns:p14="http://schemas.microsoft.com/office/powerpoint/2010/main" val="353904373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i="1" dirty="0"/>
              <a:t>Written</a:t>
            </a:r>
            <a:r>
              <a:rPr lang="en-US" altLang="en-US" dirty="0"/>
              <a:t> Procedure Exception</a:t>
            </a:r>
          </a:p>
        </p:txBody>
      </p:sp>
      <p:sp>
        <p:nvSpPr>
          <p:cNvPr id="3" name="Content Placeholder 2"/>
          <p:cNvSpPr>
            <a:spLocks noGrp="1"/>
          </p:cNvSpPr>
          <p:nvPr>
            <p:ph idx="1"/>
          </p:nvPr>
        </p:nvSpPr>
        <p:spPr/>
        <p:txBody>
          <a:bodyPr>
            <a:normAutofit fontScale="85000" lnSpcReduction="20000"/>
          </a:bodyPr>
          <a:lstStyle/>
          <a:p>
            <a:pPr marL="342900" lvl="2" indent="-342900">
              <a:buClr>
                <a:srgbClr val="910046"/>
              </a:buClr>
              <a:buSzPct val="84000"/>
              <a:buFont typeface="Wingdings" panose="05000000000000000000" pitchFamily="2" charset="2"/>
              <a:buChar char="l"/>
            </a:pPr>
            <a:r>
              <a:rPr lang="en-US" altLang="en-US" sz="2800" dirty="0">
                <a:cs typeface="Arial" panose="020B0604020202020204" pitchFamily="34" charset="0"/>
              </a:rPr>
              <a:t>When conducting servicing and/or maintenance on machinery or equipment, an energy control procedure </a:t>
            </a:r>
            <a:r>
              <a:rPr lang="en-US" altLang="en-US" sz="2800" b="1" dirty="0">
                <a:cs typeface="Arial" panose="020B0604020202020204" pitchFamily="34" charset="0"/>
              </a:rPr>
              <a:t>must be developed and utilized</a:t>
            </a:r>
            <a:r>
              <a:rPr lang="en-US" altLang="en-US" sz="2800" dirty="0">
                <a:cs typeface="Arial" panose="020B0604020202020204" pitchFamily="34" charset="0"/>
              </a:rPr>
              <a:t>, but doesn’t need to be </a:t>
            </a:r>
            <a:r>
              <a:rPr lang="en-US" altLang="en-US" sz="2800" i="1" dirty="0">
                <a:cs typeface="Arial" panose="020B0604020202020204" pitchFamily="34" charset="0"/>
              </a:rPr>
              <a:t>documented</a:t>
            </a:r>
            <a:r>
              <a:rPr lang="en-US" altLang="en-US" sz="2800" dirty="0">
                <a:cs typeface="Arial" panose="020B0604020202020204" pitchFamily="34" charset="0"/>
              </a:rPr>
              <a:t> if </a:t>
            </a:r>
            <a:r>
              <a:rPr lang="en-US" altLang="en-US" sz="2800" u="sng" dirty="0">
                <a:cs typeface="Arial" panose="020B0604020202020204" pitchFamily="34" charset="0"/>
              </a:rPr>
              <a:t>all</a:t>
            </a:r>
            <a:r>
              <a:rPr lang="en-US" altLang="en-US" sz="2800" dirty="0">
                <a:cs typeface="Arial" panose="020B0604020202020204" pitchFamily="34" charset="0"/>
              </a:rPr>
              <a:t> of the following exceptions apply</a:t>
            </a:r>
            <a:r>
              <a:rPr lang="en-US" altLang="en-US" sz="2400" dirty="0">
                <a:cs typeface="Arial" panose="020B0604020202020204" pitchFamily="34" charset="0"/>
              </a:rPr>
              <a:t>:</a:t>
            </a:r>
          </a:p>
          <a:p>
            <a:pPr marL="342900" lvl="2" indent="-342900">
              <a:buClr>
                <a:srgbClr val="910046"/>
              </a:buClr>
              <a:buSzPct val="84000"/>
              <a:buFont typeface="Wingdings" panose="05000000000000000000" pitchFamily="2" charset="2"/>
              <a:buChar char="l"/>
            </a:pPr>
            <a:endParaRPr lang="en-US" altLang="en-US" sz="2400" dirty="0">
              <a:cs typeface="Arial" panose="020B0604020202020204" pitchFamily="34" charset="0"/>
            </a:endParaRPr>
          </a:p>
          <a:p>
            <a:pPr marL="682625" lvl="3" indent="-342900">
              <a:buClr>
                <a:srgbClr val="910046"/>
              </a:buClr>
              <a:buSzPct val="84000"/>
              <a:buFont typeface="Wingdings" panose="05000000000000000000" pitchFamily="2" charset="2"/>
              <a:buChar char="l"/>
            </a:pPr>
            <a:r>
              <a:rPr lang="en-US" altLang="en-US" sz="2400" b="1" dirty="0">
                <a:solidFill>
                  <a:srgbClr val="FF0000"/>
                </a:solidFill>
                <a:cs typeface="Arial" panose="020B0604020202020204" pitchFamily="34" charset="0"/>
              </a:rPr>
              <a:t>Machine/equipment has no potential for stored or residual energy after shut down</a:t>
            </a:r>
          </a:p>
          <a:p>
            <a:pPr marL="342900" lvl="2" indent="-342900">
              <a:buClr>
                <a:srgbClr val="910046"/>
              </a:buClr>
              <a:buSzPct val="84000"/>
              <a:buFont typeface="Wingdings" panose="05000000000000000000" pitchFamily="2" charset="2"/>
              <a:buChar char="l"/>
            </a:pPr>
            <a:endParaRPr lang="en-US" altLang="en-US" sz="2400" dirty="0">
              <a:cs typeface="Arial" panose="020B0604020202020204" pitchFamily="34" charset="0"/>
            </a:endParaRPr>
          </a:p>
          <a:p>
            <a:pPr marL="682625" lvl="3" indent="-342900">
              <a:buClr>
                <a:srgbClr val="910046"/>
              </a:buClr>
              <a:buSzPct val="84000"/>
              <a:buFont typeface="Wingdings" panose="05000000000000000000" pitchFamily="2" charset="2"/>
              <a:buChar char="l"/>
            </a:pPr>
            <a:r>
              <a:rPr lang="en-US" altLang="en-US" sz="2400" b="1" dirty="0">
                <a:solidFill>
                  <a:srgbClr val="FF0000"/>
                </a:solidFill>
                <a:cs typeface="Arial" panose="020B0604020202020204" pitchFamily="34" charset="0"/>
              </a:rPr>
              <a:t>Machine/equipment has a single energy source (readily identified and isolated)</a:t>
            </a:r>
          </a:p>
          <a:p>
            <a:pPr marL="342900" lvl="2" indent="-342900">
              <a:buClr>
                <a:srgbClr val="910046"/>
              </a:buClr>
              <a:buSzPct val="84000"/>
              <a:buFont typeface="Wingdings" panose="05000000000000000000" pitchFamily="2" charset="2"/>
              <a:buChar char="l"/>
            </a:pPr>
            <a:endParaRPr lang="en-US" altLang="en-US" sz="2400" dirty="0">
              <a:cs typeface="Arial" panose="020B0604020202020204" pitchFamily="34" charset="0"/>
            </a:endParaRPr>
          </a:p>
          <a:p>
            <a:pPr marL="682625" lvl="3" indent="-342900">
              <a:buClr>
                <a:srgbClr val="910046"/>
              </a:buClr>
              <a:buSzPct val="84000"/>
              <a:buFont typeface="Wingdings" panose="05000000000000000000" pitchFamily="2" charset="2"/>
              <a:buChar char="l"/>
            </a:pPr>
            <a:r>
              <a:rPr lang="en-US" altLang="en-US" sz="2400" dirty="0">
                <a:cs typeface="Arial" panose="020B0604020202020204" pitchFamily="34" charset="0"/>
              </a:rPr>
              <a:t>The isolation and locking out of energy source will completely de-energize/deactivate the machine/equipment</a:t>
            </a:r>
          </a:p>
          <a:p>
            <a:pPr marL="342900" lvl="2" indent="-342900">
              <a:buClr>
                <a:srgbClr val="910046"/>
              </a:buClr>
              <a:buSzPct val="84000"/>
              <a:buFont typeface="Wingdings" panose="05000000000000000000" pitchFamily="2" charset="2"/>
              <a:buChar char="l"/>
            </a:pPr>
            <a:endParaRPr lang="en-US" altLang="en-US" sz="2400" dirty="0">
              <a:cs typeface="Arial" panose="020B0604020202020204" pitchFamily="34" charset="0"/>
            </a:endParaRPr>
          </a:p>
          <a:p>
            <a:pPr marL="682625" lvl="3" indent="-342900">
              <a:buClr>
                <a:srgbClr val="910046"/>
              </a:buClr>
              <a:buSzPct val="84000"/>
              <a:buFont typeface="Wingdings" panose="05000000000000000000" pitchFamily="2" charset="2"/>
              <a:buChar char="l"/>
            </a:pPr>
            <a:r>
              <a:rPr lang="en-US" altLang="en-US" sz="2400" dirty="0">
                <a:cs typeface="Arial" panose="020B0604020202020204" pitchFamily="34" charset="0"/>
              </a:rPr>
              <a:t>Machine/equipment is isolated from that energy source and locked out during servicing or maintenance</a:t>
            </a:r>
          </a:p>
          <a:p>
            <a:pPr marL="342900" lvl="2" indent="-342900">
              <a:buClr>
                <a:srgbClr val="910046"/>
              </a:buClr>
              <a:buSzPct val="84000"/>
              <a:buFont typeface="Wingdings" panose="05000000000000000000" pitchFamily="2" charset="2"/>
              <a:buChar char="l"/>
            </a:pPr>
            <a:endParaRPr lang="en-US" altLang="en-US" sz="1500" b="1" dirty="0">
              <a:cs typeface="Arial" panose="020B0604020202020204" pitchFamily="34" charset="0"/>
            </a:endParaRPr>
          </a:p>
          <a:p>
            <a:endParaRPr lang="en-US" dirty="0"/>
          </a:p>
        </p:txBody>
      </p:sp>
      <p:sp>
        <p:nvSpPr>
          <p:cNvPr id="20484"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1910.147(c)(4)</a:t>
            </a:r>
          </a:p>
        </p:txBody>
      </p:sp>
    </p:spTree>
    <p:extLst>
      <p:ext uri="{BB962C8B-B14F-4D97-AF65-F5344CB8AC3E}">
        <p14:creationId xmlns:p14="http://schemas.microsoft.com/office/powerpoint/2010/main" val="118348051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57200"/>
            <a:ext cx="7696200" cy="554038"/>
          </a:xfrm>
        </p:spPr>
        <p:txBody>
          <a:bodyPr/>
          <a:lstStyle/>
          <a:p>
            <a:r>
              <a:rPr lang="en-US" altLang="en-US" i="1" dirty="0"/>
              <a:t>Written</a:t>
            </a:r>
            <a:r>
              <a:rPr lang="en-US" altLang="en-US" dirty="0"/>
              <a:t> Procedure Exception</a:t>
            </a:r>
          </a:p>
        </p:txBody>
      </p:sp>
      <p:sp>
        <p:nvSpPr>
          <p:cNvPr id="20484"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1910.147(c)(4)</a:t>
            </a:r>
          </a:p>
        </p:txBody>
      </p:sp>
      <p:sp>
        <p:nvSpPr>
          <p:cNvPr id="2" name="Content Placeholder 1"/>
          <p:cNvSpPr>
            <a:spLocks noGrp="1"/>
          </p:cNvSpPr>
          <p:nvPr>
            <p:ph idx="1"/>
          </p:nvPr>
        </p:nvSpPr>
        <p:spPr>
          <a:xfrm>
            <a:off x="609600" y="1066800"/>
            <a:ext cx="8001000" cy="4525963"/>
          </a:xfrm>
        </p:spPr>
        <p:txBody>
          <a:bodyPr/>
          <a:lstStyle/>
          <a:p>
            <a:pPr lvl="2">
              <a:buFont typeface="Arial" panose="020B0604020202020204" pitchFamily="34" charset="0"/>
              <a:buChar char="•"/>
            </a:pPr>
            <a:endParaRPr lang="en-US" sz="1600" dirty="0"/>
          </a:p>
          <a:p>
            <a:pPr marL="342900" lvl="2" indent="-342900">
              <a:buClr>
                <a:srgbClr val="910046"/>
              </a:buClr>
              <a:buSzPct val="84000"/>
              <a:buFont typeface="Wingdings" panose="05000000000000000000" pitchFamily="2" charset="2"/>
              <a:buChar char="l"/>
            </a:pPr>
            <a:r>
              <a:rPr lang="en-US" sz="2400" dirty="0"/>
              <a:t>Lockout </a:t>
            </a:r>
            <a:r>
              <a:rPr lang="en-US" altLang="en-US" sz="2400" dirty="0">
                <a:cs typeface="Arial" panose="020B0604020202020204" pitchFamily="34" charset="0"/>
              </a:rPr>
              <a:t>device is under the exclusive control of the authorized employee performing the servicing or maintenance</a:t>
            </a:r>
          </a:p>
          <a:p>
            <a:pPr marL="342900" lvl="2" indent="-342900">
              <a:buClr>
                <a:srgbClr val="910046"/>
              </a:buClr>
              <a:buSzPct val="84000"/>
              <a:buFont typeface="Wingdings" panose="05000000000000000000" pitchFamily="2" charset="2"/>
              <a:buChar char="l"/>
            </a:pPr>
            <a:endParaRPr lang="en-US" altLang="en-US" sz="2400" dirty="0">
              <a:cs typeface="Arial" panose="020B0604020202020204" pitchFamily="34" charset="0"/>
            </a:endParaRPr>
          </a:p>
          <a:p>
            <a:pPr marL="342900" lvl="2" indent="-342900">
              <a:buClr>
                <a:srgbClr val="910046"/>
              </a:buClr>
              <a:buSzPct val="84000"/>
              <a:buFont typeface="Wingdings" panose="05000000000000000000" pitchFamily="2" charset="2"/>
              <a:buChar char="l"/>
            </a:pPr>
            <a:r>
              <a:rPr lang="en-US" altLang="en-US" sz="2400" dirty="0">
                <a:cs typeface="Arial" panose="020B0604020202020204" pitchFamily="34" charset="0"/>
              </a:rPr>
              <a:t>Servicing/maintenance does not create hazards for other employees; </a:t>
            </a:r>
            <a:r>
              <a:rPr lang="en-US" altLang="en-US" sz="2400" i="1" dirty="0">
                <a:cs typeface="Arial" panose="020B0604020202020204" pitchFamily="34" charset="0"/>
              </a:rPr>
              <a:t>and</a:t>
            </a:r>
          </a:p>
          <a:p>
            <a:pPr marL="342900" lvl="2" indent="-342900">
              <a:buClr>
                <a:srgbClr val="910046"/>
              </a:buClr>
              <a:buSzPct val="84000"/>
              <a:buFont typeface="Wingdings" panose="05000000000000000000" pitchFamily="2" charset="2"/>
              <a:buChar char="l"/>
            </a:pPr>
            <a:endParaRPr lang="en-US" altLang="en-US" sz="2400" i="1" dirty="0">
              <a:cs typeface="Arial" panose="020B0604020202020204" pitchFamily="34" charset="0"/>
            </a:endParaRPr>
          </a:p>
          <a:p>
            <a:pPr marL="342900" lvl="2" indent="-342900">
              <a:buClr>
                <a:srgbClr val="910046"/>
              </a:buClr>
              <a:buSzPct val="84000"/>
              <a:buFont typeface="Wingdings" panose="05000000000000000000" pitchFamily="2" charset="2"/>
              <a:buChar char="l"/>
            </a:pPr>
            <a:r>
              <a:rPr lang="en-US" altLang="en-US" sz="2400" dirty="0">
                <a:cs typeface="Arial" panose="020B0604020202020204" pitchFamily="34" charset="0"/>
              </a:rPr>
              <a:t>Employer has had no accidents involving the unexpected activation/re-energization of the machine/equipment during servicing/maintenance</a:t>
            </a:r>
          </a:p>
          <a:p>
            <a:endParaRPr lang="en-US" dirty="0"/>
          </a:p>
        </p:txBody>
      </p:sp>
    </p:spTree>
    <p:extLst>
      <p:ext uri="{BB962C8B-B14F-4D97-AF65-F5344CB8AC3E}">
        <p14:creationId xmlns:p14="http://schemas.microsoft.com/office/powerpoint/2010/main" val="198918441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en-US"/>
              <a:t>Periodic Inspection</a:t>
            </a:r>
          </a:p>
        </p:txBody>
      </p:sp>
      <p:sp>
        <p:nvSpPr>
          <p:cNvPr id="26628" name="Rectangle 3"/>
          <p:cNvSpPr>
            <a:spLocks noGrp="1" noChangeArrowheads="1"/>
          </p:cNvSpPr>
          <p:nvPr>
            <p:ph type="body" sz="half" idx="1"/>
          </p:nvPr>
        </p:nvSpPr>
        <p:spPr>
          <a:xfrm>
            <a:off x="533400" y="1295400"/>
            <a:ext cx="7620000" cy="4648200"/>
          </a:xfrm>
        </p:spPr>
        <p:txBody>
          <a:bodyPr/>
          <a:lstStyle/>
          <a:p>
            <a:pPr>
              <a:defRPr/>
            </a:pPr>
            <a:r>
              <a:rPr lang="en-US" dirty="0"/>
              <a:t>Conducted at least annually to ensure procedure and requirements are followed</a:t>
            </a:r>
          </a:p>
          <a:p>
            <a:pPr marL="457200" indent="-457200">
              <a:defRPr/>
            </a:pPr>
            <a:endParaRPr lang="en-US" sz="800" dirty="0"/>
          </a:p>
          <a:p>
            <a:pPr marL="457200" indent="-457200">
              <a:defRPr/>
            </a:pPr>
            <a:endParaRPr lang="en-US" sz="800" dirty="0"/>
          </a:p>
          <a:p>
            <a:pPr>
              <a:defRPr/>
            </a:pPr>
            <a:r>
              <a:rPr lang="en-US" dirty="0"/>
              <a:t>Performed by authorized employee other than the one(s) using the procedure</a:t>
            </a:r>
            <a:endParaRPr lang="en-US" i="1" dirty="0"/>
          </a:p>
          <a:p>
            <a:pPr marL="457200" indent="-457200">
              <a:defRPr/>
            </a:pPr>
            <a:endParaRPr lang="en-US" sz="800" dirty="0"/>
          </a:p>
          <a:p>
            <a:pPr marL="457200" indent="-457200">
              <a:defRPr/>
            </a:pPr>
            <a:endParaRPr lang="en-US" sz="800" dirty="0"/>
          </a:p>
          <a:p>
            <a:pPr>
              <a:defRPr/>
            </a:pPr>
            <a:r>
              <a:rPr lang="en-US" dirty="0"/>
              <a:t>Designed to correct identified deficiencies or inadequacies</a:t>
            </a:r>
          </a:p>
          <a:p>
            <a:pPr marL="457200" indent="-457200">
              <a:buFont typeface="Wingdings" panose="05000000000000000000" pitchFamily="2" charset="2"/>
              <a:buNone/>
              <a:defRPr/>
            </a:pPr>
            <a:endParaRPr lang="en-US" sz="800" dirty="0"/>
          </a:p>
          <a:p>
            <a:pPr marL="457200" indent="-457200">
              <a:buFont typeface="Wingdings" panose="05000000000000000000" pitchFamily="2" charset="2"/>
              <a:buNone/>
              <a:defRPr/>
            </a:pPr>
            <a:endParaRPr lang="en-US" sz="800" dirty="0"/>
          </a:p>
          <a:p>
            <a:r>
              <a:rPr lang="en-US" altLang="en-US" dirty="0"/>
              <a:t>Must review each </a:t>
            </a:r>
            <a:r>
              <a:rPr lang="en-US" altLang="en-US" b="1" dirty="0"/>
              <a:t>authorized</a:t>
            </a:r>
            <a:r>
              <a:rPr lang="en-US" altLang="en-US" dirty="0"/>
              <a:t> employee’s responsibilities under the energy control procedure</a:t>
            </a:r>
          </a:p>
          <a:p>
            <a:pPr marL="0" indent="0">
              <a:defRPr/>
            </a:pPr>
            <a:endParaRPr lang="en-US" dirty="0"/>
          </a:p>
          <a:p>
            <a:pPr marL="0" indent="0">
              <a:defRPr/>
            </a:pPr>
            <a:endParaRPr lang="en-US" sz="2400" dirty="0"/>
          </a:p>
        </p:txBody>
      </p:sp>
      <p:sp>
        <p:nvSpPr>
          <p:cNvPr id="25605" name="Rectangle 4"/>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1910.147(c)(6)</a:t>
            </a:r>
          </a:p>
        </p:txBody>
      </p:sp>
    </p:spTree>
    <p:extLst>
      <p:ext uri="{BB962C8B-B14F-4D97-AF65-F5344CB8AC3E}">
        <p14:creationId xmlns:p14="http://schemas.microsoft.com/office/powerpoint/2010/main" val="26777595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4C87FB-DC3B-4715-90A3-D0310F254BB6}"/>
              </a:ext>
            </a:extLst>
          </p:cNvPr>
          <p:cNvSpPr>
            <a:spLocks noGrp="1"/>
          </p:cNvSpPr>
          <p:nvPr>
            <p:ph type="title"/>
          </p:nvPr>
        </p:nvSpPr>
        <p:spPr/>
        <p:txBody>
          <a:bodyPr/>
          <a:lstStyle/>
          <a:p>
            <a:r>
              <a:rPr lang="en-US" dirty="0"/>
              <a:t>Periodic Inspection</a:t>
            </a:r>
          </a:p>
        </p:txBody>
      </p:sp>
      <p:pic>
        <p:nvPicPr>
          <p:cNvPr id="7" name="Picture 6">
            <a:extLst>
              <a:ext uri="{FF2B5EF4-FFF2-40B4-BE49-F238E27FC236}">
                <a16:creationId xmlns:a16="http://schemas.microsoft.com/office/drawing/2014/main" id="{5869F142-F703-42FA-B48A-6ECBD6798AFA}"/>
              </a:ext>
            </a:extLst>
          </p:cNvPr>
          <p:cNvPicPr>
            <a:picLocks noChangeAspect="1"/>
          </p:cNvPicPr>
          <p:nvPr/>
        </p:nvPicPr>
        <p:blipFill>
          <a:blip r:embed="rId2"/>
          <a:stretch>
            <a:fillRect/>
          </a:stretch>
        </p:blipFill>
        <p:spPr>
          <a:xfrm>
            <a:off x="209750" y="1524000"/>
            <a:ext cx="8724500" cy="2971800"/>
          </a:xfrm>
          <a:prstGeom prst="rect">
            <a:avLst/>
          </a:prstGeom>
          <a:ln w="38100">
            <a:solidFill>
              <a:srgbClr val="FF0000"/>
            </a:solidFill>
          </a:ln>
        </p:spPr>
      </p:pic>
      <p:sp>
        <p:nvSpPr>
          <p:cNvPr id="8" name="TextBox 7">
            <a:extLst>
              <a:ext uri="{FF2B5EF4-FFF2-40B4-BE49-F238E27FC236}">
                <a16:creationId xmlns:a16="http://schemas.microsoft.com/office/drawing/2014/main" id="{BDD79261-58BB-466D-B8D2-2A59DB4C6543}"/>
              </a:ext>
            </a:extLst>
          </p:cNvPr>
          <p:cNvSpPr txBox="1"/>
          <p:nvPr/>
        </p:nvSpPr>
        <p:spPr>
          <a:xfrm>
            <a:off x="5334000" y="6169967"/>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3-65</a:t>
            </a:r>
          </a:p>
        </p:txBody>
      </p:sp>
    </p:spTree>
    <p:extLst>
      <p:ext uri="{BB962C8B-B14F-4D97-AF65-F5344CB8AC3E}">
        <p14:creationId xmlns:p14="http://schemas.microsoft.com/office/powerpoint/2010/main" val="35584086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4C87FB-DC3B-4715-90A3-D0310F254BB6}"/>
              </a:ext>
            </a:extLst>
          </p:cNvPr>
          <p:cNvSpPr>
            <a:spLocks noGrp="1"/>
          </p:cNvSpPr>
          <p:nvPr>
            <p:ph type="title"/>
          </p:nvPr>
        </p:nvSpPr>
        <p:spPr/>
        <p:txBody>
          <a:bodyPr/>
          <a:lstStyle/>
          <a:p>
            <a:r>
              <a:rPr lang="en-US" dirty="0"/>
              <a:t>Periodic Inspection</a:t>
            </a:r>
          </a:p>
        </p:txBody>
      </p:sp>
      <p:pic>
        <p:nvPicPr>
          <p:cNvPr id="2" name="Picture 1">
            <a:extLst>
              <a:ext uri="{FF2B5EF4-FFF2-40B4-BE49-F238E27FC236}">
                <a16:creationId xmlns:a16="http://schemas.microsoft.com/office/drawing/2014/main" id="{3FD8F963-52F7-44FE-86A9-24769DE43F38}"/>
              </a:ext>
            </a:extLst>
          </p:cNvPr>
          <p:cNvPicPr>
            <a:picLocks noChangeAspect="1"/>
          </p:cNvPicPr>
          <p:nvPr/>
        </p:nvPicPr>
        <p:blipFill>
          <a:blip r:embed="rId2"/>
          <a:stretch>
            <a:fillRect/>
          </a:stretch>
        </p:blipFill>
        <p:spPr>
          <a:xfrm>
            <a:off x="88305" y="1828800"/>
            <a:ext cx="8967389" cy="2629667"/>
          </a:xfrm>
          <a:prstGeom prst="rect">
            <a:avLst/>
          </a:prstGeom>
          <a:ln w="38100">
            <a:solidFill>
              <a:srgbClr val="FF0000"/>
            </a:solidFill>
          </a:ln>
        </p:spPr>
      </p:pic>
      <p:sp>
        <p:nvSpPr>
          <p:cNvPr id="6" name="TextBox 5">
            <a:extLst>
              <a:ext uri="{FF2B5EF4-FFF2-40B4-BE49-F238E27FC236}">
                <a16:creationId xmlns:a16="http://schemas.microsoft.com/office/drawing/2014/main" id="{16F24754-6F8F-4938-A9AB-CEFB6FC5D17E}"/>
              </a:ext>
            </a:extLst>
          </p:cNvPr>
          <p:cNvSpPr txBox="1"/>
          <p:nvPr/>
        </p:nvSpPr>
        <p:spPr>
          <a:xfrm>
            <a:off x="5334000" y="6169967"/>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3-65</a:t>
            </a:r>
          </a:p>
        </p:txBody>
      </p:sp>
    </p:spTree>
    <p:extLst>
      <p:ext uri="{BB962C8B-B14F-4D97-AF65-F5344CB8AC3E}">
        <p14:creationId xmlns:p14="http://schemas.microsoft.com/office/powerpoint/2010/main" val="330192350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Periodic Inspection</a:t>
            </a:r>
          </a:p>
        </p:txBody>
      </p:sp>
      <p:sp>
        <p:nvSpPr>
          <p:cNvPr id="26627" name="Rectangle 3"/>
          <p:cNvSpPr>
            <a:spLocks noGrp="1" noChangeArrowheads="1"/>
          </p:cNvSpPr>
          <p:nvPr>
            <p:ph type="body" idx="1"/>
          </p:nvPr>
        </p:nvSpPr>
        <p:spPr>
          <a:xfrm>
            <a:off x="511899" y="1143000"/>
            <a:ext cx="8022501" cy="4495800"/>
          </a:xfrm>
        </p:spPr>
        <p:txBody>
          <a:bodyPr/>
          <a:lstStyle/>
          <a:p>
            <a:endParaRPr lang="en-US" altLang="en-US" sz="1000" dirty="0"/>
          </a:p>
          <a:p>
            <a:r>
              <a:rPr lang="en-US" altLang="en-US" sz="2400" dirty="0"/>
              <a:t>The employer shall certify that the periodic inspections have been performed.  The certification shall identify:</a:t>
            </a:r>
          </a:p>
          <a:p>
            <a:endParaRPr lang="en-US" altLang="en-US" sz="2400" dirty="0"/>
          </a:p>
          <a:p>
            <a:pPr marL="804863" lvl="1" indent="-457200">
              <a:buFont typeface="+mj-lt"/>
              <a:buAutoNum type="arabicPeriod"/>
            </a:pPr>
            <a:r>
              <a:rPr lang="en-US" altLang="en-US" sz="2000" dirty="0"/>
              <a:t>The machine or equipment on which the energy control procedure was being utilized; </a:t>
            </a:r>
          </a:p>
          <a:p>
            <a:pPr marL="804863" lvl="1" indent="-457200">
              <a:buFont typeface="+mj-lt"/>
              <a:buAutoNum type="arabicPeriod"/>
            </a:pPr>
            <a:endParaRPr lang="en-US" altLang="en-US" sz="2000" dirty="0"/>
          </a:p>
          <a:p>
            <a:pPr marL="804863" lvl="1" indent="-457200">
              <a:buFont typeface="+mj-lt"/>
              <a:buAutoNum type="arabicPeriod"/>
            </a:pPr>
            <a:r>
              <a:rPr lang="en-US" altLang="en-US" sz="2000" dirty="0"/>
              <a:t>The date of the inspection;</a:t>
            </a:r>
          </a:p>
          <a:p>
            <a:pPr marL="804863" lvl="1" indent="-457200">
              <a:buFont typeface="+mj-lt"/>
              <a:buAutoNum type="arabicPeriod"/>
            </a:pPr>
            <a:endParaRPr lang="en-US" altLang="en-US" sz="2000" dirty="0"/>
          </a:p>
          <a:p>
            <a:pPr marL="804863" lvl="1" indent="-457200">
              <a:buFont typeface="+mj-lt"/>
              <a:buAutoNum type="arabicPeriod"/>
            </a:pPr>
            <a:r>
              <a:rPr lang="en-US" altLang="en-US" sz="2000" dirty="0"/>
              <a:t>The employees included in the inspection; and</a:t>
            </a:r>
          </a:p>
          <a:p>
            <a:pPr marL="804863" lvl="1" indent="-457200">
              <a:buFont typeface="+mj-lt"/>
              <a:buAutoNum type="arabicPeriod"/>
            </a:pPr>
            <a:endParaRPr lang="en-US" altLang="en-US" sz="2000" dirty="0"/>
          </a:p>
          <a:p>
            <a:pPr marL="804863" lvl="1" indent="-457200">
              <a:buFont typeface="+mj-lt"/>
              <a:buAutoNum type="arabicPeriod"/>
            </a:pPr>
            <a:r>
              <a:rPr lang="en-US" altLang="en-US" sz="2000" dirty="0"/>
              <a:t>The person performing the inspection.</a:t>
            </a:r>
          </a:p>
        </p:txBody>
      </p:sp>
      <p:sp>
        <p:nvSpPr>
          <p:cNvPr id="26628" name="Rectangle 4"/>
          <p:cNvSpPr>
            <a:spLocks noChangeArrowheads="1"/>
          </p:cNvSpPr>
          <p:nvPr/>
        </p:nvSpPr>
        <p:spPr bwMode="auto">
          <a:xfrm>
            <a:off x="6912699" y="609600"/>
            <a:ext cx="19030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1910.147(c)(6)(</a:t>
            </a:r>
            <a:r>
              <a:rPr lang="en-US" altLang="en-US" sz="1800" u="none" dirty="0" err="1">
                <a:latin typeface="Arial" panose="020B0604020202020204" pitchFamily="34" charset="0"/>
              </a:rPr>
              <a:t>i</a:t>
            </a:r>
            <a:r>
              <a:rPr lang="en-US" altLang="en-US" sz="1800" u="none" dirty="0">
                <a:latin typeface="Arial" panose="020B0604020202020204" pitchFamily="34" charset="0"/>
              </a:rPr>
              <a:t>)</a:t>
            </a:r>
          </a:p>
        </p:txBody>
      </p:sp>
    </p:spTree>
    <p:extLst>
      <p:ext uri="{BB962C8B-B14F-4D97-AF65-F5344CB8AC3E}">
        <p14:creationId xmlns:p14="http://schemas.microsoft.com/office/powerpoint/2010/main" val="90040051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457200"/>
            <a:ext cx="6629400" cy="1107996"/>
          </a:xfrm>
        </p:spPr>
        <p:txBody>
          <a:bodyPr/>
          <a:lstStyle/>
          <a:p>
            <a:r>
              <a:rPr lang="en-US" altLang="en-US" dirty="0"/>
              <a:t>Training and Communication</a:t>
            </a:r>
          </a:p>
        </p:txBody>
      </p:sp>
      <p:sp>
        <p:nvSpPr>
          <p:cNvPr id="27651" name="Rectangle 3"/>
          <p:cNvSpPr>
            <a:spLocks noGrp="1" noChangeArrowheads="1"/>
          </p:cNvSpPr>
          <p:nvPr>
            <p:ph type="body" idx="1"/>
          </p:nvPr>
        </p:nvSpPr>
        <p:spPr>
          <a:xfrm>
            <a:off x="457200" y="1371600"/>
            <a:ext cx="8229600" cy="4495800"/>
          </a:xfrm>
        </p:spPr>
        <p:txBody>
          <a:bodyPr/>
          <a:lstStyle/>
          <a:p>
            <a:r>
              <a:rPr lang="en-US" altLang="en-US" dirty="0"/>
              <a:t>Authorized employee</a:t>
            </a:r>
          </a:p>
          <a:p>
            <a:endParaRPr lang="en-US" altLang="en-US" sz="800" dirty="0"/>
          </a:p>
          <a:p>
            <a:pPr lvl="1"/>
            <a:r>
              <a:rPr lang="en-US" altLang="en-US" i="1" dirty="0"/>
              <a:t>Recognition of hazardous energy sources</a:t>
            </a:r>
          </a:p>
          <a:p>
            <a:pPr lvl="1">
              <a:buFont typeface="Symbol" panose="05050102010706020507" pitchFamily="18" charset="2"/>
              <a:buNone/>
            </a:pPr>
            <a:endParaRPr lang="en-US" altLang="en-US" sz="800" i="1" dirty="0"/>
          </a:p>
          <a:p>
            <a:pPr lvl="1"/>
            <a:r>
              <a:rPr lang="en-US" altLang="en-US" i="1" dirty="0"/>
              <a:t>Type and magnitude of energy in workplace</a:t>
            </a:r>
          </a:p>
          <a:p>
            <a:pPr lvl="1">
              <a:buFont typeface="Symbol" panose="05050102010706020507" pitchFamily="18" charset="2"/>
              <a:buNone/>
            </a:pPr>
            <a:endParaRPr lang="en-US" altLang="en-US" sz="800" i="1" dirty="0"/>
          </a:p>
          <a:p>
            <a:pPr lvl="1"/>
            <a:r>
              <a:rPr lang="en-US" altLang="en-US" i="1" dirty="0"/>
              <a:t>Methods and means for energy isolation and control</a:t>
            </a:r>
          </a:p>
          <a:p>
            <a:pPr>
              <a:buFont typeface="Wingdings" panose="05000000000000000000" pitchFamily="2" charset="2"/>
              <a:buNone/>
            </a:pPr>
            <a:endParaRPr lang="en-US" altLang="en-US" b="1" dirty="0"/>
          </a:p>
          <a:p>
            <a:pPr marL="292100" indent="-292100"/>
            <a:r>
              <a:rPr lang="en-US" altLang="en-US" dirty="0"/>
              <a:t> Affected employee</a:t>
            </a:r>
          </a:p>
          <a:p>
            <a:pPr marL="681038" lvl="1" indent="-274638"/>
            <a:endParaRPr lang="en-US" altLang="en-US" sz="800" b="1" dirty="0"/>
          </a:p>
          <a:p>
            <a:pPr marL="681038" lvl="1" indent="-274638"/>
            <a:r>
              <a:rPr lang="en-US" altLang="en-US" i="1" dirty="0"/>
              <a:t>Purpose and use of the energy control procedure</a:t>
            </a:r>
          </a:p>
          <a:p>
            <a:pPr>
              <a:buFont typeface="Wingdings" panose="05000000000000000000" pitchFamily="2" charset="2"/>
              <a:buNone/>
            </a:pPr>
            <a:endParaRPr lang="en-US" altLang="en-US" b="1" dirty="0"/>
          </a:p>
          <a:p>
            <a:endParaRPr lang="en-US" altLang="en-US" dirty="0"/>
          </a:p>
        </p:txBody>
      </p:sp>
      <p:sp>
        <p:nvSpPr>
          <p:cNvPr id="27652" name="Rectangle 85"/>
          <p:cNvSpPr>
            <a:spLocks noChangeArrowheads="1"/>
          </p:cNvSpPr>
          <p:nvPr/>
        </p:nvSpPr>
        <p:spPr bwMode="auto">
          <a:xfrm>
            <a:off x="6934200" y="381000"/>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1910.147(c)(7)</a:t>
            </a:r>
            <a:r>
              <a:rPr lang="en-US" altLang="en-US" u="none" dirty="0"/>
              <a:t> </a:t>
            </a:r>
          </a:p>
        </p:txBody>
      </p:sp>
    </p:spTree>
    <p:extLst>
      <p:ext uri="{BB962C8B-B14F-4D97-AF65-F5344CB8AC3E}">
        <p14:creationId xmlns:p14="http://schemas.microsoft.com/office/powerpoint/2010/main" val="225256553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4DB5-2021-4BEA-BE7D-3DFF8C1DDD98}"/>
              </a:ext>
            </a:extLst>
          </p:cNvPr>
          <p:cNvSpPr>
            <a:spLocks noGrp="1"/>
          </p:cNvSpPr>
          <p:nvPr>
            <p:ph type="title"/>
          </p:nvPr>
        </p:nvSpPr>
        <p:spPr/>
        <p:txBody>
          <a:bodyPr/>
          <a:lstStyle/>
          <a:p>
            <a:r>
              <a:rPr lang="en-US" dirty="0"/>
              <a:t>Authorized Employee Training</a:t>
            </a:r>
          </a:p>
        </p:txBody>
      </p:sp>
      <p:pic>
        <p:nvPicPr>
          <p:cNvPr id="4" name="Content Placeholder 3">
            <a:extLst>
              <a:ext uri="{FF2B5EF4-FFF2-40B4-BE49-F238E27FC236}">
                <a16:creationId xmlns:a16="http://schemas.microsoft.com/office/drawing/2014/main" id="{2D9D0000-BD67-4352-B18B-A02E17984978}"/>
              </a:ext>
            </a:extLst>
          </p:cNvPr>
          <p:cNvPicPr>
            <a:picLocks noGrp="1" noChangeAspect="1"/>
          </p:cNvPicPr>
          <p:nvPr>
            <p:ph idx="1"/>
          </p:nvPr>
        </p:nvPicPr>
        <p:blipFill>
          <a:blip r:embed="rId2"/>
          <a:stretch>
            <a:fillRect/>
          </a:stretch>
        </p:blipFill>
        <p:spPr>
          <a:xfrm>
            <a:off x="159347" y="1524000"/>
            <a:ext cx="8825306" cy="4191000"/>
          </a:xfrm>
          <a:prstGeom prst="rect">
            <a:avLst/>
          </a:prstGeom>
          <a:ln w="38100">
            <a:solidFill>
              <a:srgbClr val="FF0000"/>
            </a:solidFill>
          </a:ln>
        </p:spPr>
      </p:pic>
      <p:sp>
        <p:nvSpPr>
          <p:cNvPr id="5" name="TextBox 4">
            <a:extLst>
              <a:ext uri="{FF2B5EF4-FFF2-40B4-BE49-F238E27FC236}">
                <a16:creationId xmlns:a16="http://schemas.microsoft.com/office/drawing/2014/main" id="{9CAE3445-3CE6-43E4-9855-04654471E504}"/>
              </a:ext>
            </a:extLst>
          </p:cNvPr>
          <p:cNvSpPr txBox="1"/>
          <p:nvPr/>
        </p:nvSpPr>
        <p:spPr>
          <a:xfrm>
            <a:off x="5334000" y="6169967"/>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3-61</a:t>
            </a:r>
          </a:p>
        </p:txBody>
      </p:sp>
    </p:spTree>
    <p:extLst>
      <p:ext uri="{BB962C8B-B14F-4D97-AF65-F5344CB8AC3E}">
        <p14:creationId xmlns:p14="http://schemas.microsoft.com/office/powerpoint/2010/main" val="343571017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D8C3-4B57-4D4F-91D1-0477D0ABB306}"/>
              </a:ext>
            </a:extLst>
          </p:cNvPr>
          <p:cNvSpPr>
            <a:spLocks noGrp="1"/>
          </p:cNvSpPr>
          <p:nvPr>
            <p:ph type="title"/>
          </p:nvPr>
        </p:nvSpPr>
        <p:spPr/>
        <p:txBody>
          <a:bodyPr/>
          <a:lstStyle/>
          <a:p>
            <a:r>
              <a:rPr lang="en-US" dirty="0"/>
              <a:t>Affected Employee Training</a:t>
            </a:r>
          </a:p>
        </p:txBody>
      </p:sp>
      <p:pic>
        <p:nvPicPr>
          <p:cNvPr id="4" name="Content Placeholder 3">
            <a:extLst>
              <a:ext uri="{FF2B5EF4-FFF2-40B4-BE49-F238E27FC236}">
                <a16:creationId xmlns:a16="http://schemas.microsoft.com/office/drawing/2014/main" id="{55EECBC7-38F5-421F-B2AC-253256FE290E}"/>
              </a:ext>
            </a:extLst>
          </p:cNvPr>
          <p:cNvPicPr>
            <a:picLocks noGrp="1" noChangeAspect="1"/>
          </p:cNvPicPr>
          <p:nvPr>
            <p:ph idx="1"/>
          </p:nvPr>
        </p:nvPicPr>
        <p:blipFill>
          <a:blip r:embed="rId2"/>
          <a:stretch>
            <a:fillRect/>
          </a:stretch>
        </p:blipFill>
        <p:spPr>
          <a:xfrm>
            <a:off x="157676" y="1905000"/>
            <a:ext cx="8828647" cy="2362200"/>
          </a:xfrm>
          <a:prstGeom prst="rect">
            <a:avLst/>
          </a:prstGeom>
          <a:ln w="38100">
            <a:solidFill>
              <a:srgbClr val="FF0000"/>
            </a:solidFill>
          </a:ln>
        </p:spPr>
      </p:pic>
      <p:sp>
        <p:nvSpPr>
          <p:cNvPr id="5" name="TextBox 4">
            <a:extLst>
              <a:ext uri="{FF2B5EF4-FFF2-40B4-BE49-F238E27FC236}">
                <a16:creationId xmlns:a16="http://schemas.microsoft.com/office/drawing/2014/main" id="{D3DA14C9-C6C4-4FD7-A3F5-B78570B6A7B1}"/>
              </a:ext>
            </a:extLst>
          </p:cNvPr>
          <p:cNvSpPr txBox="1"/>
          <p:nvPr/>
        </p:nvSpPr>
        <p:spPr>
          <a:xfrm>
            <a:off x="5334000" y="6169967"/>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3-61</a:t>
            </a:r>
          </a:p>
        </p:txBody>
      </p:sp>
    </p:spTree>
    <p:extLst>
      <p:ext uri="{BB962C8B-B14F-4D97-AF65-F5344CB8AC3E}">
        <p14:creationId xmlns:p14="http://schemas.microsoft.com/office/powerpoint/2010/main" val="158999425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D8C3-4B57-4D4F-91D1-0477D0ABB306}"/>
              </a:ext>
            </a:extLst>
          </p:cNvPr>
          <p:cNvSpPr>
            <a:spLocks noGrp="1"/>
          </p:cNvSpPr>
          <p:nvPr>
            <p:ph type="title"/>
          </p:nvPr>
        </p:nvSpPr>
        <p:spPr/>
        <p:txBody>
          <a:bodyPr/>
          <a:lstStyle/>
          <a:p>
            <a:r>
              <a:rPr lang="en-US" dirty="0"/>
              <a:t>Affected Employee Training</a:t>
            </a:r>
          </a:p>
        </p:txBody>
      </p:sp>
      <p:sp>
        <p:nvSpPr>
          <p:cNvPr id="5" name="TextBox 4">
            <a:extLst>
              <a:ext uri="{FF2B5EF4-FFF2-40B4-BE49-F238E27FC236}">
                <a16:creationId xmlns:a16="http://schemas.microsoft.com/office/drawing/2014/main" id="{D3DA14C9-C6C4-4FD7-A3F5-B78570B6A7B1}"/>
              </a:ext>
            </a:extLst>
          </p:cNvPr>
          <p:cNvSpPr txBox="1"/>
          <p:nvPr/>
        </p:nvSpPr>
        <p:spPr>
          <a:xfrm>
            <a:off x="5334000" y="6169967"/>
            <a:ext cx="3495701" cy="461665"/>
          </a:xfrm>
          <a:prstGeom prst="rect">
            <a:avLst/>
          </a:prstGeom>
          <a:solidFill>
            <a:schemeClr val="bg1"/>
          </a:solidFill>
        </p:spPr>
        <p:txBody>
          <a:bodyPr wrap="none" rtlCol="0">
            <a:spAutoFit/>
          </a:bodyPr>
          <a:lstStyle/>
          <a:p>
            <a:r>
              <a:rPr lang="en-US" sz="2400" i="1" u="none" dirty="0">
                <a:solidFill>
                  <a:srgbClr val="FF0000"/>
                </a:solidFill>
              </a:rPr>
              <a:t>CPL 02-00-147, page 3-61</a:t>
            </a:r>
          </a:p>
        </p:txBody>
      </p:sp>
      <p:sp>
        <p:nvSpPr>
          <p:cNvPr id="3" name="Content Placeholder 2">
            <a:extLst>
              <a:ext uri="{FF2B5EF4-FFF2-40B4-BE49-F238E27FC236}">
                <a16:creationId xmlns:a16="http://schemas.microsoft.com/office/drawing/2014/main" id="{EB1D1347-9821-4FB1-832D-EC9A48193B6E}"/>
              </a:ext>
            </a:extLst>
          </p:cNvPr>
          <p:cNvSpPr>
            <a:spLocks noGrp="1"/>
          </p:cNvSpPr>
          <p:nvPr>
            <p:ph idx="1"/>
          </p:nvPr>
        </p:nvSpPr>
        <p:spPr>
          <a:xfrm>
            <a:off x="609600" y="1295400"/>
            <a:ext cx="8001000" cy="4572000"/>
          </a:xfrm>
        </p:spPr>
        <p:txBody>
          <a:bodyPr>
            <a:normAutofit fontScale="62500" lnSpcReduction="20000"/>
          </a:bodyPr>
          <a:lstStyle/>
          <a:p>
            <a:r>
              <a:rPr lang="en-US" dirty="0"/>
              <a:t>Affected Employees must be able to: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r>
              <a:rPr lang="en-US" dirty="0"/>
              <a:t>This is the training that machine operators who do NOT conduct servicing &amp; maintenance must receive.  Your interviews with these employees should focus on these items.</a:t>
            </a:r>
          </a:p>
          <a:p>
            <a:endParaRPr lang="en-US" dirty="0"/>
          </a:p>
          <a:p>
            <a:r>
              <a:rPr lang="en-US" dirty="0"/>
              <a:t>Please note that this is more than “LOTO Awareness” training.</a:t>
            </a:r>
          </a:p>
          <a:p>
            <a:endParaRPr lang="en-US" dirty="0"/>
          </a:p>
          <a:p>
            <a:r>
              <a:rPr lang="en-US" dirty="0"/>
              <a:t>If the operators are unjamming equipment or doing other servicing and /or maintenance work, they must be trained as AUTHORIZED EMPLOYEES.</a:t>
            </a:r>
          </a:p>
        </p:txBody>
      </p:sp>
      <p:pic>
        <p:nvPicPr>
          <p:cNvPr id="6" name="Picture 5">
            <a:extLst>
              <a:ext uri="{FF2B5EF4-FFF2-40B4-BE49-F238E27FC236}">
                <a16:creationId xmlns:a16="http://schemas.microsoft.com/office/drawing/2014/main" id="{D6F1E8FF-F26A-4D3F-9694-4FB1C03CFB1C}"/>
              </a:ext>
            </a:extLst>
          </p:cNvPr>
          <p:cNvPicPr>
            <a:picLocks noChangeAspect="1"/>
          </p:cNvPicPr>
          <p:nvPr/>
        </p:nvPicPr>
        <p:blipFill>
          <a:blip r:embed="rId2"/>
          <a:stretch>
            <a:fillRect/>
          </a:stretch>
        </p:blipFill>
        <p:spPr>
          <a:xfrm>
            <a:off x="231299" y="1800106"/>
            <a:ext cx="4862069" cy="319830"/>
          </a:xfrm>
          <a:prstGeom prst="rect">
            <a:avLst/>
          </a:prstGeom>
        </p:spPr>
      </p:pic>
      <p:pic>
        <p:nvPicPr>
          <p:cNvPr id="7" name="Picture 6">
            <a:extLst>
              <a:ext uri="{FF2B5EF4-FFF2-40B4-BE49-F238E27FC236}">
                <a16:creationId xmlns:a16="http://schemas.microsoft.com/office/drawing/2014/main" id="{A65F3626-8191-4374-A1A1-9FD2110ACB47}"/>
              </a:ext>
            </a:extLst>
          </p:cNvPr>
          <p:cNvPicPr>
            <a:picLocks noChangeAspect="1"/>
          </p:cNvPicPr>
          <p:nvPr/>
        </p:nvPicPr>
        <p:blipFill>
          <a:blip r:embed="rId3"/>
          <a:stretch>
            <a:fillRect/>
          </a:stretch>
        </p:blipFill>
        <p:spPr>
          <a:xfrm>
            <a:off x="229087" y="2190431"/>
            <a:ext cx="8685826" cy="1446272"/>
          </a:xfrm>
          <a:prstGeom prst="rect">
            <a:avLst/>
          </a:prstGeom>
        </p:spPr>
      </p:pic>
    </p:spTree>
    <p:extLst>
      <p:ext uri="{BB962C8B-B14F-4D97-AF65-F5344CB8AC3E}">
        <p14:creationId xmlns:p14="http://schemas.microsoft.com/office/powerpoint/2010/main" val="18745778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ABBC-D80C-4057-84A0-EB62450DFEAA}"/>
              </a:ext>
            </a:extLst>
          </p:cNvPr>
          <p:cNvSpPr>
            <a:spLocks noGrp="1"/>
          </p:cNvSpPr>
          <p:nvPr>
            <p:ph type="title"/>
          </p:nvPr>
        </p:nvSpPr>
        <p:spPr/>
        <p:txBody>
          <a:bodyPr/>
          <a:lstStyle/>
          <a:p>
            <a:r>
              <a:rPr lang="en-US" dirty="0"/>
              <a:t>If you don’t learn anything else….</a:t>
            </a:r>
          </a:p>
        </p:txBody>
      </p:sp>
      <p:pic>
        <p:nvPicPr>
          <p:cNvPr id="3" name="Picture 2">
            <a:extLst>
              <a:ext uri="{FF2B5EF4-FFF2-40B4-BE49-F238E27FC236}">
                <a16:creationId xmlns:a16="http://schemas.microsoft.com/office/drawing/2014/main" id="{CE65BBC9-0EA4-4387-B25B-11FA0C7E9511}"/>
              </a:ext>
            </a:extLst>
          </p:cNvPr>
          <p:cNvPicPr>
            <a:picLocks noChangeAspect="1"/>
          </p:cNvPicPr>
          <p:nvPr/>
        </p:nvPicPr>
        <p:blipFill>
          <a:blip r:embed="rId3"/>
          <a:stretch>
            <a:fillRect/>
          </a:stretch>
        </p:blipFill>
        <p:spPr>
          <a:xfrm>
            <a:off x="211757" y="1295400"/>
            <a:ext cx="8720485" cy="3962400"/>
          </a:xfrm>
          <a:prstGeom prst="rect">
            <a:avLst/>
          </a:prstGeom>
          <a:ln w="38100">
            <a:solidFill>
              <a:srgbClr val="FF0000"/>
            </a:solidFill>
          </a:ln>
        </p:spPr>
      </p:pic>
      <p:sp>
        <p:nvSpPr>
          <p:cNvPr id="4" name="TextBox 3">
            <a:extLst>
              <a:ext uri="{FF2B5EF4-FFF2-40B4-BE49-F238E27FC236}">
                <a16:creationId xmlns:a16="http://schemas.microsoft.com/office/drawing/2014/main" id="{A2D6006D-7D49-4983-89F5-33C1D79D93BF}"/>
              </a:ext>
            </a:extLst>
          </p:cNvPr>
          <p:cNvSpPr txBox="1"/>
          <p:nvPr/>
        </p:nvSpPr>
        <p:spPr>
          <a:xfrm>
            <a:off x="5617909" y="5410200"/>
            <a:ext cx="3318344" cy="461665"/>
          </a:xfrm>
          <a:prstGeom prst="rect">
            <a:avLst/>
          </a:prstGeom>
          <a:noFill/>
        </p:spPr>
        <p:txBody>
          <a:bodyPr wrap="none" rtlCol="0">
            <a:spAutoFit/>
          </a:bodyPr>
          <a:lstStyle/>
          <a:p>
            <a:r>
              <a:rPr lang="en-US" sz="2400" i="1" u="none" dirty="0">
                <a:solidFill>
                  <a:srgbClr val="FF0000"/>
                </a:solidFill>
              </a:rPr>
              <a:t>CPL 02-00-147, page 3-7</a:t>
            </a:r>
          </a:p>
        </p:txBody>
      </p:sp>
    </p:spTree>
    <p:extLst>
      <p:ext uri="{BB962C8B-B14F-4D97-AF65-F5344CB8AC3E}">
        <p14:creationId xmlns:p14="http://schemas.microsoft.com/office/powerpoint/2010/main" val="350687408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57200" y="1257300"/>
            <a:ext cx="7696200" cy="4495800"/>
          </a:xfrm>
        </p:spPr>
        <p:txBody>
          <a:bodyPr/>
          <a:lstStyle/>
          <a:p>
            <a:pPr marL="0" indent="0"/>
            <a:r>
              <a:rPr lang="en-US" altLang="en-US" dirty="0"/>
              <a:t> </a:t>
            </a:r>
            <a:r>
              <a:rPr lang="en-US" altLang="en-US" b="1" dirty="0"/>
              <a:t>All other employees</a:t>
            </a:r>
            <a:r>
              <a:rPr lang="en-US" altLang="en-US" dirty="0"/>
              <a:t> </a:t>
            </a:r>
          </a:p>
          <a:p>
            <a:pPr lvl="1"/>
            <a:endParaRPr lang="en-US" altLang="en-US" sz="800" dirty="0"/>
          </a:p>
          <a:p>
            <a:pPr lvl="1"/>
            <a:r>
              <a:rPr lang="en-US" altLang="en-US" i="1" dirty="0"/>
              <a:t>Procedures for energy control</a:t>
            </a:r>
          </a:p>
          <a:p>
            <a:pPr lvl="1"/>
            <a:endParaRPr lang="en-US" altLang="en-US" i="1" dirty="0"/>
          </a:p>
          <a:p>
            <a:pPr lvl="1"/>
            <a:r>
              <a:rPr lang="en-US" altLang="en-US" i="1" dirty="0"/>
              <a:t>Prohibition of restarting or reenergizing machines that are locked or tagged out</a:t>
            </a:r>
          </a:p>
        </p:txBody>
      </p:sp>
      <p:sp>
        <p:nvSpPr>
          <p:cNvPr id="29700" name="Rectangle 5"/>
          <p:cNvSpPr>
            <a:spLocks noChangeArrowheads="1"/>
          </p:cNvSpPr>
          <p:nvPr/>
        </p:nvSpPr>
        <p:spPr bwMode="auto">
          <a:xfrm>
            <a:off x="6934200" y="381000"/>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1910.147(c)(7)</a:t>
            </a:r>
            <a:r>
              <a:rPr lang="en-US" altLang="en-US" u="none" dirty="0"/>
              <a:t> </a:t>
            </a:r>
          </a:p>
        </p:txBody>
      </p:sp>
      <p:sp>
        <p:nvSpPr>
          <p:cNvPr id="6" name="Rectangle 5"/>
          <p:cNvSpPr/>
          <p:nvPr/>
        </p:nvSpPr>
        <p:spPr>
          <a:xfrm rot="20739301">
            <a:off x="1913007" y="4336099"/>
            <a:ext cx="4936993" cy="769441"/>
          </a:xfrm>
          <a:prstGeom prst="rect">
            <a:avLst/>
          </a:prstGeom>
          <a:noFill/>
        </p:spPr>
        <p:txBody>
          <a:bodyPr wrap="none" lIns="91440" tIns="45720" rIns="91440" bIns="45720">
            <a:spAutoFit/>
          </a:bodyPr>
          <a:lstStyle/>
          <a:p>
            <a:pPr algn="ctr"/>
            <a:r>
              <a:rPr lang="en-US" sz="4400" b="1" u="none" cap="none" spc="0" dirty="0">
                <a:ln w="12700" cmpd="sng">
                  <a:solidFill>
                    <a:schemeClr val="accent4"/>
                  </a:solidFill>
                  <a:prstDash val="solid"/>
                </a:ln>
                <a:solidFill>
                  <a:srgbClr val="FF0000"/>
                </a:solidFill>
                <a:effectLst/>
              </a:rPr>
              <a:t>All other employees</a:t>
            </a:r>
          </a:p>
        </p:txBody>
      </p:sp>
      <p:sp>
        <p:nvSpPr>
          <p:cNvPr id="7" name="Rectangle 2"/>
          <p:cNvSpPr>
            <a:spLocks noGrp="1" noChangeArrowheads="1"/>
          </p:cNvSpPr>
          <p:nvPr>
            <p:ph type="title"/>
          </p:nvPr>
        </p:nvSpPr>
        <p:spPr>
          <a:xfrm>
            <a:off x="533400" y="457200"/>
            <a:ext cx="6629400" cy="1107996"/>
          </a:xfrm>
        </p:spPr>
        <p:txBody>
          <a:bodyPr/>
          <a:lstStyle/>
          <a:p>
            <a:r>
              <a:rPr lang="en-US" altLang="en-US" dirty="0"/>
              <a:t>Training and Communication</a:t>
            </a:r>
          </a:p>
        </p:txBody>
      </p:sp>
    </p:spTree>
    <p:extLst>
      <p:ext uri="{BB962C8B-B14F-4D97-AF65-F5344CB8AC3E}">
        <p14:creationId xmlns:p14="http://schemas.microsoft.com/office/powerpoint/2010/main" val="145496681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457200"/>
            <a:ext cx="7467600" cy="553998"/>
          </a:xfrm>
        </p:spPr>
        <p:txBody>
          <a:bodyPr/>
          <a:lstStyle/>
          <a:p>
            <a:r>
              <a:rPr lang="en-US" altLang="en-US" dirty="0"/>
              <a:t>Testing/Positioning Machines</a:t>
            </a:r>
          </a:p>
        </p:txBody>
      </p:sp>
      <p:sp>
        <p:nvSpPr>
          <p:cNvPr id="57347" name="Rectangle 3"/>
          <p:cNvSpPr>
            <a:spLocks noGrp="1" noChangeArrowheads="1"/>
          </p:cNvSpPr>
          <p:nvPr>
            <p:ph type="body" idx="1"/>
          </p:nvPr>
        </p:nvSpPr>
        <p:spPr>
          <a:xfrm>
            <a:off x="533400" y="1219200"/>
            <a:ext cx="8153400" cy="4495800"/>
          </a:xfrm>
        </p:spPr>
        <p:txBody>
          <a:bodyPr/>
          <a:lstStyle/>
          <a:p>
            <a:r>
              <a:rPr lang="en-US" altLang="en-US" dirty="0"/>
              <a:t>When LOTO devices must temporarily be removed for testing/positioning:</a:t>
            </a:r>
          </a:p>
          <a:p>
            <a:endParaRPr lang="en-US" altLang="en-US" sz="1400" dirty="0"/>
          </a:p>
          <a:p>
            <a:pPr lvl="1"/>
            <a:r>
              <a:rPr lang="en-US" altLang="en-US" i="1" dirty="0"/>
              <a:t>Clear machine or equipment of tools and materials</a:t>
            </a:r>
          </a:p>
          <a:p>
            <a:pPr lvl="1"/>
            <a:endParaRPr lang="en-US" altLang="en-US" i="1" dirty="0"/>
          </a:p>
          <a:p>
            <a:pPr lvl="1"/>
            <a:r>
              <a:rPr lang="en-US" altLang="en-US" i="1" dirty="0"/>
              <a:t>Remove employees from area</a:t>
            </a:r>
          </a:p>
          <a:p>
            <a:pPr lvl="1"/>
            <a:endParaRPr lang="en-US" altLang="en-US" i="1" dirty="0"/>
          </a:p>
          <a:p>
            <a:pPr lvl="1"/>
            <a:r>
              <a:rPr lang="en-US" altLang="en-US" i="1" dirty="0"/>
              <a:t>Remove lockout/</a:t>
            </a:r>
            <a:r>
              <a:rPr lang="en-US" altLang="en-US" i="1" dirty="0" err="1"/>
              <a:t>tagout</a:t>
            </a:r>
            <a:r>
              <a:rPr lang="en-US" altLang="en-US" i="1" dirty="0"/>
              <a:t> device</a:t>
            </a:r>
          </a:p>
          <a:p>
            <a:pPr lvl="1">
              <a:buFont typeface="Symbol" panose="05050102010706020507" pitchFamily="18" charset="2"/>
              <a:buNone/>
            </a:pPr>
            <a:endParaRPr lang="en-US" altLang="en-US" i="1" dirty="0"/>
          </a:p>
          <a:p>
            <a:pPr lvl="1"/>
            <a:r>
              <a:rPr lang="en-US" altLang="en-US" i="1" dirty="0"/>
              <a:t>Energize and proceed with testing or positioning</a:t>
            </a:r>
          </a:p>
          <a:p>
            <a:pPr lvl="1"/>
            <a:endParaRPr lang="en-US" altLang="en-US" i="1" dirty="0"/>
          </a:p>
          <a:p>
            <a:pPr lvl="1"/>
            <a:r>
              <a:rPr lang="en-US" altLang="en-US" i="1" dirty="0" err="1"/>
              <a:t>Deenergize</a:t>
            </a:r>
            <a:r>
              <a:rPr lang="en-US" altLang="en-US" i="1" dirty="0"/>
              <a:t> and reapply energy control measures</a:t>
            </a:r>
          </a:p>
        </p:txBody>
      </p:sp>
      <p:sp>
        <p:nvSpPr>
          <p:cNvPr id="57348" name="Rectangle 5"/>
          <p:cNvSpPr>
            <a:spLocks noChangeArrowheads="1"/>
          </p:cNvSpPr>
          <p:nvPr/>
        </p:nvSpPr>
        <p:spPr bwMode="auto">
          <a:xfrm>
            <a:off x="7239000" y="609600"/>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1910.147(f)</a:t>
            </a:r>
            <a:endParaRPr lang="en-US" altLang="en-US" u="none" dirty="0"/>
          </a:p>
        </p:txBody>
      </p:sp>
    </p:spTree>
    <p:extLst>
      <p:ext uri="{BB962C8B-B14F-4D97-AF65-F5344CB8AC3E}">
        <p14:creationId xmlns:p14="http://schemas.microsoft.com/office/powerpoint/2010/main" val="17463163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a:t>Group Lockout/</a:t>
            </a:r>
            <a:r>
              <a:rPr lang="en-US" altLang="en-US" dirty="0" err="1"/>
              <a:t>Tagout</a:t>
            </a:r>
            <a:endParaRPr lang="en-US" altLang="en-US" dirty="0"/>
          </a:p>
        </p:txBody>
      </p:sp>
      <p:sp>
        <p:nvSpPr>
          <p:cNvPr id="58371" name="Rectangle 3"/>
          <p:cNvSpPr>
            <a:spLocks noGrp="1" noChangeArrowheads="1"/>
          </p:cNvSpPr>
          <p:nvPr>
            <p:ph type="body" idx="1"/>
          </p:nvPr>
        </p:nvSpPr>
        <p:spPr>
          <a:xfrm>
            <a:off x="533400" y="1295400"/>
            <a:ext cx="7772400" cy="4495800"/>
          </a:xfrm>
        </p:spPr>
        <p:txBody>
          <a:bodyPr/>
          <a:lstStyle/>
          <a:p>
            <a:r>
              <a:rPr lang="en-US" altLang="en-US" dirty="0"/>
              <a:t>When servicing and/or maintenance is performed by a group, they shall utilize a procedure which affords employee protection equivalent to a personal LOTO device</a:t>
            </a:r>
          </a:p>
        </p:txBody>
      </p:sp>
      <p:sp>
        <p:nvSpPr>
          <p:cNvPr id="58373" name="Rectangle 6"/>
          <p:cNvSpPr>
            <a:spLocks noChangeArrowheads="1"/>
          </p:cNvSpPr>
          <p:nvPr/>
        </p:nvSpPr>
        <p:spPr bwMode="auto">
          <a:xfrm>
            <a:off x="7040195" y="609600"/>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1910.147(f)(3)</a:t>
            </a:r>
            <a:endParaRPr lang="en-US" altLang="en-US" u="none" dirty="0"/>
          </a:p>
        </p:txBody>
      </p:sp>
    </p:spTree>
    <p:extLst>
      <p:ext uri="{BB962C8B-B14F-4D97-AF65-F5344CB8AC3E}">
        <p14:creationId xmlns:p14="http://schemas.microsoft.com/office/powerpoint/2010/main" val="102918714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t>Group Lockout/Tagout</a:t>
            </a:r>
          </a:p>
        </p:txBody>
      </p:sp>
      <p:sp>
        <p:nvSpPr>
          <p:cNvPr id="60419" name="Rectangle 3"/>
          <p:cNvSpPr>
            <a:spLocks noGrp="1" noChangeArrowheads="1"/>
          </p:cNvSpPr>
          <p:nvPr>
            <p:ph type="body" idx="1"/>
          </p:nvPr>
        </p:nvSpPr>
        <p:spPr>
          <a:xfrm>
            <a:off x="533400" y="1295400"/>
            <a:ext cx="8077200" cy="4343400"/>
          </a:xfrm>
        </p:spPr>
        <p:txBody>
          <a:bodyPr/>
          <a:lstStyle/>
          <a:p>
            <a:pPr>
              <a:lnSpc>
                <a:spcPct val="90000"/>
              </a:lnSpc>
            </a:pPr>
            <a:r>
              <a:rPr lang="en-US" altLang="en-US" dirty="0"/>
              <a:t>Primary responsibility is vested in an authorized employee </a:t>
            </a:r>
          </a:p>
          <a:p>
            <a:pPr>
              <a:lnSpc>
                <a:spcPct val="90000"/>
              </a:lnSpc>
            </a:pPr>
            <a:endParaRPr lang="en-US" altLang="en-US" sz="1200" dirty="0"/>
          </a:p>
          <a:p>
            <a:pPr>
              <a:lnSpc>
                <a:spcPct val="90000"/>
              </a:lnSpc>
            </a:pPr>
            <a:endParaRPr lang="en-US" altLang="en-US" sz="1200" dirty="0"/>
          </a:p>
          <a:p>
            <a:pPr>
              <a:lnSpc>
                <a:spcPct val="90000"/>
              </a:lnSpc>
            </a:pPr>
            <a:r>
              <a:rPr lang="en-US" altLang="en-US" dirty="0"/>
              <a:t>Authorized employee must ascertain exposure status of group members</a:t>
            </a:r>
          </a:p>
          <a:p>
            <a:pPr>
              <a:lnSpc>
                <a:spcPct val="90000"/>
              </a:lnSpc>
            </a:pPr>
            <a:endParaRPr lang="en-US" altLang="en-US" sz="1400" dirty="0"/>
          </a:p>
          <a:p>
            <a:pPr>
              <a:lnSpc>
                <a:spcPct val="90000"/>
              </a:lnSpc>
            </a:pPr>
            <a:endParaRPr lang="en-US" altLang="en-US" sz="1400" dirty="0"/>
          </a:p>
          <a:p>
            <a:pPr>
              <a:lnSpc>
                <a:spcPct val="90000"/>
              </a:lnSpc>
            </a:pPr>
            <a:r>
              <a:rPr lang="en-US" altLang="en-US" dirty="0"/>
              <a:t>If more than one crew is involved, a coordinator shall be designated </a:t>
            </a:r>
          </a:p>
          <a:p>
            <a:pPr>
              <a:lnSpc>
                <a:spcPct val="90000"/>
              </a:lnSpc>
            </a:pPr>
            <a:endParaRPr lang="en-US" altLang="en-US" sz="1400" dirty="0"/>
          </a:p>
          <a:p>
            <a:pPr>
              <a:lnSpc>
                <a:spcPct val="90000"/>
              </a:lnSpc>
            </a:pPr>
            <a:endParaRPr lang="en-US" altLang="en-US" sz="1400" dirty="0"/>
          </a:p>
          <a:p>
            <a:pPr>
              <a:lnSpc>
                <a:spcPct val="90000"/>
              </a:lnSpc>
            </a:pPr>
            <a:r>
              <a:rPr lang="en-US" altLang="en-US" dirty="0"/>
              <a:t>Each authorized employee shall use a personal LOTO device and remove device when they stop working on machine/equipment</a:t>
            </a:r>
          </a:p>
          <a:p>
            <a:pPr>
              <a:lnSpc>
                <a:spcPct val="90000"/>
              </a:lnSpc>
            </a:pPr>
            <a:endParaRPr lang="en-US" altLang="en-US" sz="2400" dirty="0"/>
          </a:p>
        </p:txBody>
      </p:sp>
      <p:sp>
        <p:nvSpPr>
          <p:cNvPr id="60420" name="Rectangle 4"/>
          <p:cNvSpPr>
            <a:spLocks noChangeArrowheads="1"/>
          </p:cNvSpPr>
          <p:nvPr/>
        </p:nvSpPr>
        <p:spPr bwMode="auto">
          <a:xfrm>
            <a:off x="7040195" y="609600"/>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1910.147(f)(3)</a:t>
            </a:r>
            <a:endParaRPr lang="en-US" altLang="en-US" u="none" dirty="0"/>
          </a:p>
        </p:txBody>
      </p:sp>
    </p:spTree>
    <p:extLst>
      <p:ext uri="{BB962C8B-B14F-4D97-AF65-F5344CB8AC3E}">
        <p14:creationId xmlns:p14="http://schemas.microsoft.com/office/powerpoint/2010/main" val="416933766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2E0A-6E5E-46E3-8E2A-F0EF0A7362DE}"/>
              </a:ext>
            </a:extLst>
          </p:cNvPr>
          <p:cNvSpPr>
            <a:spLocks noGrp="1"/>
          </p:cNvSpPr>
          <p:nvPr>
            <p:ph type="title"/>
          </p:nvPr>
        </p:nvSpPr>
        <p:spPr>
          <a:xfrm>
            <a:off x="76200" y="304800"/>
            <a:ext cx="1447800" cy="1107996"/>
          </a:xfrm>
        </p:spPr>
        <p:txBody>
          <a:bodyPr/>
          <a:lstStyle/>
          <a:p>
            <a:r>
              <a:rPr lang="en-US" sz="1800" dirty="0"/>
              <a:t>1910.147 Citations by Frequency (since 2015)</a:t>
            </a:r>
          </a:p>
        </p:txBody>
      </p:sp>
      <p:pic>
        <p:nvPicPr>
          <p:cNvPr id="5" name="Content Placeholder 4">
            <a:extLst>
              <a:ext uri="{FF2B5EF4-FFF2-40B4-BE49-F238E27FC236}">
                <a16:creationId xmlns:a16="http://schemas.microsoft.com/office/drawing/2014/main" id="{E88F85D1-B737-45CD-9760-17129A13D05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274" t="10865" r="12390" b="2376"/>
          <a:stretch/>
        </p:blipFill>
        <p:spPr>
          <a:xfrm>
            <a:off x="1581225" y="152400"/>
            <a:ext cx="7486575" cy="6553200"/>
          </a:xfrm>
        </p:spPr>
      </p:pic>
    </p:spTree>
    <p:extLst>
      <p:ext uri="{BB962C8B-B14F-4D97-AF65-F5344CB8AC3E}">
        <p14:creationId xmlns:p14="http://schemas.microsoft.com/office/powerpoint/2010/main" val="396402610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3944-DECD-4CBC-87D3-D43BE8FE93B5}"/>
              </a:ext>
            </a:extLst>
          </p:cNvPr>
          <p:cNvSpPr>
            <a:spLocks noGrp="1"/>
          </p:cNvSpPr>
          <p:nvPr>
            <p:ph type="title"/>
          </p:nvPr>
        </p:nvSpPr>
        <p:spPr/>
        <p:txBody>
          <a:bodyPr/>
          <a:lstStyle/>
          <a:p>
            <a:r>
              <a:rPr lang="en-US" dirty="0"/>
              <a:t>Keeping it Simple…</a:t>
            </a:r>
          </a:p>
        </p:txBody>
      </p:sp>
      <p:sp>
        <p:nvSpPr>
          <p:cNvPr id="3" name="Content Placeholder 2">
            <a:extLst>
              <a:ext uri="{FF2B5EF4-FFF2-40B4-BE49-F238E27FC236}">
                <a16:creationId xmlns:a16="http://schemas.microsoft.com/office/drawing/2014/main" id="{97C81702-3C0A-4A65-B7DD-B8D359F02BBD}"/>
              </a:ext>
            </a:extLst>
          </p:cNvPr>
          <p:cNvSpPr>
            <a:spLocks noGrp="1"/>
          </p:cNvSpPr>
          <p:nvPr>
            <p:ph idx="1"/>
          </p:nvPr>
        </p:nvSpPr>
        <p:spPr/>
        <p:txBody>
          <a:bodyPr>
            <a:normAutofit fontScale="92500" lnSpcReduction="20000"/>
          </a:bodyPr>
          <a:lstStyle/>
          <a:p>
            <a:r>
              <a:rPr lang="en-US" dirty="0"/>
              <a:t>The LOTO standard is relatively complicated, but we typically only cite a few main issues:</a:t>
            </a:r>
          </a:p>
          <a:p>
            <a:pPr marL="514350" indent="-514350">
              <a:buFont typeface="+mj-lt"/>
              <a:buAutoNum type="arabicPeriod"/>
            </a:pPr>
            <a:endParaRPr lang="en-US" dirty="0"/>
          </a:p>
          <a:p>
            <a:pPr marL="514350" indent="-514350">
              <a:buFont typeface="+mj-lt"/>
              <a:buAutoNum type="arabicPeriod"/>
            </a:pPr>
            <a:r>
              <a:rPr lang="en-US" dirty="0"/>
              <a:t>Failure to develop, document, and/or utilize energy control procedures.</a:t>
            </a:r>
          </a:p>
          <a:p>
            <a:pPr marL="514350" indent="-514350">
              <a:buFont typeface="+mj-lt"/>
              <a:buAutoNum type="arabicPeriod"/>
            </a:pPr>
            <a:r>
              <a:rPr lang="en-US" dirty="0"/>
              <a:t>Incomplete energy control procedures.</a:t>
            </a:r>
          </a:p>
          <a:p>
            <a:pPr marL="514350" indent="-514350">
              <a:buFont typeface="+mj-lt"/>
              <a:buAutoNum type="arabicPeriod"/>
            </a:pPr>
            <a:r>
              <a:rPr lang="en-US" dirty="0"/>
              <a:t>Inadequate training of authorized or affected employees</a:t>
            </a:r>
          </a:p>
          <a:p>
            <a:pPr marL="514350" indent="-514350">
              <a:buFont typeface="+mj-lt"/>
              <a:buAutoNum type="arabicPeriod"/>
            </a:pPr>
            <a:r>
              <a:rPr lang="en-US" dirty="0"/>
              <a:t>Failure to conduct periodic inspections of the procedures and/or authorized employees.</a:t>
            </a:r>
          </a:p>
          <a:p>
            <a:pPr marL="514350" indent="-514350">
              <a:buFont typeface="+mj-lt"/>
              <a:buAutoNum type="arabicPeriod"/>
            </a:pPr>
            <a:r>
              <a:rPr lang="en-US" dirty="0"/>
              <a:t>Failure to use group lockout when there are multiple employees doing servicing &amp; maintenance work.</a:t>
            </a:r>
          </a:p>
          <a:p>
            <a:pPr marL="514350" indent="-514350">
              <a:buFont typeface="+mj-lt"/>
              <a:buAutoNum type="arabicPeriod"/>
            </a:pPr>
            <a:endParaRPr lang="en-US" dirty="0"/>
          </a:p>
        </p:txBody>
      </p:sp>
    </p:spTree>
    <p:extLst>
      <p:ext uri="{BB962C8B-B14F-4D97-AF65-F5344CB8AC3E}">
        <p14:creationId xmlns:p14="http://schemas.microsoft.com/office/powerpoint/2010/main" val="213802880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43AB-9412-460D-9407-3A92756296E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F9BF063D-D6C7-48AE-BA90-4917FFA115BA}"/>
              </a:ext>
            </a:extLst>
          </p:cNvPr>
          <p:cNvPicPr>
            <a:picLocks noChangeAspect="1"/>
          </p:cNvPicPr>
          <p:nvPr/>
        </p:nvPicPr>
        <p:blipFill rotWithShape="1">
          <a:blip r:embed="rId3">
            <a:extLst>
              <a:ext uri="{28A0092B-C50C-407E-A947-70E740481C1C}">
                <a14:useLocalDpi xmlns:a14="http://schemas.microsoft.com/office/drawing/2010/main" val="0"/>
              </a:ext>
            </a:extLst>
          </a:blip>
          <a:srcRect l="13274" t="33059" r="12390" b="30623"/>
          <a:stretch/>
        </p:blipFill>
        <p:spPr bwMode="auto">
          <a:xfrm>
            <a:off x="0" y="101791"/>
            <a:ext cx="9080417" cy="332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9542CB-9A96-4A84-BC74-484C5149D941}"/>
              </a:ext>
            </a:extLst>
          </p:cNvPr>
          <p:cNvSpPr/>
          <p:nvPr/>
        </p:nvSpPr>
        <p:spPr bwMode="auto">
          <a:xfrm>
            <a:off x="228600" y="1676400"/>
            <a:ext cx="8458200" cy="3048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C027D652-648C-4D12-A7AC-3CC8F4197CA4}"/>
              </a:ext>
            </a:extLst>
          </p:cNvPr>
          <p:cNvSpPr txBox="1"/>
          <p:nvPr/>
        </p:nvSpPr>
        <p:spPr>
          <a:xfrm>
            <a:off x="609600" y="3987946"/>
            <a:ext cx="7772400" cy="1015663"/>
          </a:xfrm>
          <a:prstGeom prst="rect">
            <a:avLst/>
          </a:prstGeom>
          <a:noFill/>
        </p:spPr>
        <p:txBody>
          <a:bodyPr wrap="square" rtlCol="0">
            <a:spAutoFit/>
          </a:bodyPr>
          <a:lstStyle/>
          <a:p>
            <a:r>
              <a:rPr lang="en-US" sz="2000" u="none" dirty="0"/>
              <a:t>29 CFR 1910.147(c)(4)(</a:t>
            </a:r>
            <a:r>
              <a:rPr lang="en-US" sz="2000" u="none" dirty="0" err="1"/>
              <a:t>i</a:t>
            </a:r>
            <a:r>
              <a:rPr lang="en-US" sz="2000" u="none" dirty="0"/>
              <a:t>): Procedures were not developed, documented and utilized for the control of potentially hazardous energy when employees were engaged in the activities covered by this section:</a:t>
            </a:r>
          </a:p>
        </p:txBody>
      </p:sp>
    </p:spTree>
    <p:extLst>
      <p:ext uri="{BB962C8B-B14F-4D97-AF65-F5344CB8AC3E}">
        <p14:creationId xmlns:p14="http://schemas.microsoft.com/office/powerpoint/2010/main" val="3424276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0ED5-FE96-434E-A3B5-0BE15BDE850B}"/>
              </a:ext>
            </a:extLst>
          </p:cNvPr>
          <p:cNvSpPr>
            <a:spLocks noGrp="1"/>
          </p:cNvSpPr>
          <p:nvPr>
            <p:ph type="title"/>
          </p:nvPr>
        </p:nvSpPr>
        <p:spPr/>
        <p:txBody>
          <a:bodyPr/>
          <a:lstStyle/>
          <a:p>
            <a:r>
              <a:rPr lang="en-US" dirty="0"/>
              <a:t>1910.147(c)(4)(</a:t>
            </a:r>
            <a:r>
              <a:rPr lang="en-US" dirty="0" err="1"/>
              <a:t>i</a:t>
            </a:r>
            <a:r>
              <a:rPr lang="en-US" dirty="0"/>
              <a:t>) – Lack of ECP</a:t>
            </a:r>
          </a:p>
        </p:txBody>
      </p:sp>
      <p:sp>
        <p:nvSpPr>
          <p:cNvPr id="3" name="Content Placeholder 2">
            <a:extLst>
              <a:ext uri="{FF2B5EF4-FFF2-40B4-BE49-F238E27FC236}">
                <a16:creationId xmlns:a16="http://schemas.microsoft.com/office/drawing/2014/main" id="{02139552-0B14-49B5-9727-AAB596E02AAF}"/>
              </a:ext>
            </a:extLst>
          </p:cNvPr>
          <p:cNvSpPr>
            <a:spLocks noGrp="1"/>
          </p:cNvSpPr>
          <p:nvPr>
            <p:ph idx="1"/>
          </p:nvPr>
        </p:nvSpPr>
        <p:spPr/>
        <p:txBody>
          <a:bodyPr>
            <a:normAutofit fontScale="77500" lnSpcReduction="20000"/>
          </a:bodyPr>
          <a:lstStyle/>
          <a:p>
            <a:r>
              <a:rPr lang="en-US" dirty="0"/>
              <a:t>It’s important to first determine which element(s) of this standard have been violated.</a:t>
            </a:r>
          </a:p>
          <a:p>
            <a:pPr marL="0" indent="0">
              <a:buNone/>
            </a:pPr>
            <a:endParaRPr lang="en-US" dirty="0"/>
          </a:p>
          <a:p>
            <a:pPr marL="914400" lvl="1" indent="-457200">
              <a:buFont typeface="+mj-lt"/>
              <a:buAutoNum type="arabicPeriod"/>
            </a:pPr>
            <a:r>
              <a:rPr lang="en-US" dirty="0"/>
              <a:t>Have energy control procedures been </a:t>
            </a:r>
            <a:r>
              <a:rPr lang="en-US" dirty="0">
                <a:solidFill>
                  <a:srgbClr val="FF0000"/>
                </a:solidFill>
              </a:rPr>
              <a:t>developed</a:t>
            </a:r>
            <a:r>
              <a:rPr lang="en-US" dirty="0"/>
              <a:t>? Keep in mind, these procedures could be verbal.</a:t>
            </a:r>
          </a:p>
          <a:p>
            <a:pPr marL="914400" lvl="1" indent="-457200">
              <a:buFont typeface="+mj-lt"/>
              <a:buAutoNum type="arabicPeriod"/>
            </a:pPr>
            <a:endParaRPr lang="en-US" dirty="0"/>
          </a:p>
          <a:p>
            <a:pPr marL="914400" lvl="1" indent="-457200">
              <a:buFont typeface="+mj-lt"/>
              <a:buAutoNum type="arabicPeriod"/>
            </a:pPr>
            <a:r>
              <a:rPr lang="en-US" dirty="0"/>
              <a:t>Have the procedures been </a:t>
            </a:r>
            <a:r>
              <a:rPr lang="en-US" dirty="0">
                <a:solidFill>
                  <a:srgbClr val="FF0000"/>
                </a:solidFill>
              </a:rPr>
              <a:t>documented</a:t>
            </a:r>
            <a:r>
              <a:rPr lang="en-US" dirty="0"/>
              <a:t> in writing?  Remember, if the machinery and the employer meets </a:t>
            </a:r>
            <a:r>
              <a:rPr lang="en-US" u="sng" dirty="0"/>
              <a:t>all</a:t>
            </a:r>
            <a:r>
              <a:rPr lang="en-US" dirty="0"/>
              <a:t> the exceptions (e.g. single energy source, no stored energy, etc.), the procedures don’t have to be documented.</a:t>
            </a:r>
          </a:p>
          <a:p>
            <a:pPr marL="914400" lvl="1" indent="-457200">
              <a:buFont typeface="+mj-lt"/>
              <a:buAutoNum type="arabicPeriod"/>
            </a:pPr>
            <a:endParaRPr lang="en-US" dirty="0"/>
          </a:p>
          <a:p>
            <a:pPr marL="914400" lvl="1" indent="-457200">
              <a:buFont typeface="+mj-lt"/>
              <a:buAutoNum type="arabicPeriod"/>
            </a:pPr>
            <a:r>
              <a:rPr lang="en-US" dirty="0"/>
              <a:t>Are the procedures being </a:t>
            </a:r>
            <a:r>
              <a:rPr lang="en-US" dirty="0">
                <a:solidFill>
                  <a:srgbClr val="FF0000"/>
                </a:solidFill>
              </a:rPr>
              <a:t>utilized</a:t>
            </a:r>
            <a:r>
              <a:rPr lang="en-US" dirty="0"/>
              <a:t> by employees during servicing and/or maintenance activities.</a:t>
            </a:r>
          </a:p>
          <a:p>
            <a:pPr marL="457200" lvl="1" indent="0">
              <a:buNone/>
            </a:pPr>
            <a:endParaRPr lang="en-US" dirty="0"/>
          </a:p>
          <a:p>
            <a:pPr marL="566737" indent="-457200"/>
            <a:r>
              <a:rPr lang="en-US" dirty="0"/>
              <a:t>Your AVD should outline the specific details – as well as the type of servicing and/or maintenance work that was occurring.</a:t>
            </a:r>
          </a:p>
        </p:txBody>
      </p:sp>
    </p:spTree>
    <p:extLst>
      <p:ext uri="{BB962C8B-B14F-4D97-AF65-F5344CB8AC3E}">
        <p14:creationId xmlns:p14="http://schemas.microsoft.com/office/powerpoint/2010/main" val="31170217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43AB-9412-460D-9407-3A92756296E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F9BF063D-D6C7-48AE-BA90-4917FFA115BA}"/>
              </a:ext>
            </a:extLst>
          </p:cNvPr>
          <p:cNvPicPr>
            <a:picLocks noChangeAspect="1"/>
          </p:cNvPicPr>
          <p:nvPr/>
        </p:nvPicPr>
        <p:blipFill rotWithShape="1">
          <a:blip r:embed="rId3">
            <a:extLst>
              <a:ext uri="{28A0092B-C50C-407E-A947-70E740481C1C}">
                <a14:useLocalDpi xmlns:a14="http://schemas.microsoft.com/office/drawing/2010/main" val="0"/>
              </a:ext>
            </a:extLst>
          </a:blip>
          <a:srcRect l="13274" t="33059" r="12390" b="30623"/>
          <a:stretch/>
        </p:blipFill>
        <p:spPr bwMode="auto">
          <a:xfrm>
            <a:off x="0" y="101791"/>
            <a:ext cx="9080417" cy="332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9542CB-9A96-4A84-BC74-484C5149D941}"/>
              </a:ext>
            </a:extLst>
          </p:cNvPr>
          <p:cNvSpPr/>
          <p:nvPr/>
        </p:nvSpPr>
        <p:spPr bwMode="auto">
          <a:xfrm>
            <a:off x="228600" y="1676400"/>
            <a:ext cx="8458200" cy="3048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C027D652-648C-4D12-A7AC-3CC8F4197CA4}"/>
              </a:ext>
            </a:extLst>
          </p:cNvPr>
          <p:cNvSpPr txBox="1"/>
          <p:nvPr/>
        </p:nvSpPr>
        <p:spPr>
          <a:xfrm>
            <a:off x="609600" y="3555809"/>
            <a:ext cx="7772400" cy="1015663"/>
          </a:xfrm>
          <a:prstGeom prst="rect">
            <a:avLst/>
          </a:prstGeom>
          <a:noFill/>
        </p:spPr>
        <p:txBody>
          <a:bodyPr wrap="square" rtlCol="0">
            <a:spAutoFit/>
          </a:bodyPr>
          <a:lstStyle/>
          <a:p>
            <a:r>
              <a:rPr lang="en-US" sz="2000" u="none" dirty="0"/>
              <a:t>29 CFR 1910.147(c)(4)(</a:t>
            </a:r>
            <a:r>
              <a:rPr lang="en-US" sz="2000" u="none" dirty="0" err="1"/>
              <a:t>i</a:t>
            </a:r>
            <a:r>
              <a:rPr lang="en-US" sz="2000" u="none" dirty="0"/>
              <a:t>): Procedures were not developed, documented and utilized for the control of potentially hazardous energy when employees were engaged in the activities covered by this section:</a:t>
            </a:r>
          </a:p>
        </p:txBody>
      </p:sp>
      <p:sp>
        <p:nvSpPr>
          <p:cNvPr id="9" name="TextBox 8">
            <a:extLst>
              <a:ext uri="{FF2B5EF4-FFF2-40B4-BE49-F238E27FC236}">
                <a16:creationId xmlns:a16="http://schemas.microsoft.com/office/drawing/2014/main" id="{A0A1AEDE-C82C-41BD-8DA4-351AABEADAC9}"/>
              </a:ext>
            </a:extLst>
          </p:cNvPr>
          <p:cNvSpPr txBox="1"/>
          <p:nvPr/>
        </p:nvSpPr>
        <p:spPr>
          <a:xfrm>
            <a:off x="654008" y="4733387"/>
            <a:ext cx="7772400" cy="1938992"/>
          </a:xfrm>
          <a:prstGeom prst="rect">
            <a:avLst/>
          </a:prstGeom>
          <a:noFill/>
        </p:spPr>
        <p:txBody>
          <a:bodyPr wrap="square" rtlCol="0">
            <a:spAutoFit/>
          </a:bodyPr>
          <a:lstStyle/>
          <a:p>
            <a:r>
              <a:rPr lang="en-US" sz="2000" u="none" dirty="0"/>
              <a:t>a) Facility – in the Finishing Department where </a:t>
            </a:r>
            <a:r>
              <a:rPr lang="en-US" sz="2000" b="1" u="none" dirty="0"/>
              <a:t>the employer did not develop and utilize machine specific energy control procedures </a:t>
            </a:r>
            <a:r>
              <a:rPr lang="en-US" sz="2000" u="none" dirty="0"/>
              <a:t>when employees perform servicing and/or maintenance activities on equipment having multiple sources of energy such as but not limited to, the </a:t>
            </a:r>
            <a:r>
              <a:rPr lang="en-US" sz="2000" u="none" dirty="0" err="1"/>
              <a:t>tenter</a:t>
            </a:r>
            <a:r>
              <a:rPr lang="en-US" sz="2000" u="none" dirty="0"/>
              <a:t> frame SR-1 machine. On or about November 20, 2018, </a:t>
            </a:r>
            <a:r>
              <a:rPr lang="en-US" sz="2000" b="1" u="none" dirty="0"/>
              <a:t>an operator was seriously injured while fixing a machine jam.</a:t>
            </a:r>
          </a:p>
        </p:txBody>
      </p:sp>
    </p:spTree>
    <p:extLst>
      <p:ext uri="{BB962C8B-B14F-4D97-AF65-F5344CB8AC3E}">
        <p14:creationId xmlns:p14="http://schemas.microsoft.com/office/powerpoint/2010/main" val="3223990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43AB-9412-460D-9407-3A92756296E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F9BF063D-D6C7-48AE-BA90-4917FFA115BA}"/>
              </a:ext>
            </a:extLst>
          </p:cNvPr>
          <p:cNvPicPr>
            <a:picLocks noChangeAspect="1"/>
          </p:cNvPicPr>
          <p:nvPr/>
        </p:nvPicPr>
        <p:blipFill rotWithShape="1">
          <a:blip r:embed="rId3">
            <a:extLst>
              <a:ext uri="{28A0092B-C50C-407E-A947-70E740481C1C}">
                <a14:useLocalDpi xmlns:a14="http://schemas.microsoft.com/office/drawing/2010/main" val="0"/>
              </a:ext>
            </a:extLst>
          </a:blip>
          <a:srcRect l="13274" t="33059" r="12390" b="30623"/>
          <a:stretch/>
        </p:blipFill>
        <p:spPr bwMode="auto">
          <a:xfrm>
            <a:off x="0" y="101791"/>
            <a:ext cx="9080417" cy="332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9542CB-9A96-4A84-BC74-484C5149D941}"/>
              </a:ext>
            </a:extLst>
          </p:cNvPr>
          <p:cNvSpPr/>
          <p:nvPr/>
        </p:nvSpPr>
        <p:spPr bwMode="auto">
          <a:xfrm>
            <a:off x="228600" y="1676400"/>
            <a:ext cx="8458200" cy="3048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C027D652-648C-4D12-A7AC-3CC8F4197CA4}"/>
              </a:ext>
            </a:extLst>
          </p:cNvPr>
          <p:cNvSpPr txBox="1"/>
          <p:nvPr/>
        </p:nvSpPr>
        <p:spPr>
          <a:xfrm>
            <a:off x="629199" y="3545894"/>
            <a:ext cx="7772400" cy="1015663"/>
          </a:xfrm>
          <a:prstGeom prst="rect">
            <a:avLst/>
          </a:prstGeom>
          <a:noFill/>
        </p:spPr>
        <p:txBody>
          <a:bodyPr wrap="square" rtlCol="0">
            <a:spAutoFit/>
          </a:bodyPr>
          <a:lstStyle/>
          <a:p>
            <a:r>
              <a:rPr lang="en-US" sz="2000" u="none" dirty="0"/>
              <a:t>29 CFR 1910.147(c)(4)(</a:t>
            </a:r>
            <a:r>
              <a:rPr lang="en-US" sz="2000" u="none" dirty="0" err="1"/>
              <a:t>i</a:t>
            </a:r>
            <a:r>
              <a:rPr lang="en-US" sz="2000" u="none" dirty="0"/>
              <a:t>): Procedures were not developed, documented and utilized for the control of potentially hazardous energy when employees were engaged in the activities covered by this section:</a:t>
            </a:r>
          </a:p>
        </p:txBody>
      </p:sp>
      <p:sp>
        <p:nvSpPr>
          <p:cNvPr id="10" name="TextBox 9">
            <a:extLst>
              <a:ext uri="{FF2B5EF4-FFF2-40B4-BE49-F238E27FC236}">
                <a16:creationId xmlns:a16="http://schemas.microsoft.com/office/drawing/2014/main" id="{524E08F1-E5BE-4E87-80CD-454153864BE5}"/>
              </a:ext>
            </a:extLst>
          </p:cNvPr>
          <p:cNvSpPr txBox="1"/>
          <p:nvPr/>
        </p:nvSpPr>
        <p:spPr>
          <a:xfrm>
            <a:off x="654008" y="4621989"/>
            <a:ext cx="7772400" cy="2246769"/>
          </a:xfrm>
          <a:prstGeom prst="rect">
            <a:avLst/>
          </a:prstGeom>
          <a:noFill/>
        </p:spPr>
        <p:txBody>
          <a:bodyPr wrap="square" rtlCol="0">
            <a:spAutoFit/>
          </a:bodyPr>
          <a:lstStyle/>
          <a:p>
            <a:r>
              <a:rPr lang="en-US" sz="2000" u="none" dirty="0"/>
              <a:t>b) Laminator Line 3, Horizontal Slitter - where energy control procedures to protect employees from exposure to the Miller Moore slitter 1 (serial number 96238162-004) or slitter 2 (serial number 96238162-003) while performing servicing and maintenance activities, including but not limited to, removing or </a:t>
            </a:r>
            <a:r>
              <a:rPr lang="en-US" sz="2000" b="1" u="none" dirty="0"/>
              <a:t>clearing a jam </a:t>
            </a:r>
            <a:r>
              <a:rPr lang="en-US" sz="2000" u="none" dirty="0"/>
              <a:t>caused by a material build up, </a:t>
            </a:r>
            <a:r>
              <a:rPr lang="en-US" sz="2000" b="1" u="none" dirty="0"/>
              <a:t>had been developed but were not utilized to clear material jams during production operations.</a:t>
            </a:r>
          </a:p>
        </p:txBody>
      </p:sp>
    </p:spTree>
    <p:extLst>
      <p:ext uri="{BB962C8B-B14F-4D97-AF65-F5344CB8AC3E}">
        <p14:creationId xmlns:p14="http://schemas.microsoft.com/office/powerpoint/2010/main" val="1046306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Lockout/Tagout</a:t>
            </a:r>
          </a:p>
        </p:txBody>
      </p:sp>
      <p:sp>
        <p:nvSpPr>
          <p:cNvPr id="5123" name="Rectangle 3"/>
          <p:cNvSpPr>
            <a:spLocks noGrp="1" noChangeArrowheads="1"/>
          </p:cNvSpPr>
          <p:nvPr>
            <p:ph type="body" idx="1"/>
          </p:nvPr>
        </p:nvSpPr>
        <p:spPr>
          <a:xfrm>
            <a:off x="533400" y="1184359"/>
            <a:ext cx="7772400" cy="4495800"/>
          </a:xfrm>
        </p:spPr>
        <p:txBody>
          <a:bodyPr/>
          <a:lstStyle/>
          <a:p>
            <a:r>
              <a:rPr lang="en-US" altLang="en-US" dirty="0"/>
              <a:t>Technically known as the </a:t>
            </a:r>
            <a:r>
              <a:rPr lang="en-US" altLang="en-US" b="1" dirty="0"/>
              <a:t>Control of Hazardous Energy</a:t>
            </a:r>
          </a:p>
          <a:p>
            <a:endParaRPr lang="en-US" altLang="en-US" sz="800" b="1" dirty="0"/>
          </a:p>
          <a:p>
            <a:pPr lvl="1"/>
            <a:r>
              <a:rPr lang="en-US" altLang="en-US" i="1" dirty="0"/>
              <a:t>Control of unexpected energization or start-up of machines or equipment, or release of stored energy that could cause injury to employees</a:t>
            </a:r>
          </a:p>
        </p:txBody>
      </p:sp>
      <p:sp>
        <p:nvSpPr>
          <p:cNvPr id="5125" name="Text Box 5"/>
          <p:cNvSpPr txBox="1">
            <a:spLocks noChangeArrowheads="1"/>
          </p:cNvSpPr>
          <p:nvPr/>
        </p:nvSpPr>
        <p:spPr bwMode="auto">
          <a:xfrm>
            <a:off x="7427766" y="653619"/>
            <a:ext cx="1146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a:t>
            </a:r>
          </a:p>
        </p:txBody>
      </p:sp>
      <p:pic>
        <p:nvPicPr>
          <p:cNvPr id="6" name="Picture 4" descr="C:\Users\cthunter1.EADS\Documents\000 PROJECTS\PPT REVIEW\2015\01 Const Ind\21 LOTO\LockoutStation3163640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432259"/>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51697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91895C-19CA-4F1C-B20F-A3EECF367365}"/>
              </a:ext>
            </a:extLst>
          </p:cNvPr>
          <p:cNvSpPr>
            <a:spLocks noGrp="1"/>
          </p:cNvSpPr>
          <p:nvPr>
            <p:ph type="title"/>
          </p:nvPr>
        </p:nvSpPr>
        <p:spPr>
          <a:xfrm>
            <a:off x="609600" y="457200"/>
            <a:ext cx="7924800" cy="430887"/>
          </a:xfrm>
        </p:spPr>
        <p:txBody>
          <a:bodyPr/>
          <a:lstStyle/>
          <a:p>
            <a:r>
              <a:rPr lang="en-US" sz="2800" dirty="0"/>
              <a:t>Violation Section (B1) – Required Elements</a:t>
            </a:r>
          </a:p>
        </p:txBody>
      </p:sp>
      <p:sp>
        <p:nvSpPr>
          <p:cNvPr id="4" name="Content Placeholder 3">
            <a:extLst>
              <a:ext uri="{FF2B5EF4-FFF2-40B4-BE49-F238E27FC236}">
                <a16:creationId xmlns:a16="http://schemas.microsoft.com/office/drawing/2014/main" id="{F6DF5E2F-BDE3-4155-9326-C7F1C1A97155}"/>
              </a:ext>
            </a:extLst>
          </p:cNvPr>
          <p:cNvSpPr>
            <a:spLocks noGrp="1"/>
          </p:cNvSpPr>
          <p:nvPr>
            <p:ph idx="1"/>
          </p:nvPr>
        </p:nvSpPr>
        <p:spPr/>
        <p:txBody>
          <a:bodyPr/>
          <a:lstStyle/>
          <a:p>
            <a:r>
              <a:rPr lang="en-US" dirty="0"/>
              <a:t>Evidence that must be documented for this citation (and all 1910.147 citations):</a:t>
            </a:r>
          </a:p>
          <a:p>
            <a:pPr marL="914400" lvl="1" indent="-457200">
              <a:buFont typeface="+mj-lt"/>
              <a:buAutoNum type="arabicPeriod"/>
            </a:pPr>
            <a:r>
              <a:rPr lang="en-US" dirty="0"/>
              <a:t>How/why this standard (1910.147) applies.  Exactly what servicing and/or maintenance activities were being conducted?</a:t>
            </a:r>
          </a:p>
          <a:p>
            <a:pPr marL="914400" lvl="1" indent="-457200">
              <a:buFont typeface="+mj-lt"/>
              <a:buAutoNum type="arabicPeriod"/>
            </a:pPr>
            <a:r>
              <a:rPr lang="en-US" dirty="0"/>
              <a:t>If during normal production, explain how they had to remove a guard or reach into an associated danger zone.</a:t>
            </a:r>
          </a:p>
          <a:p>
            <a:pPr marL="914400" lvl="1" indent="-457200">
              <a:buFont typeface="+mj-lt"/>
              <a:buAutoNum type="arabicPeriod"/>
            </a:pPr>
            <a:r>
              <a:rPr lang="en-US" dirty="0"/>
              <a:t>Explain how/why the minor servicing exemption does not apply.  Is it routine and repetitive?  Is the work conducting using alternative measures that provide effective protection?</a:t>
            </a:r>
          </a:p>
        </p:txBody>
      </p:sp>
    </p:spTree>
    <p:extLst>
      <p:ext uri="{BB962C8B-B14F-4D97-AF65-F5344CB8AC3E}">
        <p14:creationId xmlns:p14="http://schemas.microsoft.com/office/powerpoint/2010/main" val="347410106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91895C-19CA-4F1C-B20F-A3EECF367365}"/>
              </a:ext>
            </a:extLst>
          </p:cNvPr>
          <p:cNvSpPr>
            <a:spLocks noGrp="1"/>
          </p:cNvSpPr>
          <p:nvPr>
            <p:ph type="title"/>
          </p:nvPr>
        </p:nvSpPr>
        <p:spPr>
          <a:xfrm>
            <a:off x="609600" y="457200"/>
            <a:ext cx="7924800" cy="430887"/>
          </a:xfrm>
        </p:spPr>
        <p:txBody>
          <a:bodyPr/>
          <a:lstStyle/>
          <a:p>
            <a:r>
              <a:rPr lang="en-US" sz="2800" dirty="0"/>
              <a:t>Violation Section (B1) – Required Elements</a:t>
            </a:r>
          </a:p>
        </p:txBody>
      </p:sp>
      <p:sp>
        <p:nvSpPr>
          <p:cNvPr id="4" name="Content Placeholder 3">
            <a:extLst>
              <a:ext uri="{FF2B5EF4-FFF2-40B4-BE49-F238E27FC236}">
                <a16:creationId xmlns:a16="http://schemas.microsoft.com/office/drawing/2014/main" id="{F6DF5E2F-BDE3-4155-9326-C7F1C1A97155}"/>
              </a:ext>
            </a:extLst>
          </p:cNvPr>
          <p:cNvSpPr>
            <a:spLocks noGrp="1"/>
          </p:cNvSpPr>
          <p:nvPr>
            <p:ph idx="1"/>
          </p:nvPr>
        </p:nvSpPr>
        <p:spPr/>
        <p:txBody>
          <a:bodyPr/>
          <a:lstStyle/>
          <a:p>
            <a:r>
              <a:rPr lang="en-US" dirty="0"/>
              <a:t>After establishing the standard applies, you need to document how the employer violated its requirements.</a:t>
            </a:r>
          </a:p>
          <a:p>
            <a:pPr lvl="1"/>
            <a:r>
              <a:rPr lang="en-US" dirty="0"/>
              <a:t>How/why we know procedures were not </a:t>
            </a:r>
            <a:r>
              <a:rPr lang="en-US" b="1" dirty="0"/>
              <a:t>developed</a:t>
            </a:r>
            <a:r>
              <a:rPr lang="en-US" dirty="0"/>
              <a:t>.</a:t>
            </a:r>
          </a:p>
          <a:p>
            <a:pPr lvl="1"/>
            <a:r>
              <a:rPr lang="en-US" dirty="0"/>
              <a:t>Were the procedures </a:t>
            </a:r>
            <a:r>
              <a:rPr lang="en-US" b="1" dirty="0"/>
              <a:t>documented</a:t>
            </a:r>
            <a:r>
              <a:rPr lang="en-US" dirty="0"/>
              <a:t> in writing?  Be sure to explain how the machinery did not meet the exceptions (e.g. multiple energy sources), so the ECP must be in writing.</a:t>
            </a:r>
          </a:p>
          <a:p>
            <a:pPr lvl="1"/>
            <a:r>
              <a:rPr lang="en-US" dirty="0"/>
              <a:t>Explain how the procedures were not </a:t>
            </a:r>
            <a:r>
              <a:rPr lang="en-US" b="1" dirty="0"/>
              <a:t>utilized</a:t>
            </a:r>
            <a:r>
              <a:rPr lang="en-US" dirty="0"/>
              <a:t>.  Be sure to discuss what employees said how they typically handle that servicing and/or maintenance activity.</a:t>
            </a:r>
          </a:p>
          <a:p>
            <a:pPr lvl="1"/>
            <a:endParaRPr lang="en-US" dirty="0"/>
          </a:p>
        </p:txBody>
      </p:sp>
    </p:spTree>
    <p:extLst>
      <p:ext uri="{BB962C8B-B14F-4D97-AF65-F5344CB8AC3E}">
        <p14:creationId xmlns:p14="http://schemas.microsoft.com/office/powerpoint/2010/main" val="41889572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43AB-9412-460D-9407-3A92756296E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F9BF063D-D6C7-48AE-BA90-4917FFA115BA}"/>
              </a:ext>
            </a:extLst>
          </p:cNvPr>
          <p:cNvPicPr>
            <a:picLocks noChangeAspect="1"/>
          </p:cNvPicPr>
          <p:nvPr/>
        </p:nvPicPr>
        <p:blipFill rotWithShape="1">
          <a:blip r:embed="rId3">
            <a:extLst>
              <a:ext uri="{28A0092B-C50C-407E-A947-70E740481C1C}">
                <a14:useLocalDpi xmlns:a14="http://schemas.microsoft.com/office/drawing/2010/main" val="0"/>
              </a:ext>
            </a:extLst>
          </a:blip>
          <a:srcRect l="13274" t="33059" r="12390" b="30623"/>
          <a:stretch/>
        </p:blipFill>
        <p:spPr bwMode="auto">
          <a:xfrm>
            <a:off x="0" y="101791"/>
            <a:ext cx="9080417" cy="332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9542CB-9A96-4A84-BC74-484C5149D941}"/>
              </a:ext>
            </a:extLst>
          </p:cNvPr>
          <p:cNvSpPr/>
          <p:nvPr/>
        </p:nvSpPr>
        <p:spPr bwMode="auto">
          <a:xfrm>
            <a:off x="228600" y="1912937"/>
            <a:ext cx="8458200" cy="3048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2" name="TextBox 1">
            <a:extLst>
              <a:ext uri="{FF2B5EF4-FFF2-40B4-BE49-F238E27FC236}">
                <a16:creationId xmlns:a16="http://schemas.microsoft.com/office/drawing/2014/main" id="{469E2C29-482F-4150-B440-958C6C3ED157}"/>
              </a:ext>
            </a:extLst>
          </p:cNvPr>
          <p:cNvSpPr txBox="1"/>
          <p:nvPr/>
        </p:nvSpPr>
        <p:spPr>
          <a:xfrm>
            <a:off x="457200" y="3581400"/>
            <a:ext cx="8153400" cy="1015663"/>
          </a:xfrm>
          <a:prstGeom prst="rect">
            <a:avLst/>
          </a:prstGeom>
          <a:noFill/>
        </p:spPr>
        <p:txBody>
          <a:bodyPr wrap="square" rtlCol="0">
            <a:spAutoFit/>
          </a:bodyPr>
          <a:lstStyle/>
          <a:p>
            <a:r>
              <a:rPr lang="en-US" sz="2000" u="none" dirty="0"/>
              <a:t>29 CFR 1910.147(c)(6)(</a:t>
            </a:r>
            <a:r>
              <a:rPr lang="en-US" sz="2000" u="none" dirty="0" err="1"/>
              <a:t>i</a:t>
            </a:r>
            <a:r>
              <a:rPr lang="en-US" sz="2000" u="none" dirty="0"/>
              <a:t>): The employer did not conduct a periodic inspection of the energy control procedure at least annually to ensure that the procedure and the requirement of this standard were being followed:</a:t>
            </a:r>
          </a:p>
        </p:txBody>
      </p:sp>
      <p:sp>
        <p:nvSpPr>
          <p:cNvPr id="6" name="TextBox 5">
            <a:extLst>
              <a:ext uri="{FF2B5EF4-FFF2-40B4-BE49-F238E27FC236}">
                <a16:creationId xmlns:a16="http://schemas.microsoft.com/office/drawing/2014/main" id="{B6B70217-0B20-4323-906C-1D2B97186A26}"/>
              </a:ext>
            </a:extLst>
          </p:cNvPr>
          <p:cNvSpPr txBox="1"/>
          <p:nvPr/>
        </p:nvSpPr>
        <p:spPr>
          <a:xfrm>
            <a:off x="457200" y="4732314"/>
            <a:ext cx="8153400" cy="1631216"/>
          </a:xfrm>
          <a:prstGeom prst="rect">
            <a:avLst/>
          </a:prstGeom>
          <a:noFill/>
        </p:spPr>
        <p:txBody>
          <a:bodyPr wrap="square" rtlCol="0">
            <a:spAutoFit/>
          </a:bodyPr>
          <a:lstStyle/>
          <a:p>
            <a:r>
              <a:rPr lang="en-US" sz="2000" u="none" dirty="0"/>
              <a:t>a) facility, routing department - where periodic inspections of the energy control procedures were not conducted for employees performing servicing and/or maintenance activities on equipment such as the C.R. </a:t>
            </a:r>
            <a:r>
              <a:rPr lang="en-US" sz="2000" u="none" dirty="0" err="1"/>
              <a:t>Onsrud</a:t>
            </a:r>
            <a:r>
              <a:rPr lang="en-US" sz="2000" u="none" dirty="0"/>
              <a:t> Single Table C.N.C. Machine that has multiple sources of energy, to include electrical, hydraulic, and mechanical.</a:t>
            </a:r>
          </a:p>
        </p:txBody>
      </p:sp>
    </p:spTree>
    <p:extLst>
      <p:ext uri="{BB962C8B-B14F-4D97-AF65-F5344CB8AC3E}">
        <p14:creationId xmlns:p14="http://schemas.microsoft.com/office/powerpoint/2010/main" val="1594451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43AB-9412-460D-9407-3A92756296E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F9BF063D-D6C7-48AE-BA90-4917FFA115BA}"/>
              </a:ext>
            </a:extLst>
          </p:cNvPr>
          <p:cNvPicPr>
            <a:picLocks noChangeAspect="1"/>
          </p:cNvPicPr>
          <p:nvPr/>
        </p:nvPicPr>
        <p:blipFill rotWithShape="1">
          <a:blip r:embed="rId3">
            <a:extLst>
              <a:ext uri="{28A0092B-C50C-407E-A947-70E740481C1C}">
                <a14:useLocalDpi xmlns:a14="http://schemas.microsoft.com/office/drawing/2010/main" val="0"/>
              </a:ext>
            </a:extLst>
          </a:blip>
          <a:srcRect l="13274" t="33059" r="12390" b="30623"/>
          <a:stretch/>
        </p:blipFill>
        <p:spPr bwMode="auto">
          <a:xfrm>
            <a:off x="0" y="101791"/>
            <a:ext cx="9080417" cy="332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9542CB-9A96-4A84-BC74-484C5149D941}"/>
              </a:ext>
            </a:extLst>
          </p:cNvPr>
          <p:cNvSpPr/>
          <p:nvPr/>
        </p:nvSpPr>
        <p:spPr bwMode="auto">
          <a:xfrm>
            <a:off x="63583" y="2209800"/>
            <a:ext cx="8593091" cy="3048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E3C0EC3E-A21D-42EC-8557-9EE0D9763436}"/>
              </a:ext>
            </a:extLst>
          </p:cNvPr>
          <p:cNvSpPr txBox="1"/>
          <p:nvPr/>
        </p:nvSpPr>
        <p:spPr>
          <a:xfrm>
            <a:off x="459964" y="3497221"/>
            <a:ext cx="8153400" cy="1938992"/>
          </a:xfrm>
          <a:prstGeom prst="rect">
            <a:avLst/>
          </a:prstGeom>
          <a:noFill/>
        </p:spPr>
        <p:txBody>
          <a:bodyPr wrap="square" rtlCol="0">
            <a:spAutoFit/>
          </a:bodyPr>
          <a:lstStyle/>
          <a:p>
            <a:r>
              <a:rPr lang="en-US" sz="2000" u="none" dirty="0"/>
              <a:t>29 CFR 1910.147(c)(1): The employer did not establish a program consisting of energy control procedures, employee training and periodic inspections to ensure that before any employee performs any servicing or maintenance on a machine or equipment where the unexpected energizing, startup or release of stored energy could occur and cause injury, the machine or equipment was isolated from the energy source and rendered inoperative:</a:t>
            </a:r>
          </a:p>
        </p:txBody>
      </p:sp>
      <p:sp>
        <p:nvSpPr>
          <p:cNvPr id="8" name="TextBox 7">
            <a:extLst>
              <a:ext uri="{FF2B5EF4-FFF2-40B4-BE49-F238E27FC236}">
                <a16:creationId xmlns:a16="http://schemas.microsoft.com/office/drawing/2014/main" id="{8969C743-DA05-40E9-9005-48D85975B016}"/>
              </a:ext>
            </a:extLst>
          </p:cNvPr>
          <p:cNvSpPr txBox="1"/>
          <p:nvPr/>
        </p:nvSpPr>
        <p:spPr>
          <a:xfrm>
            <a:off x="459964" y="5504435"/>
            <a:ext cx="8153400" cy="1323439"/>
          </a:xfrm>
          <a:prstGeom prst="rect">
            <a:avLst/>
          </a:prstGeom>
          <a:noFill/>
        </p:spPr>
        <p:txBody>
          <a:bodyPr wrap="square" rtlCol="0">
            <a:spAutoFit/>
          </a:bodyPr>
          <a:lstStyle/>
          <a:p>
            <a:r>
              <a:rPr lang="en-US" sz="2000" u="none" dirty="0"/>
              <a:t>a) facility, where the employer did not implement a lockout/tagout program, including energy control procedures, employee training, and periodic inspections for employees performing servicing and/or maintenance on vertical balers.</a:t>
            </a:r>
          </a:p>
        </p:txBody>
      </p:sp>
    </p:spTree>
    <p:extLst>
      <p:ext uri="{BB962C8B-B14F-4D97-AF65-F5344CB8AC3E}">
        <p14:creationId xmlns:p14="http://schemas.microsoft.com/office/powerpoint/2010/main" val="1169104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43AB-9412-460D-9407-3A92756296E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F9BF063D-D6C7-48AE-BA90-4917FFA115BA}"/>
              </a:ext>
            </a:extLst>
          </p:cNvPr>
          <p:cNvPicPr>
            <a:picLocks noChangeAspect="1"/>
          </p:cNvPicPr>
          <p:nvPr/>
        </p:nvPicPr>
        <p:blipFill rotWithShape="1">
          <a:blip r:embed="rId3">
            <a:extLst>
              <a:ext uri="{28A0092B-C50C-407E-A947-70E740481C1C}">
                <a14:useLocalDpi xmlns:a14="http://schemas.microsoft.com/office/drawing/2010/main" val="0"/>
              </a:ext>
            </a:extLst>
          </a:blip>
          <a:srcRect l="13274" t="33059" r="12390" b="30623"/>
          <a:stretch/>
        </p:blipFill>
        <p:spPr bwMode="auto">
          <a:xfrm>
            <a:off x="0" y="101791"/>
            <a:ext cx="9080417" cy="332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9542CB-9A96-4A84-BC74-484C5149D941}"/>
              </a:ext>
            </a:extLst>
          </p:cNvPr>
          <p:cNvSpPr/>
          <p:nvPr/>
        </p:nvSpPr>
        <p:spPr bwMode="auto">
          <a:xfrm>
            <a:off x="152400" y="2438400"/>
            <a:ext cx="8458200" cy="3048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3D7B6951-68FF-4D07-9F4D-2FE61B24245B}"/>
              </a:ext>
            </a:extLst>
          </p:cNvPr>
          <p:cNvSpPr txBox="1"/>
          <p:nvPr/>
        </p:nvSpPr>
        <p:spPr>
          <a:xfrm>
            <a:off x="457200" y="3581400"/>
            <a:ext cx="8153400" cy="1323439"/>
          </a:xfrm>
          <a:prstGeom prst="rect">
            <a:avLst/>
          </a:prstGeom>
          <a:noFill/>
        </p:spPr>
        <p:txBody>
          <a:bodyPr wrap="square" rtlCol="0">
            <a:spAutoFit/>
          </a:bodyPr>
          <a:lstStyle/>
          <a:p>
            <a:r>
              <a:rPr lang="en-US" sz="2000" u="none" dirty="0"/>
              <a:t>29 CFR 1910.147(c)(7)(</a:t>
            </a:r>
            <a:r>
              <a:rPr lang="en-US" sz="2000" u="none" dirty="0" err="1"/>
              <a:t>i</a:t>
            </a:r>
            <a:r>
              <a:rPr lang="en-US" sz="2000" u="none" dirty="0"/>
              <a:t>)(A): Authorized employee(s) did not receive training in the recognition of applicable hazardous energy sources, the type and magnitude of the energy available in the workplace, and the methods and means necessary for energy isolation and control:</a:t>
            </a:r>
          </a:p>
        </p:txBody>
      </p:sp>
      <p:sp>
        <p:nvSpPr>
          <p:cNvPr id="8" name="TextBox 7">
            <a:extLst>
              <a:ext uri="{FF2B5EF4-FFF2-40B4-BE49-F238E27FC236}">
                <a16:creationId xmlns:a16="http://schemas.microsoft.com/office/drawing/2014/main" id="{D672C792-FBB2-4748-A357-1CE7D82F19C1}"/>
              </a:ext>
            </a:extLst>
          </p:cNvPr>
          <p:cNvSpPr txBox="1"/>
          <p:nvPr/>
        </p:nvSpPr>
        <p:spPr>
          <a:xfrm>
            <a:off x="457200" y="5103889"/>
            <a:ext cx="8153400" cy="1323439"/>
          </a:xfrm>
          <a:prstGeom prst="rect">
            <a:avLst/>
          </a:prstGeom>
          <a:noFill/>
        </p:spPr>
        <p:txBody>
          <a:bodyPr wrap="square" rtlCol="0">
            <a:spAutoFit/>
          </a:bodyPr>
          <a:lstStyle/>
          <a:p>
            <a:r>
              <a:rPr lang="en-US" sz="2000" u="none" dirty="0"/>
              <a:t>a) facility, where employees who performed servicing and maintenance on food processing machines, a robotic palletizer and automated shrink wrapper, a case packer, and related equipment had not been trained on the specific procedures for controlling hazardous energy.</a:t>
            </a:r>
          </a:p>
        </p:txBody>
      </p:sp>
    </p:spTree>
    <p:extLst>
      <p:ext uri="{BB962C8B-B14F-4D97-AF65-F5344CB8AC3E}">
        <p14:creationId xmlns:p14="http://schemas.microsoft.com/office/powerpoint/2010/main" val="2527079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43AB-9412-460D-9407-3A92756296E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F9BF063D-D6C7-48AE-BA90-4917FFA115BA}"/>
              </a:ext>
            </a:extLst>
          </p:cNvPr>
          <p:cNvPicPr>
            <a:picLocks noChangeAspect="1"/>
          </p:cNvPicPr>
          <p:nvPr/>
        </p:nvPicPr>
        <p:blipFill rotWithShape="1">
          <a:blip r:embed="rId3">
            <a:extLst>
              <a:ext uri="{28A0092B-C50C-407E-A947-70E740481C1C}">
                <a14:useLocalDpi xmlns:a14="http://schemas.microsoft.com/office/drawing/2010/main" val="0"/>
              </a:ext>
            </a:extLst>
          </a:blip>
          <a:srcRect l="13274" t="33059" r="12390" b="30623"/>
          <a:stretch/>
        </p:blipFill>
        <p:spPr bwMode="auto">
          <a:xfrm>
            <a:off x="0" y="101791"/>
            <a:ext cx="9080417" cy="332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9542CB-9A96-4A84-BC74-484C5149D941}"/>
              </a:ext>
            </a:extLst>
          </p:cNvPr>
          <p:cNvSpPr/>
          <p:nvPr/>
        </p:nvSpPr>
        <p:spPr bwMode="auto">
          <a:xfrm>
            <a:off x="152400" y="2667000"/>
            <a:ext cx="8458200" cy="3048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3D7B6951-68FF-4D07-9F4D-2FE61B24245B}"/>
              </a:ext>
            </a:extLst>
          </p:cNvPr>
          <p:cNvSpPr txBox="1"/>
          <p:nvPr/>
        </p:nvSpPr>
        <p:spPr>
          <a:xfrm>
            <a:off x="457200" y="3666186"/>
            <a:ext cx="8153400" cy="1200329"/>
          </a:xfrm>
          <a:prstGeom prst="rect">
            <a:avLst/>
          </a:prstGeom>
          <a:noFill/>
        </p:spPr>
        <p:txBody>
          <a:bodyPr wrap="square" rtlCol="0">
            <a:spAutoFit/>
          </a:bodyPr>
          <a:lstStyle/>
          <a:p>
            <a:r>
              <a:rPr lang="en-US" sz="1800" u="none" dirty="0"/>
              <a:t>29 CFR 1910.147(c)(4)(ii): Procedures did not clearly and specifically outline the scope, purpose, authorization, rules, and techniques to be utilized for the control of hazardous energy, and the means to enforce compliance including, but not limited to, 29 CFR 1910.147(c)(4)(ii)(A), (c)(4)(ii)(B), (c)(4)(ii)(C) and (c)(4)(ii)(D):</a:t>
            </a:r>
          </a:p>
        </p:txBody>
      </p:sp>
      <p:sp>
        <p:nvSpPr>
          <p:cNvPr id="8" name="TextBox 7">
            <a:extLst>
              <a:ext uri="{FF2B5EF4-FFF2-40B4-BE49-F238E27FC236}">
                <a16:creationId xmlns:a16="http://schemas.microsoft.com/office/drawing/2014/main" id="{CAC234D4-CC2E-4731-9FD2-95FD5F271ED9}"/>
              </a:ext>
            </a:extLst>
          </p:cNvPr>
          <p:cNvSpPr txBox="1"/>
          <p:nvPr/>
        </p:nvSpPr>
        <p:spPr>
          <a:xfrm>
            <a:off x="495300" y="5024713"/>
            <a:ext cx="8153400" cy="1477328"/>
          </a:xfrm>
          <a:prstGeom prst="rect">
            <a:avLst/>
          </a:prstGeom>
          <a:noFill/>
        </p:spPr>
        <p:txBody>
          <a:bodyPr wrap="square" rtlCol="0">
            <a:spAutoFit/>
          </a:bodyPr>
          <a:lstStyle/>
          <a:p>
            <a:r>
              <a:rPr lang="en-US" sz="1800" u="none" dirty="0"/>
              <a:t>a) within the facility, the employer did not implement lock and tag procedures that outlined specific procedural steps for shutting down, isolating, blocking and securing machines or equipment, placement of lockout devices and verifying the effectiveness of the lock and tag devices for equipment and machinery, such as but not limited to, conveyors, Model 752 packing machine and mixers, which operate at 480 volts.</a:t>
            </a:r>
          </a:p>
        </p:txBody>
      </p:sp>
    </p:spTree>
    <p:extLst>
      <p:ext uri="{BB962C8B-B14F-4D97-AF65-F5344CB8AC3E}">
        <p14:creationId xmlns:p14="http://schemas.microsoft.com/office/powerpoint/2010/main" val="1676625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Energy Control Procedure</a:t>
            </a:r>
          </a:p>
        </p:txBody>
      </p:sp>
      <p:sp>
        <p:nvSpPr>
          <p:cNvPr id="19459" name="Rectangle 3"/>
          <p:cNvSpPr>
            <a:spLocks noGrp="1" noChangeArrowheads="1"/>
          </p:cNvSpPr>
          <p:nvPr>
            <p:ph type="body" idx="1"/>
          </p:nvPr>
        </p:nvSpPr>
        <p:spPr>
          <a:xfrm>
            <a:off x="533400" y="1219200"/>
            <a:ext cx="8001000" cy="4876800"/>
          </a:xfrm>
        </p:spPr>
        <p:txBody>
          <a:bodyPr/>
          <a:lstStyle/>
          <a:p>
            <a:r>
              <a:rPr lang="en-US" altLang="en-US" b="1" dirty="0"/>
              <a:t>Energy control (LOTO) procedure</a:t>
            </a:r>
          </a:p>
          <a:p>
            <a:endParaRPr lang="en-US" altLang="en-US" sz="900" dirty="0"/>
          </a:p>
          <a:p>
            <a:pPr lvl="1"/>
            <a:r>
              <a:rPr lang="en-US" altLang="en-US" i="1" dirty="0"/>
              <a:t>Statement of intended use of procedure </a:t>
            </a:r>
          </a:p>
          <a:p>
            <a:pPr lvl="1"/>
            <a:endParaRPr lang="en-US" altLang="en-US" sz="800" i="1" dirty="0"/>
          </a:p>
          <a:p>
            <a:pPr lvl="1"/>
            <a:r>
              <a:rPr lang="en-US" altLang="en-US" i="1" dirty="0"/>
              <a:t>Steps for shutting down, isolating, blocking and securing machines or equipment to control hazardous energy</a:t>
            </a:r>
          </a:p>
          <a:p>
            <a:pPr lvl="1"/>
            <a:endParaRPr lang="en-US" altLang="en-US" sz="800" i="1" dirty="0"/>
          </a:p>
          <a:p>
            <a:pPr lvl="1"/>
            <a:r>
              <a:rPr lang="en-US" altLang="en-US" i="1" dirty="0"/>
              <a:t>Steps for the placement, removal and transfer of lockout devices or </a:t>
            </a:r>
            <a:r>
              <a:rPr lang="en-US" altLang="en-US" i="1" dirty="0" err="1"/>
              <a:t>tagout</a:t>
            </a:r>
            <a:r>
              <a:rPr lang="en-US" altLang="en-US" i="1" dirty="0"/>
              <a:t> devices and the responsibility for them, </a:t>
            </a:r>
            <a:r>
              <a:rPr lang="en-US" altLang="en-US" b="1" i="1" dirty="0"/>
              <a:t>and</a:t>
            </a:r>
          </a:p>
          <a:p>
            <a:pPr lvl="1"/>
            <a:endParaRPr lang="en-US" altLang="en-US" sz="800" b="1" i="1" dirty="0"/>
          </a:p>
          <a:p>
            <a:pPr lvl="1"/>
            <a:r>
              <a:rPr lang="en-US" altLang="en-US" i="1" dirty="0"/>
              <a:t>Requirements for testing machine/equipment to determine and verify effectiveness of LOTO devices and other energy control measures</a:t>
            </a:r>
          </a:p>
        </p:txBody>
      </p:sp>
      <p:sp>
        <p:nvSpPr>
          <p:cNvPr id="19460"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rial" panose="020B0604020202020204" pitchFamily="34" charset="0"/>
              </a:rPr>
              <a:t>1910.147(c)(4)</a:t>
            </a:r>
          </a:p>
        </p:txBody>
      </p:sp>
    </p:spTree>
    <p:extLst>
      <p:ext uri="{BB962C8B-B14F-4D97-AF65-F5344CB8AC3E}">
        <p14:creationId xmlns:p14="http://schemas.microsoft.com/office/powerpoint/2010/main" val="252344398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43AB-9412-460D-9407-3A92756296E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F9BF063D-D6C7-48AE-BA90-4917FFA115BA}"/>
              </a:ext>
            </a:extLst>
          </p:cNvPr>
          <p:cNvPicPr>
            <a:picLocks noChangeAspect="1"/>
          </p:cNvPicPr>
          <p:nvPr/>
        </p:nvPicPr>
        <p:blipFill rotWithShape="1">
          <a:blip r:embed="rId3">
            <a:extLst>
              <a:ext uri="{28A0092B-C50C-407E-A947-70E740481C1C}">
                <a14:useLocalDpi xmlns:a14="http://schemas.microsoft.com/office/drawing/2010/main" val="0"/>
              </a:ext>
            </a:extLst>
          </a:blip>
          <a:srcRect l="13274" t="33059" r="12390" b="30623"/>
          <a:stretch/>
        </p:blipFill>
        <p:spPr bwMode="auto">
          <a:xfrm>
            <a:off x="0" y="101791"/>
            <a:ext cx="9080417" cy="332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9542CB-9A96-4A84-BC74-484C5149D941}"/>
              </a:ext>
            </a:extLst>
          </p:cNvPr>
          <p:cNvSpPr/>
          <p:nvPr/>
        </p:nvSpPr>
        <p:spPr bwMode="auto">
          <a:xfrm>
            <a:off x="171893" y="3200400"/>
            <a:ext cx="8458200" cy="30480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3D7B6951-68FF-4D07-9F4D-2FE61B24245B}"/>
              </a:ext>
            </a:extLst>
          </p:cNvPr>
          <p:cNvSpPr txBox="1"/>
          <p:nvPr/>
        </p:nvSpPr>
        <p:spPr>
          <a:xfrm>
            <a:off x="457200" y="3581400"/>
            <a:ext cx="8153400" cy="1323439"/>
          </a:xfrm>
          <a:prstGeom prst="rect">
            <a:avLst/>
          </a:prstGeom>
          <a:noFill/>
        </p:spPr>
        <p:txBody>
          <a:bodyPr wrap="square" rtlCol="0">
            <a:spAutoFit/>
          </a:bodyPr>
          <a:lstStyle/>
          <a:p>
            <a:r>
              <a:rPr lang="en-US" sz="2000" u="none" dirty="0"/>
              <a:t>29 CFR 1910.147(c)(4)(ii)(B): The energy control procedures did not clearly and specifically outline the specific procedural steps for shutting down, isolating, blocking and securing machines or equipment to control hazardous energy:</a:t>
            </a:r>
          </a:p>
        </p:txBody>
      </p:sp>
      <p:sp>
        <p:nvSpPr>
          <p:cNvPr id="8" name="TextBox 7">
            <a:extLst>
              <a:ext uri="{FF2B5EF4-FFF2-40B4-BE49-F238E27FC236}">
                <a16:creationId xmlns:a16="http://schemas.microsoft.com/office/drawing/2014/main" id="{E58DCE7A-317B-4FCF-94CD-A686C6FA7348}"/>
              </a:ext>
            </a:extLst>
          </p:cNvPr>
          <p:cNvSpPr txBox="1"/>
          <p:nvPr/>
        </p:nvSpPr>
        <p:spPr>
          <a:xfrm>
            <a:off x="457200" y="5077361"/>
            <a:ext cx="8153400" cy="1631216"/>
          </a:xfrm>
          <a:prstGeom prst="rect">
            <a:avLst/>
          </a:prstGeom>
          <a:noFill/>
        </p:spPr>
        <p:txBody>
          <a:bodyPr wrap="square" rtlCol="0">
            <a:spAutoFit/>
          </a:bodyPr>
          <a:lstStyle/>
          <a:p>
            <a:r>
              <a:rPr lang="en-US" sz="2000" u="none" dirty="0"/>
              <a:t>a) Dock #23 – where the energy control procedures did not include specific procedural steps to control the hazardous energy associated with gravity on the Kelley dock leveler, Model Number H7X8P, Serial Number 10012121.  On July 13, 2016 an employee was crushed beneath the ramp of the dock leveler.</a:t>
            </a:r>
          </a:p>
        </p:txBody>
      </p:sp>
    </p:spTree>
    <p:extLst>
      <p:ext uri="{BB962C8B-B14F-4D97-AF65-F5344CB8AC3E}">
        <p14:creationId xmlns:p14="http://schemas.microsoft.com/office/powerpoint/2010/main" val="3726017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9801-6A8D-4B4D-9B48-51F7B48A9B70}"/>
              </a:ext>
            </a:extLst>
          </p:cNvPr>
          <p:cNvSpPr>
            <a:spLocks noGrp="1"/>
          </p:cNvSpPr>
          <p:nvPr>
            <p:ph type="title"/>
          </p:nvPr>
        </p:nvSpPr>
        <p:spPr>
          <a:xfrm>
            <a:off x="609600" y="457200"/>
            <a:ext cx="7924800" cy="492443"/>
          </a:xfrm>
        </p:spPr>
        <p:txBody>
          <a:bodyPr/>
          <a:lstStyle/>
          <a:p>
            <a:r>
              <a:rPr lang="en-US" sz="3200" dirty="0"/>
              <a:t>1910.147 Citations – Temp Agencies</a:t>
            </a:r>
          </a:p>
        </p:txBody>
      </p:sp>
      <p:pic>
        <p:nvPicPr>
          <p:cNvPr id="4" name="Content Placeholder 3">
            <a:extLst>
              <a:ext uri="{FF2B5EF4-FFF2-40B4-BE49-F238E27FC236}">
                <a16:creationId xmlns:a16="http://schemas.microsoft.com/office/drawing/2014/main" id="{696F3B08-8BEA-44FA-BC36-B90758EB11A2}"/>
              </a:ext>
            </a:extLst>
          </p:cNvPr>
          <p:cNvPicPr>
            <a:picLocks noGrp="1" noChangeAspect="1"/>
          </p:cNvPicPr>
          <p:nvPr>
            <p:ph idx="1"/>
          </p:nvPr>
        </p:nvPicPr>
        <p:blipFill rotWithShape="1">
          <a:blip r:embed="rId3"/>
          <a:srcRect t="10154" r="48571" b="21237"/>
          <a:stretch/>
        </p:blipFill>
        <p:spPr>
          <a:xfrm>
            <a:off x="876300" y="1143000"/>
            <a:ext cx="7391400" cy="5322711"/>
          </a:xfrm>
          <a:prstGeom prst="rect">
            <a:avLst/>
          </a:prstGeom>
        </p:spPr>
      </p:pic>
    </p:spTree>
    <p:extLst>
      <p:ext uri="{BB962C8B-B14F-4D97-AF65-F5344CB8AC3E}">
        <p14:creationId xmlns:p14="http://schemas.microsoft.com/office/powerpoint/2010/main" val="141318464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A0A0-489D-46DF-9D8B-FDF1E3FAD1B5}"/>
              </a:ext>
            </a:extLst>
          </p:cNvPr>
          <p:cNvSpPr>
            <a:spLocks noGrp="1"/>
          </p:cNvSpPr>
          <p:nvPr>
            <p:ph type="title"/>
          </p:nvPr>
        </p:nvSpPr>
        <p:spPr/>
        <p:txBody>
          <a:bodyPr/>
          <a:lstStyle/>
          <a:p>
            <a:pPr algn="ctr"/>
            <a:r>
              <a:rPr lang="en-US" dirty="0"/>
              <a:t>Course Continues in Part 2</a:t>
            </a:r>
          </a:p>
        </p:txBody>
      </p:sp>
      <p:pic>
        <p:nvPicPr>
          <p:cNvPr id="4" name="Picture 3">
            <a:extLst>
              <a:ext uri="{FF2B5EF4-FFF2-40B4-BE49-F238E27FC236}">
                <a16:creationId xmlns:a16="http://schemas.microsoft.com/office/drawing/2014/main" id="{796826E0-504E-40CE-83B2-D7897307B28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74900" y="1231900"/>
            <a:ext cx="4394200" cy="4394200"/>
          </a:xfrm>
          <a:prstGeom prst="rect">
            <a:avLst/>
          </a:prstGeom>
        </p:spPr>
      </p:pic>
    </p:spTree>
    <p:extLst>
      <p:ext uri="{BB962C8B-B14F-4D97-AF65-F5344CB8AC3E}">
        <p14:creationId xmlns:p14="http://schemas.microsoft.com/office/powerpoint/2010/main" val="37457680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960E-705B-405B-9203-BBD350C6D8AF}"/>
              </a:ext>
            </a:extLst>
          </p:cNvPr>
          <p:cNvSpPr>
            <a:spLocks noGrp="1"/>
          </p:cNvSpPr>
          <p:nvPr>
            <p:ph type="title"/>
          </p:nvPr>
        </p:nvSpPr>
        <p:spPr/>
        <p:txBody>
          <a:bodyPr/>
          <a:lstStyle/>
          <a:p>
            <a:r>
              <a:rPr lang="en-US" dirty="0"/>
              <a:t>Scope – Important Points</a:t>
            </a:r>
          </a:p>
        </p:txBody>
      </p:sp>
      <p:sp>
        <p:nvSpPr>
          <p:cNvPr id="3" name="Content Placeholder 2">
            <a:extLst>
              <a:ext uri="{FF2B5EF4-FFF2-40B4-BE49-F238E27FC236}">
                <a16:creationId xmlns:a16="http://schemas.microsoft.com/office/drawing/2014/main" id="{B0F9CA86-211D-42B2-BB24-026FA5A0C006}"/>
              </a:ext>
            </a:extLst>
          </p:cNvPr>
          <p:cNvSpPr>
            <a:spLocks noGrp="1"/>
          </p:cNvSpPr>
          <p:nvPr>
            <p:ph idx="1"/>
          </p:nvPr>
        </p:nvSpPr>
        <p:spPr/>
        <p:txBody>
          <a:bodyPr>
            <a:normAutofit fontScale="92500"/>
          </a:bodyPr>
          <a:lstStyle/>
          <a:p>
            <a:r>
              <a:rPr lang="en-US" dirty="0"/>
              <a:t>This standard protects employees from </a:t>
            </a:r>
            <a:r>
              <a:rPr lang="en-US" i="1" dirty="0"/>
              <a:t>caught-in </a:t>
            </a:r>
            <a:r>
              <a:rPr lang="en-US" dirty="0"/>
              <a:t>or</a:t>
            </a:r>
            <a:r>
              <a:rPr lang="en-US" i="1" dirty="0"/>
              <a:t> struck-by</a:t>
            </a:r>
            <a:r>
              <a:rPr lang="en-US" dirty="0"/>
              <a:t> hazards associated with the unexpected start-up of machinery during servicing and maintenance activities.</a:t>
            </a:r>
          </a:p>
          <a:p>
            <a:endParaRPr lang="en-US" dirty="0"/>
          </a:p>
          <a:p>
            <a:r>
              <a:rPr lang="en-US" dirty="0"/>
              <a:t>It generally does NOT apply to electricians working on the wiring of machinery or the building.  That is covered under Subpart S of 29 CFR 1910.</a:t>
            </a:r>
          </a:p>
          <a:p>
            <a:endParaRPr lang="en-US" dirty="0"/>
          </a:p>
          <a:p>
            <a:r>
              <a:rPr lang="en-US" dirty="0"/>
              <a:t>As a result, you should </a:t>
            </a:r>
            <a:r>
              <a:rPr lang="en-US" u="sng" dirty="0"/>
              <a:t>not</a:t>
            </a:r>
            <a:r>
              <a:rPr lang="en-US" dirty="0"/>
              <a:t> have an injury of “electrocution” for any 1910.147 citation.</a:t>
            </a:r>
          </a:p>
        </p:txBody>
      </p:sp>
    </p:spTree>
    <p:extLst>
      <p:ext uri="{BB962C8B-B14F-4D97-AF65-F5344CB8AC3E}">
        <p14:creationId xmlns:p14="http://schemas.microsoft.com/office/powerpoint/2010/main" val="3504466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56A-6F88-4DF1-9E89-FFAA26ECA79A}"/>
              </a:ext>
            </a:extLst>
          </p:cNvPr>
          <p:cNvSpPr>
            <a:spLocks noGrp="1"/>
          </p:cNvSpPr>
          <p:nvPr>
            <p:ph type="title"/>
          </p:nvPr>
        </p:nvSpPr>
        <p:spPr>
          <a:xfrm>
            <a:off x="609600" y="457200"/>
            <a:ext cx="7924800" cy="492443"/>
          </a:xfrm>
        </p:spPr>
        <p:txBody>
          <a:bodyPr/>
          <a:lstStyle/>
          <a:p>
            <a:r>
              <a:rPr lang="en-US" sz="3200" dirty="0"/>
              <a:t>Subpart S – Electrical Work Practices</a:t>
            </a:r>
          </a:p>
        </p:txBody>
      </p:sp>
      <p:sp>
        <p:nvSpPr>
          <p:cNvPr id="3" name="Content Placeholder 2">
            <a:extLst>
              <a:ext uri="{FF2B5EF4-FFF2-40B4-BE49-F238E27FC236}">
                <a16:creationId xmlns:a16="http://schemas.microsoft.com/office/drawing/2014/main" id="{57422B39-9BCC-476F-8B63-9D6DB75D2855}"/>
              </a:ext>
            </a:extLst>
          </p:cNvPr>
          <p:cNvSpPr>
            <a:spLocks noGrp="1"/>
          </p:cNvSpPr>
          <p:nvPr>
            <p:ph idx="1"/>
          </p:nvPr>
        </p:nvSpPr>
        <p:spPr/>
        <p:txBody>
          <a:bodyPr>
            <a:normAutofit fontScale="92500"/>
          </a:bodyPr>
          <a:lstStyle/>
          <a:p>
            <a:r>
              <a:rPr lang="en-US" dirty="0">
                <a:hlinkClick r:id="rId3"/>
              </a:rPr>
              <a:t>1910.333(a)(1) </a:t>
            </a:r>
            <a:r>
              <a:rPr lang="en-US" dirty="0"/>
              <a:t>"Deenergized parts." </a:t>
            </a:r>
            <a:r>
              <a:rPr lang="en-US" dirty="0">
                <a:solidFill>
                  <a:srgbClr val="FF0000"/>
                </a:solidFill>
              </a:rPr>
              <a:t>Live parts to which an employee may be exposed shall be deenergized before the employee works on or near them</a:t>
            </a:r>
            <a:r>
              <a:rPr lang="en-US" dirty="0"/>
              <a:t>, unless the employer can demonstrate that deenergizing introduces additional or increased hazards or is infeasible due to equipment design or operational limitations. Live parts that operate at less than 50 volts to ground need not be deenergized if there will be no increased exposure to electrical burns or to explosion due to electric arcs.</a:t>
            </a:r>
          </a:p>
          <a:p>
            <a:endParaRPr lang="en-US" dirty="0"/>
          </a:p>
        </p:txBody>
      </p:sp>
    </p:spTree>
    <p:extLst>
      <p:ext uri="{BB962C8B-B14F-4D97-AF65-F5344CB8AC3E}">
        <p14:creationId xmlns:p14="http://schemas.microsoft.com/office/powerpoint/2010/main" val="13897258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6E8F-67C9-46B9-99D5-58D2DF4F1B00}"/>
              </a:ext>
            </a:extLst>
          </p:cNvPr>
          <p:cNvSpPr>
            <a:spLocks noGrp="1"/>
          </p:cNvSpPr>
          <p:nvPr>
            <p:ph type="title"/>
          </p:nvPr>
        </p:nvSpPr>
        <p:spPr>
          <a:xfrm>
            <a:off x="609600" y="457200"/>
            <a:ext cx="7924800" cy="492443"/>
          </a:xfrm>
        </p:spPr>
        <p:txBody>
          <a:bodyPr/>
          <a:lstStyle/>
          <a:p>
            <a:r>
              <a:rPr lang="en-US" sz="3200" dirty="0"/>
              <a:t>Subpart S – Electrical Work Practices</a:t>
            </a:r>
          </a:p>
        </p:txBody>
      </p:sp>
      <p:sp>
        <p:nvSpPr>
          <p:cNvPr id="3" name="Content Placeholder 2">
            <a:extLst>
              <a:ext uri="{FF2B5EF4-FFF2-40B4-BE49-F238E27FC236}">
                <a16:creationId xmlns:a16="http://schemas.microsoft.com/office/drawing/2014/main" id="{90607AFB-E937-4F4B-9BA2-2616CE04908C}"/>
              </a:ext>
            </a:extLst>
          </p:cNvPr>
          <p:cNvSpPr>
            <a:spLocks noGrp="1"/>
          </p:cNvSpPr>
          <p:nvPr>
            <p:ph idx="1"/>
          </p:nvPr>
        </p:nvSpPr>
        <p:spPr/>
        <p:txBody>
          <a:bodyPr>
            <a:normAutofit fontScale="70000" lnSpcReduction="20000"/>
          </a:bodyPr>
          <a:lstStyle/>
          <a:p>
            <a:r>
              <a:rPr lang="en-US" dirty="0">
                <a:hlinkClick r:id="rId3"/>
              </a:rPr>
              <a:t>1910.333(b)(2) </a:t>
            </a:r>
            <a:r>
              <a:rPr lang="en-US" dirty="0"/>
              <a:t>"Lockout and Tagging." </a:t>
            </a:r>
            <a:r>
              <a:rPr lang="en-US" dirty="0">
                <a:solidFill>
                  <a:srgbClr val="FF0000"/>
                </a:solidFill>
              </a:rPr>
              <a:t>While any employee is exposed to contact with parts of fixed electric equipment or circuits which have been deenergized, the circuits energizing the parts shall be locked out or tagged or both in accordance with the requirements of this paragraph. </a:t>
            </a:r>
            <a:r>
              <a:rPr lang="en-US" dirty="0"/>
              <a:t>The requirements shall be followed in the order in which they are presented (i.e., paragraph (b)(2)(</a:t>
            </a:r>
            <a:r>
              <a:rPr lang="en-US" dirty="0" err="1"/>
              <a:t>i</a:t>
            </a:r>
            <a:r>
              <a:rPr lang="en-US" dirty="0"/>
              <a:t>) first, then paragraph (b)(2)(ii), etc.).</a:t>
            </a:r>
          </a:p>
          <a:p>
            <a:endParaRPr lang="en-US" dirty="0"/>
          </a:p>
          <a:p>
            <a:pPr lvl="1"/>
            <a:r>
              <a:rPr lang="en-US" dirty="0"/>
              <a:t>Note 1: As used in this section, fixed equipment refers to equipment fastened in place or connected by permanent wiring methods.</a:t>
            </a:r>
          </a:p>
          <a:p>
            <a:pPr marL="914400" lvl="2" indent="0">
              <a:buNone/>
            </a:pPr>
            <a:endParaRPr lang="en-US" dirty="0"/>
          </a:p>
          <a:p>
            <a:pPr lvl="1"/>
            <a:r>
              <a:rPr lang="en-US" b="1" dirty="0"/>
              <a:t>Note 2:</a:t>
            </a:r>
            <a:r>
              <a:rPr lang="en-US" dirty="0"/>
              <a:t> </a:t>
            </a:r>
            <a:r>
              <a:rPr lang="en-US" b="1" dirty="0"/>
              <a:t>Lockout and tagging procedures that comply with paragraphs (c) through (f) of 1910.147 will also be deemed to comply with paragraph (b)(2) of this section provided that</a:t>
            </a:r>
            <a:r>
              <a:rPr lang="en-US" dirty="0"/>
              <a:t>:</a:t>
            </a:r>
          </a:p>
          <a:p>
            <a:pPr lvl="1"/>
            <a:endParaRPr lang="en-US" dirty="0"/>
          </a:p>
          <a:p>
            <a:pPr lvl="1"/>
            <a:r>
              <a:rPr lang="en-US" dirty="0"/>
              <a:t>[1] The procedures address the electrical safety hazards covered by this Subpart; and</a:t>
            </a:r>
          </a:p>
          <a:p>
            <a:pPr lvl="1"/>
            <a:r>
              <a:rPr lang="en-US" dirty="0"/>
              <a:t>[2] The procedures also incorporate the requirements of paragraphs (b)(2)(iii)(D) and (b)(2)(iv)(B) of this section.</a:t>
            </a:r>
          </a:p>
          <a:p>
            <a:endParaRPr lang="en-US" dirty="0"/>
          </a:p>
        </p:txBody>
      </p:sp>
    </p:spTree>
    <p:extLst>
      <p:ext uri="{BB962C8B-B14F-4D97-AF65-F5344CB8AC3E}">
        <p14:creationId xmlns:p14="http://schemas.microsoft.com/office/powerpoint/2010/main" val="4252345897"/>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28822</TotalTime>
  <Pages>1</Pages>
  <Words>3683</Words>
  <Application>Microsoft Office PowerPoint</Application>
  <PresentationFormat>Letter Paper (8.5x11 in)</PresentationFormat>
  <Paragraphs>457</Paragraphs>
  <Slides>69</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Symbol</vt:lpstr>
      <vt:lpstr>Times New Roman</vt:lpstr>
      <vt:lpstr>Wingdings</vt:lpstr>
      <vt:lpstr>NCDOL  Standard</vt:lpstr>
      <vt:lpstr>Control of Hazardous Energy (Lockout/Tagout) – Part 1 </vt:lpstr>
      <vt:lpstr>Objectives</vt:lpstr>
      <vt:lpstr>OSHA LOTO CPL</vt:lpstr>
      <vt:lpstr>OSHA LOTO CPL</vt:lpstr>
      <vt:lpstr>If you don’t learn anything else….</vt:lpstr>
      <vt:lpstr>Lockout/Tagout</vt:lpstr>
      <vt:lpstr>Scope – Important Points</vt:lpstr>
      <vt:lpstr>Subpart S – Electrical Work Practices</vt:lpstr>
      <vt:lpstr>Subpart S – Electrical Work Practices</vt:lpstr>
      <vt:lpstr>Subpart S – Electrical Work Practices</vt:lpstr>
      <vt:lpstr>Scope of 1910.147</vt:lpstr>
      <vt:lpstr>Scope – 1910.147</vt:lpstr>
      <vt:lpstr>Application</vt:lpstr>
      <vt:lpstr>CPL Tidbits on Scope/Application</vt:lpstr>
      <vt:lpstr>CPL Tidbits on Scope/Application</vt:lpstr>
      <vt:lpstr>CPL Tidbits on Scope/Application</vt:lpstr>
      <vt:lpstr>CPL Tidbits on Scope/Application</vt:lpstr>
      <vt:lpstr>Application </vt:lpstr>
      <vt:lpstr>What does the CPL say about this?</vt:lpstr>
      <vt:lpstr>Production or Servicing?</vt:lpstr>
      <vt:lpstr>Application </vt:lpstr>
      <vt:lpstr>Minor Servicing Exemption</vt:lpstr>
      <vt:lpstr>Minor Servicing Exemption</vt:lpstr>
      <vt:lpstr>What are Alternative Measures?</vt:lpstr>
      <vt:lpstr>What are Alternative Measures?</vt:lpstr>
      <vt:lpstr>Alternative Measures – Example #1</vt:lpstr>
      <vt:lpstr>Alternative Measures – Example #2</vt:lpstr>
      <vt:lpstr>Alternative Measures – Example #3</vt:lpstr>
      <vt:lpstr>Alternative Measures - IMPORTANT</vt:lpstr>
      <vt:lpstr>Summary of Applicability</vt:lpstr>
      <vt:lpstr>Definitions</vt:lpstr>
      <vt:lpstr>Definitions</vt:lpstr>
      <vt:lpstr>Other Employees</vt:lpstr>
      <vt:lpstr>PowerPoint Presentation</vt:lpstr>
      <vt:lpstr>Energy Control Program</vt:lpstr>
      <vt:lpstr>Energy Control Program</vt:lpstr>
      <vt:lpstr>Energy Control Procedure</vt:lpstr>
      <vt:lpstr>Energy Control Procedure</vt:lpstr>
      <vt:lpstr> Control Sequence</vt:lpstr>
      <vt:lpstr>Written Procedure Exception</vt:lpstr>
      <vt:lpstr>Written Procedure Exception</vt:lpstr>
      <vt:lpstr>Periodic Inspection</vt:lpstr>
      <vt:lpstr>Periodic Inspection</vt:lpstr>
      <vt:lpstr>Periodic Inspection</vt:lpstr>
      <vt:lpstr>Periodic Inspection</vt:lpstr>
      <vt:lpstr>Training and Communication</vt:lpstr>
      <vt:lpstr>Authorized Employee Training</vt:lpstr>
      <vt:lpstr>Affected Employee Training</vt:lpstr>
      <vt:lpstr>Affected Employee Training</vt:lpstr>
      <vt:lpstr>Training and Communication</vt:lpstr>
      <vt:lpstr>Testing/Positioning Machines</vt:lpstr>
      <vt:lpstr>Group Lockout/Tagout</vt:lpstr>
      <vt:lpstr>Group Lockout/Tagout</vt:lpstr>
      <vt:lpstr>1910.147 Citations by Frequency (since 2015)</vt:lpstr>
      <vt:lpstr>Keeping it Simple…</vt:lpstr>
      <vt:lpstr>PowerPoint Presentation</vt:lpstr>
      <vt:lpstr>1910.147(c)(4)(i) – Lack of ECP</vt:lpstr>
      <vt:lpstr>PowerPoint Presentation</vt:lpstr>
      <vt:lpstr>PowerPoint Presentation</vt:lpstr>
      <vt:lpstr>Violation Section (B1) – Required Elements</vt:lpstr>
      <vt:lpstr>Violation Section (B1) – Required Elements</vt:lpstr>
      <vt:lpstr>PowerPoint Presentation</vt:lpstr>
      <vt:lpstr>PowerPoint Presentation</vt:lpstr>
      <vt:lpstr>PowerPoint Presentation</vt:lpstr>
      <vt:lpstr>PowerPoint Presentation</vt:lpstr>
      <vt:lpstr>Energy Control Procedure</vt:lpstr>
      <vt:lpstr>PowerPoint Presentation</vt:lpstr>
      <vt:lpstr>1910.147 Citations – Temp Agencies</vt:lpstr>
      <vt:lpstr>Course Continues in Part 2</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Bob O'Neal</dc:creator>
  <cp:keywords>Review by Standards Supervisor:2-24-2010</cp:keywords>
  <dc:description>WLagoe reviewed: 032010</dc:description>
  <cp:lastModifiedBy>Lagoe, Wanda</cp:lastModifiedBy>
  <cp:revision>2806</cp:revision>
  <cp:lastPrinted>2019-09-04T17:49:52Z</cp:lastPrinted>
  <dcterms:created xsi:type="dcterms:W3CDTF">2001-05-15T12:53:32Z</dcterms:created>
  <dcterms:modified xsi:type="dcterms:W3CDTF">2022-11-16T17:02:04Z</dcterms:modified>
  <cp:category>Format Review by Andy on 12-30-08</cp:category>
</cp:coreProperties>
</file>