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256" r:id="rId2"/>
    <p:sldId id="401" r:id="rId3"/>
    <p:sldId id="326" r:id="rId4"/>
    <p:sldId id="327" r:id="rId5"/>
    <p:sldId id="259" r:id="rId6"/>
    <p:sldId id="260" r:id="rId7"/>
    <p:sldId id="261" r:id="rId8"/>
    <p:sldId id="328" r:id="rId9"/>
    <p:sldId id="262" r:id="rId10"/>
    <p:sldId id="263" r:id="rId11"/>
    <p:sldId id="264" r:id="rId12"/>
    <p:sldId id="265" r:id="rId13"/>
    <p:sldId id="267" r:id="rId14"/>
    <p:sldId id="268" r:id="rId15"/>
    <p:sldId id="269" r:id="rId16"/>
    <p:sldId id="271" r:id="rId17"/>
    <p:sldId id="270" r:id="rId18"/>
    <p:sldId id="332" r:id="rId19"/>
    <p:sldId id="408" r:id="rId20"/>
    <p:sldId id="439" r:id="rId21"/>
    <p:sldId id="440" r:id="rId22"/>
    <p:sldId id="441"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54" r:id="rId36"/>
    <p:sldId id="455" r:id="rId37"/>
    <p:sldId id="456" r:id="rId38"/>
    <p:sldId id="457" r:id="rId39"/>
    <p:sldId id="458" r:id="rId40"/>
    <p:sldId id="459" r:id="rId41"/>
    <p:sldId id="460" r:id="rId42"/>
    <p:sldId id="461" r:id="rId43"/>
    <p:sldId id="462" r:id="rId44"/>
    <p:sldId id="463" r:id="rId45"/>
    <p:sldId id="464" r:id="rId46"/>
    <p:sldId id="465" r:id="rId47"/>
    <p:sldId id="466" r:id="rId48"/>
    <p:sldId id="467" r:id="rId49"/>
  </p:sldIdLst>
  <p:sldSz cx="9144000" cy="6858000" type="letter"/>
  <p:notesSz cx="7077075" cy="9363075"/>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12D9A"/>
    <a:srgbClr val="33CC33"/>
    <a:srgbClr val="000000"/>
    <a:srgbClr val="FFFFFF"/>
    <a:srgbClr val="FF5050"/>
    <a:srgbClr val="FF00FF"/>
    <a:srgbClr val="FFFF66"/>
    <a:srgbClr val="910046"/>
    <a:srgbClr val="007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538D2-5EE1-44E1-A829-25559028F7C7}" v="16" dt="2020-09-14T20:16:21.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47" autoAdjust="0"/>
    <p:restoredTop sz="78340" autoAdjust="0"/>
  </p:normalViewPr>
  <p:slideViewPr>
    <p:cSldViewPr>
      <p:cViewPr varScale="1">
        <p:scale>
          <a:sx n="58" d="100"/>
          <a:sy n="58" d="100"/>
        </p:scale>
        <p:origin x="153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328" y="-1070"/>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3075" name="Rectangle 3"/>
          <p:cNvSpPr>
            <a:spLocks noGrp="1" noChangeArrowheads="1"/>
          </p:cNvSpPr>
          <p:nvPr>
            <p:ph type="dt" sz="quarter"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3076" name="Rectangle 4"/>
          <p:cNvSpPr>
            <a:spLocks noGrp="1" noChangeArrowheads="1"/>
          </p:cNvSpPr>
          <p:nvPr>
            <p:ph type="ftr" sz="quarter" idx="2"/>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3077" name="Rectangle 5"/>
          <p:cNvSpPr>
            <a:spLocks noGrp="1" noChangeArrowheads="1"/>
          </p:cNvSpPr>
          <p:nvPr>
            <p:ph type="sldNum" sz="quarter" idx="3"/>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2051" name="Rectangle 3"/>
          <p:cNvSpPr>
            <a:spLocks noGrp="1" noChangeArrowheads="1"/>
          </p:cNvSpPr>
          <p:nvPr>
            <p:ph type="dt"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2052" name="Rectangle 4"/>
          <p:cNvSpPr>
            <a:spLocks noGrp="1" noChangeArrowheads="1"/>
          </p:cNvSpPr>
          <p:nvPr>
            <p:ph type="ftr" sz="quarter" idx="4"/>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2053" name="Rectangle 5"/>
          <p:cNvSpPr>
            <a:spLocks noGrp="1" noChangeArrowheads="1"/>
          </p:cNvSpPr>
          <p:nvPr>
            <p:ph type="sldNum" sz="quarter" idx="5"/>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43610" y="4448067"/>
            <a:ext cx="5189855" cy="4213787"/>
          </a:xfrm>
          <a:prstGeom prst="rect">
            <a:avLst/>
          </a:prstGeom>
          <a:noFill/>
          <a:ln w="9525">
            <a:noFill/>
            <a:miter lim="800000"/>
            <a:headEnd/>
            <a:tailEnd/>
          </a:ln>
          <a:effectLst/>
        </p:spPr>
        <p:txBody>
          <a:bodyPr vert="horz" wrap="square" lIns="96049" tIns="48024" rIns="96049" bIns="48024"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206500" y="708025"/>
            <a:ext cx="4664075" cy="349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2FAA5735-9E35-44F5-A2D7-2EBB003EC5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FB88150-450C-46BA-810E-086FB89866BC}"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7171" name="Rectangle 2">
            <a:extLst>
              <a:ext uri="{FF2B5EF4-FFF2-40B4-BE49-F238E27FC236}">
                <a16:creationId xmlns:a16="http://schemas.microsoft.com/office/drawing/2014/main" id="{2131C2EB-DCFF-48F5-8F40-99A5007E747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A34D373E-5FE4-4542-8D6B-C077EE3EC6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Rev 0: 6/24/2013</a:t>
            </a:r>
          </a:p>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2232" eaLnBrk="0" hangingPunct="0">
              <a:defRPr>
                <a:solidFill>
                  <a:schemeClr val="tx1"/>
                </a:solidFill>
                <a:latin typeface="Tahoma" pitchFamily="34" charset="0"/>
                <a:cs typeface="Arial" pitchFamily="34" charset="0"/>
              </a:defRPr>
            </a:lvl1pPr>
            <a:lvl2pPr marL="855461" indent="-329026" defTabSz="1102232" eaLnBrk="0" hangingPunct="0">
              <a:defRPr>
                <a:solidFill>
                  <a:schemeClr val="tx1"/>
                </a:solidFill>
                <a:latin typeface="Tahoma" pitchFamily="34" charset="0"/>
                <a:cs typeface="Arial" pitchFamily="34" charset="0"/>
              </a:defRPr>
            </a:lvl2pPr>
            <a:lvl3pPr marL="1316096" indent="-263220" defTabSz="1102232" eaLnBrk="0" hangingPunct="0">
              <a:defRPr>
                <a:solidFill>
                  <a:schemeClr val="tx1"/>
                </a:solidFill>
                <a:latin typeface="Tahoma" pitchFamily="34" charset="0"/>
                <a:cs typeface="Arial" pitchFamily="34" charset="0"/>
              </a:defRPr>
            </a:lvl3pPr>
            <a:lvl4pPr marL="1842535" indent="-263220" defTabSz="1102232" eaLnBrk="0" hangingPunct="0">
              <a:defRPr>
                <a:solidFill>
                  <a:schemeClr val="tx1"/>
                </a:solidFill>
                <a:latin typeface="Tahoma" pitchFamily="34" charset="0"/>
                <a:cs typeface="Arial" pitchFamily="34" charset="0"/>
              </a:defRPr>
            </a:lvl4pPr>
            <a:lvl5pPr marL="2368974" indent="-263220" defTabSz="1102232" eaLnBrk="0" hangingPunct="0">
              <a:defRPr>
                <a:solidFill>
                  <a:schemeClr val="tx1"/>
                </a:solidFill>
                <a:latin typeface="Tahoma" pitchFamily="34" charset="0"/>
                <a:cs typeface="Arial" pitchFamily="34" charset="0"/>
              </a:defRPr>
            </a:lvl5pPr>
            <a:lvl6pPr marL="2895412" indent="-263220" defTabSz="1102232" eaLnBrk="0" fontAlgn="base" hangingPunct="0">
              <a:spcBef>
                <a:spcPct val="0"/>
              </a:spcBef>
              <a:spcAft>
                <a:spcPct val="0"/>
              </a:spcAft>
              <a:defRPr>
                <a:solidFill>
                  <a:schemeClr val="tx1"/>
                </a:solidFill>
                <a:latin typeface="Tahoma" pitchFamily="34" charset="0"/>
                <a:cs typeface="Arial" pitchFamily="34" charset="0"/>
              </a:defRPr>
            </a:lvl6pPr>
            <a:lvl7pPr marL="3421852" indent="-263220" defTabSz="1102232" eaLnBrk="0" fontAlgn="base" hangingPunct="0">
              <a:spcBef>
                <a:spcPct val="0"/>
              </a:spcBef>
              <a:spcAft>
                <a:spcPct val="0"/>
              </a:spcAft>
              <a:defRPr>
                <a:solidFill>
                  <a:schemeClr val="tx1"/>
                </a:solidFill>
                <a:latin typeface="Tahoma" pitchFamily="34" charset="0"/>
                <a:cs typeface="Arial" pitchFamily="34" charset="0"/>
              </a:defRPr>
            </a:lvl7pPr>
            <a:lvl8pPr marL="3948289" indent="-263220" defTabSz="1102232" eaLnBrk="0" fontAlgn="base" hangingPunct="0">
              <a:spcBef>
                <a:spcPct val="0"/>
              </a:spcBef>
              <a:spcAft>
                <a:spcPct val="0"/>
              </a:spcAft>
              <a:defRPr>
                <a:solidFill>
                  <a:schemeClr val="tx1"/>
                </a:solidFill>
                <a:latin typeface="Tahoma" pitchFamily="34" charset="0"/>
                <a:cs typeface="Arial" pitchFamily="34" charset="0"/>
              </a:defRPr>
            </a:lvl8pPr>
            <a:lvl9pPr marL="4474729" indent="-263220" defTabSz="1102232"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4D5F6A3-C38E-4272-A6F5-37D264312FA7}" type="slidenum">
              <a:rPr lang="en-US" smtClean="0">
                <a:latin typeface="Arial" pitchFamily="34" charset="0"/>
              </a:rPr>
              <a:pPr eaLnBrk="1" hangingPunct="1"/>
              <a:t>10</a:t>
            </a:fld>
            <a:endParaRPr lang="en-US">
              <a:latin typeface="Arial" pitchFamily="34"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cs typeface="Arial" pitchFamily="34" charset="0"/>
              </a:rPr>
              <a:t>Spray applying glue to door laminates in a booth – no excessive exposures.  However, glue is flammable and booth is made from particle board and lined with cardboard for cleaning purposes – not a good idea and a violation of the spray finishing standards regarding design of booths when using flammable substances.</a:t>
            </a:r>
          </a:p>
          <a:p>
            <a:endParaRPr lang="en-US" dirty="0">
              <a:latin typeface="Arial" pitchFamily="34" charset="0"/>
              <a:cs typeface="Arial" pitchFamily="34" charset="0"/>
            </a:endParaRPr>
          </a:p>
          <a:p>
            <a:r>
              <a:rPr lang="en-US" dirty="0">
                <a:latin typeface="Arial" pitchFamily="34" charset="0"/>
                <a:cs typeface="Arial" pitchFamily="34" charset="0"/>
              </a:rPr>
              <a:t>1910.94(c)(4) Design and construction of spray rooms. </a:t>
            </a:r>
          </a:p>
          <a:p>
            <a:r>
              <a:rPr lang="en-US" dirty="0">
                <a:latin typeface="Arial" pitchFamily="34" charset="0"/>
                <a:cs typeface="Arial" pitchFamily="34" charset="0"/>
              </a:rPr>
              <a:t>1910.94(c)(4)(</a:t>
            </a:r>
            <a:r>
              <a:rPr lang="en-US" dirty="0" err="1">
                <a:latin typeface="Arial" pitchFamily="34" charset="0"/>
                <a:cs typeface="Arial" pitchFamily="34" charset="0"/>
              </a:rPr>
              <a:t>i</a:t>
            </a:r>
            <a:r>
              <a:rPr lang="en-US" dirty="0">
                <a:latin typeface="Arial" pitchFamily="34" charset="0"/>
                <a:cs typeface="Arial" pitchFamily="34" charset="0"/>
              </a:rPr>
              <a:t>) Spray rooms, including floors, shall be constructed of masonry, concrete, or other noncombustible material. </a:t>
            </a:r>
          </a:p>
          <a:p>
            <a:r>
              <a:rPr lang="en-US" dirty="0">
                <a:latin typeface="Arial" pitchFamily="34" charset="0"/>
                <a:cs typeface="Arial" pitchFamily="34" charset="0"/>
              </a:rPr>
              <a:t>1910.94(c)(4)(ii) Spray rooms shall have noncombustible fire doors and shutters.</a:t>
            </a:r>
          </a:p>
          <a:p>
            <a:r>
              <a:rPr lang="en-US" dirty="0">
                <a:latin typeface="Arial" pitchFamily="34" charset="0"/>
                <a:cs typeface="Arial" pitchFamily="34" charset="0"/>
              </a:rPr>
              <a:t>1910.94(c)(4)(iii) Spray rooms shall be adequately ventilated so that the atmosphere in the breathing zone of the operator shall be maintained in accordance with the requirements of paragraph (c)(6)(ii) of this section. </a:t>
            </a:r>
          </a:p>
          <a:p>
            <a:r>
              <a:rPr lang="en-US" dirty="0">
                <a:latin typeface="Arial" pitchFamily="34" charset="0"/>
                <a:cs typeface="Arial" pitchFamily="34" charset="0"/>
              </a:rPr>
              <a:t>1910.94(c)(4)(iv) Spray rooms used for production spray-finishing operations shall conform to the requirements for spray booths. </a:t>
            </a:r>
          </a:p>
        </p:txBody>
      </p:sp>
    </p:spTree>
    <p:extLst>
      <p:ext uri="{BB962C8B-B14F-4D97-AF65-F5344CB8AC3E}">
        <p14:creationId xmlns:p14="http://schemas.microsoft.com/office/powerpoint/2010/main" val="2764171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2232" eaLnBrk="0" hangingPunct="0">
              <a:defRPr>
                <a:solidFill>
                  <a:schemeClr val="tx1"/>
                </a:solidFill>
                <a:latin typeface="Tahoma" pitchFamily="34" charset="0"/>
                <a:cs typeface="Arial" pitchFamily="34" charset="0"/>
              </a:defRPr>
            </a:lvl1pPr>
            <a:lvl2pPr marL="855461" indent="-329026" defTabSz="1102232" eaLnBrk="0" hangingPunct="0">
              <a:defRPr>
                <a:solidFill>
                  <a:schemeClr val="tx1"/>
                </a:solidFill>
                <a:latin typeface="Tahoma" pitchFamily="34" charset="0"/>
                <a:cs typeface="Arial" pitchFamily="34" charset="0"/>
              </a:defRPr>
            </a:lvl2pPr>
            <a:lvl3pPr marL="1316096" indent="-263220" defTabSz="1102232" eaLnBrk="0" hangingPunct="0">
              <a:defRPr>
                <a:solidFill>
                  <a:schemeClr val="tx1"/>
                </a:solidFill>
                <a:latin typeface="Tahoma" pitchFamily="34" charset="0"/>
                <a:cs typeface="Arial" pitchFamily="34" charset="0"/>
              </a:defRPr>
            </a:lvl3pPr>
            <a:lvl4pPr marL="1842535" indent="-263220" defTabSz="1102232" eaLnBrk="0" hangingPunct="0">
              <a:defRPr>
                <a:solidFill>
                  <a:schemeClr val="tx1"/>
                </a:solidFill>
                <a:latin typeface="Tahoma" pitchFamily="34" charset="0"/>
                <a:cs typeface="Arial" pitchFamily="34" charset="0"/>
              </a:defRPr>
            </a:lvl4pPr>
            <a:lvl5pPr marL="2368974" indent="-263220" defTabSz="1102232" eaLnBrk="0" hangingPunct="0">
              <a:defRPr>
                <a:solidFill>
                  <a:schemeClr val="tx1"/>
                </a:solidFill>
                <a:latin typeface="Tahoma" pitchFamily="34" charset="0"/>
                <a:cs typeface="Arial" pitchFamily="34" charset="0"/>
              </a:defRPr>
            </a:lvl5pPr>
            <a:lvl6pPr marL="2895412" indent="-263220" defTabSz="1102232" eaLnBrk="0" fontAlgn="base" hangingPunct="0">
              <a:spcBef>
                <a:spcPct val="0"/>
              </a:spcBef>
              <a:spcAft>
                <a:spcPct val="0"/>
              </a:spcAft>
              <a:defRPr>
                <a:solidFill>
                  <a:schemeClr val="tx1"/>
                </a:solidFill>
                <a:latin typeface="Tahoma" pitchFamily="34" charset="0"/>
                <a:cs typeface="Arial" pitchFamily="34" charset="0"/>
              </a:defRPr>
            </a:lvl6pPr>
            <a:lvl7pPr marL="3421852" indent="-263220" defTabSz="1102232" eaLnBrk="0" fontAlgn="base" hangingPunct="0">
              <a:spcBef>
                <a:spcPct val="0"/>
              </a:spcBef>
              <a:spcAft>
                <a:spcPct val="0"/>
              </a:spcAft>
              <a:defRPr>
                <a:solidFill>
                  <a:schemeClr val="tx1"/>
                </a:solidFill>
                <a:latin typeface="Tahoma" pitchFamily="34" charset="0"/>
                <a:cs typeface="Arial" pitchFamily="34" charset="0"/>
              </a:defRPr>
            </a:lvl7pPr>
            <a:lvl8pPr marL="3948289" indent="-263220" defTabSz="1102232" eaLnBrk="0" fontAlgn="base" hangingPunct="0">
              <a:spcBef>
                <a:spcPct val="0"/>
              </a:spcBef>
              <a:spcAft>
                <a:spcPct val="0"/>
              </a:spcAft>
              <a:defRPr>
                <a:solidFill>
                  <a:schemeClr val="tx1"/>
                </a:solidFill>
                <a:latin typeface="Tahoma" pitchFamily="34" charset="0"/>
                <a:cs typeface="Arial" pitchFamily="34" charset="0"/>
              </a:defRPr>
            </a:lvl8pPr>
            <a:lvl9pPr marL="4474729" indent="-263220" defTabSz="1102232"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06DD416B-5CD9-4C4C-A326-C429A2EDEF16}" type="slidenum">
              <a:rPr lang="en-US" smtClean="0">
                <a:latin typeface="Arial" pitchFamily="34" charset="0"/>
              </a:rPr>
              <a:pPr eaLnBrk="1" hangingPunct="1"/>
              <a:t>11</a:t>
            </a:fld>
            <a:endParaRPr lang="en-US">
              <a:latin typeface="Arial" pitchFamily="34" charset="0"/>
            </a:endParaRPr>
          </a:p>
        </p:txBody>
      </p:sp>
      <p:sp>
        <p:nvSpPr>
          <p:cNvPr id="152579" name="Rectangle 2"/>
          <p:cNvSpPr>
            <a:spLocks noGrp="1" noRot="1" noChangeAspect="1" noChangeArrowheads="1" noTextEdit="1"/>
          </p:cNvSpPr>
          <p:nvPr>
            <p:ph type="sldImg"/>
          </p:nvPr>
        </p:nvSpPr>
        <p:spPr>
          <a:xfrm>
            <a:off x="2668588" y="568325"/>
            <a:ext cx="3281362" cy="24606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cs typeface="Arial" pitchFamily="34" charset="0"/>
              </a:rPr>
              <a:t>Well designed spray booth but poor work operations (spraying in the wrong direction).</a:t>
            </a:r>
          </a:p>
        </p:txBody>
      </p:sp>
    </p:spTree>
    <p:extLst>
      <p:ext uri="{BB962C8B-B14F-4D97-AF65-F5344CB8AC3E}">
        <p14:creationId xmlns:p14="http://schemas.microsoft.com/office/powerpoint/2010/main" val="2367916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2232" eaLnBrk="0" hangingPunct="0">
              <a:defRPr>
                <a:solidFill>
                  <a:schemeClr val="tx1"/>
                </a:solidFill>
                <a:latin typeface="Tahoma" pitchFamily="34" charset="0"/>
                <a:cs typeface="Arial" pitchFamily="34" charset="0"/>
              </a:defRPr>
            </a:lvl1pPr>
            <a:lvl2pPr marL="855461" indent="-329026" defTabSz="1102232" eaLnBrk="0" hangingPunct="0">
              <a:defRPr>
                <a:solidFill>
                  <a:schemeClr val="tx1"/>
                </a:solidFill>
                <a:latin typeface="Tahoma" pitchFamily="34" charset="0"/>
                <a:cs typeface="Arial" pitchFamily="34" charset="0"/>
              </a:defRPr>
            </a:lvl2pPr>
            <a:lvl3pPr marL="1316096" indent="-263220" defTabSz="1102232" eaLnBrk="0" hangingPunct="0">
              <a:defRPr>
                <a:solidFill>
                  <a:schemeClr val="tx1"/>
                </a:solidFill>
                <a:latin typeface="Tahoma" pitchFamily="34" charset="0"/>
                <a:cs typeface="Arial" pitchFamily="34" charset="0"/>
              </a:defRPr>
            </a:lvl3pPr>
            <a:lvl4pPr marL="1842535" indent="-263220" defTabSz="1102232" eaLnBrk="0" hangingPunct="0">
              <a:defRPr>
                <a:solidFill>
                  <a:schemeClr val="tx1"/>
                </a:solidFill>
                <a:latin typeface="Tahoma" pitchFamily="34" charset="0"/>
                <a:cs typeface="Arial" pitchFamily="34" charset="0"/>
              </a:defRPr>
            </a:lvl4pPr>
            <a:lvl5pPr marL="2368974" indent="-263220" defTabSz="1102232" eaLnBrk="0" hangingPunct="0">
              <a:defRPr>
                <a:solidFill>
                  <a:schemeClr val="tx1"/>
                </a:solidFill>
                <a:latin typeface="Tahoma" pitchFamily="34" charset="0"/>
                <a:cs typeface="Arial" pitchFamily="34" charset="0"/>
              </a:defRPr>
            </a:lvl5pPr>
            <a:lvl6pPr marL="2895412" indent="-263220" defTabSz="1102232" eaLnBrk="0" fontAlgn="base" hangingPunct="0">
              <a:spcBef>
                <a:spcPct val="0"/>
              </a:spcBef>
              <a:spcAft>
                <a:spcPct val="0"/>
              </a:spcAft>
              <a:defRPr>
                <a:solidFill>
                  <a:schemeClr val="tx1"/>
                </a:solidFill>
                <a:latin typeface="Tahoma" pitchFamily="34" charset="0"/>
                <a:cs typeface="Arial" pitchFamily="34" charset="0"/>
              </a:defRPr>
            </a:lvl6pPr>
            <a:lvl7pPr marL="3421852" indent="-263220" defTabSz="1102232" eaLnBrk="0" fontAlgn="base" hangingPunct="0">
              <a:spcBef>
                <a:spcPct val="0"/>
              </a:spcBef>
              <a:spcAft>
                <a:spcPct val="0"/>
              </a:spcAft>
              <a:defRPr>
                <a:solidFill>
                  <a:schemeClr val="tx1"/>
                </a:solidFill>
                <a:latin typeface="Tahoma" pitchFamily="34" charset="0"/>
                <a:cs typeface="Arial" pitchFamily="34" charset="0"/>
              </a:defRPr>
            </a:lvl7pPr>
            <a:lvl8pPr marL="3948289" indent="-263220" defTabSz="1102232" eaLnBrk="0" fontAlgn="base" hangingPunct="0">
              <a:spcBef>
                <a:spcPct val="0"/>
              </a:spcBef>
              <a:spcAft>
                <a:spcPct val="0"/>
              </a:spcAft>
              <a:defRPr>
                <a:solidFill>
                  <a:schemeClr val="tx1"/>
                </a:solidFill>
                <a:latin typeface="Tahoma" pitchFamily="34" charset="0"/>
                <a:cs typeface="Arial" pitchFamily="34" charset="0"/>
              </a:defRPr>
            </a:lvl8pPr>
            <a:lvl9pPr marL="4474729" indent="-263220" defTabSz="1102232"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92D197F4-9419-4113-9A6C-7D2C9BCDAD4A}" type="slidenum">
              <a:rPr lang="en-US" smtClean="0">
                <a:latin typeface="Arial" pitchFamily="34" charset="0"/>
              </a:rPr>
              <a:pPr eaLnBrk="1" hangingPunct="1"/>
              <a:t>12</a:t>
            </a:fld>
            <a:endParaRPr lang="en-US">
              <a:latin typeface="Arial" pitchFamily="34" charset="0"/>
            </a:endParaRPr>
          </a:p>
        </p:txBody>
      </p:sp>
      <p:sp>
        <p:nvSpPr>
          <p:cNvPr id="153603" name="Rectangle 2"/>
          <p:cNvSpPr>
            <a:spLocks noGrp="1" noRot="1" noChangeAspect="1" noChangeArrowheads="1" noTextEdit="1"/>
          </p:cNvSpPr>
          <p:nvPr>
            <p:ph type="sldImg"/>
          </p:nvPr>
        </p:nvSpPr>
        <p:spPr>
          <a:xfrm>
            <a:off x="2668588" y="568325"/>
            <a:ext cx="3281362" cy="2460625"/>
          </a:xfrm>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cs typeface="Arial" pitchFamily="34" charset="0"/>
              </a:rPr>
              <a:t>Example of a slotted hood with plenum.  Note use of single slot – no control when basket lifted out of tanks; poor take-off from the plenum – unbalanced velocity across the slot likely resulting in poorer control at end farthest from the take-off; slot length does not exceed length of the tank.</a:t>
            </a:r>
          </a:p>
          <a:p>
            <a:endParaRPr lang="en-US">
              <a:latin typeface="Arial" pitchFamily="34" charset="0"/>
              <a:cs typeface="Arial" pitchFamily="34" charset="0"/>
            </a:endParaRPr>
          </a:p>
        </p:txBody>
      </p:sp>
    </p:spTree>
    <p:extLst>
      <p:ext uri="{BB962C8B-B14F-4D97-AF65-F5344CB8AC3E}">
        <p14:creationId xmlns:p14="http://schemas.microsoft.com/office/powerpoint/2010/main" val="884432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30388" eaLnBrk="0" hangingPunct="0">
              <a:defRPr sz="4300">
                <a:solidFill>
                  <a:schemeClr val="tx1"/>
                </a:solidFill>
                <a:latin typeface="Arial Narrow" pitchFamily="34" charset="0"/>
              </a:defRPr>
            </a:lvl1pPr>
            <a:lvl2pPr marL="904309" indent="-347810" defTabSz="1130388" eaLnBrk="0" hangingPunct="0">
              <a:defRPr sz="4300">
                <a:solidFill>
                  <a:schemeClr val="tx1"/>
                </a:solidFill>
                <a:latin typeface="Arial Narrow" pitchFamily="34" charset="0"/>
              </a:defRPr>
            </a:lvl2pPr>
            <a:lvl3pPr marL="1391245" indent="-278250" defTabSz="1130388" eaLnBrk="0" hangingPunct="0">
              <a:defRPr sz="4300">
                <a:solidFill>
                  <a:schemeClr val="tx1"/>
                </a:solidFill>
                <a:latin typeface="Arial Narrow" pitchFamily="34" charset="0"/>
              </a:defRPr>
            </a:lvl3pPr>
            <a:lvl4pPr marL="1947743" indent="-278250" defTabSz="1130388" eaLnBrk="0" hangingPunct="0">
              <a:defRPr sz="4300">
                <a:solidFill>
                  <a:schemeClr val="tx1"/>
                </a:solidFill>
                <a:latin typeface="Arial Narrow" pitchFamily="34" charset="0"/>
              </a:defRPr>
            </a:lvl4pPr>
            <a:lvl5pPr marL="2504242" indent="-278250" defTabSz="1130388" eaLnBrk="0" hangingPunct="0">
              <a:defRPr sz="4300">
                <a:solidFill>
                  <a:schemeClr val="tx1"/>
                </a:solidFill>
                <a:latin typeface="Arial Narrow" pitchFamily="34" charset="0"/>
              </a:defRPr>
            </a:lvl5pPr>
            <a:lvl6pPr marL="3060740" indent="-278250" defTabSz="1130388" eaLnBrk="0" fontAlgn="base" hangingPunct="0">
              <a:spcBef>
                <a:spcPct val="0"/>
              </a:spcBef>
              <a:spcAft>
                <a:spcPct val="0"/>
              </a:spcAft>
              <a:defRPr sz="4300">
                <a:solidFill>
                  <a:schemeClr val="tx1"/>
                </a:solidFill>
                <a:latin typeface="Arial Narrow" pitchFamily="34" charset="0"/>
              </a:defRPr>
            </a:lvl6pPr>
            <a:lvl7pPr marL="3617239" indent="-278250" defTabSz="1130388" eaLnBrk="0" fontAlgn="base" hangingPunct="0">
              <a:spcBef>
                <a:spcPct val="0"/>
              </a:spcBef>
              <a:spcAft>
                <a:spcPct val="0"/>
              </a:spcAft>
              <a:defRPr sz="4300">
                <a:solidFill>
                  <a:schemeClr val="tx1"/>
                </a:solidFill>
                <a:latin typeface="Arial Narrow" pitchFamily="34" charset="0"/>
              </a:defRPr>
            </a:lvl7pPr>
            <a:lvl8pPr marL="4173736" indent="-278250" defTabSz="1130388" eaLnBrk="0" fontAlgn="base" hangingPunct="0">
              <a:spcBef>
                <a:spcPct val="0"/>
              </a:spcBef>
              <a:spcAft>
                <a:spcPct val="0"/>
              </a:spcAft>
              <a:defRPr sz="4300">
                <a:solidFill>
                  <a:schemeClr val="tx1"/>
                </a:solidFill>
                <a:latin typeface="Arial Narrow" pitchFamily="34" charset="0"/>
              </a:defRPr>
            </a:lvl8pPr>
            <a:lvl9pPr marL="4730235" indent="-278250" defTabSz="1130388" eaLnBrk="0" fontAlgn="base" hangingPunct="0">
              <a:spcBef>
                <a:spcPct val="0"/>
              </a:spcBef>
              <a:spcAft>
                <a:spcPct val="0"/>
              </a:spcAft>
              <a:defRPr sz="4300">
                <a:solidFill>
                  <a:schemeClr val="tx1"/>
                </a:solidFill>
                <a:latin typeface="Arial Narrow" pitchFamily="34" charset="0"/>
              </a:defRPr>
            </a:lvl9pPr>
          </a:lstStyle>
          <a:p>
            <a:pPr eaLnBrk="1" hangingPunct="1"/>
            <a:fld id="{4A18CAB9-A72B-4C40-8183-AF9731527A08}" type="slidenum">
              <a:rPr lang="en-US" sz="1600"/>
              <a:pPr eaLnBrk="1" hangingPunct="1"/>
              <a:t>13</a:t>
            </a:fld>
            <a:endParaRPr lang="en-US" sz="1600"/>
          </a:p>
        </p:txBody>
      </p:sp>
      <p:sp>
        <p:nvSpPr>
          <p:cNvPr id="55299" name="Rectangle 2"/>
          <p:cNvSpPr>
            <a:spLocks noGrp="1" noRot="1" noChangeAspect="1" noChangeArrowheads="1" noTextEdit="1"/>
          </p:cNvSpPr>
          <p:nvPr>
            <p:ph type="sldImg"/>
          </p:nvPr>
        </p:nvSpPr>
        <p:spPr>
          <a:xfrm>
            <a:off x="2668588" y="568325"/>
            <a:ext cx="3281362" cy="2460625"/>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Example of a close-capturing slotted hood used at a barrel filling operation.</a:t>
            </a:r>
          </a:p>
          <a:p>
            <a:endParaRPr lang="en-US"/>
          </a:p>
        </p:txBody>
      </p:sp>
    </p:spTree>
    <p:extLst>
      <p:ext uri="{BB962C8B-B14F-4D97-AF65-F5344CB8AC3E}">
        <p14:creationId xmlns:p14="http://schemas.microsoft.com/office/powerpoint/2010/main" val="385763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30388" eaLnBrk="0" hangingPunct="0">
              <a:defRPr sz="4300">
                <a:solidFill>
                  <a:schemeClr val="tx1"/>
                </a:solidFill>
                <a:latin typeface="Arial Narrow" pitchFamily="34" charset="0"/>
              </a:defRPr>
            </a:lvl1pPr>
            <a:lvl2pPr marL="904309" indent="-347810" defTabSz="1130388" eaLnBrk="0" hangingPunct="0">
              <a:defRPr sz="4300">
                <a:solidFill>
                  <a:schemeClr val="tx1"/>
                </a:solidFill>
                <a:latin typeface="Arial Narrow" pitchFamily="34" charset="0"/>
              </a:defRPr>
            </a:lvl2pPr>
            <a:lvl3pPr marL="1391245" indent="-278250" defTabSz="1130388" eaLnBrk="0" hangingPunct="0">
              <a:defRPr sz="4300">
                <a:solidFill>
                  <a:schemeClr val="tx1"/>
                </a:solidFill>
                <a:latin typeface="Arial Narrow" pitchFamily="34" charset="0"/>
              </a:defRPr>
            </a:lvl3pPr>
            <a:lvl4pPr marL="1947743" indent="-278250" defTabSz="1130388" eaLnBrk="0" hangingPunct="0">
              <a:defRPr sz="4300">
                <a:solidFill>
                  <a:schemeClr val="tx1"/>
                </a:solidFill>
                <a:latin typeface="Arial Narrow" pitchFamily="34" charset="0"/>
              </a:defRPr>
            </a:lvl4pPr>
            <a:lvl5pPr marL="2504242" indent="-278250" defTabSz="1130388" eaLnBrk="0" hangingPunct="0">
              <a:defRPr sz="4300">
                <a:solidFill>
                  <a:schemeClr val="tx1"/>
                </a:solidFill>
                <a:latin typeface="Arial Narrow" pitchFamily="34" charset="0"/>
              </a:defRPr>
            </a:lvl5pPr>
            <a:lvl6pPr marL="3060740" indent="-278250" defTabSz="1130388" eaLnBrk="0" fontAlgn="base" hangingPunct="0">
              <a:spcBef>
                <a:spcPct val="0"/>
              </a:spcBef>
              <a:spcAft>
                <a:spcPct val="0"/>
              </a:spcAft>
              <a:defRPr sz="4300">
                <a:solidFill>
                  <a:schemeClr val="tx1"/>
                </a:solidFill>
                <a:latin typeface="Arial Narrow" pitchFamily="34" charset="0"/>
              </a:defRPr>
            </a:lvl6pPr>
            <a:lvl7pPr marL="3617239" indent="-278250" defTabSz="1130388" eaLnBrk="0" fontAlgn="base" hangingPunct="0">
              <a:spcBef>
                <a:spcPct val="0"/>
              </a:spcBef>
              <a:spcAft>
                <a:spcPct val="0"/>
              </a:spcAft>
              <a:defRPr sz="4300">
                <a:solidFill>
                  <a:schemeClr val="tx1"/>
                </a:solidFill>
                <a:latin typeface="Arial Narrow" pitchFamily="34" charset="0"/>
              </a:defRPr>
            </a:lvl7pPr>
            <a:lvl8pPr marL="4173736" indent="-278250" defTabSz="1130388" eaLnBrk="0" fontAlgn="base" hangingPunct="0">
              <a:spcBef>
                <a:spcPct val="0"/>
              </a:spcBef>
              <a:spcAft>
                <a:spcPct val="0"/>
              </a:spcAft>
              <a:defRPr sz="4300">
                <a:solidFill>
                  <a:schemeClr val="tx1"/>
                </a:solidFill>
                <a:latin typeface="Arial Narrow" pitchFamily="34" charset="0"/>
              </a:defRPr>
            </a:lvl8pPr>
            <a:lvl9pPr marL="4730235" indent="-278250" defTabSz="1130388" eaLnBrk="0" fontAlgn="base" hangingPunct="0">
              <a:spcBef>
                <a:spcPct val="0"/>
              </a:spcBef>
              <a:spcAft>
                <a:spcPct val="0"/>
              </a:spcAft>
              <a:defRPr sz="4300">
                <a:solidFill>
                  <a:schemeClr val="tx1"/>
                </a:solidFill>
                <a:latin typeface="Arial Narrow" pitchFamily="34" charset="0"/>
              </a:defRPr>
            </a:lvl9pPr>
          </a:lstStyle>
          <a:p>
            <a:pPr eaLnBrk="1" hangingPunct="1"/>
            <a:fld id="{BC975067-59FF-4B0C-B38A-AA277F070859}" type="slidenum">
              <a:rPr lang="en-US" sz="1600"/>
              <a:pPr eaLnBrk="1" hangingPunct="1"/>
              <a:t>14</a:t>
            </a:fld>
            <a:endParaRPr lang="en-US" sz="1600"/>
          </a:p>
        </p:txBody>
      </p:sp>
      <p:sp>
        <p:nvSpPr>
          <p:cNvPr id="56323" name="Rectangle 2"/>
          <p:cNvSpPr>
            <a:spLocks noGrp="1" noRot="1" noChangeAspect="1" noChangeArrowheads="1" noTextEdit="1"/>
          </p:cNvSpPr>
          <p:nvPr>
            <p:ph type="sldImg"/>
          </p:nvPr>
        </p:nvSpPr>
        <p:spPr>
          <a:xfrm>
            <a:off x="2668588" y="568325"/>
            <a:ext cx="3281362" cy="2460625"/>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shows the principle of blowing air.  A rule of thumb is the face velocity decreases to about 10% at 30 diameters down stream from the pressure jet opening.  For example, typical face velocity for a pressure blower is around 50 mph.  If the diameter of the fan outlet is 6 inches, then 15’ downstream of the blower the velocity of blower will be approximately 5 mph.</a:t>
            </a:r>
          </a:p>
        </p:txBody>
      </p:sp>
    </p:spTree>
    <p:extLst>
      <p:ext uri="{BB962C8B-B14F-4D97-AF65-F5344CB8AC3E}">
        <p14:creationId xmlns:p14="http://schemas.microsoft.com/office/powerpoint/2010/main" val="1481179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2668588" y="568325"/>
            <a:ext cx="3281362" cy="2460625"/>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When exhausting air, the capture velocity decreases to 10% at one diameter from the pressure jet opening.  For a typical duct velocity of 3500 fpm, the capture velocity drops to 350 fpm 6” away from the duct opening.  This is the basic fundamental of local exhaust hoods.  Because local exhaust hoods are placed upstream of the exhaust fan they must be placed close to the source of generation for the airflow to effectively capture the contaminant and direct it into the ductwork system.</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30388" eaLnBrk="0" hangingPunct="0">
              <a:defRPr sz="4300">
                <a:solidFill>
                  <a:schemeClr val="tx1"/>
                </a:solidFill>
                <a:latin typeface="Arial Narrow" pitchFamily="34" charset="0"/>
              </a:defRPr>
            </a:lvl1pPr>
            <a:lvl2pPr marL="904309" indent="-347810" defTabSz="1130388" eaLnBrk="0" hangingPunct="0">
              <a:defRPr sz="4300">
                <a:solidFill>
                  <a:schemeClr val="tx1"/>
                </a:solidFill>
                <a:latin typeface="Arial Narrow" pitchFamily="34" charset="0"/>
              </a:defRPr>
            </a:lvl2pPr>
            <a:lvl3pPr marL="1391245" indent="-278250" defTabSz="1130388" eaLnBrk="0" hangingPunct="0">
              <a:defRPr sz="4300">
                <a:solidFill>
                  <a:schemeClr val="tx1"/>
                </a:solidFill>
                <a:latin typeface="Arial Narrow" pitchFamily="34" charset="0"/>
              </a:defRPr>
            </a:lvl3pPr>
            <a:lvl4pPr marL="1947743" indent="-278250" defTabSz="1130388" eaLnBrk="0" hangingPunct="0">
              <a:defRPr sz="4300">
                <a:solidFill>
                  <a:schemeClr val="tx1"/>
                </a:solidFill>
                <a:latin typeface="Arial Narrow" pitchFamily="34" charset="0"/>
              </a:defRPr>
            </a:lvl4pPr>
            <a:lvl5pPr marL="2504242" indent="-278250" defTabSz="1130388" eaLnBrk="0" hangingPunct="0">
              <a:defRPr sz="4300">
                <a:solidFill>
                  <a:schemeClr val="tx1"/>
                </a:solidFill>
                <a:latin typeface="Arial Narrow" pitchFamily="34" charset="0"/>
              </a:defRPr>
            </a:lvl5pPr>
            <a:lvl6pPr marL="3060740" indent="-278250" defTabSz="1130388" eaLnBrk="0" fontAlgn="base" hangingPunct="0">
              <a:spcBef>
                <a:spcPct val="0"/>
              </a:spcBef>
              <a:spcAft>
                <a:spcPct val="0"/>
              </a:spcAft>
              <a:defRPr sz="4300">
                <a:solidFill>
                  <a:schemeClr val="tx1"/>
                </a:solidFill>
                <a:latin typeface="Arial Narrow" pitchFamily="34" charset="0"/>
              </a:defRPr>
            </a:lvl6pPr>
            <a:lvl7pPr marL="3617239" indent="-278250" defTabSz="1130388" eaLnBrk="0" fontAlgn="base" hangingPunct="0">
              <a:spcBef>
                <a:spcPct val="0"/>
              </a:spcBef>
              <a:spcAft>
                <a:spcPct val="0"/>
              </a:spcAft>
              <a:defRPr sz="4300">
                <a:solidFill>
                  <a:schemeClr val="tx1"/>
                </a:solidFill>
                <a:latin typeface="Arial Narrow" pitchFamily="34" charset="0"/>
              </a:defRPr>
            </a:lvl7pPr>
            <a:lvl8pPr marL="4173736" indent="-278250" defTabSz="1130388" eaLnBrk="0" fontAlgn="base" hangingPunct="0">
              <a:spcBef>
                <a:spcPct val="0"/>
              </a:spcBef>
              <a:spcAft>
                <a:spcPct val="0"/>
              </a:spcAft>
              <a:defRPr sz="4300">
                <a:solidFill>
                  <a:schemeClr val="tx1"/>
                </a:solidFill>
                <a:latin typeface="Arial Narrow" pitchFamily="34" charset="0"/>
              </a:defRPr>
            </a:lvl8pPr>
            <a:lvl9pPr marL="4730235" indent="-278250" defTabSz="1130388" eaLnBrk="0" fontAlgn="base" hangingPunct="0">
              <a:spcBef>
                <a:spcPct val="0"/>
              </a:spcBef>
              <a:spcAft>
                <a:spcPct val="0"/>
              </a:spcAft>
              <a:defRPr sz="4300">
                <a:solidFill>
                  <a:schemeClr val="tx1"/>
                </a:solidFill>
                <a:latin typeface="Arial Narrow" pitchFamily="34" charset="0"/>
              </a:defRPr>
            </a:lvl9pPr>
          </a:lstStyle>
          <a:p>
            <a:pPr eaLnBrk="1" hangingPunct="1"/>
            <a:fld id="{F7095C4D-8E11-43EF-AC6B-3307B083A757}" type="slidenum">
              <a:rPr lang="en-US" sz="1600"/>
              <a:pPr eaLnBrk="1" hangingPunct="1"/>
              <a:t>15</a:t>
            </a:fld>
            <a:endParaRPr lang="en-US" sz="1600"/>
          </a:p>
        </p:txBody>
      </p:sp>
    </p:spTree>
    <p:extLst>
      <p:ext uri="{BB962C8B-B14F-4D97-AF65-F5344CB8AC3E}">
        <p14:creationId xmlns:p14="http://schemas.microsoft.com/office/powerpoint/2010/main" val="993151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xfrm>
            <a:off x="2668588" y="568325"/>
            <a:ext cx="3281362" cy="2460625"/>
          </a:xfrm>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cs typeface="Arial" pitchFamily="34" charset="0"/>
              </a:rPr>
              <a:t>Definition of a hood:  A shaped inlet designed to capture contaminated air and conduct it into the duct system.</a:t>
            </a:r>
          </a:p>
          <a:p>
            <a:endParaRPr lang="en-US" dirty="0">
              <a:latin typeface="Arial" pitchFamily="34" charset="0"/>
              <a:cs typeface="Arial" pitchFamily="34" charset="0"/>
            </a:endParaRPr>
          </a:p>
          <a:p>
            <a:r>
              <a:rPr lang="en-US" dirty="0">
                <a:latin typeface="Arial" pitchFamily="34" charset="0"/>
                <a:cs typeface="Arial" pitchFamily="34" charset="0"/>
              </a:rPr>
              <a:t>Hoods can be classified into different types based upon their design…</a:t>
            </a:r>
          </a:p>
          <a:p>
            <a:endParaRPr lang="en-US" dirty="0">
              <a:latin typeface="Arial" pitchFamily="34" charset="0"/>
              <a:cs typeface="Arial" pitchFamily="34" charset="0"/>
            </a:endParaRPr>
          </a:p>
          <a:p>
            <a:r>
              <a:rPr lang="en-US" dirty="0">
                <a:latin typeface="Arial" pitchFamily="34" charset="0"/>
                <a:cs typeface="Arial" pitchFamily="34" charset="0"/>
              </a:rPr>
              <a:t>Enclosing hoods are preferred over other types as they are the least impacted by disturbing air currents and require lower volumes of air to control the contaminant.</a:t>
            </a:r>
          </a:p>
          <a:p>
            <a:endParaRPr lang="en-US" dirty="0">
              <a:latin typeface="Arial" pitchFamily="34" charset="0"/>
              <a:cs typeface="Arial" pitchFamily="34" charset="0"/>
            </a:endParaRPr>
          </a:p>
        </p:txBody>
      </p:sp>
      <p:sp>
        <p:nvSpPr>
          <p:cNvPr id="15667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2232" eaLnBrk="0" hangingPunct="0">
              <a:defRPr>
                <a:solidFill>
                  <a:schemeClr val="tx1"/>
                </a:solidFill>
                <a:latin typeface="Tahoma" pitchFamily="34" charset="0"/>
                <a:cs typeface="Arial" pitchFamily="34" charset="0"/>
              </a:defRPr>
            </a:lvl1pPr>
            <a:lvl2pPr marL="855461" indent="-329026" defTabSz="1102232" eaLnBrk="0" hangingPunct="0">
              <a:defRPr>
                <a:solidFill>
                  <a:schemeClr val="tx1"/>
                </a:solidFill>
                <a:latin typeface="Tahoma" pitchFamily="34" charset="0"/>
                <a:cs typeface="Arial" pitchFamily="34" charset="0"/>
              </a:defRPr>
            </a:lvl2pPr>
            <a:lvl3pPr marL="1316096" indent="-263220" defTabSz="1102232" eaLnBrk="0" hangingPunct="0">
              <a:defRPr>
                <a:solidFill>
                  <a:schemeClr val="tx1"/>
                </a:solidFill>
                <a:latin typeface="Tahoma" pitchFamily="34" charset="0"/>
                <a:cs typeface="Arial" pitchFamily="34" charset="0"/>
              </a:defRPr>
            </a:lvl3pPr>
            <a:lvl4pPr marL="1842535" indent="-263220" defTabSz="1102232" eaLnBrk="0" hangingPunct="0">
              <a:defRPr>
                <a:solidFill>
                  <a:schemeClr val="tx1"/>
                </a:solidFill>
                <a:latin typeface="Tahoma" pitchFamily="34" charset="0"/>
                <a:cs typeface="Arial" pitchFamily="34" charset="0"/>
              </a:defRPr>
            </a:lvl4pPr>
            <a:lvl5pPr marL="2368974" indent="-263220" defTabSz="1102232" eaLnBrk="0" hangingPunct="0">
              <a:defRPr>
                <a:solidFill>
                  <a:schemeClr val="tx1"/>
                </a:solidFill>
                <a:latin typeface="Tahoma" pitchFamily="34" charset="0"/>
                <a:cs typeface="Arial" pitchFamily="34" charset="0"/>
              </a:defRPr>
            </a:lvl5pPr>
            <a:lvl6pPr marL="2895412" indent="-263220" defTabSz="1102232" eaLnBrk="0" fontAlgn="base" hangingPunct="0">
              <a:spcBef>
                <a:spcPct val="0"/>
              </a:spcBef>
              <a:spcAft>
                <a:spcPct val="0"/>
              </a:spcAft>
              <a:defRPr>
                <a:solidFill>
                  <a:schemeClr val="tx1"/>
                </a:solidFill>
                <a:latin typeface="Tahoma" pitchFamily="34" charset="0"/>
                <a:cs typeface="Arial" pitchFamily="34" charset="0"/>
              </a:defRPr>
            </a:lvl6pPr>
            <a:lvl7pPr marL="3421852" indent="-263220" defTabSz="1102232" eaLnBrk="0" fontAlgn="base" hangingPunct="0">
              <a:spcBef>
                <a:spcPct val="0"/>
              </a:spcBef>
              <a:spcAft>
                <a:spcPct val="0"/>
              </a:spcAft>
              <a:defRPr>
                <a:solidFill>
                  <a:schemeClr val="tx1"/>
                </a:solidFill>
                <a:latin typeface="Tahoma" pitchFamily="34" charset="0"/>
                <a:cs typeface="Arial" pitchFamily="34" charset="0"/>
              </a:defRPr>
            </a:lvl7pPr>
            <a:lvl8pPr marL="3948289" indent="-263220" defTabSz="1102232" eaLnBrk="0" fontAlgn="base" hangingPunct="0">
              <a:spcBef>
                <a:spcPct val="0"/>
              </a:spcBef>
              <a:spcAft>
                <a:spcPct val="0"/>
              </a:spcAft>
              <a:defRPr>
                <a:solidFill>
                  <a:schemeClr val="tx1"/>
                </a:solidFill>
                <a:latin typeface="Tahoma" pitchFamily="34" charset="0"/>
                <a:cs typeface="Arial" pitchFamily="34" charset="0"/>
              </a:defRPr>
            </a:lvl8pPr>
            <a:lvl9pPr marL="4474729" indent="-263220" defTabSz="1102232"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3E37DB44-3E6F-460A-B463-2C8B07CDC7C1}" type="datetime1">
              <a:rPr lang="en-US" smtClean="0">
                <a:latin typeface="Arial" pitchFamily="34" charset="0"/>
              </a:rPr>
              <a:pPr eaLnBrk="1" hangingPunct="1"/>
              <a:t>10/13/2022</a:t>
            </a:fld>
            <a:r>
              <a:rPr lang="en-US">
                <a:latin typeface="Arial" pitchFamily="34" charset="0"/>
              </a:rPr>
              <a:t>10/24/2007</a:t>
            </a:r>
          </a:p>
        </p:txBody>
      </p:sp>
      <p:sp>
        <p:nvSpPr>
          <p:cNvPr id="1566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2232" eaLnBrk="0" hangingPunct="0">
              <a:defRPr>
                <a:solidFill>
                  <a:schemeClr val="tx1"/>
                </a:solidFill>
                <a:latin typeface="Tahoma" pitchFamily="34" charset="0"/>
                <a:cs typeface="Arial" pitchFamily="34" charset="0"/>
              </a:defRPr>
            </a:lvl1pPr>
            <a:lvl2pPr marL="855461" indent="-329026" defTabSz="1102232" eaLnBrk="0" hangingPunct="0">
              <a:defRPr>
                <a:solidFill>
                  <a:schemeClr val="tx1"/>
                </a:solidFill>
                <a:latin typeface="Tahoma" pitchFamily="34" charset="0"/>
                <a:cs typeface="Arial" pitchFamily="34" charset="0"/>
              </a:defRPr>
            </a:lvl2pPr>
            <a:lvl3pPr marL="1316096" indent="-263220" defTabSz="1102232" eaLnBrk="0" hangingPunct="0">
              <a:defRPr>
                <a:solidFill>
                  <a:schemeClr val="tx1"/>
                </a:solidFill>
                <a:latin typeface="Tahoma" pitchFamily="34" charset="0"/>
                <a:cs typeface="Arial" pitchFamily="34" charset="0"/>
              </a:defRPr>
            </a:lvl3pPr>
            <a:lvl4pPr marL="1842535" indent="-263220" defTabSz="1102232" eaLnBrk="0" hangingPunct="0">
              <a:defRPr>
                <a:solidFill>
                  <a:schemeClr val="tx1"/>
                </a:solidFill>
                <a:latin typeface="Tahoma" pitchFamily="34" charset="0"/>
                <a:cs typeface="Arial" pitchFamily="34" charset="0"/>
              </a:defRPr>
            </a:lvl4pPr>
            <a:lvl5pPr marL="2368974" indent="-263220" defTabSz="1102232" eaLnBrk="0" hangingPunct="0">
              <a:defRPr>
                <a:solidFill>
                  <a:schemeClr val="tx1"/>
                </a:solidFill>
                <a:latin typeface="Tahoma" pitchFamily="34" charset="0"/>
                <a:cs typeface="Arial" pitchFamily="34" charset="0"/>
              </a:defRPr>
            </a:lvl5pPr>
            <a:lvl6pPr marL="2895412" indent="-263220" defTabSz="1102232" eaLnBrk="0" fontAlgn="base" hangingPunct="0">
              <a:spcBef>
                <a:spcPct val="0"/>
              </a:spcBef>
              <a:spcAft>
                <a:spcPct val="0"/>
              </a:spcAft>
              <a:defRPr>
                <a:solidFill>
                  <a:schemeClr val="tx1"/>
                </a:solidFill>
                <a:latin typeface="Tahoma" pitchFamily="34" charset="0"/>
                <a:cs typeface="Arial" pitchFamily="34" charset="0"/>
              </a:defRPr>
            </a:lvl6pPr>
            <a:lvl7pPr marL="3421852" indent="-263220" defTabSz="1102232" eaLnBrk="0" fontAlgn="base" hangingPunct="0">
              <a:spcBef>
                <a:spcPct val="0"/>
              </a:spcBef>
              <a:spcAft>
                <a:spcPct val="0"/>
              </a:spcAft>
              <a:defRPr>
                <a:solidFill>
                  <a:schemeClr val="tx1"/>
                </a:solidFill>
                <a:latin typeface="Tahoma" pitchFamily="34" charset="0"/>
                <a:cs typeface="Arial" pitchFamily="34" charset="0"/>
              </a:defRPr>
            </a:lvl7pPr>
            <a:lvl8pPr marL="3948289" indent="-263220" defTabSz="1102232" eaLnBrk="0" fontAlgn="base" hangingPunct="0">
              <a:spcBef>
                <a:spcPct val="0"/>
              </a:spcBef>
              <a:spcAft>
                <a:spcPct val="0"/>
              </a:spcAft>
              <a:defRPr>
                <a:solidFill>
                  <a:schemeClr val="tx1"/>
                </a:solidFill>
                <a:latin typeface="Tahoma" pitchFamily="34" charset="0"/>
                <a:cs typeface="Arial" pitchFamily="34" charset="0"/>
              </a:defRPr>
            </a:lvl8pPr>
            <a:lvl9pPr marL="4474729" indent="-263220" defTabSz="1102232"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0E5D24C-B8AC-4AC1-9D16-DEDD85887B60}" type="slidenum">
              <a:rPr lang="en-US" smtClean="0">
                <a:latin typeface="Arial" pitchFamily="34" charset="0"/>
              </a:rPr>
              <a:pPr eaLnBrk="1" hangingPunct="1"/>
              <a:t>16</a:t>
            </a:fld>
            <a:endParaRPr lang="en-US">
              <a:latin typeface="Arial" pitchFamily="34" charset="0"/>
            </a:endParaRPr>
          </a:p>
        </p:txBody>
      </p:sp>
    </p:spTree>
    <p:extLst>
      <p:ext uri="{BB962C8B-B14F-4D97-AF65-F5344CB8AC3E}">
        <p14:creationId xmlns:p14="http://schemas.microsoft.com/office/powerpoint/2010/main" val="1934149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2232" eaLnBrk="0" hangingPunct="0">
              <a:defRPr>
                <a:solidFill>
                  <a:schemeClr val="tx1"/>
                </a:solidFill>
                <a:latin typeface="Tahoma" pitchFamily="34" charset="0"/>
                <a:cs typeface="Arial" pitchFamily="34" charset="0"/>
              </a:defRPr>
            </a:lvl1pPr>
            <a:lvl2pPr marL="855461" indent="-329026" defTabSz="1102232" eaLnBrk="0" hangingPunct="0">
              <a:defRPr>
                <a:solidFill>
                  <a:schemeClr val="tx1"/>
                </a:solidFill>
                <a:latin typeface="Tahoma" pitchFamily="34" charset="0"/>
                <a:cs typeface="Arial" pitchFamily="34" charset="0"/>
              </a:defRPr>
            </a:lvl2pPr>
            <a:lvl3pPr marL="1316096" indent="-263220" defTabSz="1102232" eaLnBrk="0" hangingPunct="0">
              <a:defRPr>
                <a:solidFill>
                  <a:schemeClr val="tx1"/>
                </a:solidFill>
                <a:latin typeface="Tahoma" pitchFamily="34" charset="0"/>
                <a:cs typeface="Arial" pitchFamily="34" charset="0"/>
              </a:defRPr>
            </a:lvl3pPr>
            <a:lvl4pPr marL="1842535" indent="-263220" defTabSz="1102232" eaLnBrk="0" hangingPunct="0">
              <a:defRPr>
                <a:solidFill>
                  <a:schemeClr val="tx1"/>
                </a:solidFill>
                <a:latin typeface="Tahoma" pitchFamily="34" charset="0"/>
                <a:cs typeface="Arial" pitchFamily="34" charset="0"/>
              </a:defRPr>
            </a:lvl4pPr>
            <a:lvl5pPr marL="2368974" indent="-263220" defTabSz="1102232" eaLnBrk="0" hangingPunct="0">
              <a:defRPr>
                <a:solidFill>
                  <a:schemeClr val="tx1"/>
                </a:solidFill>
                <a:latin typeface="Tahoma" pitchFamily="34" charset="0"/>
                <a:cs typeface="Arial" pitchFamily="34" charset="0"/>
              </a:defRPr>
            </a:lvl5pPr>
            <a:lvl6pPr marL="2895412" indent="-263220" defTabSz="1102232" eaLnBrk="0" fontAlgn="base" hangingPunct="0">
              <a:spcBef>
                <a:spcPct val="0"/>
              </a:spcBef>
              <a:spcAft>
                <a:spcPct val="0"/>
              </a:spcAft>
              <a:defRPr>
                <a:solidFill>
                  <a:schemeClr val="tx1"/>
                </a:solidFill>
                <a:latin typeface="Tahoma" pitchFamily="34" charset="0"/>
                <a:cs typeface="Arial" pitchFamily="34" charset="0"/>
              </a:defRPr>
            </a:lvl6pPr>
            <a:lvl7pPr marL="3421852" indent="-263220" defTabSz="1102232" eaLnBrk="0" fontAlgn="base" hangingPunct="0">
              <a:spcBef>
                <a:spcPct val="0"/>
              </a:spcBef>
              <a:spcAft>
                <a:spcPct val="0"/>
              </a:spcAft>
              <a:defRPr>
                <a:solidFill>
                  <a:schemeClr val="tx1"/>
                </a:solidFill>
                <a:latin typeface="Tahoma" pitchFamily="34" charset="0"/>
                <a:cs typeface="Arial" pitchFamily="34" charset="0"/>
              </a:defRPr>
            </a:lvl7pPr>
            <a:lvl8pPr marL="3948289" indent="-263220" defTabSz="1102232" eaLnBrk="0" fontAlgn="base" hangingPunct="0">
              <a:spcBef>
                <a:spcPct val="0"/>
              </a:spcBef>
              <a:spcAft>
                <a:spcPct val="0"/>
              </a:spcAft>
              <a:defRPr>
                <a:solidFill>
                  <a:schemeClr val="tx1"/>
                </a:solidFill>
                <a:latin typeface="Tahoma" pitchFamily="34" charset="0"/>
                <a:cs typeface="Arial" pitchFamily="34" charset="0"/>
              </a:defRPr>
            </a:lvl8pPr>
            <a:lvl9pPr marL="4474729" indent="-263220" defTabSz="1102232"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156FC817-44F0-4011-BEF0-B3D12E737B73}" type="slidenum">
              <a:rPr lang="en-US" smtClean="0">
                <a:latin typeface="Arial" pitchFamily="34" charset="0"/>
              </a:rPr>
              <a:pPr eaLnBrk="1" hangingPunct="1"/>
              <a:t>17</a:t>
            </a:fld>
            <a:endParaRPr lang="en-US">
              <a:latin typeface="Arial" pitchFamily="34" charset="0"/>
            </a:endParaRPr>
          </a:p>
        </p:txBody>
      </p:sp>
      <p:sp>
        <p:nvSpPr>
          <p:cNvPr id="155651" name="Slide Image Placeholder 1"/>
          <p:cNvSpPr>
            <a:spLocks noGrp="1" noRot="1" noChangeAspect="1" noTextEdit="1"/>
          </p:cNvSpPr>
          <p:nvPr>
            <p:ph type="sldImg"/>
          </p:nvPr>
        </p:nvSpPr>
        <p:spPr>
          <a:xfrm>
            <a:off x="2668588" y="568325"/>
            <a:ext cx="3281362" cy="2460625"/>
          </a:xfrm>
          <a:ln/>
        </p:spPr>
      </p:sp>
      <p:sp>
        <p:nvSpPr>
          <p:cNvPr id="1556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
        <p:nvSpPr>
          <p:cNvPr id="155653" name="Slide Number Placeholder 3"/>
          <p:cNvSpPr txBox="1">
            <a:spLocks noGrp="1"/>
          </p:cNvSpPr>
          <p:nvPr/>
        </p:nvSpPr>
        <p:spPr bwMode="auto">
          <a:xfrm>
            <a:off x="4882295" y="10322044"/>
            <a:ext cx="3735610" cy="54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246" tIns="55124" rIns="110246" bIns="55124" anchor="b"/>
          <a:lstStyle>
            <a:lvl1pPr defTabSz="957263" eaLnBrk="0" hangingPunct="0">
              <a:defRPr>
                <a:solidFill>
                  <a:schemeClr val="tx1"/>
                </a:solidFill>
                <a:latin typeface="Tahoma" pitchFamily="34" charset="0"/>
                <a:cs typeface="Arial" pitchFamily="34" charset="0"/>
              </a:defRPr>
            </a:lvl1pPr>
            <a:lvl2pPr marL="742950" indent="-285750" defTabSz="957263" eaLnBrk="0" hangingPunct="0">
              <a:defRPr>
                <a:solidFill>
                  <a:schemeClr val="tx1"/>
                </a:solidFill>
                <a:latin typeface="Tahoma" pitchFamily="34" charset="0"/>
                <a:cs typeface="Arial" pitchFamily="34" charset="0"/>
              </a:defRPr>
            </a:lvl2pPr>
            <a:lvl3pPr marL="1143000" indent="-228600" defTabSz="957263" eaLnBrk="0" hangingPunct="0">
              <a:defRPr>
                <a:solidFill>
                  <a:schemeClr val="tx1"/>
                </a:solidFill>
                <a:latin typeface="Tahoma" pitchFamily="34" charset="0"/>
                <a:cs typeface="Arial" pitchFamily="34" charset="0"/>
              </a:defRPr>
            </a:lvl3pPr>
            <a:lvl4pPr marL="1600200" indent="-228600" defTabSz="957263" eaLnBrk="0" hangingPunct="0">
              <a:defRPr>
                <a:solidFill>
                  <a:schemeClr val="tx1"/>
                </a:solidFill>
                <a:latin typeface="Tahoma" pitchFamily="34" charset="0"/>
                <a:cs typeface="Arial" pitchFamily="34" charset="0"/>
              </a:defRPr>
            </a:lvl4pPr>
            <a:lvl5pPr marL="2057400" indent="-228600" defTabSz="957263" eaLnBrk="0" hangingPunct="0">
              <a:defRPr>
                <a:solidFill>
                  <a:schemeClr val="tx1"/>
                </a:solidFill>
                <a:latin typeface="Tahoma" pitchFamily="34" charset="0"/>
                <a:cs typeface="Arial" pitchFamily="34" charset="0"/>
              </a:defRPr>
            </a:lvl5pPr>
            <a:lvl6pPr marL="2514600" indent="-228600" defTabSz="957263"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defTabSz="957263"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defTabSz="957263"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defTabSz="957263" eaLnBrk="0" fontAlgn="base" hangingPunct="0">
              <a:spcBef>
                <a:spcPct val="0"/>
              </a:spcBef>
              <a:spcAft>
                <a:spcPct val="0"/>
              </a:spcAft>
              <a:defRPr>
                <a:solidFill>
                  <a:schemeClr val="tx1"/>
                </a:solidFill>
                <a:latin typeface="Tahoma" pitchFamily="34" charset="0"/>
                <a:cs typeface="Arial" pitchFamily="34" charset="0"/>
              </a:defRPr>
            </a:lvl9pPr>
          </a:lstStyle>
          <a:p>
            <a:pPr algn="r" eaLnBrk="1" hangingPunct="1"/>
            <a:fld id="{CE546D9E-F789-4472-AF9F-6A23BACC8539}" type="slidenum">
              <a:rPr lang="en-US" sz="1500">
                <a:latin typeface="Arial" pitchFamily="34" charset="0"/>
              </a:rPr>
              <a:pPr algn="r" eaLnBrk="1" hangingPunct="1"/>
              <a:t>17</a:t>
            </a:fld>
            <a:endParaRPr lang="en-US" sz="1500">
              <a:latin typeface="Arial" pitchFamily="34" charset="0"/>
            </a:endParaRPr>
          </a:p>
        </p:txBody>
      </p:sp>
    </p:spTree>
    <p:extLst>
      <p:ext uri="{BB962C8B-B14F-4D97-AF65-F5344CB8AC3E}">
        <p14:creationId xmlns:p14="http://schemas.microsoft.com/office/powerpoint/2010/main" val="2168423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30388" eaLnBrk="0" hangingPunct="0">
              <a:defRPr sz="4300">
                <a:solidFill>
                  <a:schemeClr val="tx1"/>
                </a:solidFill>
                <a:latin typeface="Arial Narrow" pitchFamily="34" charset="0"/>
              </a:defRPr>
            </a:lvl1pPr>
            <a:lvl2pPr marL="904309" indent="-347810" defTabSz="1130388" eaLnBrk="0" hangingPunct="0">
              <a:defRPr sz="4300">
                <a:solidFill>
                  <a:schemeClr val="tx1"/>
                </a:solidFill>
                <a:latin typeface="Arial Narrow" pitchFamily="34" charset="0"/>
              </a:defRPr>
            </a:lvl2pPr>
            <a:lvl3pPr marL="1391245" indent="-278250" defTabSz="1130388" eaLnBrk="0" hangingPunct="0">
              <a:defRPr sz="4300">
                <a:solidFill>
                  <a:schemeClr val="tx1"/>
                </a:solidFill>
                <a:latin typeface="Arial Narrow" pitchFamily="34" charset="0"/>
              </a:defRPr>
            </a:lvl3pPr>
            <a:lvl4pPr marL="1947743" indent="-278250" defTabSz="1130388" eaLnBrk="0" hangingPunct="0">
              <a:defRPr sz="4300">
                <a:solidFill>
                  <a:schemeClr val="tx1"/>
                </a:solidFill>
                <a:latin typeface="Arial Narrow" pitchFamily="34" charset="0"/>
              </a:defRPr>
            </a:lvl4pPr>
            <a:lvl5pPr marL="2504242" indent="-278250" defTabSz="1130388" eaLnBrk="0" hangingPunct="0">
              <a:defRPr sz="4300">
                <a:solidFill>
                  <a:schemeClr val="tx1"/>
                </a:solidFill>
                <a:latin typeface="Arial Narrow" pitchFamily="34" charset="0"/>
              </a:defRPr>
            </a:lvl5pPr>
            <a:lvl6pPr marL="3060740" indent="-278250" defTabSz="1130388" eaLnBrk="0" fontAlgn="base" hangingPunct="0">
              <a:spcBef>
                <a:spcPct val="0"/>
              </a:spcBef>
              <a:spcAft>
                <a:spcPct val="0"/>
              </a:spcAft>
              <a:defRPr sz="4300">
                <a:solidFill>
                  <a:schemeClr val="tx1"/>
                </a:solidFill>
                <a:latin typeface="Arial Narrow" pitchFamily="34" charset="0"/>
              </a:defRPr>
            </a:lvl6pPr>
            <a:lvl7pPr marL="3617239" indent="-278250" defTabSz="1130388" eaLnBrk="0" fontAlgn="base" hangingPunct="0">
              <a:spcBef>
                <a:spcPct val="0"/>
              </a:spcBef>
              <a:spcAft>
                <a:spcPct val="0"/>
              </a:spcAft>
              <a:defRPr sz="4300">
                <a:solidFill>
                  <a:schemeClr val="tx1"/>
                </a:solidFill>
                <a:latin typeface="Arial Narrow" pitchFamily="34" charset="0"/>
              </a:defRPr>
            </a:lvl7pPr>
            <a:lvl8pPr marL="4173736" indent="-278250" defTabSz="1130388" eaLnBrk="0" fontAlgn="base" hangingPunct="0">
              <a:spcBef>
                <a:spcPct val="0"/>
              </a:spcBef>
              <a:spcAft>
                <a:spcPct val="0"/>
              </a:spcAft>
              <a:defRPr sz="4300">
                <a:solidFill>
                  <a:schemeClr val="tx1"/>
                </a:solidFill>
                <a:latin typeface="Arial Narrow" pitchFamily="34" charset="0"/>
              </a:defRPr>
            </a:lvl8pPr>
            <a:lvl9pPr marL="4730235" indent="-278250" defTabSz="1130388" eaLnBrk="0" fontAlgn="base" hangingPunct="0">
              <a:spcBef>
                <a:spcPct val="0"/>
              </a:spcBef>
              <a:spcAft>
                <a:spcPct val="0"/>
              </a:spcAft>
              <a:defRPr sz="4300">
                <a:solidFill>
                  <a:schemeClr val="tx1"/>
                </a:solidFill>
                <a:latin typeface="Arial Narrow" pitchFamily="34" charset="0"/>
              </a:defRPr>
            </a:lvl9pPr>
          </a:lstStyle>
          <a:p>
            <a:pPr eaLnBrk="1" hangingPunct="1"/>
            <a:fld id="{2254D8C4-D851-4D99-BF96-2766E9EFED7B}" type="slidenum">
              <a:rPr lang="en-US" sz="1600"/>
              <a:pPr eaLnBrk="1" hangingPunct="1"/>
              <a:t>18</a:t>
            </a:fld>
            <a:endParaRPr lang="en-US" sz="1600"/>
          </a:p>
        </p:txBody>
      </p:sp>
      <p:sp>
        <p:nvSpPr>
          <p:cNvPr id="77827" name="Rectangle 2"/>
          <p:cNvSpPr>
            <a:spLocks noGrp="1" noRot="1" noChangeAspect="1" noChangeArrowheads="1" noTextEdit="1"/>
          </p:cNvSpPr>
          <p:nvPr>
            <p:ph type="sldImg"/>
          </p:nvPr>
        </p:nvSpPr>
        <p:spPr>
          <a:xfrm>
            <a:off x="2668588" y="568325"/>
            <a:ext cx="3281362" cy="2460625"/>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Capture velocity is a major factor in determining whether or not a capturing hood works properly.  The capture velocity must be high enough to capture the contaminants at the location where the initial contaminant velocity dissipates.  </a:t>
            </a:r>
          </a:p>
        </p:txBody>
      </p:sp>
    </p:spTree>
    <p:extLst>
      <p:ext uri="{BB962C8B-B14F-4D97-AF65-F5344CB8AC3E}">
        <p14:creationId xmlns:p14="http://schemas.microsoft.com/office/powerpoint/2010/main" val="1775274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094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E34F4C18-A2D5-4158-A083-750F97B94C49}" type="slidenum">
              <a:rPr lang="en-US" altLang="en-US" sz="1000" u="none"/>
              <a:pPr/>
              <a:t>2</a:t>
            </a:fld>
            <a:endParaRPr lang="en-US" altLang="en-US" sz="1000" u="none"/>
          </a:p>
        </p:txBody>
      </p:sp>
    </p:spTree>
    <p:extLst>
      <p:ext uri="{BB962C8B-B14F-4D97-AF65-F5344CB8AC3E}">
        <p14:creationId xmlns:p14="http://schemas.microsoft.com/office/powerpoint/2010/main" val="2352111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967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537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473995BE-75F8-4F25-AE22-55968F5A70B0}" type="slidenum">
              <a:rPr lang="en-US" altLang="en-US" sz="1000" u="none"/>
              <a:pPr/>
              <a:t>22</a:t>
            </a:fld>
            <a:endParaRPr lang="en-US" altLang="en-US" sz="1000" u="none"/>
          </a:p>
        </p:txBody>
      </p:sp>
      <p:sp>
        <p:nvSpPr>
          <p:cNvPr id="123907" name="Rectangle 2"/>
          <p:cNvSpPr>
            <a:spLocks noGrp="1" noRot="1" noChangeAspect="1" noChangeArrowheads="1" noTextEdit="1"/>
          </p:cNvSpPr>
          <p:nvPr>
            <p:ph type="sldImg"/>
          </p:nvPr>
        </p:nvSpPr>
        <p:spPr>
          <a:xfrm>
            <a:off x="1168400" y="693738"/>
            <a:ext cx="4618038" cy="3462337"/>
          </a:xfrm>
          <a:ln cap="flat"/>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93050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4C9CF-73B4-4A97-BA5A-A6F1458B1AED}" type="slidenum">
              <a:rPr lang="en-US" altLang="en-US" smtClean="0"/>
              <a:pPr/>
              <a:t>23</a:t>
            </a:fld>
            <a:endParaRPr lang="en-US" altLang="en-US"/>
          </a:p>
        </p:txBody>
      </p:sp>
    </p:spTree>
    <p:extLst>
      <p:ext uri="{BB962C8B-B14F-4D97-AF65-F5344CB8AC3E}">
        <p14:creationId xmlns:p14="http://schemas.microsoft.com/office/powerpoint/2010/main" val="979859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93675" eaLnBrk="1" hangingPunct="1"/>
            <a:r>
              <a:rPr lang="en-US" altLang="en-US">
                <a:latin typeface="Arial" panose="020B0604020202020204" pitchFamily="34" charset="0"/>
                <a:cs typeface="Arial" panose="020B0604020202020204" pitchFamily="34" charset="0"/>
              </a:rPr>
              <a:t>Minimum duct velocity is the lowest velocity which will insure that all dust will be transported through the duct segments. The use of a minimum velocity results in smaller system designs and less expense. Remember, one must design a system to always maintain at least the minimum velocity in all ducts. Some common minimum duct velocities:</a:t>
            </a:r>
          </a:p>
          <a:p>
            <a:pPr defTabSz="193675" eaLnBrk="1" hangingPunct="1">
              <a:buFontTx/>
              <a:buChar char="•"/>
            </a:pPr>
            <a:r>
              <a:rPr lang="en-US" altLang="en-US">
                <a:latin typeface="Arial" panose="020B0604020202020204" pitchFamily="34" charset="0"/>
                <a:cs typeface="Arial" panose="020B0604020202020204" pitchFamily="34" charset="0"/>
              </a:rPr>
              <a:t>Vapors					1000-1200 fpm (5.1-6.1 M/S)</a:t>
            </a:r>
          </a:p>
          <a:p>
            <a:pPr defTabSz="193675" eaLnBrk="1" hangingPunct="1">
              <a:buFontTx/>
              <a:buChar char="•"/>
            </a:pPr>
            <a:r>
              <a:rPr lang="en-US" altLang="en-US">
                <a:latin typeface="Arial" panose="020B0604020202020204" pitchFamily="34" charset="0"/>
                <a:cs typeface="Arial" panose="020B0604020202020204" pitchFamily="34" charset="0"/>
              </a:rPr>
              <a:t>Fine Dust				2500-3000 fpm (12.7-15.3 M/S)</a:t>
            </a:r>
          </a:p>
          <a:p>
            <a:pPr defTabSz="193675" eaLnBrk="1" hangingPunct="1">
              <a:buFontTx/>
              <a:buChar char="•"/>
            </a:pPr>
            <a:r>
              <a:rPr lang="en-US" altLang="en-US">
                <a:latin typeface="Arial" panose="020B0604020202020204" pitchFamily="34" charset="0"/>
                <a:cs typeface="Arial" panose="020B0604020202020204" pitchFamily="34" charset="0"/>
              </a:rPr>
              <a:t>General Dust			3500-4000 fpm (17.8-20.4 M/S)</a:t>
            </a:r>
          </a:p>
          <a:p>
            <a:pPr defTabSz="193675" eaLnBrk="1" hangingPunct="1">
              <a:buFontTx/>
              <a:buChar char="•"/>
            </a:pPr>
            <a:r>
              <a:rPr lang="en-US" altLang="en-US">
                <a:latin typeface="Arial" panose="020B0604020202020204" pitchFamily="34" charset="0"/>
                <a:cs typeface="Arial" panose="020B0604020202020204" pitchFamily="34" charset="0"/>
              </a:rPr>
              <a:t>Very Heavy Dust		4500+fpm (22.9+M/S).</a:t>
            </a:r>
          </a:p>
          <a:p>
            <a:pPr defTabSz="193675" eaLnBrk="1" hangingPunct="1"/>
            <a:endParaRPr lang="en-US" altLang="en-US">
              <a:latin typeface="Arial" panose="020B0604020202020204" pitchFamily="34" charset="0"/>
              <a:cs typeface="Arial" panose="020B0604020202020204" pitchFamily="34" charset="0"/>
            </a:endParaRPr>
          </a:p>
        </p:txBody>
      </p:sp>
      <p:sp>
        <p:nvSpPr>
          <p:cNvPr id="124931" name="Rectangle 3"/>
          <p:cNvSpPr>
            <a:spLocks noGrp="1" noRot="1" noChangeAspect="1" noChangeArrowheads="1" noTextEdit="1"/>
          </p:cNvSpPr>
          <p:nvPr>
            <p:ph type="sldImg"/>
          </p:nvPr>
        </p:nvSpPr>
        <p:spPr>
          <a:xfrm>
            <a:off x="1166813" y="727075"/>
            <a:ext cx="4618037" cy="3462338"/>
          </a:xfrm>
          <a:ln cap="flat"/>
        </p:spPr>
      </p:sp>
    </p:spTree>
    <p:extLst>
      <p:ext uri="{BB962C8B-B14F-4D97-AF65-F5344CB8AC3E}">
        <p14:creationId xmlns:p14="http://schemas.microsoft.com/office/powerpoint/2010/main" val="1453973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354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To minimize the turbulence generated in any elbow, the design of the bend should maintain the largest turn radius possible. </a:t>
            </a:r>
          </a:p>
          <a:p>
            <a:pPr eaLnBrk="1" hangingPunct="1"/>
            <a:r>
              <a:rPr lang="en-US" altLang="en-US">
                <a:latin typeface="Arial" panose="020B0604020202020204" pitchFamily="34" charset="0"/>
                <a:cs typeface="Arial" panose="020B0604020202020204" pitchFamily="34" charset="0"/>
              </a:rPr>
              <a:t>Practice indicates a radius of two times (2X) the diameter of the duct reduces turbulence and resulting pressure losses to reasonable levels without adding dramatically to the cost of the fitting.</a:t>
            </a:r>
          </a:p>
        </p:txBody>
      </p:sp>
      <p:sp>
        <p:nvSpPr>
          <p:cNvPr id="126979" name="Rectangle 3"/>
          <p:cNvSpPr>
            <a:spLocks noGrp="1" noRot="1" noChangeAspect="1" noChangeArrowheads="1" noTextEdit="1"/>
          </p:cNvSpPr>
          <p:nvPr>
            <p:ph type="sldImg"/>
          </p:nvPr>
        </p:nvSpPr>
        <p:spPr>
          <a:xfrm>
            <a:off x="1166813" y="727075"/>
            <a:ext cx="4618037" cy="3462338"/>
          </a:xfrm>
          <a:ln cap="flat"/>
        </p:spPr>
      </p:sp>
    </p:spTree>
    <p:extLst>
      <p:ext uri="{BB962C8B-B14F-4D97-AF65-F5344CB8AC3E}">
        <p14:creationId xmlns:p14="http://schemas.microsoft.com/office/powerpoint/2010/main" val="1278482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166813" y="727075"/>
            <a:ext cx="4618037" cy="3462338"/>
          </a:xfrm>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679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To minimize the turbulence at a branch entry, the angle of entry for the airstream is critical. Practice indicates that an entry angle of 15 to 45 degrees reduces pressure loss to a reasonable level. </a:t>
            </a:r>
          </a:p>
          <a:p>
            <a:pPr eaLnBrk="1" hangingPunct="1"/>
            <a:r>
              <a:rPr lang="en-US" altLang="en-US">
                <a:latin typeface="Arial" panose="020B0604020202020204" pitchFamily="34" charset="0"/>
                <a:cs typeface="Arial" panose="020B0604020202020204" pitchFamily="34" charset="0"/>
              </a:rPr>
              <a:t>Entries should be made into the </a:t>
            </a:r>
            <a:r>
              <a:rPr lang="en-US" altLang="en-US" b="1">
                <a:latin typeface="Arial" panose="020B0604020202020204" pitchFamily="34" charset="0"/>
                <a:cs typeface="Arial" panose="020B0604020202020204" pitchFamily="34" charset="0"/>
              </a:rPr>
              <a:t>side</a:t>
            </a:r>
            <a:r>
              <a:rPr lang="en-US" altLang="en-US">
                <a:latin typeface="Arial" panose="020B0604020202020204" pitchFamily="34" charset="0"/>
                <a:cs typeface="Arial" panose="020B0604020202020204" pitchFamily="34" charset="0"/>
              </a:rPr>
              <a:t> of the main, not the bottom, to avoid material built up. The diameter of the main duct may need to increase after an entry to maintain the minimum conveying velocity.</a:t>
            </a:r>
          </a:p>
          <a:p>
            <a:pPr eaLnBrk="1" hangingPunct="1"/>
            <a:r>
              <a:rPr lang="en-US" altLang="en-US">
                <a:latin typeface="Arial" panose="020B0604020202020204" pitchFamily="34" charset="0"/>
                <a:cs typeface="Arial" panose="020B0604020202020204" pitchFamily="34" charset="0"/>
              </a:rPr>
              <a:t>Elbows and entries are also often referred to as fittings. Fitting static pressure can be described as the energy necessary to overcome the turbulence and friction in a fitting while maintaining the minimum conveying velocity.</a:t>
            </a:r>
          </a:p>
        </p:txBody>
      </p:sp>
      <p:sp>
        <p:nvSpPr>
          <p:cNvPr id="129027" name="Rectangle 3"/>
          <p:cNvSpPr>
            <a:spLocks noGrp="1" noRot="1" noChangeAspect="1" noChangeArrowheads="1" noTextEdit="1"/>
          </p:cNvSpPr>
          <p:nvPr>
            <p:ph type="sldImg"/>
          </p:nvPr>
        </p:nvSpPr>
        <p:spPr>
          <a:xfrm>
            <a:off x="1166813" y="727075"/>
            <a:ext cx="4618037" cy="3462338"/>
          </a:xfrm>
          <a:ln cap="flat"/>
        </p:spPr>
      </p:sp>
    </p:spTree>
    <p:extLst>
      <p:ext uri="{BB962C8B-B14F-4D97-AF65-F5344CB8AC3E}">
        <p14:creationId xmlns:p14="http://schemas.microsoft.com/office/powerpoint/2010/main" val="3964756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14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en-US">
              <a:ea typeface="ＭＳ Ｐゴシック" pitchFamily="-112"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66DBFF5A-24CA-4AA3-9885-40CF808785B1}" type="slidenum">
              <a:rPr lang="en-US" smtClean="0"/>
              <a:pPr/>
              <a:t>3</a:t>
            </a:fld>
            <a:endParaRPr lang="en-US"/>
          </a:p>
        </p:txBody>
      </p:sp>
      <p:sp>
        <p:nvSpPr>
          <p:cNvPr id="54277" name="Date Placeholder 4"/>
          <p:cNvSpPr>
            <a:spLocks noGrp="1"/>
          </p:cNvSpPr>
          <p:nvPr>
            <p:ph type="dt" sz="quarter" idx="1"/>
          </p:nvPr>
        </p:nvSpPr>
        <p:spPr bwMode="auto">
          <a:noFill/>
          <a:ln>
            <a:miter lim="800000"/>
            <a:headEnd/>
            <a:tailEnd/>
          </a:ln>
        </p:spPr>
        <p:txBody>
          <a:bodyPr/>
          <a:lstStyle/>
          <a:p>
            <a:endParaRPr lang="en-US"/>
          </a:p>
        </p:txBody>
      </p:sp>
    </p:spTree>
    <p:extLst>
      <p:ext uri="{BB962C8B-B14F-4D97-AF65-F5344CB8AC3E}">
        <p14:creationId xmlns:p14="http://schemas.microsoft.com/office/powerpoint/2010/main" val="3347027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024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A20A818C-965B-4E60-B240-3C5A5EB607A0}" type="slidenum">
              <a:rPr lang="en-US" altLang="en-US" sz="1000" u="none"/>
              <a:pPr/>
              <a:t>31</a:t>
            </a:fld>
            <a:endParaRPr lang="en-US" altLang="en-US" sz="1000" u="none"/>
          </a:p>
        </p:txBody>
      </p:sp>
    </p:spTree>
    <p:extLst>
      <p:ext uri="{BB962C8B-B14F-4D97-AF65-F5344CB8AC3E}">
        <p14:creationId xmlns:p14="http://schemas.microsoft.com/office/powerpoint/2010/main" val="2394476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4E35F63E-0272-4393-B4B7-4E56FFE7DFA8}" type="slidenum">
              <a:rPr lang="en-US" altLang="en-US" sz="1000" u="none"/>
              <a:pPr/>
              <a:t>32</a:t>
            </a:fld>
            <a:endParaRPr lang="en-US" altLang="en-US" sz="1000" u="none"/>
          </a:p>
        </p:txBody>
      </p:sp>
    </p:spTree>
    <p:extLst>
      <p:ext uri="{BB962C8B-B14F-4D97-AF65-F5344CB8AC3E}">
        <p14:creationId xmlns:p14="http://schemas.microsoft.com/office/powerpoint/2010/main" val="543052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55AC67E5-6620-40AA-896D-609045A4B96A}" type="slidenum">
              <a:rPr lang="en-US" altLang="en-US" sz="1000" u="none"/>
              <a:pPr/>
              <a:t>33</a:t>
            </a:fld>
            <a:endParaRPr lang="en-US" altLang="en-US" sz="1000" u="none"/>
          </a:p>
        </p:txBody>
      </p:sp>
    </p:spTree>
    <p:extLst>
      <p:ext uri="{BB962C8B-B14F-4D97-AF65-F5344CB8AC3E}">
        <p14:creationId xmlns:p14="http://schemas.microsoft.com/office/powerpoint/2010/main" val="381885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3E9C9A9C-34C2-4473-A3E3-489E93B54BDB}" type="slidenum">
              <a:rPr lang="en-US" altLang="en-US" sz="1000" u="none"/>
              <a:pPr/>
              <a:t>34</a:t>
            </a:fld>
            <a:endParaRPr lang="en-US" altLang="en-US" sz="1000" u="none"/>
          </a:p>
        </p:txBody>
      </p:sp>
    </p:spTree>
    <p:extLst>
      <p:ext uri="{BB962C8B-B14F-4D97-AF65-F5344CB8AC3E}">
        <p14:creationId xmlns:p14="http://schemas.microsoft.com/office/powerpoint/2010/main" val="225747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A9064F4E-098A-475F-9A67-4991DE5FEFDF}" type="slidenum">
              <a:rPr lang="en-US" altLang="en-US" sz="1000" u="none"/>
              <a:pPr/>
              <a:t>35</a:t>
            </a:fld>
            <a:endParaRPr lang="en-US" altLang="en-US" sz="1000" u="none"/>
          </a:p>
        </p:txBody>
      </p:sp>
    </p:spTree>
    <p:extLst>
      <p:ext uri="{BB962C8B-B14F-4D97-AF65-F5344CB8AC3E}">
        <p14:creationId xmlns:p14="http://schemas.microsoft.com/office/powerpoint/2010/main" val="1721654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400">
                <a:latin typeface="Arial" panose="020B0604020202020204" pitchFamily="34" charset="0"/>
              </a:rPr>
              <a:t>Abrasive-blasting respirators shall be worn by all abrasive-blasting operators:</a:t>
            </a:r>
          </a:p>
          <a:p>
            <a:pPr eaLnBrk="1" hangingPunct="1"/>
            <a:endParaRPr lang="en-US" altLang="en-US" sz="2400">
              <a:latin typeface="Arial" panose="020B0604020202020204" pitchFamily="34" charset="0"/>
            </a:endParaRPr>
          </a:p>
          <a:p>
            <a:pPr lvl="1" eaLnBrk="1" hangingPunct="1"/>
            <a:r>
              <a:rPr lang="en-US" altLang="en-US" sz="1800" b="1">
                <a:latin typeface="Arial" panose="020B0604020202020204" pitchFamily="34" charset="0"/>
              </a:rPr>
              <a:t>1910.94(a)(5)(ii)(a)</a:t>
            </a:r>
            <a:r>
              <a:rPr lang="en-US" altLang="en-US" sz="1800">
                <a:latin typeface="Arial" panose="020B0604020202020204" pitchFamily="34" charset="0"/>
              </a:rPr>
              <a:t> When working inside of blast-cleaning rooms, or</a:t>
            </a:r>
          </a:p>
          <a:p>
            <a:pPr lvl="1" eaLnBrk="1" hangingPunct="1"/>
            <a:endParaRPr lang="en-US" altLang="en-US" sz="1800" b="1">
              <a:latin typeface="Arial" panose="020B0604020202020204" pitchFamily="34" charset="0"/>
            </a:endParaRPr>
          </a:p>
          <a:p>
            <a:pPr lvl="1" eaLnBrk="1" hangingPunct="1"/>
            <a:r>
              <a:rPr lang="en-US" altLang="en-US" sz="1800" b="1">
                <a:latin typeface="Arial" panose="020B0604020202020204" pitchFamily="34" charset="0"/>
              </a:rPr>
              <a:t>1910.94(a)(5)(ii)(b) </a:t>
            </a:r>
            <a:r>
              <a:rPr lang="en-US" altLang="en-US" sz="1800">
                <a:latin typeface="Arial" panose="020B0604020202020204" pitchFamily="34" charset="0"/>
              </a:rPr>
              <a:t>When using silica sand in manual blasting operations where the nozzle and blast are not physically separated from the operator in an exhaust ventilated enclosure, or</a:t>
            </a:r>
          </a:p>
          <a:p>
            <a:pPr lvl="1" eaLnBrk="1" hangingPunct="1"/>
            <a:endParaRPr lang="en-US" altLang="en-US" sz="1800" b="1">
              <a:latin typeface="Arial" panose="020B0604020202020204" pitchFamily="34" charset="0"/>
            </a:endParaRPr>
          </a:p>
          <a:p>
            <a:pPr lvl="1" eaLnBrk="1" hangingPunct="1"/>
            <a:r>
              <a:rPr lang="en-US" altLang="en-US" sz="1800" b="1">
                <a:latin typeface="Arial" panose="020B0604020202020204" pitchFamily="34" charset="0"/>
              </a:rPr>
              <a:t>1910.94(a)(5)(ii)(c)</a:t>
            </a:r>
            <a:r>
              <a:rPr lang="en-US" altLang="en-US" sz="1800">
                <a:latin typeface="Arial" panose="020B0604020202020204" pitchFamily="34" charset="0"/>
              </a:rPr>
              <a:t> Where concentrations of toxic dust dispersed by the abrasive blasting may exceed the limits set in 1910.1000 and the nozzle and blast are not physically separated from the operator in an exhaust-ventilated enclosure.</a:t>
            </a:r>
          </a:p>
          <a:p>
            <a:pPr>
              <a:spcBef>
                <a:spcPct val="0"/>
              </a:spcBef>
            </a:pPr>
            <a:endParaRPr lang="en-US" altLang="en-US">
              <a:latin typeface="Arial" panose="020B0604020202020204"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1BAAD74F-7661-441B-835E-E0124A59CD9B}" type="slidenum">
              <a:rPr lang="en-US" altLang="en-US" sz="1000" u="none"/>
              <a:pPr/>
              <a:t>36</a:t>
            </a:fld>
            <a:endParaRPr lang="en-US" altLang="en-US" sz="1000" u="none"/>
          </a:p>
        </p:txBody>
      </p:sp>
    </p:spTree>
    <p:extLst>
      <p:ext uri="{BB962C8B-B14F-4D97-AF65-F5344CB8AC3E}">
        <p14:creationId xmlns:p14="http://schemas.microsoft.com/office/powerpoint/2010/main" val="3339259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446E99E3-05A4-40ED-BA4C-BCA6594E171B}" type="slidenum">
              <a:rPr lang="en-US" altLang="en-US" sz="1000" u="none"/>
              <a:pPr/>
              <a:t>37</a:t>
            </a:fld>
            <a:endParaRPr lang="en-US" altLang="en-US" sz="1000" u="none"/>
          </a:p>
        </p:txBody>
      </p:sp>
    </p:spTree>
    <p:extLst>
      <p:ext uri="{BB962C8B-B14F-4D97-AF65-F5344CB8AC3E}">
        <p14:creationId xmlns:p14="http://schemas.microsoft.com/office/powerpoint/2010/main" val="3957147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B5F83E84-61E8-4267-AAFA-B35109A6A5A1}" type="slidenum">
              <a:rPr lang="en-US" altLang="en-US" sz="1000" u="none"/>
              <a:pPr/>
              <a:t>38</a:t>
            </a:fld>
            <a:endParaRPr lang="en-US" altLang="en-US" sz="1000" u="none"/>
          </a:p>
        </p:txBody>
      </p:sp>
    </p:spTree>
    <p:extLst>
      <p:ext uri="{BB962C8B-B14F-4D97-AF65-F5344CB8AC3E}">
        <p14:creationId xmlns:p14="http://schemas.microsoft.com/office/powerpoint/2010/main" val="2336893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23DF86D3-A1FE-4047-A9F3-445FB8E190C1}" type="slidenum">
              <a:rPr lang="en-US" altLang="en-US" sz="1000" u="none"/>
              <a:pPr/>
              <a:t>39</a:t>
            </a:fld>
            <a:endParaRPr lang="en-US" altLang="en-US" sz="1000" u="none"/>
          </a:p>
        </p:txBody>
      </p:sp>
    </p:spTree>
    <p:extLst>
      <p:ext uri="{BB962C8B-B14F-4D97-AF65-F5344CB8AC3E}">
        <p14:creationId xmlns:p14="http://schemas.microsoft.com/office/powerpoint/2010/main" val="426646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2232" eaLnBrk="0" hangingPunct="0">
              <a:defRPr>
                <a:solidFill>
                  <a:schemeClr val="tx1"/>
                </a:solidFill>
                <a:latin typeface="Tahoma" pitchFamily="34" charset="0"/>
                <a:cs typeface="Arial" pitchFamily="34" charset="0"/>
              </a:defRPr>
            </a:lvl1pPr>
            <a:lvl2pPr marL="855461" indent="-329026" defTabSz="1102232" eaLnBrk="0" hangingPunct="0">
              <a:defRPr>
                <a:solidFill>
                  <a:schemeClr val="tx1"/>
                </a:solidFill>
                <a:latin typeface="Tahoma" pitchFamily="34" charset="0"/>
                <a:cs typeface="Arial" pitchFamily="34" charset="0"/>
              </a:defRPr>
            </a:lvl2pPr>
            <a:lvl3pPr marL="1316096" indent="-263220" defTabSz="1102232" eaLnBrk="0" hangingPunct="0">
              <a:defRPr>
                <a:solidFill>
                  <a:schemeClr val="tx1"/>
                </a:solidFill>
                <a:latin typeface="Tahoma" pitchFamily="34" charset="0"/>
                <a:cs typeface="Arial" pitchFamily="34" charset="0"/>
              </a:defRPr>
            </a:lvl3pPr>
            <a:lvl4pPr marL="1842535" indent="-263220" defTabSz="1102232" eaLnBrk="0" hangingPunct="0">
              <a:defRPr>
                <a:solidFill>
                  <a:schemeClr val="tx1"/>
                </a:solidFill>
                <a:latin typeface="Tahoma" pitchFamily="34" charset="0"/>
                <a:cs typeface="Arial" pitchFamily="34" charset="0"/>
              </a:defRPr>
            </a:lvl4pPr>
            <a:lvl5pPr marL="2368974" indent="-263220" defTabSz="1102232" eaLnBrk="0" hangingPunct="0">
              <a:defRPr>
                <a:solidFill>
                  <a:schemeClr val="tx1"/>
                </a:solidFill>
                <a:latin typeface="Tahoma" pitchFamily="34" charset="0"/>
                <a:cs typeface="Arial" pitchFamily="34" charset="0"/>
              </a:defRPr>
            </a:lvl5pPr>
            <a:lvl6pPr marL="2895412" indent="-263220" defTabSz="1102232" eaLnBrk="0" fontAlgn="base" hangingPunct="0">
              <a:spcBef>
                <a:spcPct val="0"/>
              </a:spcBef>
              <a:spcAft>
                <a:spcPct val="0"/>
              </a:spcAft>
              <a:defRPr>
                <a:solidFill>
                  <a:schemeClr val="tx1"/>
                </a:solidFill>
                <a:latin typeface="Tahoma" pitchFamily="34" charset="0"/>
                <a:cs typeface="Arial" pitchFamily="34" charset="0"/>
              </a:defRPr>
            </a:lvl6pPr>
            <a:lvl7pPr marL="3421852" indent="-263220" defTabSz="1102232" eaLnBrk="0" fontAlgn="base" hangingPunct="0">
              <a:spcBef>
                <a:spcPct val="0"/>
              </a:spcBef>
              <a:spcAft>
                <a:spcPct val="0"/>
              </a:spcAft>
              <a:defRPr>
                <a:solidFill>
                  <a:schemeClr val="tx1"/>
                </a:solidFill>
                <a:latin typeface="Tahoma" pitchFamily="34" charset="0"/>
                <a:cs typeface="Arial" pitchFamily="34" charset="0"/>
              </a:defRPr>
            </a:lvl7pPr>
            <a:lvl8pPr marL="3948289" indent="-263220" defTabSz="1102232" eaLnBrk="0" fontAlgn="base" hangingPunct="0">
              <a:spcBef>
                <a:spcPct val="0"/>
              </a:spcBef>
              <a:spcAft>
                <a:spcPct val="0"/>
              </a:spcAft>
              <a:defRPr>
                <a:solidFill>
                  <a:schemeClr val="tx1"/>
                </a:solidFill>
                <a:latin typeface="Tahoma" pitchFamily="34" charset="0"/>
                <a:cs typeface="Arial" pitchFamily="34" charset="0"/>
              </a:defRPr>
            </a:lvl8pPr>
            <a:lvl9pPr marL="4474729" indent="-263220" defTabSz="1102232"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84C09BA7-1790-46CA-8B1E-97FD4F088A56}" type="slidenum">
              <a:rPr lang="en-US" smtClean="0">
                <a:latin typeface="Arial" pitchFamily="34" charset="0"/>
              </a:rPr>
              <a:pPr eaLnBrk="1" hangingPunct="1"/>
              <a:t>4</a:t>
            </a:fld>
            <a:endParaRPr lang="en-US">
              <a:latin typeface="Arial" pitchFamily="34" charset="0"/>
            </a:endParaRPr>
          </a:p>
        </p:txBody>
      </p:sp>
      <p:sp>
        <p:nvSpPr>
          <p:cNvPr id="148483" name="Rectangle 7"/>
          <p:cNvSpPr txBox="1">
            <a:spLocks noGrp="1" noChangeArrowheads="1"/>
          </p:cNvSpPr>
          <p:nvPr/>
        </p:nvSpPr>
        <p:spPr bwMode="auto">
          <a:xfrm>
            <a:off x="4882295" y="10322044"/>
            <a:ext cx="3735610" cy="54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246" tIns="55124" rIns="110246" bIns="55124" anchor="b"/>
          <a:lstStyle>
            <a:lvl1pPr defTabSz="957263" eaLnBrk="0" hangingPunct="0">
              <a:defRPr>
                <a:solidFill>
                  <a:schemeClr val="tx1"/>
                </a:solidFill>
                <a:latin typeface="Tahoma" pitchFamily="34" charset="0"/>
                <a:cs typeface="Arial" pitchFamily="34" charset="0"/>
              </a:defRPr>
            </a:lvl1pPr>
            <a:lvl2pPr marL="742950" indent="-285750" defTabSz="957263" eaLnBrk="0" hangingPunct="0">
              <a:defRPr>
                <a:solidFill>
                  <a:schemeClr val="tx1"/>
                </a:solidFill>
                <a:latin typeface="Tahoma" pitchFamily="34" charset="0"/>
                <a:cs typeface="Arial" pitchFamily="34" charset="0"/>
              </a:defRPr>
            </a:lvl2pPr>
            <a:lvl3pPr marL="1143000" indent="-228600" defTabSz="957263" eaLnBrk="0" hangingPunct="0">
              <a:defRPr>
                <a:solidFill>
                  <a:schemeClr val="tx1"/>
                </a:solidFill>
                <a:latin typeface="Tahoma" pitchFamily="34" charset="0"/>
                <a:cs typeface="Arial" pitchFamily="34" charset="0"/>
              </a:defRPr>
            </a:lvl3pPr>
            <a:lvl4pPr marL="1600200" indent="-228600" defTabSz="957263" eaLnBrk="0" hangingPunct="0">
              <a:defRPr>
                <a:solidFill>
                  <a:schemeClr val="tx1"/>
                </a:solidFill>
                <a:latin typeface="Tahoma" pitchFamily="34" charset="0"/>
                <a:cs typeface="Arial" pitchFamily="34" charset="0"/>
              </a:defRPr>
            </a:lvl4pPr>
            <a:lvl5pPr marL="2057400" indent="-228600" defTabSz="957263" eaLnBrk="0" hangingPunct="0">
              <a:defRPr>
                <a:solidFill>
                  <a:schemeClr val="tx1"/>
                </a:solidFill>
                <a:latin typeface="Tahoma" pitchFamily="34" charset="0"/>
                <a:cs typeface="Arial" pitchFamily="34" charset="0"/>
              </a:defRPr>
            </a:lvl5pPr>
            <a:lvl6pPr marL="2514600" indent="-228600" defTabSz="957263"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defTabSz="957263"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defTabSz="957263"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defTabSz="957263" eaLnBrk="0" fontAlgn="base" hangingPunct="0">
              <a:spcBef>
                <a:spcPct val="0"/>
              </a:spcBef>
              <a:spcAft>
                <a:spcPct val="0"/>
              </a:spcAft>
              <a:defRPr>
                <a:solidFill>
                  <a:schemeClr val="tx1"/>
                </a:solidFill>
                <a:latin typeface="Tahoma" pitchFamily="34" charset="0"/>
                <a:cs typeface="Arial" pitchFamily="34" charset="0"/>
              </a:defRPr>
            </a:lvl9pPr>
          </a:lstStyle>
          <a:p>
            <a:pPr algn="r" eaLnBrk="1" hangingPunct="1"/>
            <a:fld id="{4EDC8222-5380-45A3-9F5B-EFABD55C7279}" type="slidenum">
              <a:rPr lang="en-US" sz="1500">
                <a:latin typeface="Arial" pitchFamily="34" charset="0"/>
              </a:rPr>
              <a:pPr algn="r" eaLnBrk="1" hangingPunct="1"/>
              <a:t>4</a:t>
            </a:fld>
            <a:endParaRPr lang="en-US" sz="1500">
              <a:latin typeface="Arial" pitchFamily="34" charset="0"/>
            </a:endParaRPr>
          </a:p>
        </p:txBody>
      </p:sp>
      <p:sp>
        <p:nvSpPr>
          <p:cNvPr id="148484" name="Rectangle 2"/>
          <p:cNvSpPr>
            <a:spLocks noGrp="1" noRot="1" noChangeAspect="1" noChangeArrowheads="1" noTextEdit="1"/>
          </p:cNvSpPr>
          <p:nvPr>
            <p:ph type="sldImg"/>
          </p:nvPr>
        </p:nvSpPr>
        <p:spPr>
          <a:xfrm>
            <a:off x="1593850" y="814388"/>
            <a:ext cx="5434013" cy="4075112"/>
          </a:xfrm>
          <a:ln w="12700" cap="flat"/>
        </p:spPr>
      </p:sp>
      <p:sp>
        <p:nvSpPr>
          <p:cNvPr id="148485" name="Rectangle 3"/>
          <p:cNvSpPr>
            <a:spLocks noGrp="1" noChangeArrowheads="1"/>
          </p:cNvSpPr>
          <p:nvPr>
            <p:ph type="body" idx="1"/>
          </p:nvPr>
        </p:nvSpPr>
        <p:spPr>
          <a:xfrm>
            <a:off x="1148557" y="5162821"/>
            <a:ext cx="6322665" cy="4891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011" tIns="55506" rIns="111011" bIns="55506"/>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3384341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BF50A508-508B-41F0-994B-49A50ADA2E71}" type="slidenum">
              <a:rPr lang="en-US" altLang="en-US" sz="1000" u="none"/>
              <a:pPr/>
              <a:t>40</a:t>
            </a:fld>
            <a:endParaRPr lang="en-US" altLang="en-US" sz="1000" u="none"/>
          </a:p>
        </p:txBody>
      </p:sp>
    </p:spTree>
    <p:extLst>
      <p:ext uri="{BB962C8B-B14F-4D97-AF65-F5344CB8AC3E}">
        <p14:creationId xmlns:p14="http://schemas.microsoft.com/office/powerpoint/2010/main" val="4048059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BD4CDC03-FB4E-4D18-B192-7E519ACC8BEC}" type="slidenum">
              <a:rPr lang="en-US" altLang="en-US" sz="1000" u="none"/>
              <a:pPr/>
              <a:t>41</a:t>
            </a:fld>
            <a:endParaRPr lang="en-US" altLang="en-US" sz="1000" u="none"/>
          </a:p>
        </p:txBody>
      </p:sp>
    </p:spTree>
    <p:extLst>
      <p:ext uri="{BB962C8B-B14F-4D97-AF65-F5344CB8AC3E}">
        <p14:creationId xmlns:p14="http://schemas.microsoft.com/office/powerpoint/2010/main" val="1606499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587DED9F-B6E9-472F-B63D-673E750B7B9C}" type="slidenum">
              <a:rPr lang="en-US" altLang="en-US" sz="1000" u="none"/>
              <a:pPr/>
              <a:t>42</a:t>
            </a:fld>
            <a:endParaRPr lang="en-US" altLang="en-US" sz="1000" u="none"/>
          </a:p>
        </p:txBody>
      </p:sp>
    </p:spTree>
    <p:extLst>
      <p:ext uri="{BB962C8B-B14F-4D97-AF65-F5344CB8AC3E}">
        <p14:creationId xmlns:p14="http://schemas.microsoft.com/office/powerpoint/2010/main" val="29593940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A14E5721-BFE4-4BC9-9BB5-A66E22E22A66}" type="slidenum">
              <a:rPr lang="en-US" altLang="en-US" sz="1000" u="none"/>
              <a:pPr/>
              <a:t>43</a:t>
            </a:fld>
            <a:endParaRPr lang="en-US" altLang="en-US" sz="1000" u="none"/>
          </a:p>
        </p:txBody>
      </p:sp>
    </p:spTree>
    <p:extLst>
      <p:ext uri="{BB962C8B-B14F-4D97-AF65-F5344CB8AC3E}">
        <p14:creationId xmlns:p14="http://schemas.microsoft.com/office/powerpoint/2010/main" val="3003171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a:latin typeface="Arial" panose="020B0604020202020204" pitchFamily="34" charset="0"/>
              </a:rPr>
              <a:t>1910.146(c)(5)(ii)(E)(1) An employee may not enter the space until the forced air ventilation has eliminated any hazardous atmosphere;</a:t>
            </a:r>
          </a:p>
          <a:p>
            <a:pPr lvl="1" eaLnBrk="1" hangingPunct="1"/>
            <a:endParaRPr lang="en-US" altLang="en-US">
              <a:latin typeface="Arial" panose="020B0604020202020204" pitchFamily="34" charset="0"/>
            </a:endParaRPr>
          </a:p>
          <a:p>
            <a:pPr lvl="1" eaLnBrk="1" hangingPunct="1"/>
            <a:r>
              <a:rPr lang="en-US" altLang="en-US">
                <a:latin typeface="Arial" panose="020B0604020202020204" pitchFamily="34" charset="0"/>
              </a:rPr>
              <a:t>1910.146(c)(5)(ii)(E)(2) The forced air ventilation shall be so directed as to ventilate the immediate areas where an employee is or will be present within the space and shall continue until all employees have left the space;</a:t>
            </a:r>
          </a:p>
          <a:p>
            <a:pPr lvl="1" eaLnBrk="1" hangingPunct="1"/>
            <a:endParaRPr lang="en-US" altLang="en-US">
              <a:latin typeface="Arial" panose="020B0604020202020204" pitchFamily="34" charset="0"/>
            </a:endParaRPr>
          </a:p>
          <a:p>
            <a:pPr lvl="1" eaLnBrk="1" hangingPunct="1"/>
            <a:r>
              <a:rPr lang="en-US" altLang="en-US">
                <a:latin typeface="Arial" panose="020B0604020202020204" pitchFamily="34" charset="0"/>
              </a:rPr>
              <a:t>1910.146(c)(5)(ii)(E)(3) The air supply for the forced air ventilation shall be from a clean source and may not increase the hazards in the space.</a:t>
            </a:r>
          </a:p>
          <a:p>
            <a:pPr>
              <a:spcBef>
                <a:spcPct val="0"/>
              </a:spcBef>
            </a:pPr>
            <a:endParaRPr lang="en-US" altLang="en-US">
              <a:latin typeface="Arial" panose="020B0604020202020204" pitchFamily="34" charset="0"/>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22072A12-B5AF-4307-B087-93A93C18628E}" type="slidenum">
              <a:rPr lang="en-US" altLang="en-US" sz="1000" u="none"/>
              <a:pPr/>
              <a:t>44</a:t>
            </a:fld>
            <a:endParaRPr lang="en-US" altLang="en-US" sz="1000" u="none"/>
          </a:p>
        </p:txBody>
      </p:sp>
    </p:spTree>
    <p:extLst>
      <p:ext uri="{BB962C8B-B14F-4D97-AF65-F5344CB8AC3E}">
        <p14:creationId xmlns:p14="http://schemas.microsoft.com/office/powerpoint/2010/main" val="3556699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A3C04CF2-E524-4875-AA8B-0AE4B9830406}" type="slidenum">
              <a:rPr lang="en-US" altLang="en-US" sz="1000" u="none"/>
              <a:pPr/>
              <a:t>45</a:t>
            </a:fld>
            <a:endParaRPr lang="en-US" altLang="en-US" sz="1000" u="none"/>
          </a:p>
        </p:txBody>
      </p:sp>
    </p:spTree>
    <p:extLst>
      <p:ext uri="{BB962C8B-B14F-4D97-AF65-F5344CB8AC3E}">
        <p14:creationId xmlns:p14="http://schemas.microsoft.com/office/powerpoint/2010/main" val="27352865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1910.1025(e)(4)</a:t>
            </a:r>
            <a:r>
              <a:rPr lang="en-US" altLang="en-US">
                <a:latin typeface="Arial" panose="020B0604020202020204" pitchFamily="34" charset="0"/>
              </a:rPr>
              <a:t> Mechanical ventilation.</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1910.1025(e)(4)(i)</a:t>
            </a:r>
            <a:r>
              <a:rPr lang="en-US" altLang="en-US">
                <a:latin typeface="Arial" panose="020B0604020202020204" pitchFamily="34" charset="0"/>
              </a:rPr>
              <a:t> When ventilation is used to control exposure, measurements which demonstrate the effectiveness of the system in controlling exposure, such as </a:t>
            </a:r>
            <a:r>
              <a:rPr lang="en-US" altLang="en-US">
                <a:solidFill>
                  <a:srgbClr val="FF0000"/>
                </a:solidFill>
                <a:latin typeface="Arial" panose="020B0604020202020204" pitchFamily="34" charset="0"/>
              </a:rPr>
              <a:t>capture velocity, duct velocity, or static pressure </a:t>
            </a:r>
            <a:r>
              <a:rPr lang="en-US" altLang="en-US">
                <a:latin typeface="Arial" panose="020B0604020202020204" pitchFamily="34" charset="0"/>
              </a:rPr>
              <a:t>shall be made at least every 3 months. Measurements of the system's effectiveness in controlling exposure shall be made within 5 days of any change in production, process, or control which might result in a change in employee exposure to lead.</a:t>
            </a:r>
          </a:p>
          <a:p>
            <a:pPr>
              <a:spcBef>
                <a:spcPct val="0"/>
              </a:spcBef>
            </a:pPr>
            <a:endParaRPr lang="en-US" altLang="en-US">
              <a:latin typeface="Arial" panose="020B0604020202020204" pitchFamily="34" charset="0"/>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DC5EF04D-8170-4FDE-BCAD-024D2A66792F}" type="slidenum">
              <a:rPr lang="en-US" altLang="en-US" sz="1000" u="none"/>
              <a:pPr/>
              <a:t>46</a:t>
            </a:fld>
            <a:endParaRPr lang="en-US" altLang="en-US" sz="1000" u="none"/>
          </a:p>
        </p:txBody>
      </p:sp>
    </p:spTree>
    <p:extLst>
      <p:ext uri="{BB962C8B-B14F-4D97-AF65-F5344CB8AC3E}">
        <p14:creationId xmlns:p14="http://schemas.microsoft.com/office/powerpoint/2010/main" val="3577586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93680C12-E8B3-4F74-8503-351392812D72}" type="slidenum">
              <a:rPr lang="en-US" altLang="en-US" sz="1000" u="none"/>
              <a:pPr/>
              <a:t>47</a:t>
            </a:fld>
            <a:endParaRPr lang="en-US" altLang="en-US" sz="1000" u="none"/>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23668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48</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2148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2232" eaLnBrk="0" hangingPunct="0">
              <a:defRPr>
                <a:solidFill>
                  <a:schemeClr val="tx1"/>
                </a:solidFill>
                <a:latin typeface="Tahoma" pitchFamily="34" charset="0"/>
                <a:cs typeface="Arial" pitchFamily="34" charset="0"/>
              </a:defRPr>
            </a:lvl1pPr>
            <a:lvl2pPr marL="855461" indent="-329026" defTabSz="1102232" eaLnBrk="0" hangingPunct="0">
              <a:defRPr>
                <a:solidFill>
                  <a:schemeClr val="tx1"/>
                </a:solidFill>
                <a:latin typeface="Tahoma" pitchFamily="34" charset="0"/>
                <a:cs typeface="Arial" pitchFamily="34" charset="0"/>
              </a:defRPr>
            </a:lvl2pPr>
            <a:lvl3pPr marL="1316096" indent="-263220" defTabSz="1102232" eaLnBrk="0" hangingPunct="0">
              <a:defRPr>
                <a:solidFill>
                  <a:schemeClr val="tx1"/>
                </a:solidFill>
                <a:latin typeface="Tahoma" pitchFamily="34" charset="0"/>
                <a:cs typeface="Arial" pitchFamily="34" charset="0"/>
              </a:defRPr>
            </a:lvl3pPr>
            <a:lvl4pPr marL="1842535" indent="-263220" defTabSz="1102232" eaLnBrk="0" hangingPunct="0">
              <a:defRPr>
                <a:solidFill>
                  <a:schemeClr val="tx1"/>
                </a:solidFill>
                <a:latin typeface="Tahoma" pitchFamily="34" charset="0"/>
                <a:cs typeface="Arial" pitchFamily="34" charset="0"/>
              </a:defRPr>
            </a:lvl4pPr>
            <a:lvl5pPr marL="2368974" indent="-263220" defTabSz="1102232" eaLnBrk="0" hangingPunct="0">
              <a:defRPr>
                <a:solidFill>
                  <a:schemeClr val="tx1"/>
                </a:solidFill>
                <a:latin typeface="Tahoma" pitchFamily="34" charset="0"/>
                <a:cs typeface="Arial" pitchFamily="34" charset="0"/>
              </a:defRPr>
            </a:lvl5pPr>
            <a:lvl6pPr marL="2895412" indent="-263220" defTabSz="1102232" eaLnBrk="0" fontAlgn="base" hangingPunct="0">
              <a:spcBef>
                <a:spcPct val="0"/>
              </a:spcBef>
              <a:spcAft>
                <a:spcPct val="0"/>
              </a:spcAft>
              <a:defRPr>
                <a:solidFill>
                  <a:schemeClr val="tx1"/>
                </a:solidFill>
                <a:latin typeface="Tahoma" pitchFamily="34" charset="0"/>
                <a:cs typeface="Arial" pitchFamily="34" charset="0"/>
              </a:defRPr>
            </a:lvl6pPr>
            <a:lvl7pPr marL="3421852" indent="-263220" defTabSz="1102232" eaLnBrk="0" fontAlgn="base" hangingPunct="0">
              <a:spcBef>
                <a:spcPct val="0"/>
              </a:spcBef>
              <a:spcAft>
                <a:spcPct val="0"/>
              </a:spcAft>
              <a:defRPr>
                <a:solidFill>
                  <a:schemeClr val="tx1"/>
                </a:solidFill>
                <a:latin typeface="Tahoma" pitchFamily="34" charset="0"/>
                <a:cs typeface="Arial" pitchFamily="34" charset="0"/>
              </a:defRPr>
            </a:lvl7pPr>
            <a:lvl8pPr marL="3948289" indent="-263220" defTabSz="1102232" eaLnBrk="0" fontAlgn="base" hangingPunct="0">
              <a:spcBef>
                <a:spcPct val="0"/>
              </a:spcBef>
              <a:spcAft>
                <a:spcPct val="0"/>
              </a:spcAft>
              <a:defRPr>
                <a:solidFill>
                  <a:schemeClr val="tx1"/>
                </a:solidFill>
                <a:latin typeface="Tahoma" pitchFamily="34" charset="0"/>
                <a:cs typeface="Arial" pitchFamily="34" charset="0"/>
              </a:defRPr>
            </a:lvl8pPr>
            <a:lvl9pPr marL="4474729" indent="-263220" defTabSz="1102232"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239A5E9E-BF4B-4F16-96F1-996064BF4748}" type="slidenum">
              <a:rPr lang="en-US" smtClean="0">
                <a:latin typeface="Arial" pitchFamily="34" charset="0"/>
              </a:rPr>
              <a:pPr eaLnBrk="1" hangingPunct="1"/>
              <a:t>5</a:t>
            </a:fld>
            <a:endParaRPr lang="en-US">
              <a:latin typeface="Arial" pitchFamily="34" charset="0"/>
            </a:endParaRPr>
          </a:p>
        </p:txBody>
      </p:sp>
      <p:sp>
        <p:nvSpPr>
          <p:cNvPr id="149507" name="Rectangle 7"/>
          <p:cNvSpPr txBox="1">
            <a:spLocks noGrp="1" noChangeArrowheads="1"/>
          </p:cNvSpPr>
          <p:nvPr/>
        </p:nvSpPr>
        <p:spPr bwMode="auto">
          <a:xfrm>
            <a:off x="4882295" y="10322044"/>
            <a:ext cx="3735610" cy="54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246" tIns="55124" rIns="110246" bIns="55124" anchor="b"/>
          <a:lstStyle>
            <a:lvl1pPr defTabSz="957263" eaLnBrk="0" hangingPunct="0">
              <a:defRPr>
                <a:solidFill>
                  <a:schemeClr val="tx1"/>
                </a:solidFill>
                <a:latin typeface="Tahoma" pitchFamily="34" charset="0"/>
                <a:cs typeface="Arial" pitchFamily="34" charset="0"/>
              </a:defRPr>
            </a:lvl1pPr>
            <a:lvl2pPr marL="742950" indent="-285750" defTabSz="957263" eaLnBrk="0" hangingPunct="0">
              <a:defRPr>
                <a:solidFill>
                  <a:schemeClr val="tx1"/>
                </a:solidFill>
                <a:latin typeface="Tahoma" pitchFamily="34" charset="0"/>
                <a:cs typeface="Arial" pitchFamily="34" charset="0"/>
              </a:defRPr>
            </a:lvl2pPr>
            <a:lvl3pPr marL="1143000" indent="-228600" defTabSz="957263" eaLnBrk="0" hangingPunct="0">
              <a:defRPr>
                <a:solidFill>
                  <a:schemeClr val="tx1"/>
                </a:solidFill>
                <a:latin typeface="Tahoma" pitchFamily="34" charset="0"/>
                <a:cs typeface="Arial" pitchFamily="34" charset="0"/>
              </a:defRPr>
            </a:lvl3pPr>
            <a:lvl4pPr marL="1600200" indent="-228600" defTabSz="957263" eaLnBrk="0" hangingPunct="0">
              <a:defRPr>
                <a:solidFill>
                  <a:schemeClr val="tx1"/>
                </a:solidFill>
                <a:latin typeface="Tahoma" pitchFamily="34" charset="0"/>
                <a:cs typeface="Arial" pitchFamily="34" charset="0"/>
              </a:defRPr>
            </a:lvl4pPr>
            <a:lvl5pPr marL="2057400" indent="-228600" defTabSz="957263" eaLnBrk="0" hangingPunct="0">
              <a:defRPr>
                <a:solidFill>
                  <a:schemeClr val="tx1"/>
                </a:solidFill>
                <a:latin typeface="Tahoma" pitchFamily="34" charset="0"/>
                <a:cs typeface="Arial" pitchFamily="34" charset="0"/>
              </a:defRPr>
            </a:lvl5pPr>
            <a:lvl6pPr marL="2514600" indent="-228600" defTabSz="957263"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defTabSz="957263"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defTabSz="957263"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defTabSz="957263" eaLnBrk="0" fontAlgn="base" hangingPunct="0">
              <a:spcBef>
                <a:spcPct val="0"/>
              </a:spcBef>
              <a:spcAft>
                <a:spcPct val="0"/>
              </a:spcAft>
              <a:defRPr>
                <a:solidFill>
                  <a:schemeClr val="tx1"/>
                </a:solidFill>
                <a:latin typeface="Tahoma" pitchFamily="34" charset="0"/>
                <a:cs typeface="Arial" pitchFamily="34" charset="0"/>
              </a:defRPr>
            </a:lvl9pPr>
          </a:lstStyle>
          <a:p>
            <a:pPr algn="r" eaLnBrk="1" hangingPunct="1"/>
            <a:fld id="{19CCE3DA-C958-4443-9291-2ADDADE7402C}" type="slidenum">
              <a:rPr lang="en-US" sz="1500">
                <a:latin typeface="Arial" pitchFamily="34" charset="0"/>
              </a:rPr>
              <a:pPr algn="r" eaLnBrk="1" hangingPunct="1"/>
              <a:t>5</a:t>
            </a:fld>
            <a:endParaRPr lang="en-US" sz="1500">
              <a:latin typeface="Arial" pitchFamily="34" charset="0"/>
            </a:endParaRPr>
          </a:p>
        </p:txBody>
      </p:sp>
      <p:sp>
        <p:nvSpPr>
          <p:cNvPr id="149508" name="Rectangle 2"/>
          <p:cNvSpPr>
            <a:spLocks noGrp="1" noRot="1" noChangeAspect="1" noChangeArrowheads="1" noTextEdit="1"/>
          </p:cNvSpPr>
          <p:nvPr>
            <p:ph type="sldImg"/>
          </p:nvPr>
        </p:nvSpPr>
        <p:spPr>
          <a:xfrm>
            <a:off x="1593850" y="814388"/>
            <a:ext cx="5434013" cy="4075112"/>
          </a:xfrm>
          <a:ln w="12700" cap="flat"/>
        </p:spPr>
      </p:sp>
      <p:sp>
        <p:nvSpPr>
          <p:cNvPr id="149509" name="Rectangle 3"/>
          <p:cNvSpPr>
            <a:spLocks noGrp="1" noChangeArrowheads="1"/>
          </p:cNvSpPr>
          <p:nvPr>
            <p:ph type="body" idx="1"/>
          </p:nvPr>
        </p:nvSpPr>
        <p:spPr>
          <a:xfrm>
            <a:off x="1148557" y="5162821"/>
            <a:ext cx="6322665" cy="4891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011" tIns="55506" rIns="111011" bIns="55506"/>
          <a:lstStyle/>
          <a:p>
            <a:pPr eaLnBrk="1" hangingPunct="1"/>
            <a:r>
              <a:rPr lang="en-US">
                <a:latin typeface="Arial" pitchFamily="34" charset="0"/>
                <a:cs typeface="Arial" pitchFamily="34" charset="0"/>
              </a:rPr>
              <a:t>Photo:  This is a hood located in a closed brass foundry.  The employee is tossing lead ingots into the molten metal to achieve desired characteristics.  Lead exposures in the area of the foundry were measured at 4X the PEL…but “ventilation” was provided.  An undersized canopy-style hood was initially installed in this area.  (Source:  Gregg Grubb)</a:t>
            </a:r>
          </a:p>
        </p:txBody>
      </p:sp>
    </p:spTree>
    <p:extLst>
      <p:ext uri="{BB962C8B-B14F-4D97-AF65-F5344CB8AC3E}">
        <p14:creationId xmlns:p14="http://schemas.microsoft.com/office/powerpoint/2010/main" val="234709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2232" eaLnBrk="0" hangingPunct="0">
              <a:defRPr>
                <a:solidFill>
                  <a:schemeClr val="tx1"/>
                </a:solidFill>
                <a:latin typeface="Tahoma" pitchFamily="34" charset="0"/>
                <a:cs typeface="Arial" pitchFamily="34" charset="0"/>
              </a:defRPr>
            </a:lvl1pPr>
            <a:lvl2pPr marL="855461" indent="-329026" defTabSz="1102232" eaLnBrk="0" hangingPunct="0">
              <a:defRPr>
                <a:solidFill>
                  <a:schemeClr val="tx1"/>
                </a:solidFill>
                <a:latin typeface="Tahoma" pitchFamily="34" charset="0"/>
                <a:cs typeface="Arial" pitchFamily="34" charset="0"/>
              </a:defRPr>
            </a:lvl2pPr>
            <a:lvl3pPr marL="1316096" indent="-263220" defTabSz="1102232" eaLnBrk="0" hangingPunct="0">
              <a:defRPr>
                <a:solidFill>
                  <a:schemeClr val="tx1"/>
                </a:solidFill>
                <a:latin typeface="Tahoma" pitchFamily="34" charset="0"/>
                <a:cs typeface="Arial" pitchFamily="34" charset="0"/>
              </a:defRPr>
            </a:lvl3pPr>
            <a:lvl4pPr marL="1842535" indent="-263220" defTabSz="1102232" eaLnBrk="0" hangingPunct="0">
              <a:defRPr>
                <a:solidFill>
                  <a:schemeClr val="tx1"/>
                </a:solidFill>
                <a:latin typeface="Tahoma" pitchFamily="34" charset="0"/>
                <a:cs typeface="Arial" pitchFamily="34" charset="0"/>
              </a:defRPr>
            </a:lvl4pPr>
            <a:lvl5pPr marL="2368974" indent="-263220" defTabSz="1102232" eaLnBrk="0" hangingPunct="0">
              <a:defRPr>
                <a:solidFill>
                  <a:schemeClr val="tx1"/>
                </a:solidFill>
                <a:latin typeface="Tahoma" pitchFamily="34" charset="0"/>
                <a:cs typeface="Arial" pitchFamily="34" charset="0"/>
              </a:defRPr>
            </a:lvl5pPr>
            <a:lvl6pPr marL="2895412" indent="-263220" defTabSz="1102232" eaLnBrk="0" fontAlgn="base" hangingPunct="0">
              <a:spcBef>
                <a:spcPct val="0"/>
              </a:spcBef>
              <a:spcAft>
                <a:spcPct val="0"/>
              </a:spcAft>
              <a:defRPr>
                <a:solidFill>
                  <a:schemeClr val="tx1"/>
                </a:solidFill>
                <a:latin typeface="Tahoma" pitchFamily="34" charset="0"/>
                <a:cs typeface="Arial" pitchFamily="34" charset="0"/>
              </a:defRPr>
            </a:lvl6pPr>
            <a:lvl7pPr marL="3421852" indent="-263220" defTabSz="1102232" eaLnBrk="0" fontAlgn="base" hangingPunct="0">
              <a:spcBef>
                <a:spcPct val="0"/>
              </a:spcBef>
              <a:spcAft>
                <a:spcPct val="0"/>
              </a:spcAft>
              <a:defRPr>
                <a:solidFill>
                  <a:schemeClr val="tx1"/>
                </a:solidFill>
                <a:latin typeface="Tahoma" pitchFamily="34" charset="0"/>
                <a:cs typeface="Arial" pitchFamily="34" charset="0"/>
              </a:defRPr>
            </a:lvl7pPr>
            <a:lvl8pPr marL="3948289" indent="-263220" defTabSz="1102232" eaLnBrk="0" fontAlgn="base" hangingPunct="0">
              <a:spcBef>
                <a:spcPct val="0"/>
              </a:spcBef>
              <a:spcAft>
                <a:spcPct val="0"/>
              </a:spcAft>
              <a:defRPr>
                <a:solidFill>
                  <a:schemeClr val="tx1"/>
                </a:solidFill>
                <a:latin typeface="Tahoma" pitchFamily="34" charset="0"/>
                <a:cs typeface="Arial" pitchFamily="34" charset="0"/>
              </a:defRPr>
            </a:lvl8pPr>
            <a:lvl9pPr marL="4474729" indent="-263220" defTabSz="1102232"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FE7E41F3-A720-4ACD-A341-2ADF168B10A6}" type="slidenum">
              <a:rPr lang="en-US" smtClean="0">
                <a:latin typeface="Arial" pitchFamily="34" charset="0"/>
              </a:rPr>
              <a:pPr eaLnBrk="1" hangingPunct="1"/>
              <a:t>6</a:t>
            </a:fld>
            <a:endParaRPr lang="en-US">
              <a:latin typeface="Arial"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cs typeface="Arial" pitchFamily="34" charset="0"/>
              </a:rPr>
              <a:t>Poor location of the hood in relation to the source results in poor contaminant control and the need for the employee to wear a respirator (PAPR).</a:t>
            </a:r>
          </a:p>
        </p:txBody>
      </p:sp>
    </p:spTree>
    <p:extLst>
      <p:ext uri="{BB962C8B-B14F-4D97-AF65-F5344CB8AC3E}">
        <p14:creationId xmlns:p14="http://schemas.microsoft.com/office/powerpoint/2010/main" val="956397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2232" eaLnBrk="0" hangingPunct="0">
              <a:defRPr>
                <a:solidFill>
                  <a:schemeClr val="tx1"/>
                </a:solidFill>
                <a:latin typeface="Tahoma" pitchFamily="34" charset="0"/>
                <a:cs typeface="Arial" pitchFamily="34" charset="0"/>
              </a:defRPr>
            </a:lvl1pPr>
            <a:lvl2pPr marL="855461" indent="-329026" defTabSz="1102232" eaLnBrk="0" hangingPunct="0">
              <a:defRPr>
                <a:solidFill>
                  <a:schemeClr val="tx1"/>
                </a:solidFill>
                <a:latin typeface="Tahoma" pitchFamily="34" charset="0"/>
                <a:cs typeface="Arial" pitchFamily="34" charset="0"/>
              </a:defRPr>
            </a:lvl2pPr>
            <a:lvl3pPr marL="1316096" indent="-263220" defTabSz="1102232" eaLnBrk="0" hangingPunct="0">
              <a:defRPr>
                <a:solidFill>
                  <a:schemeClr val="tx1"/>
                </a:solidFill>
                <a:latin typeface="Tahoma" pitchFamily="34" charset="0"/>
                <a:cs typeface="Arial" pitchFamily="34" charset="0"/>
              </a:defRPr>
            </a:lvl3pPr>
            <a:lvl4pPr marL="1842535" indent="-263220" defTabSz="1102232" eaLnBrk="0" hangingPunct="0">
              <a:defRPr>
                <a:solidFill>
                  <a:schemeClr val="tx1"/>
                </a:solidFill>
                <a:latin typeface="Tahoma" pitchFamily="34" charset="0"/>
                <a:cs typeface="Arial" pitchFamily="34" charset="0"/>
              </a:defRPr>
            </a:lvl4pPr>
            <a:lvl5pPr marL="2368974" indent="-263220" defTabSz="1102232" eaLnBrk="0" hangingPunct="0">
              <a:defRPr>
                <a:solidFill>
                  <a:schemeClr val="tx1"/>
                </a:solidFill>
                <a:latin typeface="Tahoma" pitchFamily="34" charset="0"/>
                <a:cs typeface="Arial" pitchFamily="34" charset="0"/>
              </a:defRPr>
            </a:lvl5pPr>
            <a:lvl6pPr marL="2895412" indent="-263220" defTabSz="1102232" eaLnBrk="0" fontAlgn="base" hangingPunct="0">
              <a:spcBef>
                <a:spcPct val="0"/>
              </a:spcBef>
              <a:spcAft>
                <a:spcPct val="0"/>
              </a:spcAft>
              <a:defRPr>
                <a:solidFill>
                  <a:schemeClr val="tx1"/>
                </a:solidFill>
                <a:latin typeface="Tahoma" pitchFamily="34" charset="0"/>
                <a:cs typeface="Arial" pitchFamily="34" charset="0"/>
              </a:defRPr>
            </a:lvl6pPr>
            <a:lvl7pPr marL="3421852" indent="-263220" defTabSz="1102232" eaLnBrk="0" fontAlgn="base" hangingPunct="0">
              <a:spcBef>
                <a:spcPct val="0"/>
              </a:spcBef>
              <a:spcAft>
                <a:spcPct val="0"/>
              </a:spcAft>
              <a:defRPr>
                <a:solidFill>
                  <a:schemeClr val="tx1"/>
                </a:solidFill>
                <a:latin typeface="Tahoma" pitchFamily="34" charset="0"/>
                <a:cs typeface="Arial" pitchFamily="34" charset="0"/>
              </a:defRPr>
            </a:lvl7pPr>
            <a:lvl8pPr marL="3948289" indent="-263220" defTabSz="1102232" eaLnBrk="0" fontAlgn="base" hangingPunct="0">
              <a:spcBef>
                <a:spcPct val="0"/>
              </a:spcBef>
              <a:spcAft>
                <a:spcPct val="0"/>
              </a:spcAft>
              <a:defRPr>
                <a:solidFill>
                  <a:schemeClr val="tx1"/>
                </a:solidFill>
                <a:latin typeface="Tahoma" pitchFamily="34" charset="0"/>
                <a:cs typeface="Arial" pitchFamily="34" charset="0"/>
              </a:defRPr>
            </a:lvl8pPr>
            <a:lvl9pPr marL="4474729" indent="-263220" defTabSz="1102232"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5A6D263A-095E-4D79-B518-12EFE6806EFF}" type="slidenum">
              <a:rPr lang="en-US" smtClean="0">
                <a:latin typeface="Arial" pitchFamily="34" charset="0"/>
              </a:rPr>
              <a:pPr eaLnBrk="1" hangingPunct="1"/>
              <a:t>7</a:t>
            </a:fld>
            <a:endParaRPr lang="en-US">
              <a:latin typeface="Arial" pitchFamily="34" charset="0"/>
            </a:endParaRPr>
          </a:p>
        </p:txBody>
      </p:sp>
      <p:sp>
        <p:nvSpPr>
          <p:cNvPr id="151555" name="Rectangle 2"/>
          <p:cNvSpPr>
            <a:spLocks noChangeArrowheads="1"/>
          </p:cNvSpPr>
          <p:nvPr/>
        </p:nvSpPr>
        <p:spPr bwMode="auto">
          <a:xfrm>
            <a:off x="4886038" y="4"/>
            <a:ext cx="3733740" cy="5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5446" tIns="52723" rIns="105446" bIns="52723" anchor="ctr"/>
          <a:lstStyle/>
          <a:p>
            <a:endParaRPr lang="en-US"/>
          </a:p>
        </p:txBody>
      </p:sp>
      <p:sp>
        <p:nvSpPr>
          <p:cNvPr id="151556" name="Rectangle 3"/>
          <p:cNvSpPr>
            <a:spLocks noChangeArrowheads="1"/>
          </p:cNvSpPr>
          <p:nvPr/>
        </p:nvSpPr>
        <p:spPr bwMode="auto">
          <a:xfrm>
            <a:off x="4886038" y="10325637"/>
            <a:ext cx="3733740" cy="5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968" tIns="0" rIns="22968" bIns="0" anchor="b"/>
          <a:lstStyle/>
          <a:p>
            <a:pPr algn="r" defTabSz="1100402" eaLnBrk="0" hangingPunct="0"/>
            <a:r>
              <a:rPr lang="en-US" sz="1200" i="1">
                <a:latin typeface="Times New Roman" pitchFamily="18" charset="0"/>
              </a:rPr>
              <a:t>107</a:t>
            </a:r>
          </a:p>
        </p:txBody>
      </p:sp>
      <p:sp>
        <p:nvSpPr>
          <p:cNvPr id="151557" name="Rectangle 4"/>
          <p:cNvSpPr>
            <a:spLocks noChangeArrowheads="1"/>
          </p:cNvSpPr>
          <p:nvPr/>
        </p:nvSpPr>
        <p:spPr bwMode="auto">
          <a:xfrm>
            <a:off x="0" y="10325637"/>
            <a:ext cx="3733740" cy="5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5446" tIns="52723" rIns="105446" bIns="52723" anchor="ctr"/>
          <a:lstStyle/>
          <a:p>
            <a:endParaRPr lang="en-US"/>
          </a:p>
        </p:txBody>
      </p:sp>
      <p:sp>
        <p:nvSpPr>
          <p:cNvPr id="151558" name="Rectangle 5"/>
          <p:cNvSpPr>
            <a:spLocks noChangeArrowheads="1"/>
          </p:cNvSpPr>
          <p:nvPr/>
        </p:nvSpPr>
        <p:spPr bwMode="auto">
          <a:xfrm>
            <a:off x="0" y="4"/>
            <a:ext cx="3733740" cy="5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5446" tIns="52723" rIns="105446" bIns="52723" anchor="ctr"/>
          <a:lstStyle/>
          <a:p>
            <a:endParaRPr lang="en-US"/>
          </a:p>
        </p:txBody>
      </p:sp>
      <p:sp>
        <p:nvSpPr>
          <p:cNvPr id="151559" name="Rectangle 6"/>
          <p:cNvSpPr>
            <a:spLocks noGrp="1" noRot="1" noChangeAspect="1" noChangeArrowheads="1" noTextEdit="1"/>
          </p:cNvSpPr>
          <p:nvPr>
            <p:ph type="sldImg"/>
          </p:nvPr>
        </p:nvSpPr>
        <p:spPr>
          <a:xfrm>
            <a:off x="1601788" y="822325"/>
            <a:ext cx="5419725" cy="4064000"/>
          </a:xfrm>
          <a:ln w="12700" cap="flat">
            <a:solidFill>
              <a:schemeClr val="tx1"/>
            </a:solidFill>
          </a:ln>
        </p:spPr>
      </p:sp>
      <p:sp>
        <p:nvSpPr>
          <p:cNvPr id="151560" name="Rectangle 7"/>
          <p:cNvSpPr>
            <a:spLocks noGrp="1" noChangeArrowheads="1"/>
          </p:cNvSpPr>
          <p:nvPr>
            <p:ph type="body" idx="1"/>
          </p:nvPr>
        </p:nvSpPr>
        <p:spPr>
          <a:xfrm>
            <a:off x="1148557" y="5162819"/>
            <a:ext cx="6322665" cy="48896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9524" tIns="49763" rIns="99524" bIns="49763"/>
          <a:lstStyle/>
          <a:p>
            <a:r>
              <a:rPr lang="en-US" dirty="0">
                <a:latin typeface="Arial" pitchFamily="34" charset="0"/>
                <a:cs typeface="Arial" pitchFamily="34" charset="0"/>
              </a:rPr>
              <a:t>Well-designed slotted hoods (4) used to control warm gaseous contaminants from a core-making operation in a foundry.  No excessive exposures were determined in this area where $100’s of thousands were spent on ventilation to control an odor issue while lead exposures were 2-4 times the PEL in the foundry area of the facility.  Note the location of the replacement air discharge which is located directly above two of the slotted hoods.  This will likely result in poor control at these two hoods due to competing air currents.</a:t>
            </a:r>
          </a:p>
        </p:txBody>
      </p:sp>
    </p:spTree>
    <p:extLst>
      <p:ext uri="{BB962C8B-B14F-4D97-AF65-F5344CB8AC3E}">
        <p14:creationId xmlns:p14="http://schemas.microsoft.com/office/powerpoint/2010/main" val="150999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58287B7-A6B1-4F95-866D-7F3D6021F8B9}" type="slidenum">
              <a:rPr lang="en-US"/>
              <a:pPr/>
              <a:t>8</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r>
              <a:rPr lang="en-US"/>
              <a:t>Employee thought that by increasing the slot width on the lower slot, better control would be obtained.  Guess not!  Note storage of shovel in the hood and “cloud” near the ceiling.</a:t>
            </a:r>
          </a:p>
        </p:txBody>
      </p:sp>
    </p:spTree>
    <p:extLst>
      <p:ext uri="{BB962C8B-B14F-4D97-AF65-F5344CB8AC3E}">
        <p14:creationId xmlns:p14="http://schemas.microsoft.com/office/powerpoint/2010/main" val="89216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02232" eaLnBrk="0" hangingPunct="0">
              <a:defRPr>
                <a:solidFill>
                  <a:schemeClr val="tx1"/>
                </a:solidFill>
                <a:latin typeface="Tahoma" pitchFamily="34" charset="0"/>
                <a:cs typeface="Arial" pitchFamily="34" charset="0"/>
              </a:defRPr>
            </a:lvl1pPr>
            <a:lvl2pPr marL="855461" indent="-329026" defTabSz="1102232" eaLnBrk="0" hangingPunct="0">
              <a:defRPr>
                <a:solidFill>
                  <a:schemeClr val="tx1"/>
                </a:solidFill>
                <a:latin typeface="Tahoma" pitchFamily="34" charset="0"/>
                <a:cs typeface="Arial" pitchFamily="34" charset="0"/>
              </a:defRPr>
            </a:lvl2pPr>
            <a:lvl3pPr marL="1316096" indent="-263220" defTabSz="1102232" eaLnBrk="0" hangingPunct="0">
              <a:defRPr>
                <a:solidFill>
                  <a:schemeClr val="tx1"/>
                </a:solidFill>
                <a:latin typeface="Tahoma" pitchFamily="34" charset="0"/>
                <a:cs typeface="Arial" pitchFamily="34" charset="0"/>
              </a:defRPr>
            </a:lvl3pPr>
            <a:lvl4pPr marL="1842535" indent="-263220" defTabSz="1102232" eaLnBrk="0" hangingPunct="0">
              <a:defRPr>
                <a:solidFill>
                  <a:schemeClr val="tx1"/>
                </a:solidFill>
                <a:latin typeface="Tahoma" pitchFamily="34" charset="0"/>
                <a:cs typeface="Arial" pitchFamily="34" charset="0"/>
              </a:defRPr>
            </a:lvl4pPr>
            <a:lvl5pPr marL="2368974" indent="-263220" defTabSz="1102232" eaLnBrk="0" hangingPunct="0">
              <a:defRPr>
                <a:solidFill>
                  <a:schemeClr val="tx1"/>
                </a:solidFill>
                <a:latin typeface="Tahoma" pitchFamily="34" charset="0"/>
                <a:cs typeface="Arial" pitchFamily="34" charset="0"/>
              </a:defRPr>
            </a:lvl5pPr>
            <a:lvl6pPr marL="2895412" indent="-263220" defTabSz="1102232" eaLnBrk="0" fontAlgn="base" hangingPunct="0">
              <a:spcBef>
                <a:spcPct val="0"/>
              </a:spcBef>
              <a:spcAft>
                <a:spcPct val="0"/>
              </a:spcAft>
              <a:defRPr>
                <a:solidFill>
                  <a:schemeClr val="tx1"/>
                </a:solidFill>
                <a:latin typeface="Tahoma" pitchFamily="34" charset="0"/>
                <a:cs typeface="Arial" pitchFamily="34" charset="0"/>
              </a:defRPr>
            </a:lvl6pPr>
            <a:lvl7pPr marL="3421852" indent="-263220" defTabSz="1102232" eaLnBrk="0" fontAlgn="base" hangingPunct="0">
              <a:spcBef>
                <a:spcPct val="0"/>
              </a:spcBef>
              <a:spcAft>
                <a:spcPct val="0"/>
              </a:spcAft>
              <a:defRPr>
                <a:solidFill>
                  <a:schemeClr val="tx1"/>
                </a:solidFill>
                <a:latin typeface="Tahoma" pitchFamily="34" charset="0"/>
                <a:cs typeface="Arial" pitchFamily="34" charset="0"/>
              </a:defRPr>
            </a:lvl7pPr>
            <a:lvl8pPr marL="3948289" indent="-263220" defTabSz="1102232" eaLnBrk="0" fontAlgn="base" hangingPunct="0">
              <a:spcBef>
                <a:spcPct val="0"/>
              </a:spcBef>
              <a:spcAft>
                <a:spcPct val="0"/>
              </a:spcAft>
              <a:defRPr>
                <a:solidFill>
                  <a:schemeClr val="tx1"/>
                </a:solidFill>
                <a:latin typeface="Tahoma" pitchFamily="34" charset="0"/>
                <a:cs typeface="Arial" pitchFamily="34" charset="0"/>
              </a:defRPr>
            </a:lvl8pPr>
            <a:lvl9pPr marL="4474729" indent="-263220" defTabSz="1102232"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FDE3E50A-2061-4126-BB7E-71B9F58AE96C}" type="slidenum">
              <a:rPr lang="en-US" smtClean="0">
                <a:latin typeface="Arial" pitchFamily="34" charset="0"/>
              </a:rPr>
              <a:pPr eaLnBrk="1" hangingPunct="1"/>
              <a:t>9</a:t>
            </a:fld>
            <a:endParaRPr lang="en-US">
              <a:latin typeface="Arial" pitchFamily="34" charset="0"/>
            </a:endParaRPr>
          </a:p>
        </p:txBody>
      </p:sp>
      <p:sp>
        <p:nvSpPr>
          <p:cNvPr id="261123" name="Rectangle 2"/>
          <p:cNvSpPr>
            <a:spLocks noChangeArrowheads="1"/>
          </p:cNvSpPr>
          <p:nvPr/>
        </p:nvSpPr>
        <p:spPr bwMode="auto">
          <a:xfrm>
            <a:off x="4886038" y="4"/>
            <a:ext cx="3733740" cy="5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5446" tIns="52723" rIns="105446" bIns="52723" anchor="ctr"/>
          <a:lstStyle/>
          <a:p>
            <a:endParaRPr lang="en-US"/>
          </a:p>
        </p:txBody>
      </p:sp>
      <p:sp>
        <p:nvSpPr>
          <p:cNvPr id="261124" name="Rectangle 3"/>
          <p:cNvSpPr>
            <a:spLocks noChangeArrowheads="1"/>
          </p:cNvSpPr>
          <p:nvPr/>
        </p:nvSpPr>
        <p:spPr bwMode="auto">
          <a:xfrm>
            <a:off x="4886038" y="10325637"/>
            <a:ext cx="3733740" cy="5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88" tIns="0" rIns="22888" bIns="0" anchor="b"/>
          <a:lstStyle/>
          <a:p>
            <a:pPr algn="r" defTabSz="1096748" eaLnBrk="0" hangingPunct="0"/>
            <a:r>
              <a:rPr lang="en-US" sz="1200" i="1">
                <a:latin typeface="Times New Roman" pitchFamily="18" charset="0"/>
              </a:rPr>
              <a:t>75</a:t>
            </a:r>
          </a:p>
        </p:txBody>
      </p:sp>
      <p:sp>
        <p:nvSpPr>
          <p:cNvPr id="261125" name="Rectangle 4"/>
          <p:cNvSpPr>
            <a:spLocks noChangeArrowheads="1"/>
          </p:cNvSpPr>
          <p:nvPr/>
        </p:nvSpPr>
        <p:spPr bwMode="auto">
          <a:xfrm>
            <a:off x="0" y="10325637"/>
            <a:ext cx="3733740" cy="5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5446" tIns="52723" rIns="105446" bIns="52723" anchor="ctr"/>
          <a:lstStyle/>
          <a:p>
            <a:endParaRPr lang="en-US"/>
          </a:p>
        </p:txBody>
      </p:sp>
      <p:sp>
        <p:nvSpPr>
          <p:cNvPr id="261126" name="Rectangle 5"/>
          <p:cNvSpPr>
            <a:spLocks noChangeArrowheads="1"/>
          </p:cNvSpPr>
          <p:nvPr/>
        </p:nvSpPr>
        <p:spPr bwMode="auto">
          <a:xfrm>
            <a:off x="0" y="4"/>
            <a:ext cx="3733740" cy="5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5446" tIns="52723" rIns="105446" bIns="52723" anchor="ctr"/>
          <a:lstStyle/>
          <a:p>
            <a:endParaRPr lang="en-US"/>
          </a:p>
        </p:txBody>
      </p:sp>
      <p:sp>
        <p:nvSpPr>
          <p:cNvPr id="261127" name="Rectangle 6"/>
          <p:cNvSpPr>
            <a:spLocks noGrp="1" noRot="1" noChangeAspect="1" noChangeArrowheads="1" noTextEdit="1"/>
          </p:cNvSpPr>
          <p:nvPr>
            <p:ph type="sldImg"/>
          </p:nvPr>
        </p:nvSpPr>
        <p:spPr>
          <a:xfrm>
            <a:off x="1603375" y="825500"/>
            <a:ext cx="5414963" cy="4060825"/>
          </a:xfrm>
          <a:ln w="12700" cap="flat">
            <a:solidFill>
              <a:schemeClr val="tx1"/>
            </a:solidFill>
          </a:ln>
        </p:spPr>
      </p:sp>
      <p:sp>
        <p:nvSpPr>
          <p:cNvPr id="261128" name="Rectangle 7"/>
          <p:cNvSpPr>
            <a:spLocks noGrp="1" noChangeArrowheads="1"/>
          </p:cNvSpPr>
          <p:nvPr>
            <p:ph type="body" idx="1"/>
          </p:nvPr>
        </p:nvSpPr>
        <p:spPr>
          <a:xfrm>
            <a:off x="1148557" y="5162819"/>
            <a:ext cx="6322665" cy="48896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9174" tIns="49586" rIns="99174" bIns="49586"/>
          <a:lstStyle/>
          <a:p>
            <a:pPr defTabSz="946858"/>
            <a:r>
              <a:rPr lang="en-US">
                <a:latin typeface="Arial" pitchFamily="34" charset="0"/>
                <a:cs typeface="Arial" pitchFamily="34" charset="0"/>
              </a:rPr>
              <a:t>Pouring deck at a brass foundry (now out of business) that made plumbing fixtures.  Note employee modification to baffle at top of hood and interaction of cooling fan with contaminant capture.  Lead exposures in this area were two-to-four times the TWA (time-weighted average) permissible exposure limit.</a:t>
            </a:r>
          </a:p>
        </p:txBody>
      </p:sp>
    </p:spTree>
    <p:extLst>
      <p:ext uri="{BB962C8B-B14F-4D97-AF65-F5344CB8AC3E}">
        <p14:creationId xmlns:p14="http://schemas.microsoft.com/office/powerpoint/2010/main" val="2821793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7" name="TextBox 6"/>
          <p:cNvSpPr txBox="1"/>
          <p:nvPr userDrawn="1"/>
        </p:nvSpPr>
        <p:spPr>
          <a:xfrm>
            <a:off x="6400800" y="6186071"/>
            <a:ext cx="2168525" cy="276225"/>
          </a:xfrm>
          <a:prstGeom prst="rect">
            <a:avLst/>
          </a:prstGeom>
          <a:noFill/>
        </p:spPr>
        <p:txBody>
          <a:bodyPr wrap="none">
            <a:spAutoFit/>
          </a:bodyPr>
          <a:lstStyle/>
          <a:p>
            <a:pPr>
              <a:defRPr/>
            </a:pPr>
            <a:r>
              <a:rPr lang="en-US" sz="1200" u="none" dirty="0">
                <a:solidFill>
                  <a:srgbClr val="012D9A"/>
                </a:solidFill>
                <a:latin typeface="+mn-lt"/>
              </a:rPr>
              <a:t>For Public Officials’ Use Only</a:t>
            </a:r>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grpSp>
        <p:nvGrpSpPr>
          <p:cNvPr id="20" name="Group 19"/>
          <p:cNvGrpSpPr/>
          <p:nvPr userDrawn="1"/>
        </p:nvGrpSpPr>
        <p:grpSpPr>
          <a:xfrm>
            <a:off x="228599" y="6049962"/>
            <a:ext cx="2113056" cy="731838"/>
            <a:chOff x="2743200" y="3581401"/>
            <a:chExt cx="1910883" cy="603968"/>
          </a:xfrm>
        </p:grpSpPr>
        <p:pic>
          <p:nvPicPr>
            <p:cNvPr id="21" name="Picture 20"/>
            <p:cNvPicPr>
              <a:picLocks noChangeAspect="1"/>
            </p:cNvPicPr>
            <p:nvPr userDrawn="1"/>
          </p:nvPicPr>
          <p:blipFill>
            <a:blip r:embed="rId2"/>
            <a:stretch>
              <a:fillRect/>
            </a:stretch>
          </p:blipFill>
          <p:spPr>
            <a:xfrm>
              <a:off x="2743200" y="3581401"/>
              <a:ext cx="1318811" cy="603968"/>
            </a:xfrm>
            <a:prstGeom prst="rect">
              <a:avLst/>
            </a:prstGeom>
          </p:spPr>
        </p:pic>
        <p:sp>
          <p:nvSpPr>
            <p:cNvPr id="22" name="TextBox 21"/>
            <p:cNvSpPr txBox="1"/>
            <p:nvPr userDrawn="1"/>
          </p:nvSpPr>
          <p:spPr>
            <a:xfrm>
              <a:off x="3501203" y="3803096"/>
              <a:ext cx="1152880" cy="369332"/>
            </a:xfrm>
            <a:prstGeom prst="rect">
              <a:avLst/>
            </a:prstGeom>
            <a:noFill/>
          </p:spPr>
          <p:txBody>
            <a:bodyPr wrap="none" rtlCol="0">
              <a:spAutoFit/>
            </a:bodyPr>
            <a:lstStyle/>
            <a:p>
              <a:pPr algn="r"/>
              <a:r>
                <a:rPr lang="en-US" sz="900" b="0" i="1" u="none" dirty="0">
                  <a:solidFill>
                    <a:srgbClr val="012D9A"/>
                  </a:solidFill>
                  <a:latin typeface="Arial Rounded MT Bold" panose="020F0704030504030204" pitchFamily="34" charset="0"/>
                </a:rPr>
                <a:t>OSH Division</a:t>
              </a:r>
            </a:p>
            <a:p>
              <a:pPr algn="r"/>
              <a:r>
                <a:rPr lang="en-US" sz="900" b="0" i="1" u="none" dirty="0">
                  <a:solidFill>
                    <a:srgbClr val="012D9A"/>
                  </a:solidFill>
                  <a:latin typeface="Arial Rounded MT Bold" panose="020F0704030504030204" pitchFamily="34" charset="0"/>
                </a:rPr>
                <a:t> Internal Training</a:t>
              </a:r>
              <a:endParaRPr lang="en-US" sz="1400" b="0" i="1" u="none" dirty="0">
                <a:solidFill>
                  <a:schemeClr val="tx2">
                    <a:lumMod val="75000"/>
                  </a:schemeClr>
                </a:solidFill>
                <a:latin typeface="+mj-lt"/>
              </a:endParaRPr>
            </a:p>
          </p:txBody>
        </p:sp>
      </p:grpSp>
    </p:spTree>
    <p:extLst>
      <p:ext uri="{BB962C8B-B14F-4D97-AF65-F5344CB8AC3E}">
        <p14:creationId xmlns:p14="http://schemas.microsoft.com/office/powerpoint/2010/main" val="9087531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87337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3881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1"/>
          <p:cNvSpPr>
            <a:spLocks noGrp="1" noChangeArrowheads="1"/>
          </p:cNvSpPr>
          <p:nvPr>
            <p:ph type="dt" sz="half" idx="10"/>
          </p:nvPr>
        </p:nvSpPr>
        <p:spPr>
          <a:xfrm>
            <a:off x="1162050" y="6243638"/>
            <a:ext cx="1905000" cy="457200"/>
          </a:xfrm>
          <a:prstGeom prst="rect">
            <a:avLst/>
          </a:prstGeom>
        </p:spPr>
        <p:txBody>
          <a:bodyPr/>
          <a:lstStyle>
            <a:lvl1pPr eaLnBrk="0" hangingPunct="0">
              <a:defRPr/>
            </a:lvl1pPr>
          </a:lstStyle>
          <a:p>
            <a:pPr>
              <a:defRPr/>
            </a:pPr>
            <a:endParaRPr lang="en-US" dirty="0"/>
          </a:p>
        </p:txBody>
      </p:sp>
      <p:sp>
        <p:nvSpPr>
          <p:cNvPr id="5" name="Rectangle 12"/>
          <p:cNvSpPr>
            <a:spLocks noGrp="1" noChangeArrowheads="1"/>
          </p:cNvSpPr>
          <p:nvPr>
            <p:ph type="ftr" sz="quarter" idx="11"/>
          </p:nvPr>
        </p:nvSpPr>
        <p:spPr>
          <a:xfrm>
            <a:off x="3657600" y="6243638"/>
            <a:ext cx="2895600" cy="457200"/>
          </a:xfrm>
          <a:prstGeom prst="rect">
            <a:avLst/>
          </a:prstGeom>
        </p:spPr>
        <p:txBody>
          <a:bodyPr/>
          <a:lstStyle>
            <a:lvl1pPr eaLnBrk="0" hangingPunct="0">
              <a:defRPr/>
            </a:lvl1pPr>
          </a:lstStyle>
          <a:p>
            <a:pPr>
              <a:defRPr/>
            </a:pPr>
            <a:endParaRPr lang="en-US" dirty="0"/>
          </a:p>
        </p:txBody>
      </p:sp>
      <p:sp>
        <p:nvSpPr>
          <p:cNvPr id="6" name="Rectangle 13"/>
          <p:cNvSpPr>
            <a:spLocks noGrp="1" noChangeArrowheads="1"/>
          </p:cNvSpPr>
          <p:nvPr>
            <p:ph type="sldNum" sz="quarter" idx="12"/>
          </p:nvPr>
        </p:nvSpPr>
        <p:spPr>
          <a:xfrm>
            <a:off x="7042150" y="6243638"/>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00EB136F-3072-4864-92EB-ADD2FA009EE1}" type="slidenum">
              <a:rPr lang="en-US" altLang="en-US"/>
              <a:pPr/>
              <a:t>‹#›</a:t>
            </a:fld>
            <a:endParaRPr lang="en-US" altLang="en-US" dirty="0"/>
          </a:p>
        </p:txBody>
      </p:sp>
    </p:spTree>
    <p:extLst>
      <p:ext uri="{BB962C8B-B14F-4D97-AF65-F5344CB8AC3E}">
        <p14:creationId xmlns:p14="http://schemas.microsoft.com/office/powerpoint/2010/main" val="272212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dirty="0"/>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TextBox 13"/>
          <p:cNvSpPr txBox="1"/>
          <p:nvPr userDrawn="1"/>
        </p:nvSpPr>
        <p:spPr>
          <a:xfrm>
            <a:off x="6365875" y="6186071"/>
            <a:ext cx="2168525" cy="276225"/>
          </a:xfrm>
          <a:prstGeom prst="rect">
            <a:avLst/>
          </a:prstGeom>
          <a:noFill/>
        </p:spPr>
        <p:txBody>
          <a:bodyPr wrap="none">
            <a:spAutoFit/>
          </a:bodyPr>
          <a:lstStyle/>
          <a:p>
            <a:pPr>
              <a:defRPr/>
            </a:pPr>
            <a:r>
              <a:rPr lang="en-US" sz="1200" u="none" baseline="0" dirty="0">
                <a:solidFill>
                  <a:srgbClr val="012D9A"/>
                </a:solidFill>
                <a:latin typeface="+mn-lt"/>
              </a:rPr>
              <a:t>For Public Officials’ Use Only</a:t>
            </a:r>
          </a:p>
        </p:txBody>
      </p:sp>
      <p:grpSp>
        <p:nvGrpSpPr>
          <p:cNvPr id="23" name="Group 22"/>
          <p:cNvGrpSpPr/>
          <p:nvPr userDrawn="1"/>
        </p:nvGrpSpPr>
        <p:grpSpPr>
          <a:xfrm>
            <a:off x="228599" y="6049962"/>
            <a:ext cx="2113056" cy="731838"/>
            <a:chOff x="2743200" y="3581401"/>
            <a:chExt cx="1910883" cy="603968"/>
          </a:xfrm>
        </p:grpSpPr>
        <p:pic>
          <p:nvPicPr>
            <p:cNvPr id="24" name="Picture 23"/>
            <p:cNvPicPr>
              <a:picLocks noChangeAspect="1"/>
            </p:cNvPicPr>
            <p:nvPr userDrawn="1"/>
          </p:nvPicPr>
          <p:blipFill>
            <a:blip r:embed="rId12"/>
            <a:stretch>
              <a:fillRect/>
            </a:stretch>
          </p:blipFill>
          <p:spPr>
            <a:xfrm>
              <a:off x="2743200" y="3581401"/>
              <a:ext cx="1318811" cy="603968"/>
            </a:xfrm>
            <a:prstGeom prst="rect">
              <a:avLst/>
            </a:prstGeom>
          </p:spPr>
        </p:pic>
        <p:sp>
          <p:nvSpPr>
            <p:cNvPr id="25" name="TextBox 24"/>
            <p:cNvSpPr txBox="1"/>
            <p:nvPr userDrawn="1"/>
          </p:nvSpPr>
          <p:spPr>
            <a:xfrm>
              <a:off x="3501203" y="3803096"/>
              <a:ext cx="1152880" cy="369332"/>
            </a:xfrm>
            <a:prstGeom prst="rect">
              <a:avLst/>
            </a:prstGeom>
            <a:noFill/>
          </p:spPr>
          <p:txBody>
            <a:bodyPr wrap="none" rtlCol="0">
              <a:spAutoFit/>
            </a:bodyPr>
            <a:lstStyle/>
            <a:p>
              <a:pPr algn="r"/>
              <a:r>
                <a:rPr lang="en-US" sz="900" b="0" i="1" u="none" dirty="0">
                  <a:solidFill>
                    <a:srgbClr val="012D9A"/>
                  </a:solidFill>
                  <a:latin typeface="Arial Rounded MT Bold" panose="020F0704030504030204" pitchFamily="34" charset="0"/>
                </a:rPr>
                <a:t>OSH Division</a:t>
              </a:r>
            </a:p>
            <a:p>
              <a:pPr algn="r"/>
              <a:r>
                <a:rPr lang="en-US" sz="900" b="0" i="1" u="none" dirty="0">
                  <a:solidFill>
                    <a:srgbClr val="012D9A"/>
                  </a:solidFill>
                  <a:latin typeface="Arial Rounded MT Bold" panose="020F0704030504030204" pitchFamily="34" charset="0"/>
                </a:rPr>
                <a:t> Internal Training</a:t>
              </a:r>
              <a:endParaRPr lang="en-US" sz="1400" b="0" i="1" u="none" dirty="0">
                <a:solidFill>
                  <a:schemeClr val="tx2">
                    <a:lumMod val="75000"/>
                  </a:schemeClr>
                </a:solidFill>
                <a:latin typeface="+mj-lt"/>
              </a:endParaRPr>
            </a:p>
          </p:txBody>
        </p:sp>
      </p:grpSp>
      <p:sp>
        <p:nvSpPr>
          <p:cNvPr id="11" name="TextBox 10">
            <a:extLst>
              <a:ext uri="{FF2B5EF4-FFF2-40B4-BE49-F238E27FC236}">
                <a16:creationId xmlns:a16="http://schemas.microsoft.com/office/drawing/2014/main" id="{7DA1D4E3-071A-4FBD-8D43-6E3F3326E19E}"/>
              </a:ext>
            </a:extLst>
          </p:cNvPr>
          <p:cNvSpPr txBox="1"/>
          <p:nvPr userDrawn="1"/>
        </p:nvSpPr>
        <p:spPr>
          <a:xfrm>
            <a:off x="3429000" y="6180093"/>
            <a:ext cx="1317990" cy="276999"/>
          </a:xfrm>
          <a:prstGeom prst="rect">
            <a:avLst/>
          </a:prstGeom>
          <a:noFill/>
        </p:spPr>
        <p:txBody>
          <a:bodyPr wrap="none">
            <a:spAutoFit/>
          </a:bodyPr>
          <a:lstStyle/>
          <a:p>
            <a:pPr>
              <a:defRPr/>
            </a:pPr>
            <a:r>
              <a:rPr lang="en-US" sz="1200" u="none" baseline="0" dirty="0">
                <a:solidFill>
                  <a:srgbClr val="012D9A"/>
                </a:solidFill>
                <a:latin typeface="+mn-lt"/>
              </a:rPr>
              <a:t>September 2020</a:t>
            </a:r>
          </a:p>
        </p:txBody>
      </p:sp>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74" r:id="rId8"/>
    <p:sldLayoutId id="2147483976" r:id="rId9"/>
    <p:sldLayoutId id="2147483979" r:id="rId10"/>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B39C6-55B7-41B7-98AC-A4F315C6E058}"/>
              </a:ext>
            </a:extLst>
          </p:cNvPr>
          <p:cNvSpPr>
            <a:spLocks noGrp="1" noChangeArrowheads="1"/>
          </p:cNvSpPr>
          <p:nvPr>
            <p:ph type="ctrTitle"/>
          </p:nvPr>
        </p:nvSpPr>
        <p:spPr>
          <a:xfrm>
            <a:off x="838200" y="1593850"/>
            <a:ext cx="6324600" cy="1314450"/>
          </a:xfrm>
        </p:spPr>
        <p:txBody>
          <a:bodyPr/>
          <a:lstStyle/>
          <a:p>
            <a:r>
              <a:rPr lang="en-US" altLang="en-US" sz="4000" dirty="0"/>
              <a:t>N.C. Department of Labor</a:t>
            </a:r>
            <a:br>
              <a:rPr lang="en-US" altLang="en-US" sz="4000" dirty="0"/>
            </a:br>
            <a:r>
              <a:rPr lang="en-US" altLang="en-US" sz="4000" dirty="0"/>
              <a:t>OSHA 125 Course</a:t>
            </a:r>
          </a:p>
        </p:txBody>
      </p:sp>
      <p:sp>
        <p:nvSpPr>
          <p:cNvPr id="5123" name="Rectangle 3">
            <a:extLst>
              <a:ext uri="{FF2B5EF4-FFF2-40B4-BE49-F238E27FC236}">
                <a16:creationId xmlns:a16="http://schemas.microsoft.com/office/drawing/2014/main" id="{4091D323-1ABA-42AE-8CB4-BC8651D1B0E8}"/>
              </a:ext>
            </a:extLst>
          </p:cNvPr>
          <p:cNvSpPr>
            <a:spLocks noGrp="1" noChangeArrowheads="1"/>
          </p:cNvSpPr>
          <p:nvPr>
            <p:ph type="subTitle" idx="1"/>
          </p:nvPr>
        </p:nvSpPr>
        <p:spPr>
          <a:xfrm>
            <a:off x="838200" y="3523469"/>
            <a:ext cx="7162800" cy="1868460"/>
          </a:xfrm>
        </p:spPr>
        <p:txBody>
          <a:bodyPr/>
          <a:lstStyle/>
          <a:p>
            <a:pPr>
              <a:defRPr/>
            </a:pPr>
            <a:r>
              <a:rPr lang="en-US" altLang="en-US" b="1" dirty="0"/>
              <a:t>Industrial Ventilation</a:t>
            </a:r>
          </a:p>
          <a:p>
            <a:pPr marL="0" indent="0">
              <a:buFont typeface="Wingdings" panose="05000000000000000000" pitchFamily="2" charset="2"/>
              <a:buNone/>
              <a:defRPr/>
            </a:pPr>
            <a:endParaRPr lang="en-US" altLang="en-US" b="1" i="1" dirty="0"/>
          </a:p>
          <a:p>
            <a:pPr marL="0" indent="0">
              <a:buFont typeface="Wingdings" panose="05000000000000000000" pitchFamily="2" charset="2"/>
              <a:buNone/>
              <a:defRPr/>
            </a:pPr>
            <a:r>
              <a:rPr lang="en-US" altLang="en-US" sz="2000" b="1" dirty="0"/>
              <a:t>Paul M. Sullivan, CIH, CSP</a:t>
            </a:r>
          </a:p>
          <a:p>
            <a:pPr marL="0" indent="0">
              <a:buFont typeface="Wingdings" panose="05000000000000000000" pitchFamily="2" charset="2"/>
              <a:buNone/>
              <a:defRPr/>
            </a:pPr>
            <a:r>
              <a:rPr lang="en-US" altLang="en-US" sz="2000" b="1" dirty="0"/>
              <a:t>West Compliance Bureau Chief</a:t>
            </a:r>
          </a:p>
          <a:p>
            <a:pPr marL="0" indent="0">
              <a:buFont typeface="Wingdings" panose="05000000000000000000" pitchFamily="2" charset="2"/>
              <a:buNone/>
              <a:defRPr/>
            </a:pPr>
            <a:r>
              <a:rPr lang="en-US" altLang="en-US" sz="2000" b="1" dirty="0"/>
              <a:t>September 2020</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09600" y="457200"/>
            <a:ext cx="7924800" cy="1107996"/>
          </a:xfrm>
        </p:spPr>
        <p:txBody>
          <a:bodyPr/>
          <a:lstStyle/>
          <a:p>
            <a:r>
              <a:rPr lang="en-US" dirty="0"/>
              <a:t>…poor due to materials of construction…</a:t>
            </a:r>
          </a:p>
        </p:txBody>
      </p:sp>
      <p:grpSp>
        <p:nvGrpSpPr>
          <p:cNvPr id="133123" name="Group 7"/>
          <p:cNvGrpSpPr>
            <a:grpSpLocks/>
          </p:cNvGrpSpPr>
          <p:nvPr/>
        </p:nvGrpSpPr>
        <p:grpSpPr bwMode="auto">
          <a:xfrm>
            <a:off x="1942141" y="2139434"/>
            <a:ext cx="5279231" cy="3377777"/>
            <a:chOff x="375" y="864"/>
            <a:chExt cx="4992" cy="3194"/>
          </a:xfrm>
        </p:grpSpPr>
        <p:pic>
          <p:nvPicPr>
            <p:cNvPr id="133126" name="Picture 3" descr="SPRAY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 y="864"/>
              <a:ext cx="4992" cy="3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27" name="Picture 6" descr="Good_the_bad_and_the_ugly_poster"/>
            <p:cNvPicPr>
              <a:picLocks noChangeAspect="1" noChangeArrowheads="1"/>
            </p:cNvPicPr>
            <p:nvPr/>
          </p:nvPicPr>
          <p:blipFill>
            <a:blip r:embed="rId4">
              <a:extLst>
                <a:ext uri="{28A0092B-C50C-407E-A947-70E740481C1C}">
                  <a14:useLocalDpi xmlns:a14="http://schemas.microsoft.com/office/drawing/2010/main" val="0"/>
                </a:ext>
              </a:extLst>
            </a:blip>
            <a:srcRect l="40678" t="7777" r="49559" b="85324"/>
            <a:stretch>
              <a:fillRect/>
            </a:stretch>
          </p:blipFill>
          <p:spPr bwMode="auto">
            <a:xfrm>
              <a:off x="3321" y="1633"/>
              <a:ext cx="568" cy="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3" name="Slide Number Placeholder 2">
            <a:extLst>
              <a:ext uri="{FF2B5EF4-FFF2-40B4-BE49-F238E27FC236}">
                <a16:creationId xmlns:a16="http://schemas.microsoft.com/office/drawing/2014/main" id="{F236A9A9-5F0D-4F90-A6DB-D05B2C48400D}"/>
              </a:ext>
            </a:extLst>
          </p:cNvPr>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24665059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09600" y="457200"/>
            <a:ext cx="7924800" cy="1107996"/>
          </a:xfrm>
        </p:spPr>
        <p:txBody>
          <a:bodyPr/>
          <a:lstStyle/>
          <a:p>
            <a:r>
              <a:rPr lang="en-US" dirty="0"/>
              <a:t>…poor due to improper work practices…</a:t>
            </a:r>
          </a:p>
        </p:txBody>
      </p:sp>
      <p:pic>
        <p:nvPicPr>
          <p:cNvPr id="18435" name="Picture 5" descr="SprayL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024062"/>
            <a:ext cx="4905375" cy="3644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96FB940-C622-4B2E-BE25-6DFB39EE8C21}"/>
              </a:ext>
            </a:extLst>
          </p:cNvPr>
          <p:cNvSpPr>
            <a:spLocks noGrp="1"/>
          </p:cNvSpPr>
          <p:nvPr>
            <p:ph type="sldNum" sz="quarter" idx="4"/>
          </p:nvPr>
        </p:nvSpPr>
        <p:spPr/>
        <p:txBody>
          <a:bodyPr/>
          <a:lstStyle/>
          <a:p>
            <a:fld id="{24025585-22E4-49A1-9D0B-E88ADBB5FBDB}" type="slidenum">
              <a:rPr lang="en-US" smtClean="0"/>
              <a:pPr/>
              <a:t>11</a:t>
            </a:fld>
            <a:endParaRPr lang="en-US"/>
          </a:p>
        </p:txBody>
      </p:sp>
    </p:spTree>
    <p:extLst>
      <p:ext uri="{BB962C8B-B14F-4D97-AF65-F5344CB8AC3E}">
        <p14:creationId xmlns:p14="http://schemas.microsoft.com/office/powerpoint/2010/main" val="3265977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…and pretty…but just plain poor.</a:t>
            </a:r>
          </a:p>
        </p:txBody>
      </p:sp>
      <p:pic>
        <p:nvPicPr>
          <p:cNvPr id="5" name="Picture 4" descr="Slide5"/>
          <p:cNvPicPr>
            <a:picLocks noChangeAspect="1" noChangeArrowheads="1"/>
          </p:cNvPicPr>
          <p:nvPr/>
        </p:nvPicPr>
        <p:blipFill>
          <a:blip r:embed="rId3" cstate="print"/>
          <a:srcRect/>
          <a:stretch>
            <a:fillRect/>
          </a:stretch>
        </p:blipFill>
        <p:spPr bwMode="auto">
          <a:xfrm>
            <a:off x="1614638" y="2026831"/>
            <a:ext cx="5914724" cy="3628872"/>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2047670" y="5057767"/>
            <a:ext cx="4395345" cy="600083"/>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34" name="Group 33"/>
          <p:cNvGrpSpPr/>
          <p:nvPr/>
        </p:nvGrpSpPr>
        <p:grpSpPr>
          <a:xfrm>
            <a:off x="1892242" y="2428171"/>
            <a:ext cx="5413895" cy="1862033"/>
            <a:chOff x="2522989" y="2094561"/>
            <a:chExt cx="7218527" cy="2482710"/>
          </a:xfrm>
        </p:grpSpPr>
        <p:cxnSp>
          <p:nvCxnSpPr>
            <p:cNvPr id="12" name="Straight Arrow Connector 11"/>
            <p:cNvCxnSpPr/>
            <p:nvPr/>
          </p:nvCxnSpPr>
          <p:spPr>
            <a:xfrm flipH="1">
              <a:off x="6744929" y="2513781"/>
              <a:ext cx="754832" cy="65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849033" y="2579328"/>
              <a:ext cx="89248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49087" y="2520336"/>
              <a:ext cx="89248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7475618" y="2335814"/>
              <a:ext cx="1239450" cy="1597091"/>
              <a:chOff x="7475618" y="2335814"/>
              <a:chExt cx="1239450" cy="1597091"/>
            </a:xfrm>
          </p:grpSpPr>
          <p:sp>
            <p:nvSpPr>
              <p:cNvPr id="17" name="Arc 16"/>
              <p:cNvSpPr/>
              <p:nvPr/>
            </p:nvSpPr>
            <p:spPr>
              <a:xfrm rot="20995193" flipH="1">
                <a:off x="7475618" y="2335814"/>
                <a:ext cx="1211311" cy="1049853"/>
              </a:xfrm>
              <a:prstGeom prst="arc">
                <a:avLst>
                  <a:gd name="adj1" fmla="val 10208687"/>
                  <a:gd name="adj2" fmla="val 17635086"/>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a:p>
            </p:txBody>
          </p:sp>
          <p:cxnSp>
            <p:nvCxnSpPr>
              <p:cNvPr id="21" name="Straight Arrow Connector 20"/>
              <p:cNvCxnSpPr/>
              <p:nvPr/>
            </p:nvCxnSpPr>
            <p:spPr>
              <a:xfrm flipH="1" flipV="1">
                <a:off x="8686802" y="2859549"/>
                <a:ext cx="28266" cy="1073356"/>
              </a:xfrm>
              <a:prstGeom prst="straightConnector1">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554301" y="2094561"/>
              <a:ext cx="1111416" cy="1337717"/>
              <a:chOff x="5554301" y="2094561"/>
              <a:chExt cx="1111416" cy="1337717"/>
            </a:xfrm>
          </p:grpSpPr>
          <p:sp>
            <p:nvSpPr>
              <p:cNvPr id="19" name="Arc 18"/>
              <p:cNvSpPr/>
              <p:nvPr/>
            </p:nvSpPr>
            <p:spPr>
              <a:xfrm rot="5169747">
                <a:off x="5884655" y="1764207"/>
                <a:ext cx="450708" cy="1111416"/>
              </a:xfrm>
              <a:prstGeom prst="arc">
                <a:avLst>
                  <a:gd name="adj1" fmla="val 5323493"/>
                  <a:gd name="adj2" fmla="val 19859036"/>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a:p>
            </p:txBody>
          </p:sp>
          <p:cxnSp>
            <p:nvCxnSpPr>
              <p:cNvPr id="23" name="Straight Arrow Connector 22"/>
              <p:cNvCxnSpPr/>
              <p:nvPr/>
            </p:nvCxnSpPr>
            <p:spPr>
              <a:xfrm flipH="1" flipV="1">
                <a:off x="5554920" y="2358922"/>
                <a:ext cx="28266" cy="1073356"/>
              </a:xfrm>
              <a:prstGeom prst="straightConnector1">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flipH="1">
              <a:off x="3227293" y="2513781"/>
              <a:ext cx="89248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086254" y="3483432"/>
              <a:ext cx="1" cy="10938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2522989" y="2103849"/>
              <a:ext cx="2238946" cy="1620068"/>
              <a:chOff x="2522989" y="2103849"/>
              <a:chExt cx="2238946" cy="1620068"/>
            </a:xfrm>
          </p:grpSpPr>
          <p:sp>
            <p:nvSpPr>
              <p:cNvPr id="18" name="Arc 17"/>
              <p:cNvSpPr/>
              <p:nvPr/>
            </p:nvSpPr>
            <p:spPr>
              <a:xfrm rot="5041186">
                <a:off x="3688693" y="1377984"/>
                <a:ext cx="330384" cy="1816100"/>
              </a:xfrm>
              <a:prstGeom prst="arc">
                <a:avLst>
                  <a:gd name="adj1" fmla="val 14587255"/>
                  <a:gd name="adj2" fmla="val 17588416"/>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a:p>
            </p:txBody>
          </p:sp>
          <p:grpSp>
            <p:nvGrpSpPr>
              <p:cNvPr id="29" name="Group 28"/>
              <p:cNvGrpSpPr/>
              <p:nvPr/>
            </p:nvGrpSpPr>
            <p:grpSpPr>
              <a:xfrm>
                <a:off x="2522989" y="2106615"/>
                <a:ext cx="1353001" cy="1617302"/>
                <a:chOff x="2522989" y="2106615"/>
                <a:chExt cx="1353001" cy="1617302"/>
              </a:xfrm>
            </p:grpSpPr>
            <p:sp>
              <p:nvSpPr>
                <p:cNvPr id="27" name="Arc 26"/>
                <p:cNvSpPr/>
                <p:nvPr/>
              </p:nvSpPr>
              <p:spPr>
                <a:xfrm>
                  <a:off x="2664679" y="2106615"/>
                  <a:ext cx="1211311" cy="1049853"/>
                </a:xfrm>
                <a:prstGeom prst="arc">
                  <a:avLst>
                    <a:gd name="adj1" fmla="val 10998672"/>
                    <a:gd name="adj2" fmla="val 16602843"/>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dirty="0"/>
                </a:p>
              </p:txBody>
            </p:sp>
            <p:cxnSp>
              <p:nvCxnSpPr>
                <p:cNvPr id="28" name="Straight Arrow Connector 27"/>
                <p:cNvCxnSpPr/>
                <p:nvPr/>
              </p:nvCxnSpPr>
              <p:spPr>
                <a:xfrm flipV="1">
                  <a:off x="2522989" y="2598962"/>
                  <a:ext cx="141958" cy="1124955"/>
                </a:xfrm>
                <a:prstGeom prst="straightConnector1">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flipH="1">
                <a:off x="3288899" y="2103849"/>
                <a:ext cx="892483" cy="0"/>
              </a:xfrm>
              <a:prstGeom prst="straightConnector1">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3" name="Slide Number Placeholder 2">
            <a:extLst>
              <a:ext uri="{FF2B5EF4-FFF2-40B4-BE49-F238E27FC236}">
                <a16:creationId xmlns:a16="http://schemas.microsoft.com/office/drawing/2014/main" id="{CDD5C9DD-C143-445A-8804-7777A0E167A2}"/>
              </a:ext>
            </a:extLst>
          </p:cNvPr>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162322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1031" descr="Barrel slot"/>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9600" y="2069869"/>
            <a:ext cx="3622271" cy="2718262"/>
          </a:xfrm>
          <a:prstGeom prst="rect">
            <a:avLst/>
          </a:prstGeom>
          <a:ln>
            <a:noFill/>
          </a:ln>
          <a:effectLst>
            <a:outerShdw blurRad="292100" dist="139700" dir="2700000" algn="tl" rotWithShape="0">
              <a:srgbClr val="333333">
                <a:alpha val="65000"/>
              </a:srgbClr>
            </a:outerShdw>
          </a:effectLst>
        </p:spPr>
      </p:pic>
      <p:sp>
        <p:nvSpPr>
          <p:cNvPr id="8196" name="Rectangle 1027"/>
          <p:cNvSpPr>
            <a:spLocks noGrp="1" noChangeArrowheads="1"/>
          </p:cNvSpPr>
          <p:nvPr>
            <p:ph sz="half" idx="2"/>
          </p:nvPr>
        </p:nvSpPr>
        <p:spPr>
          <a:xfrm>
            <a:off x="4572000" y="1295400"/>
            <a:ext cx="4267200" cy="4525963"/>
          </a:xfrm>
        </p:spPr>
        <p:txBody>
          <a:bodyPr/>
          <a:lstStyle/>
          <a:p>
            <a:pPr marL="0" indent="0" eaLnBrk="1" hangingPunct="1">
              <a:buNone/>
            </a:pPr>
            <a:endParaRPr lang="en-US" dirty="0"/>
          </a:p>
          <a:p>
            <a:pPr marL="0" indent="0" eaLnBrk="1" hangingPunct="1">
              <a:buNone/>
            </a:pPr>
            <a:r>
              <a:rPr lang="en-US" dirty="0"/>
              <a:t>A shaped inlet designed to </a:t>
            </a:r>
            <a:r>
              <a:rPr lang="en-US" b="1" dirty="0">
                <a:solidFill>
                  <a:srgbClr val="FF0000"/>
                </a:solidFill>
              </a:rPr>
              <a:t>capture </a:t>
            </a:r>
            <a:r>
              <a:rPr lang="en-US" dirty="0"/>
              <a:t>contaminated air </a:t>
            </a:r>
            <a:r>
              <a:rPr lang="en-US" b="1" dirty="0">
                <a:solidFill>
                  <a:srgbClr val="FF0000"/>
                </a:solidFill>
              </a:rPr>
              <a:t>and conduct away from the worker’s breathing zone</a:t>
            </a:r>
            <a:r>
              <a:rPr lang="en-US" dirty="0">
                <a:solidFill>
                  <a:srgbClr val="FF0000"/>
                </a:solidFill>
              </a:rPr>
              <a:t> </a:t>
            </a:r>
            <a:r>
              <a:rPr lang="en-US" dirty="0"/>
              <a:t>and into the duct system.</a:t>
            </a:r>
          </a:p>
        </p:txBody>
      </p:sp>
      <p:sp>
        <p:nvSpPr>
          <p:cNvPr id="8195" name="Rectangle 1026"/>
          <p:cNvSpPr>
            <a:spLocks noGrp="1" noChangeArrowheads="1"/>
          </p:cNvSpPr>
          <p:nvPr>
            <p:ph type="title"/>
          </p:nvPr>
        </p:nvSpPr>
        <p:spPr/>
        <p:txBody>
          <a:bodyPr/>
          <a:lstStyle/>
          <a:p>
            <a:r>
              <a:rPr lang="en-US"/>
              <a:t>Definition:  “Hood”</a:t>
            </a:r>
            <a:endParaRPr lang="en-US" dirty="0"/>
          </a:p>
        </p:txBody>
      </p:sp>
      <p:sp>
        <p:nvSpPr>
          <p:cNvPr id="3" name="Slide Number Placeholder 2">
            <a:extLst>
              <a:ext uri="{FF2B5EF4-FFF2-40B4-BE49-F238E27FC236}">
                <a16:creationId xmlns:a16="http://schemas.microsoft.com/office/drawing/2014/main" id="{46486215-D881-43DD-8EBB-CB07095C4DEF}"/>
              </a:ext>
            </a:extLst>
          </p:cNvPr>
          <p:cNvSpPr>
            <a:spLocks noGrp="1"/>
          </p:cNvSpPr>
          <p:nvPr>
            <p:ph type="sldNum" sz="quarter" idx="4"/>
          </p:nvPr>
        </p:nvSpPr>
        <p:spPr/>
        <p:txBody>
          <a:bodyPr/>
          <a:lstStyle/>
          <a:p>
            <a:fld id="{24025585-22E4-49A1-9D0B-E88ADBB5FBDB}" type="slidenum">
              <a:rPr lang="en-US" smtClean="0"/>
              <a:pPr/>
              <a:t>13</a:t>
            </a:fld>
            <a:endParaRPr lang="en-US"/>
          </a:p>
        </p:txBody>
      </p:sp>
    </p:spTree>
    <p:extLst>
      <p:ext uri="{BB962C8B-B14F-4D97-AF65-F5344CB8AC3E}">
        <p14:creationId xmlns:p14="http://schemas.microsoft.com/office/powerpoint/2010/main" val="3773978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457200"/>
            <a:ext cx="7924800" cy="1107996"/>
          </a:xfrm>
        </p:spPr>
        <p:txBody>
          <a:bodyPr/>
          <a:lstStyle/>
          <a:p>
            <a:r>
              <a:rPr lang="en-US" dirty="0"/>
              <a:t>Remember this fact regarding blowing air…</a:t>
            </a:r>
          </a:p>
        </p:txBody>
      </p:sp>
      <p:grpSp>
        <p:nvGrpSpPr>
          <p:cNvPr id="2" name="Group 1"/>
          <p:cNvGrpSpPr/>
          <p:nvPr/>
        </p:nvGrpSpPr>
        <p:grpSpPr>
          <a:xfrm>
            <a:off x="3543300" y="2659856"/>
            <a:ext cx="4114800" cy="871538"/>
            <a:chOff x="3200400" y="2403475"/>
            <a:chExt cx="5486400" cy="1162050"/>
          </a:xfrm>
          <a:solidFill>
            <a:srgbClr val="0084DE"/>
          </a:solidFill>
        </p:grpSpPr>
        <p:sp>
          <p:nvSpPr>
            <p:cNvPr id="9245" name="Oval 29"/>
            <p:cNvSpPr>
              <a:spLocks noChangeArrowheads="1"/>
            </p:cNvSpPr>
            <p:nvPr/>
          </p:nvSpPr>
          <p:spPr bwMode="auto">
            <a:xfrm>
              <a:off x="7600950" y="2403475"/>
              <a:ext cx="1085850" cy="1162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700"/>
            </a:p>
          </p:txBody>
        </p:sp>
        <p:sp>
          <p:nvSpPr>
            <p:cNvPr id="9246" name="Freeform 32"/>
            <p:cNvSpPr>
              <a:spLocks/>
            </p:cNvSpPr>
            <p:nvPr/>
          </p:nvSpPr>
          <p:spPr bwMode="auto">
            <a:xfrm>
              <a:off x="3200400" y="2403475"/>
              <a:ext cx="4953000" cy="1162050"/>
            </a:xfrm>
            <a:custGeom>
              <a:avLst/>
              <a:gdLst>
                <a:gd name="T0" fmla="*/ 0 w 3120"/>
                <a:gd name="T1" fmla="*/ 240 h 684"/>
                <a:gd name="T2" fmla="*/ 3114 w 3120"/>
                <a:gd name="T3" fmla="*/ 0 h 684"/>
                <a:gd name="T4" fmla="*/ 3120 w 3120"/>
                <a:gd name="T5" fmla="*/ 684 h 684"/>
                <a:gd name="T6" fmla="*/ 0 w 3120"/>
                <a:gd name="T7" fmla="*/ 444 h 684"/>
                <a:gd name="T8" fmla="*/ 0 w 3120"/>
                <a:gd name="T9" fmla="*/ 240 h 684"/>
                <a:gd name="T10" fmla="*/ 0 60000 65536"/>
                <a:gd name="T11" fmla="*/ 0 60000 65536"/>
                <a:gd name="T12" fmla="*/ 0 60000 65536"/>
                <a:gd name="T13" fmla="*/ 0 60000 65536"/>
                <a:gd name="T14" fmla="*/ 0 60000 65536"/>
                <a:gd name="T15" fmla="*/ 0 w 3120"/>
                <a:gd name="T16" fmla="*/ 0 h 684"/>
                <a:gd name="T17" fmla="*/ 3120 w 3120"/>
                <a:gd name="T18" fmla="*/ 684 h 684"/>
              </a:gdLst>
              <a:ahLst/>
              <a:cxnLst>
                <a:cxn ang="T10">
                  <a:pos x="T0" y="T1"/>
                </a:cxn>
                <a:cxn ang="T11">
                  <a:pos x="T2" y="T3"/>
                </a:cxn>
                <a:cxn ang="T12">
                  <a:pos x="T4" y="T5"/>
                </a:cxn>
                <a:cxn ang="T13">
                  <a:pos x="T6" y="T7"/>
                </a:cxn>
                <a:cxn ang="T14">
                  <a:pos x="T8" y="T9"/>
                </a:cxn>
              </a:cxnLst>
              <a:rect l="T15" t="T16" r="T17" b="T18"/>
              <a:pathLst>
                <a:path w="3120" h="684">
                  <a:moveTo>
                    <a:pt x="0" y="240"/>
                  </a:moveTo>
                  <a:lnTo>
                    <a:pt x="3114" y="0"/>
                  </a:lnTo>
                  <a:lnTo>
                    <a:pt x="3120" y="684"/>
                  </a:lnTo>
                  <a:lnTo>
                    <a:pt x="0" y="444"/>
                  </a:ln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sz="2700"/>
            </a:p>
          </p:txBody>
        </p:sp>
      </p:grpSp>
      <p:grpSp>
        <p:nvGrpSpPr>
          <p:cNvPr id="9220" name="Group 43"/>
          <p:cNvGrpSpPr>
            <a:grpSpLocks/>
          </p:cNvGrpSpPr>
          <p:nvPr/>
        </p:nvGrpSpPr>
        <p:grpSpPr bwMode="auto">
          <a:xfrm>
            <a:off x="3543300" y="2157413"/>
            <a:ext cx="4114800" cy="809625"/>
            <a:chOff x="2016" y="1426"/>
            <a:chExt cx="3456" cy="680"/>
          </a:xfrm>
        </p:grpSpPr>
        <p:sp>
          <p:nvSpPr>
            <p:cNvPr id="9240" name="Line 37"/>
            <p:cNvSpPr>
              <a:spLocks noChangeShapeType="1"/>
            </p:cNvSpPr>
            <p:nvPr/>
          </p:nvSpPr>
          <p:spPr bwMode="auto">
            <a:xfrm>
              <a:off x="2016" y="1500"/>
              <a:ext cx="0" cy="5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2700"/>
            </a:p>
          </p:txBody>
        </p:sp>
        <p:sp>
          <p:nvSpPr>
            <p:cNvPr id="9241" name="Line 38"/>
            <p:cNvSpPr>
              <a:spLocks noChangeShapeType="1"/>
            </p:cNvSpPr>
            <p:nvPr/>
          </p:nvSpPr>
          <p:spPr bwMode="auto">
            <a:xfrm>
              <a:off x="5472" y="1500"/>
              <a:ext cx="0" cy="6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2700"/>
            </a:p>
          </p:txBody>
        </p:sp>
        <p:sp>
          <p:nvSpPr>
            <p:cNvPr id="9242" name="Text Box 39"/>
            <p:cNvSpPr txBox="1">
              <a:spLocks noChangeArrowheads="1"/>
            </p:cNvSpPr>
            <p:nvPr/>
          </p:nvSpPr>
          <p:spPr bwMode="auto">
            <a:xfrm>
              <a:off x="3507" y="1426"/>
              <a:ext cx="54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eaLnBrk="1" hangingPunct="1"/>
              <a:r>
                <a:rPr lang="en-US" sz="2100" dirty="0"/>
                <a:t>30 D</a:t>
              </a:r>
            </a:p>
          </p:txBody>
        </p:sp>
        <p:sp>
          <p:nvSpPr>
            <p:cNvPr id="9243" name="Line 40"/>
            <p:cNvSpPr>
              <a:spLocks noChangeShapeType="1"/>
            </p:cNvSpPr>
            <p:nvPr/>
          </p:nvSpPr>
          <p:spPr bwMode="auto">
            <a:xfrm flipH="1">
              <a:off x="2016" y="1590"/>
              <a:ext cx="13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700"/>
            </a:p>
          </p:txBody>
        </p:sp>
        <p:sp>
          <p:nvSpPr>
            <p:cNvPr id="9244" name="Line 41"/>
            <p:cNvSpPr>
              <a:spLocks noChangeShapeType="1"/>
            </p:cNvSpPr>
            <p:nvPr/>
          </p:nvSpPr>
          <p:spPr bwMode="auto">
            <a:xfrm>
              <a:off x="4080" y="1590"/>
              <a:ext cx="13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700"/>
            </a:p>
          </p:txBody>
        </p:sp>
      </p:grpSp>
      <p:sp>
        <p:nvSpPr>
          <p:cNvPr id="9221" name="Text Box 45"/>
          <p:cNvSpPr txBox="1">
            <a:spLocks noChangeArrowheads="1"/>
          </p:cNvSpPr>
          <p:nvPr/>
        </p:nvSpPr>
        <p:spPr bwMode="auto">
          <a:xfrm>
            <a:off x="2114550" y="4914900"/>
            <a:ext cx="57721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eaLnBrk="1" hangingPunct="1"/>
            <a:r>
              <a:rPr lang="en-US" sz="2100" dirty="0">
                <a:solidFill>
                  <a:srgbClr val="0000FF"/>
                </a:solidFill>
                <a:latin typeface="+mj-lt"/>
              </a:rPr>
              <a:t>The face velocity decreases to about 10% at 30 diameters (D) from the pressure jet opening.</a:t>
            </a:r>
          </a:p>
        </p:txBody>
      </p:sp>
      <p:grpSp>
        <p:nvGrpSpPr>
          <p:cNvPr id="9222" name="Group 34"/>
          <p:cNvGrpSpPr>
            <a:grpSpLocks/>
          </p:cNvGrpSpPr>
          <p:nvPr/>
        </p:nvGrpSpPr>
        <p:grpSpPr bwMode="auto">
          <a:xfrm>
            <a:off x="1243012" y="2476501"/>
            <a:ext cx="2300288" cy="1854994"/>
            <a:chOff x="84" y="1360"/>
            <a:chExt cx="1932" cy="1558"/>
          </a:xfrm>
        </p:grpSpPr>
        <p:sp>
          <p:nvSpPr>
            <p:cNvPr id="9225" name="Rectangle 4"/>
            <p:cNvSpPr>
              <a:spLocks noChangeArrowheads="1"/>
            </p:cNvSpPr>
            <p:nvPr/>
          </p:nvSpPr>
          <p:spPr bwMode="auto">
            <a:xfrm>
              <a:off x="84" y="1686"/>
              <a:ext cx="869" cy="392"/>
            </a:xfrm>
            <a:prstGeom prst="rect">
              <a:avLst/>
            </a:prstGeom>
            <a:solidFill>
              <a:srgbClr val="B2B2B2"/>
            </a:solidFill>
            <a:ln w="9525">
              <a:solidFill>
                <a:schemeClr val="tx1"/>
              </a:solidFill>
              <a:miter lim="800000"/>
              <a:headEnd/>
              <a:tailEnd/>
            </a:ln>
          </p:spPr>
          <p:txBody>
            <a:bodyPr wrap="none" anchor="ctr"/>
            <a:lstStyle/>
            <a:p>
              <a:pPr algn="ctr"/>
              <a:r>
                <a:rPr lang="en-US" sz="1800" dirty="0"/>
                <a:t>FAN</a:t>
              </a:r>
            </a:p>
          </p:txBody>
        </p:sp>
        <p:sp>
          <p:nvSpPr>
            <p:cNvPr id="9226" name="AutoShape 5"/>
            <p:cNvSpPr>
              <a:spLocks noChangeArrowheads="1"/>
            </p:cNvSpPr>
            <p:nvPr/>
          </p:nvSpPr>
          <p:spPr bwMode="auto">
            <a:xfrm rot="-5400000">
              <a:off x="1084" y="1555"/>
              <a:ext cx="392" cy="6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8 w 21600"/>
                <a:gd name="T13" fmla="*/ 4492 h 21600"/>
                <a:gd name="T14" fmla="*/ 17082 w 21600"/>
                <a:gd name="T15" fmla="*/ 1710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B2B2B2"/>
            </a:solidFill>
            <a:ln w="9525">
              <a:solidFill>
                <a:schemeClr val="tx1"/>
              </a:solidFill>
              <a:miter lim="800000"/>
              <a:headEnd/>
              <a:tailEnd/>
            </a:ln>
          </p:spPr>
          <p:txBody>
            <a:bodyPr wrap="none" anchor="ctr"/>
            <a:lstStyle/>
            <a:p>
              <a:endParaRPr lang="en-US" sz="2700"/>
            </a:p>
          </p:txBody>
        </p:sp>
        <p:sp>
          <p:nvSpPr>
            <p:cNvPr id="9227" name="Rectangle 6"/>
            <p:cNvSpPr>
              <a:spLocks noChangeArrowheads="1"/>
            </p:cNvSpPr>
            <p:nvPr/>
          </p:nvSpPr>
          <p:spPr bwMode="auto">
            <a:xfrm>
              <a:off x="1558" y="1776"/>
              <a:ext cx="458" cy="212"/>
            </a:xfrm>
            <a:prstGeom prst="rect">
              <a:avLst/>
            </a:prstGeom>
            <a:solidFill>
              <a:srgbClr val="B2B2B2"/>
            </a:solidFill>
            <a:ln w="9525">
              <a:solidFill>
                <a:schemeClr val="tx1"/>
              </a:solidFill>
              <a:miter lim="800000"/>
              <a:headEnd/>
              <a:tailEnd/>
            </a:ln>
          </p:spPr>
          <p:txBody>
            <a:bodyPr wrap="none" anchor="ctr"/>
            <a:lstStyle/>
            <a:p>
              <a:endParaRPr lang="en-US" sz="2700"/>
            </a:p>
          </p:txBody>
        </p:sp>
        <p:sp>
          <p:nvSpPr>
            <p:cNvPr id="9228" name="Rectangle 7"/>
            <p:cNvSpPr>
              <a:spLocks noChangeArrowheads="1"/>
            </p:cNvSpPr>
            <p:nvPr/>
          </p:nvSpPr>
          <p:spPr bwMode="auto">
            <a:xfrm>
              <a:off x="216" y="1360"/>
              <a:ext cx="606" cy="326"/>
            </a:xfrm>
            <a:prstGeom prst="rect">
              <a:avLst/>
            </a:prstGeom>
            <a:solidFill>
              <a:srgbClr val="B2B2B2"/>
            </a:solidFill>
            <a:ln w="9525">
              <a:solidFill>
                <a:schemeClr val="tx1"/>
              </a:solidFill>
              <a:miter lim="800000"/>
              <a:headEnd/>
              <a:tailEnd/>
            </a:ln>
          </p:spPr>
          <p:txBody>
            <a:bodyPr wrap="none" anchor="ctr"/>
            <a:lstStyle/>
            <a:p>
              <a:endParaRPr lang="en-US" sz="2700"/>
            </a:p>
          </p:txBody>
        </p:sp>
        <p:grpSp>
          <p:nvGrpSpPr>
            <p:cNvPr id="9229" name="Group 23"/>
            <p:cNvGrpSpPr>
              <a:grpSpLocks/>
            </p:cNvGrpSpPr>
            <p:nvPr/>
          </p:nvGrpSpPr>
          <p:grpSpPr bwMode="auto">
            <a:xfrm>
              <a:off x="323" y="1404"/>
              <a:ext cx="392" cy="278"/>
              <a:chOff x="2304" y="2282"/>
              <a:chExt cx="288" cy="204"/>
            </a:xfrm>
          </p:grpSpPr>
          <p:sp>
            <p:nvSpPr>
              <p:cNvPr id="9233" name="Rectangle 8"/>
              <p:cNvSpPr>
                <a:spLocks noChangeArrowheads="1"/>
              </p:cNvSpPr>
              <p:nvPr/>
            </p:nvSpPr>
            <p:spPr bwMode="auto">
              <a:xfrm>
                <a:off x="2304" y="2342"/>
                <a:ext cx="144" cy="144"/>
              </a:xfrm>
              <a:prstGeom prst="rect">
                <a:avLst/>
              </a:prstGeom>
              <a:solidFill>
                <a:srgbClr val="777777"/>
              </a:solidFill>
              <a:ln w="9525">
                <a:solidFill>
                  <a:schemeClr val="bg2"/>
                </a:solidFill>
                <a:miter lim="800000"/>
                <a:headEnd/>
                <a:tailEnd/>
              </a:ln>
            </p:spPr>
            <p:txBody>
              <a:bodyPr wrap="none" anchor="ctr"/>
              <a:lstStyle/>
              <a:p>
                <a:endParaRPr lang="en-US" sz="2700"/>
              </a:p>
            </p:txBody>
          </p:sp>
          <p:sp>
            <p:nvSpPr>
              <p:cNvPr id="9234" name="Rectangle 9"/>
              <p:cNvSpPr>
                <a:spLocks noChangeArrowheads="1"/>
              </p:cNvSpPr>
              <p:nvPr/>
            </p:nvSpPr>
            <p:spPr bwMode="auto">
              <a:xfrm>
                <a:off x="2304" y="2342"/>
                <a:ext cx="144" cy="144"/>
              </a:xfrm>
              <a:prstGeom prst="rect">
                <a:avLst/>
              </a:prstGeom>
              <a:solidFill>
                <a:srgbClr val="777777"/>
              </a:solidFill>
              <a:ln w="9525">
                <a:solidFill>
                  <a:schemeClr val="bg2"/>
                </a:solidFill>
                <a:miter lim="800000"/>
                <a:headEnd/>
                <a:tailEnd/>
              </a:ln>
            </p:spPr>
            <p:txBody>
              <a:bodyPr wrap="none" anchor="ctr"/>
              <a:lstStyle/>
              <a:p>
                <a:endParaRPr lang="en-US" sz="2700"/>
              </a:p>
            </p:txBody>
          </p:sp>
          <p:sp>
            <p:nvSpPr>
              <p:cNvPr id="9235" name="Rectangle 10"/>
              <p:cNvSpPr>
                <a:spLocks noChangeArrowheads="1"/>
              </p:cNvSpPr>
              <p:nvPr/>
            </p:nvSpPr>
            <p:spPr bwMode="auto">
              <a:xfrm>
                <a:off x="2352" y="2312"/>
                <a:ext cx="144" cy="174"/>
              </a:xfrm>
              <a:prstGeom prst="rect">
                <a:avLst/>
              </a:prstGeom>
              <a:solidFill>
                <a:srgbClr val="777777"/>
              </a:solidFill>
              <a:ln w="9525">
                <a:solidFill>
                  <a:schemeClr val="bg2"/>
                </a:solidFill>
                <a:miter lim="800000"/>
                <a:headEnd/>
                <a:tailEnd/>
              </a:ln>
            </p:spPr>
            <p:txBody>
              <a:bodyPr wrap="none" anchor="ctr"/>
              <a:lstStyle/>
              <a:p>
                <a:endParaRPr lang="en-US" sz="2700"/>
              </a:p>
            </p:txBody>
          </p:sp>
          <p:sp>
            <p:nvSpPr>
              <p:cNvPr id="9236" name="Rectangle 11"/>
              <p:cNvSpPr>
                <a:spLocks noChangeArrowheads="1"/>
              </p:cNvSpPr>
              <p:nvPr/>
            </p:nvSpPr>
            <p:spPr bwMode="auto">
              <a:xfrm>
                <a:off x="2400" y="2282"/>
                <a:ext cx="96" cy="204"/>
              </a:xfrm>
              <a:prstGeom prst="rect">
                <a:avLst/>
              </a:prstGeom>
              <a:solidFill>
                <a:srgbClr val="777777"/>
              </a:solidFill>
              <a:ln w="9525">
                <a:solidFill>
                  <a:schemeClr val="bg2"/>
                </a:solidFill>
                <a:miter lim="800000"/>
                <a:headEnd/>
                <a:tailEnd/>
              </a:ln>
            </p:spPr>
            <p:txBody>
              <a:bodyPr wrap="none" anchor="ctr"/>
              <a:lstStyle/>
              <a:p>
                <a:endParaRPr lang="en-US" sz="2700"/>
              </a:p>
            </p:txBody>
          </p:sp>
          <p:sp>
            <p:nvSpPr>
              <p:cNvPr id="9237" name="Rectangle 12"/>
              <p:cNvSpPr>
                <a:spLocks noChangeArrowheads="1"/>
              </p:cNvSpPr>
              <p:nvPr/>
            </p:nvSpPr>
            <p:spPr bwMode="auto">
              <a:xfrm>
                <a:off x="2448" y="2282"/>
                <a:ext cx="48" cy="204"/>
              </a:xfrm>
              <a:prstGeom prst="rect">
                <a:avLst/>
              </a:prstGeom>
              <a:solidFill>
                <a:srgbClr val="777777"/>
              </a:solidFill>
              <a:ln w="9525">
                <a:solidFill>
                  <a:schemeClr val="bg2"/>
                </a:solidFill>
                <a:miter lim="800000"/>
                <a:headEnd/>
                <a:tailEnd/>
              </a:ln>
            </p:spPr>
            <p:txBody>
              <a:bodyPr wrap="none" anchor="ctr"/>
              <a:lstStyle/>
              <a:p>
                <a:endParaRPr lang="en-US" sz="2700"/>
              </a:p>
            </p:txBody>
          </p:sp>
          <p:sp>
            <p:nvSpPr>
              <p:cNvPr id="9238" name="Rectangle 13"/>
              <p:cNvSpPr>
                <a:spLocks noChangeArrowheads="1"/>
              </p:cNvSpPr>
              <p:nvPr/>
            </p:nvSpPr>
            <p:spPr bwMode="auto">
              <a:xfrm>
                <a:off x="2496" y="2312"/>
                <a:ext cx="48" cy="174"/>
              </a:xfrm>
              <a:prstGeom prst="rect">
                <a:avLst/>
              </a:prstGeom>
              <a:solidFill>
                <a:srgbClr val="777777"/>
              </a:solidFill>
              <a:ln w="9525">
                <a:solidFill>
                  <a:schemeClr val="bg2"/>
                </a:solidFill>
                <a:miter lim="800000"/>
                <a:headEnd/>
                <a:tailEnd/>
              </a:ln>
            </p:spPr>
            <p:txBody>
              <a:bodyPr wrap="none" anchor="ctr"/>
              <a:lstStyle/>
              <a:p>
                <a:endParaRPr lang="en-US" sz="2700"/>
              </a:p>
            </p:txBody>
          </p:sp>
          <p:sp>
            <p:nvSpPr>
              <p:cNvPr id="9239" name="Rectangle 14"/>
              <p:cNvSpPr>
                <a:spLocks noChangeArrowheads="1"/>
              </p:cNvSpPr>
              <p:nvPr/>
            </p:nvSpPr>
            <p:spPr bwMode="auto">
              <a:xfrm>
                <a:off x="2544" y="2342"/>
                <a:ext cx="48" cy="144"/>
              </a:xfrm>
              <a:prstGeom prst="rect">
                <a:avLst/>
              </a:prstGeom>
              <a:solidFill>
                <a:srgbClr val="777777"/>
              </a:solidFill>
              <a:ln w="9525">
                <a:solidFill>
                  <a:schemeClr val="bg2"/>
                </a:solidFill>
                <a:miter lim="800000"/>
                <a:headEnd/>
                <a:tailEnd/>
              </a:ln>
            </p:spPr>
            <p:txBody>
              <a:bodyPr wrap="none" anchor="ctr"/>
              <a:lstStyle/>
              <a:p>
                <a:endParaRPr lang="en-US" sz="2700"/>
              </a:p>
            </p:txBody>
          </p:sp>
        </p:grpSp>
        <p:sp>
          <p:nvSpPr>
            <p:cNvPr id="9230" name="Rectangle 24"/>
            <p:cNvSpPr>
              <a:spLocks noChangeArrowheads="1"/>
            </p:cNvSpPr>
            <p:nvPr/>
          </p:nvSpPr>
          <p:spPr bwMode="auto">
            <a:xfrm>
              <a:off x="376" y="2078"/>
              <a:ext cx="282" cy="840"/>
            </a:xfrm>
            <a:prstGeom prst="rect">
              <a:avLst/>
            </a:prstGeom>
            <a:solidFill>
              <a:srgbClr val="B2B2B2"/>
            </a:solidFill>
            <a:ln w="9525">
              <a:solidFill>
                <a:schemeClr val="tx1"/>
              </a:solidFill>
              <a:miter lim="800000"/>
              <a:headEnd/>
              <a:tailEnd/>
            </a:ln>
          </p:spPr>
          <p:txBody>
            <a:bodyPr wrap="none" anchor="ctr"/>
            <a:lstStyle/>
            <a:p>
              <a:endParaRPr lang="en-US" sz="2700"/>
            </a:p>
          </p:txBody>
        </p:sp>
        <p:sp>
          <p:nvSpPr>
            <p:cNvPr id="9231" name="Line 25"/>
            <p:cNvSpPr>
              <a:spLocks noChangeShapeType="1"/>
            </p:cNvSpPr>
            <p:nvPr/>
          </p:nvSpPr>
          <p:spPr bwMode="auto">
            <a:xfrm flipV="1">
              <a:off x="376" y="2078"/>
              <a:ext cx="0" cy="8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2700"/>
            </a:p>
          </p:txBody>
        </p:sp>
        <p:sp>
          <p:nvSpPr>
            <p:cNvPr id="9232" name="Line 26"/>
            <p:cNvSpPr>
              <a:spLocks noChangeShapeType="1"/>
            </p:cNvSpPr>
            <p:nvPr/>
          </p:nvSpPr>
          <p:spPr bwMode="auto">
            <a:xfrm flipV="1">
              <a:off x="658" y="2078"/>
              <a:ext cx="0" cy="8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2700"/>
            </a:p>
          </p:txBody>
        </p:sp>
      </p:grpSp>
      <p:sp>
        <p:nvSpPr>
          <p:cNvPr id="9223" name="AutoShape 36"/>
          <p:cNvSpPr>
            <a:spLocks/>
          </p:cNvSpPr>
          <p:nvPr/>
        </p:nvSpPr>
        <p:spPr bwMode="auto">
          <a:xfrm>
            <a:off x="4271963" y="4000500"/>
            <a:ext cx="3429000" cy="457200"/>
          </a:xfrm>
          <a:prstGeom prst="callout2">
            <a:avLst>
              <a:gd name="adj1" fmla="val 18750"/>
              <a:gd name="adj2" fmla="val -1667"/>
              <a:gd name="adj3" fmla="val 18750"/>
              <a:gd name="adj4" fmla="val -13301"/>
              <a:gd name="adj5" fmla="val -152083"/>
              <a:gd name="adj6" fmla="val -25384"/>
            </a:avLst>
          </a:pr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r>
              <a:rPr lang="en-US" sz="2100" dirty="0"/>
              <a:t>Pressure Jet Outlet Opening</a:t>
            </a:r>
          </a:p>
          <a:p>
            <a:r>
              <a:rPr lang="en-US" sz="2100" dirty="0"/>
              <a:t>Diameter = D</a:t>
            </a:r>
          </a:p>
        </p:txBody>
      </p:sp>
      <p:sp>
        <p:nvSpPr>
          <p:cNvPr id="9224" name="AutoShape 46"/>
          <p:cNvSpPr>
            <a:spLocks noChangeArrowheads="1"/>
          </p:cNvSpPr>
          <p:nvPr/>
        </p:nvSpPr>
        <p:spPr bwMode="auto">
          <a:xfrm>
            <a:off x="1643063" y="4343400"/>
            <a:ext cx="228600" cy="342900"/>
          </a:xfrm>
          <a:prstGeom prst="upArrow">
            <a:avLst>
              <a:gd name="adj1" fmla="val 37500"/>
              <a:gd name="adj2" fmla="val 81250"/>
            </a:avLst>
          </a:prstGeom>
          <a:solidFill>
            <a:srgbClr val="0084DE"/>
          </a:solidFill>
          <a:ln>
            <a:noFill/>
          </a:ln>
        </p:spPr>
        <p:txBody>
          <a:bodyPr wrap="none" anchor="ctr"/>
          <a:lstStyle/>
          <a:p>
            <a:endParaRPr lang="en-US" sz="2700"/>
          </a:p>
        </p:txBody>
      </p:sp>
      <p:sp>
        <p:nvSpPr>
          <p:cNvPr id="33" name="AutoShape 33"/>
          <p:cNvSpPr>
            <a:spLocks noChangeArrowheads="1"/>
          </p:cNvSpPr>
          <p:nvPr/>
        </p:nvSpPr>
        <p:spPr bwMode="auto">
          <a:xfrm>
            <a:off x="4286250" y="2973305"/>
            <a:ext cx="857250" cy="244642"/>
          </a:xfrm>
          <a:prstGeom prst="rightArrow">
            <a:avLst>
              <a:gd name="adj1" fmla="val 50000"/>
              <a:gd name="adj2" fmla="val 93750"/>
            </a:avLst>
          </a:prstGeom>
          <a:solidFill>
            <a:schemeClr val="bg1"/>
          </a:solidFill>
          <a:ln>
            <a:noFill/>
          </a:ln>
        </p:spPr>
        <p:txBody>
          <a:bodyPr wrap="none" anchor="ctr"/>
          <a:lstStyle/>
          <a:p>
            <a:endParaRPr lang="en-US" sz="2700"/>
          </a:p>
        </p:txBody>
      </p:sp>
      <p:sp>
        <p:nvSpPr>
          <p:cNvPr id="4" name="Slide Number Placeholder 3">
            <a:extLst>
              <a:ext uri="{FF2B5EF4-FFF2-40B4-BE49-F238E27FC236}">
                <a16:creationId xmlns:a16="http://schemas.microsoft.com/office/drawing/2014/main" id="{65587F7E-6553-416C-86D1-CF1DE79B6E8F}"/>
              </a:ext>
            </a:extLst>
          </p:cNvPr>
          <p:cNvSpPr>
            <a:spLocks noGrp="1"/>
          </p:cNvSpPr>
          <p:nvPr>
            <p:ph type="sldNum" sz="quarter" idx="4"/>
          </p:nvPr>
        </p:nvSpPr>
        <p:spPr/>
        <p:txBody>
          <a:bodyPr/>
          <a:lstStyle/>
          <a:p>
            <a:fld id="{24025585-22E4-49A1-9D0B-E88ADBB5FBDB}" type="slidenum">
              <a:rPr lang="en-US" smtClean="0"/>
              <a:pPr/>
              <a:t>14</a:t>
            </a:fld>
            <a:endParaRPr lang="en-US"/>
          </a:p>
        </p:txBody>
      </p:sp>
    </p:spTree>
    <p:extLst>
      <p:ext uri="{BB962C8B-B14F-4D97-AF65-F5344CB8AC3E}">
        <p14:creationId xmlns:p14="http://schemas.microsoft.com/office/powerpoint/2010/main" val="1742301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457200"/>
            <a:ext cx="7924800" cy="1107996"/>
          </a:xfrm>
        </p:spPr>
        <p:txBody>
          <a:bodyPr/>
          <a:lstStyle/>
          <a:p>
            <a:r>
              <a:rPr lang="en-US" dirty="0"/>
              <a:t>…and this fact regarding exhausting air…</a:t>
            </a:r>
          </a:p>
        </p:txBody>
      </p:sp>
      <p:sp>
        <p:nvSpPr>
          <p:cNvPr id="10243" name="AutoShape 6"/>
          <p:cNvSpPr>
            <a:spLocks noChangeArrowheads="1"/>
          </p:cNvSpPr>
          <p:nvPr/>
        </p:nvSpPr>
        <p:spPr bwMode="auto">
          <a:xfrm>
            <a:off x="4017169" y="2724150"/>
            <a:ext cx="857250" cy="228600"/>
          </a:xfrm>
          <a:prstGeom prst="rightArrow">
            <a:avLst>
              <a:gd name="adj1" fmla="val 50000"/>
              <a:gd name="adj2" fmla="val 93750"/>
            </a:avLst>
          </a:prstGeom>
          <a:solidFill>
            <a:srgbClr val="0084DE"/>
          </a:solidFill>
          <a:ln>
            <a:noFill/>
          </a:ln>
        </p:spPr>
        <p:txBody>
          <a:bodyPr wrap="none" anchor="ctr"/>
          <a:lstStyle/>
          <a:p>
            <a:endParaRPr lang="en-US" sz="2700"/>
          </a:p>
        </p:txBody>
      </p:sp>
      <p:sp>
        <p:nvSpPr>
          <p:cNvPr id="10244" name="Text Box 32"/>
          <p:cNvSpPr txBox="1">
            <a:spLocks noChangeArrowheads="1"/>
          </p:cNvSpPr>
          <p:nvPr/>
        </p:nvSpPr>
        <p:spPr bwMode="auto">
          <a:xfrm>
            <a:off x="4417220" y="4210052"/>
            <a:ext cx="461088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eaLnBrk="1" hangingPunct="1"/>
            <a:r>
              <a:rPr lang="en-US" sz="2100" dirty="0">
                <a:solidFill>
                  <a:srgbClr val="FF0000"/>
                </a:solidFill>
                <a:latin typeface="+mj-lt"/>
              </a:rPr>
              <a:t>The capture velocity decreases to about 10% at </a:t>
            </a:r>
            <a:r>
              <a:rPr lang="en-US" sz="2100" b="1" dirty="0">
                <a:solidFill>
                  <a:srgbClr val="FF0000"/>
                </a:solidFill>
                <a:latin typeface="+mj-lt"/>
              </a:rPr>
              <a:t>one</a:t>
            </a:r>
            <a:r>
              <a:rPr lang="en-US" sz="2100" dirty="0">
                <a:solidFill>
                  <a:srgbClr val="FF0000"/>
                </a:solidFill>
                <a:latin typeface="+mj-lt"/>
              </a:rPr>
              <a:t> diameter (D) from the pressure jet opening.</a:t>
            </a:r>
          </a:p>
        </p:txBody>
      </p:sp>
      <p:grpSp>
        <p:nvGrpSpPr>
          <p:cNvPr id="4" name="Group 3"/>
          <p:cNvGrpSpPr/>
          <p:nvPr/>
        </p:nvGrpSpPr>
        <p:grpSpPr>
          <a:xfrm>
            <a:off x="3549253" y="3924301"/>
            <a:ext cx="504826" cy="735806"/>
            <a:chOff x="3208336" y="3733800"/>
            <a:chExt cx="673101" cy="981075"/>
          </a:xfrm>
        </p:grpSpPr>
        <p:sp>
          <p:nvSpPr>
            <p:cNvPr id="10276" name="Line 37"/>
            <p:cNvSpPr>
              <a:spLocks noChangeShapeType="1"/>
            </p:cNvSpPr>
            <p:nvPr/>
          </p:nvSpPr>
          <p:spPr bwMode="auto">
            <a:xfrm flipV="1">
              <a:off x="3398836" y="4114801"/>
              <a:ext cx="0" cy="5333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2700"/>
            </a:p>
          </p:txBody>
        </p:sp>
        <p:sp>
          <p:nvSpPr>
            <p:cNvPr id="10277" name="Line 38"/>
            <p:cNvSpPr>
              <a:spLocks noChangeShapeType="1"/>
            </p:cNvSpPr>
            <p:nvPr/>
          </p:nvSpPr>
          <p:spPr bwMode="auto">
            <a:xfrm flipV="1">
              <a:off x="3641725" y="4114801"/>
              <a:ext cx="0" cy="6000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2700"/>
            </a:p>
          </p:txBody>
        </p:sp>
        <p:sp>
          <p:nvSpPr>
            <p:cNvPr id="10278" name="Line 40"/>
            <p:cNvSpPr>
              <a:spLocks noChangeShapeType="1"/>
            </p:cNvSpPr>
            <p:nvPr/>
          </p:nvSpPr>
          <p:spPr bwMode="auto">
            <a:xfrm flipH="1">
              <a:off x="3641725" y="4176713"/>
              <a:ext cx="190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700"/>
            </a:p>
          </p:txBody>
        </p:sp>
        <p:sp>
          <p:nvSpPr>
            <p:cNvPr id="10279" name="Text Box 41"/>
            <p:cNvSpPr txBox="1">
              <a:spLocks noChangeArrowheads="1"/>
            </p:cNvSpPr>
            <p:nvPr/>
          </p:nvSpPr>
          <p:spPr bwMode="auto">
            <a:xfrm>
              <a:off x="3348037" y="3733800"/>
              <a:ext cx="533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eaLnBrk="1" hangingPunct="1"/>
              <a:r>
                <a:rPr lang="en-US" sz="2100" dirty="0"/>
                <a:t>D</a:t>
              </a:r>
            </a:p>
          </p:txBody>
        </p:sp>
        <p:sp>
          <p:nvSpPr>
            <p:cNvPr id="10280" name="Line 46"/>
            <p:cNvSpPr>
              <a:spLocks noChangeShapeType="1"/>
            </p:cNvSpPr>
            <p:nvPr/>
          </p:nvSpPr>
          <p:spPr bwMode="auto">
            <a:xfrm>
              <a:off x="3208336" y="4176713"/>
              <a:ext cx="190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700"/>
            </a:p>
          </p:txBody>
        </p:sp>
      </p:grpSp>
      <p:grpSp>
        <p:nvGrpSpPr>
          <p:cNvPr id="5" name="Group 4"/>
          <p:cNvGrpSpPr/>
          <p:nvPr/>
        </p:nvGrpSpPr>
        <p:grpSpPr>
          <a:xfrm>
            <a:off x="3445669" y="4324350"/>
            <a:ext cx="742950" cy="914400"/>
            <a:chOff x="3070225" y="4267200"/>
            <a:chExt cx="990600" cy="1219200"/>
          </a:xfrm>
        </p:grpSpPr>
        <p:sp>
          <p:nvSpPr>
            <p:cNvPr id="10270" name="Oval 43"/>
            <p:cNvSpPr>
              <a:spLocks noChangeArrowheads="1"/>
            </p:cNvSpPr>
            <p:nvPr/>
          </p:nvSpPr>
          <p:spPr bwMode="auto">
            <a:xfrm>
              <a:off x="3365297" y="4552950"/>
              <a:ext cx="286642" cy="647700"/>
            </a:xfrm>
            <a:prstGeom prst="ellipse">
              <a:avLst/>
            </a:prstGeom>
            <a:solidFill>
              <a:srgbClr val="0084DE"/>
            </a:solidFill>
            <a:ln>
              <a:noFill/>
            </a:ln>
          </p:spPr>
          <p:txBody>
            <a:bodyPr wrap="none" anchor="ctr"/>
            <a:lstStyle/>
            <a:p>
              <a:endParaRPr lang="en-US" sz="2700"/>
            </a:p>
          </p:txBody>
        </p:sp>
        <p:sp>
          <p:nvSpPr>
            <p:cNvPr id="10271" name="Line 44"/>
            <p:cNvSpPr>
              <a:spLocks noChangeShapeType="1"/>
            </p:cNvSpPr>
            <p:nvPr/>
          </p:nvSpPr>
          <p:spPr bwMode="auto">
            <a:xfrm>
              <a:off x="3609786" y="5105400"/>
              <a:ext cx="337226" cy="381000"/>
            </a:xfrm>
            <a:prstGeom prst="line">
              <a:avLst/>
            </a:prstGeom>
            <a:noFill/>
            <a:ln w="38100">
              <a:solidFill>
                <a:srgbClr val="0084DE"/>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sz="2700"/>
            </a:p>
          </p:txBody>
        </p:sp>
        <p:sp>
          <p:nvSpPr>
            <p:cNvPr id="10272" name="Line 45"/>
            <p:cNvSpPr>
              <a:spLocks noChangeShapeType="1"/>
            </p:cNvSpPr>
            <p:nvPr/>
          </p:nvSpPr>
          <p:spPr bwMode="auto">
            <a:xfrm flipV="1">
              <a:off x="3609786" y="4333875"/>
              <a:ext cx="337226" cy="381000"/>
            </a:xfrm>
            <a:prstGeom prst="line">
              <a:avLst/>
            </a:prstGeom>
            <a:noFill/>
            <a:ln w="38100">
              <a:solidFill>
                <a:srgbClr val="0084DE"/>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sz="2700" dirty="0"/>
            </a:p>
          </p:txBody>
        </p:sp>
        <p:sp>
          <p:nvSpPr>
            <p:cNvPr id="10273" name="Line 47"/>
            <p:cNvSpPr>
              <a:spLocks noChangeShapeType="1"/>
            </p:cNvSpPr>
            <p:nvPr/>
          </p:nvSpPr>
          <p:spPr bwMode="auto">
            <a:xfrm flipH="1" flipV="1">
              <a:off x="3070225" y="4267200"/>
              <a:ext cx="337226" cy="381000"/>
            </a:xfrm>
            <a:prstGeom prst="line">
              <a:avLst/>
            </a:prstGeom>
            <a:noFill/>
            <a:ln w="38100">
              <a:solidFill>
                <a:srgbClr val="0084DE"/>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sz="2700"/>
            </a:p>
          </p:txBody>
        </p:sp>
        <p:sp>
          <p:nvSpPr>
            <p:cNvPr id="10274" name="Line 48"/>
            <p:cNvSpPr>
              <a:spLocks noChangeShapeType="1"/>
            </p:cNvSpPr>
            <p:nvPr/>
          </p:nvSpPr>
          <p:spPr bwMode="auto">
            <a:xfrm flipH="1">
              <a:off x="3070225" y="5105400"/>
              <a:ext cx="337226" cy="381000"/>
            </a:xfrm>
            <a:prstGeom prst="line">
              <a:avLst/>
            </a:prstGeom>
            <a:noFill/>
            <a:ln w="38100">
              <a:solidFill>
                <a:srgbClr val="0084DE"/>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sz="2700"/>
            </a:p>
          </p:txBody>
        </p:sp>
        <p:sp>
          <p:nvSpPr>
            <p:cNvPr id="10275" name="Line 49"/>
            <p:cNvSpPr>
              <a:spLocks noChangeShapeType="1"/>
            </p:cNvSpPr>
            <p:nvPr/>
          </p:nvSpPr>
          <p:spPr bwMode="auto">
            <a:xfrm rot="18879659">
              <a:off x="3701712" y="4708187"/>
              <a:ext cx="381000" cy="337226"/>
            </a:xfrm>
            <a:prstGeom prst="line">
              <a:avLst/>
            </a:prstGeom>
            <a:noFill/>
            <a:ln w="38100">
              <a:solidFill>
                <a:srgbClr val="0084DE"/>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sz="2700"/>
            </a:p>
          </p:txBody>
        </p:sp>
      </p:grpSp>
      <p:grpSp>
        <p:nvGrpSpPr>
          <p:cNvPr id="10250" name="Group 41"/>
          <p:cNvGrpSpPr>
            <a:grpSpLocks/>
          </p:cNvGrpSpPr>
          <p:nvPr/>
        </p:nvGrpSpPr>
        <p:grpSpPr bwMode="auto">
          <a:xfrm>
            <a:off x="1731169" y="2209800"/>
            <a:ext cx="2300288" cy="2724150"/>
            <a:chOff x="288" y="624"/>
            <a:chExt cx="1932" cy="2288"/>
          </a:xfrm>
        </p:grpSpPr>
        <p:sp>
          <p:nvSpPr>
            <p:cNvPr id="10252" name="AutoShape 9"/>
            <p:cNvSpPr>
              <a:spLocks noChangeArrowheads="1"/>
            </p:cNvSpPr>
            <p:nvPr/>
          </p:nvSpPr>
          <p:spPr bwMode="auto">
            <a:xfrm rot="-5400000">
              <a:off x="1288" y="819"/>
              <a:ext cx="392" cy="6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8 w 21600"/>
                <a:gd name="T13" fmla="*/ 4492 h 21600"/>
                <a:gd name="T14" fmla="*/ 17082 w 21600"/>
                <a:gd name="T15" fmla="*/ 1710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B2B2B2"/>
            </a:solidFill>
            <a:ln w="9525">
              <a:solidFill>
                <a:schemeClr val="tx1"/>
              </a:solidFill>
              <a:miter lim="800000"/>
              <a:headEnd/>
              <a:tailEnd/>
            </a:ln>
          </p:spPr>
          <p:txBody>
            <a:bodyPr wrap="none" anchor="ctr"/>
            <a:lstStyle/>
            <a:p>
              <a:endParaRPr lang="en-US" sz="2700"/>
            </a:p>
          </p:txBody>
        </p:sp>
        <p:sp>
          <p:nvSpPr>
            <p:cNvPr id="10253" name="Rectangle 10"/>
            <p:cNvSpPr>
              <a:spLocks noChangeArrowheads="1"/>
            </p:cNvSpPr>
            <p:nvPr/>
          </p:nvSpPr>
          <p:spPr bwMode="auto">
            <a:xfrm>
              <a:off x="1762" y="1040"/>
              <a:ext cx="458" cy="212"/>
            </a:xfrm>
            <a:prstGeom prst="rect">
              <a:avLst/>
            </a:prstGeom>
            <a:solidFill>
              <a:srgbClr val="B2B2B2"/>
            </a:solidFill>
            <a:ln w="9525">
              <a:solidFill>
                <a:schemeClr val="tx1"/>
              </a:solidFill>
              <a:miter lim="800000"/>
              <a:headEnd/>
              <a:tailEnd/>
            </a:ln>
          </p:spPr>
          <p:txBody>
            <a:bodyPr wrap="none" anchor="ctr"/>
            <a:lstStyle/>
            <a:p>
              <a:endParaRPr lang="en-US" sz="2700"/>
            </a:p>
          </p:txBody>
        </p:sp>
        <p:sp>
          <p:nvSpPr>
            <p:cNvPr id="10254" name="Rectangle 11"/>
            <p:cNvSpPr>
              <a:spLocks noChangeArrowheads="1"/>
            </p:cNvSpPr>
            <p:nvPr/>
          </p:nvSpPr>
          <p:spPr bwMode="auto">
            <a:xfrm>
              <a:off x="420" y="624"/>
              <a:ext cx="606" cy="326"/>
            </a:xfrm>
            <a:prstGeom prst="rect">
              <a:avLst/>
            </a:prstGeom>
            <a:solidFill>
              <a:srgbClr val="B2B2B2"/>
            </a:solidFill>
            <a:ln w="9525">
              <a:solidFill>
                <a:schemeClr val="tx1"/>
              </a:solidFill>
              <a:miter lim="800000"/>
              <a:headEnd/>
              <a:tailEnd/>
            </a:ln>
          </p:spPr>
          <p:txBody>
            <a:bodyPr wrap="none" anchor="ctr"/>
            <a:lstStyle/>
            <a:p>
              <a:endParaRPr lang="en-US" sz="2700"/>
            </a:p>
          </p:txBody>
        </p:sp>
        <p:grpSp>
          <p:nvGrpSpPr>
            <p:cNvPr id="10255" name="Group 12"/>
            <p:cNvGrpSpPr>
              <a:grpSpLocks/>
            </p:cNvGrpSpPr>
            <p:nvPr/>
          </p:nvGrpSpPr>
          <p:grpSpPr bwMode="auto">
            <a:xfrm>
              <a:off x="527" y="668"/>
              <a:ext cx="392" cy="278"/>
              <a:chOff x="2304" y="2282"/>
              <a:chExt cx="288" cy="204"/>
            </a:xfrm>
          </p:grpSpPr>
          <p:sp>
            <p:nvSpPr>
              <p:cNvPr id="10263" name="Rectangle 13"/>
              <p:cNvSpPr>
                <a:spLocks noChangeArrowheads="1"/>
              </p:cNvSpPr>
              <p:nvPr/>
            </p:nvSpPr>
            <p:spPr bwMode="auto">
              <a:xfrm>
                <a:off x="2304" y="2342"/>
                <a:ext cx="144" cy="144"/>
              </a:xfrm>
              <a:prstGeom prst="rect">
                <a:avLst/>
              </a:prstGeom>
              <a:solidFill>
                <a:srgbClr val="777777"/>
              </a:solidFill>
              <a:ln w="9525">
                <a:solidFill>
                  <a:schemeClr val="bg2"/>
                </a:solidFill>
                <a:miter lim="800000"/>
                <a:headEnd/>
                <a:tailEnd/>
              </a:ln>
            </p:spPr>
            <p:txBody>
              <a:bodyPr wrap="none" anchor="ctr"/>
              <a:lstStyle/>
              <a:p>
                <a:endParaRPr lang="en-US" sz="2700"/>
              </a:p>
            </p:txBody>
          </p:sp>
          <p:sp>
            <p:nvSpPr>
              <p:cNvPr id="10264" name="Rectangle 14"/>
              <p:cNvSpPr>
                <a:spLocks noChangeArrowheads="1"/>
              </p:cNvSpPr>
              <p:nvPr/>
            </p:nvSpPr>
            <p:spPr bwMode="auto">
              <a:xfrm>
                <a:off x="2304" y="2342"/>
                <a:ext cx="144" cy="144"/>
              </a:xfrm>
              <a:prstGeom prst="rect">
                <a:avLst/>
              </a:prstGeom>
              <a:solidFill>
                <a:srgbClr val="777777"/>
              </a:solidFill>
              <a:ln w="9525">
                <a:solidFill>
                  <a:schemeClr val="bg2"/>
                </a:solidFill>
                <a:miter lim="800000"/>
                <a:headEnd/>
                <a:tailEnd/>
              </a:ln>
            </p:spPr>
            <p:txBody>
              <a:bodyPr wrap="none" anchor="ctr"/>
              <a:lstStyle/>
              <a:p>
                <a:endParaRPr lang="en-US" sz="2700"/>
              </a:p>
            </p:txBody>
          </p:sp>
          <p:sp>
            <p:nvSpPr>
              <p:cNvPr id="10265" name="Rectangle 15"/>
              <p:cNvSpPr>
                <a:spLocks noChangeArrowheads="1"/>
              </p:cNvSpPr>
              <p:nvPr/>
            </p:nvSpPr>
            <p:spPr bwMode="auto">
              <a:xfrm>
                <a:off x="2352" y="2312"/>
                <a:ext cx="144" cy="174"/>
              </a:xfrm>
              <a:prstGeom prst="rect">
                <a:avLst/>
              </a:prstGeom>
              <a:solidFill>
                <a:srgbClr val="777777"/>
              </a:solidFill>
              <a:ln w="9525">
                <a:solidFill>
                  <a:schemeClr val="bg2"/>
                </a:solidFill>
                <a:miter lim="800000"/>
                <a:headEnd/>
                <a:tailEnd/>
              </a:ln>
            </p:spPr>
            <p:txBody>
              <a:bodyPr wrap="none" anchor="ctr"/>
              <a:lstStyle/>
              <a:p>
                <a:endParaRPr lang="en-US" sz="2700"/>
              </a:p>
            </p:txBody>
          </p:sp>
          <p:sp>
            <p:nvSpPr>
              <p:cNvPr id="10266" name="Rectangle 16"/>
              <p:cNvSpPr>
                <a:spLocks noChangeArrowheads="1"/>
              </p:cNvSpPr>
              <p:nvPr/>
            </p:nvSpPr>
            <p:spPr bwMode="auto">
              <a:xfrm>
                <a:off x="2400" y="2282"/>
                <a:ext cx="96" cy="204"/>
              </a:xfrm>
              <a:prstGeom prst="rect">
                <a:avLst/>
              </a:prstGeom>
              <a:solidFill>
                <a:srgbClr val="777777"/>
              </a:solidFill>
              <a:ln w="9525">
                <a:solidFill>
                  <a:schemeClr val="bg2"/>
                </a:solidFill>
                <a:miter lim="800000"/>
                <a:headEnd/>
                <a:tailEnd/>
              </a:ln>
            </p:spPr>
            <p:txBody>
              <a:bodyPr wrap="none" anchor="ctr"/>
              <a:lstStyle/>
              <a:p>
                <a:endParaRPr lang="en-US" sz="2700"/>
              </a:p>
            </p:txBody>
          </p:sp>
          <p:sp>
            <p:nvSpPr>
              <p:cNvPr id="10267" name="Rectangle 17"/>
              <p:cNvSpPr>
                <a:spLocks noChangeArrowheads="1"/>
              </p:cNvSpPr>
              <p:nvPr/>
            </p:nvSpPr>
            <p:spPr bwMode="auto">
              <a:xfrm>
                <a:off x="2448" y="2282"/>
                <a:ext cx="48" cy="204"/>
              </a:xfrm>
              <a:prstGeom prst="rect">
                <a:avLst/>
              </a:prstGeom>
              <a:solidFill>
                <a:srgbClr val="777777"/>
              </a:solidFill>
              <a:ln w="9525">
                <a:solidFill>
                  <a:schemeClr val="bg2"/>
                </a:solidFill>
                <a:miter lim="800000"/>
                <a:headEnd/>
                <a:tailEnd/>
              </a:ln>
            </p:spPr>
            <p:txBody>
              <a:bodyPr wrap="none" anchor="ctr"/>
              <a:lstStyle/>
              <a:p>
                <a:endParaRPr lang="en-US" sz="2700"/>
              </a:p>
            </p:txBody>
          </p:sp>
          <p:sp>
            <p:nvSpPr>
              <p:cNvPr id="10268" name="Rectangle 18"/>
              <p:cNvSpPr>
                <a:spLocks noChangeArrowheads="1"/>
              </p:cNvSpPr>
              <p:nvPr/>
            </p:nvSpPr>
            <p:spPr bwMode="auto">
              <a:xfrm>
                <a:off x="2496" y="2312"/>
                <a:ext cx="48" cy="174"/>
              </a:xfrm>
              <a:prstGeom prst="rect">
                <a:avLst/>
              </a:prstGeom>
              <a:solidFill>
                <a:srgbClr val="777777"/>
              </a:solidFill>
              <a:ln w="9525">
                <a:solidFill>
                  <a:schemeClr val="bg2"/>
                </a:solidFill>
                <a:miter lim="800000"/>
                <a:headEnd/>
                <a:tailEnd/>
              </a:ln>
            </p:spPr>
            <p:txBody>
              <a:bodyPr wrap="none" anchor="ctr"/>
              <a:lstStyle/>
              <a:p>
                <a:endParaRPr lang="en-US" sz="2700"/>
              </a:p>
            </p:txBody>
          </p:sp>
          <p:sp>
            <p:nvSpPr>
              <p:cNvPr id="10269" name="Rectangle 19"/>
              <p:cNvSpPr>
                <a:spLocks noChangeArrowheads="1"/>
              </p:cNvSpPr>
              <p:nvPr/>
            </p:nvSpPr>
            <p:spPr bwMode="auto">
              <a:xfrm>
                <a:off x="2544" y="2342"/>
                <a:ext cx="48" cy="144"/>
              </a:xfrm>
              <a:prstGeom prst="rect">
                <a:avLst/>
              </a:prstGeom>
              <a:solidFill>
                <a:srgbClr val="777777"/>
              </a:solidFill>
              <a:ln w="9525">
                <a:solidFill>
                  <a:schemeClr val="bg2"/>
                </a:solidFill>
                <a:miter lim="800000"/>
                <a:headEnd/>
                <a:tailEnd/>
              </a:ln>
            </p:spPr>
            <p:txBody>
              <a:bodyPr wrap="none" anchor="ctr"/>
              <a:lstStyle/>
              <a:p>
                <a:endParaRPr lang="en-US" sz="2700"/>
              </a:p>
            </p:txBody>
          </p:sp>
        </p:grpSp>
        <p:sp>
          <p:nvSpPr>
            <p:cNvPr id="10256" name="Rectangle 20"/>
            <p:cNvSpPr>
              <a:spLocks noChangeArrowheads="1"/>
            </p:cNvSpPr>
            <p:nvPr/>
          </p:nvSpPr>
          <p:spPr bwMode="auto">
            <a:xfrm>
              <a:off x="580" y="1342"/>
              <a:ext cx="282" cy="1138"/>
            </a:xfrm>
            <a:prstGeom prst="rect">
              <a:avLst/>
            </a:prstGeom>
            <a:solidFill>
              <a:srgbClr val="B2B2B2"/>
            </a:solidFill>
            <a:ln w="9525">
              <a:solidFill>
                <a:schemeClr val="tx1"/>
              </a:solidFill>
              <a:miter lim="800000"/>
              <a:headEnd/>
              <a:tailEnd/>
            </a:ln>
          </p:spPr>
          <p:txBody>
            <a:bodyPr wrap="none" anchor="ctr"/>
            <a:lstStyle/>
            <a:p>
              <a:endParaRPr lang="en-US" sz="2700"/>
            </a:p>
          </p:txBody>
        </p:sp>
        <p:sp>
          <p:nvSpPr>
            <p:cNvPr id="10257" name="Line 21"/>
            <p:cNvSpPr>
              <a:spLocks noChangeShapeType="1"/>
            </p:cNvSpPr>
            <p:nvPr/>
          </p:nvSpPr>
          <p:spPr bwMode="auto">
            <a:xfrm flipV="1">
              <a:off x="580" y="1342"/>
              <a:ext cx="0" cy="1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2700"/>
            </a:p>
          </p:txBody>
        </p:sp>
        <p:sp>
          <p:nvSpPr>
            <p:cNvPr id="10258" name="Line 22"/>
            <p:cNvSpPr>
              <a:spLocks noChangeShapeType="1"/>
            </p:cNvSpPr>
            <p:nvPr/>
          </p:nvSpPr>
          <p:spPr bwMode="auto">
            <a:xfrm flipV="1">
              <a:off x="862" y="1342"/>
              <a:ext cx="0" cy="1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2700"/>
            </a:p>
          </p:txBody>
        </p:sp>
        <p:sp>
          <p:nvSpPr>
            <p:cNvPr id="10259" name="Rectangle 34"/>
            <p:cNvSpPr>
              <a:spLocks noChangeArrowheads="1"/>
            </p:cNvSpPr>
            <p:nvPr/>
          </p:nvSpPr>
          <p:spPr bwMode="auto">
            <a:xfrm>
              <a:off x="1008" y="2624"/>
              <a:ext cx="636" cy="288"/>
            </a:xfrm>
            <a:prstGeom prst="rect">
              <a:avLst/>
            </a:prstGeom>
            <a:solidFill>
              <a:srgbClr val="B2B2B2"/>
            </a:solidFill>
            <a:ln w="9525">
              <a:solidFill>
                <a:schemeClr val="tx1"/>
              </a:solidFill>
              <a:miter lim="800000"/>
              <a:headEnd/>
              <a:tailEnd/>
            </a:ln>
          </p:spPr>
          <p:txBody>
            <a:bodyPr wrap="none" anchor="ctr"/>
            <a:lstStyle/>
            <a:p>
              <a:endParaRPr lang="en-US" sz="2700"/>
            </a:p>
          </p:txBody>
        </p:sp>
        <p:sp>
          <p:nvSpPr>
            <p:cNvPr id="10260" name="AutoShape 35"/>
            <p:cNvSpPr>
              <a:spLocks noChangeArrowheads="1"/>
            </p:cNvSpPr>
            <p:nvPr/>
          </p:nvSpPr>
          <p:spPr bwMode="auto">
            <a:xfrm rot="-5400000">
              <a:off x="1644" y="2624"/>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25 w 21600"/>
                <a:gd name="T13" fmla="*/ 3225 h 21600"/>
                <a:gd name="T14" fmla="*/ 18375 w 21600"/>
                <a:gd name="T15" fmla="*/ 18375 h 21600"/>
              </a:gdLst>
              <a:ahLst/>
              <a:cxnLst>
                <a:cxn ang="T8">
                  <a:pos x="T0" y="T1"/>
                </a:cxn>
                <a:cxn ang="T9">
                  <a:pos x="T2" y="T3"/>
                </a:cxn>
                <a:cxn ang="T10">
                  <a:pos x="T4" y="T5"/>
                </a:cxn>
                <a:cxn ang="T11">
                  <a:pos x="T6" y="T7"/>
                </a:cxn>
              </a:cxnLst>
              <a:rect l="T12" t="T13" r="T14" b="T15"/>
              <a:pathLst>
                <a:path w="21600" h="21600">
                  <a:moveTo>
                    <a:pt x="0" y="0"/>
                  </a:moveTo>
                  <a:lnTo>
                    <a:pt x="2850" y="21600"/>
                  </a:lnTo>
                  <a:lnTo>
                    <a:pt x="18750" y="21600"/>
                  </a:lnTo>
                  <a:lnTo>
                    <a:pt x="21600" y="0"/>
                  </a:lnTo>
                  <a:close/>
                </a:path>
              </a:pathLst>
            </a:custGeom>
            <a:solidFill>
              <a:srgbClr val="B2B2B2"/>
            </a:solidFill>
            <a:ln w="9525">
              <a:solidFill>
                <a:schemeClr val="tx1"/>
              </a:solidFill>
              <a:miter lim="800000"/>
              <a:headEnd/>
              <a:tailEnd/>
            </a:ln>
          </p:spPr>
          <p:txBody>
            <a:bodyPr wrap="none" anchor="ctr"/>
            <a:lstStyle/>
            <a:p>
              <a:endParaRPr lang="en-US" sz="2700"/>
            </a:p>
          </p:txBody>
        </p:sp>
        <p:sp>
          <p:nvSpPr>
            <p:cNvPr id="10261" name="Freeform 36"/>
            <p:cNvSpPr>
              <a:spLocks/>
            </p:cNvSpPr>
            <p:nvPr/>
          </p:nvSpPr>
          <p:spPr bwMode="auto">
            <a:xfrm>
              <a:off x="576" y="2480"/>
              <a:ext cx="432" cy="432"/>
            </a:xfrm>
            <a:custGeom>
              <a:avLst/>
              <a:gdLst>
                <a:gd name="T0" fmla="*/ 288 w 432"/>
                <a:gd name="T1" fmla="*/ 0 h 432"/>
                <a:gd name="T2" fmla="*/ 288 w 432"/>
                <a:gd name="T3" fmla="*/ 28 h 432"/>
                <a:gd name="T4" fmla="*/ 290 w 432"/>
                <a:gd name="T5" fmla="*/ 58 h 432"/>
                <a:gd name="T6" fmla="*/ 296 w 432"/>
                <a:gd name="T7" fmla="*/ 78 h 432"/>
                <a:gd name="T8" fmla="*/ 304 w 432"/>
                <a:gd name="T9" fmla="*/ 98 h 432"/>
                <a:gd name="T10" fmla="*/ 316 w 432"/>
                <a:gd name="T11" fmla="*/ 114 h 432"/>
                <a:gd name="T12" fmla="*/ 334 w 432"/>
                <a:gd name="T13" fmla="*/ 124 h 432"/>
                <a:gd name="T14" fmla="*/ 350 w 432"/>
                <a:gd name="T15" fmla="*/ 134 h 432"/>
                <a:gd name="T16" fmla="*/ 372 w 432"/>
                <a:gd name="T17" fmla="*/ 140 h 432"/>
                <a:gd name="T18" fmla="*/ 402 w 432"/>
                <a:gd name="T19" fmla="*/ 144 h 432"/>
                <a:gd name="T20" fmla="*/ 432 w 432"/>
                <a:gd name="T21" fmla="*/ 144 h 432"/>
                <a:gd name="T22" fmla="*/ 432 w 432"/>
                <a:gd name="T23" fmla="*/ 432 h 432"/>
                <a:gd name="T24" fmla="*/ 384 w 432"/>
                <a:gd name="T25" fmla="*/ 432 h 432"/>
                <a:gd name="T26" fmla="*/ 288 w 432"/>
                <a:gd name="T27" fmla="*/ 432 h 432"/>
                <a:gd name="T28" fmla="*/ 240 w 432"/>
                <a:gd name="T29" fmla="*/ 432 h 432"/>
                <a:gd name="T30" fmla="*/ 206 w 432"/>
                <a:gd name="T31" fmla="*/ 428 h 432"/>
                <a:gd name="T32" fmla="*/ 176 w 432"/>
                <a:gd name="T33" fmla="*/ 420 h 432"/>
                <a:gd name="T34" fmla="*/ 144 w 432"/>
                <a:gd name="T35" fmla="*/ 412 h 432"/>
                <a:gd name="T36" fmla="*/ 106 w 432"/>
                <a:gd name="T37" fmla="*/ 392 h 432"/>
                <a:gd name="T38" fmla="*/ 70 w 432"/>
                <a:gd name="T39" fmla="*/ 368 h 432"/>
                <a:gd name="T40" fmla="*/ 42 w 432"/>
                <a:gd name="T41" fmla="*/ 340 h 432"/>
                <a:gd name="T42" fmla="*/ 22 w 432"/>
                <a:gd name="T43" fmla="*/ 312 h 432"/>
                <a:gd name="T44" fmla="*/ 10 w 432"/>
                <a:gd name="T45" fmla="*/ 282 h 432"/>
                <a:gd name="T46" fmla="*/ 0 w 432"/>
                <a:gd name="T47" fmla="*/ 240 h 432"/>
                <a:gd name="T48" fmla="*/ 0 w 432"/>
                <a:gd name="T49" fmla="*/ 192 h 432"/>
                <a:gd name="T50" fmla="*/ 0 w 432"/>
                <a:gd name="T51" fmla="*/ 144 h 432"/>
                <a:gd name="T52" fmla="*/ 0 w 432"/>
                <a:gd name="T53" fmla="*/ 0 h 432"/>
                <a:gd name="T54" fmla="*/ 288 w 432"/>
                <a:gd name="T55" fmla="*/ 0 h 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2"/>
                <a:gd name="T85" fmla="*/ 0 h 432"/>
                <a:gd name="T86" fmla="*/ 432 w 432"/>
                <a:gd name="T87" fmla="*/ 432 h 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2" h="432">
                  <a:moveTo>
                    <a:pt x="288" y="0"/>
                  </a:moveTo>
                  <a:lnTo>
                    <a:pt x="288" y="28"/>
                  </a:lnTo>
                  <a:lnTo>
                    <a:pt x="290" y="58"/>
                  </a:lnTo>
                  <a:lnTo>
                    <a:pt x="296" y="78"/>
                  </a:lnTo>
                  <a:lnTo>
                    <a:pt x="304" y="98"/>
                  </a:lnTo>
                  <a:lnTo>
                    <a:pt x="316" y="114"/>
                  </a:lnTo>
                  <a:lnTo>
                    <a:pt x="334" y="124"/>
                  </a:lnTo>
                  <a:lnTo>
                    <a:pt x="350" y="134"/>
                  </a:lnTo>
                  <a:lnTo>
                    <a:pt x="372" y="140"/>
                  </a:lnTo>
                  <a:lnTo>
                    <a:pt x="402" y="144"/>
                  </a:lnTo>
                  <a:lnTo>
                    <a:pt x="432" y="144"/>
                  </a:lnTo>
                  <a:lnTo>
                    <a:pt x="432" y="432"/>
                  </a:lnTo>
                  <a:lnTo>
                    <a:pt x="384" y="432"/>
                  </a:lnTo>
                  <a:lnTo>
                    <a:pt x="288" y="432"/>
                  </a:lnTo>
                  <a:lnTo>
                    <a:pt x="240" y="432"/>
                  </a:lnTo>
                  <a:lnTo>
                    <a:pt x="206" y="428"/>
                  </a:lnTo>
                  <a:lnTo>
                    <a:pt x="176" y="420"/>
                  </a:lnTo>
                  <a:lnTo>
                    <a:pt x="144" y="412"/>
                  </a:lnTo>
                  <a:lnTo>
                    <a:pt x="106" y="392"/>
                  </a:lnTo>
                  <a:lnTo>
                    <a:pt x="70" y="368"/>
                  </a:lnTo>
                  <a:lnTo>
                    <a:pt x="42" y="340"/>
                  </a:lnTo>
                  <a:lnTo>
                    <a:pt x="22" y="312"/>
                  </a:lnTo>
                  <a:lnTo>
                    <a:pt x="10" y="282"/>
                  </a:lnTo>
                  <a:lnTo>
                    <a:pt x="0" y="240"/>
                  </a:lnTo>
                  <a:lnTo>
                    <a:pt x="0" y="192"/>
                  </a:lnTo>
                  <a:lnTo>
                    <a:pt x="0" y="144"/>
                  </a:lnTo>
                  <a:lnTo>
                    <a:pt x="0" y="0"/>
                  </a:lnTo>
                  <a:lnTo>
                    <a:pt x="288" y="0"/>
                  </a:lnTo>
                  <a:close/>
                </a:path>
              </a:pathLst>
            </a:custGeom>
            <a:solidFill>
              <a:srgbClr val="B2B2B2"/>
            </a:solidFill>
            <a:ln w="9525">
              <a:solidFill>
                <a:schemeClr val="tx1"/>
              </a:solidFill>
              <a:round/>
              <a:headEnd/>
              <a:tailEnd/>
            </a:ln>
          </p:spPr>
          <p:txBody>
            <a:bodyPr wrap="none"/>
            <a:lstStyle/>
            <a:p>
              <a:endParaRPr lang="en-US" sz="2700"/>
            </a:p>
          </p:txBody>
        </p:sp>
        <p:sp>
          <p:nvSpPr>
            <p:cNvPr id="10262" name="Rectangle 8"/>
            <p:cNvSpPr>
              <a:spLocks noChangeArrowheads="1"/>
            </p:cNvSpPr>
            <p:nvPr/>
          </p:nvSpPr>
          <p:spPr bwMode="auto">
            <a:xfrm>
              <a:off x="288" y="950"/>
              <a:ext cx="869" cy="392"/>
            </a:xfrm>
            <a:prstGeom prst="rect">
              <a:avLst/>
            </a:prstGeom>
            <a:solidFill>
              <a:srgbClr val="B2B2B2"/>
            </a:solidFill>
            <a:ln w="9525">
              <a:solidFill>
                <a:schemeClr val="tx1"/>
              </a:solidFill>
              <a:miter lim="800000"/>
              <a:headEnd/>
              <a:tailEnd/>
            </a:ln>
          </p:spPr>
          <p:txBody>
            <a:bodyPr wrap="none" anchor="ctr"/>
            <a:lstStyle/>
            <a:p>
              <a:pPr algn="ctr"/>
              <a:r>
                <a:rPr lang="en-US" sz="2700" dirty="0"/>
                <a:t>FAN</a:t>
              </a:r>
            </a:p>
          </p:txBody>
        </p:sp>
      </p:grpSp>
      <p:sp>
        <p:nvSpPr>
          <p:cNvPr id="6" name="Line Callout 1 (Accent Bar) 5"/>
          <p:cNvSpPr/>
          <p:nvPr/>
        </p:nvSpPr>
        <p:spPr>
          <a:xfrm>
            <a:off x="4874419" y="5248694"/>
            <a:ext cx="3255309" cy="456009"/>
          </a:xfrm>
          <a:prstGeom prst="accentCallout1">
            <a:avLst>
              <a:gd name="adj1" fmla="val 18750"/>
              <a:gd name="adj2" fmla="val -8333"/>
              <a:gd name="adj3" fmla="val -108910"/>
              <a:gd name="adj4" fmla="val -35902"/>
            </a:avLst>
          </a:prstGeom>
          <a:noFill/>
          <a:ln w="38100">
            <a:solidFill>
              <a:schemeClr val="tx1"/>
            </a:solidFill>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solidFill>
                  <a:schemeClr val="tx1"/>
                </a:solidFill>
              </a:rPr>
              <a:t>Inlet opening diameter, D</a:t>
            </a:r>
          </a:p>
        </p:txBody>
      </p:sp>
      <p:sp>
        <p:nvSpPr>
          <p:cNvPr id="47" name="TextBox 46"/>
          <p:cNvSpPr txBox="1">
            <a:spLocks noChangeArrowheads="1"/>
          </p:cNvSpPr>
          <p:nvPr/>
        </p:nvSpPr>
        <p:spPr bwMode="auto">
          <a:xfrm>
            <a:off x="5916642" y="1998801"/>
            <a:ext cx="2973805" cy="2077492"/>
          </a:xfrm>
          <a:prstGeom prst="rect">
            <a:avLst/>
          </a:prstGeom>
          <a:solidFill>
            <a:srgbClr val="9EECE5"/>
          </a:solidFill>
          <a:ln w="38100">
            <a:solidFill>
              <a:srgbClr val="FF0000"/>
            </a:solidFill>
            <a:miter lim="800000"/>
            <a:headEnd/>
            <a:tailEnd/>
          </a:ln>
        </p:spPr>
        <p:txBody>
          <a:bodyPr wrap="square">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algn="ctr" eaLnBrk="1" hangingPunct="1"/>
            <a:r>
              <a:rPr lang="en-US" sz="2100" b="1" dirty="0">
                <a:solidFill>
                  <a:srgbClr val="FF0000"/>
                </a:solidFill>
                <a:latin typeface="+mj-lt"/>
              </a:rPr>
              <a:t>Key Fundamental</a:t>
            </a:r>
          </a:p>
          <a:p>
            <a:pPr eaLnBrk="1" hangingPunct="1"/>
            <a:r>
              <a:rPr lang="en-US" sz="1800" dirty="0">
                <a:latin typeface="+mj-lt"/>
              </a:rPr>
              <a:t>Local exhaust hoods must be placed close to the source of generation to effectively capture the air contaminant and direct it into the ductwork system</a:t>
            </a:r>
          </a:p>
        </p:txBody>
      </p:sp>
      <p:sp>
        <p:nvSpPr>
          <p:cNvPr id="3" name="Slide Number Placeholder 2">
            <a:extLst>
              <a:ext uri="{FF2B5EF4-FFF2-40B4-BE49-F238E27FC236}">
                <a16:creationId xmlns:a16="http://schemas.microsoft.com/office/drawing/2014/main" id="{9A208584-4AAE-4EC9-B19C-BC2B1E7C0F8B}"/>
              </a:ext>
            </a:extLst>
          </p:cNvPr>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27562364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t>Hood Classifications</a:t>
            </a:r>
          </a:p>
        </p:txBody>
      </p:sp>
      <p:sp>
        <p:nvSpPr>
          <p:cNvPr id="16" name="Content Placeholder 5"/>
          <p:cNvSpPr>
            <a:spLocks noGrp="1"/>
          </p:cNvSpPr>
          <p:nvPr>
            <p:ph sz="half" idx="4294967295"/>
          </p:nvPr>
        </p:nvSpPr>
        <p:spPr>
          <a:xfrm>
            <a:off x="294656" y="2228850"/>
            <a:ext cx="2743200" cy="3562350"/>
          </a:xfrm>
          <a:ln w="38100">
            <a:solidFill>
              <a:schemeClr val="tx1"/>
            </a:solidFill>
          </a:ln>
        </p:spPr>
        <p:txBody>
          <a:bodyPr>
            <a:normAutofit lnSpcReduction="10000"/>
          </a:bodyPr>
          <a:lstStyle/>
          <a:p>
            <a:pPr marL="0" indent="0" algn="ctr">
              <a:buNone/>
            </a:pPr>
            <a:r>
              <a:rPr lang="en-US" sz="2100" b="1" u="sng" dirty="0"/>
              <a:t>Enclosing Hoods</a:t>
            </a:r>
          </a:p>
          <a:p>
            <a:pPr>
              <a:spcBef>
                <a:spcPts val="450"/>
              </a:spcBef>
            </a:pPr>
            <a:endParaRPr lang="en-US" sz="1800" dirty="0"/>
          </a:p>
          <a:p>
            <a:pPr>
              <a:spcBef>
                <a:spcPts val="450"/>
              </a:spcBef>
            </a:pPr>
            <a:r>
              <a:rPr lang="en-US" sz="1800" dirty="0"/>
              <a:t>Contaminant to be controlled is generated within the hood.</a:t>
            </a:r>
          </a:p>
          <a:p>
            <a:pPr>
              <a:spcBef>
                <a:spcPts val="450"/>
              </a:spcBef>
            </a:pPr>
            <a:r>
              <a:rPr lang="en-US" sz="1800" dirty="0"/>
              <a:t>Build a box around the source</a:t>
            </a:r>
          </a:p>
          <a:p>
            <a:pPr>
              <a:spcBef>
                <a:spcPts val="450"/>
              </a:spcBef>
            </a:pPr>
            <a:r>
              <a:rPr lang="en-US" sz="1800" dirty="0"/>
              <a:t>Most efficient hood type</a:t>
            </a:r>
          </a:p>
          <a:p>
            <a:pPr>
              <a:spcBef>
                <a:spcPts val="450"/>
              </a:spcBef>
            </a:pPr>
            <a:r>
              <a:rPr lang="en-US" sz="1800" dirty="0"/>
              <a:t>Access for workers could pose problems</a:t>
            </a:r>
          </a:p>
        </p:txBody>
      </p:sp>
      <p:sp>
        <p:nvSpPr>
          <p:cNvPr id="17" name="Content Placeholder 6"/>
          <p:cNvSpPr>
            <a:spLocks noGrp="1"/>
          </p:cNvSpPr>
          <p:nvPr>
            <p:ph sz="half" idx="4294967295"/>
          </p:nvPr>
        </p:nvSpPr>
        <p:spPr>
          <a:xfrm>
            <a:off x="6115050" y="2228850"/>
            <a:ext cx="2743200" cy="3562350"/>
          </a:xfrm>
          <a:ln w="38100">
            <a:solidFill>
              <a:schemeClr val="tx1"/>
            </a:solidFill>
          </a:ln>
        </p:spPr>
        <p:txBody>
          <a:bodyPr>
            <a:normAutofit/>
          </a:bodyPr>
          <a:lstStyle/>
          <a:p>
            <a:pPr marL="0" indent="0" algn="ctr">
              <a:buNone/>
            </a:pPr>
            <a:r>
              <a:rPr lang="en-US" sz="2100" b="1" u="sng" dirty="0"/>
              <a:t>Push-Pull Hoods</a:t>
            </a:r>
          </a:p>
          <a:p>
            <a:endParaRPr lang="en-US" sz="1800" dirty="0"/>
          </a:p>
          <a:p>
            <a:r>
              <a:rPr lang="en-US" sz="1800" dirty="0"/>
              <a:t>Used when source is located about four feet or more from hood face (large, open-surface vessels)</a:t>
            </a:r>
          </a:p>
          <a:p>
            <a:r>
              <a:rPr lang="en-US" sz="1800" dirty="0"/>
              <a:t>Combines pushing and receiving of air to control the emission source</a:t>
            </a:r>
          </a:p>
        </p:txBody>
      </p:sp>
      <p:sp>
        <p:nvSpPr>
          <p:cNvPr id="7" name="Content Placeholder 6"/>
          <p:cNvSpPr txBox="1">
            <a:spLocks/>
          </p:cNvSpPr>
          <p:nvPr/>
        </p:nvSpPr>
        <p:spPr>
          <a:xfrm>
            <a:off x="3204853" y="2228850"/>
            <a:ext cx="2743200" cy="3562350"/>
          </a:xfrm>
          <a:prstGeom prst="rect">
            <a:avLst/>
          </a:prstGeom>
          <a:ln w="38100">
            <a:solidFill>
              <a:schemeClr val="tx1"/>
            </a:solid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450"/>
              </a:spcBef>
              <a:buNone/>
            </a:pPr>
            <a:r>
              <a:rPr lang="en-US" sz="2100" b="1" dirty="0"/>
              <a:t>Capturing Hoods</a:t>
            </a:r>
          </a:p>
          <a:p>
            <a:pPr>
              <a:spcBef>
                <a:spcPts val="450"/>
              </a:spcBef>
            </a:pPr>
            <a:endParaRPr lang="en-US" sz="1800" dirty="0"/>
          </a:p>
          <a:p>
            <a:pPr>
              <a:spcBef>
                <a:spcPts val="450"/>
              </a:spcBef>
            </a:pPr>
            <a:r>
              <a:rPr lang="en-US" sz="1800" u="none" dirty="0"/>
              <a:t>Contaminant to be controlled is generated outside the hood.</a:t>
            </a:r>
          </a:p>
          <a:p>
            <a:pPr>
              <a:spcBef>
                <a:spcPts val="450"/>
              </a:spcBef>
            </a:pPr>
            <a:r>
              <a:rPr lang="en-US" sz="1800" u="none" dirty="0"/>
              <a:t>Located adjacent to the source; does not enclose the source</a:t>
            </a:r>
          </a:p>
          <a:p>
            <a:pPr>
              <a:spcBef>
                <a:spcPts val="450"/>
              </a:spcBef>
            </a:pPr>
            <a:r>
              <a:rPr lang="en-US" sz="1800" u="none" dirty="0"/>
              <a:t>Work practices and air currents are critical to the successful operation of this hood type</a:t>
            </a:r>
          </a:p>
        </p:txBody>
      </p:sp>
      <p:sp>
        <p:nvSpPr>
          <p:cNvPr id="3" name="Slide Number Placeholder 2">
            <a:extLst>
              <a:ext uri="{FF2B5EF4-FFF2-40B4-BE49-F238E27FC236}">
                <a16:creationId xmlns:a16="http://schemas.microsoft.com/office/drawing/2014/main" id="{B13AFC17-79C0-4AE3-A99B-D256F254A41A}"/>
              </a:ext>
            </a:extLst>
          </p:cNvPr>
          <p:cNvSpPr>
            <a:spLocks noGrp="1"/>
          </p:cNvSpPr>
          <p:nvPr>
            <p:ph type="sldNum" sz="quarter" idx="4"/>
          </p:nvPr>
        </p:nvSpPr>
        <p:spPr/>
        <p:txBody>
          <a:bodyPr/>
          <a:lstStyle/>
          <a:p>
            <a:fld id="{24025585-22E4-49A1-9D0B-E88ADBB5FBDB}" type="slidenum">
              <a:rPr lang="en-US" smtClean="0"/>
              <a:pPr/>
              <a:t>16</a:t>
            </a:fld>
            <a:endParaRPr lang="en-US"/>
          </a:p>
        </p:txBody>
      </p:sp>
    </p:spTree>
    <p:extLst>
      <p:ext uri="{BB962C8B-B14F-4D97-AF65-F5344CB8AC3E}">
        <p14:creationId xmlns:p14="http://schemas.microsoft.com/office/powerpoint/2010/main" val="28326099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ipe(up)">
                                      <p:cBhvr>
                                        <p:cTn id="7" dur="500"/>
                                        <p:tgtEl>
                                          <p:spTgt spid="16">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up)">
                                      <p:cBhvr>
                                        <p:cTn id="11" dur="500"/>
                                        <p:tgtEl>
                                          <p:spTgt spid="16">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wipe(up)">
                                      <p:cBhvr>
                                        <p:cTn id="15" dur="500"/>
                                        <p:tgtEl>
                                          <p:spTgt spid="16">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wipe(up)">
                                      <p:cBhvr>
                                        <p:cTn id="19" dur="500"/>
                                        <p:tgtEl>
                                          <p:spTgt spid="16">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wipe(up)">
                                      <p:cBhvr>
                                        <p:cTn id="23" dur="500"/>
                                        <p:tgtEl>
                                          <p:spTgt spid="16">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wipe(up)">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wipe(up)">
                                      <p:cBhvr>
                                        <p:cTn id="32" dur="500"/>
                                        <p:tgtEl>
                                          <p:spTgt spid="7">
                                            <p:bg/>
                                          </p:spTgt>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wipe(up)">
                                      <p:cBhvr>
                                        <p:cTn id="36" dur="500"/>
                                        <p:tgtEl>
                                          <p:spTgt spid="7">
                                            <p:txEl>
                                              <p:pRg st="0" end="0"/>
                                            </p:txEl>
                                          </p:spTgt>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wipe(up)">
                                      <p:cBhvr>
                                        <p:cTn id="40" dur="500"/>
                                        <p:tgtEl>
                                          <p:spTgt spid="7">
                                            <p:txEl>
                                              <p:pRg st="2" end="2"/>
                                            </p:txEl>
                                          </p:spTgt>
                                        </p:tgtEl>
                                      </p:cBhvr>
                                    </p:animEffect>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up)">
                                      <p:cBhvr>
                                        <p:cTn id="44" dur="500"/>
                                        <p:tgtEl>
                                          <p:spTgt spid="7">
                                            <p:txEl>
                                              <p:pRg st="3" end="3"/>
                                            </p:txEl>
                                          </p:spTgt>
                                        </p:tgtEl>
                                      </p:cBhvr>
                                    </p:animEffect>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wipe(up)">
                                      <p:cBhvr>
                                        <p:cTn id="48" dur="500"/>
                                        <p:tgtEl>
                                          <p:spTgt spid="7">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7">
                                            <p:bg/>
                                          </p:spTgt>
                                        </p:tgtEl>
                                        <p:attrNameLst>
                                          <p:attrName>style.visibility</p:attrName>
                                        </p:attrNameLst>
                                      </p:cBhvr>
                                      <p:to>
                                        <p:strVal val="visible"/>
                                      </p:to>
                                    </p:set>
                                    <p:animEffect transition="in" filter="wipe(up)">
                                      <p:cBhvr>
                                        <p:cTn id="53" dur="500"/>
                                        <p:tgtEl>
                                          <p:spTgt spid="17">
                                            <p:bg/>
                                          </p:spTgt>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Effect transition="in" filter="wipe(up)">
                                      <p:cBhvr>
                                        <p:cTn id="57" dur="500"/>
                                        <p:tgtEl>
                                          <p:spTgt spid="1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7">
                                            <p:txEl>
                                              <p:pRg st="2" end="2"/>
                                            </p:txEl>
                                          </p:spTgt>
                                        </p:tgtEl>
                                        <p:attrNameLst>
                                          <p:attrName>style.visibility</p:attrName>
                                        </p:attrNameLst>
                                      </p:cBhvr>
                                      <p:to>
                                        <p:strVal val="visible"/>
                                      </p:to>
                                    </p:set>
                                    <p:animEffect transition="in" filter="wipe(up)">
                                      <p:cBhvr>
                                        <p:cTn id="62" dur="500"/>
                                        <p:tgtEl>
                                          <p:spTgt spid="17">
                                            <p:txEl>
                                              <p:pRg st="2" end="2"/>
                                            </p:txEl>
                                          </p:spTgt>
                                        </p:tgtEl>
                                      </p:cBhvr>
                                    </p:animEffect>
                                  </p:childTnLst>
                                </p:cTn>
                              </p:par>
                            </p:childTnLst>
                          </p:cTn>
                        </p:par>
                        <p:par>
                          <p:cTn id="63" fill="hold">
                            <p:stCondLst>
                              <p:cond delay="500"/>
                            </p:stCondLst>
                            <p:childTnLst>
                              <p:par>
                                <p:cTn id="64" presetID="22" presetClass="entr" presetSubtype="1" fill="hold" grpId="0" nodeType="afterEffect">
                                  <p:stCondLst>
                                    <p:cond delay="0"/>
                                  </p:stCondLst>
                                  <p:childTnLst>
                                    <p:set>
                                      <p:cBhvr>
                                        <p:cTn id="65" dur="1" fill="hold">
                                          <p:stCondLst>
                                            <p:cond delay="0"/>
                                          </p:stCondLst>
                                        </p:cTn>
                                        <p:tgtEl>
                                          <p:spTgt spid="17">
                                            <p:txEl>
                                              <p:pRg st="3" end="3"/>
                                            </p:txEl>
                                          </p:spTgt>
                                        </p:tgtEl>
                                        <p:attrNameLst>
                                          <p:attrName>style.visibility</p:attrName>
                                        </p:attrNameLst>
                                      </p:cBhvr>
                                      <p:to>
                                        <p:strVal val="visible"/>
                                      </p:to>
                                    </p:set>
                                    <p:animEffect transition="in" filter="wipe(up)">
                                      <p:cBhvr>
                                        <p:cTn id="66"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P spid="17" grpId="0" uiExpand="1" build="p" animBg="1"/>
      <p:bldP spid="7"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p:cNvSpPr>
            <a:spLocks noGrp="1" noChangeArrowheads="1"/>
          </p:cNvSpPr>
          <p:nvPr>
            <p:ph type="title"/>
          </p:nvPr>
        </p:nvSpPr>
        <p:spPr/>
        <p:txBody>
          <a:bodyPr/>
          <a:lstStyle/>
          <a:p>
            <a:r>
              <a:rPr lang="en-US" dirty="0"/>
              <a:t>Hood Classification Examples</a:t>
            </a:r>
          </a:p>
        </p:txBody>
      </p:sp>
      <p:grpSp>
        <p:nvGrpSpPr>
          <p:cNvPr id="4" name="Group 3"/>
          <p:cNvGrpSpPr/>
          <p:nvPr/>
        </p:nvGrpSpPr>
        <p:grpSpPr>
          <a:xfrm>
            <a:off x="6115050" y="2125266"/>
            <a:ext cx="2743200" cy="2247828"/>
            <a:chOff x="8153400" y="1690688"/>
            <a:chExt cx="3657600" cy="2997104"/>
          </a:xfrm>
        </p:grpSpPr>
        <p:sp>
          <p:nvSpPr>
            <p:cNvPr id="12" name="TextBox 11"/>
            <p:cNvSpPr txBox="1"/>
            <p:nvPr/>
          </p:nvSpPr>
          <p:spPr>
            <a:xfrm>
              <a:off x="8485083" y="4072239"/>
              <a:ext cx="2858048" cy="615553"/>
            </a:xfrm>
            <a:prstGeom prst="rect">
              <a:avLst/>
            </a:prstGeom>
            <a:noFill/>
          </p:spPr>
          <p:txBody>
            <a:bodyPr wrap="none" rtlCol="0">
              <a:spAutoFit/>
            </a:bodyPr>
            <a:lstStyle/>
            <a:p>
              <a:pPr algn="ctr"/>
              <a:r>
                <a:rPr lang="en-US" sz="2400" dirty="0"/>
                <a:t>Push-Pull Hood</a:t>
              </a:r>
            </a:p>
          </p:txBody>
        </p:sp>
        <p:pic>
          <p:nvPicPr>
            <p:cNvPr id="15"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l="1053" t="1697" r="1053" b="1697"/>
            <a:stretch>
              <a:fillRect/>
            </a:stretch>
          </p:blipFill>
          <p:spPr bwMode="auto">
            <a:xfrm>
              <a:off x="8153400" y="1690688"/>
              <a:ext cx="3657600" cy="22397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Line 8"/>
            <p:cNvSpPr>
              <a:spLocks noChangeShapeType="1"/>
            </p:cNvSpPr>
            <p:nvPr/>
          </p:nvSpPr>
          <p:spPr bwMode="auto">
            <a:xfrm rot="105439" flipH="1" flipV="1">
              <a:off x="8616275" y="3224415"/>
              <a:ext cx="2595664" cy="21887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700"/>
            </a:p>
          </p:txBody>
        </p:sp>
        <p:sp>
          <p:nvSpPr>
            <p:cNvPr id="17" name="Text Box 12"/>
            <p:cNvSpPr txBox="1">
              <a:spLocks noChangeArrowheads="1"/>
            </p:cNvSpPr>
            <p:nvPr/>
          </p:nvSpPr>
          <p:spPr bwMode="auto">
            <a:xfrm>
              <a:off x="9297079" y="3326424"/>
              <a:ext cx="14602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sz="1800" b="1" dirty="0">
                  <a:solidFill>
                    <a:srgbClr val="FF0000"/>
                  </a:solidFill>
                  <a:latin typeface="+mn-lt"/>
                </a:rPr>
                <a:t>Air Flow</a:t>
              </a:r>
            </a:p>
          </p:txBody>
        </p:sp>
      </p:grpSp>
      <p:grpSp>
        <p:nvGrpSpPr>
          <p:cNvPr id="5" name="Group 4"/>
          <p:cNvGrpSpPr/>
          <p:nvPr/>
        </p:nvGrpSpPr>
        <p:grpSpPr>
          <a:xfrm>
            <a:off x="299513" y="2125266"/>
            <a:ext cx="2743200" cy="2581410"/>
            <a:chOff x="399351" y="1690688"/>
            <a:chExt cx="3657600" cy="3441880"/>
          </a:xfrm>
        </p:grpSpPr>
        <p:sp>
          <p:nvSpPr>
            <p:cNvPr id="9" name="TextBox 8"/>
            <p:cNvSpPr txBox="1"/>
            <p:nvPr/>
          </p:nvSpPr>
          <p:spPr>
            <a:xfrm>
              <a:off x="777754" y="4517015"/>
              <a:ext cx="2900796" cy="615553"/>
            </a:xfrm>
            <a:prstGeom prst="rect">
              <a:avLst/>
            </a:prstGeom>
            <a:noFill/>
          </p:spPr>
          <p:txBody>
            <a:bodyPr wrap="none" rtlCol="0">
              <a:spAutoFit/>
            </a:bodyPr>
            <a:lstStyle/>
            <a:p>
              <a:pPr algn="ctr"/>
              <a:r>
                <a:rPr lang="en-US" sz="2400" dirty="0"/>
                <a:t>Enclosing Hood</a:t>
              </a:r>
            </a:p>
          </p:txBody>
        </p:sp>
        <p:pic>
          <p:nvPicPr>
            <p:cNvPr id="19" name="Picture 2" descr="C:\JNF Work\gopher\East Baghouse Study 2009\Photos\Dec 2 and 3 2009\December 3, 2009 005.jpg"/>
            <p:cNvPicPr>
              <a:picLocks noChangeAspect="1" noChangeArrowheads="1"/>
            </p:cNvPicPr>
            <p:nvPr/>
          </p:nvPicPr>
          <p:blipFill>
            <a:blip r:embed="rId4">
              <a:lum bright="6000"/>
            </a:blip>
            <a:srcRect/>
            <a:stretch>
              <a:fillRect/>
            </a:stretch>
          </p:blipFill>
          <p:spPr bwMode="auto">
            <a:xfrm>
              <a:off x="399351" y="1690688"/>
              <a:ext cx="3657600" cy="2743200"/>
            </a:xfrm>
            <a:prstGeom prst="rect">
              <a:avLst/>
            </a:prstGeom>
            <a:ln>
              <a:noFill/>
            </a:ln>
            <a:effectLst>
              <a:outerShdw blurRad="292100" dist="139700" dir="2700000" algn="tl" rotWithShape="0">
                <a:srgbClr val="333333">
                  <a:alpha val="65000"/>
                </a:srgbClr>
              </a:outerShdw>
            </a:effectLst>
          </p:spPr>
        </p:pic>
      </p:grpSp>
      <p:grpSp>
        <p:nvGrpSpPr>
          <p:cNvPr id="21" name="Group 20"/>
          <p:cNvGrpSpPr/>
          <p:nvPr/>
        </p:nvGrpSpPr>
        <p:grpSpPr>
          <a:xfrm>
            <a:off x="3200399" y="3198001"/>
            <a:ext cx="2743200" cy="2359421"/>
            <a:chOff x="6826911" y="2872801"/>
            <a:chExt cx="3657600" cy="3145895"/>
          </a:xfrm>
        </p:grpSpPr>
        <p:pic>
          <p:nvPicPr>
            <p:cNvPr id="22" name="Picture 5" descr="DSC00017"/>
            <p:cNvPicPr>
              <a:picLocks noChangeAspect="1" noChangeArrowheads="1"/>
            </p:cNvPicPr>
            <p:nvPr/>
          </p:nvPicPr>
          <p:blipFill>
            <a:blip r:embed="rId5" cstate="print">
              <a:extLst>
                <a:ext uri="{28A0092B-C50C-407E-A947-70E740481C1C}">
                  <a14:useLocalDpi xmlns:a14="http://schemas.microsoft.com/office/drawing/2010/main" val="0"/>
                </a:ext>
              </a:extLst>
            </a:blip>
            <a:srcRect t="22186" r="16673"/>
            <a:stretch>
              <a:fillRect/>
            </a:stretch>
          </p:blipFill>
          <p:spPr bwMode="auto">
            <a:xfrm>
              <a:off x="6826911" y="3457576"/>
              <a:ext cx="3657600" cy="2561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205312" y="2872801"/>
              <a:ext cx="2900796" cy="615553"/>
            </a:xfrm>
            <a:prstGeom prst="rect">
              <a:avLst/>
            </a:prstGeom>
            <a:noFill/>
          </p:spPr>
          <p:txBody>
            <a:bodyPr wrap="none" rtlCol="0">
              <a:spAutoFit/>
            </a:bodyPr>
            <a:lstStyle/>
            <a:p>
              <a:pPr algn="ctr"/>
              <a:r>
                <a:rPr lang="en-US" sz="2400" dirty="0"/>
                <a:t>Capturing Hood</a:t>
              </a:r>
            </a:p>
          </p:txBody>
        </p:sp>
      </p:grpSp>
      <p:sp>
        <p:nvSpPr>
          <p:cNvPr id="3" name="Slide Number Placeholder 2">
            <a:extLst>
              <a:ext uri="{FF2B5EF4-FFF2-40B4-BE49-F238E27FC236}">
                <a16:creationId xmlns:a16="http://schemas.microsoft.com/office/drawing/2014/main" id="{E4C3BDE1-9407-45C0-A786-075BCDF43726}"/>
              </a:ext>
            </a:extLst>
          </p:cNvPr>
          <p:cNvSpPr>
            <a:spLocks noGrp="1"/>
          </p:cNvSpPr>
          <p:nvPr>
            <p:ph type="sldNum" sz="quarter" idx="4"/>
          </p:nvPr>
        </p:nvSpPr>
        <p:spPr/>
        <p:txBody>
          <a:bodyPr/>
          <a:lstStyle/>
          <a:p>
            <a:fld id="{24025585-22E4-49A1-9D0B-E88ADBB5FBDB}" type="slidenum">
              <a:rPr lang="en-US" smtClean="0"/>
              <a:pPr/>
              <a:t>17</a:t>
            </a:fld>
            <a:endParaRPr lang="en-US"/>
          </a:p>
        </p:txBody>
      </p:sp>
    </p:spTree>
    <p:extLst>
      <p:ext uri="{BB962C8B-B14F-4D97-AF65-F5344CB8AC3E}">
        <p14:creationId xmlns:p14="http://schemas.microsoft.com/office/powerpoint/2010/main" val="2332668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7" name="Rectangle 38"/>
          <p:cNvSpPr>
            <a:spLocks noGrp="1" noChangeArrowheads="1"/>
          </p:cNvSpPr>
          <p:nvPr>
            <p:ph type="title"/>
          </p:nvPr>
        </p:nvSpPr>
        <p:spPr>
          <a:xfrm>
            <a:off x="457200" y="1200150"/>
            <a:ext cx="5943600" cy="923330"/>
          </a:xfrm>
        </p:spPr>
        <p:txBody>
          <a:bodyPr/>
          <a:lstStyle/>
          <a:p>
            <a:r>
              <a:rPr lang="en-US" dirty="0"/>
              <a:t>Hood Terminology</a:t>
            </a:r>
            <a:br>
              <a:rPr lang="en-US" dirty="0"/>
            </a:br>
            <a:r>
              <a:rPr lang="en-US" sz="2400" b="0" dirty="0">
                <a:solidFill>
                  <a:schemeClr val="tx1"/>
                </a:solidFill>
              </a:rPr>
              <a:t>Simple Hood</a:t>
            </a:r>
            <a:endParaRPr lang="en-US" b="0" dirty="0">
              <a:solidFill>
                <a:schemeClr val="tx1"/>
              </a:solidFill>
            </a:endParaRPr>
          </a:p>
        </p:txBody>
      </p:sp>
      <p:sp>
        <p:nvSpPr>
          <p:cNvPr id="29715" name="Freeform 23"/>
          <p:cNvSpPr>
            <a:spLocks/>
          </p:cNvSpPr>
          <p:nvPr/>
        </p:nvSpPr>
        <p:spPr bwMode="auto">
          <a:xfrm>
            <a:off x="3176803" y="2510189"/>
            <a:ext cx="2976563" cy="2943225"/>
          </a:xfrm>
          <a:custGeom>
            <a:avLst/>
            <a:gdLst>
              <a:gd name="T0" fmla="*/ 1524 w 2500"/>
              <a:gd name="T1" fmla="*/ 2472 h 2472"/>
              <a:gd name="T2" fmla="*/ 2500 w 2500"/>
              <a:gd name="T3" fmla="*/ 736 h 2472"/>
              <a:gd name="T4" fmla="*/ 2500 w 2500"/>
              <a:gd name="T5" fmla="*/ 184 h 2472"/>
              <a:gd name="T6" fmla="*/ 0 w 2500"/>
              <a:gd name="T7" fmla="*/ 0 h 2472"/>
              <a:gd name="T8" fmla="*/ 1524 w 2500"/>
              <a:gd name="T9" fmla="*/ 2472 h 2472"/>
              <a:gd name="T10" fmla="*/ 0 60000 65536"/>
              <a:gd name="T11" fmla="*/ 0 60000 65536"/>
              <a:gd name="T12" fmla="*/ 0 60000 65536"/>
              <a:gd name="T13" fmla="*/ 0 60000 65536"/>
              <a:gd name="T14" fmla="*/ 0 60000 65536"/>
              <a:gd name="T15" fmla="*/ 0 w 2500"/>
              <a:gd name="T16" fmla="*/ 0 h 2472"/>
              <a:gd name="T17" fmla="*/ 2500 w 2500"/>
              <a:gd name="T18" fmla="*/ 2472 h 2472"/>
            </a:gdLst>
            <a:ahLst/>
            <a:cxnLst>
              <a:cxn ang="T10">
                <a:pos x="T0" y="T1"/>
              </a:cxn>
              <a:cxn ang="T11">
                <a:pos x="T2" y="T3"/>
              </a:cxn>
              <a:cxn ang="T12">
                <a:pos x="T4" y="T5"/>
              </a:cxn>
              <a:cxn ang="T13">
                <a:pos x="T6" y="T7"/>
              </a:cxn>
              <a:cxn ang="T14">
                <a:pos x="T8" y="T9"/>
              </a:cxn>
            </a:cxnLst>
            <a:rect l="T15" t="T16" r="T17" b="T18"/>
            <a:pathLst>
              <a:path w="2500" h="2472">
                <a:moveTo>
                  <a:pt x="1524" y="2472"/>
                </a:moveTo>
                <a:lnTo>
                  <a:pt x="2500" y="736"/>
                </a:lnTo>
                <a:lnTo>
                  <a:pt x="2500" y="184"/>
                </a:lnTo>
                <a:lnTo>
                  <a:pt x="0" y="0"/>
                </a:lnTo>
                <a:lnTo>
                  <a:pt x="1524" y="2472"/>
                </a:lnTo>
                <a:close/>
              </a:path>
            </a:pathLst>
          </a:custGeom>
          <a:solidFill>
            <a:srgbClr val="DDDDDD"/>
          </a:solidFill>
          <a:ln w="38100" cap="flat" cmpd="sng">
            <a:solidFill>
              <a:schemeClr val="tx1"/>
            </a:solidFill>
            <a:prstDash val="solid"/>
            <a:miter lim="800000"/>
            <a:headEnd type="none" w="med" len="med"/>
            <a:tailEnd type="none" w="med" len="med"/>
          </a:ln>
        </p:spPr>
        <p:txBody>
          <a:bodyPr wrap="none"/>
          <a:lstStyle/>
          <a:p>
            <a:endParaRPr lang="en-US" sz="2700"/>
          </a:p>
        </p:txBody>
      </p:sp>
      <p:sp>
        <p:nvSpPr>
          <p:cNvPr id="29719" name="Line 25"/>
          <p:cNvSpPr>
            <a:spLocks noChangeShapeType="1"/>
          </p:cNvSpPr>
          <p:nvPr/>
        </p:nvSpPr>
        <p:spPr bwMode="auto">
          <a:xfrm flipH="1">
            <a:off x="4990126" y="2729265"/>
            <a:ext cx="1163241" cy="656035"/>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700"/>
          </a:p>
        </p:txBody>
      </p:sp>
      <p:sp>
        <p:nvSpPr>
          <p:cNvPr id="28700" name="Freeform 30"/>
          <p:cNvSpPr>
            <a:spLocks/>
          </p:cNvSpPr>
          <p:nvPr/>
        </p:nvSpPr>
        <p:spPr bwMode="auto">
          <a:xfrm>
            <a:off x="3005353" y="2189911"/>
            <a:ext cx="2157413" cy="3581400"/>
          </a:xfrm>
          <a:custGeom>
            <a:avLst/>
            <a:gdLst>
              <a:gd name="T0" fmla="*/ 0 w 1516"/>
              <a:gd name="T1" fmla="*/ 0 h 2516"/>
              <a:gd name="T2" fmla="*/ 7549 w 1516"/>
              <a:gd name="T3" fmla="*/ 3813 h 2516"/>
              <a:gd name="T4" fmla="*/ 7549 w 1516"/>
              <a:gd name="T5" fmla="*/ 12556 h 2516"/>
              <a:gd name="T6" fmla="*/ 0 w 1516"/>
              <a:gd name="T7" fmla="*/ 8284 h 2516"/>
              <a:gd name="T8" fmla="*/ 0 w 1516"/>
              <a:gd name="T9" fmla="*/ 0 h 2516"/>
              <a:gd name="T10" fmla="*/ 0 60000 65536"/>
              <a:gd name="T11" fmla="*/ 0 60000 65536"/>
              <a:gd name="T12" fmla="*/ 0 60000 65536"/>
              <a:gd name="T13" fmla="*/ 0 60000 65536"/>
              <a:gd name="T14" fmla="*/ 0 60000 65536"/>
              <a:gd name="T15" fmla="*/ 0 w 1516"/>
              <a:gd name="T16" fmla="*/ 0 h 2516"/>
              <a:gd name="T17" fmla="*/ 1516 w 1516"/>
              <a:gd name="T18" fmla="*/ 2516 h 2516"/>
            </a:gdLst>
            <a:ahLst/>
            <a:cxnLst>
              <a:cxn ang="T10">
                <a:pos x="T0" y="T1"/>
              </a:cxn>
              <a:cxn ang="T11">
                <a:pos x="T2" y="T3"/>
              </a:cxn>
              <a:cxn ang="T12">
                <a:pos x="T4" y="T5"/>
              </a:cxn>
              <a:cxn ang="T13">
                <a:pos x="T6" y="T7"/>
              </a:cxn>
              <a:cxn ang="T14">
                <a:pos x="T8" y="T9"/>
              </a:cxn>
            </a:cxnLst>
            <a:rect l="T15" t="T16" r="T17" b="T18"/>
            <a:pathLst>
              <a:path w="1516" h="2516">
                <a:moveTo>
                  <a:pt x="0" y="0"/>
                </a:moveTo>
                <a:lnTo>
                  <a:pt x="1516" y="764"/>
                </a:lnTo>
                <a:lnTo>
                  <a:pt x="1516" y="2516"/>
                </a:lnTo>
                <a:lnTo>
                  <a:pt x="0" y="1660"/>
                </a:lnTo>
                <a:lnTo>
                  <a:pt x="0" y="0"/>
                </a:lnTo>
                <a:close/>
              </a:path>
            </a:pathLst>
          </a:custGeom>
          <a:solidFill>
            <a:srgbClr val="843C0C"/>
          </a:solidFill>
          <a:ln w="38100" cap="flat" cmpd="sng">
            <a:solidFill>
              <a:schemeClr val="tx1"/>
            </a:solidFill>
            <a:prstDash val="solid"/>
            <a:miter lim="800000"/>
            <a:headEnd type="none" w="med" len="med"/>
            <a:tailEnd type="none" w="med" len="med"/>
          </a:ln>
        </p:spPr>
        <p:txBody>
          <a:bodyPr wrap="none"/>
          <a:lstStyle/>
          <a:p>
            <a:pPr>
              <a:defRPr/>
            </a:pPr>
            <a:endParaRPr lang="en-US" sz="2700"/>
          </a:p>
        </p:txBody>
      </p:sp>
      <p:sp>
        <p:nvSpPr>
          <p:cNvPr id="29725" name="Freeform 31"/>
          <p:cNvSpPr>
            <a:spLocks/>
          </p:cNvSpPr>
          <p:nvPr/>
        </p:nvSpPr>
        <p:spPr bwMode="auto">
          <a:xfrm>
            <a:off x="3180376" y="2476852"/>
            <a:ext cx="1804988" cy="2995613"/>
          </a:xfrm>
          <a:custGeom>
            <a:avLst/>
            <a:gdLst>
              <a:gd name="T0" fmla="*/ 0 w 1516"/>
              <a:gd name="T1" fmla="*/ 0 h 2516"/>
              <a:gd name="T2" fmla="*/ 1516 w 1516"/>
              <a:gd name="T3" fmla="*/ 764 h 2516"/>
              <a:gd name="T4" fmla="*/ 1516 w 1516"/>
              <a:gd name="T5" fmla="*/ 2516 h 2516"/>
              <a:gd name="T6" fmla="*/ 0 w 1516"/>
              <a:gd name="T7" fmla="*/ 1660 h 2516"/>
              <a:gd name="T8" fmla="*/ 0 w 1516"/>
              <a:gd name="T9" fmla="*/ 0 h 2516"/>
              <a:gd name="T10" fmla="*/ 0 60000 65536"/>
              <a:gd name="T11" fmla="*/ 0 60000 65536"/>
              <a:gd name="T12" fmla="*/ 0 60000 65536"/>
              <a:gd name="T13" fmla="*/ 0 60000 65536"/>
              <a:gd name="T14" fmla="*/ 0 60000 65536"/>
              <a:gd name="T15" fmla="*/ 0 w 1516"/>
              <a:gd name="T16" fmla="*/ 0 h 2516"/>
              <a:gd name="T17" fmla="*/ 1516 w 1516"/>
              <a:gd name="T18" fmla="*/ 2516 h 2516"/>
            </a:gdLst>
            <a:ahLst/>
            <a:cxnLst>
              <a:cxn ang="T10">
                <a:pos x="T0" y="T1"/>
              </a:cxn>
              <a:cxn ang="T11">
                <a:pos x="T2" y="T3"/>
              </a:cxn>
              <a:cxn ang="T12">
                <a:pos x="T4" y="T5"/>
              </a:cxn>
              <a:cxn ang="T13">
                <a:pos x="T6" y="T7"/>
              </a:cxn>
              <a:cxn ang="T14">
                <a:pos x="T8" y="T9"/>
              </a:cxn>
            </a:cxnLst>
            <a:rect l="T15" t="T16" r="T17" b="T18"/>
            <a:pathLst>
              <a:path w="1516" h="2516">
                <a:moveTo>
                  <a:pt x="0" y="0"/>
                </a:moveTo>
                <a:lnTo>
                  <a:pt x="1516" y="764"/>
                </a:lnTo>
                <a:lnTo>
                  <a:pt x="1516" y="2516"/>
                </a:lnTo>
                <a:lnTo>
                  <a:pt x="0" y="1660"/>
                </a:lnTo>
                <a:lnTo>
                  <a:pt x="0" y="0"/>
                </a:lnTo>
                <a:close/>
              </a:path>
            </a:pathLst>
          </a:custGeom>
          <a:solidFill>
            <a:srgbClr val="DDDDDD"/>
          </a:solidFill>
          <a:ln w="38100" cap="flat" cmpd="sng">
            <a:solidFill>
              <a:schemeClr val="tx1"/>
            </a:solidFill>
            <a:prstDash val="solid"/>
            <a:miter lim="800000"/>
            <a:headEnd type="none" w="med" len="med"/>
            <a:tailEnd type="none" w="med" len="med"/>
          </a:ln>
        </p:spPr>
        <p:txBody>
          <a:bodyPr wrap="none"/>
          <a:lstStyle/>
          <a:p>
            <a:endParaRPr lang="en-US" sz="2700" dirty="0"/>
          </a:p>
        </p:txBody>
      </p:sp>
      <p:sp>
        <p:nvSpPr>
          <p:cNvPr id="29729" name="Line 35"/>
          <p:cNvSpPr>
            <a:spLocks noChangeShapeType="1"/>
          </p:cNvSpPr>
          <p:nvPr/>
        </p:nvSpPr>
        <p:spPr bwMode="auto">
          <a:xfrm flipV="1">
            <a:off x="3180376" y="3710339"/>
            <a:ext cx="1810941" cy="728663"/>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700"/>
          </a:p>
        </p:txBody>
      </p:sp>
      <p:sp>
        <p:nvSpPr>
          <p:cNvPr id="29708" name="Freeform 73"/>
          <p:cNvSpPr>
            <a:spLocks/>
          </p:cNvSpPr>
          <p:nvPr/>
        </p:nvSpPr>
        <p:spPr bwMode="auto">
          <a:xfrm>
            <a:off x="1890929" y="3656761"/>
            <a:ext cx="114300" cy="1166813"/>
          </a:xfrm>
          <a:custGeom>
            <a:avLst/>
            <a:gdLst>
              <a:gd name="T0" fmla="*/ 56 w 96"/>
              <a:gd name="T1" fmla="*/ 980 h 980"/>
              <a:gd name="T2" fmla="*/ 84 w 96"/>
              <a:gd name="T3" fmla="*/ 932 h 980"/>
              <a:gd name="T4" fmla="*/ 92 w 96"/>
              <a:gd name="T5" fmla="*/ 872 h 980"/>
              <a:gd name="T6" fmla="*/ 68 w 96"/>
              <a:gd name="T7" fmla="*/ 808 h 980"/>
              <a:gd name="T8" fmla="*/ 40 w 96"/>
              <a:gd name="T9" fmla="*/ 756 h 980"/>
              <a:gd name="T10" fmla="*/ 28 w 96"/>
              <a:gd name="T11" fmla="*/ 708 h 980"/>
              <a:gd name="T12" fmla="*/ 4 w 96"/>
              <a:gd name="T13" fmla="*/ 640 h 980"/>
              <a:gd name="T14" fmla="*/ 24 w 96"/>
              <a:gd name="T15" fmla="*/ 564 h 980"/>
              <a:gd name="T16" fmla="*/ 52 w 96"/>
              <a:gd name="T17" fmla="*/ 536 h 980"/>
              <a:gd name="T18" fmla="*/ 80 w 96"/>
              <a:gd name="T19" fmla="*/ 472 h 980"/>
              <a:gd name="T20" fmla="*/ 96 w 96"/>
              <a:gd name="T21" fmla="*/ 396 h 980"/>
              <a:gd name="T22" fmla="*/ 84 w 96"/>
              <a:gd name="T23" fmla="*/ 332 h 980"/>
              <a:gd name="T24" fmla="*/ 64 w 96"/>
              <a:gd name="T25" fmla="*/ 280 h 980"/>
              <a:gd name="T26" fmla="*/ 24 w 96"/>
              <a:gd name="T27" fmla="*/ 216 h 980"/>
              <a:gd name="T28" fmla="*/ 4 w 96"/>
              <a:gd name="T29" fmla="*/ 152 h 980"/>
              <a:gd name="T30" fmla="*/ 0 w 96"/>
              <a:gd name="T31" fmla="*/ 108 h 980"/>
              <a:gd name="T32" fmla="*/ 24 w 96"/>
              <a:gd name="T33" fmla="*/ 56 h 980"/>
              <a:gd name="T34" fmla="*/ 56 w 96"/>
              <a:gd name="T35" fmla="*/ 0 h 9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80"/>
              <a:gd name="T56" fmla="*/ 96 w 96"/>
              <a:gd name="T57" fmla="*/ 980 h 9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80">
                <a:moveTo>
                  <a:pt x="56" y="980"/>
                </a:moveTo>
                <a:lnTo>
                  <a:pt x="84" y="932"/>
                </a:lnTo>
                <a:lnTo>
                  <a:pt x="92" y="872"/>
                </a:lnTo>
                <a:lnTo>
                  <a:pt x="68" y="808"/>
                </a:lnTo>
                <a:lnTo>
                  <a:pt x="40" y="756"/>
                </a:lnTo>
                <a:lnTo>
                  <a:pt x="28" y="708"/>
                </a:lnTo>
                <a:lnTo>
                  <a:pt x="4" y="640"/>
                </a:lnTo>
                <a:lnTo>
                  <a:pt x="24" y="564"/>
                </a:lnTo>
                <a:lnTo>
                  <a:pt x="52" y="536"/>
                </a:lnTo>
                <a:lnTo>
                  <a:pt x="80" y="472"/>
                </a:lnTo>
                <a:lnTo>
                  <a:pt x="96" y="396"/>
                </a:lnTo>
                <a:lnTo>
                  <a:pt x="84" y="332"/>
                </a:lnTo>
                <a:lnTo>
                  <a:pt x="64" y="280"/>
                </a:lnTo>
                <a:lnTo>
                  <a:pt x="24" y="216"/>
                </a:lnTo>
                <a:lnTo>
                  <a:pt x="4" y="152"/>
                </a:lnTo>
                <a:lnTo>
                  <a:pt x="0" y="108"/>
                </a:lnTo>
                <a:lnTo>
                  <a:pt x="24" y="56"/>
                </a:lnTo>
                <a:lnTo>
                  <a:pt x="56" y="0"/>
                </a:lnTo>
              </a:path>
            </a:pathLst>
          </a:custGeom>
          <a:noFill/>
          <a:ln w="38100"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700">
              <a:latin typeface="+mj-lt"/>
            </a:endParaRPr>
          </a:p>
        </p:txBody>
      </p:sp>
      <p:sp>
        <p:nvSpPr>
          <p:cNvPr id="29709" name="Freeform 74"/>
          <p:cNvSpPr>
            <a:spLocks/>
          </p:cNvSpPr>
          <p:nvPr/>
        </p:nvSpPr>
        <p:spPr bwMode="auto">
          <a:xfrm>
            <a:off x="1690904" y="3756773"/>
            <a:ext cx="114300" cy="1166813"/>
          </a:xfrm>
          <a:custGeom>
            <a:avLst/>
            <a:gdLst>
              <a:gd name="T0" fmla="*/ 56 w 96"/>
              <a:gd name="T1" fmla="*/ 980 h 980"/>
              <a:gd name="T2" fmla="*/ 84 w 96"/>
              <a:gd name="T3" fmla="*/ 932 h 980"/>
              <a:gd name="T4" fmla="*/ 92 w 96"/>
              <a:gd name="T5" fmla="*/ 872 h 980"/>
              <a:gd name="T6" fmla="*/ 68 w 96"/>
              <a:gd name="T7" fmla="*/ 808 h 980"/>
              <a:gd name="T8" fmla="*/ 40 w 96"/>
              <a:gd name="T9" fmla="*/ 756 h 980"/>
              <a:gd name="T10" fmla="*/ 28 w 96"/>
              <a:gd name="T11" fmla="*/ 708 h 980"/>
              <a:gd name="T12" fmla="*/ 4 w 96"/>
              <a:gd name="T13" fmla="*/ 640 h 980"/>
              <a:gd name="T14" fmla="*/ 24 w 96"/>
              <a:gd name="T15" fmla="*/ 564 h 980"/>
              <a:gd name="T16" fmla="*/ 52 w 96"/>
              <a:gd name="T17" fmla="*/ 536 h 980"/>
              <a:gd name="T18" fmla="*/ 80 w 96"/>
              <a:gd name="T19" fmla="*/ 472 h 980"/>
              <a:gd name="T20" fmla="*/ 96 w 96"/>
              <a:gd name="T21" fmla="*/ 396 h 980"/>
              <a:gd name="T22" fmla="*/ 84 w 96"/>
              <a:gd name="T23" fmla="*/ 332 h 980"/>
              <a:gd name="T24" fmla="*/ 64 w 96"/>
              <a:gd name="T25" fmla="*/ 280 h 980"/>
              <a:gd name="T26" fmla="*/ 24 w 96"/>
              <a:gd name="T27" fmla="*/ 216 h 980"/>
              <a:gd name="T28" fmla="*/ 4 w 96"/>
              <a:gd name="T29" fmla="*/ 152 h 980"/>
              <a:gd name="T30" fmla="*/ 0 w 96"/>
              <a:gd name="T31" fmla="*/ 108 h 980"/>
              <a:gd name="T32" fmla="*/ 24 w 96"/>
              <a:gd name="T33" fmla="*/ 56 h 980"/>
              <a:gd name="T34" fmla="*/ 56 w 96"/>
              <a:gd name="T35" fmla="*/ 0 h 9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80"/>
              <a:gd name="T56" fmla="*/ 96 w 96"/>
              <a:gd name="T57" fmla="*/ 980 h 9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80">
                <a:moveTo>
                  <a:pt x="56" y="980"/>
                </a:moveTo>
                <a:lnTo>
                  <a:pt x="84" y="932"/>
                </a:lnTo>
                <a:lnTo>
                  <a:pt x="92" y="872"/>
                </a:lnTo>
                <a:lnTo>
                  <a:pt x="68" y="808"/>
                </a:lnTo>
                <a:lnTo>
                  <a:pt x="40" y="756"/>
                </a:lnTo>
                <a:lnTo>
                  <a:pt x="28" y="708"/>
                </a:lnTo>
                <a:lnTo>
                  <a:pt x="4" y="640"/>
                </a:lnTo>
                <a:lnTo>
                  <a:pt x="24" y="564"/>
                </a:lnTo>
                <a:lnTo>
                  <a:pt x="52" y="536"/>
                </a:lnTo>
                <a:lnTo>
                  <a:pt x="80" y="472"/>
                </a:lnTo>
                <a:lnTo>
                  <a:pt x="96" y="396"/>
                </a:lnTo>
                <a:lnTo>
                  <a:pt x="84" y="332"/>
                </a:lnTo>
                <a:lnTo>
                  <a:pt x="64" y="280"/>
                </a:lnTo>
                <a:lnTo>
                  <a:pt x="24" y="216"/>
                </a:lnTo>
                <a:lnTo>
                  <a:pt x="4" y="152"/>
                </a:lnTo>
                <a:lnTo>
                  <a:pt x="0" y="108"/>
                </a:lnTo>
                <a:lnTo>
                  <a:pt x="24" y="56"/>
                </a:lnTo>
                <a:lnTo>
                  <a:pt x="56" y="0"/>
                </a:lnTo>
              </a:path>
            </a:pathLst>
          </a:custGeom>
          <a:noFill/>
          <a:ln w="38100"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700">
              <a:latin typeface="+mj-lt"/>
            </a:endParaRPr>
          </a:p>
        </p:txBody>
      </p:sp>
      <p:sp>
        <p:nvSpPr>
          <p:cNvPr id="29710" name="Text Box 67"/>
          <p:cNvSpPr txBox="1">
            <a:spLocks noChangeArrowheads="1"/>
          </p:cNvSpPr>
          <p:nvPr/>
        </p:nvSpPr>
        <p:spPr bwMode="auto">
          <a:xfrm>
            <a:off x="491259" y="3952184"/>
            <a:ext cx="1228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eaLnBrk="1" hangingPunct="1"/>
            <a:r>
              <a:rPr lang="en-US" sz="2400" b="1" dirty="0">
                <a:latin typeface="+mn-lt"/>
              </a:rPr>
              <a:t>Source</a:t>
            </a:r>
          </a:p>
        </p:txBody>
      </p:sp>
      <p:sp>
        <p:nvSpPr>
          <p:cNvPr id="29712" name="Freeform 70"/>
          <p:cNvSpPr>
            <a:spLocks/>
          </p:cNvSpPr>
          <p:nvPr/>
        </p:nvSpPr>
        <p:spPr bwMode="auto">
          <a:xfrm>
            <a:off x="2062379" y="3599611"/>
            <a:ext cx="114300" cy="1166813"/>
          </a:xfrm>
          <a:custGeom>
            <a:avLst/>
            <a:gdLst>
              <a:gd name="T0" fmla="*/ 56 w 96"/>
              <a:gd name="T1" fmla="*/ 980 h 980"/>
              <a:gd name="T2" fmla="*/ 84 w 96"/>
              <a:gd name="T3" fmla="*/ 932 h 980"/>
              <a:gd name="T4" fmla="*/ 92 w 96"/>
              <a:gd name="T5" fmla="*/ 872 h 980"/>
              <a:gd name="T6" fmla="*/ 68 w 96"/>
              <a:gd name="T7" fmla="*/ 808 h 980"/>
              <a:gd name="T8" fmla="*/ 40 w 96"/>
              <a:gd name="T9" fmla="*/ 756 h 980"/>
              <a:gd name="T10" fmla="*/ 28 w 96"/>
              <a:gd name="T11" fmla="*/ 708 h 980"/>
              <a:gd name="T12" fmla="*/ 4 w 96"/>
              <a:gd name="T13" fmla="*/ 640 h 980"/>
              <a:gd name="T14" fmla="*/ 24 w 96"/>
              <a:gd name="T15" fmla="*/ 564 h 980"/>
              <a:gd name="T16" fmla="*/ 52 w 96"/>
              <a:gd name="T17" fmla="*/ 536 h 980"/>
              <a:gd name="T18" fmla="*/ 80 w 96"/>
              <a:gd name="T19" fmla="*/ 472 h 980"/>
              <a:gd name="T20" fmla="*/ 96 w 96"/>
              <a:gd name="T21" fmla="*/ 396 h 980"/>
              <a:gd name="T22" fmla="*/ 84 w 96"/>
              <a:gd name="T23" fmla="*/ 332 h 980"/>
              <a:gd name="T24" fmla="*/ 64 w 96"/>
              <a:gd name="T25" fmla="*/ 280 h 980"/>
              <a:gd name="T26" fmla="*/ 24 w 96"/>
              <a:gd name="T27" fmla="*/ 216 h 980"/>
              <a:gd name="T28" fmla="*/ 4 w 96"/>
              <a:gd name="T29" fmla="*/ 152 h 980"/>
              <a:gd name="T30" fmla="*/ 0 w 96"/>
              <a:gd name="T31" fmla="*/ 108 h 980"/>
              <a:gd name="T32" fmla="*/ 24 w 96"/>
              <a:gd name="T33" fmla="*/ 56 h 980"/>
              <a:gd name="T34" fmla="*/ 56 w 96"/>
              <a:gd name="T35" fmla="*/ 0 h 9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80"/>
              <a:gd name="T56" fmla="*/ 96 w 96"/>
              <a:gd name="T57" fmla="*/ 980 h 9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80">
                <a:moveTo>
                  <a:pt x="56" y="980"/>
                </a:moveTo>
                <a:lnTo>
                  <a:pt x="84" y="932"/>
                </a:lnTo>
                <a:lnTo>
                  <a:pt x="92" y="872"/>
                </a:lnTo>
                <a:lnTo>
                  <a:pt x="68" y="808"/>
                </a:lnTo>
                <a:lnTo>
                  <a:pt x="40" y="756"/>
                </a:lnTo>
                <a:lnTo>
                  <a:pt x="28" y="708"/>
                </a:lnTo>
                <a:lnTo>
                  <a:pt x="4" y="640"/>
                </a:lnTo>
                <a:lnTo>
                  <a:pt x="24" y="564"/>
                </a:lnTo>
                <a:lnTo>
                  <a:pt x="52" y="536"/>
                </a:lnTo>
                <a:lnTo>
                  <a:pt x="80" y="472"/>
                </a:lnTo>
                <a:lnTo>
                  <a:pt x="96" y="396"/>
                </a:lnTo>
                <a:lnTo>
                  <a:pt x="84" y="332"/>
                </a:lnTo>
                <a:lnTo>
                  <a:pt x="64" y="280"/>
                </a:lnTo>
                <a:lnTo>
                  <a:pt x="24" y="216"/>
                </a:lnTo>
                <a:lnTo>
                  <a:pt x="4" y="152"/>
                </a:lnTo>
                <a:lnTo>
                  <a:pt x="0" y="108"/>
                </a:lnTo>
                <a:lnTo>
                  <a:pt x="24" y="56"/>
                </a:lnTo>
                <a:lnTo>
                  <a:pt x="56" y="0"/>
                </a:lnTo>
              </a:path>
            </a:pathLst>
          </a:custGeom>
          <a:noFill/>
          <a:ln w="38100"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700">
              <a:latin typeface="+mj-lt"/>
            </a:endParaRPr>
          </a:p>
        </p:txBody>
      </p:sp>
      <p:sp>
        <p:nvSpPr>
          <p:cNvPr id="29713" name="Freeform 71"/>
          <p:cNvSpPr>
            <a:spLocks/>
          </p:cNvSpPr>
          <p:nvPr/>
        </p:nvSpPr>
        <p:spPr bwMode="auto">
          <a:xfrm>
            <a:off x="2248116" y="3685336"/>
            <a:ext cx="114300" cy="1166813"/>
          </a:xfrm>
          <a:custGeom>
            <a:avLst/>
            <a:gdLst>
              <a:gd name="T0" fmla="*/ 56 w 96"/>
              <a:gd name="T1" fmla="*/ 980 h 980"/>
              <a:gd name="T2" fmla="*/ 84 w 96"/>
              <a:gd name="T3" fmla="*/ 932 h 980"/>
              <a:gd name="T4" fmla="*/ 92 w 96"/>
              <a:gd name="T5" fmla="*/ 872 h 980"/>
              <a:gd name="T6" fmla="*/ 68 w 96"/>
              <a:gd name="T7" fmla="*/ 808 h 980"/>
              <a:gd name="T8" fmla="*/ 40 w 96"/>
              <a:gd name="T9" fmla="*/ 756 h 980"/>
              <a:gd name="T10" fmla="*/ 28 w 96"/>
              <a:gd name="T11" fmla="*/ 708 h 980"/>
              <a:gd name="T12" fmla="*/ 4 w 96"/>
              <a:gd name="T13" fmla="*/ 640 h 980"/>
              <a:gd name="T14" fmla="*/ 24 w 96"/>
              <a:gd name="T15" fmla="*/ 564 h 980"/>
              <a:gd name="T16" fmla="*/ 52 w 96"/>
              <a:gd name="T17" fmla="*/ 536 h 980"/>
              <a:gd name="T18" fmla="*/ 80 w 96"/>
              <a:gd name="T19" fmla="*/ 472 h 980"/>
              <a:gd name="T20" fmla="*/ 96 w 96"/>
              <a:gd name="T21" fmla="*/ 396 h 980"/>
              <a:gd name="T22" fmla="*/ 84 w 96"/>
              <a:gd name="T23" fmla="*/ 332 h 980"/>
              <a:gd name="T24" fmla="*/ 64 w 96"/>
              <a:gd name="T25" fmla="*/ 280 h 980"/>
              <a:gd name="T26" fmla="*/ 24 w 96"/>
              <a:gd name="T27" fmla="*/ 216 h 980"/>
              <a:gd name="T28" fmla="*/ 4 w 96"/>
              <a:gd name="T29" fmla="*/ 152 h 980"/>
              <a:gd name="T30" fmla="*/ 0 w 96"/>
              <a:gd name="T31" fmla="*/ 108 h 980"/>
              <a:gd name="T32" fmla="*/ 24 w 96"/>
              <a:gd name="T33" fmla="*/ 56 h 980"/>
              <a:gd name="T34" fmla="*/ 56 w 96"/>
              <a:gd name="T35" fmla="*/ 0 h 9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80"/>
              <a:gd name="T56" fmla="*/ 96 w 96"/>
              <a:gd name="T57" fmla="*/ 980 h 9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80">
                <a:moveTo>
                  <a:pt x="56" y="980"/>
                </a:moveTo>
                <a:lnTo>
                  <a:pt x="84" y="932"/>
                </a:lnTo>
                <a:lnTo>
                  <a:pt x="92" y="872"/>
                </a:lnTo>
                <a:lnTo>
                  <a:pt x="68" y="808"/>
                </a:lnTo>
                <a:lnTo>
                  <a:pt x="40" y="756"/>
                </a:lnTo>
                <a:lnTo>
                  <a:pt x="28" y="708"/>
                </a:lnTo>
                <a:lnTo>
                  <a:pt x="4" y="640"/>
                </a:lnTo>
                <a:lnTo>
                  <a:pt x="24" y="564"/>
                </a:lnTo>
                <a:lnTo>
                  <a:pt x="52" y="536"/>
                </a:lnTo>
                <a:lnTo>
                  <a:pt x="80" y="472"/>
                </a:lnTo>
                <a:lnTo>
                  <a:pt x="96" y="396"/>
                </a:lnTo>
                <a:lnTo>
                  <a:pt x="84" y="332"/>
                </a:lnTo>
                <a:lnTo>
                  <a:pt x="64" y="280"/>
                </a:lnTo>
                <a:lnTo>
                  <a:pt x="24" y="216"/>
                </a:lnTo>
                <a:lnTo>
                  <a:pt x="4" y="152"/>
                </a:lnTo>
                <a:lnTo>
                  <a:pt x="0" y="108"/>
                </a:lnTo>
                <a:lnTo>
                  <a:pt x="24" y="56"/>
                </a:lnTo>
                <a:lnTo>
                  <a:pt x="56" y="0"/>
                </a:lnTo>
              </a:path>
            </a:pathLst>
          </a:custGeom>
          <a:noFill/>
          <a:ln w="38100"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700">
              <a:latin typeface="+mj-lt"/>
            </a:endParaRPr>
          </a:p>
        </p:txBody>
      </p:sp>
      <p:sp>
        <p:nvSpPr>
          <p:cNvPr id="29714" name="Freeform 72"/>
          <p:cNvSpPr>
            <a:spLocks/>
          </p:cNvSpPr>
          <p:nvPr/>
        </p:nvSpPr>
        <p:spPr bwMode="auto">
          <a:xfrm>
            <a:off x="2433854" y="3771061"/>
            <a:ext cx="104395" cy="932975"/>
          </a:xfrm>
          <a:custGeom>
            <a:avLst/>
            <a:gdLst>
              <a:gd name="T0" fmla="*/ 56 w 96"/>
              <a:gd name="T1" fmla="*/ 980 h 980"/>
              <a:gd name="T2" fmla="*/ 84 w 96"/>
              <a:gd name="T3" fmla="*/ 932 h 980"/>
              <a:gd name="T4" fmla="*/ 92 w 96"/>
              <a:gd name="T5" fmla="*/ 872 h 980"/>
              <a:gd name="T6" fmla="*/ 68 w 96"/>
              <a:gd name="T7" fmla="*/ 808 h 980"/>
              <a:gd name="T8" fmla="*/ 40 w 96"/>
              <a:gd name="T9" fmla="*/ 756 h 980"/>
              <a:gd name="T10" fmla="*/ 28 w 96"/>
              <a:gd name="T11" fmla="*/ 708 h 980"/>
              <a:gd name="T12" fmla="*/ 4 w 96"/>
              <a:gd name="T13" fmla="*/ 640 h 980"/>
              <a:gd name="T14" fmla="*/ 24 w 96"/>
              <a:gd name="T15" fmla="*/ 564 h 980"/>
              <a:gd name="T16" fmla="*/ 52 w 96"/>
              <a:gd name="T17" fmla="*/ 536 h 980"/>
              <a:gd name="T18" fmla="*/ 80 w 96"/>
              <a:gd name="T19" fmla="*/ 472 h 980"/>
              <a:gd name="T20" fmla="*/ 96 w 96"/>
              <a:gd name="T21" fmla="*/ 396 h 980"/>
              <a:gd name="T22" fmla="*/ 84 w 96"/>
              <a:gd name="T23" fmla="*/ 332 h 980"/>
              <a:gd name="T24" fmla="*/ 64 w 96"/>
              <a:gd name="T25" fmla="*/ 280 h 980"/>
              <a:gd name="T26" fmla="*/ 24 w 96"/>
              <a:gd name="T27" fmla="*/ 216 h 980"/>
              <a:gd name="T28" fmla="*/ 4 w 96"/>
              <a:gd name="T29" fmla="*/ 152 h 980"/>
              <a:gd name="T30" fmla="*/ 0 w 96"/>
              <a:gd name="T31" fmla="*/ 108 h 980"/>
              <a:gd name="T32" fmla="*/ 24 w 96"/>
              <a:gd name="T33" fmla="*/ 56 h 980"/>
              <a:gd name="T34" fmla="*/ 56 w 96"/>
              <a:gd name="T35" fmla="*/ 0 h 9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80"/>
              <a:gd name="T56" fmla="*/ 96 w 96"/>
              <a:gd name="T57" fmla="*/ 980 h 9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80">
                <a:moveTo>
                  <a:pt x="56" y="980"/>
                </a:moveTo>
                <a:lnTo>
                  <a:pt x="84" y="932"/>
                </a:lnTo>
                <a:lnTo>
                  <a:pt x="92" y="872"/>
                </a:lnTo>
                <a:lnTo>
                  <a:pt x="68" y="808"/>
                </a:lnTo>
                <a:lnTo>
                  <a:pt x="40" y="756"/>
                </a:lnTo>
                <a:lnTo>
                  <a:pt x="28" y="708"/>
                </a:lnTo>
                <a:lnTo>
                  <a:pt x="4" y="640"/>
                </a:lnTo>
                <a:lnTo>
                  <a:pt x="24" y="564"/>
                </a:lnTo>
                <a:lnTo>
                  <a:pt x="52" y="536"/>
                </a:lnTo>
                <a:lnTo>
                  <a:pt x="80" y="472"/>
                </a:lnTo>
                <a:lnTo>
                  <a:pt x="96" y="396"/>
                </a:lnTo>
                <a:lnTo>
                  <a:pt x="84" y="332"/>
                </a:lnTo>
                <a:lnTo>
                  <a:pt x="64" y="280"/>
                </a:lnTo>
                <a:lnTo>
                  <a:pt x="24" y="216"/>
                </a:lnTo>
                <a:lnTo>
                  <a:pt x="4" y="152"/>
                </a:lnTo>
                <a:lnTo>
                  <a:pt x="0" y="108"/>
                </a:lnTo>
                <a:lnTo>
                  <a:pt x="24" y="56"/>
                </a:lnTo>
                <a:lnTo>
                  <a:pt x="56" y="0"/>
                </a:lnTo>
              </a:path>
            </a:pathLst>
          </a:custGeom>
          <a:noFill/>
          <a:ln w="38100"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700">
              <a:latin typeface="+mj-lt"/>
            </a:endParaRPr>
          </a:p>
        </p:txBody>
      </p:sp>
      <p:sp>
        <p:nvSpPr>
          <p:cNvPr id="29701" name="Text Box 46"/>
          <p:cNvSpPr txBox="1">
            <a:spLocks noChangeArrowheads="1"/>
          </p:cNvSpPr>
          <p:nvPr/>
        </p:nvSpPr>
        <p:spPr bwMode="auto">
          <a:xfrm>
            <a:off x="1487996" y="5184554"/>
            <a:ext cx="1771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eaLnBrk="1" hangingPunct="1"/>
            <a:r>
              <a:rPr lang="en-US" sz="2100" dirty="0">
                <a:solidFill>
                  <a:srgbClr val="7030A0"/>
                </a:solidFill>
                <a:latin typeface="+mn-lt"/>
              </a:rPr>
              <a:t>Capture</a:t>
            </a:r>
          </a:p>
          <a:p>
            <a:pPr eaLnBrk="1" hangingPunct="1"/>
            <a:r>
              <a:rPr lang="en-US" sz="2100" dirty="0">
                <a:solidFill>
                  <a:srgbClr val="7030A0"/>
                </a:solidFill>
                <a:latin typeface="+mn-lt"/>
              </a:rPr>
              <a:t>Velocity, V</a:t>
            </a:r>
            <a:r>
              <a:rPr lang="en-US" sz="2100" baseline="-25000" dirty="0">
                <a:solidFill>
                  <a:srgbClr val="7030A0"/>
                </a:solidFill>
                <a:latin typeface="+mn-lt"/>
              </a:rPr>
              <a:t>X</a:t>
            </a:r>
          </a:p>
        </p:txBody>
      </p:sp>
      <p:cxnSp>
        <p:nvCxnSpPr>
          <p:cNvPr id="29702" name="Straight Arrow Connector 37"/>
          <p:cNvCxnSpPr>
            <a:cxnSpLocks noChangeShapeType="1"/>
          </p:cNvCxnSpPr>
          <p:nvPr/>
        </p:nvCxnSpPr>
        <p:spPr bwMode="auto">
          <a:xfrm flipV="1">
            <a:off x="2148104" y="4518456"/>
            <a:ext cx="885825" cy="452755"/>
          </a:xfrm>
          <a:prstGeom prst="straightConnector1">
            <a:avLst/>
          </a:prstGeom>
          <a:noFill/>
          <a:ln w="142875" cap="rnd" algn="ctr">
            <a:solidFill>
              <a:srgbClr val="7030A0"/>
            </a:solidFill>
            <a:round/>
            <a:headEnd type="oval" w="med" len="med"/>
            <a:tailEnd type="triangle" w="med" len="med"/>
          </a:ln>
          <a:extLst>
            <a:ext uri="{909E8E84-426E-40DD-AFC4-6F175D3DCCD1}">
              <a14:hiddenFill xmlns:a14="http://schemas.microsoft.com/office/drawing/2010/main">
                <a:noFill/>
              </a14:hiddenFill>
            </a:ext>
          </a:extLst>
        </p:spPr>
      </p:cxnSp>
      <p:cxnSp>
        <p:nvCxnSpPr>
          <p:cNvPr id="29703" name="Straight Connector 41"/>
          <p:cNvCxnSpPr>
            <a:cxnSpLocks noChangeShapeType="1"/>
          </p:cNvCxnSpPr>
          <p:nvPr/>
        </p:nvCxnSpPr>
        <p:spPr bwMode="auto">
          <a:xfrm>
            <a:off x="2148104" y="5028361"/>
            <a:ext cx="1291982" cy="825433"/>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48" name="TextBox 47"/>
          <p:cNvSpPr txBox="1"/>
          <p:nvPr/>
        </p:nvSpPr>
        <p:spPr>
          <a:xfrm>
            <a:off x="3666819" y="5341815"/>
            <a:ext cx="376298" cy="415498"/>
          </a:xfrm>
          <a:prstGeom prst="rect">
            <a:avLst/>
          </a:prstGeom>
          <a:noFill/>
          <a:ln>
            <a:noFill/>
          </a:ln>
        </p:spPr>
        <p:txBody>
          <a:bodyPr wrap="square" anchor="ctr" anchorCtr="1">
            <a:spAutoFit/>
          </a:bodyPr>
          <a:lstStyle/>
          <a:p>
            <a:pPr>
              <a:defRPr/>
            </a:pPr>
            <a:r>
              <a:rPr lang="en-US" sz="2100" dirty="0">
                <a:solidFill>
                  <a:srgbClr val="7030A0"/>
                </a:solidFill>
                <a:latin typeface="+mj-lt"/>
              </a:rPr>
              <a:t>X</a:t>
            </a:r>
          </a:p>
        </p:txBody>
      </p:sp>
      <p:sp>
        <p:nvSpPr>
          <p:cNvPr id="35" name="Text Box 46"/>
          <p:cNvSpPr txBox="1">
            <a:spLocks noChangeArrowheads="1"/>
          </p:cNvSpPr>
          <p:nvPr/>
        </p:nvSpPr>
        <p:spPr bwMode="auto">
          <a:xfrm>
            <a:off x="7090944" y="2731111"/>
            <a:ext cx="19753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eaLnBrk="1" hangingPunct="1"/>
            <a:r>
              <a:rPr lang="en-US" sz="2100" dirty="0">
                <a:solidFill>
                  <a:srgbClr val="0000FF"/>
                </a:solidFill>
                <a:latin typeface="+mn-lt"/>
              </a:rPr>
              <a:t>Duct Velocity, </a:t>
            </a:r>
            <a:r>
              <a:rPr lang="en-US" sz="2100" dirty="0" err="1">
                <a:solidFill>
                  <a:srgbClr val="0000FF"/>
                </a:solidFill>
                <a:latin typeface="+mn-lt"/>
              </a:rPr>
              <a:t>V</a:t>
            </a:r>
            <a:r>
              <a:rPr lang="en-US" sz="2100" baseline="-25000" dirty="0" err="1">
                <a:solidFill>
                  <a:srgbClr val="0000FF"/>
                </a:solidFill>
                <a:latin typeface="+mn-lt"/>
              </a:rPr>
              <a:t>d</a:t>
            </a:r>
            <a:endParaRPr lang="en-US" sz="2100" dirty="0">
              <a:solidFill>
                <a:srgbClr val="0000FF"/>
              </a:solidFill>
              <a:latin typeface="+mn-lt"/>
            </a:endParaRPr>
          </a:p>
        </p:txBody>
      </p:sp>
      <p:sp>
        <p:nvSpPr>
          <p:cNvPr id="36" name="Text Box 46"/>
          <p:cNvSpPr txBox="1">
            <a:spLocks noChangeArrowheads="1"/>
          </p:cNvSpPr>
          <p:nvPr/>
        </p:nvSpPr>
        <p:spPr bwMode="auto">
          <a:xfrm>
            <a:off x="1521340" y="2529173"/>
            <a:ext cx="142686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algn="r" eaLnBrk="1" hangingPunct="1"/>
            <a:r>
              <a:rPr lang="en-US" sz="2100" dirty="0">
                <a:solidFill>
                  <a:srgbClr val="008000"/>
                </a:solidFill>
                <a:latin typeface="+mn-lt"/>
              </a:rPr>
              <a:t>Face Velocity, </a:t>
            </a:r>
            <a:r>
              <a:rPr lang="en-US" sz="2100" dirty="0" err="1">
                <a:solidFill>
                  <a:srgbClr val="008000"/>
                </a:solidFill>
                <a:latin typeface="+mn-lt"/>
              </a:rPr>
              <a:t>V</a:t>
            </a:r>
            <a:r>
              <a:rPr lang="en-US" sz="2100" baseline="-25000" dirty="0" err="1">
                <a:solidFill>
                  <a:srgbClr val="008000"/>
                </a:solidFill>
                <a:latin typeface="+mn-lt"/>
              </a:rPr>
              <a:t>f</a:t>
            </a:r>
            <a:endParaRPr lang="en-US" sz="2100" dirty="0">
              <a:solidFill>
                <a:srgbClr val="008000"/>
              </a:solidFill>
              <a:latin typeface="+mn-lt"/>
            </a:endParaRPr>
          </a:p>
        </p:txBody>
      </p:sp>
      <p:cxnSp>
        <p:nvCxnSpPr>
          <p:cNvPr id="37" name="Straight Connector 41"/>
          <p:cNvCxnSpPr>
            <a:cxnSpLocks noChangeShapeType="1"/>
          </p:cNvCxnSpPr>
          <p:nvPr/>
        </p:nvCxnSpPr>
        <p:spPr bwMode="auto">
          <a:xfrm>
            <a:off x="6188583" y="3421782"/>
            <a:ext cx="461492" cy="260111"/>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8" name="Arc 7"/>
          <p:cNvSpPr/>
          <p:nvPr/>
        </p:nvSpPr>
        <p:spPr>
          <a:xfrm rot="6300000">
            <a:off x="5478510" y="2996023"/>
            <a:ext cx="994091" cy="994091"/>
          </a:xfrm>
          <a:prstGeom prst="arc">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a:p>
        </p:txBody>
      </p:sp>
      <p:sp>
        <p:nvSpPr>
          <p:cNvPr id="44" name="Text Box 46"/>
          <p:cNvSpPr txBox="1">
            <a:spLocks noChangeArrowheads="1"/>
          </p:cNvSpPr>
          <p:nvPr/>
        </p:nvSpPr>
        <p:spPr bwMode="auto">
          <a:xfrm>
            <a:off x="6150913" y="3877708"/>
            <a:ext cx="22104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eaLnBrk="1" hangingPunct="1"/>
            <a:r>
              <a:rPr lang="en-US" sz="2100" dirty="0">
                <a:solidFill>
                  <a:srgbClr val="FF0000"/>
                </a:solidFill>
                <a:latin typeface="+mn-lt"/>
              </a:rPr>
              <a:t>Taper Angle (a)</a:t>
            </a:r>
          </a:p>
        </p:txBody>
      </p:sp>
      <p:sp>
        <p:nvSpPr>
          <p:cNvPr id="45" name="Text Box 46"/>
          <p:cNvSpPr txBox="1">
            <a:spLocks noChangeArrowheads="1"/>
          </p:cNvSpPr>
          <p:nvPr/>
        </p:nvSpPr>
        <p:spPr bwMode="auto">
          <a:xfrm>
            <a:off x="5077040" y="1631750"/>
            <a:ext cx="13809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algn="ctr" eaLnBrk="1" hangingPunct="1"/>
            <a:r>
              <a:rPr lang="en-US" sz="2100" dirty="0">
                <a:latin typeface="+mn-lt"/>
              </a:rPr>
              <a:t>Included Angle</a:t>
            </a:r>
          </a:p>
        </p:txBody>
      </p:sp>
      <p:sp>
        <p:nvSpPr>
          <p:cNvPr id="46" name="Arc 45"/>
          <p:cNvSpPr/>
          <p:nvPr/>
        </p:nvSpPr>
        <p:spPr>
          <a:xfrm rot="11682403">
            <a:off x="5026144" y="2134252"/>
            <a:ext cx="994091" cy="994091"/>
          </a:xfrm>
          <a:prstGeom prst="arc">
            <a:avLst>
              <a:gd name="adj1" fmla="val 16200000"/>
              <a:gd name="adj2" fmla="val 20431738"/>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a:p>
        </p:txBody>
      </p:sp>
      <p:cxnSp>
        <p:nvCxnSpPr>
          <p:cNvPr id="47" name="Straight Connector 41"/>
          <p:cNvCxnSpPr>
            <a:cxnSpLocks noChangeShapeType="1"/>
            <a:endCxn id="45" idx="2"/>
          </p:cNvCxnSpPr>
          <p:nvPr/>
        </p:nvCxnSpPr>
        <p:spPr bwMode="auto">
          <a:xfrm flipV="1">
            <a:off x="5219917" y="2370414"/>
            <a:ext cx="547579" cy="608886"/>
          </a:xfrm>
          <a:prstGeom prst="line">
            <a:avLst/>
          </a:prstGeom>
          <a:noFill/>
          <a:ln w="76200" algn="ctr">
            <a:solidFill>
              <a:schemeClr val="tx1"/>
            </a:solidFill>
            <a:round/>
            <a:headEnd type="triangle" w="med" len="med"/>
            <a:tailEnd type="none" w="med" len="med"/>
          </a:ln>
          <a:extLst>
            <a:ext uri="{909E8E84-426E-40DD-AFC4-6F175D3DCCD1}">
              <a14:hiddenFill xmlns:a14="http://schemas.microsoft.com/office/drawing/2010/main">
                <a:noFill/>
              </a14:hiddenFill>
            </a:ext>
          </a:extLst>
        </p:spPr>
      </p:cxnSp>
      <p:cxnSp>
        <p:nvCxnSpPr>
          <p:cNvPr id="49" name="Straight Connector 41"/>
          <p:cNvCxnSpPr>
            <a:cxnSpLocks noChangeShapeType="1"/>
          </p:cNvCxnSpPr>
          <p:nvPr/>
        </p:nvCxnSpPr>
        <p:spPr bwMode="auto">
          <a:xfrm>
            <a:off x="5177054" y="4235672"/>
            <a:ext cx="1637109" cy="349146"/>
          </a:xfrm>
          <a:prstGeom prst="line">
            <a:avLst/>
          </a:prstGeom>
          <a:noFill/>
          <a:ln w="76200" algn="ctr">
            <a:solidFill>
              <a:srgbClr val="843C0C"/>
            </a:solidFill>
            <a:round/>
            <a:headEnd type="triangle" w="med" len="med"/>
            <a:tailEnd type="none" w="med" len="med"/>
          </a:ln>
          <a:extLst>
            <a:ext uri="{909E8E84-426E-40DD-AFC4-6F175D3DCCD1}">
              <a14:hiddenFill xmlns:a14="http://schemas.microsoft.com/office/drawing/2010/main">
                <a:noFill/>
              </a14:hiddenFill>
            </a:ext>
          </a:extLst>
        </p:spPr>
      </p:cxnSp>
      <p:sp>
        <p:nvSpPr>
          <p:cNvPr id="50" name="Text Box 46"/>
          <p:cNvSpPr txBox="1">
            <a:spLocks noChangeArrowheads="1"/>
          </p:cNvSpPr>
          <p:nvPr/>
        </p:nvSpPr>
        <p:spPr bwMode="auto">
          <a:xfrm>
            <a:off x="6814163" y="4383860"/>
            <a:ext cx="20204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eaLnBrk="1" hangingPunct="1"/>
            <a:r>
              <a:rPr lang="en-US" sz="2100" dirty="0">
                <a:solidFill>
                  <a:schemeClr val="accent2">
                    <a:lumMod val="50000"/>
                  </a:schemeClr>
                </a:solidFill>
                <a:latin typeface="+mn-lt"/>
              </a:rPr>
              <a:t>Flange</a:t>
            </a:r>
          </a:p>
          <a:p>
            <a:pPr eaLnBrk="1" hangingPunct="1"/>
            <a:endParaRPr lang="en-US" sz="2100" dirty="0">
              <a:solidFill>
                <a:schemeClr val="accent2">
                  <a:lumMod val="50000"/>
                </a:schemeClr>
              </a:solidFill>
              <a:latin typeface="+mn-lt"/>
            </a:endParaRPr>
          </a:p>
          <a:p>
            <a:pPr eaLnBrk="1" hangingPunct="1"/>
            <a:r>
              <a:rPr lang="en-US" sz="2100" dirty="0">
                <a:solidFill>
                  <a:schemeClr val="accent2">
                    <a:lumMod val="50000"/>
                  </a:schemeClr>
                </a:solidFill>
                <a:latin typeface="+mn-lt"/>
              </a:rPr>
              <a:t>Flange Width:</a:t>
            </a:r>
          </a:p>
          <a:p>
            <a:pPr eaLnBrk="1" hangingPunct="1"/>
            <a:r>
              <a:rPr lang="en-US" sz="2100" dirty="0" err="1">
                <a:solidFill>
                  <a:schemeClr val="accent2">
                    <a:lumMod val="50000"/>
                  </a:schemeClr>
                </a:solidFill>
                <a:latin typeface="+mn-lt"/>
              </a:rPr>
              <a:t>W</a:t>
            </a:r>
            <a:r>
              <a:rPr lang="en-US" sz="2100" baseline="-25000" dirty="0" err="1">
                <a:solidFill>
                  <a:schemeClr val="accent2">
                    <a:lumMod val="50000"/>
                  </a:schemeClr>
                </a:solidFill>
                <a:latin typeface="+mn-lt"/>
              </a:rPr>
              <a:t>f</a:t>
            </a:r>
            <a:r>
              <a:rPr lang="en-US" sz="2100" dirty="0">
                <a:solidFill>
                  <a:schemeClr val="accent2">
                    <a:lumMod val="50000"/>
                  </a:schemeClr>
                </a:solidFill>
                <a:latin typeface="+mn-lt"/>
              </a:rPr>
              <a:t>  =  (</a:t>
            </a:r>
            <a:r>
              <a:rPr lang="en-US" sz="2100" dirty="0" err="1">
                <a:solidFill>
                  <a:schemeClr val="accent2">
                    <a:lumMod val="50000"/>
                  </a:schemeClr>
                </a:solidFill>
                <a:latin typeface="+mn-lt"/>
              </a:rPr>
              <a:t>A</a:t>
            </a:r>
            <a:r>
              <a:rPr lang="en-US" sz="2100" baseline="-25000" dirty="0" err="1">
                <a:solidFill>
                  <a:schemeClr val="accent2">
                    <a:lumMod val="50000"/>
                  </a:schemeClr>
                </a:solidFill>
                <a:latin typeface="+mn-lt"/>
              </a:rPr>
              <a:t>f</a:t>
            </a:r>
            <a:r>
              <a:rPr lang="en-US" sz="2100" dirty="0">
                <a:solidFill>
                  <a:schemeClr val="accent2">
                    <a:lumMod val="50000"/>
                  </a:schemeClr>
                </a:solidFill>
                <a:latin typeface="+mn-lt"/>
              </a:rPr>
              <a:t>)</a:t>
            </a:r>
            <a:r>
              <a:rPr lang="en-US" sz="2100" baseline="30000" dirty="0">
                <a:solidFill>
                  <a:schemeClr val="accent2">
                    <a:lumMod val="50000"/>
                  </a:schemeClr>
                </a:solidFill>
                <a:latin typeface="+mn-lt"/>
              </a:rPr>
              <a:t>0.5</a:t>
            </a:r>
            <a:endParaRPr lang="en-US" sz="2100" dirty="0">
              <a:solidFill>
                <a:schemeClr val="accent2">
                  <a:lumMod val="50000"/>
                </a:schemeClr>
              </a:solidFill>
              <a:latin typeface="+mn-lt"/>
            </a:endParaRPr>
          </a:p>
        </p:txBody>
      </p:sp>
      <p:sp>
        <p:nvSpPr>
          <p:cNvPr id="51" name="Text Box 46"/>
          <p:cNvSpPr txBox="1">
            <a:spLocks noChangeArrowheads="1"/>
          </p:cNvSpPr>
          <p:nvPr/>
        </p:nvSpPr>
        <p:spPr bwMode="auto">
          <a:xfrm>
            <a:off x="4697462" y="313129"/>
            <a:ext cx="366386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Narrow" pitchFamily="34" charset="0"/>
              </a:defRPr>
            </a:lvl1pPr>
            <a:lvl2pPr marL="742950" indent="-285750" eaLnBrk="0" hangingPunct="0">
              <a:defRPr sz="3600">
                <a:solidFill>
                  <a:schemeClr val="tx1"/>
                </a:solidFill>
                <a:latin typeface="Arial Narrow" pitchFamily="34" charset="0"/>
              </a:defRPr>
            </a:lvl2pPr>
            <a:lvl3pPr marL="1143000" indent="-228600" eaLnBrk="0" hangingPunct="0">
              <a:defRPr sz="3600">
                <a:solidFill>
                  <a:schemeClr val="tx1"/>
                </a:solidFill>
                <a:latin typeface="Arial Narrow" pitchFamily="34" charset="0"/>
              </a:defRPr>
            </a:lvl3pPr>
            <a:lvl4pPr marL="1600200" indent="-228600" eaLnBrk="0" hangingPunct="0">
              <a:defRPr sz="3600">
                <a:solidFill>
                  <a:schemeClr val="tx1"/>
                </a:solidFill>
                <a:latin typeface="Arial Narrow" pitchFamily="34" charset="0"/>
              </a:defRPr>
            </a:lvl4pPr>
            <a:lvl5pPr marL="2057400" indent="-228600" eaLnBrk="0" hangingPunct="0">
              <a:defRPr sz="3600">
                <a:solidFill>
                  <a:schemeClr val="tx1"/>
                </a:solidFill>
                <a:latin typeface="Arial Narrow" pitchFamily="34" charset="0"/>
              </a:defRPr>
            </a:lvl5pPr>
            <a:lvl6pPr marL="2514600" indent="-228600" eaLnBrk="0" fontAlgn="base" hangingPunct="0">
              <a:spcBef>
                <a:spcPct val="0"/>
              </a:spcBef>
              <a:spcAft>
                <a:spcPct val="0"/>
              </a:spcAft>
              <a:defRPr sz="3600">
                <a:solidFill>
                  <a:schemeClr val="tx1"/>
                </a:solidFill>
                <a:latin typeface="Arial Narrow" pitchFamily="34" charset="0"/>
              </a:defRPr>
            </a:lvl6pPr>
            <a:lvl7pPr marL="2971800" indent="-228600" eaLnBrk="0" fontAlgn="base" hangingPunct="0">
              <a:spcBef>
                <a:spcPct val="0"/>
              </a:spcBef>
              <a:spcAft>
                <a:spcPct val="0"/>
              </a:spcAft>
              <a:defRPr sz="3600">
                <a:solidFill>
                  <a:schemeClr val="tx1"/>
                </a:solidFill>
                <a:latin typeface="Arial Narrow" pitchFamily="34" charset="0"/>
              </a:defRPr>
            </a:lvl7pPr>
            <a:lvl8pPr marL="3429000" indent="-228600" eaLnBrk="0" fontAlgn="base" hangingPunct="0">
              <a:spcBef>
                <a:spcPct val="0"/>
              </a:spcBef>
              <a:spcAft>
                <a:spcPct val="0"/>
              </a:spcAft>
              <a:defRPr sz="3600">
                <a:solidFill>
                  <a:schemeClr val="tx1"/>
                </a:solidFill>
                <a:latin typeface="Arial Narrow" pitchFamily="34" charset="0"/>
              </a:defRPr>
            </a:lvl8pPr>
            <a:lvl9pPr marL="3886200" indent="-228600" eaLnBrk="0" fontAlgn="base" hangingPunct="0">
              <a:spcBef>
                <a:spcPct val="0"/>
              </a:spcBef>
              <a:spcAft>
                <a:spcPct val="0"/>
              </a:spcAft>
              <a:defRPr sz="3600">
                <a:solidFill>
                  <a:schemeClr val="tx1"/>
                </a:solidFill>
                <a:latin typeface="Arial Narrow" pitchFamily="34" charset="0"/>
              </a:defRPr>
            </a:lvl9pPr>
          </a:lstStyle>
          <a:p>
            <a:pPr eaLnBrk="1" hangingPunct="1"/>
            <a:r>
              <a:rPr lang="en-US" sz="2700" dirty="0">
                <a:solidFill>
                  <a:srgbClr val="FF5001"/>
                </a:solidFill>
                <a:latin typeface="+mn-lt"/>
              </a:rPr>
              <a:t>Remember:  Q  =  VA</a:t>
            </a:r>
          </a:p>
        </p:txBody>
      </p:sp>
      <p:grpSp>
        <p:nvGrpSpPr>
          <p:cNvPr id="62" name="Group 61"/>
          <p:cNvGrpSpPr/>
          <p:nvPr/>
        </p:nvGrpSpPr>
        <p:grpSpPr>
          <a:xfrm rot="19790543">
            <a:off x="5649636" y="2000302"/>
            <a:ext cx="2796259" cy="804257"/>
            <a:chOff x="2289171" y="5143500"/>
            <a:chExt cx="3728345" cy="1072343"/>
          </a:xfrm>
        </p:grpSpPr>
        <p:sp>
          <p:nvSpPr>
            <p:cNvPr id="63" name="Freeform 62"/>
            <p:cNvSpPr/>
            <p:nvPr/>
          </p:nvSpPr>
          <p:spPr>
            <a:xfrm>
              <a:off x="2438400" y="5143500"/>
              <a:ext cx="3578225" cy="1072343"/>
            </a:xfrm>
            <a:custGeom>
              <a:avLst/>
              <a:gdLst>
                <a:gd name="connsiteX0" fmla="*/ 0 w 3578225"/>
                <a:gd name="connsiteY0" fmla="*/ 0 h 1072343"/>
                <a:gd name="connsiteX1" fmla="*/ 3429000 w 3578225"/>
                <a:gd name="connsiteY1" fmla="*/ 0 h 1072343"/>
                <a:gd name="connsiteX2" fmla="*/ 3429000 w 3578225"/>
                <a:gd name="connsiteY2" fmla="*/ 3380 h 1072343"/>
                <a:gd name="connsiteX3" fmla="*/ 3455905 w 3578225"/>
                <a:gd name="connsiteY3" fmla="*/ 12075 h 1072343"/>
                <a:gd name="connsiteX4" fmla="*/ 3576351 w 3578225"/>
                <a:gd name="connsiteY4" fmla="*/ 453083 h 1072343"/>
                <a:gd name="connsiteX5" fmla="*/ 3576260 w 3578225"/>
                <a:gd name="connsiteY5" fmla="*/ 623871 h 1072343"/>
                <a:gd name="connsiteX6" fmla="*/ 3451053 w 3578225"/>
                <a:gd name="connsiteY6" fmla="*/ 1065764 h 1072343"/>
                <a:gd name="connsiteX7" fmla="*/ 3429000 w 3578225"/>
                <a:gd name="connsiteY7" fmla="*/ 1070089 h 1072343"/>
                <a:gd name="connsiteX8" fmla="*/ 3429000 w 3578225"/>
                <a:gd name="connsiteY8" fmla="*/ 1072343 h 1072343"/>
                <a:gd name="connsiteX9" fmla="*/ 0 w 3578225"/>
                <a:gd name="connsiteY9" fmla="*/ 1072343 h 1072343"/>
                <a:gd name="connsiteX10" fmla="*/ 0 w 3578225"/>
                <a:gd name="connsiteY10" fmla="*/ 1070246 h 1072343"/>
                <a:gd name="connsiteX11" fmla="*/ 22099 w 3578225"/>
                <a:gd name="connsiteY11" fmla="*/ 1065814 h 1072343"/>
                <a:gd name="connsiteX12" fmla="*/ 142198 w 3578225"/>
                <a:gd name="connsiteY12" fmla="*/ 621052 h 1072343"/>
                <a:gd name="connsiteX13" fmla="*/ 142278 w 3578225"/>
                <a:gd name="connsiteY13" fmla="*/ 457363 h 1072343"/>
                <a:gd name="connsiteX14" fmla="*/ 1054 w 3578225"/>
                <a:gd name="connsiteY14" fmla="*/ 4919 h 1072343"/>
                <a:gd name="connsiteX15" fmla="*/ 0 w 3578225"/>
                <a:gd name="connsiteY15" fmla="*/ 205999 h 10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8225" h="1072343">
                  <a:moveTo>
                    <a:pt x="0" y="0"/>
                  </a:moveTo>
                  <a:lnTo>
                    <a:pt x="3429000" y="0"/>
                  </a:lnTo>
                  <a:lnTo>
                    <a:pt x="3429000" y="3380"/>
                  </a:lnTo>
                  <a:lnTo>
                    <a:pt x="3455905" y="12075"/>
                  </a:lnTo>
                  <a:cubicBezTo>
                    <a:pt x="3517132" y="52101"/>
                    <a:pt x="3566216" y="226372"/>
                    <a:pt x="3576351" y="453083"/>
                  </a:cubicBezTo>
                  <a:cubicBezTo>
                    <a:pt x="3578881" y="509661"/>
                    <a:pt x="3578850" y="567328"/>
                    <a:pt x="3576260" y="623871"/>
                  </a:cubicBezTo>
                  <a:cubicBezTo>
                    <a:pt x="3565612" y="856346"/>
                    <a:pt x="3514118" y="1032199"/>
                    <a:pt x="3451053" y="1065764"/>
                  </a:cubicBezTo>
                  <a:lnTo>
                    <a:pt x="3429000" y="1070089"/>
                  </a:lnTo>
                  <a:lnTo>
                    <a:pt x="3429000" y="1072343"/>
                  </a:lnTo>
                  <a:lnTo>
                    <a:pt x="0" y="1072343"/>
                  </a:lnTo>
                  <a:lnTo>
                    <a:pt x="0" y="1070246"/>
                  </a:lnTo>
                  <a:lnTo>
                    <a:pt x="22099" y="1065814"/>
                  </a:lnTo>
                  <a:cubicBezTo>
                    <a:pt x="82836" y="1032221"/>
                    <a:pt x="132353" y="854877"/>
                    <a:pt x="142198" y="621052"/>
                  </a:cubicBezTo>
                  <a:cubicBezTo>
                    <a:pt x="144481" y="566829"/>
                    <a:pt x="144508" y="511616"/>
                    <a:pt x="142278" y="457363"/>
                  </a:cubicBezTo>
                  <a:cubicBezTo>
                    <a:pt x="131580" y="197092"/>
                    <a:pt x="71596" y="4919"/>
                    <a:pt x="1054" y="4919"/>
                  </a:cubicBezTo>
                  <a:lnTo>
                    <a:pt x="0" y="20599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64" name="Group 63"/>
            <p:cNvGrpSpPr/>
            <p:nvPr/>
          </p:nvGrpSpPr>
          <p:grpSpPr>
            <a:xfrm>
              <a:off x="2289171" y="5143500"/>
              <a:ext cx="3728345" cy="1072343"/>
              <a:chOff x="2289171" y="5143500"/>
              <a:chExt cx="3728345" cy="1072343"/>
            </a:xfrm>
          </p:grpSpPr>
          <p:grpSp>
            <p:nvGrpSpPr>
              <p:cNvPr id="65" name="Group 64"/>
              <p:cNvGrpSpPr/>
              <p:nvPr/>
            </p:nvGrpSpPr>
            <p:grpSpPr>
              <a:xfrm>
                <a:off x="2289171" y="5143500"/>
                <a:ext cx="3578229" cy="1072343"/>
                <a:chOff x="2289171" y="5143500"/>
                <a:chExt cx="3578229" cy="1072343"/>
              </a:xfrm>
            </p:grpSpPr>
            <p:cxnSp>
              <p:nvCxnSpPr>
                <p:cNvPr id="67" name="Straight Connector 66"/>
                <p:cNvCxnSpPr/>
                <p:nvPr/>
              </p:nvCxnSpPr>
              <p:spPr>
                <a:xfrm>
                  <a:off x="2438400" y="5143500"/>
                  <a:ext cx="3429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438399" y="6215843"/>
                  <a:ext cx="3429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Arc 68"/>
                <p:cNvSpPr/>
                <p:nvPr/>
              </p:nvSpPr>
              <p:spPr>
                <a:xfrm>
                  <a:off x="2289171" y="5146349"/>
                  <a:ext cx="298454" cy="1068184"/>
                </a:xfrm>
                <a:prstGeom prst="arc">
                  <a:avLst>
                    <a:gd name="adj1" fmla="val 16200000"/>
                    <a:gd name="adj2" fmla="val 5436056"/>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a:p>
              </p:txBody>
            </p:sp>
          </p:grpSp>
          <p:sp>
            <p:nvSpPr>
              <p:cNvPr id="66" name="Arc 65"/>
              <p:cNvSpPr/>
              <p:nvPr/>
            </p:nvSpPr>
            <p:spPr>
              <a:xfrm>
                <a:off x="5719062" y="5144875"/>
                <a:ext cx="298454" cy="1068184"/>
              </a:xfrm>
              <a:prstGeom prst="arc">
                <a:avLst>
                  <a:gd name="adj1" fmla="val 16200000"/>
                  <a:gd name="adj2" fmla="val 5436056"/>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a:p>
            </p:txBody>
          </p:sp>
        </p:grpSp>
      </p:grpSp>
      <p:sp>
        <p:nvSpPr>
          <p:cNvPr id="29731" name="Line 19"/>
          <p:cNvSpPr>
            <a:spLocks noChangeShapeType="1"/>
          </p:cNvSpPr>
          <p:nvPr/>
        </p:nvSpPr>
        <p:spPr bwMode="auto">
          <a:xfrm flipV="1">
            <a:off x="6348256" y="1919672"/>
            <a:ext cx="1484969" cy="892771"/>
          </a:xfrm>
          <a:prstGeom prst="line">
            <a:avLst/>
          </a:prstGeom>
          <a:noFill/>
          <a:ln w="76200">
            <a:solidFill>
              <a:srgbClr val="0000FF"/>
            </a:solidFill>
            <a:prstDash val="sysDot"/>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700" dirty="0"/>
          </a:p>
        </p:txBody>
      </p:sp>
      <p:cxnSp>
        <p:nvCxnSpPr>
          <p:cNvPr id="70" name="Straight Arrow Connector 44"/>
          <p:cNvCxnSpPr>
            <a:cxnSpLocks noChangeShapeType="1"/>
          </p:cNvCxnSpPr>
          <p:nvPr/>
        </p:nvCxnSpPr>
        <p:spPr bwMode="auto">
          <a:xfrm flipH="1">
            <a:off x="3187591" y="5089238"/>
            <a:ext cx="1075853" cy="578557"/>
          </a:xfrm>
          <a:prstGeom prst="straightConnector1">
            <a:avLst/>
          </a:prstGeom>
          <a:noFill/>
          <a:ln w="101600" algn="ctr">
            <a:solidFill>
              <a:srgbClr val="7030A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0" name="Straight Arrow Connector 37"/>
          <p:cNvCxnSpPr>
            <a:cxnSpLocks noChangeShapeType="1"/>
            <a:stCxn id="29729" idx="0"/>
          </p:cNvCxnSpPr>
          <p:nvPr/>
        </p:nvCxnSpPr>
        <p:spPr bwMode="auto">
          <a:xfrm flipV="1">
            <a:off x="3180376" y="3661039"/>
            <a:ext cx="1535312" cy="777963"/>
          </a:xfrm>
          <a:prstGeom prst="straightConnector1">
            <a:avLst/>
          </a:prstGeom>
          <a:noFill/>
          <a:ln w="142875" cap="rnd" algn="ctr">
            <a:solidFill>
              <a:srgbClr val="008000"/>
            </a:solidFill>
            <a:round/>
            <a:headEnd type="none" w="med" len="med"/>
            <a:tailEnd type="triangle" w="med" len="med"/>
          </a:ln>
          <a:extLst>
            <a:ext uri="{909E8E84-426E-40DD-AFC4-6F175D3DCCD1}">
              <a14:hiddenFill xmlns:a14="http://schemas.microsoft.com/office/drawing/2010/main">
                <a:noFill/>
              </a14:hiddenFill>
            </a:ext>
          </a:extLst>
        </p:spPr>
      </p:cxnSp>
      <p:sp>
        <p:nvSpPr>
          <p:cNvPr id="3" name="Slide Number Placeholder 2">
            <a:extLst>
              <a:ext uri="{FF2B5EF4-FFF2-40B4-BE49-F238E27FC236}">
                <a16:creationId xmlns:a16="http://schemas.microsoft.com/office/drawing/2014/main" id="{F17B3020-5DED-4743-9275-1616E0BB0563}"/>
              </a:ext>
            </a:extLst>
          </p:cNvPr>
          <p:cNvSpPr>
            <a:spLocks noGrp="1"/>
          </p:cNvSpPr>
          <p:nvPr>
            <p:ph type="sldNum" sz="quarter" idx="4"/>
          </p:nvPr>
        </p:nvSpPr>
        <p:spPr/>
        <p:txBody>
          <a:bodyPr/>
          <a:lstStyle/>
          <a:p>
            <a:fld id="{24025585-22E4-49A1-9D0B-E88ADBB5FBDB}" type="slidenum">
              <a:rPr lang="en-US" smtClean="0"/>
              <a:pPr/>
              <a:t>18</a:t>
            </a:fld>
            <a:endParaRPr lang="en-US"/>
          </a:p>
        </p:txBody>
      </p:sp>
    </p:spTree>
    <p:extLst>
      <p:ext uri="{BB962C8B-B14F-4D97-AF65-F5344CB8AC3E}">
        <p14:creationId xmlns:p14="http://schemas.microsoft.com/office/powerpoint/2010/main" val="3180239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a:t>System Design</a:t>
            </a:r>
          </a:p>
        </p:txBody>
      </p:sp>
      <p:sp>
        <p:nvSpPr>
          <p:cNvPr id="3" name="Content Placeholder 2"/>
          <p:cNvSpPr>
            <a:spLocks noGrp="1"/>
          </p:cNvSpPr>
          <p:nvPr>
            <p:ph idx="1"/>
          </p:nvPr>
        </p:nvSpPr>
        <p:spPr/>
        <p:txBody>
          <a:bodyPr>
            <a:normAutofit fontScale="92500" lnSpcReduction="20000"/>
          </a:bodyPr>
          <a:lstStyle/>
          <a:p>
            <a:pPr eaLnBrk="1" hangingPunct="1">
              <a:defRPr/>
            </a:pPr>
            <a:r>
              <a:rPr lang="en-US" sz="3600" dirty="0"/>
              <a:t>What values are needed to size your fan?</a:t>
            </a:r>
            <a:endParaRPr lang="en-US" dirty="0"/>
          </a:p>
          <a:p>
            <a:pPr lvl="1" eaLnBrk="1" hangingPunct="1">
              <a:defRPr/>
            </a:pPr>
            <a:r>
              <a:rPr lang="en-US" sz="3200" dirty="0"/>
              <a:t>Total air volume per minute (Q).</a:t>
            </a:r>
          </a:p>
          <a:p>
            <a:pPr lvl="1" eaLnBrk="1" hangingPunct="1">
              <a:defRPr/>
            </a:pPr>
            <a:r>
              <a:rPr lang="en-US" sz="3200" dirty="0"/>
              <a:t>System Static Pressure – a measure of the total static pressure “losses” throughout the ventilation system.</a:t>
            </a:r>
          </a:p>
          <a:p>
            <a:pPr lvl="1" eaLnBrk="1" hangingPunct="1">
              <a:defRPr/>
            </a:pPr>
            <a:endParaRPr lang="en-US" sz="3200" dirty="0"/>
          </a:p>
          <a:p>
            <a:pPr eaLnBrk="1" hangingPunct="1">
              <a:defRPr/>
            </a:pPr>
            <a:r>
              <a:rPr lang="en-US" sz="3600" dirty="0"/>
              <a:t>Your goal is to minimize losses while providing enough air volume to control the hazard (i.e. maintaining the required capture velocity at each hood). </a:t>
            </a:r>
          </a:p>
        </p:txBody>
      </p:sp>
      <p:sp>
        <p:nvSpPr>
          <p:cNvPr id="15364" name="Slide Number Placeholder 3"/>
          <p:cNvSpPr>
            <a:spLocks noGrp="1"/>
          </p:cNvSpPr>
          <p:nvPr>
            <p:ph type="sldNum" sz="quarter" idx="12"/>
          </p:nvPr>
        </p:nvSpPr>
        <p:spPr bwMode="auto">
          <a:xfrm>
            <a:off x="1162050" y="6243638"/>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fld id="{88230D09-568F-4B87-A73A-022A291CEA6C}" type="slidenum">
              <a:rPr lang="en-US" altLang="en-US"/>
              <a:pPr/>
              <a:t>19</a:t>
            </a:fld>
            <a:endParaRPr lang="en-US" altLang="en-US"/>
          </a:p>
        </p:txBody>
      </p:sp>
    </p:spTree>
    <p:extLst>
      <p:ext uri="{BB962C8B-B14F-4D97-AF65-F5344CB8AC3E}">
        <p14:creationId xmlns:p14="http://schemas.microsoft.com/office/powerpoint/2010/main" val="31643857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Ventilation Objectives</a:t>
            </a:r>
          </a:p>
        </p:txBody>
      </p:sp>
      <p:sp>
        <p:nvSpPr>
          <p:cNvPr id="8195" name="Rectangle 3"/>
          <p:cNvSpPr>
            <a:spLocks noGrp="1" noChangeArrowheads="1"/>
          </p:cNvSpPr>
          <p:nvPr>
            <p:ph type="body" idx="1"/>
          </p:nvPr>
        </p:nvSpPr>
        <p:spPr>
          <a:xfrm>
            <a:off x="609600" y="1143000"/>
            <a:ext cx="8001000" cy="4525963"/>
          </a:xfrm>
        </p:spPr>
        <p:txBody>
          <a:bodyPr/>
          <a:lstStyle/>
          <a:p>
            <a:pPr eaLnBrk="1" hangingPunct="1"/>
            <a:r>
              <a:rPr lang="en-US" altLang="en-US" dirty="0"/>
              <a:t>Understand the basics of industrial (local exhaust) ventilation</a:t>
            </a:r>
          </a:p>
          <a:p>
            <a:pPr eaLnBrk="1" hangingPunct="1">
              <a:buFont typeface="Wingdings" panose="05000000000000000000" pitchFamily="2" charset="2"/>
              <a:buNone/>
            </a:pPr>
            <a:endParaRPr lang="en-US" altLang="en-US" dirty="0"/>
          </a:p>
          <a:p>
            <a:pPr eaLnBrk="1" hangingPunct="1"/>
            <a:endParaRPr lang="en-US" altLang="en-US" dirty="0"/>
          </a:p>
          <a:p>
            <a:pPr eaLnBrk="1" hangingPunct="1"/>
            <a:r>
              <a:rPr lang="en-US" altLang="en-US" dirty="0"/>
              <a:t>Discuss applicable standards and how ventilation is typically cited by CSHOs</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042972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6731000" y="4043363"/>
            <a:ext cx="303213" cy="857250"/>
          </a:xfrm>
          <a:prstGeom prst="rect">
            <a:avLst/>
          </a:prstGeom>
          <a:solidFill>
            <a:schemeClr val="tx2">
              <a:lumMod val="20000"/>
              <a:lumOff val="80000"/>
            </a:schemeClr>
          </a:solidFill>
          <a:ln w="25400">
            <a:solidFill>
              <a:schemeClr val="bg2"/>
            </a:solidFill>
            <a:miter lim="800000"/>
            <a:headEnd/>
            <a:tailEnd/>
          </a:ln>
        </p:spPr>
        <p:txBody>
          <a:bodyPr wrap="none" anchor="ctr"/>
          <a:lstStyle/>
          <a:p>
            <a:pPr eaLnBrk="0" hangingPunct="0">
              <a:defRPr/>
            </a:pPr>
            <a:endParaRPr lang="en-US"/>
          </a:p>
        </p:txBody>
      </p:sp>
      <p:sp>
        <p:nvSpPr>
          <p:cNvPr id="5" name="Freeform 4"/>
          <p:cNvSpPr>
            <a:spLocks/>
          </p:cNvSpPr>
          <p:nvPr/>
        </p:nvSpPr>
        <p:spPr bwMode="auto">
          <a:xfrm>
            <a:off x="2133600" y="2057400"/>
            <a:ext cx="250825" cy="152400"/>
          </a:xfrm>
          <a:custGeom>
            <a:avLst/>
            <a:gdLst/>
            <a:ahLst/>
            <a:cxnLst>
              <a:cxn ang="0">
                <a:pos x="0" y="0"/>
              </a:cxn>
              <a:cxn ang="0">
                <a:pos x="22" y="0"/>
              </a:cxn>
              <a:cxn ang="0">
                <a:pos x="52" y="3"/>
              </a:cxn>
              <a:cxn ang="0">
                <a:pos x="75" y="8"/>
              </a:cxn>
              <a:cxn ang="0">
                <a:pos x="100" y="20"/>
              </a:cxn>
              <a:cxn ang="0">
                <a:pos x="123" y="31"/>
              </a:cxn>
              <a:cxn ang="0">
                <a:pos x="87" y="126"/>
              </a:cxn>
              <a:cxn ang="0">
                <a:pos x="62" y="115"/>
              </a:cxn>
              <a:cxn ang="0">
                <a:pos x="43" y="111"/>
              </a:cxn>
              <a:cxn ang="0">
                <a:pos x="19" y="110"/>
              </a:cxn>
              <a:cxn ang="0">
                <a:pos x="1" y="110"/>
              </a:cxn>
              <a:cxn ang="0">
                <a:pos x="0" y="0"/>
              </a:cxn>
            </a:cxnLst>
            <a:rect l="0" t="0" r="r" b="b"/>
            <a:pathLst>
              <a:path w="124" h="127">
                <a:moveTo>
                  <a:pt x="0" y="0"/>
                </a:moveTo>
                <a:lnTo>
                  <a:pt x="22" y="0"/>
                </a:lnTo>
                <a:lnTo>
                  <a:pt x="52" y="3"/>
                </a:lnTo>
                <a:lnTo>
                  <a:pt x="75" y="8"/>
                </a:lnTo>
                <a:lnTo>
                  <a:pt x="100" y="20"/>
                </a:lnTo>
                <a:lnTo>
                  <a:pt x="123" y="31"/>
                </a:lnTo>
                <a:lnTo>
                  <a:pt x="87" y="126"/>
                </a:lnTo>
                <a:lnTo>
                  <a:pt x="62" y="115"/>
                </a:lnTo>
                <a:lnTo>
                  <a:pt x="43" y="111"/>
                </a:lnTo>
                <a:lnTo>
                  <a:pt x="19" y="110"/>
                </a:lnTo>
                <a:lnTo>
                  <a:pt x="1" y="110"/>
                </a:lnTo>
                <a:lnTo>
                  <a:pt x="0" y="0"/>
                </a:lnTo>
              </a:path>
            </a:pathLst>
          </a:custGeom>
          <a:solidFill>
            <a:schemeClr val="bg2">
              <a:lumMod val="20000"/>
              <a:lumOff val="80000"/>
            </a:schemeClr>
          </a:solidFill>
          <a:ln w="25400" cap="rnd" cmpd="sng">
            <a:solidFill>
              <a:schemeClr val="bg2"/>
            </a:solid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6" name="Rectangle 5"/>
          <p:cNvSpPr>
            <a:spLocks noChangeArrowheads="1"/>
          </p:cNvSpPr>
          <p:nvPr/>
        </p:nvSpPr>
        <p:spPr bwMode="auto">
          <a:xfrm rot="1500000">
            <a:off x="3721100" y="2851150"/>
            <a:ext cx="477838" cy="150813"/>
          </a:xfrm>
          <a:prstGeom prst="rect">
            <a:avLst/>
          </a:prstGeom>
          <a:solidFill>
            <a:schemeClr val="bg2">
              <a:lumMod val="20000"/>
              <a:lumOff val="80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7" name="Rectangle 6"/>
          <p:cNvSpPr>
            <a:spLocks noChangeArrowheads="1"/>
          </p:cNvSpPr>
          <p:nvPr/>
        </p:nvSpPr>
        <p:spPr bwMode="auto">
          <a:xfrm>
            <a:off x="5995988" y="4908550"/>
            <a:ext cx="1060450" cy="1193800"/>
          </a:xfrm>
          <a:prstGeom prst="rect">
            <a:avLst/>
          </a:prstGeom>
          <a:solidFill>
            <a:schemeClr val="tx2">
              <a:lumMod val="75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8" name="Rectangle 7"/>
          <p:cNvSpPr>
            <a:spLocks noChangeArrowheads="1"/>
          </p:cNvSpPr>
          <p:nvPr/>
        </p:nvSpPr>
        <p:spPr bwMode="auto">
          <a:xfrm>
            <a:off x="4929188" y="4722813"/>
            <a:ext cx="31750" cy="1376362"/>
          </a:xfrm>
          <a:prstGeom prst="rect">
            <a:avLst/>
          </a:prstGeom>
          <a:solidFill>
            <a:schemeClr val="tx2">
              <a:lumMod val="75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9" name="Rectangle 8"/>
          <p:cNvSpPr>
            <a:spLocks noChangeArrowheads="1"/>
          </p:cNvSpPr>
          <p:nvPr/>
        </p:nvSpPr>
        <p:spPr bwMode="auto">
          <a:xfrm>
            <a:off x="5759450" y="4722813"/>
            <a:ext cx="33338" cy="1376362"/>
          </a:xfrm>
          <a:prstGeom prst="rect">
            <a:avLst/>
          </a:prstGeom>
          <a:solidFill>
            <a:schemeClr val="tx2">
              <a:lumMod val="75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51208" name="Freeform 9"/>
          <p:cNvSpPr>
            <a:spLocks/>
          </p:cNvSpPr>
          <p:nvPr/>
        </p:nvSpPr>
        <p:spPr bwMode="auto">
          <a:xfrm>
            <a:off x="6092825" y="4221163"/>
            <a:ext cx="1588" cy="1587"/>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3365FB"/>
          </a:solidFill>
          <a:ln w="25400" cap="rnd">
            <a:solidFill>
              <a:schemeClr val="bg2"/>
            </a:solidFill>
            <a:round/>
            <a:headEnd/>
            <a:tailEnd/>
          </a:ln>
        </p:spPr>
        <p:txBody>
          <a:bodyPr/>
          <a:lstStyle/>
          <a:p>
            <a:endParaRPr lang="en-US"/>
          </a:p>
        </p:txBody>
      </p:sp>
      <p:sp>
        <p:nvSpPr>
          <p:cNvPr id="11" name="Freeform 10"/>
          <p:cNvSpPr>
            <a:spLocks/>
          </p:cNvSpPr>
          <p:nvPr/>
        </p:nvSpPr>
        <p:spPr bwMode="auto">
          <a:xfrm>
            <a:off x="5786438" y="4465638"/>
            <a:ext cx="644525" cy="841375"/>
          </a:xfrm>
          <a:custGeom>
            <a:avLst/>
            <a:gdLst/>
            <a:ahLst/>
            <a:cxnLst>
              <a:cxn ang="0">
                <a:pos x="0" y="99"/>
              </a:cxn>
              <a:cxn ang="0">
                <a:pos x="325" y="529"/>
              </a:cxn>
              <a:cxn ang="0">
                <a:pos x="455" y="430"/>
              </a:cxn>
              <a:cxn ang="0">
                <a:pos x="130" y="0"/>
              </a:cxn>
              <a:cxn ang="0">
                <a:pos x="0" y="99"/>
              </a:cxn>
            </a:cxnLst>
            <a:rect l="0" t="0" r="r" b="b"/>
            <a:pathLst>
              <a:path w="456" h="530">
                <a:moveTo>
                  <a:pt x="0" y="99"/>
                </a:moveTo>
                <a:lnTo>
                  <a:pt x="325" y="529"/>
                </a:lnTo>
                <a:lnTo>
                  <a:pt x="455" y="430"/>
                </a:lnTo>
                <a:lnTo>
                  <a:pt x="130" y="0"/>
                </a:lnTo>
                <a:lnTo>
                  <a:pt x="0" y="99"/>
                </a:lnTo>
              </a:path>
            </a:pathLst>
          </a:custGeom>
          <a:solidFill>
            <a:schemeClr val="tx1">
              <a:lumMod val="85000"/>
            </a:schemeClr>
          </a:solidFill>
          <a:ln w="25400" cap="rnd" cmpd="sng">
            <a:solidFill>
              <a:schemeClr val="bg2"/>
            </a:solid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12" name="Oval 11"/>
          <p:cNvSpPr>
            <a:spLocks noChangeArrowheads="1"/>
          </p:cNvSpPr>
          <p:nvPr/>
        </p:nvSpPr>
        <p:spPr bwMode="auto">
          <a:xfrm>
            <a:off x="6076950" y="5049838"/>
            <a:ext cx="898525" cy="1011237"/>
          </a:xfrm>
          <a:prstGeom prst="ellipse">
            <a:avLst/>
          </a:prstGeom>
          <a:solidFill>
            <a:schemeClr val="tx1">
              <a:lumMod val="85000"/>
            </a:schemeClr>
          </a:solidFill>
          <a:ln w="25400">
            <a:solidFill>
              <a:schemeClr val="bg2"/>
            </a:solidFill>
            <a:round/>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37899" name="Rectangle 12"/>
          <p:cNvSpPr>
            <a:spLocks noChangeArrowheads="1"/>
          </p:cNvSpPr>
          <p:nvPr/>
        </p:nvSpPr>
        <p:spPr bwMode="auto">
          <a:xfrm>
            <a:off x="6704013" y="2035175"/>
            <a:ext cx="357187" cy="1976438"/>
          </a:xfrm>
          <a:prstGeom prst="rect">
            <a:avLst/>
          </a:prstGeom>
          <a:solidFill>
            <a:schemeClr val="tx2">
              <a:lumMod val="20000"/>
              <a:lumOff val="80000"/>
            </a:schemeClr>
          </a:solidFill>
          <a:ln w="25400">
            <a:solidFill>
              <a:schemeClr val="bg2"/>
            </a:solidFill>
            <a:miter lim="800000"/>
            <a:headEnd/>
            <a:tailEnd/>
          </a:ln>
        </p:spPr>
        <p:txBody>
          <a:bodyPr wrap="none" anchor="ctr"/>
          <a:lstStyle/>
          <a:p>
            <a:pPr eaLnBrk="0" hangingPunct="0">
              <a:defRPr/>
            </a:pPr>
            <a:endParaRPr lang="en-US"/>
          </a:p>
        </p:txBody>
      </p:sp>
      <p:sp>
        <p:nvSpPr>
          <p:cNvPr id="14" name="Rectangle 13"/>
          <p:cNvSpPr>
            <a:spLocks noChangeArrowheads="1"/>
          </p:cNvSpPr>
          <p:nvPr/>
        </p:nvSpPr>
        <p:spPr bwMode="auto">
          <a:xfrm>
            <a:off x="4421188" y="2947988"/>
            <a:ext cx="485775" cy="306387"/>
          </a:xfrm>
          <a:prstGeom prst="rect">
            <a:avLst/>
          </a:prstGeom>
          <a:solidFill>
            <a:schemeClr val="bg2">
              <a:lumMod val="20000"/>
              <a:lumOff val="80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15" name="Freeform 14"/>
          <p:cNvSpPr>
            <a:spLocks/>
          </p:cNvSpPr>
          <p:nvPr/>
        </p:nvSpPr>
        <p:spPr bwMode="auto">
          <a:xfrm>
            <a:off x="3757613" y="2938463"/>
            <a:ext cx="660400" cy="325437"/>
          </a:xfrm>
          <a:custGeom>
            <a:avLst/>
            <a:gdLst/>
            <a:ahLst/>
            <a:cxnLst>
              <a:cxn ang="0">
                <a:pos x="467" y="0"/>
              </a:cxn>
              <a:cxn ang="0">
                <a:pos x="0" y="57"/>
              </a:cxn>
              <a:cxn ang="0">
                <a:pos x="0" y="159"/>
              </a:cxn>
              <a:cxn ang="0">
                <a:pos x="464" y="204"/>
              </a:cxn>
              <a:cxn ang="0">
                <a:pos x="467" y="0"/>
              </a:cxn>
            </a:cxnLst>
            <a:rect l="0" t="0" r="r" b="b"/>
            <a:pathLst>
              <a:path w="468" h="205">
                <a:moveTo>
                  <a:pt x="467" y="0"/>
                </a:moveTo>
                <a:lnTo>
                  <a:pt x="0" y="57"/>
                </a:lnTo>
                <a:lnTo>
                  <a:pt x="0" y="159"/>
                </a:lnTo>
                <a:lnTo>
                  <a:pt x="464" y="204"/>
                </a:lnTo>
                <a:lnTo>
                  <a:pt x="467" y="0"/>
                </a:lnTo>
              </a:path>
            </a:pathLst>
          </a:custGeom>
          <a:solidFill>
            <a:schemeClr val="bg2">
              <a:lumMod val="20000"/>
              <a:lumOff val="80000"/>
            </a:schemeClr>
          </a:solidFill>
          <a:ln w="25400" cap="rnd" cmpd="sng">
            <a:solidFill>
              <a:schemeClr val="bg2"/>
            </a:solid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16" name="Rectangle 15"/>
          <p:cNvSpPr>
            <a:spLocks noChangeArrowheads="1"/>
          </p:cNvSpPr>
          <p:nvPr/>
        </p:nvSpPr>
        <p:spPr bwMode="auto">
          <a:xfrm>
            <a:off x="2054225" y="3035300"/>
            <a:ext cx="1693863" cy="144463"/>
          </a:xfrm>
          <a:prstGeom prst="rect">
            <a:avLst/>
          </a:prstGeom>
          <a:solidFill>
            <a:schemeClr val="bg2">
              <a:lumMod val="20000"/>
              <a:lumOff val="80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17" name="Rectangle 16"/>
          <p:cNvSpPr>
            <a:spLocks noChangeArrowheads="1"/>
          </p:cNvSpPr>
          <p:nvPr/>
        </p:nvSpPr>
        <p:spPr bwMode="auto">
          <a:xfrm rot="1500000">
            <a:off x="2138363" y="2395538"/>
            <a:ext cx="1671637" cy="152400"/>
          </a:xfrm>
          <a:prstGeom prst="rect">
            <a:avLst/>
          </a:prstGeom>
          <a:solidFill>
            <a:schemeClr val="bg2">
              <a:lumMod val="20000"/>
              <a:lumOff val="80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18" name="Freeform 17"/>
          <p:cNvSpPr>
            <a:spLocks/>
          </p:cNvSpPr>
          <p:nvPr/>
        </p:nvSpPr>
        <p:spPr bwMode="auto">
          <a:xfrm>
            <a:off x="838200" y="2057400"/>
            <a:ext cx="277813" cy="273050"/>
          </a:xfrm>
          <a:custGeom>
            <a:avLst/>
            <a:gdLst/>
            <a:ahLst/>
            <a:cxnLst>
              <a:cxn ang="0">
                <a:pos x="196" y="0"/>
              </a:cxn>
              <a:cxn ang="0">
                <a:pos x="163" y="0"/>
              </a:cxn>
              <a:cxn ang="0">
                <a:pos x="136" y="2"/>
              </a:cxn>
              <a:cxn ang="0">
                <a:pos x="94" y="10"/>
              </a:cxn>
              <a:cxn ang="0">
                <a:pos x="60" y="23"/>
              </a:cxn>
              <a:cxn ang="0">
                <a:pos x="37" y="43"/>
              </a:cxn>
              <a:cxn ang="0">
                <a:pos x="19" y="71"/>
              </a:cxn>
              <a:cxn ang="0">
                <a:pos x="9" y="95"/>
              </a:cxn>
              <a:cxn ang="0">
                <a:pos x="3" y="127"/>
              </a:cxn>
              <a:cxn ang="0">
                <a:pos x="0" y="169"/>
              </a:cxn>
              <a:cxn ang="0">
                <a:pos x="105" y="171"/>
              </a:cxn>
              <a:cxn ang="0">
                <a:pos x="111" y="134"/>
              </a:cxn>
              <a:cxn ang="0">
                <a:pos x="120" y="122"/>
              </a:cxn>
              <a:cxn ang="0">
                <a:pos x="133" y="110"/>
              </a:cxn>
              <a:cxn ang="0">
                <a:pos x="162" y="105"/>
              </a:cxn>
              <a:cxn ang="0">
                <a:pos x="195" y="104"/>
              </a:cxn>
              <a:cxn ang="0">
                <a:pos x="196" y="0"/>
              </a:cxn>
            </a:cxnLst>
            <a:rect l="0" t="0" r="r" b="b"/>
            <a:pathLst>
              <a:path w="197" h="172">
                <a:moveTo>
                  <a:pt x="196" y="0"/>
                </a:moveTo>
                <a:lnTo>
                  <a:pt x="163" y="0"/>
                </a:lnTo>
                <a:lnTo>
                  <a:pt x="136" y="2"/>
                </a:lnTo>
                <a:lnTo>
                  <a:pt x="94" y="10"/>
                </a:lnTo>
                <a:lnTo>
                  <a:pt x="60" y="23"/>
                </a:lnTo>
                <a:lnTo>
                  <a:pt x="37" y="43"/>
                </a:lnTo>
                <a:lnTo>
                  <a:pt x="19" y="71"/>
                </a:lnTo>
                <a:lnTo>
                  <a:pt x="9" y="95"/>
                </a:lnTo>
                <a:lnTo>
                  <a:pt x="3" y="127"/>
                </a:lnTo>
                <a:lnTo>
                  <a:pt x="0" y="169"/>
                </a:lnTo>
                <a:lnTo>
                  <a:pt x="105" y="171"/>
                </a:lnTo>
                <a:lnTo>
                  <a:pt x="111" y="134"/>
                </a:lnTo>
                <a:lnTo>
                  <a:pt x="120" y="122"/>
                </a:lnTo>
                <a:lnTo>
                  <a:pt x="133" y="110"/>
                </a:lnTo>
                <a:lnTo>
                  <a:pt x="162" y="105"/>
                </a:lnTo>
                <a:lnTo>
                  <a:pt x="195" y="104"/>
                </a:lnTo>
                <a:lnTo>
                  <a:pt x="196" y="0"/>
                </a:lnTo>
              </a:path>
            </a:pathLst>
          </a:custGeom>
          <a:solidFill>
            <a:schemeClr val="bg2">
              <a:lumMod val="20000"/>
              <a:lumOff val="80000"/>
            </a:schemeClr>
          </a:solidFill>
          <a:ln w="25400" cap="rnd" cmpd="sng">
            <a:solidFill>
              <a:schemeClr val="bg2"/>
            </a:solid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51217" name="AutoShape 18"/>
          <p:cNvSpPr>
            <a:spLocks noChangeArrowheads="1"/>
          </p:cNvSpPr>
          <p:nvPr/>
        </p:nvSpPr>
        <p:spPr bwMode="auto">
          <a:xfrm flipV="1">
            <a:off x="762000" y="2514600"/>
            <a:ext cx="285750" cy="301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accent2"/>
          </a:solidFill>
          <a:ln w="25400">
            <a:solidFill>
              <a:schemeClr val="bg2"/>
            </a:solidFill>
            <a:miter lim="800000"/>
            <a:headEnd/>
            <a:tailEnd/>
          </a:ln>
        </p:spPr>
        <p:txBody>
          <a:bodyPr rot="10800000" wrap="none" anchor="ctr"/>
          <a:lstStyle/>
          <a:p>
            <a:endParaRPr lang="en-US"/>
          </a:p>
        </p:txBody>
      </p:sp>
      <p:sp>
        <p:nvSpPr>
          <p:cNvPr id="20" name="Rectangle 19"/>
          <p:cNvSpPr>
            <a:spLocks noChangeArrowheads="1"/>
          </p:cNvSpPr>
          <p:nvPr/>
        </p:nvSpPr>
        <p:spPr bwMode="auto">
          <a:xfrm>
            <a:off x="838200" y="2286000"/>
            <a:ext cx="152400" cy="233363"/>
          </a:xfrm>
          <a:prstGeom prst="rect">
            <a:avLst/>
          </a:prstGeom>
          <a:solidFill>
            <a:schemeClr val="bg2">
              <a:lumMod val="20000"/>
              <a:lumOff val="80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21" name="Freeform 20"/>
          <p:cNvSpPr>
            <a:spLocks/>
          </p:cNvSpPr>
          <p:nvPr/>
        </p:nvSpPr>
        <p:spPr bwMode="auto">
          <a:xfrm>
            <a:off x="4918075" y="2941638"/>
            <a:ext cx="1176338" cy="2257425"/>
          </a:xfrm>
          <a:custGeom>
            <a:avLst/>
            <a:gdLst/>
            <a:ahLst/>
            <a:cxnLst>
              <a:cxn ang="0">
                <a:pos x="833" y="0"/>
              </a:cxn>
              <a:cxn ang="0">
                <a:pos x="0" y="0"/>
              </a:cxn>
              <a:cxn ang="0">
                <a:pos x="0" y="1229"/>
              </a:cxn>
              <a:cxn ang="0">
                <a:pos x="133" y="1421"/>
              </a:cxn>
              <a:cxn ang="0">
                <a:pos x="500" y="1421"/>
              </a:cxn>
              <a:cxn ang="0">
                <a:pos x="633" y="1229"/>
              </a:cxn>
              <a:cxn ang="0">
                <a:pos x="633" y="1075"/>
              </a:cxn>
              <a:cxn ang="0">
                <a:pos x="833" y="1075"/>
              </a:cxn>
              <a:cxn ang="0">
                <a:pos x="833" y="0"/>
              </a:cxn>
            </a:cxnLst>
            <a:rect l="0" t="0" r="r" b="b"/>
            <a:pathLst>
              <a:path w="834" h="1422">
                <a:moveTo>
                  <a:pt x="833" y="0"/>
                </a:moveTo>
                <a:lnTo>
                  <a:pt x="0" y="0"/>
                </a:lnTo>
                <a:lnTo>
                  <a:pt x="0" y="1229"/>
                </a:lnTo>
                <a:lnTo>
                  <a:pt x="133" y="1421"/>
                </a:lnTo>
                <a:lnTo>
                  <a:pt x="500" y="1421"/>
                </a:lnTo>
                <a:lnTo>
                  <a:pt x="633" y="1229"/>
                </a:lnTo>
                <a:lnTo>
                  <a:pt x="633" y="1075"/>
                </a:lnTo>
                <a:lnTo>
                  <a:pt x="833" y="1075"/>
                </a:lnTo>
                <a:lnTo>
                  <a:pt x="833" y="0"/>
                </a:lnTo>
              </a:path>
            </a:pathLst>
          </a:custGeom>
          <a:solidFill>
            <a:schemeClr val="accent1">
              <a:lumMod val="60000"/>
              <a:lumOff val="40000"/>
            </a:schemeClr>
          </a:solidFill>
          <a:ln w="25400" cap="rnd" cmpd="sng">
            <a:solidFill>
              <a:schemeClr val="bg2"/>
            </a:solid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2" name="Rectangle 21"/>
          <p:cNvSpPr>
            <a:spLocks noChangeArrowheads="1"/>
          </p:cNvSpPr>
          <p:nvPr/>
        </p:nvSpPr>
        <p:spPr bwMode="auto">
          <a:xfrm>
            <a:off x="1143000" y="2057400"/>
            <a:ext cx="1066800" cy="152400"/>
          </a:xfrm>
          <a:prstGeom prst="rect">
            <a:avLst/>
          </a:prstGeom>
          <a:solidFill>
            <a:schemeClr val="bg2">
              <a:lumMod val="20000"/>
              <a:lumOff val="80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51221" name="AutoShape 22"/>
          <p:cNvSpPr>
            <a:spLocks noChangeArrowheads="1"/>
          </p:cNvSpPr>
          <p:nvPr/>
        </p:nvSpPr>
        <p:spPr bwMode="auto">
          <a:xfrm rot="5400000" flipV="1">
            <a:off x="1744662" y="2981326"/>
            <a:ext cx="320675" cy="266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accent2"/>
          </a:solidFill>
          <a:ln w="25400">
            <a:solidFill>
              <a:schemeClr val="bg2"/>
            </a:solidFill>
            <a:miter lim="800000"/>
            <a:headEnd/>
            <a:tailEnd/>
          </a:ln>
        </p:spPr>
        <p:txBody>
          <a:bodyPr wrap="none" anchor="ctr"/>
          <a:lstStyle/>
          <a:p>
            <a:endParaRPr lang="en-US"/>
          </a:p>
        </p:txBody>
      </p:sp>
      <p:sp>
        <p:nvSpPr>
          <p:cNvPr id="51222" name="TextBox 23"/>
          <p:cNvSpPr txBox="1">
            <a:spLocks noChangeArrowheads="1"/>
          </p:cNvSpPr>
          <p:nvPr/>
        </p:nvSpPr>
        <p:spPr bwMode="auto">
          <a:xfrm>
            <a:off x="1905000" y="304800"/>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u="none"/>
              <a:t>Local Exhaust Components</a:t>
            </a:r>
            <a:r>
              <a:rPr lang="en-US" altLang="en-US"/>
              <a:t> </a:t>
            </a:r>
          </a:p>
        </p:txBody>
      </p:sp>
      <p:sp>
        <p:nvSpPr>
          <p:cNvPr id="51223" name="TextBox 24"/>
          <p:cNvSpPr txBox="1">
            <a:spLocks noChangeArrowheads="1"/>
          </p:cNvSpPr>
          <p:nvPr/>
        </p:nvSpPr>
        <p:spPr bwMode="auto">
          <a:xfrm>
            <a:off x="304800" y="3810000"/>
            <a:ext cx="3886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2800" b="1" u="none">
                <a:solidFill>
                  <a:srgbClr val="FF0000"/>
                </a:solidFill>
              </a:rPr>
              <a:t>We know Q needed to control the hazard.  What else is needed to select our fan? </a:t>
            </a:r>
          </a:p>
        </p:txBody>
      </p:sp>
      <p:cxnSp>
        <p:nvCxnSpPr>
          <p:cNvPr id="51224" name="Straight Arrow Connector 25"/>
          <p:cNvCxnSpPr>
            <a:cxnSpLocks noChangeShapeType="1"/>
          </p:cNvCxnSpPr>
          <p:nvPr/>
        </p:nvCxnSpPr>
        <p:spPr bwMode="auto">
          <a:xfrm rot="16200000" flipV="1">
            <a:off x="571500" y="3238500"/>
            <a:ext cx="914400" cy="228600"/>
          </a:xfrm>
          <a:prstGeom prst="straightConnector1">
            <a:avLst/>
          </a:prstGeom>
          <a:noFill/>
          <a:ln w="28575"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51225" name="Straight Arrow Connector 26"/>
          <p:cNvCxnSpPr>
            <a:cxnSpLocks noChangeShapeType="1"/>
          </p:cNvCxnSpPr>
          <p:nvPr/>
        </p:nvCxnSpPr>
        <p:spPr bwMode="auto">
          <a:xfrm rot="5400000" flipH="1" flipV="1">
            <a:off x="1100137" y="3243263"/>
            <a:ext cx="619125" cy="533400"/>
          </a:xfrm>
          <a:prstGeom prst="straightConnector1">
            <a:avLst/>
          </a:prstGeom>
          <a:noFill/>
          <a:ln w="28575"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725543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6731000" y="4043363"/>
            <a:ext cx="303213" cy="857250"/>
          </a:xfrm>
          <a:prstGeom prst="rect">
            <a:avLst/>
          </a:prstGeom>
          <a:solidFill>
            <a:schemeClr val="tx2">
              <a:lumMod val="20000"/>
              <a:lumOff val="80000"/>
            </a:schemeClr>
          </a:solidFill>
          <a:ln w="25400">
            <a:solidFill>
              <a:schemeClr val="bg2"/>
            </a:solidFill>
            <a:miter lim="800000"/>
            <a:headEnd/>
            <a:tailEnd/>
          </a:ln>
        </p:spPr>
        <p:txBody>
          <a:bodyPr wrap="none" anchor="ctr"/>
          <a:lstStyle/>
          <a:p>
            <a:pPr eaLnBrk="0" hangingPunct="0">
              <a:defRPr/>
            </a:pPr>
            <a:endParaRPr lang="en-US"/>
          </a:p>
        </p:txBody>
      </p:sp>
      <p:sp>
        <p:nvSpPr>
          <p:cNvPr id="5" name="Freeform 4"/>
          <p:cNvSpPr>
            <a:spLocks/>
          </p:cNvSpPr>
          <p:nvPr/>
        </p:nvSpPr>
        <p:spPr bwMode="auto">
          <a:xfrm>
            <a:off x="2133600" y="2057400"/>
            <a:ext cx="250825" cy="152400"/>
          </a:xfrm>
          <a:custGeom>
            <a:avLst/>
            <a:gdLst/>
            <a:ahLst/>
            <a:cxnLst>
              <a:cxn ang="0">
                <a:pos x="0" y="0"/>
              </a:cxn>
              <a:cxn ang="0">
                <a:pos x="22" y="0"/>
              </a:cxn>
              <a:cxn ang="0">
                <a:pos x="52" y="3"/>
              </a:cxn>
              <a:cxn ang="0">
                <a:pos x="75" y="8"/>
              </a:cxn>
              <a:cxn ang="0">
                <a:pos x="100" y="20"/>
              </a:cxn>
              <a:cxn ang="0">
                <a:pos x="123" y="31"/>
              </a:cxn>
              <a:cxn ang="0">
                <a:pos x="87" y="126"/>
              </a:cxn>
              <a:cxn ang="0">
                <a:pos x="62" y="115"/>
              </a:cxn>
              <a:cxn ang="0">
                <a:pos x="43" y="111"/>
              </a:cxn>
              <a:cxn ang="0">
                <a:pos x="19" y="110"/>
              </a:cxn>
              <a:cxn ang="0">
                <a:pos x="1" y="110"/>
              </a:cxn>
              <a:cxn ang="0">
                <a:pos x="0" y="0"/>
              </a:cxn>
            </a:cxnLst>
            <a:rect l="0" t="0" r="r" b="b"/>
            <a:pathLst>
              <a:path w="124" h="127">
                <a:moveTo>
                  <a:pt x="0" y="0"/>
                </a:moveTo>
                <a:lnTo>
                  <a:pt x="22" y="0"/>
                </a:lnTo>
                <a:lnTo>
                  <a:pt x="52" y="3"/>
                </a:lnTo>
                <a:lnTo>
                  <a:pt x="75" y="8"/>
                </a:lnTo>
                <a:lnTo>
                  <a:pt x="100" y="20"/>
                </a:lnTo>
                <a:lnTo>
                  <a:pt x="123" y="31"/>
                </a:lnTo>
                <a:lnTo>
                  <a:pt x="87" y="126"/>
                </a:lnTo>
                <a:lnTo>
                  <a:pt x="62" y="115"/>
                </a:lnTo>
                <a:lnTo>
                  <a:pt x="43" y="111"/>
                </a:lnTo>
                <a:lnTo>
                  <a:pt x="19" y="110"/>
                </a:lnTo>
                <a:lnTo>
                  <a:pt x="1" y="110"/>
                </a:lnTo>
                <a:lnTo>
                  <a:pt x="0" y="0"/>
                </a:lnTo>
              </a:path>
            </a:pathLst>
          </a:custGeom>
          <a:solidFill>
            <a:schemeClr val="bg2">
              <a:lumMod val="20000"/>
              <a:lumOff val="80000"/>
            </a:schemeClr>
          </a:solidFill>
          <a:ln w="25400" cap="rnd" cmpd="sng">
            <a:solidFill>
              <a:schemeClr val="bg2"/>
            </a:solid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6" name="Rectangle 5"/>
          <p:cNvSpPr>
            <a:spLocks noChangeArrowheads="1"/>
          </p:cNvSpPr>
          <p:nvPr/>
        </p:nvSpPr>
        <p:spPr bwMode="auto">
          <a:xfrm rot="1500000">
            <a:off x="3721100" y="2851150"/>
            <a:ext cx="477838" cy="150813"/>
          </a:xfrm>
          <a:prstGeom prst="rect">
            <a:avLst/>
          </a:prstGeom>
          <a:solidFill>
            <a:schemeClr val="bg2">
              <a:lumMod val="20000"/>
              <a:lumOff val="80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7" name="Rectangle 6"/>
          <p:cNvSpPr>
            <a:spLocks noChangeArrowheads="1"/>
          </p:cNvSpPr>
          <p:nvPr/>
        </p:nvSpPr>
        <p:spPr bwMode="auto">
          <a:xfrm>
            <a:off x="5995988" y="4908550"/>
            <a:ext cx="1060450" cy="1193800"/>
          </a:xfrm>
          <a:prstGeom prst="rect">
            <a:avLst/>
          </a:prstGeom>
          <a:solidFill>
            <a:schemeClr val="tx2">
              <a:lumMod val="75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8" name="Rectangle 7"/>
          <p:cNvSpPr>
            <a:spLocks noChangeArrowheads="1"/>
          </p:cNvSpPr>
          <p:nvPr/>
        </p:nvSpPr>
        <p:spPr bwMode="auto">
          <a:xfrm>
            <a:off x="4929188" y="4722813"/>
            <a:ext cx="31750" cy="1376362"/>
          </a:xfrm>
          <a:prstGeom prst="rect">
            <a:avLst/>
          </a:prstGeom>
          <a:solidFill>
            <a:schemeClr val="tx2">
              <a:lumMod val="75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9" name="Rectangle 8"/>
          <p:cNvSpPr>
            <a:spLocks noChangeArrowheads="1"/>
          </p:cNvSpPr>
          <p:nvPr/>
        </p:nvSpPr>
        <p:spPr bwMode="auto">
          <a:xfrm>
            <a:off x="5759450" y="4722813"/>
            <a:ext cx="33338" cy="1376362"/>
          </a:xfrm>
          <a:prstGeom prst="rect">
            <a:avLst/>
          </a:prstGeom>
          <a:solidFill>
            <a:schemeClr val="tx2">
              <a:lumMod val="75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52232" name="Freeform 9"/>
          <p:cNvSpPr>
            <a:spLocks/>
          </p:cNvSpPr>
          <p:nvPr/>
        </p:nvSpPr>
        <p:spPr bwMode="auto">
          <a:xfrm>
            <a:off x="6092825" y="4221163"/>
            <a:ext cx="1588" cy="1587"/>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3365FB"/>
          </a:solidFill>
          <a:ln w="25400" cap="rnd">
            <a:solidFill>
              <a:schemeClr val="bg2"/>
            </a:solidFill>
            <a:round/>
            <a:headEnd/>
            <a:tailEnd/>
          </a:ln>
        </p:spPr>
        <p:txBody>
          <a:bodyPr/>
          <a:lstStyle/>
          <a:p>
            <a:endParaRPr lang="en-US"/>
          </a:p>
        </p:txBody>
      </p:sp>
      <p:sp>
        <p:nvSpPr>
          <p:cNvPr id="11" name="Freeform 10"/>
          <p:cNvSpPr>
            <a:spLocks/>
          </p:cNvSpPr>
          <p:nvPr/>
        </p:nvSpPr>
        <p:spPr bwMode="auto">
          <a:xfrm>
            <a:off x="5786438" y="4465638"/>
            <a:ext cx="644525" cy="841375"/>
          </a:xfrm>
          <a:custGeom>
            <a:avLst/>
            <a:gdLst/>
            <a:ahLst/>
            <a:cxnLst>
              <a:cxn ang="0">
                <a:pos x="0" y="99"/>
              </a:cxn>
              <a:cxn ang="0">
                <a:pos x="325" y="529"/>
              </a:cxn>
              <a:cxn ang="0">
                <a:pos x="455" y="430"/>
              </a:cxn>
              <a:cxn ang="0">
                <a:pos x="130" y="0"/>
              </a:cxn>
              <a:cxn ang="0">
                <a:pos x="0" y="99"/>
              </a:cxn>
            </a:cxnLst>
            <a:rect l="0" t="0" r="r" b="b"/>
            <a:pathLst>
              <a:path w="456" h="530">
                <a:moveTo>
                  <a:pt x="0" y="99"/>
                </a:moveTo>
                <a:lnTo>
                  <a:pt x="325" y="529"/>
                </a:lnTo>
                <a:lnTo>
                  <a:pt x="455" y="430"/>
                </a:lnTo>
                <a:lnTo>
                  <a:pt x="130" y="0"/>
                </a:lnTo>
                <a:lnTo>
                  <a:pt x="0" y="99"/>
                </a:lnTo>
              </a:path>
            </a:pathLst>
          </a:custGeom>
          <a:solidFill>
            <a:schemeClr val="tx1">
              <a:lumMod val="85000"/>
            </a:schemeClr>
          </a:solidFill>
          <a:ln w="25400" cap="rnd" cmpd="sng">
            <a:solidFill>
              <a:schemeClr val="bg2"/>
            </a:solid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12" name="Oval 11"/>
          <p:cNvSpPr>
            <a:spLocks noChangeArrowheads="1"/>
          </p:cNvSpPr>
          <p:nvPr/>
        </p:nvSpPr>
        <p:spPr bwMode="auto">
          <a:xfrm>
            <a:off x="6076950" y="5049838"/>
            <a:ext cx="898525" cy="1011237"/>
          </a:xfrm>
          <a:prstGeom prst="ellipse">
            <a:avLst/>
          </a:prstGeom>
          <a:solidFill>
            <a:schemeClr val="tx1">
              <a:lumMod val="85000"/>
            </a:schemeClr>
          </a:solidFill>
          <a:ln w="25400">
            <a:solidFill>
              <a:schemeClr val="bg2"/>
            </a:solidFill>
            <a:round/>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37899" name="Rectangle 12"/>
          <p:cNvSpPr>
            <a:spLocks noChangeArrowheads="1"/>
          </p:cNvSpPr>
          <p:nvPr/>
        </p:nvSpPr>
        <p:spPr bwMode="auto">
          <a:xfrm>
            <a:off x="6704013" y="2035175"/>
            <a:ext cx="357187" cy="1976438"/>
          </a:xfrm>
          <a:prstGeom prst="rect">
            <a:avLst/>
          </a:prstGeom>
          <a:solidFill>
            <a:schemeClr val="tx2">
              <a:lumMod val="20000"/>
              <a:lumOff val="80000"/>
            </a:schemeClr>
          </a:solidFill>
          <a:ln w="25400">
            <a:solidFill>
              <a:schemeClr val="bg2"/>
            </a:solidFill>
            <a:miter lim="800000"/>
            <a:headEnd/>
            <a:tailEnd/>
          </a:ln>
        </p:spPr>
        <p:txBody>
          <a:bodyPr wrap="none" anchor="ctr"/>
          <a:lstStyle/>
          <a:p>
            <a:pPr eaLnBrk="0" hangingPunct="0">
              <a:defRPr/>
            </a:pPr>
            <a:endParaRPr lang="en-US"/>
          </a:p>
        </p:txBody>
      </p:sp>
      <p:sp>
        <p:nvSpPr>
          <p:cNvPr id="14" name="Rectangle 13"/>
          <p:cNvSpPr>
            <a:spLocks noChangeArrowheads="1"/>
          </p:cNvSpPr>
          <p:nvPr/>
        </p:nvSpPr>
        <p:spPr bwMode="auto">
          <a:xfrm>
            <a:off x="4421188" y="2947988"/>
            <a:ext cx="485775" cy="306387"/>
          </a:xfrm>
          <a:prstGeom prst="rect">
            <a:avLst/>
          </a:prstGeom>
          <a:solidFill>
            <a:schemeClr val="bg2">
              <a:lumMod val="20000"/>
              <a:lumOff val="80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15" name="Freeform 14"/>
          <p:cNvSpPr>
            <a:spLocks/>
          </p:cNvSpPr>
          <p:nvPr/>
        </p:nvSpPr>
        <p:spPr bwMode="auto">
          <a:xfrm>
            <a:off x="3757613" y="2938463"/>
            <a:ext cx="660400" cy="325437"/>
          </a:xfrm>
          <a:custGeom>
            <a:avLst/>
            <a:gdLst/>
            <a:ahLst/>
            <a:cxnLst>
              <a:cxn ang="0">
                <a:pos x="467" y="0"/>
              </a:cxn>
              <a:cxn ang="0">
                <a:pos x="0" y="57"/>
              </a:cxn>
              <a:cxn ang="0">
                <a:pos x="0" y="159"/>
              </a:cxn>
              <a:cxn ang="0">
                <a:pos x="464" y="204"/>
              </a:cxn>
              <a:cxn ang="0">
                <a:pos x="467" y="0"/>
              </a:cxn>
            </a:cxnLst>
            <a:rect l="0" t="0" r="r" b="b"/>
            <a:pathLst>
              <a:path w="468" h="205">
                <a:moveTo>
                  <a:pt x="467" y="0"/>
                </a:moveTo>
                <a:lnTo>
                  <a:pt x="0" y="57"/>
                </a:lnTo>
                <a:lnTo>
                  <a:pt x="0" y="159"/>
                </a:lnTo>
                <a:lnTo>
                  <a:pt x="464" y="204"/>
                </a:lnTo>
                <a:lnTo>
                  <a:pt x="467" y="0"/>
                </a:lnTo>
              </a:path>
            </a:pathLst>
          </a:custGeom>
          <a:solidFill>
            <a:schemeClr val="bg2">
              <a:lumMod val="20000"/>
              <a:lumOff val="80000"/>
            </a:schemeClr>
          </a:solidFill>
          <a:ln w="25400" cap="rnd" cmpd="sng">
            <a:solidFill>
              <a:schemeClr val="bg2"/>
            </a:solid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16" name="Rectangle 15"/>
          <p:cNvSpPr>
            <a:spLocks noChangeArrowheads="1"/>
          </p:cNvSpPr>
          <p:nvPr/>
        </p:nvSpPr>
        <p:spPr bwMode="auto">
          <a:xfrm>
            <a:off x="2054225" y="3035300"/>
            <a:ext cx="1693863" cy="144463"/>
          </a:xfrm>
          <a:prstGeom prst="rect">
            <a:avLst/>
          </a:prstGeom>
          <a:solidFill>
            <a:schemeClr val="bg2">
              <a:lumMod val="20000"/>
              <a:lumOff val="80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17" name="Rectangle 16"/>
          <p:cNvSpPr>
            <a:spLocks noChangeArrowheads="1"/>
          </p:cNvSpPr>
          <p:nvPr/>
        </p:nvSpPr>
        <p:spPr bwMode="auto">
          <a:xfrm rot="1500000">
            <a:off x="2138363" y="2395538"/>
            <a:ext cx="1671637" cy="152400"/>
          </a:xfrm>
          <a:prstGeom prst="rect">
            <a:avLst/>
          </a:prstGeom>
          <a:solidFill>
            <a:schemeClr val="bg2">
              <a:lumMod val="20000"/>
              <a:lumOff val="80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18" name="Freeform 17"/>
          <p:cNvSpPr>
            <a:spLocks/>
          </p:cNvSpPr>
          <p:nvPr/>
        </p:nvSpPr>
        <p:spPr bwMode="auto">
          <a:xfrm>
            <a:off x="838200" y="2057400"/>
            <a:ext cx="277813" cy="273050"/>
          </a:xfrm>
          <a:custGeom>
            <a:avLst/>
            <a:gdLst/>
            <a:ahLst/>
            <a:cxnLst>
              <a:cxn ang="0">
                <a:pos x="196" y="0"/>
              </a:cxn>
              <a:cxn ang="0">
                <a:pos x="163" y="0"/>
              </a:cxn>
              <a:cxn ang="0">
                <a:pos x="136" y="2"/>
              </a:cxn>
              <a:cxn ang="0">
                <a:pos x="94" y="10"/>
              </a:cxn>
              <a:cxn ang="0">
                <a:pos x="60" y="23"/>
              </a:cxn>
              <a:cxn ang="0">
                <a:pos x="37" y="43"/>
              </a:cxn>
              <a:cxn ang="0">
                <a:pos x="19" y="71"/>
              </a:cxn>
              <a:cxn ang="0">
                <a:pos x="9" y="95"/>
              </a:cxn>
              <a:cxn ang="0">
                <a:pos x="3" y="127"/>
              </a:cxn>
              <a:cxn ang="0">
                <a:pos x="0" y="169"/>
              </a:cxn>
              <a:cxn ang="0">
                <a:pos x="105" y="171"/>
              </a:cxn>
              <a:cxn ang="0">
                <a:pos x="111" y="134"/>
              </a:cxn>
              <a:cxn ang="0">
                <a:pos x="120" y="122"/>
              </a:cxn>
              <a:cxn ang="0">
                <a:pos x="133" y="110"/>
              </a:cxn>
              <a:cxn ang="0">
                <a:pos x="162" y="105"/>
              </a:cxn>
              <a:cxn ang="0">
                <a:pos x="195" y="104"/>
              </a:cxn>
              <a:cxn ang="0">
                <a:pos x="196" y="0"/>
              </a:cxn>
            </a:cxnLst>
            <a:rect l="0" t="0" r="r" b="b"/>
            <a:pathLst>
              <a:path w="197" h="172">
                <a:moveTo>
                  <a:pt x="196" y="0"/>
                </a:moveTo>
                <a:lnTo>
                  <a:pt x="163" y="0"/>
                </a:lnTo>
                <a:lnTo>
                  <a:pt x="136" y="2"/>
                </a:lnTo>
                <a:lnTo>
                  <a:pt x="94" y="10"/>
                </a:lnTo>
                <a:lnTo>
                  <a:pt x="60" y="23"/>
                </a:lnTo>
                <a:lnTo>
                  <a:pt x="37" y="43"/>
                </a:lnTo>
                <a:lnTo>
                  <a:pt x="19" y="71"/>
                </a:lnTo>
                <a:lnTo>
                  <a:pt x="9" y="95"/>
                </a:lnTo>
                <a:lnTo>
                  <a:pt x="3" y="127"/>
                </a:lnTo>
                <a:lnTo>
                  <a:pt x="0" y="169"/>
                </a:lnTo>
                <a:lnTo>
                  <a:pt x="105" y="171"/>
                </a:lnTo>
                <a:lnTo>
                  <a:pt x="111" y="134"/>
                </a:lnTo>
                <a:lnTo>
                  <a:pt x="120" y="122"/>
                </a:lnTo>
                <a:lnTo>
                  <a:pt x="133" y="110"/>
                </a:lnTo>
                <a:lnTo>
                  <a:pt x="162" y="105"/>
                </a:lnTo>
                <a:lnTo>
                  <a:pt x="195" y="104"/>
                </a:lnTo>
                <a:lnTo>
                  <a:pt x="196" y="0"/>
                </a:lnTo>
              </a:path>
            </a:pathLst>
          </a:custGeom>
          <a:solidFill>
            <a:schemeClr val="bg2">
              <a:lumMod val="20000"/>
              <a:lumOff val="80000"/>
            </a:schemeClr>
          </a:solidFill>
          <a:ln w="25400" cap="rnd" cmpd="sng">
            <a:solidFill>
              <a:schemeClr val="bg2"/>
            </a:solid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19" name="AutoShape 18"/>
          <p:cNvSpPr>
            <a:spLocks noChangeArrowheads="1"/>
          </p:cNvSpPr>
          <p:nvPr/>
        </p:nvSpPr>
        <p:spPr bwMode="auto">
          <a:xfrm flipV="1">
            <a:off x="762000" y="2514600"/>
            <a:ext cx="285750" cy="30162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tx2">
              <a:lumMod val="40000"/>
              <a:lumOff val="60000"/>
            </a:schemeClr>
          </a:solidFill>
          <a:ln w="25400">
            <a:solidFill>
              <a:schemeClr val="bg2"/>
            </a:solidFill>
            <a:miter lim="800000"/>
            <a:headEnd/>
            <a:tailEnd/>
          </a:ln>
          <a:effectLst/>
        </p:spPr>
        <p:txBody>
          <a:bodyPr rot="10800000" wrap="none" anchor="ctr"/>
          <a:lstStyle/>
          <a:p>
            <a:pPr algn="ctr" eaLnBrk="0" hangingPunct="0">
              <a:defRPr/>
            </a:pPr>
            <a:endParaRPr lang="en-US" sz="1800" dirty="0">
              <a:solidFill>
                <a:schemeClr val="tx2"/>
              </a:solidFill>
              <a:latin typeface="Arial" pitchFamily="34" charset="0"/>
              <a:cs typeface="Arial" pitchFamily="34" charset="0"/>
            </a:endParaRPr>
          </a:p>
        </p:txBody>
      </p:sp>
      <p:sp>
        <p:nvSpPr>
          <p:cNvPr id="20" name="Rectangle 19"/>
          <p:cNvSpPr>
            <a:spLocks noChangeArrowheads="1"/>
          </p:cNvSpPr>
          <p:nvPr/>
        </p:nvSpPr>
        <p:spPr bwMode="auto">
          <a:xfrm>
            <a:off x="838200" y="2286000"/>
            <a:ext cx="152400" cy="233363"/>
          </a:xfrm>
          <a:prstGeom prst="rect">
            <a:avLst/>
          </a:prstGeom>
          <a:solidFill>
            <a:schemeClr val="bg2">
              <a:lumMod val="20000"/>
              <a:lumOff val="80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21" name="Freeform 20"/>
          <p:cNvSpPr>
            <a:spLocks/>
          </p:cNvSpPr>
          <p:nvPr/>
        </p:nvSpPr>
        <p:spPr bwMode="auto">
          <a:xfrm>
            <a:off x="4918075" y="2941638"/>
            <a:ext cx="1176338" cy="2257425"/>
          </a:xfrm>
          <a:custGeom>
            <a:avLst/>
            <a:gdLst/>
            <a:ahLst/>
            <a:cxnLst>
              <a:cxn ang="0">
                <a:pos x="833" y="0"/>
              </a:cxn>
              <a:cxn ang="0">
                <a:pos x="0" y="0"/>
              </a:cxn>
              <a:cxn ang="0">
                <a:pos x="0" y="1229"/>
              </a:cxn>
              <a:cxn ang="0">
                <a:pos x="133" y="1421"/>
              </a:cxn>
              <a:cxn ang="0">
                <a:pos x="500" y="1421"/>
              </a:cxn>
              <a:cxn ang="0">
                <a:pos x="633" y="1229"/>
              </a:cxn>
              <a:cxn ang="0">
                <a:pos x="633" y="1075"/>
              </a:cxn>
              <a:cxn ang="0">
                <a:pos x="833" y="1075"/>
              </a:cxn>
              <a:cxn ang="0">
                <a:pos x="833" y="0"/>
              </a:cxn>
            </a:cxnLst>
            <a:rect l="0" t="0" r="r" b="b"/>
            <a:pathLst>
              <a:path w="834" h="1422">
                <a:moveTo>
                  <a:pt x="833" y="0"/>
                </a:moveTo>
                <a:lnTo>
                  <a:pt x="0" y="0"/>
                </a:lnTo>
                <a:lnTo>
                  <a:pt x="0" y="1229"/>
                </a:lnTo>
                <a:lnTo>
                  <a:pt x="133" y="1421"/>
                </a:lnTo>
                <a:lnTo>
                  <a:pt x="500" y="1421"/>
                </a:lnTo>
                <a:lnTo>
                  <a:pt x="633" y="1229"/>
                </a:lnTo>
                <a:lnTo>
                  <a:pt x="633" y="1075"/>
                </a:lnTo>
                <a:lnTo>
                  <a:pt x="833" y="1075"/>
                </a:lnTo>
                <a:lnTo>
                  <a:pt x="833" y="0"/>
                </a:lnTo>
              </a:path>
            </a:pathLst>
          </a:custGeom>
          <a:solidFill>
            <a:schemeClr val="accent1">
              <a:lumMod val="60000"/>
              <a:lumOff val="40000"/>
            </a:schemeClr>
          </a:solidFill>
          <a:ln w="25400" cap="rnd" cmpd="sng">
            <a:solidFill>
              <a:schemeClr val="bg2"/>
            </a:solid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2" name="Rectangle 21"/>
          <p:cNvSpPr>
            <a:spLocks noChangeArrowheads="1"/>
          </p:cNvSpPr>
          <p:nvPr/>
        </p:nvSpPr>
        <p:spPr bwMode="auto">
          <a:xfrm>
            <a:off x="1143000" y="2057400"/>
            <a:ext cx="1066800" cy="152400"/>
          </a:xfrm>
          <a:prstGeom prst="rect">
            <a:avLst/>
          </a:prstGeom>
          <a:solidFill>
            <a:schemeClr val="bg2">
              <a:lumMod val="20000"/>
              <a:lumOff val="80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23" name="AutoShape 22"/>
          <p:cNvSpPr>
            <a:spLocks noChangeArrowheads="1"/>
          </p:cNvSpPr>
          <p:nvPr/>
        </p:nvSpPr>
        <p:spPr bwMode="auto">
          <a:xfrm rot="5400000" flipV="1">
            <a:off x="1744662" y="2981326"/>
            <a:ext cx="320675" cy="26670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tx2">
              <a:lumMod val="40000"/>
              <a:lumOff val="60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52246" name="TextBox 23"/>
          <p:cNvSpPr txBox="1">
            <a:spLocks noChangeArrowheads="1"/>
          </p:cNvSpPr>
          <p:nvPr/>
        </p:nvSpPr>
        <p:spPr bwMode="auto">
          <a:xfrm>
            <a:off x="1905000" y="304800"/>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u="none"/>
              <a:t>Local Exhaust Components</a:t>
            </a:r>
            <a:r>
              <a:rPr lang="en-US" altLang="en-US"/>
              <a:t> </a:t>
            </a:r>
          </a:p>
        </p:txBody>
      </p:sp>
      <p:sp>
        <p:nvSpPr>
          <p:cNvPr id="52247" name="TextBox 27"/>
          <p:cNvSpPr txBox="1">
            <a:spLocks noChangeArrowheads="1"/>
          </p:cNvSpPr>
          <p:nvPr/>
        </p:nvSpPr>
        <p:spPr bwMode="auto">
          <a:xfrm>
            <a:off x="304800" y="3810000"/>
            <a:ext cx="3886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2800" b="1" u="none">
                <a:solidFill>
                  <a:srgbClr val="FF0000"/>
                </a:solidFill>
              </a:rPr>
              <a:t>We need to calculate the static pressure “losses” across the system.</a:t>
            </a:r>
          </a:p>
        </p:txBody>
      </p:sp>
    </p:spTree>
    <p:extLst>
      <p:ext uri="{BB962C8B-B14F-4D97-AF65-F5344CB8AC3E}">
        <p14:creationId xmlns:p14="http://schemas.microsoft.com/office/powerpoint/2010/main" val="17728494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838200" y="1371600"/>
            <a:ext cx="7772400" cy="4648200"/>
          </a:xfrm>
        </p:spPr>
        <p:txBody>
          <a:bodyPr lIns="92075" tIns="46038" rIns="92075" bIns="46038">
            <a:normAutofit lnSpcReduction="10000"/>
          </a:bodyPr>
          <a:lstStyle/>
          <a:p>
            <a:pPr eaLnBrk="1" hangingPunct="1">
              <a:defRPr/>
            </a:pPr>
            <a:r>
              <a:rPr lang="en-US" dirty="0">
                <a:solidFill>
                  <a:schemeClr val="bg1"/>
                </a:solidFill>
                <a:latin typeface="Eras Bold ITC" pitchFamily="34" charset="0"/>
              </a:rPr>
              <a:t> </a:t>
            </a:r>
            <a:r>
              <a:rPr lang="en-US" dirty="0">
                <a:solidFill>
                  <a:schemeClr val="bg2"/>
                </a:solidFill>
                <a:latin typeface="Eras Bold ITC" pitchFamily="34" charset="0"/>
              </a:rPr>
              <a:t>If we know shape of the hood and the  amount of flow required, we can then determine the energy required to overcome the resistance to flow into the hood.</a:t>
            </a:r>
          </a:p>
          <a:p>
            <a:pPr eaLnBrk="1" hangingPunct="1">
              <a:defRPr/>
            </a:pPr>
            <a:endParaRPr lang="en-US" dirty="0">
              <a:solidFill>
                <a:schemeClr val="bg2"/>
              </a:solidFill>
              <a:latin typeface="Eras Bold ITC" pitchFamily="34" charset="0"/>
            </a:endParaRPr>
          </a:p>
          <a:p>
            <a:pPr eaLnBrk="1" hangingPunct="1">
              <a:defRPr/>
            </a:pPr>
            <a:r>
              <a:rPr lang="en-US" dirty="0">
                <a:solidFill>
                  <a:schemeClr val="bg2"/>
                </a:solidFill>
                <a:latin typeface="Eras Bold ITC" pitchFamily="34" charset="0"/>
              </a:rPr>
              <a:t>It is a function of the hood entry coefficient and the air velocity in the duct.</a:t>
            </a:r>
          </a:p>
          <a:p>
            <a:pPr eaLnBrk="1" hangingPunct="1">
              <a:defRPr/>
            </a:pPr>
            <a:endParaRPr lang="en-US" dirty="0">
              <a:solidFill>
                <a:schemeClr val="bg2"/>
              </a:solidFill>
              <a:latin typeface="Eras Bold ITC" pitchFamily="34" charset="0"/>
            </a:endParaRPr>
          </a:p>
          <a:p>
            <a:pPr eaLnBrk="1" hangingPunct="1">
              <a:defRPr/>
            </a:pPr>
            <a:r>
              <a:rPr lang="en-US" dirty="0" err="1">
                <a:solidFill>
                  <a:schemeClr val="bg2"/>
                </a:solidFill>
                <a:latin typeface="Eras Bold ITC" pitchFamily="34" charset="0"/>
              </a:rPr>
              <a:t>SP</a:t>
            </a:r>
            <a:r>
              <a:rPr lang="en-US" baseline="-25000" dirty="0" err="1">
                <a:solidFill>
                  <a:schemeClr val="bg2"/>
                </a:solidFill>
                <a:latin typeface="Eras Bold ITC" pitchFamily="34" charset="0"/>
              </a:rPr>
              <a:t>h</a:t>
            </a:r>
            <a:r>
              <a:rPr lang="en-US" dirty="0">
                <a:solidFill>
                  <a:schemeClr val="bg2"/>
                </a:solidFill>
                <a:latin typeface="Eras Bold ITC" pitchFamily="34" charset="0"/>
              </a:rPr>
              <a:t> = </a:t>
            </a:r>
            <a:r>
              <a:rPr lang="en-US" dirty="0" err="1">
                <a:solidFill>
                  <a:schemeClr val="bg2"/>
                </a:solidFill>
                <a:latin typeface="Eras Bold ITC" pitchFamily="34" charset="0"/>
              </a:rPr>
              <a:t>F</a:t>
            </a:r>
            <a:r>
              <a:rPr lang="en-US" baseline="-25000" dirty="0" err="1">
                <a:solidFill>
                  <a:schemeClr val="bg2"/>
                </a:solidFill>
                <a:latin typeface="Eras Bold ITC" pitchFamily="34" charset="0"/>
              </a:rPr>
              <a:t>h</a:t>
            </a:r>
            <a:r>
              <a:rPr lang="en-US" dirty="0" err="1">
                <a:solidFill>
                  <a:schemeClr val="bg2"/>
                </a:solidFill>
                <a:latin typeface="Eras Bold ITC" pitchFamily="34" charset="0"/>
              </a:rPr>
              <a:t>VP</a:t>
            </a:r>
            <a:r>
              <a:rPr lang="en-US" baseline="-25000" dirty="0" err="1">
                <a:solidFill>
                  <a:schemeClr val="bg2"/>
                </a:solidFill>
                <a:latin typeface="Eras Bold ITC" pitchFamily="34" charset="0"/>
              </a:rPr>
              <a:t>d</a:t>
            </a:r>
            <a:r>
              <a:rPr lang="en-US" dirty="0">
                <a:solidFill>
                  <a:schemeClr val="bg2"/>
                </a:solidFill>
                <a:latin typeface="Eras Bold ITC" pitchFamily="34" charset="0"/>
              </a:rPr>
              <a:t> + </a:t>
            </a:r>
            <a:r>
              <a:rPr lang="en-US" dirty="0" err="1">
                <a:solidFill>
                  <a:schemeClr val="bg2"/>
                </a:solidFill>
                <a:latin typeface="Eras Bold ITC" pitchFamily="34" charset="0"/>
              </a:rPr>
              <a:t>VP</a:t>
            </a:r>
            <a:r>
              <a:rPr lang="en-US" baseline="-25000" dirty="0" err="1">
                <a:solidFill>
                  <a:schemeClr val="bg2"/>
                </a:solidFill>
                <a:latin typeface="Eras Bold ITC" pitchFamily="34" charset="0"/>
              </a:rPr>
              <a:t>d</a:t>
            </a:r>
            <a:endParaRPr lang="en-US" baseline="-25000" dirty="0">
              <a:solidFill>
                <a:schemeClr val="bg2"/>
              </a:solidFill>
            </a:endParaRPr>
          </a:p>
        </p:txBody>
      </p:sp>
      <p:sp>
        <p:nvSpPr>
          <p:cNvPr id="144395" name="Rectangle 11"/>
          <p:cNvSpPr>
            <a:spLocks noChangeArrowheads="1"/>
          </p:cNvSpPr>
          <p:nvPr/>
        </p:nvSpPr>
        <p:spPr bwMode="auto">
          <a:xfrm>
            <a:off x="381000" y="304800"/>
            <a:ext cx="8229600" cy="546100"/>
          </a:xfrm>
          <a:prstGeom prst="rect">
            <a:avLst/>
          </a:prstGeom>
          <a:noFill/>
          <a:ln w="9525">
            <a:noFill/>
            <a:miter lim="800000"/>
            <a:headEnd/>
            <a:tailEnd/>
          </a:ln>
          <a:effectLst/>
        </p:spPr>
        <p:txBody>
          <a:bodyPr lIns="92075" tIns="46038" rIns="92075" bIns="46038" anchor="b"/>
          <a:lstStyle/>
          <a:p>
            <a:pPr algn="ctr" eaLnBrk="0" hangingPunct="0">
              <a:defRPr/>
            </a:pPr>
            <a:r>
              <a:rPr lang="en-US" i="1" dirty="0">
                <a:solidFill>
                  <a:schemeClr val="bg2"/>
                </a:solidFill>
                <a:effectLst>
                  <a:outerShdw blurRad="38100" dist="38100" dir="2700000" algn="tl">
                    <a:srgbClr val="000000"/>
                  </a:outerShdw>
                </a:effectLst>
                <a:latin typeface="Eras Bold ITC" pitchFamily="34" charset="0"/>
              </a:rPr>
              <a:t>Hood Static Pressure</a:t>
            </a:r>
          </a:p>
        </p:txBody>
      </p:sp>
    </p:spTree>
    <p:extLst>
      <p:ext uri="{BB962C8B-B14F-4D97-AF65-F5344CB8AC3E}">
        <p14:creationId xmlns:p14="http://schemas.microsoft.com/office/powerpoint/2010/main" val="233010018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2509838"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427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71600"/>
            <a:ext cx="242887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427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733800"/>
            <a:ext cx="2286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427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733800"/>
            <a:ext cx="23622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 name="Rectangle 11"/>
          <p:cNvSpPr>
            <a:spLocks noChangeArrowheads="1"/>
          </p:cNvSpPr>
          <p:nvPr/>
        </p:nvSpPr>
        <p:spPr bwMode="auto">
          <a:xfrm>
            <a:off x="381000" y="304800"/>
            <a:ext cx="8229600" cy="546100"/>
          </a:xfrm>
          <a:prstGeom prst="rect">
            <a:avLst/>
          </a:prstGeom>
          <a:noFill/>
          <a:ln w="9525">
            <a:noFill/>
            <a:miter lim="800000"/>
            <a:headEnd/>
            <a:tailEnd/>
          </a:ln>
          <a:effectLst/>
        </p:spPr>
        <p:txBody>
          <a:bodyPr lIns="92075" tIns="46038" rIns="92075" bIns="46038" anchor="b"/>
          <a:lstStyle/>
          <a:p>
            <a:pPr algn="ctr" eaLnBrk="0" hangingPunct="0">
              <a:defRPr/>
            </a:pPr>
            <a:r>
              <a:rPr lang="en-US" i="1" dirty="0">
                <a:solidFill>
                  <a:schemeClr val="bg2"/>
                </a:solidFill>
                <a:effectLst>
                  <a:outerShdw blurRad="38100" dist="38100" dir="2700000" algn="tl">
                    <a:srgbClr val="000000"/>
                  </a:outerShdw>
                </a:effectLst>
                <a:latin typeface="Eras Bold ITC" pitchFamily="34" charset="0"/>
              </a:rPr>
              <a:t>Hood Static Pressure</a:t>
            </a:r>
          </a:p>
        </p:txBody>
      </p:sp>
    </p:spTree>
    <p:extLst>
      <p:ext uri="{BB962C8B-B14F-4D97-AF65-F5344CB8AC3E}">
        <p14:creationId xmlns:p14="http://schemas.microsoft.com/office/powerpoint/2010/main" val="752596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274638"/>
            <a:ext cx="8229600" cy="657225"/>
          </a:xfrm>
          <a:effectLst>
            <a:outerShdw dist="35921" dir="2700000" algn="ctr" rotWithShape="0">
              <a:schemeClr val="bg2"/>
            </a:outerShdw>
          </a:effectLst>
        </p:spPr>
        <p:txBody>
          <a:bodyPr lIns="93662" tIns="50800" rIns="93662" bIns="50800" anchorCtr="1"/>
          <a:lstStyle/>
          <a:p>
            <a:pPr eaLnBrk="1" hangingPunct="1">
              <a:defRPr/>
            </a:pPr>
            <a:r>
              <a:rPr lang="en-US"/>
              <a:t>Minimum Duct Velocity</a:t>
            </a:r>
          </a:p>
        </p:txBody>
      </p:sp>
      <p:sp>
        <p:nvSpPr>
          <p:cNvPr id="88067" name="Rectangle 3"/>
          <p:cNvSpPr>
            <a:spLocks noGrp="1" noChangeArrowheads="1"/>
          </p:cNvSpPr>
          <p:nvPr>
            <p:ph type="body" sz="half" idx="1"/>
          </p:nvPr>
        </p:nvSpPr>
        <p:spPr>
          <a:xfrm>
            <a:off x="457200" y="1600200"/>
            <a:ext cx="8229600" cy="4533900"/>
          </a:xfrm>
        </p:spPr>
        <p:txBody>
          <a:bodyPr lIns="93662" tIns="50800" rIns="93662" bIns="50800">
            <a:normAutofit lnSpcReduction="10000"/>
          </a:bodyPr>
          <a:lstStyle/>
          <a:p>
            <a:pPr eaLnBrk="1" hangingPunct="1">
              <a:defRPr/>
            </a:pPr>
            <a:r>
              <a:rPr lang="en-US" dirty="0"/>
              <a:t>Vapors, Gasses, Smoke</a:t>
            </a:r>
          </a:p>
          <a:p>
            <a:pPr eaLnBrk="1" hangingPunct="1">
              <a:defRPr/>
            </a:pPr>
            <a:endParaRPr lang="en-US" dirty="0"/>
          </a:p>
          <a:p>
            <a:pPr eaLnBrk="1" hangingPunct="1">
              <a:defRPr/>
            </a:pPr>
            <a:r>
              <a:rPr lang="en-US" dirty="0"/>
              <a:t>Fumes, Metal Smokes</a:t>
            </a:r>
          </a:p>
          <a:p>
            <a:pPr eaLnBrk="1" hangingPunct="1">
              <a:defRPr/>
            </a:pPr>
            <a:endParaRPr lang="en-US" dirty="0"/>
          </a:p>
          <a:p>
            <a:pPr eaLnBrk="1" hangingPunct="1">
              <a:defRPr/>
            </a:pPr>
            <a:r>
              <a:rPr lang="en-US" dirty="0"/>
              <a:t>Dry Dust and Powder</a:t>
            </a:r>
          </a:p>
          <a:p>
            <a:pPr eaLnBrk="1" hangingPunct="1">
              <a:defRPr/>
            </a:pPr>
            <a:endParaRPr lang="en-US" dirty="0"/>
          </a:p>
          <a:p>
            <a:pPr eaLnBrk="1" hangingPunct="1">
              <a:defRPr/>
            </a:pPr>
            <a:r>
              <a:rPr lang="en-US" dirty="0"/>
              <a:t>Average Industrial Dust</a:t>
            </a:r>
          </a:p>
          <a:p>
            <a:pPr eaLnBrk="1" hangingPunct="1">
              <a:defRPr/>
            </a:pPr>
            <a:endParaRPr lang="en-US" dirty="0"/>
          </a:p>
          <a:p>
            <a:pPr eaLnBrk="1" hangingPunct="1">
              <a:defRPr/>
            </a:pPr>
            <a:r>
              <a:rPr lang="en-US" dirty="0"/>
              <a:t>Heavy Dust</a:t>
            </a:r>
          </a:p>
          <a:p>
            <a:pPr eaLnBrk="1" hangingPunct="1">
              <a:defRPr/>
            </a:pPr>
            <a:endParaRPr lang="en-US" dirty="0"/>
          </a:p>
          <a:p>
            <a:pPr eaLnBrk="1" hangingPunct="1">
              <a:defRPr/>
            </a:pPr>
            <a:r>
              <a:rPr lang="en-US" dirty="0"/>
              <a:t>Heavy and/or Moist Dusts</a:t>
            </a:r>
          </a:p>
        </p:txBody>
      </p:sp>
      <p:sp>
        <p:nvSpPr>
          <p:cNvPr id="88068" name="Rectangle 4"/>
          <p:cNvSpPr>
            <a:spLocks noGrp="1" noChangeArrowheads="1"/>
          </p:cNvSpPr>
          <p:nvPr>
            <p:ph type="body" sz="half" idx="2"/>
          </p:nvPr>
        </p:nvSpPr>
        <p:spPr>
          <a:xfrm>
            <a:off x="5102225" y="1600200"/>
            <a:ext cx="4041775" cy="4533900"/>
          </a:xfrm>
        </p:spPr>
        <p:txBody>
          <a:bodyPr lIns="93662" tIns="50800" rIns="93662" bIns="50800">
            <a:normAutofit lnSpcReduction="10000"/>
          </a:bodyPr>
          <a:lstStyle/>
          <a:p>
            <a:pPr eaLnBrk="1" hangingPunct="1">
              <a:buFont typeface="Wingdings" panose="05000000000000000000" pitchFamily="2" charset="2"/>
              <a:buNone/>
              <a:defRPr/>
            </a:pPr>
            <a:r>
              <a:rPr lang="en-US" dirty="0"/>
              <a:t>1000 - 1200 fpm</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2000 - 2500 fpm</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3000 - 3500 fpm</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3500 – 4000 fpm</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4000 - 4500 fpm</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4500 fpm +</a:t>
            </a:r>
          </a:p>
          <a:p>
            <a:pPr eaLnBrk="1" hangingPunct="1">
              <a:buFont typeface="Wingdings" panose="05000000000000000000" pitchFamily="2" charset="2"/>
              <a:buNone/>
              <a:defRPr/>
            </a:pPr>
            <a:endParaRPr lang="en-US" dirty="0"/>
          </a:p>
        </p:txBody>
      </p:sp>
    </p:spTree>
    <p:extLst>
      <p:ext uri="{BB962C8B-B14F-4D97-AF65-F5344CB8AC3E}">
        <p14:creationId xmlns:p14="http://schemas.microsoft.com/office/powerpoint/2010/main" val="137850842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Straight Duct      F</a:t>
            </a:r>
            <a:r>
              <a:rPr lang="en-US" altLang="en-US" baseline="-25000"/>
              <a:t>duct</a:t>
            </a:r>
            <a:r>
              <a:rPr lang="en-US" altLang="en-US"/>
              <a:t> = (F</a:t>
            </a:r>
            <a:r>
              <a:rPr lang="en-US" altLang="en-US" baseline="-25000"/>
              <a:t>d</a:t>
            </a:r>
            <a:r>
              <a:rPr lang="en-US" altLang="en-US"/>
              <a:t>)(L)</a:t>
            </a:r>
          </a:p>
        </p:txBody>
      </p:sp>
      <p:sp>
        <p:nvSpPr>
          <p:cNvPr id="56323" name="Content Placeholder 2"/>
          <p:cNvSpPr>
            <a:spLocks noGrp="1"/>
          </p:cNvSpPr>
          <p:nvPr>
            <p:ph idx="1"/>
          </p:nvPr>
        </p:nvSpPr>
        <p:spPr/>
        <p:txBody>
          <a:bodyPr/>
          <a:lstStyle/>
          <a:p>
            <a:r>
              <a:rPr lang="en-US" altLang="en-US"/>
              <a:t>Losses are a function of:</a:t>
            </a:r>
          </a:p>
          <a:p>
            <a:pPr lvl="1"/>
            <a:endParaRPr lang="en-US" altLang="en-US"/>
          </a:p>
          <a:p>
            <a:pPr lvl="1"/>
            <a:r>
              <a:rPr lang="en-US" altLang="en-US"/>
              <a:t>Length of duct</a:t>
            </a:r>
          </a:p>
          <a:p>
            <a:pPr lvl="1"/>
            <a:r>
              <a:rPr lang="en-US" altLang="en-US"/>
              <a:t>Diameter of duct (smaller duct has more friction)</a:t>
            </a:r>
          </a:p>
          <a:p>
            <a:pPr lvl="1"/>
            <a:r>
              <a:rPr lang="en-US" altLang="en-US"/>
              <a:t>Speed of air through the duct</a:t>
            </a:r>
          </a:p>
          <a:p>
            <a:pPr lvl="1"/>
            <a:endParaRPr lang="en-US" altLang="en-US"/>
          </a:p>
          <a:p>
            <a:pPr lvl="1"/>
            <a:endParaRPr lang="en-US" altLang="en-US"/>
          </a:p>
        </p:txBody>
      </p:sp>
      <p:sp>
        <p:nvSpPr>
          <p:cNvPr id="56324" name="Slide Number Placeholder 5"/>
          <p:cNvSpPr>
            <a:spLocks noGrp="1"/>
          </p:cNvSpPr>
          <p:nvPr>
            <p:ph type="sldNum" sz="quarter" idx="12"/>
          </p:nvPr>
        </p:nvSpPr>
        <p:spPr bwMode="auto">
          <a:xfrm>
            <a:off x="1162050" y="6243638"/>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fld id="{BA948799-D516-4FB7-857B-E500565D1B70}" type="slidenum">
              <a:rPr lang="en-US" altLang="en-US"/>
              <a:pPr/>
              <a:t>25</a:t>
            </a:fld>
            <a:endParaRPr lang="en-US" altLang="en-US"/>
          </a:p>
        </p:txBody>
      </p:sp>
    </p:spTree>
    <p:extLst>
      <p:ext uri="{BB962C8B-B14F-4D97-AF65-F5344CB8AC3E}">
        <p14:creationId xmlns:p14="http://schemas.microsoft.com/office/powerpoint/2010/main" val="108180431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04800" y="381000"/>
            <a:ext cx="8229600" cy="639763"/>
          </a:xfrm>
          <a:effectLst>
            <a:outerShdw dist="35921" dir="2700000" algn="ctr" rotWithShape="0">
              <a:schemeClr val="bg2"/>
            </a:outerShdw>
          </a:effectLst>
        </p:spPr>
        <p:txBody>
          <a:bodyPr lIns="93662" tIns="50800" rIns="93662" bIns="50800" anchorCtr="1"/>
          <a:lstStyle/>
          <a:p>
            <a:pPr eaLnBrk="1" hangingPunct="1">
              <a:defRPr/>
            </a:pPr>
            <a:r>
              <a:rPr lang="en-US" dirty="0"/>
              <a:t>Elbow Design</a:t>
            </a:r>
            <a:br>
              <a:rPr lang="en-US" dirty="0"/>
            </a:br>
            <a:endParaRPr lang="en-US" dirty="0"/>
          </a:p>
        </p:txBody>
      </p:sp>
      <p:sp>
        <p:nvSpPr>
          <p:cNvPr id="57347" name="Oval 3"/>
          <p:cNvSpPr>
            <a:spLocks noChangeArrowheads="1"/>
          </p:cNvSpPr>
          <p:nvPr/>
        </p:nvSpPr>
        <p:spPr bwMode="auto">
          <a:xfrm>
            <a:off x="857250" y="1549400"/>
            <a:ext cx="3568700" cy="4025900"/>
          </a:xfrm>
          <a:prstGeom prst="ellipse">
            <a:avLst/>
          </a:prstGeom>
          <a:noFill/>
          <a:ln w="1270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grpSp>
        <p:nvGrpSpPr>
          <p:cNvPr id="57348" name="Group 67"/>
          <p:cNvGrpSpPr>
            <a:grpSpLocks/>
          </p:cNvGrpSpPr>
          <p:nvPr/>
        </p:nvGrpSpPr>
        <p:grpSpPr bwMode="auto">
          <a:xfrm>
            <a:off x="958850" y="2559050"/>
            <a:ext cx="7050088" cy="1797050"/>
            <a:chOff x="680" y="1612"/>
            <a:chExt cx="4996" cy="1132"/>
          </a:xfrm>
        </p:grpSpPr>
        <p:sp>
          <p:nvSpPr>
            <p:cNvPr id="57360" name="Freeform 15"/>
            <p:cNvSpPr>
              <a:spLocks/>
            </p:cNvSpPr>
            <p:nvPr/>
          </p:nvSpPr>
          <p:spPr bwMode="auto">
            <a:xfrm>
              <a:off x="881" y="1954"/>
              <a:ext cx="1192" cy="777"/>
            </a:xfrm>
            <a:custGeom>
              <a:avLst/>
              <a:gdLst>
                <a:gd name="T0" fmla="*/ 0 w 2383"/>
                <a:gd name="T1" fmla="*/ 761 h 777"/>
                <a:gd name="T2" fmla="*/ 1 w 2383"/>
                <a:gd name="T3" fmla="*/ 777 h 777"/>
                <a:gd name="T4" fmla="*/ 1 w 2383"/>
                <a:gd name="T5" fmla="*/ 396 h 777"/>
                <a:gd name="T6" fmla="*/ 1 w 2383"/>
                <a:gd name="T7" fmla="*/ 16 h 777"/>
                <a:gd name="T8" fmla="*/ 1 w 2383"/>
                <a:gd name="T9" fmla="*/ 0 h 777"/>
                <a:gd name="T10" fmla="*/ 1 w 2383"/>
                <a:gd name="T11" fmla="*/ 380 h 777"/>
                <a:gd name="T12" fmla="*/ 0 w 2383"/>
                <a:gd name="T13" fmla="*/ 761 h 777"/>
                <a:gd name="T14" fmla="*/ 0 60000 65536"/>
                <a:gd name="T15" fmla="*/ 0 60000 65536"/>
                <a:gd name="T16" fmla="*/ 0 60000 65536"/>
                <a:gd name="T17" fmla="*/ 0 60000 65536"/>
                <a:gd name="T18" fmla="*/ 0 60000 65536"/>
                <a:gd name="T19" fmla="*/ 0 60000 65536"/>
                <a:gd name="T20" fmla="*/ 0 60000 65536"/>
                <a:gd name="T21" fmla="*/ 0 w 2383"/>
                <a:gd name="T22" fmla="*/ 0 h 777"/>
                <a:gd name="T23" fmla="*/ 2383 w 2383"/>
                <a:gd name="T24" fmla="*/ 777 h 7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3" h="777">
                  <a:moveTo>
                    <a:pt x="0" y="761"/>
                  </a:moveTo>
                  <a:lnTo>
                    <a:pt x="16" y="777"/>
                  </a:lnTo>
                  <a:lnTo>
                    <a:pt x="1200" y="396"/>
                  </a:lnTo>
                  <a:lnTo>
                    <a:pt x="2383" y="16"/>
                  </a:lnTo>
                  <a:lnTo>
                    <a:pt x="2368" y="0"/>
                  </a:lnTo>
                  <a:lnTo>
                    <a:pt x="1184" y="380"/>
                  </a:lnTo>
                  <a:lnTo>
                    <a:pt x="0" y="761"/>
                  </a:lnTo>
                  <a:close/>
                </a:path>
              </a:pathLst>
            </a:custGeom>
            <a:solidFill>
              <a:srgbClr val="FFFFFF"/>
            </a:solidFill>
            <a:ln w="9525">
              <a:solidFill>
                <a:schemeClr val="tx1"/>
              </a:solidFill>
              <a:round/>
              <a:headEnd/>
              <a:tailEnd/>
            </a:ln>
          </p:spPr>
          <p:txBody>
            <a:bodyPr/>
            <a:lstStyle/>
            <a:p>
              <a:endParaRPr lang="en-US"/>
            </a:p>
          </p:txBody>
        </p:sp>
        <p:sp>
          <p:nvSpPr>
            <p:cNvPr id="57361" name="Freeform 16"/>
            <p:cNvSpPr>
              <a:spLocks/>
            </p:cNvSpPr>
            <p:nvPr/>
          </p:nvSpPr>
          <p:spPr bwMode="auto">
            <a:xfrm>
              <a:off x="2058" y="1953"/>
              <a:ext cx="860" cy="559"/>
            </a:xfrm>
            <a:custGeom>
              <a:avLst/>
              <a:gdLst>
                <a:gd name="T0" fmla="*/ 1 w 1719"/>
                <a:gd name="T1" fmla="*/ 0 h 559"/>
                <a:gd name="T2" fmla="*/ 0 w 1719"/>
                <a:gd name="T3" fmla="*/ 16 h 559"/>
                <a:gd name="T4" fmla="*/ 1 w 1719"/>
                <a:gd name="T5" fmla="*/ 287 h 559"/>
                <a:gd name="T6" fmla="*/ 1 w 1719"/>
                <a:gd name="T7" fmla="*/ 559 h 559"/>
                <a:gd name="T8" fmla="*/ 1 w 1719"/>
                <a:gd name="T9" fmla="*/ 544 h 559"/>
                <a:gd name="T10" fmla="*/ 1 w 1719"/>
                <a:gd name="T11" fmla="*/ 271 h 559"/>
                <a:gd name="T12" fmla="*/ 1 w 1719"/>
                <a:gd name="T13" fmla="*/ 0 h 559"/>
                <a:gd name="T14" fmla="*/ 0 60000 65536"/>
                <a:gd name="T15" fmla="*/ 0 60000 65536"/>
                <a:gd name="T16" fmla="*/ 0 60000 65536"/>
                <a:gd name="T17" fmla="*/ 0 60000 65536"/>
                <a:gd name="T18" fmla="*/ 0 60000 65536"/>
                <a:gd name="T19" fmla="*/ 0 60000 65536"/>
                <a:gd name="T20" fmla="*/ 0 60000 65536"/>
                <a:gd name="T21" fmla="*/ 0 w 1719"/>
                <a:gd name="T22" fmla="*/ 0 h 559"/>
                <a:gd name="T23" fmla="*/ 1719 w 1719"/>
                <a:gd name="T24" fmla="*/ 559 h 5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9" h="559">
                  <a:moveTo>
                    <a:pt x="15" y="0"/>
                  </a:moveTo>
                  <a:lnTo>
                    <a:pt x="0" y="16"/>
                  </a:lnTo>
                  <a:lnTo>
                    <a:pt x="850" y="287"/>
                  </a:lnTo>
                  <a:lnTo>
                    <a:pt x="1703" y="559"/>
                  </a:lnTo>
                  <a:lnTo>
                    <a:pt x="1719" y="544"/>
                  </a:lnTo>
                  <a:lnTo>
                    <a:pt x="866" y="271"/>
                  </a:lnTo>
                  <a:lnTo>
                    <a:pt x="15" y="0"/>
                  </a:lnTo>
                  <a:close/>
                </a:path>
              </a:pathLst>
            </a:custGeom>
            <a:solidFill>
              <a:srgbClr val="FFFFFF"/>
            </a:solidFill>
            <a:ln w="9525">
              <a:solidFill>
                <a:schemeClr val="tx1"/>
              </a:solidFill>
              <a:round/>
              <a:headEnd/>
              <a:tailEnd/>
            </a:ln>
          </p:spPr>
          <p:txBody>
            <a:bodyPr/>
            <a:lstStyle/>
            <a:p>
              <a:endParaRPr lang="en-US"/>
            </a:p>
          </p:txBody>
        </p:sp>
        <p:sp>
          <p:nvSpPr>
            <p:cNvPr id="57362" name="Freeform 17"/>
            <p:cNvSpPr>
              <a:spLocks/>
            </p:cNvSpPr>
            <p:nvPr/>
          </p:nvSpPr>
          <p:spPr bwMode="auto">
            <a:xfrm>
              <a:off x="2044" y="1612"/>
              <a:ext cx="1010" cy="600"/>
            </a:xfrm>
            <a:custGeom>
              <a:avLst/>
              <a:gdLst>
                <a:gd name="T0" fmla="*/ 1 w 2020"/>
                <a:gd name="T1" fmla="*/ 600 h 600"/>
                <a:gd name="T2" fmla="*/ 1 w 2020"/>
                <a:gd name="T3" fmla="*/ 508 h 600"/>
                <a:gd name="T4" fmla="*/ 1 w 2020"/>
                <a:gd name="T5" fmla="*/ 306 h 600"/>
                <a:gd name="T6" fmla="*/ 1 w 2020"/>
                <a:gd name="T7" fmla="*/ 198 h 600"/>
                <a:gd name="T8" fmla="*/ 1 w 2020"/>
                <a:gd name="T9" fmla="*/ 105 h 600"/>
                <a:gd name="T10" fmla="*/ 1 w 2020"/>
                <a:gd name="T11" fmla="*/ 68 h 600"/>
                <a:gd name="T12" fmla="*/ 1 w 2020"/>
                <a:gd name="T13" fmla="*/ 39 h 600"/>
                <a:gd name="T14" fmla="*/ 1 w 2020"/>
                <a:gd name="T15" fmla="*/ 21 h 600"/>
                <a:gd name="T16" fmla="*/ 1 w 2020"/>
                <a:gd name="T17" fmla="*/ 18 h 600"/>
                <a:gd name="T18" fmla="*/ 0 w 2020"/>
                <a:gd name="T19" fmla="*/ 17 h 600"/>
                <a:gd name="T20" fmla="*/ 1 w 2020"/>
                <a:gd name="T21" fmla="*/ 0 h 600"/>
                <a:gd name="T22" fmla="*/ 1 w 2020"/>
                <a:gd name="T23" fmla="*/ 1 h 600"/>
                <a:gd name="T24" fmla="*/ 1 w 2020"/>
                <a:gd name="T25" fmla="*/ 5 h 600"/>
                <a:gd name="T26" fmla="*/ 1 w 2020"/>
                <a:gd name="T27" fmla="*/ 23 h 600"/>
                <a:gd name="T28" fmla="*/ 1 w 2020"/>
                <a:gd name="T29" fmla="*/ 52 h 600"/>
                <a:gd name="T30" fmla="*/ 1 w 2020"/>
                <a:gd name="T31" fmla="*/ 90 h 600"/>
                <a:gd name="T32" fmla="*/ 1 w 2020"/>
                <a:gd name="T33" fmla="*/ 183 h 600"/>
                <a:gd name="T34" fmla="*/ 1 w 2020"/>
                <a:gd name="T35" fmla="*/ 290 h 600"/>
                <a:gd name="T36" fmla="*/ 1 w 2020"/>
                <a:gd name="T37" fmla="*/ 493 h 600"/>
                <a:gd name="T38" fmla="*/ 1 w 2020"/>
                <a:gd name="T39" fmla="*/ 586 h 600"/>
                <a:gd name="T40" fmla="*/ 1 w 2020"/>
                <a:gd name="T41" fmla="*/ 600 h 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20"/>
                <a:gd name="T64" fmla="*/ 0 h 600"/>
                <a:gd name="T65" fmla="*/ 2020 w 2020"/>
                <a:gd name="T66" fmla="*/ 600 h 6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20" h="600">
                  <a:moveTo>
                    <a:pt x="2004" y="600"/>
                  </a:moveTo>
                  <a:lnTo>
                    <a:pt x="1707" y="508"/>
                  </a:lnTo>
                  <a:lnTo>
                    <a:pt x="1044" y="306"/>
                  </a:lnTo>
                  <a:lnTo>
                    <a:pt x="683" y="198"/>
                  </a:lnTo>
                  <a:lnTo>
                    <a:pt x="360" y="105"/>
                  </a:lnTo>
                  <a:lnTo>
                    <a:pt x="225" y="68"/>
                  </a:lnTo>
                  <a:lnTo>
                    <a:pt x="115" y="39"/>
                  </a:lnTo>
                  <a:lnTo>
                    <a:pt x="40" y="21"/>
                  </a:lnTo>
                  <a:lnTo>
                    <a:pt x="16" y="18"/>
                  </a:lnTo>
                  <a:lnTo>
                    <a:pt x="0" y="17"/>
                  </a:lnTo>
                  <a:lnTo>
                    <a:pt x="6" y="0"/>
                  </a:lnTo>
                  <a:lnTo>
                    <a:pt x="24" y="1"/>
                  </a:lnTo>
                  <a:lnTo>
                    <a:pt x="51" y="5"/>
                  </a:lnTo>
                  <a:lnTo>
                    <a:pt x="129" y="23"/>
                  </a:lnTo>
                  <a:lnTo>
                    <a:pt x="239" y="52"/>
                  </a:lnTo>
                  <a:lnTo>
                    <a:pt x="376" y="90"/>
                  </a:lnTo>
                  <a:lnTo>
                    <a:pt x="699" y="183"/>
                  </a:lnTo>
                  <a:lnTo>
                    <a:pt x="1060" y="290"/>
                  </a:lnTo>
                  <a:lnTo>
                    <a:pt x="1723" y="493"/>
                  </a:lnTo>
                  <a:lnTo>
                    <a:pt x="2020" y="586"/>
                  </a:lnTo>
                  <a:lnTo>
                    <a:pt x="2004" y="600"/>
                  </a:lnTo>
                  <a:close/>
                </a:path>
              </a:pathLst>
            </a:custGeom>
            <a:solidFill>
              <a:srgbClr val="FFFFFF"/>
            </a:solidFill>
            <a:ln w="9525">
              <a:solidFill>
                <a:schemeClr val="tx1"/>
              </a:solidFill>
              <a:round/>
              <a:headEnd/>
              <a:tailEnd/>
            </a:ln>
          </p:spPr>
          <p:txBody>
            <a:bodyPr/>
            <a:lstStyle/>
            <a:p>
              <a:endParaRPr lang="en-US"/>
            </a:p>
          </p:txBody>
        </p:sp>
        <p:sp>
          <p:nvSpPr>
            <p:cNvPr id="57363" name="Freeform 18"/>
            <p:cNvSpPr>
              <a:spLocks/>
            </p:cNvSpPr>
            <p:nvPr/>
          </p:nvSpPr>
          <p:spPr bwMode="auto">
            <a:xfrm>
              <a:off x="718" y="1612"/>
              <a:ext cx="1330" cy="817"/>
            </a:xfrm>
            <a:custGeom>
              <a:avLst/>
              <a:gdLst>
                <a:gd name="T0" fmla="*/ 1 w 2660"/>
                <a:gd name="T1" fmla="*/ 17 h 817"/>
                <a:gd name="T2" fmla="*/ 1 w 2660"/>
                <a:gd name="T3" fmla="*/ 20 h 817"/>
                <a:gd name="T4" fmla="*/ 1 w 2660"/>
                <a:gd name="T5" fmla="*/ 29 h 817"/>
                <a:gd name="T6" fmla="*/ 1 w 2660"/>
                <a:gd name="T7" fmla="*/ 56 h 817"/>
                <a:gd name="T8" fmla="*/ 1 w 2660"/>
                <a:gd name="T9" fmla="*/ 151 h 817"/>
                <a:gd name="T10" fmla="*/ 1 w 2660"/>
                <a:gd name="T11" fmla="*/ 280 h 817"/>
                <a:gd name="T12" fmla="*/ 1 w 2660"/>
                <a:gd name="T13" fmla="*/ 425 h 817"/>
                <a:gd name="T14" fmla="*/ 1 w 2660"/>
                <a:gd name="T15" fmla="*/ 696 h 817"/>
                <a:gd name="T16" fmla="*/ 1 w 2660"/>
                <a:gd name="T17" fmla="*/ 817 h 817"/>
                <a:gd name="T18" fmla="*/ 0 w 2660"/>
                <a:gd name="T19" fmla="*/ 803 h 817"/>
                <a:gd name="T20" fmla="*/ 1 w 2660"/>
                <a:gd name="T21" fmla="*/ 681 h 817"/>
                <a:gd name="T22" fmla="*/ 1 w 2660"/>
                <a:gd name="T23" fmla="*/ 411 h 817"/>
                <a:gd name="T24" fmla="*/ 1 w 2660"/>
                <a:gd name="T25" fmla="*/ 265 h 817"/>
                <a:gd name="T26" fmla="*/ 1 w 2660"/>
                <a:gd name="T27" fmla="*/ 135 h 817"/>
                <a:gd name="T28" fmla="*/ 1 w 2660"/>
                <a:gd name="T29" fmla="*/ 41 h 817"/>
                <a:gd name="T30" fmla="*/ 1 w 2660"/>
                <a:gd name="T31" fmla="*/ 13 h 817"/>
                <a:gd name="T32" fmla="*/ 1 w 2660"/>
                <a:gd name="T33" fmla="*/ 4 h 817"/>
                <a:gd name="T34" fmla="*/ 1 w 2660"/>
                <a:gd name="T35" fmla="*/ 0 h 817"/>
                <a:gd name="T36" fmla="*/ 1 w 2660"/>
                <a:gd name="T37" fmla="*/ 17 h 8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60"/>
                <a:gd name="T58" fmla="*/ 0 h 817"/>
                <a:gd name="T59" fmla="*/ 2660 w 2660"/>
                <a:gd name="T60" fmla="*/ 817 h 8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60" h="817">
                  <a:moveTo>
                    <a:pt x="2660" y="17"/>
                  </a:moveTo>
                  <a:lnTo>
                    <a:pt x="2638" y="20"/>
                  </a:lnTo>
                  <a:lnTo>
                    <a:pt x="2604" y="29"/>
                  </a:lnTo>
                  <a:lnTo>
                    <a:pt x="2498" y="56"/>
                  </a:lnTo>
                  <a:lnTo>
                    <a:pt x="2173" y="151"/>
                  </a:lnTo>
                  <a:lnTo>
                    <a:pt x="1747" y="280"/>
                  </a:lnTo>
                  <a:lnTo>
                    <a:pt x="1273" y="425"/>
                  </a:lnTo>
                  <a:lnTo>
                    <a:pt x="406" y="696"/>
                  </a:lnTo>
                  <a:lnTo>
                    <a:pt x="18" y="817"/>
                  </a:lnTo>
                  <a:lnTo>
                    <a:pt x="0" y="803"/>
                  </a:lnTo>
                  <a:lnTo>
                    <a:pt x="388" y="681"/>
                  </a:lnTo>
                  <a:lnTo>
                    <a:pt x="1255" y="411"/>
                  </a:lnTo>
                  <a:lnTo>
                    <a:pt x="1731" y="265"/>
                  </a:lnTo>
                  <a:lnTo>
                    <a:pt x="2158" y="135"/>
                  </a:lnTo>
                  <a:lnTo>
                    <a:pt x="2482" y="41"/>
                  </a:lnTo>
                  <a:lnTo>
                    <a:pt x="2588" y="13"/>
                  </a:lnTo>
                  <a:lnTo>
                    <a:pt x="2624" y="4"/>
                  </a:lnTo>
                  <a:lnTo>
                    <a:pt x="2650" y="0"/>
                  </a:lnTo>
                  <a:lnTo>
                    <a:pt x="2660" y="17"/>
                  </a:lnTo>
                  <a:close/>
                </a:path>
              </a:pathLst>
            </a:custGeom>
            <a:solidFill>
              <a:srgbClr val="FFFFFF"/>
            </a:solidFill>
            <a:ln w="9525">
              <a:solidFill>
                <a:schemeClr val="tx1"/>
              </a:solidFill>
              <a:round/>
              <a:headEnd/>
              <a:tailEnd/>
            </a:ln>
          </p:spPr>
          <p:txBody>
            <a:bodyPr/>
            <a:lstStyle/>
            <a:p>
              <a:endParaRPr lang="en-US"/>
            </a:p>
          </p:txBody>
        </p:sp>
        <p:sp>
          <p:nvSpPr>
            <p:cNvPr id="57364" name="Freeform 19"/>
            <p:cNvSpPr>
              <a:spLocks/>
            </p:cNvSpPr>
            <p:nvPr/>
          </p:nvSpPr>
          <p:spPr bwMode="auto">
            <a:xfrm>
              <a:off x="2043" y="1612"/>
              <a:ext cx="5" cy="17"/>
            </a:xfrm>
            <a:custGeom>
              <a:avLst/>
              <a:gdLst>
                <a:gd name="T0" fmla="*/ 1 w 10"/>
                <a:gd name="T1" fmla="*/ 0 h 17"/>
                <a:gd name="T2" fmla="*/ 1 w 10"/>
                <a:gd name="T3" fmla="*/ 0 h 17"/>
                <a:gd name="T4" fmla="*/ 0 w 10"/>
                <a:gd name="T5" fmla="*/ 0 h 17"/>
                <a:gd name="T6" fmla="*/ 1 w 10"/>
                <a:gd name="T7" fmla="*/ 17 h 17"/>
                <a:gd name="T8" fmla="*/ 1 w 10"/>
                <a:gd name="T9" fmla="*/ 17 h 17"/>
                <a:gd name="T10" fmla="*/ 1 w 10"/>
                <a:gd name="T11" fmla="*/ 0 h 17"/>
                <a:gd name="T12" fmla="*/ 0 60000 65536"/>
                <a:gd name="T13" fmla="*/ 0 60000 65536"/>
                <a:gd name="T14" fmla="*/ 0 60000 65536"/>
                <a:gd name="T15" fmla="*/ 0 60000 65536"/>
                <a:gd name="T16" fmla="*/ 0 60000 65536"/>
                <a:gd name="T17" fmla="*/ 0 60000 65536"/>
                <a:gd name="T18" fmla="*/ 0 w 10"/>
                <a:gd name="T19" fmla="*/ 0 h 17"/>
                <a:gd name="T20" fmla="*/ 10 w 1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 h="17">
                  <a:moveTo>
                    <a:pt x="8" y="0"/>
                  </a:moveTo>
                  <a:lnTo>
                    <a:pt x="2" y="0"/>
                  </a:lnTo>
                  <a:lnTo>
                    <a:pt x="0" y="0"/>
                  </a:lnTo>
                  <a:lnTo>
                    <a:pt x="10" y="17"/>
                  </a:lnTo>
                  <a:lnTo>
                    <a:pt x="2" y="17"/>
                  </a:lnTo>
                  <a:lnTo>
                    <a:pt x="8" y="0"/>
                  </a:lnTo>
                  <a:close/>
                </a:path>
              </a:pathLst>
            </a:custGeom>
            <a:solidFill>
              <a:srgbClr val="FFFFFF"/>
            </a:solidFill>
            <a:ln w="9525">
              <a:solidFill>
                <a:schemeClr val="tx1"/>
              </a:solidFill>
              <a:round/>
              <a:headEnd/>
              <a:tailEnd/>
            </a:ln>
          </p:spPr>
          <p:txBody>
            <a:bodyPr/>
            <a:lstStyle/>
            <a:p>
              <a:endParaRPr lang="en-US"/>
            </a:p>
          </p:txBody>
        </p:sp>
        <p:sp>
          <p:nvSpPr>
            <p:cNvPr id="57365" name="Freeform 20"/>
            <p:cNvSpPr>
              <a:spLocks/>
            </p:cNvSpPr>
            <p:nvPr/>
          </p:nvSpPr>
          <p:spPr bwMode="auto">
            <a:xfrm>
              <a:off x="680" y="2415"/>
              <a:ext cx="47" cy="216"/>
            </a:xfrm>
            <a:custGeom>
              <a:avLst/>
              <a:gdLst>
                <a:gd name="T0" fmla="*/ 1 w 94"/>
                <a:gd name="T1" fmla="*/ 216 h 216"/>
                <a:gd name="T2" fmla="*/ 1 w 94"/>
                <a:gd name="T3" fmla="*/ 201 h 216"/>
                <a:gd name="T4" fmla="*/ 1 w 94"/>
                <a:gd name="T5" fmla="*/ 184 h 216"/>
                <a:gd name="T6" fmla="*/ 1 w 94"/>
                <a:gd name="T7" fmla="*/ 175 h 216"/>
                <a:gd name="T8" fmla="*/ 1 w 94"/>
                <a:gd name="T9" fmla="*/ 167 h 216"/>
                <a:gd name="T10" fmla="*/ 1 w 94"/>
                <a:gd name="T11" fmla="*/ 151 h 216"/>
                <a:gd name="T12" fmla="*/ 1 w 94"/>
                <a:gd name="T13" fmla="*/ 135 h 216"/>
                <a:gd name="T14" fmla="*/ 1 w 94"/>
                <a:gd name="T15" fmla="*/ 120 h 216"/>
                <a:gd name="T16" fmla="*/ 0 w 94"/>
                <a:gd name="T17" fmla="*/ 104 h 216"/>
                <a:gd name="T18" fmla="*/ 0 w 94"/>
                <a:gd name="T19" fmla="*/ 96 h 216"/>
                <a:gd name="T20" fmla="*/ 0 w 94"/>
                <a:gd name="T21" fmla="*/ 89 h 216"/>
                <a:gd name="T22" fmla="*/ 0 w 94"/>
                <a:gd name="T23" fmla="*/ 82 h 216"/>
                <a:gd name="T24" fmla="*/ 1 w 94"/>
                <a:gd name="T25" fmla="*/ 74 h 216"/>
                <a:gd name="T26" fmla="*/ 1 w 94"/>
                <a:gd name="T27" fmla="*/ 61 h 216"/>
                <a:gd name="T28" fmla="*/ 1 w 94"/>
                <a:gd name="T29" fmla="*/ 49 h 216"/>
                <a:gd name="T30" fmla="*/ 1 w 94"/>
                <a:gd name="T31" fmla="*/ 42 h 216"/>
                <a:gd name="T32" fmla="*/ 1 w 94"/>
                <a:gd name="T33" fmla="*/ 35 h 216"/>
                <a:gd name="T34" fmla="*/ 1 w 94"/>
                <a:gd name="T35" fmla="*/ 25 h 216"/>
                <a:gd name="T36" fmla="*/ 1 w 94"/>
                <a:gd name="T37" fmla="*/ 20 h 216"/>
                <a:gd name="T38" fmla="*/ 1 w 94"/>
                <a:gd name="T39" fmla="*/ 16 h 216"/>
                <a:gd name="T40" fmla="*/ 1 w 94"/>
                <a:gd name="T41" fmla="*/ 11 h 216"/>
                <a:gd name="T42" fmla="*/ 1 w 94"/>
                <a:gd name="T43" fmla="*/ 7 h 216"/>
                <a:gd name="T44" fmla="*/ 1 w 94"/>
                <a:gd name="T45" fmla="*/ 3 h 216"/>
                <a:gd name="T46" fmla="*/ 1 w 94"/>
                <a:gd name="T47" fmla="*/ 0 h 216"/>
                <a:gd name="T48" fmla="*/ 1 w 94"/>
                <a:gd name="T49" fmla="*/ 16 h 216"/>
                <a:gd name="T50" fmla="*/ 1 w 94"/>
                <a:gd name="T51" fmla="*/ 18 h 216"/>
                <a:gd name="T52" fmla="*/ 1 w 94"/>
                <a:gd name="T53" fmla="*/ 21 h 216"/>
                <a:gd name="T54" fmla="*/ 1 w 94"/>
                <a:gd name="T55" fmla="*/ 23 h 216"/>
                <a:gd name="T56" fmla="*/ 1 w 94"/>
                <a:gd name="T57" fmla="*/ 28 h 216"/>
                <a:gd name="T58" fmla="*/ 1 w 94"/>
                <a:gd name="T59" fmla="*/ 31 h 216"/>
                <a:gd name="T60" fmla="*/ 1 w 94"/>
                <a:gd name="T61" fmla="*/ 34 h 216"/>
                <a:gd name="T62" fmla="*/ 1 w 94"/>
                <a:gd name="T63" fmla="*/ 44 h 216"/>
                <a:gd name="T64" fmla="*/ 1 w 94"/>
                <a:gd name="T65" fmla="*/ 49 h 216"/>
                <a:gd name="T66" fmla="*/ 1 w 94"/>
                <a:gd name="T67" fmla="*/ 53 h 216"/>
                <a:gd name="T68" fmla="*/ 1 w 94"/>
                <a:gd name="T69" fmla="*/ 64 h 216"/>
                <a:gd name="T70" fmla="*/ 1 w 94"/>
                <a:gd name="T71" fmla="*/ 76 h 216"/>
                <a:gd name="T72" fmla="*/ 1 w 94"/>
                <a:gd name="T73" fmla="*/ 83 h 216"/>
                <a:gd name="T74" fmla="*/ 1 w 94"/>
                <a:gd name="T75" fmla="*/ 90 h 216"/>
                <a:gd name="T76" fmla="*/ 1 w 94"/>
                <a:gd name="T77" fmla="*/ 95 h 216"/>
                <a:gd name="T78" fmla="*/ 1 w 94"/>
                <a:gd name="T79" fmla="*/ 102 h 216"/>
                <a:gd name="T80" fmla="*/ 1 w 94"/>
                <a:gd name="T81" fmla="*/ 116 h 216"/>
                <a:gd name="T82" fmla="*/ 1 w 94"/>
                <a:gd name="T83" fmla="*/ 131 h 216"/>
                <a:gd name="T84" fmla="*/ 1 w 94"/>
                <a:gd name="T85" fmla="*/ 146 h 216"/>
                <a:gd name="T86" fmla="*/ 1 w 94"/>
                <a:gd name="T87" fmla="*/ 162 h 216"/>
                <a:gd name="T88" fmla="*/ 1 w 94"/>
                <a:gd name="T89" fmla="*/ 169 h 216"/>
                <a:gd name="T90" fmla="*/ 1 w 94"/>
                <a:gd name="T91" fmla="*/ 176 h 216"/>
                <a:gd name="T92" fmla="*/ 1 w 94"/>
                <a:gd name="T93" fmla="*/ 192 h 216"/>
                <a:gd name="T94" fmla="*/ 1 w 94"/>
                <a:gd name="T95" fmla="*/ 207 h 216"/>
                <a:gd name="T96" fmla="*/ 1 w 94"/>
                <a:gd name="T97" fmla="*/ 216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4"/>
                <a:gd name="T148" fmla="*/ 0 h 216"/>
                <a:gd name="T149" fmla="*/ 94 w 94"/>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4" h="216">
                  <a:moveTo>
                    <a:pt x="66" y="216"/>
                  </a:moveTo>
                  <a:lnTo>
                    <a:pt x="50" y="201"/>
                  </a:lnTo>
                  <a:lnTo>
                    <a:pt x="38" y="184"/>
                  </a:lnTo>
                  <a:lnTo>
                    <a:pt x="30" y="175"/>
                  </a:lnTo>
                  <a:lnTo>
                    <a:pt x="26" y="167"/>
                  </a:lnTo>
                  <a:lnTo>
                    <a:pt x="16" y="151"/>
                  </a:lnTo>
                  <a:lnTo>
                    <a:pt x="10" y="135"/>
                  </a:lnTo>
                  <a:lnTo>
                    <a:pt x="4" y="120"/>
                  </a:lnTo>
                  <a:lnTo>
                    <a:pt x="0" y="104"/>
                  </a:lnTo>
                  <a:lnTo>
                    <a:pt x="0" y="96"/>
                  </a:lnTo>
                  <a:lnTo>
                    <a:pt x="0" y="89"/>
                  </a:lnTo>
                  <a:lnTo>
                    <a:pt x="0" y="82"/>
                  </a:lnTo>
                  <a:lnTo>
                    <a:pt x="2" y="74"/>
                  </a:lnTo>
                  <a:lnTo>
                    <a:pt x="6" y="61"/>
                  </a:lnTo>
                  <a:lnTo>
                    <a:pt x="12" y="49"/>
                  </a:lnTo>
                  <a:lnTo>
                    <a:pt x="16" y="42"/>
                  </a:lnTo>
                  <a:lnTo>
                    <a:pt x="20" y="35"/>
                  </a:lnTo>
                  <a:lnTo>
                    <a:pt x="30" y="25"/>
                  </a:lnTo>
                  <a:lnTo>
                    <a:pt x="38" y="20"/>
                  </a:lnTo>
                  <a:lnTo>
                    <a:pt x="44" y="16"/>
                  </a:lnTo>
                  <a:lnTo>
                    <a:pt x="50" y="11"/>
                  </a:lnTo>
                  <a:lnTo>
                    <a:pt x="60" y="7"/>
                  </a:lnTo>
                  <a:lnTo>
                    <a:pt x="68" y="3"/>
                  </a:lnTo>
                  <a:lnTo>
                    <a:pt x="78" y="0"/>
                  </a:lnTo>
                  <a:lnTo>
                    <a:pt x="94" y="16"/>
                  </a:lnTo>
                  <a:lnTo>
                    <a:pt x="86" y="18"/>
                  </a:lnTo>
                  <a:lnTo>
                    <a:pt x="80" y="21"/>
                  </a:lnTo>
                  <a:lnTo>
                    <a:pt x="74" y="23"/>
                  </a:lnTo>
                  <a:lnTo>
                    <a:pt x="68" y="28"/>
                  </a:lnTo>
                  <a:lnTo>
                    <a:pt x="62" y="31"/>
                  </a:lnTo>
                  <a:lnTo>
                    <a:pt x="58" y="34"/>
                  </a:lnTo>
                  <a:lnTo>
                    <a:pt x="48" y="44"/>
                  </a:lnTo>
                  <a:lnTo>
                    <a:pt x="44" y="49"/>
                  </a:lnTo>
                  <a:lnTo>
                    <a:pt x="42" y="53"/>
                  </a:lnTo>
                  <a:lnTo>
                    <a:pt x="36" y="64"/>
                  </a:lnTo>
                  <a:lnTo>
                    <a:pt x="34" y="76"/>
                  </a:lnTo>
                  <a:lnTo>
                    <a:pt x="32" y="83"/>
                  </a:lnTo>
                  <a:lnTo>
                    <a:pt x="32" y="90"/>
                  </a:lnTo>
                  <a:lnTo>
                    <a:pt x="32" y="95"/>
                  </a:lnTo>
                  <a:lnTo>
                    <a:pt x="32" y="102"/>
                  </a:lnTo>
                  <a:lnTo>
                    <a:pt x="36" y="116"/>
                  </a:lnTo>
                  <a:lnTo>
                    <a:pt x="40" y="131"/>
                  </a:lnTo>
                  <a:lnTo>
                    <a:pt x="46" y="146"/>
                  </a:lnTo>
                  <a:lnTo>
                    <a:pt x="56" y="162"/>
                  </a:lnTo>
                  <a:lnTo>
                    <a:pt x="60" y="169"/>
                  </a:lnTo>
                  <a:lnTo>
                    <a:pt x="66" y="176"/>
                  </a:lnTo>
                  <a:lnTo>
                    <a:pt x="80" y="192"/>
                  </a:lnTo>
                  <a:lnTo>
                    <a:pt x="94" y="207"/>
                  </a:lnTo>
                  <a:lnTo>
                    <a:pt x="66" y="216"/>
                  </a:lnTo>
                  <a:close/>
                </a:path>
              </a:pathLst>
            </a:custGeom>
            <a:solidFill>
              <a:srgbClr val="FFFFFF"/>
            </a:solidFill>
            <a:ln w="9525">
              <a:solidFill>
                <a:schemeClr val="tx1"/>
              </a:solidFill>
              <a:round/>
              <a:headEnd/>
              <a:tailEnd/>
            </a:ln>
          </p:spPr>
          <p:txBody>
            <a:bodyPr/>
            <a:lstStyle/>
            <a:p>
              <a:endParaRPr lang="en-US"/>
            </a:p>
          </p:txBody>
        </p:sp>
        <p:sp>
          <p:nvSpPr>
            <p:cNvPr id="57366" name="Freeform 21"/>
            <p:cNvSpPr>
              <a:spLocks/>
            </p:cNvSpPr>
            <p:nvPr/>
          </p:nvSpPr>
          <p:spPr bwMode="auto">
            <a:xfrm>
              <a:off x="719" y="2405"/>
              <a:ext cx="171" cy="122"/>
            </a:xfrm>
            <a:custGeom>
              <a:avLst/>
              <a:gdLst>
                <a:gd name="T0" fmla="*/ 0 w 342"/>
                <a:gd name="T1" fmla="*/ 10 h 122"/>
                <a:gd name="T2" fmla="*/ 1 w 342"/>
                <a:gd name="T3" fmla="*/ 7 h 122"/>
                <a:gd name="T4" fmla="*/ 1 w 342"/>
                <a:gd name="T5" fmla="*/ 4 h 122"/>
                <a:gd name="T6" fmla="*/ 1 w 342"/>
                <a:gd name="T7" fmla="*/ 2 h 122"/>
                <a:gd name="T8" fmla="*/ 1 w 342"/>
                <a:gd name="T9" fmla="*/ 1 h 122"/>
                <a:gd name="T10" fmla="*/ 1 w 342"/>
                <a:gd name="T11" fmla="*/ 0 h 122"/>
                <a:gd name="T12" fmla="*/ 1 w 342"/>
                <a:gd name="T13" fmla="*/ 0 h 122"/>
                <a:gd name="T14" fmla="*/ 1 w 342"/>
                <a:gd name="T15" fmla="*/ 0 h 122"/>
                <a:gd name="T16" fmla="*/ 1 w 342"/>
                <a:gd name="T17" fmla="*/ 1 h 122"/>
                <a:gd name="T18" fmla="*/ 1 w 342"/>
                <a:gd name="T19" fmla="*/ 2 h 122"/>
                <a:gd name="T20" fmla="*/ 1 w 342"/>
                <a:gd name="T21" fmla="*/ 6 h 122"/>
                <a:gd name="T22" fmla="*/ 1 w 342"/>
                <a:gd name="T23" fmla="*/ 11 h 122"/>
                <a:gd name="T24" fmla="*/ 1 w 342"/>
                <a:gd name="T25" fmla="*/ 18 h 122"/>
                <a:gd name="T26" fmla="*/ 1 w 342"/>
                <a:gd name="T27" fmla="*/ 26 h 122"/>
                <a:gd name="T28" fmla="*/ 1 w 342"/>
                <a:gd name="T29" fmla="*/ 34 h 122"/>
                <a:gd name="T30" fmla="*/ 1 w 342"/>
                <a:gd name="T31" fmla="*/ 44 h 122"/>
                <a:gd name="T32" fmla="*/ 1 w 342"/>
                <a:gd name="T33" fmla="*/ 57 h 122"/>
                <a:gd name="T34" fmla="*/ 1 w 342"/>
                <a:gd name="T35" fmla="*/ 69 h 122"/>
                <a:gd name="T36" fmla="*/ 1 w 342"/>
                <a:gd name="T37" fmla="*/ 75 h 122"/>
                <a:gd name="T38" fmla="*/ 1 w 342"/>
                <a:gd name="T39" fmla="*/ 82 h 122"/>
                <a:gd name="T40" fmla="*/ 1 w 342"/>
                <a:gd name="T41" fmla="*/ 90 h 122"/>
                <a:gd name="T42" fmla="*/ 1 w 342"/>
                <a:gd name="T43" fmla="*/ 98 h 122"/>
                <a:gd name="T44" fmla="*/ 1 w 342"/>
                <a:gd name="T45" fmla="*/ 113 h 122"/>
                <a:gd name="T46" fmla="*/ 1 w 342"/>
                <a:gd name="T47" fmla="*/ 122 h 122"/>
                <a:gd name="T48" fmla="*/ 1 w 342"/>
                <a:gd name="T49" fmla="*/ 106 h 122"/>
                <a:gd name="T50" fmla="*/ 1 w 342"/>
                <a:gd name="T51" fmla="*/ 100 h 122"/>
                <a:gd name="T52" fmla="*/ 1 w 342"/>
                <a:gd name="T53" fmla="*/ 93 h 122"/>
                <a:gd name="T54" fmla="*/ 1 w 342"/>
                <a:gd name="T55" fmla="*/ 86 h 122"/>
                <a:gd name="T56" fmla="*/ 1 w 342"/>
                <a:gd name="T57" fmla="*/ 80 h 122"/>
                <a:gd name="T58" fmla="*/ 1 w 342"/>
                <a:gd name="T59" fmla="*/ 69 h 122"/>
                <a:gd name="T60" fmla="*/ 1 w 342"/>
                <a:gd name="T61" fmla="*/ 58 h 122"/>
                <a:gd name="T62" fmla="*/ 1 w 342"/>
                <a:gd name="T63" fmla="*/ 48 h 122"/>
                <a:gd name="T64" fmla="*/ 1 w 342"/>
                <a:gd name="T65" fmla="*/ 40 h 122"/>
                <a:gd name="T66" fmla="*/ 1 w 342"/>
                <a:gd name="T67" fmla="*/ 33 h 122"/>
                <a:gd name="T68" fmla="*/ 1 w 342"/>
                <a:gd name="T69" fmla="*/ 27 h 122"/>
                <a:gd name="T70" fmla="*/ 1 w 342"/>
                <a:gd name="T71" fmla="*/ 23 h 122"/>
                <a:gd name="T72" fmla="*/ 1 w 342"/>
                <a:gd name="T73" fmla="*/ 20 h 122"/>
                <a:gd name="T74" fmla="*/ 1 w 342"/>
                <a:gd name="T75" fmla="*/ 19 h 122"/>
                <a:gd name="T76" fmla="*/ 1 w 342"/>
                <a:gd name="T77" fmla="*/ 18 h 122"/>
                <a:gd name="T78" fmla="*/ 1 w 342"/>
                <a:gd name="T79" fmla="*/ 18 h 122"/>
                <a:gd name="T80" fmla="*/ 1 w 342"/>
                <a:gd name="T81" fmla="*/ 18 h 122"/>
                <a:gd name="T82" fmla="*/ 1 w 342"/>
                <a:gd name="T83" fmla="*/ 19 h 122"/>
                <a:gd name="T84" fmla="*/ 1 w 342"/>
                <a:gd name="T85" fmla="*/ 20 h 122"/>
                <a:gd name="T86" fmla="*/ 1 w 342"/>
                <a:gd name="T87" fmla="*/ 21 h 122"/>
                <a:gd name="T88" fmla="*/ 1 w 342"/>
                <a:gd name="T89" fmla="*/ 23 h 122"/>
                <a:gd name="T90" fmla="*/ 1 w 342"/>
                <a:gd name="T91" fmla="*/ 26 h 122"/>
                <a:gd name="T92" fmla="*/ 0 w 342"/>
                <a:gd name="T93" fmla="*/ 10 h 1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122"/>
                <a:gd name="T143" fmla="*/ 342 w 342"/>
                <a:gd name="T144" fmla="*/ 122 h 1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122">
                  <a:moveTo>
                    <a:pt x="0" y="10"/>
                  </a:moveTo>
                  <a:lnTo>
                    <a:pt x="10" y="7"/>
                  </a:lnTo>
                  <a:lnTo>
                    <a:pt x="20" y="4"/>
                  </a:lnTo>
                  <a:lnTo>
                    <a:pt x="30" y="2"/>
                  </a:lnTo>
                  <a:lnTo>
                    <a:pt x="42" y="1"/>
                  </a:lnTo>
                  <a:lnTo>
                    <a:pt x="61" y="0"/>
                  </a:lnTo>
                  <a:lnTo>
                    <a:pt x="73" y="0"/>
                  </a:lnTo>
                  <a:lnTo>
                    <a:pt x="83" y="0"/>
                  </a:lnTo>
                  <a:lnTo>
                    <a:pt x="95" y="1"/>
                  </a:lnTo>
                  <a:lnTo>
                    <a:pt x="107" y="2"/>
                  </a:lnTo>
                  <a:lnTo>
                    <a:pt x="131" y="6"/>
                  </a:lnTo>
                  <a:lnTo>
                    <a:pt x="153" y="11"/>
                  </a:lnTo>
                  <a:lnTo>
                    <a:pt x="177" y="18"/>
                  </a:lnTo>
                  <a:lnTo>
                    <a:pt x="199" y="26"/>
                  </a:lnTo>
                  <a:lnTo>
                    <a:pt x="223" y="34"/>
                  </a:lnTo>
                  <a:lnTo>
                    <a:pt x="243" y="44"/>
                  </a:lnTo>
                  <a:lnTo>
                    <a:pt x="265" y="57"/>
                  </a:lnTo>
                  <a:lnTo>
                    <a:pt x="287" y="69"/>
                  </a:lnTo>
                  <a:lnTo>
                    <a:pt x="297" y="75"/>
                  </a:lnTo>
                  <a:lnTo>
                    <a:pt x="305" y="82"/>
                  </a:lnTo>
                  <a:lnTo>
                    <a:pt x="315" y="90"/>
                  </a:lnTo>
                  <a:lnTo>
                    <a:pt x="324" y="98"/>
                  </a:lnTo>
                  <a:lnTo>
                    <a:pt x="342" y="113"/>
                  </a:lnTo>
                  <a:lnTo>
                    <a:pt x="315" y="122"/>
                  </a:lnTo>
                  <a:lnTo>
                    <a:pt x="297" y="106"/>
                  </a:lnTo>
                  <a:lnTo>
                    <a:pt x="289" y="100"/>
                  </a:lnTo>
                  <a:lnTo>
                    <a:pt x="281" y="93"/>
                  </a:lnTo>
                  <a:lnTo>
                    <a:pt x="271" y="86"/>
                  </a:lnTo>
                  <a:lnTo>
                    <a:pt x="263" y="80"/>
                  </a:lnTo>
                  <a:lnTo>
                    <a:pt x="243" y="69"/>
                  </a:lnTo>
                  <a:lnTo>
                    <a:pt x="223" y="58"/>
                  </a:lnTo>
                  <a:lnTo>
                    <a:pt x="203" y="48"/>
                  </a:lnTo>
                  <a:lnTo>
                    <a:pt x="181" y="40"/>
                  </a:lnTo>
                  <a:lnTo>
                    <a:pt x="161" y="33"/>
                  </a:lnTo>
                  <a:lnTo>
                    <a:pt x="139" y="27"/>
                  </a:lnTo>
                  <a:lnTo>
                    <a:pt x="121" y="23"/>
                  </a:lnTo>
                  <a:lnTo>
                    <a:pt x="99" y="20"/>
                  </a:lnTo>
                  <a:lnTo>
                    <a:pt x="91" y="19"/>
                  </a:lnTo>
                  <a:lnTo>
                    <a:pt x="81" y="18"/>
                  </a:lnTo>
                  <a:lnTo>
                    <a:pt x="71" y="18"/>
                  </a:lnTo>
                  <a:lnTo>
                    <a:pt x="63" y="18"/>
                  </a:lnTo>
                  <a:lnTo>
                    <a:pt x="46" y="19"/>
                  </a:lnTo>
                  <a:lnTo>
                    <a:pt x="38" y="20"/>
                  </a:lnTo>
                  <a:lnTo>
                    <a:pt x="30" y="21"/>
                  </a:lnTo>
                  <a:lnTo>
                    <a:pt x="22" y="23"/>
                  </a:lnTo>
                  <a:lnTo>
                    <a:pt x="14" y="26"/>
                  </a:lnTo>
                  <a:lnTo>
                    <a:pt x="0" y="10"/>
                  </a:lnTo>
                  <a:close/>
                </a:path>
              </a:pathLst>
            </a:custGeom>
            <a:solidFill>
              <a:srgbClr val="FFFFFF"/>
            </a:solidFill>
            <a:ln w="9525">
              <a:solidFill>
                <a:schemeClr val="tx1"/>
              </a:solidFill>
              <a:round/>
              <a:headEnd/>
              <a:tailEnd/>
            </a:ln>
          </p:spPr>
          <p:txBody>
            <a:bodyPr/>
            <a:lstStyle/>
            <a:p>
              <a:endParaRPr lang="en-US"/>
            </a:p>
          </p:txBody>
        </p:sp>
        <p:sp>
          <p:nvSpPr>
            <p:cNvPr id="57367" name="Freeform 22"/>
            <p:cNvSpPr>
              <a:spLocks/>
            </p:cNvSpPr>
            <p:nvPr/>
          </p:nvSpPr>
          <p:spPr bwMode="auto">
            <a:xfrm>
              <a:off x="719" y="2415"/>
              <a:ext cx="8" cy="16"/>
            </a:xfrm>
            <a:custGeom>
              <a:avLst/>
              <a:gdLst>
                <a:gd name="T0" fmla="*/ 0 w 16"/>
                <a:gd name="T1" fmla="*/ 0 h 16"/>
                <a:gd name="T2" fmla="*/ 1 w 16"/>
                <a:gd name="T3" fmla="*/ 16 h 16"/>
                <a:gd name="T4" fmla="*/ 1 w 16"/>
                <a:gd name="T5" fmla="*/ 16 h 16"/>
                <a:gd name="T6" fmla="*/ 0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0"/>
                  </a:moveTo>
                  <a:lnTo>
                    <a:pt x="14" y="16"/>
                  </a:lnTo>
                  <a:lnTo>
                    <a:pt x="16" y="16"/>
                  </a:lnTo>
                  <a:lnTo>
                    <a:pt x="0" y="0"/>
                  </a:lnTo>
                  <a:close/>
                </a:path>
              </a:pathLst>
            </a:custGeom>
            <a:solidFill>
              <a:srgbClr val="FFFFFF"/>
            </a:solidFill>
            <a:ln w="9525">
              <a:solidFill>
                <a:schemeClr val="tx1"/>
              </a:solidFill>
              <a:round/>
              <a:headEnd/>
              <a:tailEnd/>
            </a:ln>
          </p:spPr>
          <p:txBody>
            <a:bodyPr/>
            <a:lstStyle/>
            <a:p>
              <a:endParaRPr lang="en-US"/>
            </a:p>
          </p:txBody>
        </p:sp>
        <p:sp>
          <p:nvSpPr>
            <p:cNvPr id="57368" name="Freeform 23"/>
            <p:cNvSpPr>
              <a:spLocks/>
            </p:cNvSpPr>
            <p:nvPr/>
          </p:nvSpPr>
          <p:spPr bwMode="auto">
            <a:xfrm>
              <a:off x="876" y="2518"/>
              <a:ext cx="47" cy="216"/>
            </a:xfrm>
            <a:custGeom>
              <a:avLst/>
              <a:gdLst>
                <a:gd name="T0" fmla="*/ 1 w 93"/>
                <a:gd name="T1" fmla="*/ 0 h 216"/>
                <a:gd name="T2" fmla="*/ 1 w 93"/>
                <a:gd name="T3" fmla="*/ 17 h 216"/>
                <a:gd name="T4" fmla="*/ 1 w 93"/>
                <a:gd name="T5" fmla="*/ 32 h 216"/>
                <a:gd name="T6" fmla="*/ 1 w 93"/>
                <a:gd name="T7" fmla="*/ 41 h 216"/>
                <a:gd name="T8" fmla="*/ 1 w 93"/>
                <a:gd name="T9" fmla="*/ 49 h 216"/>
                <a:gd name="T10" fmla="*/ 1 w 93"/>
                <a:gd name="T11" fmla="*/ 65 h 216"/>
                <a:gd name="T12" fmla="*/ 1 w 93"/>
                <a:gd name="T13" fmla="*/ 81 h 216"/>
                <a:gd name="T14" fmla="*/ 1 w 93"/>
                <a:gd name="T15" fmla="*/ 96 h 216"/>
                <a:gd name="T16" fmla="*/ 1 w 93"/>
                <a:gd name="T17" fmla="*/ 112 h 216"/>
                <a:gd name="T18" fmla="*/ 1 w 93"/>
                <a:gd name="T19" fmla="*/ 120 h 216"/>
                <a:gd name="T20" fmla="*/ 1 w 93"/>
                <a:gd name="T21" fmla="*/ 127 h 216"/>
                <a:gd name="T22" fmla="*/ 1 w 93"/>
                <a:gd name="T23" fmla="*/ 134 h 216"/>
                <a:gd name="T24" fmla="*/ 1 w 93"/>
                <a:gd name="T25" fmla="*/ 142 h 216"/>
                <a:gd name="T26" fmla="*/ 1 w 93"/>
                <a:gd name="T27" fmla="*/ 155 h 216"/>
                <a:gd name="T28" fmla="*/ 1 w 93"/>
                <a:gd name="T29" fmla="*/ 167 h 216"/>
                <a:gd name="T30" fmla="*/ 1 w 93"/>
                <a:gd name="T31" fmla="*/ 174 h 216"/>
                <a:gd name="T32" fmla="*/ 1 w 93"/>
                <a:gd name="T33" fmla="*/ 181 h 216"/>
                <a:gd name="T34" fmla="*/ 1 w 93"/>
                <a:gd name="T35" fmla="*/ 191 h 216"/>
                <a:gd name="T36" fmla="*/ 1 w 93"/>
                <a:gd name="T37" fmla="*/ 196 h 216"/>
                <a:gd name="T38" fmla="*/ 1 w 93"/>
                <a:gd name="T39" fmla="*/ 201 h 216"/>
                <a:gd name="T40" fmla="*/ 1 w 93"/>
                <a:gd name="T41" fmla="*/ 205 h 216"/>
                <a:gd name="T42" fmla="*/ 1 w 93"/>
                <a:gd name="T43" fmla="*/ 209 h 216"/>
                <a:gd name="T44" fmla="*/ 1 w 93"/>
                <a:gd name="T45" fmla="*/ 213 h 216"/>
                <a:gd name="T46" fmla="*/ 1 w 93"/>
                <a:gd name="T47" fmla="*/ 216 h 216"/>
                <a:gd name="T48" fmla="*/ 0 w 93"/>
                <a:gd name="T49" fmla="*/ 201 h 216"/>
                <a:gd name="T50" fmla="*/ 1 w 93"/>
                <a:gd name="T51" fmla="*/ 198 h 216"/>
                <a:gd name="T52" fmla="*/ 1 w 93"/>
                <a:gd name="T53" fmla="*/ 196 h 216"/>
                <a:gd name="T54" fmla="*/ 1 w 93"/>
                <a:gd name="T55" fmla="*/ 193 h 216"/>
                <a:gd name="T56" fmla="*/ 1 w 93"/>
                <a:gd name="T57" fmla="*/ 189 h 216"/>
                <a:gd name="T58" fmla="*/ 1 w 93"/>
                <a:gd name="T59" fmla="*/ 185 h 216"/>
                <a:gd name="T60" fmla="*/ 1 w 93"/>
                <a:gd name="T61" fmla="*/ 182 h 216"/>
                <a:gd name="T62" fmla="*/ 1 w 93"/>
                <a:gd name="T63" fmla="*/ 173 h 216"/>
                <a:gd name="T64" fmla="*/ 1 w 93"/>
                <a:gd name="T65" fmla="*/ 167 h 216"/>
                <a:gd name="T66" fmla="*/ 1 w 93"/>
                <a:gd name="T67" fmla="*/ 163 h 216"/>
                <a:gd name="T68" fmla="*/ 1 w 93"/>
                <a:gd name="T69" fmla="*/ 152 h 216"/>
                <a:gd name="T70" fmla="*/ 1 w 93"/>
                <a:gd name="T71" fmla="*/ 140 h 216"/>
                <a:gd name="T72" fmla="*/ 1 w 93"/>
                <a:gd name="T73" fmla="*/ 134 h 216"/>
                <a:gd name="T74" fmla="*/ 1 w 93"/>
                <a:gd name="T75" fmla="*/ 127 h 216"/>
                <a:gd name="T76" fmla="*/ 1 w 93"/>
                <a:gd name="T77" fmla="*/ 121 h 216"/>
                <a:gd name="T78" fmla="*/ 1 w 93"/>
                <a:gd name="T79" fmla="*/ 114 h 216"/>
                <a:gd name="T80" fmla="*/ 1 w 93"/>
                <a:gd name="T81" fmla="*/ 100 h 216"/>
                <a:gd name="T82" fmla="*/ 1 w 93"/>
                <a:gd name="T83" fmla="*/ 84 h 216"/>
                <a:gd name="T84" fmla="*/ 1 w 93"/>
                <a:gd name="T85" fmla="*/ 70 h 216"/>
                <a:gd name="T86" fmla="*/ 1 w 93"/>
                <a:gd name="T87" fmla="*/ 54 h 216"/>
                <a:gd name="T88" fmla="*/ 1 w 93"/>
                <a:gd name="T89" fmla="*/ 47 h 216"/>
                <a:gd name="T90" fmla="*/ 1 w 93"/>
                <a:gd name="T91" fmla="*/ 40 h 216"/>
                <a:gd name="T92" fmla="*/ 1 w 93"/>
                <a:gd name="T93" fmla="*/ 24 h 216"/>
                <a:gd name="T94" fmla="*/ 0 w 93"/>
                <a:gd name="T95" fmla="*/ 9 h 216"/>
                <a:gd name="T96" fmla="*/ 1 w 93"/>
                <a:gd name="T97" fmla="*/ 0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3"/>
                <a:gd name="T148" fmla="*/ 0 h 216"/>
                <a:gd name="T149" fmla="*/ 93 w 93"/>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3" h="216">
                  <a:moveTo>
                    <a:pt x="27" y="0"/>
                  </a:moveTo>
                  <a:lnTo>
                    <a:pt x="41" y="17"/>
                  </a:lnTo>
                  <a:lnTo>
                    <a:pt x="55" y="32"/>
                  </a:lnTo>
                  <a:lnTo>
                    <a:pt x="61" y="41"/>
                  </a:lnTo>
                  <a:lnTo>
                    <a:pt x="67" y="49"/>
                  </a:lnTo>
                  <a:lnTo>
                    <a:pt x="77" y="65"/>
                  </a:lnTo>
                  <a:lnTo>
                    <a:pt x="83" y="81"/>
                  </a:lnTo>
                  <a:lnTo>
                    <a:pt x="89" y="96"/>
                  </a:lnTo>
                  <a:lnTo>
                    <a:pt x="91" y="112"/>
                  </a:lnTo>
                  <a:lnTo>
                    <a:pt x="93" y="120"/>
                  </a:lnTo>
                  <a:lnTo>
                    <a:pt x="93" y="127"/>
                  </a:lnTo>
                  <a:lnTo>
                    <a:pt x="93" y="134"/>
                  </a:lnTo>
                  <a:lnTo>
                    <a:pt x="91" y="142"/>
                  </a:lnTo>
                  <a:lnTo>
                    <a:pt x="87" y="155"/>
                  </a:lnTo>
                  <a:lnTo>
                    <a:pt x="81" y="167"/>
                  </a:lnTo>
                  <a:lnTo>
                    <a:pt x="77" y="174"/>
                  </a:lnTo>
                  <a:lnTo>
                    <a:pt x="73" y="181"/>
                  </a:lnTo>
                  <a:lnTo>
                    <a:pt x="63" y="191"/>
                  </a:lnTo>
                  <a:lnTo>
                    <a:pt x="55" y="196"/>
                  </a:lnTo>
                  <a:lnTo>
                    <a:pt x="49" y="201"/>
                  </a:lnTo>
                  <a:lnTo>
                    <a:pt x="41" y="205"/>
                  </a:lnTo>
                  <a:lnTo>
                    <a:pt x="33" y="209"/>
                  </a:lnTo>
                  <a:lnTo>
                    <a:pt x="25" y="213"/>
                  </a:lnTo>
                  <a:lnTo>
                    <a:pt x="15" y="216"/>
                  </a:lnTo>
                  <a:lnTo>
                    <a:pt x="0" y="201"/>
                  </a:lnTo>
                  <a:lnTo>
                    <a:pt x="7" y="198"/>
                  </a:lnTo>
                  <a:lnTo>
                    <a:pt x="13" y="196"/>
                  </a:lnTo>
                  <a:lnTo>
                    <a:pt x="19" y="193"/>
                  </a:lnTo>
                  <a:lnTo>
                    <a:pt x="25" y="189"/>
                  </a:lnTo>
                  <a:lnTo>
                    <a:pt x="31" y="185"/>
                  </a:lnTo>
                  <a:lnTo>
                    <a:pt x="35" y="182"/>
                  </a:lnTo>
                  <a:lnTo>
                    <a:pt x="45" y="173"/>
                  </a:lnTo>
                  <a:lnTo>
                    <a:pt x="47" y="167"/>
                  </a:lnTo>
                  <a:lnTo>
                    <a:pt x="51" y="163"/>
                  </a:lnTo>
                  <a:lnTo>
                    <a:pt x="55" y="152"/>
                  </a:lnTo>
                  <a:lnTo>
                    <a:pt x="59" y="140"/>
                  </a:lnTo>
                  <a:lnTo>
                    <a:pt x="61" y="134"/>
                  </a:lnTo>
                  <a:lnTo>
                    <a:pt x="61" y="127"/>
                  </a:lnTo>
                  <a:lnTo>
                    <a:pt x="61" y="121"/>
                  </a:lnTo>
                  <a:lnTo>
                    <a:pt x="59" y="114"/>
                  </a:lnTo>
                  <a:lnTo>
                    <a:pt x="57" y="100"/>
                  </a:lnTo>
                  <a:lnTo>
                    <a:pt x="53" y="84"/>
                  </a:lnTo>
                  <a:lnTo>
                    <a:pt x="45" y="70"/>
                  </a:lnTo>
                  <a:lnTo>
                    <a:pt x="37" y="54"/>
                  </a:lnTo>
                  <a:lnTo>
                    <a:pt x="31" y="47"/>
                  </a:lnTo>
                  <a:lnTo>
                    <a:pt x="27" y="40"/>
                  </a:lnTo>
                  <a:lnTo>
                    <a:pt x="13" y="24"/>
                  </a:lnTo>
                  <a:lnTo>
                    <a:pt x="0" y="9"/>
                  </a:lnTo>
                  <a:lnTo>
                    <a:pt x="27" y="0"/>
                  </a:lnTo>
                  <a:close/>
                </a:path>
              </a:pathLst>
            </a:custGeom>
            <a:solidFill>
              <a:srgbClr val="FFFFFF"/>
            </a:solidFill>
            <a:ln w="9525">
              <a:solidFill>
                <a:schemeClr val="tx1"/>
              </a:solidFill>
              <a:round/>
              <a:headEnd/>
              <a:tailEnd/>
            </a:ln>
          </p:spPr>
          <p:txBody>
            <a:bodyPr/>
            <a:lstStyle/>
            <a:p>
              <a:endParaRPr lang="en-US"/>
            </a:p>
          </p:txBody>
        </p:sp>
        <p:sp>
          <p:nvSpPr>
            <p:cNvPr id="57369" name="Freeform 24"/>
            <p:cNvSpPr>
              <a:spLocks/>
            </p:cNvSpPr>
            <p:nvPr/>
          </p:nvSpPr>
          <p:spPr bwMode="auto">
            <a:xfrm>
              <a:off x="876" y="2517"/>
              <a:ext cx="14" cy="10"/>
            </a:xfrm>
            <a:custGeom>
              <a:avLst/>
              <a:gdLst>
                <a:gd name="T0" fmla="*/ 1 w 27"/>
                <a:gd name="T1" fmla="*/ 1 h 10"/>
                <a:gd name="T2" fmla="*/ 1 w 27"/>
                <a:gd name="T3" fmla="*/ 0 h 10"/>
                <a:gd name="T4" fmla="*/ 1 w 27"/>
                <a:gd name="T5" fmla="*/ 1 h 10"/>
                <a:gd name="T6" fmla="*/ 0 w 27"/>
                <a:gd name="T7" fmla="*/ 10 h 10"/>
                <a:gd name="T8" fmla="*/ 1 w 27"/>
                <a:gd name="T9" fmla="*/ 1 h 10"/>
                <a:gd name="T10" fmla="*/ 0 60000 65536"/>
                <a:gd name="T11" fmla="*/ 0 60000 65536"/>
                <a:gd name="T12" fmla="*/ 0 60000 65536"/>
                <a:gd name="T13" fmla="*/ 0 60000 65536"/>
                <a:gd name="T14" fmla="*/ 0 60000 65536"/>
                <a:gd name="T15" fmla="*/ 0 w 27"/>
                <a:gd name="T16" fmla="*/ 0 h 10"/>
                <a:gd name="T17" fmla="*/ 27 w 27"/>
                <a:gd name="T18" fmla="*/ 10 h 10"/>
              </a:gdLst>
              <a:ahLst/>
              <a:cxnLst>
                <a:cxn ang="T10">
                  <a:pos x="T0" y="T1"/>
                </a:cxn>
                <a:cxn ang="T11">
                  <a:pos x="T2" y="T3"/>
                </a:cxn>
                <a:cxn ang="T12">
                  <a:pos x="T4" y="T5"/>
                </a:cxn>
                <a:cxn ang="T13">
                  <a:pos x="T6" y="T7"/>
                </a:cxn>
                <a:cxn ang="T14">
                  <a:pos x="T8" y="T9"/>
                </a:cxn>
              </a:cxnLst>
              <a:rect l="T15" t="T16" r="T17" b="T18"/>
              <a:pathLst>
                <a:path w="27" h="10">
                  <a:moveTo>
                    <a:pt x="27" y="1"/>
                  </a:moveTo>
                  <a:lnTo>
                    <a:pt x="25" y="0"/>
                  </a:lnTo>
                  <a:lnTo>
                    <a:pt x="27" y="1"/>
                  </a:lnTo>
                  <a:lnTo>
                    <a:pt x="0" y="10"/>
                  </a:lnTo>
                  <a:lnTo>
                    <a:pt x="27" y="1"/>
                  </a:lnTo>
                  <a:close/>
                </a:path>
              </a:pathLst>
            </a:custGeom>
            <a:solidFill>
              <a:srgbClr val="FFFFFF"/>
            </a:solidFill>
            <a:ln w="9525">
              <a:solidFill>
                <a:schemeClr val="tx1"/>
              </a:solidFill>
              <a:round/>
              <a:headEnd/>
              <a:tailEnd/>
            </a:ln>
          </p:spPr>
          <p:txBody>
            <a:bodyPr/>
            <a:lstStyle/>
            <a:p>
              <a:endParaRPr lang="en-US"/>
            </a:p>
          </p:txBody>
        </p:sp>
        <p:sp>
          <p:nvSpPr>
            <p:cNvPr id="57370" name="Freeform 25"/>
            <p:cNvSpPr>
              <a:spLocks/>
            </p:cNvSpPr>
            <p:nvPr/>
          </p:nvSpPr>
          <p:spPr bwMode="auto">
            <a:xfrm>
              <a:off x="713" y="2622"/>
              <a:ext cx="171" cy="122"/>
            </a:xfrm>
            <a:custGeom>
              <a:avLst/>
              <a:gdLst>
                <a:gd name="T0" fmla="*/ 1 w 342"/>
                <a:gd name="T1" fmla="*/ 112 h 122"/>
                <a:gd name="T2" fmla="*/ 1 w 342"/>
                <a:gd name="T3" fmla="*/ 115 h 122"/>
                <a:gd name="T4" fmla="*/ 1 w 342"/>
                <a:gd name="T5" fmla="*/ 118 h 122"/>
                <a:gd name="T6" fmla="*/ 1 w 342"/>
                <a:gd name="T7" fmla="*/ 120 h 122"/>
                <a:gd name="T8" fmla="*/ 1 w 342"/>
                <a:gd name="T9" fmla="*/ 121 h 122"/>
                <a:gd name="T10" fmla="*/ 1 w 342"/>
                <a:gd name="T11" fmla="*/ 122 h 122"/>
                <a:gd name="T12" fmla="*/ 1 w 342"/>
                <a:gd name="T13" fmla="*/ 122 h 122"/>
                <a:gd name="T14" fmla="*/ 1 w 342"/>
                <a:gd name="T15" fmla="*/ 122 h 122"/>
                <a:gd name="T16" fmla="*/ 1 w 342"/>
                <a:gd name="T17" fmla="*/ 121 h 122"/>
                <a:gd name="T18" fmla="*/ 1 w 342"/>
                <a:gd name="T19" fmla="*/ 120 h 122"/>
                <a:gd name="T20" fmla="*/ 1 w 342"/>
                <a:gd name="T21" fmla="*/ 116 h 122"/>
                <a:gd name="T22" fmla="*/ 1 w 342"/>
                <a:gd name="T23" fmla="*/ 111 h 122"/>
                <a:gd name="T24" fmla="*/ 1 w 342"/>
                <a:gd name="T25" fmla="*/ 104 h 122"/>
                <a:gd name="T26" fmla="*/ 1 w 342"/>
                <a:gd name="T27" fmla="*/ 97 h 122"/>
                <a:gd name="T28" fmla="*/ 1 w 342"/>
                <a:gd name="T29" fmla="*/ 88 h 122"/>
                <a:gd name="T30" fmla="*/ 1 w 342"/>
                <a:gd name="T31" fmla="*/ 78 h 122"/>
                <a:gd name="T32" fmla="*/ 1 w 342"/>
                <a:gd name="T33" fmla="*/ 67 h 122"/>
                <a:gd name="T34" fmla="*/ 1 w 342"/>
                <a:gd name="T35" fmla="*/ 53 h 122"/>
                <a:gd name="T36" fmla="*/ 1 w 342"/>
                <a:gd name="T37" fmla="*/ 47 h 122"/>
                <a:gd name="T38" fmla="*/ 1 w 342"/>
                <a:gd name="T39" fmla="*/ 40 h 122"/>
                <a:gd name="T40" fmla="*/ 1 w 342"/>
                <a:gd name="T41" fmla="*/ 32 h 122"/>
                <a:gd name="T42" fmla="*/ 1 w 342"/>
                <a:gd name="T43" fmla="*/ 25 h 122"/>
                <a:gd name="T44" fmla="*/ 0 w 342"/>
                <a:gd name="T45" fmla="*/ 9 h 122"/>
                <a:gd name="T46" fmla="*/ 1 w 342"/>
                <a:gd name="T47" fmla="*/ 0 h 122"/>
                <a:gd name="T48" fmla="*/ 1 w 342"/>
                <a:gd name="T49" fmla="*/ 16 h 122"/>
                <a:gd name="T50" fmla="*/ 1 w 342"/>
                <a:gd name="T51" fmla="*/ 22 h 122"/>
                <a:gd name="T52" fmla="*/ 1 w 342"/>
                <a:gd name="T53" fmla="*/ 29 h 122"/>
                <a:gd name="T54" fmla="*/ 1 w 342"/>
                <a:gd name="T55" fmla="*/ 36 h 122"/>
                <a:gd name="T56" fmla="*/ 1 w 342"/>
                <a:gd name="T57" fmla="*/ 42 h 122"/>
                <a:gd name="T58" fmla="*/ 1 w 342"/>
                <a:gd name="T59" fmla="*/ 53 h 122"/>
                <a:gd name="T60" fmla="*/ 1 w 342"/>
                <a:gd name="T61" fmla="*/ 64 h 122"/>
                <a:gd name="T62" fmla="*/ 1 w 342"/>
                <a:gd name="T63" fmla="*/ 74 h 122"/>
                <a:gd name="T64" fmla="*/ 1 w 342"/>
                <a:gd name="T65" fmla="*/ 82 h 122"/>
                <a:gd name="T66" fmla="*/ 1 w 342"/>
                <a:gd name="T67" fmla="*/ 90 h 122"/>
                <a:gd name="T68" fmla="*/ 1 w 342"/>
                <a:gd name="T69" fmla="*/ 95 h 122"/>
                <a:gd name="T70" fmla="*/ 1 w 342"/>
                <a:gd name="T71" fmla="*/ 100 h 122"/>
                <a:gd name="T72" fmla="*/ 1 w 342"/>
                <a:gd name="T73" fmla="*/ 102 h 122"/>
                <a:gd name="T74" fmla="*/ 1 w 342"/>
                <a:gd name="T75" fmla="*/ 103 h 122"/>
                <a:gd name="T76" fmla="*/ 1 w 342"/>
                <a:gd name="T77" fmla="*/ 104 h 122"/>
                <a:gd name="T78" fmla="*/ 1 w 342"/>
                <a:gd name="T79" fmla="*/ 104 h 122"/>
                <a:gd name="T80" fmla="*/ 1 w 342"/>
                <a:gd name="T81" fmla="*/ 104 h 122"/>
                <a:gd name="T82" fmla="*/ 1 w 342"/>
                <a:gd name="T83" fmla="*/ 103 h 122"/>
                <a:gd name="T84" fmla="*/ 1 w 342"/>
                <a:gd name="T85" fmla="*/ 102 h 122"/>
                <a:gd name="T86" fmla="*/ 1 w 342"/>
                <a:gd name="T87" fmla="*/ 101 h 122"/>
                <a:gd name="T88" fmla="*/ 1 w 342"/>
                <a:gd name="T89" fmla="*/ 99 h 122"/>
                <a:gd name="T90" fmla="*/ 1 w 342"/>
                <a:gd name="T91" fmla="*/ 97 h 122"/>
                <a:gd name="T92" fmla="*/ 1 w 342"/>
                <a:gd name="T93" fmla="*/ 112 h 1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122"/>
                <a:gd name="T143" fmla="*/ 342 w 342"/>
                <a:gd name="T144" fmla="*/ 122 h 1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122">
                  <a:moveTo>
                    <a:pt x="342" y="112"/>
                  </a:moveTo>
                  <a:lnTo>
                    <a:pt x="332" y="115"/>
                  </a:lnTo>
                  <a:lnTo>
                    <a:pt x="323" y="118"/>
                  </a:lnTo>
                  <a:lnTo>
                    <a:pt x="313" y="120"/>
                  </a:lnTo>
                  <a:lnTo>
                    <a:pt x="301" y="121"/>
                  </a:lnTo>
                  <a:lnTo>
                    <a:pt x="281" y="122"/>
                  </a:lnTo>
                  <a:lnTo>
                    <a:pt x="269" y="122"/>
                  </a:lnTo>
                  <a:lnTo>
                    <a:pt x="257" y="122"/>
                  </a:lnTo>
                  <a:lnTo>
                    <a:pt x="247" y="121"/>
                  </a:lnTo>
                  <a:lnTo>
                    <a:pt x="235" y="120"/>
                  </a:lnTo>
                  <a:lnTo>
                    <a:pt x="211" y="116"/>
                  </a:lnTo>
                  <a:lnTo>
                    <a:pt x="189" y="111"/>
                  </a:lnTo>
                  <a:lnTo>
                    <a:pt x="165" y="104"/>
                  </a:lnTo>
                  <a:lnTo>
                    <a:pt x="143" y="97"/>
                  </a:lnTo>
                  <a:lnTo>
                    <a:pt x="119" y="88"/>
                  </a:lnTo>
                  <a:lnTo>
                    <a:pt x="97" y="78"/>
                  </a:lnTo>
                  <a:lnTo>
                    <a:pt x="77" y="67"/>
                  </a:lnTo>
                  <a:lnTo>
                    <a:pt x="56" y="53"/>
                  </a:lnTo>
                  <a:lnTo>
                    <a:pt x="46" y="47"/>
                  </a:lnTo>
                  <a:lnTo>
                    <a:pt x="36" y="40"/>
                  </a:lnTo>
                  <a:lnTo>
                    <a:pt x="28" y="32"/>
                  </a:lnTo>
                  <a:lnTo>
                    <a:pt x="18" y="25"/>
                  </a:lnTo>
                  <a:lnTo>
                    <a:pt x="0" y="9"/>
                  </a:lnTo>
                  <a:lnTo>
                    <a:pt x="28" y="0"/>
                  </a:lnTo>
                  <a:lnTo>
                    <a:pt x="44" y="16"/>
                  </a:lnTo>
                  <a:lnTo>
                    <a:pt x="54" y="22"/>
                  </a:lnTo>
                  <a:lnTo>
                    <a:pt x="62" y="29"/>
                  </a:lnTo>
                  <a:lnTo>
                    <a:pt x="71" y="36"/>
                  </a:lnTo>
                  <a:lnTo>
                    <a:pt x="79" y="42"/>
                  </a:lnTo>
                  <a:lnTo>
                    <a:pt x="99" y="53"/>
                  </a:lnTo>
                  <a:lnTo>
                    <a:pt x="119" y="64"/>
                  </a:lnTo>
                  <a:lnTo>
                    <a:pt x="139" y="74"/>
                  </a:lnTo>
                  <a:lnTo>
                    <a:pt x="161" y="82"/>
                  </a:lnTo>
                  <a:lnTo>
                    <a:pt x="181" y="90"/>
                  </a:lnTo>
                  <a:lnTo>
                    <a:pt x="201" y="95"/>
                  </a:lnTo>
                  <a:lnTo>
                    <a:pt x="221" y="100"/>
                  </a:lnTo>
                  <a:lnTo>
                    <a:pt x="241" y="102"/>
                  </a:lnTo>
                  <a:lnTo>
                    <a:pt x="251" y="103"/>
                  </a:lnTo>
                  <a:lnTo>
                    <a:pt x="261" y="104"/>
                  </a:lnTo>
                  <a:lnTo>
                    <a:pt x="271" y="104"/>
                  </a:lnTo>
                  <a:lnTo>
                    <a:pt x="279" y="104"/>
                  </a:lnTo>
                  <a:lnTo>
                    <a:pt x="297" y="103"/>
                  </a:lnTo>
                  <a:lnTo>
                    <a:pt x="305" y="102"/>
                  </a:lnTo>
                  <a:lnTo>
                    <a:pt x="313" y="101"/>
                  </a:lnTo>
                  <a:lnTo>
                    <a:pt x="319" y="99"/>
                  </a:lnTo>
                  <a:lnTo>
                    <a:pt x="327" y="97"/>
                  </a:lnTo>
                  <a:lnTo>
                    <a:pt x="342" y="112"/>
                  </a:lnTo>
                  <a:close/>
                </a:path>
              </a:pathLst>
            </a:custGeom>
            <a:solidFill>
              <a:srgbClr val="FFFFFF"/>
            </a:solidFill>
            <a:ln w="9525">
              <a:solidFill>
                <a:schemeClr val="tx1"/>
              </a:solidFill>
              <a:round/>
              <a:headEnd/>
              <a:tailEnd/>
            </a:ln>
          </p:spPr>
          <p:txBody>
            <a:bodyPr/>
            <a:lstStyle/>
            <a:p>
              <a:endParaRPr lang="en-US"/>
            </a:p>
          </p:txBody>
        </p:sp>
        <p:sp>
          <p:nvSpPr>
            <p:cNvPr id="57371" name="Freeform 26"/>
            <p:cNvSpPr>
              <a:spLocks/>
            </p:cNvSpPr>
            <p:nvPr/>
          </p:nvSpPr>
          <p:spPr bwMode="auto">
            <a:xfrm>
              <a:off x="876" y="2719"/>
              <a:ext cx="8" cy="15"/>
            </a:xfrm>
            <a:custGeom>
              <a:avLst/>
              <a:gdLst>
                <a:gd name="T0" fmla="*/ 1 w 15"/>
                <a:gd name="T1" fmla="*/ 15 h 15"/>
                <a:gd name="T2" fmla="*/ 0 w 15"/>
                <a:gd name="T3" fmla="*/ 0 h 15"/>
                <a:gd name="T4" fmla="*/ 1 w 15"/>
                <a:gd name="T5" fmla="*/ 15 h 15"/>
                <a:gd name="T6" fmla="*/ 0 60000 65536"/>
                <a:gd name="T7" fmla="*/ 0 60000 65536"/>
                <a:gd name="T8" fmla="*/ 0 60000 65536"/>
                <a:gd name="T9" fmla="*/ 0 w 15"/>
                <a:gd name="T10" fmla="*/ 0 h 15"/>
                <a:gd name="T11" fmla="*/ 15 w 15"/>
                <a:gd name="T12" fmla="*/ 15 h 15"/>
              </a:gdLst>
              <a:ahLst/>
              <a:cxnLst>
                <a:cxn ang="T6">
                  <a:pos x="T0" y="T1"/>
                </a:cxn>
                <a:cxn ang="T7">
                  <a:pos x="T2" y="T3"/>
                </a:cxn>
                <a:cxn ang="T8">
                  <a:pos x="T4" y="T5"/>
                </a:cxn>
              </a:cxnLst>
              <a:rect l="T9" t="T10" r="T11" b="T12"/>
              <a:pathLst>
                <a:path w="15" h="15">
                  <a:moveTo>
                    <a:pt x="15" y="15"/>
                  </a:moveTo>
                  <a:lnTo>
                    <a:pt x="0" y="0"/>
                  </a:lnTo>
                  <a:lnTo>
                    <a:pt x="15" y="15"/>
                  </a:lnTo>
                  <a:close/>
                </a:path>
              </a:pathLst>
            </a:custGeom>
            <a:solidFill>
              <a:srgbClr val="FFFFFF"/>
            </a:solidFill>
            <a:ln w="9525">
              <a:solidFill>
                <a:schemeClr val="tx1"/>
              </a:solidFill>
              <a:round/>
              <a:headEnd/>
              <a:tailEnd/>
            </a:ln>
          </p:spPr>
          <p:txBody>
            <a:bodyPr/>
            <a:lstStyle/>
            <a:p>
              <a:endParaRPr lang="en-US"/>
            </a:p>
          </p:txBody>
        </p:sp>
        <p:sp>
          <p:nvSpPr>
            <p:cNvPr id="57372" name="Freeform 27"/>
            <p:cNvSpPr>
              <a:spLocks/>
            </p:cNvSpPr>
            <p:nvPr/>
          </p:nvSpPr>
          <p:spPr bwMode="auto">
            <a:xfrm>
              <a:off x="713" y="2622"/>
              <a:ext cx="14" cy="9"/>
            </a:xfrm>
            <a:custGeom>
              <a:avLst/>
              <a:gdLst>
                <a:gd name="T0" fmla="*/ 0 w 28"/>
                <a:gd name="T1" fmla="*/ 9 h 9"/>
                <a:gd name="T2" fmla="*/ 1 w 28"/>
                <a:gd name="T3" fmla="*/ 0 h 9"/>
                <a:gd name="T4" fmla="*/ 0 w 28"/>
                <a:gd name="T5" fmla="*/ 9 h 9"/>
                <a:gd name="T6" fmla="*/ 0 60000 65536"/>
                <a:gd name="T7" fmla="*/ 0 60000 65536"/>
                <a:gd name="T8" fmla="*/ 0 60000 65536"/>
                <a:gd name="T9" fmla="*/ 0 w 28"/>
                <a:gd name="T10" fmla="*/ 0 h 9"/>
                <a:gd name="T11" fmla="*/ 28 w 28"/>
                <a:gd name="T12" fmla="*/ 9 h 9"/>
              </a:gdLst>
              <a:ahLst/>
              <a:cxnLst>
                <a:cxn ang="T6">
                  <a:pos x="T0" y="T1"/>
                </a:cxn>
                <a:cxn ang="T7">
                  <a:pos x="T2" y="T3"/>
                </a:cxn>
                <a:cxn ang="T8">
                  <a:pos x="T4" y="T5"/>
                </a:cxn>
              </a:cxnLst>
              <a:rect l="T9" t="T10" r="T11" b="T12"/>
              <a:pathLst>
                <a:path w="28" h="9">
                  <a:moveTo>
                    <a:pt x="0" y="9"/>
                  </a:moveTo>
                  <a:lnTo>
                    <a:pt x="28" y="0"/>
                  </a:lnTo>
                  <a:lnTo>
                    <a:pt x="0" y="9"/>
                  </a:lnTo>
                  <a:close/>
                </a:path>
              </a:pathLst>
            </a:custGeom>
            <a:solidFill>
              <a:srgbClr val="FFFFFF"/>
            </a:solidFill>
            <a:ln w="9525">
              <a:solidFill>
                <a:schemeClr val="tx1"/>
              </a:solidFill>
              <a:round/>
              <a:headEnd/>
              <a:tailEnd/>
            </a:ln>
          </p:spPr>
          <p:txBody>
            <a:bodyPr/>
            <a:lstStyle/>
            <a:p>
              <a:endParaRPr lang="en-US"/>
            </a:p>
          </p:txBody>
        </p:sp>
        <p:sp>
          <p:nvSpPr>
            <p:cNvPr id="57373" name="Freeform 28"/>
            <p:cNvSpPr>
              <a:spLocks/>
            </p:cNvSpPr>
            <p:nvPr/>
          </p:nvSpPr>
          <p:spPr bwMode="auto">
            <a:xfrm>
              <a:off x="2910" y="2404"/>
              <a:ext cx="162" cy="118"/>
            </a:xfrm>
            <a:custGeom>
              <a:avLst/>
              <a:gdLst>
                <a:gd name="T0" fmla="*/ 0 w 325"/>
                <a:gd name="T1" fmla="*/ 10 h 118"/>
                <a:gd name="T2" fmla="*/ 0 w 325"/>
                <a:gd name="T3" fmla="*/ 39 h 118"/>
                <a:gd name="T4" fmla="*/ 0 w 325"/>
                <a:gd name="T5" fmla="*/ 63 h 118"/>
                <a:gd name="T6" fmla="*/ 0 w 325"/>
                <a:gd name="T7" fmla="*/ 84 h 118"/>
                <a:gd name="T8" fmla="*/ 0 w 325"/>
                <a:gd name="T9" fmla="*/ 101 h 118"/>
                <a:gd name="T10" fmla="*/ 0 w 325"/>
                <a:gd name="T11" fmla="*/ 113 h 118"/>
                <a:gd name="T12" fmla="*/ 0 w 325"/>
                <a:gd name="T13" fmla="*/ 117 h 118"/>
                <a:gd name="T14" fmla="*/ 0 w 325"/>
                <a:gd name="T15" fmla="*/ 118 h 118"/>
                <a:gd name="T16" fmla="*/ 0 w 325"/>
                <a:gd name="T17" fmla="*/ 117 h 118"/>
                <a:gd name="T18" fmla="*/ 0 w 325"/>
                <a:gd name="T19" fmla="*/ 114 h 118"/>
                <a:gd name="T20" fmla="*/ 0 w 325"/>
                <a:gd name="T21" fmla="*/ 108 h 118"/>
                <a:gd name="T22" fmla="*/ 0 w 325"/>
                <a:gd name="T23" fmla="*/ 93 h 118"/>
                <a:gd name="T24" fmla="*/ 0 w 325"/>
                <a:gd name="T25" fmla="*/ 97 h 118"/>
                <a:gd name="T26" fmla="*/ 0 w 325"/>
                <a:gd name="T27" fmla="*/ 101 h 118"/>
                <a:gd name="T28" fmla="*/ 0 w 325"/>
                <a:gd name="T29" fmla="*/ 102 h 118"/>
                <a:gd name="T30" fmla="*/ 0 w 325"/>
                <a:gd name="T31" fmla="*/ 101 h 118"/>
                <a:gd name="T32" fmla="*/ 0 w 325"/>
                <a:gd name="T33" fmla="*/ 96 h 118"/>
                <a:gd name="T34" fmla="*/ 0 w 325"/>
                <a:gd name="T35" fmla="*/ 86 h 118"/>
                <a:gd name="T36" fmla="*/ 0 w 325"/>
                <a:gd name="T37" fmla="*/ 71 h 118"/>
                <a:gd name="T38" fmla="*/ 0 w 325"/>
                <a:gd name="T39" fmla="*/ 52 h 118"/>
                <a:gd name="T40" fmla="*/ 0 w 325"/>
                <a:gd name="T41" fmla="*/ 29 h 118"/>
                <a:gd name="T42" fmla="*/ 0 w 325"/>
                <a:gd name="T43" fmla="*/ 0 h 118"/>
                <a:gd name="T44" fmla="*/ 0 w 325"/>
                <a:gd name="T45" fmla="*/ 1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5"/>
                <a:gd name="T70" fmla="*/ 0 h 118"/>
                <a:gd name="T71" fmla="*/ 325 w 325"/>
                <a:gd name="T72" fmla="*/ 118 h 1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5" h="118">
                  <a:moveTo>
                    <a:pt x="325" y="10"/>
                  </a:moveTo>
                  <a:lnTo>
                    <a:pt x="291" y="39"/>
                  </a:lnTo>
                  <a:lnTo>
                    <a:pt x="253" y="63"/>
                  </a:lnTo>
                  <a:lnTo>
                    <a:pt x="211" y="84"/>
                  </a:lnTo>
                  <a:lnTo>
                    <a:pt x="167" y="101"/>
                  </a:lnTo>
                  <a:lnTo>
                    <a:pt x="124" y="113"/>
                  </a:lnTo>
                  <a:lnTo>
                    <a:pt x="84" y="117"/>
                  </a:lnTo>
                  <a:lnTo>
                    <a:pt x="60" y="118"/>
                  </a:lnTo>
                  <a:lnTo>
                    <a:pt x="38" y="117"/>
                  </a:lnTo>
                  <a:lnTo>
                    <a:pt x="18" y="114"/>
                  </a:lnTo>
                  <a:lnTo>
                    <a:pt x="0" y="108"/>
                  </a:lnTo>
                  <a:lnTo>
                    <a:pt x="14" y="93"/>
                  </a:lnTo>
                  <a:lnTo>
                    <a:pt x="28" y="97"/>
                  </a:lnTo>
                  <a:lnTo>
                    <a:pt x="44" y="101"/>
                  </a:lnTo>
                  <a:lnTo>
                    <a:pt x="60" y="102"/>
                  </a:lnTo>
                  <a:lnTo>
                    <a:pt x="76" y="101"/>
                  </a:lnTo>
                  <a:lnTo>
                    <a:pt x="114" y="96"/>
                  </a:lnTo>
                  <a:lnTo>
                    <a:pt x="150" y="86"/>
                  </a:lnTo>
                  <a:lnTo>
                    <a:pt x="189" y="71"/>
                  </a:lnTo>
                  <a:lnTo>
                    <a:pt x="229" y="52"/>
                  </a:lnTo>
                  <a:lnTo>
                    <a:pt x="265" y="29"/>
                  </a:lnTo>
                  <a:lnTo>
                    <a:pt x="299" y="0"/>
                  </a:lnTo>
                  <a:lnTo>
                    <a:pt x="325" y="10"/>
                  </a:lnTo>
                  <a:close/>
                </a:path>
              </a:pathLst>
            </a:custGeom>
            <a:solidFill>
              <a:srgbClr val="FFFFFF"/>
            </a:solidFill>
            <a:ln w="9525">
              <a:solidFill>
                <a:schemeClr val="tx1"/>
              </a:solidFill>
              <a:round/>
              <a:headEnd/>
              <a:tailEnd/>
            </a:ln>
          </p:spPr>
          <p:txBody>
            <a:bodyPr/>
            <a:lstStyle/>
            <a:p>
              <a:endParaRPr lang="en-US"/>
            </a:p>
          </p:txBody>
        </p:sp>
        <p:sp>
          <p:nvSpPr>
            <p:cNvPr id="57374" name="Freeform 29"/>
            <p:cNvSpPr>
              <a:spLocks/>
            </p:cNvSpPr>
            <p:nvPr/>
          </p:nvSpPr>
          <p:spPr bwMode="auto">
            <a:xfrm>
              <a:off x="2873" y="2305"/>
              <a:ext cx="47" cy="207"/>
            </a:xfrm>
            <a:custGeom>
              <a:avLst/>
              <a:gdLst>
                <a:gd name="T0" fmla="*/ 1 w 94"/>
                <a:gd name="T1" fmla="*/ 207 h 207"/>
                <a:gd name="T2" fmla="*/ 1 w 94"/>
                <a:gd name="T3" fmla="*/ 201 h 207"/>
                <a:gd name="T4" fmla="*/ 1 w 94"/>
                <a:gd name="T5" fmla="*/ 193 h 207"/>
                <a:gd name="T6" fmla="*/ 1 w 94"/>
                <a:gd name="T7" fmla="*/ 174 h 207"/>
                <a:gd name="T8" fmla="*/ 1 w 94"/>
                <a:gd name="T9" fmla="*/ 162 h 207"/>
                <a:gd name="T10" fmla="*/ 1 w 94"/>
                <a:gd name="T11" fmla="*/ 150 h 207"/>
                <a:gd name="T12" fmla="*/ 0 w 94"/>
                <a:gd name="T13" fmla="*/ 122 h 207"/>
                <a:gd name="T14" fmla="*/ 1 w 94"/>
                <a:gd name="T15" fmla="*/ 93 h 207"/>
                <a:gd name="T16" fmla="*/ 1 w 94"/>
                <a:gd name="T17" fmla="*/ 63 h 207"/>
                <a:gd name="T18" fmla="*/ 1 w 94"/>
                <a:gd name="T19" fmla="*/ 31 h 207"/>
                <a:gd name="T20" fmla="*/ 1 w 94"/>
                <a:gd name="T21" fmla="*/ 0 h 207"/>
                <a:gd name="T22" fmla="*/ 1 w 94"/>
                <a:gd name="T23" fmla="*/ 9 h 207"/>
                <a:gd name="T24" fmla="*/ 1 w 94"/>
                <a:gd name="T25" fmla="*/ 39 h 207"/>
                <a:gd name="T26" fmla="*/ 1 w 94"/>
                <a:gd name="T27" fmla="*/ 69 h 207"/>
                <a:gd name="T28" fmla="*/ 1 w 94"/>
                <a:gd name="T29" fmla="*/ 97 h 207"/>
                <a:gd name="T30" fmla="*/ 1 w 94"/>
                <a:gd name="T31" fmla="*/ 122 h 207"/>
                <a:gd name="T32" fmla="*/ 1 w 94"/>
                <a:gd name="T33" fmla="*/ 147 h 207"/>
                <a:gd name="T34" fmla="*/ 1 w 94"/>
                <a:gd name="T35" fmla="*/ 157 h 207"/>
                <a:gd name="T36" fmla="*/ 1 w 94"/>
                <a:gd name="T37" fmla="*/ 165 h 207"/>
                <a:gd name="T38" fmla="*/ 1 w 94"/>
                <a:gd name="T39" fmla="*/ 182 h 207"/>
                <a:gd name="T40" fmla="*/ 1 w 94"/>
                <a:gd name="T41" fmla="*/ 188 h 207"/>
                <a:gd name="T42" fmla="*/ 1 w 94"/>
                <a:gd name="T43" fmla="*/ 193 h 207"/>
                <a:gd name="T44" fmla="*/ 1 w 94"/>
                <a:gd name="T45" fmla="*/ 207 h 2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207"/>
                <a:gd name="T71" fmla="*/ 94 w 94"/>
                <a:gd name="T72" fmla="*/ 207 h 2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207">
                  <a:moveTo>
                    <a:pt x="72" y="207"/>
                  </a:moveTo>
                  <a:lnTo>
                    <a:pt x="54" y="201"/>
                  </a:lnTo>
                  <a:lnTo>
                    <a:pt x="42" y="193"/>
                  </a:lnTo>
                  <a:lnTo>
                    <a:pt x="18" y="174"/>
                  </a:lnTo>
                  <a:lnTo>
                    <a:pt x="10" y="162"/>
                  </a:lnTo>
                  <a:lnTo>
                    <a:pt x="4" y="150"/>
                  </a:lnTo>
                  <a:lnTo>
                    <a:pt x="0" y="122"/>
                  </a:lnTo>
                  <a:lnTo>
                    <a:pt x="4" y="93"/>
                  </a:lnTo>
                  <a:lnTo>
                    <a:pt x="16" y="63"/>
                  </a:lnTo>
                  <a:lnTo>
                    <a:pt x="38" y="31"/>
                  </a:lnTo>
                  <a:lnTo>
                    <a:pt x="66" y="0"/>
                  </a:lnTo>
                  <a:lnTo>
                    <a:pt x="94" y="9"/>
                  </a:lnTo>
                  <a:lnTo>
                    <a:pt x="66" y="39"/>
                  </a:lnTo>
                  <a:lnTo>
                    <a:pt x="46" y="69"/>
                  </a:lnTo>
                  <a:lnTo>
                    <a:pt x="34" y="97"/>
                  </a:lnTo>
                  <a:lnTo>
                    <a:pt x="32" y="122"/>
                  </a:lnTo>
                  <a:lnTo>
                    <a:pt x="34" y="147"/>
                  </a:lnTo>
                  <a:lnTo>
                    <a:pt x="40" y="157"/>
                  </a:lnTo>
                  <a:lnTo>
                    <a:pt x="46" y="165"/>
                  </a:lnTo>
                  <a:lnTo>
                    <a:pt x="66" y="182"/>
                  </a:lnTo>
                  <a:lnTo>
                    <a:pt x="76" y="188"/>
                  </a:lnTo>
                  <a:lnTo>
                    <a:pt x="90" y="193"/>
                  </a:lnTo>
                  <a:lnTo>
                    <a:pt x="72" y="207"/>
                  </a:lnTo>
                  <a:close/>
                </a:path>
              </a:pathLst>
            </a:custGeom>
            <a:solidFill>
              <a:srgbClr val="FFFFFF"/>
            </a:solidFill>
            <a:ln w="9525">
              <a:solidFill>
                <a:schemeClr val="tx1"/>
              </a:solidFill>
              <a:round/>
              <a:headEnd/>
              <a:tailEnd/>
            </a:ln>
          </p:spPr>
          <p:txBody>
            <a:bodyPr/>
            <a:lstStyle/>
            <a:p>
              <a:endParaRPr lang="en-US"/>
            </a:p>
          </p:txBody>
        </p:sp>
        <p:sp>
          <p:nvSpPr>
            <p:cNvPr id="57375" name="Freeform 30"/>
            <p:cNvSpPr>
              <a:spLocks/>
            </p:cNvSpPr>
            <p:nvPr/>
          </p:nvSpPr>
          <p:spPr bwMode="auto">
            <a:xfrm>
              <a:off x="2909" y="2497"/>
              <a:ext cx="9" cy="15"/>
            </a:xfrm>
            <a:custGeom>
              <a:avLst/>
              <a:gdLst>
                <a:gd name="T0" fmla="*/ 1 w 18"/>
                <a:gd name="T1" fmla="*/ 15 h 15"/>
                <a:gd name="T2" fmla="*/ 0 w 18"/>
                <a:gd name="T3" fmla="*/ 15 h 15"/>
                <a:gd name="T4" fmla="*/ 1 w 18"/>
                <a:gd name="T5" fmla="*/ 1 h 15"/>
                <a:gd name="T6" fmla="*/ 1 w 18"/>
                <a:gd name="T7" fmla="*/ 0 h 15"/>
                <a:gd name="T8" fmla="*/ 1 w 18"/>
                <a:gd name="T9" fmla="*/ 15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2" y="15"/>
                  </a:moveTo>
                  <a:lnTo>
                    <a:pt x="0" y="15"/>
                  </a:lnTo>
                  <a:lnTo>
                    <a:pt x="18" y="1"/>
                  </a:lnTo>
                  <a:lnTo>
                    <a:pt x="16" y="0"/>
                  </a:lnTo>
                  <a:lnTo>
                    <a:pt x="2" y="15"/>
                  </a:lnTo>
                  <a:close/>
                </a:path>
              </a:pathLst>
            </a:custGeom>
            <a:solidFill>
              <a:srgbClr val="FFFFFF"/>
            </a:solidFill>
            <a:ln w="9525">
              <a:solidFill>
                <a:schemeClr val="tx1"/>
              </a:solidFill>
              <a:round/>
              <a:headEnd/>
              <a:tailEnd/>
            </a:ln>
          </p:spPr>
          <p:txBody>
            <a:bodyPr/>
            <a:lstStyle/>
            <a:p>
              <a:endParaRPr lang="en-US"/>
            </a:p>
          </p:txBody>
        </p:sp>
        <p:sp>
          <p:nvSpPr>
            <p:cNvPr id="57376" name="Freeform 31"/>
            <p:cNvSpPr>
              <a:spLocks/>
            </p:cNvSpPr>
            <p:nvPr/>
          </p:nvSpPr>
          <p:spPr bwMode="auto">
            <a:xfrm>
              <a:off x="2906" y="2196"/>
              <a:ext cx="163" cy="119"/>
            </a:xfrm>
            <a:custGeom>
              <a:avLst/>
              <a:gdLst>
                <a:gd name="T0" fmla="*/ 0 w 327"/>
                <a:gd name="T1" fmla="*/ 109 h 119"/>
                <a:gd name="T2" fmla="*/ 0 w 327"/>
                <a:gd name="T3" fmla="*/ 79 h 119"/>
                <a:gd name="T4" fmla="*/ 0 w 327"/>
                <a:gd name="T5" fmla="*/ 54 h 119"/>
                <a:gd name="T6" fmla="*/ 0 w 327"/>
                <a:gd name="T7" fmla="*/ 33 h 119"/>
                <a:gd name="T8" fmla="*/ 0 w 327"/>
                <a:gd name="T9" fmla="*/ 16 h 119"/>
                <a:gd name="T10" fmla="*/ 0 w 327"/>
                <a:gd name="T11" fmla="*/ 6 h 119"/>
                <a:gd name="T12" fmla="*/ 0 w 327"/>
                <a:gd name="T13" fmla="*/ 0 h 119"/>
                <a:gd name="T14" fmla="*/ 0 w 327"/>
                <a:gd name="T15" fmla="*/ 0 h 119"/>
                <a:gd name="T16" fmla="*/ 0 w 327"/>
                <a:gd name="T17" fmla="*/ 1 h 119"/>
                <a:gd name="T18" fmla="*/ 0 w 327"/>
                <a:gd name="T19" fmla="*/ 4 h 119"/>
                <a:gd name="T20" fmla="*/ 0 w 327"/>
                <a:gd name="T21" fmla="*/ 9 h 119"/>
                <a:gd name="T22" fmla="*/ 0 w 327"/>
                <a:gd name="T23" fmla="*/ 24 h 119"/>
                <a:gd name="T24" fmla="*/ 0 w 327"/>
                <a:gd name="T25" fmla="*/ 21 h 119"/>
                <a:gd name="T26" fmla="*/ 0 w 327"/>
                <a:gd name="T27" fmla="*/ 19 h 119"/>
                <a:gd name="T28" fmla="*/ 0 w 327"/>
                <a:gd name="T29" fmla="*/ 17 h 119"/>
                <a:gd name="T30" fmla="*/ 0 w 327"/>
                <a:gd name="T31" fmla="*/ 17 h 119"/>
                <a:gd name="T32" fmla="*/ 0 w 327"/>
                <a:gd name="T33" fmla="*/ 23 h 119"/>
                <a:gd name="T34" fmla="*/ 0 w 327"/>
                <a:gd name="T35" fmla="*/ 32 h 119"/>
                <a:gd name="T36" fmla="*/ 0 w 327"/>
                <a:gd name="T37" fmla="*/ 47 h 119"/>
                <a:gd name="T38" fmla="*/ 0 w 327"/>
                <a:gd name="T39" fmla="*/ 67 h 119"/>
                <a:gd name="T40" fmla="*/ 0 w 327"/>
                <a:gd name="T41" fmla="*/ 92 h 119"/>
                <a:gd name="T42" fmla="*/ 0 w 327"/>
                <a:gd name="T43" fmla="*/ 119 h 119"/>
                <a:gd name="T44" fmla="*/ 0 w 327"/>
                <a:gd name="T45" fmla="*/ 109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7"/>
                <a:gd name="T70" fmla="*/ 0 h 119"/>
                <a:gd name="T71" fmla="*/ 327 w 327"/>
                <a:gd name="T72" fmla="*/ 119 h 1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7" h="119">
                  <a:moveTo>
                    <a:pt x="0" y="109"/>
                  </a:moveTo>
                  <a:lnTo>
                    <a:pt x="36" y="79"/>
                  </a:lnTo>
                  <a:lnTo>
                    <a:pt x="72" y="54"/>
                  </a:lnTo>
                  <a:lnTo>
                    <a:pt x="114" y="33"/>
                  </a:lnTo>
                  <a:lnTo>
                    <a:pt x="158" y="16"/>
                  </a:lnTo>
                  <a:lnTo>
                    <a:pt x="201" y="6"/>
                  </a:lnTo>
                  <a:lnTo>
                    <a:pt x="245" y="0"/>
                  </a:lnTo>
                  <a:lnTo>
                    <a:pt x="267" y="0"/>
                  </a:lnTo>
                  <a:lnTo>
                    <a:pt x="287" y="1"/>
                  </a:lnTo>
                  <a:lnTo>
                    <a:pt x="309" y="4"/>
                  </a:lnTo>
                  <a:lnTo>
                    <a:pt x="327" y="9"/>
                  </a:lnTo>
                  <a:lnTo>
                    <a:pt x="311" y="24"/>
                  </a:lnTo>
                  <a:lnTo>
                    <a:pt x="297" y="21"/>
                  </a:lnTo>
                  <a:lnTo>
                    <a:pt x="283" y="19"/>
                  </a:lnTo>
                  <a:lnTo>
                    <a:pt x="265" y="17"/>
                  </a:lnTo>
                  <a:lnTo>
                    <a:pt x="249" y="17"/>
                  </a:lnTo>
                  <a:lnTo>
                    <a:pt x="211" y="23"/>
                  </a:lnTo>
                  <a:lnTo>
                    <a:pt x="173" y="32"/>
                  </a:lnTo>
                  <a:lnTo>
                    <a:pt x="132" y="47"/>
                  </a:lnTo>
                  <a:lnTo>
                    <a:pt x="94" y="67"/>
                  </a:lnTo>
                  <a:lnTo>
                    <a:pt x="60" y="92"/>
                  </a:lnTo>
                  <a:lnTo>
                    <a:pt x="26" y="119"/>
                  </a:lnTo>
                  <a:lnTo>
                    <a:pt x="0" y="109"/>
                  </a:lnTo>
                  <a:close/>
                </a:path>
              </a:pathLst>
            </a:custGeom>
            <a:solidFill>
              <a:srgbClr val="FFFFFF"/>
            </a:solidFill>
            <a:ln w="9525">
              <a:solidFill>
                <a:schemeClr val="tx1"/>
              </a:solidFill>
              <a:round/>
              <a:headEnd/>
              <a:tailEnd/>
            </a:ln>
          </p:spPr>
          <p:txBody>
            <a:bodyPr/>
            <a:lstStyle/>
            <a:p>
              <a:endParaRPr lang="en-US"/>
            </a:p>
          </p:txBody>
        </p:sp>
        <p:sp>
          <p:nvSpPr>
            <p:cNvPr id="57377" name="Freeform 32"/>
            <p:cNvSpPr>
              <a:spLocks/>
            </p:cNvSpPr>
            <p:nvPr/>
          </p:nvSpPr>
          <p:spPr bwMode="auto">
            <a:xfrm>
              <a:off x="2906" y="2305"/>
              <a:ext cx="14" cy="10"/>
            </a:xfrm>
            <a:custGeom>
              <a:avLst/>
              <a:gdLst>
                <a:gd name="T0" fmla="*/ 0 w 28"/>
                <a:gd name="T1" fmla="*/ 0 h 10"/>
                <a:gd name="T2" fmla="*/ 1 w 28"/>
                <a:gd name="T3" fmla="*/ 10 h 10"/>
                <a:gd name="T4" fmla="*/ 1 w 28"/>
                <a:gd name="T5" fmla="*/ 9 h 10"/>
                <a:gd name="T6" fmla="*/ 0 w 28"/>
                <a:gd name="T7" fmla="*/ 0 h 10"/>
                <a:gd name="T8" fmla="*/ 0 60000 65536"/>
                <a:gd name="T9" fmla="*/ 0 60000 65536"/>
                <a:gd name="T10" fmla="*/ 0 60000 65536"/>
                <a:gd name="T11" fmla="*/ 0 60000 65536"/>
                <a:gd name="T12" fmla="*/ 0 w 28"/>
                <a:gd name="T13" fmla="*/ 0 h 10"/>
                <a:gd name="T14" fmla="*/ 28 w 28"/>
                <a:gd name="T15" fmla="*/ 10 h 10"/>
              </a:gdLst>
              <a:ahLst/>
              <a:cxnLst>
                <a:cxn ang="T8">
                  <a:pos x="T0" y="T1"/>
                </a:cxn>
                <a:cxn ang="T9">
                  <a:pos x="T2" y="T3"/>
                </a:cxn>
                <a:cxn ang="T10">
                  <a:pos x="T4" y="T5"/>
                </a:cxn>
                <a:cxn ang="T11">
                  <a:pos x="T6" y="T7"/>
                </a:cxn>
              </a:cxnLst>
              <a:rect l="T12" t="T13" r="T14" b="T15"/>
              <a:pathLst>
                <a:path w="28" h="10">
                  <a:moveTo>
                    <a:pt x="0" y="0"/>
                  </a:moveTo>
                  <a:lnTo>
                    <a:pt x="26" y="10"/>
                  </a:lnTo>
                  <a:lnTo>
                    <a:pt x="28" y="9"/>
                  </a:lnTo>
                  <a:lnTo>
                    <a:pt x="0" y="0"/>
                  </a:lnTo>
                  <a:close/>
                </a:path>
              </a:pathLst>
            </a:custGeom>
            <a:solidFill>
              <a:srgbClr val="FFFFFF"/>
            </a:solidFill>
            <a:ln w="9525">
              <a:solidFill>
                <a:schemeClr val="tx1"/>
              </a:solidFill>
              <a:round/>
              <a:headEnd/>
              <a:tailEnd/>
            </a:ln>
          </p:spPr>
          <p:txBody>
            <a:bodyPr/>
            <a:lstStyle/>
            <a:p>
              <a:endParaRPr lang="en-US"/>
            </a:p>
          </p:txBody>
        </p:sp>
        <p:sp>
          <p:nvSpPr>
            <p:cNvPr id="57378" name="Freeform 33"/>
            <p:cNvSpPr>
              <a:spLocks/>
            </p:cNvSpPr>
            <p:nvPr/>
          </p:nvSpPr>
          <p:spPr bwMode="auto">
            <a:xfrm>
              <a:off x="3059" y="2206"/>
              <a:ext cx="46" cy="207"/>
            </a:xfrm>
            <a:custGeom>
              <a:avLst/>
              <a:gdLst>
                <a:gd name="T0" fmla="*/ 1 w 92"/>
                <a:gd name="T1" fmla="*/ 0 h 207"/>
                <a:gd name="T2" fmla="*/ 1 w 92"/>
                <a:gd name="T3" fmla="*/ 5 h 207"/>
                <a:gd name="T4" fmla="*/ 1 w 92"/>
                <a:gd name="T5" fmla="*/ 15 h 207"/>
                <a:gd name="T6" fmla="*/ 1 w 92"/>
                <a:gd name="T7" fmla="*/ 33 h 207"/>
                <a:gd name="T8" fmla="*/ 1 w 92"/>
                <a:gd name="T9" fmla="*/ 45 h 207"/>
                <a:gd name="T10" fmla="*/ 1 w 92"/>
                <a:gd name="T11" fmla="*/ 58 h 207"/>
                <a:gd name="T12" fmla="*/ 1 w 92"/>
                <a:gd name="T13" fmla="*/ 84 h 207"/>
                <a:gd name="T14" fmla="*/ 1 w 92"/>
                <a:gd name="T15" fmla="*/ 113 h 207"/>
                <a:gd name="T16" fmla="*/ 1 w 92"/>
                <a:gd name="T17" fmla="*/ 145 h 207"/>
                <a:gd name="T18" fmla="*/ 1 w 92"/>
                <a:gd name="T19" fmla="*/ 175 h 207"/>
                <a:gd name="T20" fmla="*/ 1 w 92"/>
                <a:gd name="T21" fmla="*/ 207 h 207"/>
                <a:gd name="T22" fmla="*/ 0 w 92"/>
                <a:gd name="T23" fmla="*/ 198 h 207"/>
                <a:gd name="T24" fmla="*/ 1 w 92"/>
                <a:gd name="T25" fmla="*/ 168 h 207"/>
                <a:gd name="T26" fmla="*/ 1 w 92"/>
                <a:gd name="T27" fmla="*/ 139 h 207"/>
                <a:gd name="T28" fmla="*/ 1 w 92"/>
                <a:gd name="T29" fmla="*/ 110 h 207"/>
                <a:gd name="T30" fmla="*/ 1 w 92"/>
                <a:gd name="T31" fmla="*/ 84 h 207"/>
                <a:gd name="T32" fmla="*/ 1 w 92"/>
                <a:gd name="T33" fmla="*/ 61 h 207"/>
                <a:gd name="T34" fmla="*/ 1 w 92"/>
                <a:gd name="T35" fmla="*/ 51 h 207"/>
                <a:gd name="T36" fmla="*/ 1 w 92"/>
                <a:gd name="T37" fmla="*/ 42 h 207"/>
                <a:gd name="T38" fmla="*/ 1 w 92"/>
                <a:gd name="T39" fmla="*/ 25 h 207"/>
                <a:gd name="T40" fmla="*/ 1 w 92"/>
                <a:gd name="T41" fmla="*/ 18 h 207"/>
                <a:gd name="T42" fmla="*/ 1 w 92"/>
                <a:gd name="T43" fmla="*/ 14 h 207"/>
                <a:gd name="T44" fmla="*/ 1 w 92"/>
                <a:gd name="T45" fmla="*/ 0 h 2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207"/>
                <a:gd name="T71" fmla="*/ 92 w 92"/>
                <a:gd name="T72" fmla="*/ 207 h 2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207">
                  <a:moveTo>
                    <a:pt x="20" y="0"/>
                  </a:moveTo>
                  <a:lnTo>
                    <a:pt x="38" y="5"/>
                  </a:lnTo>
                  <a:lnTo>
                    <a:pt x="52" y="15"/>
                  </a:lnTo>
                  <a:lnTo>
                    <a:pt x="74" y="33"/>
                  </a:lnTo>
                  <a:lnTo>
                    <a:pt x="82" y="45"/>
                  </a:lnTo>
                  <a:lnTo>
                    <a:pt x="88" y="58"/>
                  </a:lnTo>
                  <a:lnTo>
                    <a:pt x="92" y="84"/>
                  </a:lnTo>
                  <a:lnTo>
                    <a:pt x="88" y="113"/>
                  </a:lnTo>
                  <a:lnTo>
                    <a:pt x="76" y="145"/>
                  </a:lnTo>
                  <a:lnTo>
                    <a:pt x="56" y="175"/>
                  </a:lnTo>
                  <a:lnTo>
                    <a:pt x="28" y="207"/>
                  </a:lnTo>
                  <a:lnTo>
                    <a:pt x="0" y="198"/>
                  </a:lnTo>
                  <a:lnTo>
                    <a:pt x="26" y="168"/>
                  </a:lnTo>
                  <a:lnTo>
                    <a:pt x="46" y="139"/>
                  </a:lnTo>
                  <a:lnTo>
                    <a:pt x="56" y="110"/>
                  </a:lnTo>
                  <a:lnTo>
                    <a:pt x="60" y="84"/>
                  </a:lnTo>
                  <a:lnTo>
                    <a:pt x="56" y="61"/>
                  </a:lnTo>
                  <a:lnTo>
                    <a:pt x="52" y="51"/>
                  </a:lnTo>
                  <a:lnTo>
                    <a:pt x="46" y="42"/>
                  </a:lnTo>
                  <a:lnTo>
                    <a:pt x="26" y="25"/>
                  </a:lnTo>
                  <a:lnTo>
                    <a:pt x="16" y="18"/>
                  </a:lnTo>
                  <a:lnTo>
                    <a:pt x="2" y="14"/>
                  </a:lnTo>
                  <a:lnTo>
                    <a:pt x="20" y="0"/>
                  </a:lnTo>
                  <a:close/>
                </a:path>
              </a:pathLst>
            </a:custGeom>
            <a:solidFill>
              <a:srgbClr val="FFFFFF"/>
            </a:solidFill>
            <a:ln w="9525">
              <a:solidFill>
                <a:schemeClr val="tx1"/>
              </a:solidFill>
              <a:round/>
              <a:headEnd/>
              <a:tailEnd/>
            </a:ln>
          </p:spPr>
          <p:txBody>
            <a:bodyPr/>
            <a:lstStyle/>
            <a:p>
              <a:endParaRPr lang="en-US"/>
            </a:p>
          </p:txBody>
        </p:sp>
        <p:sp>
          <p:nvSpPr>
            <p:cNvPr id="57379" name="Freeform 34"/>
            <p:cNvSpPr>
              <a:spLocks/>
            </p:cNvSpPr>
            <p:nvPr/>
          </p:nvSpPr>
          <p:spPr bwMode="auto">
            <a:xfrm>
              <a:off x="3060" y="2205"/>
              <a:ext cx="9" cy="15"/>
            </a:xfrm>
            <a:custGeom>
              <a:avLst/>
              <a:gdLst>
                <a:gd name="T0" fmla="*/ 1 w 18"/>
                <a:gd name="T1" fmla="*/ 0 h 15"/>
                <a:gd name="T2" fmla="*/ 1 w 18"/>
                <a:gd name="T3" fmla="*/ 1 h 15"/>
                <a:gd name="T4" fmla="*/ 0 w 18"/>
                <a:gd name="T5" fmla="*/ 15 h 15"/>
                <a:gd name="T6" fmla="*/ 1 w 18"/>
                <a:gd name="T7" fmla="*/ 15 h 15"/>
                <a:gd name="T8" fmla="*/ 1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18" y="0"/>
                  </a:moveTo>
                  <a:lnTo>
                    <a:pt x="18" y="1"/>
                  </a:lnTo>
                  <a:lnTo>
                    <a:pt x="0" y="15"/>
                  </a:lnTo>
                  <a:lnTo>
                    <a:pt x="2" y="15"/>
                  </a:lnTo>
                  <a:lnTo>
                    <a:pt x="18" y="0"/>
                  </a:lnTo>
                  <a:close/>
                </a:path>
              </a:pathLst>
            </a:custGeom>
            <a:solidFill>
              <a:srgbClr val="FFFFFF"/>
            </a:solidFill>
            <a:ln w="9525">
              <a:solidFill>
                <a:schemeClr val="tx1"/>
              </a:solidFill>
              <a:round/>
              <a:headEnd/>
              <a:tailEnd/>
            </a:ln>
          </p:spPr>
          <p:txBody>
            <a:bodyPr/>
            <a:lstStyle/>
            <a:p>
              <a:endParaRPr lang="en-US"/>
            </a:p>
          </p:txBody>
        </p:sp>
        <p:sp>
          <p:nvSpPr>
            <p:cNvPr id="57380" name="Freeform 35"/>
            <p:cNvSpPr>
              <a:spLocks/>
            </p:cNvSpPr>
            <p:nvPr/>
          </p:nvSpPr>
          <p:spPr bwMode="auto">
            <a:xfrm>
              <a:off x="3059" y="2404"/>
              <a:ext cx="14" cy="10"/>
            </a:xfrm>
            <a:custGeom>
              <a:avLst/>
              <a:gdLst>
                <a:gd name="T0" fmla="*/ 1 w 28"/>
                <a:gd name="T1" fmla="*/ 9 h 10"/>
                <a:gd name="T2" fmla="*/ 1 w 28"/>
                <a:gd name="T3" fmla="*/ 10 h 10"/>
                <a:gd name="T4" fmla="*/ 0 w 28"/>
                <a:gd name="T5" fmla="*/ 0 h 10"/>
                <a:gd name="T6" fmla="*/ 1 w 28"/>
                <a:gd name="T7" fmla="*/ 9 h 10"/>
                <a:gd name="T8" fmla="*/ 0 60000 65536"/>
                <a:gd name="T9" fmla="*/ 0 60000 65536"/>
                <a:gd name="T10" fmla="*/ 0 60000 65536"/>
                <a:gd name="T11" fmla="*/ 0 60000 65536"/>
                <a:gd name="T12" fmla="*/ 0 w 28"/>
                <a:gd name="T13" fmla="*/ 0 h 10"/>
                <a:gd name="T14" fmla="*/ 28 w 28"/>
                <a:gd name="T15" fmla="*/ 10 h 10"/>
              </a:gdLst>
              <a:ahLst/>
              <a:cxnLst>
                <a:cxn ang="T8">
                  <a:pos x="T0" y="T1"/>
                </a:cxn>
                <a:cxn ang="T9">
                  <a:pos x="T2" y="T3"/>
                </a:cxn>
                <a:cxn ang="T10">
                  <a:pos x="T4" y="T5"/>
                </a:cxn>
                <a:cxn ang="T11">
                  <a:pos x="T6" y="T7"/>
                </a:cxn>
              </a:cxnLst>
              <a:rect l="T12" t="T13" r="T14" b="T15"/>
              <a:pathLst>
                <a:path w="28" h="10">
                  <a:moveTo>
                    <a:pt x="28" y="9"/>
                  </a:moveTo>
                  <a:lnTo>
                    <a:pt x="26" y="10"/>
                  </a:lnTo>
                  <a:lnTo>
                    <a:pt x="0" y="0"/>
                  </a:lnTo>
                  <a:lnTo>
                    <a:pt x="28" y="9"/>
                  </a:lnTo>
                  <a:close/>
                </a:path>
              </a:pathLst>
            </a:custGeom>
            <a:solidFill>
              <a:srgbClr val="FFFFFF"/>
            </a:solidFill>
            <a:ln w="9525">
              <a:solidFill>
                <a:schemeClr val="tx1"/>
              </a:solidFill>
              <a:round/>
              <a:headEnd/>
              <a:tailEnd/>
            </a:ln>
          </p:spPr>
          <p:txBody>
            <a:bodyPr/>
            <a:lstStyle/>
            <a:p>
              <a:endParaRPr lang="en-US"/>
            </a:p>
          </p:txBody>
        </p:sp>
        <p:sp>
          <p:nvSpPr>
            <p:cNvPr id="57381" name="Rectangle 36"/>
            <p:cNvSpPr>
              <a:spLocks noChangeArrowheads="1"/>
            </p:cNvSpPr>
            <p:nvPr/>
          </p:nvSpPr>
          <p:spPr bwMode="auto">
            <a:xfrm>
              <a:off x="2050" y="1620"/>
              <a:ext cx="16" cy="351"/>
            </a:xfrm>
            <a:prstGeom prst="rect">
              <a:avLst/>
            </a:prstGeom>
            <a:solidFill>
              <a:srgbClr val="FFFFFF"/>
            </a:solidFill>
            <a:ln w="9525">
              <a:solidFill>
                <a:schemeClr val="tx1"/>
              </a:solidFill>
              <a:miter lim="800000"/>
              <a:headEnd/>
              <a:tailEnd/>
            </a:ln>
          </p:spPr>
          <p:txBody>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57382" name="Freeform 37"/>
            <p:cNvSpPr>
              <a:spLocks/>
            </p:cNvSpPr>
            <p:nvPr/>
          </p:nvSpPr>
          <p:spPr bwMode="auto">
            <a:xfrm>
              <a:off x="990" y="1732"/>
              <a:ext cx="884" cy="546"/>
            </a:xfrm>
            <a:custGeom>
              <a:avLst/>
              <a:gdLst>
                <a:gd name="T0" fmla="*/ 0 w 1769"/>
                <a:gd name="T1" fmla="*/ 7 h 546"/>
                <a:gd name="T2" fmla="*/ 0 w 1769"/>
                <a:gd name="T3" fmla="*/ 0 h 546"/>
                <a:gd name="T4" fmla="*/ 0 w 1769"/>
                <a:gd name="T5" fmla="*/ 269 h 546"/>
                <a:gd name="T6" fmla="*/ 0 w 1769"/>
                <a:gd name="T7" fmla="*/ 538 h 546"/>
                <a:gd name="T8" fmla="*/ 0 w 1769"/>
                <a:gd name="T9" fmla="*/ 546 h 546"/>
                <a:gd name="T10" fmla="*/ 0 w 1769"/>
                <a:gd name="T11" fmla="*/ 276 h 546"/>
                <a:gd name="T12" fmla="*/ 0 w 1769"/>
                <a:gd name="T13" fmla="*/ 7 h 546"/>
                <a:gd name="T14" fmla="*/ 0 60000 65536"/>
                <a:gd name="T15" fmla="*/ 0 60000 65536"/>
                <a:gd name="T16" fmla="*/ 0 60000 65536"/>
                <a:gd name="T17" fmla="*/ 0 60000 65536"/>
                <a:gd name="T18" fmla="*/ 0 60000 65536"/>
                <a:gd name="T19" fmla="*/ 0 60000 65536"/>
                <a:gd name="T20" fmla="*/ 0 60000 65536"/>
                <a:gd name="T21" fmla="*/ 0 w 1769"/>
                <a:gd name="T22" fmla="*/ 0 h 546"/>
                <a:gd name="T23" fmla="*/ 1769 w 1769"/>
                <a:gd name="T24" fmla="*/ 546 h 5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9" h="546">
                  <a:moveTo>
                    <a:pt x="1769" y="7"/>
                  </a:moveTo>
                  <a:lnTo>
                    <a:pt x="1761" y="0"/>
                  </a:lnTo>
                  <a:lnTo>
                    <a:pt x="880" y="269"/>
                  </a:lnTo>
                  <a:lnTo>
                    <a:pt x="0" y="538"/>
                  </a:lnTo>
                  <a:lnTo>
                    <a:pt x="8" y="546"/>
                  </a:lnTo>
                  <a:lnTo>
                    <a:pt x="888" y="276"/>
                  </a:lnTo>
                  <a:lnTo>
                    <a:pt x="1769" y="7"/>
                  </a:lnTo>
                  <a:close/>
                </a:path>
              </a:pathLst>
            </a:custGeom>
            <a:solidFill>
              <a:srgbClr val="FFFFFF"/>
            </a:solidFill>
            <a:ln w="9525">
              <a:solidFill>
                <a:schemeClr val="tx1"/>
              </a:solidFill>
              <a:round/>
              <a:headEnd/>
              <a:tailEnd/>
            </a:ln>
          </p:spPr>
          <p:txBody>
            <a:bodyPr/>
            <a:lstStyle/>
            <a:p>
              <a:endParaRPr lang="en-US"/>
            </a:p>
          </p:txBody>
        </p:sp>
        <p:sp>
          <p:nvSpPr>
            <p:cNvPr id="57383" name="Freeform 38"/>
            <p:cNvSpPr>
              <a:spLocks/>
            </p:cNvSpPr>
            <p:nvPr/>
          </p:nvSpPr>
          <p:spPr bwMode="auto">
            <a:xfrm>
              <a:off x="980" y="1756"/>
              <a:ext cx="885" cy="546"/>
            </a:xfrm>
            <a:custGeom>
              <a:avLst/>
              <a:gdLst>
                <a:gd name="T0" fmla="*/ 1 w 1769"/>
                <a:gd name="T1" fmla="*/ 8 h 546"/>
                <a:gd name="T2" fmla="*/ 1 w 1769"/>
                <a:gd name="T3" fmla="*/ 0 h 546"/>
                <a:gd name="T4" fmla="*/ 1 w 1769"/>
                <a:gd name="T5" fmla="*/ 269 h 546"/>
                <a:gd name="T6" fmla="*/ 0 w 1769"/>
                <a:gd name="T7" fmla="*/ 538 h 546"/>
                <a:gd name="T8" fmla="*/ 1 w 1769"/>
                <a:gd name="T9" fmla="*/ 546 h 546"/>
                <a:gd name="T10" fmla="*/ 1 w 1769"/>
                <a:gd name="T11" fmla="*/ 277 h 546"/>
                <a:gd name="T12" fmla="*/ 1 w 1769"/>
                <a:gd name="T13" fmla="*/ 8 h 546"/>
                <a:gd name="T14" fmla="*/ 0 60000 65536"/>
                <a:gd name="T15" fmla="*/ 0 60000 65536"/>
                <a:gd name="T16" fmla="*/ 0 60000 65536"/>
                <a:gd name="T17" fmla="*/ 0 60000 65536"/>
                <a:gd name="T18" fmla="*/ 0 60000 65536"/>
                <a:gd name="T19" fmla="*/ 0 60000 65536"/>
                <a:gd name="T20" fmla="*/ 0 60000 65536"/>
                <a:gd name="T21" fmla="*/ 0 w 1769"/>
                <a:gd name="T22" fmla="*/ 0 h 546"/>
                <a:gd name="T23" fmla="*/ 1769 w 1769"/>
                <a:gd name="T24" fmla="*/ 546 h 5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9" h="546">
                  <a:moveTo>
                    <a:pt x="1769" y="8"/>
                  </a:moveTo>
                  <a:lnTo>
                    <a:pt x="1761" y="0"/>
                  </a:lnTo>
                  <a:lnTo>
                    <a:pt x="880" y="269"/>
                  </a:lnTo>
                  <a:lnTo>
                    <a:pt x="0" y="538"/>
                  </a:lnTo>
                  <a:lnTo>
                    <a:pt x="8" y="546"/>
                  </a:lnTo>
                  <a:lnTo>
                    <a:pt x="888" y="277"/>
                  </a:lnTo>
                  <a:lnTo>
                    <a:pt x="1769" y="8"/>
                  </a:lnTo>
                  <a:close/>
                </a:path>
              </a:pathLst>
            </a:custGeom>
            <a:solidFill>
              <a:srgbClr val="FFFFFF"/>
            </a:solidFill>
            <a:ln w="9525">
              <a:solidFill>
                <a:schemeClr val="tx1"/>
              </a:solidFill>
              <a:round/>
              <a:headEnd/>
              <a:tailEnd/>
            </a:ln>
          </p:spPr>
          <p:txBody>
            <a:bodyPr/>
            <a:lstStyle/>
            <a:p>
              <a:endParaRPr lang="en-US"/>
            </a:p>
          </p:txBody>
        </p:sp>
        <p:sp>
          <p:nvSpPr>
            <p:cNvPr id="57384" name="Freeform 39"/>
            <p:cNvSpPr>
              <a:spLocks/>
            </p:cNvSpPr>
            <p:nvPr/>
          </p:nvSpPr>
          <p:spPr bwMode="auto">
            <a:xfrm>
              <a:off x="970" y="1780"/>
              <a:ext cx="885" cy="546"/>
            </a:xfrm>
            <a:custGeom>
              <a:avLst/>
              <a:gdLst>
                <a:gd name="T0" fmla="*/ 1 w 1769"/>
                <a:gd name="T1" fmla="*/ 8 h 546"/>
                <a:gd name="T2" fmla="*/ 1 w 1769"/>
                <a:gd name="T3" fmla="*/ 0 h 546"/>
                <a:gd name="T4" fmla="*/ 1 w 1769"/>
                <a:gd name="T5" fmla="*/ 269 h 546"/>
                <a:gd name="T6" fmla="*/ 0 w 1769"/>
                <a:gd name="T7" fmla="*/ 539 h 546"/>
                <a:gd name="T8" fmla="*/ 1 w 1769"/>
                <a:gd name="T9" fmla="*/ 546 h 546"/>
                <a:gd name="T10" fmla="*/ 1 w 1769"/>
                <a:gd name="T11" fmla="*/ 277 h 546"/>
                <a:gd name="T12" fmla="*/ 1 w 1769"/>
                <a:gd name="T13" fmla="*/ 8 h 546"/>
                <a:gd name="T14" fmla="*/ 0 60000 65536"/>
                <a:gd name="T15" fmla="*/ 0 60000 65536"/>
                <a:gd name="T16" fmla="*/ 0 60000 65536"/>
                <a:gd name="T17" fmla="*/ 0 60000 65536"/>
                <a:gd name="T18" fmla="*/ 0 60000 65536"/>
                <a:gd name="T19" fmla="*/ 0 60000 65536"/>
                <a:gd name="T20" fmla="*/ 0 60000 65536"/>
                <a:gd name="T21" fmla="*/ 0 w 1769"/>
                <a:gd name="T22" fmla="*/ 0 h 546"/>
                <a:gd name="T23" fmla="*/ 1769 w 1769"/>
                <a:gd name="T24" fmla="*/ 546 h 5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9" h="546">
                  <a:moveTo>
                    <a:pt x="1769" y="8"/>
                  </a:moveTo>
                  <a:lnTo>
                    <a:pt x="1761" y="0"/>
                  </a:lnTo>
                  <a:lnTo>
                    <a:pt x="880" y="269"/>
                  </a:lnTo>
                  <a:lnTo>
                    <a:pt x="0" y="539"/>
                  </a:lnTo>
                  <a:lnTo>
                    <a:pt x="8" y="546"/>
                  </a:lnTo>
                  <a:lnTo>
                    <a:pt x="888" y="277"/>
                  </a:lnTo>
                  <a:lnTo>
                    <a:pt x="1769" y="8"/>
                  </a:lnTo>
                  <a:close/>
                </a:path>
              </a:pathLst>
            </a:custGeom>
            <a:solidFill>
              <a:srgbClr val="FFFFFF"/>
            </a:solidFill>
            <a:ln w="9525">
              <a:solidFill>
                <a:schemeClr val="tx1"/>
              </a:solidFill>
              <a:round/>
              <a:headEnd/>
              <a:tailEnd/>
            </a:ln>
          </p:spPr>
          <p:txBody>
            <a:bodyPr/>
            <a:lstStyle/>
            <a:p>
              <a:endParaRPr lang="en-US"/>
            </a:p>
          </p:txBody>
        </p:sp>
        <p:sp>
          <p:nvSpPr>
            <p:cNvPr id="57385" name="Freeform 40"/>
            <p:cNvSpPr>
              <a:spLocks/>
            </p:cNvSpPr>
            <p:nvPr/>
          </p:nvSpPr>
          <p:spPr bwMode="auto">
            <a:xfrm>
              <a:off x="960" y="1805"/>
              <a:ext cx="885" cy="546"/>
            </a:xfrm>
            <a:custGeom>
              <a:avLst/>
              <a:gdLst>
                <a:gd name="T0" fmla="*/ 1 w 1769"/>
                <a:gd name="T1" fmla="*/ 7 h 546"/>
                <a:gd name="T2" fmla="*/ 1 w 1769"/>
                <a:gd name="T3" fmla="*/ 0 h 546"/>
                <a:gd name="T4" fmla="*/ 1 w 1769"/>
                <a:gd name="T5" fmla="*/ 269 h 546"/>
                <a:gd name="T6" fmla="*/ 0 w 1769"/>
                <a:gd name="T7" fmla="*/ 538 h 546"/>
                <a:gd name="T8" fmla="*/ 1 w 1769"/>
                <a:gd name="T9" fmla="*/ 546 h 546"/>
                <a:gd name="T10" fmla="*/ 1 w 1769"/>
                <a:gd name="T11" fmla="*/ 277 h 546"/>
                <a:gd name="T12" fmla="*/ 1 w 1769"/>
                <a:gd name="T13" fmla="*/ 7 h 546"/>
                <a:gd name="T14" fmla="*/ 0 60000 65536"/>
                <a:gd name="T15" fmla="*/ 0 60000 65536"/>
                <a:gd name="T16" fmla="*/ 0 60000 65536"/>
                <a:gd name="T17" fmla="*/ 0 60000 65536"/>
                <a:gd name="T18" fmla="*/ 0 60000 65536"/>
                <a:gd name="T19" fmla="*/ 0 60000 65536"/>
                <a:gd name="T20" fmla="*/ 0 60000 65536"/>
                <a:gd name="T21" fmla="*/ 0 w 1769"/>
                <a:gd name="T22" fmla="*/ 0 h 546"/>
                <a:gd name="T23" fmla="*/ 1769 w 1769"/>
                <a:gd name="T24" fmla="*/ 546 h 5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9" h="546">
                  <a:moveTo>
                    <a:pt x="1769" y="7"/>
                  </a:moveTo>
                  <a:lnTo>
                    <a:pt x="1761" y="0"/>
                  </a:lnTo>
                  <a:lnTo>
                    <a:pt x="881" y="269"/>
                  </a:lnTo>
                  <a:lnTo>
                    <a:pt x="0" y="538"/>
                  </a:lnTo>
                  <a:lnTo>
                    <a:pt x="8" y="546"/>
                  </a:lnTo>
                  <a:lnTo>
                    <a:pt x="889" y="277"/>
                  </a:lnTo>
                  <a:lnTo>
                    <a:pt x="1769" y="7"/>
                  </a:lnTo>
                  <a:close/>
                </a:path>
              </a:pathLst>
            </a:custGeom>
            <a:solidFill>
              <a:srgbClr val="FFFFFF"/>
            </a:solidFill>
            <a:ln w="9525">
              <a:solidFill>
                <a:schemeClr val="tx1"/>
              </a:solidFill>
              <a:round/>
              <a:headEnd/>
              <a:tailEnd/>
            </a:ln>
          </p:spPr>
          <p:txBody>
            <a:bodyPr/>
            <a:lstStyle/>
            <a:p>
              <a:endParaRPr lang="en-US"/>
            </a:p>
          </p:txBody>
        </p:sp>
        <p:sp>
          <p:nvSpPr>
            <p:cNvPr id="57386" name="Freeform 41"/>
            <p:cNvSpPr>
              <a:spLocks/>
            </p:cNvSpPr>
            <p:nvPr/>
          </p:nvSpPr>
          <p:spPr bwMode="auto">
            <a:xfrm>
              <a:off x="2169" y="1743"/>
              <a:ext cx="755" cy="450"/>
            </a:xfrm>
            <a:custGeom>
              <a:avLst/>
              <a:gdLst>
                <a:gd name="T0" fmla="*/ 1 w 1510"/>
                <a:gd name="T1" fmla="*/ 0 h 450"/>
                <a:gd name="T2" fmla="*/ 0 w 1510"/>
                <a:gd name="T3" fmla="*/ 7 h 450"/>
                <a:gd name="T4" fmla="*/ 1 w 1510"/>
                <a:gd name="T5" fmla="*/ 450 h 450"/>
                <a:gd name="T6" fmla="*/ 1 w 1510"/>
                <a:gd name="T7" fmla="*/ 443 h 450"/>
                <a:gd name="T8" fmla="*/ 1 w 1510"/>
                <a:gd name="T9" fmla="*/ 0 h 450"/>
                <a:gd name="T10" fmla="*/ 0 60000 65536"/>
                <a:gd name="T11" fmla="*/ 0 60000 65536"/>
                <a:gd name="T12" fmla="*/ 0 60000 65536"/>
                <a:gd name="T13" fmla="*/ 0 60000 65536"/>
                <a:gd name="T14" fmla="*/ 0 60000 65536"/>
                <a:gd name="T15" fmla="*/ 0 w 1510"/>
                <a:gd name="T16" fmla="*/ 0 h 450"/>
                <a:gd name="T17" fmla="*/ 1510 w 1510"/>
                <a:gd name="T18" fmla="*/ 450 h 450"/>
              </a:gdLst>
              <a:ahLst/>
              <a:cxnLst>
                <a:cxn ang="T10">
                  <a:pos x="T0" y="T1"/>
                </a:cxn>
                <a:cxn ang="T11">
                  <a:pos x="T2" y="T3"/>
                </a:cxn>
                <a:cxn ang="T12">
                  <a:pos x="T4" y="T5"/>
                </a:cxn>
                <a:cxn ang="T13">
                  <a:pos x="T6" y="T7"/>
                </a:cxn>
                <a:cxn ang="T14">
                  <a:pos x="T8" y="T9"/>
                </a:cxn>
              </a:cxnLst>
              <a:rect l="T15" t="T16" r="T17" b="T18"/>
              <a:pathLst>
                <a:path w="1510" h="450">
                  <a:moveTo>
                    <a:pt x="8" y="0"/>
                  </a:moveTo>
                  <a:lnTo>
                    <a:pt x="0" y="7"/>
                  </a:lnTo>
                  <a:lnTo>
                    <a:pt x="1502" y="450"/>
                  </a:lnTo>
                  <a:lnTo>
                    <a:pt x="1510" y="443"/>
                  </a:lnTo>
                  <a:lnTo>
                    <a:pt x="8" y="0"/>
                  </a:lnTo>
                  <a:close/>
                </a:path>
              </a:pathLst>
            </a:custGeom>
            <a:solidFill>
              <a:srgbClr val="FFFFFF"/>
            </a:solidFill>
            <a:ln w="9525">
              <a:solidFill>
                <a:schemeClr val="tx1"/>
              </a:solidFill>
              <a:round/>
              <a:headEnd/>
              <a:tailEnd/>
            </a:ln>
          </p:spPr>
          <p:txBody>
            <a:bodyPr/>
            <a:lstStyle/>
            <a:p>
              <a:endParaRPr lang="en-US"/>
            </a:p>
          </p:txBody>
        </p:sp>
        <p:sp>
          <p:nvSpPr>
            <p:cNvPr id="57387" name="Freeform 42"/>
            <p:cNvSpPr>
              <a:spLocks/>
            </p:cNvSpPr>
            <p:nvPr/>
          </p:nvSpPr>
          <p:spPr bwMode="auto">
            <a:xfrm>
              <a:off x="2139" y="1707"/>
              <a:ext cx="807" cy="482"/>
            </a:xfrm>
            <a:custGeom>
              <a:avLst/>
              <a:gdLst>
                <a:gd name="T0" fmla="*/ 1 w 1614"/>
                <a:gd name="T1" fmla="*/ 0 h 482"/>
                <a:gd name="T2" fmla="*/ 0 w 1614"/>
                <a:gd name="T3" fmla="*/ 8 h 482"/>
                <a:gd name="T4" fmla="*/ 1 w 1614"/>
                <a:gd name="T5" fmla="*/ 245 h 482"/>
                <a:gd name="T6" fmla="*/ 1 w 1614"/>
                <a:gd name="T7" fmla="*/ 482 h 482"/>
                <a:gd name="T8" fmla="*/ 1 w 1614"/>
                <a:gd name="T9" fmla="*/ 474 h 482"/>
                <a:gd name="T10" fmla="*/ 1 w 1614"/>
                <a:gd name="T11" fmla="*/ 237 h 482"/>
                <a:gd name="T12" fmla="*/ 1 w 1614"/>
                <a:gd name="T13" fmla="*/ 0 h 482"/>
                <a:gd name="T14" fmla="*/ 0 60000 65536"/>
                <a:gd name="T15" fmla="*/ 0 60000 65536"/>
                <a:gd name="T16" fmla="*/ 0 60000 65536"/>
                <a:gd name="T17" fmla="*/ 0 60000 65536"/>
                <a:gd name="T18" fmla="*/ 0 60000 65536"/>
                <a:gd name="T19" fmla="*/ 0 60000 65536"/>
                <a:gd name="T20" fmla="*/ 0 60000 65536"/>
                <a:gd name="T21" fmla="*/ 0 w 1614"/>
                <a:gd name="T22" fmla="*/ 0 h 482"/>
                <a:gd name="T23" fmla="*/ 1614 w 1614"/>
                <a:gd name="T24" fmla="*/ 482 h 4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4" h="482">
                  <a:moveTo>
                    <a:pt x="8" y="0"/>
                  </a:moveTo>
                  <a:lnTo>
                    <a:pt x="0" y="8"/>
                  </a:lnTo>
                  <a:lnTo>
                    <a:pt x="803" y="245"/>
                  </a:lnTo>
                  <a:lnTo>
                    <a:pt x="1606" y="482"/>
                  </a:lnTo>
                  <a:lnTo>
                    <a:pt x="1614" y="474"/>
                  </a:lnTo>
                  <a:lnTo>
                    <a:pt x="811" y="237"/>
                  </a:lnTo>
                  <a:lnTo>
                    <a:pt x="8" y="0"/>
                  </a:lnTo>
                  <a:close/>
                </a:path>
              </a:pathLst>
            </a:custGeom>
            <a:solidFill>
              <a:srgbClr val="FFFFFF"/>
            </a:solidFill>
            <a:ln w="9525">
              <a:solidFill>
                <a:schemeClr val="tx1"/>
              </a:solidFill>
              <a:round/>
              <a:headEnd/>
              <a:tailEnd/>
            </a:ln>
          </p:spPr>
          <p:txBody>
            <a:bodyPr/>
            <a:lstStyle/>
            <a:p>
              <a:endParaRPr lang="en-US"/>
            </a:p>
          </p:txBody>
        </p:sp>
        <p:sp>
          <p:nvSpPr>
            <p:cNvPr id="57388" name="Freeform 43"/>
            <p:cNvSpPr>
              <a:spLocks/>
            </p:cNvSpPr>
            <p:nvPr/>
          </p:nvSpPr>
          <p:spPr bwMode="auto">
            <a:xfrm>
              <a:off x="2139" y="1692"/>
              <a:ext cx="830" cy="498"/>
            </a:xfrm>
            <a:custGeom>
              <a:avLst/>
              <a:gdLst>
                <a:gd name="T0" fmla="*/ 1 w 1660"/>
                <a:gd name="T1" fmla="*/ 0 h 498"/>
                <a:gd name="T2" fmla="*/ 0 w 1660"/>
                <a:gd name="T3" fmla="*/ 7 h 498"/>
                <a:gd name="T4" fmla="*/ 1 w 1660"/>
                <a:gd name="T5" fmla="*/ 252 h 498"/>
                <a:gd name="T6" fmla="*/ 1 w 1660"/>
                <a:gd name="T7" fmla="*/ 498 h 498"/>
                <a:gd name="T8" fmla="*/ 1 w 1660"/>
                <a:gd name="T9" fmla="*/ 490 h 498"/>
                <a:gd name="T10" fmla="*/ 1 w 1660"/>
                <a:gd name="T11" fmla="*/ 244 h 498"/>
                <a:gd name="T12" fmla="*/ 1 w 1660"/>
                <a:gd name="T13" fmla="*/ 0 h 498"/>
                <a:gd name="T14" fmla="*/ 0 60000 65536"/>
                <a:gd name="T15" fmla="*/ 0 60000 65536"/>
                <a:gd name="T16" fmla="*/ 0 60000 65536"/>
                <a:gd name="T17" fmla="*/ 0 60000 65536"/>
                <a:gd name="T18" fmla="*/ 0 60000 65536"/>
                <a:gd name="T19" fmla="*/ 0 60000 65536"/>
                <a:gd name="T20" fmla="*/ 0 60000 65536"/>
                <a:gd name="T21" fmla="*/ 0 w 1660"/>
                <a:gd name="T22" fmla="*/ 0 h 498"/>
                <a:gd name="T23" fmla="*/ 1660 w 1660"/>
                <a:gd name="T24" fmla="*/ 498 h 4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0" h="498">
                  <a:moveTo>
                    <a:pt x="8" y="0"/>
                  </a:moveTo>
                  <a:lnTo>
                    <a:pt x="0" y="7"/>
                  </a:lnTo>
                  <a:lnTo>
                    <a:pt x="825" y="252"/>
                  </a:lnTo>
                  <a:lnTo>
                    <a:pt x="1652" y="498"/>
                  </a:lnTo>
                  <a:lnTo>
                    <a:pt x="1660" y="490"/>
                  </a:lnTo>
                  <a:lnTo>
                    <a:pt x="833" y="244"/>
                  </a:lnTo>
                  <a:lnTo>
                    <a:pt x="8" y="0"/>
                  </a:lnTo>
                  <a:close/>
                </a:path>
              </a:pathLst>
            </a:custGeom>
            <a:solidFill>
              <a:srgbClr val="FFFFFF"/>
            </a:solidFill>
            <a:ln w="9525">
              <a:solidFill>
                <a:schemeClr val="tx1"/>
              </a:solidFill>
              <a:round/>
              <a:headEnd/>
              <a:tailEnd/>
            </a:ln>
          </p:spPr>
          <p:txBody>
            <a:bodyPr/>
            <a:lstStyle/>
            <a:p>
              <a:endParaRPr lang="en-US"/>
            </a:p>
          </p:txBody>
        </p:sp>
        <p:sp>
          <p:nvSpPr>
            <p:cNvPr id="57389" name="Freeform 44"/>
            <p:cNvSpPr>
              <a:spLocks/>
            </p:cNvSpPr>
            <p:nvPr/>
          </p:nvSpPr>
          <p:spPr bwMode="auto">
            <a:xfrm>
              <a:off x="2110" y="1658"/>
              <a:ext cx="889" cy="537"/>
            </a:xfrm>
            <a:custGeom>
              <a:avLst/>
              <a:gdLst>
                <a:gd name="T0" fmla="*/ 0 w 1779"/>
                <a:gd name="T1" fmla="*/ 0 h 537"/>
                <a:gd name="T2" fmla="*/ 0 w 1779"/>
                <a:gd name="T3" fmla="*/ 8 h 537"/>
                <a:gd name="T4" fmla="*/ 0 w 1779"/>
                <a:gd name="T5" fmla="*/ 272 h 537"/>
                <a:gd name="T6" fmla="*/ 0 w 1779"/>
                <a:gd name="T7" fmla="*/ 537 h 537"/>
                <a:gd name="T8" fmla="*/ 0 w 1779"/>
                <a:gd name="T9" fmla="*/ 529 h 537"/>
                <a:gd name="T10" fmla="*/ 0 w 1779"/>
                <a:gd name="T11" fmla="*/ 264 h 537"/>
                <a:gd name="T12" fmla="*/ 0 w 1779"/>
                <a:gd name="T13" fmla="*/ 0 h 537"/>
                <a:gd name="T14" fmla="*/ 0 60000 65536"/>
                <a:gd name="T15" fmla="*/ 0 60000 65536"/>
                <a:gd name="T16" fmla="*/ 0 60000 65536"/>
                <a:gd name="T17" fmla="*/ 0 60000 65536"/>
                <a:gd name="T18" fmla="*/ 0 60000 65536"/>
                <a:gd name="T19" fmla="*/ 0 60000 65536"/>
                <a:gd name="T20" fmla="*/ 0 60000 65536"/>
                <a:gd name="T21" fmla="*/ 0 w 1779"/>
                <a:gd name="T22" fmla="*/ 0 h 537"/>
                <a:gd name="T23" fmla="*/ 1779 w 1779"/>
                <a:gd name="T24" fmla="*/ 537 h 5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9" h="537">
                  <a:moveTo>
                    <a:pt x="8" y="0"/>
                  </a:moveTo>
                  <a:lnTo>
                    <a:pt x="0" y="8"/>
                  </a:lnTo>
                  <a:lnTo>
                    <a:pt x="885" y="272"/>
                  </a:lnTo>
                  <a:lnTo>
                    <a:pt x="1771" y="537"/>
                  </a:lnTo>
                  <a:lnTo>
                    <a:pt x="1779" y="529"/>
                  </a:lnTo>
                  <a:lnTo>
                    <a:pt x="893" y="264"/>
                  </a:lnTo>
                  <a:lnTo>
                    <a:pt x="8" y="0"/>
                  </a:lnTo>
                  <a:close/>
                </a:path>
              </a:pathLst>
            </a:custGeom>
            <a:solidFill>
              <a:srgbClr val="FFFFFF"/>
            </a:solidFill>
            <a:ln w="9525">
              <a:solidFill>
                <a:schemeClr val="tx1"/>
              </a:solidFill>
              <a:round/>
              <a:headEnd/>
              <a:tailEnd/>
            </a:ln>
          </p:spPr>
          <p:txBody>
            <a:bodyPr/>
            <a:lstStyle/>
            <a:p>
              <a:endParaRPr lang="en-US"/>
            </a:p>
          </p:txBody>
        </p:sp>
        <p:sp>
          <p:nvSpPr>
            <p:cNvPr id="57390" name="Freeform 45"/>
            <p:cNvSpPr>
              <a:spLocks/>
            </p:cNvSpPr>
            <p:nvPr/>
          </p:nvSpPr>
          <p:spPr bwMode="auto">
            <a:xfrm>
              <a:off x="4000" y="1837"/>
              <a:ext cx="1637" cy="438"/>
            </a:xfrm>
            <a:custGeom>
              <a:avLst/>
              <a:gdLst>
                <a:gd name="T0" fmla="*/ 1 w 3273"/>
                <a:gd name="T1" fmla="*/ 386 h 438"/>
                <a:gd name="T2" fmla="*/ 1 w 3273"/>
                <a:gd name="T3" fmla="*/ 314 h 438"/>
                <a:gd name="T4" fmla="*/ 1 w 3273"/>
                <a:gd name="T5" fmla="*/ 224 h 438"/>
                <a:gd name="T6" fmla="*/ 1 w 3273"/>
                <a:gd name="T7" fmla="*/ 171 h 438"/>
                <a:gd name="T8" fmla="*/ 1 w 3273"/>
                <a:gd name="T9" fmla="*/ 93 h 438"/>
                <a:gd name="T10" fmla="*/ 1 w 3273"/>
                <a:gd name="T11" fmla="*/ 40 h 438"/>
                <a:gd name="T12" fmla="*/ 1 w 3273"/>
                <a:gd name="T13" fmla="*/ 10 h 438"/>
                <a:gd name="T14" fmla="*/ 1 w 3273"/>
                <a:gd name="T15" fmla="*/ 0 h 438"/>
                <a:gd name="T16" fmla="*/ 1 w 3273"/>
                <a:gd name="T17" fmla="*/ 2 h 438"/>
                <a:gd name="T18" fmla="*/ 1 w 3273"/>
                <a:gd name="T19" fmla="*/ 16 h 438"/>
                <a:gd name="T20" fmla="*/ 1 w 3273"/>
                <a:gd name="T21" fmla="*/ 42 h 438"/>
                <a:gd name="T22" fmla="*/ 1 w 3273"/>
                <a:gd name="T23" fmla="*/ 77 h 438"/>
                <a:gd name="T24" fmla="*/ 1 w 3273"/>
                <a:gd name="T25" fmla="*/ 117 h 438"/>
                <a:gd name="T26" fmla="*/ 1 w 3273"/>
                <a:gd name="T27" fmla="*/ 158 h 438"/>
                <a:gd name="T28" fmla="*/ 1 w 3273"/>
                <a:gd name="T29" fmla="*/ 198 h 438"/>
                <a:gd name="T30" fmla="*/ 1 w 3273"/>
                <a:gd name="T31" fmla="*/ 247 h 438"/>
                <a:gd name="T32" fmla="*/ 1 w 3273"/>
                <a:gd name="T33" fmla="*/ 291 h 438"/>
                <a:gd name="T34" fmla="*/ 1 w 3273"/>
                <a:gd name="T35" fmla="*/ 231 h 438"/>
                <a:gd name="T36" fmla="*/ 1 w 3273"/>
                <a:gd name="T37" fmla="*/ 194 h 438"/>
                <a:gd name="T38" fmla="*/ 1 w 3273"/>
                <a:gd name="T39" fmla="*/ 154 h 438"/>
                <a:gd name="T40" fmla="*/ 1 w 3273"/>
                <a:gd name="T41" fmla="*/ 114 h 438"/>
                <a:gd name="T42" fmla="*/ 1 w 3273"/>
                <a:gd name="T43" fmla="*/ 76 h 438"/>
                <a:gd name="T44" fmla="*/ 1 w 3273"/>
                <a:gd name="T45" fmla="*/ 45 h 438"/>
                <a:gd name="T46" fmla="*/ 1 w 3273"/>
                <a:gd name="T47" fmla="*/ 25 h 438"/>
                <a:gd name="T48" fmla="*/ 1 w 3273"/>
                <a:gd name="T49" fmla="*/ 19 h 438"/>
                <a:gd name="T50" fmla="*/ 1 w 3273"/>
                <a:gd name="T51" fmla="*/ 20 h 438"/>
                <a:gd name="T52" fmla="*/ 1 w 3273"/>
                <a:gd name="T53" fmla="*/ 39 h 438"/>
                <a:gd name="T54" fmla="*/ 1 w 3273"/>
                <a:gd name="T55" fmla="*/ 80 h 438"/>
                <a:gd name="T56" fmla="*/ 1 w 3273"/>
                <a:gd name="T57" fmla="*/ 144 h 438"/>
                <a:gd name="T58" fmla="*/ 1 w 3273"/>
                <a:gd name="T59" fmla="*/ 211 h 438"/>
                <a:gd name="T60" fmla="*/ 1 w 3273"/>
                <a:gd name="T61" fmla="*/ 297 h 438"/>
                <a:gd name="T62" fmla="*/ 1 w 3273"/>
                <a:gd name="T63" fmla="*/ 363 h 438"/>
                <a:gd name="T64" fmla="*/ 1 w 3273"/>
                <a:gd name="T65" fmla="*/ 438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73"/>
                <a:gd name="T100" fmla="*/ 0 h 438"/>
                <a:gd name="T101" fmla="*/ 3273 w 3273"/>
                <a:gd name="T102" fmla="*/ 438 h 4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73" h="438">
                  <a:moveTo>
                    <a:pt x="0" y="425"/>
                  </a:moveTo>
                  <a:lnTo>
                    <a:pt x="70" y="386"/>
                  </a:lnTo>
                  <a:lnTo>
                    <a:pt x="139" y="350"/>
                  </a:lnTo>
                  <a:lnTo>
                    <a:pt x="211" y="314"/>
                  </a:lnTo>
                  <a:lnTo>
                    <a:pt x="285" y="282"/>
                  </a:lnTo>
                  <a:lnTo>
                    <a:pt x="426" y="224"/>
                  </a:lnTo>
                  <a:lnTo>
                    <a:pt x="500" y="196"/>
                  </a:lnTo>
                  <a:lnTo>
                    <a:pt x="572" y="171"/>
                  </a:lnTo>
                  <a:lnTo>
                    <a:pt x="715" y="128"/>
                  </a:lnTo>
                  <a:lnTo>
                    <a:pt x="859" y="93"/>
                  </a:lnTo>
                  <a:lnTo>
                    <a:pt x="1002" y="63"/>
                  </a:lnTo>
                  <a:lnTo>
                    <a:pt x="1143" y="40"/>
                  </a:lnTo>
                  <a:lnTo>
                    <a:pt x="1287" y="21"/>
                  </a:lnTo>
                  <a:lnTo>
                    <a:pt x="1426" y="10"/>
                  </a:lnTo>
                  <a:lnTo>
                    <a:pt x="1562" y="2"/>
                  </a:lnTo>
                  <a:lnTo>
                    <a:pt x="1695" y="0"/>
                  </a:lnTo>
                  <a:lnTo>
                    <a:pt x="1761" y="1"/>
                  </a:lnTo>
                  <a:lnTo>
                    <a:pt x="1827" y="2"/>
                  </a:lnTo>
                  <a:lnTo>
                    <a:pt x="1956" y="8"/>
                  </a:lnTo>
                  <a:lnTo>
                    <a:pt x="2080" y="16"/>
                  </a:lnTo>
                  <a:lnTo>
                    <a:pt x="2199" y="27"/>
                  </a:lnTo>
                  <a:lnTo>
                    <a:pt x="2315" y="42"/>
                  </a:lnTo>
                  <a:lnTo>
                    <a:pt x="2427" y="60"/>
                  </a:lnTo>
                  <a:lnTo>
                    <a:pt x="2532" y="77"/>
                  </a:lnTo>
                  <a:lnTo>
                    <a:pt x="2634" y="97"/>
                  </a:lnTo>
                  <a:lnTo>
                    <a:pt x="2729" y="117"/>
                  </a:lnTo>
                  <a:lnTo>
                    <a:pt x="2817" y="137"/>
                  </a:lnTo>
                  <a:lnTo>
                    <a:pt x="2901" y="158"/>
                  </a:lnTo>
                  <a:lnTo>
                    <a:pt x="2975" y="178"/>
                  </a:lnTo>
                  <a:lnTo>
                    <a:pt x="3042" y="198"/>
                  </a:lnTo>
                  <a:lnTo>
                    <a:pt x="3100" y="216"/>
                  </a:lnTo>
                  <a:lnTo>
                    <a:pt x="3194" y="247"/>
                  </a:lnTo>
                  <a:lnTo>
                    <a:pt x="3273" y="277"/>
                  </a:lnTo>
                  <a:lnTo>
                    <a:pt x="3255" y="291"/>
                  </a:lnTo>
                  <a:lnTo>
                    <a:pt x="3178" y="262"/>
                  </a:lnTo>
                  <a:lnTo>
                    <a:pt x="3084" y="231"/>
                  </a:lnTo>
                  <a:lnTo>
                    <a:pt x="3026" y="214"/>
                  </a:lnTo>
                  <a:lnTo>
                    <a:pt x="2959" y="194"/>
                  </a:lnTo>
                  <a:lnTo>
                    <a:pt x="2885" y="174"/>
                  </a:lnTo>
                  <a:lnTo>
                    <a:pt x="2805" y="154"/>
                  </a:lnTo>
                  <a:lnTo>
                    <a:pt x="2718" y="134"/>
                  </a:lnTo>
                  <a:lnTo>
                    <a:pt x="2624" y="114"/>
                  </a:lnTo>
                  <a:lnTo>
                    <a:pt x="2522" y="94"/>
                  </a:lnTo>
                  <a:lnTo>
                    <a:pt x="2417" y="76"/>
                  </a:lnTo>
                  <a:lnTo>
                    <a:pt x="2309" y="60"/>
                  </a:lnTo>
                  <a:lnTo>
                    <a:pt x="2196" y="45"/>
                  </a:lnTo>
                  <a:lnTo>
                    <a:pt x="2076" y="34"/>
                  </a:lnTo>
                  <a:lnTo>
                    <a:pt x="1952" y="25"/>
                  </a:lnTo>
                  <a:lnTo>
                    <a:pt x="1825" y="20"/>
                  </a:lnTo>
                  <a:lnTo>
                    <a:pt x="1761" y="19"/>
                  </a:lnTo>
                  <a:lnTo>
                    <a:pt x="1695" y="18"/>
                  </a:lnTo>
                  <a:lnTo>
                    <a:pt x="1564" y="20"/>
                  </a:lnTo>
                  <a:lnTo>
                    <a:pt x="1428" y="27"/>
                  </a:lnTo>
                  <a:lnTo>
                    <a:pt x="1291" y="39"/>
                  </a:lnTo>
                  <a:lnTo>
                    <a:pt x="1153" y="56"/>
                  </a:lnTo>
                  <a:lnTo>
                    <a:pt x="1012" y="80"/>
                  </a:lnTo>
                  <a:lnTo>
                    <a:pt x="871" y="109"/>
                  </a:lnTo>
                  <a:lnTo>
                    <a:pt x="731" y="144"/>
                  </a:lnTo>
                  <a:lnTo>
                    <a:pt x="588" y="187"/>
                  </a:lnTo>
                  <a:lnTo>
                    <a:pt x="516" y="211"/>
                  </a:lnTo>
                  <a:lnTo>
                    <a:pt x="444" y="238"/>
                  </a:lnTo>
                  <a:lnTo>
                    <a:pt x="303" y="297"/>
                  </a:lnTo>
                  <a:lnTo>
                    <a:pt x="233" y="328"/>
                  </a:lnTo>
                  <a:lnTo>
                    <a:pt x="161" y="363"/>
                  </a:lnTo>
                  <a:lnTo>
                    <a:pt x="91" y="400"/>
                  </a:lnTo>
                  <a:lnTo>
                    <a:pt x="22" y="438"/>
                  </a:lnTo>
                  <a:lnTo>
                    <a:pt x="0" y="425"/>
                  </a:lnTo>
                  <a:close/>
                </a:path>
              </a:pathLst>
            </a:custGeom>
            <a:solidFill>
              <a:srgbClr val="FFFFFF"/>
            </a:solidFill>
            <a:ln w="9525">
              <a:solidFill>
                <a:schemeClr val="tx1"/>
              </a:solidFill>
              <a:round/>
              <a:headEnd/>
              <a:tailEnd/>
            </a:ln>
          </p:spPr>
          <p:txBody>
            <a:bodyPr/>
            <a:lstStyle/>
            <a:p>
              <a:endParaRPr lang="en-US"/>
            </a:p>
          </p:txBody>
        </p:sp>
        <p:sp>
          <p:nvSpPr>
            <p:cNvPr id="57391" name="Freeform 46"/>
            <p:cNvSpPr>
              <a:spLocks/>
            </p:cNvSpPr>
            <p:nvPr/>
          </p:nvSpPr>
          <p:spPr bwMode="auto">
            <a:xfrm>
              <a:off x="4158" y="2166"/>
              <a:ext cx="1341" cy="413"/>
            </a:xfrm>
            <a:custGeom>
              <a:avLst/>
              <a:gdLst>
                <a:gd name="T0" fmla="*/ 0 w 2681"/>
                <a:gd name="T1" fmla="*/ 400 h 413"/>
                <a:gd name="T2" fmla="*/ 1 w 2681"/>
                <a:gd name="T3" fmla="*/ 329 h 413"/>
                <a:gd name="T4" fmla="*/ 1 w 2681"/>
                <a:gd name="T5" fmla="*/ 266 h 413"/>
                <a:gd name="T6" fmla="*/ 1 w 2681"/>
                <a:gd name="T7" fmla="*/ 211 h 413"/>
                <a:gd name="T8" fmla="*/ 1 w 2681"/>
                <a:gd name="T9" fmla="*/ 186 h 413"/>
                <a:gd name="T10" fmla="*/ 1 w 2681"/>
                <a:gd name="T11" fmla="*/ 163 h 413"/>
                <a:gd name="T12" fmla="*/ 1 w 2681"/>
                <a:gd name="T13" fmla="*/ 122 h 413"/>
                <a:gd name="T14" fmla="*/ 1 w 2681"/>
                <a:gd name="T15" fmla="*/ 87 h 413"/>
                <a:gd name="T16" fmla="*/ 1 w 2681"/>
                <a:gd name="T17" fmla="*/ 60 h 413"/>
                <a:gd name="T18" fmla="*/ 1 w 2681"/>
                <a:gd name="T19" fmla="*/ 39 h 413"/>
                <a:gd name="T20" fmla="*/ 1 w 2681"/>
                <a:gd name="T21" fmla="*/ 21 h 413"/>
                <a:gd name="T22" fmla="*/ 1 w 2681"/>
                <a:gd name="T23" fmla="*/ 14 h 413"/>
                <a:gd name="T24" fmla="*/ 1 w 2681"/>
                <a:gd name="T25" fmla="*/ 9 h 413"/>
                <a:gd name="T26" fmla="*/ 1 w 2681"/>
                <a:gd name="T27" fmla="*/ 2 h 413"/>
                <a:gd name="T28" fmla="*/ 1 w 2681"/>
                <a:gd name="T29" fmla="*/ 0 h 413"/>
                <a:gd name="T30" fmla="*/ 1 w 2681"/>
                <a:gd name="T31" fmla="*/ 2 h 413"/>
                <a:gd name="T32" fmla="*/ 1 w 2681"/>
                <a:gd name="T33" fmla="*/ 6 h 413"/>
                <a:gd name="T34" fmla="*/ 1 w 2681"/>
                <a:gd name="T35" fmla="*/ 15 h 413"/>
                <a:gd name="T36" fmla="*/ 1 w 2681"/>
                <a:gd name="T37" fmla="*/ 25 h 413"/>
                <a:gd name="T38" fmla="*/ 1 w 2681"/>
                <a:gd name="T39" fmla="*/ 40 h 413"/>
                <a:gd name="T40" fmla="*/ 1 w 2681"/>
                <a:gd name="T41" fmla="*/ 55 h 413"/>
                <a:gd name="T42" fmla="*/ 1 w 2681"/>
                <a:gd name="T43" fmla="*/ 90 h 413"/>
                <a:gd name="T44" fmla="*/ 1 w 2681"/>
                <a:gd name="T45" fmla="*/ 108 h 413"/>
                <a:gd name="T46" fmla="*/ 1 w 2681"/>
                <a:gd name="T47" fmla="*/ 128 h 413"/>
                <a:gd name="T48" fmla="*/ 1 w 2681"/>
                <a:gd name="T49" fmla="*/ 166 h 413"/>
                <a:gd name="T50" fmla="*/ 1 w 2681"/>
                <a:gd name="T51" fmla="*/ 202 h 413"/>
                <a:gd name="T52" fmla="*/ 1 w 2681"/>
                <a:gd name="T53" fmla="*/ 231 h 413"/>
                <a:gd name="T54" fmla="*/ 1 w 2681"/>
                <a:gd name="T55" fmla="*/ 258 h 413"/>
                <a:gd name="T56" fmla="*/ 1 w 2681"/>
                <a:gd name="T57" fmla="*/ 271 h 413"/>
                <a:gd name="T58" fmla="*/ 1 w 2681"/>
                <a:gd name="T59" fmla="*/ 246 h 413"/>
                <a:gd name="T60" fmla="*/ 1 w 2681"/>
                <a:gd name="T61" fmla="*/ 217 h 413"/>
                <a:gd name="T62" fmla="*/ 1 w 2681"/>
                <a:gd name="T63" fmla="*/ 181 h 413"/>
                <a:gd name="T64" fmla="*/ 1 w 2681"/>
                <a:gd name="T65" fmla="*/ 144 h 413"/>
                <a:gd name="T66" fmla="*/ 1 w 2681"/>
                <a:gd name="T67" fmla="*/ 124 h 413"/>
                <a:gd name="T68" fmla="*/ 1 w 2681"/>
                <a:gd name="T69" fmla="*/ 106 h 413"/>
                <a:gd name="T70" fmla="*/ 1 w 2681"/>
                <a:gd name="T71" fmla="*/ 72 h 413"/>
                <a:gd name="T72" fmla="*/ 1 w 2681"/>
                <a:gd name="T73" fmla="*/ 56 h 413"/>
                <a:gd name="T74" fmla="*/ 1 w 2681"/>
                <a:gd name="T75" fmla="*/ 43 h 413"/>
                <a:gd name="T76" fmla="*/ 1 w 2681"/>
                <a:gd name="T77" fmla="*/ 33 h 413"/>
                <a:gd name="T78" fmla="*/ 1 w 2681"/>
                <a:gd name="T79" fmla="*/ 24 h 413"/>
                <a:gd name="T80" fmla="*/ 1 w 2681"/>
                <a:gd name="T81" fmla="*/ 20 h 413"/>
                <a:gd name="T82" fmla="*/ 1 w 2681"/>
                <a:gd name="T83" fmla="*/ 18 h 413"/>
                <a:gd name="T84" fmla="*/ 1 w 2681"/>
                <a:gd name="T85" fmla="*/ 20 h 413"/>
                <a:gd name="T86" fmla="*/ 1 w 2681"/>
                <a:gd name="T87" fmla="*/ 26 h 413"/>
                <a:gd name="T88" fmla="*/ 1 w 2681"/>
                <a:gd name="T89" fmla="*/ 32 h 413"/>
                <a:gd name="T90" fmla="*/ 1 w 2681"/>
                <a:gd name="T91" fmla="*/ 39 h 413"/>
                <a:gd name="T92" fmla="*/ 1 w 2681"/>
                <a:gd name="T93" fmla="*/ 55 h 413"/>
                <a:gd name="T94" fmla="*/ 1 w 2681"/>
                <a:gd name="T95" fmla="*/ 76 h 413"/>
                <a:gd name="T96" fmla="*/ 1 w 2681"/>
                <a:gd name="T97" fmla="*/ 104 h 413"/>
                <a:gd name="T98" fmla="*/ 1 w 2681"/>
                <a:gd name="T99" fmla="*/ 137 h 413"/>
                <a:gd name="T100" fmla="*/ 1 w 2681"/>
                <a:gd name="T101" fmla="*/ 178 h 413"/>
                <a:gd name="T102" fmla="*/ 1 w 2681"/>
                <a:gd name="T103" fmla="*/ 200 h 413"/>
                <a:gd name="T104" fmla="*/ 1 w 2681"/>
                <a:gd name="T105" fmla="*/ 226 h 413"/>
                <a:gd name="T106" fmla="*/ 1 w 2681"/>
                <a:gd name="T107" fmla="*/ 279 h 413"/>
                <a:gd name="T108" fmla="*/ 1 w 2681"/>
                <a:gd name="T109" fmla="*/ 342 h 413"/>
                <a:gd name="T110" fmla="*/ 1 w 2681"/>
                <a:gd name="T111" fmla="*/ 413 h 413"/>
                <a:gd name="T112" fmla="*/ 0 w 2681"/>
                <a:gd name="T113" fmla="*/ 40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81"/>
                <a:gd name="T172" fmla="*/ 0 h 413"/>
                <a:gd name="T173" fmla="*/ 2681 w 2681"/>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81" h="413">
                  <a:moveTo>
                    <a:pt x="0" y="400"/>
                  </a:moveTo>
                  <a:lnTo>
                    <a:pt x="131" y="329"/>
                  </a:lnTo>
                  <a:lnTo>
                    <a:pt x="261" y="266"/>
                  </a:lnTo>
                  <a:lnTo>
                    <a:pt x="390" y="211"/>
                  </a:lnTo>
                  <a:lnTo>
                    <a:pt x="454" y="186"/>
                  </a:lnTo>
                  <a:lnTo>
                    <a:pt x="518" y="163"/>
                  </a:lnTo>
                  <a:lnTo>
                    <a:pt x="643" y="122"/>
                  </a:lnTo>
                  <a:lnTo>
                    <a:pt x="769" y="87"/>
                  </a:lnTo>
                  <a:lnTo>
                    <a:pt x="890" y="60"/>
                  </a:lnTo>
                  <a:lnTo>
                    <a:pt x="1010" y="39"/>
                  </a:lnTo>
                  <a:lnTo>
                    <a:pt x="1129" y="21"/>
                  </a:lnTo>
                  <a:lnTo>
                    <a:pt x="1187" y="14"/>
                  </a:lnTo>
                  <a:lnTo>
                    <a:pt x="1243" y="9"/>
                  </a:lnTo>
                  <a:lnTo>
                    <a:pt x="1356" y="2"/>
                  </a:lnTo>
                  <a:lnTo>
                    <a:pt x="1466" y="0"/>
                  </a:lnTo>
                  <a:lnTo>
                    <a:pt x="1570" y="2"/>
                  </a:lnTo>
                  <a:lnTo>
                    <a:pt x="1673" y="6"/>
                  </a:lnTo>
                  <a:lnTo>
                    <a:pt x="1771" y="15"/>
                  </a:lnTo>
                  <a:lnTo>
                    <a:pt x="1867" y="25"/>
                  </a:lnTo>
                  <a:lnTo>
                    <a:pt x="1958" y="40"/>
                  </a:lnTo>
                  <a:lnTo>
                    <a:pt x="2046" y="55"/>
                  </a:lnTo>
                  <a:lnTo>
                    <a:pt x="2203" y="90"/>
                  </a:lnTo>
                  <a:lnTo>
                    <a:pt x="2277" y="108"/>
                  </a:lnTo>
                  <a:lnTo>
                    <a:pt x="2343" y="128"/>
                  </a:lnTo>
                  <a:lnTo>
                    <a:pt x="2460" y="166"/>
                  </a:lnTo>
                  <a:lnTo>
                    <a:pt x="2554" y="202"/>
                  </a:lnTo>
                  <a:lnTo>
                    <a:pt x="2622" y="231"/>
                  </a:lnTo>
                  <a:lnTo>
                    <a:pt x="2681" y="258"/>
                  </a:lnTo>
                  <a:lnTo>
                    <a:pt x="2660" y="271"/>
                  </a:lnTo>
                  <a:lnTo>
                    <a:pt x="2604" y="246"/>
                  </a:lnTo>
                  <a:lnTo>
                    <a:pt x="2536" y="217"/>
                  </a:lnTo>
                  <a:lnTo>
                    <a:pt x="2444" y="181"/>
                  </a:lnTo>
                  <a:lnTo>
                    <a:pt x="2327" y="144"/>
                  </a:lnTo>
                  <a:lnTo>
                    <a:pt x="2261" y="124"/>
                  </a:lnTo>
                  <a:lnTo>
                    <a:pt x="2191" y="106"/>
                  </a:lnTo>
                  <a:lnTo>
                    <a:pt x="2034" y="72"/>
                  </a:lnTo>
                  <a:lnTo>
                    <a:pt x="1948" y="56"/>
                  </a:lnTo>
                  <a:lnTo>
                    <a:pt x="1861" y="43"/>
                  </a:lnTo>
                  <a:lnTo>
                    <a:pt x="1767" y="33"/>
                  </a:lnTo>
                  <a:lnTo>
                    <a:pt x="1669" y="24"/>
                  </a:lnTo>
                  <a:lnTo>
                    <a:pt x="1568" y="20"/>
                  </a:lnTo>
                  <a:lnTo>
                    <a:pt x="1466" y="18"/>
                  </a:lnTo>
                  <a:lnTo>
                    <a:pt x="1358" y="20"/>
                  </a:lnTo>
                  <a:lnTo>
                    <a:pt x="1247" y="26"/>
                  </a:lnTo>
                  <a:lnTo>
                    <a:pt x="1191" y="32"/>
                  </a:lnTo>
                  <a:lnTo>
                    <a:pt x="1133" y="39"/>
                  </a:lnTo>
                  <a:lnTo>
                    <a:pt x="1020" y="55"/>
                  </a:lnTo>
                  <a:lnTo>
                    <a:pt x="900" y="76"/>
                  </a:lnTo>
                  <a:lnTo>
                    <a:pt x="781" y="104"/>
                  </a:lnTo>
                  <a:lnTo>
                    <a:pt x="659" y="137"/>
                  </a:lnTo>
                  <a:lnTo>
                    <a:pt x="534" y="178"/>
                  </a:lnTo>
                  <a:lnTo>
                    <a:pt x="472" y="200"/>
                  </a:lnTo>
                  <a:lnTo>
                    <a:pt x="408" y="226"/>
                  </a:lnTo>
                  <a:lnTo>
                    <a:pt x="283" y="279"/>
                  </a:lnTo>
                  <a:lnTo>
                    <a:pt x="153" y="342"/>
                  </a:lnTo>
                  <a:lnTo>
                    <a:pt x="22" y="413"/>
                  </a:lnTo>
                  <a:lnTo>
                    <a:pt x="0" y="400"/>
                  </a:lnTo>
                  <a:close/>
                </a:path>
              </a:pathLst>
            </a:custGeom>
            <a:solidFill>
              <a:srgbClr val="FFFFFF"/>
            </a:solidFill>
            <a:ln w="9525">
              <a:solidFill>
                <a:schemeClr val="tx1"/>
              </a:solidFill>
              <a:round/>
              <a:headEnd/>
              <a:tailEnd/>
            </a:ln>
          </p:spPr>
          <p:txBody>
            <a:bodyPr/>
            <a:lstStyle/>
            <a:p>
              <a:endParaRPr lang="en-US"/>
            </a:p>
          </p:txBody>
        </p:sp>
        <p:sp>
          <p:nvSpPr>
            <p:cNvPr id="57392" name="Freeform 47"/>
            <p:cNvSpPr>
              <a:spLocks/>
            </p:cNvSpPr>
            <p:nvPr/>
          </p:nvSpPr>
          <p:spPr bwMode="auto">
            <a:xfrm>
              <a:off x="5480" y="2320"/>
              <a:ext cx="162" cy="118"/>
            </a:xfrm>
            <a:custGeom>
              <a:avLst/>
              <a:gdLst>
                <a:gd name="T0" fmla="*/ 1 w 324"/>
                <a:gd name="T1" fmla="*/ 10 h 118"/>
                <a:gd name="T2" fmla="*/ 1 w 324"/>
                <a:gd name="T3" fmla="*/ 39 h 118"/>
                <a:gd name="T4" fmla="*/ 1 w 324"/>
                <a:gd name="T5" fmla="*/ 63 h 118"/>
                <a:gd name="T6" fmla="*/ 1 w 324"/>
                <a:gd name="T7" fmla="*/ 84 h 118"/>
                <a:gd name="T8" fmla="*/ 1 w 324"/>
                <a:gd name="T9" fmla="*/ 101 h 118"/>
                <a:gd name="T10" fmla="*/ 1 w 324"/>
                <a:gd name="T11" fmla="*/ 113 h 118"/>
                <a:gd name="T12" fmla="*/ 1 w 324"/>
                <a:gd name="T13" fmla="*/ 117 h 118"/>
                <a:gd name="T14" fmla="*/ 1 w 324"/>
                <a:gd name="T15" fmla="*/ 118 h 118"/>
                <a:gd name="T16" fmla="*/ 1 w 324"/>
                <a:gd name="T17" fmla="*/ 117 h 118"/>
                <a:gd name="T18" fmla="*/ 1 w 324"/>
                <a:gd name="T19" fmla="*/ 114 h 118"/>
                <a:gd name="T20" fmla="*/ 0 w 324"/>
                <a:gd name="T21" fmla="*/ 108 h 118"/>
                <a:gd name="T22" fmla="*/ 1 w 324"/>
                <a:gd name="T23" fmla="*/ 93 h 118"/>
                <a:gd name="T24" fmla="*/ 1 w 324"/>
                <a:gd name="T25" fmla="*/ 97 h 118"/>
                <a:gd name="T26" fmla="*/ 1 w 324"/>
                <a:gd name="T27" fmla="*/ 101 h 118"/>
                <a:gd name="T28" fmla="*/ 1 w 324"/>
                <a:gd name="T29" fmla="*/ 102 h 118"/>
                <a:gd name="T30" fmla="*/ 1 w 324"/>
                <a:gd name="T31" fmla="*/ 101 h 118"/>
                <a:gd name="T32" fmla="*/ 1 w 324"/>
                <a:gd name="T33" fmla="*/ 96 h 118"/>
                <a:gd name="T34" fmla="*/ 1 w 324"/>
                <a:gd name="T35" fmla="*/ 86 h 118"/>
                <a:gd name="T36" fmla="*/ 1 w 324"/>
                <a:gd name="T37" fmla="*/ 71 h 118"/>
                <a:gd name="T38" fmla="*/ 1 w 324"/>
                <a:gd name="T39" fmla="*/ 52 h 118"/>
                <a:gd name="T40" fmla="*/ 1 w 324"/>
                <a:gd name="T41" fmla="*/ 29 h 118"/>
                <a:gd name="T42" fmla="*/ 1 w 324"/>
                <a:gd name="T43" fmla="*/ 0 h 118"/>
                <a:gd name="T44" fmla="*/ 1 w 324"/>
                <a:gd name="T45" fmla="*/ 1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4"/>
                <a:gd name="T70" fmla="*/ 0 h 118"/>
                <a:gd name="T71" fmla="*/ 324 w 324"/>
                <a:gd name="T72" fmla="*/ 118 h 1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4" h="118">
                  <a:moveTo>
                    <a:pt x="324" y="10"/>
                  </a:moveTo>
                  <a:lnTo>
                    <a:pt x="291" y="39"/>
                  </a:lnTo>
                  <a:lnTo>
                    <a:pt x="255" y="63"/>
                  </a:lnTo>
                  <a:lnTo>
                    <a:pt x="211" y="84"/>
                  </a:lnTo>
                  <a:lnTo>
                    <a:pt x="169" y="101"/>
                  </a:lnTo>
                  <a:lnTo>
                    <a:pt x="123" y="113"/>
                  </a:lnTo>
                  <a:lnTo>
                    <a:pt x="83" y="117"/>
                  </a:lnTo>
                  <a:lnTo>
                    <a:pt x="59" y="118"/>
                  </a:lnTo>
                  <a:lnTo>
                    <a:pt x="37" y="117"/>
                  </a:lnTo>
                  <a:lnTo>
                    <a:pt x="18" y="114"/>
                  </a:lnTo>
                  <a:lnTo>
                    <a:pt x="0" y="108"/>
                  </a:lnTo>
                  <a:lnTo>
                    <a:pt x="14" y="93"/>
                  </a:lnTo>
                  <a:lnTo>
                    <a:pt x="28" y="97"/>
                  </a:lnTo>
                  <a:lnTo>
                    <a:pt x="43" y="101"/>
                  </a:lnTo>
                  <a:lnTo>
                    <a:pt x="59" y="102"/>
                  </a:lnTo>
                  <a:lnTo>
                    <a:pt x="75" y="101"/>
                  </a:lnTo>
                  <a:lnTo>
                    <a:pt x="113" y="96"/>
                  </a:lnTo>
                  <a:lnTo>
                    <a:pt x="151" y="86"/>
                  </a:lnTo>
                  <a:lnTo>
                    <a:pt x="189" y="71"/>
                  </a:lnTo>
                  <a:lnTo>
                    <a:pt x="231" y="52"/>
                  </a:lnTo>
                  <a:lnTo>
                    <a:pt x="265" y="29"/>
                  </a:lnTo>
                  <a:lnTo>
                    <a:pt x="298" y="0"/>
                  </a:lnTo>
                  <a:lnTo>
                    <a:pt x="324" y="10"/>
                  </a:lnTo>
                  <a:close/>
                </a:path>
              </a:pathLst>
            </a:custGeom>
            <a:solidFill>
              <a:srgbClr val="FFFFFF"/>
            </a:solidFill>
            <a:ln w="9525">
              <a:solidFill>
                <a:schemeClr val="tx1"/>
              </a:solidFill>
              <a:round/>
              <a:headEnd/>
              <a:tailEnd/>
            </a:ln>
          </p:spPr>
          <p:txBody>
            <a:bodyPr/>
            <a:lstStyle/>
            <a:p>
              <a:endParaRPr lang="en-US"/>
            </a:p>
          </p:txBody>
        </p:sp>
        <p:sp>
          <p:nvSpPr>
            <p:cNvPr id="57393" name="Freeform 48"/>
            <p:cNvSpPr>
              <a:spLocks/>
            </p:cNvSpPr>
            <p:nvPr/>
          </p:nvSpPr>
          <p:spPr bwMode="auto">
            <a:xfrm>
              <a:off x="5444" y="2221"/>
              <a:ext cx="46" cy="207"/>
            </a:xfrm>
            <a:custGeom>
              <a:avLst/>
              <a:gdLst>
                <a:gd name="T0" fmla="*/ 1 w 92"/>
                <a:gd name="T1" fmla="*/ 207 h 207"/>
                <a:gd name="T2" fmla="*/ 1 w 92"/>
                <a:gd name="T3" fmla="*/ 201 h 207"/>
                <a:gd name="T4" fmla="*/ 1 w 92"/>
                <a:gd name="T5" fmla="*/ 193 h 207"/>
                <a:gd name="T6" fmla="*/ 1 w 92"/>
                <a:gd name="T7" fmla="*/ 174 h 207"/>
                <a:gd name="T8" fmla="*/ 1 w 92"/>
                <a:gd name="T9" fmla="*/ 162 h 207"/>
                <a:gd name="T10" fmla="*/ 1 w 92"/>
                <a:gd name="T11" fmla="*/ 150 h 207"/>
                <a:gd name="T12" fmla="*/ 0 w 92"/>
                <a:gd name="T13" fmla="*/ 122 h 207"/>
                <a:gd name="T14" fmla="*/ 1 w 92"/>
                <a:gd name="T15" fmla="*/ 93 h 207"/>
                <a:gd name="T16" fmla="*/ 1 w 92"/>
                <a:gd name="T17" fmla="*/ 63 h 207"/>
                <a:gd name="T18" fmla="*/ 1 w 92"/>
                <a:gd name="T19" fmla="*/ 31 h 207"/>
                <a:gd name="T20" fmla="*/ 1 w 92"/>
                <a:gd name="T21" fmla="*/ 0 h 207"/>
                <a:gd name="T22" fmla="*/ 1 w 92"/>
                <a:gd name="T23" fmla="*/ 9 h 207"/>
                <a:gd name="T24" fmla="*/ 1 w 92"/>
                <a:gd name="T25" fmla="*/ 39 h 207"/>
                <a:gd name="T26" fmla="*/ 1 w 92"/>
                <a:gd name="T27" fmla="*/ 69 h 207"/>
                <a:gd name="T28" fmla="*/ 1 w 92"/>
                <a:gd name="T29" fmla="*/ 97 h 207"/>
                <a:gd name="T30" fmla="*/ 1 w 92"/>
                <a:gd name="T31" fmla="*/ 122 h 207"/>
                <a:gd name="T32" fmla="*/ 1 w 92"/>
                <a:gd name="T33" fmla="*/ 146 h 207"/>
                <a:gd name="T34" fmla="*/ 1 w 92"/>
                <a:gd name="T35" fmla="*/ 156 h 207"/>
                <a:gd name="T36" fmla="*/ 1 w 92"/>
                <a:gd name="T37" fmla="*/ 165 h 207"/>
                <a:gd name="T38" fmla="*/ 1 w 92"/>
                <a:gd name="T39" fmla="*/ 182 h 207"/>
                <a:gd name="T40" fmla="*/ 1 w 92"/>
                <a:gd name="T41" fmla="*/ 187 h 207"/>
                <a:gd name="T42" fmla="*/ 1 w 92"/>
                <a:gd name="T43" fmla="*/ 193 h 207"/>
                <a:gd name="T44" fmla="*/ 1 w 92"/>
                <a:gd name="T45" fmla="*/ 207 h 2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207"/>
                <a:gd name="T71" fmla="*/ 92 w 92"/>
                <a:gd name="T72" fmla="*/ 207 h 2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207">
                  <a:moveTo>
                    <a:pt x="70" y="207"/>
                  </a:moveTo>
                  <a:lnTo>
                    <a:pt x="52" y="201"/>
                  </a:lnTo>
                  <a:lnTo>
                    <a:pt x="40" y="193"/>
                  </a:lnTo>
                  <a:lnTo>
                    <a:pt x="18" y="174"/>
                  </a:lnTo>
                  <a:lnTo>
                    <a:pt x="8" y="162"/>
                  </a:lnTo>
                  <a:lnTo>
                    <a:pt x="4" y="150"/>
                  </a:lnTo>
                  <a:lnTo>
                    <a:pt x="0" y="122"/>
                  </a:lnTo>
                  <a:lnTo>
                    <a:pt x="2" y="93"/>
                  </a:lnTo>
                  <a:lnTo>
                    <a:pt x="14" y="63"/>
                  </a:lnTo>
                  <a:lnTo>
                    <a:pt x="36" y="31"/>
                  </a:lnTo>
                  <a:lnTo>
                    <a:pt x="64" y="0"/>
                  </a:lnTo>
                  <a:lnTo>
                    <a:pt x="92" y="9"/>
                  </a:lnTo>
                  <a:lnTo>
                    <a:pt x="64" y="39"/>
                  </a:lnTo>
                  <a:lnTo>
                    <a:pt x="44" y="69"/>
                  </a:lnTo>
                  <a:lnTo>
                    <a:pt x="32" y="97"/>
                  </a:lnTo>
                  <a:lnTo>
                    <a:pt x="32" y="122"/>
                  </a:lnTo>
                  <a:lnTo>
                    <a:pt x="34" y="146"/>
                  </a:lnTo>
                  <a:lnTo>
                    <a:pt x="38" y="156"/>
                  </a:lnTo>
                  <a:lnTo>
                    <a:pt x="46" y="165"/>
                  </a:lnTo>
                  <a:lnTo>
                    <a:pt x="64" y="182"/>
                  </a:lnTo>
                  <a:lnTo>
                    <a:pt x="74" y="187"/>
                  </a:lnTo>
                  <a:lnTo>
                    <a:pt x="88" y="193"/>
                  </a:lnTo>
                  <a:lnTo>
                    <a:pt x="70" y="207"/>
                  </a:lnTo>
                  <a:close/>
                </a:path>
              </a:pathLst>
            </a:custGeom>
            <a:solidFill>
              <a:srgbClr val="FFFFFF"/>
            </a:solidFill>
            <a:ln w="9525">
              <a:solidFill>
                <a:schemeClr val="tx1"/>
              </a:solidFill>
              <a:round/>
              <a:headEnd/>
              <a:tailEnd/>
            </a:ln>
          </p:spPr>
          <p:txBody>
            <a:bodyPr/>
            <a:lstStyle/>
            <a:p>
              <a:endParaRPr lang="en-US"/>
            </a:p>
          </p:txBody>
        </p:sp>
        <p:sp>
          <p:nvSpPr>
            <p:cNvPr id="57394" name="Freeform 49"/>
            <p:cNvSpPr>
              <a:spLocks/>
            </p:cNvSpPr>
            <p:nvPr/>
          </p:nvSpPr>
          <p:spPr bwMode="auto">
            <a:xfrm>
              <a:off x="5479" y="2413"/>
              <a:ext cx="9" cy="15"/>
            </a:xfrm>
            <a:custGeom>
              <a:avLst/>
              <a:gdLst>
                <a:gd name="T0" fmla="*/ 1 w 18"/>
                <a:gd name="T1" fmla="*/ 15 h 15"/>
                <a:gd name="T2" fmla="*/ 0 w 18"/>
                <a:gd name="T3" fmla="*/ 15 h 15"/>
                <a:gd name="T4" fmla="*/ 1 w 18"/>
                <a:gd name="T5" fmla="*/ 1 h 15"/>
                <a:gd name="T6" fmla="*/ 1 w 18"/>
                <a:gd name="T7" fmla="*/ 0 h 15"/>
                <a:gd name="T8" fmla="*/ 1 w 18"/>
                <a:gd name="T9" fmla="*/ 15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2" y="15"/>
                  </a:moveTo>
                  <a:lnTo>
                    <a:pt x="0" y="15"/>
                  </a:lnTo>
                  <a:lnTo>
                    <a:pt x="18" y="1"/>
                  </a:lnTo>
                  <a:lnTo>
                    <a:pt x="16" y="0"/>
                  </a:lnTo>
                  <a:lnTo>
                    <a:pt x="2" y="15"/>
                  </a:lnTo>
                  <a:close/>
                </a:path>
              </a:pathLst>
            </a:custGeom>
            <a:solidFill>
              <a:srgbClr val="FFFFFF"/>
            </a:solidFill>
            <a:ln w="9525">
              <a:solidFill>
                <a:schemeClr val="tx1"/>
              </a:solidFill>
              <a:round/>
              <a:headEnd/>
              <a:tailEnd/>
            </a:ln>
          </p:spPr>
          <p:txBody>
            <a:bodyPr/>
            <a:lstStyle/>
            <a:p>
              <a:endParaRPr lang="en-US"/>
            </a:p>
          </p:txBody>
        </p:sp>
        <p:sp>
          <p:nvSpPr>
            <p:cNvPr id="57395" name="Freeform 50"/>
            <p:cNvSpPr>
              <a:spLocks/>
            </p:cNvSpPr>
            <p:nvPr/>
          </p:nvSpPr>
          <p:spPr bwMode="auto">
            <a:xfrm>
              <a:off x="5476" y="2112"/>
              <a:ext cx="163" cy="119"/>
            </a:xfrm>
            <a:custGeom>
              <a:avLst/>
              <a:gdLst>
                <a:gd name="T0" fmla="*/ 0 w 326"/>
                <a:gd name="T1" fmla="*/ 109 h 119"/>
                <a:gd name="T2" fmla="*/ 1 w 326"/>
                <a:gd name="T3" fmla="*/ 79 h 119"/>
                <a:gd name="T4" fmla="*/ 1 w 326"/>
                <a:gd name="T5" fmla="*/ 54 h 119"/>
                <a:gd name="T6" fmla="*/ 1 w 326"/>
                <a:gd name="T7" fmla="*/ 33 h 119"/>
                <a:gd name="T8" fmla="*/ 1 w 326"/>
                <a:gd name="T9" fmla="*/ 16 h 119"/>
                <a:gd name="T10" fmla="*/ 1 w 326"/>
                <a:gd name="T11" fmla="*/ 6 h 119"/>
                <a:gd name="T12" fmla="*/ 1 w 326"/>
                <a:gd name="T13" fmla="*/ 0 h 119"/>
                <a:gd name="T14" fmla="*/ 1 w 326"/>
                <a:gd name="T15" fmla="*/ 0 h 119"/>
                <a:gd name="T16" fmla="*/ 1 w 326"/>
                <a:gd name="T17" fmla="*/ 1 h 119"/>
                <a:gd name="T18" fmla="*/ 1 w 326"/>
                <a:gd name="T19" fmla="*/ 4 h 119"/>
                <a:gd name="T20" fmla="*/ 1 w 326"/>
                <a:gd name="T21" fmla="*/ 8 h 119"/>
                <a:gd name="T22" fmla="*/ 1 w 326"/>
                <a:gd name="T23" fmla="*/ 24 h 119"/>
                <a:gd name="T24" fmla="*/ 1 w 326"/>
                <a:gd name="T25" fmla="*/ 21 h 119"/>
                <a:gd name="T26" fmla="*/ 1 w 326"/>
                <a:gd name="T27" fmla="*/ 18 h 119"/>
                <a:gd name="T28" fmla="*/ 1 w 326"/>
                <a:gd name="T29" fmla="*/ 17 h 119"/>
                <a:gd name="T30" fmla="*/ 1 w 326"/>
                <a:gd name="T31" fmla="*/ 17 h 119"/>
                <a:gd name="T32" fmla="*/ 1 w 326"/>
                <a:gd name="T33" fmla="*/ 23 h 119"/>
                <a:gd name="T34" fmla="*/ 1 w 326"/>
                <a:gd name="T35" fmla="*/ 32 h 119"/>
                <a:gd name="T36" fmla="*/ 1 w 326"/>
                <a:gd name="T37" fmla="*/ 47 h 119"/>
                <a:gd name="T38" fmla="*/ 1 w 326"/>
                <a:gd name="T39" fmla="*/ 67 h 119"/>
                <a:gd name="T40" fmla="*/ 1 w 326"/>
                <a:gd name="T41" fmla="*/ 91 h 119"/>
                <a:gd name="T42" fmla="*/ 1 w 326"/>
                <a:gd name="T43" fmla="*/ 119 h 119"/>
                <a:gd name="T44" fmla="*/ 0 w 326"/>
                <a:gd name="T45" fmla="*/ 109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6"/>
                <a:gd name="T70" fmla="*/ 0 h 119"/>
                <a:gd name="T71" fmla="*/ 326 w 326"/>
                <a:gd name="T72" fmla="*/ 119 h 1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6" h="119">
                  <a:moveTo>
                    <a:pt x="0" y="109"/>
                  </a:moveTo>
                  <a:lnTo>
                    <a:pt x="36" y="79"/>
                  </a:lnTo>
                  <a:lnTo>
                    <a:pt x="73" y="54"/>
                  </a:lnTo>
                  <a:lnTo>
                    <a:pt x="115" y="33"/>
                  </a:lnTo>
                  <a:lnTo>
                    <a:pt x="157" y="16"/>
                  </a:lnTo>
                  <a:lnTo>
                    <a:pt x="201" y="6"/>
                  </a:lnTo>
                  <a:lnTo>
                    <a:pt x="245" y="0"/>
                  </a:lnTo>
                  <a:lnTo>
                    <a:pt x="267" y="0"/>
                  </a:lnTo>
                  <a:lnTo>
                    <a:pt x="287" y="1"/>
                  </a:lnTo>
                  <a:lnTo>
                    <a:pt x="308" y="4"/>
                  </a:lnTo>
                  <a:lnTo>
                    <a:pt x="326" y="8"/>
                  </a:lnTo>
                  <a:lnTo>
                    <a:pt x="310" y="24"/>
                  </a:lnTo>
                  <a:lnTo>
                    <a:pt x="297" y="21"/>
                  </a:lnTo>
                  <a:lnTo>
                    <a:pt x="283" y="18"/>
                  </a:lnTo>
                  <a:lnTo>
                    <a:pt x="265" y="17"/>
                  </a:lnTo>
                  <a:lnTo>
                    <a:pt x="249" y="17"/>
                  </a:lnTo>
                  <a:lnTo>
                    <a:pt x="211" y="23"/>
                  </a:lnTo>
                  <a:lnTo>
                    <a:pt x="173" y="32"/>
                  </a:lnTo>
                  <a:lnTo>
                    <a:pt x="133" y="47"/>
                  </a:lnTo>
                  <a:lnTo>
                    <a:pt x="95" y="67"/>
                  </a:lnTo>
                  <a:lnTo>
                    <a:pt x="59" y="91"/>
                  </a:lnTo>
                  <a:lnTo>
                    <a:pt x="26" y="119"/>
                  </a:lnTo>
                  <a:lnTo>
                    <a:pt x="0" y="109"/>
                  </a:lnTo>
                  <a:close/>
                </a:path>
              </a:pathLst>
            </a:custGeom>
            <a:solidFill>
              <a:srgbClr val="FFFFFF"/>
            </a:solidFill>
            <a:ln w="9525">
              <a:solidFill>
                <a:schemeClr val="tx1"/>
              </a:solidFill>
              <a:round/>
              <a:headEnd/>
              <a:tailEnd/>
            </a:ln>
          </p:spPr>
          <p:txBody>
            <a:bodyPr/>
            <a:lstStyle/>
            <a:p>
              <a:endParaRPr lang="en-US"/>
            </a:p>
          </p:txBody>
        </p:sp>
        <p:sp>
          <p:nvSpPr>
            <p:cNvPr id="57396" name="Freeform 51"/>
            <p:cNvSpPr>
              <a:spLocks/>
            </p:cNvSpPr>
            <p:nvPr/>
          </p:nvSpPr>
          <p:spPr bwMode="auto">
            <a:xfrm>
              <a:off x="5476" y="2221"/>
              <a:ext cx="14" cy="10"/>
            </a:xfrm>
            <a:custGeom>
              <a:avLst/>
              <a:gdLst>
                <a:gd name="T0" fmla="*/ 0 w 28"/>
                <a:gd name="T1" fmla="*/ 0 h 10"/>
                <a:gd name="T2" fmla="*/ 1 w 28"/>
                <a:gd name="T3" fmla="*/ 10 h 10"/>
                <a:gd name="T4" fmla="*/ 1 w 28"/>
                <a:gd name="T5" fmla="*/ 9 h 10"/>
                <a:gd name="T6" fmla="*/ 0 w 28"/>
                <a:gd name="T7" fmla="*/ 0 h 10"/>
                <a:gd name="T8" fmla="*/ 0 60000 65536"/>
                <a:gd name="T9" fmla="*/ 0 60000 65536"/>
                <a:gd name="T10" fmla="*/ 0 60000 65536"/>
                <a:gd name="T11" fmla="*/ 0 60000 65536"/>
                <a:gd name="T12" fmla="*/ 0 w 28"/>
                <a:gd name="T13" fmla="*/ 0 h 10"/>
                <a:gd name="T14" fmla="*/ 28 w 28"/>
                <a:gd name="T15" fmla="*/ 10 h 10"/>
              </a:gdLst>
              <a:ahLst/>
              <a:cxnLst>
                <a:cxn ang="T8">
                  <a:pos x="T0" y="T1"/>
                </a:cxn>
                <a:cxn ang="T9">
                  <a:pos x="T2" y="T3"/>
                </a:cxn>
                <a:cxn ang="T10">
                  <a:pos x="T4" y="T5"/>
                </a:cxn>
                <a:cxn ang="T11">
                  <a:pos x="T6" y="T7"/>
                </a:cxn>
              </a:cxnLst>
              <a:rect l="T12" t="T13" r="T14" b="T15"/>
              <a:pathLst>
                <a:path w="28" h="10">
                  <a:moveTo>
                    <a:pt x="0" y="0"/>
                  </a:moveTo>
                  <a:lnTo>
                    <a:pt x="26" y="10"/>
                  </a:lnTo>
                  <a:lnTo>
                    <a:pt x="28" y="9"/>
                  </a:lnTo>
                  <a:lnTo>
                    <a:pt x="0" y="0"/>
                  </a:lnTo>
                  <a:close/>
                </a:path>
              </a:pathLst>
            </a:custGeom>
            <a:solidFill>
              <a:srgbClr val="FFFFFF"/>
            </a:solidFill>
            <a:ln w="9525">
              <a:solidFill>
                <a:schemeClr val="tx1"/>
              </a:solidFill>
              <a:round/>
              <a:headEnd/>
              <a:tailEnd/>
            </a:ln>
          </p:spPr>
          <p:txBody>
            <a:bodyPr/>
            <a:lstStyle/>
            <a:p>
              <a:endParaRPr lang="en-US"/>
            </a:p>
          </p:txBody>
        </p:sp>
        <p:sp>
          <p:nvSpPr>
            <p:cNvPr id="57397" name="Freeform 52"/>
            <p:cNvSpPr>
              <a:spLocks/>
            </p:cNvSpPr>
            <p:nvPr/>
          </p:nvSpPr>
          <p:spPr bwMode="auto">
            <a:xfrm>
              <a:off x="5629" y="2121"/>
              <a:ext cx="47" cy="208"/>
            </a:xfrm>
            <a:custGeom>
              <a:avLst/>
              <a:gdLst>
                <a:gd name="T0" fmla="*/ 1 w 94"/>
                <a:gd name="T1" fmla="*/ 0 h 208"/>
                <a:gd name="T2" fmla="*/ 1 w 94"/>
                <a:gd name="T3" fmla="*/ 6 h 208"/>
                <a:gd name="T4" fmla="*/ 1 w 94"/>
                <a:gd name="T5" fmla="*/ 16 h 208"/>
                <a:gd name="T6" fmla="*/ 1 w 94"/>
                <a:gd name="T7" fmla="*/ 34 h 208"/>
                <a:gd name="T8" fmla="*/ 1 w 94"/>
                <a:gd name="T9" fmla="*/ 46 h 208"/>
                <a:gd name="T10" fmla="*/ 1 w 94"/>
                <a:gd name="T11" fmla="*/ 59 h 208"/>
                <a:gd name="T12" fmla="*/ 1 w 94"/>
                <a:gd name="T13" fmla="*/ 85 h 208"/>
                <a:gd name="T14" fmla="*/ 1 w 94"/>
                <a:gd name="T15" fmla="*/ 113 h 208"/>
                <a:gd name="T16" fmla="*/ 1 w 94"/>
                <a:gd name="T17" fmla="*/ 146 h 208"/>
                <a:gd name="T18" fmla="*/ 1 w 94"/>
                <a:gd name="T19" fmla="*/ 175 h 208"/>
                <a:gd name="T20" fmla="*/ 1 w 94"/>
                <a:gd name="T21" fmla="*/ 208 h 208"/>
                <a:gd name="T22" fmla="*/ 0 w 94"/>
                <a:gd name="T23" fmla="*/ 199 h 208"/>
                <a:gd name="T24" fmla="*/ 1 w 94"/>
                <a:gd name="T25" fmla="*/ 169 h 208"/>
                <a:gd name="T26" fmla="*/ 1 w 94"/>
                <a:gd name="T27" fmla="*/ 140 h 208"/>
                <a:gd name="T28" fmla="*/ 1 w 94"/>
                <a:gd name="T29" fmla="*/ 111 h 208"/>
                <a:gd name="T30" fmla="*/ 1 w 94"/>
                <a:gd name="T31" fmla="*/ 85 h 208"/>
                <a:gd name="T32" fmla="*/ 1 w 94"/>
                <a:gd name="T33" fmla="*/ 61 h 208"/>
                <a:gd name="T34" fmla="*/ 1 w 94"/>
                <a:gd name="T35" fmla="*/ 51 h 208"/>
                <a:gd name="T36" fmla="*/ 1 w 94"/>
                <a:gd name="T37" fmla="*/ 43 h 208"/>
                <a:gd name="T38" fmla="*/ 1 w 94"/>
                <a:gd name="T39" fmla="*/ 26 h 208"/>
                <a:gd name="T40" fmla="*/ 1 w 94"/>
                <a:gd name="T41" fmla="*/ 19 h 208"/>
                <a:gd name="T42" fmla="*/ 1 w 94"/>
                <a:gd name="T43" fmla="*/ 15 h 208"/>
                <a:gd name="T44" fmla="*/ 1 w 94"/>
                <a:gd name="T45" fmla="*/ 0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208"/>
                <a:gd name="T71" fmla="*/ 94 w 94"/>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208">
                  <a:moveTo>
                    <a:pt x="20" y="0"/>
                  </a:moveTo>
                  <a:lnTo>
                    <a:pt x="38" y="6"/>
                  </a:lnTo>
                  <a:lnTo>
                    <a:pt x="52" y="16"/>
                  </a:lnTo>
                  <a:lnTo>
                    <a:pt x="74" y="34"/>
                  </a:lnTo>
                  <a:lnTo>
                    <a:pt x="82" y="46"/>
                  </a:lnTo>
                  <a:lnTo>
                    <a:pt x="88" y="59"/>
                  </a:lnTo>
                  <a:lnTo>
                    <a:pt x="94" y="85"/>
                  </a:lnTo>
                  <a:lnTo>
                    <a:pt x="90" y="113"/>
                  </a:lnTo>
                  <a:lnTo>
                    <a:pt x="76" y="146"/>
                  </a:lnTo>
                  <a:lnTo>
                    <a:pt x="56" y="175"/>
                  </a:lnTo>
                  <a:lnTo>
                    <a:pt x="28" y="208"/>
                  </a:lnTo>
                  <a:lnTo>
                    <a:pt x="0" y="199"/>
                  </a:lnTo>
                  <a:lnTo>
                    <a:pt x="26" y="169"/>
                  </a:lnTo>
                  <a:lnTo>
                    <a:pt x="46" y="140"/>
                  </a:lnTo>
                  <a:lnTo>
                    <a:pt x="58" y="111"/>
                  </a:lnTo>
                  <a:lnTo>
                    <a:pt x="62" y="85"/>
                  </a:lnTo>
                  <a:lnTo>
                    <a:pt x="56" y="61"/>
                  </a:lnTo>
                  <a:lnTo>
                    <a:pt x="52" y="51"/>
                  </a:lnTo>
                  <a:lnTo>
                    <a:pt x="46" y="43"/>
                  </a:lnTo>
                  <a:lnTo>
                    <a:pt x="26" y="26"/>
                  </a:lnTo>
                  <a:lnTo>
                    <a:pt x="16" y="19"/>
                  </a:lnTo>
                  <a:lnTo>
                    <a:pt x="2" y="15"/>
                  </a:lnTo>
                  <a:lnTo>
                    <a:pt x="20" y="0"/>
                  </a:lnTo>
                  <a:close/>
                </a:path>
              </a:pathLst>
            </a:custGeom>
            <a:solidFill>
              <a:srgbClr val="FFFFFF"/>
            </a:solidFill>
            <a:ln w="9525">
              <a:solidFill>
                <a:schemeClr val="tx1"/>
              </a:solidFill>
              <a:round/>
              <a:headEnd/>
              <a:tailEnd/>
            </a:ln>
          </p:spPr>
          <p:txBody>
            <a:bodyPr/>
            <a:lstStyle/>
            <a:p>
              <a:endParaRPr lang="en-US"/>
            </a:p>
          </p:txBody>
        </p:sp>
        <p:sp>
          <p:nvSpPr>
            <p:cNvPr id="57398" name="Freeform 53"/>
            <p:cNvSpPr>
              <a:spLocks/>
            </p:cNvSpPr>
            <p:nvPr/>
          </p:nvSpPr>
          <p:spPr bwMode="auto">
            <a:xfrm>
              <a:off x="5630" y="2120"/>
              <a:ext cx="9" cy="16"/>
            </a:xfrm>
            <a:custGeom>
              <a:avLst/>
              <a:gdLst>
                <a:gd name="T0" fmla="*/ 1 w 18"/>
                <a:gd name="T1" fmla="*/ 0 h 16"/>
                <a:gd name="T2" fmla="*/ 1 w 18"/>
                <a:gd name="T3" fmla="*/ 1 h 16"/>
                <a:gd name="T4" fmla="*/ 0 w 18"/>
                <a:gd name="T5" fmla="*/ 16 h 16"/>
                <a:gd name="T6" fmla="*/ 1 w 18"/>
                <a:gd name="T7" fmla="*/ 16 h 16"/>
                <a:gd name="T8" fmla="*/ 1 w 18"/>
                <a:gd name="T9" fmla="*/ 0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18" y="0"/>
                  </a:moveTo>
                  <a:lnTo>
                    <a:pt x="18" y="1"/>
                  </a:lnTo>
                  <a:lnTo>
                    <a:pt x="0" y="16"/>
                  </a:lnTo>
                  <a:lnTo>
                    <a:pt x="2" y="16"/>
                  </a:lnTo>
                  <a:lnTo>
                    <a:pt x="18" y="0"/>
                  </a:lnTo>
                  <a:close/>
                </a:path>
              </a:pathLst>
            </a:custGeom>
            <a:solidFill>
              <a:srgbClr val="FFFFFF"/>
            </a:solidFill>
            <a:ln w="9525">
              <a:solidFill>
                <a:schemeClr val="tx1"/>
              </a:solidFill>
              <a:round/>
              <a:headEnd/>
              <a:tailEnd/>
            </a:ln>
          </p:spPr>
          <p:txBody>
            <a:bodyPr/>
            <a:lstStyle/>
            <a:p>
              <a:endParaRPr lang="en-US"/>
            </a:p>
          </p:txBody>
        </p:sp>
        <p:sp>
          <p:nvSpPr>
            <p:cNvPr id="57399" name="Freeform 54"/>
            <p:cNvSpPr>
              <a:spLocks/>
            </p:cNvSpPr>
            <p:nvPr/>
          </p:nvSpPr>
          <p:spPr bwMode="auto">
            <a:xfrm>
              <a:off x="5629" y="2320"/>
              <a:ext cx="14" cy="10"/>
            </a:xfrm>
            <a:custGeom>
              <a:avLst/>
              <a:gdLst>
                <a:gd name="T0" fmla="*/ 1 w 28"/>
                <a:gd name="T1" fmla="*/ 9 h 10"/>
                <a:gd name="T2" fmla="*/ 1 w 28"/>
                <a:gd name="T3" fmla="*/ 10 h 10"/>
                <a:gd name="T4" fmla="*/ 0 w 28"/>
                <a:gd name="T5" fmla="*/ 0 h 10"/>
                <a:gd name="T6" fmla="*/ 1 w 28"/>
                <a:gd name="T7" fmla="*/ 9 h 10"/>
                <a:gd name="T8" fmla="*/ 0 60000 65536"/>
                <a:gd name="T9" fmla="*/ 0 60000 65536"/>
                <a:gd name="T10" fmla="*/ 0 60000 65536"/>
                <a:gd name="T11" fmla="*/ 0 60000 65536"/>
                <a:gd name="T12" fmla="*/ 0 w 28"/>
                <a:gd name="T13" fmla="*/ 0 h 10"/>
                <a:gd name="T14" fmla="*/ 28 w 28"/>
                <a:gd name="T15" fmla="*/ 10 h 10"/>
              </a:gdLst>
              <a:ahLst/>
              <a:cxnLst>
                <a:cxn ang="T8">
                  <a:pos x="T0" y="T1"/>
                </a:cxn>
                <a:cxn ang="T9">
                  <a:pos x="T2" y="T3"/>
                </a:cxn>
                <a:cxn ang="T10">
                  <a:pos x="T4" y="T5"/>
                </a:cxn>
                <a:cxn ang="T11">
                  <a:pos x="T6" y="T7"/>
                </a:cxn>
              </a:cxnLst>
              <a:rect l="T12" t="T13" r="T14" b="T15"/>
              <a:pathLst>
                <a:path w="28" h="10">
                  <a:moveTo>
                    <a:pt x="28" y="9"/>
                  </a:moveTo>
                  <a:lnTo>
                    <a:pt x="26" y="10"/>
                  </a:lnTo>
                  <a:lnTo>
                    <a:pt x="0" y="0"/>
                  </a:lnTo>
                  <a:lnTo>
                    <a:pt x="28" y="9"/>
                  </a:lnTo>
                  <a:close/>
                </a:path>
              </a:pathLst>
            </a:custGeom>
            <a:solidFill>
              <a:srgbClr val="FFFFFF"/>
            </a:solidFill>
            <a:ln w="9525">
              <a:solidFill>
                <a:schemeClr val="tx1"/>
              </a:solidFill>
              <a:round/>
              <a:headEnd/>
              <a:tailEnd/>
            </a:ln>
          </p:spPr>
          <p:txBody>
            <a:bodyPr/>
            <a:lstStyle/>
            <a:p>
              <a:endParaRPr lang="en-US"/>
            </a:p>
          </p:txBody>
        </p:sp>
        <p:sp>
          <p:nvSpPr>
            <p:cNvPr id="57400" name="Freeform 55"/>
            <p:cNvSpPr>
              <a:spLocks/>
            </p:cNvSpPr>
            <p:nvPr/>
          </p:nvSpPr>
          <p:spPr bwMode="auto">
            <a:xfrm>
              <a:off x="3964" y="2262"/>
              <a:ext cx="46" cy="215"/>
            </a:xfrm>
            <a:custGeom>
              <a:avLst/>
              <a:gdLst>
                <a:gd name="T0" fmla="*/ 0 w 94"/>
                <a:gd name="T1" fmla="*/ 215 h 215"/>
                <a:gd name="T2" fmla="*/ 0 w 94"/>
                <a:gd name="T3" fmla="*/ 184 h 215"/>
                <a:gd name="T4" fmla="*/ 0 w 94"/>
                <a:gd name="T5" fmla="*/ 151 h 215"/>
                <a:gd name="T6" fmla="*/ 0 w 94"/>
                <a:gd name="T7" fmla="*/ 119 h 215"/>
                <a:gd name="T8" fmla="*/ 0 w 94"/>
                <a:gd name="T9" fmla="*/ 88 h 215"/>
                <a:gd name="T10" fmla="*/ 0 w 94"/>
                <a:gd name="T11" fmla="*/ 60 h 215"/>
                <a:gd name="T12" fmla="*/ 0 w 94"/>
                <a:gd name="T13" fmla="*/ 36 h 215"/>
                <a:gd name="T14" fmla="*/ 0 w 94"/>
                <a:gd name="T15" fmla="*/ 25 h 215"/>
                <a:gd name="T16" fmla="*/ 0 w 94"/>
                <a:gd name="T17" fmla="*/ 15 h 215"/>
                <a:gd name="T18" fmla="*/ 0 w 94"/>
                <a:gd name="T19" fmla="*/ 6 h 215"/>
                <a:gd name="T20" fmla="*/ 0 w 94"/>
                <a:gd name="T21" fmla="*/ 0 h 215"/>
                <a:gd name="T22" fmla="*/ 0 w 94"/>
                <a:gd name="T23" fmla="*/ 15 h 215"/>
                <a:gd name="T24" fmla="*/ 0 w 94"/>
                <a:gd name="T25" fmla="*/ 20 h 215"/>
                <a:gd name="T26" fmla="*/ 0 w 94"/>
                <a:gd name="T27" fmla="*/ 26 h 215"/>
                <a:gd name="T28" fmla="*/ 0 w 94"/>
                <a:gd name="T29" fmla="*/ 34 h 215"/>
                <a:gd name="T30" fmla="*/ 0 w 94"/>
                <a:gd name="T31" fmla="*/ 43 h 215"/>
                <a:gd name="T32" fmla="*/ 0 w 94"/>
                <a:gd name="T33" fmla="*/ 64 h 215"/>
                <a:gd name="T34" fmla="*/ 0 w 94"/>
                <a:gd name="T35" fmla="*/ 88 h 215"/>
                <a:gd name="T36" fmla="*/ 0 w 94"/>
                <a:gd name="T37" fmla="*/ 115 h 215"/>
                <a:gd name="T38" fmla="*/ 0 w 94"/>
                <a:gd name="T39" fmla="*/ 145 h 215"/>
                <a:gd name="T40" fmla="*/ 0 w 94"/>
                <a:gd name="T41" fmla="*/ 176 h 215"/>
                <a:gd name="T42" fmla="*/ 0 w 94"/>
                <a:gd name="T43" fmla="*/ 206 h 215"/>
                <a:gd name="T44" fmla="*/ 0 w 94"/>
                <a:gd name="T45" fmla="*/ 215 h 2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215"/>
                <a:gd name="T71" fmla="*/ 94 w 94"/>
                <a:gd name="T72" fmla="*/ 215 h 2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215">
                  <a:moveTo>
                    <a:pt x="66" y="215"/>
                  </a:moveTo>
                  <a:lnTo>
                    <a:pt x="38" y="184"/>
                  </a:lnTo>
                  <a:lnTo>
                    <a:pt x="16" y="151"/>
                  </a:lnTo>
                  <a:lnTo>
                    <a:pt x="4" y="119"/>
                  </a:lnTo>
                  <a:lnTo>
                    <a:pt x="0" y="88"/>
                  </a:lnTo>
                  <a:lnTo>
                    <a:pt x="6" y="60"/>
                  </a:lnTo>
                  <a:lnTo>
                    <a:pt x="20" y="36"/>
                  </a:lnTo>
                  <a:lnTo>
                    <a:pt x="30" y="25"/>
                  </a:lnTo>
                  <a:lnTo>
                    <a:pt x="44" y="15"/>
                  </a:lnTo>
                  <a:lnTo>
                    <a:pt x="60" y="6"/>
                  </a:lnTo>
                  <a:lnTo>
                    <a:pt x="76" y="0"/>
                  </a:lnTo>
                  <a:lnTo>
                    <a:pt x="94" y="15"/>
                  </a:lnTo>
                  <a:lnTo>
                    <a:pt x="78" y="20"/>
                  </a:lnTo>
                  <a:lnTo>
                    <a:pt x="68" y="26"/>
                  </a:lnTo>
                  <a:lnTo>
                    <a:pt x="56" y="34"/>
                  </a:lnTo>
                  <a:lnTo>
                    <a:pt x="48" y="43"/>
                  </a:lnTo>
                  <a:lnTo>
                    <a:pt x="36" y="64"/>
                  </a:lnTo>
                  <a:lnTo>
                    <a:pt x="30" y="88"/>
                  </a:lnTo>
                  <a:lnTo>
                    <a:pt x="34" y="115"/>
                  </a:lnTo>
                  <a:lnTo>
                    <a:pt x="46" y="145"/>
                  </a:lnTo>
                  <a:lnTo>
                    <a:pt x="66" y="176"/>
                  </a:lnTo>
                  <a:lnTo>
                    <a:pt x="94" y="206"/>
                  </a:lnTo>
                  <a:lnTo>
                    <a:pt x="66" y="215"/>
                  </a:lnTo>
                  <a:close/>
                </a:path>
              </a:pathLst>
            </a:custGeom>
            <a:solidFill>
              <a:srgbClr val="FFFFFF"/>
            </a:solidFill>
            <a:ln w="9525">
              <a:solidFill>
                <a:schemeClr val="tx1"/>
              </a:solidFill>
              <a:round/>
              <a:headEnd/>
              <a:tailEnd/>
            </a:ln>
          </p:spPr>
          <p:txBody>
            <a:bodyPr/>
            <a:lstStyle/>
            <a:p>
              <a:endParaRPr lang="en-US"/>
            </a:p>
          </p:txBody>
        </p:sp>
        <p:sp>
          <p:nvSpPr>
            <p:cNvPr id="57401" name="Freeform 56"/>
            <p:cNvSpPr>
              <a:spLocks/>
            </p:cNvSpPr>
            <p:nvPr/>
          </p:nvSpPr>
          <p:spPr bwMode="auto">
            <a:xfrm>
              <a:off x="4003" y="2251"/>
              <a:ext cx="170" cy="123"/>
            </a:xfrm>
            <a:custGeom>
              <a:avLst/>
              <a:gdLst>
                <a:gd name="T0" fmla="*/ 0 w 339"/>
                <a:gd name="T1" fmla="*/ 10 h 123"/>
                <a:gd name="T2" fmla="*/ 1 w 339"/>
                <a:gd name="T3" fmla="*/ 2 h 123"/>
                <a:gd name="T4" fmla="*/ 1 w 339"/>
                <a:gd name="T5" fmla="*/ 0 h 123"/>
                <a:gd name="T6" fmla="*/ 1 w 339"/>
                <a:gd name="T7" fmla="*/ 0 h 123"/>
                <a:gd name="T8" fmla="*/ 1 w 339"/>
                <a:gd name="T9" fmla="*/ 2 h 123"/>
                <a:gd name="T10" fmla="*/ 1 w 339"/>
                <a:gd name="T11" fmla="*/ 7 h 123"/>
                <a:gd name="T12" fmla="*/ 1 w 339"/>
                <a:gd name="T13" fmla="*/ 18 h 123"/>
                <a:gd name="T14" fmla="*/ 1 w 339"/>
                <a:gd name="T15" fmla="*/ 34 h 123"/>
                <a:gd name="T16" fmla="*/ 1 w 339"/>
                <a:gd name="T17" fmla="*/ 55 h 123"/>
                <a:gd name="T18" fmla="*/ 1 w 339"/>
                <a:gd name="T19" fmla="*/ 83 h 123"/>
                <a:gd name="T20" fmla="*/ 1 w 339"/>
                <a:gd name="T21" fmla="*/ 113 h 123"/>
                <a:gd name="T22" fmla="*/ 1 w 339"/>
                <a:gd name="T23" fmla="*/ 123 h 123"/>
                <a:gd name="T24" fmla="*/ 1 w 339"/>
                <a:gd name="T25" fmla="*/ 93 h 123"/>
                <a:gd name="T26" fmla="*/ 1 w 339"/>
                <a:gd name="T27" fmla="*/ 69 h 123"/>
                <a:gd name="T28" fmla="*/ 1 w 339"/>
                <a:gd name="T29" fmla="*/ 49 h 123"/>
                <a:gd name="T30" fmla="*/ 1 w 339"/>
                <a:gd name="T31" fmla="*/ 33 h 123"/>
                <a:gd name="T32" fmla="*/ 1 w 339"/>
                <a:gd name="T33" fmla="*/ 23 h 123"/>
                <a:gd name="T34" fmla="*/ 1 w 339"/>
                <a:gd name="T35" fmla="*/ 20 h 123"/>
                <a:gd name="T36" fmla="*/ 1 w 339"/>
                <a:gd name="T37" fmla="*/ 18 h 123"/>
                <a:gd name="T38" fmla="*/ 1 w 339"/>
                <a:gd name="T39" fmla="*/ 18 h 123"/>
                <a:gd name="T40" fmla="*/ 1 w 339"/>
                <a:gd name="T41" fmla="*/ 19 h 123"/>
                <a:gd name="T42" fmla="*/ 1 w 339"/>
                <a:gd name="T43" fmla="*/ 27 h 123"/>
                <a:gd name="T44" fmla="*/ 0 w 339"/>
                <a:gd name="T45" fmla="*/ 10 h 1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9"/>
                <a:gd name="T70" fmla="*/ 0 h 123"/>
                <a:gd name="T71" fmla="*/ 339 w 339"/>
                <a:gd name="T72" fmla="*/ 123 h 1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9" h="123">
                  <a:moveTo>
                    <a:pt x="0" y="10"/>
                  </a:moveTo>
                  <a:lnTo>
                    <a:pt x="36" y="2"/>
                  </a:lnTo>
                  <a:lnTo>
                    <a:pt x="62" y="0"/>
                  </a:lnTo>
                  <a:lnTo>
                    <a:pt x="81" y="0"/>
                  </a:lnTo>
                  <a:lnTo>
                    <a:pt x="105" y="2"/>
                  </a:lnTo>
                  <a:lnTo>
                    <a:pt x="129" y="7"/>
                  </a:lnTo>
                  <a:lnTo>
                    <a:pt x="175" y="18"/>
                  </a:lnTo>
                  <a:lnTo>
                    <a:pt x="219" y="34"/>
                  </a:lnTo>
                  <a:lnTo>
                    <a:pt x="263" y="55"/>
                  </a:lnTo>
                  <a:lnTo>
                    <a:pt x="303" y="83"/>
                  </a:lnTo>
                  <a:lnTo>
                    <a:pt x="339" y="113"/>
                  </a:lnTo>
                  <a:lnTo>
                    <a:pt x="313" y="123"/>
                  </a:lnTo>
                  <a:lnTo>
                    <a:pt x="277" y="93"/>
                  </a:lnTo>
                  <a:lnTo>
                    <a:pt x="241" y="69"/>
                  </a:lnTo>
                  <a:lnTo>
                    <a:pt x="201" y="49"/>
                  </a:lnTo>
                  <a:lnTo>
                    <a:pt x="159" y="33"/>
                  </a:lnTo>
                  <a:lnTo>
                    <a:pt x="117" y="23"/>
                  </a:lnTo>
                  <a:lnTo>
                    <a:pt x="101" y="20"/>
                  </a:lnTo>
                  <a:lnTo>
                    <a:pt x="80" y="18"/>
                  </a:lnTo>
                  <a:lnTo>
                    <a:pt x="62" y="18"/>
                  </a:lnTo>
                  <a:lnTo>
                    <a:pt x="46" y="19"/>
                  </a:lnTo>
                  <a:lnTo>
                    <a:pt x="10" y="27"/>
                  </a:lnTo>
                  <a:lnTo>
                    <a:pt x="0" y="10"/>
                  </a:lnTo>
                  <a:close/>
                </a:path>
              </a:pathLst>
            </a:custGeom>
            <a:solidFill>
              <a:srgbClr val="FFFFFF"/>
            </a:solidFill>
            <a:ln w="9525">
              <a:solidFill>
                <a:schemeClr val="tx1"/>
              </a:solidFill>
              <a:round/>
              <a:headEnd/>
              <a:tailEnd/>
            </a:ln>
          </p:spPr>
          <p:txBody>
            <a:bodyPr/>
            <a:lstStyle/>
            <a:p>
              <a:endParaRPr lang="en-US"/>
            </a:p>
          </p:txBody>
        </p:sp>
        <p:sp>
          <p:nvSpPr>
            <p:cNvPr id="57402" name="Freeform 57"/>
            <p:cNvSpPr>
              <a:spLocks/>
            </p:cNvSpPr>
            <p:nvPr/>
          </p:nvSpPr>
          <p:spPr bwMode="auto">
            <a:xfrm>
              <a:off x="4001" y="2261"/>
              <a:ext cx="9" cy="17"/>
            </a:xfrm>
            <a:custGeom>
              <a:avLst/>
              <a:gdLst>
                <a:gd name="T0" fmla="*/ 0 w 18"/>
                <a:gd name="T1" fmla="*/ 1 h 17"/>
                <a:gd name="T2" fmla="*/ 1 w 18"/>
                <a:gd name="T3" fmla="*/ 0 h 17"/>
                <a:gd name="T4" fmla="*/ 1 w 18"/>
                <a:gd name="T5" fmla="*/ 0 h 17"/>
                <a:gd name="T6" fmla="*/ 1 w 18"/>
                <a:gd name="T7" fmla="*/ 17 h 17"/>
                <a:gd name="T8" fmla="*/ 1 w 18"/>
                <a:gd name="T9" fmla="*/ 16 h 17"/>
                <a:gd name="T10" fmla="*/ 0 w 18"/>
                <a:gd name="T11" fmla="*/ 1 h 17"/>
                <a:gd name="T12" fmla="*/ 0 60000 65536"/>
                <a:gd name="T13" fmla="*/ 0 60000 65536"/>
                <a:gd name="T14" fmla="*/ 0 60000 65536"/>
                <a:gd name="T15" fmla="*/ 0 60000 65536"/>
                <a:gd name="T16" fmla="*/ 0 60000 65536"/>
                <a:gd name="T17" fmla="*/ 0 60000 65536"/>
                <a:gd name="T18" fmla="*/ 0 w 18"/>
                <a:gd name="T19" fmla="*/ 0 h 17"/>
                <a:gd name="T20" fmla="*/ 18 w 1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8" h="17">
                  <a:moveTo>
                    <a:pt x="0" y="1"/>
                  </a:moveTo>
                  <a:lnTo>
                    <a:pt x="2" y="0"/>
                  </a:lnTo>
                  <a:lnTo>
                    <a:pt x="4" y="0"/>
                  </a:lnTo>
                  <a:lnTo>
                    <a:pt x="14" y="17"/>
                  </a:lnTo>
                  <a:lnTo>
                    <a:pt x="18" y="16"/>
                  </a:lnTo>
                  <a:lnTo>
                    <a:pt x="0" y="1"/>
                  </a:lnTo>
                  <a:close/>
                </a:path>
              </a:pathLst>
            </a:custGeom>
            <a:solidFill>
              <a:srgbClr val="FFFFFF"/>
            </a:solidFill>
            <a:ln w="9525">
              <a:solidFill>
                <a:schemeClr val="tx1"/>
              </a:solidFill>
              <a:round/>
              <a:headEnd/>
              <a:tailEnd/>
            </a:ln>
          </p:spPr>
          <p:txBody>
            <a:bodyPr/>
            <a:lstStyle/>
            <a:p>
              <a:endParaRPr lang="en-US"/>
            </a:p>
          </p:txBody>
        </p:sp>
        <p:sp>
          <p:nvSpPr>
            <p:cNvPr id="57403" name="Freeform 58"/>
            <p:cNvSpPr>
              <a:spLocks/>
            </p:cNvSpPr>
            <p:nvPr/>
          </p:nvSpPr>
          <p:spPr bwMode="auto">
            <a:xfrm>
              <a:off x="4159" y="2364"/>
              <a:ext cx="48" cy="216"/>
            </a:xfrm>
            <a:custGeom>
              <a:avLst/>
              <a:gdLst>
                <a:gd name="T0" fmla="*/ 1 w 95"/>
                <a:gd name="T1" fmla="*/ 0 h 216"/>
                <a:gd name="T2" fmla="*/ 1 w 95"/>
                <a:gd name="T3" fmla="*/ 32 h 216"/>
                <a:gd name="T4" fmla="*/ 1 w 95"/>
                <a:gd name="T5" fmla="*/ 65 h 216"/>
                <a:gd name="T6" fmla="*/ 1 w 95"/>
                <a:gd name="T7" fmla="*/ 98 h 216"/>
                <a:gd name="T8" fmla="*/ 1 w 95"/>
                <a:gd name="T9" fmla="*/ 127 h 216"/>
                <a:gd name="T10" fmla="*/ 1 w 95"/>
                <a:gd name="T11" fmla="*/ 154 h 216"/>
                <a:gd name="T12" fmla="*/ 1 w 95"/>
                <a:gd name="T13" fmla="*/ 180 h 216"/>
                <a:gd name="T14" fmla="*/ 1 w 95"/>
                <a:gd name="T15" fmla="*/ 192 h 216"/>
                <a:gd name="T16" fmla="*/ 1 w 95"/>
                <a:gd name="T17" fmla="*/ 202 h 216"/>
                <a:gd name="T18" fmla="*/ 1 w 95"/>
                <a:gd name="T19" fmla="*/ 209 h 216"/>
                <a:gd name="T20" fmla="*/ 1 w 95"/>
                <a:gd name="T21" fmla="*/ 216 h 216"/>
                <a:gd name="T22" fmla="*/ 0 w 95"/>
                <a:gd name="T23" fmla="*/ 202 h 216"/>
                <a:gd name="T24" fmla="*/ 1 w 95"/>
                <a:gd name="T25" fmla="*/ 196 h 216"/>
                <a:gd name="T26" fmla="*/ 1 w 95"/>
                <a:gd name="T27" fmla="*/ 189 h 216"/>
                <a:gd name="T28" fmla="*/ 1 w 95"/>
                <a:gd name="T29" fmla="*/ 182 h 216"/>
                <a:gd name="T30" fmla="*/ 1 w 95"/>
                <a:gd name="T31" fmla="*/ 174 h 216"/>
                <a:gd name="T32" fmla="*/ 1 w 95"/>
                <a:gd name="T33" fmla="*/ 152 h 216"/>
                <a:gd name="T34" fmla="*/ 1 w 95"/>
                <a:gd name="T35" fmla="*/ 127 h 216"/>
                <a:gd name="T36" fmla="*/ 1 w 95"/>
                <a:gd name="T37" fmla="*/ 100 h 216"/>
                <a:gd name="T38" fmla="*/ 1 w 95"/>
                <a:gd name="T39" fmla="*/ 71 h 216"/>
                <a:gd name="T40" fmla="*/ 1 w 95"/>
                <a:gd name="T41" fmla="*/ 39 h 216"/>
                <a:gd name="T42" fmla="*/ 1 w 95"/>
                <a:gd name="T43" fmla="*/ 9 h 216"/>
                <a:gd name="T44" fmla="*/ 1 w 95"/>
                <a:gd name="T45" fmla="*/ 0 h 2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5"/>
                <a:gd name="T70" fmla="*/ 0 h 216"/>
                <a:gd name="T71" fmla="*/ 95 w 95"/>
                <a:gd name="T72" fmla="*/ 216 h 2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5" h="216">
                  <a:moveTo>
                    <a:pt x="30" y="0"/>
                  </a:moveTo>
                  <a:lnTo>
                    <a:pt x="57" y="32"/>
                  </a:lnTo>
                  <a:lnTo>
                    <a:pt x="77" y="65"/>
                  </a:lnTo>
                  <a:lnTo>
                    <a:pt x="91" y="98"/>
                  </a:lnTo>
                  <a:lnTo>
                    <a:pt x="95" y="127"/>
                  </a:lnTo>
                  <a:lnTo>
                    <a:pt x="91" y="154"/>
                  </a:lnTo>
                  <a:lnTo>
                    <a:pt x="75" y="180"/>
                  </a:lnTo>
                  <a:lnTo>
                    <a:pt x="63" y="192"/>
                  </a:lnTo>
                  <a:lnTo>
                    <a:pt x="51" y="202"/>
                  </a:lnTo>
                  <a:lnTo>
                    <a:pt x="35" y="209"/>
                  </a:lnTo>
                  <a:lnTo>
                    <a:pt x="18" y="216"/>
                  </a:lnTo>
                  <a:lnTo>
                    <a:pt x="0" y="202"/>
                  </a:lnTo>
                  <a:lnTo>
                    <a:pt x="14" y="196"/>
                  </a:lnTo>
                  <a:lnTo>
                    <a:pt x="28" y="189"/>
                  </a:lnTo>
                  <a:lnTo>
                    <a:pt x="37" y="182"/>
                  </a:lnTo>
                  <a:lnTo>
                    <a:pt x="45" y="174"/>
                  </a:lnTo>
                  <a:lnTo>
                    <a:pt x="59" y="152"/>
                  </a:lnTo>
                  <a:lnTo>
                    <a:pt x="63" y="127"/>
                  </a:lnTo>
                  <a:lnTo>
                    <a:pt x="59" y="100"/>
                  </a:lnTo>
                  <a:lnTo>
                    <a:pt x="47" y="71"/>
                  </a:lnTo>
                  <a:lnTo>
                    <a:pt x="28" y="39"/>
                  </a:lnTo>
                  <a:lnTo>
                    <a:pt x="2" y="9"/>
                  </a:lnTo>
                  <a:lnTo>
                    <a:pt x="30" y="0"/>
                  </a:lnTo>
                  <a:close/>
                </a:path>
              </a:pathLst>
            </a:custGeom>
            <a:solidFill>
              <a:srgbClr val="FFFFFF"/>
            </a:solidFill>
            <a:ln w="9525">
              <a:solidFill>
                <a:schemeClr val="tx1"/>
              </a:solidFill>
              <a:round/>
              <a:headEnd/>
              <a:tailEnd/>
            </a:ln>
          </p:spPr>
          <p:txBody>
            <a:bodyPr/>
            <a:lstStyle/>
            <a:p>
              <a:endParaRPr lang="en-US"/>
            </a:p>
          </p:txBody>
        </p:sp>
        <p:sp>
          <p:nvSpPr>
            <p:cNvPr id="57404" name="Freeform 59"/>
            <p:cNvSpPr>
              <a:spLocks/>
            </p:cNvSpPr>
            <p:nvPr/>
          </p:nvSpPr>
          <p:spPr bwMode="auto">
            <a:xfrm>
              <a:off x="4160" y="2364"/>
              <a:ext cx="14" cy="10"/>
            </a:xfrm>
            <a:custGeom>
              <a:avLst/>
              <a:gdLst>
                <a:gd name="T0" fmla="*/ 1 w 28"/>
                <a:gd name="T1" fmla="*/ 0 h 10"/>
                <a:gd name="T2" fmla="*/ 1 w 28"/>
                <a:gd name="T3" fmla="*/ 0 h 10"/>
                <a:gd name="T4" fmla="*/ 0 w 28"/>
                <a:gd name="T5" fmla="*/ 9 h 10"/>
                <a:gd name="T6" fmla="*/ 0 w 28"/>
                <a:gd name="T7" fmla="*/ 10 h 10"/>
                <a:gd name="T8" fmla="*/ 1 w 28"/>
                <a:gd name="T9" fmla="*/ 0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26" y="0"/>
                  </a:moveTo>
                  <a:lnTo>
                    <a:pt x="28" y="0"/>
                  </a:lnTo>
                  <a:lnTo>
                    <a:pt x="0" y="9"/>
                  </a:lnTo>
                  <a:lnTo>
                    <a:pt x="0" y="10"/>
                  </a:lnTo>
                  <a:lnTo>
                    <a:pt x="26" y="0"/>
                  </a:lnTo>
                  <a:close/>
                </a:path>
              </a:pathLst>
            </a:custGeom>
            <a:solidFill>
              <a:srgbClr val="FFFFFF"/>
            </a:solidFill>
            <a:ln w="9525">
              <a:solidFill>
                <a:schemeClr val="tx1"/>
              </a:solidFill>
              <a:round/>
              <a:headEnd/>
              <a:tailEnd/>
            </a:ln>
          </p:spPr>
          <p:txBody>
            <a:bodyPr/>
            <a:lstStyle/>
            <a:p>
              <a:endParaRPr lang="en-US"/>
            </a:p>
          </p:txBody>
        </p:sp>
        <p:sp>
          <p:nvSpPr>
            <p:cNvPr id="57405" name="Freeform 60"/>
            <p:cNvSpPr>
              <a:spLocks/>
            </p:cNvSpPr>
            <p:nvPr/>
          </p:nvSpPr>
          <p:spPr bwMode="auto">
            <a:xfrm>
              <a:off x="3996" y="2468"/>
              <a:ext cx="171" cy="122"/>
            </a:xfrm>
            <a:custGeom>
              <a:avLst/>
              <a:gdLst>
                <a:gd name="T0" fmla="*/ 1 w 341"/>
                <a:gd name="T1" fmla="*/ 112 h 122"/>
                <a:gd name="T2" fmla="*/ 1 w 341"/>
                <a:gd name="T3" fmla="*/ 121 h 122"/>
                <a:gd name="T4" fmla="*/ 1 w 341"/>
                <a:gd name="T5" fmla="*/ 122 h 122"/>
                <a:gd name="T6" fmla="*/ 1 w 341"/>
                <a:gd name="T7" fmla="*/ 122 h 122"/>
                <a:gd name="T8" fmla="*/ 1 w 341"/>
                <a:gd name="T9" fmla="*/ 120 h 122"/>
                <a:gd name="T10" fmla="*/ 1 w 341"/>
                <a:gd name="T11" fmla="*/ 115 h 122"/>
                <a:gd name="T12" fmla="*/ 1 w 341"/>
                <a:gd name="T13" fmla="*/ 104 h 122"/>
                <a:gd name="T14" fmla="*/ 1 w 341"/>
                <a:gd name="T15" fmla="*/ 88 h 122"/>
                <a:gd name="T16" fmla="*/ 1 w 341"/>
                <a:gd name="T17" fmla="*/ 67 h 122"/>
                <a:gd name="T18" fmla="*/ 1 w 341"/>
                <a:gd name="T19" fmla="*/ 40 h 122"/>
                <a:gd name="T20" fmla="*/ 0 w 341"/>
                <a:gd name="T21" fmla="*/ 10 h 122"/>
                <a:gd name="T22" fmla="*/ 1 w 341"/>
                <a:gd name="T23" fmla="*/ 0 h 122"/>
                <a:gd name="T24" fmla="*/ 1 w 341"/>
                <a:gd name="T25" fmla="*/ 29 h 122"/>
                <a:gd name="T26" fmla="*/ 1 w 341"/>
                <a:gd name="T27" fmla="*/ 53 h 122"/>
                <a:gd name="T28" fmla="*/ 1 w 341"/>
                <a:gd name="T29" fmla="*/ 74 h 122"/>
                <a:gd name="T30" fmla="*/ 1 w 341"/>
                <a:gd name="T31" fmla="*/ 90 h 122"/>
                <a:gd name="T32" fmla="*/ 1 w 341"/>
                <a:gd name="T33" fmla="*/ 100 h 122"/>
                <a:gd name="T34" fmla="*/ 1 w 341"/>
                <a:gd name="T35" fmla="*/ 103 h 122"/>
                <a:gd name="T36" fmla="*/ 1 w 341"/>
                <a:gd name="T37" fmla="*/ 105 h 122"/>
                <a:gd name="T38" fmla="*/ 1 w 341"/>
                <a:gd name="T39" fmla="*/ 105 h 122"/>
                <a:gd name="T40" fmla="*/ 1 w 341"/>
                <a:gd name="T41" fmla="*/ 104 h 122"/>
                <a:gd name="T42" fmla="*/ 1 w 341"/>
                <a:gd name="T43" fmla="*/ 97 h 122"/>
                <a:gd name="T44" fmla="*/ 1 w 341"/>
                <a:gd name="T45" fmla="*/ 112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1"/>
                <a:gd name="T70" fmla="*/ 0 h 122"/>
                <a:gd name="T71" fmla="*/ 341 w 341"/>
                <a:gd name="T72" fmla="*/ 122 h 1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1" h="122">
                  <a:moveTo>
                    <a:pt x="341" y="112"/>
                  </a:moveTo>
                  <a:lnTo>
                    <a:pt x="303" y="121"/>
                  </a:lnTo>
                  <a:lnTo>
                    <a:pt x="281" y="122"/>
                  </a:lnTo>
                  <a:lnTo>
                    <a:pt x="257" y="122"/>
                  </a:lnTo>
                  <a:lnTo>
                    <a:pt x="235" y="120"/>
                  </a:lnTo>
                  <a:lnTo>
                    <a:pt x="211" y="115"/>
                  </a:lnTo>
                  <a:lnTo>
                    <a:pt x="165" y="104"/>
                  </a:lnTo>
                  <a:lnTo>
                    <a:pt x="121" y="88"/>
                  </a:lnTo>
                  <a:lnTo>
                    <a:pt x="78" y="67"/>
                  </a:lnTo>
                  <a:lnTo>
                    <a:pt x="38" y="40"/>
                  </a:lnTo>
                  <a:lnTo>
                    <a:pt x="0" y="10"/>
                  </a:lnTo>
                  <a:lnTo>
                    <a:pt x="26" y="0"/>
                  </a:lnTo>
                  <a:lnTo>
                    <a:pt x="62" y="29"/>
                  </a:lnTo>
                  <a:lnTo>
                    <a:pt x="99" y="53"/>
                  </a:lnTo>
                  <a:lnTo>
                    <a:pt x="141" y="74"/>
                  </a:lnTo>
                  <a:lnTo>
                    <a:pt x="181" y="90"/>
                  </a:lnTo>
                  <a:lnTo>
                    <a:pt x="223" y="100"/>
                  </a:lnTo>
                  <a:lnTo>
                    <a:pt x="243" y="103"/>
                  </a:lnTo>
                  <a:lnTo>
                    <a:pt x="261" y="105"/>
                  </a:lnTo>
                  <a:lnTo>
                    <a:pt x="281" y="105"/>
                  </a:lnTo>
                  <a:lnTo>
                    <a:pt x="293" y="104"/>
                  </a:lnTo>
                  <a:lnTo>
                    <a:pt x="327" y="97"/>
                  </a:lnTo>
                  <a:lnTo>
                    <a:pt x="341" y="112"/>
                  </a:lnTo>
                  <a:close/>
                </a:path>
              </a:pathLst>
            </a:custGeom>
            <a:solidFill>
              <a:srgbClr val="FFFFFF"/>
            </a:solidFill>
            <a:ln w="9525">
              <a:solidFill>
                <a:schemeClr val="tx1"/>
              </a:solidFill>
              <a:round/>
              <a:headEnd/>
              <a:tailEnd/>
            </a:ln>
          </p:spPr>
          <p:txBody>
            <a:bodyPr/>
            <a:lstStyle/>
            <a:p>
              <a:endParaRPr lang="en-US"/>
            </a:p>
          </p:txBody>
        </p:sp>
        <p:sp>
          <p:nvSpPr>
            <p:cNvPr id="57406" name="Freeform 61"/>
            <p:cNvSpPr>
              <a:spLocks/>
            </p:cNvSpPr>
            <p:nvPr/>
          </p:nvSpPr>
          <p:spPr bwMode="auto">
            <a:xfrm>
              <a:off x="4159" y="2565"/>
              <a:ext cx="9" cy="15"/>
            </a:xfrm>
            <a:custGeom>
              <a:avLst/>
              <a:gdLst>
                <a:gd name="T0" fmla="*/ 1 w 18"/>
                <a:gd name="T1" fmla="*/ 15 h 15"/>
                <a:gd name="T2" fmla="*/ 1 w 18"/>
                <a:gd name="T3" fmla="*/ 15 h 15"/>
                <a:gd name="T4" fmla="*/ 1 w 18"/>
                <a:gd name="T5" fmla="*/ 0 h 15"/>
                <a:gd name="T6" fmla="*/ 0 w 18"/>
                <a:gd name="T7" fmla="*/ 1 h 15"/>
                <a:gd name="T8" fmla="*/ 1 w 18"/>
                <a:gd name="T9" fmla="*/ 15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18" y="15"/>
                  </a:moveTo>
                  <a:lnTo>
                    <a:pt x="16" y="15"/>
                  </a:lnTo>
                  <a:lnTo>
                    <a:pt x="2" y="0"/>
                  </a:lnTo>
                  <a:lnTo>
                    <a:pt x="0" y="1"/>
                  </a:lnTo>
                  <a:lnTo>
                    <a:pt x="18" y="15"/>
                  </a:lnTo>
                  <a:close/>
                </a:path>
              </a:pathLst>
            </a:custGeom>
            <a:solidFill>
              <a:srgbClr val="FFFFFF"/>
            </a:solidFill>
            <a:ln w="9525">
              <a:solidFill>
                <a:schemeClr val="tx1"/>
              </a:solidFill>
              <a:round/>
              <a:headEnd/>
              <a:tailEnd/>
            </a:ln>
          </p:spPr>
          <p:txBody>
            <a:bodyPr/>
            <a:lstStyle/>
            <a:p>
              <a:endParaRPr lang="en-US"/>
            </a:p>
          </p:txBody>
        </p:sp>
        <p:sp>
          <p:nvSpPr>
            <p:cNvPr id="57407" name="Freeform 62"/>
            <p:cNvSpPr>
              <a:spLocks/>
            </p:cNvSpPr>
            <p:nvPr/>
          </p:nvSpPr>
          <p:spPr bwMode="auto">
            <a:xfrm>
              <a:off x="3996" y="2468"/>
              <a:ext cx="14" cy="10"/>
            </a:xfrm>
            <a:custGeom>
              <a:avLst/>
              <a:gdLst>
                <a:gd name="T0" fmla="*/ 0 w 28"/>
                <a:gd name="T1" fmla="*/ 10 h 10"/>
                <a:gd name="T2" fmla="*/ 0 w 28"/>
                <a:gd name="T3" fmla="*/ 9 h 10"/>
                <a:gd name="T4" fmla="*/ 1 w 28"/>
                <a:gd name="T5" fmla="*/ 0 h 10"/>
                <a:gd name="T6" fmla="*/ 1 w 28"/>
                <a:gd name="T7" fmla="*/ 0 h 10"/>
                <a:gd name="T8" fmla="*/ 0 w 28"/>
                <a:gd name="T9" fmla="*/ 10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0" y="10"/>
                  </a:moveTo>
                  <a:lnTo>
                    <a:pt x="0" y="9"/>
                  </a:lnTo>
                  <a:lnTo>
                    <a:pt x="28" y="0"/>
                  </a:lnTo>
                  <a:lnTo>
                    <a:pt x="26" y="0"/>
                  </a:lnTo>
                  <a:lnTo>
                    <a:pt x="0" y="10"/>
                  </a:lnTo>
                  <a:close/>
                </a:path>
              </a:pathLst>
            </a:custGeom>
            <a:solidFill>
              <a:srgbClr val="FFFFFF"/>
            </a:solidFill>
            <a:ln w="9525">
              <a:solidFill>
                <a:schemeClr val="tx1"/>
              </a:solidFill>
              <a:round/>
              <a:headEnd/>
              <a:tailEnd/>
            </a:ln>
          </p:spPr>
          <p:txBody>
            <a:bodyPr/>
            <a:lstStyle/>
            <a:p>
              <a:endParaRPr lang="en-US"/>
            </a:p>
          </p:txBody>
        </p:sp>
        <p:sp>
          <p:nvSpPr>
            <p:cNvPr id="57408" name="Freeform 63"/>
            <p:cNvSpPr>
              <a:spLocks/>
            </p:cNvSpPr>
            <p:nvPr/>
          </p:nvSpPr>
          <p:spPr bwMode="auto">
            <a:xfrm>
              <a:off x="5349" y="2025"/>
              <a:ext cx="173" cy="309"/>
            </a:xfrm>
            <a:custGeom>
              <a:avLst/>
              <a:gdLst>
                <a:gd name="T0" fmla="*/ 1 w 344"/>
                <a:gd name="T1" fmla="*/ 15 h 309"/>
                <a:gd name="T2" fmla="*/ 1 w 344"/>
                <a:gd name="T3" fmla="*/ 39 h 309"/>
                <a:gd name="T4" fmla="*/ 1 w 344"/>
                <a:gd name="T5" fmla="*/ 64 h 309"/>
                <a:gd name="T6" fmla="*/ 1 w 344"/>
                <a:gd name="T7" fmla="*/ 90 h 309"/>
                <a:gd name="T8" fmla="*/ 1 w 344"/>
                <a:gd name="T9" fmla="*/ 115 h 309"/>
                <a:gd name="T10" fmla="*/ 1 w 344"/>
                <a:gd name="T11" fmla="*/ 140 h 309"/>
                <a:gd name="T12" fmla="*/ 1 w 344"/>
                <a:gd name="T13" fmla="*/ 165 h 309"/>
                <a:gd name="T14" fmla="*/ 1 w 344"/>
                <a:gd name="T15" fmla="*/ 187 h 309"/>
                <a:gd name="T16" fmla="*/ 1 w 344"/>
                <a:gd name="T17" fmla="*/ 211 h 309"/>
                <a:gd name="T18" fmla="*/ 1 w 344"/>
                <a:gd name="T19" fmla="*/ 229 h 309"/>
                <a:gd name="T20" fmla="*/ 1 w 344"/>
                <a:gd name="T21" fmla="*/ 248 h 309"/>
                <a:gd name="T22" fmla="*/ 1 w 344"/>
                <a:gd name="T23" fmla="*/ 265 h 309"/>
                <a:gd name="T24" fmla="*/ 1 w 344"/>
                <a:gd name="T25" fmla="*/ 279 h 309"/>
                <a:gd name="T26" fmla="*/ 1 w 344"/>
                <a:gd name="T27" fmla="*/ 308 h 309"/>
                <a:gd name="T28" fmla="*/ 1 w 344"/>
                <a:gd name="T29" fmla="*/ 309 h 309"/>
                <a:gd name="T30" fmla="*/ 0 w 344"/>
                <a:gd name="T31" fmla="*/ 279 h 309"/>
                <a:gd name="T32" fmla="*/ 0 w 344"/>
                <a:gd name="T33" fmla="*/ 264 h 309"/>
                <a:gd name="T34" fmla="*/ 1 w 344"/>
                <a:gd name="T35" fmla="*/ 246 h 309"/>
                <a:gd name="T36" fmla="*/ 1 w 344"/>
                <a:gd name="T37" fmla="*/ 227 h 309"/>
                <a:gd name="T38" fmla="*/ 1 w 344"/>
                <a:gd name="T39" fmla="*/ 205 h 309"/>
                <a:gd name="T40" fmla="*/ 1 w 344"/>
                <a:gd name="T41" fmla="*/ 181 h 309"/>
                <a:gd name="T42" fmla="*/ 1 w 344"/>
                <a:gd name="T43" fmla="*/ 156 h 309"/>
                <a:gd name="T44" fmla="*/ 1 w 344"/>
                <a:gd name="T45" fmla="*/ 131 h 309"/>
                <a:gd name="T46" fmla="*/ 1 w 344"/>
                <a:gd name="T47" fmla="*/ 105 h 309"/>
                <a:gd name="T48" fmla="*/ 1 w 344"/>
                <a:gd name="T49" fmla="*/ 78 h 309"/>
                <a:gd name="T50" fmla="*/ 1 w 344"/>
                <a:gd name="T51" fmla="*/ 51 h 309"/>
                <a:gd name="T52" fmla="*/ 1 w 344"/>
                <a:gd name="T53" fmla="*/ 26 h 309"/>
                <a:gd name="T54" fmla="*/ 1 w 344"/>
                <a:gd name="T55" fmla="*/ 0 h 309"/>
                <a:gd name="T56" fmla="*/ 1 w 344"/>
                <a:gd name="T57" fmla="*/ 15 h 3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4"/>
                <a:gd name="T88" fmla="*/ 0 h 309"/>
                <a:gd name="T89" fmla="*/ 344 w 344"/>
                <a:gd name="T90" fmla="*/ 309 h 3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4" h="309">
                  <a:moveTo>
                    <a:pt x="344" y="15"/>
                  </a:moveTo>
                  <a:lnTo>
                    <a:pt x="281" y="39"/>
                  </a:lnTo>
                  <a:lnTo>
                    <a:pt x="225" y="64"/>
                  </a:lnTo>
                  <a:lnTo>
                    <a:pt x="179" y="90"/>
                  </a:lnTo>
                  <a:lnTo>
                    <a:pt x="141" y="115"/>
                  </a:lnTo>
                  <a:lnTo>
                    <a:pt x="111" y="140"/>
                  </a:lnTo>
                  <a:lnTo>
                    <a:pt x="85" y="165"/>
                  </a:lnTo>
                  <a:lnTo>
                    <a:pt x="65" y="187"/>
                  </a:lnTo>
                  <a:lnTo>
                    <a:pt x="49" y="211"/>
                  </a:lnTo>
                  <a:lnTo>
                    <a:pt x="41" y="229"/>
                  </a:lnTo>
                  <a:lnTo>
                    <a:pt x="35" y="248"/>
                  </a:lnTo>
                  <a:lnTo>
                    <a:pt x="31" y="265"/>
                  </a:lnTo>
                  <a:lnTo>
                    <a:pt x="31" y="279"/>
                  </a:lnTo>
                  <a:lnTo>
                    <a:pt x="33" y="308"/>
                  </a:lnTo>
                  <a:lnTo>
                    <a:pt x="2" y="309"/>
                  </a:lnTo>
                  <a:lnTo>
                    <a:pt x="0" y="279"/>
                  </a:lnTo>
                  <a:lnTo>
                    <a:pt x="0" y="264"/>
                  </a:lnTo>
                  <a:lnTo>
                    <a:pt x="4" y="246"/>
                  </a:lnTo>
                  <a:lnTo>
                    <a:pt x="10" y="227"/>
                  </a:lnTo>
                  <a:lnTo>
                    <a:pt x="20" y="205"/>
                  </a:lnTo>
                  <a:lnTo>
                    <a:pt x="35" y="181"/>
                  </a:lnTo>
                  <a:lnTo>
                    <a:pt x="57" y="156"/>
                  </a:lnTo>
                  <a:lnTo>
                    <a:pt x="83" y="131"/>
                  </a:lnTo>
                  <a:lnTo>
                    <a:pt x="115" y="105"/>
                  </a:lnTo>
                  <a:lnTo>
                    <a:pt x="155" y="78"/>
                  </a:lnTo>
                  <a:lnTo>
                    <a:pt x="203" y="51"/>
                  </a:lnTo>
                  <a:lnTo>
                    <a:pt x="259" y="26"/>
                  </a:lnTo>
                  <a:lnTo>
                    <a:pt x="326" y="0"/>
                  </a:lnTo>
                  <a:lnTo>
                    <a:pt x="344" y="15"/>
                  </a:lnTo>
                  <a:close/>
                </a:path>
              </a:pathLst>
            </a:custGeom>
            <a:solidFill>
              <a:srgbClr val="FFFFFF"/>
            </a:solidFill>
            <a:ln w="9525">
              <a:solidFill>
                <a:schemeClr val="tx1"/>
              </a:solidFill>
              <a:round/>
              <a:headEnd/>
              <a:tailEnd/>
            </a:ln>
          </p:spPr>
          <p:txBody>
            <a:bodyPr/>
            <a:lstStyle/>
            <a:p>
              <a:endParaRPr lang="en-US"/>
            </a:p>
          </p:txBody>
        </p:sp>
        <p:sp>
          <p:nvSpPr>
            <p:cNvPr id="57409" name="Freeform 64"/>
            <p:cNvSpPr>
              <a:spLocks/>
            </p:cNvSpPr>
            <p:nvPr/>
          </p:nvSpPr>
          <p:spPr bwMode="auto">
            <a:xfrm>
              <a:off x="4149" y="2123"/>
              <a:ext cx="193" cy="282"/>
            </a:xfrm>
            <a:custGeom>
              <a:avLst/>
              <a:gdLst>
                <a:gd name="T0" fmla="*/ 0 w 386"/>
                <a:gd name="T1" fmla="*/ 0 h 282"/>
                <a:gd name="T2" fmla="*/ 1 w 386"/>
                <a:gd name="T3" fmla="*/ 0 h 282"/>
                <a:gd name="T4" fmla="*/ 1 w 386"/>
                <a:gd name="T5" fmla="*/ 2 h 282"/>
                <a:gd name="T6" fmla="*/ 1 w 386"/>
                <a:gd name="T7" fmla="*/ 11 h 282"/>
                <a:gd name="T8" fmla="*/ 1 w 386"/>
                <a:gd name="T9" fmla="*/ 17 h 282"/>
                <a:gd name="T10" fmla="*/ 1 w 386"/>
                <a:gd name="T11" fmla="*/ 25 h 282"/>
                <a:gd name="T12" fmla="*/ 1 w 386"/>
                <a:gd name="T13" fmla="*/ 43 h 282"/>
                <a:gd name="T14" fmla="*/ 1 w 386"/>
                <a:gd name="T15" fmla="*/ 64 h 282"/>
                <a:gd name="T16" fmla="*/ 1 w 386"/>
                <a:gd name="T17" fmla="*/ 88 h 282"/>
                <a:gd name="T18" fmla="*/ 1 w 386"/>
                <a:gd name="T19" fmla="*/ 113 h 282"/>
                <a:gd name="T20" fmla="*/ 1 w 386"/>
                <a:gd name="T21" fmla="*/ 139 h 282"/>
                <a:gd name="T22" fmla="*/ 1 w 386"/>
                <a:gd name="T23" fmla="*/ 165 h 282"/>
                <a:gd name="T24" fmla="*/ 1 w 386"/>
                <a:gd name="T25" fmla="*/ 191 h 282"/>
                <a:gd name="T26" fmla="*/ 1 w 386"/>
                <a:gd name="T27" fmla="*/ 237 h 282"/>
                <a:gd name="T28" fmla="*/ 1 w 386"/>
                <a:gd name="T29" fmla="*/ 280 h 282"/>
                <a:gd name="T30" fmla="*/ 1 w 386"/>
                <a:gd name="T31" fmla="*/ 282 h 282"/>
                <a:gd name="T32" fmla="*/ 1 w 386"/>
                <a:gd name="T33" fmla="*/ 240 h 282"/>
                <a:gd name="T34" fmla="*/ 1 w 386"/>
                <a:gd name="T35" fmla="*/ 197 h 282"/>
                <a:gd name="T36" fmla="*/ 1 w 386"/>
                <a:gd name="T37" fmla="*/ 171 h 282"/>
                <a:gd name="T38" fmla="*/ 1 w 386"/>
                <a:gd name="T39" fmla="*/ 146 h 282"/>
                <a:gd name="T40" fmla="*/ 1 w 386"/>
                <a:gd name="T41" fmla="*/ 121 h 282"/>
                <a:gd name="T42" fmla="*/ 1 w 386"/>
                <a:gd name="T43" fmla="*/ 98 h 282"/>
                <a:gd name="T44" fmla="*/ 1 w 386"/>
                <a:gd name="T45" fmla="*/ 76 h 282"/>
                <a:gd name="T46" fmla="*/ 1 w 386"/>
                <a:gd name="T47" fmla="*/ 56 h 282"/>
                <a:gd name="T48" fmla="*/ 1 w 386"/>
                <a:gd name="T49" fmla="*/ 39 h 282"/>
                <a:gd name="T50" fmla="*/ 1 w 386"/>
                <a:gd name="T51" fmla="*/ 33 h 282"/>
                <a:gd name="T52" fmla="*/ 1 w 386"/>
                <a:gd name="T53" fmla="*/ 27 h 282"/>
                <a:gd name="T54" fmla="*/ 1 w 386"/>
                <a:gd name="T55" fmla="*/ 20 h 282"/>
                <a:gd name="T56" fmla="*/ 1 w 386"/>
                <a:gd name="T57" fmla="*/ 17 h 282"/>
                <a:gd name="T58" fmla="*/ 0 w 386"/>
                <a:gd name="T59" fmla="*/ 17 h 282"/>
                <a:gd name="T60" fmla="*/ 0 w 386"/>
                <a:gd name="T61" fmla="*/ 0 h 2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6"/>
                <a:gd name="T94" fmla="*/ 0 h 282"/>
                <a:gd name="T95" fmla="*/ 386 w 386"/>
                <a:gd name="T96" fmla="*/ 282 h 28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6" h="282">
                  <a:moveTo>
                    <a:pt x="0" y="0"/>
                  </a:moveTo>
                  <a:lnTo>
                    <a:pt x="28" y="0"/>
                  </a:lnTo>
                  <a:lnTo>
                    <a:pt x="55" y="2"/>
                  </a:lnTo>
                  <a:lnTo>
                    <a:pt x="107" y="11"/>
                  </a:lnTo>
                  <a:lnTo>
                    <a:pt x="135" y="17"/>
                  </a:lnTo>
                  <a:lnTo>
                    <a:pt x="155" y="25"/>
                  </a:lnTo>
                  <a:lnTo>
                    <a:pt x="197" y="43"/>
                  </a:lnTo>
                  <a:lnTo>
                    <a:pt x="233" y="64"/>
                  </a:lnTo>
                  <a:lnTo>
                    <a:pt x="265" y="88"/>
                  </a:lnTo>
                  <a:lnTo>
                    <a:pt x="293" y="113"/>
                  </a:lnTo>
                  <a:lnTo>
                    <a:pt x="315" y="139"/>
                  </a:lnTo>
                  <a:lnTo>
                    <a:pt x="332" y="165"/>
                  </a:lnTo>
                  <a:lnTo>
                    <a:pt x="348" y="191"/>
                  </a:lnTo>
                  <a:lnTo>
                    <a:pt x="372" y="237"/>
                  </a:lnTo>
                  <a:lnTo>
                    <a:pt x="386" y="280"/>
                  </a:lnTo>
                  <a:lnTo>
                    <a:pt x="354" y="282"/>
                  </a:lnTo>
                  <a:lnTo>
                    <a:pt x="340" y="240"/>
                  </a:lnTo>
                  <a:lnTo>
                    <a:pt x="318" y="197"/>
                  </a:lnTo>
                  <a:lnTo>
                    <a:pt x="303" y="171"/>
                  </a:lnTo>
                  <a:lnTo>
                    <a:pt x="285" y="146"/>
                  </a:lnTo>
                  <a:lnTo>
                    <a:pt x="265" y="121"/>
                  </a:lnTo>
                  <a:lnTo>
                    <a:pt x="239" y="98"/>
                  </a:lnTo>
                  <a:lnTo>
                    <a:pt x="209" y="76"/>
                  </a:lnTo>
                  <a:lnTo>
                    <a:pt x="177" y="56"/>
                  </a:lnTo>
                  <a:lnTo>
                    <a:pt x="137" y="39"/>
                  </a:lnTo>
                  <a:lnTo>
                    <a:pt x="119" y="33"/>
                  </a:lnTo>
                  <a:lnTo>
                    <a:pt x="97" y="27"/>
                  </a:lnTo>
                  <a:lnTo>
                    <a:pt x="50" y="20"/>
                  </a:lnTo>
                  <a:lnTo>
                    <a:pt x="26" y="17"/>
                  </a:lnTo>
                  <a:lnTo>
                    <a:pt x="0" y="17"/>
                  </a:lnTo>
                  <a:lnTo>
                    <a:pt x="0" y="0"/>
                  </a:lnTo>
                  <a:close/>
                </a:path>
              </a:pathLst>
            </a:custGeom>
            <a:solidFill>
              <a:srgbClr val="FFFFFF"/>
            </a:solidFill>
            <a:ln w="9525">
              <a:solidFill>
                <a:schemeClr val="tx1"/>
              </a:solidFill>
              <a:round/>
              <a:headEnd/>
              <a:tailEnd/>
            </a:ln>
          </p:spPr>
          <p:txBody>
            <a:bodyPr/>
            <a:lstStyle/>
            <a:p>
              <a:endParaRPr lang="en-US"/>
            </a:p>
          </p:txBody>
        </p:sp>
        <p:sp>
          <p:nvSpPr>
            <p:cNvPr id="57410" name="Freeform 65"/>
            <p:cNvSpPr>
              <a:spLocks/>
            </p:cNvSpPr>
            <p:nvPr/>
          </p:nvSpPr>
          <p:spPr bwMode="auto">
            <a:xfrm>
              <a:off x="4336" y="1872"/>
              <a:ext cx="928" cy="151"/>
            </a:xfrm>
            <a:custGeom>
              <a:avLst/>
              <a:gdLst>
                <a:gd name="T0" fmla="*/ 0 w 1855"/>
                <a:gd name="T1" fmla="*/ 143 h 151"/>
                <a:gd name="T2" fmla="*/ 1 w 1855"/>
                <a:gd name="T3" fmla="*/ 119 h 151"/>
                <a:gd name="T4" fmla="*/ 1 w 1855"/>
                <a:gd name="T5" fmla="*/ 98 h 151"/>
                <a:gd name="T6" fmla="*/ 1 w 1855"/>
                <a:gd name="T7" fmla="*/ 78 h 151"/>
                <a:gd name="T8" fmla="*/ 1 w 1855"/>
                <a:gd name="T9" fmla="*/ 61 h 151"/>
                <a:gd name="T10" fmla="*/ 1 w 1855"/>
                <a:gd name="T11" fmla="*/ 35 h 151"/>
                <a:gd name="T12" fmla="*/ 1 w 1855"/>
                <a:gd name="T13" fmla="*/ 25 h 151"/>
                <a:gd name="T14" fmla="*/ 1 w 1855"/>
                <a:gd name="T15" fmla="*/ 17 h 151"/>
                <a:gd name="T16" fmla="*/ 1 w 1855"/>
                <a:gd name="T17" fmla="*/ 10 h 151"/>
                <a:gd name="T18" fmla="*/ 1 w 1855"/>
                <a:gd name="T19" fmla="*/ 5 h 151"/>
                <a:gd name="T20" fmla="*/ 1 w 1855"/>
                <a:gd name="T21" fmla="*/ 0 h 151"/>
                <a:gd name="T22" fmla="*/ 1 w 1855"/>
                <a:gd name="T23" fmla="*/ 0 h 151"/>
                <a:gd name="T24" fmla="*/ 1 w 1855"/>
                <a:gd name="T25" fmla="*/ 4 h 151"/>
                <a:gd name="T26" fmla="*/ 1 w 1855"/>
                <a:gd name="T27" fmla="*/ 11 h 151"/>
                <a:gd name="T28" fmla="*/ 1 w 1855"/>
                <a:gd name="T29" fmla="*/ 16 h 151"/>
                <a:gd name="T30" fmla="*/ 1 w 1855"/>
                <a:gd name="T31" fmla="*/ 20 h 151"/>
                <a:gd name="T32" fmla="*/ 1 w 1855"/>
                <a:gd name="T33" fmla="*/ 31 h 151"/>
                <a:gd name="T34" fmla="*/ 1 w 1855"/>
                <a:gd name="T35" fmla="*/ 42 h 151"/>
                <a:gd name="T36" fmla="*/ 1 w 1855"/>
                <a:gd name="T37" fmla="*/ 52 h 151"/>
                <a:gd name="T38" fmla="*/ 1 w 1855"/>
                <a:gd name="T39" fmla="*/ 61 h 151"/>
                <a:gd name="T40" fmla="*/ 1 w 1855"/>
                <a:gd name="T41" fmla="*/ 69 h 151"/>
                <a:gd name="T42" fmla="*/ 1 w 1855"/>
                <a:gd name="T43" fmla="*/ 78 h 151"/>
                <a:gd name="T44" fmla="*/ 1 w 1855"/>
                <a:gd name="T45" fmla="*/ 70 h 151"/>
                <a:gd name="T46" fmla="*/ 1 w 1855"/>
                <a:gd name="T47" fmla="*/ 61 h 151"/>
                <a:gd name="T48" fmla="*/ 1 w 1855"/>
                <a:gd name="T49" fmla="*/ 51 h 151"/>
                <a:gd name="T50" fmla="*/ 1 w 1855"/>
                <a:gd name="T51" fmla="*/ 40 h 151"/>
                <a:gd name="T52" fmla="*/ 1 w 1855"/>
                <a:gd name="T53" fmla="*/ 29 h 151"/>
                <a:gd name="T54" fmla="*/ 1 w 1855"/>
                <a:gd name="T55" fmla="*/ 25 h 151"/>
                <a:gd name="T56" fmla="*/ 1 w 1855"/>
                <a:gd name="T57" fmla="*/ 20 h 151"/>
                <a:gd name="T58" fmla="*/ 1 w 1855"/>
                <a:gd name="T59" fmla="*/ 12 h 151"/>
                <a:gd name="T60" fmla="*/ 1 w 1855"/>
                <a:gd name="T61" fmla="*/ 9 h 151"/>
                <a:gd name="T62" fmla="*/ 1 w 1855"/>
                <a:gd name="T63" fmla="*/ 9 h 151"/>
                <a:gd name="T64" fmla="*/ 1 w 1855"/>
                <a:gd name="T65" fmla="*/ 14 h 151"/>
                <a:gd name="T66" fmla="*/ 1 w 1855"/>
                <a:gd name="T67" fmla="*/ 19 h 151"/>
                <a:gd name="T68" fmla="*/ 1 w 1855"/>
                <a:gd name="T69" fmla="*/ 26 h 151"/>
                <a:gd name="T70" fmla="*/ 1 w 1855"/>
                <a:gd name="T71" fmla="*/ 33 h 151"/>
                <a:gd name="T72" fmla="*/ 1 w 1855"/>
                <a:gd name="T73" fmla="*/ 43 h 151"/>
                <a:gd name="T74" fmla="*/ 1 w 1855"/>
                <a:gd name="T75" fmla="*/ 70 h 151"/>
                <a:gd name="T76" fmla="*/ 1 w 1855"/>
                <a:gd name="T77" fmla="*/ 87 h 151"/>
                <a:gd name="T78" fmla="*/ 1 w 1855"/>
                <a:gd name="T79" fmla="*/ 105 h 151"/>
                <a:gd name="T80" fmla="*/ 1 w 1855"/>
                <a:gd name="T81" fmla="*/ 127 h 151"/>
                <a:gd name="T82" fmla="*/ 1 w 1855"/>
                <a:gd name="T83" fmla="*/ 151 h 151"/>
                <a:gd name="T84" fmla="*/ 0 w 1855"/>
                <a:gd name="T85" fmla="*/ 143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55"/>
                <a:gd name="T130" fmla="*/ 0 h 151"/>
                <a:gd name="T131" fmla="*/ 1855 w 1855"/>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55" h="151">
                  <a:moveTo>
                    <a:pt x="0" y="143"/>
                  </a:moveTo>
                  <a:lnTo>
                    <a:pt x="88" y="119"/>
                  </a:lnTo>
                  <a:lnTo>
                    <a:pt x="174" y="98"/>
                  </a:lnTo>
                  <a:lnTo>
                    <a:pt x="263" y="78"/>
                  </a:lnTo>
                  <a:lnTo>
                    <a:pt x="349" y="61"/>
                  </a:lnTo>
                  <a:lnTo>
                    <a:pt x="518" y="35"/>
                  </a:lnTo>
                  <a:lnTo>
                    <a:pt x="602" y="25"/>
                  </a:lnTo>
                  <a:lnTo>
                    <a:pt x="686" y="17"/>
                  </a:lnTo>
                  <a:lnTo>
                    <a:pt x="765" y="10"/>
                  </a:lnTo>
                  <a:lnTo>
                    <a:pt x="845" y="5"/>
                  </a:lnTo>
                  <a:lnTo>
                    <a:pt x="997" y="0"/>
                  </a:lnTo>
                  <a:lnTo>
                    <a:pt x="1142" y="0"/>
                  </a:lnTo>
                  <a:lnTo>
                    <a:pt x="1277" y="4"/>
                  </a:lnTo>
                  <a:lnTo>
                    <a:pt x="1401" y="11"/>
                  </a:lnTo>
                  <a:lnTo>
                    <a:pt x="1459" y="16"/>
                  </a:lnTo>
                  <a:lnTo>
                    <a:pt x="1513" y="20"/>
                  </a:lnTo>
                  <a:lnTo>
                    <a:pt x="1614" y="31"/>
                  </a:lnTo>
                  <a:lnTo>
                    <a:pt x="1698" y="42"/>
                  </a:lnTo>
                  <a:lnTo>
                    <a:pt x="1764" y="52"/>
                  </a:lnTo>
                  <a:lnTo>
                    <a:pt x="1813" y="61"/>
                  </a:lnTo>
                  <a:lnTo>
                    <a:pt x="1855" y="69"/>
                  </a:lnTo>
                  <a:lnTo>
                    <a:pt x="1851" y="78"/>
                  </a:lnTo>
                  <a:lnTo>
                    <a:pt x="1809" y="70"/>
                  </a:lnTo>
                  <a:lnTo>
                    <a:pt x="1760" y="61"/>
                  </a:lnTo>
                  <a:lnTo>
                    <a:pt x="1694" y="51"/>
                  </a:lnTo>
                  <a:lnTo>
                    <a:pt x="1610" y="40"/>
                  </a:lnTo>
                  <a:lnTo>
                    <a:pt x="1511" y="29"/>
                  </a:lnTo>
                  <a:lnTo>
                    <a:pt x="1457" y="25"/>
                  </a:lnTo>
                  <a:lnTo>
                    <a:pt x="1399" y="20"/>
                  </a:lnTo>
                  <a:lnTo>
                    <a:pt x="1275" y="12"/>
                  </a:lnTo>
                  <a:lnTo>
                    <a:pt x="1142" y="9"/>
                  </a:lnTo>
                  <a:lnTo>
                    <a:pt x="997" y="9"/>
                  </a:lnTo>
                  <a:lnTo>
                    <a:pt x="845" y="14"/>
                  </a:lnTo>
                  <a:lnTo>
                    <a:pt x="767" y="19"/>
                  </a:lnTo>
                  <a:lnTo>
                    <a:pt x="688" y="26"/>
                  </a:lnTo>
                  <a:lnTo>
                    <a:pt x="604" y="33"/>
                  </a:lnTo>
                  <a:lnTo>
                    <a:pt x="522" y="43"/>
                  </a:lnTo>
                  <a:lnTo>
                    <a:pt x="353" y="70"/>
                  </a:lnTo>
                  <a:lnTo>
                    <a:pt x="267" y="87"/>
                  </a:lnTo>
                  <a:lnTo>
                    <a:pt x="182" y="105"/>
                  </a:lnTo>
                  <a:lnTo>
                    <a:pt x="96" y="127"/>
                  </a:lnTo>
                  <a:lnTo>
                    <a:pt x="8" y="151"/>
                  </a:lnTo>
                  <a:lnTo>
                    <a:pt x="0" y="143"/>
                  </a:lnTo>
                  <a:close/>
                </a:path>
              </a:pathLst>
            </a:custGeom>
            <a:solidFill>
              <a:srgbClr val="FFFFFF"/>
            </a:solidFill>
            <a:ln w="9525">
              <a:solidFill>
                <a:schemeClr val="tx1"/>
              </a:solidFill>
              <a:round/>
              <a:headEnd/>
              <a:tailEnd/>
            </a:ln>
          </p:spPr>
          <p:txBody>
            <a:bodyPr/>
            <a:lstStyle/>
            <a:p>
              <a:endParaRPr lang="en-US"/>
            </a:p>
          </p:txBody>
        </p:sp>
        <p:sp>
          <p:nvSpPr>
            <p:cNvPr id="57411" name="Freeform 66"/>
            <p:cNvSpPr>
              <a:spLocks/>
            </p:cNvSpPr>
            <p:nvPr/>
          </p:nvSpPr>
          <p:spPr bwMode="auto">
            <a:xfrm>
              <a:off x="4336" y="1859"/>
              <a:ext cx="940" cy="151"/>
            </a:xfrm>
            <a:custGeom>
              <a:avLst/>
              <a:gdLst>
                <a:gd name="T0" fmla="*/ 0 w 1879"/>
                <a:gd name="T1" fmla="*/ 143 h 151"/>
                <a:gd name="T2" fmla="*/ 1 w 1879"/>
                <a:gd name="T3" fmla="*/ 118 h 151"/>
                <a:gd name="T4" fmla="*/ 1 w 1879"/>
                <a:gd name="T5" fmla="*/ 96 h 151"/>
                <a:gd name="T6" fmla="*/ 1 w 1879"/>
                <a:gd name="T7" fmla="*/ 77 h 151"/>
                <a:gd name="T8" fmla="*/ 1 w 1879"/>
                <a:gd name="T9" fmla="*/ 60 h 151"/>
                <a:gd name="T10" fmla="*/ 1 w 1879"/>
                <a:gd name="T11" fmla="*/ 33 h 151"/>
                <a:gd name="T12" fmla="*/ 1 w 1879"/>
                <a:gd name="T13" fmla="*/ 23 h 151"/>
                <a:gd name="T14" fmla="*/ 1 w 1879"/>
                <a:gd name="T15" fmla="*/ 14 h 151"/>
                <a:gd name="T16" fmla="*/ 1 w 1879"/>
                <a:gd name="T17" fmla="*/ 4 h 151"/>
                <a:gd name="T18" fmla="*/ 1 w 1879"/>
                <a:gd name="T19" fmla="*/ 1 h 151"/>
                <a:gd name="T20" fmla="*/ 1 w 1879"/>
                <a:gd name="T21" fmla="*/ 0 h 151"/>
                <a:gd name="T22" fmla="*/ 1 w 1879"/>
                <a:gd name="T23" fmla="*/ 0 h 151"/>
                <a:gd name="T24" fmla="*/ 1 w 1879"/>
                <a:gd name="T25" fmla="*/ 5 h 151"/>
                <a:gd name="T26" fmla="*/ 1 w 1879"/>
                <a:gd name="T27" fmla="*/ 14 h 151"/>
                <a:gd name="T28" fmla="*/ 1 w 1879"/>
                <a:gd name="T29" fmla="*/ 24 h 151"/>
                <a:gd name="T30" fmla="*/ 1 w 1879"/>
                <a:gd name="T31" fmla="*/ 37 h 151"/>
                <a:gd name="T32" fmla="*/ 1 w 1879"/>
                <a:gd name="T33" fmla="*/ 49 h 151"/>
                <a:gd name="T34" fmla="*/ 1 w 1879"/>
                <a:gd name="T35" fmla="*/ 69 h 151"/>
                <a:gd name="T36" fmla="*/ 1 w 1879"/>
                <a:gd name="T37" fmla="*/ 77 h 151"/>
                <a:gd name="T38" fmla="*/ 1 w 1879"/>
                <a:gd name="T39" fmla="*/ 86 h 151"/>
                <a:gd name="T40" fmla="*/ 1 w 1879"/>
                <a:gd name="T41" fmla="*/ 77 h 151"/>
                <a:gd name="T42" fmla="*/ 1 w 1879"/>
                <a:gd name="T43" fmla="*/ 58 h 151"/>
                <a:gd name="T44" fmla="*/ 1 w 1879"/>
                <a:gd name="T45" fmla="*/ 45 h 151"/>
                <a:gd name="T46" fmla="*/ 1 w 1879"/>
                <a:gd name="T47" fmla="*/ 33 h 151"/>
                <a:gd name="T48" fmla="*/ 1 w 1879"/>
                <a:gd name="T49" fmla="*/ 23 h 151"/>
                <a:gd name="T50" fmla="*/ 1 w 1879"/>
                <a:gd name="T51" fmla="*/ 14 h 151"/>
                <a:gd name="T52" fmla="*/ 1 w 1879"/>
                <a:gd name="T53" fmla="*/ 9 h 151"/>
                <a:gd name="T54" fmla="*/ 1 w 1879"/>
                <a:gd name="T55" fmla="*/ 9 h 151"/>
                <a:gd name="T56" fmla="*/ 1 w 1879"/>
                <a:gd name="T57" fmla="*/ 10 h 151"/>
                <a:gd name="T58" fmla="*/ 1 w 1879"/>
                <a:gd name="T59" fmla="*/ 13 h 151"/>
                <a:gd name="T60" fmla="*/ 1 w 1879"/>
                <a:gd name="T61" fmla="*/ 23 h 151"/>
                <a:gd name="T62" fmla="*/ 1 w 1879"/>
                <a:gd name="T63" fmla="*/ 32 h 151"/>
                <a:gd name="T64" fmla="*/ 1 w 1879"/>
                <a:gd name="T65" fmla="*/ 42 h 151"/>
                <a:gd name="T66" fmla="*/ 1 w 1879"/>
                <a:gd name="T67" fmla="*/ 69 h 151"/>
                <a:gd name="T68" fmla="*/ 1 w 1879"/>
                <a:gd name="T69" fmla="*/ 85 h 151"/>
                <a:gd name="T70" fmla="*/ 1 w 1879"/>
                <a:gd name="T71" fmla="*/ 104 h 151"/>
                <a:gd name="T72" fmla="*/ 1 w 1879"/>
                <a:gd name="T73" fmla="*/ 126 h 151"/>
                <a:gd name="T74" fmla="*/ 1 w 1879"/>
                <a:gd name="T75" fmla="*/ 151 h 151"/>
                <a:gd name="T76" fmla="*/ 0 w 1879"/>
                <a:gd name="T77" fmla="*/ 143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9"/>
                <a:gd name="T118" fmla="*/ 0 h 151"/>
                <a:gd name="T119" fmla="*/ 1879 w 1879"/>
                <a:gd name="T120" fmla="*/ 151 h 1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9" h="151">
                  <a:moveTo>
                    <a:pt x="0" y="143"/>
                  </a:moveTo>
                  <a:lnTo>
                    <a:pt x="88" y="118"/>
                  </a:lnTo>
                  <a:lnTo>
                    <a:pt x="176" y="96"/>
                  </a:lnTo>
                  <a:lnTo>
                    <a:pt x="261" y="77"/>
                  </a:lnTo>
                  <a:lnTo>
                    <a:pt x="351" y="60"/>
                  </a:lnTo>
                  <a:lnTo>
                    <a:pt x="524" y="33"/>
                  </a:lnTo>
                  <a:lnTo>
                    <a:pt x="608" y="23"/>
                  </a:lnTo>
                  <a:lnTo>
                    <a:pt x="690" y="14"/>
                  </a:lnTo>
                  <a:lnTo>
                    <a:pt x="851" y="4"/>
                  </a:lnTo>
                  <a:lnTo>
                    <a:pt x="931" y="1"/>
                  </a:lnTo>
                  <a:lnTo>
                    <a:pt x="1006" y="0"/>
                  </a:lnTo>
                  <a:lnTo>
                    <a:pt x="1154" y="0"/>
                  </a:lnTo>
                  <a:lnTo>
                    <a:pt x="1289" y="5"/>
                  </a:lnTo>
                  <a:lnTo>
                    <a:pt x="1417" y="14"/>
                  </a:lnTo>
                  <a:lnTo>
                    <a:pt x="1532" y="24"/>
                  </a:lnTo>
                  <a:lnTo>
                    <a:pt x="1632" y="37"/>
                  </a:lnTo>
                  <a:lnTo>
                    <a:pt x="1718" y="49"/>
                  </a:lnTo>
                  <a:lnTo>
                    <a:pt x="1837" y="69"/>
                  </a:lnTo>
                  <a:lnTo>
                    <a:pt x="1879" y="77"/>
                  </a:lnTo>
                  <a:lnTo>
                    <a:pt x="1875" y="86"/>
                  </a:lnTo>
                  <a:lnTo>
                    <a:pt x="1833" y="77"/>
                  </a:lnTo>
                  <a:lnTo>
                    <a:pt x="1714" y="58"/>
                  </a:lnTo>
                  <a:lnTo>
                    <a:pt x="1628" y="45"/>
                  </a:lnTo>
                  <a:lnTo>
                    <a:pt x="1528" y="33"/>
                  </a:lnTo>
                  <a:lnTo>
                    <a:pt x="1415" y="23"/>
                  </a:lnTo>
                  <a:lnTo>
                    <a:pt x="1287" y="14"/>
                  </a:lnTo>
                  <a:lnTo>
                    <a:pt x="1154" y="9"/>
                  </a:lnTo>
                  <a:lnTo>
                    <a:pt x="1006" y="9"/>
                  </a:lnTo>
                  <a:lnTo>
                    <a:pt x="931" y="10"/>
                  </a:lnTo>
                  <a:lnTo>
                    <a:pt x="851" y="13"/>
                  </a:lnTo>
                  <a:lnTo>
                    <a:pt x="692" y="23"/>
                  </a:lnTo>
                  <a:lnTo>
                    <a:pt x="610" y="32"/>
                  </a:lnTo>
                  <a:lnTo>
                    <a:pt x="526" y="42"/>
                  </a:lnTo>
                  <a:lnTo>
                    <a:pt x="355" y="69"/>
                  </a:lnTo>
                  <a:lnTo>
                    <a:pt x="267" y="85"/>
                  </a:lnTo>
                  <a:lnTo>
                    <a:pt x="184" y="104"/>
                  </a:lnTo>
                  <a:lnTo>
                    <a:pt x="96" y="126"/>
                  </a:lnTo>
                  <a:lnTo>
                    <a:pt x="8" y="151"/>
                  </a:lnTo>
                  <a:lnTo>
                    <a:pt x="0" y="143"/>
                  </a:lnTo>
                  <a:close/>
                </a:path>
              </a:pathLst>
            </a:custGeom>
            <a:solidFill>
              <a:srgbClr val="FFFFFF"/>
            </a:solidFill>
            <a:ln w="9525">
              <a:solidFill>
                <a:schemeClr val="tx1"/>
              </a:solidFill>
              <a:round/>
              <a:headEnd/>
              <a:tailEnd/>
            </a:ln>
          </p:spPr>
          <p:txBody>
            <a:bodyPr/>
            <a:lstStyle/>
            <a:p>
              <a:endParaRPr lang="en-US"/>
            </a:p>
          </p:txBody>
        </p:sp>
      </p:grpSp>
      <p:sp>
        <p:nvSpPr>
          <p:cNvPr id="57349" name="Line 5"/>
          <p:cNvSpPr>
            <a:spLocks noChangeShapeType="1"/>
          </p:cNvSpPr>
          <p:nvPr/>
        </p:nvSpPr>
        <p:spPr bwMode="auto">
          <a:xfrm>
            <a:off x="1287463" y="2425700"/>
            <a:ext cx="2754312" cy="2260600"/>
          </a:xfrm>
          <a:prstGeom prst="line">
            <a:avLst/>
          </a:prstGeom>
          <a:noFill/>
          <a:ln w="1270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0" name="Line 6"/>
          <p:cNvSpPr>
            <a:spLocks noChangeShapeType="1"/>
          </p:cNvSpPr>
          <p:nvPr/>
        </p:nvSpPr>
        <p:spPr bwMode="auto">
          <a:xfrm>
            <a:off x="5457825" y="4576763"/>
            <a:ext cx="311150" cy="392112"/>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1" name="Line 7"/>
          <p:cNvSpPr>
            <a:spLocks noChangeShapeType="1"/>
          </p:cNvSpPr>
          <p:nvPr/>
        </p:nvSpPr>
        <p:spPr bwMode="auto">
          <a:xfrm>
            <a:off x="4848225" y="3784600"/>
            <a:ext cx="311150" cy="3921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16" name="Rectangle 8"/>
          <p:cNvSpPr>
            <a:spLocks noChangeArrowheads="1"/>
          </p:cNvSpPr>
          <p:nvPr/>
        </p:nvSpPr>
        <p:spPr bwMode="auto">
          <a:xfrm>
            <a:off x="6405563" y="3749675"/>
            <a:ext cx="441325" cy="520700"/>
          </a:xfrm>
          <a:prstGeom prst="rect">
            <a:avLst/>
          </a:prstGeom>
          <a:noFill/>
          <a:ln w="12700">
            <a:noFill/>
            <a:miter lim="800000"/>
            <a:headEnd/>
            <a:tailEnd/>
          </a:ln>
          <a:effectLst/>
        </p:spPr>
        <p:txBody>
          <a:bodyPr wrap="none" lIns="90488" tIns="44450" rIns="90488" bIns="44450">
            <a:spAutoFit/>
          </a:bodyPr>
          <a:lstStyle/>
          <a:p>
            <a:pPr eaLnBrk="0" hangingPunct="0">
              <a:spcBef>
                <a:spcPct val="50000"/>
              </a:spcBef>
              <a:defRPr/>
            </a:pPr>
            <a:r>
              <a:rPr lang="en-US" sz="2800" b="1">
                <a:effectLst>
                  <a:outerShdw blurRad="38100" dist="38100" dir="2700000" algn="tl">
                    <a:srgbClr val="000000"/>
                  </a:outerShdw>
                </a:effectLst>
                <a:latin typeface="Arial" pitchFamily="34" charset="0"/>
                <a:cs typeface="Arial" pitchFamily="34" charset="0"/>
              </a:rPr>
              <a:t>R</a:t>
            </a:r>
          </a:p>
        </p:txBody>
      </p:sp>
      <p:sp>
        <p:nvSpPr>
          <p:cNvPr id="94217" name="Rectangle 9"/>
          <p:cNvSpPr>
            <a:spLocks noChangeArrowheads="1"/>
          </p:cNvSpPr>
          <p:nvPr/>
        </p:nvSpPr>
        <p:spPr bwMode="auto">
          <a:xfrm>
            <a:off x="5146675" y="4067175"/>
            <a:ext cx="441325" cy="520700"/>
          </a:xfrm>
          <a:prstGeom prst="rect">
            <a:avLst/>
          </a:prstGeom>
          <a:noFill/>
          <a:ln w="12700">
            <a:noFill/>
            <a:miter lim="800000"/>
            <a:headEnd/>
            <a:tailEnd/>
          </a:ln>
          <a:effectLst/>
        </p:spPr>
        <p:txBody>
          <a:bodyPr wrap="none" lIns="90488" tIns="44450" rIns="90488" bIns="44450">
            <a:spAutoFit/>
          </a:bodyPr>
          <a:lstStyle/>
          <a:p>
            <a:pPr eaLnBrk="0" hangingPunct="0">
              <a:spcBef>
                <a:spcPct val="50000"/>
              </a:spcBef>
              <a:defRPr/>
            </a:pPr>
            <a:r>
              <a:rPr lang="en-US" sz="2800" b="1">
                <a:effectLst>
                  <a:outerShdw blurRad="38100" dist="38100" dir="2700000" algn="tl">
                    <a:srgbClr val="000000"/>
                  </a:outerShdw>
                </a:effectLst>
                <a:latin typeface="Arial" pitchFamily="34" charset="0"/>
                <a:cs typeface="Arial" pitchFamily="34" charset="0"/>
              </a:rPr>
              <a:t>D</a:t>
            </a:r>
          </a:p>
        </p:txBody>
      </p:sp>
      <p:sp>
        <p:nvSpPr>
          <p:cNvPr id="57354" name="Line 10"/>
          <p:cNvSpPr>
            <a:spLocks noChangeShapeType="1"/>
          </p:cNvSpPr>
          <p:nvPr/>
        </p:nvSpPr>
        <p:spPr bwMode="auto">
          <a:xfrm flipH="1">
            <a:off x="6523038" y="3589338"/>
            <a:ext cx="1031875" cy="11350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19" name="Rectangle 11"/>
          <p:cNvSpPr>
            <a:spLocks noChangeArrowheads="1"/>
          </p:cNvSpPr>
          <p:nvPr/>
        </p:nvSpPr>
        <p:spPr bwMode="auto">
          <a:xfrm>
            <a:off x="4038600" y="1219200"/>
            <a:ext cx="4648200" cy="558800"/>
          </a:xfrm>
          <a:prstGeom prst="rect">
            <a:avLst/>
          </a:prstGeom>
          <a:noFill/>
          <a:ln w="12700">
            <a:noFill/>
            <a:miter lim="800000"/>
            <a:headEnd/>
            <a:tailEnd/>
          </a:ln>
          <a:effectLst/>
        </p:spPr>
        <p:txBody>
          <a:bodyPr lIns="93662" tIns="50800" rIns="93662" bIns="50800"/>
          <a:lstStyle/>
          <a:p>
            <a:pPr marL="377825" indent="-377825" defTabSz="1006475" eaLnBrk="0" hangingPunct="0">
              <a:spcBef>
                <a:spcPct val="20000"/>
              </a:spcBef>
              <a:defRPr/>
            </a:pPr>
            <a:r>
              <a:rPr lang="en-US" sz="3200" dirty="0">
                <a:effectLst>
                  <a:outerShdw blurRad="38100" dist="38100" dir="2700000" algn="tl">
                    <a:srgbClr val="000000"/>
                  </a:outerShdw>
                </a:effectLst>
                <a:latin typeface="Arial" pitchFamily="34" charset="0"/>
                <a:cs typeface="Arial" pitchFamily="34" charset="0"/>
              </a:rPr>
              <a:t>Recommended: R/D </a:t>
            </a:r>
            <a:r>
              <a:rPr lang="en-US" sz="3200" dirty="0">
                <a:effectLst>
                  <a:outerShdw blurRad="38100" dist="38100" dir="2700000" algn="tl">
                    <a:srgbClr val="000000"/>
                  </a:outerShdw>
                </a:effectLst>
                <a:latin typeface="Symbol" pitchFamily="18" charset="2"/>
                <a:cs typeface="Arial" pitchFamily="34" charset="0"/>
              </a:rPr>
              <a:t></a:t>
            </a:r>
            <a:r>
              <a:rPr lang="en-US" sz="3200" dirty="0">
                <a:effectLst>
                  <a:outerShdw blurRad="38100" dist="38100" dir="2700000" algn="tl">
                    <a:srgbClr val="000000"/>
                  </a:outerShdw>
                </a:effectLst>
                <a:latin typeface="Arial" pitchFamily="34" charset="0"/>
                <a:cs typeface="Arial" pitchFamily="34" charset="0"/>
              </a:rPr>
              <a:t>2</a:t>
            </a:r>
          </a:p>
        </p:txBody>
      </p:sp>
      <p:sp>
        <p:nvSpPr>
          <p:cNvPr id="57356" name="Line 12"/>
          <p:cNvSpPr>
            <a:spLocks noChangeShapeType="1"/>
          </p:cNvSpPr>
          <p:nvPr/>
        </p:nvSpPr>
        <p:spPr bwMode="auto">
          <a:xfrm flipH="1">
            <a:off x="4857750" y="4059238"/>
            <a:ext cx="1031875" cy="11350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7" name="Line 13"/>
          <p:cNvSpPr>
            <a:spLocks noChangeShapeType="1"/>
          </p:cNvSpPr>
          <p:nvPr/>
        </p:nvSpPr>
        <p:spPr bwMode="auto">
          <a:xfrm flipH="1">
            <a:off x="4638675" y="3614738"/>
            <a:ext cx="1031875" cy="11350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8" name="Line 14"/>
          <p:cNvSpPr>
            <a:spLocks noChangeShapeType="1"/>
          </p:cNvSpPr>
          <p:nvPr/>
        </p:nvSpPr>
        <p:spPr bwMode="auto">
          <a:xfrm>
            <a:off x="6405563" y="3352800"/>
            <a:ext cx="530225" cy="758825"/>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9" name="Line 68"/>
          <p:cNvSpPr>
            <a:spLocks noChangeShapeType="1"/>
          </p:cNvSpPr>
          <p:nvPr/>
        </p:nvSpPr>
        <p:spPr bwMode="auto">
          <a:xfrm flipV="1">
            <a:off x="5457825" y="2597150"/>
            <a:ext cx="1679575" cy="15097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989165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990600" y="1600200"/>
            <a:ext cx="371951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a:t>F</a:t>
            </a:r>
            <a:r>
              <a:rPr lang="en-US" altLang="en-US" baseline="-25000"/>
              <a:t>en</a:t>
            </a:r>
            <a:r>
              <a:rPr lang="en-US" altLang="en-US"/>
              <a:t> is a function of Angle of Entry</a:t>
            </a:r>
          </a:p>
          <a:p>
            <a:endParaRPr lang="en-US" altLang="en-US"/>
          </a:p>
          <a:p>
            <a:r>
              <a:rPr lang="en-US" altLang="en-US"/>
              <a:t>30° and 45° are most common</a:t>
            </a:r>
          </a:p>
        </p:txBody>
      </p:sp>
      <p:sp>
        <p:nvSpPr>
          <p:cNvPr id="8" name="Title 1"/>
          <p:cNvSpPr txBox="1">
            <a:spLocks/>
          </p:cNvSpPr>
          <p:nvPr/>
        </p:nvSpPr>
        <p:spPr>
          <a:xfrm>
            <a:off x="2895600" y="457200"/>
            <a:ext cx="3733800" cy="549275"/>
          </a:xfrm>
          <a:prstGeom prst="rect">
            <a:avLst/>
          </a:prstGeom>
        </p:spPr>
        <p:txBody>
          <a:bodyPr/>
          <a:lstStyle/>
          <a:p>
            <a:pPr eaLnBrk="0" hangingPunct="0">
              <a:defRPr/>
            </a:pPr>
            <a:r>
              <a:rPr lang="en-US" b="1" u="none" kern="0" dirty="0">
                <a:solidFill>
                  <a:srgbClr val="012D9A"/>
                </a:solidFill>
                <a:latin typeface="+mj-lt"/>
                <a:ea typeface="+mj-ea"/>
                <a:cs typeface="+mj-cs"/>
              </a:rPr>
              <a:t>Branch Entries</a:t>
            </a:r>
          </a:p>
        </p:txBody>
      </p:sp>
    </p:spTree>
    <p:extLst>
      <p:ext uri="{BB962C8B-B14F-4D97-AF65-F5344CB8AC3E}">
        <p14:creationId xmlns:p14="http://schemas.microsoft.com/office/powerpoint/2010/main" val="237841710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reeform 1033"/>
          <p:cNvSpPr>
            <a:spLocks/>
          </p:cNvSpPr>
          <p:nvPr/>
        </p:nvSpPr>
        <p:spPr bwMode="auto">
          <a:xfrm>
            <a:off x="4851400" y="4178300"/>
            <a:ext cx="57150" cy="290513"/>
          </a:xfrm>
          <a:custGeom>
            <a:avLst/>
            <a:gdLst>
              <a:gd name="T0" fmla="*/ 2147483647 w 82"/>
              <a:gd name="T1" fmla="*/ 2147483647 h 183"/>
              <a:gd name="T2" fmla="*/ 2147483647 w 82"/>
              <a:gd name="T3" fmla="*/ 2147483647 h 183"/>
              <a:gd name="T4" fmla="*/ 2147483647 w 82"/>
              <a:gd name="T5" fmla="*/ 2147483647 h 183"/>
              <a:gd name="T6" fmla="*/ 2147483647 w 82"/>
              <a:gd name="T7" fmla="*/ 2147483647 h 183"/>
              <a:gd name="T8" fmla="*/ 0 w 82"/>
              <a:gd name="T9" fmla="*/ 2147483647 h 183"/>
              <a:gd name="T10" fmla="*/ 0 w 82"/>
              <a:gd name="T11" fmla="*/ 2147483647 h 183"/>
              <a:gd name="T12" fmla="*/ 2147483647 w 82"/>
              <a:gd name="T13" fmla="*/ 2147483647 h 183"/>
              <a:gd name="T14" fmla="*/ 2147483647 w 82"/>
              <a:gd name="T15" fmla="*/ 2147483647 h 183"/>
              <a:gd name="T16" fmla="*/ 2147483647 w 82"/>
              <a:gd name="T17" fmla="*/ 2147483647 h 183"/>
              <a:gd name="T18" fmla="*/ 2147483647 w 82"/>
              <a:gd name="T19" fmla="*/ 2147483647 h 183"/>
              <a:gd name="T20" fmla="*/ 2147483647 w 82"/>
              <a:gd name="T21" fmla="*/ 2147483647 h 183"/>
              <a:gd name="T22" fmla="*/ 2147483647 w 82"/>
              <a:gd name="T23" fmla="*/ 0 h 183"/>
              <a:gd name="T24" fmla="*/ 2147483647 w 82"/>
              <a:gd name="T25" fmla="*/ 2147483647 h 183"/>
              <a:gd name="T26" fmla="*/ 2147483647 w 82"/>
              <a:gd name="T27" fmla="*/ 2147483647 h 183"/>
              <a:gd name="T28" fmla="*/ 2147483647 w 82"/>
              <a:gd name="T29" fmla="*/ 2147483647 h 183"/>
              <a:gd name="T30" fmla="*/ 2147483647 w 82"/>
              <a:gd name="T31" fmla="*/ 2147483647 h 183"/>
              <a:gd name="T32" fmla="*/ 2147483647 w 82"/>
              <a:gd name="T33" fmla="*/ 2147483647 h 183"/>
              <a:gd name="T34" fmla="*/ 2147483647 w 82"/>
              <a:gd name="T35" fmla="*/ 2147483647 h 183"/>
              <a:gd name="T36" fmla="*/ 2147483647 w 82"/>
              <a:gd name="T37" fmla="*/ 2147483647 h 183"/>
              <a:gd name="T38" fmla="*/ 2147483647 w 82"/>
              <a:gd name="T39" fmla="*/ 2147483647 h 183"/>
              <a:gd name="T40" fmla="*/ 2147483647 w 82"/>
              <a:gd name="T41" fmla="*/ 2147483647 h 183"/>
              <a:gd name="T42" fmla="*/ 2147483647 w 82"/>
              <a:gd name="T43" fmla="*/ 2147483647 h 183"/>
              <a:gd name="T44" fmla="*/ 2147483647 w 82"/>
              <a:gd name="T45" fmla="*/ 2147483647 h 183"/>
              <a:gd name="T46" fmla="*/ 2147483647 w 82"/>
              <a:gd name="T47" fmla="*/ 2147483647 h 183"/>
              <a:gd name="T48" fmla="*/ 2147483647 w 82"/>
              <a:gd name="T49" fmla="*/ 2147483647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183"/>
              <a:gd name="T77" fmla="*/ 82 w 82"/>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183">
                <a:moveTo>
                  <a:pt x="54" y="183"/>
                </a:moveTo>
                <a:lnTo>
                  <a:pt x="30" y="156"/>
                </a:lnTo>
                <a:lnTo>
                  <a:pt x="12" y="129"/>
                </a:lnTo>
                <a:lnTo>
                  <a:pt x="4" y="102"/>
                </a:lnTo>
                <a:lnTo>
                  <a:pt x="0" y="87"/>
                </a:lnTo>
                <a:lnTo>
                  <a:pt x="0" y="74"/>
                </a:lnTo>
                <a:lnTo>
                  <a:pt x="4" y="51"/>
                </a:lnTo>
                <a:lnTo>
                  <a:pt x="16" y="30"/>
                </a:lnTo>
                <a:lnTo>
                  <a:pt x="24" y="21"/>
                </a:lnTo>
                <a:lnTo>
                  <a:pt x="36" y="13"/>
                </a:lnTo>
                <a:lnTo>
                  <a:pt x="48" y="4"/>
                </a:lnTo>
                <a:lnTo>
                  <a:pt x="62" y="0"/>
                </a:lnTo>
                <a:lnTo>
                  <a:pt x="80" y="15"/>
                </a:lnTo>
                <a:lnTo>
                  <a:pt x="70" y="18"/>
                </a:lnTo>
                <a:lnTo>
                  <a:pt x="60" y="24"/>
                </a:lnTo>
                <a:lnTo>
                  <a:pt x="50" y="31"/>
                </a:lnTo>
                <a:lnTo>
                  <a:pt x="44" y="38"/>
                </a:lnTo>
                <a:lnTo>
                  <a:pt x="34" y="55"/>
                </a:lnTo>
                <a:lnTo>
                  <a:pt x="30" y="76"/>
                </a:lnTo>
                <a:lnTo>
                  <a:pt x="30" y="87"/>
                </a:lnTo>
                <a:lnTo>
                  <a:pt x="34" y="99"/>
                </a:lnTo>
                <a:lnTo>
                  <a:pt x="42" y="123"/>
                </a:lnTo>
                <a:lnTo>
                  <a:pt x="58" y="148"/>
                </a:lnTo>
                <a:lnTo>
                  <a:pt x="82" y="174"/>
                </a:lnTo>
                <a:lnTo>
                  <a:pt x="54" y="183"/>
                </a:lnTo>
                <a:close/>
              </a:path>
            </a:pathLst>
          </a:custGeom>
          <a:solidFill>
            <a:srgbClr val="FFFFFF"/>
          </a:solidFill>
          <a:ln w="9525">
            <a:solidFill>
              <a:schemeClr val="tx1"/>
            </a:solidFill>
            <a:round/>
            <a:headEnd/>
            <a:tailEnd/>
          </a:ln>
        </p:spPr>
        <p:txBody>
          <a:bodyPr/>
          <a:lstStyle/>
          <a:p>
            <a:endParaRPr lang="en-US"/>
          </a:p>
        </p:txBody>
      </p:sp>
      <p:sp>
        <p:nvSpPr>
          <p:cNvPr id="59395" name="Freeform 1034"/>
          <p:cNvSpPr>
            <a:spLocks/>
          </p:cNvSpPr>
          <p:nvPr/>
        </p:nvSpPr>
        <p:spPr bwMode="auto">
          <a:xfrm>
            <a:off x="4895850" y="4164013"/>
            <a:ext cx="198438" cy="168275"/>
          </a:xfrm>
          <a:custGeom>
            <a:avLst/>
            <a:gdLst>
              <a:gd name="T0" fmla="*/ 0 w 280"/>
              <a:gd name="T1" fmla="*/ 2147483647 h 106"/>
              <a:gd name="T2" fmla="*/ 2147483647 w 280"/>
              <a:gd name="T3" fmla="*/ 2147483647 h 106"/>
              <a:gd name="T4" fmla="*/ 2147483647 w 280"/>
              <a:gd name="T5" fmla="*/ 0 h 106"/>
              <a:gd name="T6" fmla="*/ 2147483647 w 280"/>
              <a:gd name="T7" fmla="*/ 0 h 106"/>
              <a:gd name="T8" fmla="*/ 2147483647 w 280"/>
              <a:gd name="T9" fmla="*/ 2147483647 h 106"/>
              <a:gd name="T10" fmla="*/ 2147483647 w 280"/>
              <a:gd name="T11" fmla="*/ 2147483647 h 106"/>
              <a:gd name="T12" fmla="*/ 2147483647 w 280"/>
              <a:gd name="T13" fmla="*/ 2147483647 h 106"/>
              <a:gd name="T14" fmla="*/ 2147483647 w 280"/>
              <a:gd name="T15" fmla="*/ 2147483647 h 106"/>
              <a:gd name="T16" fmla="*/ 2147483647 w 280"/>
              <a:gd name="T17" fmla="*/ 2147483647 h 106"/>
              <a:gd name="T18" fmla="*/ 2147483647 w 280"/>
              <a:gd name="T19" fmla="*/ 2147483647 h 106"/>
              <a:gd name="T20" fmla="*/ 2147483647 w 280"/>
              <a:gd name="T21" fmla="*/ 2147483647 h 106"/>
              <a:gd name="T22" fmla="*/ 2147483647 w 280"/>
              <a:gd name="T23" fmla="*/ 2147483647 h 106"/>
              <a:gd name="T24" fmla="*/ 2147483647 w 280"/>
              <a:gd name="T25" fmla="*/ 2147483647 h 106"/>
              <a:gd name="T26" fmla="*/ 2147483647 w 280"/>
              <a:gd name="T27" fmla="*/ 2147483647 h 106"/>
              <a:gd name="T28" fmla="*/ 2147483647 w 280"/>
              <a:gd name="T29" fmla="*/ 2147483647 h 106"/>
              <a:gd name="T30" fmla="*/ 2147483647 w 280"/>
              <a:gd name="T31" fmla="*/ 2147483647 h 106"/>
              <a:gd name="T32" fmla="*/ 2147483647 w 280"/>
              <a:gd name="T33" fmla="*/ 2147483647 h 106"/>
              <a:gd name="T34" fmla="*/ 2147483647 w 280"/>
              <a:gd name="T35" fmla="*/ 2147483647 h 106"/>
              <a:gd name="T36" fmla="*/ 2147483647 w 280"/>
              <a:gd name="T37" fmla="*/ 2147483647 h 106"/>
              <a:gd name="T38" fmla="*/ 2147483647 w 280"/>
              <a:gd name="T39" fmla="*/ 2147483647 h 106"/>
              <a:gd name="T40" fmla="*/ 0 w 280"/>
              <a:gd name="T41" fmla="*/ 2147483647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0"/>
              <a:gd name="T64" fmla="*/ 0 h 106"/>
              <a:gd name="T65" fmla="*/ 280 w 280"/>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0" h="106">
                <a:moveTo>
                  <a:pt x="0" y="8"/>
                </a:moveTo>
                <a:lnTo>
                  <a:pt x="16" y="3"/>
                </a:lnTo>
                <a:lnTo>
                  <a:pt x="38" y="0"/>
                </a:lnTo>
                <a:lnTo>
                  <a:pt x="69" y="0"/>
                </a:lnTo>
                <a:lnTo>
                  <a:pt x="107" y="4"/>
                </a:lnTo>
                <a:lnTo>
                  <a:pt x="147" y="13"/>
                </a:lnTo>
                <a:lnTo>
                  <a:pt x="181" y="28"/>
                </a:lnTo>
                <a:lnTo>
                  <a:pt x="217" y="46"/>
                </a:lnTo>
                <a:lnTo>
                  <a:pt x="251" y="70"/>
                </a:lnTo>
                <a:lnTo>
                  <a:pt x="280" y="95"/>
                </a:lnTo>
                <a:lnTo>
                  <a:pt x="255" y="106"/>
                </a:lnTo>
                <a:lnTo>
                  <a:pt x="225" y="80"/>
                </a:lnTo>
                <a:lnTo>
                  <a:pt x="195" y="60"/>
                </a:lnTo>
                <a:lnTo>
                  <a:pt x="163" y="43"/>
                </a:lnTo>
                <a:lnTo>
                  <a:pt x="131" y="30"/>
                </a:lnTo>
                <a:lnTo>
                  <a:pt x="97" y="22"/>
                </a:lnTo>
                <a:lnTo>
                  <a:pt x="67" y="18"/>
                </a:lnTo>
                <a:lnTo>
                  <a:pt x="40" y="18"/>
                </a:lnTo>
                <a:lnTo>
                  <a:pt x="26" y="20"/>
                </a:lnTo>
                <a:lnTo>
                  <a:pt x="14" y="24"/>
                </a:lnTo>
                <a:lnTo>
                  <a:pt x="0" y="8"/>
                </a:lnTo>
                <a:close/>
              </a:path>
            </a:pathLst>
          </a:custGeom>
          <a:solidFill>
            <a:srgbClr val="FFFFFF"/>
          </a:solidFill>
          <a:ln w="9525">
            <a:solidFill>
              <a:schemeClr val="tx1"/>
            </a:solidFill>
            <a:round/>
            <a:headEnd/>
            <a:tailEnd/>
          </a:ln>
        </p:spPr>
        <p:txBody>
          <a:bodyPr/>
          <a:lstStyle/>
          <a:p>
            <a:endParaRPr lang="en-US"/>
          </a:p>
        </p:txBody>
      </p:sp>
      <p:sp>
        <p:nvSpPr>
          <p:cNvPr id="59396" name="Freeform 1035"/>
          <p:cNvSpPr>
            <a:spLocks/>
          </p:cNvSpPr>
          <p:nvPr/>
        </p:nvSpPr>
        <p:spPr bwMode="auto">
          <a:xfrm>
            <a:off x="4894263" y="4176713"/>
            <a:ext cx="12700" cy="25400"/>
          </a:xfrm>
          <a:custGeom>
            <a:avLst/>
            <a:gdLst>
              <a:gd name="T0" fmla="*/ 0 w 18"/>
              <a:gd name="T1" fmla="*/ 2147483647 h 16"/>
              <a:gd name="T2" fmla="*/ 2147483647 w 18"/>
              <a:gd name="T3" fmla="*/ 0 h 16"/>
              <a:gd name="T4" fmla="*/ 2147483647 w 18"/>
              <a:gd name="T5" fmla="*/ 2147483647 h 16"/>
              <a:gd name="T6" fmla="*/ 2147483647 w 18"/>
              <a:gd name="T7" fmla="*/ 2147483647 h 16"/>
              <a:gd name="T8" fmla="*/ 0 w 18"/>
              <a:gd name="T9" fmla="*/ 2147483647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0" y="1"/>
                </a:moveTo>
                <a:lnTo>
                  <a:pt x="2" y="0"/>
                </a:lnTo>
                <a:lnTo>
                  <a:pt x="16" y="16"/>
                </a:lnTo>
                <a:lnTo>
                  <a:pt x="18" y="16"/>
                </a:lnTo>
                <a:lnTo>
                  <a:pt x="0" y="1"/>
                </a:lnTo>
                <a:close/>
              </a:path>
            </a:pathLst>
          </a:custGeom>
          <a:solidFill>
            <a:srgbClr val="FFFFFF"/>
          </a:solidFill>
          <a:ln w="9525">
            <a:solidFill>
              <a:schemeClr val="tx1"/>
            </a:solidFill>
            <a:round/>
            <a:headEnd/>
            <a:tailEnd/>
          </a:ln>
        </p:spPr>
        <p:txBody>
          <a:bodyPr/>
          <a:lstStyle/>
          <a:p>
            <a:endParaRPr lang="en-US"/>
          </a:p>
        </p:txBody>
      </p:sp>
      <p:sp>
        <p:nvSpPr>
          <p:cNvPr id="59397" name="Freeform 1036"/>
          <p:cNvSpPr>
            <a:spLocks/>
          </p:cNvSpPr>
          <p:nvPr/>
        </p:nvSpPr>
        <p:spPr bwMode="auto">
          <a:xfrm>
            <a:off x="5073650" y="4314825"/>
            <a:ext cx="60325" cy="292100"/>
          </a:xfrm>
          <a:custGeom>
            <a:avLst/>
            <a:gdLst>
              <a:gd name="T0" fmla="*/ 2147483647 w 83"/>
              <a:gd name="T1" fmla="*/ 0 h 184"/>
              <a:gd name="T2" fmla="*/ 2147483647 w 83"/>
              <a:gd name="T3" fmla="*/ 2147483647 h 184"/>
              <a:gd name="T4" fmla="*/ 2147483647 w 83"/>
              <a:gd name="T5" fmla="*/ 2147483647 h 184"/>
              <a:gd name="T6" fmla="*/ 2147483647 w 83"/>
              <a:gd name="T7" fmla="*/ 2147483647 h 184"/>
              <a:gd name="T8" fmla="*/ 2147483647 w 83"/>
              <a:gd name="T9" fmla="*/ 2147483647 h 184"/>
              <a:gd name="T10" fmla="*/ 2147483647 w 83"/>
              <a:gd name="T11" fmla="*/ 2147483647 h 184"/>
              <a:gd name="T12" fmla="*/ 2147483647 w 83"/>
              <a:gd name="T13" fmla="*/ 2147483647 h 184"/>
              <a:gd name="T14" fmla="*/ 2147483647 w 83"/>
              <a:gd name="T15" fmla="*/ 2147483647 h 184"/>
              <a:gd name="T16" fmla="*/ 2147483647 w 83"/>
              <a:gd name="T17" fmla="*/ 2147483647 h 184"/>
              <a:gd name="T18" fmla="*/ 2147483647 w 83"/>
              <a:gd name="T19" fmla="*/ 2147483647 h 184"/>
              <a:gd name="T20" fmla="*/ 2147483647 w 83"/>
              <a:gd name="T21" fmla="*/ 2147483647 h 184"/>
              <a:gd name="T22" fmla="*/ 2147483647 w 83"/>
              <a:gd name="T23" fmla="*/ 2147483647 h 184"/>
              <a:gd name="T24" fmla="*/ 0 w 83"/>
              <a:gd name="T25" fmla="*/ 2147483647 h 184"/>
              <a:gd name="T26" fmla="*/ 2147483647 w 83"/>
              <a:gd name="T27" fmla="*/ 2147483647 h 184"/>
              <a:gd name="T28" fmla="*/ 2147483647 w 83"/>
              <a:gd name="T29" fmla="*/ 2147483647 h 184"/>
              <a:gd name="T30" fmla="*/ 2147483647 w 83"/>
              <a:gd name="T31" fmla="*/ 2147483647 h 184"/>
              <a:gd name="T32" fmla="*/ 2147483647 w 83"/>
              <a:gd name="T33" fmla="*/ 2147483647 h 184"/>
              <a:gd name="T34" fmla="*/ 2147483647 w 83"/>
              <a:gd name="T35" fmla="*/ 2147483647 h 184"/>
              <a:gd name="T36" fmla="*/ 2147483647 w 83"/>
              <a:gd name="T37" fmla="*/ 2147483647 h 184"/>
              <a:gd name="T38" fmla="*/ 2147483647 w 83"/>
              <a:gd name="T39" fmla="*/ 2147483647 h 184"/>
              <a:gd name="T40" fmla="*/ 2147483647 w 83"/>
              <a:gd name="T41" fmla="*/ 2147483647 h 184"/>
              <a:gd name="T42" fmla="*/ 2147483647 w 83"/>
              <a:gd name="T43" fmla="*/ 2147483647 h 184"/>
              <a:gd name="T44" fmla="*/ 2147483647 w 83"/>
              <a:gd name="T45" fmla="*/ 2147483647 h 184"/>
              <a:gd name="T46" fmla="*/ 2147483647 w 83"/>
              <a:gd name="T47" fmla="*/ 2147483647 h 184"/>
              <a:gd name="T48" fmla="*/ 2147483647 w 83"/>
              <a:gd name="T49" fmla="*/ 0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4"/>
              <a:gd name="T77" fmla="*/ 83 w 83"/>
              <a:gd name="T78" fmla="*/ 184 h 1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4">
                <a:moveTo>
                  <a:pt x="29" y="0"/>
                </a:moveTo>
                <a:lnTo>
                  <a:pt x="51" y="28"/>
                </a:lnTo>
                <a:lnTo>
                  <a:pt x="67" y="56"/>
                </a:lnTo>
                <a:lnTo>
                  <a:pt x="79" y="82"/>
                </a:lnTo>
                <a:lnTo>
                  <a:pt x="81" y="96"/>
                </a:lnTo>
                <a:lnTo>
                  <a:pt x="83" y="108"/>
                </a:lnTo>
                <a:lnTo>
                  <a:pt x="79" y="132"/>
                </a:lnTo>
                <a:lnTo>
                  <a:pt x="65" y="152"/>
                </a:lnTo>
                <a:lnTo>
                  <a:pt x="55" y="164"/>
                </a:lnTo>
                <a:lnTo>
                  <a:pt x="47" y="172"/>
                </a:lnTo>
                <a:lnTo>
                  <a:pt x="33" y="179"/>
                </a:lnTo>
                <a:lnTo>
                  <a:pt x="17" y="184"/>
                </a:lnTo>
                <a:lnTo>
                  <a:pt x="0" y="170"/>
                </a:lnTo>
                <a:lnTo>
                  <a:pt x="12" y="165"/>
                </a:lnTo>
                <a:lnTo>
                  <a:pt x="23" y="159"/>
                </a:lnTo>
                <a:lnTo>
                  <a:pt x="29" y="153"/>
                </a:lnTo>
                <a:lnTo>
                  <a:pt x="35" y="146"/>
                </a:lnTo>
                <a:lnTo>
                  <a:pt x="47" y="129"/>
                </a:lnTo>
                <a:lnTo>
                  <a:pt x="51" y="108"/>
                </a:lnTo>
                <a:lnTo>
                  <a:pt x="49" y="97"/>
                </a:lnTo>
                <a:lnTo>
                  <a:pt x="47" y="84"/>
                </a:lnTo>
                <a:lnTo>
                  <a:pt x="37" y="61"/>
                </a:lnTo>
                <a:lnTo>
                  <a:pt x="21" y="35"/>
                </a:lnTo>
                <a:lnTo>
                  <a:pt x="2" y="9"/>
                </a:lnTo>
                <a:lnTo>
                  <a:pt x="29" y="0"/>
                </a:lnTo>
                <a:close/>
              </a:path>
            </a:pathLst>
          </a:custGeom>
          <a:solidFill>
            <a:srgbClr val="FFFFFF"/>
          </a:solidFill>
          <a:ln w="9525">
            <a:solidFill>
              <a:schemeClr val="tx1"/>
            </a:solidFill>
            <a:round/>
            <a:headEnd/>
            <a:tailEnd/>
          </a:ln>
        </p:spPr>
        <p:txBody>
          <a:bodyPr/>
          <a:lstStyle/>
          <a:p>
            <a:endParaRPr lang="en-US"/>
          </a:p>
        </p:txBody>
      </p:sp>
      <p:sp>
        <p:nvSpPr>
          <p:cNvPr id="59398" name="Freeform 1037"/>
          <p:cNvSpPr>
            <a:spLocks/>
          </p:cNvSpPr>
          <p:nvPr/>
        </p:nvSpPr>
        <p:spPr bwMode="auto">
          <a:xfrm>
            <a:off x="5075238" y="4314825"/>
            <a:ext cx="20637" cy="17463"/>
          </a:xfrm>
          <a:custGeom>
            <a:avLst/>
            <a:gdLst>
              <a:gd name="T0" fmla="*/ 2147483647 w 27"/>
              <a:gd name="T1" fmla="*/ 0 h 11"/>
              <a:gd name="T2" fmla="*/ 2147483647 w 27"/>
              <a:gd name="T3" fmla="*/ 0 h 11"/>
              <a:gd name="T4" fmla="*/ 0 w 27"/>
              <a:gd name="T5" fmla="*/ 2147483647 h 11"/>
              <a:gd name="T6" fmla="*/ 0 w 27"/>
              <a:gd name="T7" fmla="*/ 2147483647 h 11"/>
              <a:gd name="T8" fmla="*/ 2147483647 w 27"/>
              <a:gd name="T9" fmla="*/ 0 h 11"/>
              <a:gd name="T10" fmla="*/ 0 60000 65536"/>
              <a:gd name="T11" fmla="*/ 0 60000 65536"/>
              <a:gd name="T12" fmla="*/ 0 60000 65536"/>
              <a:gd name="T13" fmla="*/ 0 60000 65536"/>
              <a:gd name="T14" fmla="*/ 0 60000 65536"/>
              <a:gd name="T15" fmla="*/ 0 w 27"/>
              <a:gd name="T16" fmla="*/ 0 h 11"/>
              <a:gd name="T17" fmla="*/ 27 w 27"/>
              <a:gd name="T18" fmla="*/ 11 h 11"/>
            </a:gdLst>
            <a:ahLst/>
            <a:cxnLst>
              <a:cxn ang="T10">
                <a:pos x="T0" y="T1"/>
              </a:cxn>
              <a:cxn ang="T11">
                <a:pos x="T2" y="T3"/>
              </a:cxn>
              <a:cxn ang="T12">
                <a:pos x="T4" y="T5"/>
              </a:cxn>
              <a:cxn ang="T13">
                <a:pos x="T6" y="T7"/>
              </a:cxn>
              <a:cxn ang="T14">
                <a:pos x="T8" y="T9"/>
              </a:cxn>
            </a:cxnLst>
            <a:rect l="T15" t="T16" r="T17" b="T18"/>
            <a:pathLst>
              <a:path w="27" h="11">
                <a:moveTo>
                  <a:pt x="25" y="0"/>
                </a:moveTo>
                <a:lnTo>
                  <a:pt x="27" y="0"/>
                </a:lnTo>
                <a:lnTo>
                  <a:pt x="0" y="9"/>
                </a:lnTo>
                <a:lnTo>
                  <a:pt x="0" y="11"/>
                </a:lnTo>
                <a:lnTo>
                  <a:pt x="25" y="0"/>
                </a:lnTo>
                <a:close/>
              </a:path>
            </a:pathLst>
          </a:custGeom>
          <a:solidFill>
            <a:srgbClr val="FFFFFF"/>
          </a:solidFill>
          <a:ln w="9525">
            <a:solidFill>
              <a:schemeClr val="tx1"/>
            </a:solidFill>
            <a:round/>
            <a:headEnd/>
            <a:tailEnd/>
          </a:ln>
        </p:spPr>
        <p:txBody>
          <a:bodyPr/>
          <a:lstStyle/>
          <a:p>
            <a:endParaRPr lang="en-US"/>
          </a:p>
        </p:txBody>
      </p:sp>
      <p:sp>
        <p:nvSpPr>
          <p:cNvPr id="59399" name="Freeform 1038"/>
          <p:cNvSpPr>
            <a:spLocks/>
          </p:cNvSpPr>
          <p:nvPr/>
        </p:nvSpPr>
        <p:spPr bwMode="auto">
          <a:xfrm>
            <a:off x="4887913" y="4454525"/>
            <a:ext cx="198437" cy="166688"/>
          </a:xfrm>
          <a:custGeom>
            <a:avLst/>
            <a:gdLst>
              <a:gd name="T0" fmla="*/ 2147483647 w 280"/>
              <a:gd name="T1" fmla="*/ 2147483647 h 105"/>
              <a:gd name="T2" fmla="*/ 2147483647 w 280"/>
              <a:gd name="T3" fmla="*/ 2147483647 h 105"/>
              <a:gd name="T4" fmla="*/ 2147483647 w 280"/>
              <a:gd name="T5" fmla="*/ 2147483647 h 105"/>
              <a:gd name="T6" fmla="*/ 2147483647 w 280"/>
              <a:gd name="T7" fmla="*/ 2147483647 h 105"/>
              <a:gd name="T8" fmla="*/ 2147483647 w 280"/>
              <a:gd name="T9" fmla="*/ 2147483647 h 105"/>
              <a:gd name="T10" fmla="*/ 2147483647 w 280"/>
              <a:gd name="T11" fmla="*/ 2147483647 h 105"/>
              <a:gd name="T12" fmla="*/ 2147483647 w 280"/>
              <a:gd name="T13" fmla="*/ 2147483647 h 105"/>
              <a:gd name="T14" fmla="*/ 2147483647 w 280"/>
              <a:gd name="T15" fmla="*/ 2147483647 h 105"/>
              <a:gd name="T16" fmla="*/ 2147483647 w 280"/>
              <a:gd name="T17" fmla="*/ 2147483647 h 105"/>
              <a:gd name="T18" fmla="*/ 0 w 280"/>
              <a:gd name="T19" fmla="*/ 2147483647 h 105"/>
              <a:gd name="T20" fmla="*/ 2147483647 w 280"/>
              <a:gd name="T21" fmla="*/ 0 h 105"/>
              <a:gd name="T22" fmla="*/ 2147483647 w 280"/>
              <a:gd name="T23" fmla="*/ 2147483647 h 105"/>
              <a:gd name="T24" fmla="*/ 2147483647 w 280"/>
              <a:gd name="T25" fmla="*/ 2147483647 h 105"/>
              <a:gd name="T26" fmla="*/ 2147483647 w 280"/>
              <a:gd name="T27" fmla="*/ 2147483647 h 105"/>
              <a:gd name="T28" fmla="*/ 2147483647 w 280"/>
              <a:gd name="T29" fmla="*/ 2147483647 h 105"/>
              <a:gd name="T30" fmla="*/ 2147483647 w 280"/>
              <a:gd name="T31" fmla="*/ 2147483647 h 105"/>
              <a:gd name="T32" fmla="*/ 2147483647 w 280"/>
              <a:gd name="T33" fmla="*/ 2147483647 h 105"/>
              <a:gd name="T34" fmla="*/ 2147483647 w 280"/>
              <a:gd name="T35" fmla="*/ 2147483647 h 105"/>
              <a:gd name="T36" fmla="*/ 2147483647 w 280"/>
              <a:gd name="T37" fmla="*/ 2147483647 h 105"/>
              <a:gd name="T38" fmla="*/ 2147483647 w 280"/>
              <a:gd name="T39" fmla="*/ 2147483647 h 105"/>
              <a:gd name="T40" fmla="*/ 2147483647 w 280"/>
              <a:gd name="T41" fmla="*/ 2147483647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0"/>
              <a:gd name="T64" fmla="*/ 0 h 105"/>
              <a:gd name="T65" fmla="*/ 280 w 280"/>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0" h="105">
                <a:moveTo>
                  <a:pt x="280" y="96"/>
                </a:moveTo>
                <a:lnTo>
                  <a:pt x="265" y="100"/>
                </a:lnTo>
                <a:lnTo>
                  <a:pt x="247" y="105"/>
                </a:lnTo>
                <a:lnTo>
                  <a:pt x="211" y="105"/>
                </a:lnTo>
                <a:lnTo>
                  <a:pt x="171" y="101"/>
                </a:lnTo>
                <a:lnTo>
                  <a:pt x="135" y="91"/>
                </a:lnTo>
                <a:lnTo>
                  <a:pt x="97" y="76"/>
                </a:lnTo>
                <a:lnTo>
                  <a:pt x="61" y="57"/>
                </a:lnTo>
                <a:lnTo>
                  <a:pt x="30" y="35"/>
                </a:lnTo>
                <a:lnTo>
                  <a:pt x="0" y="10"/>
                </a:lnTo>
                <a:lnTo>
                  <a:pt x="26" y="0"/>
                </a:lnTo>
                <a:lnTo>
                  <a:pt x="54" y="24"/>
                </a:lnTo>
                <a:lnTo>
                  <a:pt x="83" y="44"/>
                </a:lnTo>
                <a:lnTo>
                  <a:pt x="117" y="62"/>
                </a:lnTo>
                <a:lnTo>
                  <a:pt x="151" y="76"/>
                </a:lnTo>
                <a:lnTo>
                  <a:pt x="181" y="84"/>
                </a:lnTo>
                <a:lnTo>
                  <a:pt x="215" y="87"/>
                </a:lnTo>
                <a:lnTo>
                  <a:pt x="241" y="87"/>
                </a:lnTo>
                <a:lnTo>
                  <a:pt x="251" y="84"/>
                </a:lnTo>
                <a:lnTo>
                  <a:pt x="265" y="80"/>
                </a:lnTo>
                <a:lnTo>
                  <a:pt x="280" y="96"/>
                </a:lnTo>
                <a:close/>
              </a:path>
            </a:pathLst>
          </a:custGeom>
          <a:solidFill>
            <a:srgbClr val="FFFFFF"/>
          </a:solidFill>
          <a:ln w="9525">
            <a:solidFill>
              <a:schemeClr val="tx1"/>
            </a:solidFill>
            <a:round/>
            <a:headEnd/>
            <a:tailEnd/>
          </a:ln>
        </p:spPr>
        <p:txBody>
          <a:bodyPr/>
          <a:lstStyle/>
          <a:p>
            <a:endParaRPr lang="en-US"/>
          </a:p>
        </p:txBody>
      </p:sp>
      <p:sp>
        <p:nvSpPr>
          <p:cNvPr id="59400" name="Freeform 1039"/>
          <p:cNvSpPr>
            <a:spLocks/>
          </p:cNvSpPr>
          <p:nvPr/>
        </p:nvSpPr>
        <p:spPr bwMode="auto">
          <a:xfrm>
            <a:off x="5073650" y="4581525"/>
            <a:ext cx="12700" cy="25400"/>
          </a:xfrm>
          <a:custGeom>
            <a:avLst/>
            <a:gdLst>
              <a:gd name="T0" fmla="*/ 2147483647 w 17"/>
              <a:gd name="T1" fmla="*/ 2147483647 h 16"/>
              <a:gd name="T2" fmla="*/ 2147483647 w 17"/>
              <a:gd name="T3" fmla="*/ 0 h 16"/>
              <a:gd name="T4" fmla="*/ 0 w 17"/>
              <a:gd name="T5" fmla="*/ 2147483647 h 16"/>
              <a:gd name="T6" fmla="*/ 2147483647 w 17"/>
              <a:gd name="T7" fmla="*/ 2147483647 h 16"/>
              <a:gd name="T8" fmla="*/ 0 60000 65536"/>
              <a:gd name="T9" fmla="*/ 0 60000 65536"/>
              <a:gd name="T10" fmla="*/ 0 60000 65536"/>
              <a:gd name="T11" fmla="*/ 0 60000 65536"/>
              <a:gd name="T12" fmla="*/ 0 w 17"/>
              <a:gd name="T13" fmla="*/ 0 h 16"/>
              <a:gd name="T14" fmla="*/ 17 w 17"/>
              <a:gd name="T15" fmla="*/ 16 h 16"/>
            </a:gdLst>
            <a:ahLst/>
            <a:cxnLst>
              <a:cxn ang="T8">
                <a:pos x="T0" y="T1"/>
              </a:cxn>
              <a:cxn ang="T9">
                <a:pos x="T2" y="T3"/>
              </a:cxn>
              <a:cxn ang="T10">
                <a:pos x="T4" y="T5"/>
              </a:cxn>
              <a:cxn ang="T11">
                <a:pos x="T6" y="T7"/>
              </a:cxn>
            </a:cxnLst>
            <a:rect l="T12" t="T13" r="T14" b="T15"/>
            <a:pathLst>
              <a:path w="17" h="16">
                <a:moveTo>
                  <a:pt x="17" y="16"/>
                </a:moveTo>
                <a:lnTo>
                  <a:pt x="2" y="0"/>
                </a:lnTo>
                <a:lnTo>
                  <a:pt x="0" y="2"/>
                </a:lnTo>
                <a:lnTo>
                  <a:pt x="17" y="16"/>
                </a:lnTo>
                <a:close/>
              </a:path>
            </a:pathLst>
          </a:custGeom>
          <a:solidFill>
            <a:srgbClr val="FFFFFF"/>
          </a:solidFill>
          <a:ln w="9525">
            <a:solidFill>
              <a:schemeClr val="tx1"/>
            </a:solidFill>
            <a:round/>
            <a:headEnd/>
            <a:tailEnd/>
          </a:ln>
        </p:spPr>
        <p:txBody>
          <a:bodyPr/>
          <a:lstStyle/>
          <a:p>
            <a:endParaRPr lang="en-US"/>
          </a:p>
        </p:txBody>
      </p:sp>
      <p:sp>
        <p:nvSpPr>
          <p:cNvPr id="59401" name="Freeform 1040"/>
          <p:cNvSpPr>
            <a:spLocks/>
          </p:cNvSpPr>
          <p:nvPr/>
        </p:nvSpPr>
        <p:spPr bwMode="auto">
          <a:xfrm>
            <a:off x="4887913" y="4454525"/>
            <a:ext cx="20637" cy="15875"/>
          </a:xfrm>
          <a:custGeom>
            <a:avLst/>
            <a:gdLst>
              <a:gd name="T0" fmla="*/ 0 w 28"/>
              <a:gd name="T1" fmla="*/ 2147483647 h 10"/>
              <a:gd name="T2" fmla="*/ 0 w 28"/>
              <a:gd name="T3" fmla="*/ 2147483647 h 10"/>
              <a:gd name="T4" fmla="*/ 2147483647 w 28"/>
              <a:gd name="T5" fmla="*/ 0 h 10"/>
              <a:gd name="T6" fmla="*/ 2147483647 w 28"/>
              <a:gd name="T7" fmla="*/ 0 h 10"/>
              <a:gd name="T8" fmla="*/ 0 w 28"/>
              <a:gd name="T9" fmla="*/ 2147483647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0" y="10"/>
                </a:moveTo>
                <a:lnTo>
                  <a:pt x="0" y="9"/>
                </a:lnTo>
                <a:lnTo>
                  <a:pt x="28" y="0"/>
                </a:lnTo>
                <a:lnTo>
                  <a:pt x="26" y="0"/>
                </a:lnTo>
                <a:lnTo>
                  <a:pt x="0" y="10"/>
                </a:lnTo>
                <a:close/>
              </a:path>
            </a:pathLst>
          </a:custGeom>
          <a:solidFill>
            <a:srgbClr val="FFFFFF"/>
          </a:solidFill>
          <a:ln w="9525">
            <a:solidFill>
              <a:schemeClr val="tx1"/>
            </a:solidFill>
            <a:round/>
            <a:headEnd/>
            <a:tailEnd/>
          </a:ln>
        </p:spPr>
        <p:txBody>
          <a:bodyPr/>
          <a:lstStyle/>
          <a:p>
            <a:endParaRPr lang="en-US"/>
          </a:p>
        </p:txBody>
      </p:sp>
      <p:sp>
        <p:nvSpPr>
          <p:cNvPr id="59402" name="Freeform 1041"/>
          <p:cNvSpPr>
            <a:spLocks/>
          </p:cNvSpPr>
          <p:nvPr/>
        </p:nvSpPr>
        <p:spPr bwMode="auto">
          <a:xfrm>
            <a:off x="4891088" y="3563938"/>
            <a:ext cx="842962" cy="636587"/>
          </a:xfrm>
          <a:custGeom>
            <a:avLst/>
            <a:gdLst>
              <a:gd name="T0" fmla="*/ 2147483647 w 1192"/>
              <a:gd name="T1" fmla="*/ 2147483647 h 401"/>
              <a:gd name="T2" fmla="*/ 2147483647 w 1192"/>
              <a:gd name="T3" fmla="*/ 0 h 401"/>
              <a:gd name="T4" fmla="*/ 0 w 1192"/>
              <a:gd name="T5" fmla="*/ 2147483647 h 401"/>
              <a:gd name="T6" fmla="*/ 2147483647 w 1192"/>
              <a:gd name="T7" fmla="*/ 2147483647 h 401"/>
              <a:gd name="T8" fmla="*/ 2147483647 w 1192"/>
              <a:gd name="T9" fmla="*/ 2147483647 h 401"/>
              <a:gd name="T10" fmla="*/ 0 60000 65536"/>
              <a:gd name="T11" fmla="*/ 0 60000 65536"/>
              <a:gd name="T12" fmla="*/ 0 60000 65536"/>
              <a:gd name="T13" fmla="*/ 0 60000 65536"/>
              <a:gd name="T14" fmla="*/ 0 60000 65536"/>
              <a:gd name="T15" fmla="*/ 0 w 1192"/>
              <a:gd name="T16" fmla="*/ 0 h 401"/>
              <a:gd name="T17" fmla="*/ 1192 w 1192"/>
              <a:gd name="T18" fmla="*/ 401 h 401"/>
            </a:gdLst>
            <a:ahLst/>
            <a:cxnLst>
              <a:cxn ang="T10">
                <a:pos x="T0" y="T1"/>
              </a:cxn>
              <a:cxn ang="T11">
                <a:pos x="T2" y="T3"/>
              </a:cxn>
              <a:cxn ang="T12">
                <a:pos x="T4" y="T5"/>
              </a:cxn>
              <a:cxn ang="T13">
                <a:pos x="T6" y="T7"/>
              </a:cxn>
              <a:cxn ang="T14">
                <a:pos x="T8" y="T9"/>
              </a:cxn>
            </a:cxnLst>
            <a:rect l="T15" t="T16" r="T17" b="T18"/>
            <a:pathLst>
              <a:path w="1192" h="401">
                <a:moveTo>
                  <a:pt x="1192" y="15"/>
                </a:moveTo>
                <a:lnTo>
                  <a:pt x="1174" y="0"/>
                </a:lnTo>
                <a:lnTo>
                  <a:pt x="0" y="386"/>
                </a:lnTo>
                <a:lnTo>
                  <a:pt x="18" y="401"/>
                </a:lnTo>
                <a:lnTo>
                  <a:pt x="1192" y="15"/>
                </a:lnTo>
                <a:close/>
              </a:path>
            </a:pathLst>
          </a:custGeom>
          <a:solidFill>
            <a:srgbClr val="FFFFFF"/>
          </a:solidFill>
          <a:ln w="9525">
            <a:solidFill>
              <a:schemeClr val="tx1"/>
            </a:solidFill>
            <a:round/>
            <a:headEnd/>
            <a:tailEnd/>
          </a:ln>
        </p:spPr>
        <p:txBody>
          <a:bodyPr/>
          <a:lstStyle/>
          <a:p>
            <a:endParaRPr lang="en-US"/>
          </a:p>
        </p:txBody>
      </p:sp>
      <p:sp>
        <p:nvSpPr>
          <p:cNvPr id="59403" name="Freeform 1042"/>
          <p:cNvSpPr>
            <a:spLocks/>
          </p:cNvSpPr>
          <p:nvPr/>
        </p:nvSpPr>
        <p:spPr bwMode="auto">
          <a:xfrm>
            <a:off x="5099050" y="3981450"/>
            <a:ext cx="788988" cy="600075"/>
          </a:xfrm>
          <a:custGeom>
            <a:avLst/>
            <a:gdLst>
              <a:gd name="T0" fmla="*/ 0 w 1119"/>
              <a:gd name="T1" fmla="*/ 2147483647 h 378"/>
              <a:gd name="T2" fmla="*/ 2147483647 w 1119"/>
              <a:gd name="T3" fmla="*/ 2147483647 h 378"/>
              <a:gd name="T4" fmla="*/ 2147483647 w 1119"/>
              <a:gd name="T5" fmla="*/ 2147483647 h 378"/>
              <a:gd name="T6" fmla="*/ 2147483647 w 1119"/>
              <a:gd name="T7" fmla="*/ 0 h 378"/>
              <a:gd name="T8" fmla="*/ 0 w 1119"/>
              <a:gd name="T9" fmla="*/ 2147483647 h 378"/>
              <a:gd name="T10" fmla="*/ 0 60000 65536"/>
              <a:gd name="T11" fmla="*/ 0 60000 65536"/>
              <a:gd name="T12" fmla="*/ 0 60000 65536"/>
              <a:gd name="T13" fmla="*/ 0 60000 65536"/>
              <a:gd name="T14" fmla="*/ 0 60000 65536"/>
              <a:gd name="T15" fmla="*/ 0 w 1119"/>
              <a:gd name="T16" fmla="*/ 0 h 378"/>
              <a:gd name="T17" fmla="*/ 1119 w 1119"/>
              <a:gd name="T18" fmla="*/ 378 h 378"/>
            </a:gdLst>
            <a:ahLst/>
            <a:cxnLst>
              <a:cxn ang="T10">
                <a:pos x="T0" y="T1"/>
              </a:cxn>
              <a:cxn ang="T11">
                <a:pos x="T2" y="T3"/>
              </a:cxn>
              <a:cxn ang="T12">
                <a:pos x="T4" y="T5"/>
              </a:cxn>
              <a:cxn ang="T13">
                <a:pos x="T6" y="T7"/>
              </a:cxn>
              <a:cxn ang="T14">
                <a:pos x="T8" y="T9"/>
              </a:cxn>
            </a:cxnLst>
            <a:rect l="T15" t="T16" r="T17" b="T18"/>
            <a:pathLst>
              <a:path w="1119" h="378">
                <a:moveTo>
                  <a:pt x="0" y="362"/>
                </a:moveTo>
                <a:lnTo>
                  <a:pt x="16" y="378"/>
                </a:lnTo>
                <a:lnTo>
                  <a:pt x="1119" y="16"/>
                </a:lnTo>
                <a:lnTo>
                  <a:pt x="1103" y="0"/>
                </a:lnTo>
                <a:lnTo>
                  <a:pt x="0" y="362"/>
                </a:lnTo>
                <a:close/>
              </a:path>
            </a:pathLst>
          </a:custGeom>
          <a:solidFill>
            <a:srgbClr val="FFFFFF"/>
          </a:solidFill>
          <a:ln w="9525">
            <a:solidFill>
              <a:schemeClr val="tx1"/>
            </a:solidFill>
            <a:round/>
            <a:headEnd/>
            <a:tailEnd/>
          </a:ln>
        </p:spPr>
        <p:txBody>
          <a:bodyPr/>
          <a:lstStyle/>
          <a:p>
            <a:endParaRPr lang="en-US"/>
          </a:p>
        </p:txBody>
      </p:sp>
      <p:sp>
        <p:nvSpPr>
          <p:cNvPr id="59404" name="Freeform 1043"/>
          <p:cNvSpPr>
            <a:spLocks/>
          </p:cNvSpPr>
          <p:nvPr/>
        </p:nvSpPr>
        <p:spPr bwMode="auto">
          <a:xfrm>
            <a:off x="5710238" y="3568700"/>
            <a:ext cx="193675" cy="427038"/>
          </a:xfrm>
          <a:custGeom>
            <a:avLst/>
            <a:gdLst>
              <a:gd name="T0" fmla="*/ 2147483647 w 275"/>
              <a:gd name="T1" fmla="*/ 0 h 269"/>
              <a:gd name="T2" fmla="*/ 2147483647 w 275"/>
              <a:gd name="T3" fmla="*/ 2147483647 h 269"/>
              <a:gd name="T4" fmla="*/ 2147483647 w 275"/>
              <a:gd name="T5" fmla="*/ 2147483647 h 269"/>
              <a:gd name="T6" fmla="*/ 2147483647 w 275"/>
              <a:gd name="T7" fmla="*/ 2147483647 h 269"/>
              <a:gd name="T8" fmla="*/ 2147483647 w 275"/>
              <a:gd name="T9" fmla="*/ 2147483647 h 269"/>
              <a:gd name="T10" fmla="*/ 2147483647 w 275"/>
              <a:gd name="T11" fmla="*/ 2147483647 h 269"/>
              <a:gd name="T12" fmla="*/ 2147483647 w 275"/>
              <a:gd name="T13" fmla="*/ 2147483647 h 269"/>
              <a:gd name="T14" fmla="*/ 2147483647 w 275"/>
              <a:gd name="T15" fmla="*/ 2147483647 h 269"/>
              <a:gd name="T16" fmla="*/ 2147483647 w 275"/>
              <a:gd name="T17" fmla="*/ 2147483647 h 269"/>
              <a:gd name="T18" fmla="*/ 2147483647 w 275"/>
              <a:gd name="T19" fmla="*/ 2147483647 h 269"/>
              <a:gd name="T20" fmla="*/ 2147483647 w 275"/>
              <a:gd name="T21" fmla="*/ 2147483647 h 269"/>
              <a:gd name="T22" fmla="*/ 2147483647 w 275"/>
              <a:gd name="T23" fmla="*/ 2147483647 h 269"/>
              <a:gd name="T24" fmla="*/ 2147483647 w 275"/>
              <a:gd name="T25" fmla="*/ 2147483647 h 269"/>
              <a:gd name="T26" fmla="*/ 2147483647 w 275"/>
              <a:gd name="T27" fmla="*/ 2147483647 h 269"/>
              <a:gd name="T28" fmla="*/ 2147483647 w 275"/>
              <a:gd name="T29" fmla="*/ 2147483647 h 269"/>
              <a:gd name="T30" fmla="*/ 2147483647 w 275"/>
              <a:gd name="T31" fmla="*/ 2147483647 h 269"/>
              <a:gd name="T32" fmla="*/ 2147483647 w 275"/>
              <a:gd name="T33" fmla="*/ 2147483647 h 269"/>
              <a:gd name="T34" fmla="*/ 2147483647 w 275"/>
              <a:gd name="T35" fmla="*/ 2147483647 h 269"/>
              <a:gd name="T36" fmla="*/ 2147483647 w 275"/>
              <a:gd name="T37" fmla="*/ 2147483647 h 269"/>
              <a:gd name="T38" fmla="*/ 2147483647 w 275"/>
              <a:gd name="T39" fmla="*/ 2147483647 h 269"/>
              <a:gd name="T40" fmla="*/ 2147483647 w 275"/>
              <a:gd name="T41" fmla="*/ 2147483647 h 269"/>
              <a:gd name="T42" fmla="*/ 2147483647 w 275"/>
              <a:gd name="T43" fmla="*/ 2147483647 h 269"/>
              <a:gd name="T44" fmla="*/ 2147483647 w 275"/>
              <a:gd name="T45" fmla="*/ 2147483647 h 269"/>
              <a:gd name="T46" fmla="*/ 2147483647 w 275"/>
              <a:gd name="T47" fmla="*/ 2147483647 h 269"/>
              <a:gd name="T48" fmla="*/ 2147483647 w 275"/>
              <a:gd name="T49" fmla="*/ 2147483647 h 269"/>
              <a:gd name="T50" fmla="*/ 0 w 275"/>
              <a:gd name="T51" fmla="*/ 2147483647 h 269"/>
              <a:gd name="T52" fmla="*/ 2147483647 w 275"/>
              <a:gd name="T53" fmla="*/ 0 h 2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5"/>
              <a:gd name="T82" fmla="*/ 0 h 269"/>
              <a:gd name="T83" fmla="*/ 275 w 275"/>
              <a:gd name="T84" fmla="*/ 269 h 2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5" h="269">
                <a:moveTo>
                  <a:pt x="6" y="0"/>
                </a:moveTo>
                <a:lnTo>
                  <a:pt x="66" y="11"/>
                </a:lnTo>
                <a:lnTo>
                  <a:pt x="120" y="22"/>
                </a:lnTo>
                <a:lnTo>
                  <a:pt x="162" y="40"/>
                </a:lnTo>
                <a:lnTo>
                  <a:pt x="180" y="48"/>
                </a:lnTo>
                <a:lnTo>
                  <a:pt x="198" y="58"/>
                </a:lnTo>
                <a:lnTo>
                  <a:pt x="225" y="80"/>
                </a:lnTo>
                <a:lnTo>
                  <a:pt x="245" y="103"/>
                </a:lnTo>
                <a:lnTo>
                  <a:pt x="257" y="126"/>
                </a:lnTo>
                <a:lnTo>
                  <a:pt x="269" y="150"/>
                </a:lnTo>
                <a:lnTo>
                  <a:pt x="275" y="195"/>
                </a:lnTo>
                <a:lnTo>
                  <a:pt x="271" y="232"/>
                </a:lnTo>
                <a:lnTo>
                  <a:pt x="261" y="269"/>
                </a:lnTo>
                <a:lnTo>
                  <a:pt x="229" y="266"/>
                </a:lnTo>
                <a:lnTo>
                  <a:pt x="239" y="231"/>
                </a:lnTo>
                <a:lnTo>
                  <a:pt x="243" y="195"/>
                </a:lnTo>
                <a:lnTo>
                  <a:pt x="237" y="152"/>
                </a:lnTo>
                <a:lnTo>
                  <a:pt x="227" y="132"/>
                </a:lnTo>
                <a:lnTo>
                  <a:pt x="215" y="110"/>
                </a:lnTo>
                <a:lnTo>
                  <a:pt x="198" y="89"/>
                </a:lnTo>
                <a:lnTo>
                  <a:pt x="174" y="71"/>
                </a:lnTo>
                <a:lnTo>
                  <a:pt x="158" y="61"/>
                </a:lnTo>
                <a:lnTo>
                  <a:pt x="144" y="55"/>
                </a:lnTo>
                <a:lnTo>
                  <a:pt x="104" y="38"/>
                </a:lnTo>
                <a:lnTo>
                  <a:pt x="56" y="28"/>
                </a:lnTo>
                <a:lnTo>
                  <a:pt x="0" y="19"/>
                </a:lnTo>
                <a:lnTo>
                  <a:pt x="6" y="0"/>
                </a:lnTo>
                <a:close/>
              </a:path>
            </a:pathLst>
          </a:custGeom>
          <a:solidFill>
            <a:srgbClr val="FFFFFF"/>
          </a:solidFill>
          <a:ln w="9525">
            <a:solidFill>
              <a:schemeClr val="tx1"/>
            </a:solidFill>
            <a:round/>
            <a:headEnd/>
            <a:tailEnd/>
          </a:ln>
        </p:spPr>
        <p:txBody>
          <a:bodyPr/>
          <a:lstStyle/>
          <a:p>
            <a:endParaRPr lang="en-US"/>
          </a:p>
        </p:txBody>
      </p:sp>
      <p:sp>
        <p:nvSpPr>
          <p:cNvPr id="59405" name="Freeform 1044"/>
          <p:cNvSpPr>
            <a:spLocks/>
          </p:cNvSpPr>
          <p:nvPr/>
        </p:nvSpPr>
        <p:spPr bwMode="auto">
          <a:xfrm>
            <a:off x="5705475" y="2679700"/>
            <a:ext cx="836613" cy="915988"/>
          </a:xfrm>
          <a:custGeom>
            <a:avLst/>
            <a:gdLst>
              <a:gd name="T0" fmla="*/ 0 w 1187"/>
              <a:gd name="T1" fmla="*/ 2147483647 h 577"/>
              <a:gd name="T2" fmla="*/ 2147483647 w 1187"/>
              <a:gd name="T3" fmla="*/ 2147483647 h 577"/>
              <a:gd name="T4" fmla="*/ 2147483647 w 1187"/>
              <a:gd name="T5" fmla="*/ 2147483647 h 577"/>
              <a:gd name="T6" fmla="*/ 2147483647 w 1187"/>
              <a:gd name="T7" fmla="*/ 0 h 577"/>
              <a:gd name="T8" fmla="*/ 0 w 1187"/>
              <a:gd name="T9" fmla="*/ 2147483647 h 577"/>
              <a:gd name="T10" fmla="*/ 0 60000 65536"/>
              <a:gd name="T11" fmla="*/ 0 60000 65536"/>
              <a:gd name="T12" fmla="*/ 0 60000 65536"/>
              <a:gd name="T13" fmla="*/ 0 60000 65536"/>
              <a:gd name="T14" fmla="*/ 0 60000 65536"/>
              <a:gd name="T15" fmla="*/ 0 w 1187"/>
              <a:gd name="T16" fmla="*/ 0 h 577"/>
              <a:gd name="T17" fmla="*/ 1187 w 1187"/>
              <a:gd name="T18" fmla="*/ 577 h 577"/>
            </a:gdLst>
            <a:ahLst/>
            <a:cxnLst>
              <a:cxn ang="T10">
                <a:pos x="T0" y="T1"/>
              </a:cxn>
              <a:cxn ang="T11">
                <a:pos x="T2" y="T3"/>
              </a:cxn>
              <a:cxn ang="T12">
                <a:pos x="T4" y="T5"/>
              </a:cxn>
              <a:cxn ang="T13">
                <a:pos x="T6" y="T7"/>
              </a:cxn>
              <a:cxn ang="T14">
                <a:pos x="T8" y="T9"/>
              </a:cxn>
            </a:cxnLst>
            <a:rect l="T15" t="T16" r="T17" b="T18"/>
            <a:pathLst>
              <a:path w="1187" h="577">
                <a:moveTo>
                  <a:pt x="0" y="563"/>
                </a:moveTo>
                <a:lnTo>
                  <a:pt x="22" y="577"/>
                </a:lnTo>
                <a:lnTo>
                  <a:pt x="1187" y="13"/>
                </a:lnTo>
                <a:lnTo>
                  <a:pt x="1165" y="0"/>
                </a:lnTo>
                <a:lnTo>
                  <a:pt x="0" y="563"/>
                </a:lnTo>
                <a:close/>
              </a:path>
            </a:pathLst>
          </a:custGeom>
          <a:solidFill>
            <a:srgbClr val="FFFFFF"/>
          </a:solidFill>
          <a:ln w="9525">
            <a:solidFill>
              <a:schemeClr val="tx1"/>
            </a:solidFill>
            <a:round/>
            <a:headEnd/>
            <a:tailEnd/>
          </a:ln>
        </p:spPr>
        <p:txBody>
          <a:bodyPr/>
          <a:lstStyle/>
          <a:p>
            <a:endParaRPr lang="en-US"/>
          </a:p>
        </p:txBody>
      </p:sp>
      <p:sp>
        <p:nvSpPr>
          <p:cNvPr id="59406" name="Freeform 1045"/>
          <p:cNvSpPr>
            <a:spLocks/>
          </p:cNvSpPr>
          <p:nvPr/>
        </p:nvSpPr>
        <p:spPr bwMode="auto">
          <a:xfrm>
            <a:off x="6529388" y="2305050"/>
            <a:ext cx="528637" cy="398463"/>
          </a:xfrm>
          <a:custGeom>
            <a:avLst/>
            <a:gdLst>
              <a:gd name="T0" fmla="*/ 0 w 751"/>
              <a:gd name="T1" fmla="*/ 2147483647 h 251"/>
              <a:gd name="T2" fmla="*/ 2147483647 w 751"/>
              <a:gd name="T3" fmla="*/ 2147483647 h 251"/>
              <a:gd name="T4" fmla="*/ 2147483647 w 751"/>
              <a:gd name="T5" fmla="*/ 2147483647 h 251"/>
              <a:gd name="T6" fmla="*/ 2147483647 w 751"/>
              <a:gd name="T7" fmla="*/ 0 h 251"/>
              <a:gd name="T8" fmla="*/ 0 w 751"/>
              <a:gd name="T9" fmla="*/ 2147483647 h 251"/>
              <a:gd name="T10" fmla="*/ 0 60000 65536"/>
              <a:gd name="T11" fmla="*/ 0 60000 65536"/>
              <a:gd name="T12" fmla="*/ 0 60000 65536"/>
              <a:gd name="T13" fmla="*/ 0 60000 65536"/>
              <a:gd name="T14" fmla="*/ 0 60000 65536"/>
              <a:gd name="T15" fmla="*/ 0 w 751"/>
              <a:gd name="T16" fmla="*/ 0 h 251"/>
              <a:gd name="T17" fmla="*/ 751 w 751"/>
              <a:gd name="T18" fmla="*/ 251 h 251"/>
            </a:gdLst>
            <a:ahLst/>
            <a:cxnLst>
              <a:cxn ang="T10">
                <a:pos x="T0" y="T1"/>
              </a:cxn>
              <a:cxn ang="T11">
                <a:pos x="T2" y="T3"/>
              </a:cxn>
              <a:cxn ang="T12">
                <a:pos x="T4" y="T5"/>
              </a:cxn>
              <a:cxn ang="T13">
                <a:pos x="T6" y="T7"/>
              </a:cxn>
              <a:cxn ang="T14">
                <a:pos x="T8" y="T9"/>
              </a:cxn>
            </a:cxnLst>
            <a:rect l="T15" t="T16" r="T17" b="T18"/>
            <a:pathLst>
              <a:path w="751" h="251">
                <a:moveTo>
                  <a:pt x="0" y="234"/>
                </a:moveTo>
                <a:lnTo>
                  <a:pt x="16" y="251"/>
                </a:lnTo>
                <a:lnTo>
                  <a:pt x="751" y="16"/>
                </a:lnTo>
                <a:lnTo>
                  <a:pt x="735" y="0"/>
                </a:lnTo>
                <a:lnTo>
                  <a:pt x="0" y="234"/>
                </a:lnTo>
                <a:close/>
              </a:path>
            </a:pathLst>
          </a:custGeom>
          <a:solidFill>
            <a:srgbClr val="FFFFFF"/>
          </a:solidFill>
          <a:ln w="9525">
            <a:solidFill>
              <a:schemeClr val="tx1"/>
            </a:solidFill>
            <a:round/>
            <a:headEnd/>
            <a:tailEnd/>
          </a:ln>
        </p:spPr>
        <p:txBody>
          <a:bodyPr/>
          <a:lstStyle/>
          <a:p>
            <a:endParaRPr lang="en-US"/>
          </a:p>
        </p:txBody>
      </p:sp>
      <p:sp>
        <p:nvSpPr>
          <p:cNvPr id="59407" name="Freeform 1046"/>
          <p:cNvSpPr>
            <a:spLocks/>
          </p:cNvSpPr>
          <p:nvPr/>
        </p:nvSpPr>
        <p:spPr bwMode="auto">
          <a:xfrm>
            <a:off x="6526213" y="2676525"/>
            <a:ext cx="15875" cy="26988"/>
          </a:xfrm>
          <a:custGeom>
            <a:avLst/>
            <a:gdLst>
              <a:gd name="T0" fmla="*/ 0 w 22"/>
              <a:gd name="T1" fmla="*/ 2147483647 h 17"/>
              <a:gd name="T2" fmla="*/ 2147483647 w 22"/>
              <a:gd name="T3" fmla="*/ 0 h 17"/>
              <a:gd name="T4" fmla="*/ 2147483647 w 22"/>
              <a:gd name="T5" fmla="*/ 2147483647 h 17"/>
              <a:gd name="T6" fmla="*/ 2147483647 w 22"/>
              <a:gd name="T7" fmla="*/ 2147483647 h 17"/>
              <a:gd name="T8" fmla="*/ 0 w 22"/>
              <a:gd name="T9" fmla="*/ 2147483647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2"/>
                </a:moveTo>
                <a:lnTo>
                  <a:pt x="4" y="0"/>
                </a:lnTo>
                <a:lnTo>
                  <a:pt x="20" y="17"/>
                </a:lnTo>
                <a:lnTo>
                  <a:pt x="22" y="15"/>
                </a:lnTo>
                <a:lnTo>
                  <a:pt x="0" y="2"/>
                </a:lnTo>
                <a:close/>
              </a:path>
            </a:pathLst>
          </a:custGeom>
          <a:solidFill>
            <a:srgbClr val="FFFFFF"/>
          </a:solidFill>
          <a:ln w="9525">
            <a:solidFill>
              <a:schemeClr val="tx1"/>
            </a:solidFill>
            <a:round/>
            <a:headEnd/>
            <a:tailEnd/>
          </a:ln>
        </p:spPr>
        <p:txBody>
          <a:bodyPr/>
          <a:lstStyle/>
          <a:p>
            <a:endParaRPr lang="en-US"/>
          </a:p>
        </p:txBody>
      </p:sp>
      <p:sp>
        <p:nvSpPr>
          <p:cNvPr id="59408" name="Freeform 1047"/>
          <p:cNvSpPr>
            <a:spLocks/>
          </p:cNvSpPr>
          <p:nvPr/>
        </p:nvSpPr>
        <p:spPr bwMode="auto">
          <a:xfrm>
            <a:off x="7048500" y="2305050"/>
            <a:ext cx="400050" cy="828675"/>
          </a:xfrm>
          <a:custGeom>
            <a:avLst/>
            <a:gdLst>
              <a:gd name="T0" fmla="*/ 2147483647 w 567"/>
              <a:gd name="T1" fmla="*/ 0 h 522"/>
              <a:gd name="T2" fmla="*/ 2147483647 w 567"/>
              <a:gd name="T3" fmla="*/ 2147483647 h 522"/>
              <a:gd name="T4" fmla="*/ 2147483647 w 567"/>
              <a:gd name="T5" fmla="*/ 2147483647 h 522"/>
              <a:gd name="T6" fmla="*/ 2147483647 w 567"/>
              <a:gd name="T7" fmla="*/ 2147483647 h 522"/>
              <a:gd name="T8" fmla="*/ 2147483647 w 567"/>
              <a:gd name="T9" fmla="*/ 2147483647 h 522"/>
              <a:gd name="T10" fmla="*/ 2147483647 w 567"/>
              <a:gd name="T11" fmla="*/ 2147483647 h 522"/>
              <a:gd name="T12" fmla="*/ 2147483647 w 567"/>
              <a:gd name="T13" fmla="*/ 2147483647 h 522"/>
              <a:gd name="T14" fmla="*/ 2147483647 w 567"/>
              <a:gd name="T15" fmla="*/ 2147483647 h 522"/>
              <a:gd name="T16" fmla="*/ 2147483647 w 567"/>
              <a:gd name="T17" fmla="*/ 2147483647 h 522"/>
              <a:gd name="T18" fmla="*/ 2147483647 w 567"/>
              <a:gd name="T19" fmla="*/ 2147483647 h 522"/>
              <a:gd name="T20" fmla="*/ 2147483647 w 567"/>
              <a:gd name="T21" fmla="*/ 2147483647 h 522"/>
              <a:gd name="T22" fmla="*/ 2147483647 w 567"/>
              <a:gd name="T23" fmla="*/ 2147483647 h 522"/>
              <a:gd name="T24" fmla="*/ 2147483647 w 567"/>
              <a:gd name="T25" fmla="*/ 2147483647 h 522"/>
              <a:gd name="T26" fmla="*/ 2147483647 w 567"/>
              <a:gd name="T27" fmla="*/ 2147483647 h 522"/>
              <a:gd name="T28" fmla="*/ 2147483647 w 567"/>
              <a:gd name="T29" fmla="*/ 2147483647 h 522"/>
              <a:gd name="T30" fmla="*/ 2147483647 w 567"/>
              <a:gd name="T31" fmla="*/ 2147483647 h 522"/>
              <a:gd name="T32" fmla="*/ 2147483647 w 567"/>
              <a:gd name="T33" fmla="*/ 2147483647 h 522"/>
              <a:gd name="T34" fmla="*/ 2147483647 w 567"/>
              <a:gd name="T35" fmla="*/ 2147483647 h 522"/>
              <a:gd name="T36" fmla="*/ 2147483647 w 567"/>
              <a:gd name="T37" fmla="*/ 2147483647 h 522"/>
              <a:gd name="T38" fmla="*/ 2147483647 w 567"/>
              <a:gd name="T39" fmla="*/ 2147483647 h 522"/>
              <a:gd name="T40" fmla="*/ 2147483647 w 567"/>
              <a:gd name="T41" fmla="*/ 2147483647 h 522"/>
              <a:gd name="T42" fmla="*/ 2147483647 w 567"/>
              <a:gd name="T43" fmla="*/ 2147483647 h 522"/>
              <a:gd name="T44" fmla="*/ 2147483647 w 567"/>
              <a:gd name="T45" fmla="*/ 2147483647 h 522"/>
              <a:gd name="T46" fmla="*/ 2147483647 w 567"/>
              <a:gd name="T47" fmla="*/ 2147483647 h 522"/>
              <a:gd name="T48" fmla="*/ 2147483647 w 567"/>
              <a:gd name="T49" fmla="*/ 2147483647 h 522"/>
              <a:gd name="T50" fmla="*/ 2147483647 w 567"/>
              <a:gd name="T51" fmla="*/ 2147483647 h 522"/>
              <a:gd name="T52" fmla="*/ 2147483647 w 567"/>
              <a:gd name="T53" fmla="*/ 2147483647 h 522"/>
              <a:gd name="T54" fmla="*/ 2147483647 w 567"/>
              <a:gd name="T55" fmla="*/ 2147483647 h 522"/>
              <a:gd name="T56" fmla="*/ 2147483647 w 567"/>
              <a:gd name="T57" fmla="*/ 2147483647 h 522"/>
              <a:gd name="T58" fmla="*/ 2147483647 w 567"/>
              <a:gd name="T59" fmla="*/ 2147483647 h 522"/>
              <a:gd name="T60" fmla="*/ 2147483647 w 567"/>
              <a:gd name="T61" fmla="*/ 2147483647 h 522"/>
              <a:gd name="T62" fmla="*/ 2147483647 w 567"/>
              <a:gd name="T63" fmla="*/ 2147483647 h 522"/>
              <a:gd name="T64" fmla="*/ 2147483647 w 567"/>
              <a:gd name="T65" fmla="*/ 2147483647 h 522"/>
              <a:gd name="T66" fmla="*/ 2147483647 w 567"/>
              <a:gd name="T67" fmla="*/ 2147483647 h 522"/>
              <a:gd name="T68" fmla="*/ 2147483647 w 567"/>
              <a:gd name="T69" fmla="*/ 2147483647 h 522"/>
              <a:gd name="T70" fmla="*/ 2147483647 w 567"/>
              <a:gd name="T71" fmla="*/ 2147483647 h 522"/>
              <a:gd name="T72" fmla="*/ 2147483647 w 567"/>
              <a:gd name="T73" fmla="*/ 2147483647 h 522"/>
              <a:gd name="T74" fmla="*/ 2147483647 w 567"/>
              <a:gd name="T75" fmla="*/ 2147483647 h 522"/>
              <a:gd name="T76" fmla="*/ 2147483647 w 567"/>
              <a:gd name="T77" fmla="*/ 2147483647 h 522"/>
              <a:gd name="T78" fmla="*/ 2147483647 w 567"/>
              <a:gd name="T79" fmla="*/ 2147483647 h 522"/>
              <a:gd name="T80" fmla="*/ 2147483647 w 567"/>
              <a:gd name="T81" fmla="*/ 2147483647 h 522"/>
              <a:gd name="T82" fmla="*/ 2147483647 w 567"/>
              <a:gd name="T83" fmla="*/ 2147483647 h 522"/>
              <a:gd name="T84" fmla="*/ 2147483647 w 567"/>
              <a:gd name="T85" fmla="*/ 2147483647 h 522"/>
              <a:gd name="T86" fmla="*/ 0 w 567"/>
              <a:gd name="T87" fmla="*/ 2147483647 h 522"/>
              <a:gd name="T88" fmla="*/ 2147483647 w 567"/>
              <a:gd name="T89" fmla="*/ 0 h 5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7"/>
              <a:gd name="T136" fmla="*/ 0 h 522"/>
              <a:gd name="T137" fmla="*/ 567 w 567"/>
              <a:gd name="T138" fmla="*/ 522 h 5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7" h="522">
                <a:moveTo>
                  <a:pt x="10" y="0"/>
                </a:moveTo>
                <a:lnTo>
                  <a:pt x="77" y="12"/>
                </a:lnTo>
                <a:lnTo>
                  <a:pt x="141" y="25"/>
                </a:lnTo>
                <a:lnTo>
                  <a:pt x="199" y="41"/>
                </a:lnTo>
                <a:lnTo>
                  <a:pt x="251" y="57"/>
                </a:lnTo>
                <a:lnTo>
                  <a:pt x="296" y="76"/>
                </a:lnTo>
                <a:lnTo>
                  <a:pt x="340" y="94"/>
                </a:lnTo>
                <a:lnTo>
                  <a:pt x="378" y="112"/>
                </a:lnTo>
                <a:lnTo>
                  <a:pt x="412" y="133"/>
                </a:lnTo>
                <a:lnTo>
                  <a:pt x="468" y="176"/>
                </a:lnTo>
                <a:lnTo>
                  <a:pt x="491" y="198"/>
                </a:lnTo>
                <a:lnTo>
                  <a:pt x="509" y="220"/>
                </a:lnTo>
                <a:lnTo>
                  <a:pt x="525" y="241"/>
                </a:lnTo>
                <a:lnTo>
                  <a:pt x="537" y="264"/>
                </a:lnTo>
                <a:lnTo>
                  <a:pt x="557" y="308"/>
                </a:lnTo>
                <a:lnTo>
                  <a:pt x="561" y="329"/>
                </a:lnTo>
                <a:lnTo>
                  <a:pt x="565" y="351"/>
                </a:lnTo>
                <a:lnTo>
                  <a:pt x="567" y="389"/>
                </a:lnTo>
                <a:lnTo>
                  <a:pt x="563" y="424"/>
                </a:lnTo>
                <a:lnTo>
                  <a:pt x="557" y="457"/>
                </a:lnTo>
                <a:lnTo>
                  <a:pt x="539" y="503"/>
                </a:lnTo>
                <a:lnTo>
                  <a:pt x="529" y="522"/>
                </a:lnTo>
                <a:lnTo>
                  <a:pt x="499" y="517"/>
                </a:lnTo>
                <a:lnTo>
                  <a:pt x="507" y="500"/>
                </a:lnTo>
                <a:lnTo>
                  <a:pt x="525" y="454"/>
                </a:lnTo>
                <a:lnTo>
                  <a:pt x="531" y="423"/>
                </a:lnTo>
                <a:lnTo>
                  <a:pt x="535" y="389"/>
                </a:lnTo>
                <a:lnTo>
                  <a:pt x="533" y="352"/>
                </a:lnTo>
                <a:lnTo>
                  <a:pt x="529" y="331"/>
                </a:lnTo>
                <a:lnTo>
                  <a:pt x="525" y="310"/>
                </a:lnTo>
                <a:lnTo>
                  <a:pt x="507" y="270"/>
                </a:lnTo>
                <a:lnTo>
                  <a:pt x="495" y="248"/>
                </a:lnTo>
                <a:lnTo>
                  <a:pt x="480" y="226"/>
                </a:lnTo>
                <a:lnTo>
                  <a:pt x="464" y="207"/>
                </a:lnTo>
                <a:lnTo>
                  <a:pt x="442" y="186"/>
                </a:lnTo>
                <a:lnTo>
                  <a:pt x="388" y="146"/>
                </a:lnTo>
                <a:lnTo>
                  <a:pt x="358" y="126"/>
                </a:lnTo>
                <a:lnTo>
                  <a:pt x="318" y="108"/>
                </a:lnTo>
                <a:lnTo>
                  <a:pt x="278" y="91"/>
                </a:lnTo>
                <a:lnTo>
                  <a:pt x="235" y="73"/>
                </a:lnTo>
                <a:lnTo>
                  <a:pt x="183" y="57"/>
                </a:lnTo>
                <a:lnTo>
                  <a:pt x="129" y="42"/>
                </a:lnTo>
                <a:lnTo>
                  <a:pt x="67" y="30"/>
                </a:lnTo>
                <a:lnTo>
                  <a:pt x="0" y="17"/>
                </a:lnTo>
                <a:lnTo>
                  <a:pt x="10" y="0"/>
                </a:lnTo>
                <a:close/>
              </a:path>
            </a:pathLst>
          </a:custGeom>
          <a:solidFill>
            <a:srgbClr val="FFFFFF"/>
          </a:solidFill>
          <a:ln w="9525">
            <a:solidFill>
              <a:schemeClr val="tx1"/>
            </a:solidFill>
            <a:round/>
            <a:headEnd/>
            <a:tailEnd/>
          </a:ln>
        </p:spPr>
        <p:txBody>
          <a:bodyPr/>
          <a:lstStyle/>
          <a:p>
            <a:endParaRPr lang="en-US"/>
          </a:p>
        </p:txBody>
      </p:sp>
      <p:sp>
        <p:nvSpPr>
          <p:cNvPr id="59409" name="Freeform 1048"/>
          <p:cNvSpPr>
            <a:spLocks/>
          </p:cNvSpPr>
          <p:nvPr/>
        </p:nvSpPr>
        <p:spPr bwMode="auto">
          <a:xfrm>
            <a:off x="7046913" y="2301875"/>
            <a:ext cx="11112" cy="30163"/>
          </a:xfrm>
          <a:custGeom>
            <a:avLst/>
            <a:gdLst>
              <a:gd name="T0" fmla="*/ 0 w 16"/>
              <a:gd name="T1" fmla="*/ 2147483647 h 19"/>
              <a:gd name="T2" fmla="*/ 2147483647 w 16"/>
              <a:gd name="T3" fmla="*/ 0 h 19"/>
              <a:gd name="T4" fmla="*/ 2147483647 w 16"/>
              <a:gd name="T5" fmla="*/ 2147483647 h 19"/>
              <a:gd name="T6" fmla="*/ 2147483647 w 16"/>
              <a:gd name="T7" fmla="*/ 2147483647 h 19"/>
              <a:gd name="T8" fmla="*/ 2147483647 w 16"/>
              <a:gd name="T9" fmla="*/ 2147483647 h 19"/>
              <a:gd name="T10" fmla="*/ 0 w 16"/>
              <a:gd name="T11" fmla="*/ 2147483647 h 19"/>
              <a:gd name="T12" fmla="*/ 0 60000 65536"/>
              <a:gd name="T13" fmla="*/ 0 60000 65536"/>
              <a:gd name="T14" fmla="*/ 0 60000 65536"/>
              <a:gd name="T15" fmla="*/ 0 60000 65536"/>
              <a:gd name="T16" fmla="*/ 0 60000 65536"/>
              <a:gd name="T17" fmla="*/ 0 60000 65536"/>
              <a:gd name="T18" fmla="*/ 0 w 16"/>
              <a:gd name="T19" fmla="*/ 0 h 19"/>
              <a:gd name="T20" fmla="*/ 16 w 1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6" h="19">
                <a:moveTo>
                  <a:pt x="0" y="2"/>
                </a:moveTo>
                <a:lnTo>
                  <a:pt x="4" y="0"/>
                </a:lnTo>
                <a:lnTo>
                  <a:pt x="12" y="2"/>
                </a:lnTo>
                <a:lnTo>
                  <a:pt x="2" y="19"/>
                </a:lnTo>
                <a:lnTo>
                  <a:pt x="16" y="18"/>
                </a:lnTo>
                <a:lnTo>
                  <a:pt x="0" y="2"/>
                </a:lnTo>
                <a:close/>
              </a:path>
            </a:pathLst>
          </a:custGeom>
          <a:solidFill>
            <a:srgbClr val="FFFFFF"/>
          </a:solidFill>
          <a:ln w="9525">
            <a:solidFill>
              <a:schemeClr val="tx1"/>
            </a:solidFill>
            <a:round/>
            <a:headEnd/>
            <a:tailEnd/>
          </a:ln>
        </p:spPr>
        <p:txBody>
          <a:bodyPr/>
          <a:lstStyle/>
          <a:p>
            <a:endParaRPr lang="en-US"/>
          </a:p>
        </p:txBody>
      </p:sp>
      <p:sp>
        <p:nvSpPr>
          <p:cNvPr id="59410" name="Freeform 1049"/>
          <p:cNvSpPr>
            <a:spLocks/>
          </p:cNvSpPr>
          <p:nvPr/>
        </p:nvSpPr>
        <p:spPr bwMode="auto">
          <a:xfrm>
            <a:off x="6869113" y="3117850"/>
            <a:ext cx="549275" cy="420688"/>
          </a:xfrm>
          <a:custGeom>
            <a:avLst/>
            <a:gdLst>
              <a:gd name="T0" fmla="*/ 2147483647 w 778"/>
              <a:gd name="T1" fmla="*/ 2147483647 h 265"/>
              <a:gd name="T2" fmla="*/ 2147483647 w 778"/>
              <a:gd name="T3" fmla="*/ 0 h 265"/>
              <a:gd name="T4" fmla="*/ 0 w 778"/>
              <a:gd name="T5" fmla="*/ 2147483647 h 265"/>
              <a:gd name="T6" fmla="*/ 2147483647 w 778"/>
              <a:gd name="T7" fmla="*/ 2147483647 h 265"/>
              <a:gd name="T8" fmla="*/ 2147483647 w 778"/>
              <a:gd name="T9" fmla="*/ 2147483647 h 265"/>
              <a:gd name="T10" fmla="*/ 0 60000 65536"/>
              <a:gd name="T11" fmla="*/ 0 60000 65536"/>
              <a:gd name="T12" fmla="*/ 0 60000 65536"/>
              <a:gd name="T13" fmla="*/ 0 60000 65536"/>
              <a:gd name="T14" fmla="*/ 0 60000 65536"/>
              <a:gd name="T15" fmla="*/ 0 w 778"/>
              <a:gd name="T16" fmla="*/ 0 h 265"/>
              <a:gd name="T17" fmla="*/ 778 w 778"/>
              <a:gd name="T18" fmla="*/ 265 h 265"/>
            </a:gdLst>
            <a:ahLst/>
            <a:cxnLst>
              <a:cxn ang="T10">
                <a:pos x="T0" y="T1"/>
              </a:cxn>
              <a:cxn ang="T11">
                <a:pos x="T2" y="T3"/>
              </a:cxn>
              <a:cxn ang="T12">
                <a:pos x="T4" y="T5"/>
              </a:cxn>
              <a:cxn ang="T13">
                <a:pos x="T6" y="T7"/>
              </a:cxn>
              <a:cxn ang="T14">
                <a:pos x="T8" y="T9"/>
              </a:cxn>
            </a:cxnLst>
            <a:rect l="T15" t="T16" r="T17" b="T18"/>
            <a:pathLst>
              <a:path w="778" h="265">
                <a:moveTo>
                  <a:pt x="778" y="15"/>
                </a:moveTo>
                <a:lnTo>
                  <a:pt x="760" y="0"/>
                </a:lnTo>
                <a:lnTo>
                  <a:pt x="0" y="250"/>
                </a:lnTo>
                <a:lnTo>
                  <a:pt x="18" y="265"/>
                </a:lnTo>
                <a:lnTo>
                  <a:pt x="778" y="15"/>
                </a:lnTo>
                <a:close/>
              </a:path>
            </a:pathLst>
          </a:custGeom>
          <a:solidFill>
            <a:srgbClr val="FFFFFF"/>
          </a:solidFill>
          <a:ln w="9525">
            <a:solidFill>
              <a:schemeClr val="tx1"/>
            </a:solidFill>
            <a:round/>
            <a:headEnd/>
            <a:tailEnd/>
          </a:ln>
        </p:spPr>
        <p:txBody>
          <a:bodyPr/>
          <a:lstStyle/>
          <a:p>
            <a:endParaRPr lang="en-US"/>
          </a:p>
        </p:txBody>
      </p:sp>
      <p:sp>
        <p:nvSpPr>
          <p:cNvPr id="59411" name="Freeform 1050"/>
          <p:cNvSpPr>
            <a:spLocks/>
          </p:cNvSpPr>
          <p:nvPr/>
        </p:nvSpPr>
        <p:spPr bwMode="auto">
          <a:xfrm>
            <a:off x="7400925" y="3117850"/>
            <a:ext cx="22225" cy="23813"/>
          </a:xfrm>
          <a:custGeom>
            <a:avLst/>
            <a:gdLst>
              <a:gd name="T0" fmla="*/ 2147483647 w 30"/>
              <a:gd name="T1" fmla="*/ 2147483647 h 15"/>
              <a:gd name="T2" fmla="*/ 2147483647 w 30"/>
              <a:gd name="T3" fmla="*/ 2147483647 h 15"/>
              <a:gd name="T4" fmla="*/ 2147483647 w 30"/>
              <a:gd name="T5" fmla="*/ 2147483647 h 15"/>
              <a:gd name="T6" fmla="*/ 2147483647 w 30"/>
              <a:gd name="T7" fmla="*/ 0 h 15"/>
              <a:gd name="T8" fmla="*/ 0 w 30"/>
              <a:gd name="T9" fmla="*/ 2147483647 h 15"/>
              <a:gd name="T10" fmla="*/ 2147483647 w 30"/>
              <a:gd name="T11" fmla="*/ 2147483647 h 15"/>
              <a:gd name="T12" fmla="*/ 0 60000 65536"/>
              <a:gd name="T13" fmla="*/ 0 60000 65536"/>
              <a:gd name="T14" fmla="*/ 0 60000 65536"/>
              <a:gd name="T15" fmla="*/ 0 60000 65536"/>
              <a:gd name="T16" fmla="*/ 0 60000 65536"/>
              <a:gd name="T17" fmla="*/ 0 60000 65536"/>
              <a:gd name="T18" fmla="*/ 0 w 30"/>
              <a:gd name="T19" fmla="*/ 0 h 15"/>
              <a:gd name="T20" fmla="*/ 30 w 3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0" h="15">
                <a:moveTo>
                  <a:pt x="30" y="10"/>
                </a:moveTo>
                <a:lnTo>
                  <a:pt x="28" y="14"/>
                </a:lnTo>
                <a:lnTo>
                  <a:pt x="24" y="15"/>
                </a:lnTo>
                <a:lnTo>
                  <a:pt x="6" y="0"/>
                </a:lnTo>
                <a:lnTo>
                  <a:pt x="0" y="5"/>
                </a:lnTo>
                <a:lnTo>
                  <a:pt x="30" y="10"/>
                </a:lnTo>
                <a:close/>
              </a:path>
            </a:pathLst>
          </a:custGeom>
          <a:solidFill>
            <a:srgbClr val="FFFFFF"/>
          </a:solidFill>
          <a:ln w="9525">
            <a:solidFill>
              <a:schemeClr val="tx1"/>
            </a:solidFill>
            <a:round/>
            <a:headEnd/>
            <a:tailEnd/>
          </a:ln>
        </p:spPr>
        <p:txBody>
          <a:bodyPr/>
          <a:lstStyle/>
          <a:p>
            <a:endParaRPr lang="en-US"/>
          </a:p>
        </p:txBody>
      </p:sp>
      <p:sp>
        <p:nvSpPr>
          <p:cNvPr id="59412" name="Freeform 1051"/>
          <p:cNvSpPr>
            <a:spLocks/>
          </p:cNvSpPr>
          <p:nvPr/>
        </p:nvSpPr>
        <p:spPr bwMode="auto">
          <a:xfrm>
            <a:off x="6573838" y="3513138"/>
            <a:ext cx="306387" cy="184150"/>
          </a:xfrm>
          <a:custGeom>
            <a:avLst/>
            <a:gdLst>
              <a:gd name="T0" fmla="*/ 2147483647 w 434"/>
              <a:gd name="T1" fmla="*/ 2147483647 h 116"/>
              <a:gd name="T2" fmla="*/ 2147483647 w 434"/>
              <a:gd name="T3" fmla="*/ 0 h 116"/>
              <a:gd name="T4" fmla="*/ 0 w 434"/>
              <a:gd name="T5" fmla="*/ 2147483647 h 116"/>
              <a:gd name="T6" fmla="*/ 2147483647 w 434"/>
              <a:gd name="T7" fmla="*/ 2147483647 h 116"/>
              <a:gd name="T8" fmla="*/ 2147483647 w 434"/>
              <a:gd name="T9" fmla="*/ 2147483647 h 116"/>
              <a:gd name="T10" fmla="*/ 0 60000 65536"/>
              <a:gd name="T11" fmla="*/ 0 60000 65536"/>
              <a:gd name="T12" fmla="*/ 0 60000 65536"/>
              <a:gd name="T13" fmla="*/ 0 60000 65536"/>
              <a:gd name="T14" fmla="*/ 0 60000 65536"/>
              <a:gd name="T15" fmla="*/ 0 w 434"/>
              <a:gd name="T16" fmla="*/ 0 h 116"/>
              <a:gd name="T17" fmla="*/ 434 w 434"/>
              <a:gd name="T18" fmla="*/ 116 h 116"/>
            </a:gdLst>
            <a:ahLst/>
            <a:cxnLst>
              <a:cxn ang="T10">
                <a:pos x="T0" y="T1"/>
              </a:cxn>
              <a:cxn ang="T11">
                <a:pos x="T2" y="T3"/>
              </a:cxn>
              <a:cxn ang="T12">
                <a:pos x="T4" y="T5"/>
              </a:cxn>
              <a:cxn ang="T13">
                <a:pos x="T6" y="T7"/>
              </a:cxn>
              <a:cxn ang="T14">
                <a:pos x="T8" y="T9"/>
              </a:cxn>
            </a:cxnLst>
            <a:rect l="T15" t="T16" r="T17" b="T18"/>
            <a:pathLst>
              <a:path w="434" h="116">
                <a:moveTo>
                  <a:pt x="434" y="16"/>
                </a:moveTo>
                <a:lnTo>
                  <a:pt x="420" y="0"/>
                </a:lnTo>
                <a:lnTo>
                  <a:pt x="0" y="100"/>
                </a:lnTo>
                <a:lnTo>
                  <a:pt x="14" y="116"/>
                </a:lnTo>
                <a:lnTo>
                  <a:pt x="434" y="16"/>
                </a:lnTo>
                <a:close/>
              </a:path>
            </a:pathLst>
          </a:custGeom>
          <a:solidFill>
            <a:srgbClr val="FFFFFF"/>
          </a:solidFill>
          <a:ln w="9525">
            <a:solidFill>
              <a:schemeClr val="tx1"/>
            </a:solidFill>
            <a:round/>
            <a:headEnd/>
            <a:tailEnd/>
          </a:ln>
        </p:spPr>
        <p:txBody>
          <a:bodyPr/>
          <a:lstStyle/>
          <a:p>
            <a:endParaRPr lang="en-US"/>
          </a:p>
        </p:txBody>
      </p:sp>
      <p:sp>
        <p:nvSpPr>
          <p:cNvPr id="59413" name="Freeform 1052"/>
          <p:cNvSpPr>
            <a:spLocks/>
          </p:cNvSpPr>
          <p:nvPr/>
        </p:nvSpPr>
        <p:spPr bwMode="auto">
          <a:xfrm>
            <a:off x="6869113" y="3513138"/>
            <a:ext cx="12700" cy="25400"/>
          </a:xfrm>
          <a:custGeom>
            <a:avLst/>
            <a:gdLst>
              <a:gd name="T0" fmla="*/ 2147483647 w 18"/>
              <a:gd name="T1" fmla="*/ 2147483647 h 16"/>
              <a:gd name="T2" fmla="*/ 2147483647 w 18"/>
              <a:gd name="T3" fmla="*/ 2147483647 h 16"/>
              <a:gd name="T4" fmla="*/ 2147483647 w 18"/>
              <a:gd name="T5" fmla="*/ 0 h 16"/>
              <a:gd name="T6" fmla="*/ 0 w 18"/>
              <a:gd name="T7" fmla="*/ 2147483647 h 16"/>
              <a:gd name="T8" fmla="*/ 2147483647 w 18"/>
              <a:gd name="T9" fmla="*/ 2147483647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18" y="16"/>
                </a:moveTo>
                <a:lnTo>
                  <a:pt x="16" y="16"/>
                </a:lnTo>
                <a:lnTo>
                  <a:pt x="2" y="0"/>
                </a:lnTo>
                <a:lnTo>
                  <a:pt x="0" y="1"/>
                </a:lnTo>
                <a:lnTo>
                  <a:pt x="18" y="16"/>
                </a:lnTo>
                <a:close/>
              </a:path>
            </a:pathLst>
          </a:custGeom>
          <a:solidFill>
            <a:srgbClr val="FFFFFF"/>
          </a:solidFill>
          <a:ln w="9525">
            <a:solidFill>
              <a:schemeClr val="tx1"/>
            </a:solidFill>
            <a:round/>
            <a:headEnd/>
            <a:tailEnd/>
          </a:ln>
        </p:spPr>
        <p:txBody>
          <a:bodyPr/>
          <a:lstStyle/>
          <a:p>
            <a:endParaRPr lang="en-US"/>
          </a:p>
        </p:txBody>
      </p:sp>
      <p:sp>
        <p:nvSpPr>
          <p:cNvPr id="59414" name="Rectangle 1053"/>
          <p:cNvSpPr>
            <a:spLocks noChangeArrowheads="1"/>
          </p:cNvSpPr>
          <p:nvPr/>
        </p:nvSpPr>
        <p:spPr bwMode="auto">
          <a:xfrm>
            <a:off x="6176963" y="3613150"/>
            <a:ext cx="22225" cy="785813"/>
          </a:xfrm>
          <a:prstGeom prst="rect">
            <a:avLst/>
          </a:prstGeom>
          <a:solidFill>
            <a:srgbClr val="FFFFFF"/>
          </a:solidFill>
          <a:ln w="9525">
            <a:solidFill>
              <a:schemeClr val="tx1"/>
            </a:solidFill>
            <a:miter lim="800000"/>
            <a:headEnd/>
            <a:tailEnd/>
          </a:ln>
        </p:spPr>
        <p:txBody>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59415" name="Rectangle 1054"/>
          <p:cNvSpPr>
            <a:spLocks noChangeArrowheads="1"/>
          </p:cNvSpPr>
          <p:nvPr/>
        </p:nvSpPr>
        <p:spPr bwMode="auto">
          <a:xfrm>
            <a:off x="6546850" y="3354388"/>
            <a:ext cx="23813" cy="1028700"/>
          </a:xfrm>
          <a:prstGeom prst="rect">
            <a:avLst/>
          </a:prstGeom>
          <a:solidFill>
            <a:srgbClr val="FFFFFF"/>
          </a:solidFill>
          <a:ln w="9525">
            <a:solidFill>
              <a:schemeClr val="tx1"/>
            </a:solidFill>
            <a:miter lim="800000"/>
            <a:headEnd/>
            <a:tailEnd/>
          </a:ln>
        </p:spPr>
        <p:txBody>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59416" name="Freeform 1055"/>
          <p:cNvSpPr>
            <a:spLocks/>
          </p:cNvSpPr>
          <p:nvPr/>
        </p:nvSpPr>
        <p:spPr bwMode="auto">
          <a:xfrm>
            <a:off x="6532563" y="2674938"/>
            <a:ext cx="396875" cy="833437"/>
          </a:xfrm>
          <a:custGeom>
            <a:avLst/>
            <a:gdLst>
              <a:gd name="T0" fmla="*/ 2147483647 w 564"/>
              <a:gd name="T1" fmla="*/ 0 h 525"/>
              <a:gd name="T2" fmla="*/ 2147483647 w 564"/>
              <a:gd name="T3" fmla="*/ 2147483647 h 525"/>
              <a:gd name="T4" fmla="*/ 2147483647 w 564"/>
              <a:gd name="T5" fmla="*/ 2147483647 h 525"/>
              <a:gd name="T6" fmla="*/ 2147483647 w 564"/>
              <a:gd name="T7" fmla="*/ 2147483647 h 525"/>
              <a:gd name="T8" fmla="*/ 2147483647 w 564"/>
              <a:gd name="T9" fmla="*/ 2147483647 h 525"/>
              <a:gd name="T10" fmla="*/ 2147483647 w 564"/>
              <a:gd name="T11" fmla="*/ 2147483647 h 525"/>
              <a:gd name="T12" fmla="*/ 2147483647 w 564"/>
              <a:gd name="T13" fmla="*/ 2147483647 h 525"/>
              <a:gd name="T14" fmla="*/ 2147483647 w 564"/>
              <a:gd name="T15" fmla="*/ 2147483647 h 525"/>
              <a:gd name="T16" fmla="*/ 2147483647 w 564"/>
              <a:gd name="T17" fmla="*/ 2147483647 h 525"/>
              <a:gd name="T18" fmla="*/ 2147483647 w 564"/>
              <a:gd name="T19" fmla="*/ 2147483647 h 525"/>
              <a:gd name="T20" fmla="*/ 2147483647 w 564"/>
              <a:gd name="T21" fmla="*/ 2147483647 h 525"/>
              <a:gd name="T22" fmla="*/ 2147483647 w 564"/>
              <a:gd name="T23" fmla="*/ 2147483647 h 525"/>
              <a:gd name="T24" fmla="*/ 2147483647 w 564"/>
              <a:gd name="T25" fmla="*/ 2147483647 h 525"/>
              <a:gd name="T26" fmla="*/ 2147483647 w 564"/>
              <a:gd name="T27" fmla="*/ 2147483647 h 525"/>
              <a:gd name="T28" fmla="*/ 2147483647 w 564"/>
              <a:gd name="T29" fmla="*/ 2147483647 h 525"/>
              <a:gd name="T30" fmla="*/ 2147483647 w 564"/>
              <a:gd name="T31" fmla="*/ 2147483647 h 525"/>
              <a:gd name="T32" fmla="*/ 2147483647 w 564"/>
              <a:gd name="T33" fmla="*/ 2147483647 h 525"/>
              <a:gd name="T34" fmla="*/ 2147483647 w 564"/>
              <a:gd name="T35" fmla="*/ 2147483647 h 525"/>
              <a:gd name="T36" fmla="*/ 2147483647 w 564"/>
              <a:gd name="T37" fmla="*/ 2147483647 h 525"/>
              <a:gd name="T38" fmla="*/ 2147483647 w 564"/>
              <a:gd name="T39" fmla="*/ 2147483647 h 525"/>
              <a:gd name="T40" fmla="*/ 2147483647 w 564"/>
              <a:gd name="T41" fmla="*/ 2147483647 h 525"/>
              <a:gd name="T42" fmla="*/ 2147483647 w 564"/>
              <a:gd name="T43" fmla="*/ 2147483647 h 525"/>
              <a:gd name="T44" fmla="*/ 2147483647 w 564"/>
              <a:gd name="T45" fmla="*/ 2147483647 h 525"/>
              <a:gd name="T46" fmla="*/ 2147483647 w 564"/>
              <a:gd name="T47" fmla="*/ 2147483647 h 525"/>
              <a:gd name="T48" fmla="*/ 2147483647 w 564"/>
              <a:gd name="T49" fmla="*/ 2147483647 h 525"/>
              <a:gd name="T50" fmla="*/ 2147483647 w 564"/>
              <a:gd name="T51" fmla="*/ 2147483647 h 525"/>
              <a:gd name="T52" fmla="*/ 2147483647 w 564"/>
              <a:gd name="T53" fmla="*/ 2147483647 h 525"/>
              <a:gd name="T54" fmla="*/ 2147483647 w 564"/>
              <a:gd name="T55" fmla="*/ 2147483647 h 525"/>
              <a:gd name="T56" fmla="*/ 2147483647 w 564"/>
              <a:gd name="T57" fmla="*/ 2147483647 h 525"/>
              <a:gd name="T58" fmla="*/ 2147483647 w 564"/>
              <a:gd name="T59" fmla="*/ 2147483647 h 525"/>
              <a:gd name="T60" fmla="*/ 2147483647 w 564"/>
              <a:gd name="T61" fmla="*/ 2147483647 h 525"/>
              <a:gd name="T62" fmla="*/ 2147483647 w 564"/>
              <a:gd name="T63" fmla="*/ 2147483647 h 525"/>
              <a:gd name="T64" fmla="*/ 2147483647 w 564"/>
              <a:gd name="T65" fmla="*/ 2147483647 h 525"/>
              <a:gd name="T66" fmla="*/ 2147483647 w 564"/>
              <a:gd name="T67" fmla="*/ 2147483647 h 525"/>
              <a:gd name="T68" fmla="*/ 2147483647 w 564"/>
              <a:gd name="T69" fmla="*/ 2147483647 h 525"/>
              <a:gd name="T70" fmla="*/ 2147483647 w 564"/>
              <a:gd name="T71" fmla="*/ 2147483647 h 525"/>
              <a:gd name="T72" fmla="*/ 2147483647 w 564"/>
              <a:gd name="T73" fmla="*/ 2147483647 h 525"/>
              <a:gd name="T74" fmla="*/ 2147483647 w 564"/>
              <a:gd name="T75" fmla="*/ 2147483647 h 525"/>
              <a:gd name="T76" fmla="*/ 2147483647 w 564"/>
              <a:gd name="T77" fmla="*/ 2147483647 h 525"/>
              <a:gd name="T78" fmla="*/ 2147483647 w 564"/>
              <a:gd name="T79" fmla="*/ 2147483647 h 525"/>
              <a:gd name="T80" fmla="*/ 2147483647 w 564"/>
              <a:gd name="T81" fmla="*/ 2147483647 h 525"/>
              <a:gd name="T82" fmla="*/ 0 w 564"/>
              <a:gd name="T83" fmla="*/ 2147483647 h 525"/>
              <a:gd name="T84" fmla="*/ 2147483647 w 564"/>
              <a:gd name="T85" fmla="*/ 0 h 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4"/>
              <a:gd name="T130" fmla="*/ 0 h 525"/>
              <a:gd name="T131" fmla="*/ 564 w 564"/>
              <a:gd name="T132" fmla="*/ 525 h 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4" h="525">
                <a:moveTo>
                  <a:pt x="6" y="0"/>
                </a:moveTo>
                <a:lnTo>
                  <a:pt x="72" y="11"/>
                </a:lnTo>
                <a:lnTo>
                  <a:pt x="131" y="21"/>
                </a:lnTo>
                <a:lnTo>
                  <a:pt x="185" y="34"/>
                </a:lnTo>
                <a:lnTo>
                  <a:pt x="237" y="49"/>
                </a:lnTo>
                <a:lnTo>
                  <a:pt x="283" y="65"/>
                </a:lnTo>
                <a:lnTo>
                  <a:pt x="323" y="82"/>
                </a:lnTo>
                <a:lnTo>
                  <a:pt x="345" y="91"/>
                </a:lnTo>
                <a:lnTo>
                  <a:pt x="360" y="101"/>
                </a:lnTo>
                <a:lnTo>
                  <a:pt x="396" y="120"/>
                </a:lnTo>
                <a:lnTo>
                  <a:pt x="424" y="142"/>
                </a:lnTo>
                <a:lnTo>
                  <a:pt x="452" y="163"/>
                </a:lnTo>
                <a:lnTo>
                  <a:pt x="494" y="205"/>
                </a:lnTo>
                <a:lnTo>
                  <a:pt x="524" y="253"/>
                </a:lnTo>
                <a:lnTo>
                  <a:pt x="546" y="297"/>
                </a:lnTo>
                <a:lnTo>
                  <a:pt x="558" y="341"/>
                </a:lnTo>
                <a:lnTo>
                  <a:pt x="564" y="384"/>
                </a:lnTo>
                <a:lnTo>
                  <a:pt x="564" y="422"/>
                </a:lnTo>
                <a:lnTo>
                  <a:pt x="560" y="456"/>
                </a:lnTo>
                <a:lnTo>
                  <a:pt x="548" y="507"/>
                </a:lnTo>
                <a:lnTo>
                  <a:pt x="542" y="525"/>
                </a:lnTo>
                <a:lnTo>
                  <a:pt x="510" y="523"/>
                </a:lnTo>
                <a:lnTo>
                  <a:pt x="516" y="505"/>
                </a:lnTo>
                <a:lnTo>
                  <a:pt x="528" y="455"/>
                </a:lnTo>
                <a:lnTo>
                  <a:pt x="532" y="422"/>
                </a:lnTo>
                <a:lnTo>
                  <a:pt x="532" y="385"/>
                </a:lnTo>
                <a:lnTo>
                  <a:pt x="526" y="343"/>
                </a:lnTo>
                <a:lnTo>
                  <a:pt x="514" y="300"/>
                </a:lnTo>
                <a:lnTo>
                  <a:pt x="494" y="258"/>
                </a:lnTo>
                <a:lnTo>
                  <a:pt x="466" y="215"/>
                </a:lnTo>
                <a:lnTo>
                  <a:pt x="424" y="172"/>
                </a:lnTo>
                <a:lnTo>
                  <a:pt x="398" y="152"/>
                </a:lnTo>
                <a:lnTo>
                  <a:pt x="372" y="132"/>
                </a:lnTo>
                <a:lnTo>
                  <a:pt x="339" y="114"/>
                </a:lnTo>
                <a:lnTo>
                  <a:pt x="323" y="105"/>
                </a:lnTo>
                <a:lnTo>
                  <a:pt x="305" y="97"/>
                </a:lnTo>
                <a:lnTo>
                  <a:pt x="265" y="80"/>
                </a:lnTo>
                <a:lnTo>
                  <a:pt x="221" y="65"/>
                </a:lnTo>
                <a:lnTo>
                  <a:pt x="173" y="51"/>
                </a:lnTo>
                <a:lnTo>
                  <a:pt x="120" y="38"/>
                </a:lnTo>
                <a:lnTo>
                  <a:pt x="62" y="28"/>
                </a:lnTo>
                <a:lnTo>
                  <a:pt x="0" y="19"/>
                </a:lnTo>
                <a:lnTo>
                  <a:pt x="6" y="0"/>
                </a:lnTo>
                <a:close/>
              </a:path>
            </a:pathLst>
          </a:custGeom>
          <a:solidFill>
            <a:srgbClr val="FFFFFF"/>
          </a:solidFill>
          <a:ln w="9525">
            <a:solidFill>
              <a:schemeClr val="tx1"/>
            </a:solidFill>
            <a:round/>
            <a:headEnd/>
            <a:tailEnd/>
          </a:ln>
        </p:spPr>
        <p:txBody>
          <a:bodyPr/>
          <a:lstStyle/>
          <a:p>
            <a:endParaRPr lang="en-US"/>
          </a:p>
        </p:txBody>
      </p:sp>
      <p:sp>
        <p:nvSpPr>
          <p:cNvPr id="59417" name="Freeform 1056"/>
          <p:cNvSpPr>
            <a:spLocks/>
          </p:cNvSpPr>
          <p:nvPr/>
        </p:nvSpPr>
        <p:spPr bwMode="auto">
          <a:xfrm>
            <a:off x="5705475" y="2679700"/>
            <a:ext cx="836613" cy="915988"/>
          </a:xfrm>
          <a:custGeom>
            <a:avLst/>
            <a:gdLst>
              <a:gd name="T0" fmla="*/ 0 w 1187"/>
              <a:gd name="T1" fmla="*/ 2147483647 h 577"/>
              <a:gd name="T2" fmla="*/ 2147483647 w 1187"/>
              <a:gd name="T3" fmla="*/ 2147483647 h 577"/>
              <a:gd name="T4" fmla="*/ 2147483647 w 1187"/>
              <a:gd name="T5" fmla="*/ 2147483647 h 577"/>
              <a:gd name="T6" fmla="*/ 2147483647 w 1187"/>
              <a:gd name="T7" fmla="*/ 0 h 577"/>
              <a:gd name="T8" fmla="*/ 0 w 1187"/>
              <a:gd name="T9" fmla="*/ 2147483647 h 577"/>
              <a:gd name="T10" fmla="*/ 0 60000 65536"/>
              <a:gd name="T11" fmla="*/ 0 60000 65536"/>
              <a:gd name="T12" fmla="*/ 0 60000 65536"/>
              <a:gd name="T13" fmla="*/ 0 60000 65536"/>
              <a:gd name="T14" fmla="*/ 0 60000 65536"/>
              <a:gd name="T15" fmla="*/ 0 w 1187"/>
              <a:gd name="T16" fmla="*/ 0 h 577"/>
              <a:gd name="T17" fmla="*/ 1187 w 1187"/>
              <a:gd name="T18" fmla="*/ 577 h 577"/>
            </a:gdLst>
            <a:ahLst/>
            <a:cxnLst>
              <a:cxn ang="T10">
                <a:pos x="T0" y="T1"/>
              </a:cxn>
              <a:cxn ang="T11">
                <a:pos x="T2" y="T3"/>
              </a:cxn>
              <a:cxn ang="T12">
                <a:pos x="T4" y="T5"/>
              </a:cxn>
              <a:cxn ang="T13">
                <a:pos x="T6" y="T7"/>
              </a:cxn>
              <a:cxn ang="T14">
                <a:pos x="T8" y="T9"/>
              </a:cxn>
            </a:cxnLst>
            <a:rect l="T15" t="T16" r="T17" b="T18"/>
            <a:pathLst>
              <a:path w="1187" h="577">
                <a:moveTo>
                  <a:pt x="0" y="563"/>
                </a:moveTo>
                <a:lnTo>
                  <a:pt x="22" y="577"/>
                </a:lnTo>
                <a:lnTo>
                  <a:pt x="1187" y="13"/>
                </a:lnTo>
                <a:lnTo>
                  <a:pt x="1165" y="0"/>
                </a:lnTo>
                <a:lnTo>
                  <a:pt x="0" y="563"/>
                </a:lnTo>
                <a:close/>
              </a:path>
            </a:pathLst>
          </a:custGeom>
          <a:solidFill>
            <a:srgbClr val="FFFFFF"/>
          </a:solidFill>
          <a:ln w="9525">
            <a:solidFill>
              <a:schemeClr val="tx1"/>
            </a:solidFill>
            <a:round/>
            <a:headEnd/>
            <a:tailEnd/>
          </a:ln>
        </p:spPr>
        <p:txBody>
          <a:bodyPr/>
          <a:lstStyle/>
          <a:p>
            <a:endParaRPr lang="en-US"/>
          </a:p>
        </p:txBody>
      </p:sp>
      <p:sp>
        <p:nvSpPr>
          <p:cNvPr id="59418" name="Freeform 1057"/>
          <p:cNvSpPr>
            <a:spLocks/>
          </p:cNvSpPr>
          <p:nvPr/>
        </p:nvSpPr>
        <p:spPr bwMode="auto">
          <a:xfrm>
            <a:off x="6529388" y="2305050"/>
            <a:ext cx="528637" cy="398463"/>
          </a:xfrm>
          <a:custGeom>
            <a:avLst/>
            <a:gdLst>
              <a:gd name="T0" fmla="*/ 0 w 751"/>
              <a:gd name="T1" fmla="*/ 2147483647 h 251"/>
              <a:gd name="T2" fmla="*/ 2147483647 w 751"/>
              <a:gd name="T3" fmla="*/ 2147483647 h 251"/>
              <a:gd name="T4" fmla="*/ 2147483647 w 751"/>
              <a:gd name="T5" fmla="*/ 2147483647 h 251"/>
              <a:gd name="T6" fmla="*/ 2147483647 w 751"/>
              <a:gd name="T7" fmla="*/ 0 h 251"/>
              <a:gd name="T8" fmla="*/ 0 w 751"/>
              <a:gd name="T9" fmla="*/ 2147483647 h 251"/>
              <a:gd name="T10" fmla="*/ 0 60000 65536"/>
              <a:gd name="T11" fmla="*/ 0 60000 65536"/>
              <a:gd name="T12" fmla="*/ 0 60000 65536"/>
              <a:gd name="T13" fmla="*/ 0 60000 65536"/>
              <a:gd name="T14" fmla="*/ 0 60000 65536"/>
              <a:gd name="T15" fmla="*/ 0 w 751"/>
              <a:gd name="T16" fmla="*/ 0 h 251"/>
              <a:gd name="T17" fmla="*/ 751 w 751"/>
              <a:gd name="T18" fmla="*/ 251 h 251"/>
            </a:gdLst>
            <a:ahLst/>
            <a:cxnLst>
              <a:cxn ang="T10">
                <a:pos x="T0" y="T1"/>
              </a:cxn>
              <a:cxn ang="T11">
                <a:pos x="T2" y="T3"/>
              </a:cxn>
              <a:cxn ang="T12">
                <a:pos x="T4" y="T5"/>
              </a:cxn>
              <a:cxn ang="T13">
                <a:pos x="T6" y="T7"/>
              </a:cxn>
              <a:cxn ang="T14">
                <a:pos x="T8" y="T9"/>
              </a:cxn>
            </a:cxnLst>
            <a:rect l="T15" t="T16" r="T17" b="T18"/>
            <a:pathLst>
              <a:path w="751" h="251">
                <a:moveTo>
                  <a:pt x="0" y="234"/>
                </a:moveTo>
                <a:lnTo>
                  <a:pt x="16" y="251"/>
                </a:lnTo>
                <a:lnTo>
                  <a:pt x="751" y="16"/>
                </a:lnTo>
                <a:lnTo>
                  <a:pt x="735" y="0"/>
                </a:lnTo>
                <a:lnTo>
                  <a:pt x="0" y="234"/>
                </a:lnTo>
                <a:close/>
              </a:path>
            </a:pathLst>
          </a:custGeom>
          <a:solidFill>
            <a:srgbClr val="FFFFFF"/>
          </a:solidFill>
          <a:ln w="9525">
            <a:solidFill>
              <a:schemeClr val="tx1"/>
            </a:solidFill>
            <a:round/>
            <a:headEnd/>
            <a:tailEnd/>
          </a:ln>
        </p:spPr>
        <p:txBody>
          <a:bodyPr/>
          <a:lstStyle/>
          <a:p>
            <a:endParaRPr lang="en-US"/>
          </a:p>
        </p:txBody>
      </p:sp>
      <p:sp>
        <p:nvSpPr>
          <p:cNvPr id="59419" name="Freeform 1058"/>
          <p:cNvSpPr>
            <a:spLocks/>
          </p:cNvSpPr>
          <p:nvPr/>
        </p:nvSpPr>
        <p:spPr bwMode="auto">
          <a:xfrm>
            <a:off x="6526213" y="2676525"/>
            <a:ext cx="15875" cy="26988"/>
          </a:xfrm>
          <a:custGeom>
            <a:avLst/>
            <a:gdLst>
              <a:gd name="T0" fmla="*/ 0 w 22"/>
              <a:gd name="T1" fmla="*/ 2147483647 h 17"/>
              <a:gd name="T2" fmla="*/ 2147483647 w 22"/>
              <a:gd name="T3" fmla="*/ 0 h 17"/>
              <a:gd name="T4" fmla="*/ 2147483647 w 22"/>
              <a:gd name="T5" fmla="*/ 2147483647 h 17"/>
              <a:gd name="T6" fmla="*/ 2147483647 w 22"/>
              <a:gd name="T7" fmla="*/ 2147483647 h 17"/>
              <a:gd name="T8" fmla="*/ 0 w 22"/>
              <a:gd name="T9" fmla="*/ 2147483647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2"/>
                </a:moveTo>
                <a:lnTo>
                  <a:pt x="4" y="0"/>
                </a:lnTo>
                <a:lnTo>
                  <a:pt x="20" y="17"/>
                </a:lnTo>
                <a:lnTo>
                  <a:pt x="22" y="15"/>
                </a:lnTo>
                <a:lnTo>
                  <a:pt x="0" y="2"/>
                </a:lnTo>
                <a:close/>
              </a:path>
            </a:pathLst>
          </a:custGeom>
          <a:solidFill>
            <a:srgbClr val="FFFFFF"/>
          </a:solidFill>
          <a:ln w="9525">
            <a:solidFill>
              <a:schemeClr val="tx1"/>
            </a:solidFill>
            <a:round/>
            <a:headEnd/>
            <a:tailEnd/>
          </a:ln>
        </p:spPr>
        <p:txBody>
          <a:bodyPr/>
          <a:lstStyle/>
          <a:p>
            <a:endParaRPr lang="en-US"/>
          </a:p>
        </p:txBody>
      </p:sp>
      <p:sp>
        <p:nvSpPr>
          <p:cNvPr id="59420" name="Freeform 1059"/>
          <p:cNvSpPr>
            <a:spLocks/>
          </p:cNvSpPr>
          <p:nvPr/>
        </p:nvSpPr>
        <p:spPr bwMode="auto">
          <a:xfrm>
            <a:off x="7048500" y="2305050"/>
            <a:ext cx="400050" cy="828675"/>
          </a:xfrm>
          <a:custGeom>
            <a:avLst/>
            <a:gdLst>
              <a:gd name="T0" fmla="*/ 2147483647 w 567"/>
              <a:gd name="T1" fmla="*/ 0 h 522"/>
              <a:gd name="T2" fmla="*/ 2147483647 w 567"/>
              <a:gd name="T3" fmla="*/ 2147483647 h 522"/>
              <a:gd name="T4" fmla="*/ 2147483647 w 567"/>
              <a:gd name="T5" fmla="*/ 2147483647 h 522"/>
              <a:gd name="T6" fmla="*/ 2147483647 w 567"/>
              <a:gd name="T7" fmla="*/ 2147483647 h 522"/>
              <a:gd name="T8" fmla="*/ 2147483647 w 567"/>
              <a:gd name="T9" fmla="*/ 2147483647 h 522"/>
              <a:gd name="T10" fmla="*/ 2147483647 w 567"/>
              <a:gd name="T11" fmla="*/ 2147483647 h 522"/>
              <a:gd name="T12" fmla="*/ 2147483647 w 567"/>
              <a:gd name="T13" fmla="*/ 2147483647 h 522"/>
              <a:gd name="T14" fmla="*/ 2147483647 w 567"/>
              <a:gd name="T15" fmla="*/ 2147483647 h 522"/>
              <a:gd name="T16" fmla="*/ 2147483647 w 567"/>
              <a:gd name="T17" fmla="*/ 2147483647 h 522"/>
              <a:gd name="T18" fmla="*/ 2147483647 w 567"/>
              <a:gd name="T19" fmla="*/ 2147483647 h 522"/>
              <a:gd name="T20" fmla="*/ 2147483647 w 567"/>
              <a:gd name="T21" fmla="*/ 2147483647 h 522"/>
              <a:gd name="T22" fmla="*/ 2147483647 w 567"/>
              <a:gd name="T23" fmla="*/ 2147483647 h 522"/>
              <a:gd name="T24" fmla="*/ 2147483647 w 567"/>
              <a:gd name="T25" fmla="*/ 2147483647 h 522"/>
              <a:gd name="T26" fmla="*/ 2147483647 w 567"/>
              <a:gd name="T27" fmla="*/ 2147483647 h 522"/>
              <a:gd name="T28" fmla="*/ 2147483647 w 567"/>
              <a:gd name="T29" fmla="*/ 2147483647 h 522"/>
              <a:gd name="T30" fmla="*/ 2147483647 w 567"/>
              <a:gd name="T31" fmla="*/ 2147483647 h 522"/>
              <a:gd name="T32" fmla="*/ 2147483647 w 567"/>
              <a:gd name="T33" fmla="*/ 2147483647 h 522"/>
              <a:gd name="T34" fmla="*/ 2147483647 w 567"/>
              <a:gd name="T35" fmla="*/ 2147483647 h 522"/>
              <a:gd name="T36" fmla="*/ 2147483647 w 567"/>
              <a:gd name="T37" fmla="*/ 2147483647 h 522"/>
              <a:gd name="T38" fmla="*/ 2147483647 w 567"/>
              <a:gd name="T39" fmla="*/ 2147483647 h 522"/>
              <a:gd name="T40" fmla="*/ 2147483647 w 567"/>
              <a:gd name="T41" fmla="*/ 2147483647 h 522"/>
              <a:gd name="T42" fmla="*/ 2147483647 w 567"/>
              <a:gd name="T43" fmla="*/ 2147483647 h 522"/>
              <a:gd name="T44" fmla="*/ 2147483647 w 567"/>
              <a:gd name="T45" fmla="*/ 2147483647 h 522"/>
              <a:gd name="T46" fmla="*/ 2147483647 w 567"/>
              <a:gd name="T47" fmla="*/ 2147483647 h 522"/>
              <a:gd name="T48" fmla="*/ 2147483647 w 567"/>
              <a:gd name="T49" fmla="*/ 2147483647 h 522"/>
              <a:gd name="T50" fmla="*/ 2147483647 w 567"/>
              <a:gd name="T51" fmla="*/ 2147483647 h 522"/>
              <a:gd name="T52" fmla="*/ 2147483647 w 567"/>
              <a:gd name="T53" fmla="*/ 2147483647 h 522"/>
              <a:gd name="T54" fmla="*/ 2147483647 w 567"/>
              <a:gd name="T55" fmla="*/ 2147483647 h 522"/>
              <a:gd name="T56" fmla="*/ 2147483647 w 567"/>
              <a:gd name="T57" fmla="*/ 2147483647 h 522"/>
              <a:gd name="T58" fmla="*/ 2147483647 w 567"/>
              <a:gd name="T59" fmla="*/ 2147483647 h 522"/>
              <a:gd name="T60" fmla="*/ 2147483647 w 567"/>
              <a:gd name="T61" fmla="*/ 2147483647 h 522"/>
              <a:gd name="T62" fmla="*/ 2147483647 w 567"/>
              <a:gd name="T63" fmla="*/ 2147483647 h 522"/>
              <a:gd name="T64" fmla="*/ 2147483647 w 567"/>
              <a:gd name="T65" fmla="*/ 2147483647 h 522"/>
              <a:gd name="T66" fmla="*/ 2147483647 w 567"/>
              <a:gd name="T67" fmla="*/ 2147483647 h 522"/>
              <a:gd name="T68" fmla="*/ 2147483647 w 567"/>
              <a:gd name="T69" fmla="*/ 2147483647 h 522"/>
              <a:gd name="T70" fmla="*/ 2147483647 w 567"/>
              <a:gd name="T71" fmla="*/ 2147483647 h 522"/>
              <a:gd name="T72" fmla="*/ 2147483647 w 567"/>
              <a:gd name="T73" fmla="*/ 2147483647 h 522"/>
              <a:gd name="T74" fmla="*/ 2147483647 w 567"/>
              <a:gd name="T75" fmla="*/ 2147483647 h 522"/>
              <a:gd name="T76" fmla="*/ 2147483647 w 567"/>
              <a:gd name="T77" fmla="*/ 2147483647 h 522"/>
              <a:gd name="T78" fmla="*/ 2147483647 w 567"/>
              <a:gd name="T79" fmla="*/ 2147483647 h 522"/>
              <a:gd name="T80" fmla="*/ 2147483647 w 567"/>
              <a:gd name="T81" fmla="*/ 2147483647 h 522"/>
              <a:gd name="T82" fmla="*/ 2147483647 w 567"/>
              <a:gd name="T83" fmla="*/ 2147483647 h 522"/>
              <a:gd name="T84" fmla="*/ 2147483647 w 567"/>
              <a:gd name="T85" fmla="*/ 2147483647 h 522"/>
              <a:gd name="T86" fmla="*/ 0 w 567"/>
              <a:gd name="T87" fmla="*/ 2147483647 h 522"/>
              <a:gd name="T88" fmla="*/ 2147483647 w 567"/>
              <a:gd name="T89" fmla="*/ 0 h 5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7"/>
              <a:gd name="T136" fmla="*/ 0 h 522"/>
              <a:gd name="T137" fmla="*/ 567 w 567"/>
              <a:gd name="T138" fmla="*/ 522 h 5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7" h="522">
                <a:moveTo>
                  <a:pt x="10" y="0"/>
                </a:moveTo>
                <a:lnTo>
                  <a:pt x="77" y="12"/>
                </a:lnTo>
                <a:lnTo>
                  <a:pt x="141" y="25"/>
                </a:lnTo>
                <a:lnTo>
                  <a:pt x="199" y="41"/>
                </a:lnTo>
                <a:lnTo>
                  <a:pt x="251" y="57"/>
                </a:lnTo>
                <a:lnTo>
                  <a:pt x="296" y="76"/>
                </a:lnTo>
                <a:lnTo>
                  <a:pt x="340" y="94"/>
                </a:lnTo>
                <a:lnTo>
                  <a:pt x="378" y="112"/>
                </a:lnTo>
                <a:lnTo>
                  <a:pt x="412" y="133"/>
                </a:lnTo>
                <a:lnTo>
                  <a:pt x="468" y="176"/>
                </a:lnTo>
                <a:lnTo>
                  <a:pt x="491" y="198"/>
                </a:lnTo>
                <a:lnTo>
                  <a:pt x="509" y="220"/>
                </a:lnTo>
                <a:lnTo>
                  <a:pt x="525" y="241"/>
                </a:lnTo>
                <a:lnTo>
                  <a:pt x="537" y="264"/>
                </a:lnTo>
                <a:lnTo>
                  <a:pt x="557" y="308"/>
                </a:lnTo>
                <a:lnTo>
                  <a:pt x="561" y="329"/>
                </a:lnTo>
                <a:lnTo>
                  <a:pt x="565" y="351"/>
                </a:lnTo>
                <a:lnTo>
                  <a:pt x="567" y="389"/>
                </a:lnTo>
                <a:lnTo>
                  <a:pt x="563" y="424"/>
                </a:lnTo>
                <a:lnTo>
                  <a:pt x="557" y="457"/>
                </a:lnTo>
                <a:lnTo>
                  <a:pt x="539" y="503"/>
                </a:lnTo>
                <a:lnTo>
                  <a:pt x="529" y="522"/>
                </a:lnTo>
                <a:lnTo>
                  <a:pt x="499" y="517"/>
                </a:lnTo>
                <a:lnTo>
                  <a:pt x="507" y="500"/>
                </a:lnTo>
                <a:lnTo>
                  <a:pt x="525" y="454"/>
                </a:lnTo>
                <a:lnTo>
                  <a:pt x="531" y="423"/>
                </a:lnTo>
                <a:lnTo>
                  <a:pt x="535" y="389"/>
                </a:lnTo>
                <a:lnTo>
                  <a:pt x="533" y="352"/>
                </a:lnTo>
                <a:lnTo>
                  <a:pt x="529" y="331"/>
                </a:lnTo>
                <a:lnTo>
                  <a:pt x="525" y="310"/>
                </a:lnTo>
                <a:lnTo>
                  <a:pt x="507" y="270"/>
                </a:lnTo>
                <a:lnTo>
                  <a:pt x="495" y="248"/>
                </a:lnTo>
                <a:lnTo>
                  <a:pt x="480" y="226"/>
                </a:lnTo>
                <a:lnTo>
                  <a:pt x="464" y="207"/>
                </a:lnTo>
                <a:lnTo>
                  <a:pt x="442" y="186"/>
                </a:lnTo>
                <a:lnTo>
                  <a:pt x="388" y="146"/>
                </a:lnTo>
                <a:lnTo>
                  <a:pt x="358" y="126"/>
                </a:lnTo>
                <a:lnTo>
                  <a:pt x="318" y="108"/>
                </a:lnTo>
                <a:lnTo>
                  <a:pt x="278" y="91"/>
                </a:lnTo>
                <a:lnTo>
                  <a:pt x="235" y="73"/>
                </a:lnTo>
                <a:lnTo>
                  <a:pt x="183" y="57"/>
                </a:lnTo>
                <a:lnTo>
                  <a:pt x="129" y="42"/>
                </a:lnTo>
                <a:lnTo>
                  <a:pt x="67" y="30"/>
                </a:lnTo>
                <a:lnTo>
                  <a:pt x="0" y="17"/>
                </a:lnTo>
                <a:lnTo>
                  <a:pt x="10" y="0"/>
                </a:lnTo>
                <a:close/>
              </a:path>
            </a:pathLst>
          </a:custGeom>
          <a:solidFill>
            <a:srgbClr val="FFFFFF"/>
          </a:solidFill>
          <a:ln w="9525">
            <a:solidFill>
              <a:schemeClr val="tx1"/>
            </a:solidFill>
            <a:round/>
            <a:headEnd/>
            <a:tailEnd/>
          </a:ln>
        </p:spPr>
        <p:txBody>
          <a:bodyPr/>
          <a:lstStyle/>
          <a:p>
            <a:endParaRPr lang="en-US"/>
          </a:p>
        </p:txBody>
      </p:sp>
      <p:sp>
        <p:nvSpPr>
          <p:cNvPr id="59421" name="Freeform 1060"/>
          <p:cNvSpPr>
            <a:spLocks/>
          </p:cNvSpPr>
          <p:nvPr/>
        </p:nvSpPr>
        <p:spPr bwMode="auto">
          <a:xfrm>
            <a:off x="7046913" y="2301875"/>
            <a:ext cx="11112" cy="30163"/>
          </a:xfrm>
          <a:custGeom>
            <a:avLst/>
            <a:gdLst>
              <a:gd name="T0" fmla="*/ 0 w 16"/>
              <a:gd name="T1" fmla="*/ 2147483647 h 19"/>
              <a:gd name="T2" fmla="*/ 2147483647 w 16"/>
              <a:gd name="T3" fmla="*/ 0 h 19"/>
              <a:gd name="T4" fmla="*/ 2147483647 w 16"/>
              <a:gd name="T5" fmla="*/ 2147483647 h 19"/>
              <a:gd name="T6" fmla="*/ 2147483647 w 16"/>
              <a:gd name="T7" fmla="*/ 2147483647 h 19"/>
              <a:gd name="T8" fmla="*/ 2147483647 w 16"/>
              <a:gd name="T9" fmla="*/ 2147483647 h 19"/>
              <a:gd name="T10" fmla="*/ 0 w 16"/>
              <a:gd name="T11" fmla="*/ 2147483647 h 19"/>
              <a:gd name="T12" fmla="*/ 0 60000 65536"/>
              <a:gd name="T13" fmla="*/ 0 60000 65536"/>
              <a:gd name="T14" fmla="*/ 0 60000 65536"/>
              <a:gd name="T15" fmla="*/ 0 60000 65536"/>
              <a:gd name="T16" fmla="*/ 0 60000 65536"/>
              <a:gd name="T17" fmla="*/ 0 60000 65536"/>
              <a:gd name="T18" fmla="*/ 0 w 16"/>
              <a:gd name="T19" fmla="*/ 0 h 19"/>
              <a:gd name="T20" fmla="*/ 16 w 1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6" h="19">
                <a:moveTo>
                  <a:pt x="0" y="2"/>
                </a:moveTo>
                <a:lnTo>
                  <a:pt x="4" y="0"/>
                </a:lnTo>
                <a:lnTo>
                  <a:pt x="12" y="2"/>
                </a:lnTo>
                <a:lnTo>
                  <a:pt x="2" y="19"/>
                </a:lnTo>
                <a:lnTo>
                  <a:pt x="16" y="18"/>
                </a:lnTo>
                <a:lnTo>
                  <a:pt x="0" y="2"/>
                </a:lnTo>
                <a:close/>
              </a:path>
            </a:pathLst>
          </a:custGeom>
          <a:solidFill>
            <a:srgbClr val="FFFFFF"/>
          </a:solidFill>
          <a:ln w="9525">
            <a:solidFill>
              <a:schemeClr val="tx1"/>
            </a:solidFill>
            <a:round/>
            <a:headEnd/>
            <a:tailEnd/>
          </a:ln>
        </p:spPr>
        <p:txBody>
          <a:bodyPr/>
          <a:lstStyle/>
          <a:p>
            <a:endParaRPr lang="en-US"/>
          </a:p>
        </p:txBody>
      </p:sp>
      <p:sp>
        <p:nvSpPr>
          <p:cNvPr id="59422" name="Freeform 1061"/>
          <p:cNvSpPr>
            <a:spLocks/>
          </p:cNvSpPr>
          <p:nvPr/>
        </p:nvSpPr>
        <p:spPr bwMode="auto">
          <a:xfrm>
            <a:off x="6869113" y="3117850"/>
            <a:ext cx="549275" cy="420688"/>
          </a:xfrm>
          <a:custGeom>
            <a:avLst/>
            <a:gdLst>
              <a:gd name="T0" fmla="*/ 2147483647 w 778"/>
              <a:gd name="T1" fmla="*/ 2147483647 h 265"/>
              <a:gd name="T2" fmla="*/ 2147483647 w 778"/>
              <a:gd name="T3" fmla="*/ 0 h 265"/>
              <a:gd name="T4" fmla="*/ 0 w 778"/>
              <a:gd name="T5" fmla="*/ 2147483647 h 265"/>
              <a:gd name="T6" fmla="*/ 2147483647 w 778"/>
              <a:gd name="T7" fmla="*/ 2147483647 h 265"/>
              <a:gd name="T8" fmla="*/ 2147483647 w 778"/>
              <a:gd name="T9" fmla="*/ 2147483647 h 265"/>
              <a:gd name="T10" fmla="*/ 0 60000 65536"/>
              <a:gd name="T11" fmla="*/ 0 60000 65536"/>
              <a:gd name="T12" fmla="*/ 0 60000 65536"/>
              <a:gd name="T13" fmla="*/ 0 60000 65536"/>
              <a:gd name="T14" fmla="*/ 0 60000 65536"/>
              <a:gd name="T15" fmla="*/ 0 w 778"/>
              <a:gd name="T16" fmla="*/ 0 h 265"/>
              <a:gd name="T17" fmla="*/ 778 w 778"/>
              <a:gd name="T18" fmla="*/ 265 h 265"/>
            </a:gdLst>
            <a:ahLst/>
            <a:cxnLst>
              <a:cxn ang="T10">
                <a:pos x="T0" y="T1"/>
              </a:cxn>
              <a:cxn ang="T11">
                <a:pos x="T2" y="T3"/>
              </a:cxn>
              <a:cxn ang="T12">
                <a:pos x="T4" y="T5"/>
              </a:cxn>
              <a:cxn ang="T13">
                <a:pos x="T6" y="T7"/>
              </a:cxn>
              <a:cxn ang="T14">
                <a:pos x="T8" y="T9"/>
              </a:cxn>
            </a:cxnLst>
            <a:rect l="T15" t="T16" r="T17" b="T18"/>
            <a:pathLst>
              <a:path w="778" h="265">
                <a:moveTo>
                  <a:pt x="778" y="15"/>
                </a:moveTo>
                <a:lnTo>
                  <a:pt x="760" y="0"/>
                </a:lnTo>
                <a:lnTo>
                  <a:pt x="0" y="250"/>
                </a:lnTo>
                <a:lnTo>
                  <a:pt x="18" y="265"/>
                </a:lnTo>
                <a:lnTo>
                  <a:pt x="778" y="15"/>
                </a:lnTo>
                <a:close/>
              </a:path>
            </a:pathLst>
          </a:custGeom>
          <a:solidFill>
            <a:srgbClr val="FFFFFF"/>
          </a:solidFill>
          <a:ln w="9525">
            <a:solidFill>
              <a:schemeClr val="tx1"/>
            </a:solidFill>
            <a:round/>
            <a:headEnd/>
            <a:tailEnd/>
          </a:ln>
        </p:spPr>
        <p:txBody>
          <a:bodyPr/>
          <a:lstStyle/>
          <a:p>
            <a:endParaRPr lang="en-US"/>
          </a:p>
        </p:txBody>
      </p:sp>
      <p:sp>
        <p:nvSpPr>
          <p:cNvPr id="59423" name="Freeform 1062"/>
          <p:cNvSpPr>
            <a:spLocks/>
          </p:cNvSpPr>
          <p:nvPr/>
        </p:nvSpPr>
        <p:spPr bwMode="auto">
          <a:xfrm>
            <a:off x="7400925" y="3117850"/>
            <a:ext cx="22225" cy="23813"/>
          </a:xfrm>
          <a:custGeom>
            <a:avLst/>
            <a:gdLst>
              <a:gd name="T0" fmla="*/ 2147483647 w 30"/>
              <a:gd name="T1" fmla="*/ 2147483647 h 15"/>
              <a:gd name="T2" fmla="*/ 2147483647 w 30"/>
              <a:gd name="T3" fmla="*/ 2147483647 h 15"/>
              <a:gd name="T4" fmla="*/ 2147483647 w 30"/>
              <a:gd name="T5" fmla="*/ 2147483647 h 15"/>
              <a:gd name="T6" fmla="*/ 2147483647 w 30"/>
              <a:gd name="T7" fmla="*/ 0 h 15"/>
              <a:gd name="T8" fmla="*/ 0 w 30"/>
              <a:gd name="T9" fmla="*/ 2147483647 h 15"/>
              <a:gd name="T10" fmla="*/ 2147483647 w 30"/>
              <a:gd name="T11" fmla="*/ 2147483647 h 15"/>
              <a:gd name="T12" fmla="*/ 0 60000 65536"/>
              <a:gd name="T13" fmla="*/ 0 60000 65536"/>
              <a:gd name="T14" fmla="*/ 0 60000 65536"/>
              <a:gd name="T15" fmla="*/ 0 60000 65536"/>
              <a:gd name="T16" fmla="*/ 0 60000 65536"/>
              <a:gd name="T17" fmla="*/ 0 60000 65536"/>
              <a:gd name="T18" fmla="*/ 0 w 30"/>
              <a:gd name="T19" fmla="*/ 0 h 15"/>
              <a:gd name="T20" fmla="*/ 30 w 3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0" h="15">
                <a:moveTo>
                  <a:pt x="30" y="10"/>
                </a:moveTo>
                <a:lnTo>
                  <a:pt x="28" y="14"/>
                </a:lnTo>
                <a:lnTo>
                  <a:pt x="24" y="15"/>
                </a:lnTo>
                <a:lnTo>
                  <a:pt x="6" y="0"/>
                </a:lnTo>
                <a:lnTo>
                  <a:pt x="0" y="5"/>
                </a:lnTo>
                <a:lnTo>
                  <a:pt x="30" y="10"/>
                </a:lnTo>
                <a:close/>
              </a:path>
            </a:pathLst>
          </a:custGeom>
          <a:solidFill>
            <a:srgbClr val="FFFFFF"/>
          </a:solidFill>
          <a:ln w="9525">
            <a:solidFill>
              <a:schemeClr val="tx1"/>
            </a:solidFill>
            <a:round/>
            <a:headEnd/>
            <a:tailEnd/>
          </a:ln>
        </p:spPr>
        <p:txBody>
          <a:bodyPr/>
          <a:lstStyle/>
          <a:p>
            <a:endParaRPr lang="en-US"/>
          </a:p>
        </p:txBody>
      </p:sp>
      <p:sp>
        <p:nvSpPr>
          <p:cNvPr id="59424" name="Freeform 1063"/>
          <p:cNvSpPr>
            <a:spLocks/>
          </p:cNvSpPr>
          <p:nvPr/>
        </p:nvSpPr>
        <p:spPr bwMode="auto">
          <a:xfrm>
            <a:off x="6557963" y="3513138"/>
            <a:ext cx="322262" cy="192087"/>
          </a:xfrm>
          <a:custGeom>
            <a:avLst/>
            <a:gdLst>
              <a:gd name="T0" fmla="*/ 2147483647 w 458"/>
              <a:gd name="T1" fmla="*/ 2147483647 h 121"/>
              <a:gd name="T2" fmla="*/ 2147483647 w 458"/>
              <a:gd name="T3" fmla="*/ 0 h 121"/>
              <a:gd name="T4" fmla="*/ 0 w 458"/>
              <a:gd name="T5" fmla="*/ 2147483647 h 121"/>
              <a:gd name="T6" fmla="*/ 2147483647 w 458"/>
              <a:gd name="T7" fmla="*/ 2147483647 h 121"/>
              <a:gd name="T8" fmla="*/ 2147483647 w 458"/>
              <a:gd name="T9" fmla="*/ 2147483647 h 121"/>
              <a:gd name="T10" fmla="*/ 0 60000 65536"/>
              <a:gd name="T11" fmla="*/ 0 60000 65536"/>
              <a:gd name="T12" fmla="*/ 0 60000 65536"/>
              <a:gd name="T13" fmla="*/ 0 60000 65536"/>
              <a:gd name="T14" fmla="*/ 0 60000 65536"/>
              <a:gd name="T15" fmla="*/ 0 w 458"/>
              <a:gd name="T16" fmla="*/ 0 h 121"/>
              <a:gd name="T17" fmla="*/ 458 w 458"/>
              <a:gd name="T18" fmla="*/ 121 h 121"/>
            </a:gdLst>
            <a:ahLst/>
            <a:cxnLst>
              <a:cxn ang="T10">
                <a:pos x="T0" y="T1"/>
              </a:cxn>
              <a:cxn ang="T11">
                <a:pos x="T2" y="T3"/>
              </a:cxn>
              <a:cxn ang="T12">
                <a:pos x="T4" y="T5"/>
              </a:cxn>
              <a:cxn ang="T13">
                <a:pos x="T6" y="T7"/>
              </a:cxn>
              <a:cxn ang="T14">
                <a:pos x="T8" y="T9"/>
              </a:cxn>
            </a:cxnLst>
            <a:rect l="T15" t="T16" r="T17" b="T18"/>
            <a:pathLst>
              <a:path w="458" h="121">
                <a:moveTo>
                  <a:pt x="458" y="16"/>
                </a:moveTo>
                <a:lnTo>
                  <a:pt x="444" y="0"/>
                </a:lnTo>
                <a:lnTo>
                  <a:pt x="0" y="105"/>
                </a:lnTo>
                <a:lnTo>
                  <a:pt x="14" y="121"/>
                </a:lnTo>
                <a:lnTo>
                  <a:pt x="458" y="16"/>
                </a:lnTo>
                <a:close/>
              </a:path>
            </a:pathLst>
          </a:custGeom>
          <a:solidFill>
            <a:srgbClr val="FFFFFF"/>
          </a:solidFill>
          <a:ln w="9525">
            <a:solidFill>
              <a:schemeClr val="tx1"/>
            </a:solidFill>
            <a:round/>
            <a:headEnd/>
            <a:tailEnd/>
          </a:ln>
        </p:spPr>
        <p:txBody>
          <a:bodyPr/>
          <a:lstStyle/>
          <a:p>
            <a:endParaRPr lang="en-US"/>
          </a:p>
        </p:txBody>
      </p:sp>
      <p:sp>
        <p:nvSpPr>
          <p:cNvPr id="59425" name="Freeform 1064"/>
          <p:cNvSpPr>
            <a:spLocks/>
          </p:cNvSpPr>
          <p:nvPr/>
        </p:nvSpPr>
        <p:spPr bwMode="auto">
          <a:xfrm>
            <a:off x="6869113" y="3513138"/>
            <a:ext cx="12700" cy="25400"/>
          </a:xfrm>
          <a:custGeom>
            <a:avLst/>
            <a:gdLst>
              <a:gd name="T0" fmla="*/ 2147483647 w 18"/>
              <a:gd name="T1" fmla="*/ 2147483647 h 16"/>
              <a:gd name="T2" fmla="*/ 2147483647 w 18"/>
              <a:gd name="T3" fmla="*/ 2147483647 h 16"/>
              <a:gd name="T4" fmla="*/ 2147483647 w 18"/>
              <a:gd name="T5" fmla="*/ 0 h 16"/>
              <a:gd name="T6" fmla="*/ 0 w 18"/>
              <a:gd name="T7" fmla="*/ 2147483647 h 16"/>
              <a:gd name="T8" fmla="*/ 2147483647 w 18"/>
              <a:gd name="T9" fmla="*/ 2147483647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18" y="16"/>
                </a:moveTo>
                <a:lnTo>
                  <a:pt x="16" y="16"/>
                </a:lnTo>
                <a:lnTo>
                  <a:pt x="2" y="0"/>
                </a:lnTo>
                <a:lnTo>
                  <a:pt x="0" y="1"/>
                </a:lnTo>
                <a:lnTo>
                  <a:pt x="18" y="16"/>
                </a:lnTo>
                <a:close/>
              </a:path>
            </a:pathLst>
          </a:custGeom>
          <a:solidFill>
            <a:srgbClr val="FFFFFF"/>
          </a:solidFill>
          <a:ln w="9525">
            <a:solidFill>
              <a:schemeClr val="tx1"/>
            </a:solidFill>
            <a:round/>
            <a:headEnd/>
            <a:tailEnd/>
          </a:ln>
        </p:spPr>
        <p:txBody>
          <a:bodyPr/>
          <a:lstStyle/>
          <a:p>
            <a:endParaRPr lang="en-US"/>
          </a:p>
        </p:txBody>
      </p:sp>
      <p:sp>
        <p:nvSpPr>
          <p:cNvPr id="59426" name="Freeform 1065"/>
          <p:cNvSpPr>
            <a:spLocks/>
          </p:cNvSpPr>
          <p:nvPr/>
        </p:nvSpPr>
        <p:spPr bwMode="auto">
          <a:xfrm>
            <a:off x="5878513" y="3849688"/>
            <a:ext cx="304800" cy="158750"/>
          </a:xfrm>
          <a:custGeom>
            <a:avLst/>
            <a:gdLst>
              <a:gd name="T0" fmla="*/ 2147483647 w 432"/>
              <a:gd name="T1" fmla="*/ 2147483647 h 100"/>
              <a:gd name="T2" fmla="*/ 2147483647 w 432"/>
              <a:gd name="T3" fmla="*/ 0 h 100"/>
              <a:gd name="T4" fmla="*/ 0 w 432"/>
              <a:gd name="T5" fmla="*/ 2147483647 h 100"/>
              <a:gd name="T6" fmla="*/ 2147483647 w 432"/>
              <a:gd name="T7" fmla="*/ 2147483647 h 100"/>
              <a:gd name="T8" fmla="*/ 2147483647 w 432"/>
              <a:gd name="T9" fmla="*/ 2147483647 h 100"/>
              <a:gd name="T10" fmla="*/ 0 60000 65536"/>
              <a:gd name="T11" fmla="*/ 0 60000 65536"/>
              <a:gd name="T12" fmla="*/ 0 60000 65536"/>
              <a:gd name="T13" fmla="*/ 0 60000 65536"/>
              <a:gd name="T14" fmla="*/ 0 60000 65536"/>
              <a:gd name="T15" fmla="*/ 0 w 432"/>
              <a:gd name="T16" fmla="*/ 0 h 100"/>
              <a:gd name="T17" fmla="*/ 432 w 432"/>
              <a:gd name="T18" fmla="*/ 100 h 100"/>
            </a:gdLst>
            <a:ahLst/>
            <a:cxnLst>
              <a:cxn ang="T10">
                <a:pos x="T0" y="T1"/>
              </a:cxn>
              <a:cxn ang="T11">
                <a:pos x="T2" y="T3"/>
              </a:cxn>
              <a:cxn ang="T12">
                <a:pos x="T4" y="T5"/>
              </a:cxn>
              <a:cxn ang="T13">
                <a:pos x="T6" y="T7"/>
              </a:cxn>
              <a:cxn ang="T14">
                <a:pos x="T8" y="T9"/>
              </a:cxn>
            </a:cxnLst>
            <a:rect l="T15" t="T16" r="T17" b="T18"/>
            <a:pathLst>
              <a:path w="432" h="100">
                <a:moveTo>
                  <a:pt x="432" y="17"/>
                </a:moveTo>
                <a:lnTo>
                  <a:pt x="422" y="0"/>
                </a:lnTo>
                <a:lnTo>
                  <a:pt x="0" y="83"/>
                </a:lnTo>
                <a:lnTo>
                  <a:pt x="10" y="100"/>
                </a:lnTo>
                <a:lnTo>
                  <a:pt x="432" y="17"/>
                </a:lnTo>
                <a:close/>
              </a:path>
            </a:pathLst>
          </a:custGeom>
          <a:solidFill>
            <a:srgbClr val="FFFFFF"/>
          </a:solidFill>
          <a:ln w="9525">
            <a:solidFill>
              <a:schemeClr val="tx1"/>
            </a:solidFill>
            <a:round/>
            <a:headEnd/>
            <a:tailEnd/>
          </a:ln>
        </p:spPr>
        <p:txBody>
          <a:bodyPr/>
          <a:lstStyle/>
          <a:p>
            <a:endParaRPr lang="en-US"/>
          </a:p>
        </p:txBody>
      </p:sp>
      <p:sp>
        <p:nvSpPr>
          <p:cNvPr id="59427" name="Freeform 1066"/>
          <p:cNvSpPr>
            <a:spLocks/>
          </p:cNvSpPr>
          <p:nvPr/>
        </p:nvSpPr>
        <p:spPr bwMode="auto">
          <a:xfrm>
            <a:off x="6178550" y="3260725"/>
            <a:ext cx="393700" cy="363538"/>
          </a:xfrm>
          <a:custGeom>
            <a:avLst/>
            <a:gdLst>
              <a:gd name="T0" fmla="*/ 0 w 558"/>
              <a:gd name="T1" fmla="*/ 2147483647 h 229"/>
              <a:gd name="T2" fmla="*/ 2147483647 w 558"/>
              <a:gd name="T3" fmla="*/ 2147483647 h 229"/>
              <a:gd name="T4" fmla="*/ 2147483647 w 558"/>
              <a:gd name="T5" fmla="*/ 2147483647 h 229"/>
              <a:gd name="T6" fmla="*/ 2147483647 w 558"/>
              <a:gd name="T7" fmla="*/ 2147483647 h 229"/>
              <a:gd name="T8" fmla="*/ 2147483647 w 558"/>
              <a:gd name="T9" fmla="*/ 2147483647 h 229"/>
              <a:gd name="T10" fmla="*/ 2147483647 w 558"/>
              <a:gd name="T11" fmla="*/ 2147483647 h 229"/>
              <a:gd name="T12" fmla="*/ 2147483647 w 558"/>
              <a:gd name="T13" fmla="*/ 2147483647 h 229"/>
              <a:gd name="T14" fmla="*/ 2147483647 w 558"/>
              <a:gd name="T15" fmla="*/ 2147483647 h 229"/>
              <a:gd name="T16" fmla="*/ 2147483647 w 558"/>
              <a:gd name="T17" fmla="*/ 2147483647 h 229"/>
              <a:gd name="T18" fmla="*/ 2147483647 w 558"/>
              <a:gd name="T19" fmla="*/ 2147483647 h 229"/>
              <a:gd name="T20" fmla="*/ 2147483647 w 558"/>
              <a:gd name="T21" fmla="*/ 2147483647 h 229"/>
              <a:gd name="T22" fmla="*/ 2147483647 w 558"/>
              <a:gd name="T23" fmla="*/ 2147483647 h 229"/>
              <a:gd name="T24" fmla="*/ 2147483647 w 558"/>
              <a:gd name="T25" fmla="*/ 2147483647 h 229"/>
              <a:gd name="T26" fmla="*/ 2147483647 w 558"/>
              <a:gd name="T27" fmla="*/ 0 h 229"/>
              <a:gd name="T28" fmla="*/ 2147483647 w 558"/>
              <a:gd name="T29" fmla="*/ 0 h 229"/>
              <a:gd name="T30" fmla="*/ 2147483647 w 558"/>
              <a:gd name="T31" fmla="*/ 2147483647 h 229"/>
              <a:gd name="T32" fmla="*/ 2147483647 w 558"/>
              <a:gd name="T33" fmla="*/ 2147483647 h 229"/>
              <a:gd name="T34" fmla="*/ 2147483647 w 558"/>
              <a:gd name="T35" fmla="*/ 2147483647 h 229"/>
              <a:gd name="T36" fmla="*/ 2147483647 w 558"/>
              <a:gd name="T37" fmla="*/ 2147483647 h 229"/>
              <a:gd name="T38" fmla="*/ 2147483647 w 558"/>
              <a:gd name="T39" fmla="*/ 2147483647 h 229"/>
              <a:gd name="T40" fmla="*/ 2147483647 w 558"/>
              <a:gd name="T41" fmla="*/ 2147483647 h 229"/>
              <a:gd name="T42" fmla="*/ 2147483647 w 558"/>
              <a:gd name="T43" fmla="*/ 2147483647 h 229"/>
              <a:gd name="T44" fmla="*/ 2147483647 w 558"/>
              <a:gd name="T45" fmla="*/ 2147483647 h 229"/>
              <a:gd name="T46" fmla="*/ 2147483647 w 558"/>
              <a:gd name="T47" fmla="*/ 2147483647 h 229"/>
              <a:gd name="T48" fmla="*/ 2147483647 w 558"/>
              <a:gd name="T49" fmla="*/ 2147483647 h 229"/>
              <a:gd name="T50" fmla="*/ 2147483647 w 558"/>
              <a:gd name="T51" fmla="*/ 2147483647 h 229"/>
              <a:gd name="T52" fmla="*/ 2147483647 w 558"/>
              <a:gd name="T53" fmla="*/ 2147483647 h 229"/>
              <a:gd name="T54" fmla="*/ 2147483647 w 558"/>
              <a:gd name="T55" fmla="*/ 2147483647 h 229"/>
              <a:gd name="T56" fmla="*/ 2147483647 w 558"/>
              <a:gd name="T57" fmla="*/ 2147483647 h 229"/>
              <a:gd name="T58" fmla="*/ 2147483647 w 558"/>
              <a:gd name="T59" fmla="*/ 2147483647 h 229"/>
              <a:gd name="T60" fmla="*/ 2147483647 w 558"/>
              <a:gd name="T61" fmla="*/ 2147483647 h 229"/>
              <a:gd name="T62" fmla="*/ 2147483647 w 558"/>
              <a:gd name="T63" fmla="*/ 2147483647 h 229"/>
              <a:gd name="T64" fmla="*/ 2147483647 w 558"/>
              <a:gd name="T65" fmla="*/ 2147483647 h 229"/>
              <a:gd name="T66" fmla="*/ 2147483647 w 558"/>
              <a:gd name="T67" fmla="*/ 2147483647 h 229"/>
              <a:gd name="T68" fmla="*/ 2147483647 w 558"/>
              <a:gd name="T69" fmla="*/ 2147483647 h 229"/>
              <a:gd name="T70" fmla="*/ 2147483647 w 558"/>
              <a:gd name="T71" fmla="*/ 2147483647 h 229"/>
              <a:gd name="T72" fmla="*/ 2147483647 w 558"/>
              <a:gd name="T73" fmla="*/ 2147483647 h 229"/>
              <a:gd name="T74" fmla="*/ 2147483647 w 558"/>
              <a:gd name="T75" fmla="*/ 2147483647 h 229"/>
              <a:gd name="T76" fmla="*/ 2147483647 w 558"/>
              <a:gd name="T77" fmla="*/ 2147483647 h 229"/>
              <a:gd name="T78" fmla="*/ 2147483647 w 558"/>
              <a:gd name="T79" fmla="*/ 2147483647 h 229"/>
              <a:gd name="T80" fmla="*/ 2147483647 w 558"/>
              <a:gd name="T81" fmla="*/ 2147483647 h 229"/>
              <a:gd name="T82" fmla="*/ 2147483647 w 558"/>
              <a:gd name="T83" fmla="*/ 2147483647 h 229"/>
              <a:gd name="T84" fmla="*/ 0 w 558"/>
              <a:gd name="T85" fmla="*/ 2147483647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8"/>
              <a:gd name="T130" fmla="*/ 0 h 229"/>
              <a:gd name="T131" fmla="*/ 558 w 558"/>
              <a:gd name="T132" fmla="*/ 229 h 2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8" h="229">
                <a:moveTo>
                  <a:pt x="0" y="221"/>
                </a:moveTo>
                <a:lnTo>
                  <a:pt x="22" y="189"/>
                </a:lnTo>
                <a:lnTo>
                  <a:pt x="44" y="159"/>
                </a:lnTo>
                <a:lnTo>
                  <a:pt x="88" y="109"/>
                </a:lnTo>
                <a:lnTo>
                  <a:pt x="112" y="88"/>
                </a:lnTo>
                <a:lnTo>
                  <a:pt x="136" y="70"/>
                </a:lnTo>
                <a:lnTo>
                  <a:pt x="160" y="53"/>
                </a:lnTo>
                <a:lnTo>
                  <a:pt x="182" y="40"/>
                </a:lnTo>
                <a:lnTo>
                  <a:pt x="205" y="29"/>
                </a:lnTo>
                <a:lnTo>
                  <a:pt x="231" y="19"/>
                </a:lnTo>
                <a:lnTo>
                  <a:pt x="253" y="12"/>
                </a:lnTo>
                <a:lnTo>
                  <a:pt x="277" y="7"/>
                </a:lnTo>
                <a:lnTo>
                  <a:pt x="303" y="2"/>
                </a:lnTo>
                <a:lnTo>
                  <a:pt x="325" y="0"/>
                </a:lnTo>
                <a:lnTo>
                  <a:pt x="365" y="0"/>
                </a:lnTo>
                <a:lnTo>
                  <a:pt x="409" y="4"/>
                </a:lnTo>
                <a:lnTo>
                  <a:pt x="446" y="11"/>
                </a:lnTo>
                <a:lnTo>
                  <a:pt x="504" y="31"/>
                </a:lnTo>
                <a:lnTo>
                  <a:pt x="528" y="41"/>
                </a:lnTo>
                <a:lnTo>
                  <a:pt x="544" y="50"/>
                </a:lnTo>
                <a:lnTo>
                  <a:pt x="558" y="59"/>
                </a:lnTo>
                <a:lnTo>
                  <a:pt x="536" y="72"/>
                </a:lnTo>
                <a:lnTo>
                  <a:pt x="524" y="64"/>
                </a:lnTo>
                <a:lnTo>
                  <a:pt x="506" y="55"/>
                </a:lnTo>
                <a:lnTo>
                  <a:pt x="488" y="47"/>
                </a:lnTo>
                <a:lnTo>
                  <a:pt x="430" y="27"/>
                </a:lnTo>
                <a:lnTo>
                  <a:pt x="399" y="22"/>
                </a:lnTo>
                <a:lnTo>
                  <a:pt x="363" y="18"/>
                </a:lnTo>
                <a:lnTo>
                  <a:pt x="327" y="18"/>
                </a:lnTo>
                <a:lnTo>
                  <a:pt x="307" y="21"/>
                </a:lnTo>
                <a:lnTo>
                  <a:pt x="287" y="24"/>
                </a:lnTo>
                <a:lnTo>
                  <a:pt x="267" y="29"/>
                </a:lnTo>
                <a:lnTo>
                  <a:pt x="247" y="36"/>
                </a:lnTo>
                <a:lnTo>
                  <a:pt x="223" y="44"/>
                </a:lnTo>
                <a:lnTo>
                  <a:pt x="203" y="54"/>
                </a:lnTo>
                <a:lnTo>
                  <a:pt x="182" y="67"/>
                </a:lnTo>
                <a:lnTo>
                  <a:pt x="160" y="83"/>
                </a:lnTo>
                <a:lnTo>
                  <a:pt x="138" y="99"/>
                </a:lnTo>
                <a:lnTo>
                  <a:pt x="114" y="120"/>
                </a:lnTo>
                <a:lnTo>
                  <a:pt x="72" y="168"/>
                </a:lnTo>
                <a:lnTo>
                  <a:pt x="50" y="197"/>
                </a:lnTo>
                <a:lnTo>
                  <a:pt x="28" y="229"/>
                </a:lnTo>
                <a:lnTo>
                  <a:pt x="0" y="221"/>
                </a:lnTo>
                <a:close/>
              </a:path>
            </a:pathLst>
          </a:custGeom>
          <a:solidFill>
            <a:srgbClr val="FFFFFF"/>
          </a:solidFill>
          <a:ln w="9525">
            <a:solidFill>
              <a:schemeClr val="tx1"/>
            </a:solidFill>
            <a:round/>
            <a:headEnd/>
            <a:tailEnd/>
          </a:ln>
        </p:spPr>
        <p:txBody>
          <a:bodyPr/>
          <a:lstStyle/>
          <a:p>
            <a:endParaRPr lang="en-US"/>
          </a:p>
        </p:txBody>
      </p:sp>
      <p:sp>
        <p:nvSpPr>
          <p:cNvPr id="59428" name="Oval 1067"/>
          <p:cNvSpPr>
            <a:spLocks noChangeArrowheads="1"/>
          </p:cNvSpPr>
          <p:nvPr/>
        </p:nvSpPr>
        <p:spPr bwMode="auto">
          <a:xfrm>
            <a:off x="6188075" y="4240213"/>
            <a:ext cx="373063" cy="35242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59429" name="Freeform 1068"/>
          <p:cNvSpPr>
            <a:spLocks/>
          </p:cNvSpPr>
          <p:nvPr/>
        </p:nvSpPr>
        <p:spPr bwMode="auto">
          <a:xfrm>
            <a:off x="5054600" y="3651250"/>
            <a:ext cx="606425" cy="458788"/>
          </a:xfrm>
          <a:custGeom>
            <a:avLst/>
            <a:gdLst>
              <a:gd name="T0" fmla="*/ 0 w 860"/>
              <a:gd name="T1" fmla="*/ 2147483647 h 289"/>
              <a:gd name="T2" fmla="*/ 2147483647 w 860"/>
              <a:gd name="T3" fmla="*/ 2147483647 h 289"/>
              <a:gd name="T4" fmla="*/ 2147483647 w 860"/>
              <a:gd name="T5" fmla="*/ 2147483647 h 289"/>
              <a:gd name="T6" fmla="*/ 2147483647 w 860"/>
              <a:gd name="T7" fmla="*/ 0 h 289"/>
              <a:gd name="T8" fmla="*/ 0 w 860"/>
              <a:gd name="T9" fmla="*/ 2147483647 h 289"/>
              <a:gd name="T10" fmla="*/ 0 60000 65536"/>
              <a:gd name="T11" fmla="*/ 0 60000 65536"/>
              <a:gd name="T12" fmla="*/ 0 60000 65536"/>
              <a:gd name="T13" fmla="*/ 0 60000 65536"/>
              <a:gd name="T14" fmla="*/ 0 60000 65536"/>
              <a:gd name="T15" fmla="*/ 0 w 860"/>
              <a:gd name="T16" fmla="*/ 0 h 289"/>
              <a:gd name="T17" fmla="*/ 860 w 860"/>
              <a:gd name="T18" fmla="*/ 289 h 289"/>
            </a:gdLst>
            <a:ahLst/>
            <a:cxnLst>
              <a:cxn ang="T10">
                <a:pos x="T0" y="T1"/>
              </a:cxn>
              <a:cxn ang="T11">
                <a:pos x="T2" y="T3"/>
              </a:cxn>
              <a:cxn ang="T12">
                <a:pos x="T4" y="T5"/>
              </a:cxn>
              <a:cxn ang="T13">
                <a:pos x="T6" y="T7"/>
              </a:cxn>
              <a:cxn ang="T14">
                <a:pos x="T8" y="T9"/>
              </a:cxn>
            </a:cxnLst>
            <a:rect l="T15" t="T16" r="T17" b="T18"/>
            <a:pathLst>
              <a:path w="860" h="289">
                <a:moveTo>
                  <a:pt x="0" y="281"/>
                </a:moveTo>
                <a:lnTo>
                  <a:pt x="8" y="289"/>
                </a:lnTo>
                <a:lnTo>
                  <a:pt x="860" y="8"/>
                </a:lnTo>
                <a:lnTo>
                  <a:pt x="852" y="0"/>
                </a:lnTo>
                <a:lnTo>
                  <a:pt x="0" y="281"/>
                </a:lnTo>
                <a:close/>
              </a:path>
            </a:pathLst>
          </a:custGeom>
          <a:solidFill>
            <a:srgbClr val="FFFFFF"/>
          </a:solidFill>
          <a:ln w="9525">
            <a:solidFill>
              <a:schemeClr val="tx1"/>
            </a:solidFill>
            <a:round/>
            <a:headEnd/>
            <a:tailEnd/>
          </a:ln>
        </p:spPr>
        <p:txBody>
          <a:bodyPr/>
          <a:lstStyle/>
          <a:p>
            <a:endParaRPr lang="en-US"/>
          </a:p>
        </p:txBody>
      </p:sp>
      <p:sp>
        <p:nvSpPr>
          <p:cNvPr id="59430" name="Freeform 1069"/>
          <p:cNvSpPr>
            <a:spLocks/>
          </p:cNvSpPr>
          <p:nvPr/>
        </p:nvSpPr>
        <p:spPr bwMode="auto">
          <a:xfrm>
            <a:off x="5124450" y="3687763"/>
            <a:ext cx="522288" cy="393700"/>
          </a:xfrm>
          <a:custGeom>
            <a:avLst/>
            <a:gdLst>
              <a:gd name="T0" fmla="*/ 0 w 741"/>
              <a:gd name="T1" fmla="*/ 2147483647 h 248"/>
              <a:gd name="T2" fmla="*/ 2147483647 w 741"/>
              <a:gd name="T3" fmla="*/ 2147483647 h 248"/>
              <a:gd name="T4" fmla="*/ 2147483647 w 741"/>
              <a:gd name="T5" fmla="*/ 2147483647 h 248"/>
              <a:gd name="T6" fmla="*/ 2147483647 w 741"/>
              <a:gd name="T7" fmla="*/ 0 h 248"/>
              <a:gd name="T8" fmla="*/ 0 w 741"/>
              <a:gd name="T9" fmla="*/ 2147483647 h 248"/>
              <a:gd name="T10" fmla="*/ 0 60000 65536"/>
              <a:gd name="T11" fmla="*/ 0 60000 65536"/>
              <a:gd name="T12" fmla="*/ 0 60000 65536"/>
              <a:gd name="T13" fmla="*/ 0 60000 65536"/>
              <a:gd name="T14" fmla="*/ 0 60000 65536"/>
              <a:gd name="T15" fmla="*/ 0 w 741"/>
              <a:gd name="T16" fmla="*/ 0 h 248"/>
              <a:gd name="T17" fmla="*/ 741 w 741"/>
              <a:gd name="T18" fmla="*/ 248 h 248"/>
            </a:gdLst>
            <a:ahLst/>
            <a:cxnLst>
              <a:cxn ang="T10">
                <a:pos x="T0" y="T1"/>
              </a:cxn>
              <a:cxn ang="T11">
                <a:pos x="T2" y="T3"/>
              </a:cxn>
              <a:cxn ang="T12">
                <a:pos x="T4" y="T5"/>
              </a:cxn>
              <a:cxn ang="T13">
                <a:pos x="T6" y="T7"/>
              </a:cxn>
              <a:cxn ang="T14">
                <a:pos x="T8" y="T9"/>
              </a:cxn>
            </a:cxnLst>
            <a:rect l="T15" t="T16" r="T17" b="T18"/>
            <a:pathLst>
              <a:path w="741" h="248">
                <a:moveTo>
                  <a:pt x="0" y="240"/>
                </a:moveTo>
                <a:lnTo>
                  <a:pt x="8" y="248"/>
                </a:lnTo>
                <a:lnTo>
                  <a:pt x="741" y="8"/>
                </a:lnTo>
                <a:lnTo>
                  <a:pt x="733" y="0"/>
                </a:lnTo>
                <a:lnTo>
                  <a:pt x="0" y="240"/>
                </a:lnTo>
                <a:close/>
              </a:path>
            </a:pathLst>
          </a:custGeom>
          <a:solidFill>
            <a:srgbClr val="FFFFFF"/>
          </a:solidFill>
          <a:ln w="9525">
            <a:solidFill>
              <a:schemeClr val="tx1"/>
            </a:solidFill>
            <a:round/>
            <a:headEnd/>
            <a:tailEnd/>
          </a:ln>
        </p:spPr>
        <p:txBody>
          <a:bodyPr/>
          <a:lstStyle/>
          <a:p>
            <a:endParaRPr lang="en-US"/>
          </a:p>
        </p:txBody>
      </p:sp>
      <p:sp>
        <p:nvSpPr>
          <p:cNvPr id="59431" name="Freeform 1070"/>
          <p:cNvSpPr>
            <a:spLocks/>
          </p:cNvSpPr>
          <p:nvPr/>
        </p:nvSpPr>
        <p:spPr bwMode="auto">
          <a:xfrm>
            <a:off x="5903913" y="2784475"/>
            <a:ext cx="579437" cy="639763"/>
          </a:xfrm>
          <a:custGeom>
            <a:avLst/>
            <a:gdLst>
              <a:gd name="T0" fmla="*/ 0 w 822"/>
              <a:gd name="T1" fmla="*/ 2147483647 h 403"/>
              <a:gd name="T2" fmla="*/ 2147483647 w 822"/>
              <a:gd name="T3" fmla="*/ 2147483647 h 403"/>
              <a:gd name="T4" fmla="*/ 2147483647 w 822"/>
              <a:gd name="T5" fmla="*/ 2147483647 h 403"/>
              <a:gd name="T6" fmla="*/ 2147483647 w 822"/>
              <a:gd name="T7" fmla="*/ 0 h 403"/>
              <a:gd name="T8" fmla="*/ 0 w 822"/>
              <a:gd name="T9" fmla="*/ 2147483647 h 403"/>
              <a:gd name="T10" fmla="*/ 0 60000 65536"/>
              <a:gd name="T11" fmla="*/ 0 60000 65536"/>
              <a:gd name="T12" fmla="*/ 0 60000 65536"/>
              <a:gd name="T13" fmla="*/ 0 60000 65536"/>
              <a:gd name="T14" fmla="*/ 0 60000 65536"/>
              <a:gd name="T15" fmla="*/ 0 w 822"/>
              <a:gd name="T16" fmla="*/ 0 h 403"/>
              <a:gd name="T17" fmla="*/ 822 w 822"/>
              <a:gd name="T18" fmla="*/ 403 h 403"/>
            </a:gdLst>
            <a:ahLst/>
            <a:cxnLst>
              <a:cxn ang="T10">
                <a:pos x="T0" y="T1"/>
              </a:cxn>
              <a:cxn ang="T11">
                <a:pos x="T2" y="T3"/>
              </a:cxn>
              <a:cxn ang="T12">
                <a:pos x="T4" y="T5"/>
              </a:cxn>
              <a:cxn ang="T13">
                <a:pos x="T6" y="T7"/>
              </a:cxn>
              <a:cxn ang="T14">
                <a:pos x="T8" y="T9"/>
              </a:cxn>
            </a:cxnLst>
            <a:rect l="T15" t="T16" r="T17" b="T18"/>
            <a:pathLst>
              <a:path w="822" h="403">
                <a:moveTo>
                  <a:pt x="0" y="397"/>
                </a:moveTo>
                <a:lnTo>
                  <a:pt x="10" y="403"/>
                </a:lnTo>
                <a:lnTo>
                  <a:pt x="822" y="7"/>
                </a:lnTo>
                <a:lnTo>
                  <a:pt x="812" y="0"/>
                </a:lnTo>
                <a:lnTo>
                  <a:pt x="0" y="397"/>
                </a:lnTo>
                <a:close/>
              </a:path>
            </a:pathLst>
          </a:custGeom>
          <a:solidFill>
            <a:srgbClr val="FFFFFF"/>
          </a:solidFill>
          <a:ln w="9525">
            <a:solidFill>
              <a:schemeClr val="tx1"/>
            </a:solidFill>
            <a:round/>
            <a:headEnd/>
            <a:tailEnd/>
          </a:ln>
        </p:spPr>
        <p:txBody>
          <a:bodyPr/>
          <a:lstStyle/>
          <a:p>
            <a:endParaRPr lang="en-US"/>
          </a:p>
        </p:txBody>
      </p:sp>
      <p:sp>
        <p:nvSpPr>
          <p:cNvPr id="59432" name="Freeform 1071"/>
          <p:cNvSpPr>
            <a:spLocks/>
          </p:cNvSpPr>
          <p:nvPr/>
        </p:nvSpPr>
        <p:spPr bwMode="auto">
          <a:xfrm>
            <a:off x="5969000" y="2847975"/>
            <a:ext cx="488950" cy="539750"/>
          </a:xfrm>
          <a:custGeom>
            <a:avLst/>
            <a:gdLst>
              <a:gd name="T0" fmla="*/ 0 w 695"/>
              <a:gd name="T1" fmla="*/ 2147483647 h 340"/>
              <a:gd name="T2" fmla="*/ 2147483647 w 695"/>
              <a:gd name="T3" fmla="*/ 2147483647 h 340"/>
              <a:gd name="T4" fmla="*/ 2147483647 w 695"/>
              <a:gd name="T5" fmla="*/ 2147483647 h 340"/>
              <a:gd name="T6" fmla="*/ 2147483647 w 695"/>
              <a:gd name="T7" fmla="*/ 0 h 340"/>
              <a:gd name="T8" fmla="*/ 0 w 695"/>
              <a:gd name="T9" fmla="*/ 2147483647 h 340"/>
              <a:gd name="T10" fmla="*/ 0 60000 65536"/>
              <a:gd name="T11" fmla="*/ 0 60000 65536"/>
              <a:gd name="T12" fmla="*/ 0 60000 65536"/>
              <a:gd name="T13" fmla="*/ 0 60000 65536"/>
              <a:gd name="T14" fmla="*/ 0 60000 65536"/>
              <a:gd name="T15" fmla="*/ 0 w 695"/>
              <a:gd name="T16" fmla="*/ 0 h 340"/>
              <a:gd name="T17" fmla="*/ 695 w 695"/>
              <a:gd name="T18" fmla="*/ 340 h 340"/>
            </a:gdLst>
            <a:ahLst/>
            <a:cxnLst>
              <a:cxn ang="T10">
                <a:pos x="T0" y="T1"/>
              </a:cxn>
              <a:cxn ang="T11">
                <a:pos x="T2" y="T3"/>
              </a:cxn>
              <a:cxn ang="T12">
                <a:pos x="T4" y="T5"/>
              </a:cxn>
              <a:cxn ang="T13">
                <a:pos x="T6" y="T7"/>
              </a:cxn>
              <a:cxn ang="T14">
                <a:pos x="T8" y="T9"/>
              </a:cxn>
            </a:cxnLst>
            <a:rect l="T15" t="T16" r="T17" b="T18"/>
            <a:pathLst>
              <a:path w="695" h="340">
                <a:moveTo>
                  <a:pt x="0" y="334"/>
                </a:moveTo>
                <a:lnTo>
                  <a:pt x="10" y="340"/>
                </a:lnTo>
                <a:lnTo>
                  <a:pt x="695" y="6"/>
                </a:lnTo>
                <a:lnTo>
                  <a:pt x="685" y="0"/>
                </a:lnTo>
                <a:lnTo>
                  <a:pt x="0" y="334"/>
                </a:lnTo>
                <a:close/>
              </a:path>
            </a:pathLst>
          </a:custGeom>
          <a:solidFill>
            <a:srgbClr val="FFFFFF"/>
          </a:solidFill>
          <a:ln w="9525">
            <a:solidFill>
              <a:schemeClr val="tx1"/>
            </a:solidFill>
            <a:round/>
            <a:headEnd/>
            <a:tailEnd/>
          </a:ln>
        </p:spPr>
        <p:txBody>
          <a:bodyPr/>
          <a:lstStyle/>
          <a:p>
            <a:endParaRPr lang="en-US"/>
          </a:p>
        </p:txBody>
      </p:sp>
      <p:sp>
        <p:nvSpPr>
          <p:cNvPr id="59433" name="Freeform 1072"/>
          <p:cNvSpPr>
            <a:spLocks/>
          </p:cNvSpPr>
          <p:nvPr/>
        </p:nvSpPr>
        <p:spPr bwMode="auto">
          <a:xfrm>
            <a:off x="6597650" y="2335213"/>
            <a:ext cx="461963" cy="357187"/>
          </a:xfrm>
          <a:custGeom>
            <a:avLst/>
            <a:gdLst>
              <a:gd name="T0" fmla="*/ 0 w 657"/>
              <a:gd name="T1" fmla="*/ 2147483647 h 225"/>
              <a:gd name="T2" fmla="*/ 2147483647 w 657"/>
              <a:gd name="T3" fmla="*/ 2147483647 h 225"/>
              <a:gd name="T4" fmla="*/ 2147483647 w 657"/>
              <a:gd name="T5" fmla="*/ 2147483647 h 225"/>
              <a:gd name="T6" fmla="*/ 2147483647 w 657"/>
              <a:gd name="T7" fmla="*/ 0 h 225"/>
              <a:gd name="T8" fmla="*/ 0 w 657"/>
              <a:gd name="T9" fmla="*/ 2147483647 h 225"/>
              <a:gd name="T10" fmla="*/ 0 60000 65536"/>
              <a:gd name="T11" fmla="*/ 0 60000 65536"/>
              <a:gd name="T12" fmla="*/ 0 60000 65536"/>
              <a:gd name="T13" fmla="*/ 0 60000 65536"/>
              <a:gd name="T14" fmla="*/ 0 60000 65536"/>
              <a:gd name="T15" fmla="*/ 0 w 657"/>
              <a:gd name="T16" fmla="*/ 0 h 225"/>
              <a:gd name="T17" fmla="*/ 657 w 657"/>
              <a:gd name="T18" fmla="*/ 225 h 225"/>
            </a:gdLst>
            <a:ahLst/>
            <a:cxnLst>
              <a:cxn ang="T10">
                <a:pos x="T0" y="T1"/>
              </a:cxn>
              <a:cxn ang="T11">
                <a:pos x="T2" y="T3"/>
              </a:cxn>
              <a:cxn ang="T12">
                <a:pos x="T4" y="T5"/>
              </a:cxn>
              <a:cxn ang="T13">
                <a:pos x="T6" y="T7"/>
              </a:cxn>
              <a:cxn ang="T14">
                <a:pos x="T8" y="T9"/>
              </a:cxn>
            </a:cxnLst>
            <a:rect l="T15" t="T16" r="T17" b="T18"/>
            <a:pathLst>
              <a:path w="657" h="225">
                <a:moveTo>
                  <a:pt x="0" y="217"/>
                </a:moveTo>
                <a:lnTo>
                  <a:pt x="8" y="225"/>
                </a:lnTo>
                <a:lnTo>
                  <a:pt x="657" y="8"/>
                </a:lnTo>
                <a:lnTo>
                  <a:pt x="649" y="0"/>
                </a:lnTo>
                <a:lnTo>
                  <a:pt x="0" y="217"/>
                </a:lnTo>
                <a:close/>
              </a:path>
            </a:pathLst>
          </a:custGeom>
          <a:solidFill>
            <a:srgbClr val="FFFFFF"/>
          </a:solidFill>
          <a:ln w="9525">
            <a:solidFill>
              <a:schemeClr val="tx1"/>
            </a:solidFill>
            <a:round/>
            <a:headEnd/>
            <a:tailEnd/>
          </a:ln>
        </p:spPr>
        <p:txBody>
          <a:bodyPr/>
          <a:lstStyle/>
          <a:p>
            <a:endParaRPr lang="en-US"/>
          </a:p>
        </p:txBody>
      </p:sp>
      <p:sp>
        <p:nvSpPr>
          <p:cNvPr id="59434" name="Freeform 1073"/>
          <p:cNvSpPr>
            <a:spLocks/>
          </p:cNvSpPr>
          <p:nvPr/>
        </p:nvSpPr>
        <p:spPr bwMode="auto">
          <a:xfrm>
            <a:off x="6667500" y="2354263"/>
            <a:ext cx="400050" cy="307975"/>
          </a:xfrm>
          <a:custGeom>
            <a:avLst/>
            <a:gdLst>
              <a:gd name="T0" fmla="*/ 0 w 570"/>
              <a:gd name="T1" fmla="*/ 2147483647 h 194"/>
              <a:gd name="T2" fmla="*/ 2147483647 w 570"/>
              <a:gd name="T3" fmla="*/ 2147483647 h 194"/>
              <a:gd name="T4" fmla="*/ 2147483647 w 570"/>
              <a:gd name="T5" fmla="*/ 2147483647 h 194"/>
              <a:gd name="T6" fmla="*/ 2147483647 w 570"/>
              <a:gd name="T7" fmla="*/ 0 h 194"/>
              <a:gd name="T8" fmla="*/ 0 w 570"/>
              <a:gd name="T9" fmla="*/ 2147483647 h 194"/>
              <a:gd name="T10" fmla="*/ 0 60000 65536"/>
              <a:gd name="T11" fmla="*/ 0 60000 65536"/>
              <a:gd name="T12" fmla="*/ 0 60000 65536"/>
              <a:gd name="T13" fmla="*/ 0 60000 65536"/>
              <a:gd name="T14" fmla="*/ 0 60000 65536"/>
              <a:gd name="T15" fmla="*/ 0 w 570"/>
              <a:gd name="T16" fmla="*/ 0 h 194"/>
              <a:gd name="T17" fmla="*/ 570 w 570"/>
              <a:gd name="T18" fmla="*/ 194 h 194"/>
            </a:gdLst>
            <a:ahLst/>
            <a:cxnLst>
              <a:cxn ang="T10">
                <a:pos x="T0" y="T1"/>
              </a:cxn>
              <a:cxn ang="T11">
                <a:pos x="T2" y="T3"/>
              </a:cxn>
              <a:cxn ang="T12">
                <a:pos x="T4" y="T5"/>
              </a:cxn>
              <a:cxn ang="T13">
                <a:pos x="T6" y="T7"/>
              </a:cxn>
              <a:cxn ang="T14">
                <a:pos x="T8" y="T9"/>
              </a:cxn>
            </a:cxnLst>
            <a:rect l="T15" t="T16" r="T17" b="T18"/>
            <a:pathLst>
              <a:path w="570" h="194">
                <a:moveTo>
                  <a:pt x="0" y="186"/>
                </a:moveTo>
                <a:lnTo>
                  <a:pt x="8" y="194"/>
                </a:lnTo>
                <a:lnTo>
                  <a:pt x="570" y="8"/>
                </a:lnTo>
                <a:lnTo>
                  <a:pt x="562" y="0"/>
                </a:lnTo>
                <a:lnTo>
                  <a:pt x="0" y="186"/>
                </a:lnTo>
                <a:close/>
              </a:path>
            </a:pathLst>
          </a:custGeom>
          <a:solidFill>
            <a:srgbClr val="FFFFFF"/>
          </a:solidFill>
          <a:ln w="9525">
            <a:solidFill>
              <a:schemeClr val="tx1"/>
            </a:solidFill>
            <a:round/>
            <a:headEnd/>
            <a:tailEnd/>
          </a:ln>
        </p:spPr>
        <p:txBody>
          <a:bodyPr/>
          <a:lstStyle/>
          <a:p>
            <a:endParaRPr lang="en-US"/>
          </a:p>
        </p:txBody>
      </p:sp>
      <p:sp>
        <p:nvSpPr>
          <p:cNvPr id="59435" name="Freeform 1074"/>
          <p:cNvSpPr>
            <a:spLocks/>
          </p:cNvSpPr>
          <p:nvPr/>
        </p:nvSpPr>
        <p:spPr bwMode="auto">
          <a:xfrm>
            <a:off x="1377950" y="2616200"/>
            <a:ext cx="1865313" cy="1338263"/>
          </a:xfrm>
          <a:custGeom>
            <a:avLst/>
            <a:gdLst>
              <a:gd name="T0" fmla="*/ 2147483647 w 2641"/>
              <a:gd name="T1" fmla="*/ 2147483647 h 843"/>
              <a:gd name="T2" fmla="*/ 2147483647 w 2641"/>
              <a:gd name="T3" fmla="*/ 0 h 843"/>
              <a:gd name="T4" fmla="*/ 2147483647 w 2641"/>
              <a:gd name="T5" fmla="*/ 2147483647 h 843"/>
              <a:gd name="T6" fmla="*/ 0 w 2641"/>
              <a:gd name="T7" fmla="*/ 2147483647 h 843"/>
              <a:gd name="T8" fmla="*/ 2147483647 w 2641"/>
              <a:gd name="T9" fmla="*/ 2147483647 h 843"/>
              <a:gd name="T10" fmla="*/ 2147483647 w 2641"/>
              <a:gd name="T11" fmla="*/ 2147483647 h 843"/>
              <a:gd name="T12" fmla="*/ 2147483647 w 2641"/>
              <a:gd name="T13" fmla="*/ 2147483647 h 843"/>
              <a:gd name="T14" fmla="*/ 0 60000 65536"/>
              <a:gd name="T15" fmla="*/ 0 60000 65536"/>
              <a:gd name="T16" fmla="*/ 0 60000 65536"/>
              <a:gd name="T17" fmla="*/ 0 60000 65536"/>
              <a:gd name="T18" fmla="*/ 0 60000 65536"/>
              <a:gd name="T19" fmla="*/ 0 60000 65536"/>
              <a:gd name="T20" fmla="*/ 0 60000 65536"/>
              <a:gd name="T21" fmla="*/ 0 w 2641"/>
              <a:gd name="T22" fmla="*/ 0 h 843"/>
              <a:gd name="T23" fmla="*/ 2641 w 2641"/>
              <a:gd name="T24" fmla="*/ 843 h 8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1" h="843">
                <a:moveTo>
                  <a:pt x="2641" y="17"/>
                </a:moveTo>
                <a:lnTo>
                  <a:pt x="2626" y="0"/>
                </a:lnTo>
                <a:lnTo>
                  <a:pt x="1312" y="414"/>
                </a:lnTo>
                <a:lnTo>
                  <a:pt x="0" y="827"/>
                </a:lnTo>
                <a:lnTo>
                  <a:pt x="15" y="843"/>
                </a:lnTo>
                <a:lnTo>
                  <a:pt x="1327" y="430"/>
                </a:lnTo>
                <a:lnTo>
                  <a:pt x="2641" y="17"/>
                </a:lnTo>
                <a:close/>
              </a:path>
            </a:pathLst>
          </a:custGeom>
          <a:solidFill>
            <a:srgbClr val="FFFFFF"/>
          </a:solidFill>
          <a:ln w="9525">
            <a:solidFill>
              <a:schemeClr val="tx1"/>
            </a:solidFill>
            <a:round/>
            <a:headEnd/>
            <a:tailEnd/>
          </a:ln>
        </p:spPr>
        <p:txBody>
          <a:bodyPr/>
          <a:lstStyle/>
          <a:p>
            <a:endParaRPr lang="en-US"/>
          </a:p>
        </p:txBody>
      </p:sp>
      <p:sp>
        <p:nvSpPr>
          <p:cNvPr id="59436" name="Freeform 1075"/>
          <p:cNvSpPr>
            <a:spLocks/>
          </p:cNvSpPr>
          <p:nvPr/>
        </p:nvSpPr>
        <p:spPr bwMode="auto">
          <a:xfrm>
            <a:off x="1312863" y="3933825"/>
            <a:ext cx="65087" cy="354013"/>
          </a:xfrm>
          <a:custGeom>
            <a:avLst/>
            <a:gdLst>
              <a:gd name="T0" fmla="*/ 2147483647 w 94"/>
              <a:gd name="T1" fmla="*/ 2147483647 h 223"/>
              <a:gd name="T2" fmla="*/ 2147483647 w 94"/>
              <a:gd name="T3" fmla="*/ 2147483647 h 223"/>
              <a:gd name="T4" fmla="*/ 2147483647 w 94"/>
              <a:gd name="T5" fmla="*/ 2147483647 h 223"/>
              <a:gd name="T6" fmla="*/ 2147483647 w 94"/>
              <a:gd name="T7" fmla="*/ 2147483647 h 223"/>
              <a:gd name="T8" fmla="*/ 0 w 94"/>
              <a:gd name="T9" fmla="*/ 2147483647 h 223"/>
              <a:gd name="T10" fmla="*/ 2147483647 w 94"/>
              <a:gd name="T11" fmla="*/ 2147483647 h 223"/>
              <a:gd name="T12" fmla="*/ 2147483647 w 94"/>
              <a:gd name="T13" fmla="*/ 2147483647 h 223"/>
              <a:gd name="T14" fmla="*/ 2147483647 w 94"/>
              <a:gd name="T15" fmla="*/ 2147483647 h 223"/>
              <a:gd name="T16" fmla="*/ 2147483647 w 94"/>
              <a:gd name="T17" fmla="*/ 2147483647 h 223"/>
              <a:gd name="T18" fmla="*/ 2147483647 w 94"/>
              <a:gd name="T19" fmla="*/ 2147483647 h 223"/>
              <a:gd name="T20" fmla="*/ 2147483647 w 94"/>
              <a:gd name="T21" fmla="*/ 0 h 223"/>
              <a:gd name="T22" fmla="*/ 2147483647 w 94"/>
              <a:gd name="T23" fmla="*/ 2147483647 h 223"/>
              <a:gd name="T24" fmla="*/ 2147483647 w 94"/>
              <a:gd name="T25" fmla="*/ 2147483647 h 223"/>
              <a:gd name="T26" fmla="*/ 2147483647 w 94"/>
              <a:gd name="T27" fmla="*/ 2147483647 h 223"/>
              <a:gd name="T28" fmla="*/ 2147483647 w 94"/>
              <a:gd name="T29" fmla="*/ 2147483647 h 223"/>
              <a:gd name="T30" fmla="*/ 2147483647 w 94"/>
              <a:gd name="T31" fmla="*/ 2147483647 h 223"/>
              <a:gd name="T32" fmla="*/ 2147483647 w 94"/>
              <a:gd name="T33" fmla="*/ 2147483647 h 223"/>
              <a:gd name="T34" fmla="*/ 2147483647 w 94"/>
              <a:gd name="T35" fmla="*/ 2147483647 h 223"/>
              <a:gd name="T36" fmla="*/ 2147483647 w 94"/>
              <a:gd name="T37" fmla="*/ 2147483647 h 223"/>
              <a:gd name="T38" fmla="*/ 2147483647 w 94"/>
              <a:gd name="T39" fmla="*/ 2147483647 h 223"/>
              <a:gd name="T40" fmla="*/ 2147483647 w 94"/>
              <a:gd name="T41" fmla="*/ 2147483647 h 223"/>
              <a:gd name="T42" fmla="*/ 2147483647 w 94"/>
              <a:gd name="T43" fmla="*/ 2147483647 h 223"/>
              <a:gd name="T44" fmla="*/ 2147483647 w 94"/>
              <a:gd name="T45" fmla="*/ 2147483647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223"/>
              <a:gd name="T71" fmla="*/ 94 w 94"/>
              <a:gd name="T72" fmla="*/ 223 h 2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223">
                <a:moveTo>
                  <a:pt x="66" y="223"/>
                </a:moveTo>
                <a:lnTo>
                  <a:pt x="38" y="191"/>
                </a:lnTo>
                <a:lnTo>
                  <a:pt x="16" y="156"/>
                </a:lnTo>
                <a:lnTo>
                  <a:pt x="4" y="124"/>
                </a:lnTo>
                <a:lnTo>
                  <a:pt x="0" y="92"/>
                </a:lnTo>
                <a:lnTo>
                  <a:pt x="4" y="62"/>
                </a:lnTo>
                <a:lnTo>
                  <a:pt x="20" y="36"/>
                </a:lnTo>
                <a:lnTo>
                  <a:pt x="30" y="25"/>
                </a:lnTo>
                <a:lnTo>
                  <a:pt x="44" y="15"/>
                </a:lnTo>
                <a:lnTo>
                  <a:pt x="60" y="6"/>
                </a:lnTo>
                <a:lnTo>
                  <a:pt x="76" y="0"/>
                </a:lnTo>
                <a:lnTo>
                  <a:pt x="94" y="15"/>
                </a:lnTo>
                <a:lnTo>
                  <a:pt x="78" y="21"/>
                </a:lnTo>
                <a:lnTo>
                  <a:pt x="68" y="26"/>
                </a:lnTo>
                <a:lnTo>
                  <a:pt x="56" y="35"/>
                </a:lnTo>
                <a:lnTo>
                  <a:pt x="48" y="44"/>
                </a:lnTo>
                <a:lnTo>
                  <a:pt x="34" y="66"/>
                </a:lnTo>
                <a:lnTo>
                  <a:pt x="30" y="92"/>
                </a:lnTo>
                <a:lnTo>
                  <a:pt x="34" y="120"/>
                </a:lnTo>
                <a:lnTo>
                  <a:pt x="46" y="150"/>
                </a:lnTo>
                <a:lnTo>
                  <a:pt x="66" y="183"/>
                </a:lnTo>
                <a:lnTo>
                  <a:pt x="94" y="214"/>
                </a:lnTo>
                <a:lnTo>
                  <a:pt x="66" y="223"/>
                </a:lnTo>
                <a:close/>
              </a:path>
            </a:pathLst>
          </a:custGeom>
          <a:solidFill>
            <a:srgbClr val="FFFFFF"/>
          </a:solidFill>
          <a:ln w="9525">
            <a:solidFill>
              <a:schemeClr val="tx1"/>
            </a:solidFill>
            <a:round/>
            <a:headEnd/>
            <a:tailEnd/>
          </a:ln>
        </p:spPr>
        <p:txBody>
          <a:bodyPr/>
          <a:lstStyle/>
          <a:p>
            <a:endParaRPr lang="en-US"/>
          </a:p>
        </p:txBody>
      </p:sp>
      <p:sp>
        <p:nvSpPr>
          <p:cNvPr id="59437" name="Freeform 1076"/>
          <p:cNvSpPr>
            <a:spLocks/>
          </p:cNvSpPr>
          <p:nvPr/>
        </p:nvSpPr>
        <p:spPr bwMode="auto">
          <a:xfrm>
            <a:off x="1368425" y="3914775"/>
            <a:ext cx="238125" cy="203200"/>
          </a:xfrm>
          <a:custGeom>
            <a:avLst/>
            <a:gdLst>
              <a:gd name="T0" fmla="*/ 0 w 338"/>
              <a:gd name="T1" fmla="*/ 2147483647 h 128"/>
              <a:gd name="T2" fmla="*/ 2147483647 w 338"/>
              <a:gd name="T3" fmla="*/ 2147483647 h 128"/>
              <a:gd name="T4" fmla="*/ 2147483647 w 338"/>
              <a:gd name="T5" fmla="*/ 0 h 128"/>
              <a:gd name="T6" fmla="*/ 2147483647 w 338"/>
              <a:gd name="T7" fmla="*/ 0 h 128"/>
              <a:gd name="T8" fmla="*/ 2147483647 w 338"/>
              <a:gd name="T9" fmla="*/ 2147483647 h 128"/>
              <a:gd name="T10" fmla="*/ 2147483647 w 338"/>
              <a:gd name="T11" fmla="*/ 2147483647 h 128"/>
              <a:gd name="T12" fmla="*/ 2147483647 w 338"/>
              <a:gd name="T13" fmla="*/ 2147483647 h 128"/>
              <a:gd name="T14" fmla="*/ 2147483647 w 338"/>
              <a:gd name="T15" fmla="*/ 2147483647 h 128"/>
              <a:gd name="T16" fmla="*/ 2147483647 w 338"/>
              <a:gd name="T17" fmla="*/ 2147483647 h 128"/>
              <a:gd name="T18" fmla="*/ 2147483647 w 338"/>
              <a:gd name="T19" fmla="*/ 2147483647 h 128"/>
              <a:gd name="T20" fmla="*/ 2147483647 w 338"/>
              <a:gd name="T21" fmla="*/ 2147483647 h 128"/>
              <a:gd name="T22" fmla="*/ 2147483647 w 338"/>
              <a:gd name="T23" fmla="*/ 2147483647 h 128"/>
              <a:gd name="T24" fmla="*/ 2147483647 w 338"/>
              <a:gd name="T25" fmla="*/ 2147483647 h 128"/>
              <a:gd name="T26" fmla="*/ 2147483647 w 338"/>
              <a:gd name="T27" fmla="*/ 2147483647 h 128"/>
              <a:gd name="T28" fmla="*/ 2147483647 w 338"/>
              <a:gd name="T29" fmla="*/ 2147483647 h 128"/>
              <a:gd name="T30" fmla="*/ 2147483647 w 338"/>
              <a:gd name="T31" fmla="*/ 2147483647 h 128"/>
              <a:gd name="T32" fmla="*/ 2147483647 w 338"/>
              <a:gd name="T33" fmla="*/ 2147483647 h 128"/>
              <a:gd name="T34" fmla="*/ 2147483647 w 338"/>
              <a:gd name="T35" fmla="*/ 2147483647 h 128"/>
              <a:gd name="T36" fmla="*/ 2147483647 w 338"/>
              <a:gd name="T37" fmla="*/ 2147483647 h 128"/>
              <a:gd name="T38" fmla="*/ 2147483647 w 338"/>
              <a:gd name="T39" fmla="*/ 2147483647 h 128"/>
              <a:gd name="T40" fmla="*/ 2147483647 w 338"/>
              <a:gd name="T41" fmla="*/ 2147483647 h 128"/>
              <a:gd name="T42" fmla="*/ 2147483647 w 338"/>
              <a:gd name="T43" fmla="*/ 2147483647 h 128"/>
              <a:gd name="T44" fmla="*/ 0 w 33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8"/>
              <a:gd name="T70" fmla="*/ 0 h 128"/>
              <a:gd name="T71" fmla="*/ 338 w 33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8" h="128">
                <a:moveTo>
                  <a:pt x="0" y="10"/>
                </a:moveTo>
                <a:lnTo>
                  <a:pt x="35" y="2"/>
                </a:lnTo>
                <a:lnTo>
                  <a:pt x="61" y="0"/>
                </a:lnTo>
                <a:lnTo>
                  <a:pt x="81" y="0"/>
                </a:lnTo>
                <a:lnTo>
                  <a:pt x="103" y="2"/>
                </a:lnTo>
                <a:lnTo>
                  <a:pt x="129" y="7"/>
                </a:lnTo>
                <a:lnTo>
                  <a:pt x="175" y="18"/>
                </a:lnTo>
                <a:lnTo>
                  <a:pt x="217" y="36"/>
                </a:lnTo>
                <a:lnTo>
                  <a:pt x="260" y="58"/>
                </a:lnTo>
                <a:lnTo>
                  <a:pt x="302" y="86"/>
                </a:lnTo>
                <a:lnTo>
                  <a:pt x="338" y="118"/>
                </a:lnTo>
                <a:lnTo>
                  <a:pt x="312" y="128"/>
                </a:lnTo>
                <a:lnTo>
                  <a:pt x="276" y="97"/>
                </a:lnTo>
                <a:lnTo>
                  <a:pt x="239" y="71"/>
                </a:lnTo>
                <a:lnTo>
                  <a:pt x="199" y="51"/>
                </a:lnTo>
                <a:lnTo>
                  <a:pt x="159" y="35"/>
                </a:lnTo>
                <a:lnTo>
                  <a:pt x="117" y="24"/>
                </a:lnTo>
                <a:lnTo>
                  <a:pt x="99" y="21"/>
                </a:lnTo>
                <a:lnTo>
                  <a:pt x="79" y="18"/>
                </a:lnTo>
                <a:lnTo>
                  <a:pt x="61" y="18"/>
                </a:lnTo>
                <a:lnTo>
                  <a:pt x="45" y="20"/>
                </a:lnTo>
                <a:lnTo>
                  <a:pt x="10" y="28"/>
                </a:lnTo>
                <a:lnTo>
                  <a:pt x="0" y="10"/>
                </a:lnTo>
                <a:close/>
              </a:path>
            </a:pathLst>
          </a:custGeom>
          <a:solidFill>
            <a:srgbClr val="FFFFFF"/>
          </a:solidFill>
          <a:ln w="9525">
            <a:solidFill>
              <a:schemeClr val="tx1"/>
            </a:solidFill>
            <a:round/>
            <a:headEnd/>
            <a:tailEnd/>
          </a:ln>
        </p:spPr>
        <p:txBody>
          <a:bodyPr/>
          <a:lstStyle/>
          <a:p>
            <a:endParaRPr lang="en-US"/>
          </a:p>
        </p:txBody>
      </p:sp>
      <p:sp>
        <p:nvSpPr>
          <p:cNvPr id="59438" name="Freeform 1077"/>
          <p:cNvSpPr>
            <a:spLocks/>
          </p:cNvSpPr>
          <p:nvPr/>
        </p:nvSpPr>
        <p:spPr bwMode="auto">
          <a:xfrm>
            <a:off x="1365250" y="3930650"/>
            <a:ext cx="12700" cy="28575"/>
          </a:xfrm>
          <a:custGeom>
            <a:avLst/>
            <a:gdLst>
              <a:gd name="T0" fmla="*/ 0 w 18"/>
              <a:gd name="T1" fmla="*/ 2147483647 h 18"/>
              <a:gd name="T2" fmla="*/ 2147483647 w 18"/>
              <a:gd name="T3" fmla="*/ 0 h 18"/>
              <a:gd name="T4" fmla="*/ 2147483647 w 18"/>
              <a:gd name="T5" fmla="*/ 0 h 18"/>
              <a:gd name="T6" fmla="*/ 2147483647 w 18"/>
              <a:gd name="T7" fmla="*/ 2147483647 h 18"/>
              <a:gd name="T8" fmla="*/ 2147483647 w 18"/>
              <a:gd name="T9" fmla="*/ 2147483647 h 18"/>
              <a:gd name="T10" fmla="*/ 0 w 18"/>
              <a:gd name="T11" fmla="*/ 2147483647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0" y="2"/>
                </a:moveTo>
                <a:lnTo>
                  <a:pt x="2" y="0"/>
                </a:lnTo>
                <a:lnTo>
                  <a:pt x="4" y="0"/>
                </a:lnTo>
                <a:lnTo>
                  <a:pt x="14" y="18"/>
                </a:lnTo>
                <a:lnTo>
                  <a:pt x="18" y="17"/>
                </a:lnTo>
                <a:lnTo>
                  <a:pt x="0" y="2"/>
                </a:lnTo>
                <a:close/>
              </a:path>
            </a:pathLst>
          </a:custGeom>
          <a:solidFill>
            <a:srgbClr val="FFFFFF"/>
          </a:solidFill>
          <a:ln w="9525">
            <a:solidFill>
              <a:schemeClr val="tx1"/>
            </a:solidFill>
            <a:round/>
            <a:headEnd/>
            <a:tailEnd/>
          </a:ln>
        </p:spPr>
        <p:txBody>
          <a:bodyPr/>
          <a:lstStyle/>
          <a:p>
            <a:endParaRPr lang="en-US"/>
          </a:p>
        </p:txBody>
      </p:sp>
      <p:sp>
        <p:nvSpPr>
          <p:cNvPr id="59439" name="Freeform 1078"/>
          <p:cNvSpPr>
            <a:spLocks/>
          </p:cNvSpPr>
          <p:nvPr/>
        </p:nvSpPr>
        <p:spPr bwMode="auto">
          <a:xfrm>
            <a:off x="1587500" y="4102100"/>
            <a:ext cx="68263" cy="355600"/>
          </a:xfrm>
          <a:custGeom>
            <a:avLst/>
            <a:gdLst>
              <a:gd name="T0" fmla="*/ 2147483647 w 96"/>
              <a:gd name="T1" fmla="*/ 0 h 224"/>
              <a:gd name="T2" fmla="*/ 2147483647 w 96"/>
              <a:gd name="T3" fmla="*/ 2147483647 h 224"/>
              <a:gd name="T4" fmla="*/ 2147483647 w 96"/>
              <a:gd name="T5" fmla="*/ 2147483647 h 224"/>
              <a:gd name="T6" fmla="*/ 2147483647 w 96"/>
              <a:gd name="T7" fmla="*/ 2147483647 h 224"/>
              <a:gd name="T8" fmla="*/ 2147483647 w 96"/>
              <a:gd name="T9" fmla="*/ 2147483647 h 224"/>
              <a:gd name="T10" fmla="*/ 2147483647 w 96"/>
              <a:gd name="T11" fmla="*/ 2147483647 h 224"/>
              <a:gd name="T12" fmla="*/ 2147483647 w 96"/>
              <a:gd name="T13" fmla="*/ 2147483647 h 224"/>
              <a:gd name="T14" fmla="*/ 2147483647 w 96"/>
              <a:gd name="T15" fmla="*/ 2147483647 h 224"/>
              <a:gd name="T16" fmla="*/ 2147483647 w 96"/>
              <a:gd name="T17" fmla="*/ 2147483647 h 224"/>
              <a:gd name="T18" fmla="*/ 2147483647 w 96"/>
              <a:gd name="T19" fmla="*/ 2147483647 h 224"/>
              <a:gd name="T20" fmla="*/ 2147483647 w 96"/>
              <a:gd name="T21" fmla="*/ 2147483647 h 224"/>
              <a:gd name="T22" fmla="*/ 0 w 96"/>
              <a:gd name="T23" fmla="*/ 2147483647 h 224"/>
              <a:gd name="T24" fmla="*/ 2147483647 w 96"/>
              <a:gd name="T25" fmla="*/ 2147483647 h 224"/>
              <a:gd name="T26" fmla="*/ 2147483647 w 96"/>
              <a:gd name="T27" fmla="*/ 2147483647 h 224"/>
              <a:gd name="T28" fmla="*/ 2147483647 w 96"/>
              <a:gd name="T29" fmla="*/ 2147483647 h 224"/>
              <a:gd name="T30" fmla="*/ 2147483647 w 96"/>
              <a:gd name="T31" fmla="*/ 2147483647 h 224"/>
              <a:gd name="T32" fmla="*/ 2147483647 w 96"/>
              <a:gd name="T33" fmla="*/ 2147483647 h 224"/>
              <a:gd name="T34" fmla="*/ 2147483647 w 96"/>
              <a:gd name="T35" fmla="*/ 2147483647 h 224"/>
              <a:gd name="T36" fmla="*/ 2147483647 w 96"/>
              <a:gd name="T37" fmla="*/ 2147483647 h 224"/>
              <a:gd name="T38" fmla="*/ 2147483647 w 96"/>
              <a:gd name="T39" fmla="*/ 2147483647 h 224"/>
              <a:gd name="T40" fmla="*/ 2147483647 w 96"/>
              <a:gd name="T41" fmla="*/ 2147483647 h 224"/>
              <a:gd name="T42" fmla="*/ 2147483647 w 96"/>
              <a:gd name="T43" fmla="*/ 2147483647 h 224"/>
              <a:gd name="T44" fmla="*/ 2147483647 w 96"/>
              <a:gd name="T45" fmla="*/ 0 h 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224"/>
              <a:gd name="T71" fmla="*/ 96 w 96"/>
              <a:gd name="T72" fmla="*/ 224 h 2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224">
                <a:moveTo>
                  <a:pt x="30" y="0"/>
                </a:moveTo>
                <a:lnTo>
                  <a:pt x="58" y="34"/>
                </a:lnTo>
                <a:lnTo>
                  <a:pt x="78" y="67"/>
                </a:lnTo>
                <a:lnTo>
                  <a:pt x="92" y="101"/>
                </a:lnTo>
                <a:lnTo>
                  <a:pt x="96" y="132"/>
                </a:lnTo>
                <a:lnTo>
                  <a:pt x="90" y="161"/>
                </a:lnTo>
                <a:lnTo>
                  <a:pt x="76" y="186"/>
                </a:lnTo>
                <a:lnTo>
                  <a:pt x="64" y="199"/>
                </a:lnTo>
                <a:lnTo>
                  <a:pt x="52" y="209"/>
                </a:lnTo>
                <a:lnTo>
                  <a:pt x="36" y="217"/>
                </a:lnTo>
                <a:lnTo>
                  <a:pt x="18" y="224"/>
                </a:lnTo>
                <a:lnTo>
                  <a:pt x="0" y="209"/>
                </a:lnTo>
                <a:lnTo>
                  <a:pt x="14" y="203"/>
                </a:lnTo>
                <a:lnTo>
                  <a:pt x="28" y="196"/>
                </a:lnTo>
                <a:lnTo>
                  <a:pt x="38" y="188"/>
                </a:lnTo>
                <a:lnTo>
                  <a:pt x="46" y="180"/>
                </a:lnTo>
                <a:lnTo>
                  <a:pt x="58" y="158"/>
                </a:lnTo>
                <a:lnTo>
                  <a:pt x="64" y="132"/>
                </a:lnTo>
                <a:lnTo>
                  <a:pt x="60" y="103"/>
                </a:lnTo>
                <a:lnTo>
                  <a:pt x="48" y="73"/>
                </a:lnTo>
                <a:lnTo>
                  <a:pt x="28" y="41"/>
                </a:lnTo>
                <a:lnTo>
                  <a:pt x="2" y="9"/>
                </a:lnTo>
                <a:lnTo>
                  <a:pt x="30" y="0"/>
                </a:lnTo>
                <a:close/>
              </a:path>
            </a:pathLst>
          </a:custGeom>
          <a:solidFill>
            <a:srgbClr val="FFFFFF"/>
          </a:solidFill>
          <a:ln w="9525">
            <a:solidFill>
              <a:schemeClr val="tx1"/>
            </a:solidFill>
            <a:round/>
            <a:headEnd/>
            <a:tailEnd/>
          </a:ln>
        </p:spPr>
        <p:txBody>
          <a:bodyPr/>
          <a:lstStyle/>
          <a:p>
            <a:endParaRPr lang="en-US"/>
          </a:p>
        </p:txBody>
      </p:sp>
      <p:sp>
        <p:nvSpPr>
          <p:cNvPr id="59440" name="Freeform 1079"/>
          <p:cNvSpPr>
            <a:spLocks/>
          </p:cNvSpPr>
          <p:nvPr/>
        </p:nvSpPr>
        <p:spPr bwMode="auto">
          <a:xfrm>
            <a:off x="1589088" y="4102100"/>
            <a:ext cx="19050" cy="15875"/>
          </a:xfrm>
          <a:custGeom>
            <a:avLst/>
            <a:gdLst>
              <a:gd name="T0" fmla="*/ 2147483647 w 28"/>
              <a:gd name="T1" fmla="*/ 0 h 10"/>
              <a:gd name="T2" fmla="*/ 2147483647 w 28"/>
              <a:gd name="T3" fmla="*/ 0 h 10"/>
              <a:gd name="T4" fmla="*/ 0 w 28"/>
              <a:gd name="T5" fmla="*/ 2147483647 h 10"/>
              <a:gd name="T6" fmla="*/ 0 w 28"/>
              <a:gd name="T7" fmla="*/ 2147483647 h 10"/>
              <a:gd name="T8" fmla="*/ 2147483647 w 28"/>
              <a:gd name="T9" fmla="*/ 0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26" y="0"/>
                </a:moveTo>
                <a:lnTo>
                  <a:pt x="28" y="0"/>
                </a:lnTo>
                <a:lnTo>
                  <a:pt x="0" y="9"/>
                </a:lnTo>
                <a:lnTo>
                  <a:pt x="0" y="10"/>
                </a:lnTo>
                <a:lnTo>
                  <a:pt x="26" y="0"/>
                </a:lnTo>
                <a:close/>
              </a:path>
            </a:pathLst>
          </a:custGeom>
          <a:solidFill>
            <a:srgbClr val="FFFFFF"/>
          </a:solidFill>
          <a:ln w="9525">
            <a:solidFill>
              <a:schemeClr val="tx1"/>
            </a:solidFill>
            <a:round/>
            <a:headEnd/>
            <a:tailEnd/>
          </a:ln>
        </p:spPr>
        <p:txBody>
          <a:bodyPr/>
          <a:lstStyle/>
          <a:p>
            <a:endParaRPr lang="en-US"/>
          </a:p>
        </p:txBody>
      </p:sp>
      <p:sp>
        <p:nvSpPr>
          <p:cNvPr id="59441" name="Freeform 1080"/>
          <p:cNvSpPr>
            <a:spLocks/>
          </p:cNvSpPr>
          <p:nvPr/>
        </p:nvSpPr>
        <p:spPr bwMode="auto">
          <a:xfrm>
            <a:off x="1358900" y="4273550"/>
            <a:ext cx="239713" cy="200025"/>
          </a:xfrm>
          <a:custGeom>
            <a:avLst/>
            <a:gdLst>
              <a:gd name="T0" fmla="*/ 2147483647 w 340"/>
              <a:gd name="T1" fmla="*/ 2147483647 h 126"/>
              <a:gd name="T2" fmla="*/ 2147483647 w 340"/>
              <a:gd name="T3" fmla="*/ 2147483647 h 126"/>
              <a:gd name="T4" fmla="*/ 2147483647 w 340"/>
              <a:gd name="T5" fmla="*/ 2147483647 h 126"/>
              <a:gd name="T6" fmla="*/ 2147483647 w 340"/>
              <a:gd name="T7" fmla="*/ 2147483647 h 126"/>
              <a:gd name="T8" fmla="*/ 2147483647 w 340"/>
              <a:gd name="T9" fmla="*/ 2147483647 h 126"/>
              <a:gd name="T10" fmla="*/ 2147483647 w 340"/>
              <a:gd name="T11" fmla="*/ 2147483647 h 126"/>
              <a:gd name="T12" fmla="*/ 2147483647 w 340"/>
              <a:gd name="T13" fmla="*/ 2147483647 h 126"/>
              <a:gd name="T14" fmla="*/ 2147483647 w 340"/>
              <a:gd name="T15" fmla="*/ 2147483647 h 126"/>
              <a:gd name="T16" fmla="*/ 2147483647 w 340"/>
              <a:gd name="T17" fmla="*/ 2147483647 h 126"/>
              <a:gd name="T18" fmla="*/ 2147483647 w 340"/>
              <a:gd name="T19" fmla="*/ 2147483647 h 126"/>
              <a:gd name="T20" fmla="*/ 0 w 340"/>
              <a:gd name="T21" fmla="*/ 2147483647 h 126"/>
              <a:gd name="T22" fmla="*/ 2147483647 w 340"/>
              <a:gd name="T23" fmla="*/ 0 h 126"/>
              <a:gd name="T24" fmla="*/ 2147483647 w 340"/>
              <a:gd name="T25" fmla="*/ 2147483647 h 126"/>
              <a:gd name="T26" fmla="*/ 2147483647 w 340"/>
              <a:gd name="T27" fmla="*/ 2147483647 h 126"/>
              <a:gd name="T28" fmla="*/ 2147483647 w 340"/>
              <a:gd name="T29" fmla="*/ 2147483647 h 126"/>
              <a:gd name="T30" fmla="*/ 2147483647 w 340"/>
              <a:gd name="T31" fmla="*/ 2147483647 h 126"/>
              <a:gd name="T32" fmla="*/ 2147483647 w 340"/>
              <a:gd name="T33" fmla="*/ 2147483647 h 126"/>
              <a:gd name="T34" fmla="*/ 2147483647 w 340"/>
              <a:gd name="T35" fmla="*/ 2147483647 h 126"/>
              <a:gd name="T36" fmla="*/ 2147483647 w 340"/>
              <a:gd name="T37" fmla="*/ 2147483647 h 126"/>
              <a:gd name="T38" fmla="*/ 2147483647 w 340"/>
              <a:gd name="T39" fmla="*/ 2147483647 h 126"/>
              <a:gd name="T40" fmla="*/ 2147483647 w 340"/>
              <a:gd name="T41" fmla="*/ 2147483647 h 126"/>
              <a:gd name="T42" fmla="*/ 2147483647 w 340"/>
              <a:gd name="T43" fmla="*/ 2147483647 h 126"/>
              <a:gd name="T44" fmla="*/ 2147483647 w 340"/>
              <a:gd name="T45" fmla="*/ 2147483647 h 1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0"/>
              <a:gd name="T70" fmla="*/ 0 h 126"/>
              <a:gd name="T71" fmla="*/ 340 w 340"/>
              <a:gd name="T72" fmla="*/ 126 h 1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0" h="126">
                <a:moveTo>
                  <a:pt x="340" y="116"/>
                </a:moveTo>
                <a:lnTo>
                  <a:pt x="302" y="125"/>
                </a:lnTo>
                <a:lnTo>
                  <a:pt x="278" y="126"/>
                </a:lnTo>
                <a:lnTo>
                  <a:pt x="257" y="126"/>
                </a:lnTo>
                <a:lnTo>
                  <a:pt x="235" y="124"/>
                </a:lnTo>
                <a:lnTo>
                  <a:pt x="211" y="120"/>
                </a:lnTo>
                <a:lnTo>
                  <a:pt x="165" y="109"/>
                </a:lnTo>
                <a:lnTo>
                  <a:pt x="119" y="91"/>
                </a:lnTo>
                <a:lnTo>
                  <a:pt x="75" y="69"/>
                </a:lnTo>
                <a:lnTo>
                  <a:pt x="38" y="41"/>
                </a:lnTo>
                <a:lnTo>
                  <a:pt x="0" y="10"/>
                </a:lnTo>
                <a:lnTo>
                  <a:pt x="26" y="0"/>
                </a:lnTo>
                <a:lnTo>
                  <a:pt x="61" y="30"/>
                </a:lnTo>
                <a:lnTo>
                  <a:pt x="97" y="55"/>
                </a:lnTo>
                <a:lnTo>
                  <a:pt x="139" y="77"/>
                </a:lnTo>
                <a:lnTo>
                  <a:pt x="181" y="94"/>
                </a:lnTo>
                <a:lnTo>
                  <a:pt x="223" y="103"/>
                </a:lnTo>
                <a:lnTo>
                  <a:pt x="243" y="107"/>
                </a:lnTo>
                <a:lnTo>
                  <a:pt x="261" y="109"/>
                </a:lnTo>
                <a:lnTo>
                  <a:pt x="278" y="109"/>
                </a:lnTo>
                <a:lnTo>
                  <a:pt x="292" y="108"/>
                </a:lnTo>
                <a:lnTo>
                  <a:pt x="326" y="100"/>
                </a:lnTo>
                <a:lnTo>
                  <a:pt x="340" y="116"/>
                </a:lnTo>
                <a:close/>
              </a:path>
            </a:pathLst>
          </a:custGeom>
          <a:solidFill>
            <a:srgbClr val="FFFFFF"/>
          </a:solidFill>
          <a:ln w="9525">
            <a:solidFill>
              <a:schemeClr val="tx1"/>
            </a:solidFill>
            <a:round/>
            <a:headEnd/>
            <a:tailEnd/>
          </a:ln>
        </p:spPr>
        <p:txBody>
          <a:bodyPr/>
          <a:lstStyle/>
          <a:p>
            <a:endParaRPr lang="en-US"/>
          </a:p>
        </p:txBody>
      </p:sp>
      <p:sp>
        <p:nvSpPr>
          <p:cNvPr id="59442" name="Freeform 1081"/>
          <p:cNvSpPr>
            <a:spLocks/>
          </p:cNvSpPr>
          <p:nvPr/>
        </p:nvSpPr>
        <p:spPr bwMode="auto">
          <a:xfrm>
            <a:off x="1587500" y="4432300"/>
            <a:ext cx="12700" cy="25400"/>
          </a:xfrm>
          <a:custGeom>
            <a:avLst/>
            <a:gdLst>
              <a:gd name="T0" fmla="*/ 2147483647 w 18"/>
              <a:gd name="T1" fmla="*/ 2147483647 h 16"/>
              <a:gd name="T2" fmla="*/ 2147483647 w 18"/>
              <a:gd name="T3" fmla="*/ 2147483647 h 16"/>
              <a:gd name="T4" fmla="*/ 2147483647 w 18"/>
              <a:gd name="T5" fmla="*/ 0 h 16"/>
              <a:gd name="T6" fmla="*/ 0 w 18"/>
              <a:gd name="T7" fmla="*/ 2147483647 h 16"/>
              <a:gd name="T8" fmla="*/ 2147483647 w 18"/>
              <a:gd name="T9" fmla="*/ 2147483647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18" y="16"/>
                </a:moveTo>
                <a:lnTo>
                  <a:pt x="16" y="16"/>
                </a:lnTo>
                <a:lnTo>
                  <a:pt x="2" y="0"/>
                </a:lnTo>
                <a:lnTo>
                  <a:pt x="0" y="1"/>
                </a:lnTo>
                <a:lnTo>
                  <a:pt x="18" y="16"/>
                </a:lnTo>
                <a:close/>
              </a:path>
            </a:pathLst>
          </a:custGeom>
          <a:solidFill>
            <a:srgbClr val="FFFFFF"/>
          </a:solidFill>
          <a:ln w="9525">
            <a:solidFill>
              <a:schemeClr val="tx1"/>
            </a:solidFill>
            <a:round/>
            <a:headEnd/>
            <a:tailEnd/>
          </a:ln>
        </p:spPr>
        <p:txBody>
          <a:bodyPr/>
          <a:lstStyle/>
          <a:p>
            <a:endParaRPr lang="en-US"/>
          </a:p>
        </p:txBody>
      </p:sp>
      <p:sp>
        <p:nvSpPr>
          <p:cNvPr id="59443" name="Freeform 1082"/>
          <p:cNvSpPr>
            <a:spLocks/>
          </p:cNvSpPr>
          <p:nvPr/>
        </p:nvSpPr>
        <p:spPr bwMode="auto">
          <a:xfrm>
            <a:off x="1358900" y="4273550"/>
            <a:ext cx="19050" cy="15875"/>
          </a:xfrm>
          <a:custGeom>
            <a:avLst/>
            <a:gdLst>
              <a:gd name="T0" fmla="*/ 0 w 28"/>
              <a:gd name="T1" fmla="*/ 2147483647 h 10"/>
              <a:gd name="T2" fmla="*/ 0 w 28"/>
              <a:gd name="T3" fmla="*/ 2147483647 h 10"/>
              <a:gd name="T4" fmla="*/ 2147483647 w 28"/>
              <a:gd name="T5" fmla="*/ 0 h 10"/>
              <a:gd name="T6" fmla="*/ 2147483647 w 28"/>
              <a:gd name="T7" fmla="*/ 0 h 10"/>
              <a:gd name="T8" fmla="*/ 0 w 28"/>
              <a:gd name="T9" fmla="*/ 2147483647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0" y="10"/>
                </a:moveTo>
                <a:lnTo>
                  <a:pt x="0" y="9"/>
                </a:lnTo>
                <a:lnTo>
                  <a:pt x="28" y="0"/>
                </a:lnTo>
                <a:lnTo>
                  <a:pt x="26" y="0"/>
                </a:lnTo>
                <a:lnTo>
                  <a:pt x="0" y="10"/>
                </a:lnTo>
                <a:close/>
              </a:path>
            </a:pathLst>
          </a:custGeom>
          <a:solidFill>
            <a:srgbClr val="FFFFFF"/>
          </a:solidFill>
          <a:ln w="9525">
            <a:solidFill>
              <a:schemeClr val="tx1"/>
            </a:solidFill>
            <a:round/>
            <a:headEnd/>
            <a:tailEnd/>
          </a:ln>
        </p:spPr>
        <p:txBody>
          <a:bodyPr/>
          <a:lstStyle/>
          <a:p>
            <a:endParaRPr lang="en-US"/>
          </a:p>
        </p:txBody>
      </p:sp>
      <p:sp>
        <p:nvSpPr>
          <p:cNvPr id="59444" name="Freeform 1083"/>
          <p:cNvSpPr>
            <a:spLocks/>
          </p:cNvSpPr>
          <p:nvPr/>
        </p:nvSpPr>
        <p:spPr bwMode="auto">
          <a:xfrm>
            <a:off x="1749425" y="2803525"/>
            <a:ext cx="1247775" cy="901700"/>
          </a:xfrm>
          <a:custGeom>
            <a:avLst/>
            <a:gdLst>
              <a:gd name="T0" fmla="*/ 2147483647 w 1768"/>
              <a:gd name="T1" fmla="*/ 2147483647 h 568"/>
              <a:gd name="T2" fmla="*/ 2147483647 w 1768"/>
              <a:gd name="T3" fmla="*/ 0 h 568"/>
              <a:gd name="T4" fmla="*/ 2147483647 w 1768"/>
              <a:gd name="T5" fmla="*/ 2147483647 h 568"/>
              <a:gd name="T6" fmla="*/ 0 w 1768"/>
              <a:gd name="T7" fmla="*/ 2147483647 h 568"/>
              <a:gd name="T8" fmla="*/ 2147483647 w 1768"/>
              <a:gd name="T9" fmla="*/ 2147483647 h 568"/>
              <a:gd name="T10" fmla="*/ 2147483647 w 1768"/>
              <a:gd name="T11" fmla="*/ 2147483647 h 568"/>
              <a:gd name="T12" fmla="*/ 2147483647 w 1768"/>
              <a:gd name="T13" fmla="*/ 2147483647 h 568"/>
              <a:gd name="T14" fmla="*/ 0 60000 65536"/>
              <a:gd name="T15" fmla="*/ 0 60000 65536"/>
              <a:gd name="T16" fmla="*/ 0 60000 65536"/>
              <a:gd name="T17" fmla="*/ 0 60000 65536"/>
              <a:gd name="T18" fmla="*/ 0 60000 65536"/>
              <a:gd name="T19" fmla="*/ 0 60000 65536"/>
              <a:gd name="T20" fmla="*/ 0 60000 65536"/>
              <a:gd name="T21" fmla="*/ 0 w 1768"/>
              <a:gd name="T22" fmla="*/ 0 h 568"/>
              <a:gd name="T23" fmla="*/ 1768 w 1768"/>
              <a:gd name="T24" fmla="*/ 568 h 5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8" h="568">
                <a:moveTo>
                  <a:pt x="1768" y="8"/>
                </a:moveTo>
                <a:lnTo>
                  <a:pt x="1760" y="0"/>
                </a:lnTo>
                <a:lnTo>
                  <a:pt x="880" y="280"/>
                </a:lnTo>
                <a:lnTo>
                  <a:pt x="0" y="560"/>
                </a:lnTo>
                <a:lnTo>
                  <a:pt x="8" y="568"/>
                </a:lnTo>
                <a:lnTo>
                  <a:pt x="888" y="288"/>
                </a:lnTo>
                <a:lnTo>
                  <a:pt x="1768" y="8"/>
                </a:lnTo>
                <a:close/>
              </a:path>
            </a:pathLst>
          </a:custGeom>
          <a:solidFill>
            <a:srgbClr val="FFFFFF"/>
          </a:solidFill>
          <a:ln w="9525">
            <a:solidFill>
              <a:schemeClr val="tx1"/>
            </a:solidFill>
            <a:round/>
            <a:headEnd/>
            <a:tailEnd/>
          </a:ln>
        </p:spPr>
        <p:txBody>
          <a:bodyPr/>
          <a:lstStyle/>
          <a:p>
            <a:endParaRPr lang="en-US"/>
          </a:p>
        </p:txBody>
      </p:sp>
      <p:sp>
        <p:nvSpPr>
          <p:cNvPr id="59445" name="Freeform 1084"/>
          <p:cNvSpPr>
            <a:spLocks/>
          </p:cNvSpPr>
          <p:nvPr/>
        </p:nvSpPr>
        <p:spPr bwMode="auto">
          <a:xfrm>
            <a:off x="1735138" y="2843213"/>
            <a:ext cx="1247775" cy="901700"/>
          </a:xfrm>
          <a:custGeom>
            <a:avLst/>
            <a:gdLst>
              <a:gd name="T0" fmla="*/ 2147483647 w 1768"/>
              <a:gd name="T1" fmla="*/ 2147483647 h 568"/>
              <a:gd name="T2" fmla="*/ 2147483647 w 1768"/>
              <a:gd name="T3" fmla="*/ 0 h 568"/>
              <a:gd name="T4" fmla="*/ 2147483647 w 1768"/>
              <a:gd name="T5" fmla="*/ 2147483647 h 568"/>
              <a:gd name="T6" fmla="*/ 0 w 1768"/>
              <a:gd name="T7" fmla="*/ 2147483647 h 568"/>
              <a:gd name="T8" fmla="*/ 2147483647 w 1768"/>
              <a:gd name="T9" fmla="*/ 2147483647 h 568"/>
              <a:gd name="T10" fmla="*/ 2147483647 w 1768"/>
              <a:gd name="T11" fmla="*/ 2147483647 h 568"/>
              <a:gd name="T12" fmla="*/ 2147483647 w 1768"/>
              <a:gd name="T13" fmla="*/ 2147483647 h 568"/>
              <a:gd name="T14" fmla="*/ 0 60000 65536"/>
              <a:gd name="T15" fmla="*/ 0 60000 65536"/>
              <a:gd name="T16" fmla="*/ 0 60000 65536"/>
              <a:gd name="T17" fmla="*/ 0 60000 65536"/>
              <a:gd name="T18" fmla="*/ 0 60000 65536"/>
              <a:gd name="T19" fmla="*/ 0 60000 65536"/>
              <a:gd name="T20" fmla="*/ 0 60000 65536"/>
              <a:gd name="T21" fmla="*/ 0 w 1768"/>
              <a:gd name="T22" fmla="*/ 0 h 568"/>
              <a:gd name="T23" fmla="*/ 1768 w 1768"/>
              <a:gd name="T24" fmla="*/ 568 h 5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8" h="568">
                <a:moveTo>
                  <a:pt x="1768" y="8"/>
                </a:moveTo>
                <a:lnTo>
                  <a:pt x="1760" y="0"/>
                </a:lnTo>
                <a:lnTo>
                  <a:pt x="880" y="280"/>
                </a:lnTo>
                <a:lnTo>
                  <a:pt x="0" y="560"/>
                </a:lnTo>
                <a:lnTo>
                  <a:pt x="8" y="568"/>
                </a:lnTo>
                <a:lnTo>
                  <a:pt x="888" y="288"/>
                </a:lnTo>
                <a:lnTo>
                  <a:pt x="1768" y="8"/>
                </a:lnTo>
                <a:close/>
              </a:path>
            </a:pathLst>
          </a:custGeom>
          <a:solidFill>
            <a:srgbClr val="FFFFFF"/>
          </a:solidFill>
          <a:ln w="9525">
            <a:solidFill>
              <a:schemeClr val="tx1"/>
            </a:solidFill>
            <a:round/>
            <a:headEnd/>
            <a:tailEnd/>
          </a:ln>
        </p:spPr>
        <p:txBody>
          <a:bodyPr/>
          <a:lstStyle/>
          <a:p>
            <a:endParaRPr lang="en-US"/>
          </a:p>
        </p:txBody>
      </p:sp>
      <p:sp>
        <p:nvSpPr>
          <p:cNvPr id="59446" name="Freeform 1085"/>
          <p:cNvSpPr>
            <a:spLocks/>
          </p:cNvSpPr>
          <p:nvPr/>
        </p:nvSpPr>
        <p:spPr bwMode="auto">
          <a:xfrm>
            <a:off x="1720850" y="2884488"/>
            <a:ext cx="1247775" cy="900112"/>
          </a:xfrm>
          <a:custGeom>
            <a:avLst/>
            <a:gdLst>
              <a:gd name="T0" fmla="*/ 2147483647 w 1768"/>
              <a:gd name="T1" fmla="*/ 2147483647 h 567"/>
              <a:gd name="T2" fmla="*/ 2147483647 w 1768"/>
              <a:gd name="T3" fmla="*/ 0 h 567"/>
              <a:gd name="T4" fmla="*/ 2147483647 w 1768"/>
              <a:gd name="T5" fmla="*/ 2147483647 h 567"/>
              <a:gd name="T6" fmla="*/ 0 w 1768"/>
              <a:gd name="T7" fmla="*/ 2147483647 h 567"/>
              <a:gd name="T8" fmla="*/ 2147483647 w 1768"/>
              <a:gd name="T9" fmla="*/ 2147483647 h 567"/>
              <a:gd name="T10" fmla="*/ 2147483647 w 1768"/>
              <a:gd name="T11" fmla="*/ 2147483647 h 567"/>
              <a:gd name="T12" fmla="*/ 2147483647 w 1768"/>
              <a:gd name="T13" fmla="*/ 2147483647 h 567"/>
              <a:gd name="T14" fmla="*/ 0 60000 65536"/>
              <a:gd name="T15" fmla="*/ 0 60000 65536"/>
              <a:gd name="T16" fmla="*/ 0 60000 65536"/>
              <a:gd name="T17" fmla="*/ 0 60000 65536"/>
              <a:gd name="T18" fmla="*/ 0 60000 65536"/>
              <a:gd name="T19" fmla="*/ 0 60000 65536"/>
              <a:gd name="T20" fmla="*/ 0 60000 65536"/>
              <a:gd name="T21" fmla="*/ 0 w 1768"/>
              <a:gd name="T22" fmla="*/ 0 h 567"/>
              <a:gd name="T23" fmla="*/ 1768 w 1768"/>
              <a:gd name="T24" fmla="*/ 567 h 5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8" h="567">
                <a:moveTo>
                  <a:pt x="1768" y="8"/>
                </a:moveTo>
                <a:lnTo>
                  <a:pt x="1760" y="0"/>
                </a:lnTo>
                <a:lnTo>
                  <a:pt x="880" y="279"/>
                </a:lnTo>
                <a:lnTo>
                  <a:pt x="0" y="559"/>
                </a:lnTo>
                <a:lnTo>
                  <a:pt x="8" y="567"/>
                </a:lnTo>
                <a:lnTo>
                  <a:pt x="888" y="287"/>
                </a:lnTo>
                <a:lnTo>
                  <a:pt x="1768" y="8"/>
                </a:lnTo>
                <a:close/>
              </a:path>
            </a:pathLst>
          </a:custGeom>
          <a:solidFill>
            <a:srgbClr val="FFFFFF"/>
          </a:solidFill>
          <a:ln w="9525">
            <a:solidFill>
              <a:schemeClr val="tx1"/>
            </a:solidFill>
            <a:round/>
            <a:headEnd/>
            <a:tailEnd/>
          </a:ln>
        </p:spPr>
        <p:txBody>
          <a:bodyPr/>
          <a:lstStyle/>
          <a:p>
            <a:endParaRPr lang="en-US"/>
          </a:p>
        </p:txBody>
      </p:sp>
      <p:sp>
        <p:nvSpPr>
          <p:cNvPr id="59447" name="Freeform 1086"/>
          <p:cNvSpPr>
            <a:spLocks/>
          </p:cNvSpPr>
          <p:nvPr/>
        </p:nvSpPr>
        <p:spPr bwMode="auto">
          <a:xfrm>
            <a:off x="1708150" y="2924175"/>
            <a:ext cx="1246188" cy="901700"/>
          </a:xfrm>
          <a:custGeom>
            <a:avLst/>
            <a:gdLst>
              <a:gd name="T0" fmla="*/ 2147483647 w 1768"/>
              <a:gd name="T1" fmla="*/ 2147483647 h 568"/>
              <a:gd name="T2" fmla="*/ 2147483647 w 1768"/>
              <a:gd name="T3" fmla="*/ 0 h 568"/>
              <a:gd name="T4" fmla="*/ 2147483647 w 1768"/>
              <a:gd name="T5" fmla="*/ 2147483647 h 568"/>
              <a:gd name="T6" fmla="*/ 0 w 1768"/>
              <a:gd name="T7" fmla="*/ 2147483647 h 568"/>
              <a:gd name="T8" fmla="*/ 2147483647 w 1768"/>
              <a:gd name="T9" fmla="*/ 2147483647 h 568"/>
              <a:gd name="T10" fmla="*/ 2147483647 w 1768"/>
              <a:gd name="T11" fmla="*/ 2147483647 h 568"/>
              <a:gd name="T12" fmla="*/ 2147483647 w 1768"/>
              <a:gd name="T13" fmla="*/ 2147483647 h 568"/>
              <a:gd name="T14" fmla="*/ 0 60000 65536"/>
              <a:gd name="T15" fmla="*/ 0 60000 65536"/>
              <a:gd name="T16" fmla="*/ 0 60000 65536"/>
              <a:gd name="T17" fmla="*/ 0 60000 65536"/>
              <a:gd name="T18" fmla="*/ 0 60000 65536"/>
              <a:gd name="T19" fmla="*/ 0 60000 65536"/>
              <a:gd name="T20" fmla="*/ 0 60000 65536"/>
              <a:gd name="T21" fmla="*/ 0 w 1768"/>
              <a:gd name="T22" fmla="*/ 0 h 568"/>
              <a:gd name="T23" fmla="*/ 1768 w 1768"/>
              <a:gd name="T24" fmla="*/ 568 h 5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8" h="568">
                <a:moveTo>
                  <a:pt x="1768" y="8"/>
                </a:moveTo>
                <a:lnTo>
                  <a:pt x="1760" y="0"/>
                </a:lnTo>
                <a:lnTo>
                  <a:pt x="880" y="280"/>
                </a:lnTo>
                <a:lnTo>
                  <a:pt x="0" y="560"/>
                </a:lnTo>
                <a:lnTo>
                  <a:pt x="8" y="568"/>
                </a:lnTo>
                <a:lnTo>
                  <a:pt x="888" y="288"/>
                </a:lnTo>
                <a:lnTo>
                  <a:pt x="1768" y="8"/>
                </a:lnTo>
                <a:close/>
              </a:path>
            </a:pathLst>
          </a:custGeom>
          <a:solidFill>
            <a:srgbClr val="FFFFFF"/>
          </a:solidFill>
          <a:ln w="9525">
            <a:solidFill>
              <a:schemeClr val="tx1"/>
            </a:solidFill>
            <a:round/>
            <a:headEnd/>
            <a:tailEnd/>
          </a:ln>
        </p:spPr>
        <p:txBody>
          <a:bodyPr/>
          <a:lstStyle/>
          <a:p>
            <a:endParaRPr lang="en-US"/>
          </a:p>
        </p:txBody>
      </p:sp>
      <p:sp>
        <p:nvSpPr>
          <p:cNvPr id="59448" name="Freeform 1087"/>
          <p:cNvSpPr>
            <a:spLocks/>
          </p:cNvSpPr>
          <p:nvPr/>
        </p:nvSpPr>
        <p:spPr bwMode="auto">
          <a:xfrm>
            <a:off x="2916238" y="3082925"/>
            <a:ext cx="539750" cy="407988"/>
          </a:xfrm>
          <a:custGeom>
            <a:avLst/>
            <a:gdLst>
              <a:gd name="T0" fmla="*/ 0 w 764"/>
              <a:gd name="T1" fmla="*/ 2147483647 h 257"/>
              <a:gd name="T2" fmla="*/ 2147483647 w 764"/>
              <a:gd name="T3" fmla="*/ 2147483647 h 257"/>
              <a:gd name="T4" fmla="*/ 2147483647 w 764"/>
              <a:gd name="T5" fmla="*/ 2147483647 h 257"/>
              <a:gd name="T6" fmla="*/ 2147483647 w 764"/>
              <a:gd name="T7" fmla="*/ 0 h 257"/>
              <a:gd name="T8" fmla="*/ 0 w 764"/>
              <a:gd name="T9" fmla="*/ 2147483647 h 257"/>
              <a:gd name="T10" fmla="*/ 0 60000 65536"/>
              <a:gd name="T11" fmla="*/ 0 60000 65536"/>
              <a:gd name="T12" fmla="*/ 0 60000 65536"/>
              <a:gd name="T13" fmla="*/ 0 60000 65536"/>
              <a:gd name="T14" fmla="*/ 0 60000 65536"/>
              <a:gd name="T15" fmla="*/ 0 w 764"/>
              <a:gd name="T16" fmla="*/ 0 h 257"/>
              <a:gd name="T17" fmla="*/ 764 w 764"/>
              <a:gd name="T18" fmla="*/ 257 h 257"/>
            </a:gdLst>
            <a:ahLst/>
            <a:cxnLst>
              <a:cxn ang="T10">
                <a:pos x="T0" y="T1"/>
              </a:cxn>
              <a:cxn ang="T11">
                <a:pos x="T2" y="T3"/>
              </a:cxn>
              <a:cxn ang="T12">
                <a:pos x="T4" y="T5"/>
              </a:cxn>
              <a:cxn ang="T13">
                <a:pos x="T6" y="T7"/>
              </a:cxn>
              <a:cxn ang="T14">
                <a:pos x="T8" y="T9"/>
              </a:cxn>
            </a:cxnLst>
            <a:rect l="T15" t="T16" r="T17" b="T18"/>
            <a:pathLst>
              <a:path w="764" h="257">
                <a:moveTo>
                  <a:pt x="0" y="241"/>
                </a:moveTo>
                <a:lnTo>
                  <a:pt x="16" y="257"/>
                </a:lnTo>
                <a:lnTo>
                  <a:pt x="764" y="16"/>
                </a:lnTo>
                <a:lnTo>
                  <a:pt x="748" y="0"/>
                </a:lnTo>
                <a:lnTo>
                  <a:pt x="0" y="241"/>
                </a:lnTo>
                <a:close/>
              </a:path>
            </a:pathLst>
          </a:custGeom>
          <a:solidFill>
            <a:srgbClr val="FFFFFF"/>
          </a:solidFill>
          <a:ln w="9525">
            <a:solidFill>
              <a:schemeClr val="tx1"/>
            </a:solidFill>
            <a:round/>
            <a:headEnd/>
            <a:tailEnd/>
          </a:ln>
        </p:spPr>
        <p:txBody>
          <a:bodyPr/>
          <a:lstStyle/>
          <a:p>
            <a:endParaRPr lang="en-US"/>
          </a:p>
        </p:txBody>
      </p:sp>
      <p:sp>
        <p:nvSpPr>
          <p:cNvPr id="59449" name="Freeform 1088"/>
          <p:cNvSpPr>
            <a:spLocks/>
          </p:cNvSpPr>
          <p:nvPr/>
        </p:nvSpPr>
        <p:spPr bwMode="auto">
          <a:xfrm>
            <a:off x="2413000" y="3709988"/>
            <a:ext cx="1262063" cy="954087"/>
          </a:xfrm>
          <a:custGeom>
            <a:avLst/>
            <a:gdLst>
              <a:gd name="T0" fmla="*/ 2147483647 w 1788"/>
              <a:gd name="T1" fmla="*/ 0 h 601"/>
              <a:gd name="T2" fmla="*/ 0 w 1788"/>
              <a:gd name="T3" fmla="*/ 2147483647 h 601"/>
              <a:gd name="T4" fmla="*/ 2147483647 w 1788"/>
              <a:gd name="T5" fmla="*/ 2147483647 h 601"/>
              <a:gd name="T6" fmla="*/ 2147483647 w 1788"/>
              <a:gd name="T7" fmla="*/ 2147483647 h 601"/>
              <a:gd name="T8" fmla="*/ 2147483647 w 1788"/>
              <a:gd name="T9" fmla="*/ 2147483647 h 601"/>
              <a:gd name="T10" fmla="*/ 2147483647 w 1788"/>
              <a:gd name="T11" fmla="*/ 2147483647 h 601"/>
              <a:gd name="T12" fmla="*/ 2147483647 w 1788"/>
              <a:gd name="T13" fmla="*/ 0 h 601"/>
              <a:gd name="T14" fmla="*/ 0 60000 65536"/>
              <a:gd name="T15" fmla="*/ 0 60000 65536"/>
              <a:gd name="T16" fmla="*/ 0 60000 65536"/>
              <a:gd name="T17" fmla="*/ 0 60000 65536"/>
              <a:gd name="T18" fmla="*/ 0 60000 65536"/>
              <a:gd name="T19" fmla="*/ 0 60000 65536"/>
              <a:gd name="T20" fmla="*/ 0 60000 65536"/>
              <a:gd name="T21" fmla="*/ 0 w 1788"/>
              <a:gd name="T22" fmla="*/ 0 h 601"/>
              <a:gd name="T23" fmla="*/ 1788 w 1788"/>
              <a:gd name="T24" fmla="*/ 601 h 6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8" h="601">
                <a:moveTo>
                  <a:pt x="16" y="0"/>
                </a:moveTo>
                <a:lnTo>
                  <a:pt x="0" y="16"/>
                </a:lnTo>
                <a:lnTo>
                  <a:pt x="886" y="309"/>
                </a:lnTo>
                <a:lnTo>
                  <a:pt x="1772" y="601"/>
                </a:lnTo>
                <a:lnTo>
                  <a:pt x="1788" y="585"/>
                </a:lnTo>
                <a:lnTo>
                  <a:pt x="902" y="293"/>
                </a:lnTo>
                <a:lnTo>
                  <a:pt x="16" y="0"/>
                </a:lnTo>
                <a:close/>
              </a:path>
            </a:pathLst>
          </a:custGeom>
          <a:solidFill>
            <a:srgbClr val="FFFFFF"/>
          </a:solidFill>
          <a:ln w="9525">
            <a:solidFill>
              <a:schemeClr val="tx1"/>
            </a:solidFill>
            <a:round/>
            <a:headEnd/>
            <a:tailEnd/>
          </a:ln>
        </p:spPr>
        <p:txBody>
          <a:bodyPr/>
          <a:lstStyle/>
          <a:p>
            <a:endParaRPr lang="en-US"/>
          </a:p>
        </p:txBody>
      </p:sp>
      <p:sp>
        <p:nvSpPr>
          <p:cNvPr id="59450" name="Freeform 1089"/>
          <p:cNvSpPr>
            <a:spLocks/>
          </p:cNvSpPr>
          <p:nvPr/>
        </p:nvSpPr>
        <p:spPr bwMode="auto">
          <a:xfrm>
            <a:off x="3675063" y="4491038"/>
            <a:ext cx="230187" cy="195262"/>
          </a:xfrm>
          <a:custGeom>
            <a:avLst/>
            <a:gdLst>
              <a:gd name="T0" fmla="*/ 2147483647 w 324"/>
              <a:gd name="T1" fmla="*/ 2147483647 h 123"/>
              <a:gd name="T2" fmla="*/ 2147483647 w 324"/>
              <a:gd name="T3" fmla="*/ 2147483647 h 123"/>
              <a:gd name="T4" fmla="*/ 2147483647 w 324"/>
              <a:gd name="T5" fmla="*/ 2147483647 h 123"/>
              <a:gd name="T6" fmla="*/ 2147483647 w 324"/>
              <a:gd name="T7" fmla="*/ 2147483647 h 123"/>
              <a:gd name="T8" fmla="*/ 2147483647 w 324"/>
              <a:gd name="T9" fmla="*/ 2147483647 h 123"/>
              <a:gd name="T10" fmla="*/ 2147483647 w 324"/>
              <a:gd name="T11" fmla="*/ 2147483647 h 123"/>
              <a:gd name="T12" fmla="*/ 2147483647 w 324"/>
              <a:gd name="T13" fmla="*/ 2147483647 h 123"/>
              <a:gd name="T14" fmla="*/ 2147483647 w 324"/>
              <a:gd name="T15" fmla="*/ 2147483647 h 123"/>
              <a:gd name="T16" fmla="*/ 2147483647 w 324"/>
              <a:gd name="T17" fmla="*/ 2147483647 h 123"/>
              <a:gd name="T18" fmla="*/ 2147483647 w 324"/>
              <a:gd name="T19" fmla="*/ 2147483647 h 123"/>
              <a:gd name="T20" fmla="*/ 0 w 324"/>
              <a:gd name="T21" fmla="*/ 2147483647 h 123"/>
              <a:gd name="T22" fmla="*/ 2147483647 w 324"/>
              <a:gd name="T23" fmla="*/ 2147483647 h 123"/>
              <a:gd name="T24" fmla="*/ 2147483647 w 324"/>
              <a:gd name="T25" fmla="*/ 2147483647 h 123"/>
              <a:gd name="T26" fmla="*/ 2147483647 w 324"/>
              <a:gd name="T27" fmla="*/ 2147483647 h 123"/>
              <a:gd name="T28" fmla="*/ 2147483647 w 324"/>
              <a:gd name="T29" fmla="*/ 2147483647 h 123"/>
              <a:gd name="T30" fmla="*/ 2147483647 w 324"/>
              <a:gd name="T31" fmla="*/ 2147483647 h 123"/>
              <a:gd name="T32" fmla="*/ 2147483647 w 324"/>
              <a:gd name="T33" fmla="*/ 2147483647 h 123"/>
              <a:gd name="T34" fmla="*/ 2147483647 w 324"/>
              <a:gd name="T35" fmla="*/ 2147483647 h 123"/>
              <a:gd name="T36" fmla="*/ 2147483647 w 324"/>
              <a:gd name="T37" fmla="*/ 2147483647 h 123"/>
              <a:gd name="T38" fmla="*/ 2147483647 w 324"/>
              <a:gd name="T39" fmla="*/ 2147483647 h 123"/>
              <a:gd name="T40" fmla="*/ 2147483647 w 324"/>
              <a:gd name="T41" fmla="*/ 2147483647 h 123"/>
              <a:gd name="T42" fmla="*/ 2147483647 w 324"/>
              <a:gd name="T43" fmla="*/ 0 h 123"/>
              <a:gd name="T44" fmla="*/ 2147483647 w 324"/>
              <a:gd name="T45" fmla="*/ 2147483647 h 1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4"/>
              <a:gd name="T70" fmla="*/ 0 h 123"/>
              <a:gd name="T71" fmla="*/ 324 w 324"/>
              <a:gd name="T72" fmla="*/ 123 h 1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4" h="123">
                <a:moveTo>
                  <a:pt x="324" y="10"/>
                </a:moveTo>
                <a:lnTo>
                  <a:pt x="290" y="40"/>
                </a:lnTo>
                <a:lnTo>
                  <a:pt x="252" y="65"/>
                </a:lnTo>
                <a:lnTo>
                  <a:pt x="211" y="87"/>
                </a:lnTo>
                <a:lnTo>
                  <a:pt x="167" y="105"/>
                </a:lnTo>
                <a:lnTo>
                  <a:pt x="123" y="117"/>
                </a:lnTo>
                <a:lnTo>
                  <a:pt x="83" y="123"/>
                </a:lnTo>
                <a:lnTo>
                  <a:pt x="59" y="123"/>
                </a:lnTo>
                <a:lnTo>
                  <a:pt x="37" y="122"/>
                </a:lnTo>
                <a:lnTo>
                  <a:pt x="18" y="120"/>
                </a:lnTo>
                <a:lnTo>
                  <a:pt x="0" y="114"/>
                </a:lnTo>
                <a:lnTo>
                  <a:pt x="14" y="98"/>
                </a:lnTo>
                <a:lnTo>
                  <a:pt x="28" y="102"/>
                </a:lnTo>
                <a:lnTo>
                  <a:pt x="43" y="105"/>
                </a:lnTo>
                <a:lnTo>
                  <a:pt x="59" y="106"/>
                </a:lnTo>
                <a:lnTo>
                  <a:pt x="75" y="106"/>
                </a:lnTo>
                <a:lnTo>
                  <a:pt x="113" y="100"/>
                </a:lnTo>
                <a:lnTo>
                  <a:pt x="149" y="90"/>
                </a:lnTo>
                <a:lnTo>
                  <a:pt x="189" y="73"/>
                </a:lnTo>
                <a:lnTo>
                  <a:pt x="229" y="54"/>
                </a:lnTo>
                <a:lnTo>
                  <a:pt x="264" y="30"/>
                </a:lnTo>
                <a:lnTo>
                  <a:pt x="298" y="0"/>
                </a:lnTo>
                <a:lnTo>
                  <a:pt x="324" y="10"/>
                </a:lnTo>
                <a:close/>
              </a:path>
            </a:pathLst>
          </a:custGeom>
          <a:solidFill>
            <a:srgbClr val="FFFFFF"/>
          </a:solidFill>
          <a:ln w="9525">
            <a:solidFill>
              <a:schemeClr val="tx1"/>
            </a:solidFill>
            <a:round/>
            <a:headEnd/>
            <a:tailEnd/>
          </a:ln>
        </p:spPr>
        <p:txBody>
          <a:bodyPr/>
          <a:lstStyle/>
          <a:p>
            <a:endParaRPr lang="en-US"/>
          </a:p>
        </p:txBody>
      </p:sp>
      <p:sp>
        <p:nvSpPr>
          <p:cNvPr id="59451" name="Freeform 1090"/>
          <p:cNvSpPr>
            <a:spLocks/>
          </p:cNvSpPr>
          <p:nvPr/>
        </p:nvSpPr>
        <p:spPr bwMode="auto">
          <a:xfrm>
            <a:off x="3622675" y="4327525"/>
            <a:ext cx="66675" cy="344488"/>
          </a:xfrm>
          <a:custGeom>
            <a:avLst/>
            <a:gdLst>
              <a:gd name="T0" fmla="*/ 2147483647 w 94"/>
              <a:gd name="T1" fmla="*/ 2147483647 h 217"/>
              <a:gd name="T2" fmla="*/ 2147483647 w 94"/>
              <a:gd name="T3" fmla="*/ 2147483647 h 217"/>
              <a:gd name="T4" fmla="*/ 2147483647 w 94"/>
              <a:gd name="T5" fmla="*/ 2147483647 h 217"/>
              <a:gd name="T6" fmla="*/ 2147483647 w 94"/>
              <a:gd name="T7" fmla="*/ 2147483647 h 217"/>
              <a:gd name="T8" fmla="*/ 2147483647 w 94"/>
              <a:gd name="T9" fmla="*/ 2147483647 h 217"/>
              <a:gd name="T10" fmla="*/ 2147483647 w 94"/>
              <a:gd name="T11" fmla="*/ 2147483647 h 217"/>
              <a:gd name="T12" fmla="*/ 0 w 94"/>
              <a:gd name="T13" fmla="*/ 2147483647 h 217"/>
              <a:gd name="T14" fmla="*/ 2147483647 w 94"/>
              <a:gd name="T15" fmla="*/ 2147483647 h 217"/>
              <a:gd name="T16" fmla="*/ 2147483647 w 94"/>
              <a:gd name="T17" fmla="*/ 2147483647 h 217"/>
              <a:gd name="T18" fmla="*/ 2147483647 w 94"/>
              <a:gd name="T19" fmla="*/ 2147483647 h 217"/>
              <a:gd name="T20" fmla="*/ 2147483647 w 94"/>
              <a:gd name="T21" fmla="*/ 0 h 217"/>
              <a:gd name="T22" fmla="*/ 2147483647 w 94"/>
              <a:gd name="T23" fmla="*/ 2147483647 h 217"/>
              <a:gd name="T24" fmla="*/ 2147483647 w 94"/>
              <a:gd name="T25" fmla="*/ 2147483647 h 217"/>
              <a:gd name="T26" fmla="*/ 2147483647 w 94"/>
              <a:gd name="T27" fmla="*/ 2147483647 h 217"/>
              <a:gd name="T28" fmla="*/ 2147483647 w 94"/>
              <a:gd name="T29" fmla="*/ 2147483647 h 217"/>
              <a:gd name="T30" fmla="*/ 2147483647 w 94"/>
              <a:gd name="T31" fmla="*/ 2147483647 h 217"/>
              <a:gd name="T32" fmla="*/ 2147483647 w 94"/>
              <a:gd name="T33" fmla="*/ 2147483647 h 217"/>
              <a:gd name="T34" fmla="*/ 2147483647 w 94"/>
              <a:gd name="T35" fmla="*/ 2147483647 h 217"/>
              <a:gd name="T36" fmla="*/ 2147483647 w 94"/>
              <a:gd name="T37" fmla="*/ 2147483647 h 217"/>
              <a:gd name="T38" fmla="*/ 2147483647 w 94"/>
              <a:gd name="T39" fmla="*/ 2147483647 h 217"/>
              <a:gd name="T40" fmla="*/ 2147483647 w 94"/>
              <a:gd name="T41" fmla="*/ 2147483647 h 217"/>
              <a:gd name="T42" fmla="*/ 2147483647 w 94"/>
              <a:gd name="T43" fmla="*/ 2147483647 h 217"/>
              <a:gd name="T44" fmla="*/ 2147483647 w 94"/>
              <a:gd name="T45" fmla="*/ 2147483647 h 2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217"/>
              <a:gd name="T71" fmla="*/ 94 w 94"/>
              <a:gd name="T72" fmla="*/ 217 h 2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217">
                <a:moveTo>
                  <a:pt x="72" y="217"/>
                </a:moveTo>
                <a:lnTo>
                  <a:pt x="54" y="209"/>
                </a:lnTo>
                <a:lnTo>
                  <a:pt x="42" y="201"/>
                </a:lnTo>
                <a:lnTo>
                  <a:pt x="18" y="181"/>
                </a:lnTo>
                <a:lnTo>
                  <a:pt x="10" y="168"/>
                </a:lnTo>
                <a:lnTo>
                  <a:pt x="4" y="156"/>
                </a:lnTo>
                <a:lnTo>
                  <a:pt x="0" y="127"/>
                </a:lnTo>
                <a:lnTo>
                  <a:pt x="4" y="97"/>
                </a:lnTo>
                <a:lnTo>
                  <a:pt x="16" y="66"/>
                </a:lnTo>
                <a:lnTo>
                  <a:pt x="38" y="34"/>
                </a:lnTo>
                <a:lnTo>
                  <a:pt x="66" y="0"/>
                </a:lnTo>
                <a:lnTo>
                  <a:pt x="94" y="10"/>
                </a:lnTo>
                <a:lnTo>
                  <a:pt x="66" y="42"/>
                </a:lnTo>
                <a:lnTo>
                  <a:pt x="46" y="72"/>
                </a:lnTo>
                <a:lnTo>
                  <a:pt x="34" y="100"/>
                </a:lnTo>
                <a:lnTo>
                  <a:pt x="32" y="127"/>
                </a:lnTo>
                <a:lnTo>
                  <a:pt x="34" y="152"/>
                </a:lnTo>
                <a:lnTo>
                  <a:pt x="40" y="163"/>
                </a:lnTo>
                <a:lnTo>
                  <a:pt x="46" y="172"/>
                </a:lnTo>
                <a:lnTo>
                  <a:pt x="66" y="189"/>
                </a:lnTo>
                <a:lnTo>
                  <a:pt x="76" y="195"/>
                </a:lnTo>
                <a:lnTo>
                  <a:pt x="90" y="202"/>
                </a:lnTo>
                <a:lnTo>
                  <a:pt x="72" y="217"/>
                </a:lnTo>
                <a:close/>
              </a:path>
            </a:pathLst>
          </a:custGeom>
          <a:solidFill>
            <a:srgbClr val="FFFFFF"/>
          </a:solidFill>
          <a:ln w="9525">
            <a:solidFill>
              <a:schemeClr val="tx1"/>
            </a:solidFill>
            <a:round/>
            <a:headEnd/>
            <a:tailEnd/>
          </a:ln>
        </p:spPr>
        <p:txBody>
          <a:bodyPr/>
          <a:lstStyle/>
          <a:p>
            <a:endParaRPr lang="en-US"/>
          </a:p>
        </p:txBody>
      </p:sp>
      <p:sp>
        <p:nvSpPr>
          <p:cNvPr id="59452" name="Freeform 1091"/>
          <p:cNvSpPr>
            <a:spLocks/>
          </p:cNvSpPr>
          <p:nvPr/>
        </p:nvSpPr>
        <p:spPr bwMode="auto">
          <a:xfrm>
            <a:off x="3673475" y="4646613"/>
            <a:ext cx="12700" cy="25400"/>
          </a:xfrm>
          <a:custGeom>
            <a:avLst/>
            <a:gdLst>
              <a:gd name="T0" fmla="*/ 2147483647 w 18"/>
              <a:gd name="T1" fmla="*/ 2147483647 h 16"/>
              <a:gd name="T2" fmla="*/ 0 w 18"/>
              <a:gd name="T3" fmla="*/ 2147483647 h 16"/>
              <a:gd name="T4" fmla="*/ 2147483647 w 18"/>
              <a:gd name="T5" fmla="*/ 2147483647 h 16"/>
              <a:gd name="T6" fmla="*/ 2147483647 w 18"/>
              <a:gd name="T7" fmla="*/ 0 h 16"/>
              <a:gd name="T8" fmla="*/ 2147483647 w 18"/>
              <a:gd name="T9" fmla="*/ 2147483647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2" y="16"/>
                </a:moveTo>
                <a:lnTo>
                  <a:pt x="0" y="16"/>
                </a:lnTo>
                <a:lnTo>
                  <a:pt x="18" y="1"/>
                </a:lnTo>
                <a:lnTo>
                  <a:pt x="16" y="0"/>
                </a:lnTo>
                <a:lnTo>
                  <a:pt x="2" y="16"/>
                </a:lnTo>
                <a:close/>
              </a:path>
            </a:pathLst>
          </a:custGeom>
          <a:solidFill>
            <a:srgbClr val="FFFFFF"/>
          </a:solidFill>
          <a:ln w="9525">
            <a:solidFill>
              <a:schemeClr val="tx1"/>
            </a:solidFill>
            <a:round/>
            <a:headEnd/>
            <a:tailEnd/>
          </a:ln>
        </p:spPr>
        <p:txBody>
          <a:bodyPr/>
          <a:lstStyle/>
          <a:p>
            <a:endParaRPr lang="en-US"/>
          </a:p>
        </p:txBody>
      </p:sp>
      <p:sp>
        <p:nvSpPr>
          <p:cNvPr id="59453" name="Freeform 1092"/>
          <p:cNvSpPr>
            <a:spLocks/>
          </p:cNvSpPr>
          <p:nvPr/>
        </p:nvSpPr>
        <p:spPr bwMode="auto">
          <a:xfrm>
            <a:off x="3668713" y="4146550"/>
            <a:ext cx="231775" cy="198438"/>
          </a:xfrm>
          <a:custGeom>
            <a:avLst/>
            <a:gdLst>
              <a:gd name="T0" fmla="*/ 0 w 326"/>
              <a:gd name="T1" fmla="*/ 2147483647 h 125"/>
              <a:gd name="T2" fmla="*/ 2147483647 w 326"/>
              <a:gd name="T3" fmla="*/ 2147483647 h 125"/>
              <a:gd name="T4" fmla="*/ 2147483647 w 326"/>
              <a:gd name="T5" fmla="*/ 2147483647 h 125"/>
              <a:gd name="T6" fmla="*/ 2147483647 w 326"/>
              <a:gd name="T7" fmla="*/ 2147483647 h 125"/>
              <a:gd name="T8" fmla="*/ 2147483647 w 326"/>
              <a:gd name="T9" fmla="*/ 2147483647 h 125"/>
              <a:gd name="T10" fmla="*/ 2147483647 w 326"/>
              <a:gd name="T11" fmla="*/ 2147483647 h 125"/>
              <a:gd name="T12" fmla="*/ 2147483647 w 326"/>
              <a:gd name="T13" fmla="*/ 2147483647 h 125"/>
              <a:gd name="T14" fmla="*/ 2147483647 w 326"/>
              <a:gd name="T15" fmla="*/ 0 h 125"/>
              <a:gd name="T16" fmla="*/ 2147483647 w 326"/>
              <a:gd name="T17" fmla="*/ 2147483647 h 125"/>
              <a:gd name="T18" fmla="*/ 2147483647 w 326"/>
              <a:gd name="T19" fmla="*/ 2147483647 h 125"/>
              <a:gd name="T20" fmla="*/ 2147483647 w 326"/>
              <a:gd name="T21" fmla="*/ 2147483647 h 125"/>
              <a:gd name="T22" fmla="*/ 2147483647 w 326"/>
              <a:gd name="T23" fmla="*/ 2147483647 h 125"/>
              <a:gd name="T24" fmla="*/ 2147483647 w 326"/>
              <a:gd name="T25" fmla="*/ 2147483647 h 125"/>
              <a:gd name="T26" fmla="*/ 2147483647 w 326"/>
              <a:gd name="T27" fmla="*/ 2147483647 h 125"/>
              <a:gd name="T28" fmla="*/ 2147483647 w 326"/>
              <a:gd name="T29" fmla="*/ 2147483647 h 125"/>
              <a:gd name="T30" fmla="*/ 2147483647 w 326"/>
              <a:gd name="T31" fmla="*/ 2147483647 h 125"/>
              <a:gd name="T32" fmla="*/ 2147483647 w 326"/>
              <a:gd name="T33" fmla="*/ 2147483647 h 125"/>
              <a:gd name="T34" fmla="*/ 2147483647 w 326"/>
              <a:gd name="T35" fmla="*/ 2147483647 h 125"/>
              <a:gd name="T36" fmla="*/ 2147483647 w 326"/>
              <a:gd name="T37" fmla="*/ 2147483647 h 125"/>
              <a:gd name="T38" fmla="*/ 2147483647 w 326"/>
              <a:gd name="T39" fmla="*/ 2147483647 h 125"/>
              <a:gd name="T40" fmla="*/ 2147483647 w 326"/>
              <a:gd name="T41" fmla="*/ 2147483647 h 125"/>
              <a:gd name="T42" fmla="*/ 2147483647 w 326"/>
              <a:gd name="T43" fmla="*/ 2147483647 h 125"/>
              <a:gd name="T44" fmla="*/ 0 w 326"/>
              <a:gd name="T45" fmla="*/ 2147483647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6"/>
              <a:gd name="T70" fmla="*/ 0 h 125"/>
              <a:gd name="T71" fmla="*/ 326 w 326"/>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6" h="125">
                <a:moveTo>
                  <a:pt x="0" y="114"/>
                </a:moveTo>
                <a:lnTo>
                  <a:pt x="36" y="83"/>
                </a:lnTo>
                <a:lnTo>
                  <a:pt x="71" y="57"/>
                </a:lnTo>
                <a:lnTo>
                  <a:pt x="113" y="36"/>
                </a:lnTo>
                <a:lnTo>
                  <a:pt x="157" y="19"/>
                </a:lnTo>
                <a:lnTo>
                  <a:pt x="201" y="7"/>
                </a:lnTo>
                <a:lnTo>
                  <a:pt x="245" y="1"/>
                </a:lnTo>
                <a:lnTo>
                  <a:pt x="266" y="0"/>
                </a:lnTo>
                <a:lnTo>
                  <a:pt x="286" y="1"/>
                </a:lnTo>
                <a:lnTo>
                  <a:pt x="308" y="6"/>
                </a:lnTo>
                <a:lnTo>
                  <a:pt x="326" y="11"/>
                </a:lnTo>
                <a:lnTo>
                  <a:pt x="310" y="27"/>
                </a:lnTo>
                <a:lnTo>
                  <a:pt x="296" y="23"/>
                </a:lnTo>
                <a:lnTo>
                  <a:pt x="282" y="20"/>
                </a:lnTo>
                <a:lnTo>
                  <a:pt x="264" y="19"/>
                </a:lnTo>
                <a:lnTo>
                  <a:pt x="249" y="20"/>
                </a:lnTo>
                <a:lnTo>
                  <a:pt x="211" y="24"/>
                </a:lnTo>
                <a:lnTo>
                  <a:pt x="173" y="35"/>
                </a:lnTo>
                <a:lnTo>
                  <a:pt x="131" y="51"/>
                </a:lnTo>
                <a:lnTo>
                  <a:pt x="93" y="71"/>
                </a:lnTo>
                <a:lnTo>
                  <a:pt x="59" y="96"/>
                </a:lnTo>
                <a:lnTo>
                  <a:pt x="26" y="125"/>
                </a:lnTo>
                <a:lnTo>
                  <a:pt x="0" y="114"/>
                </a:lnTo>
                <a:close/>
              </a:path>
            </a:pathLst>
          </a:custGeom>
          <a:solidFill>
            <a:srgbClr val="FFFFFF"/>
          </a:solidFill>
          <a:ln w="9525">
            <a:solidFill>
              <a:schemeClr val="tx1"/>
            </a:solidFill>
            <a:round/>
            <a:headEnd/>
            <a:tailEnd/>
          </a:ln>
        </p:spPr>
        <p:txBody>
          <a:bodyPr/>
          <a:lstStyle/>
          <a:p>
            <a:endParaRPr lang="en-US"/>
          </a:p>
        </p:txBody>
      </p:sp>
      <p:sp>
        <p:nvSpPr>
          <p:cNvPr id="59454" name="Freeform 1093"/>
          <p:cNvSpPr>
            <a:spLocks/>
          </p:cNvSpPr>
          <p:nvPr/>
        </p:nvSpPr>
        <p:spPr bwMode="auto">
          <a:xfrm>
            <a:off x="3668713" y="4327525"/>
            <a:ext cx="20637" cy="17463"/>
          </a:xfrm>
          <a:custGeom>
            <a:avLst/>
            <a:gdLst>
              <a:gd name="T0" fmla="*/ 0 w 28"/>
              <a:gd name="T1" fmla="*/ 0 h 11"/>
              <a:gd name="T2" fmla="*/ 2147483647 w 28"/>
              <a:gd name="T3" fmla="*/ 2147483647 h 11"/>
              <a:gd name="T4" fmla="*/ 2147483647 w 28"/>
              <a:gd name="T5" fmla="*/ 2147483647 h 11"/>
              <a:gd name="T6" fmla="*/ 0 w 28"/>
              <a:gd name="T7" fmla="*/ 0 h 11"/>
              <a:gd name="T8" fmla="*/ 0 60000 65536"/>
              <a:gd name="T9" fmla="*/ 0 60000 65536"/>
              <a:gd name="T10" fmla="*/ 0 60000 65536"/>
              <a:gd name="T11" fmla="*/ 0 60000 65536"/>
              <a:gd name="T12" fmla="*/ 0 w 28"/>
              <a:gd name="T13" fmla="*/ 0 h 11"/>
              <a:gd name="T14" fmla="*/ 28 w 28"/>
              <a:gd name="T15" fmla="*/ 11 h 11"/>
            </a:gdLst>
            <a:ahLst/>
            <a:cxnLst>
              <a:cxn ang="T8">
                <a:pos x="T0" y="T1"/>
              </a:cxn>
              <a:cxn ang="T9">
                <a:pos x="T2" y="T3"/>
              </a:cxn>
              <a:cxn ang="T10">
                <a:pos x="T4" y="T5"/>
              </a:cxn>
              <a:cxn ang="T11">
                <a:pos x="T6" y="T7"/>
              </a:cxn>
            </a:cxnLst>
            <a:rect l="T12" t="T13" r="T14" b="T15"/>
            <a:pathLst>
              <a:path w="28" h="11">
                <a:moveTo>
                  <a:pt x="0" y="0"/>
                </a:moveTo>
                <a:lnTo>
                  <a:pt x="26" y="11"/>
                </a:lnTo>
                <a:lnTo>
                  <a:pt x="28" y="10"/>
                </a:lnTo>
                <a:lnTo>
                  <a:pt x="0" y="0"/>
                </a:lnTo>
                <a:close/>
              </a:path>
            </a:pathLst>
          </a:custGeom>
          <a:solidFill>
            <a:srgbClr val="FFFFFF"/>
          </a:solidFill>
          <a:ln w="9525">
            <a:solidFill>
              <a:schemeClr val="tx1"/>
            </a:solidFill>
            <a:round/>
            <a:headEnd/>
            <a:tailEnd/>
          </a:ln>
        </p:spPr>
        <p:txBody>
          <a:bodyPr/>
          <a:lstStyle/>
          <a:p>
            <a:endParaRPr lang="en-US"/>
          </a:p>
        </p:txBody>
      </p:sp>
      <p:sp>
        <p:nvSpPr>
          <p:cNvPr id="59455" name="Freeform 1094"/>
          <p:cNvSpPr>
            <a:spLocks/>
          </p:cNvSpPr>
          <p:nvPr/>
        </p:nvSpPr>
        <p:spPr bwMode="auto">
          <a:xfrm>
            <a:off x="3886200" y="4165600"/>
            <a:ext cx="63500" cy="339725"/>
          </a:xfrm>
          <a:custGeom>
            <a:avLst/>
            <a:gdLst>
              <a:gd name="T0" fmla="*/ 2147483647 w 92"/>
              <a:gd name="T1" fmla="*/ 0 h 214"/>
              <a:gd name="T2" fmla="*/ 2147483647 w 92"/>
              <a:gd name="T3" fmla="*/ 2147483647 h 214"/>
              <a:gd name="T4" fmla="*/ 2147483647 w 92"/>
              <a:gd name="T5" fmla="*/ 2147483647 h 214"/>
              <a:gd name="T6" fmla="*/ 2147483647 w 92"/>
              <a:gd name="T7" fmla="*/ 2147483647 h 214"/>
              <a:gd name="T8" fmla="*/ 2147483647 w 92"/>
              <a:gd name="T9" fmla="*/ 2147483647 h 214"/>
              <a:gd name="T10" fmla="*/ 2147483647 w 92"/>
              <a:gd name="T11" fmla="*/ 2147483647 h 214"/>
              <a:gd name="T12" fmla="*/ 2147483647 w 92"/>
              <a:gd name="T13" fmla="*/ 2147483647 h 214"/>
              <a:gd name="T14" fmla="*/ 2147483647 w 92"/>
              <a:gd name="T15" fmla="*/ 2147483647 h 214"/>
              <a:gd name="T16" fmla="*/ 2147483647 w 92"/>
              <a:gd name="T17" fmla="*/ 2147483647 h 214"/>
              <a:gd name="T18" fmla="*/ 2147483647 w 92"/>
              <a:gd name="T19" fmla="*/ 2147483647 h 214"/>
              <a:gd name="T20" fmla="*/ 2147483647 w 92"/>
              <a:gd name="T21" fmla="*/ 2147483647 h 214"/>
              <a:gd name="T22" fmla="*/ 0 w 92"/>
              <a:gd name="T23" fmla="*/ 2147483647 h 214"/>
              <a:gd name="T24" fmla="*/ 2147483647 w 92"/>
              <a:gd name="T25" fmla="*/ 2147483647 h 214"/>
              <a:gd name="T26" fmla="*/ 2147483647 w 92"/>
              <a:gd name="T27" fmla="*/ 2147483647 h 214"/>
              <a:gd name="T28" fmla="*/ 2147483647 w 92"/>
              <a:gd name="T29" fmla="*/ 2147483647 h 214"/>
              <a:gd name="T30" fmla="*/ 2147483647 w 92"/>
              <a:gd name="T31" fmla="*/ 2147483647 h 214"/>
              <a:gd name="T32" fmla="*/ 2147483647 w 92"/>
              <a:gd name="T33" fmla="*/ 2147483647 h 214"/>
              <a:gd name="T34" fmla="*/ 2147483647 w 92"/>
              <a:gd name="T35" fmla="*/ 2147483647 h 214"/>
              <a:gd name="T36" fmla="*/ 2147483647 w 92"/>
              <a:gd name="T37" fmla="*/ 2147483647 h 214"/>
              <a:gd name="T38" fmla="*/ 2147483647 w 92"/>
              <a:gd name="T39" fmla="*/ 2147483647 h 214"/>
              <a:gd name="T40" fmla="*/ 2147483647 w 92"/>
              <a:gd name="T41" fmla="*/ 2147483647 h 214"/>
              <a:gd name="T42" fmla="*/ 2147483647 w 92"/>
              <a:gd name="T43" fmla="*/ 2147483647 h 214"/>
              <a:gd name="T44" fmla="*/ 2147483647 w 92"/>
              <a:gd name="T45" fmla="*/ 0 h 2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214"/>
              <a:gd name="T71" fmla="*/ 92 w 92"/>
              <a:gd name="T72" fmla="*/ 214 h 2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214">
                <a:moveTo>
                  <a:pt x="20" y="0"/>
                </a:moveTo>
                <a:lnTo>
                  <a:pt x="38" y="6"/>
                </a:lnTo>
                <a:lnTo>
                  <a:pt x="52" y="15"/>
                </a:lnTo>
                <a:lnTo>
                  <a:pt x="74" y="33"/>
                </a:lnTo>
                <a:lnTo>
                  <a:pt x="82" y="47"/>
                </a:lnTo>
                <a:lnTo>
                  <a:pt x="88" y="60"/>
                </a:lnTo>
                <a:lnTo>
                  <a:pt x="92" y="87"/>
                </a:lnTo>
                <a:lnTo>
                  <a:pt x="88" y="117"/>
                </a:lnTo>
                <a:lnTo>
                  <a:pt x="76" y="150"/>
                </a:lnTo>
                <a:lnTo>
                  <a:pt x="56" y="182"/>
                </a:lnTo>
                <a:lnTo>
                  <a:pt x="28" y="214"/>
                </a:lnTo>
                <a:lnTo>
                  <a:pt x="0" y="205"/>
                </a:lnTo>
                <a:lnTo>
                  <a:pt x="26" y="175"/>
                </a:lnTo>
                <a:lnTo>
                  <a:pt x="46" y="144"/>
                </a:lnTo>
                <a:lnTo>
                  <a:pt x="56" y="115"/>
                </a:lnTo>
                <a:lnTo>
                  <a:pt x="60" y="87"/>
                </a:lnTo>
                <a:lnTo>
                  <a:pt x="56" y="62"/>
                </a:lnTo>
                <a:lnTo>
                  <a:pt x="52" y="53"/>
                </a:lnTo>
                <a:lnTo>
                  <a:pt x="46" y="42"/>
                </a:lnTo>
                <a:lnTo>
                  <a:pt x="26" y="25"/>
                </a:lnTo>
                <a:lnTo>
                  <a:pt x="16" y="19"/>
                </a:lnTo>
                <a:lnTo>
                  <a:pt x="2" y="15"/>
                </a:lnTo>
                <a:lnTo>
                  <a:pt x="20" y="0"/>
                </a:lnTo>
                <a:close/>
              </a:path>
            </a:pathLst>
          </a:custGeom>
          <a:solidFill>
            <a:srgbClr val="FFFFFF"/>
          </a:solidFill>
          <a:ln w="9525">
            <a:solidFill>
              <a:schemeClr val="tx1"/>
            </a:solidFill>
            <a:round/>
            <a:headEnd/>
            <a:tailEnd/>
          </a:ln>
        </p:spPr>
        <p:txBody>
          <a:bodyPr/>
          <a:lstStyle/>
          <a:p>
            <a:endParaRPr lang="en-US"/>
          </a:p>
        </p:txBody>
      </p:sp>
      <p:sp>
        <p:nvSpPr>
          <p:cNvPr id="59456" name="Freeform 1095"/>
          <p:cNvSpPr>
            <a:spLocks/>
          </p:cNvSpPr>
          <p:nvPr/>
        </p:nvSpPr>
        <p:spPr bwMode="auto">
          <a:xfrm>
            <a:off x="3887788" y="4164013"/>
            <a:ext cx="12700" cy="25400"/>
          </a:xfrm>
          <a:custGeom>
            <a:avLst/>
            <a:gdLst>
              <a:gd name="T0" fmla="*/ 2147483647 w 18"/>
              <a:gd name="T1" fmla="*/ 0 h 16"/>
              <a:gd name="T2" fmla="*/ 2147483647 w 18"/>
              <a:gd name="T3" fmla="*/ 2147483647 h 16"/>
              <a:gd name="T4" fmla="*/ 0 w 18"/>
              <a:gd name="T5" fmla="*/ 2147483647 h 16"/>
              <a:gd name="T6" fmla="*/ 2147483647 w 18"/>
              <a:gd name="T7" fmla="*/ 2147483647 h 16"/>
              <a:gd name="T8" fmla="*/ 2147483647 w 18"/>
              <a:gd name="T9" fmla="*/ 0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18" y="0"/>
                </a:moveTo>
                <a:lnTo>
                  <a:pt x="18" y="1"/>
                </a:lnTo>
                <a:lnTo>
                  <a:pt x="0" y="16"/>
                </a:lnTo>
                <a:lnTo>
                  <a:pt x="2" y="16"/>
                </a:lnTo>
                <a:lnTo>
                  <a:pt x="18" y="0"/>
                </a:lnTo>
                <a:close/>
              </a:path>
            </a:pathLst>
          </a:custGeom>
          <a:solidFill>
            <a:srgbClr val="FFFFFF"/>
          </a:solidFill>
          <a:ln w="9525">
            <a:solidFill>
              <a:schemeClr val="tx1"/>
            </a:solidFill>
            <a:round/>
            <a:headEnd/>
            <a:tailEnd/>
          </a:ln>
        </p:spPr>
        <p:txBody>
          <a:bodyPr/>
          <a:lstStyle/>
          <a:p>
            <a:endParaRPr lang="en-US"/>
          </a:p>
        </p:txBody>
      </p:sp>
      <p:sp>
        <p:nvSpPr>
          <p:cNvPr id="59457" name="Freeform 1096"/>
          <p:cNvSpPr>
            <a:spLocks/>
          </p:cNvSpPr>
          <p:nvPr/>
        </p:nvSpPr>
        <p:spPr bwMode="auto">
          <a:xfrm>
            <a:off x="3886200" y="4491038"/>
            <a:ext cx="19050" cy="15875"/>
          </a:xfrm>
          <a:custGeom>
            <a:avLst/>
            <a:gdLst>
              <a:gd name="T0" fmla="*/ 2147483647 w 28"/>
              <a:gd name="T1" fmla="*/ 2147483647 h 10"/>
              <a:gd name="T2" fmla="*/ 2147483647 w 28"/>
              <a:gd name="T3" fmla="*/ 2147483647 h 10"/>
              <a:gd name="T4" fmla="*/ 0 w 28"/>
              <a:gd name="T5" fmla="*/ 0 h 10"/>
              <a:gd name="T6" fmla="*/ 2147483647 w 28"/>
              <a:gd name="T7" fmla="*/ 2147483647 h 10"/>
              <a:gd name="T8" fmla="*/ 0 60000 65536"/>
              <a:gd name="T9" fmla="*/ 0 60000 65536"/>
              <a:gd name="T10" fmla="*/ 0 60000 65536"/>
              <a:gd name="T11" fmla="*/ 0 60000 65536"/>
              <a:gd name="T12" fmla="*/ 0 w 28"/>
              <a:gd name="T13" fmla="*/ 0 h 10"/>
              <a:gd name="T14" fmla="*/ 28 w 28"/>
              <a:gd name="T15" fmla="*/ 10 h 10"/>
            </a:gdLst>
            <a:ahLst/>
            <a:cxnLst>
              <a:cxn ang="T8">
                <a:pos x="T0" y="T1"/>
              </a:cxn>
              <a:cxn ang="T9">
                <a:pos x="T2" y="T3"/>
              </a:cxn>
              <a:cxn ang="T10">
                <a:pos x="T4" y="T5"/>
              </a:cxn>
              <a:cxn ang="T11">
                <a:pos x="T6" y="T7"/>
              </a:cxn>
            </a:cxnLst>
            <a:rect l="T12" t="T13" r="T14" b="T15"/>
            <a:pathLst>
              <a:path w="28" h="10">
                <a:moveTo>
                  <a:pt x="28" y="9"/>
                </a:moveTo>
                <a:lnTo>
                  <a:pt x="26" y="10"/>
                </a:lnTo>
                <a:lnTo>
                  <a:pt x="0" y="0"/>
                </a:lnTo>
                <a:lnTo>
                  <a:pt x="28" y="9"/>
                </a:lnTo>
                <a:close/>
              </a:path>
            </a:pathLst>
          </a:custGeom>
          <a:solidFill>
            <a:srgbClr val="FFFFFF"/>
          </a:solidFill>
          <a:ln w="9525">
            <a:solidFill>
              <a:schemeClr val="tx1"/>
            </a:solidFill>
            <a:round/>
            <a:headEnd/>
            <a:tailEnd/>
          </a:ln>
        </p:spPr>
        <p:txBody>
          <a:bodyPr/>
          <a:lstStyle/>
          <a:p>
            <a:endParaRPr lang="en-US"/>
          </a:p>
        </p:txBody>
      </p:sp>
      <p:sp>
        <p:nvSpPr>
          <p:cNvPr id="59458" name="Freeform 1097"/>
          <p:cNvSpPr>
            <a:spLocks/>
          </p:cNvSpPr>
          <p:nvPr/>
        </p:nvSpPr>
        <p:spPr bwMode="auto">
          <a:xfrm>
            <a:off x="2632075" y="3398838"/>
            <a:ext cx="1063625" cy="744537"/>
          </a:xfrm>
          <a:custGeom>
            <a:avLst/>
            <a:gdLst>
              <a:gd name="T0" fmla="*/ 2147483647 w 1510"/>
              <a:gd name="T1" fmla="*/ 0 h 469"/>
              <a:gd name="T2" fmla="*/ 0 w 1510"/>
              <a:gd name="T3" fmla="*/ 2147483647 h 469"/>
              <a:gd name="T4" fmla="*/ 2147483647 w 1510"/>
              <a:gd name="T5" fmla="*/ 2147483647 h 469"/>
              <a:gd name="T6" fmla="*/ 2147483647 w 1510"/>
              <a:gd name="T7" fmla="*/ 2147483647 h 469"/>
              <a:gd name="T8" fmla="*/ 2147483647 w 1510"/>
              <a:gd name="T9" fmla="*/ 0 h 469"/>
              <a:gd name="T10" fmla="*/ 0 60000 65536"/>
              <a:gd name="T11" fmla="*/ 0 60000 65536"/>
              <a:gd name="T12" fmla="*/ 0 60000 65536"/>
              <a:gd name="T13" fmla="*/ 0 60000 65536"/>
              <a:gd name="T14" fmla="*/ 0 60000 65536"/>
              <a:gd name="T15" fmla="*/ 0 w 1510"/>
              <a:gd name="T16" fmla="*/ 0 h 469"/>
              <a:gd name="T17" fmla="*/ 1510 w 1510"/>
              <a:gd name="T18" fmla="*/ 469 h 469"/>
            </a:gdLst>
            <a:ahLst/>
            <a:cxnLst>
              <a:cxn ang="T10">
                <a:pos x="T0" y="T1"/>
              </a:cxn>
              <a:cxn ang="T11">
                <a:pos x="T2" y="T3"/>
              </a:cxn>
              <a:cxn ang="T12">
                <a:pos x="T4" y="T5"/>
              </a:cxn>
              <a:cxn ang="T13">
                <a:pos x="T6" y="T7"/>
              </a:cxn>
              <a:cxn ang="T14">
                <a:pos x="T8" y="T9"/>
              </a:cxn>
            </a:cxnLst>
            <a:rect l="T15" t="T16" r="T17" b="T18"/>
            <a:pathLst>
              <a:path w="1510" h="469">
                <a:moveTo>
                  <a:pt x="8" y="0"/>
                </a:moveTo>
                <a:lnTo>
                  <a:pt x="0" y="8"/>
                </a:lnTo>
                <a:lnTo>
                  <a:pt x="1502" y="469"/>
                </a:lnTo>
                <a:lnTo>
                  <a:pt x="1510" y="461"/>
                </a:lnTo>
                <a:lnTo>
                  <a:pt x="8" y="0"/>
                </a:lnTo>
                <a:close/>
              </a:path>
            </a:pathLst>
          </a:custGeom>
          <a:solidFill>
            <a:srgbClr val="FFFFFF"/>
          </a:solidFill>
          <a:ln w="9525">
            <a:solidFill>
              <a:schemeClr val="tx1"/>
            </a:solidFill>
            <a:round/>
            <a:headEnd/>
            <a:tailEnd/>
          </a:ln>
        </p:spPr>
        <p:txBody>
          <a:bodyPr/>
          <a:lstStyle/>
          <a:p>
            <a:endParaRPr lang="en-US"/>
          </a:p>
        </p:txBody>
      </p:sp>
      <p:sp>
        <p:nvSpPr>
          <p:cNvPr id="59459" name="Freeform 1098"/>
          <p:cNvSpPr>
            <a:spLocks/>
          </p:cNvSpPr>
          <p:nvPr/>
        </p:nvSpPr>
        <p:spPr bwMode="auto">
          <a:xfrm>
            <a:off x="2589213" y="3340100"/>
            <a:ext cx="1138237" cy="798513"/>
          </a:xfrm>
          <a:custGeom>
            <a:avLst/>
            <a:gdLst>
              <a:gd name="T0" fmla="*/ 2147483647 w 1612"/>
              <a:gd name="T1" fmla="*/ 0 h 503"/>
              <a:gd name="T2" fmla="*/ 0 w 1612"/>
              <a:gd name="T3" fmla="*/ 2147483647 h 503"/>
              <a:gd name="T4" fmla="*/ 2147483647 w 1612"/>
              <a:gd name="T5" fmla="*/ 2147483647 h 503"/>
              <a:gd name="T6" fmla="*/ 2147483647 w 1612"/>
              <a:gd name="T7" fmla="*/ 2147483647 h 503"/>
              <a:gd name="T8" fmla="*/ 2147483647 w 1612"/>
              <a:gd name="T9" fmla="*/ 2147483647 h 503"/>
              <a:gd name="T10" fmla="*/ 2147483647 w 1612"/>
              <a:gd name="T11" fmla="*/ 2147483647 h 503"/>
              <a:gd name="T12" fmla="*/ 2147483647 w 1612"/>
              <a:gd name="T13" fmla="*/ 0 h 503"/>
              <a:gd name="T14" fmla="*/ 0 60000 65536"/>
              <a:gd name="T15" fmla="*/ 0 60000 65536"/>
              <a:gd name="T16" fmla="*/ 0 60000 65536"/>
              <a:gd name="T17" fmla="*/ 0 60000 65536"/>
              <a:gd name="T18" fmla="*/ 0 60000 65536"/>
              <a:gd name="T19" fmla="*/ 0 60000 65536"/>
              <a:gd name="T20" fmla="*/ 0 60000 65536"/>
              <a:gd name="T21" fmla="*/ 0 w 1612"/>
              <a:gd name="T22" fmla="*/ 0 h 503"/>
              <a:gd name="T23" fmla="*/ 1612 w 1612"/>
              <a:gd name="T24" fmla="*/ 503 h 5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2" h="503">
                <a:moveTo>
                  <a:pt x="8" y="0"/>
                </a:moveTo>
                <a:lnTo>
                  <a:pt x="0" y="9"/>
                </a:lnTo>
                <a:lnTo>
                  <a:pt x="802" y="255"/>
                </a:lnTo>
                <a:lnTo>
                  <a:pt x="1604" y="503"/>
                </a:lnTo>
                <a:lnTo>
                  <a:pt x="1612" y="494"/>
                </a:lnTo>
                <a:lnTo>
                  <a:pt x="810" y="247"/>
                </a:lnTo>
                <a:lnTo>
                  <a:pt x="8" y="0"/>
                </a:lnTo>
                <a:close/>
              </a:path>
            </a:pathLst>
          </a:custGeom>
          <a:solidFill>
            <a:srgbClr val="FFFFFF"/>
          </a:solidFill>
          <a:ln w="9525">
            <a:solidFill>
              <a:schemeClr val="tx1"/>
            </a:solidFill>
            <a:round/>
            <a:headEnd/>
            <a:tailEnd/>
          </a:ln>
        </p:spPr>
        <p:txBody>
          <a:bodyPr/>
          <a:lstStyle/>
          <a:p>
            <a:endParaRPr lang="en-US"/>
          </a:p>
        </p:txBody>
      </p:sp>
      <p:sp>
        <p:nvSpPr>
          <p:cNvPr id="59460" name="Freeform 1099"/>
          <p:cNvSpPr>
            <a:spLocks/>
          </p:cNvSpPr>
          <p:nvPr/>
        </p:nvSpPr>
        <p:spPr bwMode="auto">
          <a:xfrm>
            <a:off x="2586038" y="3308350"/>
            <a:ext cx="1176337" cy="835025"/>
          </a:xfrm>
          <a:custGeom>
            <a:avLst/>
            <a:gdLst>
              <a:gd name="T0" fmla="*/ 2147483647 w 1666"/>
              <a:gd name="T1" fmla="*/ 0 h 526"/>
              <a:gd name="T2" fmla="*/ 0 w 1666"/>
              <a:gd name="T3" fmla="*/ 2147483647 h 526"/>
              <a:gd name="T4" fmla="*/ 2147483647 w 1666"/>
              <a:gd name="T5" fmla="*/ 2147483647 h 526"/>
              <a:gd name="T6" fmla="*/ 2147483647 w 1666"/>
              <a:gd name="T7" fmla="*/ 2147483647 h 526"/>
              <a:gd name="T8" fmla="*/ 2147483647 w 1666"/>
              <a:gd name="T9" fmla="*/ 2147483647 h 526"/>
              <a:gd name="T10" fmla="*/ 2147483647 w 1666"/>
              <a:gd name="T11" fmla="*/ 2147483647 h 526"/>
              <a:gd name="T12" fmla="*/ 2147483647 w 1666"/>
              <a:gd name="T13" fmla="*/ 0 h 526"/>
              <a:gd name="T14" fmla="*/ 0 60000 65536"/>
              <a:gd name="T15" fmla="*/ 0 60000 65536"/>
              <a:gd name="T16" fmla="*/ 0 60000 65536"/>
              <a:gd name="T17" fmla="*/ 0 60000 65536"/>
              <a:gd name="T18" fmla="*/ 0 60000 65536"/>
              <a:gd name="T19" fmla="*/ 0 60000 65536"/>
              <a:gd name="T20" fmla="*/ 0 60000 65536"/>
              <a:gd name="T21" fmla="*/ 0 w 1666"/>
              <a:gd name="T22" fmla="*/ 0 h 526"/>
              <a:gd name="T23" fmla="*/ 1666 w 1666"/>
              <a:gd name="T24" fmla="*/ 526 h 5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6" h="526">
                <a:moveTo>
                  <a:pt x="16" y="0"/>
                </a:moveTo>
                <a:lnTo>
                  <a:pt x="0" y="16"/>
                </a:lnTo>
                <a:lnTo>
                  <a:pt x="824" y="270"/>
                </a:lnTo>
                <a:lnTo>
                  <a:pt x="1650" y="526"/>
                </a:lnTo>
                <a:lnTo>
                  <a:pt x="1666" y="510"/>
                </a:lnTo>
                <a:lnTo>
                  <a:pt x="840" y="254"/>
                </a:lnTo>
                <a:lnTo>
                  <a:pt x="16" y="0"/>
                </a:lnTo>
                <a:close/>
              </a:path>
            </a:pathLst>
          </a:custGeom>
          <a:solidFill>
            <a:srgbClr val="FFFFFF"/>
          </a:solidFill>
          <a:ln w="9525">
            <a:solidFill>
              <a:schemeClr val="tx1"/>
            </a:solidFill>
            <a:round/>
            <a:headEnd/>
            <a:tailEnd/>
          </a:ln>
        </p:spPr>
        <p:txBody>
          <a:bodyPr/>
          <a:lstStyle/>
          <a:p>
            <a:endParaRPr lang="en-US"/>
          </a:p>
        </p:txBody>
      </p:sp>
      <p:sp>
        <p:nvSpPr>
          <p:cNvPr id="59461" name="Freeform 1100"/>
          <p:cNvSpPr>
            <a:spLocks/>
          </p:cNvSpPr>
          <p:nvPr/>
        </p:nvSpPr>
        <p:spPr bwMode="auto">
          <a:xfrm>
            <a:off x="2544763" y="3254375"/>
            <a:ext cx="1258887" cy="896938"/>
          </a:xfrm>
          <a:custGeom>
            <a:avLst/>
            <a:gdLst>
              <a:gd name="T0" fmla="*/ 2147483647 w 1786"/>
              <a:gd name="T1" fmla="*/ 0 h 565"/>
              <a:gd name="T2" fmla="*/ 0 w 1786"/>
              <a:gd name="T3" fmla="*/ 2147483647 h 565"/>
              <a:gd name="T4" fmla="*/ 2147483647 w 1786"/>
              <a:gd name="T5" fmla="*/ 2147483647 h 565"/>
              <a:gd name="T6" fmla="*/ 2147483647 w 1786"/>
              <a:gd name="T7" fmla="*/ 2147483647 h 565"/>
              <a:gd name="T8" fmla="*/ 2147483647 w 1786"/>
              <a:gd name="T9" fmla="*/ 2147483647 h 565"/>
              <a:gd name="T10" fmla="*/ 2147483647 w 1786"/>
              <a:gd name="T11" fmla="*/ 2147483647 h 565"/>
              <a:gd name="T12" fmla="*/ 2147483647 w 1786"/>
              <a:gd name="T13" fmla="*/ 0 h 565"/>
              <a:gd name="T14" fmla="*/ 0 60000 65536"/>
              <a:gd name="T15" fmla="*/ 0 60000 65536"/>
              <a:gd name="T16" fmla="*/ 0 60000 65536"/>
              <a:gd name="T17" fmla="*/ 0 60000 65536"/>
              <a:gd name="T18" fmla="*/ 0 60000 65536"/>
              <a:gd name="T19" fmla="*/ 0 60000 65536"/>
              <a:gd name="T20" fmla="*/ 0 60000 65536"/>
              <a:gd name="T21" fmla="*/ 0 w 1786"/>
              <a:gd name="T22" fmla="*/ 0 h 565"/>
              <a:gd name="T23" fmla="*/ 1786 w 1786"/>
              <a:gd name="T24" fmla="*/ 565 h 5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6" h="565">
                <a:moveTo>
                  <a:pt x="16" y="0"/>
                </a:moveTo>
                <a:lnTo>
                  <a:pt x="0" y="16"/>
                </a:lnTo>
                <a:lnTo>
                  <a:pt x="884" y="291"/>
                </a:lnTo>
                <a:lnTo>
                  <a:pt x="1770" y="565"/>
                </a:lnTo>
                <a:lnTo>
                  <a:pt x="1786" y="548"/>
                </a:lnTo>
                <a:lnTo>
                  <a:pt x="900" y="274"/>
                </a:lnTo>
                <a:lnTo>
                  <a:pt x="16" y="0"/>
                </a:lnTo>
                <a:close/>
              </a:path>
            </a:pathLst>
          </a:custGeom>
          <a:solidFill>
            <a:srgbClr val="FFFFFF"/>
          </a:solidFill>
          <a:ln w="9525">
            <a:solidFill>
              <a:schemeClr val="tx1"/>
            </a:solidFill>
            <a:round/>
            <a:headEnd/>
            <a:tailEnd/>
          </a:ln>
        </p:spPr>
        <p:txBody>
          <a:bodyPr/>
          <a:lstStyle/>
          <a:p>
            <a:endParaRPr lang="en-US"/>
          </a:p>
        </p:txBody>
      </p:sp>
      <p:sp>
        <p:nvSpPr>
          <p:cNvPr id="59462" name="Freeform 1101"/>
          <p:cNvSpPr>
            <a:spLocks/>
          </p:cNvSpPr>
          <p:nvPr/>
        </p:nvSpPr>
        <p:spPr bwMode="auto">
          <a:xfrm>
            <a:off x="2573338" y="3235325"/>
            <a:ext cx="1319212" cy="949325"/>
          </a:xfrm>
          <a:custGeom>
            <a:avLst/>
            <a:gdLst>
              <a:gd name="T0" fmla="*/ 2147483647 w 1867"/>
              <a:gd name="T1" fmla="*/ 0 h 598"/>
              <a:gd name="T2" fmla="*/ 0 w 1867"/>
              <a:gd name="T3" fmla="*/ 2147483647 h 598"/>
              <a:gd name="T4" fmla="*/ 2147483647 w 1867"/>
              <a:gd name="T5" fmla="*/ 2147483647 h 598"/>
              <a:gd name="T6" fmla="*/ 2147483647 w 1867"/>
              <a:gd name="T7" fmla="*/ 2147483647 h 598"/>
              <a:gd name="T8" fmla="*/ 2147483647 w 1867"/>
              <a:gd name="T9" fmla="*/ 2147483647 h 598"/>
              <a:gd name="T10" fmla="*/ 2147483647 w 1867"/>
              <a:gd name="T11" fmla="*/ 2147483647 h 598"/>
              <a:gd name="T12" fmla="*/ 2147483647 w 1867"/>
              <a:gd name="T13" fmla="*/ 0 h 598"/>
              <a:gd name="T14" fmla="*/ 0 60000 65536"/>
              <a:gd name="T15" fmla="*/ 0 60000 65536"/>
              <a:gd name="T16" fmla="*/ 0 60000 65536"/>
              <a:gd name="T17" fmla="*/ 0 60000 65536"/>
              <a:gd name="T18" fmla="*/ 0 60000 65536"/>
              <a:gd name="T19" fmla="*/ 0 60000 65536"/>
              <a:gd name="T20" fmla="*/ 0 60000 65536"/>
              <a:gd name="T21" fmla="*/ 0 w 1867"/>
              <a:gd name="T22" fmla="*/ 0 h 598"/>
              <a:gd name="T23" fmla="*/ 1867 w 1867"/>
              <a:gd name="T24" fmla="*/ 598 h 5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7" h="598">
                <a:moveTo>
                  <a:pt x="16" y="0"/>
                </a:moveTo>
                <a:lnTo>
                  <a:pt x="0" y="16"/>
                </a:lnTo>
                <a:lnTo>
                  <a:pt x="926" y="307"/>
                </a:lnTo>
                <a:lnTo>
                  <a:pt x="1851" y="598"/>
                </a:lnTo>
                <a:lnTo>
                  <a:pt x="1867" y="582"/>
                </a:lnTo>
                <a:lnTo>
                  <a:pt x="941" y="291"/>
                </a:lnTo>
                <a:lnTo>
                  <a:pt x="16" y="0"/>
                </a:lnTo>
                <a:close/>
              </a:path>
            </a:pathLst>
          </a:custGeom>
          <a:solidFill>
            <a:srgbClr val="FFFFFF"/>
          </a:solidFill>
          <a:ln w="9525">
            <a:solidFill>
              <a:schemeClr val="tx1"/>
            </a:solidFill>
            <a:round/>
            <a:headEnd/>
            <a:tailEnd/>
          </a:ln>
        </p:spPr>
        <p:txBody>
          <a:bodyPr/>
          <a:lstStyle/>
          <a:p>
            <a:endParaRPr lang="en-US"/>
          </a:p>
        </p:txBody>
      </p:sp>
      <p:sp>
        <p:nvSpPr>
          <p:cNvPr id="59463" name="Freeform 1102"/>
          <p:cNvSpPr>
            <a:spLocks/>
          </p:cNvSpPr>
          <p:nvPr/>
        </p:nvSpPr>
        <p:spPr bwMode="auto">
          <a:xfrm>
            <a:off x="3232150" y="2603500"/>
            <a:ext cx="239713" cy="493713"/>
          </a:xfrm>
          <a:custGeom>
            <a:avLst/>
            <a:gdLst>
              <a:gd name="T0" fmla="*/ 2147483647 w 338"/>
              <a:gd name="T1" fmla="*/ 0 h 311"/>
              <a:gd name="T2" fmla="*/ 2147483647 w 338"/>
              <a:gd name="T3" fmla="*/ 2147483647 h 311"/>
              <a:gd name="T4" fmla="*/ 2147483647 w 338"/>
              <a:gd name="T5" fmla="*/ 2147483647 h 311"/>
              <a:gd name="T6" fmla="*/ 2147483647 w 338"/>
              <a:gd name="T7" fmla="*/ 2147483647 h 311"/>
              <a:gd name="T8" fmla="*/ 2147483647 w 338"/>
              <a:gd name="T9" fmla="*/ 2147483647 h 311"/>
              <a:gd name="T10" fmla="*/ 2147483647 w 338"/>
              <a:gd name="T11" fmla="*/ 2147483647 h 311"/>
              <a:gd name="T12" fmla="*/ 2147483647 w 338"/>
              <a:gd name="T13" fmla="*/ 2147483647 h 311"/>
              <a:gd name="T14" fmla="*/ 2147483647 w 338"/>
              <a:gd name="T15" fmla="*/ 2147483647 h 311"/>
              <a:gd name="T16" fmla="*/ 2147483647 w 338"/>
              <a:gd name="T17" fmla="*/ 2147483647 h 311"/>
              <a:gd name="T18" fmla="*/ 2147483647 w 338"/>
              <a:gd name="T19" fmla="*/ 2147483647 h 311"/>
              <a:gd name="T20" fmla="*/ 2147483647 w 338"/>
              <a:gd name="T21" fmla="*/ 2147483647 h 311"/>
              <a:gd name="T22" fmla="*/ 2147483647 w 338"/>
              <a:gd name="T23" fmla="*/ 2147483647 h 311"/>
              <a:gd name="T24" fmla="*/ 2147483647 w 338"/>
              <a:gd name="T25" fmla="*/ 2147483647 h 311"/>
              <a:gd name="T26" fmla="*/ 2147483647 w 338"/>
              <a:gd name="T27" fmla="*/ 2147483647 h 311"/>
              <a:gd name="T28" fmla="*/ 2147483647 w 338"/>
              <a:gd name="T29" fmla="*/ 2147483647 h 311"/>
              <a:gd name="T30" fmla="*/ 2147483647 w 338"/>
              <a:gd name="T31" fmla="*/ 2147483647 h 311"/>
              <a:gd name="T32" fmla="*/ 2147483647 w 338"/>
              <a:gd name="T33" fmla="*/ 2147483647 h 311"/>
              <a:gd name="T34" fmla="*/ 2147483647 w 338"/>
              <a:gd name="T35" fmla="*/ 2147483647 h 311"/>
              <a:gd name="T36" fmla="*/ 2147483647 w 338"/>
              <a:gd name="T37" fmla="*/ 2147483647 h 311"/>
              <a:gd name="T38" fmla="*/ 2147483647 w 338"/>
              <a:gd name="T39" fmla="*/ 2147483647 h 311"/>
              <a:gd name="T40" fmla="*/ 2147483647 w 338"/>
              <a:gd name="T41" fmla="*/ 2147483647 h 311"/>
              <a:gd name="T42" fmla="*/ 2147483647 w 338"/>
              <a:gd name="T43" fmla="*/ 2147483647 h 311"/>
              <a:gd name="T44" fmla="*/ 2147483647 w 338"/>
              <a:gd name="T45" fmla="*/ 2147483647 h 311"/>
              <a:gd name="T46" fmla="*/ 2147483647 w 338"/>
              <a:gd name="T47" fmla="*/ 2147483647 h 311"/>
              <a:gd name="T48" fmla="*/ 2147483647 w 338"/>
              <a:gd name="T49" fmla="*/ 2147483647 h 311"/>
              <a:gd name="T50" fmla="*/ 2147483647 w 338"/>
              <a:gd name="T51" fmla="*/ 2147483647 h 311"/>
              <a:gd name="T52" fmla="*/ 2147483647 w 338"/>
              <a:gd name="T53" fmla="*/ 2147483647 h 311"/>
              <a:gd name="T54" fmla="*/ 2147483647 w 338"/>
              <a:gd name="T55" fmla="*/ 2147483647 h 311"/>
              <a:gd name="T56" fmla="*/ 2147483647 w 338"/>
              <a:gd name="T57" fmla="*/ 2147483647 h 311"/>
              <a:gd name="T58" fmla="*/ 2147483647 w 338"/>
              <a:gd name="T59" fmla="*/ 2147483647 h 311"/>
              <a:gd name="T60" fmla="*/ 2147483647 w 338"/>
              <a:gd name="T61" fmla="*/ 2147483647 h 311"/>
              <a:gd name="T62" fmla="*/ 2147483647 w 338"/>
              <a:gd name="T63" fmla="*/ 2147483647 h 311"/>
              <a:gd name="T64" fmla="*/ 2147483647 w 338"/>
              <a:gd name="T65" fmla="*/ 2147483647 h 311"/>
              <a:gd name="T66" fmla="*/ 2147483647 w 338"/>
              <a:gd name="T67" fmla="*/ 2147483647 h 311"/>
              <a:gd name="T68" fmla="*/ 2147483647 w 338"/>
              <a:gd name="T69" fmla="*/ 2147483647 h 311"/>
              <a:gd name="T70" fmla="*/ 0 w 338"/>
              <a:gd name="T71" fmla="*/ 2147483647 h 311"/>
              <a:gd name="T72" fmla="*/ 2147483647 w 338"/>
              <a:gd name="T73" fmla="*/ 0 h 3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8"/>
              <a:gd name="T112" fmla="*/ 0 h 311"/>
              <a:gd name="T113" fmla="*/ 338 w 338"/>
              <a:gd name="T114" fmla="*/ 311 h 3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8" h="311">
                <a:moveTo>
                  <a:pt x="4" y="0"/>
                </a:moveTo>
                <a:lnTo>
                  <a:pt x="41" y="5"/>
                </a:lnTo>
                <a:lnTo>
                  <a:pt x="77" y="12"/>
                </a:lnTo>
                <a:lnTo>
                  <a:pt x="141" y="27"/>
                </a:lnTo>
                <a:lnTo>
                  <a:pt x="171" y="36"/>
                </a:lnTo>
                <a:lnTo>
                  <a:pt x="195" y="46"/>
                </a:lnTo>
                <a:lnTo>
                  <a:pt x="219" y="57"/>
                </a:lnTo>
                <a:lnTo>
                  <a:pt x="238" y="68"/>
                </a:lnTo>
                <a:lnTo>
                  <a:pt x="270" y="94"/>
                </a:lnTo>
                <a:lnTo>
                  <a:pt x="286" y="105"/>
                </a:lnTo>
                <a:lnTo>
                  <a:pt x="298" y="120"/>
                </a:lnTo>
                <a:lnTo>
                  <a:pt x="316" y="147"/>
                </a:lnTo>
                <a:lnTo>
                  <a:pt x="330" y="174"/>
                </a:lnTo>
                <a:lnTo>
                  <a:pt x="336" y="201"/>
                </a:lnTo>
                <a:lnTo>
                  <a:pt x="338" y="226"/>
                </a:lnTo>
                <a:lnTo>
                  <a:pt x="336" y="269"/>
                </a:lnTo>
                <a:lnTo>
                  <a:pt x="328" y="300"/>
                </a:lnTo>
                <a:lnTo>
                  <a:pt x="324" y="311"/>
                </a:lnTo>
                <a:lnTo>
                  <a:pt x="292" y="309"/>
                </a:lnTo>
                <a:lnTo>
                  <a:pt x="296" y="298"/>
                </a:lnTo>
                <a:lnTo>
                  <a:pt x="304" y="268"/>
                </a:lnTo>
                <a:lnTo>
                  <a:pt x="306" y="226"/>
                </a:lnTo>
                <a:lnTo>
                  <a:pt x="304" y="203"/>
                </a:lnTo>
                <a:lnTo>
                  <a:pt x="298" y="177"/>
                </a:lnTo>
                <a:lnTo>
                  <a:pt x="286" y="152"/>
                </a:lnTo>
                <a:lnTo>
                  <a:pt x="268" y="127"/>
                </a:lnTo>
                <a:lnTo>
                  <a:pt x="258" y="114"/>
                </a:lnTo>
                <a:lnTo>
                  <a:pt x="244" y="104"/>
                </a:lnTo>
                <a:lnTo>
                  <a:pt x="215" y="81"/>
                </a:lnTo>
                <a:lnTo>
                  <a:pt x="199" y="71"/>
                </a:lnTo>
                <a:lnTo>
                  <a:pt x="177" y="61"/>
                </a:lnTo>
                <a:lnTo>
                  <a:pt x="153" y="51"/>
                </a:lnTo>
                <a:lnTo>
                  <a:pt x="129" y="44"/>
                </a:lnTo>
                <a:lnTo>
                  <a:pt x="67" y="29"/>
                </a:lnTo>
                <a:lnTo>
                  <a:pt x="35" y="23"/>
                </a:lnTo>
                <a:lnTo>
                  <a:pt x="0" y="19"/>
                </a:lnTo>
                <a:lnTo>
                  <a:pt x="4" y="0"/>
                </a:lnTo>
                <a:close/>
              </a:path>
            </a:pathLst>
          </a:custGeom>
          <a:solidFill>
            <a:srgbClr val="FFFFFF"/>
          </a:solidFill>
          <a:ln w="9525">
            <a:solidFill>
              <a:schemeClr val="tx1"/>
            </a:solidFill>
            <a:round/>
            <a:headEnd/>
            <a:tailEnd/>
          </a:ln>
        </p:spPr>
        <p:txBody>
          <a:bodyPr/>
          <a:lstStyle/>
          <a:p>
            <a:endParaRPr lang="en-US"/>
          </a:p>
        </p:txBody>
      </p:sp>
      <p:sp>
        <p:nvSpPr>
          <p:cNvPr id="59464" name="Freeform 1103"/>
          <p:cNvSpPr>
            <a:spLocks/>
          </p:cNvSpPr>
          <p:nvPr/>
        </p:nvSpPr>
        <p:spPr bwMode="auto">
          <a:xfrm>
            <a:off x="2374900" y="3398838"/>
            <a:ext cx="63500" cy="344487"/>
          </a:xfrm>
          <a:custGeom>
            <a:avLst/>
            <a:gdLst>
              <a:gd name="T0" fmla="*/ 2147483647 w 92"/>
              <a:gd name="T1" fmla="*/ 2147483647 h 217"/>
              <a:gd name="T2" fmla="*/ 2147483647 w 92"/>
              <a:gd name="T3" fmla="*/ 2147483647 h 217"/>
              <a:gd name="T4" fmla="*/ 2147483647 w 92"/>
              <a:gd name="T5" fmla="*/ 2147483647 h 217"/>
              <a:gd name="T6" fmla="*/ 2147483647 w 92"/>
              <a:gd name="T7" fmla="*/ 2147483647 h 217"/>
              <a:gd name="T8" fmla="*/ 2147483647 w 92"/>
              <a:gd name="T9" fmla="*/ 2147483647 h 217"/>
              <a:gd name="T10" fmla="*/ 2147483647 w 92"/>
              <a:gd name="T11" fmla="*/ 2147483647 h 217"/>
              <a:gd name="T12" fmla="*/ 2147483647 w 92"/>
              <a:gd name="T13" fmla="*/ 2147483647 h 217"/>
              <a:gd name="T14" fmla="*/ 2147483647 w 92"/>
              <a:gd name="T15" fmla="*/ 2147483647 h 217"/>
              <a:gd name="T16" fmla="*/ 2147483647 w 92"/>
              <a:gd name="T17" fmla="*/ 2147483647 h 217"/>
              <a:gd name="T18" fmla="*/ 2147483647 w 92"/>
              <a:gd name="T19" fmla="*/ 2147483647 h 217"/>
              <a:gd name="T20" fmla="*/ 2147483647 w 92"/>
              <a:gd name="T21" fmla="*/ 2147483647 h 217"/>
              <a:gd name="T22" fmla="*/ 2147483647 w 92"/>
              <a:gd name="T23" fmla="*/ 2147483647 h 217"/>
              <a:gd name="T24" fmla="*/ 2147483647 w 92"/>
              <a:gd name="T25" fmla="*/ 2147483647 h 217"/>
              <a:gd name="T26" fmla="*/ 0 w 92"/>
              <a:gd name="T27" fmla="*/ 2147483647 h 217"/>
              <a:gd name="T28" fmla="*/ 0 w 92"/>
              <a:gd name="T29" fmla="*/ 2147483647 h 217"/>
              <a:gd name="T30" fmla="*/ 2147483647 w 92"/>
              <a:gd name="T31" fmla="*/ 2147483647 h 217"/>
              <a:gd name="T32" fmla="*/ 2147483647 w 92"/>
              <a:gd name="T33" fmla="*/ 2147483647 h 217"/>
              <a:gd name="T34" fmla="*/ 2147483647 w 92"/>
              <a:gd name="T35" fmla="*/ 2147483647 h 217"/>
              <a:gd name="T36" fmla="*/ 2147483647 w 92"/>
              <a:gd name="T37" fmla="*/ 2147483647 h 217"/>
              <a:gd name="T38" fmla="*/ 2147483647 w 92"/>
              <a:gd name="T39" fmla="*/ 2147483647 h 217"/>
              <a:gd name="T40" fmla="*/ 2147483647 w 92"/>
              <a:gd name="T41" fmla="*/ 2147483647 h 217"/>
              <a:gd name="T42" fmla="*/ 2147483647 w 92"/>
              <a:gd name="T43" fmla="*/ 2147483647 h 217"/>
              <a:gd name="T44" fmla="*/ 2147483647 w 92"/>
              <a:gd name="T45" fmla="*/ 2147483647 h 217"/>
              <a:gd name="T46" fmla="*/ 2147483647 w 92"/>
              <a:gd name="T47" fmla="*/ 2147483647 h 217"/>
              <a:gd name="T48" fmla="*/ 2147483647 w 92"/>
              <a:gd name="T49" fmla="*/ 0 h 217"/>
              <a:gd name="T50" fmla="*/ 2147483647 w 92"/>
              <a:gd name="T51" fmla="*/ 2147483647 h 217"/>
              <a:gd name="T52" fmla="*/ 2147483647 w 92"/>
              <a:gd name="T53" fmla="*/ 2147483647 h 217"/>
              <a:gd name="T54" fmla="*/ 2147483647 w 92"/>
              <a:gd name="T55" fmla="*/ 2147483647 h 217"/>
              <a:gd name="T56" fmla="*/ 2147483647 w 92"/>
              <a:gd name="T57" fmla="*/ 2147483647 h 217"/>
              <a:gd name="T58" fmla="*/ 2147483647 w 92"/>
              <a:gd name="T59" fmla="*/ 2147483647 h 217"/>
              <a:gd name="T60" fmla="*/ 2147483647 w 92"/>
              <a:gd name="T61" fmla="*/ 2147483647 h 217"/>
              <a:gd name="T62" fmla="*/ 2147483647 w 92"/>
              <a:gd name="T63" fmla="*/ 2147483647 h 217"/>
              <a:gd name="T64" fmla="*/ 2147483647 w 92"/>
              <a:gd name="T65" fmla="*/ 2147483647 h 217"/>
              <a:gd name="T66" fmla="*/ 2147483647 w 92"/>
              <a:gd name="T67" fmla="*/ 2147483647 h 217"/>
              <a:gd name="T68" fmla="*/ 2147483647 w 92"/>
              <a:gd name="T69" fmla="*/ 2147483647 h 217"/>
              <a:gd name="T70" fmla="*/ 2147483647 w 92"/>
              <a:gd name="T71" fmla="*/ 2147483647 h 217"/>
              <a:gd name="T72" fmla="*/ 2147483647 w 92"/>
              <a:gd name="T73" fmla="*/ 2147483647 h 217"/>
              <a:gd name="T74" fmla="*/ 2147483647 w 92"/>
              <a:gd name="T75" fmla="*/ 2147483647 h 217"/>
              <a:gd name="T76" fmla="*/ 2147483647 w 92"/>
              <a:gd name="T77" fmla="*/ 2147483647 h 217"/>
              <a:gd name="T78" fmla="*/ 2147483647 w 92"/>
              <a:gd name="T79" fmla="*/ 2147483647 h 217"/>
              <a:gd name="T80" fmla="*/ 2147483647 w 92"/>
              <a:gd name="T81" fmla="*/ 2147483647 h 217"/>
              <a:gd name="T82" fmla="*/ 2147483647 w 92"/>
              <a:gd name="T83" fmla="*/ 2147483647 h 217"/>
              <a:gd name="T84" fmla="*/ 2147483647 w 92"/>
              <a:gd name="T85" fmla="*/ 2147483647 h 217"/>
              <a:gd name="T86" fmla="*/ 2147483647 w 92"/>
              <a:gd name="T87" fmla="*/ 2147483647 h 217"/>
              <a:gd name="T88" fmla="*/ 2147483647 w 92"/>
              <a:gd name="T89" fmla="*/ 2147483647 h 217"/>
              <a:gd name="T90" fmla="*/ 2147483647 w 92"/>
              <a:gd name="T91" fmla="*/ 2147483647 h 217"/>
              <a:gd name="T92" fmla="*/ 2147483647 w 92"/>
              <a:gd name="T93" fmla="*/ 2147483647 h 217"/>
              <a:gd name="T94" fmla="*/ 2147483647 w 92"/>
              <a:gd name="T95" fmla="*/ 2147483647 h 217"/>
              <a:gd name="T96" fmla="*/ 2147483647 w 92"/>
              <a:gd name="T97" fmla="*/ 2147483647 h 217"/>
              <a:gd name="T98" fmla="*/ 2147483647 w 92"/>
              <a:gd name="T99" fmla="*/ 2147483647 h 217"/>
              <a:gd name="T100" fmla="*/ 2147483647 w 92"/>
              <a:gd name="T101" fmla="*/ 2147483647 h 2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2"/>
              <a:gd name="T154" fmla="*/ 0 h 217"/>
              <a:gd name="T155" fmla="*/ 92 w 92"/>
              <a:gd name="T156" fmla="*/ 217 h 2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2" h="217">
                <a:moveTo>
                  <a:pt x="72" y="217"/>
                </a:moveTo>
                <a:lnTo>
                  <a:pt x="64" y="213"/>
                </a:lnTo>
                <a:lnTo>
                  <a:pt x="56" y="210"/>
                </a:lnTo>
                <a:lnTo>
                  <a:pt x="48" y="205"/>
                </a:lnTo>
                <a:lnTo>
                  <a:pt x="40" y="201"/>
                </a:lnTo>
                <a:lnTo>
                  <a:pt x="34" y="196"/>
                </a:lnTo>
                <a:lnTo>
                  <a:pt x="28" y="191"/>
                </a:lnTo>
                <a:lnTo>
                  <a:pt x="22" y="186"/>
                </a:lnTo>
                <a:lnTo>
                  <a:pt x="18" y="180"/>
                </a:lnTo>
                <a:lnTo>
                  <a:pt x="10" y="168"/>
                </a:lnTo>
                <a:lnTo>
                  <a:pt x="4" y="156"/>
                </a:lnTo>
                <a:lnTo>
                  <a:pt x="2" y="149"/>
                </a:lnTo>
                <a:lnTo>
                  <a:pt x="2" y="142"/>
                </a:lnTo>
                <a:lnTo>
                  <a:pt x="0" y="128"/>
                </a:lnTo>
                <a:lnTo>
                  <a:pt x="0" y="120"/>
                </a:lnTo>
                <a:lnTo>
                  <a:pt x="2" y="113"/>
                </a:lnTo>
                <a:lnTo>
                  <a:pt x="4" y="97"/>
                </a:lnTo>
                <a:lnTo>
                  <a:pt x="10" y="82"/>
                </a:lnTo>
                <a:lnTo>
                  <a:pt x="12" y="74"/>
                </a:lnTo>
                <a:lnTo>
                  <a:pt x="16" y="66"/>
                </a:lnTo>
                <a:lnTo>
                  <a:pt x="26" y="50"/>
                </a:lnTo>
                <a:lnTo>
                  <a:pt x="36" y="34"/>
                </a:lnTo>
                <a:lnTo>
                  <a:pt x="42" y="25"/>
                </a:lnTo>
                <a:lnTo>
                  <a:pt x="50" y="16"/>
                </a:lnTo>
                <a:lnTo>
                  <a:pt x="64" y="0"/>
                </a:lnTo>
                <a:lnTo>
                  <a:pt x="92" y="10"/>
                </a:lnTo>
                <a:lnTo>
                  <a:pt x="78" y="26"/>
                </a:lnTo>
                <a:lnTo>
                  <a:pt x="72" y="33"/>
                </a:lnTo>
                <a:lnTo>
                  <a:pt x="66" y="41"/>
                </a:lnTo>
                <a:lnTo>
                  <a:pt x="56" y="56"/>
                </a:lnTo>
                <a:lnTo>
                  <a:pt x="46" y="72"/>
                </a:lnTo>
                <a:lnTo>
                  <a:pt x="42" y="79"/>
                </a:lnTo>
                <a:lnTo>
                  <a:pt x="40" y="86"/>
                </a:lnTo>
                <a:lnTo>
                  <a:pt x="36" y="101"/>
                </a:lnTo>
                <a:lnTo>
                  <a:pt x="32" y="114"/>
                </a:lnTo>
                <a:lnTo>
                  <a:pt x="32" y="121"/>
                </a:lnTo>
                <a:lnTo>
                  <a:pt x="32" y="127"/>
                </a:lnTo>
                <a:lnTo>
                  <a:pt x="32" y="141"/>
                </a:lnTo>
                <a:lnTo>
                  <a:pt x="34" y="147"/>
                </a:lnTo>
                <a:lnTo>
                  <a:pt x="36" y="152"/>
                </a:lnTo>
                <a:lnTo>
                  <a:pt x="40" y="163"/>
                </a:lnTo>
                <a:lnTo>
                  <a:pt x="48" y="173"/>
                </a:lnTo>
                <a:lnTo>
                  <a:pt x="50" y="178"/>
                </a:lnTo>
                <a:lnTo>
                  <a:pt x="56" y="181"/>
                </a:lnTo>
                <a:lnTo>
                  <a:pt x="60" y="186"/>
                </a:lnTo>
                <a:lnTo>
                  <a:pt x="64" y="189"/>
                </a:lnTo>
                <a:lnTo>
                  <a:pt x="70" y="193"/>
                </a:lnTo>
                <a:lnTo>
                  <a:pt x="76" y="196"/>
                </a:lnTo>
                <a:lnTo>
                  <a:pt x="82" y="198"/>
                </a:lnTo>
                <a:lnTo>
                  <a:pt x="90" y="201"/>
                </a:lnTo>
                <a:lnTo>
                  <a:pt x="72" y="217"/>
                </a:lnTo>
                <a:close/>
              </a:path>
            </a:pathLst>
          </a:custGeom>
          <a:solidFill>
            <a:srgbClr val="FFFFFF"/>
          </a:solidFill>
          <a:ln w="9525">
            <a:solidFill>
              <a:schemeClr val="tx1"/>
            </a:solidFill>
            <a:round/>
            <a:headEnd/>
            <a:tailEnd/>
          </a:ln>
        </p:spPr>
        <p:txBody>
          <a:bodyPr/>
          <a:lstStyle/>
          <a:p>
            <a:endParaRPr lang="en-US"/>
          </a:p>
        </p:txBody>
      </p:sp>
      <p:sp>
        <p:nvSpPr>
          <p:cNvPr id="59465" name="Freeform 1104"/>
          <p:cNvSpPr>
            <a:spLocks/>
          </p:cNvSpPr>
          <p:nvPr/>
        </p:nvSpPr>
        <p:spPr bwMode="auto">
          <a:xfrm>
            <a:off x="2419350" y="3238500"/>
            <a:ext cx="180975" cy="176213"/>
          </a:xfrm>
          <a:custGeom>
            <a:avLst/>
            <a:gdLst>
              <a:gd name="T0" fmla="*/ 0 w 255"/>
              <a:gd name="T1" fmla="*/ 2147483647 h 111"/>
              <a:gd name="T2" fmla="*/ 2147483647 w 255"/>
              <a:gd name="T3" fmla="*/ 2147483647 h 111"/>
              <a:gd name="T4" fmla="*/ 2147483647 w 255"/>
              <a:gd name="T5" fmla="*/ 2147483647 h 111"/>
              <a:gd name="T6" fmla="*/ 2147483647 w 255"/>
              <a:gd name="T7" fmla="*/ 2147483647 h 111"/>
              <a:gd name="T8" fmla="*/ 2147483647 w 255"/>
              <a:gd name="T9" fmla="*/ 2147483647 h 111"/>
              <a:gd name="T10" fmla="*/ 2147483647 w 255"/>
              <a:gd name="T11" fmla="*/ 2147483647 h 111"/>
              <a:gd name="T12" fmla="*/ 2147483647 w 255"/>
              <a:gd name="T13" fmla="*/ 2147483647 h 111"/>
              <a:gd name="T14" fmla="*/ 2147483647 w 255"/>
              <a:gd name="T15" fmla="*/ 2147483647 h 111"/>
              <a:gd name="T16" fmla="*/ 2147483647 w 255"/>
              <a:gd name="T17" fmla="*/ 2147483647 h 111"/>
              <a:gd name="T18" fmla="*/ 2147483647 w 255"/>
              <a:gd name="T19" fmla="*/ 2147483647 h 111"/>
              <a:gd name="T20" fmla="*/ 2147483647 w 255"/>
              <a:gd name="T21" fmla="*/ 2147483647 h 111"/>
              <a:gd name="T22" fmla="*/ 2147483647 w 255"/>
              <a:gd name="T23" fmla="*/ 2147483647 h 111"/>
              <a:gd name="T24" fmla="*/ 2147483647 w 255"/>
              <a:gd name="T25" fmla="*/ 2147483647 h 111"/>
              <a:gd name="T26" fmla="*/ 2147483647 w 255"/>
              <a:gd name="T27" fmla="*/ 2147483647 h 111"/>
              <a:gd name="T28" fmla="*/ 2147483647 w 255"/>
              <a:gd name="T29" fmla="*/ 2147483647 h 111"/>
              <a:gd name="T30" fmla="*/ 2147483647 w 255"/>
              <a:gd name="T31" fmla="*/ 2147483647 h 111"/>
              <a:gd name="T32" fmla="*/ 2147483647 w 255"/>
              <a:gd name="T33" fmla="*/ 0 h 111"/>
              <a:gd name="T34" fmla="*/ 2147483647 w 255"/>
              <a:gd name="T35" fmla="*/ 2147483647 h 111"/>
              <a:gd name="T36" fmla="*/ 2147483647 w 255"/>
              <a:gd name="T37" fmla="*/ 2147483647 h 111"/>
              <a:gd name="T38" fmla="*/ 2147483647 w 255"/>
              <a:gd name="T39" fmla="*/ 2147483647 h 111"/>
              <a:gd name="T40" fmla="*/ 2147483647 w 255"/>
              <a:gd name="T41" fmla="*/ 2147483647 h 111"/>
              <a:gd name="T42" fmla="*/ 2147483647 w 255"/>
              <a:gd name="T43" fmla="*/ 2147483647 h 111"/>
              <a:gd name="T44" fmla="*/ 2147483647 w 255"/>
              <a:gd name="T45" fmla="*/ 2147483647 h 111"/>
              <a:gd name="T46" fmla="*/ 2147483647 w 255"/>
              <a:gd name="T47" fmla="*/ 2147483647 h 111"/>
              <a:gd name="T48" fmla="*/ 2147483647 w 255"/>
              <a:gd name="T49" fmla="*/ 2147483647 h 111"/>
              <a:gd name="T50" fmla="*/ 2147483647 w 255"/>
              <a:gd name="T51" fmla="*/ 2147483647 h 111"/>
              <a:gd name="T52" fmla="*/ 2147483647 w 255"/>
              <a:gd name="T53" fmla="*/ 2147483647 h 111"/>
              <a:gd name="T54" fmla="*/ 2147483647 w 255"/>
              <a:gd name="T55" fmla="*/ 2147483647 h 111"/>
              <a:gd name="T56" fmla="*/ 2147483647 w 255"/>
              <a:gd name="T57" fmla="*/ 2147483647 h 111"/>
              <a:gd name="T58" fmla="*/ 2147483647 w 255"/>
              <a:gd name="T59" fmla="*/ 2147483647 h 111"/>
              <a:gd name="T60" fmla="*/ 2147483647 w 255"/>
              <a:gd name="T61" fmla="*/ 2147483647 h 111"/>
              <a:gd name="T62" fmla="*/ 2147483647 w 255"/>
              <a:gd name="T63" fmla="*/ 2147483647 h 111"/>
              <a:gd name="T64" fmla="*/ 2147483647 w 255"/>
              <a:gd name="T65" fmla="*/ 2147483647 h 111"/>
              <a:gd name="T66" fmla="*/ 2147483647 w 255"/>
              <a:gd name="T67" fmla="*/ 2147483647 h 111"/>
              <a:gd name="T68" fmla="*/ 0 w 255"/>
              <a:gd name="T69" fmla="*/ 2147483647 h 1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5"/>
              <a:gd name="T106" fmla="*/ 0 h 111"/>
              <a:gd name="T107" fmla="*/ 255 w 255"/>
              <a:gd name="T108" fmla="*/ 111 h 1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5" h="111">
                <a:moveTo>
                  <a:pt x="0" y="101"/>
                </a:moveTo>
                <a:lnTo>
                  <a:pt x="12" y="90"/>
                </a:lnTo>
                <a:lnTo>
                  <a:pt x="24" y="78"/>
                </a:lnTo>
                <a:lnTo>
                  <a:pt x="40" y="68"/>
                </a:lnTo>
                <a:lnTo>
                  <a:pt x="54" y="59"/>
                </a:lnTo>
                <a:lnTo>
                  <a:pt x="69" y="51"/>
                </a:lnTo>
                <a:lnTo>
                  <a:pt x="85" y="43"/>
                </a:lnTo>
                <a:lnTo>
                  <a:pt x="101" y="35"/>
                </a:lnTo>
                <a:lnTo>
                  <a:pt x="117" y="28"/>
                </a:lnTo>
                <a:lnTo>
                  <a:pt x="135" y="22"/>
                </a:lnTo>
                <a:lnTo>
                  <a:pt x="151" y="17"/>
                </a:lnTo>
                <a:lnTo>
                  <a:pt x="169" y="13"/>
                </a:lnTo>
                <a:lnTo>
                  <a:pt x="185" y="8"/>
                </a:lnTo>
                <a:lnTo>
                  <a:pt x="201" y="6"/>
                </a:lnTo>
                <a:lnTo>
                  <a:pt x="219" y="2"/>
                </a:lnTo>
                <a:lnTo>
                  <a:pt x="235" y="1"/>
                </a:lnTo>
                <a:lnTo>
                  <a:pt x="251" y="0"/>
                </a:lnTo>
                <a:lnTo>
                  <a:pt x="255" y="17"/>
                </a:lnTo>
                <a:lnTo>
                  <a:pt x="241" y="18"/>
                </a:lnTo>
                <a:lnTo>
                  <a:pt x="225" y="21"/>
                </a:lnTo>
                <a:lnTo>
                  <a:pt x="211" y="23"/>
                </a:lnTo>
                <a:lnTo>
                  <a:pt x="197" y="25"/>
                </a:lnTo>
                <a:lnTo>
                  <a:pt x="181" y="30"/>
                </a:lnTo>
                <a:lnTo>
                  <a:pt x="165" y="33"/>
                </a:lnTo>
                <a:lnTo>
                  <a:pt x="149" y="38"/>
                </a:lnTo>
                <a:lnTo>
                  <a:pt x="135" y="44"/>
                </a:lnTo>
                <a:lnTo>
                  <a:pt x="119" y="50"/>
                </a:lnTo>
                <a:lnTo>
                  <a:pt x="105" y="56"/>
                </a:lnTo>
                <a:lnTo>
                  <a:pt x="91" y="63"/>
                </a:lnTo>
                <a:lnTo>
                  <a:pt x="77" y="73"/>
                </a:lnTo>
                <a:lnTo>
                  <a:pt x="64" y="81"/>
                </a:lnTo>
                <a:lnTo>
                  <a:pt x="50" y="90"/>
                </a:lnTo>
                <a:lnTo>
                  <a:pt x="38" y="100"/>
                </a:lnTo>
                <a:lnTo>
                  <a:pt x="26" y="111"/>
                </a:lnTo>
                <a:lnTo>
                  <a:pt x="0" y="101"/>
                </a:lnTo>
                <a:close/>
              </a:path>
            </a:pathLst>
          </a:custGeom>
          <a:solidFill>
            <a:srgbClr val="FFFFFF"/>
          </a:solidFill>
          <a:ln w="9525">
            <a:solidFill>
              <a:schemeClr val="tx1"/>
            </a:solidFill>
            <a:round/>
            <a:headEnd/>
            <a:tailEnd/>
          </a:ln>
        </p:spPr>
        <p:txBody>
          <a:bodyPr/>
          <a:lstStyle/>
          <a:p>
            <a:endParaRPr lang="en-US"/>
          </a:p>
        </p:txBody>
      </p:sp>
      <p:sp>
        <p:nvSpPr>
          <p:cNvPr id="59466" name="Freeform 1105"/>
          <p:cNvSpPr>
            <a:spLocks/>
          </p:cNvSpPr>
          <p:nvPr/>
        </p:nvSpPr>
        <p:spPr bwMode="auto">
          <a:xfrm>
            <a:off x="2419350" y="3398838"/>
            <a:ext cx="19050" cy="15875"/>
          </a:xfrm>
          <a:custGeom>
            <a:avLst/>
            <a:gdLst>
              <a:gd name="T0" fmla="*/ 0 w 28"/>
              <a:gd name="T1" fmla="*/ 0 h 10"/>
              <a:gd name="T2" fmla="*/ 2147483647 w 28"/>
              <a:gd name="T3" fmla="*/ 0 h 10"/>
              <a:gd name="T4" fmla="*/ 2147483647 w 28"/>
              <a:gd name="T5" fmla="*/ 2147483647 h 10"/>
              <a:gd name="T6" fmla="*/ 0 w 28"/>
              <a:gd name="T7" fmla="*/ 0 h 10"/>
              <a:gd name="T8" fmla="*/ 0 60000 65536"/>
              <a:gd name="T9" fmla="*/ 0 60000 65536"/>
              <a:gd name="T10" fmla="*/ 0 60000 65536"/>
              <a:gd name="T11" fmla="*/ 0 60000 65536"/>
              <a:gd name="T12" fmla="*/ 0 w 28"/>
              <a:gd name="T13" fmla="*/ 0 h 10"/>
              <a:gd name="T14" fmla="*/ 28 w 28"/>
              <a:gd name="T15" fmla="*/ 10 h 10"/>
            </a:gdLst>
            <a:ahLst/>
            <a:cxnLst>
              <a:cxn ang="T8">
                <a:pos x="T0" y="T1"/>
              </a:cxn>
              <a:cxn ang="T9">
                <a:pos x="T2" y="T3"/>
              </a:cxn>
              <a:cxn ang="T10">
                <a:pos x="T4" y="T5"/>
              </a:cxn>
              <a:cxn ang="T11">
                <a:pos x="T6" y="T7"/>
              </a:cxn>
            </a:cxnLst>
            <a:rect l="T12" t="T13" r="T14" b="T15"/>
            <a:pathLst>
              <a:path w="28" h="10">
                <a:moveTo>
                  <a:pt x="0" y="0"/>
                </a:moveTo>
                <a:lnTo>
                  <a:pt x="2" y="0"/>
                </a:lnTo>
                <a:lnTo>
                  <a:pt x="28" y="10"/>
                </a:lnTo>
                <a:lnTo>
                  <a:pt x="0" y="0"/>
                </a:lnTo>
                <a:close/>
              </a:path>
            </a:pathLst>
          </a:custGeom>
          <a:solidFill>
            <a:srgbClr val="FFFFFF"/>
          </a:solidFill>
          <a:ln w="9525">
            <a:solidFill>
              <a:schemeClr val="tx1"/>
            </a:solidFill>
            <a:round/>
            <a:headEnd/>
            <a:tailEnd/>
          </a:ln>
        </p:spPr>
        <p:txBody>
          <a:bodyPr/>
          <a:lstStyle/>
          <a:p>
            <a:endParaRPr lang="en-US"/>
          </a:p>
        </p:txBody>
      </p:sp>
      <p:sp>
        <p:nvSpPr>
          <p:cNvPr id="59467" name="Freeform 1106"/>
          <p:cNvSpPr>
            <a:spLocks/>
          </p:cNvSpPr>
          <p:nvPr/>
        </p:nvSpPr>
        <p:spPr bwMode="auto">
          <a:xfrm>
            <a:off x="1595438" y="3768725"/>
            <a:ext cx="922337" cy="685800"/>
          </a:xfrm>
          <a:custGeom>
            <a:avLst/>
            <a:gdLst>
              <a:gd name="T0" fmla="*/ 0 w 1306"/>
              <a:gd name="T1" fmla="*/ 2147483647 h 432"/>
              <a:gd name="T2" fmla="*/ 2147483647 w 1306"/>
              <a:gd name="T3" fmla="*/ 2147483647 h 432"/>
              <a:gd name="T4" fmla="*/ 2147483647 w 1306"/>
              <a:gd name="T5" fmla="*/ 2147483647 h 432"/>
              <a:gd name="T6" fmla="*/ 2147483647 w 1306"/>
              <a:gd name="T7" fmla="*/ 0 h 432"/>
              <a:gd name="T8" fmla="*/ 0 w 1306"/>
              <a:gd name="T9" fmla="*/ 2147483647 h 432"/>
              <a:gd name="T10" fmla="*/ 0 60000 65536"/>
              <a:gd name="T11" fmla="*/ 0 60000 65536"/>
              <a:gd name="T12" fmla="*/ 0 60000 65536"/>
              <a:gd name="T13" fmla="*/ 0 60000 65536"/>
              <a:gd name="T14" fmla="*/ 0 60000 65536"/>
              <a:gd name="T15" fmla="*/ 0 w 1306"/>
              <a:gd name="T16" fmla="*/ 0 h 432"/>
              <a:gd name="T17" fmla="*/ 1306 w 1306"/>
              <a:gd name="T18" fmla="*/ 432 h 432"/>
            </a:gdLst>
            <a:ahLst/>
            <a:cxnLst>
              <a:cxn ang="T10">
                <a:pos x="T0" y="T1"/>
              </a:cxn>
              <a:cxn ang="T11">
                <a:pos x="T2" y="T3"/>
              </a:cxn>
              <a:cxn ang="T12">
                <a:pos x="T4" y="T5"/>
              </a:cxn>
              <a:cxn ang="T13">
                <a:pos x="T6" y="T7"/>
              </a:cxn>
              <a:cxn ang="T14">
                <a:pos x="T8" y="T9"/>
              </a:cxn>
            </a:cxnLst>
            <a:rect l="T15" t="T16" r="T17" b="T18"/>
            <a:pathLst>
              <a:path w="1306" h="432">
                <a:moveTo>
                  <a:pt x="0" y="416"/>
                </a:moveTo>
                <a:lnTo>
                  <a:pt x="16" y="432"/>
                </a:lnTo>
                <a:lnTo>
                  <a:pt x="1306" y="16"/>
                </a:lnTo>
                <a:lnTo>
                  <a:pt x="1290" y="0"/>
                </a:lnTo>
                <a:lnTo>
                  <a:pt x="0" y="416"/>
                </a:lnTo>
                <a:close/>
              </a:path>
            </a:pathLst>
          </a:custGeom>
          <a:solidFill>
            <a:srgbClr val="FFFFFF"/>
          </a:solidFill>
          <a:ln w="9525">
            <a:solidFill>
              <a:schemeClr val="tx1"/>
            </a:solidFill>
            <a:round/>
            <a:headEnd/>
            <a:tailEnd/>
          </a:ln>
        </p:spPr>
        <p:txBody>
          <a:bodyPr/>
          <a:lstStyle/>
          <a:p>
            <a:endParaRPr lang="en-US"/>
          </a:p>
        </p:txBody>
      </p:sp>
      <p:sp>
        <p:nvSpPr>
          <p:cNvPr id="59468" name="Freeform 1107"/>
          <p:cNvSpPr>
            <a:spLocks/>
          </p:cNvSpPr>
          <p:nvPr/>
        </p:nvSpPr>
        <p:spPr bwMode="auto">
          <a:xfrm>
            <a:off x="5708650" y="4254500"/>
            <a:ext cx="390525" cy="104775"/>
          </a:xfrm>
          <a:custGeom>
            <a:avLst/>
            <a:gdLst>
              <a:gd name="T0" fmla="*/ 2147483647 w 554"/>
              <a:gd name="T1" fmla="*/ 0 h 66"/>
              <a:gd name="T2" fmla="*/ 2147483647 w 554"/>
              <a:gd name="T3" fmla="*/ 2147483647 h 66"/>
              <a:gd name="T4" fmla="*/ 2147483647 w 554"/>
              <a:gd name="T5" fmla="*/ 2147483647 h 66"/>
              <a:gd name="T6" fmla="*/ 2147483647 w 554"/>
              <a:gd name="T7" fmla="*/ 2147483647 h 66"/>
              <a:gd name="T8" fmla="*/ 2147483647 w 554"/>
              <a:gd name="T9" fmla="*/ 2147483647 h 66"/>
              <a:gd name="T10" fmla="*/ 2147483647 w 554"/>
              <a:gd name="T11" fmla="*/ 2147483647 h 66"/>
              <a:gd name="T12" fmla="*/ 2147483647 w 554"/>
              <a:gd name="T13" fmla="*/ 2147483647 h 66"/>
              <a:gd name="T14" fmla="*/ 2147483647 w 554"/>
              <a:gd name="T15" fmla="*/ 2147483647 h 66"/>
              <a:gd name="T16" fmla="*/ 2147483647 w 554"/>
              <a:gd name="T17" fmla="*/ 2147483647 h 66"/>
              <a:gd name="T18" fmla="*/ 2147483647 w 554"/>
              <a:gd name="T19" fmla="*/ 2147483647 h 66"/>
              <a:gd name="T20" fmla="*/ 2147483647 w 554"/>
              <a:gd name="T21" fmla="*/ 2147483647 h 66"/>
              <a:gd name="T22" fmla="*/ 2147483647 w 554"/>
              <a:gd name="T23" fmla="*/ 2147483647 h 66"/>
              <a:gd name="T24" fmla="*/ 2147483647 w 554"/>
              <a:gd name="T25" fmla="*/ 2147483647 h 66"/>
              <a:gd name="T26" fmla="*/ 2147483647 w 554"/>
              <a:gd name="T27" fmla="*/ 2147483647 h 66"/>
              <a:gd name="T28" fmla="*/ 2147483647 w 554"/>
              <a:gd name="T29" fmla="*/ 2147483647 h 66"/>
              <a:gd name="T30" fmla="*/ 2147483647 w 554"/>
              <a:gd name="T31" fmla="*/ 2147483647 h 66"/>
              <a:gd name="T32" fmla="*/ 2147483647 w 554"/>
              <a:gd name="T33" fmla="*/ 2147483647 h 66"/>
              <a:gd name="T34" fmla="*/ 2147483647 w 554"/>
              <a:gd name="T35" fmla="*/ 2147483647 h 66"/>
              <a:gd name="T36" fmla="*/ 2147483647 w 554"/>
              <a:gd name="T37" fmla="*/ 2147483647 h 66"/>
              <a:gd name="T38" fmla="*/ 2147483647 w 554"/>
              <a:gd name="T39" fmla="*/ 2147483647 h 66"/>
              <a:gd name="T40" fmla="*/ 2147483647 w 554"/>
              <a:gd name="T41" fmla="*/ 2147483647 h 66"/>
              <a:gd name="T42" fmla="*/ 2147483647 w 554"/>
              <a:gd name="T43" fmla="*/ 2147483647 h 66"/>
              <a:gd name="T44" fmla="*/ 2147483647 w 554"/>
              <a:gd name="T45" fmla="*/ 2147483647 h 66"/>
              <a:gd name="T46" fmla="*/ 0 w 554"/>
              <a:gd name="T47" fmla="*/ 2147483647 h 66"/>
              <a:gd name="T48" fmla="*/ 2147483647 w 554"/>
              <a:gd name="T49" fmla="*/ 0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4"/>
              <a:gd name="T76" fmla="*/ 0 h 66"/>
              <a:gd name="T77" fmla="*/ 554 w 554"/>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4" h="66">
                <a:moveTo>
                  <a:pt x="14" y="0"/>
                </a:moveTo>
                <a:lnTo>
                  <a:pt x="62" y="18"/>
                </a:lnTo>
                <a:lnTo>
                  <a:pt x="110" y="30"/>
                </a:lnTo>
                <a:lnTo>
                  <a:pt x="160" y="41"/>
                </a:lnTo>
                <a:lnTo>
                  <a:pt x="206" y="46"/>
                </a:lnTo>
                <a:lnTo>
                  <a:pt x="249" y="51"/>
                </a:lnTo>
                <a:lnTo>
                  <a:pt x="295" y="52"/>
                </a:lnTo>
                <a:lnTo>
                  <a:pt x="337" y="52"/>
                </a:lnTo>
                <a:lnTo>
                  <a:pt x="377" y="51"/>
                </a:lnTo>
                <a:lnTo>
                  <a:pt x="444" y="45"/>
                </a:lnTo>
                <a:lnTo>
                  <a:pt x="498" y="38"/>
                </a:lnTo>
                <a:lnTo>
                  <a:pt x="544" y="28"/>
                </a:lnTo>
                <a:lnTo>
                  <a:pt x="554" y="41"/>
                </a:lnTo>
                <a:lnTo>
                  <a:pt x="506" y="51"/>
                </a:lnTo>
                <a:lnTo>
                  <a:pt x="448" y="59"/>
                </a:lnTo>
                <a:lnTo>
                  <a:pt x="379" y="65"/>
                </a:lnTo>
                <a:lnTo>
                  <a:pt x="337" y="66"/>
                </a:lnTo>
                <a:lnTo>
                  <a:pt x="295" y="66"/>
                </a:lnTo>
                <a:lnTo>
                  <a:pt x="247" y="65"/>
                </a:lnTo>
                <a:lnTo>
                  <a:pt x="202" y="60"/>
                </a:lnTo>
                <a:lnTo>
                  <a:pt x="152" y="53"/>
                </a:lnTo>
                <a:lnTo>
                  <a:pt x="100" y="43"/>
                </a:lnTo>
                <a:lnTo>
                  <a:pt x="52" y="30"/>
                </a:lnTo>
                <a:lnTo>
                  <a:pt x="0" y="12"/>
                </a:lnTo>
                <a:lnTo>
                  <a:pt x="14" y="0"/>
                </a:lnTo>
                <a:close/>
              </a:path>
            </a:pathLst>
          </a:custGeom>
          <a:solidFill>
            <a:srgbClr val="FFFFFF"/>
          </a:solidFill>
          <a:ln w="9525">
            <a:solidFill>
              <a:schemeClr val="tx1"/>
            </a:solidFill>
            <a:round/>
            <a:headEnd/>
            <a:tailEnd/>
          </a:ln>
        </p:spPr>
        <p:txBody>
          <a:bodyPr/>
          <a:lstStyle/>
          <a:p>
            <a:endParaRPr lang="en-US"/>
          </a:p>
        </p:txBody>
      </p:sp>
      <p:sp>
        <p:nvSpPr>
          <p:cNvPr id="59469" name="Freeform 1108"/>
          <p:cNvSpPr>
            <a:spLocks/>
          </p:cNvSpPr>
          <p:nvPr/>
        </p:nvSpPr>
        <p:spPr bwMode="auto">
          <a:xfrm>
            <a:off x="5643563" y="4202113"/>
            <a:ext cx="96837" cy="106362"/>
          </a:xfrm>
          <a:custGeom>
            <a:avLst/>
            <a:gdLst>
              <a:gd name="T0" fmla="*/ 2147483647 w 137"/>
              <a:gd name="T1" fmla="*/ 2147483647 h 67"/>
              <a:gd name="T2" fmla="*/ 2147483647 w 137"/>
              <a:gd name="T3" fmla="*/ 2147483647 h 67"/>
              <a:gd name="T4" fmla="*/ 0 w 137"/>
              <a:gd name="T5" fmla="*/ 0 h 67"/>
              <a:gd name="T6" fmla="*/ 2147483647 w 137"/>
              <a:gd name="T7" fmla="*/ 2147483647 h 67"/>
              <a:gd name="T8" fmla="*/ 2147483647 w 137"/>
              <a:gd name="T9" fmla="*/ 2147483647 h 67"/>
              <a:gd name="T10" fmla="*/ 0 60000 65536"/>
              <a:gd name="T11" fmla="*/ 0 60000 65536"/>
              <a:gd name="T12" fmla="*/ 0 60000 65536"/>
              <a:gd name="T13" fmla="*/ 0 60000 65536"/>
              <a:gd name="T14" fmla="*/ 0 60000 65536"/>
              <a:gd name="T15" fmla="*/ 0 w 137"/>
              <a:gd name="T16" fmla="*/ 0 h 67"/>
              <a:gd name="T17" fmla="*/ 137 w 137"/>
              <a:gd name="T18" fmla="*/ 67 h 67"/>
            </a:gdLst>
            <a:ahLst/>
            <a:cxnLst>
              <a:cxn ang="T10">
                <a:pos x="T0" y="T1"/>
              </a:cxn>
              <a:cxn ang="T11">
                <a:pos x="T2" y="T3"/>
              </a:cxn>
              <a:cxn ang="T12">
                <a:pos x="T4" y="T5"/>
              </a:cxn>
              <a:cxn ang="T13">
                <a:pos x="T6" y="T7"/>
              </a:cxn>
              <a:cxn ang="T14">
                <a:pos x="T8" y="T9"/>
              </a:cxn>
            </a:cxnLst>
            <a:rect l="T15" t="T16" r="T17" b="T18"/>
            <a:pathLst>
              <a:path w="137" h="67">
                <a:moveTo>
                  <a:pt x="107" y="42"/>
                </a:moveTo>
                <a:lnTo>
                  <a:pt x="80" y="67"/>
                </a:lnTo>
                <a:lnTo>
                  <a:pt x="0" y="0"/>
                </a:lnTo>
                <a:lnTo>
                  <a:pt x="137" y="17"/>
                </a:lnTo>
                <a:lnTo>
                  <a:pt x="107" y="42"/>
                </a:lnTo>
                <a:close/>
              </a:path>
            </a:pathLst>
          </a:custGeom>
          <a:solidFill>
            <a:srgbClr val="FFFFFF"/>
          </a:solidFill>
          <a:ln w="9525">
            <a:solidFill>
              <a:schemeClr val="tx1"/>
            </a:solidFill>
            <a:round/>
            <a:headEnd/>
            <a:tailEnd/>
          </a:ln>
        </p:spPr>
        <p:txBody>
          <a:bodyPr/>
          <a:lstStyle/>
          <a:p>
            <a:endParaRPr lang="en-US"/>
          </a:p>
        </p:txBody>
      </p:sp>
      <p:sp>
        <p:nvSpPr>
          <p:cNvPr id="59470" name="Freeform 1109"/>
          <p:cNvSpPr>
            <a:spLocks/>
          </p:cNvSpPr>
          <p:nvPr/>
        </p:nvSpPr>
        <p:spPr bwMode="auto">
          <a:xfrm>
            <a:off x="6076950" y="4262438"/>
            <a:ext cx="96838" cy="93662"/>
          </a:xfrm>
          <a:custGeom>
            <a:avLst/>
            <a:gdLst>
              <a:gd name="T0" fmla="*/ 2147483647 w 139"/>
              <a:gd name="T1" fmla="*/ 2147483647 h 59"/>
              <a:gd name="T2" fmla="*/ 0 w 139"/>
              <a:gd name="T3" fmla="*/ 2147483647 h 59"/>
              <a:gd name="T4" fmla="*/ 2147483647 w 139"/>
              <a:gd name="T5" fmla="*/ 0 h 59"/>
              <a:gd name="T6" fmla="*/ 2147483647 w 139"/>
              <a:gd name="T7" fmla="*/ 2147483647 h 59"/>
              <a:gd name="T8" fmla="*/ 2147483647 w 139"/>
              <a:gd name="T9" fmla="*/ 2147483647 h 59"/>
              <a:gd name="T10" fmla="*/ 0 60000 65536"/>
              <a:gd name="T11" fmla="*/ 0 60000 65536"/>
              <a:gd name="T12" fmla="*/ 0 60000 65536"/>
              <a:gd name="T13" fmla="*/ 0 60000 65536"/>
              <a:gd name="T14" fmla="*/ 0 60000 65536"/>
              <a:gd name="T15" fmla="*/ 0 w 139"/>
              <a:gd name="T16" fmla="*/ 0 h 59"/>
              <a:gd name="T17" fmla="*/ 139 w 139"/>
              <a:gd name="T18" fmla="*/ 59 h 59"/>
            </a:gdLst>
            <a:ahLst/>
            <a:cxnLst>
              <a:cxn ang="T10">
                <a:pos x="T0" y="T1"/>
              </a:cxn>
              <a:cxn ang="T11">
                <a:pos x="T2" y="T3"/>
              </a:cxn>
              <a:cxn ang="T12">
                <a:pos x="T4" y="T5"/>
              </a:cxn>
              <a:cxn ang="T13">
                <a:pos x="T6" y="T7"/>
              </a:cxn>
              <a:cxn ang="T14">
                <a:pos x="T8" y="T9"/>
              </a:cxn>
            </a:cxnLst>
            <a:rect l="T15" t="T16" r="T17" b="T18"/>
            <a:pathLst>
              <a:path w="139" h="59">
                <a:moveTo>
                  <a:pt x="22" y="31"/>
                </a:moveTo>
                <a:lnTo>
                  <a:pt x="0" y="3"/>
                </a:lnTo>
                <a:lnTo>
                  <a:pt x="139" y="0"/>
                </a:lnTo>
                <a:lnTo>
                  <a:pt x="44" y="59"/>
                </a:lnTo>
                <a:lnTo>
                  <a:pt x="22" y="31"/>
                </a:lnTo>
                <a:close/>
              </a:path>
            </a:pathLst>
          </a:custGeom>
          <a:solidFill>
            <a:srgbClr val="FFFFFF"/>
          </a:solidFill>
          <a:ln w="9525">
            <a:solidFill>
              <a:schemeClr val="tx1"/>
            </a:solidFill>
            <a:round/>
            <a:headEnd/>
            <a:tailEnd/>
          </a:ln>
        </p:spPr>
        <p:txBody>
          <a:bodyPr/>
          <a:lstStyle/>
          <a:p>
            <a:endParaRPr lang="en-US"/>
          </a:p>
        </p:txBody>
      </p:sp>
      <p:sp>
        <p:nvSpPr>
          <p:cNvPr id="96259" name="Rectangle 1027"/>
          <p:cNvSpPr>
            <a:spLocks noGrp="1" noChangeArrowheads="1"/>
          </p:cNvSpPr>
          <p:nvPr>
            <p:ph type="title"/>
          </p:nvPr>
        </p:nvSpPr>
        <p:spPr>
          <a:xfrm>
            <a:off x="609600" y="381000"/>
            <a:ext cx="7924800" cy="762000"/>
          </a:xfrm>
          <a:effectLst>
            <a:outerShdw dist="35921" dir="2700000" algn="ctr" rotWithShape="0">
              <a:schemeClr val="bg2"/>
            </a:outerShdw>
          </a:effectLst>
        </p:spPr>
        <p:txBody>
          <a:bodyPr lIns="93662" tIns="50800" rIns="93662" bIns="50800" anchorCtr="1"/>
          <a:lstStyle/>
          <a:p>
            <a:pPr eaLnBrk="1" hangingPunct="1">
              <a:defRPr/>
            </a:pPr>
            <a:r>
              <a:rPr lang="en-US" sz="4000" dirty="0"/>
              <a:t> Branch Entry Design ‘F</a:t>
            </a:r>
            <a:r>
              <a:rPr lang="en-US" sz="4000" baseline="-25000" dirty="0"/>
              <a:t>en</a:t>
            </a:r>
            <a:r>
              <a:rPr lang="en-US" sz="4000" dirty="0"/>
              <a:t>’</a:t>
            </a:r>
            <a:br>
              <a:rPr lang="en-US" sz="4000" dirty="0"/>
            </a:br>
            <a:endParaRPr lang="en-US" sz="4000" dirty="0"/>
          </a:p>
        </p:txBody>
      </p:sp>
      <p:sp>
        <p:nvSpPr>
          <p:cNvPr id="59472" name="Oval 1028"/>
          <p:cNvSpPr>
            <a:spLocks noChangeArrowheads="1"/>
          </p:cNvSpPr>
          <p:nvPr/>
        </p:nvSpPr>
        <p:spPr bwMode="auto">
          <a:xfrm>
            <a:off x="903288" y="1587500"/>
            <a:ext cx="3567112" cy="4025900"/>
          </a:xfrm>
          <a:prstGeom prst="ellipse">
            <a:avLst/>
          </a:prstGeom>
          <a:noFill/>
          <a:ln w="1270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59473" name="Line 1029"/>
          <p:cNvSpPr>
            <a:spLocks noChangeShapeType="1"/>
          </p:cNvSpPr>
          <p:nvPr/>
        </p:nvSpPr>
        <p:spPr bwMode="auto">
          <a:xfrm>
            <a:off x="1263650" y="2413000"/>
            <a:ext cx="2822575" cy="2311400"/>
          </a:xfrm>
          <a:prstGeom prst="line">
            <a:avLst/>
          </a:prstGeom>
          <a:noFill/>
          <a:ln w="1270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74" name="Freeform 1111"/>
          <p:cNvSpPr>
            <a:spLocks/>
          </p:cNvSpPr>
          <p:nvPr/>
        </p:nvSpPr>
        <p:spPr bwMode="auto">
          <a:xfrm>
            <a:off x="5740400" y="4500563"/>
            <a:ext cx="277813" cy="284162"/>
          </a:xfrm>
          <a:custGeom>
            <a:avLst/>
            <a:gdLst>
              <a:gd name="T0" fmla="*/ 2147483647 w 589"/>
              <a:gd name="T1" fmla="*/ 2147483647 h 536"/>
              <a:gd name="T2" fmla="*/ 2147483647 w 589"/>
              <a:gd name="T3" fmla="*/ 0 h 536"/>
              <a:gd name="T4" fmla="*/ 0 w 589"/>
              <a:gd name="T5" fmla="*/ 2147483647 h 536"/>
              <a:gd name="T6" fmla="*/ 2147483647 w 589"/>
              <a:gd name="T7" fmla="*/ 2147483647 h 536"/>
              <a:gd name="T8" fmla="*/ 2147483647 w 589"/>
              <a:gd name="T9" fmla="*/ 2147483647 h 536"/>
              <a:gd name="T10" fmla="*/ 0 60000 65536"/>
              <a:gd name="T11" fmla="*/ 0 60000 65536"/>
              <a:gd name="T12" fmla="*/ 0 60000 65536"/>
              <a:gd name="T13" fmla="*/ 0 60000 65536"/>
              <a:gd name="T14" fmla="*/ 0 60000 65536"/>
              <a:gd name="T15" fmla="*/ 0 w 589"/>
              <a:gd name="T16" fmla="*/ 0 h 536"/>
              <a:gd name="T17" fmla="*/ 589 w 589"/>
              <a:gd name="T18" fmla="*/ 536 h 536"/>
            </a:gdLst>
            <a:ahLst/>
            <a:cxnLst>
              <a:cxn ang="T10">
                <a:pos x="T0" y="T1"/>
              </a:cxn>
              <a:cxn ang="T11">
                <a:pos x="T2" y="T3"/>
              </a:cxn>
              <a:cxn ang="T12">
                <a:pos x="T4" y="T5"/>
              </a:cxn>
              <a:cxn ang="T13">
                <a:pos x="T6" y="T7"/>
              </a:cxn>
              <a:cxn ang="T14">
                <a:pos x="T8" y="T9"/>
              </a:cxn>
            </a:cxnLst>
            <a:rect l="T15" t="T16" r="T17" b="T18"/>
            <a:pathLst>
              <a:path w="589" h="536">
                <a:moveTo>
                  <a:pt x="589" y="27"/>
                </a:moveTo>
                <a:lnTo>
                  <a:pt x="559" y="0"/>
                </a:lnTo>
                <a:lnTo>
                  <a:pt x="0" y="510"/>
                </a:lnTo>
                <a:lnTo>
                  <a:pt x="30" y="536"/>
                </a:lnTo>
                <a:lnTo>
                  <a:pt x="589" y="27"/>
                </a:lnTo>
                <a:close/>
              </a:path>
            </a:pathLst>
          </a:custGeom>
          <a:solidFill>
            <a:srgbClr val="FFFFFF"/>
          </a:solidFill>
          <a:ln w="9525">
            <a:solidFill>
              <a:schemeClr val="tx1"/>
            </a:solidFill>
            <a:round/>
            <a:headEnd/>
            <a:tailEnd/>
          </a:ln>
        </p:spPr>
        <p:txBody>
          <a:bodyPr/>
          <a:lstStyle/>
          <a:p>
            <a:endParaRPr lang="en-US"/>
          </a:p>
        </p:txBody>
      </p:sp>
      <p:sp>
        <p:nvSpPr>
          <p:cNvPr id="59475" name="Rectangle 1112"/>
          <p:cNvSpPr>
            <a:spLocks noChangeArrowheads="1"/>
          </p:cNvSpPr>
          <p:nvPr/>
        </p:nvSpPr>
        <p:spPr bwMode="auto">
          <a:xfrm>
            <a:off x="5746750" y="4767263"/>
            <a:ext cx="265113" cy="20637"/>
          </a:xfrm>
          <a:prstGeom prst="rect">
            <a:avLst/>
          </a:prstGeom>
          <a:solidFill>
            <a:srgbClr val="FFFFFF"/>
          </a:solidFill>
          <a:ln w="9525">
            <a:solidFill>
              <a:schemeClr val="tx1"/>
            </a:solidFill>
            <a:miter lim="800000"/>
            <a:headEnd/>
            <a:tailEnd/>
          </a:ln>
        </p:spPr>
        <p:txBody>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59476" name="Freeform 1113"/>
          <p:cNvSpPr>
            <a:spLocks/>
          </p:cNvSpPr>
          <p:nvPr/>
        </p:nvSpPr>
        <p:spPr bwMode="auto">
          <a:xfrm>
            <a:off x="5722938" y="4767263"/>
            <a:ext cx="31750" cy="20637"/>
          </a:xfrm>
          <a:custGeom>
            <a:avLst/>
            <a:gdLst>
              <a:gd name="T0" fmla="*/ 2147483647 w 66"/>
              <a:gd name="T1" fmla="*/ 2147483647 h 38"/>
              <a:gd name="T2" fmla="*/ 0 w 66"/>
              <a:gd name="T3" fmla="*/ 2147483647 h 38"/>
              <a:gd name="T4" fmla="*/ 2147483647 w 66"/>
              <a:gd name="T5" fmla="*/ 2147483647 h 38"/>
              <a:gd name="T6" fmla="*/ 2147483647 w 66"/>
              <a:gd name="T7" fmla="*/ 0 h 38"/>
              <a:gd name="T8" fmla="*/ 2147483647 w 66"/>
              <a:gd name="T9" fmla="*/ 2147483647 h 38"/>
              <a:gd name="T10" fmla="*/ 2147483647 w 66"/>
              <a:gd name="T11" fmla="*/ 2147483647 h 38"/>
              <a:gd name="T12" fmla="*/ 0 60000 65536"/>
              <a:gd name="T13" fmla="*/ 0 60000 65536"/>
              <a:gd name="T14" fmla="*/ 0 60000 65536"/>
              <a:gd name="T15" fmla="*/ 0 60000 65536"/>
              <a:gd name="T16" fmla="*/ 0 60000 65536"/>
              <a:gd name="T17" fmla="*/ 0 60000 65536"/>
              <a:gd name="T18" fmla="*/ 0 w 66"/>
              <a:gd name="T19" fmla="*/ 0 h 38"/>
              <a:gd name="T20" fmla="*/ 66 w 6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66" h="38">
                <a:moveTo>
                  <a:pt x="36" y="6"/>
                </a:moveTo>
                <a:lnTo>
                  <a:pt x="0" y="38"/>
                </a:lnTo>
                <a:lnTo>
                  <a:pt x="51" y="38"/>
                </a:lnTo>
                <a:lnTo>
                  <a:pt x="51" y="0"/>
                </a:lnTo>
                <a:lnTo>
                  <a:pt x="66" y="32"/>
                </a:lnTo>
                <a:lnTo>
                  <a:pt x="36" y="6"/>
                </a:lnTo>
                <a:close/>
              </a:path>
            </a:pathLst>
          </a:custGeom>
          <a:solidFill>
            <a:srgbClr val="FFFFFF"/>
          </a:solidFill>
          <a:ln w="9525">
            <a:solidFill>
              <a:schemeClr val="tx1"/>
            </a:solidFill>
            <a:round/>
            <a:headEnd/>
            <a:tailEnd/>
          </a:ln>
        </p:spPr>
        <p:txBody>
          <a:bodyPr/>
          <a:lstStyle/>
          <a:p>
            <a:endParaRPr lang="en-US"/>
          </a:p>
        </p:txBody>
      </p:sp>
      <p:sp>
        <p:nvSpPr>
          <p:cNvPr id="59477" name="Freeform 1114"/>
          <p:cNvSpPr>
            <a:spLocks/>
          </p:cNvSpPr>
          <p:nvPr/>
        </p:nvSpPr>
        <p:spPr bwMode="auto">
          <a:xfrm>
            <a:off x="5789613" y="4554538"/>
            <a:ext cx="177800" cy="255587"/>
          </a:xfrm>
          <a:custGeom>
            <a:avLst/>
            <a:gdLst>
              <a:gd name="T0" fmla="*/ 2147483647 w 379"/>
              <a:gd name="T1" fmla="*/ 2147483647 h 481"/>
              <a:gd name="T2" fmla="*/ 2147483647 w 379"/>
              <a:gd name="T3" fmla="*/ 2147483647 h 481"/>
              <a:gd name="T4" fmla="*/ 2147483647 w 379"/>
              <a:gd name="T5" fmla="*/ 2147483647 h 481"/>
              <a:gd name="T6" fmla="*/ 2147483647 w 379"/>
              <a:gd name="T7" fmla="*/ 2147483647 h 481"/>
              <a:gd name="T8" fmla="*/ 2147483647 w 379"/>
              <a:gd name="T9" fmla="*/ 2147483647 h 481"/>
              <a:gd name="T10" fmla="*/ 2147483647 w 379"/>
              <a:gd name="T11" fmla="*/ 2147483647 h 481"/>
              <a:gd name="T12" fmla="*/ 2147483647 w 379"/>
              <a:gd name="T13" fmla="*/ 2147483647 h 481"/>
              <a:gd name="T14" fmla="*/ 2147483647 w 379"/>
              <a:gd name="T15" fmla="*/ 2147483647 h 481"/>
              <a:gd name="T16" fmla="*/ 2147483647 w 379"/>
              <a:gd name="T17" fmla="*/ 2147483647 h 481"/>
              <a:gd name="T18" fmla="*/ 2147483647 w 379"/>
              <a:gd name="T19" fmla="*/ 2147483647 h 481"/>
              <a:gd name="T20" fmla="*/ 2147483647 w 379"/>
              <a:gd name="T21" fmla="*/ 2147483647 h 481"/>
              <a:gd name="T22" fmla="*/ 2147483647 w 379"/>
              <a:gd name="T23" fmla="*/ 2147483647 h 481"/>
              <a:gd name="T24" fmla="*/ 2147483647 w 379"/>
              <a:gd name="T25" fmla="*/ 2147483647 h 481"/>
              <a:gd name="T26" fmla="*/ 2147483647 w 379"/>
              <a:gd name="T27" fmla="*/ 2147483647 h 481"/>
              <a:gd name="T28" fmla="*/ 2147483647 w 379"/>
              <a:gd name="T29" fmla="*/ 2147483647 h 481"/>
              <a:gd name="T30" fmla="*/ 2147483647 w 379"/>
              <a:gd name="T31" fmla="*/ 2147483647 h 481"/>
              <a:gd name="T32" fmla="*/ 2147483647 w 379"/>
              <a:gd name="T33" fmla="*/ 2147483647 h 481"/>
              <a:gd name="T34" fmla="*/ 2147483647 w 379"/>
              <a:gd name="T35" fmla="*/ 2147483647 h 481"/>
              <a:gd name="T36" fmla="*/ 2147483647 w 379"/>
              <a:gd name="T37" fmla="*/ 2147483647 h 481"/>
              <a:gd name="T38" fmla="*/ 2147483647 w 379"/>
              <a:gd name="T39" fmla="*/ 2147483647 h 481"/>
              <a:gd name="T40" fmla="*/ 2147483647 w 379"/>
              <a:gd name="T41" fmla="*/ 2147483647 h 481"/>
              <a:gd name="T42" fmla="*/ 2147483647 w 379"/>
              <a:gd name="T43" fmla="*/ 2147483647 h 481"/>
              <a:gd name="T44" fmla="*/ 2147483647 w 379"/>
              <a:gd name="T45" fmla="*/ 2147483647 h 481"/>
              <a:gd name="T46" fmla="*/ 2147483647 w 379"/>
              <a:gd name="T47" fmla="*/ 2147483647 h 481"/>
              <a:gd name="T48" fmla="*/ 2147483647 w 379"/>
              <a:gd name="T49" fmla="*/ 2147483647 h 481"/>
              <a:gd name="T50" fmla="*/ 2147483647 w 379"/>
              <a:gd name="T51" fmla="*/ 2147483647 h 481"/>
              <a:gd name="T52" fmla="*/ 2147483647 w 379"/>
              <a:gd name="T53" fmla="*/ 2147483647 h 481"/>
              <a:gd name="T54" fmla="*/ 2147483647 w 379"/>
              <a:gd name="T55" fmla="*/ 2147483647 h 481"/>
              <a:gd name="T56" fmla="*/ 2147483647 w 379"/>
              <a:gd name="T57" fmla="*/ 2147483647 h 481"/>
              <a:gd name="T58" fmla="*/ 2147483647 w 379"/>
              <a:gd name="T59" fmla="*/ 2147483647 h 481"/>
              <a:gd name="T60" fmla="*/ 2147483647 w 379"/>
              <a:gd name="T61" fmla="*/ 2147483647 h 481"/>
              <a:gd name="T62" fmla="*/ 2147483647 w 379"/>
              <a:gd name="T63" fmla="*/ 2147483647 h 481"/>
              <a:gd name="T64" fmla="*/ 2147483647 w 379"/>
              <a:gd name="T65" fmla="*/ 2147483647 h 481"/>
              <a:gd name="T66" fmla="*/ 2147483647 w 379"/>
              <a:gd name="T67" fmla="*/ 2147483647 h 481"/>
              <a:gd name="T68" fmla="*/ 2147483647 w 379"/>
              <a:gd name="T69" fmla="*/ 2147483647 h 481"/>
              <a:gd name="T70" fmla="*/ 0 w 379"/>
              <a:gd name="T71" fmla="*/ 2147483647 h 4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9"/>
              <a:gd name="T109" fmla="*/ 0 h 481"/>
              <a:gd name="T110" fmla="*/ 379 w 379"/>
              <a:gd name="T111" fmla="*/ 481 h 4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9" h="481">
                <a:moveTo>
                  <a:pt x="11" y="0"/>
                </a:moveTo>
                <a:lnTo>
                  <a:pt x="29" y="3"/>
                </a:lnTo>
                <a:lnTo>
                  <a:pt x="48" y="8"/>
                </a:lnTo>
                <a:lnTo>
                  <a:pt x="82" y="19"/>
                </a:lnTo>
                <a:lnTo>
                  <a:pt x="99" y="25"/>
                </a:lnTo>
                <a:lnTo>
                  <a:pt x="116" y="31"/>
                </a:lnTo>
                <a:lnTo>
                  <a:pt x="131" y="38"/>
                </a:lnTo>
                <a:lnTo>
                  <a:pt x="146" y="45"/>
                </a:lnTo>
                <a:lnTo>
                  <a:pt x="161" y="52"/>
                </a:lnTo>
                <a:lnTo>
                  <a:pt x="174" y="59"/>
                </a:lnTo>
                <a:lnTo>
                  <a:pt x="187" y="68"/>
                </a:lnTo>
                <a:lnTo>
                  <a:pt x="200" y="76"/>
                </a:lnTo>
                <a:lnTo>
                  <a:pt x="212" y="84"/>
                </a:lnTo>
                <a:lnTo>
                  <a:pt x="224" y="94"/>
                </a:lnTo>
                <a:lnTo>
                  <a:pt x="234" y="102"/>
                </a:lnTo>
                <a:lnTo>
                  <a:pt x="244" y="112"/>
                </a:lnTo>
                <a:lnTo>
                  <a:pt x="255" y="121"/>
                </a:lnTo>
                <a:lnTo>
                  <a:pt x="264" y="131"/>
                </a:lnTo>
                <a:lnTo>
                  <a:pt x="282" y="151"/>
                </a:lnTo>
                <a:lnTo>
                  <a:pt x="298" y="170"/>
                </a:lnTo>
                <a:lnTo>
                  <a:pt x="311" y="192"/>
                </a:lnTo>
                <a:lnTo>
                  <a:pt x="318" y="201"/>
                </a:lnTo>
                <a:lnTo>
                  <a:pt x="324" y="212"/>
                </a:lnTo>
                <a:lnTo>
                  <a:pt x="335" y="233"/>
                </a:lnTo>
                <a:lnTo>
                  <a:pt x="344" y="254"/>
                </a:lnTo>
                <a:lnTo>
                  <a:pt x="352" y="275"/>
                </a:lnTo>
                <a:lnTo>
                  <a:pt x="358" y="295"/>
                </a:lnTo>
                <a:lnTo>
                  <a:pt x="363" y="314"/>
                </a:lnTo>
                <a:lnTo>
                  <a:pt x="369" y="335"/>
                </a:lnTo>
                <a:lnTo>
                  <a:pt x="371" y="354"/>
                </a:lnTo>
                <a:lnTo>
                  <a:pt x="374" y="371"/>
                </a:lnTo>
                <a:lnTo>
                  <a:pt x="376" y="388"/>
                </a:lnTo>
                <a:lnTo>
                  <a:pt x="379" y="419"/>
                </a:lnTo>
                <a:lnTo>
                  <a:pt x="379" y="444"/>
                </a:lnTo>
                <a:lnTo>
                  <a:pt x="378" y="464"/>
                </a:lnTo>
                <a:lnTo>
                  <a:pt x="376" y="481"/>
                </a:lnTo>
                <a:lnTo>
                  <a:pt x="335" y="479"/>
                </a:lnTo>
                <a:lnTo>
                  <a:pt x="336" y="463"/>
                </a:lnTo>
                <a:lnTo>
                  <a:pt x="337" y="444"/>
                </a:lnTo>
                <a:lnTo>
                  <a:pt x="337" y="420"/>
                </a:lnTo>
                <a:lnTo>
                  <a:pt x="335" y="391"/>
                </a:lnTo>
                <a:lnTo>
                  <a:pt x="333" y="375"/>
                </a:lnTo>
                <a:lnTo>
                  <a:pt x="331" y="358"/>
                </a:lnTo>
                <a:lnTo>
                  <a:pt x="327" y="342"/>
                </a:lnTo>
                <a:lnTo>
                  <a:pt x="323" y="323"/>
                </a:lnTo>
                <a:lnTo>
                  <a:pt x="318" y="305"/>
                </a:lnTo>
                <a:lnTo>
                  <a:pt x="312" y="286"/>
                </a:lnTo>
                <a:lnTo>
                  <a:pt x="305" y="267"/>
                </a:lnTo>
                <a:lnTo>
                  <a:pt x="295" y="249"/>
                </a:lnTo>
                <a:lnTo>
                  <a:pt x="286" y="229"/>
                </a:lnTo>
                <a:lnTo>
                  <a:pt x="281" y="219"/>
                </a:lnTo>
                <a:lnTo>
                  <a:pt x="276" y="211"/>
                </a:lnTo>
                <a:lnTo>
                  <a:pt x="263" y="192"/>
                </a:lnTo>
                <a:lnTo>
                  <a:pt x="248" y="174"/>
                </a:lnTo>
                <a:lnTo>
                  <a:pt x="233" y="156"/>
                </a:lnTo>
                <a:lnTo>
                  <a:pt x="225" y="148"/>
                </a:lnTo>
                <a:lnTo>
                  <a:pt x="216" y="139"/>
                </a:lnTo>
                <a:lnTo>
                  <a:pt x="205" y="131"/>
                </a:lnTo>
                <a:lnTo>
                  <a:pt x="196" y="123"/>
                </a:lnTo>
                <a:lnTo>
                  <a:pt x="186" y="114"/>
                </a:lnTo>
                <a:lnTo>
                  <a:pt x="175" y="107"/>
                </a:lnTo>
                <a:lnTo>
                  <a:pt x="163" y="100"/>
                </a:lnTo>
                <a:lnTo>
                  <a:pt x="152" y="92"/>
                </a:lnTo>
                <a:lnTo>
                  <a:pt x="139" y="86"/>
                </a:lnTo>
                <a:lnTo>
                  <a:pt x="127" y="78"/>
                </a:lnTo>
                <a:lnTo>
                  <a:pt x="112" y="73"/>
                </a:lnTo>
                <a:lnTo>
                  <a:pt x="99" y="67"/>
                </a:lnTo>
                <a:lnTo>
                  <a:pt x="84" y="61"/>
                </a:lnTo>
                <a:lnTo>
                  <a:pt x="69" y="55"/>
                </a:lnTo>
                <a:lnTo>
                  <a:pt x="35" y="45"/>
                </a:lnTo>
                <a:lnTo>
                  <a:pt x="18" y="40"/>
                </a:lnTo>
                <a:lnTo>
                  <a:pt x="0" y="37"/>
                </a:lnTo>
                <a:lnTo>
                  <a:pt x="11" y="0"/>
                </a:lnTo>
                <a:close/>
              </a:path>
            </a:pathLst>
          </a:custGeom>
          <a:solidFill>
            <a:srgbClr val="FFFFFF"/>
          </a:solidFill>
          <a:ln w="9525">
            <a:solidFill>
              <a:schemeClr val="tx1"/>
            </a:solidFill>
            <a:round/>
            <a:headEnd/>
            <a:tailEnd/>
          </a:ln>
        </p:spPr>
        <p:txBody>
          <a:bodyPr/>
          <a:lstStyle/>
          <a:p>
            <a:endParaRPr lang="en-US"/>
          </a:p>
        </p:txBody>
      </p:sp>
      <p:sp>
        <p:nvSpPr>
          <p:cNvPr id="59478" name="Freeform 1115"/>
          <p:cNvSpPr>
            <a:spLocks/>
          </p:cNvSpPr>
          <p:nvPr/>
        </p:nvSpPr>
        <p:spPr bwMode="auto">
          <a:xfrm>
            <a:off x="5740400" y="4500563"/>
            <a:ext cx="277813" cy="284162"/>
          </a:xfrm>
          <a:custGeom>
            <a:avLst/>
            <a:gdLst>
              <a:gd name="T0" fmla="*/ 2147483647 w 589"/>
              <a:gd name="T1" fmla="*/ 2147483647 h 536"/>
              <a:gd name="T2" fmla="*/ 2147483647 w 589"/>
              <a:gd name="T3" fmla="*/ 0 h 536"/>
              <a:gd name="T4" fmla="*/ 0 w 589"/>
              <a:gd name="T5" fmla="*/ 2147483647 h 536"/>
              <a:gd name="T6" fmla="*/ 2147483647 w 589"/>
              <a:gd name="T7" fmla="*/ 2147483647 h 536"/>
              <a:gd name="T8" fmla="*/ 2147483647 w 589"/>
              <a:gd name="T9" fmla="*/ 2147483647 h 536"/>
              <a:gd name="T10" fmla="*/ 0 60000 65536"/>
              <a:gd name="T11" fmla="*/ 0 60000 65536"/>
              <a:gd name="T12" fmla="*/ 0 60000 65536"/>
              <a:gd name="T13" fmla="*/ 0 60000 65536"/>
              <a:gd name="T14" fmla="*/ 0 60000 65536"/>
              <a:gd name="T15" fmla="*/ 0 w 589"/>
              <a:gd name="T16" fmla="*/ 0 h 536"/>
              <a:gd name="T17" fmla="*/ 589 w 589"/>
              <a:gd name="T18" fmla="*/ 536 h 536"/>
            </a:gdLst>
            <a:ahLst/>
            <a:cxnLst>
              <a:cxn ang="T10">
                <a:pos x="T0" y="T1"/>
              </a:cxn>
              <a:cxn ang="T11">
                <a:pos x="T2" y="T3"/>
              </a:cxn>
              <a:cxn ang="T12">
                <a:pos x="T4" y="T5"/>
              </a:cxn>
              <a:cxn ang="T13">
                <a:pos x="T6" y="T7"/>
              </a:cxn>
              <a:cxn ang="T14">
                <a:pos x="T8" y="T9"/>
              </a:cxn>
            </a:cxnLst>
            <a:rect l="T15" t="T16" r="T17" b="T18"/>
            <a:pathLst>
              <a:path w="589" h="536">
                <a:moveTo>
                  <a:pt x="589" y="27"/>
                </a:moveTo>
                <a:lnTo>
                  <a:pt x="559" y="0"/>
                </a:lnTo>
                <a:lnTo>
                  <a:pt x="0" y="510"/>
                </a:lnTo>
                <a:lnTo>
                  <a:pt x="30" y="536"/>
                </a:lnTo>
                <a:lnTo>
                  <a:pt x="589" y="27"/>
                </a:lnTo>
                <a:close/>
              </a:path>
            </a:pathLst>
          </a:custGeom>
          <a:solidFill>
            <a:srgbClr val="FFFFFF"/>
          </a:solidFill>
          <a:ln w="9525">
            <a:solidFill>
              <a:schemeClr val="tx1"/>
            </a:solidFill>
            <a:round/>
            <a:headEnd/>
            <a:tailEnd/>
          </a:ln>
        </p:spPr>
        <p:txBody>
          <a:bodyPr/>
          <a:lstStyle/>
          <a:p>
            <a:endParaRPr lang="en-US"/>
          </a:p>
        </p:txBody>
      </p:sp>
      <p:sp>
        <p:nvSpPr>
          <p:cNvPr id="59479" name="Rectangle 1116"/>
          <p:cNvSpPr>
            <a:spLocks noChangeArrowheads="1"/>
          </p:cNvSpPr>
          <p:nvPr/>
        </p:nvSpPr>
        <p:spPr bwMode="auto">
          <a:xfrm>
            <a:off x="5746750" y="4767263"/>
            <a:ext cx="265113" cy="20637"/>
          </a:xfrm>
          <a:prstGeom prst="rect">
            <a:avLst/>
          </a:prstGeom>
          <a:solidFill>
            <a:srgbClr val="FFFFFF"/>
          </a:solidFill>
          <a:ln w="9525">
            <a:solidFill>
              <a:schemeClr val="tx1"/>
            </a:solidFill>
            <a:miter lim="800000"/>
            <a:headEnd/>
            <a:tailEnd/>
          </a:ln>
        </p:spPr>
        <p:txBody>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59480" name="Freeform 1117"/>
          <p:cNvSpPr>
            <a:spLocks/>
          </p:cNvSpPr>
          <p:nvPr/>
        </p:nvSpPr>
        <p:spPr bwMode="auto">
          <a:xfrm>
            <a:off x="5722938" y="4767263"/>
            <a:ext cx="31750" cy="20637"/>
          </a:xfrm>
          <a:custGeom>
            <a:avLst/>
            <a:gdLst>
              <a:gd name="T0" fmla="*/ 2147483647 w 66"/>
              <a:gd name="T1" fmla="*/ 2147483647 h 38"/>
              <a:gd name="T2" fmla="*/ 0 w 66"/>
              <a:gd name="T3" fmla="*/ 2147483647 h 38"/>
              <a:gd name="T4" fmla="*/ 2147483647 w 66"/>
              <a:gd name="T5" fmla="*/ 2147483647 h 38"/>
              <a:gd name="T6" fmla="*/ 2147483647 w 66"/>
              <a:gd name="T7" fmla="*/ 0 h 38"/>
              <a:gd name="T8" fmla="*/ 2147483647 w 66"/>
              <a:gd name="T9" fmla="*/ 2147483647 h 38"/>
              <a:gd name="T10" fmla="*/ 2147483647 w 66"/>
              <a:gd name="T11" fmla="*/ 2147483647 h 38"/>
              <a:gd name="T12" fmla="*/ 0 60000 65536"/>
              <a:gd name="T13" fmla="*/ 0 60000 65536"/>
              <a:gd name="T14" fmla="*/ 0 60000 65536"/>
              <a:gd name="T15" fmla="*/ 0 60000 65536"/>
              <a:gd name="T16" fmla="*/ 0 60000 65536"/>
              <a:gd name="T17" fmla="*/ 0 60000 65536"/>
              <a:gd name="T18" fmla="*/ 0 w 66"/>
              <a:gd name="T19" fmla="*/ 0 h 38"/>
              <a:gd name="T20" fmla="*/ 66 w 6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66" h="38">
                <a:moveTo>
                  <a:pt x="36" y="6"/>
                </a:moveTo>
                <a:lnTo>
                  <a:pt x="0" y="38"/>
                </a:lnTo>
                <a:lnTo>
                  <a:pt x="51" y="38"/>
                </a:lnTo>
                <a:lnTo>
                  <a:pt x="51" y="0"/>
                </a:lnTo>
                <a:lnTo>
                  <a:pt x="66" y="32"/>
                </a:lnTo>
                <a:lnTo>
                  <a:pt x="36" y="6"/>
                </a:lnTo>
                <a:close/>
              </a:path>
            </a:pathLst>
          </a:custGeom>
          <a:solidFill>
            <a:srgbClr val="FFFFFF"/>
          </a:solidFill>
          <a:ln w="9525">
            <a:solidFill>
              <a:schemeClr val="tx1"/>
            </a:solidFill>
            <a:round/>
            <a:headEnd/>
            <a:tailEnd/>
          </a:ln>
        </p:spPr>
        <p:txBody>
          <a:bodyPr/>
          <a:lstStyle/>
          <a:p>
            <a:endParaRPr lang="en-US"/>
          </a:p>
        </p:txBody>
      </p:sp>
      <p:sp>
        <p:nvSpPr>
          <p:cNvPr id="59481" name="Freeform 1118"/>
          <p:cNvSpPr>
            <a:spLocks/>
          </p:cNvSpPr>
          <p:nvPr/>
        </p:nvSpPr>
        <p:spPr bwMode="auto">
          <a:xfrm>
            <a:off x="5789613" y="4554538"/>
            <a:ext cx="177800" cy="255587"/>
          </a:xfrm>
          <a:custGeom>
            <a:avLst/>
            <a:gdLst>
              <a:gd name="T0" fmla="*/ 2147483647 w 379"/>
              <a:gd name="T1" fmla="*/ 2147483647 h 481"/>
              <a:gd name="T2" fmla="*/ 2147483647 w 379"/>
              <a:gd name="T3" fmla="*/ 2147483647 h 481"/>
              <a:gd name="T4" fmla="*/ 2147483647 w 379"/>
              <a:gd name="T5" fmla="*/ 2147483647 h 481"/>
              <a:gd name="T6" fmla="*/ 2147483647 w 379"/>
              <a:gd name="T7" fmla="*/ 2147483647 h 481"/>
              <a:gd name="T8" fmla="*/ 2147483647 w 379"/>
              <a:gd name="T9" fmla="*/ 2147483647 h 481"/>
              <a:gd name="T10" fmla="*/ 2147483647 w 379"/>
              <a:gd name="T11" fmla="*/ 2147483647 h 481"/>
              <a:gd name="T12" fmla="*/ 2147483647 w 379"/>
              <a:gd name="T13" fmla="*/ 2147483647 h 481"/>
              <a:gd name="T14" fmla="*/ 2147483647 w 379"/>
              <a:gd name="T15" fmla="*/ 2147483647 h 481"/>
              <a:gd name="T16" fmla="*/ 2147483647 w 379"/>
              <a:gd name="T17" fmla="*/ 2147483647 h 481"/>
              <a:gd name="T18" fmla="*/ 2147483647 w 379"/>
              <a:gd name="T19" fmla="*/ 2147483647 h 481"/>
              <a:gd name="T20" fmla="*/ 2147483647 w 379"/>
              <a:gd name="T21" fmla="*/ 2147483647 h 481"/>
              <a:gd name="T22" fmla="*/ 2147483647 w 379"/>
              <a:gd name="T23" fmla="*/ 2147483647 h 481"/>
              <a:gd name="T24" fmla="*/ 2147483647 w 379"/>
              <a:gd name="T25" fmla="*/ 2147483647 h 481"/>
              <a:gd name="T26" fmla="*/ 2147483647 w 379"/>
              <a:gd name="T27" fmla="*/ 2147483647 h 481"/>
              <a:gd name="T28" fmla="*/ 2147483647 w 379"/>
              <a:gd name="T29" fmla="*/ 2147483647 h 481"/>
              <a:gd name="T30" fmla="*/ 2147483647 w 379"/>
              <a:gd name="T31" fmla="*/ 2147483647 h 481"/>
              <a:gd name="T32" fmla="*/ 2147483647 w 379"/>
              <a:gd name="T33" fmla="*/ 2147483647 h 481"/>
              <a:gd name="T34" fmla="*/ 2147483647 w 379"/>
              <a:gd name="T35" fmla="*/ 2147483647 h 481"/>
              <a:gd name="T36" fmla="*/ 2147483647 w 379"/>
              <a:gd name="T37" fmla="*/ 2147483647 h 481"/>
              <a:gd name="T38" fmla="*/ 2147483647 w 379"/>
              <a:gd name="T39" fmla="*/ 2147483647 h 481"/>
              <a:gd name="T40" fmla="*/ 2147483647 w 379"/>
              <a:gd name="T41" fmla="*/ 2147483647 h 481"/>
              <a:gd name="T42" fmla="*/ 2147483647 w 379"/>
              <a:gd name="T43" fmla="*/ 2147483647 h 481"/>
              <a:gd name="T44" fmla="*/ 2147483647 w 379"/>
              <a:gd name="T45" fmla="*/ 2147483647 h 481"/>
              <a:gd name="T46" fmla="*/ 2147483647 w 379"/>
              <a:gd name="T47" fmla="*/ 2147483647 h 481"/>
              <a:gd name="T48" fmla="*/ 2147483647 w 379"/>
              <a:gd name="T49" fmla="*/ 2147483647 h 481"/>
              <a:gd name="T50" fmla="*/ 2147483647 w 379"/>
              <a:gd name="T51" fmla="*/ 2147483647 h 481"/>
              <a:gd name="T52" fmla="*/ 2147483647 w 379"/>
              <a:gd name="T53" fmla="*/ 2147483647 h 481"/>
              <a:gd name="T54" fmla="*/ 2147483647 w 379"/>
              <a:gd name="T55" fmla="*/ 2147483647 h 481"/>
              <a:gd name="T56" fmla="*/ 2147483647 w 379"/>
              <a:gd name="T57" fmla="*/ 2147483647 h 481"/>
              <a:gd name="T58" fmla="*/ 2147483647 w 379"/>
              <a:gd name="T59" fmla="*/ 2147483647 h 481"/>
              <a:gd name="T60" fmla="*/ 2147483647 w 379"/>
              <a:gd name="T61" fmla="*/ 2147483647 h 481"/>
              <a:gd name="T62" fmla="*/ 2147483647 w 379"/>
              <a:gd name="T63" fmla="*/ 2147483647 h 481"/>
              <a:gd name="T64" fmla="*/ 2147483647 w 379"/>
              <a:gd name="T65" fmla="*/ 2147483647 h 481"/>
              <a:gd name="T66" fmla="*/ 2147483647 w 379"/>
              <a:gd name="T67" fmla="*/ 2147483647 h 481"/>
              <a:gd name="T68" fmla="*/ 2147483647 w 379"/>
              <a:gd name="T69" fmla="*/ 2147483647 h 481"/>
              <a:gd name="T70" fmla="*/ 0 w 379"/>
              <a:gd name="T71" fmla="*/ 2147483647 h 4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9"/>
              <a:gd name="T109" fmla="*/ 0 h 481"/>
              <a:gd name="T110" fmla="*/ 379 w 379"/>
              <a:gd name="T111" fmla="*/ 481 h 4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9" h="481">
                <a:moveTo>
                  <a:pt x="11" y="0"/>
                </a:moveTo>
                <a:lnTo>
                  <a:pt x="29" y="3"/>
                </a:lnTo>
                <a:lnTo>
                  <a:pt x="48" y="8"/>
                </a:lnTo>
                <a:lnTo>
                  <a:pt x="82" y="19"/>
                </a:lnTo>
                <a:lnTo>
                  <a:pt x="99" y="25"/>
                </a:lnTo>
                <a:lnTo>
                  <a:pt x="116" y="31"/>
                </a:lnTo>
                <a:lnTo>
                  <a:pt x="131" y="38"/>
                </a:lnTo>
                <a:lnTo>
                  <a:pt x="146" y="45"/>
                </a:lnTo>
                <a:lnTo>
                  <a:pt x="161" y="52"/>
                </a:lnTo>
                <a:lnTo>
                  <a:pt x="174" y="59"/>
                </a:lnTo>
                <a:lnTo>
                  <a:pt x="187" y="68"/>
                </a:lnTo>
                <a:lnTo>
                  <a:pt x="200" y="76"/>
                </a:lnTo>
                <a:lnTo>
                  <a:pt x="212" y="84"/>
                </a:lnTo>
                <a:lnTo>
                  <a:pt x="224" y="94"/>
                </a:lnTo>
                <a:lnTo>
                  <a:pt x="234" y="102"/>
                </a:lnTo>
                <a:lnTo>
                  <a:pt x="244" y="112"/>
                </a:lnTo>
                <a:lnTo>
                  <a:pt x="255" y="121"/>
                </a:lnTo>
                <a:lnTo>
                  <a:pt x="264" y="131"/>
                </a:lnTo>
                <a:lnTo>
                  <a:pt x="282" y="151"/>
                </a:lnTo>
                <a:lnTo>
                  <a:pt x="298" y="170"/>
                </a:lnTo>
                <a:lnTo>
                  <a:pt x="311" y="192"/>
                </a:lnTo>
                <a:lnTo>
                  <a:pt x="318" y="201"/>
                </a:lnTo>
                <a:lnTo>
                  <a:pt x="324" y="212"/>
                </a:lnTo>
                <a:lnTo>
                  <a:pt x="335" y="233"/>
                </a:lnTo>
                <a:lnTo>
                  <a:pt x="344" y="254"/>
                </a:lnTo>
                <a:lnTo>
                  <a:pt x="352" y="275"/>
                </a:lnTo>
                <a:lnTo>
                  <a:pt x="358" y="295"/>
                </a:lnTo>
                <a:lnTo>
                  <a:pt x="363" y="314"/>
                </a:lnTo>
                <a:lnTo>
                  <a:pt x="369" y="335"/>
                </a:lnTo>
                <a:lnTo>
                  <a:pt x="371" y="354"/>
                </a:lnTo>
                <a:lnTo>
                  <a:pt x="374" y="371"/>
                </a:lnTo>
                <a:lnTo>
                  <a:pt x="376" y="388"/>
                </a:lnTo>
                <a:lnTo>
                  <a:pt x="379" y="419"/>
                </a:lnTo>
                <a:lnTo>
                  <a:pt x="379" y="444"/>
                </a:lnTo>
                <a:lnTo>
                  <a:pt x="378" y="464"/>
                </a:lnTo>
                <a:lnTo>
                  <a:pt x="376" y="481"/>
                </a:lnTo>
                <a:lnTo>
                  <a:pt x="335" y="479"/>
                </a:lnTo>
                <a:lnTo>
                  <a:pt x="336" y="463"/>
                </a:lnTo>
                <a:lnTo>
                  <a:pt x="337" y="444"/>
                </a:lnTo>
                <a:lnTo>
                  <a:pt x="337" y="420"/>
                </a:lnTo>
                <a:lnTo>
                  <a:pt x="335" y="391"/>
                </a:lnTo>
                <a:lnTo>
                  <a:pt x="333" y="375"/>
                </a:lnTo>
                <a:lnTo>
                  <a:pt x="331" y="358"/>
                </a:lnTo>
                <a:lnTo>
                  <a:pt x="327" y="342"/>
                </a:lnTo>
                <a:lnTo>
                  <a:pt x="323" y="323"/>
                </a:lnTo>
                <a:lnTo>
                  <a:pt x="318" y="305"/>
                </a:lnTo>
                <a:lnTo>
                  <a:pt x="312" y="286"/>
                </a:lnTo>
                <a:lnTo>
                  <a:pt x="305" y="267"/>
                </a:lnTo>
                <a:lnTo>
                  <a:pt x="295" y="249"/>
                </a:lnTo>
                <a:lnTo>
                  <a:pt x="286" y="229"/>
                </a:lnTo>
                <a:lnTo>
                  <a:pt x="281" y="219"/>
                </a:lnTo>
                <a:lnTo>
                  <a:pt x="276" y="211"/>
                </a:lnTo>
                <a:lnTo>
                  <a:pt x="263" y="192"/>
                </a:lnTo>
                <a:lnTo>
                  <a:pt x="248" y="174"/>
                </a:lnTo>
                <a:lnTo>
                  <a:pt x="233" y="156"/>
                </a:lnTo>
                <a:lnTo>
                  <a:pt x="225" y="148"/>
                </a:lnTo>
                <a:lnTo>
                  <a:pt x="216" y="139"/>
                </a:lnTo>
                <a:lnTo>
                  <a:pt x="205" y="131"/>
                </a:lnTo>
                <a:lnTo>
                  <a:pt x="196" y="123"/>
                </a:lnTo>
                <a:lnTo>
                  <a:pt x="186" y="114"/>
                </a:lnTo>
                <a:lnTo>
                  <a:pt x="175" y="107"/>
                </a:lnTo>
                <a:lnTo>
                  <a:pt x="163" y="100"/>
                </a:lnTo>
                <a:lnTo>
                  <a:pt x="152" y="92"/>
                </a:lnTo>
                <a:lnTo>
                  <a:pt x="139" y="86"/>
                </a:lnTo>
                <a:lnTo>
                  <a:pt x="127" y="78"/>
                </a:lnTo>
                <a:lnTo>
                  <a:pt x="112" y="73"/>
                </a:lnTo>
                <a:lnTo>
                  <a:pt x="99" y="67"/>
                </a:lnTo>
                <a:lnTo>
                  <a:pt x="84" y="61"/>
                </a:lnTo>
                <a:lnTo>
                  <a:pt x="69" y="55"/>
                </a:lnTo>
                <a:lnTo>
                  <a:pt x="35" y="45"/>
                </a:lnTo>
                <a:lnTo>
                  <a:pt x="18" y="40"/>
                </a:lnTo>
                <a:lnTo>
                  <a:pt x="0" y="37"/>
                </a:lnTo>
                <a:lnTo>
                  <a:pt x="11" y="0"/>
                </a:lnTo>
                <a:close/>
              </a:path>
            </a:pathLst>
          </a:custGeom>
          <a:solidFill>
            <a:srgbClr val="000000"/>
          </a:solidFill>
          <a:ln w="9525">
            <a:solidFill>
              <a:schemeClr val="tx1"/>
            </a:solidFill>
            <a:round/>
            <a:headEnd/>
            <a:tailEnd/>
          </a:ln>
        </p:spPr>
        <p:txBody>
          <a:bodyPr/>
          <a:lstStyle/>
          <a:p>
            <a:endParaRPr lang="en-US"/>
          </a:p>
        </p:txBody>
      </p:sp>
      <p:sp>
        <p:nvSpPr>
          <p:cNvPr id="59482" name="Freeform 1119"/>
          <p:cNvSpPr>
            <a:spLocks/>
          </p:cNvSpPr>
          <p:nvPr/>
        </p:nvSpPr>
        <p:spPr bwMode="auto">
          <a:xfrm>
            <a:off x="5740400" y="4510088"/>
            <a:ext cx="277813" cy="284162"/>
          </a:xfrm>
          <a:custGeom>
            <a:avLst/>
            <a:gdLst>
              <a:gd name="T0" fmla="*/ 2147483647 w 589"/>
              <a:gd name="T1" fmla="*/ 2147483647 h 536"/>
              <a:gd name="T2" fmla="*/ 2147483647 w 589"/>
              <a:gd name="T3" fmla="*/ 0 h 536"/>
              <a:gd name="T4" fmla="*/ 0 w 589"/>
              <a:gd name="T5" fmla="*/ 2147483647 h 536"/>
              <a:gd name="T6" fmla="*/ 2147483647 w 589"/>
              <a:gd name="T7" fmla="*/ 2147483647 h 536"/>
              <a:gd name="T8" fmla="*/ 2147483647 w 589"/>
              <a:gd name="T9" fmla="*/ 2147483647 h 536"/>
              <a:gd name="T10" fmla="*/ 0 60000 65536"/>
              <a:gd name="T11" fmla="*/ 0 60000 65536"/>
              <a:gd name="T12" fmla="*/ 0 60000 65536"/>
              <a:gd name="T13" fmla="*/ 0 60000 65536"/>
              <a:gd name="T14" fmla="*/ 0 60000 65536"/>
              <a:gd name="T15" fmla="*/ 0 w 589"/>
              <a:gd name="T16" fmla="*/ 0 h 536"/>
              <a:gd name="T17" fmla="*/ 589 w 589"/>
              <a:gd name="T18" fmla="*/ 536 h 536"/>
            </a:gdLst>
            <a:ahLst/>
            <a:cxnLst>
              <a:cxn ang="T10">
                <a:pos x="T0" y="T1"/>
              </a:cxn>
              <a:cxn ang="T11">
                <a:pos x="T2" y="T3"/>
              </a:cxn>
              <a:cxn ang="T12">
                <a:pos x="T4" y="T5"/>
              </a:cxn>
              <a:cxn ang="T13">
                <a:pos x="T6" y="T7"/>
              </a:cxn>
              <a:cxn ang="T14">
                <a:pos x="T8" y="T9"/>
              </a:cxn>
            </a:cxnLst>
            <a:rect l="T15" t="T16" r="T17" b="T18"/>
            <a:pathLst>
              <a:path w="589" h="536">
                <a:moveTo>
                  <a:pt x="589" y="27"/>
                </a:moveTo>
                <a:lnTo>
                  <a:pt x="559" y="0"/>
                </a:lnTo>
                <a:lnTo>
                  <a:pt x="0" y="510"/>
                </a:lnTo>
                <a:lnTo>
                  <a:pt x="30" y="536"/>
                </a:lnTo>
                <a:lnTo>
                  <a:pt x="589" y="27"/>
                </a:lnTo>
                <a:close/>
              </a:path>
            </a:pathLst>
          </a:custGeom>
          <a:solidFill>
            <a:srgbClr val="000000"/>
          </a:solidFill>
          <a:ln w="9525">
            <a:solidFill>
              <a:schemeClr val="tx1"/>
            </a:solidFill>
            <a:round/>
            <a:headEnd/>
            <a:tailEnd/>
          </a:ln>
        </p:spPr>
        <p:txBody>
          <a:bodyPr/>
          <a:lstStyle/>
          <a:p>
            <a:endParaRPr lang="en-US"/>
          </a:p>
        </p:txBody>
      </p:sp>
      <p:sp>
        <p:nvSpPr>
          <p:cNvPr id="59483" name="Rectangle 1120"/>
          <p:cNvSpPr>
            <a:spLocks noChangeArrowheads="1"/>
          </p:cNvSpPr>
          <p:nvPr/>
        </p:nvSpPr>
        <p:spPr bwMode="auto">
          <a:xfrm>
            <a:off x="5746750" y="4776788"/>
            <a:ext cx="265113" cy="20637"/>
          </a:xfrm>
          <a:prstGeom prst="rect">
            <a:avLst/>
          </a:prstGeom>
          <a:solidFill>
            <a:srgbClr val="000000"/>
          </a:solidFill>
          <a:ln w="9525">
            <a:solidFill>
              <a:schemeClr val="tx1"/>
            </a:solidFill>
            <a:miter lim="800000"/>
            <a:headEnd/>
            <a:tailEnd/>
          </a:ln>
        </p:spPr>
        <p:txBody>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59484" name="Freeform 1121"/>
          <p:cNvSpPr>
            <a:spLocks/>
          </p:cNvSpPr>
          <p:nvPr/>
        </p:nvSpPr>
        <p:spPr bwMode="auto">
          <a:xfrm>
            <a:off x="5722938" y="4776788"/>
            <a:ext cx="31750" cy="20637"/>
          </a:xfrm>
          <a:custGeom>
            <a:avLst/>
            <a:gdLst>
              <a:gd name="T0" fmla="*/ 2147483647 w 66"/>
              <a:gd name="T1" fmla="*/ 2147483647 h 38"/>
              <a:gd name="T2" fmla="*/ 0 w 66"/>
              <a:gd name="T3" fmla="*/ 2147483647 h 38"/>
              <a:gd name="T4" fmla="*/ 2147483647 w 66"/>
              <a:gd name="T5" fmla="*/ 2147483647 h 38"/>
              <a:gd name="T6" fmla="*/ 2147483647 w 66"/>
              <a:gd name="T7" fmla="*/ 0 h 38"/>
              <a:gd name="T8" fmla="*/ 2147483647 w 66"/>
              <a:gd name="T9" fmla="*/ 2147483647 h 38"/>
              <a:gd name="T10" fmla="*/ 2147483647 w 66"/>
              <a:gd name="T11" fmla="*/ 2147483647 h 38"/>
              <a:gd name="T12" fmla="*/ 0 60000 65536"/>
              <a:gd name="T13" fmla="*/ 0 60000 65536"/>
              <a:gd name="T14" fmla="*/ 0 60000 65536"/>
              <a:gd name="T15" fmla="*/ 0 60000 65536"/>
              <a:gd name="T16" fmla="*/ 0 60000 65536"/>
              <a:gd name="T17" fmla="*/ 0 60000 65536"/>
              <a:gd name="T18" fmla="*/ 0 w 66"/>
              <a:gd name="T19" fmla="*/ 0 h 38"/>
              <a:gd name="T20" fmla="*/ 66 w 6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66" h="38">
                <a:moveTo>
                  <a:pt x="36" y="6"/>
                </a:moveTo>
                <a:lnTo>
                  <a:pt x="0" y="38"/>
                </a:lnTo>
                <a:lnTo>
                  <a:pt x="51" y="38"/>
                </a:lnTo>
                <a:lnTo>
                  <a:pt x="51" y="0"/>
                </a:lnTo>
                <a:lnTo>
                  <a:pt x="66" y="32"/>
                </a:lnTo>
                <a:lnTo>
                  <a:pt x="36" y="6"/>
                </a:lnTo>
                <a:close/>
              </a:path>
            </a:pathLst>
          </a:custGeom>
          <a:solidFill>
            <a:srgbClr val="000000"/>
          </a:solidFill>
          <a:ln w="9525">
            <a:solidFill>
              <a:schemeClr val="tx1"/>
            </a:solidFill>
            <a:round/>
            <a:headEnd/>
            <a:tailEnd/>
          </a:ln>
        </p:spPr>
        <p:txBody>
          <a:bodyPr/>
          <a:lstStyle/>
          <a:p>
            <a:endParaRPr lang="en-US"/>
          </a:p>
        </p:txBody>
      </p:sp>
      <p:sp>
        <p:nvSpPr>
          <p:cNvPr id="59485" name="Freeform 1122"/>
          <p:cNvSpPr>
            <a:spLocks/>
          </p:cNvSpPr>
          <p:nvPr/>
        </p:nvSpPr>
        <p:spPr bwMode="auto">
          <a:xfrm>
            <a:off x="5789613" y="4565650"/>
            <a:ext cx="177800" cy="254000"/>
          </a:xfrm>
          <a:custGeom>
            <a:avLst/>
            <a:gdLst>
              <a:gd name="T0" fmla="*/ 2147483647 w 379"/>
              <a:gd name="T1" fmla="*/ 2147483647 h 481"/>
              <a:gd name="T2" fmla="*/ 2147483647 w 379"/>
              <a:gd name="T3" fmla="*/ 2147483647 h 481"/>
              <a:gd name="T4" fmla="*/ 2147483647 w 379"/>
              <a:gd name="T5" fmla="*/ 2147483647 h 481"/>
              <a:gd name="T6" fmla="*/ 2147483647 w 379"/>
              <a:gd name="T7" fmla="*/ 2147483647 h 481"/>
              <a:gd name="T8" fmla="*/ 2147483647 w 379"/>
              <a:gd name="T9" fmla="*/ 2147483647 h 481"/>
              <a:gd name="T10" fmla="*/ 2147483647 w 379"/>
              <a:gd name="T11" fmla="*/ 2147483647 h 481"/>
              <a:gd name="T12" fmla="*/ 2147483647 w 379"/>
              <a:gd name="T13" fmla="*/ 2147483647 h 481"/>
              <a:gd name="T14" fmla="*/ 2147483647 w 379"/>
              <a:gd name="T15" fmla="*/ 2147483647 h 481"/>
              <a:gd name="T16" fmla="*/ 2147483647 w 379"/>
              <a:gd name="T17" fmla="*/ 2147483647 h 481"/>
              <a:gd name="T18" fmla="*/ 2147483647 w 379"/>
              <a:gd name="T19" fmla="*/ 2147483647 h 481"/>
              <a:gd name="T20" fmla="*/ 2147483647 w 379"/>
              <a:gd name="T21" fmla="*/ 2147483647 h 481"/>
              <a:gd name="T22" fmla="*/ 2147483647 w 379"/>
              <a:gd name="T23" fmla="*/ 2147483647 h 481"/>
              <a:gd name="T24" fmla="*/ 2147483647 w 379"/>
              <a:gd name="T25" fmla="*/ 2147483647 h 481"/>
              <a:gd name="T26" fmla="*/ 2147483647 w 379"/>
              <a:gd name="T27" fmla="*/ 2147483647 h 481"/>
              <a:gd name="T28" fmla="*/ 2147483647 w 379"/>
              <a:gd name="T29" fmla="*/ 2147483647 h 481"/>
              <a:gd name="T30" fmla="*/ 2147483647 w 379"/>
              <a:gd name="T31" fmla="*/ 2147483647 h 481"/>
              <a:gd name="T32" fmla="*/ 2147483647 w 379"/>
              <a:gd name="T33" fmla="*/ 2147483647 h 481"/>
              <a:gd name="T34" fmla="*/ 2147483647 w 379"/>
              <a:gd name="T35" fmla="*/ 2147483647 h 481"/>
              <a:gd name="T36" fmla="*/ 2147483647 w 379"/>
              <a:gd name="T37" fmla="*/ 2147483647 h 481"/>
              <a:gd name="T38" fmla="*/ 2147483647 w 379"/>
              <a:gd name="T39" fmla="*/ 2147483647 h 481"/>
              <a:gd name="T40" fmla="*/ 2147483647 w 379"/>
              <a:gd name="T41" fmla="*/ 2147483647 h 481"/>
              <a:gd name="T42" fmla="*/ 2147483647 w 379"/>
              <a:gd name="T43" fmla="*/ 2147483647 h 481"/>
              <a:gd name="T44" fmla="*/ 2147483647 w 379"/>
              <a:gd name="T45" fmla="*/ 2147483647 h 481"/>
              <a:gd name="T46" fmla="*/ 2147483647 w 379"/>
              <a:gd name="T47" fmla="*/ 2147483647 h 481"/>
              <a:gd name="T48" fmla="*/ 2147483647 w 379"/>
              <a:gd name="T49" fmla="*/ 2147483647 h 481"/>
              <a:gd name="T50" fmla="*/ 2147483647 w 379"/>
              <a:gd name="T51" fmla="*/ 2147483647 h 481"/>
              <a:gd name="T52" fmla="*/ 2147483647 w 379"/>
              <a:gd name="T53" fmla="*/ 2147483647 h 481"/>
              <a:gd name="T54" fmla="*/ 2147483647 w 379"/>
              <a:gd name="T55" fmla="*/ 2147483647 h 481"/>
              <a:gd name="T56" fmla="*/ 2147483647 w 379"/>
              <a:gd name="T57" fmla="*/ 2147483647 h 481"/>
              <a:gd name="T58" fmla="*/ 2147483647 w 379"/>
              <a:gd name="T59" fmla="*/ 2147483647 h 481"/>
              <a:gd name="T60" fmla="*/ 2147483647 w 379"/>
              <a:gd name="T61" fmla="*/ 2147483647 h 481"/>
              <a:gd name="T62" fmla="*/ 2147483647 w 379"/>
              <a:gd name="T63" fmla="*/ 2147483647 h 481"/>
              <a:gd name="T64" fmla="*/ 2147483647 w 379"/>
              <a:gd name="T65" fmla="*/ 2147483647 h 481"/>
              <a:gd name="T66" fmla="*/ 2147483647 w 379"/>
              <a:gd name="T67" fmla="*/ 2147483647 h 481"/>
              <a:gd name="T68" fmla="*/ 2147483647 w 379"/>
              <a:gd name="T69" fmla="*/ 2147483647 h 481"/>
              <a:gd name="T70" fmla="*/ 0 w 379"/>
              <a:gd name="T71" fmla="*/ 2147483647 h 4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9"/>
              <a:gd name="T109" fmla="*/ 0 h 481"/>
              <a:gd name="T110" fmla="*/ 379 w 379"/>
              <a:gd name="T111" fmla="*/ 481 h 4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9" h="481">
                <a:moveTo>
                  <a:pt x="11" y="0"/>
                </a:moveTo>
                <a:lnTo>
                  <a:pt x="29" y="3"/>
                </a:lnTo>
                <a:lnTo>
                  <a:pt x="48" y="8"/>
                </a:lnTo>
                <a:lnTo>
                  <a:pt x="82" y="19"/>
                </a:lnTo>
                <a:lnTo>
                  <a:pt x="99" y="25"/>
                </a:lnTo>
                <a:lnTo>
                  <a:pt x="116" y="31"/>
                </a:lnTo>
                <a:lnTo>
                  <a:pt x="131" y="38"/>
                </a:lnTo>
                <a:lnTo>
                  <a:pt x="146" y="45"/>
                </a:lnTo>
                <a:lnTo>
                  <a:pt x="161" y="52"/>
                </a:lnTo>
                <a:lnTo>
                  <a:pt x="174" y="59"/>
                </a:lnTo>
                <a:lnTo>
                  <a:pt x="187" y="68"/>
                </a:lnTo>
                <a:lnTo>
                  <a:pt x="200" y="76"/>
                </a:lnTo>
                <a:lnTo>
                  <a:pt x="212" y="84"/>
                </a:lnTo>
                <a:lnTo>
                  <a:pt x="224" y="94"/>
                </a:lnTo>
                <a:lnTo>
                  <a:pt x="234" y="102"/>
                </a:lnTo>
                <a:lnTo>
                  <a:pt x="244" y="112"/>
                </a:lnTo>
                <a:lnTo>
                  <a:pt x="255" y="121"/>
                </a:lnTo>
                <a:lnTo>
                  <a:pt x="264" y="131"/>
                </a:lnTo>
                <a:lnTo>
                  <a:pt x="282" y="151"/>
                </a:lnTo>
                <a:lnTo>
                  <a:pt x="298" y="170"/>
                </a:lnTo>
                <a:lnTo>
                  <a:pt x="311" y="192"/>
                </a:lnTo>
                <a:lnTo>
                  <a:pt x="318" y="201"/>
                </a:lnTo>
                <a:lnTo>
                  <a:pt x="324" y="212"/>
                </a:lnTo>
                <a:lnTo>
                  <a:pt x="335" y="233"/>
                </a:lnTo>
                <a:lnTo>
                  <a:pt x="344" y="254"/>
                </a:lnTo>
                <a:lnTo>
                  <a:pt x="352" y="275"/>
                </a:lnTo>
                <a:lnTo>
                  <a:pt x="358" y="295"/>
                </a:lnTo>
                <a:lnTo>
                  <a:pt x="363" y="314"/>
                </a:lnTo>
                <a:lnTo>
                  <a:pt x="369" y="335"/>
                </a:lnTo>
                <a:lnTo>
                  <a:pt x="371" y="354"/>
                </a:lnTo>
                <a:lnTo>
                  <a:pt x="374" y="372"/>
                </a:lnTo>
                <a:lnTo>
                  <a:pt x="376" y="388"/>
                </a:lnTo>
                <a:lnTo>
                  <a:pt x="379" y="419"/>
                </a:lnTo>
                <a:lnTo>
                  <a:pt x="379" y="444"/>
                </a:lnTo>
                <a:lnTo>
                  <a:pt x="378" y="464"/>
                </a:lnTo>
                <a:lnTo>
                  <a:pt x="376" y="481"/>
                </a:lnTo>
                <a:lnTo>
                  <a:pt x="335" y="479"/>
                </a:lnTo>
                <a:lnTo>
                  <a:pt x="336" y="463"/>
                </a:lnTo>
                <a:lnTo>
                  <a:pt x="337" y="444"/>
                </a:lnTo>
                <a:lnTo>
                  <a:pt x="337" y="420"/>
                </a:lnTo>
                <a:lnTo>
                  <a:pt x="335" y="391"/>
                </a:lnTo>
                <a:lnTo>
                  <a:pt x="333" y="375"/>
                </a:lnTo>
                <a:lnTo>
                  <a:pt x="331" y="358"/>
                </a:lnTo>
                <a:lnTo>
                  <a:pt x="327" y="342"/>
                </a:lnTo>
                <a:lnTo>
                  <a:pt x="323" y="323"/>
                </a:lnTo>
                <a:lnTo>
                  <a:pt x="318" y="305"/>
                </a:lnTo>
                <a:lnTo>
                  <a:pt x="312" y="286"/>
                </a:lnTo>
                <a:lnTo>
                  <a:pt x="305" y="267"/>
                </a:lnTo>
                <a:lnTo>
                  <a:pt x="295" y="249"/>
                </a:lnTo>
                <a:lnTo>
                  <a:pt x="286" y="229"/>
                </a:lnTo>
                <a:lnTo>
                  <a:pt x="281" y="219"/>
                </a:lnTo>
                <a:lnTo>
                  <a:pt x="276" y="211"/>
                </a:lnTo>
                <a:lnTo>
                  <a:pt x="263" y="192"/>
                </a:lnTo>
                <a:lnTo>
                  <a:pt x="248" y="174"/>
                </a:lnTo>
                <a:lnTo>
                  <a:pt x="233" y="156"/>
                </a:lnTo>
                <a:lnTo>
                  <a:pt x="225" y="148"/>
                </a:lnTo>
                <a:lnTo>
                  <a:pt x="216" y="139"/>
                </a:lnTo>
                <a:lnTo>
                  <a:pt x="205" y="131"/>
                </a:lnTo>
                <a:lnTo>
                  <a:pt x="196" y="123"/>
                </a:lnTo>
                <a:lnTo>
                  <a:pt x="186" y="114"/>
                </a:lnTo>
                <a:lnTo>
                  <a:pt x="175" y="107"/>
                </a:lnTo>
                <a:lnTo>
                  <a:pt x="163" y="100"/>
                </a:lnTo>
                <a:lnTo>
                  <a:pt x="152" y="92"/>
                </a:lnTo>
                <a:lnTo>
                  <a:pt x="139" y="86"/>
                </a:lnTo>
                <a:lnTo>
                  <a:pt x="127" y="79"/>
                </a:lnTo>
                <a:lnTo>
                  <a:pt x="112" y="73"/>
                </a:lnTo>
                <a:lnTo>
                  <a:pt x="99" y="67"/>
                </a:lnTo>
                <a:lnTo>
                  <a:pt x="84" y="61"/>
                </a:lnTo>
                <a:lnTo>
                  <a:pt x="69" y="55"/>
                </a:lnTo>
                <a:lnTo>
                  <a:pt x="35" y="45"/>
                </a:lnTo>
                <a:lnTo>
                  <a:pt x="18" y="40"/>
                </a:lnTo>
                <a:lnTo>
                  <a:pt x="0" y="37"/>
                </a:lnTo>
                <a:lnTo>
                  <a:pt x="11" y="0"/>
                </a:lnTo>
                <a:close/>
              </a:path>
            </a:pathLst>
          </a:custGeom>
          <a:solidFill>
            <a:srgbClr val="000000"/>
          </a:solidFill>
          <a:ln w="9525">
            <a:solidFill>
              <a:schemeClr val="tx1"/>
            </a:solidFill>
            <a:round/>
            <a:headEnd/>
            <a:tailEnd/>
          </a:ln>
        </p:spPr>
        <p:txBody>
          <a:bodyPr/>
          <a:lstStyle/>
          <a:p>
            <a:endParaRPr lang="en-US"/>
          </a:p>
        </p:txBody>
      </p:sp>
      <p:sp>
        <p:nvSpPr>
          <p:cNvPr id="59486" name="Freeform 1123"/>
          <p:cNvSpPr>
            <a:spLocks/>
          </p:cNvSpPr>
          <p:nvPr/>
        </p:nvSpPr>
        <p:spPr bwMode="auto">
          <a:xfrm>
            <a:off x="5740400" y="4510088"/>
            <a:ext cx="277813" cy="284162"/>
          </a:xfrm>
          <a:custGeom>
            <a:avLst/>
            <a:gdLst>
              <a:gd name="T0" fmla="*/ 2147483647 w 589"/>
              <a:gd name="T1" fmla="*/ 2147483647 h 536"/>
              <a:gd name="T2" fmla="*/ 2147483647 w 589"/>
              <a:gd name="T3" fmla="*/ 0 h 536"/>
              <a:gd name="T4" fmla="*/ 0 w 589"/>
              <a:gd name="T5" fmla="*/ 2147483647 h 536"/>
              <a:gd name="T6" fmla="*/ 2147483647 w 589"/>
              <a:gd name="T7" fmla="*/ 2147483647 h 536"/>
              <a:gd name="T8" fmla="*/ 2147483647 w 589"/>
              <a:gd name="T9" fmla="*/ 2147483647 h 536"/>
              <a:gd name="T10" fmla="*/ 0 60000 65536"/>
              <a:gd name="T11" fmla="*/ 0 60000 65536"/>
              <a:gd name="T12" fmla="*/ 0 60000 65536"/>
              <a:gd name="T13" fmla="*/ 0 60000 65536"/>
              <a:gd name="T14" fmla="*/ 0 60000 65536"/>
              <a:gd name="T15" fmla="*/ 0 w 589"/>
              <a:gd name="T16" fmla="*/ 0 h 536"/>
              <a:gd name="T17" fmla="*/ 589 w 589"/>
              <a:gd name="T18" fmla="*/ 536 h 536"/>
            </a:gdLst>
            <a:ahLst/>
            <a:cxnLst>
              <a:cxn ang="T10">
                <a:pos x="T0" y="T1"/>
              </a:cxn>
              <a:cxn ang="T11">
                <a:pos x="T2" y="T3"/>
              </a:cxn>
              <a:cxn ang="T12">
                <a:pos x="T4" y="T5"/>
              </a:cxn>
              <a:cxn ang="T13">
                <a:pos x="T6" y="T7"/>
              </a:cxn>
              <a:cxn ang="T14">
                <a:pos x="T8" y="T9"/>
              </a:cxn>
            </a:cxnLst>
            <a:rect l="T15" t="T16" r="T17" b="T18"/>
            <a:pathLst>
              <a:path w="589" h="536">
                <a:moveTo>
                  <a:pt x="589" y="27"/>
                </a:moveTo>
                <a:lnTo>
                  <a:pt x="559" y="0"/>
                </a:lnTo>
                <a:lnTo>
                  <a:pt x="0" y="510"/>
                </a:lnTo>
                <a:lnTo>
                  <a:pt x="30" y="536"/>
                </a:lnTo>
                <a:lnTo>
                  <a:pt x="589" y="27"/>
                </a:lnTo>
                <a:close/>
              </a:path>
            </a:pathLst>
          </a:custGeom>
          <a:solidFill>
            <a:srgbClr val="000000"/>
          </a:solidFill>
          <a:ln w="9525">
            <a:solidFill>
              <a:schemeClr val="tx1"/>
            </a:solidFill>
            <a:round/>
            <a:headEnd/>
            <a:tailEnd/>
          </a:ln>
        </p:spPr>
        <p:txBody>
          <a:bodyPr/>
          <a:lstStyle/>
          <a:p>
            <a:endParaRPr lang="en-US"/>
          </a:p>
        </p:txBody>
      </p:sp>
      <p:sp>
        <p:nvSpPr>
          <p:cNvPr id="59487" name="Rectangle 1124"/>
          <p:cNvSpPr>
            <a:spLocks noChangeArrowheads="1"/>
          </p:cNvSpPr>
          <p:nvPr/>
        </p:nvSpPr>
        <p:spPr bwMode="auto">
          <a:xfrm>
            <a:off x="5746750" y="4776788"/>
            <a:ext cx="265113" cy="20637"/>
          </a:xfrm>
          <a:prstGeom prst="rect">
            <a:avLst/>
          </a:prstGeom>
          <a:solidFill>
            <a:srgbClr val="000000"/>
          </a:solidFill>
          <a:ln w="9525">
            <a:solidFill>
              <a:schemeClr val="tx1"/>
            </a:solidFill>
            <a:miter lim="800000"/>
            <a:headEnd/>
            <a:tailEnd/>
          </a:ln>
        </p:spPr>
        <p:txBody>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59488" name="Freeform 1125"/>
          <p:cNvSpPr>
            <a:spLocks/>
          </p:cNvSpPr>
          <p:nvPr/>
        </p:nvSpPr>
        <p:spPr bwMode="auto">
          <a:xfrm>
            <a:off x="5722938" y="4776788"/>
            <a:ext cx="31750" cy="20637"/>
          </a:xfrm>
          <a:custGeom>
            <a:avLst/>
            <a:gdLst>
              <a:gd name="T0" fmla="*/ 2147483647 w 66"/>
              <a:gd name="T1" fmla="*/ 2147483647 h 38"/>
              <a:gd name="T2" fmla="*/ 0 w 66"/>
              <a:gd name="T3" fmla="*/ 2147483647 h 38"/>
              <a:gd name="T4" fmla="*/ 2147483647 w 66"/>
              <a:gd name="T5" fmla="*/ 2147483647 h 38"/>
              <a:gd name="T6" fmla="*/ 2147483647 w 66"/>
              <a:gd name="T7" fmla="*/ 0 h 38"/>
              <a:gd name="T8" fmla="*/ 2147483647 w 66"/>
              <a:gd name="T9" fmla="*/ 2147483647 h 38"/>
              <a:gd name="T10" fmla="*/ 2147483647 w 66"/>
              <a:gd name="T11" fmla="*/ 2147483647 h 38"/>
              <a:gd name="T12" fmla="*/ 0 60000 65536"/>
              <a:gd name="T13" fmla="*/ 0 60000 65536"/>
              <a:gd name="T14" fmla="*/ 0 60000 65536"/>
              <a:gd name="T15" fmla="*/ 0 60000 65536"/>
              <a:gd name="T16" fmla="*/ 0 60000 65536"/>
              <a:gd name="T17" fmla="*/ 0 60000 65536"/>
              <a:gd name="T18" fmla="*/ 0 w 66"/>
              <a:gd name="T19" fmla="*/ 0 h 38"/>
              <a:gd name="T20" fmla="*/ 66 w 6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66" h="38">
                <a:moveTo>
                  <a:pt x="36" y="6"/>
                </a:moveTo>
                <a:lnTo>
                  <a:pt x="0" y="38"/>
                </a:lnTo>
                <a:lnTo>
                  <a:pt x="51" y="38"/>
                </a:lnTo>
                <a:lnTo>
                  <a:pt x="51" y="0"/>
                </a:lnTo>
                <a:lnTo>
                  <a:pt x="66" y="32"/>
                </a:lnTo>
                <a:lnTo>
                  <a:pt x="36" y="6"/>
                </a:lnTo>
                <a:close/>
              </a:path>
            </a:pathLst>
          </a:custGeom>
          <a:solidFill>
            <a:srgbClr val="000000"/>
          </a:solidFill>
          <a:ln w="9525">
            <a:solidFill>
              <a:schemeClr val="tx1"/>
            </a:solidFill>
            <a:round/>
            <a:headEnd/>
            <a:tailEnd/>
          </a:ln>
        </p:spPr>
        <p:txBody>
          <a:bodyPr/>
          <a:lstStyle/>
          <a:p>
            <a:endParaRPr lang="en-US"/>
          </a:p>
        </p:txBody>
      </p:sp>
      <p:sp>
        <p:nvSpPr>
          <p:cNvPr id="59489" name="Freeform 1126"/>
          <p:cNvSpPr>
            <a:spLocks/>
          </p:cNvSpPr>
          <p:nvPr/>
        </p:nvSpPr>
        <p:spPr bwMode="auto">
          <a:xfrm>
            <a:off x="5741988" y="4503738"/>
            <a:ext cx="276225" cy="284162"/>
          </a:xfrm>
          <a:custGeom>
            <a:avLst/>
            <a:gdLst>
              <a:gd name="T0" fmla="*/ 2147483647 w 589"/>
              <a:gd name="T1" fmla="*/ 2147483647 h 536"/>
              <a:gd name="T2" fmla="*/ 2147483647 w 589"/>
              <a:gd name="T3" fmla="*/ 0 h 536"/>
              <a:gd name="T4" fmla="*/ 0 w 589"/>
              <a:gd name="T5" fmla="*/ 2147483647 h 536"/>
              <a:gd name="T6" fmla="*/ 2147483647 w 589"/>
              <a:gd name="T7" fmla="*/ 2147483647 h 536"/>
              <a:gd name="T8" fmla="*/ 2147483647 w 589"/>
              <a:gd name="T9" fmla="*/ 2147483647 h 536"/>
              <a:gd name="T10" fmla="*/ 0 60000 65536"/>
              <a:gd name="T11" fmla="*/ 0 60000 65536"/>
              <a:gd name="T12" fmla="*/ 0 60000 65536"/>
              <a:gd name="T13" fmla="*/ 0 60000 65536"/>
              <a:gd name="T14" fmla="*/ 0 60000 65536"/>
              <a:gd name="T15" fmla="*/ 0 w 589"/>
              <a:gd name="T16" fmla="*/ 0 h 536"/>
              <a:gd name="T17" fmla="*/ 589 w 589"/>
              <a:gd name="T18" fmla="*/ 536 h 536"/>
            </a:gdLst>
            <a:ahLst/>
            <a:cxnLst>
              <a:cxn ang="T10">
                <a:pos x="T0" y="T1"/>
              </a:cxn>
              <a:cxn ang="T11">
                <a:pos x="T2" y="T3"/>
              </a:cxn>
              <a:cxn ang="T12">
                <a:pos x="T4" y="T5"/>
              </a:cxn>
              <a:cxn ang="T13">
                <a:pos x="T6" y="T7"/>
              </a:cxn>
              <a:cxn ang="T14">
                <a:pos x="T8" y="T9"/>
              </a:cxn>
            </a:cxnLst>
            <a:rect l="T15" t="T16" r="T17" b="T18"/>
            <a:pathLst>
              <a:path w="589" h="536">
                <a:moveTo>
                  <a:pt x="589" y="27"/>
                </a:moveTo>
                <a:lnTo>
                  <a:pt x="559" y="0"/>
                </a:lnTo>
                <a:lnTo>
                  <a:pt x="0" y="510"/>
                </a:lnTo>
                <a:lnTo>
                  <a:pt x="30" y="536"/>
                </a:lnTo>
                <a:lnTo>
                  <a:pt x="589" y="27"/>
                </a:lnTo>
                <a:close/>
              </a:path>
            </a:pathLst>
          </a:custGeom>
          <a:solidFill>
            <a:srgbClr val="000000"/>
          </a:solidFill>
          <a:ln w="9525">
            <a:solidFill>
              <a:schemeClr val="tx1"/>
            </a:solidFill>
            <a:round/>
            <a:headEnd/>
            <a:tailEnd/>
          </a:ln>
        </p:spPr>
        <p:txBody>
          <a:bodyPr/>
          <a:lstStyle/>
          <a:p>
            <a:endParaRPr lang="en-US"/>
          </a:p>
        </p:txBody>
      </p:sp>
      <p:sp>
        <p:nvSpPr>
          <p:cNvPr id="59490" name="Rectangle 1127"/>
          <p:cNvSpPr>
            <a:spLocks noChangeArrowheads="1"/>
          </p:cNvSpPr>
          <p:nvPr/>
        </p:nvSpPr>
        <p:spPr bwMode="auto">
          <a:xfrm>
            <a:off x="5748338" y="4770438"/>
            <a:ext cx="263525" cy="20637"/>
          </a:xfrm>
          <a:prstGeom prst="rect">
            <a:avLst/>
          </a:prstGeom>
          <a:solidFill>
            <a:srgbClr val="000000"/>
          </a:solidFill>
          <a:ln w="9525">
            <a:solidFill>
              <a:schemeClr val="tx1"/>
            </a:solidFill>
            <a:miter lim="800000"/>
            <a:headEnd/>
            <a:tailEnd/>
          </a:ln>
        </p:spPr>
        <p:txBody>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59491" name="Freeform 1128"/>
          <p:cNvSpPr>
            <a:spLocks/>
          </p:cNvSpPr>
          <p:nvPr/>
        </p:nvSpPr>
        <p:spPr bwMode="auto">
          <a:xfrm>
            <a:off x="5724525" y="4770438"/>
            <a:ext cx="31750" cy="20637"/>
          </a:xfrm>
          <a:custGeom>
            <a:avLst/>
            <a:gdLst>
              <a:gd name="T0" fmla="*/ 2147483647 w 65"/>
              <a:gd name="T1" fmla="*/ 2147483647 h 38"/>
              <a:gd name="T2" fmla="*/ 0 w 65"/>
              <a:gd name="T3" fmla="*/ 2147483647 h 38"/>
              <a:gd name="T4" fmla="*/ 2147483647 w 65"/>
              <a:gd name="T5" fmla="*/ 2147483647 h 38"/>
              <a:gd name="T6" fmla="*/ 2147483647 w 65"/>
              <a:gd name="T7" fmla="*/ 0 h 38"/>
              <a:gd name="T8" fmla="*/ 2147483647 w 65"/>
              <a:gd name="T9" fmla="*/ 2147483647 h 38"/>
              <a:gd name="T10" fmla="*/ 2147483647 w 65"/>
              <a:gd name="T11" fmla="*/ 2147483647 h 38"/>
              <a:gd name="T12" fmla="*/ 0 60000 65536"/>
              <a:gd name="T13" fmla="*/ 0 60000 65536"/>
              <a:gd name="T14" fmla="*/ 0 60000 65536"/>
              <a:gd name="T15" fmla="*/ 0 60000 65536"/>
              <a:gd name="T16" fmla="*/ 0 60000 65536"/>
              <a:gd name="T17" fmla="*/ 0 60000 65536"/>
              <a:gd name="T18" fmla="*/ 0 w 65"/>
              <a:gd name="T19" fmla="*/ 0 h 38"/>
              <a:gd name="T20" fmla="*/ 65 w 6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65" h="38">
                <a:moveTo>
                  <a:pt x="35" y="6"/>
                </a:moveTo>
                <a:lnTo>
                  <a:pt x="0" y="38"/>
                </a:lnTo>
                <a:lnTo>
                  <a:pt x="51" y="38"/>
                </a:lnTo>
                <a:lnTo>
                  <a:pt x="51" y="0"/>
                </a:lnTo>
                <a:lnTo>
                  <a:pt x="65" y="32"/>
                </a:lnTo>
                <a:lnTo>
                  <a:pt x="35" y="6"/>
                </a:lnTo>
                <a:close/>
              </a:path>
            </a:pathLst>
          </a:custGeom>
          <a:solidFill>
            <a:srgbClr val="000000"/>
          </a:solidFill>
          <a:ln w="9525">
            <a:solidFill>
              <a:schemeClr val="tx1"/>
            </a:solidFill>
            <a:round/>
            <a:headEnd/>
            <a:tailEnd/>
          </a:ln>
        </p:spPr>
        <p:txBody>
          <a:bodyPr/>
          <a:lstStyle/>
          <a:p>
            <a:endParaRPr lang="en-US"/>
          </a:p>
        </p:txBody>
      </p:sp>
      <p:sp>
        <p:nvSpPr>
          <p:cNvPr id="59492" name="Freeform 1129"/>
          <p:cNvSpPr>
            <a:spLocks/>
          </p:cNvSpPr>
          <p:nvPr/>
        </p:nvSpPr>
        <p:spPr bwMode="auto">
          <a:xfrm>
            <a:off x="5789613" y="4557713"/>
            <a:ext cx="177800" cy="255587"/>
          </a:xfrm>
          <a:custGeom>
            <a:avLst/>
            <a:gdLst>
              <a:gd name="T0" fmla="*/ 2147483647 w 378"/>
              <a:gd name="T1" fmla="*/ 2147483647 h 482"/>
              <a:gd name="T2" fmla="*/ 2147483647 w 378"/>
              <a:gd name="T3" fmla="*/ 2147483647 h 482"/>
              <a:gd name="T4" fmla="*/ 2147483647 w 378"/>
              <a:gd name="T5" fmla="*/ 2147483647 h 482"/>
              <a:gd name="T6" fmla="*/ 2147483647 w 378"/>
              <a:gd name="T7" fmla="*/ 2147483647 h 482"/>
              <a:gd name="T8" fmla="*/ 2147483647 w 378"/>
              <a:gd name="T9" fmla="*/ 2147483647 h 482"/>
              <a:gd name="T10" fmla="*/ 2147483647 w 378"/>
              <a:gd name="T11" fmla="*/ 2147483647 h 482"/>
              <a:gd name="T12" fmla="*/ 2147483647 w 378"/>
              <a:gd name="T13" fmla="*/ 2147483647 h 482"/>
              <a:gd name="T14" fmla="*/ 2147483647 w 378"/>
              <a:gd name="T15" fmla="*/ 2147483647 h 482"/>
              <a:gd name="T16" fmla="*/ 2147483647 w 378"/>
              <a:gd name="T17" fmla="*/ 2147483647 h 482"/>
              <a:gd name="T18" fmla="*/ 2147483647 w 378"/>
              <a:gd name="T19" fmla="*/ 2147483647 h 482"/>
              <a:gd name="T20" fmla="*/ 2147483647 w 378"/>
              <a:gd name="T21" fmla="*/ 2147483647 h 482"/>
              <a:gd name="T22" fmla="*/ 2147483647 w 378"/>
              <a:gd name="T23" fmla="*/ 2147483647 h 482"/>
              <a:gd name="T24" fmla="*/ 2147483647 w 378"/>
              <a:gd name="T25" fmla="*/ 2147483647 h 482"/>
              <a:gd name="T26" fmla="*/ 2147483647 w 378"/>
              <a:gd name="T27" fmla="*/ 2147483647 h 482"/>
              <a:gd name="T28" fmla="*/ 2147483647 w 378"/>
              <a:gd name="T29" fmla="*/ 2147483647 h 482"/>
              <a:gd name="T30" fmla="*/ 2147483647 w 378"/>
              <a:gd name="T31" fmla="*/ 2147483647 h 482"/>
              <a:gd name="T32" fmla="*/ 2147483647 w 378"/>
              <a:gd name="T33" fmla="*/ 2147483647 h 482"/>
              <a:gd name="T34" fmla="*/ 2147483647 w 378"/>
              <a:gd name="T35" fmla="*/ 2147483647 h 482"/>
              <a:gd name="T36" fmla="*/ 2147483647 w 378"/>
              <a:gd name="T37" fmla="*/ 2147483647 h 482"/>
              <a:gd name="T38" fmla="*/ 2147483647 w 378"/>
              <a:gd name="T39" fmla="*/ 2147483647 h 482"/>
              <a:gd name="T40" fmla="*/ 2147483647 w 378"/>
              <a:gd name="T41" fmla="*/ 2147483647 h 482"/>
              <a:gd name="T42" fmla="*/ 2147483647 w 378"/>
              <a:gd name="T43" fmla="*/ 2147483647 h 482"/>
              <a:gd name="T44" fmla="*/ 2147483647 w 378"/>
              <a:gd name="T45" fmla="*/ 2147483647 h 482"/>
              <a:gd name="T46" fmla="*/ 2147483647 w 378"/>
              <a:gd name="T47" fmla="*/ 2147483647 h 482"/>
              <a:gd name="T48" fmla="*/ 2147483647 w 378"/>
              <a:gd name="T49" fmla="*/ 2147483647 h 482"/>
              <a:gd name="T50" fmla="*/ 2147483647 w 378"/>
              <a:gd name="T51" fmla="*/ 2147483647 h 482"/>
              <a:gd name="T52" fmla="*/ 2147483647 w 378"/>
              <a:gd name="T53" fmla="*/ 2147483647 h 482"/>
              <a:gd name="T54" fmla="*/ 2147483647 w 378"/>
              <a:gd name="T55" fmla="*/ 2147483647 h 482"/>
              <a:gd name="T56" fmla="*/ 2147483647 w 378"/>
              <a:gd name="T57" fmla="*/ 2147483647 h 482"/>
              <a:gd name="T58" fmla="*/ 2147483647 w 378"/>
              <a:gd name="T59" fmla="*/ 2147483647 h 482"/>
              <a:gd name="T60" fmla="*/ 2147483647 w 378"/>
              <a:gd name="T61" fmla="*/ 2147483647 h 482"/>
              <a:gd name="T62" fmla="*/ 2147483647 w 378"/>
              <a:gd name="T63" fmla="*/ 2147483647 h 482"/>
              <a:gd name="T64" fmla="*/ 2147483647 w 378"/>
              <a:gd name="T65" fmla="*/ 2147483647 h 482"/>
              <a:gd name="T66" fmla="*/ 2147483647 w 378"/>
              <a:gd name="T67" fmla="*/ 2147483647 h 482"/>
              <a:gd name="T68" fmla="*/ 2147483647 w 378"/>
              <a:gd name="T69" fmla="*/ 2147483647 h 482"/>
              <a:gd name="T70" fmla="*/ 0 w 378"/>
              <a:gd name="T71" fmla="*/ 2147483647 h 4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8"/>
              <a:gd name="T109" fmla="*/ 0 h 482"/>
              <a:gd name="T110" fmla="*/ 378 w 378"/>
              <a:gd name="T111" fmla="*/ 482 h 4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8" h="482">
                <a:moveTo>
                  <a:pt x="10" y="0"/>
                </a:moveTo>
                <a:lnTo>
                  <a:pt x="29" y="3"/>
                </a:lnTo>
                <a:lnTo>
                  <a:pt x="47" y="8"/>
                </a:lnTo>
                <a:lnTo>
                  <a:pt x="83" y="19"/>
                </a:lnTo>
                <a:lnTo>
                  <a:pt x="100" y="25"/>
                </a:lnTo>
                <a:lnTo>
                  <a:pt x="115" y="32"/>
                </a:lnTo>
                <a:lnTo>
                  <a:pt x="131" y="38"/>
                </a:lnTo>
                <a:lnTo>
                  <a:pt x="145" y="45"/>
                </a:lnTo>
                <a:lnTo>
                  <a:pt x="160" y="52"/>
                </a:lnTo>
                <a:lnTo>
                  <a:pt x="174" y="61"/>
                </a:lnTo>
                <a:lnTo>
                  <a:pt x="187" y="68"/>
                </a:lnTo>
                <a:lnTo>
                  <a:pt x="199" y="76"/>
                </a:lnTo>
                <a:lnTo>
                  <a:pt x="212" y="84"/>
                </a:lnTo>
                <a:lnTo>
                  <a:pt x="223" y="94"/>
                </a:lnTo>
                <a:lnTo>
                  <a:pt x="234" y="102"/>
                </a:lnTo>
                <a:lnTo>
                  <a:pt x="245" y="112"/>
                </a:lnTo>
                <a:lnTo>
                  <a:pt x="254" y="121"/>
                </a:lnTo>
                <a:lnTo>
                  <a:pt x="264" y="131"/>
                </a:lnTo>
                <a:lnTo>
                  <a:pt x="281" y="151"/>
                </a:lnTo>
                <a:lnTo>
                  <a:pt x="297" y="171"/>
                </a:lnTo>
                <a:lnTo>
                  <a:pt x="311" y="192"/>
                </a:lnTo>
                <a:lnTo>
                  <a:pt x="317" y="202"/>
                </a:lnTo>
                <a:lnTo>
                  <a:pt x="323" y="212"/>
                </a:lnTo>
                <a:lnTo>
                  <a:pt x="334" y="233"/>
                </a:lnTo>
                <a:lnTo>
                  <a:pt x="343" y="254"/>
                </a:lnTo>
                <a:lnTo>
                  <a:pt x="351" y="275"/>
                </a:lnTo>
                <a:lnTo>
                  <a:pt x="357" y="295"/>
                </a:lnTo>
                <a:lnTo>
                  <a:pt x="364" y="315"/>
                </a:lnTo>
                <a:lnTo>
                  <a:pt x="368" y="335"/>
                </a:lnTo>
                <a:lnTo>
                  <a:pt x="371" y="354"/>
                </a:lnTo>
                <a:lnTo>
                  <a:pt x="374" y="371"/>
                </a:lnTo>
                <a:lnTo>
                  <a:pt x="377" y="388"/>
                </a:lnTo>
                <a:lnTo>
                  <a:pt x="378" y="419"/>
                </a:lnTo>
                <a:lnTo>
                  <a:pt x="378" y="444"/>
                </a:lnTo>
                <a:lnTo>
                  <a:pt x="378" y="464"/>
                </a:lnTo>
                <a:lnTo>
                  <a:pt x="377" y="482"/>
                </a:lnTo>
                <a:lnTo>
                  <a:pt x="335" y="479"/>
                </a:lnTo>
                <a:lnTo>
                  <a:pt x="336" y="463"/>
                </a:lnTo>
                <a:lnTo>
                  <a:pt x="336" y="444"/>
                </a:lnTo>
                <a:lnTo>
                  <a:pt x="336" y="420"/>
                </a:lnTo>
                <a:lnTo>
                  <a:pt x="335" y="392"/>
                </a:lnTo>
                <a:lnTo>
                  <a:pt x="332" y="376"/>
                </a:lnTo>
                <a:lnTo>
                  <a:pt x="330" y="358"/>
                </a:lnTo>
                <a:lnTo>
                  <a:pt x="327" y="342"/>
                </a:lnTo>
                <a:lnTo>
                  <a:pt x="322" y="324"/>
                </a:lnTo>
                <a:lnTo>
                  <a:pt x="318" y="305"/>
                </a:lnTo>
                <a:lnTo>
                  <a:pt x="311" y="287"/>
                </a:lnTo>
                <a:lnTo>
                  <a:pt x="304" y="268"/>
                </a:lnTo>
                <a:lnTo>
                  <a:pt x="296" y="249"/>
                </a:lnTo>
                <a:lnTo>
                  <a:pt x="285" y="229"/>
                </a:lnTo>
                <a:lnTo>
                  <a:pt x="280" y="220"/>
                </a:lnTo>
                <a:lnTo>
                  <a:pt x="275" y="211"/>
                </a:lnTo>
                <a:lnTo>
                  <a:pt x="262" y="192"/>
                </a:lnTo>
                <a:lnTo>
                  <a:pt x="249" y="174"/>
                </a:lnTo>
                <a:lnTo>
                  <a:pt x="232" y="156"/>
                </a:lnTo>
                <a:lnTo>
                  <a:pt x="224" y="148"/>
                </a:lnTo>
                <a:lnTo>
                  <a:pt x="215" y="139"/>
                </a:lnTo>
                <a:lnTo>
                  <a:pt x="206" y="131"/>
                </a:lnTo>
                <a:lnTo>
                  <a:pt x="195" y="122"/>
                </a:lnTo>
                <a:lnTo>
                  <a:pt x="186" y="114"/>
                </a:lnTo>
                <a:lnTo>
                  <a:pt x="174" y="107"/>
                </a:lnTo>
                <a:lnTo>
                  <a:pt x="162" y="100"/>
                </a:lnTo>
                <a:lnTo>
                  <a:pt x="151" y="93"/>
                </a:lnTo>
                <a:lnTo>
                  <a:pt x="139" y="86"/>
                </a:lnTo>
                <a:lnTo>
                  <a:pt x="126" y="78"/>
                </a:lnTo>
                <a:lnTo>
                  <a:pt x="113" y="72"/>
                </a:lnTo>
                <a:lnTo>
                  <a:pt x="98" y="67"/>
                </a:lnTo>
                <a:lnTo>
                  <a:pt x="83" y="61"/>
                </a:lnTo>
                <a:lnTo>
                  <a:pt x="68" y="55"/>
                </a:lnTo>
                <a:lnTo>
                  <a:pt x="36" y="45"/>
                </a:lnTo>
                <a:lnTo>
                  <a:pt x="19" y="40"/>
                </a:lnTo>
                <a:lnTo>
                  <a:pt x="0" y="37"/>
                </a:lnTo>
                <a:lnTo>
                  <a:pt x="10" y="0"/>
                </a:lnTo>
                <a:close/>
              </a:path>
            </a:pathLst>
          </a:custGeom>
          <a:solidFill>
            <a:srgbClr val="000000"/>
          </a:solidFill>
          <a:ln w="9525">
            <a:solidFill>
              <a:schemeClr val="tx1"/>
            </a:solidFill>
            <a:round/>
            <a:headEnd/>
            <a:tailEnd/>
          </a:ln>
        </p:spPr>
        <p:txBody>
          <a:bodyPr/>
          <a:lstStyle/>
          <a:p>
            <a:endParaRPr lang="en-US"/>
          </a:p>
        </p:txBody>
      </p:sp>
      <p:sp>
        <p:nvSpPr>
          <p:cNvPr id="59493" name="Freeform 1130"/>
          <p:cNvSpPr>
            <a:spLocks/>
          </p:cNvSpPr>
          <p:nvPr/>
        </p:nvSpPr>
        <p:spPr bwMode="auto">
          <a:xfrm>
            <a:off x="5741988" y="4503738"/>
            <a:ext cx="276225" cy="284162"/>
          </a:xfrm>
          <a:custGeom>
            <a:avLst/>
            <a:gdLst>
              <a:gd name="T0" fmla="*/ 2147483647 w 589"/>
              <a:gd name="T1" fmla="*/ 2147483647 h 536"/>
              <a:gd name="T2" fmla="*/ 2147483647 w 589"/>
              <a:gd name="T3" fmla="*/ 0 h 536"/>
              <a:gd name="T4" fmla="*/ 0 w 589"/>
              <a:gd name="T5" fmla="*/ 2147483647 h 536"/>
              <a:gd name="T6" fmla="*/ 2147483647 w 589"/>
              <a:gd name="T7" fmla="*/ 2147483647 h 536"/>
              <a:gd name="T8" fmla="*/ 2147483647 w 589"/>
              <a:gd name="T9" fmla="*/ 2147483647 h 536"/>
              <a:gd name="T10" fmla="*/ 0 60000 65536"/>
              <a:gd name="T11" fmla="*/ 0 60000 65536"/>
              <a:gd name="T12" fmla="*/ 0 60000 65536"/>
              <a:gd name="T13" fmla="*/ 0 60000 65536"/>
              <a:gd name="T14" fmla="*/ 0 60000 65536"/>
              <a:gd name="T15" fmla="*/ 0 w 589"/>
              <a:gd name="T16" fmla="*/ 0 h 536"/>
              <a:gd name="T17" fmla="*/ 589 w 589"/>
              <a:gd name="T18" fmla="*/ 536 h 536"/>
            </a:gdLst>
            <a:ahLst/>
            <a:cxnLst>
              <a:cxn ang="T10">
                <a:pos x="T0" y="T1"/>
              </a:cxn>
              <a:cxn ang="T11">
                <a:pos x="T2" y="T3"/>
              </a:cxn>
              <a:cxn ang="T12">
                <a:pos x="T4" y="T5"/>
              </a:cxn>
              <a:cxn ang="T13">
                <a:pos x="T6" y="T7"/>
              </a:cxn>
              <a:cxn ang="T14">
                <a:pos x="T8" y="T9"/>
              </a:cxn>
            </a:cxnLst>
            <a:rect l="T15" t="T16" r="T17" b="T18"/>
            <a:pathLst>
              <a:path w="589" h="536">
                <a:moveTo>
                  <a:pt x="589" y="27"/>
                </a:moveTo>
                <a:lnTo>
                  <a:pt x="559" y="0"/>
                </a:lnTo>
                <a:lnTo>
                  <a:pt x="0" y="510"/>
                </a:lnTo>
                <a:lnTo>
                  <a:pt x="30" y="536"/>
                </a:lnTo>
                <a:lnTo>
                  <a:pt x="589" y="27"/>
                </a:lnTo>
                <a:close/>
              </a:path>
            </a:pathLst>
          </a:custGeom>
          <a:solidFill>
            <a:srgbClr val="000000"/>
          </a:solidFill>
          <a:ln w="9525">
            <a:solidFill>
              <a:schemeClr val="tx1"/>
            </a:solidFill>
            <a:round/>
            <a:headEnd/>
            <a:tailEnd/>
          </a:ln>
        </p:spPr>
        <p:txBody>
          <a:bodyPr/>
          <a:lstStyle/>
          <a:p>
            <a:endParaRPr lang="en-US"/>
          </a:p>
        </p:txBody>
      </p:sp>
      <p:sp>
        <p:nvSpPr>
          <p:cNvPr id="59494" name="Rectangle 1131"/>
          <p:cNvSpPr>
            <a:spLocks noChangeArrowheads="1"/>
          </p:cNvSpPr>
          <p:nvPr/>
        </p:nvSpPr>
        <p:spPr bwMode="auto">
          <a:xfrm>
            <a:off x="5748338" y="4770438"/>
            <a:ext cx="263525" cy="20637"/>
          </a:xfrm>
          <a:prstGeom prst="rect">
            <a:avLst/>
          </a:prstGeom>
          <a:solidFill>
            <a:srgbClr val="000000"/>
          </a:solidFill>
          <a:ln w="9525">
            <a:solidFill>
              <a:schemeClr val="tx1"/>
            </a:solidFill>
            <a:miter lim="800000"/>
            <a:headEnd/>
            <a:tailEnd/>
          </a:ln>
        </p:spPr>
        <p:txBody>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59495" name="Freeform 1132"/>
          <p:cNvSpPr>
            <a:spLocks/>
          </p:cNvSpPr>
          <p:nvPr/>
        </p:nvSpPr>
        <p:spPr bwMode="auto">
          <a:xfrm>
            <a:off x="5724525" y="4770438"/>
            <a:ext cx="31750" cy="20637"/>
          </a:xfrm>
          <a:custGeom>
            <a:avLst/>
            <a:gdLst>
              <a:gd name="T0" fmla="*/ 2147483647 w 65"/>
              <a:gd name="T1" fmla="*/ 2147483647 h 38"/>
              <a:gd name="T2" fmla="*/ 0 w 65"/>
              <a:gd name="T3" fmla="*/ 2147483647 h 38"/>
              <a:gd name="T4" fmla="*/ 2147483647 w 65"/>
              <a:gd name="T5" fmla="*/ 2147483647 h 38"/>
              <a:gd name="T6" fmla="*/ 2147483647 w 65"/>
              <a:gd name="T7" fmla="*/ 0 h 38"/>
              <a:gd name="T8" fmla="*/ 2147483647 w 65"/>
              <a:gd name="T9" fmla="*/ 2147483647 h 38"/>
              <a:gd name="T10" fmla="*/ 2147483647 w 65"/>
              <a:gd name="T11" fmla="*/ 2147483647 h 38"/>
              <a:gd name="T12" fmla="*/ 0 60000 65536"/>
              <a:gd name="T13" fmla="*/ 0 60000 65536"/>
              <a:gd name="T14" fmla="*/ 0 60000 65536"/>
              <a:gd name="T15" fmla="*/ 0 60000 65536"/>
              <a:gd name="T16" fmla="*/ 0 60000 65536"/>
              <a:gd name="T17" fmla="*/ 0 60000 65536"/>
              <a:gd name="T18" fmla="*/ 0 w 65"/>
              <a:gd name="T19" fmla="*/ 0 h 38"/>
              <a:gd name="T20" fmla="*/ 65 w 6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65" h="38">
                <a:moveTo>
                  <a:pt x="35" y="6"/>
                </a:moveTo>
                <a:lnTo>
                  <a:pt x="0" y="38"/>
                </a:lnTo>
                <a:lnTo>
                  <a:pt x="51" y="38"/>
                </a:lnTo>
                <a:lnTo>
                  <a:pt x="51" y="0"/>
                </a:lnTo>
                <a:lnTo>
                  <a:pt x="65" y="32"/>
                </a:lnTo>
                <a:lnTo>
                  <a:pt x="35" y="6"/>
                </a:lnTo>
                <a:close/>
              </a:path>
            </a:pathLst>
          </a:custGeom>
          <a:solidFill>
            <a:srgbClr val="000000"/>
          </a:solidFill>
          <a:ln w="9525">
            <a:solidFill>
              <a:schemeClr val="tx1"/>
            </a:solidFill>
            <a:round/>
            <a:headEnd/>
            <a:tailEnd/>
          </a:ln>
        </p:spPr>
        <p:txBody>
          <a:bodyPr/>
          <a:lstStyle/>
          <a:p>
            <a:endParaRPr lang="en-US"/>
          </a:p>
        </p:txBody>
      </p:sp>
      <p:sp>
        <p:nvSpPr>
          <p:cNvPr id="59496" name="Freeform 1133"/>
          <p:cNvSpPr>
            <a:spLocks/>
          </p:cNvSpPr>
          <p:nvPr/>
        </p:nvSpPr>
        <p:spPr bwMode="auto">
          <a:xfrm>
            <a:off x="5789613" y="4557713"/>
            <a:ext cx="177800" cy="255587"/>
          </a:xfrm>
          <a:custGeom>
            <a:avLst/>
            <a:gdLst>
              <a:gd name="T0" fmla="*/ 2147483647 w 378"/>
              <a:gd name="T1" fmla="*/ 2147483647 h 482"/>
              <a:gd name="T2" fmla="*/ 2147483647 w 378"/>
              <a:gd name="T3" fmla="*/ 2147483647 h 482"/>
              <a:gd name="T4" fmla="*/ 2147483647 w 378"/>
              <a:gd name="T5" fmla="*/ 2147483647 h 482"/>
              <a:gd name="T6" fmla="*/ 2147483647 w 378"/>
              <a:gd name="T7" fmla="*/ 2147483647 h 482"/>
              <a:gd name="T8" fmla="*/ 2147483647 w 378"/>
              <a:gd name="T9" fmla="*/ 2147483647 h 482"/>
              <a:gd name="T10" fmla="*/ 2147483647 w 378"/>
              <a:gd name="T11" fmla="*/ 2147483647 h 482"/>
              <a:gd name="T12" fmla="*/ 2147483647 w 378"/>
              <a:gd name="T13" fmla="*/ 2147483647 h 482"/>
              <a:gd name="T14" fmla="*/ 2147483647 w 378"/>
              <a:gd name="T15" fmla="*/ 2147483647 h 482"/>
              <a:gd name="T16" fmla="*/ 2147483647 w 378"/>
              <a:gd name="T17" fmla="*/ 2147483647 h 482"/>
              <a:gd name="T18" fmla="*/ 2147483647 w 378"/>
              <a:gd name="T19" fmla="*/ 2147483647 h 482"/>
              <a:gd name="T20" fmla="*/ 2147483647 w 378"/>
              <a:gd name="T21" fmla="*/ 2147483647 h 482"/>
              <a:gd name="T22" fmla="*/ 2147483647 w 378"/>
              <a:gd name="T23" fmla="*/ 2147483647 h 482"/>
              <a:gd name="T24" fmla="*/ 2147483647 w 378"/>
              <a:gd name="T25" fmla="*/ 2147483647 h 482"/>
              <a:gd name="T26" fmla="*/ 2147483647 w 378"/>
              <a:gd name="T27" fmla="*/ 2147483647 h 482"/>
              <a:gd name="T28" fmla="*/ 2147483647 w 378"/>
              <a:gd name="T29" fmla="*/ 2147483647 h 482"/>
              <a:gd name="T30" fmla="*/ 2147483647 w 378"/>
              <a:gd name="T31" fmla="*/ 2147483647 h 482"/>
              <a:gd name="T32" fmla="*/ 2147483647 w 378"/>
              <a:gd name="T33" fmla="*/ 2147483647 h 482"/>
              <a:gd name="T34" fmla="*/ 2147483647 w 378"/>
              <a:gd name="T35" fmla="*/ 2147483647 h 482"/>
              <a:gd name="T36" fmla="*/ 2147483647 w 378"/>
              <a:gd name="T37" fmla="*/ 2147483647 h 482"/>
              <a:gd name="T38" fmla="*/ 2147483647 w 378"/>
              <a:gd name="T39" fmla="*/ 2147483647 h 482"/>
              <a:gd name="T40" fmla="*/ 2147483647 w 378"/>
              <a:gd name="T41" fmla="*/ 2147483647 h 482"/>
              <a:gd name="T42" fmla="*/ 2147483647 w 378"/>
              <a:gd name="T43" fmla="*/ 2147483647 h 482"/>
              <a:gd name="T44" fmla="*/ 2147483647 w 378"/>
              <a:gd name="T45" fmla="*/ 2147483647 h 482"/>
              <a:gd name="T46" fmla="*/ 2147483647 w 378"/>
              <a:gd name="T47" fmla="*/ 2147483647 h 482"/>
              <a:gd name="T48" fmla="*/ 2147483647 w 378"/>
              <a:gd name="T49" fmla="*/ 2147483647 h 482"/>
              <a:gd name="T50" fmla="*/ 2147483647 w 378"/>
              <a:gd name="T51" fmla="*/ 2147483647 h 482"/>
              <a:gd name="T52" fmla="*/ 2147483647 w 378"/>
              <a:gd name="T53" fmla="*/ 2147483647 h 482"/>
              <a:gd name="T54" fmla="*/ 2147483647 w 378"/>
              <a:gd name="T55" fmla="*/ 2147483647 h 482"/>
              <a:gd name="T56" fmla="*/ 2147483647 w 378"/>
              <a:gd name="T57" fmla="*/ 2147483647 h 482"/>
              <a:gd name="T58" fmla="*/ 2147483647 w 378"/>
              <a:gd name="T59" fmla="*/ 2147483647 h 482"/>
              <a:gd name="T60" fmla="*/ 2147483647 w 378"/>
              <a:gd name="T61" fmla="*/ 2147483647 h 482"/>
              <a:gd name="T62" fmla="*/ 2147483647 w 378"/>
              <a:gd name="T63" fmla="*/ 2147483647 h 482"/>
              <a:gd name="T64" fmla="*/ 2147483647 w 378"/>
              <a:gd name="T65" fmla="*/ 2147483647 h 482"/>
              <a:gd name="T66" fmla="*/ 2147483647 w 378"/>
              <a:gd name="T67" fmla="*/ 2147483647 h 482"/>
              <a:gd name="T68" fmla="*/ 2147483647 w 378"/>
              <a:gd name="T69" fmla="*/ 2147483647 h 482"/>
              <a:gd name="T70" fmla="*/ 0 w 378"/>
              <a:gd name="T71" fmla="*/ 2147483647 h 4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8"/>
              <a:gd name="T109" fmla="*/ 0 h 482"/>
              <a:gd name="T110" fmla="*/ 378 w 378"/>
              <a:gd name="T111" fmla="*/ 482 h 4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8" h="482">
                <a:moveTo>
                  <a:pt x="10" y="0"/>
                </a:moveTo>
                <a:lnTo>
                  <a:pt x="29" y="3"/>
                </a:lnTo>
                <a:lnTo>
                  <a:pt x="47" y="8"/>
                </a:lnTo>
                <a:lnTo>
                  <a:pt x="83" y="19"/>
                </a:lnTo>
                <a:lnTo>
                  <a:pt x="100" y="25"/>
                </a:lnTo>
                <a:lnTo>
                  <a:pt x="115" y="32"/>
                </a:lnTo>
                <a:lnTo>
                  <a:pt x="131" y="38"/>
                </a:lnTo>
                <a:lnTo>
                  <a:pt x="145" y="45"/>
                </a:lnTo>
                <a:lnTo>
                  <a:pt x="160" y="52"/>
                </a:lnTo>
                <a:lnTo>
                  <a:pt x="174" y="61"/>
                </a:lnTo>
                <a:lnTo>
                  <a:pt x="187" y="68"/>
                </a:lnTo>
                <a:lnTo>
                  <a:pt x="199" y="76"/>
                </a:lnTo>
                <a:lnTo>
                  <a:pt x="212" y="84"/>
                </a:lnTo>
                <a:lnTo>
                  <a:pt x="223" y="94"/>
                </a:lnTo>
                <a:lnTo>
                  <a:pt x="234" y="102"/>
                </a:lnTo>
                <a:lnTo>
                  <a:pt x="245" y="112"/>
                </a:lnTo>
                <a:lnTo>
                  <a:pt x="254" y="121"/>
                </a:lnTo>
                <a:lnTo>
                  <a:pt x="264" y="131"/>
                </a:lnTo>
                <a:lnTo>
                  <a:pt x="281" y="151"/>
                </a:lnTo>
                <a:lnTo>
                  <a:pt x="297" y="171"/>
                </a:lnTo>
                <a:lnTo>
                  <a:pt x="311" y="192"/>
                </a:lnTo>
                <a:lnTo>
                  <a:pt x="317" y="202"/>
                </a:lnTo>
                <a:lnTo>
                  <a:pt x="323" y="212"/>
                </a:lnTo>
                <a:lnTo>
                  <a:pt x="334" y="233"/>
                </a:lnTo>
                <a:lnTo>
                  <a:pt x="343" y="254"/>
                </a:lnTo>
                <a:lnTo>
                  <a:pt x="351" y="275"/>
                </a:lnTo>
                <a:lnTo>
                  <a:pt x="357" y="295"/>
                </a:lnTo>
                <a:lnTo>
                  <a:pt x="364" y="315"/>
                </a:lnTo>
                <a:lnTo>
                  <a:pt x="368" y="335"/>
                </a:lnTo>
                <a:lnTo>
                  <a:pt x="371" y="354"/>
                </a:lnTo>
                <a:lnTo>
                  <a:pt x="374" y="371"/>
                </a:lnTo>
                <a:lnTo>
                  <a:pt x="377" y="388"/>
                </a:lnTo>
                <a:lnTo>
                  <a:pt x="378" y="419"/>
                </a:lnTo>
                <a:lnTo>
                  <a:pt x="378" y="444"/>
                </a:lnTo>
                <a:lnTo>
                  <a:pt x="378" y="464"/>
                </a:lnTo>
                <a:lnTo>
                  <a:pt x="377" y="482"/>
                </a:lnTo>
                <a:lnTo>
                  <a:pt x="335" y="479"/>
                </a:lnTo>
                <a:lnTo>
                  <a:pt x="336" y="463"/>
                </a:lnTo>
                <a:lnTo>
                  <a:pt x="336" y="444"/>
                </a:lnTo>
                <a:lnTo>
                  <a:pt x="336" y="420"/>
                </a:lnTo>
                <a:lnTo>
                  <a:pt x="335" y="392"/>
                </a:lnTo>
                <a:lnTo>
                  <a:pt x="332" y="376"/>
                </a:lnTo>
                <a:lnTo>
                  <a:pt x="330" y="358"/>
                </a:lnTo>
                <a:lnTo>
                  <a:pt x="327" y="342"/>
                </a:lnTo>
                <a:lnTo>
                  <a:pt x="322" y="324"/>
                </a:lnTo>
                <a:lnTo>
                  <a:pt x="318" y="305"/>
                </a:lnTo>
                <a:lnTo>
                  <a:pt x="311" y="287"/>
                </a:lnTo>
                <a:lnTo>
                  <a:pt x="304" y="268"/>
                </a:lnTo>
                <a:lnTo>
                  <a:pt x="296" y="249"/>
                </a:lnTo>
                <a:lnTo>
                  <a:pt x="285" y="229"/>
                </a:lnTo>
                <a:lnTo>
                  <a:pt x="280" y="220"/>
                </a:lnTo>
                <a:lnTo>
                  <a:pt x="275" y="211"/>
                </a:lnTo>
                <a:lnTo>
                  <a:pt x="262" y="192"/>
                </a:lnTo>
                <a:lnTo>
                  <a:pt x="249" y="174"/>
                </a:lnTo>
                <a:lnTo>
                  <a:pt x="232" y="156"/>
                </a:lnTo>
                <a:lnTo>
                  <a:pt x="224" y="148"/>
                </a:lnTo>
                <a:lnTo>
                  <a:pt x="215" y="139"/>
                </a:lnTo>
                <a:lnTo>
                  <a:pt x="206" y="131"/>
                </a:lnTo>
                <a:lnTo>
                  <a:pt x="195" y="122"/>
                </a:lnTo>
                <a:lnTo>
                  <a:pt x="186" y="114"/>
                </a:lnTo>
                <a:lnTo>
                  <a:pt x="174" y="107"/>
                </a:lnTo>
                <a:lnTo>
                  <a:pt x="162" y="100"/>
                </a:lnTo>
                <a:lnTo>
                  <a:pt x="151" y="93"/>
                </a:lnTo>
                <a:lnTo>
                  <a:pt x="139" y="86"/>
                </a:lnTo>
                <a:lnTo>
                  <a:pt x="126" y="78"/>
                </a:lnTo>
                <a:lnTo>
                  <a:pt x="113" y="72"/>
                </a:lnTo>
                <a:lnTo>
                  <a:pt x="98" y="67"/>
                </a:lnTo>
                <a:lnTo>
                  <a:pt x="83" y="61"/>
                </a:lnTo>
                <a:lnTo>
                  <a:pt x="68" y="55"/>
                </a:lnTo>
                <a:lnTo>
                  <a:pt x="36" y="45"/>
                </a:lnTo>
                <a:lnTo>
                  <a:pt x="19" y="40"/>
                </a:lnTo>
                <a:lnTo>
                  <a:pt x="0" y="37"/>
                </a:lnTo>
                <a:lnTo>
                  <a:pt x="10" y="0"/>
                </a:lnTo>
                <a:close/>
              </a:path>
            </a:pathLst>
          </a:custGeom>
          <a:solidFill>
            <a:srgbClr val="000000"/>
          </a:solidFill>
          <a:ln w="9525">
            <a:solidFill>
              <a:schemeClr val="tx1"/>
            </a:solidFill>
            <a:round/>
            <a:headEnd/>
            <a:tailEnd/>
          </a:ln>
        </p:spPr>
        <p:txBody>
          <a:bodyPr/>
          <a:lstStyle/>
          <a:p>
            <a:endParaRPr lang="en-US"/>
          </a:p>
        </p:txBody>
      </p:sp>
      <p:sp>
        <p:nvSpPr>
          <p:cNvPr id="59497" name="Freeform 1134"/>
          <p:cNvSpPr>
            <a:spLocks/>
          </p:cNvSpPr>
          <p:nvPr/>
        </p:nvSpPr>
        <p:spPr bwMode="auto">
          <a:xfrm>
            <a:off x="5740400" y="4497388"/>
            <a:ext cx="276225" cy="284162"/>
          </a:xfrm>
          <a:custGeom>
            <a:avLst/>
            <a:gdLst>
              <a:gd name="T0" fmla="*/ 2147483647 w 589"/>
              <a:gd name="T1" fmla="*/ 2147483647 h 536"/>
              <a:gd name="T2" fmla="*/ 2147483647 w 589"/>
              <a:gd name="T3" fmla="*/ 0 h 536"/>
              <a:gd name="T4" fmla="*/ 0 w 589"/>
              <a:gd name="T5" fmla="*/ 2147483647 h 536"/>
              <a:gd name="T6" fmla="*/ 2147483647 w 589"/>
              <a:gd name="T7" fmla="*/ 2147483647 h 536"/>
              <a:gd name="T8" fmla="*/ 2147483647 w 589"/>
              <a:gd name="T9" fmla="*/ 2147483647 h 536"/>
              <a:gd name="T10" fmla="*/ 0 60000 65536"/>
              <a:gd name="T11" fmla="*/ 0 60000 65536"/>
              <a:gd name="T12" fmla="*/ 0 60000 65536"/>
              <a:gd name="T13" fmla="*/ 0 60000 65536"/>
              <a:gd name="T14" fmla="*/ 0 60000 65536"/>
              <a:gd name="T15" fmla="*/ 0 w 589"/>
              <a:gd name="T16" fmla="*/ 0 h 536"/>
              <a:gd name="T17" fmla="*/ 589 w 589"/>
              <a:gd name="T18" fmla="*/ 536 h 536"/>
            </a:gdLst>
            <a:ahLst/>
            <a:cxnLst>
              <a:cxn ang="T10">
                <a:pos x="T0" y="T1"/>
              </a:cxn>
              <a:cxn ang="T11">
                <a:pos x="T2" y="T3"/>
              </a:cxn>
              <a:cxn ang="T12">
                <a:pos x="T4" y="T5"/>
              </a:cxn>
              <a:cxn ang="T13">
                <a:pos x="T6" y="T7"/>
              </a:cxn>
              <a:cxn ang="T14">
                <a:pos x="T8" y="T9"/>
              </a:cxn>
            </a:cxnLst>
            <a:rect l="T15" t="T16" r="T17" b="T18"/>
            <a:pathLst>
              <a:path w="589" h="536">
                <a:moveTo>
                  <a:pt x="589" y="27"/>
                </a:moveTo>
                <a:lnTo>
                  <a:pt x="559" y="0"/>
                </a:lnTo>
                <a:lnTo>
                  <a:pt x="0" y="510"/>
                </a:lnTo>
                <a:lnTo>
                  <a:pt x="30" y="536"/>
                </a:lnTo>
                <a:lnTo>
                  <a:pt x="589" y="27"/>
                </a:lnTo>
                <a:close/>
              </a:path>
            </a:pathLst>
          </a:custGeom>
          <a:solidFill>
            <a:srgbClr val="FFFFFF"/>
          </a:solidFill>
          <a:ln w="9525">
            <a:solidFill>
              <a:schemeClr val="tx1"/>
            </a:solidFill>
            <a:round/>
            <a:headEnd/>
            <a:tailEnd/>
          </a:ln>
        </p:spPr>
        <p:txBody>
          <a:bodyPr/>
          <a:lstStyle/>
          <a:p>
            <a:endParaRPr lang="en-US"/>
          </a:p>
        </p:txBody>
      </p:sp>
      <p:sp>
        <p:nvSpPr>
          <p:cNvPr id="59498" name="Rectangle 1135"/>
          <p:cNvSpPr>
            <a:spLocks noChangeArrowheads="1"/>
          </p:cNvSpPr>
          <p:nvPr/>
        </p:nvSpPr>
        <p:spPr bwMode="auto">
          <a:xfrm>
            <a:off x="5746750" y="4764088"/>
            <a:ext cx="263525" cy="20637"/>
          </a:xfrm>
          <a:prstGeom prst="rect">
            <a:avLst/>
          </a:prstGeom>
          <a:solidFill>
            <a:srgbClr val="FFFFFF"/>
          </a:solidFill>
          <a:ln w="9525">
            <a:solidFill>
              <a:schemeClr val="tx1"/>
            </a:solidFill>
            <a:miter lim="800000"/>
            <a:headEnd/>
            <a:tailEnd/>
          </a:ln>
        </p:spPr>
        <p:txBody>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59499" name="Freeform 1136"/>
          <p:cNvSpPr>
            <a:spLocks/>
          </p:cNvSpPr>
          <p:nvPr/>
        </p:nvSpPr>
        <p:spPr bwMode="auto">
          <a:xfrm>
            <a:off x="5722938" y="4764088"/>
            <a:ext cx="31750" cy="20637"/>
          </a:xfrm>
          <a:custGeom>
            <a:avLst/>
            <a:gdLst>
              <a:gd name="T0" fmla="*/ 2147483647 w 65"/>
              <a:gd name="T1" fmla="*/ 2147483647 h 38"/>
              <a:gd name="T2" fmla="*/ 0 w 65"/>
              <a:gd name="T3" fmla="*/ 2147483647 h 38"/>
              <a:gd name="T4" fmla="*/ 2147483647 w 65"/>
              <a:gd name="T5" fmla="*/ 2147483647 h 38"/>
              <a:gd name="T6" fmla="*/ 2147483647 w 65"/>
              <a:gd name="T7" fmla="*/ 0 h 38"/>
              <a:gd name="T8" fmla="*/ 2147483647 w 65"/>
              <a:gd name="T9" fmla="*/ 2147483647 h 38"/>
              <a:gd name="T10" fmla="*/ 2147483647 w 65"/>
              <a:gd name="T11" fmla="*/ 2147483647 h 38"/>
              <a:gd name="T12" fmla="*/ 0 60000 65536"/>
              <a:gd name="T13" fmla="*/ 0 60000 65536"/>
              <a:gd name="T14" fmla="*/ 0 60000 65536"/>
              <a:gd name="T15" fmla="*/ 0 60000 65536"/>
              <a:gd name="T16" fmla="*/ 0 60000 65536"/>
              <a:gd name="T17" fmla="*/ 0 60000 65536"/>
              <a:gd name="T18" fmla="*/ 0 w 65"/>
              <a:gd name="T19" fmla="*/ 0 h 38"/>
              <a:gd name="T20" fmla="*/ 65 w 6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65" h="38">
                <a:moveTo>
                  <a:pt x="35" y="6"/>
                </a:moveTo>
                <a:lnTo>
                  <a:pt x="0" y="38"/>
                </a:lnTo>
                <a:lnTo>
                  <a:pt x="51" y="38"/>
                </a:lnTo>
                <a:lnTo>
                  <a:pt x="51" y="0"/>
                </a:lnTo>
                <a:lnTo>
                  <a:pt x="65" y="32"/>
                </a:lnTo>
                <a:lnTo>
                  <a:pt x="35" y="6"/>
                </a:lnTo>
                <a:close/>
              </a:path>
            </a:pathLst>
          </a:custGeom>
          <a:solidFill>
            <a:srgbClr val="FFFFFF"/>
          </a:solidFill>
          <a:ln w="9525">
            <a:solidFill>
              <a:schemeClr val="tx1"/>
            </a:solidFill>
            <a:round/>
            <a:headEnd/>
            <a:tailEnd/>
          </a:ln>
        </p:spPr>
        <p:txBody>
          <a:bodyPr/>
          <a:lstStyle/>
          <a:p>
            <a:endParaRPr lang="en-US"/>
          </a:p>
        </p:txBody>
      </p:sp>
      <p:sp>
        <p:nvSpPr>
          <p:cNvPr id="59500" name="Freeform 1137"/>
          <p:cNvSpPr>
            <a:spLocks/>
          </p:cNvSpPr>
          <p:nvPr/>
        </p:nvSpPr>
        <p:spPr bwMode="auto">
          <a:xfrm>
            <a:off x="5789613" y="4551363"/>
            <a:ext cx="176212" cy="255587"/>
          </a:xfrm>
          <a:custGeom>
            <a:avLst/>
            <a:gdLst>
              <a:gd name="T0" fmla="*/ 2147483647 w 377"/>
              <a:gd name="T1" fmla="*/ 2147483647 h 482"/>
              <a:gd name="T2" fmla="*/ 2147483647 w 377"/>
              <a:gd name="T3" fmla="*/ 2147483647 h 482"/>
              <a:gd name="T4" fmla="*/ 2147483647 w 377"/>
              <a:gd name="T5" fmla="*/ 2147483647 h 482"/>
              <a:gd name="T6" fmla="*/ 2147483647 w 377"/>
              <a:gd name="T7" fmla="*/ 2147483647 h 482"/>
              <a:gd name="T8" fmla="*/ 2147483647 w 377"/>
              <a:gd name="T9" fmla="*/ 2147483647 h 482"/>
              <a:gd name="T10" fmla="*/ 2147483647 w 377"/>
              <a:gd name="T11" fmla="*/ 2147483647 h 482"/>
              <a:gd name="T12" fmla="*/ 2147483647 w 377"/>
              <a:gd name="T13" fmla="*/ 2147483647 h 482"/>
              <a:gd name="T14" fmla="*/ 2147483647 w 377"/>
              <a:gd name="T15" fmla="*/ 2147483647 h 482"/>
              <a:gd name="T16" fmla="*/ 2147483647 w 377"/>
              <a:gd name="T17" fmla="*/ 2147483647 h 482"/>
              <a:gd name="T18" fmla="*/ 2147483647 w 377"/>
              <a:gd name="T19" fmla="*/ 2147483647 h 482"/>
              <a:gd name="T20" fmla="*/ 2147483647 w 377"/>
              <a:gd name="T21" fmla="*/ 2147483647 h 482"/>
              <a:gd name="T22" fmla="*/ 2147483647 w 377"/>
              <a:gd name="T23" fmla="*/ 2147483647 h 482"/>
              <a:gd name="T24" fmla="*/ 2147483647 w 377"/>
              <a:gd name="T25" fmla="*/ 2147483647 h 482"/>
              <a:gd name="T26" fmla="*/ 2147483647 w 377"/>
              <a:gd name="T27" fmla="*/ 2147483647 h 482"/>
              <a:gd name="T28" fmla="*/ 2147483647 w 377"/>
              <a:gd name="T29" fmla="*/ 2147483647 h 482"/>
              <a:gd name="T30" fmla="*/ 2147483647 w 377"/>
              <a:gd name="T31" fmla="*/ 2147483647 h 482"/>
              <a:gd name="T32" fmla="*/ 2147483647 w 377"/>
              <a:gd name="T33" fmla="*/ 2147483647 h 482"/>
              <a:gd name="T34" fmla="*/ 2147483647 w 377"/>
              <a:gd name="T35" fmla="*/ 2147483647 h 482"/>
              <a:gd name="T36" fmla="*/ 2147483647 w 377"/>
              <a:gd name="T37" fmla="*/ 2147483647 h 482"/>
              <a:gd name="T38" fmla="*/ 2147483647 w 377"/>
              <a:gd name="T39" fmla="*/ 2147483647 h 482"/>
              <a:gd name="T40" fmla="*/ 2147483647 w 377"/>
              <a:gd name="T41" fmla="*/ 2147483647 h 482"/>
              <a:gd name="T42" fmla="*/ 2147483647 w 377"/>
              <a:gd name="T43" fmla="*/ 2147483647 h 482"/>
              <a:gd name="T44" fmla="*/ 2147483647 w 377"/>
              <a:gd name="T45" fmla="*/ 2147483647 h 482"/>
              <a:gd name="T46" fmla="*/ 2147483647 w 377"/>
              <a:gd name="T47" fmla="*/ 2147483647 h 482"/>
              <a:gd name="T48" fmla="*/ 2147483647 w 377"/>
              <a:gd name="T49" fmla="*/ 2147483647 h 482"/>
              <a:gd name="T50" fmla="*/ 2147483647 w 377"/>
              <a:gd name="T51" fmla="*/ 2147483647 h 482"/>
              <a:gd name="T52" fmla="*/ 2147483647 w 377"/>
              <a:gd name="T53" fmla="*/ 2147483647 h 482"/>
              <a:gd name="T54" fmla="*/ 2147483647 w 377"/>
              <a:gd name="T55" fmla="*/ 2147483647 h 482"/>
              <a:gd name="T56" fmla="*/ 2147483647 w 377"/>
              <a:gd name="T57" fmla="*/ 2147483647 h 482"/>
              <a:gd name="T58" fmla="*/ 2147483647 w 377"/>
              <a:gd name="T59" fmla="*/ 2147483647 h 482"/>
              <a:gd name="T60" fmla="*/ 2147483647 w 377"/>
              <a:gd name="T61" fmla="*/ 2147483647 h 482"/>
              <a:gd name="T62" fmla="*/ 2147483647 w 377"/>
              <a:gd name="T63" fmla="*/ 2147483647 h 482"/>
              <a:gd name="T64" fmla="*/ 2147483647 w 377"/>
              <a:gd name="T65" fmla="*/ 2147483647 h 482"/>
              <a:gd name="T66" fmla="*/ 2147483647 w 377"/>
              <a:gd name="T67" fmla="*/ 2147483647 h 482"/>
              <a:gd name="T68" fmla="*/ 2147483647 w 377"/>
              <a:gd name="T69" fmla="*/ 2147483647 h 482"/>
              <a:gd name="T70" fmla="*/ 0 w 377"/>
              <a:gd name="T71" fmla="*/ 2147483647 h 4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7"/>
              <a:gd name="T109" fmla="*/ 0 h 482"/>
              <a:gd name="T110" fmla="*/ 377 w 377"/>
              <a:gd name="T111" fmla="*/ 482 h 4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7" h="482">
                <a:moveTo>
                  <a:pt x="9" y="0"/>
                </a:moveTo>
                <a:lnTo>
                  <a:pt x="29" y="3"/>
                </a:lnTo>
                <a:lnTo>
                  <a:pt x="47" y="8"/>
                </a:lnTo>
                <a:lnTo>
                  <a:pt x="82" y="19"/>
                </a:lnTo>
                <a:lnTo>
                  <a:pt x="99" y="25"/>
                </a:lnTo>
                <a:lnTo>
                  <a:pt x="115" y="32"/>
                </a:lnTo>
                <a:lnTo>
                  <a:pt x="130" y="38"/>
                </a:lnTo>
                <a:lnTo>
                  <a:pt x="145" y="45"/>
                </a:lnTo>
                <a:lnTo>
                  <a:pt x="159" y="52"/>
                </a:lnTo>
                <a:lnTo>
                  <a:pt x="174" y="61"/>
                </a:lnTo>
                <a:lnTo>
                  <a:pt x="187" y="68"/>
                </a:lnTo>
                <a:lnTo>
                  <a:pt x="198" y="76"/>
                </a:lnTo>
                <a:lnTo>
                  <a:pt x="211" y="84"/>
                </a:lnTo>
                <a:lnTo>
                  <a:pt x="222" y="94"/>
                </a:lnTo>
                <a:lnTo>
                  <a:pt x="234" y="102"/>
                </a:lnTo>
                <a:lnTo>
                  <a:pt x="244" y="112"/>
                </a:lnTo>
                <a:lnTo>
                  <a:pt x="253" y="121"/>
                </a:lnTo>
                <a:lnTo>
                  <a:pt x="264" y="131"/>
                </a:lnTo>
                <a:lnTo>
                  <a:pt x="281" y="151"/>
                </a:lnTo>
                <a:lnTo>
                  <a:pt x="296" y="171"/>
                </a:lnTo>
                <a:lnTo>
                  <a:pt x="311" y="192"/>
                </a:lnTo>
                <a:lnTo>
                  <a:pt x="316" y="202"/>
                </a:lnTo>
                <a:lnTo>
                  <a:pt x="322" y="212"/>
                </a:lnTo>
                <a:lnTo>
                  <a:pt x="333" y="233"/>
                </a:lnTo>
                <a:lnTo>
                  <a:pt x="342" y="254"/>
                </a:lnTo>
                <a:lnTo>
                  <a:pt x="350" y="275"/>
                </a:lnTo>
                <a:lnTo>
                  <a:pt x="356" y="295"/>
                </a:lnTo>
                <a:lnTo>
                  <a:pt x="363" y="316"/>
                </a:lnTo>
                <a:lnTo>
                  <a:pt x="367" y="335"/>
                </a:lnTo>
                <a:lnTo>
                  <a:pt x="371" y="354"/>
                </a:lnTo>
                <a:lnTo>
                  <a:pt x="373" y="372"/>
                </a:lnTo>
                <a:lnTo>
                  <a:pt x="376" y="388"/>
                </a:lnTo>
                <a:lnTo>
                  <a:pt x="377" y="419"/>
                </a:lnTo>
                <a:lnTo>
                  <a:pt x="377" y="444"/>
                </a:lnTo>
                <a:lnTo>
                  <a:pt x="377" y="464"/>
                </a:lnTo>
                <a:lnTo>
                  <a:pt x="376" y="482"/>
                </a:lnTo>
                <a:lnTo>
                  <a:pt x="334" y="479"/>
                </a:lnTo>
                <a:lnTo>
                  <a:pt x="336" y="463"/>
                </a:lnTo>
                <a:lnTo>
                  <a:pt x="336" y="444"/>
                </a:lnTo>
                <a:lnTo>
                  <a:pt x="336" y="420"/>
                </a:lnTo>
                <a:lnTo>
                  <a:pt x="334" y="392"/>
                </a:lnTo>
                <a:lnTo>
                  <a:pt x="332" y="376"/>
                </a:lnTo>
                <a:lnTo>
                  <a:pt x="329" y="358"/>
                </a:lnTo>
                <a:lnTo>
                  <a:pt x="326" y="342"/>
                </a:lnTo>
                <a:lnTo>
                  <a:pt x="321" y="324"/>
                </a:lnTo>
                <a:lnTo>
                  <a:pt x="317" y="305"/>
                </a:lnTo>
                <a:lnTo>
                  <a:pt x="311" y="287"/>
                </a:lnTo>
                <a:lnTo>
                  <a:pt x="303" y="268"/>
                </a:lnTo>
                <a:lnTo>
                  <a:pt x="295" y="249"/>
                </a:lnTo>
                <a:lnTo>
                  <a:pt x="285" y="229"/>
                </a:lnTo>
                <a:lnTo>
                  <a:pt x="279" y="220"/>
                </a:lnTo>
                <a:lnTo>
                  <a:pt x="274" y="211"/>
                </a:lnTo>
                <a:lnTo>
                  <a:pt x="261" y="192"/>
                </a:lnTo>
                <a:lnTo>
                  <a:pt x="248" y="174"/>
                </a:lnTo>
                <a:lnTo>
                  <a:pt x="231" y="156"/>
                </a:lnTo>
                <a:lnTo>
                  <a:pt x="223" y="148"/>
                </a:lnTo>
                <a:lnTo>
                  <a:pt x="214" y="139"/>
                </a:lnTo>
                <a:lnTo>
                  <a:pt x="205" y="131"/>
                </a:lnTo>
                <a:lnTo>
                  <a:pt x="194" y="123"/>
                </a:lnTo>
                <a:lnTo>
                  <a:pt x="185" y="114"/>
                </a:lnTo>
                <a:lnTo>
                  <a:pt x="174" y="107"/>
                </a:lnTo>
                <a:lnTo>
                  <a:pt x="162" y="100"/>
                </a:lnTo>
                <a:lnTo>
                  <a:pt x="150" y="93"/>
                </a:lnTo>
                <a:lnTo>
                  <a:pt x="138" y="86"/>
                </a:lnTo>
                <a:lnTo>
                  <a:pt x="125" y="79"/>
                </a:lnTo>
                <a:lnTo>
                  <a:pt x="112" y="73"/>
                </a:lnTo>
                <a:lnTo>
                  <a:pt x="98" y="67"/>
                </a:lnTo>
                <a:lnTo>
                  <a:pt x="82" y="61"/>
                </a:lnTo>
                <a:lnTo>
                  <a:pt x="68" y="55"/>
                </a:lnTo>
                <a:lnTo>
                  <a:pt x="35" y="45"/>
                </a:lnTo>
                <a:lnTo>
                  <a:pt x="18" y="40"/>
                </a:lnTo>
                <a:lnTo>
                  <a:pt x="0" y="37"/>
                </a:lnTo>
                <a:lnTo>
                  <a:pt x="9" y="0"/>
                </a:lnTo>
                <a:close/>
              </a:path>
            </a:pathLst>
          </a:custGeom>
          <a:solidFill>
            <a:srgbClr val="FFFFFF"/>
          </a:solidFill>
          <a:ln w="9525">
            <a:solidFill>
              <a:schemeClr val="tx1"/>
            </a:solidFill>
            <a:round/>
            <a:headEnd/>
            <a:tailEnd/>
          </a:ln>
        </p:spPr>
        <p:txBody>
          <a:bodyPr/>
          <a:lstStyle/>
          <a:p>
            <a:endParaRPr lang="en-US"/>
          </a:p>
        </p:txBody>
      </p:sp>
      <p:sp>
        <p:nvSpPr>
          <p:cNvPr id="59501" name="Freeform 1138"/>
          <p:cNvSpPr>
            <a:spLocks/>
          </p:cNvSpPr>
          <p:nvPr/>
        </p:nvSpPr>
        <p:spPr bwMode="auto">
          <a:xfrm>
            <a:off x="5740400" y="4497388"/>
            <a:ext cx="276225" cy="284162"/>
          </a:xfrm>
          <a:custGeom>
            <a:avLst/>
            <a:gdLst>
              <a:gd name="T0" fmla="*/ 2147483647 w 589"/>
              <a:gd name="T1" fmla="*/ 2147483647 h 536"/>
              <a:gd name="T2" fmla="*/ 2147483647 w 589"/>
              <a:gd name="T3" fmla="*/ 0 h 536"/>
              <a:gd name="T4" fmla="*/ 0 w 589"/>
              <a:gd name="T5" fmla="*/ 2147483647 h 536"/>
              <a:gd name="T6" fmla="*/ 2147483647 w 589"/>
              <a:gd name="T7" fmla="*/ 2147483647 h 536"/>
              <a:gd name="T8" fmla="*/ 2147483647 w 589"/>
              <a:gd name="T9" fmla="*/ 2147483647 h 536"/>
              <a:gd name="T10" fmla="*/ 0 60000 65536"/>
              <a:gd name="T11" fmla="*/ 0 60000 65536"/>
              <a:gd name="T12" fmla="*/ 0 60000 65536"/>
              <a:gd name="T13" fmla="*/ 0 60000 65536"/>
              <a:gd name="T14" fmla="*/ 0 60000 65536"/>
              <a:gd name="T15" fmla="*/ 0 w 589"/>
              <a:gd name="T16" fmla="*/ 0 h 536"/>
              <a:gd name="T17" fmla="*/ 589 w 589"/>
              <a:gd name="T18" fmla="*/ 536 h 536"/>
            </a:gdLst>
            <a:ahLst/>
            <a:cxnLst>
              <a:cxn ang="T10">
                <a:pos x="T0" y="T1"/>
              </a:cxn>
              <a:cxn ang="T11">
                <a:pos x="T2" y="T3"/>
              </a:cxn>
              <a:cxn ang="T12">
                <a:pos x="T4" y="T5"/>
              </a:cxn>
              <a:cxn ang="T13">
                <a:pos x="T6" y="T7"/>
              </a:cxn>
              <a:cxn ang="T14">
                <a:pos x="T8" y="T9"/>
              </a:cxn>
            </a:cxnLst>
            <a:rect l="T15" t="T16" r="T17" b="T18"/>
            <a:pathLst>
              <a:path w="589" h="536">
                <a:moveTo>
                  <a:pt x="589" y="27"/>
                </a:moveTo>
                <a:lnTo>
                  <a:pt x="559" y="0"/>
                </a:lnTo>
                <a:lnTo>
                  <a:pt x="0" y="510"/>
                </a:lnTo>
                <a:lnTo>
                  <a:pt x="30" y="536"/>
                </a:lnTo>
                <a:lnTo>
                  <a:pt x="589" y="27"/>
                </a:lnTo>
                <a:close/>
              </a:path>
            </a:pathLst>
          </a:custGeom>
          <a:solidFill>
            <a:srgbClr val="FFFFFF"/>
          </a:solidFill>
          <a:ln w="9525">
            <a:solidFill>
              <a:schemeClr val="tx1"/>
            </a:solidFill>
            <a:round/>
            <a:headEnd/>
            <a:tailEnd/>
          </a:ln>
        </p:spPr>
        <p:txBody>
          <a:bodyPr/>
          <a:lstStyle/>
          <a:p>
            <a:endParaRPr lang="en-US"/>
          </a:p>
        </p:txBody>
      </p:sp>
      <p:sp>
        <p:nvSpPr>
          <p:cNvPr id="59502" name="Rectangle 1139"/>
          <p:cNvSpPr>
            <a:spLocks noChangeArrowheads="1"/>
          </p:cNvSpPr>
          <p:nvPr/>
        </p:nvSpPr>
        <p:spPr bwMode="auto">
          <a:xfrm>
            <a:off x="5746750" y="4764088"/>
            <a:ext cx="263525" cy="20637"/>
          </a:xfrm>
          <a:prstGeom prst="rect">
            <a:avLst/>
          </a:prstGeom>
          <a:solidFill>
            <a:srgbClr val="FFFFFF"/>
          </a:solidFill>
          <a:ln w="9525">
            <a:solidFill>
              <a:schemeClr val="tx1"/>
            </a:solidFill>
            <a:miter lim="800000"/>
            <a:headEnd/>
            <a:tailEnd/>
          </a:ln>
        </p:spPr>
        <p:txBody>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59503" name="Freeform 1140"/>
          <p:cNvSpPr>
            <a:spLocks/>
          </p:cNvSpPr>
          <p:nvPr/>
        </p:nvSpPr>
        <p:spPr bwMode="auto">
          <a:xfrm>
            <a:off x="5722938" y="4764088"/>
            <a:ext cx="31750" cy="20637"/>
          </a:xfrm>
          <a:custGeom>
            <a:avLst/>
            <a:gdLst>
              <a:gd name="T0" fmla="*/ 2147483647 w 65"/>
              <a:gd name="T1" fmla="*/ 2147483647 h 38"/>
              <a:gd name="T2" fmla="*/ 0 w 65"/>
              <a:gd name="T3" fmla="*/ 2147483647 h 38"/>
              <a:gd name="T4" fmla="*/ 2147483647 w 65"/>
              <a:gd name="T5" fmla="*/ 2147483647 h 38"/>
              <a:gd name="T6" fmla="*/ 2147483647 w 65"/>
              <a:gd name="T7" fmla="*/ 0 h 38"/>
              <a:gd name="T8" fmla="*/ 2147483647 w 65"/>
              <a:gd name="T9" fmla="*/ 2147483647 h 38"/>
              <a:gd name="T10" fmla="*/ 2147483647 w 65"/>
              <a:gd name="T11" fmla="*/ 2147483647 h 38"/>
              <a:gd name="T12" fmla="*/ 0 60000 65536"/>
              <a:gd name="T13" fmla="*/ 0 60000 65536"/>
              <a:gd name="T14" fmla="*/ 0 60000 65536"/>
              <a:gd name="T15" fmla="*/ 0 60000 65536"/>
              <a:gd name="T16" fmla="*/ 0 60000 65536"/>
              <a:gd name="T17" fmla="*/ 0 60000 65536"/>
              <a:gd name="T18" fmla="*/ 0 w 65"/>
              <a:gd name="T19" fmla="*/ 0 h 38"/>
              <a:gd name="T20" fmla="*/ 65 w 6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65" h="38">
                <a:moveTo>
                  <a:pt x="35" y="6"/>
                </a:moveTo>
                <a:lnTo>
                  <a:pt x="0" y="38"/>
                </a:lnTo>
                <a:lnTo>
                  <a:pt x="51" y="38"/>
                </a:lnTo>
                <a:lnTo>
                  <a:pt x="51" y="0"/>
                </a:lnTo>
                <a:lnTo>
                  <a:pt x="65" y="32"/>
                </a:lnTo>
                <a:lnTo>
                  <a:pt x="35" y="6"/>
                </a:lnTo>
                <a:close/>
              </a:path>
            </a:pathLst>
          </a:custGeom>
          <a:solidFill>
            <a:srgbClr val="FFFFFF"/>
          </a:solidFill>
          <a:ln w="9525">
            <a:solidFill>
              <a:schemeClr val="tx1"/>
            </a:solidFill>
            <a:round/>
            <a:headEnd/>
            <a:tailEnd/>
          </a:ln>
        </p:spPr>
        <p:txBody>
          <a:bodyPr/>
          <a:lstStyle/>
          <a:p>
            <a:endParaRPr lang="en-US"/>
          </a:p>
        </p:txBody>
      </p:sp>
      <p:sp>
        <p:nvSpPr>
          <p:cNvPr id="59504" name="Freeform 1141"/>
          <p:cNvSpPr>
            <a:spLocks/>
          </p:cNvSpPr>
          <p:nvPr/>
        </p:nvSpPr>
        <p:spPr bwMode="auto">
          <a:xfrm>
            <a:off x="5789613" y="4551363"/>
            <a:ext cx="176212" cy="255587"/>
          </a:xfrm>
          <a:custGeom>
            <a:avLst/>
            <a:gdLst>
              <a:gd name="T0" fmla="*/ 2147483647 w 377"/>
              <a:gd name="T1" fmla="*/ 2147483647 h 482"/>
              <a:gd name="T2" fmla="*/ 2147483647 w 377"/>
              <a:gd name="T3" fmla="*/ 2147483647 h 482"/>
              <a:gd name="T4" fmla="*/ 2147483647 w 377"/>
              <a:gd name="T5" fmla="*/ 2147483647 h 482"/>
              <a:gd name="T6" fmla="*/ 2147483647 w 377"/>
              <a:gd name="T7" fmla="*/ 2147483647 h 482"/>
              <a:gd name="T8" fmla="*/ 2147483647 w 377"/>
              <a:gd name="T9" fmla="*/ 2147483647 h 482"/>
              <a:gd name="T10" fmla="*/ 2147483647 w 377"/>
              <a:gd name="T11" fmla="*/ 2147483647 h 482"/>
              <a:gd name="T12" fmla="*/ 2147483647 w 377"/>
              <a:gd name="T13" fmla="*/ 2147483647 h 482"/>
              <a:gd name="T14" fmla="*/ 2147483647 w 377"/>
              <a:gd name="T15" fmla="*/ 2147483647 h 482"/>
              <a:gd name="T16" fmla="*/ 2147483647 w 377"/>
              <a:gd name="T17" fmla="*/ 2147483647 h 482"/>
              <a:gd name="T18" fmla="*/ 2147483647 w 377"/>
              <a:gd name="T19" fmla="*/ 2147483647 h 482"/>
              <a:gd name="T20" fmla="*/ 2147483647 w 377"/>
              <a:gd name="T21" fmla="*/ 2147483647 h 482"/>
              <a:gd name="T22" fmla="*/ 2147483647 w 377"/>
              <a:gd name="T23" fmla="*/ 2147483647 h 482"/>
              <a:gd name="T24" fmla="*/ 2147483647 w 377"/>
              <a:gd name="T25" fmla="*/ 2147483647 h 482"/>
              <a:gd name="T26" fmla="*/ 2147483647 w 377"/>
              <a:gd name="T27" fmla="*/ 2147483647 h 482"/>
              <a:gd name="T28" fmla="*/ 2147483647 w 377"/>
              <a:gd name="T29" fmla="*/ 2147483647 h 482"/>
              <a:gd name="T30" fmla="*/ 2147483647 w 377"/>
              <a:gd name="T31" fmla="*/ 2147483647 h 482"/>
              <a:gd name="T32" fmla="*/ 2147483647 w 377"/>
              <a:gd name="T33" fmla="*/ 2147483647 h 482"/>
              <a:gd name="T34" fmla="*/ 2147483647 w 377"/>
              <a:gd name="T35" fmla="*/ 2147483647 h 482"/>
              <a:gd name="T36" fmla="*/ 2147483647 w 377"/>
              <a:gd name="T37" fmla="*/ 2147483647 h 482"/>
              <a:gd name="T38" fmla="*/ 2147483647 w 377"/>
              <a:gd name="T39" fmla="*/ 2147483647 h 482"/>
              <a:gd name="T40" fmla="*/ 2147483647 w 377"/>
              <a:gd name="T41" fmla="*/ 2147483647 h 482"/>
              <a:gd name="T42" fmla="*/ 2147483647 w 377"/>
              <a:gd name="T43" fmla="*/ 2147483647 h 482"/>
              <a:gd name="T44" fmla="*/ 2147483647 w 377"/>
              <a:gd name="T45" fmla="*/ 2147483647 h 482"/>
              <a:gd name="T46" fmla="*/ 2147483647 w 377"/>
              <a:gd name="T47" fmla="*/ 2147483647 h 482"/>
              <a:gd name="T48" fmla="*/ 2147483647 w 377"/>
              <a:gd name="T49" fmla="*/ 2147483647 h 482"/>
              <a:gd name="T50" fmla="*/ 2147483647 w 377"/>
              <a:gd name="T51" fmla="*/ 2147483647 h 482"/>
              <a:gd name="T52" fmla="*/ 2147483647 w 377"/>
              <a:gd name="T53" fmla="*/ 2147483647 h 482"/>
              <a:gd name="T54" fmla="*/ 2147483647 w 377"/>
              <a:gd name="T55" fmla="*/ 2147483647 h 482"/>
              <a:gd name="T56" fmla="*/ 2147483647 w 377"/>
              <a:gd name="T57" fmla="*/ 2147483647 h 482"/>
              <a:gd name="T58" fmla="*/ 2147483647 w 377"/>
              <a:gd name="T59" fmla="*/ 2147483647 h 482"/>
              <a:gd name="T60" fmla="*/ 2147483647 w 377"/>
              <a:gd name="T61" fmla="*/ 2147483647 h 482"/>
              <a:gd name="T62" fmla="*/ 2147483647 w 377"/>
              <a:gd name="T63" fmla="*/ 2147483647 h 482"/>
              <a:gd name="T64" fmla="*/ 2147483647 w 377"/>
              <a:gd name="T65" fmla="*/ 2147483647 h 482"/>
              <a:gd name="T66" fmla="*/ 2147483647 w 377"/>
              <a:gd name="T67" fmla="*/ 2147483647 h 482"/>
              <a:gd name="T68" fmla="*/ 2147483647 w 377"/>
              <a:gd name="T69" fmla="*/ 2147483647 h 482"/>
              <a:gd name="T70" fmla="*/ 0 w 377"/>
              <a:gd name="T71" fmla="*/ 2147483647 h 4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7"/>
              <a:gd name="T109" fmla="*/ 0 h 482"/>
              <a:gd name="T110" fmla="*/ 377 w 377"/>
              <a:gd name="T111" fmla="*/ 482 h 4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7" h="482">
                <a:moveTo>
                  <a:pt x="9" y="0"/>
                </a:moveTo>
                <a:lnTo>
                  <a:pt x="29" y="3"/>
                </a:lnTo>
                <a:lnTo>
                  <a:pt x="47" y="8"/>
                </a:lnTo>
                <a:lnTo>
                  <a:pt x="82" y="19"/>
                </a:lnTo>
                <a:lnTo>
                  <a:pt x="99" y="25"/>
                </a:lnTo>
                <a:lnTo>
                  <a:pt x="115" y="32"/>
                </a:lnTo>
                <a:lnTo>
                  <a:pt x="130" y="38"/>
                </a:lnTo>
                <a:lnTo>
                  <a:pt x="145" y="45"/>
                </a:lnTo>
                <a:lnTo>
                  <a:pt x="159" y="52"/>
                </a:lnTo>
                <a:lnTo>
                  <a:pt x="174" y="61"/>
                </a:lnTo>
                <a:lnTo>
                  <a:pt x="187" y="68"/>
                </a:lnTo>
                <a:lnTo>
                  <a:pt x="198" y="76"/>
                </a:lnTo>
                <a:lnTo>
                  <a:pt x="211" y="84"/>
                </a:lnTo>
                <a:lnTo>
                  <a:pt x="222" y="94"/>
                </a:lnTo>
                <a:lnTo>
                  <a:pt x="234" y="102"/>
                </a:lnTo>
                <a:lnTo>
                  <a:pt x="244" y="112"/>
                </a:lnTo>
                <a:lnTo>
                  <a:pt x="253" y="121"/>
                </a:lnTo>
                <a:lnTo>
                  <a:pt x="264" y="131"/>
                </a:lnTo>
                <a:lnTo>
                  <a:pt x="281" y="151"/>
                </a:lnTo>
                <a:lnTo>
                  <a:pt x="296" y="171"/>
                </a:lnTo>
                <a:lnTo>
                  <a:pt x="311" y="192"/>
                </a:lnTo>
                <a:lnTo>
                  <a:pt x="316" y="202"/>
                </a:lnTo>
                <a:lnTo>
                  <a:pt x="322" y="212"/>
                </a:lnTo>
                <a:lnTo>
                  <a:pt x="333" y="233"/>
                </a:lnTo>
                <a:lnTo>
                  <a:pt x="342" y="254"/>
                </a:lnTo>
                <a:lnTo>
                  <a:pt x="350" y="275"/>
                </a:lnTo>
                <a:lnTo>
                  <a:pt x="356" y="295"/>
                </a:lnTo>
                <a:lnTo>
                  <a:pt x="363" y="316"/>
                </a:lnTo>
                <a:lnTo>
                  <a:pt x="367" y="335"/>
                </a:lnTo>
                <a:lnTo>
                  <a:pt x="371" y="354"/>
                </a:lnTo>
                <a:lnTo>
                  <a:pt x="373" y="372"/>
                </a:lnTo>
                <a:lnTo>
                  <a:pt x="376" y="388"/>
                </a:lnTo>
                <a:lnTo>
                  <a:pt x="377" y="419"/>
                </a:lnTo>
                <a:lnTo>
                  <a:pt x="377" y="444"/>
                </a:lnTo>
                <a:lnTo>
                  <a:pt x="377" y="464"/>
                </a:lnTo>
                <a:lnTo>
                  <a:pt x="376" y="482"/>
                </a:lnTo>
                <a:lnTo>
                  <a:pt x="334" y="479"/>
                </a:lnTo>
                <a:lnTo>
                  <a:pt x="336" y="463"/>
                </a:lnTo>
                <a:lnTo>
                  <a:pt x="336" y="444"/>
                </a:lnTo>
                <a:lnTo>
                  <a:pt x="336" y="420"/>
                </a:lnTo>
                <a:lnTo>
                  <a:pt x="334" y="392"/>
                </a:lnTo>
                <a:lnTo>
                  <a:pt x="332" y="376"/>
                </a:lnTo>
                <a:lnTo>
                  <a:pt x="329" y="358"/>
                </a:lnTo>
                <a:lnTo>
                  <a:pt x="326" y="342"/>
                </a:lnTo>
                <a:lnTo>
                  <a:pt x="321" y="324"/>
                </a:lnTo>
                <a:lnTo>
                  <a:pt x="317" y="305"/>
                </a:lnTo>
                <a:lnTo>
                  <a:pt x="311" y="287"/>
                </a:lnTo>
                <a:lnTo>
                  <a:pt x="303" y="268"/>
                </a:lnTo>
                <a:lnTo>
                  <a:pt x="295" y="249"/>
                </a:lnTo>
                <a:lnTo>
                  <a:pt x="285" y="229"/>
                </a:lnTo>
                <a:lnTo>
                  <a:pt x="279" y="220"/>
                </a:lnTo>
                <a:lnTo>
                  <a:pt x="274" y="211"/>
                </a:lnTo>
                <a:lnTo>
                  <a:pt x="261" y="192"/>
                </a:lnTo>
                <a:lnTo>
                  <a:pt x="248" y="174"/>
                </a:lnTo>
                <a:lnTo>
                  <a:pt x="231" y="156"/>
                </a:lnTo>
                <a:lnTo>
                  <a:pt x="223" y="148"/>
                </a:lnTo>
                <a:lnTo>
                  <a:pt x="214" y="139"/>
                </a:lnTo>
                <a:lnTo>
                  <a:pt x="205" y="131"/>
                </a:lnTo>
                <a:lnTo>
                  <a:pt x="194" y="123"/>
                </a:lnTo>
                <a:lnTo>
                  <a:pt x="185" y="114"/>
                </a:lnTo>
                <a:lnTo>
                  <a:pt x="174" y="107"/>
                </a:lnTo>
                <a:lnTo>
                  <a:pt x="162" y="100"/>
                </a:lnTo>
                <a:lnTo>
                  <a:pt x="150" y="93"/>
                </a:lnTo>
                <a:lnTo>
                  <a:pt x="138" y="86"/>
                </a:lnTo>
                <a:lnTo>
                  <a:pt x="125" y="79"/>
                </a:lnTo>
                <a:lnTo>
                  <a:pt x="112" y="73"/>
                </a:lnTo>
                <a:lnTo>
                  <a:pt x="98" y="67"/>
                </a:lnTo>
                <a:lnTo>
                  <a:pt x="82" y="61"/>
                </a:lnTo>
                <a:lnTo>
                  <a:pt x="68" y="55"/>
                </a:lnTo>
                <a:lnTo>
                  <a:pt x="35" y="45"/>
                </a:lnTo>
                <a:lnTo>
                  <a:pt x="18" y="40"/>
                </a:lnTo>
                <a:lnTo>
                  <a:pt x="0" y="37"/>
                </a:lnTo>
                <a:lnTo>
                  <a:pt x="9" y="0"/>
                </a:lnTo>
                <a:close/>
              </a:path>
            </a:pathLst>
          </a:custGeom>
          <a:solidFill>
            <a:srgbClr val="FFFFFF"/>
          </a:solid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5723032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p:txBody>
          <a:bodyPr/>
          <a:lstStyle/>
          <a:p>
            <a:r>
              <a:rPr lang="en-US" altLang="en-US"/>
              <a:t>System Losses</a:t>
            </a:r>
          </a:p>
        </p:txBody>
      </p:sp>
      <p:sp>
        <p:nvSpPr>
          <p:cNvPr id="60419" name="Content Placeholder 4"/>
          <p:cNvSpPr>
            <a:spLocks noGrp="1"/>
          </p:cNvSpPr>
          <p:nvPr>
            <p:ph idx="1"/>
          </p:nvPr>
        </p:nvSpPr>
        <p:spPr/>
        <p:txBody>
          <a:bodyPr/>
          <a:lstStyle/>
          <a:p>
            <a:r>
              <a:rPr lang="en-US" altLang="en-US" sz="3600"/>
              <a:t>How do we use these static pressure loss calculations?</a:t>
            </a:r>
          </a:p>
          <a:p>
            <a:endParaRPr lang="en-US" altLang="en-US"/>
          </a:p>
          <a:p>
            <a:r>
              <a:rPr lang="en-US" altLang="en-US" sz="3600"/>
              <a:t>System Static Pressure (SP</a:t>
            </a:r>
            <a:r>
              <a:rPr lang="en-US" altLang="en-US" sz="3600" baseline="-25000"/>
              <a:t>sys</a:t>
            </a:r>
            <a:r>
              <a:rPr lang="en-US" altLang="en-US" sz="3600"/>
              <a:t>).</a:t>
            </a:r>
          </a:p>
          <a:p>
            <a:pPr lvl="1"/>
            <a:r>
              <a:rPr lang="en-US" altLang="en-US" sz="3200"/>
              <a:t>Provides the fan SP for fan selection.</a:t>
            </a:r>
          </a:p>
        </p:txBody>
      </p:sp>
    </p:spTree>
    <p:extLst>
      <p:ext uri="{BB962C8B-B14F-4D97-AF65-F5344CB8AC3E}">
        <p14:creationId xmlns:p14="http://schemas.microsoft.com/office/powerpoint/2010/main" val="5676801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reeform 2"/>
          <p:cNvSpPr>
            <a:spLocks/>
          </p:cNvSpPr>
          <p:nvPr/>
        </p:nvSpPr>
        <p:spPr bwMode="auto">
          <a:xfrm>
            <a:off x="7140179" y="4947047"/>
            <a:ext cx="485775" cy="114300"/>
          </a:xfrm>
          <a:custGeom>
            <a:avLst/>
            <a:gdLst>
              <a:gd name="T0" fmla="*/ 2147483647 w 1728"/>
              <a:gd name="T1" fmla="*/ 0 h 288"/>
              <a:gd name="T2" fmla="*/ 0 w 1728"/>
              <a:gd name="T3" fmla="*/ 2147483647 h 288"/>
              <a:gd name="T4" fmla="*/ 2147483647 w 1728"/>
              <a:gd name="T5" fmla="*/ 2147483647 h 288"/>
              <a:gd name="T6" fmla="*/ 2147483647 w 1728"/>
              <a:gd name="T7" fmla="*/ 0 h 288"/>
              <a:gd name="T8" fmla="*/ 2147483647 w 1728"/>
              <a:gd name="T9" fmla="*/ 0 h 288"/>
              <a:gd name="T10" fmla="*/ 0 60000 65536"/>
              <a:gd name="T11" fmla="*/ 0 60000 65536"/>
              <a:gd name="T12" fmla="*/ 0 60000 65536"/>
              <a:gd name="T13" fmla="*/ 0 60000 65536"/>
              <a:gd name="T14" fmla="*/ 0 60000 65536"/>
              <a:gd name="T15" fmla="*/ 0 w 1728"/>
              <a:gd name="T16" fmla="*/ 0 h 288"/>
              <a:gd name="T17" fmla="*/ 1728 w 1728"/>
              <a:gd name="T18" fmla="*/ 288 h 288"/>
            </a:gdLst>
            <a:ahLst/>
            <a:cxnLst>
              <a:cxn ang="T10">
                <a:pos x="T0" y="T1"/>
              </a:cxn>
              <a:cxn ang="T11">
                <a:pos x="T2" y="T3"/>
              </a:cxn>
              <a:cxn ang="T12">
                <a:pos x="T4" y="T5"/>
              </a:cxn>
              <a:cxn ang="T13">
                <a:pos x="T6" y="T7"/>
              </a:cxn>
              <a:cxn ang="T14">
                <a:pos x="T8" y="T9"/>
              </a:cxn>
            </a:cxnLst>
            <a:rect l="T15" t="T16" r="T17" b="T18"/>
            <a:pathLst>
              <a:path w="1728" h="288">
                <a:moveTo>
                  <a:pt x="720" y="0"/>
                </a:moveTo>
                <a:lnTo>
                  <a:pt x="0" y="288"/>
                </a:lnTo>
                <a:lnTo>
                  <a:pt x="1728" y="288"/>
                </a:lnTo>
                <a:lnTo>
                  <a:pt x="1008" y="0"/>
                </a:lnTo>
                <a:lnTo>
                  <a:pt x="720" y="0"/>
                </a:lnTo>
                <a:close/>
              </a:path>
            </a:pathLst>
          </a:custGeom>
          <a:gradFill rotWithShape="1">
            <a:gsLst>
              <a:gs pos="0">
                <a:srgbClr val="767676"/>
              </a:gs>
              <a:gs pos="100000">
                <a:srgbClr val="FFFFFF"/>
              </a:gs>
            </a:gsLst>
            <a:lin ang="0" scaled="1"/>
          </a:gradFill>
          <a:ln w="3175" cap="rnd">
            <a:solidFill>
              <a:srgbClr val="000000"/>
            </a:solidFill>
            <a:round/>
            <a:headEnd/>
            <a:tailEnd/>
          </a:ln>
        </p:spPr>
        <p:txBody>
          <a:bodyPr/>
          <a:lstStyle/>
          <a:p>
            <a:endParaRPr lang="en-US" sz="2700"/>
          </a:p>
        </p:txBody>
      </p:sp>
      <p:sp>
        <p:nvSpPr>
          <p:cNvPr id="18435" name="Rectangle 3"/>
          <p:cNvSpPr>
            <a:spLocks noChangeArrowheads="1"/>
          </p:cNvSpPr>
          <p:nvPr/>
        </p:nvSpPr>
        <p:spPr bwMode="auto">
          <a:xfrm rot="-1971335">
            <a:off x="3233739" y="2745582"/>
            <a:ext cx="402431" cy="113110"/>
          </a:xfrm>
          <a:prstGeom prst="rect">
            <a:avLst/>
          </a:prstGeom>
          <a:gradFill rotWithShape="1">
            <a:gsLst>
              <a:gs pos="0">
                <a:srgbClr val="666666"/>
              </a:gs>
              <a:gs pos="50000">
                <a:srgbClr val="DDDDDD"/>
              </a:gs>
              <a:gs pos="100000">
                <a:srgbClr val="666666"/>
              </a:gs>
            </a:gsLst>
            <a:lin ang="2700000" scaled="1"/>
          </a:gradFill>
          <a:ln w="3175">
            <a:solidFill>
              <a:schemeClr val="tx1"/>
            </a:solidFill>
            <a:miter lim="800000"/>
            <a:headEnd/>
            <a:tailEnd/>
          </a:ln>
        </p:spPr>
        <p:txBody>
          <a:bodyPr wrap="none" anchor="ctr"/>
          <a:lstStyle/>
          <a:p>
            <a:endParaRPr lang="en-US" sz="2700"/>
          </a:p>
        </p:txBody>
      </p:sp>
      <p:sp>
        <p:nvSpPr>
          <p:cNvPr id="387076" name="Rectangle 4"/>
          <p:cNvSpPr>
            <a:spLocks noChangeArrowheads="1"/>
          </p:cNvSpPr>
          <p:nvPr/>
        </p:nvSpPr>
        <p:spPr bwMode="auto">
          <a:xfrm flipH="1">
            <a:off x="7405687" y="3586164"/>
            <a:ext cx="244079" cy="1098947"/>
          </a:xfrm>
          <a:prstGeom prst="rect">
            <a:avLst/>
          </a:prstGeom>
          <a:gradFill rotWithShape="1">
            <a:gsLst>
              <a:gs pos="0">
                <a:srgbClr val="FFFFFF">
                  <a:gamma/>
                  <a:shade val="86275"/>
                  <a:invGamma/>
                </a:srgbClr>
              </a:gs>
              <a:gs pos="50000">
                <a:srgbClr val="FFFFFF">
                  <a:alpha val="39999"/>
                </a:srgbClr>
              </a:gs>
              <a:gs pos="100000">
                <a:srgbClr val="FFFFFF">
                  <a:gamma/>
                  <a:shade val="86275"/>
                  <a:invGamma/>
                </a:srgbClr>
              </a:gs>
            </a:gsLst>
            <a:lin ang="0" scaled="1"/>
          </a:gradFill>
          <a:ln w="12700">
            <a:solidFill>
              <a:schemeClr val="tx1"/>
            </a:solidFill>
            <a:miter lim="800000"/>
            <a:headEnd/>
            <a:tailEnd/>
          </a:ln>
        </p:spPr>
        <p:txBody>
          <a:bodyPr/>
          <a:lstStyle/>
          <a:p>
            <a:pPr>
              <a:defRPr/>
            </a:pPr>
            <a:endParaRPr lang="en-US" sz="2700"/>
          </a:p>
        </p:txBody>
      </p:sp>
      <p:sp>
        <p:nvSpPr>
          <p:cNvPr id="18439" name="Oval 5"/>
          <p:cNvSpPr>
            <a:spLocks noChangeArrowheads="1"/>
          </p:cNvSpPr>
          <p:nvPr/>
        </p:nvSpPr>
        <p:spPr bwMode="auto">
          <a:xfrm flipH="1">
            <a:off x="7093745" y="4458891"/>
            <a:ext cx="556022" cy="538163"/>
          </a:xfrm>
          <a:prstGeom prst="ellipse">
            <a:avLst/>
          </a:prstGeom>
          <a:gradFill rotWithShape="1">
            <a:gsLst>
              <a:gs pos="0">
                <a:srgbClr val="4C5874"/>
              </a:gs>
              <a:gs pos="100000">
                <a:srgbClr val="A4BFFA"/>
              </a:gs>
            </a:gsLst>
            <a:path path="shape">
              <a:fillToRect l="50000" t="50000" r="50000" b="50000"/>
            </a:path>
          </a:gradFill>
          <a:ln w="11113" cap="rnd">
            <a:solidFill>
              <a:srgbClr val="000000"/>
            </a:solidFill>
            <a:round/>
            <a:headEnd/>
            <a:tailEnd/>
          </a:ln>
        </p:spPr>
        <p:txBody>
          <a:bodyPr/>
          <a:lstStyle/>
          <a:p>
            <a:endParaRPr lang="en-US" sz="2700"/>
          </a:p>
        </p:txBody>
      </p:sp>
      <p:sp>
        <p:nvSpPr>
          <p:cNvPr id="18440" name="Freeform 6"/>
          <p:cNvSpPr>
            <a:spLocks/>
          </p:cNvSpPr>
          <p:nvPr/>
        </p:nvSpPr>
        <p:spPr bwMode="auto">
          <a:xfrm flipH="1">
            <a:off x="5614987" y="2462212"/>
            <a:ext cx="671513" cy="1368029"/>
          </a:xfrm>
          <a:custGeom>
            <a:avLst/>
            <a:gdLst>
              <a:gd name="T0" fmla="*/ 0 w 842"/>
              <a:gd name="T1" fmla="*/ 2147483647 h 1773"/>
              <a:gd name="T2" fmla="*/ 2147483647 w 842"/>
              <a:gd name="T3" fmla="*/ 2147483647 h 1773"/>
              <a:gd name="T4" fmla="*/ 2147483647 w 842"/>
              <a:gd name="T5" fmla="*/ 2147483647 h 1773"/>
              <a:gd name="T6" fmla="*/ 2147483647 w 842"/>
              <a:gd name="T7" fmla="*/ 2147483647 h 1773"/>
              <a:gd name="T8" fmla="*/ 2147483647 w 842"/>
              <a:gd name="T9" fmla="*/ 2147483647 h 1773"/>
              <a:gd name="T10" fmla="*/ 2147483647 w 842"/>
              <a:gd name="T11" fmla="*/ 2147483647 h 1773"/>
              <a:gd name="T12" fmla="*/ 2147483647 w 842"/>
              <a:gd name="T13" fmla="*/ 0 h 1773"/>
              <a:gd name="T14" fmla="*/ 0 w 842"/>
              <a:gd name="T15" fmla="*/ 0 h 1773"/>
              <a:gd name="T16" fmla="*/ 0 w 842"/>
              <a:gd name="T17" fmla="*/ 2147483647 h 17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2"/>
              <a:gd name="T28" fmla="*/ 0 h 1773"/>
              <a:gd name="T29" fmla="*/ 842 w 842"/>
              <a:gd name="T30" fmla="*/ 1773 h 17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2" h="1773">
                <a:moveTo>
                  <a:pt x="0" y="1773"/>
                </a:moveTo>
                <a:lnTo>
                  <a:pt x="778" y="1773"/>
                </a:lnTo>
                <a:lnTo>
                  <a:pt x="778" y="388"/>
                </a:lnTo>
                <a:lnTo>
                  <a:pt x="842" y="388"/>
                </a:lnTo>
                <a:lnTo>
                  <a:pt x="842" y="111"/>
                </a:lnTo>
                <a:lnTo>
                  <a:pt x="778" y="111"/>
                </a:lnTo>
                <a:lnTo>
                  <a:pt x="778" y="0"/>
                </a:lnTo>
                <a:lnTo>
                  <a:pt x="0" y="0"/>
                </a:lnTo>
                <a:lnTo>
                  <a:pt x="0" y="1773"/>
                </a:lnTo>
                <a:close/>
              </a:path>
            </a:pathLst>
          </a:custGeom>
          <a:solidFill>
            <a:schemeClr val="accent1"/>
          </a:solidFill>
          <a:ln w="12700" cap="rnd">
            <a:solidFill>
              <a:srgbClr val="000000"/>
            </a:solidFill>
            <a:round/>
            <a:headEnd/>
            <a:tailEnd/>
          </a:ln>
        </p:spPr>
        <p:txBody>
          <a:bodyPr/>
          <a:lstStyle/>
          <a:p>
            <a:endParaRPr lang="en-US" sz="2700"/>
          </a:p>
        </p:txBody>
      </p:sp>
      <p:sp>
        <p:nvSpPr>
          <p:cNvPr id="18441" name="Freeform 7"/>
          <p:cNvSpPr>
            <a:spLocks/>
          </p:cNvSpPr>
          <p:nvPr/>
        </p:nvSpPr>
        <p:spPr bwMode="auto">
          <a:xfrm flipH="1">
            <a:off x="5673329" y="3821907"/>
            <a:ext cx="617934" cy="341710"/>
          </a:xfrm>
          <a:custGeom>
            <a:avLst/>
            <a:gdLst>
              <a:gd name="T0" fmla="*/ 2147483647 w 776"/>
              <a:gd name="T1" fmla="*/ 2147483647 h 443"/>
              <a:gd name="T2" fmla="*/ 2147483647 w 776"/>
              <a:gd name="T3" fmla="*/ 2147483647 h 443"/>
              <a:gd name="T4" fmla="*/ 0 w 776"/>
              <a:gd name="T5" fmla="*/ 0 h 443"/>
              <a:gd name="T6" fmla="*/ 2147483647 w 776"/>
              <a:gd name="T7" fmla="*/ 0 h 443"/>
              <a:gd name="T8" fmla="*/ 2147483647 w 776"/>
              <a:gd name="T9" fmla="*/ 2147483647 h 443"/>
              <a:gd name="T10" fmla="*/ 0 60000 65536"/>
              <a:gd name="T11" fmla="*/ 0 60000 65536"/>
              <a:gd name="T12" fmla="*/ 0 60000 65536"/>
              <a:gd name="T13" fmla="*/ 0 60000 65536"/>
              <a:gd name="T14" fmla="*/ 0 60000 65536"/>
              <a:gd name="T15" fmla="*/ 0 w 776"/>
              <a:gd name="T16" fmla="*/ 0 h 443"/>
              <a:gd name="T17" fmla="*/ 776 w 776"/>
              <a:gd name="T18" fmla="*/ 443 h 443"/>
            </a:gdLst>
            <a:ahLst/>
            <a:cxnLst>
              <a:cxn ang="T10">
                <a:pos x="T0" y="T1"/>
              </a:cxn>
              <a:cxn ang="T11">
                <a:pos x="T2" y="T3"/>
              </a:cxn>
              <a:cxn ang="T12">
                <a:pos x="T4" y="T5"/>
              </a:cxn>
              <a:cxn ang="T13">
                <a:pos x="T6" y="T7"/>
              </a:cxn>
              <a:cxn ang="T14">
                <a:pos x="T8" y="T9"/>
              </a:cxn>
            </a:cxnLst>
            <a:rect l="T15" t="T16" r="T17" b="T18"/>
            <a:pathLst>
              <a:path w="776" h="443">
                <a:moveTo>
                  <a:pt x="499" y="443"/>
                </a:moveTo>
                <a:lnTo>
                  <a:pt x="277" y="443"/>
                </a:lnTo>
                <a:lnTo>
                  <a:pt x="0" y="0"/>
                </a:lnTo>
                <a:lnTo>
                  <a:pt x="776" y="0"/>
                </a:lnTo>
                <a:lnTo>
                  <a:pt x="499" y="443"/>
                </a:lnTo>
                <a:close/>
              </a:path>
            </a:pathLst>
          </a:custGeom>
          <a:solidFill>
            <a:srgbClr val="FFFFFF"/>
          </a:solidFill>
          <a:ln w="9525">
            <a:noFill/>
            <a:round/>
            <a:headEnd/>
            <a:tailEnd/>
          </a:ln>
        </p:spPr>
        <p:txBody>
          <a:bodyPr/>
          <a:lstStyle/>
          <a:p>
            <a:endParaRPr lang="en-US" sz="2700"/>
          </a:p>
        </p:txBody>
      </p:sp>
      <p:sp>
        <p:nvSpPr>
          <p:cNvPr id="18442" name="Freeform 8"/>
          <p:cNvSpPr>
            <a:spLocks/>
          </p:cNvSpPr>
          <p:nvPr/>
        </p:nvSpPr>
        <p:spPr bwMode="auto">
          <a:xfrm flipH="1">
            <a:off x="5667375" y="3830241"/>
            <a:ext cx="619125" cy="341709"/>
          </a:xfrm>
          <a:custGeom>
            <a:avLst/>
            <a:gdLst>
              <a:gd name="T0" fmla="*/ 2147483647 w 776"/>
              <a:gd name="T1" fmla="*/ 2147483647 h 443"/>
              <a:gd name="T2" fmla="*/ 2147483647 w 776"/>
              <a:gd name="T3" fmla="*/ 2147483647 h 443"/>
              <a:gd name="T4" fmla="*/ 0 w 776"/>
              <a:gd name="T5" fmla="*/ 0 h 443"/>
              <a:gd name="T6" fmla="*/ 2147483647 w 776"/>
              <a:gd name="T7" fmla="*/ 0 h 443"/>
              <a:gd name="T8" fmla="*/ 2147483647 w 776"/>
              <a:gd name="T9" fmla="*/ 2147483647 h 443"/>
              <a:gd name="T10" fmla="*/ 0 60000 65536"/>
              <a:gd name="T11" fmla="*/ 0 60000 65536"/>
              <a:gd name="T12" fmla="*/ 0 60000 65536"/>
              <a:gd name="T13" fmla="*/ 0 60000 65536"/>
              <a:gd name="T14" fmla="*/ 0 60000 65536"/>
              <a:gd name="T15" fmla="*/ 0 w 776"/>
              <a:gd name="T16" fmla="*/ 0 h 443"/>
              <a:gd name="T17" fmla="*/ 776 w 776"/>
              <a:gd name="T18" fmla="*/ 443 h 443"/>
            </a:gdLst>
            <a:ahLst/>
            <a:cxnLst>
              <a:cxn ang="T10">
                <a:pos x="T0" y="T1"/>
              </a:cxn>
              <a:cxn ang="T11">
                <a:pos x="T2" y="T3"/>
              </a:cxn>
              <a:cxn ang="T12">
                <a:pos x="T4" y="T5"/>
              </a:cxn>
              <a:cxn ang="T13">
                <a:pos x="T6" y="T7"/>
              </a:cxn>
              <a:cxn ang="T14">
                <a:pos x="T8" y="T9"/>
              </a:cxn>
            </a:cxnLst>
            <a:rect l="T15" t="T16" r="T17" b="T18"/>
            <a:pathLst>
              <a:path w="776" h="443">
                <a:moveTo>
                  <a:pt x="499" y="443"/>
                </a:moveTo>
                <a:lnTo>
                  <a:pt x="277" y="443"/>
                </a:lnTo>
                <a:lnTo>
                  <a:pt x="0" y="0"/>
                </a:lnTo>
                <a:lnTo>
                  <a:pt x="776" y="0"/>
                </a:lnTo>
                <a:lnTo>
                  <a:pt x="499" y="443"/>
                </a:lnTo>
                <a:close/>
              </a:path>
            </a:pathLst>
          </a:custGeom>
          <a:gradFill rotWithShape="1">
            <a:gsLst>
              <a:gs pos="0">
                <a:schemeClr val="bg1">
                  <a:alpha val="0"/>
                </a:schemeClr>
              </a:gs>
              <a:gs pos="100000">
                <a:schemeClr val="accent1"/>
              </a:gs>
            </a:gsLst>
            <a:path path="rect">
              <a:fillToRect l="50000" t="50000" r="50000" b="50000"/>
            </a:path>
          </a:gradFill>
          <a:ln w="12700" cap="rnd">
            <a:solidFill>
              <a:srgbClr val="000000"/>
            </a:solidFill>
            <a:round/>
            <a:headEnd/>
            <a:tailEnd/>
          </a:ln>
        </p:spPr>
        <p:txBody>
          <a:bodyPr/>
          <a:lstStyle/>
          <a:p>
            <a:endParaRPr lang="en-US" sz="2700"/>
          </a:p>
        </p:txBody>
      </p:sp>
      <p:sp>
        <p:nvSpPr>
          <p:cNvPr id="18443" name="Rectangle 9"/>
          <p:cNvSpPr>
            <a:spLocks noChangeArrowheads="1"/>
          </p:cNvSpPr>
          <p:nvPr/>
        </p:nvSpPr>
        <p:spPr bwMode="auto">
          <a:xfrm flipH="1">
            <a:off x="5844780" y="4171951"/>
            <a:ext cx="264319" cy="255985"/>
          </a:xfrm>
          <a:prstGeom prst="rect">
            <a:avLst/>
          </a:prstGeom>
          <a:solidFill>
            <a:srgbClr val="FFFFFF"/>
          </a:solidFill>
          <a:ln w="9525">
            <a:noFill/>
            <a:miter lim="800000"/>
            <a:headEnd/>
            <a:tailEnd/>
          </a:ln>
        </p:spPr>
        <p:txBody>
          <a:bodyPr/>
          <a:lstStyle/>
          <a:p>
            <a:endParaRPr lang="en-US" sz="2700"/>
          </a:p>
        </p:txBody>
      </p:sp>
      <p:sp>
        <p:nvSpPr>
          <p:cNvPr id="387082" name="Rectangle 10"/>
          <p:cNvSpPr>
            <a:spLocks noChangeArrowheads="1"/>
          </p:cNvSpPr>
          <p:nvPr/>
        </p:nvSpPr>
        <p:spPr bwMode="auto">
          <a:xfrm flipH="1">
            <a:off x="5830492" y="4167188"/>
            <a:ext cx="297656" cy="400050"/>
          </a:xfrm>
          <a:prstGeom prst="rect">
            <a:avLst/>
          </a:prstGeom>
          <a:gradFill rotWithShape="1">
            <a:gsLst>
              <a:gs pos="0">
                <a:schemeClr val="accent2"/>
              </a:gs>
              <a:gs pos="50000">
                <a:schemeClr val="bg1">
                  <a:alpha val="0"/>
                </a:schemeClr>
              </a:gs>
              <a:gs pos="100000">
                <a:schemeClr val="accent2"/>
              </a:gs>
            </a:gsLst>
            <a:lin ang="0" scaled="1"/>
          </a:gradFill>
          <a:ln w="4763" cap="rnd">
            <a:solidFill>
              <a:schemeClr val="accent2"/>
            </a:solidFill>
            <a:round/>
            <a:headEnd/>
            <a:tailEnd/>
          </a:ln>
        </p:spPr>
        <p:txBody>
          <a:bodyPr/>
          <a:lstStyle/>
          <a:p>
            <a:pPr>
              <a:defRPr/>
            </a:pPr>
            <a:endParaRPr lang="en-US" sz="2700"/>
          </a:p>
        </p:txBody>
      </p:sp>
      <p:sp>
        <p:nvSpPr>
          <p:cNvPr id="18445" name="Freeform 11"/>
          <p:cNvSpPr>
            <a:spLocks/>
          </p:cNvSpPr>
          <p:nvPr/>
        </p:nvSpPr>
        <p:spPr bwMode="auto">
          <a:xfrm flipH="1">
            <a:off x="6286501" y="2462213"/>
            <a:ext cx="397669" cy="1410891"/>
          </a:xfrm>
          <a:custGeom>
            <a:avLst/>
            <a:gdLst>
              <a:gd name="T0" fmla="*/ 2147483647 w 499"/>
              <a:gd name="T1" fmla="*/ 0 h 1828"/>
              <a:gd name="T2" fmla="*/ 0 w 499"/>
              <a:gd name="T3" fmla="*/ 0 h 1828"/>
              <a:gd name="T4" fmla="*/ 0 w 499"/>
              <a:gd name="T5" fmla="*/ 2147483647 h 1828"/>
              <a:gd name="T6" fmla="*/ 2147483647 w 499"/>
              <a:gd name="T7" fmla="*/ 2147483647 h 1828"/>
              <a:gd name="T8" fmla="*/ 2147483647 w 499"/>
              <a:gd name="T9" fmla="*/ 2147483647 h 1828"/>
              <a:gd name="T10" fmla="*/ 2147483647 w 499"/>
              <a:gd name="T11" fmla="*/ 2147483647 h 1828"/>
              <a:gd name="T12" fmla="*/ 2147483647 w 499"/>
              <a:gd name="T13" fmla="*/ 2147483647 h 1828"/>
              <a:gd name="T14" fmla="*/ 2147483647 w 499"/>
              <a:gd name="T15" fmla="*/ 2147483647 h 1828"/>
              <a:gd name="T16" fmla="*/ 2147483647 w 499"/>
              <a:gd name="T17" fmla="*/ 0 h 1828"/>
              <a:gd name="T18" fmla="*/ 2147483647 w 499"/>
              <a:gd name="T19" fmla="*/ 0 h 18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9"/>
              <a:gd name="T31" fmla="*/ 0 h 1828"/>
              <a:gd name="T32" fmla="*/ 499 w 499"/>
              <a:gd name="T33" fmla="*/ 1828 h 18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9" h="1828">
                <a:moveTo>
                  <a:pt x="443" y="0"/>
                </a:moveTo>
                <a:lnTo>
                  <a:pt x="0" y="0"/>
                </a:lnTo>
                <a:lnTo>
                  <a:pt x="0" y="1779"/>
                </a:lnTo>
                <a:lnTo>
                  <a:pt x="111" y="1779"/>
                </a:lnTo>
                <a:lnTo>
                  <a:pt x="111" y="1828"/>
                </a:lnTo>
                <a:lnTo>
                  <a:pt x="388" y="1828"/>
                </a:lnTo>
                <a:lnTo>
                  <a:pt x="388" y="1779"/>
                </a:lnTo>
                <a:lnTo>
                  <a:pt x="499" y="1779"/>
                </a:lnTo>
                <a:lnTo>
                  <a:pt x="499" y="0"/>
                </a:lnTo>
                <a:lnTo>
                  <a:pt x="443" y="0"/>
                </a:lnTo>
                <a:close/>
              </a:path>
            </a:pathLst>
          </a:custGeom>
          <a:solidFill>
            <a:srgbClr val="FFFFFB"/>
          </a:solidFill>
          <a:ln w="12700" cap="rnd">
            <a:solidFill>
              <a:schemeClr val="tx1"/>
            </a:solidFill>
            <a:round/>
            <a:headEnd/>
            <a:tailEnd/>
          </a:ln>
        </p:spPr>
        <p:txBody>
          <a:bodyPr/>
          <a:lstStyle/>
          <a:p>
            <a:endParaRPr lang="en-US" sz="2700"/>
          </a:p>
        </p:txBody>
      </p:sp>
      <p:sp>
        <p:nvSpPr>
          <p:cNvPr id="387084" name="Rectangle 12"/>
          <p:cNvSpPr>
            <a:spLocks noChangeArrowheads="1"/>
          </p:cNvSpPr>
          <p:nvPr/>
        </p:nvSpPr>
        <p:spPr bwMode="auto">
          <a:xfrm flipH="1">
            <a:off x="6534151" y="2846786"/>
            <a:ext cx="60722" cy="820340"/>
          </a:xfrm>
          <a:prstGeom prst="rect">
            <a:avLst/>
          </a:prstGeom>
          <a:gradFill rotWithShape="1">
            <a:gsLst>
              <a:gs pos="0">
                <a:schemeClr val="accent2"/>
              </a:gs>
              <a:gs pos="50000">
                <a:schemeClr val="bg1"/>
              </a:gs>
              <a:gs pos="100000">
                <a:schemeClr val="accent2"/>
              </a:gs>
            </a:gsLst>
            <a:lin ang="0" scaled="1"/>
          </a:gradFill>
          <a:ln w="9525">
            <a:noFill/>
            <a:miter lim="800000"/>
            <a:headEnd/>
            <a:tailEnd/>
          </a:ln>
        </p:spPr>
        <p:txBody>
          <a:bodyPr/>
          <a:lstStyle/>
          <a:p>
            <a:pPr>
              <a:defRPr/>
            </a:pPr>
            <a:endParaRPr lang="en-US" sz="2700"/>
          </a:p>
        </p:txBody>
      </p:sp>
      <p:sp>
        <p:nvSpPr>
          <p:cNvPr id="387085" name="Rectangle 13"/>
          <p:cNvSpPr>
            <a:spLocks noChangeArrowheads="1"/>
          </p:cNvSpPr>
          <p:nvPr/>
        </p:nvSpPr>
        <p:spPr bwMode="auto">
          <a:xfrm flipH="1">
            <a:off x="6534151" y="2846786"/>
            <a:ext cx="60722" cy="820340"/>
          </a:xfrm>
          <a:prstGeom prst="rect">
            <a:avLst/>
          </a:prstGeom>
          <a:gradFill rotWithShape="1">
            <a:gsLst>
              <a:gs pos="0">
                <a:schemeClr val="accent2"/>
              </a:gs>
              <a:gs pos="50000">
                <a:schemeClr val="bg1"/>
              </a:gs>
              <a:gs pos="100000">
                <a:schemeClr val="accent2"/>
              </a:gs>
            </a:gsLst>
            <a:lin ang="0" scaled="1"/>
          </a:gradFill>
          <a:ln w="4763" cap="rnd">
            <a:solidFill>
              <a:srgbClr val="000000"/>
            </a:solidFill>
            <a:round/>
            <a:headEnd/>
            <a:tailEnd/>
          </a:ln>
        </p:spPr>
        <p:txBody>
          <a:bodyPr/>
          <a:lstStyle/>
          <a:p>
            <a:pPr>
              <a:defRPr/>
            </a:pPr>
            <a:endParaRPr lang="en-US" sz="2700"/>
          </a:p>
        </p:txBody>
      </p:sp>
      <p:sp>
        <p:nvSpPr>
          <p:cNvPr id="18448" name="Rectangle 14"/>
          <p:cNvSpPr>
            <a:spLocks noChangeArrowheads="1"/>
          </p:cNvSpPr>
          <p:nvPr/>
        </p:nvSpPr>
        <p:spPr bwMode="auto">
          <a:xfrm flipH="1">
            <a:off x="5844778" y="2803922"/>
            <a:ext cx="441722" cy="171450"/>
          </a:xfrm>
          <a:prstGeom prst="rect">
            <a:avLst/>
          </a:prstGeom>
          <a:solidFill>
            <a:srgbClr val="FFFFFF"/>
          </a:solidFill>
          <a:ln w="9525">
            <a:noFill/>
            <a:miter lim="800000"/>
            <a:headEnd/>
            <a:tailEnd/>
          </a:ln>
        </p:spPr>
        <p:txBody>
          <a:bodyPr/>
          <a:lstStyle/>
          <a:p>
            <a:endParaRPr lang="en-US" sz="2700"/>
          </a:p>
        </p:txBody>
      </p:sp>
      <p:sp>
        <p:nvSpPr>
          <p:cNvPr id="18449" name="Rectangle 15" descr="60%"/>
          <p:cNvSpPr>
            <a:spLocks noChangeArrowheads="1"/>
          </p:cNvSpPr>
          <p:nvPr/>
        </p:nvSpPr>
        <p:spPr bwMode="auto">
          <a:xfrm flipH="1">
            <a:off x="5844778" y="2803922"/>
            <a:ext cx="441722" cy="171450"/>
          </a:xfrm>
          <a:prstGeom prst="rect">
            <a:avLst/>
          </a:prstGeom>
          <a:pattFill prst="pct60">
            <a:fgClr>
              <a:srgbClr val="6699FF"/>
            </a:fgClr>
            <a:bgClr>
              <a:srgbClr val="FFFFFF"/>
            </a:bgClr>
          </a:pattFill>
          <a:ln w="4763" cap="rnd">
            <a:solidFill>
              <a:srgbClr val="000000"/>
            </a:solidFill>
            <a:round/>
            <a:headEnd/>
            <a:tailEnd/>
          </a:ln>
        </p:spPr>
        <p:txBody>
          <a:bodyPr/>
          <a:lstStyle/>
          <a:p>
            <a:endParaRPr lang="en-US" sz="2700"/>
          </a:p>
        </p:txBody>
      </p:sp>
      <p:sp>
        <p:nvSpPr>
          <p:cNvPr id="387088" name="Freeform 16"/>
          <p:cNvSpPr>
            <a:spLocks/>
          </p:cNvSpPr>
          <p:nvPr/>
        </p:nvSpPr>
        <p:spPr bwMode="auto">
          <a:xfrm flipH="1">
            <a:off x="6444853" y="2852737"/>
            <a:ext cx="89297" cy="63104"/>
          </a:xfrm>
          <a:custGeom>
            <a:avLst/>
            <a:gdLst/>
            <a:ahLst/>
            <a:cxnLst>
              <a:cxn ang="0">
                <a:pos x="0" y="295"/>
              </a:cxn>
              <a:cxn ang="0">
                <a:pos x="0" y="148"/>
              </a:cxn>
              <a:cxn ang="0">
                <a:pos x="151" y="148"/>
              </a:cxn>
              <a:cxn ang="0">
                <a:pos x="151" y="74"/>
              </a:cxn>
              <a:cxn ang="0">
                <a:pos x="227" y="0"/>
              </a:cxn>
              <a:cxn ang="0">
                <a:pos x="303" y="74"/>
              </a:cxn>
              <a:cxn ang="0">
                <a:pos x="303" y="74"/>
              </a:cxn>
              <a:cxn ang="0">
                <a:pos x="303" y="148"/>
              </a:cxn>
              <a:cxn ang="0">
                <a:pos x="605" y="148"/>
              </a:cxn>
              <a:cxn ang="0">
                <a:pos x="605" y="295"/>
              </a:cxn>
              <a:cxn ang="0">
                <a:pos x="303" y="295"/>
              </a:cxn>
              <a:cxn ang="0">
                <a:pos x="303" y="369"/>
              </a:cxn>
              <a:cxn ang="0">
                <a:pos x="227" y="443"/>
              </a:cxn>
              <a:cxn ang="0">
                <a:pos x="227" y="443"/>
              </a:cxn>
              <a:cxn ang="0">
                <a:pos x="151" y="369"/>
              </a:cxn>
              <a:cxn ang="0">
                <a:pos x="151" y="295"/>
              </a:cxn>
              <a:cxn ang="0">
                <a:pos x="0" y="295"/>
              </a:cxn>
            </a:cxnLst>
            <a:rect l="0" t="0" r="r" b="b"/>
            <a:pathLst>
              <a:path w="605" h="443">
                <a:moveTo>
                  <a:pt x="0" y="295"/>
                </a:moveTo>
                <a:lnTo>
                  <a:pt x="0" y="148"/>
                </a:lnTo>
                <a:lnTo>
                  <a:pt x="151" y="148"/>
                </a:lnTo>
                <a:lnTo>
                  <a:pt x="151" y="74"/>
                </a:lnTo>
                <a:cubicBezTo>
                  <a:pt x="151" y="33"/>
                  <a:pt x="185" y="0"/>
                  <a:pt x="227" y="0"/>
                </a:cubicBezTo>
                <a:cubicBezTo>
                  <a:pt x="269" y="0"/>
                  <a:pt x="303" y="33"/>
                  <a:pt x="303" y="74"/>
                </a:cubicBezTo>
                <a:cubicBezTo>
                  <a:pt x="303" y="74"/>
                  <a:pt x="303" y="74"/>
                  <a:pt x="303" y="74"/>
                </a:cubicBezTo>
                <a:lnTo>
                  <a:pt x="303" y="148"/>
                </a:lnTo>
                <a:lnTo>
                  <a:pt x="605" y="148"/>
                </a:lnTo>
                <a:lnTo>
                  <a:pt x="605" y="295"/>
                </a:lnTo>
                <a:lnTo>
                  <a:pt x="303" y="295"/>
                </a:lnTo>
                <a:lnTo>
                  <a:pt x="303" y="369"/>
                </a:lnTo>
                <a:cubicBezTo>
                  <a:pt x="303" y="410"/>
                  <a:pt x="269" y="443"/>
                  <a:pt x="227" y="443"/>
                </a:cubicBezTo>
                <a:cubicBezTo>
                  <a:pt x="227" y="443"/>
                  <a:pt x="227" y="443"/>
                  <a:pt x="227" y="443"/>
                </a:cubicBezTo>
                <a:cubicBezTo>
                  <a:pt x="185" y="443"/>
                  <a:pt x="151" y="410"/>
                  <a:pt x="151" y="369"/>
                </a:cubicBezTo>
                <a:lnTo>
                  <a:pt x="151" y="295"/>
                </a:lnTo>
                <a:lnTo>
                  <a:pt x="0" y="295"/>
                </a:lnTo>
                <a:close/>
              </a:path>
            </a:pathLst>
          </a:custGeom>
          <a:gradFill rotWithShape="1">
            <a:gsLst>
              <a:gs pos="0">
                <a:schemeClr val="accent2"/>
              </a:gs>
              <a:gs pos="50000">
                <a:schemeClr val="bg1"/>
              </a:gs>
              <a:gs pos="100000">
                <a:schemeClr val="accent2"/>
              </a:gs>
            </a:gsLst>
            <a:lin ang="5400000" scaled="1"/>
          </a:gradFill>
          <a:ln w="0">
            <a:solidFill>
              <a:srgbClr val="000000"/>
            </a:solidFill>
            <a:prstDash val="solid"/>
            <a:round/>
            <a:headEnd/>
            <a:tailEnd/>
          </a:ln>
        </p:spPr>
        <p:txBody>
          <a:bodyPr/>
          <a:lstStyle/>
          <a:p>
            <a:pPr>
              <a:defRPr/>
            </a:pPr>
            <a:endParaRPr lang="en-US" sz="2700"/>
          </a:p>
        </p:txBody>
      </p:sp>
      <p:sp>
        <p:nvSpPr>
          <p:cNvPr id="18451" name="Rectangle 17"/>
          <p:cNvSpPr>
            <a:spLocks noChangeArrowheads="1"/>
          </p:cNvSpPr>
          <p:nvPr/>
        </p:nvSpPr>
        <p:spPr bwMode="auto">
          <a:xfrm flipH="1">
            <a:off x="5844778" y="3039666"/>
            <a:ext cx="441722" cy="170259"/>
          </a:xfrm>
          <a:prstGeom prst="rect">
            <a:avLst/>
          </a:prstGeom>
          <a:solidFill>
            <a:srgbClr val="FFFFFF"/>
          </a:solidFill>
          <a:ln w="9525">
            <a:noFill/>
            <a:miter lim="800000"/>
            <a:headEnd/>
            <a:tailEnd/>
          </a:ln>
        </p:spPr>
        <p:txBody>
          <a:bodyPr/>
          <a:lstStyle/>
          <a:p>
            <a:endParaRPr lang="en-US" sz="2700"/>
          </a:p>
        </p:txBody>
      </p:sp>
      <p:sp>
        <p:nvSpPr>
          <p:cNvPr id="18452" name="Rectangle 18" descr="60%"/>
          <p:cNvSpPr>
            <a:spLocks noChangeArrowheads="1"/>
          </p:cNvSpPr>
          <p:nvPr/>
        </p:nvSpPr>
        <p:spPr bwMode="auto">
          <a:xfrm flipH="1">
            <a:off x="5844778" y="3039666"/>
            <a:ext cx="441722" cy="170259"/>
          </a:xfrm>
          <a:prstGeom prst="rect">
            <a:avLst/>
          </a:prstGeom>
          <a:pattFill prst="pct60">
            <a:fgClr>
              <a:srgbClr val="6699FF"/>
            </a:fgClr>
            <a:bgClr>
              <a:srgbClr val="FFFFFF"/>
            </a:bgClr>
          </a:pattFill>
          <a:ln w="4763" cap="rnd">
            <a:solidFill>
              <a:srgbClr val="000000"/>
            </a:solidFill>
            <a:round/>
            <a:headEnd/>
            <a:tailEnd/>
          </a:ln>
        </p:spPr>
        <p:txBody>
          <a:bodyPr/>
          <a:lstStyle/>
          <a:p>
            <a:endParaRPr lang="en-US" sz="2700"/>
          </a:p>
        </p:txBody>
      </p:sp>
      <p:sp>
        <p:nvSpPr>
          <p:cNvPr id="387091" name="Freeform 19"/>
          <p:cNvSpPr>
            <a:spLocks/>
          </p:cNvSpPr>
          <p:nvPr/>
        </p:nvSpPr>
        <p:spPr bwMode="auto">
          <a:xfrm flipH="1">
            <a:off x="6444853" y="3088481"/>
            <a:ext cx="89297" cy="61913"/>
          </a:xfrm>
          <a:custGeom>
            <a:avLst/>
            <a:gdLst/>
            <a:ahLst/>
            <a:cxnLst>
              <a:cxn ang="0">
                <a:pos x="0" y="295"/>
              </a:cxn>
              <a:cxn ang="0">
                <a:pos x="0" y="148"/>
              </a:cxn>
              <a:cxn ang="0">
                <a:pos x="151" y="148"/>
              </a:cxn>
              <a:cxn ang="0">
                <a:pos x="151" y="74"/>
              </a:cxn>
              <a:cxn ang="0">
                <a:pos x="227" y="0"/>
              </a:cxn>
              <a:cxn ang="0">
                <a:pos x="303" y="74"/>
              </a:cxn>
              <a:cxn ang="0">
                <a:pos x="303" y="74"/>
              </a:cxn>
              <a:cxn ang="0">
                <a:pos x="303" y="148"/>
              </a:cxn>
              <a:cxn ang="0">
                <a:pos x="605" y="148"/>
              </a:cxn>
              <a:cxn ang="0">
                <a:pos x="605" y="295"/>
              </a:cxn>
              <a:cxn ang="0">
                <a:pos x="303" y="295"/>
              </a:cxn>
              <a:cxn ang="0">
                <a:pos x="303" y="369"/>
              </a:cxn>
              <a:cxn ang="0">
                <a:pos x="227" y="443"/>
              </a:cxn>
              <a:cxn ang="0">
                <a:pos x="227" y="443"/>
              </a:cxn>
              <a:cxn ang="0">
                <a:pos x="151" y="369"/>
              </a:cxn>
              <a:cxn ang="0">
                <a:pos x="151" y="295"/>
              </a:cxn>
              <a:cxn ang="0">
                <a:pos x="0" y="295"/>
              </a:cxn>
            </a:cxnLst>
            <a:rect l="0" t="0" r="r" b="b"/>
            <a:pathLst>
              <a:path w="605" h="443">
                <a:moveTo>
                  <a:pt x="0" y="295"/>
                </a:moveTo>
                <a:lnTo>
                  <a:pt x="0" y="148"/>
                </a:lnTo>
                <a:lnTo>
                  <a:pt x="151" y="148"/>
                </a:lnTo>
                <a:lnTo>
                  <a:pt x="151" y="74"/>
                </a:lnTo>
                <a:cubicBezTo>
                  <a:pt x="151" y="33"/>
                  <a:pt x="185" y="0"/>
                  <a:pt x="227" y="0"/>
                </a:cubicBezTo>
                <a:cubicBezTo>
                  <a:pt x="269" y="0"/>
                  <a:pt x="303" y="33"/>
                  <a:pt x="303" y="74"/>
                </a:cubicBezTo>
                <a:cubicBezTo>
                  <a:pt x="303" y="74"/>
                  <a:pt x="303" y="74"/>
                  <a:pt x="303" y="74"/>
                </a:cubicBezTo>
                <a:lnTo>
                  <a:pt x="303" y="148"/>
                </a:lnTo>
                <a:lnTo>
                  <a:pt x="605" y="148"/>
                </a:lnTo>
                <a:lnTo>
                  <a:pt x="605" y="295"/>
                </a:lnTo>
                <a:lnTo>
                  <a:pt x="303" y="295"/>
                </a:lnTo>
                <a:lnTo>
                  <a:pt x="303" y="369"/>
                </a:lnTo>
                <a:cubicBezTo>
                  <a:pt x="303" y="410"/>
                  <a:pt x="269" y="443"/>
                  <a:pt x="227" y="443"/>
                </a:cubicBezTo>
                <a:cubicBezTo>
                  <a:pt x="227" y="443"/>
                  <a:pt x="227" y="443"/>
                  <a:pt x="227" y="443"/>
                </a:cubicBezTo>
                <a:cubicBezTo>
                  <a:pt x="185" y="443"/>
                  <a:pt x="151" y="410"/>
                  <a:pt x="151" y="369"/>
                </a:cubicBezTo>
                <a:lnTo>
                  <a:pt x="151" y="295"/>
                </a:lnTo>
                <a:lnTo>
                  <a:pt x="0" y="295"/>
                </a:lnTo>
                <a:close/>
              </a:path>
            </a:pathLst>
          </a:custGeom>
          <a:gradFill rotWithShape="1">
            <a:gsLst>
              <a:gs pos="0">
                <a:schemeClr val="accent2"/>
              </a:gs>
              <a:gs pos="50000">
                <a:schemeClr val="bg1"/>
              </a:gs>
              <a:gs pos="100000">
                <a:schemeClr val="accent2"/>
              </a:gs>
            </a:gsLst>
            <a:lin ang="5400000" scaled="1"/>
          </a:gradFill>
          <a:ln w="0">
            <a:solidFill>
              <a:srgbClr val="000000"/>
            </a:solidFill>
            <a:prstDash val="solid"/>
            <a:round/>
            <a:headEnd/>
            <a:tailEnd/>
          </a:ln>
        </p:spPr>
        <p:txBody>
          <a:bodyPr/>
          <a:lstStyle/>
          <a:p>
            <a:pPr>
              <a:defRPr/>
            </a:pPr>
            <a:endParaRPr lang="en-US" sz="2700"/>
          </a:p>
        </p:txBody>
      </p:sp>
      <p:sp>
        <p:nvSpPr>
          <p:cNvPr id="387092" name="Freeform 20"/>
          <p:cNvSpPr>
            <a:spLocks/>
          </p:cNvSpPr>
          <p:nvPr/>
        </p:nvSpPr>
        <p:spPr bwMode="auto">
          <a:xfrm flipH="1">
            <a:off x="6444853" y="3323035"/>
            <a:ext cx="89297" cy="61913"/>
          </a:xfrm>
          <a:custGeom>
            <a:avLst/>
            <a:gdLst/>
            <a:ahLst/>
            <a:cxnLst>
              <a:cxn ang="0">
                <a:pos x="0" y="295"/>
              </a:cxn>
              <a:cxn ang="0">
                <a:pos x="0" y="148"/>
              </a:cxn>
              <a:cxn ang="0">
                <a:pos x="151" y="148"/>
              </a:cxn>
              <a:cxn ang="0">
                <a:pos x="151" y="74"/>
              </a:cxn>
              <a:cxn ang="0">
                <a:pos x="227" y="0"/>
              </a:cxn>
              <a:cxn ang="0">
                <a:pos x="303" y="74"/>
              </a:cxn>
              <a:cxn ang="0">
                <a:pos x="303" y="74"/>
              </a:cxn>
              <a:cxn ang="0">
                <a:pos x="303" y="148"/>
              </a:cxn>
              <a:cxn ang="0">
                <a:pos x="605" y="148"/>
              </a:cxn>
              <a:cxn ang="0">
                <a:pos x="605" y="295"/>
              </a:cxn>
              <a:cxn ang="0">
                <a:pos x="303" y="295"/>
              </a:cxn>
              <a:cxn ang="0">
                <a:pos x="303" y="369"/>
              </a:cxn>
              <a:cxn ang="0">
                <a:pos x="227" y="443"/>
              </a:cxn>
              <a:cxn ang="0">
                <a:pos x="227" y="443"/>
              </a:cxn>
              <a:cxn ang="0">
                <a:pos x="151" y="369"/>
              </a:cxn>
              <a:cxn ang="0">
                <a:pos x="151" y="295"/>
              </a:cxn>
              <a:cxn ang="0">
                <a:pos x="0" y="295"/>
              </a:cxn>
            </a:cxnLst>
            <a:rect l="0" t="0" r="r" b="b"/>
            <a:pathLst>
              <a:path w="605" h="443">
                <a:moveTo>
                  <a:pt x="0" y="295"/>
                </a:moveTo>
                <a:lnTo>
                  <a:pt x="0" y="148"/>
                </a:lnTo>
                <a:lnTo>
                  <a:pt x="151" y="148"/>
                </a:lnTo>
                <a:lnTo>
                  <a:pt x="151" y="74"/>
                </a:lnTo>
                <a:cubicBezTo>
                  <a:pt x="151" y="33"/>
                  <a:pt x="185" y="0"/>
                  <a:pt x="227" y="0"/>
                </a:cubicBezTo>
                <a:cubicBezTo>
                  <a:pt x="269" y="0"/>
                  <a:pt x="303" y="33"/>
                  <a:pt x="303" y="74"/>
                </a:cubicBezTo>
                <a:cubicBezTo>
                  <a:pt x="303" y="74"/>
                  <a:pt x="303" y="74"/>
                  <a:pt x="303" y="74"/>
                </a:cubicBezTo>
                <a:lnTo>
                  <a:pt x="303" y="148"/>
                </a:lnTo>
                <a:lnTo>
                  <a:pt x="605" y="148"/>
                </a:lnTo>
                <a:lnTo>
                  <a:pt x="605" y="295"/>
                </a:lnTo>
                <a:lnTo>
                  <a:pt x="303" y="295"/>
                </a:lnTo>
                <a:lnTo>
                  <a:pt x="303" y="369"/>
                </a:lnTo>
                <a:cubicBezTo>
                  <a:pt x="303" y="410"/>
                  <a:pt x="269" y="443"/>
                  <a:pt x="227" y="443"/>
                </a:cubicBezTo>
                <a:cubicBezTo>
                  <a:pt x="227" y="443"/>
                  <a:pt x="227" y="443"/>
                  <a:pt x="227" y="443"/>
                </a:cubicBezTo>
                <a:cubicBezTo>
                  <a:pt x="185" y="443"/>
                  <a:pt x="151" y="410"/>
                  <a:pt x="151" y="369"/>
                </a:cubicBezTo>
                <a:lnTo>
                  <a:pt x="151" y="295"/>
                </a:lnTo>
                <a:lnTo>
                  <a:pt x="0" y="295"/>
                </a:lnTo>
                <a:close/>
              </a:path>
            </a:pathLst>
          </a:custGeom>
          <a:gradFill rotWithShape="1">
            <a:gsLst>
              <a:gs pos="0">
                <a:schemeClr val="accent2"/>
              </a:gs>
              <a:gs pos="50000">
                <a:schemeClr val="bg1"/>
              </a:gs>
              <a:gs pos="100000">
                <a:schemeClr val="accent2"/>
              </a:gs>
            </a:gsLst>
            <a:lin ang="5400000" scaled="1"/>
          </a:gradFill>
          <a:ln w="0">
            <a:solidFill>
              <a:srgbClr val="000000"/>
            </a:solidFill>
            <a:prstDash val="solid"/>
            <a:round/>
            <a:headEnd/>
            <a:tailEnd/>
          </a:ln>
        </p:spPr>
        <p:txBody>
          <a:bodyPr/>
          <a:lstStyle/>
          <a:p>
            <a:pPr>
              <a:defRPr/>
            </a:pPr>
            <a:endParaRPr lang="en-US" sz="2700"/>
          </a:p>
        </p:txBody>
      </p:sp>
      <p:sp>
        <p:nvSpPr>
          <p:cNvPr id="18455" name="Rectangle 21"/>
          <p:cNvSpPr>
            <a:spLocks noChangeArrowheads="1"/>
          </p:cNvSpPr>
          <p:nvPr/>
        </p:nvSpPr>
        <p:spPr bwMode="auto">
          <a:xfrm flipH="1">
            <a:off x="5844778" y="3508772"/>
            <a:ext cx="441722" cy="171450"/>
          </a:xfrm>
          <a:prstGeom prst="rect">
            <a:avLst/>
          </a:prstGeom>
          <a:solidFill>
            <a:srgbClr val="FFFFFF"/>
          </a:solidFill>
          <a:ln w="9525">
            <a:noFill/>
            <a:miter lim="800000"/>
            <a:headEnd/>
            <a:tailEnd/>
          </a:ln>
        </p:spPr>
        <p:txBody>
          <a:bodyPr/>
          <a:lstStyle/>
          <a:p>
            <a:endParaRPr lang="en-US" sz="2700"/>
          </a:p>
        </p:txBody>
      </p:sp>
      <p:sp>
        <p:nvSpPr>
          <p:cNvPr id="18456" name="Rectangle 22" descr="60%"/>
          <p:cNvSpPr>
            <a:spLocks noChangeArrowheads="1"/>
          </p:cNvSpPr>
          <p:nvPr/>
        </p:nvSpPr>
        <p:spPr bwMode="auto">
          <a:xfrm flipH="1">
            <a:off x="5844778" y="3508772"/>
            <a:ext cx="441722" cy="171450"/>
          </a:xfrm>
          <a:prstGeom prst="rect">
            <a:avLst/>
          </a:prstGeom>
          <a:pattFill prst="pct60">
            <a:fgClr>
              <a:srgbClr val="6699FF"/>
            </a:fgClr>
            <a:bgClr>
              <a:srgbClr val="FFFFFF"/>
            </a:bgClr>
          </a:pattFill>
          <a:ln w="4763" cap="rnd">
            <a:solidFill>
              <a:srgbClr val="000000"/>
            </a:solidFill>
            <a:round/>
            <a:headEnd/>
            <a:tailEnd/>
          </a:ln>
        </p:spPr>
        <p:txBody>
          <a:bodyPr/>
          <a:lstStyle/>
          <a:p>
            <a:endParaRPr lang="en-US" sz="2700"/>
          </a:p>
        </p:txBody>
      </p:sp>
      <p:sp>
        <p:nvSpPr>
          <p:cNvPr id="387095" name="Freeform 23"/>
          <p:cNvSpPr>
            <a:spLocks/>
          </p:cNvSpPr>
          <p:nvPr/>
        </p:nvSpPr>
        <p:spPr bwMode="auto">
          <a:xfrm flipH="1">
            <a:off x="6444853" y="3557587"/>
            <a:ext cx="89297" cy="63104"/>
          </a:xfrm>
          <a:custGeom>
            <a:avLst/>
            <a:gdLst/>
            <a:ahLst/>
            <a:cxnLst>
              <a:cxn ang="0">
                <a:pos x="0" y="295"/>
              </a:cxn>
              <a:cxn ang="0">
                <a:pos x="0" y="148"/>
              </a:cxn>
              <a:cxn ang="0">
                <a:pos x="151" y="148"/>
              </a:cxn>
              <a:cxn ang="0">
                <a:pos x="151" y="74"/>
              </a:cxn>
              <a:cxn ang="0">
                <a:pos x="227" y="0"/>
              </a:cxn>
              <a:cxn ang="0">
                <a:pos x="303" y="74"/>
              </a:cxn>
              <a:cxn ang="0">
                <a:pos x="303" y="74"/>
              </a:cxn>
              <a:cxn ang="0">
                <a:pos x="303" y="148"/>
              </a:cxn>
              <a:cxn ang="0">
                <a:pos x="605" y="148"/>
              </a:cxn>
              <a:cxn ang="0">
                <a:pos x="605" y="295"/>
              </a:cxn>
              <a:cxn ang="0">
                <a:pos x="303" y="295"/>
              </a:cxn>
              <a:cxn ang="0">
                <a:pos x="303" y="369"/>
              </a:cxn>
              <a:cxn ang="0">
                <a:pos x="227" y="443"/>
              </a:cxn>
              <a:cxn ang="0">
                <a:pos x="227" y="443"/>
              </a:cxn>
              <a:cxn ang="0">
                <a:pos x="151" y="369"/>
              </a:cxn>
              <a:cxn ang="0">
                <a:pos x="151" y="295"/>
              </a:cxn>
              <a:cxn ang="0">
                <a:pos x="0" y="295"/>
              </a:cxn>
            </a:cxnLst>
            <a:rect l="0" t="0" r="r" b="b"/>
            <a:pathLst>
              <a:path w="605" h="443">
                <a:moveTo>
                  <a:pt x="0" y="295"/>
                </a:moveTo>
                <a:lnTo>
                  <a:pt x="0" y="148"/>
                </a:lnTo>
                <a:lnTo>
                  <a:pt x="151" y="148"/>
                </a:lnTo>
                <a:lnTo>
                  <a:pt x="151" y="74"/>
                </a:lnTo>
                <a:cubicBezTo>
                  <a:pt x="151" y="33"/>
                  <a:pt x="185" y="0"/>
                  <a:pt x="227" y="0"/>
                </a:cubicBezTo>
                <a:cubicBezTo>
                  <a:pt x="269" y="0"/>
                  <a:pt x="303" y="33"/>
                  <a:pt x="303" y="74"/>
                </a:cubicBezTo>
                <a:cubicBezTo>
                  <a:pt x="303" y="74"/>
                  <a:pt x="303" y="74"/>
                  <a:pt x="303" y="74"/>
                </a:cubicBezTo>
                <a:lnTo>
                  <a:pt x="303" y="148"/>
                </a:lnTo>
                <a:lnTo>
                  <a:pt x="605" y="148"/>
                </a:lnTo>
                <a:lnTo>
                  <a:pt x="605" y="295"/>
                </a:lnTo>
                <a:lnTo>
                  <a:pt x="303" y="295"/>
                </a:lnTo>
                <a:lnTo>
                  <a:pt x="303" y="369"/>
                </a:lnTo>
                <a:cubicBezTo>
                  <a:pt x="303" y="410"/>
                  <a:pt x="269" y="443"/>
                  <a:pt x="227" y="443"/>
                </a:cubicBezTo>
                <a:cubicBezTo>
                  <a:pt x="227" y="443"/>
                  <a:pt x="227" y="443"/>
                  <a:pt x="227" y="443"/>
                </a:cubicBezTo>
                <a:cubicBezTo>
                  <a:pt x="185" y="443"/>
                  <a:pt x="151" y="410"/>
                  <a:pt x="151" y="369"/>
                </a:cubicBezTo>
                <a:lnTo>
                  <a:pt x="151" y="295"/>
                </a:lnTo>
                <a:lnTo>
                  <a:pt x="0" y="295"/>
                </a:lnTo>
                <a:close/>
              </a:path>
            </a:pathLst>
          </a:custGeom>
          <a:gradFill rotWithShape="1">
            <a:gsLst>
              <a:gs pos="0">
                <a:schemeClr val="accent2"/>
              </a:gs>
              <a:gs pos="50000">
                <a:srgbClr val="FFFFFF"/>
              </a:gs>
              <a:gs pos="100000">
                <a:schemeClr val="accent2"/>
              </a:gs>
            </a:gsLst>
            <a:lin ang="5400000" scaled="1"/>
          </a:gradFill>
          <a:ln w="0">
            <a:solidFill>
              <a:srgbClr val="000000"/>
            </a:solidFill>
            <a:prstDash val="solid"/>
            <a:round/>
            <a:headEnd/>
            <a:tailEnd/>
          </a:ln>
        </p:spPr>
        <p:txBody>
          <a:bodyPr/>
          <a:lstStyle/>
          <a:p>
            <a:pPr>
              <a:defRPr/>
            </a:pPr>
            <a:endParaRPr lang="en-US" sz="2700"/>
          </a:p>
        </p:txBody>
      </p:sp>
      <p:sp>
        <p:nvSpPr>
          <p:cNvPr id="387096" name="Rectangle 24"/>
          <p:cNvSpPr>
            <a:spLocks noChangeArrowheads="1"/>
          </p:cNvSpPr>
          <p:nvPr/>
        </p:nvSpPr>
        <p:spPr bwMode="auto">
          <a:xfrm flipH="1">
            <a:off x="6338889" y="3555206"/>
            <a:ext cx="17860" cy="67866"/>
          </a:xfrm>
          <a:prstGeom prst="rect">
            <a:avLst/>
          </a:prstGeom>
          <a:gradFill rotWithShape="1">
            <a:gsLst>
              <a:gs pos="0">
                <a:schemeClr val="tx2"/>
              </a:gs>
              <a:gs pos="50000">
                <a:schemeClr val="bg1">
                  <a:alpha val="20000"/>
                </a:schemeClr>
              </a:gs>
              <a:gs pos="100000">
                <a:schemeClr val="tx2"/>
              </a:gs>
            </a:gsLst>
            <a:lin ang="5400000" scaled="1"/>
          </a:gradFill>
          <a:ln w="9525">
            <a:noFill/>
            <a:miter lim="800000"/>
            <a:headEnd/>
            <a:tailEnd/>
          </a:ln>
        </p:spPr>
        <p:txBody>
          <a:bodyPr/>
          <a:lstStyle/>
          <a:p>
            <a:pPr>
              <a:defRPr/>
            </a:pPr>
            <a:endParaRPr lang="en-US" sz="2700"/>
          </a:p>
        </p:txBody>
      </p:sp>
      <p:sp>
        <p:nvSpPr>
          <p:cNvPr id="387097" name="Rectangle 25"/>
          <p:cNvSpPr>
            <a:spLocks noChangeArrowheads="1"/>
          </p:cNvSpPr>
          <p:nvPr/>
        </p:nvSpPr>
        <p:spPr bwMode="auto">
          <a:xfrm flipH="1">
            <a:off x="6338889" y="3555206"/>
            <a:ext cx="17860" cy="67866"/>
          </a:xfrm>
          <a:prstGeom prst="rect">
            <a:avLst/>
          </a:prstGeom>
          <a:gradFill rotWithShape="1">
            <a:gsLst>
              <a:gs pos="0">
                <a:schemeClr val="tx2"/>
              </a:gs>
              <a:gs pos="50000">
                <a:schemeClr val="bg1">
                  <a:alpha val="20000"/>
                </a:schemeClr>
              </a:gs>
              <a:gs pos="100000">
                <a:schemeClr val="tx2"/>
              </a:gs>
            </a:gsLst>
            <a:lin ang="5400000" scaled="1"/>
          </a:gradFill>
          <a:ln w="4763" cap="rnd">
            <a:solidFill>
              <a:srgbClr val="000000"/>
            </a:solidFill>
            <a:round/>
            <a:headEnd/>
            <a:tailEnd/>
          </a:ln>
        </p:spPr>
        <p:txBody>
          <a:bodyPr/>
          <a:lstStyle/>
          <a:p>
            <a:pPr>
              <a:defRPr/>
            </a:pPr>
            <a:endParaRPr lang="en-US" sz="2700"/>
          </a:p>
        </p:txBody>
      </p:sp>
      <p:grpSp>
        <p:nvGrpSpPr>
          <p:cNvPr id="18460" name="Group 26"/>
          <p:cNvGrpSpPr>
            <a:grpSpLocks/>
          </p:cNvGrpSpPr>
          <p:nvPr/>
        </p:nvGrpSpPr>
        <p:grpSpPr bwMode="auto">
          <a:xfrm flipH="1">
            <a:off x="6286500" y="3508772"/>
            <a:ext cx="105966" cy="160734"/>
            <a:chOff x="2661" y="2099"/>
            <a:chExt cx="133" cy="207"/>
          </a:xfrm>
        </p:grpSpPr>
        <p:sp>
          <p:nvSpPr>
            <p:cNvPr id="387099" name="Freeform 27"/>
            <p:cNvSpPr>
              <a:spLocks/>
            </p:cNvSpPr>
            <p:nvPr/>
          </p:nvSpPr>
          <p:spPr bwMode="auto">
            <a:xfrm>
              <a:off x="2661" y="2130"/>
              <a:ext cx="43" cy="147"/>
            </a:xfrm>
            <a:custGeom>
              <a:avLst/>
              <a:gdLst/>
              <a:ahLst/>
              <a:cxnLst>
                <a:cxn ang="0">
                  <a:pos x="242" y="162"/>
                </a:cxn>
                <a:cxn ang="0">
                  <a:pos x="0" y="0"/>
                </a:cxn>
                <a:cxn ang="0">
                  <a:pos x="0" y="0"/>
                </a:cxn>
                <a:cxn ang="0">
                  <a:pos x="0" y="807"/>
                </a:cxn>
                <a:cxn ang="0">
                  <a:pos x="242" y="645"/>
                </a:cxn>
                <a:cxn ang="0">
                  <a:pos x="242" y="645"/>
                </a:cxn>
                <a:cxn ang="0">
                  <a:pos x="242" y="162"/>
                </a:cxn>
              </a:cxnLst>
              <a:rect l="0" t="0" r="r" b="b"/>
              <a:pathLst>
                <a:path w="242" h="807">
                  <a:moveTo>
                    <a:pt x="242" y="162"/>
                  </a:moveTo>
                  <a:cubicBezTo>
                    <a:pt x="108" y="138"/>
                    <a:pt x="13" y="75"/>
                    <a:pt x="0" y="0"/>
                  </a:cubicBezTo>
                  <a:lnTo>
                    <a:pt x="0" y="0"/>
                  </a:lnTo>
                  <a:lnTo>
                    <a:pt x="0" y="807"/>
                  </a:lnTo>
                  <a:cubicBezTo>
                    <a:pt x="0" y="718"/>
                    <a:pt x="108" y="645"/>
                    <a:pt x="242" y="645"/>
                  </a:cubicBezTo>
                  <a:lnTo>
                    <a:pt x="242" y="645"/>
                  </a:lnTo>
                  <a:lnTo>
                    <a:pt x="242" y="162"/>
                  </a:lnTo>
                  <a:close/>
                </a:path>
              </a:pathLst>
            </a:custGeom>
            <a:gradFill rotWithShape="1">
              <a:gsLst>
                <a:gs pos="0">
                  <a:schemeClr val="bg1">
                    <a:gamma/>
                    <a:shade val="46275"/>
                    <a:invGamma/>
                  </a:schemeClr>
                </a:gs>
                <a:gs pos="50000">
                  <a:schemeClr val="bg1"/>
                </a:gs>
                <a:gs pos="100000">
                  <a:schemeClr val="bg1">
                    <a:gamma/>
                    <a:shade val="46275"/>
                    <a:invGamma/>
                  </a:schemeClr>
                </a:gs>
              </a:gsLst>
              <a:lin ang="5400000" scaled="1"/>
            </a:gradFill>
            <a:ln w="0">
              <a:solidFill>
                <a:srgbClr val="000000"/>
              </a:solidFill>
              <a:prstDash val="solid"/>
              <a:round/>
              <a:headEnd/>
              <a:tailEnd/>
            </a:ln>
          </p:spPr>
          <p:txBody>
            <a:bodyPr/>
            <a:lstStyle/>
            <a:p>
              <a:pPr>
                <a:defRPr/>
              </a:pPr>
              <a:endParaRPr lang="en-US" sz="2700"/>
            </a:p>
          </p:txBody>
        </p:sp>
        <p:sp>
          <p:nvSpPr>
            <p:cNvPr id="387100" name="Freeform 28"/>
            <p:cNvSpPr>
              <a:spLocks/>
            </p:cNvSpPr>
            <p:nvPr/>
          </p:nvSpPr>
          <p:spPr bwMode="auto">
            <a:xfrm>
              <a:off x="2727" y="2099"/>
              <a:ext cx="67" cy="207"/>
            </a:xfrm>
            <a:custGeom>
              <a:avLst/>
              <a:gdLst/>
              <a:ahLst/>
              <a:cxnLst>
                <a:cxn ang="0">
                  <a:pos x="0" y="806"/>
                </a:cxn>
                <a:cxn ang="0">
                  <a:pos x="0" y="323"/>
                </a:cxn>
                <a:cxn ang="0">
                  <a:pos x="362" y="0"/>
                </a:cxn>
                <a:cxn ang="0">
                  <a:pos x="362" y="0"/>
                </a:cxn>
                <a:cxn ang="0">
                  <a:pos x="362" y="1129"/>
                </a:cxn>
                <a:cxn ang="0">
                  <a:pos x="0" y="806"/>
                </a:cxn>
                <a:cxn ang="0">
                  <a:pos x="0" y="806"/>
                </a:cxn>
              </a:cxnLst>
              <a:rect l="0" t="0" r="r" b="b"/>
              <a:pathLst>
                <a:path w="362" h="1129">
                  <a:moveTo>
                    <a:pt x="0" y="806"/>
                  </a:moveTo>
                  <a:lnTo>
                    <a:pt x="0" y="323"/>
                  </a:lnTo>
                  <a:cubicBezTo>
                    <a:pt x="200" y="323"/>
                    <a:pt x="362" y="178"/>
                    <a:pt x="362" y="0"/>
                  </a:cubicBezTo>
                  <a:lnTo>
                    <a:pt x="362" y="0"/>
                  </a:lnTo>
                  <a:lnTo>
                    <a:pt x="362" y="1129"/>
                  </a:lnTo>
                  <a:cubicBezTo>
                    <a:pt x="362" y="951"/>
                    <a:pt x="200" y="806"/>
                    <a:pt x="0" y="806"/>
                  </a:cubicBezTo>
                  <a:cubicBezTo>
                    <a:pt x="0" y="806"/>
                    <a:pt x="0" y="806"/>
                    <a:pt x="0" y="806"/>
                  </a:cubicBezTo>
                  <a:close/>
                </a:path>
              </a:pathLst>
            </a:custGeom>
            <a:gradFill rotWithShape="1">
              <a:gsLst>
                <a:gs pos="0">
                  <a:schemeClr val="bg1">
                    <a:gamma/>
                    <a:shade val="46275"/>
                    <a:invGamma/>
                  </a:schemeClr>
                </a:gs>
                <a:gs pos="50000">
                  <a:schemeClr val="bg1"/>
                </a:gs>
                <a:gs pos="100000">
                  <a:schemeClr val="bg1">
                    <a:gamma/>
                    <a:shade val="46275"/>
                    <a:invGamma/>
                  </a:schemeClr>
                </a:gs>
              </a:gsLst>
              <a:lin ang="5400000" scaled="1"/>
            </a:gradFill>
            <a:ln w="0">
              <a:solidFill>
                <a:srgbClr val="000000"/>
              </a:solidFill>
              <a:prstDash val="solid"/>
              <a:round/>
              <a:headEnd/>
              <a:tailEnd/>
            </a:ln>
          </p:spPr>
          <p:txBody>
            <a:bodyPr/>
            <a:lstStyle/>
            <a:p>
              <a:pPr>
                <a:defRPr/>
              </a:pPr>
              <a:endParaRPr lang="en-US" sz="2700"/>
            </a:p>
          </p:txBody>
        </p:sp>
      </p:grpSp>
      <p:sp>
        <p:nvSpPr>
          <p:cNvPr id="18461" name="Rectangle 29"/>
          <p:cNvSpPr>
            <a:spLocks noChangeArrowheads="1"/>
          </p:cNvSpPr>
          <p:nvPr/>
        </p:nvSpPr>
        <p:spPr bwMode="auto">
          <a:xfrm flipH="1">
            <a:off x="5844778" y="3274219"/>
            <a:ext cx="441722" cy="171450"/>
          </a:xfrm>
          <a:prstGeom prst="rect">
            <a:avLst/>
          </a:prstGeom>
          <a:solidFill>
            <a:srgbClr val="FFFFFF"/>
          </a:solidFill>
          <a:ln w="9525">
            <a:noFill/>
            <a:miter lim="800000"/>
            <a:headEnd/>
            <a:tailEnd/>
          </a:ln>
        </p:spPr>
        <p:txBody>
          <a:bodyPr/>
          <a:lstStyle/>
          <a:p>
            <a:endParaRPr lang="en-US" sz="2700"/>
          </a:p>
        </p:txBody>
      </p:sp>
      <p:sp>
        <p:nvSpPr>
          <p:cNvPr id="18462" name="Rectangle 30" descr="60%"/>
          <p:cNvSpPr>
            <a:spLocks noChangeArrowheads="1"/>
          </p:cNvSpPr>
          <p:nvPr/>
        </p:nvSpPr>
        <p:spPr bwMode="auto">
          <a:xfrm flipH="1">
            <a:off x="5844778" y="3274219"/>
            <a:ext cx="441722" cy="171450"/>
          </a:xfrm>
          <a:prstGeom prst="rect">
            <a:avLst/>
          </a:prstGeom>
          <a:pattFill prst="pct60">
            <a:fgClr>
              <a:srgbClr val="6699FF"/>
            </a:fgClr>
            <a:bgClr>
              <a:srgbClr val="FFFFFF"/>
            </a:bgClr>
          </a:pattFill>
          <a:ln w="4763" cap="rnd">
            <a:solidFill>
              <a:srgbClr val="000000"/>
            </a:solidFill>
            <a:round/>
            <a:headEnd/>
            <a:tailEnd/>
          </a:ln>
        </p:spPr>
        <p:txBody>
          <a:bodyPr/>
          <a:lstStyle/>
          <a:p>
            <a:endParaRPr lang="en-US" sz="2700"/>
          </a:p>
        </p:txBody>
      </p:sp>
      <p:grpSp>
        <p:nvGrpSpPr>
          <p:cNvPr id="18463" name="Group 31"/>
          <p:cNvGrpSpPr>
            <a:grpSpLocks/>
          </p:cNvGrpSpPr>
          <p:nvPr/>
        </p:nvGrpSpPr>
        <p:grpSpPr bwMode="auto">
          <a:xfrm flipH="1">
            <a:off x="6286500" y="2803924"/>
            <a:ext cx="105966" cy="629840"/>
            <a:chOff x="2661" y="1185"/>
            <a:chExt cx="133" cy="816"/>
          </a:xfrm>
        </p:grpSpPr>
        <p:grpSp>
          <p:nvGrpSpPr>
            <p:cNvPr id="18744" name="Group 32"/>
            <p:cNvGrpSpPr>
              <a:grpSpLocks/>
            </p:cNvGrpSpPr>
            <p:nvPr/>
          </p:nvGrpSpPr>
          <p:grpSpPr bwMode="auto">
            <a:xfrm>
              <a:off x="2661" y="1185"/>
              <a:ext cx="133" cy="207"/>
              <a:chOff x="3570" y="1339"/>
              <a:chExt cx="133" cy="207"/>
            </a:xfrm>
          </p:grpSpPr>
          <p:sp>
            <p:nvSpPr>
              <p:cNvPr id="387105" name="Freeform 33"/>
              <p:cNvSpPr>
                <a:spLocks/>
              </p:cNvSpPr>
              <p:nvPr/>
            </p:nvSpPr>
            <p:spPr bwMode="auto">
              <a:xfrm>
                <a:off x="3570" y="1368"/>
                <a:ext cx="43" cy="148"/>
              </a:xfrm>
              <a:custGeom>
                <a:avLst/>
                <a:gdLst/>
                <a:ahLst/>
                <a:cxnLst>
                  <a:cxn ang="0">
                    <a:pos x="242" y="162"/>
                  </a:cxn>
                  <a:cxn ang="0">
                    <a:pos x="0" y="0"/>
                  </a:cxn>
                  <a:cxn ang="0">
                    <a:pos x="0" y="0"/>
                  </a:cxn>
                  <a:cxn ang="0">
                    <a:pos x="0" y="807"/>
                  </a:cxn>
                  <a:cxn ang="0">
                    <a:pos x="242" y="645"/>
                  </a:cxn>
                  <a:cxn ang="0">
                    <a:pos x="242" y="645"/>
                  </a:cxn>
                  <a:cxn ang="0">
                    <a:pos x="242" y="162"/>
                  </a:cxn>
                </a:cxnLst>
                <a:rect l="0" t="0" r="r" b="b"/>
                <a:pathLst>
                  <a:path w="242" h="807">
                    <a:moveTo>
                      <a:pt x="242" y="162"/>
                    </a:moveTo>
                    <a:cubicBezTo>
                      <a:pt x="108" y="138"/>
                      <a:pt x="13" y="75"/>
                      <a:pt x="0" y="0"/>
                    </a:cubicBezTo>
                    <a:lnTo>
                      <a:pt x="0" y="0"/>
                    </a:lnTo>
                    <a:lnTo>
                      <a:pt x="0" y="807"/>
                    </a:lnTo>
                    <a:cubicBezTo>
                      <a:pt x="0" y="718"/>
                      <a:pt x="108" y="645"/>
                      <a:pt x="242" y="645"/>
                    </a:cubicBezTo>
                    <a:lnTo>
                      <a:pt x="242" y="645"/>
                    </a:lnTo>
                    <a:lnTo>
                      <a:pt x="242" y="162"/>
                    </a:lnTo>
                    <a:close/>
                  </a:path>
                </a:pathLst>
              </a:custGeom>
              <a:gradFill rotWithShape="1">
                <a:gsLst>
                  <a:gs pos="0">
                    <a:schemeClr val="bg1">
                      <a:gamma/>
                      <a:shade val="46275"/>
                      <a:invGamma/>
                    </a:schemeClr>
                  </a:gs>
                  <a:gs pos="50000">
                    <a:schemeClr val="bg1"/>
                  </a:gs>
                  <a:gs pos="100000">
                    <a:schemeClr val="bg1">
                      <a:gamma/>
                      <a:shade val="46275"/>
                      <a:invGamma/>
                    </a:schemeClr>
                  </a:gs>
                </a:gsLst>
                <a:lin ang="5400000" scaled="1"/>
              </a:gradFill>
              <a:ln w="0">
                <a:solidFill>
                  <a:schemeClr val="tx1"/>
                </a:solidFill>
                <a:prstDash val="solid"/>
                <a:round/>
                <a:headEnd/>
                <a:tailEnd/>
              </a:ln>
            </p:spPr>
            <p:txBody>
              <a:bodyPr/>
              <a:lstStyle/>
              <a:p>
                <a:pPr>
                  <a:defRPr/>
                </a:pPr>
                <a:endParaRPr lang="en-US" sz="2700"/>
              </a:p>
            </p:txBody>
          </p:sp>
          <p:sp>
            <p:nvSpPr>
              <p:cNvPr id="387106" name="Rectangle 34"/>
              <p:cNvSpPr>
                <a:spLocks noChangeArrowheads="1"/>
              </p:cNvSpPr>
              <p:nvPr/>
            </p:nvSpPr>
            <p:spPr bwMode="auto">
              <a:xfrm>
                <a:off x="3613" y="1398"/>
                <a:ext cx="21" cy="89"/>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solidFill>
                  <a:schemeClr val="tx1"/>
                </a:solidFill>
                <a:miter lim="800000"/>
                <a:headEnd/>
                <a:tailEnd/>
              </a:ln>
            </p:spPr>
            <p:txBody>
              <a:bodyPr/>
              <a:lstStyle/>
              <a:p>
                <a:pPr>
                  <a:defRPr/>
                </a:pPr>
                <a:endParaRPr lang="en-US" sz="2700"/>
              </a:p>
            </p:txBody>
          </p:sp>
          <p:sp>
            <p:nvSpPr>
              <p:cNvPr id="387107" name="Rectangle 35"/>
              <p:cNvSpPr>
                <a:spLocks noChangeArrowheads="1"/>
              </p:cNvSpPr>
              <p:nvPr/>
            </p:nvSpPr>
            <p:spPr bwMode="auto">
              <a:xfrm>
                <a:off x="3613" y="1398"/>
                <a:ext cx="21" cy="89"/>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4763" cap="rnd">
                <a:solidFill>
                  <a:schemeClr val="tx1"/>
                </a:solidFill>
                <a:round/>
                <a:headEnd/>
                <a:tailEnd/>
              </a:ln>
            </p:spPr>
            <p:txBody>
              <a:bodyPr/>
              <a:lstStyle/>
              <a:p>
                <a:pPr>
                  <a:defRPr/>
                </a:pPr>
                <a:endParaRPr lang="en-US" sz="2700"/>
              </a:p>
            </p:txBody>
          </p:sp>
          <p:sp>
            <p:nvSpPr>
              <p:cNvPr id="387108" name="Freeform 36"/>
              <p:cNvSpPr>
                <a:spLocks/>
              </p:cNvSpPr>
              <p:nvPr/>
            </p:nvSpPr>
            <p:spPr bwMode="auto">
              <a:xfrm>
                <a:off x="3636" y="1339"/>
                <a:ext cx="67" cy="207"/>
              </a:xfrm>
              <a:custGeom>
                <a:avLst/>
                <a:gdLst/>
                <a:ahLst/>
                <a:cxnLst>
                  <a:cxn ang="0">
                    <a:pos x="0" y="806"/>
                  </a:cxn>
                  <a:cxn ang="0">
                    <a:pos x="0" y="323"/>
                  </a:cxn>
                  <a:cxn ang="0">
                    <a:pos x="362" y="0"/>
                  </a:cxn>
                  <a:cxn ang="0">
                    <a:pos x="362" y="0"/>
                  </a:cxn>
                  <a:cxn ang="0">
                    <a:pos x="362" y="1129"/>
                  </a:cxn>
                  <a:cxn ang="0">
                    <a:pos x="0" y="806"/>
                  </a:cxn>
                  <a:cxn ang="0">
                    <a:pos x="0" y="806"/>
                  </a:cxn>
                </a:cxnLst>
                <a:rect l="0" t="0" r="r" b="b"/>
                <a:pathLst>
                  <a:path w="362" h="1129">
                    <a:moveTo>
                      <a:pt x="0" y="806"/>
                    </a:moveTo>
                    <a:lnTo>
                      <a:pt x="0" y="323"/>
                    </a:lnTo>
                    <a:cubicBezTo>
                      <a:pt x="200" y="323"/>
                      <a:pt x="362" y="178"/>
                      <a:pt x="362" y="0"/>
                    </a:cubicBezTo>
                    <a:lnTo>
                      <a:pt x="362" y="0"/>
                    </a:lnTo>
                    <a:lnTo>
                      <a:pt x="362" y="1129"/>
                    </a:lnTo>
                    <a:cubicBezTo>
                      <a:pt x="362" y="951"/>
                      <a:pt x="200" y="806"/>
                      <a:pt x="0" y="806"/>
                    </a:cubicBezTo>
                    <a:cubicBezTo>
                      <a:pt x="0" y="806"/>
                      <a:pt x="0" y="806"/>
                      <a:pt x="0" y="806"/>
                    </a:cubicBezTo>
                    <a:close/>
                  </a:path>
                </a:pathLst>
              </a:custGeom>
              <a:gradFill rotWithShape="1">
                <a:gsLst>
                  <a:gs pos="0">
                    <a:schemeClr val="bg1">
                      <a:gamma/>
                      <a:shade val="46275"/>
                      <a:invGamma/>
                    </a:schemeClr>
                  </a:gs>
                  <a:gs pos="50000">
                    <a:schemeClr val="bg1"/>
                  </a:gs>
                  <a:gs pos="100000">
                    <a:schemeClr val="bg1">
                      <a:gamma/>
                      <a:shade val="46275"/>
                      <a:invGamma/>
                    </a:schemeClr>
                  </a:gs>
                </a:gsLst>
                <a:lin ang="5400000" scaled="1"/>
              </a:gradFill>
              <a:ln w="0">
                <a:solidFill>
                  <a:schemeClr val="tx1"/>
                </a:solidFill>
                <a:prstDash val="solid"/>
                <a:round/>
                <a:headEnd/>
                <a:tailEnd/>
              </a:ln>
            </p:spPr>
            <p:txBody>
              <a:bodyPr/>
              <a:lstStyle/>
              <a:p>
                <a:pPr>
                  <a:defRPr/>
                </a:pPr>
                <a:endParaRPr lang="en-US" sz="2700"/>
              </a:p>
            </p:txBody>
          </p:sp>
        </p:grpSp>
        <p:grpSp>
          <p:nvGrpSpPr>
            <p:cNvPr id="18745" name="Group 37"/>
            <p:cNvGrpSpPr>
              <a:grpSpLocks/>
            </p:cNvGrpSpPr>
            <p:nvPr/>
          </p:nvGrpSpPr>
          <p:grpSpPr bwMode="auto">
            <a:xfrm>
              <a:off x="2661" y="1490"/>
              <a:ext cx="133" cy="207"/>
              <a:chOff x="3570" y="1644"/>
              <a:chExt cx="133" cy="207"/>
            </a:xfrm>
          </p:grpSpPr>
          <p:sp>
            <p:nvSpPr>
              <p:cNvPr id="387110" name="Freeform 38"/>
              <p:cNvSpPr>
                <a:spLocks/>
              </p:cNvSpPr>
              <p:nvPr/>
            </p:nvSpPr>
            <p:spPr bwMode="auto">
              <a:xfrm>
                <a:off x="3570" y="1674"/>
                <a:ext cx="43" cy="148"/>
              </a:xfrm>
              <a:custGeom>
                <a:avLst/>
                <a:gdLst/>
                <a:ahLst/>
                <a:cxnLst>
                  <a:cxn ang="0">
                    <a:pos x="242" y="162"/>
                  </a:cxn>
                  <a:cxn ang="0">
                    <a:pos x="0" y="0"/>
                  </a:cxn>
                  <a:cxn ang="0">
                    <a:pos x="0" y="0"/>
                  </a:cxn>
                  <a:cxn ang="0">
                    <a:pos x="0" y="807"/>
                  </a:cxn>
                  <a:cxn ang="0">
                    <a:pos x="242" y="645"/>
                  </a:cxn>
                  <a:cxn ang="0">
                    <a:pos x="242" y="645"/>
                  </a:cxn>
                  <a:cxn ang="0">
                    <a:pos x="242" y="162"/>
                  </a:cxn>
                </a:cxnLst>
                <a:rect l="0" t="0" r="r" b="b"/>
                <a:pathLst>
                  <a:path w="242" h="807">
                    <a:moveTo>
                      <a:pt x="242" y="162"/>
                    </a:moveTo>
                    <a:cubicBezTo>
                      <a:pt x="108" y="138"/>
                      <a:pt x="13" y="75"/>
                      <a:pt x="0" y="0"/>
                    </a:cubicBezTo>
                    <a:lnTo>
                      <a:pt x="0" y="0"/>
                    </a:lnTo>
                    <a:lnTo>
                      <a:pt x="0" y="807"/>
                    </a:lnTo>
                    <a:cubicBezTo>
                      <a:pt x="0" y="718"/>
                      <a:pt x="108" y="645"/>
                      <a:pt x="242" y="645"/>
                    </a:cubicBezTo>
                    <a:lnTo>
                      <a:pt x="242" y="645"/>
                    </a:lnTo>
                    <a:lnTo>
                      <a:pt x="242" y="162"/>
                    </a:lnTo>
                    <a:close/>
                  </a:path>
                </a:pathLst>
              </a:custGeom>
              <a:gradFill rotWithShape="1">
                <a:gsLst>
                  <a:gs pos="0">
                    <a:schemeClr val="bg1">
                      <a:gamma/>
                      <a:shade val="46275"/>
                      <a:invGamma/>
                    </a:schemeClr>
                  </a:gs>
                  <a:gs pos="50000">
                    <a:schemeClr val="bg1"/>
                  </a:gs>
                  <a:gs pos="100000">
                    <a:schemeClr val="bg1">
                      <a:gamma/>
                      <a:shade val="46275"/>
                      <a:invGamma/>
                    </a:schemeClr>
                  </a:gs>
                </a:gsLst>
                <a:lin ang="5400000" scaled="1"/>
              </a:gradFill>
              <a:ln w="0">
                <a:solidFill>
                  <a:srgbClr val="000000"/>
                </a:solidFill>
                <a:prstDash val="solid"/>
                <a:round/>
                <a:headEnd/>
                <a:tailEnd/>
              </a:ln>
            </p:spPr>
            <p:txBody>
              <a:bodyPr/>
              <a:lstStyle/>
              <a:p>
                <a:pPr>
                  <a:defRPr/>
                </a:pPr>
                <a:endParaRPr lang="en-US" sz="2700"/>
              </a:p>
            </p:txBody>
          </p:sp>
          <p:sp>
            <p:nvSpPr>
              <p:cNvPr id="387111" name="Rectangle 39"/>
              <p:cNvSpPr>
                <a:spLocks noChangeArrowheads="1"/>
              </p:cNvSpPr>
              <p:nvPr/>
            </p:nvSpPr>
            <p:spPr bwMode="auto">
              <a:xfrm>
                <a:off x="3613" y="1703"/>
                <a:ext cx="21" cy="88"/>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headEnd/>
                <a:tailEnd/>
              </a:ln>
            </p:spPr>
            <p:txBody>
              <a:bodyPr/>
              <a:lstStyle/>
              <a:p>
                <a:pPr>
                  <a:defRPr/>
                </a:pPr>
                <a:endParaRPr lang="en-US" sz="2700"/>
              </a:p>
            </p:txBody>
          </p:sp>
          <p:sp>
            <p:nvSpPr>
              <p:cNvPr id="387112" name="Rectangle 40"/>
              <p:cNvSpPr>
                <a:spLocks noChangeArrowheads="1"/>
              </p:cNvSpPr>
              <p:nvPr/>
            </p:nvSpPr>
            <p:spPr bwMode="auto">
              <a:xfrm>
                <a:off x="3613" y="1703"/>
                <a:ext cx="21" cy="88"/>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4763" cap="rnd">
                <a:solidFill>
                  <a:srgbClr val="000000"/>
                </a:solidFill>
                <a:round/>
                <a:headEnd/>
                <a:tailEnd/>
              </a:ln>
            </p:spPr>
            <p:txBody>
              <a:bodyPr/>
              <a:lstStyle/>
              <a:p>
                <a:pPr>
                  <a:defRPr/>
                </a:pPr>
                <a:endParaRPr lang="en-US" sz="2700"/>
              </a:p>
            </p:txBody>
          </p:sp>
          <p:sp>
            <p:nvSpPr>
              <p:cNvPr id="387113" name="Freeform 41"/>
              <p:cNvSpPr>
                <a:spLocks/>
              </p:cNvSpPr>
              <p:nvPr/>
            </p:nvSpPr>
            <p:spPr bwMode="auto">
              <a:xfrm>
                <a:off x="3636" y="1644"/>
                <a:ext cx="67" cy="207"/>
              </a:xfrm>
              <a:custGeom>
                <a:avLst/>
                <a:gdLst/>
                <a:ahLst/>
                <a:cxnLst>
                  <a:cxn ang="0">
                    <a:pos x="0" y="806"/>
                  </a:cxn>
                  <a:cxn ang="0">
                    <a:pos x="0" y="323"/>
                  </a:cxn>
                  <a:cxn ang="0">
                    <a:pos x="362" y="0"/>
                  </a:cxn>
                  <a:cxn ang="0">
                    <a:pos x="362" y="0"/>
                  </a:cxn>
                  <a:cxn ang="0">
                    <a:pos x="362" y="1129"/>
                  </a:cxn>
                  <a:cxn ang="0">
                    <a:pos x="0" y="806"/>
                  </a:cxn>
                  <a:cxn ang="0">
                    <a:pos x="0" y="806"/>
                  </a:cxn>
                </a:cxnLst>
                <a:rect l="0" t="0" r="r" b="b"/>
                <a:pathLst>
                  <a:path w="362" h="1129">
                    <a:moveTo>
                      <a:pt x="0" y="806"/>
                    </a:moveTo>
                    <a:lnTo>
                      <a:pt x="0" y="323"/>
                    </a:lnTo>
                    <a:cubicBezTo>
                      <a:pt x="200" y="323"/>
                      <a:pt x="362" y="178"/>
                      <a:pt x="362" y="0"/>
                    </a:cubicBezTo>
                    <a:lnTo>
                      <a:pt x="362" y="0"/>
                    </a:lnTo>
                    <a:lnTo>
                      <a:pt x="362" y="1129"/>
                    </a:lnTo>
                    <a:cubicBezTo>
                      <a:pt x="362" y="951"/>
                      <a:pt x="200" y="806"/>
                      <a:pt x="0" y="806"/>
                    </a:cubicBezTo>
                    <a:cubicBezTo>
                      <a:pt x="0" y="806"/>
                      <a:pt x="0" y="806"/>
                      <a:pt x="0" y="806"/>
                    </a:cubicBezTo>
                    <a:close/>
                  </a:path>
                </a:pathLst>
              </a:custGeom>
              <a:gradFill rotWithShape="1">
                <a:gsLst>
                  <a:gs pos="0">
                    <a:schemeClr val="bg1">
                      <a:gamma/>
                      <a:shade val="46275"/>
                      <a:invGamma/>
                    </a:schemeClr>
                  </a:gs>
                  <a:gs pos="50000">
                    <a:schemeClr val="bg1"/>
                  </a:gs>
                  <a:gs pos="100000">
                    <a:schemeClr val="bg1">
                      <a:gamma/>
                      <a:shade val="46275"/>
                      <a:invGamma/>
                    </a:schemeClr>
                  </a:gs>
                </a:gsLst>
                <a:lin ang="5400000" scaled="1"/>
              </a:gradFill>
              <a:ln w="0">
                <a:solidFill>
                  <a:srgbClr val="000000"/>
                </a:solidFill>
                <a:prstDash val="solid"/>
                <a:round/>
                <a:headEnd/>
                <a:tailEnd/>
              </a:ln>
            </p:spPr>
            <p:txBody>
              <a:bodyPr/>
              <a:lstStyle/>
              <a:p>
                <a:pPr>
                  <a:defRPr/>
                </a:pPr>
                <a:endParaRPr lang="en-US" sz="2700"/>
              </a:p>
            </p:txBody>
          </p:sp>
        </p:grpSp>
        <p:grpSp>
          <p:nvGrpSpPr>
            <p:cNvPr id="18746" name="Group 42"/>
            <p:cNvGrpSpPr>
              <a:grpSpLocks/>
            </p:cNvGrpSpPr>
            <p:nvPr/>
          </p:nvGrpSpPr>
          <p:grpSpPr bwMode="auto">
            <a:xfrm>
              <a:off x="2661" y="1794"/>
              <a:ext cx="133" cy="207"/>
              <a:chOff x="3570" y="1948"/>
              <a:chExt cx="133" cy="207"/>
            </a:xfrm>
          </p:grpSpPr>
          <p:sp>
            <p:nvSpPr>
              <p:cNvPr id="387115" name="Freeform 43"/>
              <p:cNvSpPr>
                <a:spLocks/>
              </p:cNvSpPr>
              <p:nvPr/>
            </p:nvSpPr>
            <p:spPr bwMode="auto">
              <a:xfrm>
                <a:off x="3570" y="1978"/>
                <a:ext cx="43" cy="148"/>
              </a:xfrm>
              <a:custGeom>
                <a:avLst/>
                <a:gdLst/>
                <a:ahLst/>
                <a:cxnLst>
                  <a:cxn ang="0">
                    <a:pos x="242" y="162"/>
                  </a:cxn>
                  <a:cxn ang="0">
                    <a:pos x="0" y="0"/>
                  </a:cxn>
                  <a:cxn ang="0">
                    <a:pos x="0" y="0"/>
                  </a:cxn>
                  <a:cxn ang="0">
                    <a:pos x="0" y="807"/>
                  </a:cxn>
                  <a:cxn ang="0">
                    <a:pos x="242" y="645"/>
                  </a:cxn>
                  <a:cxn ang="0">
                    <a:pos x="242" y="645"/>
                  </a:cxn>
                  <a:cxn ang="0">
                    <a:pos x="242" y="162"/>
                  </a:cxn>
                </a:cxnLst>
                <a:rect l="0" t="0" r="r" b="b"/>
                <a:pathLst>
                  <a:path w="242" h="807">
                    <a:moveTo>
                      <a:pt x="242" y="162"/>
                    </a:moveTo>
                    <a:cubicBezTo>
                      <a:pt x="108" y="138"/>
                      <a:pt x="13" y="75"/>
                      <a:pt x="0" y="0"/>
                    </a:cubicBezTo>
                    <a:lnTo>
                      <a:pt x="0" y="0"/>
                    </a:lnTo>
                    <a:lnTo>
                      <a:pt x="0" y="807"/>
                    </a:lnTo>
                    <a:cubicBezTo>
                      <a:pt x="0" y="718"/>
                      <a:pt x="108" y="645"/>
                      <a:pt x="242" y="645"/>
                    </a:cubicBezTo>
                    <a:lnTo>
                      <a:pt x="242" y="645"/>
                    </a:lnTo>
                    <a:lnTo>
                      <a:pt x="242" y="162"/>
                    </a:lnTo>
                    <a:close/>
                  </a:path>
                </a:pathLst>
              </a:custGeom>
              <a:gradFill rotWithShape="1">
                <a:gsLst>
                  <a:gs pos="0">
                    <a:schemeClr val="bg1">
                      <a:gamma/>
                      <a:shade val="46275"/>
                      <a:invGamma/>
                    </a:schemeClr>
                  </a:gs>
                  <a:gs pos="50000">
                    <a:schemeClr val="bg1"/>
                  </a:gs>
                  <a:gs pos="100000">
                    <a:schemeClr val="bg1">
                      <a:gamma/>
                      <a:shade val="46275"/>
                      <a:invGamma/>
                    </a:schemeClr>
                  </a:gs>
                </a:gsLst>
                <a:lin ang="5400000" scaled="1"/>
              </a:gradFill>
              <a:ln w="0">
                <a:solidFill>
                  <a:srgbClr val="000000"/>
                </a:solidFill>
                <a:prstDash val="solid"/>
                <a:round/>
                <a:headEnd/>
                <a:tailEnd/>
              </a:ln>
            </p:spPr>
            <p:txBody>
              <a:bodyPr/>
              <a:lstStyle/>
              <a:p>
                <a:pPr>
                  <a:defRPr/>
                </a:pPr>
                <a:endParaRPr lang="en-US" sz="2700"/>
              </a:p>
            </p:txBody>
          </p:sp>
          <p:sp>
            <p:nvSpPr>
              <p:cNvPr id="387116" name="Rectangle 44"/>
              <p:cNvSpPr>
                <a:spLocks noChangeArrowheads="1"/>
              </p:cNvSpPr>
              <p:nvPr/>
            </p:nvSpPr>
            <p:spPr bwMode="auto">
              <a:xfrm>
                <a:off x="3613" y="2008"/>
                <a:ext cx="21" cy="88"/>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headEnd/>
                <a:tailEnd/>
              </a:ln>
            </p:spPr>
            <p:txBody>
              <a:bodyPr/>
              <a:lstStyle/>
              <a:p>
                <a:pPr>
                  <a:defRPr/>
                </a:pPr>
                <a:endParaRPr lang="en-US" sz="2700"/>
              </a:p>
            </p:txBody>
          </p:sp>
          <p:sp>
            <p:nvSpPr>
              <p:cNvPr id="387117" name="Rectangle 45"/>
              <p:cNvSpPr>
                <a:spLocks noChangeArrowheads="1"/>
              </p:cNvSpPr>
              <p:nvPr/>
            </p:nvSpPr>
            <p:spPr bwMode="auto">
              <a:xfrm>
                <a:off x="3613" y="2008"/>
                <a:ext cx="21" cy="88"/>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4763" cap="rnd">
                <a:solidFill>
                  <a:srgbClr val="000000"/>
                </a:solidFill>
                <a:round/>
                <a:headEnd/>
                <a:tailEnd/>
              </a:ln>
            </p:spPr>
            <p:txBody>
              <a:bodyPr/>
              <a:lstStyle/>
              <a:p>
                <a:pPr>
                  <a:defRPr/>
                </a:pPr>
                <a:endParaRPr lang="en-US" sz="2700"/>
              </a:p>
            </p:txBody>
          </p:sp>
          <p:sp>
            <p:nvSpPr>
              <p:cNvPr id="387118" name="Freeform 46"/>
              <p:cNvSpPr>
                <a:spLocks/>
              </p:cNvSpPr>
              <p:nvPr/>
            </p:nvSpPr>
            <p:spPr bwMode="auto">
              <a:xfrm>
                <a:off x="3636" y="1948"/>
                <a:ext cx="67" cy="207"/>
              </a:xfrm>
              <a:custGeom>
                <a:avLst/>
                <a:gdLst/>
                <a:ahLst/>
                <a:cxnLst>
                  <a:cxn ang="0">
                    <a:pos x="0" y="806"/>
                  </a:cxn>
                  <a:cxn ang="0">
                    <a:pos x="0" y="323"/>
                  </a:cxn>
                  <a:cxn ang="0">
                    <a:pos x="362" y="0"/>
                  </a:cxn>
                  <a:cxn ang="0">
                    <a:pos x="362" y="0"/>
                  </a:cxn>
                  <a:cxn ang="0">
                    <a:pos x="362" y="1129"/>
                  </a:cxn>
                  <a:cxn ang="0">
                    <a:pos x="0" y="806"/>
                  </a:cxn>
                  <a:cxn ang="0">
                    <a:pos x="0" y="806"/>
                  </a:cxn>
                </a:cxnLst>
                <a:rect l="0" t="0" r="r" b="b"/>
                <a:pathLst>
                  <a:path w="362" h="1129">
                    <a:moveTo>
                      <a:pt x="0" y="806"/>
                    </a:moveTo>
                    <a:lnTo>
                      <a:pt x="0" y="323"/>
                    </a:lnTo>
                    <a:cubicBezTo>
                      <a:pt x="200" y="323"/>
                      <a:pt x="362" y="178"/>
                      <a:pt x="362" y="0"/>
                    </a:cubicBezTo>
                    <a:lnTo>
                      <a:pt x="362" y="0"/>
                    </a:lnTo>
                    <a:lnTo>
                      <a:pt x="362" y="1129"/>
                    </a:lnTo>
                    <a:cubicBezTo>
                      <a:pt x="362" y="951"/>
                      <a:pt x="200" y="806"/>
                      <a:pt x="0" y="806"/>
                    </a:cubicBezTo>
                    <a:cubicBezTo>
                      <a:pt x="0" y="806"/>
                      <a:pt x="0" y="806"/>
                      <a:pt x="0" y="806"/>
                    </a:cubicBezTo>
                    <a:close/>
                  </a:path>
                </a:pathLst>
              </a:custGeom>
              <a:gradFill rotWithShape="1">
                <a:gsLst>
                  <a:gs pos="0">
                    <a:schemeClr val="bg1">
                      <a:gamma/>
                      <a:shade val="46275"/>
                      <a:invGamma/>
                    </a:schemeClr>
                  </a:gs>
                  <a:gs pos="50000">
                    <a:schemeClr val="bg1"/>
                  </a:gs>
                  <a:gs pos="100000">
                    <a:schemeClr val="bg1">
                      <a:gamma/>
                      <a:shade val="46275"/>
                      <a:invGamma/>
                    </a:schemeClr>
                  </a:gs>
                </a:gsLst>
                <a:lin ang="5400000" scaled="1"/>
              </a:gradFill>
              <a:ln w="0">
                <a:solidFill>
                  <a:srgbClr val="000000"/>
                </a:solidFill>
                <a:prstDash val="solid"/>
                <a:round/>
                <a:headEnd/>
                <a:tailEnd/>
              </a:ln>
            </p:spPr>
            <p:txBody>
              <a:bodyPr/>
              <a:lstStyle/>
              <a:p>
                <a:pPr>
                  <a:defRPr/>
                </a:pPr>
                <a:endParaRPr lang="en-US" sz="2700"/>
              </a:p>
            </p:txBody>
          </p:sp>
        </p:grpSp>
      </p:grpSp>
      <p:sp>
        <p:nvSpPr>
          <p:cNvPr id="18464" name="Rectangle 47"/>
          <p:cNvSpPr>
            <a:spLocks noChangeArrowheads="1"/>
          </p:cNvSpPr>
          <p:nvPr/>
        </p:nvSpPr>
        <p:spPr bwMode="auto">
          <a:xfrm flipH="1">
            <a:off x="5844778" y="3295650"/>
            <a:ext cx="441722" cy="128588"/>
          </a:xfrm>
          <a:prstGeom prst="rect">
            <a:avLst/>
          </a:prstGeom>
          <a:solidFill>
            <a:srgbClr val="FFFFFF"/>
          </a:solidFill>
          <a:ln w="9525">
            <a:noFill/>
            <a:miter lim="800000"/>
            <a:headEnd/>
            <a:tailEnd/>
          </a:ln>
        </p:spPr>
        <p:txBody>
          <a:bodyPr/>
          <a:lstStyle/>
          <a:p>
            <a:endParaRPr lang="en-US" sz="2700"/>
          </a:p>
        </p:txBody>
      </p:sp>
      <p:sp>
        <p:nvSpPr>
          <p:cNvPr id="18465" name="Rectangle 48"/>
          <p:cNvSpPr>
            <a:spLocks noChangeArrowheads="1"/>
          </p:cNvSpPr>
          <p:nvPr/>
        </p:nvSpPr>
        <p:spPr bwMode="auto">
          <a:xfrm flipH="1">
            <a:off x="5844778" y="3295650"/>
            <a:ext cx="441722" cy="128588"/>
          </a:xfrm>
          <a:prstGeom prst="rect">
            <a:avLst/>
          </a:prstGeom>
          <a:noFill/>
          <a:ln w="4763" cap="rnd">
            <a:solidFill>
              <a:srgbClr val="000000"/>
            </a:solidFill>
            <a:round/>
            <a:headEnd/>
            <a:tailEnd/>
          </a:ln>
        </p:spPr>
        <p:txBody>
          <a:bodyPr/>
          <a:lstStyle/>
          <a:p>
            <a:endParaRPr lang="en-US" sz="2700"/>
          </a:p>
        </p:txBody>
      </p:sp>
      <p:sp>
        <p:nvSpPr>
          <p:cNvPr id="18466" name="Rectangle 49"/>
          <p:cNvSpPr>
            <a:spLocks noChangeArrowheads="1"/>
          </p:cNvSpPr>
          <p:nvPr/>
        </p:nvSpPr>
        <p:spPr bwMode="auto">
          <a:xfrm flipH="1">
            <a:off x="5844778" y="3059906"/>
            <a:ext cx="441722" cy="129779"/>
          </a:xfrm>
          <a:prstGeom prst="rect">
            <a:avLst/>
          </a:prstGeom>
          <a:solidFill>
            <a:srgbClr val="FFFFFF"/>
          </a:solidFill>
          <a:ln w="9525">
            <a:noFill/>
            <a:miter lim="800000"/>
            <a:headEnd/>
            <a:tailEnd/>
          </a:ln>
        </p:spPr>
        <p:txBody>
          <a:bodyPr/>
          <a:lstStyle/>
          <a:p>
            <a:endParaRPr lang="en-US" sz="2700"/>
          </a:p>
        </p:txBody>
      </p:sp>
      <p:sp>
        <p:nvSpPr>
          <p:cNvPr id="18467" name="Rectangle 50"/>
          <p:cNvSpPr>
            <a:spLocks noChangeArrowheads="1"/>
          </p:cNvSpPr>
          <p:nvPr/>
        </p:nvSpPr>
        <p:spPr bwMode="auto">
          <a:xfrm flipH="1">
            <a:off x="5844778" y="3059906"/>
            <a:ext cx="441722" cy="129779"/>
          </a:xfrm>
          <a:prstGeom prst="rect">
            <a:avLst/>
          </a:prstGeom>
          <a:noFill/>
          <a:ln w="4763" cap="rnd">
            <a:solidFill>
              <a:srgbClr val="000000"/>
            </a:solidFill>
            <a:round/>
            <a:headEnd/>
            <a:tailEnd/>
          </a:ln>
        </p:spPr>
        <p:txBody>
          <a:bodyPr/>
          <a:lstStyle/>
          <a:p>
            <a:endParaRPr lang="en-US" sz="2700"/>
          </a:p>
        </p:txBody>
      </p:sp>
      <p:sp>
        <p:nvSpPr>
          <p:cNvPr id="18468" name="Rectangle 51"/>
          <p:cNvSpPr>
            <a:spLocks noChangeArrowheads="1"/>
          </p:cNvSpPr>
          <p:nvPr/>
        </p:nvSpPr>
        <p:spPr bwMode="auto">
          <a:xfrm flipH="1">
            <a:off x="5844778" y="2826545"/>
            <a:ext cx="441722" cy="127397"/>
          </a:xfrm>
          <a:prstGeom prst="rect">
            <a:avLst/>
          </a:prstGeom>
          <a:solidFill>
            <a:srgbClr val="FFFFFF"/>
          </a:solidFill>
          <a:ln w="9525">
            <a:noFill/>
            <a:miter lim="800000"/>
            <a:headEnd/>
            <a:tailEnd/>
          </a:ln>
        </p:spPr>
        <p:txBody>
          <a:bodyPr/>
          <a:lstStyle/>
          <a:p>
            <a:endParaRPr lang="en-US" sz="2700"/>
          </a:p>
        </p:txBody>
      </p:sp>
      <p:sp>
        <p:nvSpPr>
          <p:cNvPr id="18469" name="Rectangle 52"/>
          <p:cNvSpPr>
            <a:spLocks noChangeArrowheads="1"/>
          </p:cNvSpPr>
          <p:nvPr/>
        </p:nvSpPr>
        <p:spPr bwMode="auto">
          <a:xfrm flipH="1">
            <a:off x="5844778" y="2826545"/>
            <a:ext cx="441722" cy="127397"/>
          </a:xfrm>
          <a:prstGeom prst="rect">
            <a:avLst/>
          </a:prstGeom>
          <a:noFill/>
          <a:ln w="4763" cap="rnd">
            <a:solidFill>
              <a:srgbClr val="000000"/>
            </a:solidFill>
            <a:round/>
            <a:headEnd/>
            <a:tailEnd/>
          </a:ln>
        </p:spPr>
        <p:txBody>
          <a:bodyPr/>
          <a:lstStyle/>
          <a:p>
            <a:endParaRPr lang="en-US" sz="2700"/>
          </a:p>
        </p:txBody>
      </p:sp>
      <p:sp>
        <p:nvSpPr>
          <p:cNvPr id="18470" name="Rectangle 53"/>
          <p:cNvSpPr>
            <a:spLocks noChangeArrowheads="1"/>
          </p:cNvSpPr>
          <p:nvPr/>
        </p:nvSpPr>
        <p:spPr bwMode="auto">
          <a:xfrm flipH="1">
            <a:off x="5844778" y="3531395"/>
            <a:ext cx="441722" cy="127397"/>
          </a:xfrm>
          <a:prstGeom prst="rect">
            <a:avLst/>
          </a:prstGeom>
          <a:solidFill>
            <a:srgbClr val="FFFFFF"/>
          </a:solidFill>
          <a:ln w="9525">
            <a:solidFill>
              <a:srgbClr val="0000FF"/>
            </a:solidFill>
            <a:miter lim="800000"/>
            <a:headEnd/>
            <a:tailEnd/>
          </a:ln>
        </p:spPr>
        <p:txBody>
          <a:bodyPr/>
          <a:lstStyle/>
          <a:p>
            <a:endParaRPr lang="en-US" sz="2700"/>
          </a:p>
        </p:txBody>
      </p:sp>
      <p:sp>
        <p:nvSpPr>
          <p:cNvPr id="18471" name="Rectangle 54"/>
          <p:cNvSpPr>
            <a:spLocks noChangeArrowheads="1"/>
          </p:cNvSpPr>
          <p:nvPr/>
        </p:nvSpPr>
        <p:spPr bwMode="auto">
          <a:xfrm flipH="1">
            <a:off x="5844778" y="3531395"/>
            <a:ext cx="441722" cy="127397"/>
          </a:xfrm>
          <a:prstGeom prst="rect">
            <a:avLst/>
          </a:prstGeom>
          <a:noFill/>
          <a:ln w="4763" cap="rnd">
            <a:solidFill>
              <a:srgbClr val="000000"/>
            </a:solidFill>
            <a:round/>
            <a:headEnd/>
            <a:tailEnd/>
          </a:ln>
        </p:spPr>
        <p:txBody>
          <a:bodyPr/>
          <a:lstStyle/>
          <a:p>
            <a:endParaRPr lang="en-US" sz="2700"/>
          </a:p>
        </p:txBody>
      </p:sp>
      <p:sp>
        <p:nvSpPr>
          <p:cNvPr id="18472" name="Oval 55"/>
          <p:cNvSpPr>
            <a:spLocks noChangeArrowheads="1"/>
          </p:cNvSpPr>
          <p:nvPr/>
        </p:nvSpPr>
        <p:spPr bwMode="auto">
          <a:xfrm flipH="1">
            <a:off x="6032897" y="2780110"/>
            <a:ext cx="13097" cy="13097"/>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73" name="Oval 56"/>
          <p:cNvSpPr>
            <a:spLocks noChangeArrowheads="1"/>
          </p:cNvSpPr>
          <p:nvPr/>
        </p:nvSpPr>
        <p:spPr bwMode="auto">
          <a:xfrm flipH="1">
            <a:off x="5953126" y="2784874"/>
            <a:ext cx="13097" cy="1190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74" name="Oval 57"/>
          <p:cNvSpPr>
            <a:spLocks noChangeArrowheads="1"/>
          </p:cNvSpPr>
          <p:nvPr/>
        </p:nvSpPr>
        <p:spPr bwMode="auto">
          <a:xfrm flipH="1">
            <a:off x="6084095" y="2780111"/>
            <a:ext cx="13097" cy="1190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75" name="Oval 58"/>
          <p:cNvSpPr>
            <a:spLocks noChangeArrowheads="1"/>
          </p:cNvSpPr>
          <p:nvPr/>
        </p:nvSpPr>
        <p:spPr bwMode="auto">
          <a:xfrm flipH="1">
            <a:off x="5915026" y="2782492"/>
            <a:ext cx="13097" cy="1190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76" name="Oval 59"/>
          <p:cNvSpPr>
            <a:spLocks noChangeArrowheads="1"/>
          </p:cNvSpPr>
          <p:nvPr/>
        </p:nvSpPr>
        <p:spPr bwMode="auto">
          <a:xfrm flipH="1">
            <a:off x="6115051" y="2787253"/>
            <a:ext cx="13097" cy="13097"/>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77" name="Oval 60"/>
          <p:cNvSpPr>
            <a:spLocks noChangeArrowheads="1"/>
          </p:cNvSpPr>
          <p:nvPr/>
        </p:nvSpPr>
        <p:spPr bwMode="auto">
          <a:xfrm flipH="1">
            <a:off x="5881689" y="2790826"/>
            <a:ext cx="11906" cy="13097"/>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387133" name="Rectangle 61"/>
          <p:cNvSpPr>
            <a:spLocks noChangeArrowheads="1"/>
          </p:cNvSpPr>
          <p:nvPr/>
        </p:nvSpPr>
        <p:spPr bwMode="auto">
          <a:xfrm flipH="1">
            <a:off x="5830491" y="2802733"/>
            <a:ext cx="14288" cy="173831"/>
          </a:xfrm>
          <a:prstGeom prst="rect">
            <a:avLst/>
          </a:prstGeom>
          <a:gradFill rotWithShape="1">
            <a:gsLst>
              <a:gs pos="0">
                <a:schemeClr val="bg2"/>
              </a:gs>
              <a:gs pos="50000">
                <a:schemeClr val="bg1"/>
              </a:gs>
              <a:gs pos="100000">
                <a:schemeClr val="bg2"/>
              </a:gs>
            </a:gsLst>
            <a:lin ang="5400000" scaled="1"/>
          </a:gradFill>
          <a:ln w="3175">
            <a:solidFill>
              <a:schemeClr val="tx1"/>
            </a:solidFill>
            <a:miter lim="800000"/>
            <a:headEnd/>
            <a:tailEnd/>
          </a:ln>
          <a:effectLst/>
        </p:spPr>
        <p:txBody>
          <a:bodyPr wrap="none" anchor="ctr"/>
          <a:lstStyle/>
          <a:p>
            <a:pPr>
              <a:defRPr/>
            </a:pPr>
            <a:endParaRPr lang="en-US" sz="2700"/>
          </a:p>
        </p:txBody>
      </p:sp>
      <p:sp>
        <p:nvSpPr>
          <p:cNvPr id="387134" name="Rectangle 62"/>
          <p:cNvSpPr>
            <a:spLocks noChangeArrowheads="1"/>
          </p:cNvSpPr>
          <p:nvPr/>
        </p:nvSpPr>
        <p:spPr bwMode="auto">
          <a:xfrm flipH="1">
            <a:off x="5830491" y="3038476"/>
            <a:ext cx="14288" cy="173831"/>
          </a:xfrm>
          <a:prstGeom prst="rect">
            <a:avLst/>
          </a:prstGeom>
          <a:gradFill rotWithShape="1">
            <a:gsLst>
              <a:gs pos="0">
                <a:schemeClr val="bg2"/>
              </a:gs>
              <a:gs pos="50000">
                <a:schemeClr val="bg1"/>
              </a:gs>
              <a:gs pos="100000">
                <a:schemeClr val="bg2"/>
              </a:gs>
            </a:gsLst>
            <a:lin ang="5400000" scaled="1"/>
          </a:gradFill>
          <a:ln w="3175">
            <a:solidFill>
              <a:schemeClr val="tx1"/>
            </a:solidFill>
            <a:miter lim="800000"/>
            <a:headEnd/>
            <a:tailEnd/>
          </a:ln>
          <a:effectLst/>
        </p:spPr>
        <p:txBody>
          <a:bodyPr wrap="none" anchor="ctr"/>
          <a:lstStyle/>
          <a:p>
            <a:pPr>
              <a:defRPr/>
            </a:pPr>
            <a:endParaRPr lang="en-US" sz="2700"/>
          </a:p>
        </p:txBody>
      </p:sp>
      <p:sp>
        <p:nvSpPr>
          <p:cNvPr id="387135" name="Rectangle 63"/>
          <p:cNvSpPr>
            <a:spLocks noChangeArrowheads="1"/>
          </p:cNvSpPr>
          <p:nvPr/>
        </p:nvSpPr>
        <p:spPr bwMode="auto">
          <a:xfrm flipH="1">
            <a:off x="5830491" y="3273030"/>
            <a:ext cx="14288" cy="173831"/>
          </a:xfrm>
          <a:prstGeom prst="rect">
            <a:avLst/>
          </a:prstGeom>
          <a:gradFill rotWithShape="1">
            <a:gsLst>
              <a:gs pos="0">
                <a:schemeClr val="bg2"/>
              </a:gs>
              <a:gs pos="50000">
                <a:schemeClr val="bg1"/>
              </a:gs>
              <a:gs pos="100000">
                <a:schemeClr val="bg2"/>
              </a:gs>
            </a:gsLst>
            <a:lin ang="5400000" scaled="1"/>
          </a:gradFill>
          <a:ln w="3175">
            <a:solidFill>
              <a:schemeClr val="tx1"/>
            </a:solidFill>
            <a:miter lim="800000"/>
            <a:headEnd/>
            <a:tailEnd/>
          </a:ln>
          <a:effectLst/>
        </p:spPr>
        <p:txBody>
          <a:bodyPr wrap="none" anchor="ctr"/>
          <a:lstStyle/>
          <a:p>
            <a:pPr>
              <a:defRPr/>
            </a:pPr>
            <a:endParaRPr lang="en-US" sz="2700"/>
          </a:p>
        </p:txBody>
      </p:sp>
      <p:sp>
        <p:nvSpPr>
          <p:cNvPr id="387136" name="Rectangle 64"/>
          <p:cNvSpPr>
            <a:spLocks noChangeArrowheads="1"/>
          </p:cNvSpPr>
          <p:nvPr/>
        </p:nvSpPr>
        <p:spPr bwMode="auto">
          <a:xfrm flipH="1">
            <a:off x="5829300" y="3508774"/>
            <a:ext cx="14288" cy="173831"/>
          </a:xfrm>
          <a:prstGeom prst="rect">
            <a:avLst/>
          </a:prstGeom>
          <a:gradFill rotWithShape="1">
            <a:gsLst>
              <a:gs pos="0">
                <a:schemeClr val="bg2"/>
              </a:gs>
              <a:gs pos="50000">
                <a:schemeClr val="bg1"/>
              </a:gs>
              <a:gs pos="100000">
                <a:schemeClr val="bg2"/>
              </a:gs>
            </a:gsLst>
            <a:lin ang="5400000" scaled="1"/>
          </a:gradFill>
          <a:ln w="3175">
            <a:solidFill>
              <a:schemeClr val="tx1"/>
            </a:solidFill>
            <a:miter lim="800000"/>
            <a:headEnd/>
            <a:tailEnd/>
          </a:ln>
          <a:effectLst/>
        </p:spPr>
        <p:txBody>
          <a:bodyPr wrap="none" anchor="ctr"/>
          <a:lstStyle/>
          <a:p>
            <a:pPr>
              <a:defRPr/>
            </a:pPr>
            <a:endParaRPr lang="en-US" sz="2700"/>
          </a:p>
        </p:txBody>
      </p:sp>
      <p:sp>
        <p:nvSpPr>
          <p:cNvPr id="18482" name="Oval 65"/>
          <p:cNvSpPr>
            <a:spLocks noChangeArrowheads="1"/>
          </p:cNvSpPr>
          <p:nvPr/>
        </p:nvSpPr>
        <p:spPr bwMode="auto">
          <a:xfrm flipH="1">
            <a:off x="5859066" y="2790826"/>
            <a:ext cx="13097" cy="1190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83" name="Oval 66"/>
          <p:cNvSpPr>
            <a:spLocks noChangeArrowheads="1"/>
          </p:cNvSpPr>
          <p:nvPr/>
        </p:nvSpPr>
        <p:spPr bwMode="auto">
          <a:xfrm flipH="1">
            <a:off x="5957889" y="2762251"/>
            <a:ext cx="13097" cy="13097"/>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84" name="Oval 67"/>
          <p:cNvSpPr>
            <a:spLocks noChangeArrowheads="1"/>
          </p:cNvSpPr>
          <p:nvPr/>
        </p:nvSpPr>
        <p:spPr bwMode="auto">
          <a:xfrm flipH="1">
            <a:off x="6086476" y="3693320"/>
            <a:ext cx="13097" cy="13097"/>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85" name="Oval 68"/>
          <p:cNvSpPr>
            <a:spLocks noChangeArrowheads="1"/>
          </p:cNvSpPr>
          <p:nvPr/>
        </p:nvSpPr>
        <p:spPr bwMode="auto">
          <a:xfrm flipH="1">
            <a:off x="6062664" y="3681414"/>
            <a:ext cx="11906" cy="1190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86" name="Oval 69"/>
          <p:cNvSpPr>
            <a:spLocks noChangeArrowheads="1"/>
          </p:cNvSpPr>
          <p:nvPr/>
        </p:nvSpPr>
        <p:spPr bwMode="auto">
          <a:xfrm flipH="1">
            <a:off x="6138864" y="3693320"/>
            <a:ext cx="13097" cy="1190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87" name="Oval 70"/>
          <p:cNvSpPr>
            <a:spLocks noChangeArrowheads="1"/>
          </p:cNvSpPr>
          <p:nvPr/>
        </p:nvSpPr>
        <p:spPr bwMode="auto">
          <a:xfrm flipH="1">
            <a:off x="5991226" y="3695701"/>
            <a:ext cx="13097" cy="1190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88" name="Oval 71"/>
          <p:cNvSpPr>
            <a:spLocks noChangeArrowheads="1"/>
          </p:cNvSpPr>
          <p:nvPr/>
        </p:nvSpPr>
        <p:spPr bwMode="auto">
          <a:xfrm flipH="1">
            <a:off x="6198395" y="3693320"/>
            <a:ext cx="13097" cy="13097"/>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89" name="Oval 72"/>
          <p:cNvSpPr>
            <a:spLocks noChangeArrowheads="1"/>
          </p:cNvSpPr>
          <p:nvPr/>
        </p:nvSpPr>
        <p:spPr bwMode="auto">
          <a:xfrm flipH="1">
            <a:off x="5956697" y="3690939"/>
            <a:ext cx="13097" cy="1190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90" name="Oval 73"/>
          <p:cNvSpPr>
            <a:spLocks noChangeArrowheads="1"/>
          </p:cNvSpPr>
          <p:nvPr/>
        </p:nvSpPr>
        <p:spPr bwMode="auto">
          <a:xfrm flipH="1">
            <a:off x="5907883" y="3694511"/>
            <a:ext cx="13097" cy="1190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91" name="Oval 74"/>
          <p:cNvSpPr>
            <a:spLocks noChangeArrowheads="1"/>
          </p:cNvSpPr>
          <p:nvPr/>
        </p:nvSpPr>
        <p:spPr bwMode="auto">
          <a:xfrm flipH="1">
            <a:off x="6050758" y="3701653"/>
            <a:ext cx="13097" cy="13097"/>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92" name="Oval 75"/>
          <p:cNvSpPr>
            <a:spLocks noChangeArrowheads="1"/>
          </p:cNvSpPr>
          <p:nvPr/>
        </p:nvSpPr>
        <p:spPr bwMode="auto">
          <a:xfrm flipH="1">
            <a:off x="6023372" y="3699274"/>
            <a:ext cx="13097" cy="1190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93" name="Oval 76"/>
          <p:cNvSpPr>
            <a:spLocks noChangeArrowheads="1"/>
          </p:cNvSpPr>
          <p:nvPr/>
        </p:nvSpPr>
        <p:spPr bwMode="auto">
          <a:xfrm flipH="1">
            <a:off x="5948364" y="2977753"/>
            <a:ext cx="13097" cy="13097"/>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94" name="Oval 77"/>
          <p:cNvSpPr>
            <a:spLocks noChangeArrowheads="1"/>
          </p:cNvSpPr>
          <p:nvPr/>
        </p:nvSpPr>
        <p:spPr bwMode="auto">
          <a:xfrm flipH="1">
            <a:off x="5912645" y="2980136"/>
            <a:ext cx="13097" cy="1190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95" name="Oval 78"/>
          <p:cNvSpPr>
            <a:spLocks noChangeArrowheads="1"/>
          </p:cNvSpPr>
          <p:nvPr/>
        </p:nvSpPr>
        <p:spPr bwMode="auto">
          <a:xfrm flipH="1">
            <a:off x="5865020" y="2976564"/>
            <a:ext cx="11906" cy="13097"/>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496" name="Oval 79"/>
          <p:cNvSpPr>
            <a:spLocks noChangeArrowheads="1"/>
          </p:cNvSpPr>
          <p:nvPr/>
        </p:nvSpPr>
        <p:spPr bwMode="auto">
          <a:xfrm flipH="1">
            <a:off x="5987653" y="2980136"/>
            <a:ext cx="13097" cy="1190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nvGrpSpPr>
          <p:cNvPr id="18497" name="Group 80"/>
          <p:cNvGrpSpPr>
            <a:grpSpLocks/>
          </p:cNvGrpSpPr>
          <p:nvPr/>
        </p:nvGrpSpPr>
        <p:grpSpPr bwMode="auto">
          <a:xfrm flipH="1">
            <a:off x="6196013" y="2978944"/>
            <a:ext cx="57150" cy="15479"/>
            <a:chOff x="3745" y="1565"/>
            <a:chExt cx="71" cy="20"/>
          </a:xfrm>
        </p:grpSpPr>
        <p:sp>
          <p:nvSpPr>
            <p:cNvPr id="18742" name="Oval 81"/>
            <p:cNvSpPr>
              <a:spLocks noChangeArrowheads="1"/>
            </p:cNvSpPr>
            <p:nvPr/>
          </p:nvSpPr>
          <p:spPr bwMode="auto">
            <a:xfrm>
              <a:off x="3800" y="1565"/>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43" name="Oval 82"/>
            <p:cNvSpPr>
              <a:spLocks noChangeArrowheads="1"/>
            </p:cNvSpPr>
            <p:nvPr/>
          </p:nvSpPr>
          <p:spPr bwMode="auto">
            <a:xfrm>
              <a:off x="3745" y="1569"/>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grpSp>
        <p:nvGrpSpPr>
          <p:cNvPr id="18498" name="Group 83"/>
          <p:cNvGrpSpPr>
            <a:grpSpLocks/>
          </p:cNvGrpSpPr>
          <p:nvPr/>
        </p:nvGrpSpPr>
        <p:grpSpPr bwMode="auto">
          <a:xfrm flipH="1">
            <a:off x="6042424" y="2976564"/>
            <a:ext cx="78581" cy="17860"/>
            <a:chOff x="3910" y="1563"/>
            <a:chExt cx="99" cy="23"/>
          </a:xfrm>
        </p:grpSpPr>
        <p:sp>
          <p:nvSpPr>
            <p:cNvPr id="18739" name="Oval 84"/>
            <p:cNvSpPr>
              <a:spLocks noChangeArrowheads="1"/>
            </p:cNvSpPr>
            <p:nvPr/>
          </p:nvSpPr>
          <p:spPr bwMode="auto">
            <a:xfrm>
              <a:off x="3955" y="1566"/>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40" name="Oval 85"/>
            <p:cNvSpPr>
              <a:spLocks noChangeArrowheads="1"/>
            </p:cNvSpPr>
            <p:nvPr/>
          </p:nvSpPr>
          <p:spPr bwMode="auto">
            <a:xfrm>
              <a:off x="3993" y="1563"/>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41" name="Oval 86"/>
            <p:cNvSpPr>
              <a:spLocks noChangeArrowheads="1"/>
            </p:cNvSpPr>
            <p:nvPr/>
          </p:nvSpPr>
          <p:spPr bwMode="auto">
            <a:xfrm>
              <a:off x="3910" y="1570"/>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grpSp>
        <p:nvGrpSpPr>
          <p:cNvPr id="18499" name="Group 87"/>
          <p:cNvGrpSpPr>
            <a:grpSpLocks/>
          </p:cNvGrpSpPr>
          <p:nvPr/>
        </p:nvGrpSpPr>
        <p:grpSpPr bwMode="auto">
          <a:xfrm flipH="1">
            <a:off x="5880497" y="3020617"/>
            <a:ext cx="80963" cy="20240"/>
            <a:chOff x="4030" y="1619"/>
            <a:chExt cx="182" cy="21"/>
          </a:xfrm>
        </p:grpSpPr>
        <p:sp>
          <p:nvSpPr>
            <p:cNvPr id="18734" name="Oval 88"/>
            <p:cNvSpPr>
              <a:spLocks noChangeArrowheads="1"/>
            </p:cNvSpPr>
            <p:nvPr/>
          </p:nvSpPr>
          <p:spPr bwMode="auto">
            <a:xfrm>
              <a:off x="4073" y="1619"/>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35" name="Oval 89"/>
            <p:cNvSpPr>
              <a:spLocks noChangeArrowheads="1"/>
            </p:cNvSpPr>
            <p:nvPr/>
          </p:nvSpPr>
          <p:spPr bwMode="auto">
            <a:xfrm>
              <a:off x="4030" y="1622"/>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36" name="Oval 90"/>
            <p:cNvSpPr>
              <a:spLocks noChangeArrowheads="1"/>
            </p:cNvSpPr>
            <p:nvPr/>
          </p:nvSpPr>
          <p:spPr bwMode="auto">
            <a:xfrm>
              <a:off x="4134" y="1624"/>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37" name="Oval 91"/>
            <p:cNvSpPr>
              <a:spLocks noChangeArrowheads="1"/>
            </p:cNvSpPr>
            <p:nvPr/>
          </p:nvSpPr>
          <p:spPr bwMode="auto">
            <a:xfrm>
              <a:off x="4196" y="1624"/>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38" name="Oval 92"/>
            <p:cNvSpPr>
              <a:spLocks noChangeArrowheads="1"/>
            </p:cNvSpPr>
            <p:nvPr/>
          </p:nvSpPr>
          <p:spPr bwMode="auto">
            <a:xfrm>
              <a:off x="4168" y="1622"/>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grpSp>
        <p:nvGrpSpPr>
          <p:cNvPr id="18500" name="Group 93"/>
          <p:cNvGrpSpPr>
            <a:grpSpLocks/>
          </p:cNvGrpSpPr>
          <p:nvPr/>
        </p:nvGrpSpPr>
        <p:grpSpPr bwMode="auto">
          <a:xfrm flipH="1">
            <a:off x="6109097" y="3017044"/>
            <a:ext cx="114300" cy="20241"/>
            <a:chOff x="3781" y="1614"/>
            <a:chExt cx="200" cy="24"/>
          </a:xfrm>
        </p:grpSpPr>
        <p:sp>
          <p:nvSpPr>
            <p:cNvPr id="18729" name="Oval 94"/>
            <p:cNvSpPr>
              <a:spLocks noChangeArrowheads="1"/>
            </p:cNvSpPr>
            <p:nvPr/>
          </p:nvSpPr>
          <p:spPr bwMode="auto">
            <a:xfrm>
              <a:off x="3899" y="1614"/>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30" name="Oval 95"/>
            <p:cNvSpPr>
              <a:spLocks noChangeArrowheads="1"/>
            </p:cNvSpPr>
            <p:nvPr/>
          </p:nvSpPr>
          <p:spPr bwMode="auto">
            <a:xfrm>
              <a:off x="3826" y="1618"/>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31" name="Oval 96"/>
            <p:cNvSpPr>
              <a:spLocks noChangeArrowheads="1"/>
            </p:cNvSpPr>
            <p:nvPr/>
          </p:nvSpPr>
          <p:spPr bwMode="auto">
            <a:xfrm>
              <a:off x="3965" y="1622"/>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32" name="Oval 97"/>
            <p:cNvSpPr>
              <a:spLocks noChangeArrowheads="1"/>
            </p:cNvSpPr>
            <p:nvPr/>
          </p:nvSpPr>
          <p:spPr bwMode="auto">
            <a:xfrm>
              <a:off x="3864" y="1621"/>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33" name="Oval 98"/>
            <p:cNvSpPr>
              <a:spLocks noChangeArrowheads="1"/>
            </p:cNvSpPr>
            <p:nvPr/>
          </p:nvSpPr>
          <p:spPr bwMode="auto">
            <a:xfrm>
              <a:off x="3781" y="1616"/>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grpSp>
        <p:nvGrpSpPr>
          <p:cNvPr id="18501" name="Group 99"/>
          <p:cNvGrpSpPr>
            <a:grpSpLocks/>
          </p:cNvGrpSpPr>
          <p:nvPr/>
        </p:nvGrpSpPr>
        <p:grpSpPr bwMode="auto">
          <a:xfrm flipH="1">
            <a:off x="5863830" y="3208736"/>
            <a:ext cx="96440" cy="15478"/>
            <a:chOff x="4112" y="1864"/>
            <a:chExt cx="121" cy="20"/>
          </a:xfrm>
        </p:grpSpPr>
        <p:sp>
          <p:nvSpPr>
            <p:cNvPr id="18726" name="Oval 100"/>
            <p:cNvSpPr>
              <a:spLocks noChangeArrowheads="1"/>
            </p:cNvSpPr>
            <p:nvPr/>
          </p:nvSpPr>
          <p:spPr bwMode="auto">
            <a:xfrm>
              <a:off x="4112" y="1865"/>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27" name="Oval 101"/>
            <p:cNvSpPr>
              <a:spLocks noChangeArrowheads="1"/>
            </p:cNvSpPr>
            <p:nvPr/>
          </p:nvSpPr>
          <p:spPr bwMode="auto">
            <a:xfrm>
              <a:off x="4156" y="1868"/>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28" name="Oval 102"/>
            <p:cNvSpPr>
              <a:spLocks noChangeArrowheads="1"/>
            </p:cNvSpPr>
            <p:nvPr/>
          </p:nvSpPr>
          <p:spPr bwMode="auto">
            <a:xfrm>
              <a:off x="4217" y="1864"/>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sp>
        <p:nvSpPr>
          <p:cNvPr id="18502" name="Oval 103"/>
          <p:cNvSpPr>
            <a:spLocks noChangeArrowheads="1"/>
          </p:cNvSpPr>
          <p:nvPr/>
        </p:nvSpPr>
        <p:spPr bwMode="auto">
          <a:xfrm flipH="1">
            <a:off x="5987655" y="3212308"/>
            <a:ext cx="11906" cy="1190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nvGrpSpPr>
          <p:cNvPr id="18503" name="Group 104"/>
          <p:cNvGrpSpPr>
            <a:grpSpLocks/>
          </p:cNvGrpSpPr>
          <p:nvPr/>
        </p:nvGrpSpPr>
        <p:grpSpPr bwMode="auto">
          <a:xfrm flipH="1">
            <a:off x="6194822" y="3211117"/>
            <a:ext cx="57150" cy="15478"/>
            <a:chOff x="3745" y="1565"/>
            <a:chExt cx="71" cy="20"/>
          </a:xfrm>
        </p:grpSpPr>
        <p:sp>
          <p:nvSpPr>
            <p:cNvPr id="18724" name="Oval 105"/>
            <p:cNvSpPr>
              <a:spLocks noChangeArrowheads="1"/>
            </p:cNvSpPr>
            <p:nvPr/>
          </p:nvSpPr>
          <p:spPr bwMode="auto">
            <a:xfrm>
              <a:off x="3800" y="1565"/>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25" name="Oval 106"/>
            <p:cNvSpPr>
              <a:spLocks noChangeArrowheads="1"/>
            </p:cNvSpPr>
            <p:nvPr/>
          </p:nvSpPr>
          <p:spPr bwMode="auto">
            <a:xfrm>
              <a:off x="3745" y="1569"/>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grpSp>
        <p:nvGrpSpPr>
          <p:cNvPr id="18504" name="Group 107"/>
          <p:cNvGrpSpPr>
            <a:grpSpLocks/>
          </p:cNvGrpSpPr>
          <p:nvPr/>
        </p:nvGrpSpPr>
        <p:grpSpPr bwMode="auto">
          <a:xfrm flipH="1">
            <a:off x="6041233" y="3208735"/>
            <a:ext cx="78581" cy="17859"/>
            <a:chOff x="3910" y="1563"/>
            <a:chExt cx="99" cy="23"/>
          </a:xfrm>
        </p:grpSpPr>
        <p:sp>
          <p:nvSpPr>
            <p:cNvPr id="18721" name="Oval 108"/>
            <p:cNvSpPr>
              <a:spLocks noChangeArrowheads="1"/>
            </p:cNvSpPr>
            <p:nvPr/>
          </p:nvSpPr>
          <p:spPr bwMode="auto">
            <a:xfrm>
              <a:off x="3955" y="1566"/>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22" name="Oval 109"/>
            <p:cNvSpPr>
              <a:spLocks noChangeArrowheads="1"/>
            </p:cNvSpPr>
            <p:nvPr/>
          </p:nvSpPr>
          <p:spPr bwMode="auto">
            <a:xfrm>
              <a:off x="3993" y="1563"/>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23" name="Oval 110"/>
            <p:cNvSpPr>
              <a:spLocks noChangeArrowheads="1"/>
            </p:cNvSpPr>
            <p:nvPr/>
          </p:nvSpPr>
          <p:spPr bwMode="auto">
            <a:xfrm>
              <a:off x="3910" y="1570"/>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grpSp>
        <p:nvGrpSpPr>
          <p:cNvPr id="18505" name="Group 111"/>
          <p:cNvGrpSpPr>
            <a:grpSpLocks/>
          </p:cNvGrpSpPr>
          <p:nvPr/>
        </p:nvGrpSpPr>
        <p:grpSpPr bwMode="auto">
          <a:xfrm flipH="1">
            <a:off x="5879308" y="3252788"/>
            <a:ext cx="89297" cy="20241"/>
            <a:chOff x="4030" y="1619"/>
            <a:chExt cx="182" cy="21"/>
          </a:xfrm>
        </p:grpSpPr>
        <p:sp>
          <p:nvSpPr>
            <p:cNvPr id="18716" name="Oval 112"/>
            <p:cNvSpPr>
              <a:spLocks noChangeArrowheads="1"/>
            </p:cNvSpPr>
            <p:nvPr/>
          </p:nvSpPr>
          <p:spPr bwMode="auto">
            <a:xfrm>
              <a:off x="4073" y="1619"/>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17" name="Oval 113"/>
            <p:cNvSpPr>
              <a:spLocks noChangeArrowheads="1"/>
            </p:cNvSpPr>
            <p:nvPr/>
          </p:nvSpPr>
          <p:spPr bwMode="auto">
            <a:xfrm>
              <a:off x="4030" y="1622"/>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18" name="Oval 114"/>
            <p:cNvSpPr>
              <a:spLocks noChangeArrowheads="1"/>
            </p:cNvSpPr>
            <p:nvPr/>
          </p:nvSpPr>
          <p:spPr bwMode="auto">
            <a:xfrm>
              <a:off x="4134" y="1624"/>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19" name="Oval 115"/>
            <p:cNvSpPr>
              <a:spLocks noChangeArrowheads="1"/>
            </p:cNvSpPr>
            <p:nvPr/>
          </p:nvSpPr>
          <p:spPr bwMode="auto">
            <a:xfrm>
              <a:off x="4196" y="1624"/>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20" name="Oval 116"/>
            <p:cNvSpPr>
              <a:spLocks noChangeArrowheads="1"/>
            </p:cNvSpPr>
            <p:nvPr/>
          </p:nvSpPr>
          <p:spPr bwMode="auto">
            <a:xfrm>
              <a:off x="4168" y="1622"/>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grpSp>
        <p:nvGrpSpPr>
          <p:cNvPr id="18506" name="Group 117"/>
          <p:cNvGrpSpPr>
            <a:grpSpLocks/>
          </p:cNvGrpSpPr>
          <p:nvPr/>
        </p:nvGrpSpPr>
        <p:grpSpPr bwMode="auto">
          <a:xfrm flipH="1">
            <a:off x="6112669" y="3249217"/>
            <a:ext cx="110729" cy="20240"/>
            <a:chOff x="3781" y="1614"/>
            <a:chExt cx="200" cy="24"/>
          </a:xfrm>
        </p:grpSpPr>
        <p:sp>
          <p:nvSpPr>
            <p:cNvPr id="18711" name="Oval 118"/>
            <p:cNvSpPr>
              <a:spLocks noChangeArrowheads="1"/>
            </p:cNvSpPr>
            <p:nvPr/>
          </p:nvSpPr>
          <p:spPr bwMode="auto">
            <a:xfrm>
              <a:off x="3899" y="1614"/>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12" name="Oval 119"/>
            <p:cNvSpPr>
              <a:spLocks noChangeArrowheads="1"/>
            </p:cNvSpPr>
            <p:nvPr/>
          </p:nvSpPr>
          <p:spPr bwMode="auto">
            <a:xfrm>
              <a:off x="3826" y="1618"/>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13" name="Oval 120"/>
            <p:cNvSpPr>
              <a:spLocks noChangeArrowheads="1"/>
            </p:cNvSpPr>
            <p:nvPr/>
          </p:nvSpPr>
          <p:spPr bwMode="auto">
            <a:xfrm>
              <a:off x="3965" y="1622"/>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14" name="Oval 121"/>
            <p:cNvSpPr>
              <a:spLocks noChangeArrowheads="1"/>
            </p:cNvSpPr>
            <p:nvPr/>
          </p:nvSpPr>
          <p:spPr bwMode="auto">
            <a:xfrm>
              <a:off x="3864" y="1621"/>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15" name="Oval 122"/>
            <p:cNvSpPr>
              <a:spLocks noChangeArrowheads="1"/>
            </p:cNvSpPr>
            <p:nvPr/>
          </p:nvSpPr>
          <p:spPr bwMode="auto">
            <a:xfrm>
              <a:off x="3781" y="1616"/>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grpSp>
        <p:nvGrpSpPr>
          <p:cNvPr id="18507" name="Group 123"/>
          <p:cNvGrpSpPr>
            <a:grpSpLocks/>
          </p:cNvGrpSpPr>
          <p:nvPr/>
        </p:nvGrpSpPr>
        <p:grpSpPr bwMode="auto">
          <a:xfrm flipH="1">
            <a:off x="5862639" y="3445669"/>
            <a:ext cx="135731" cy="15479"/>
            <a:chOff x="4064" y="2171"/>
            <a:chExt cx="171" cy="20"/>
          </a:xfrm>
        </p:grpSpPr>
        <p:sp>
          <p:nvSpPr>
            <p:cNvPr id="18707" name="Oval 124"/>
            <p:cNvSpPr>
              <a:spLocks noChangeArrowheads="1"/>
            </p:cNvSpPr>
            <p:nvPr/>
          </p:nvSpPr>
          <p:spPr bwMode="auto">
            <a:xfrm>
              <a:off x="4114" y="2172"/>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08" name="Oval 125"/>
            <p:cNvSpPr>
              <a:spLocks noChangeArrowheads="1"/>
            </p:cNvSpPr>
            <p:nvPr/>
          </p:nvSpPr>
          <p:spPr bwMode="auto">
            <a:xfrm>
              <a:off x="4158" y="2175"/>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09" name="Oval 126"/>
            <p:cNvSpPr>
              <a:spLocks noChangeArrowheads="1"/>
            </p:cNvSpPr>
            <p:nvPr/>
          </p:nvSpPr>
          <p:spPr bwMode="auto">
            <a:xfrm>
              <a:off x="4219" y="2171"/>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10" name="Oval 127"/>
            <p:cNvSpPr>
              <a:spLocks noChangeArrowheads="1"/>
            </p:cNvSpPr>
            <p:nvPr/>
          </p:nvSpPr>
          <p:spPr bwMode="auto">
            <a:xfrm>
              <a:off x="4064" y="2175"/>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grpSp>
        <p:nvGrpSpPr>
          <p:cNvPr id="18508" name="Group 128"/>
          <p:cNvGrpSpPr>
            <a:grpSpLocks/>
          </p:cNvGrpSpPr>
          <p:nvPr/>
        </p:nvGrpSpPr>
        <p:grpSpPr bwMode="auto">
          <a:xfrm flipH="1">
            <a:off x="6193631" y="3448050"/>
            <a:ext cx="57150" cy="15479"/>
            <a:chOff x="3745" y="1565"/>
            <a:chExt cx="71" cy="20"/>
          </a:xfrm>
        </p:grpSpPr>
        <p:sp>
          <p:nvSpPr>
            <p:cNvPr id="18705" name="Oval 129"/>
            <p:cNvSpPr>
              <a:spLocks noChangeArrowheads="1"/>
            </p:cNvSpPr>
            <p:nvPr/>
          </p:nvSpPr>
          <p:spPr bwMode="auto">
            <a:xfrm>
              <a:off x="3800" y="1565"/>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06" name="Oval 130"/>
            <p:cNvSpPr>
              <a:spLocks noChangeArrowheads="1"/>
            </p:cNvSpPr>
            <p:nvPr/>
          </p:nvSpPr>
          <p:spPr bwMode="auto">
            <a:xfrm>
              <a:off x="3745" y="1569"/>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grpSp>
        <p:nvGrpSpPr>
          <p:cNvPr id="18509" name="Group 131"/>
          <p:cNvGrpSpPr>
            <a:grpSpLocks/>
          </p:cNvGrpSpPr>
          <p:nvPr/>
        </p:nvGrpSpPr>
        <p:grpSpPr bwMode="auto">
          <a:xfrm flipH="1">
            <a:off x="6040042" y="3445670"/>
            <a:ext cx="78581" cy="17860"/>
            <a:chOff x="3910" y="1563"/>
            <a:chExt cx="99" cy="23"/>
          </a:xfrm>
        </p:grpSpPr>
        <p:sp>
          <p:nvSpPr>
            <p:cNvPr id="18702" name="Oval 132"/>
            <p:cNvSpPr>
              <a:spLocks noChangeArrowheads="1"/>
            </p:cNvSpPr>
            <p:nvPr/>
          </p:nvSpPr>
          <p:spPr bwMode="auto">
            <a:xfrm>
              <a:off x="3955" y="1566"/>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03" name="Oval 133"/>
            <p:cNvSpPr>
              <a:spLocks noChangeArrowheads="1"/>
            </p:cNvSpPr>
            <p:nvPr/>
          </p:nvSpPr>
          <p:spPr bwMode="auto">
            <a:xfrm>
              <a:off x="3993" y="1563"/>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04" name="Oval 134"/>
            <p:cNvSpPr>
              <a:spLocks noChangeArrowheads="1"/>
            </p:cNvSpPr>
            <p:nvPr/>
          </p:nvSpPr>
          <p:spPr bwMode="auto">
            <a:xfrm>
              <a:off x="3910" y="1570"/>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grpSp>
        <p:nvGrpSpPr>
          <p:cNvPr id="18510" name="Group 135"/>
          <p:cNvGrpSpPr>
            <a:grpSpLocks/>
          </p:cNvGrpSpPr>
          <p:nvPr/>
        </p:nvGrpSpPr>
        <p:grpSpPr bwMode="auto">
          <a:xfrm flipH="1">
            <a:off x="5878117" y="3489724"/>
            <a:ext cx="88106" cy="20240"/>
            <a:chOff x="4030" y="1619"/>
            <a:chExt cx="182" cy="21"/>
          </a:xfrm>
        </p:grpSpPr>
        <p:sp>
          <p:nvSpPr>
            <p:cNvPr id="18697" name="Oval 136"/>
            <p:cNvSpPr>
              <a:spLocks noChangeArrowheads="1"/>
            </p:cNvSpPr>
            <p:nvPr/>
          </p:nvSpPr>
          <p:spPr bwMode="auto">
            <a:xfrm>
              <a:off x="4073" y="1619"/>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698" name="Oval 137"/>
            <p:cNvSpPr>
              <a:spLocks noChangeArrowheads="1"/>
            </p:cNvSpPr>
            <p:nvPr/>
          </p:nvSpPr>
          <p:spPr bwMode="auto">
            <a:xfrm>
              <a:off x="4030" y="1622"/>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699" name="Oval 138"/>
            <p:cNvSpPr>
              <a:spLocks noChangeArrowheads="1"/>
            </p:cNvSpPr>
            <p:nvPr/>
          </p:nvSpPr>
          <p:spPr bwMode="auto">
            <a:xfrm>
              <a:off x="4134" y="1624"/>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00" name="Oval 139"/>
            <p:cNvSpPr>
              <a:spLocks noChangeArrowheads="1"/>
            </p:cNvSpPr>
            <p:nvPr/>
          </p:nvSpPr>
          <p:spPr bwMode="auto">
            <a:xfrm>
              <a:off x="4196" y="1624"/>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701" name="Oval 140"/>
            <p:cNvSpPr>
              <a:spLocks noChangeArrowheads="1"/>
            </p:cNvSpPr>
            <p:nvPr/>
          </p:nvSpPr>
          <p:spPr bwMode="auto">
            <a:xfrm>
              <a:off x="4168" y="1622"/>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grpSp>
        <p:nvGrpSpPr>
          <p:cNvPr id="18511" name="Group 141"/>
          <p:cNvGrpSpPr>
            <a:grpSpLocks/>
          </p:cNvGrpSpPr>
          <p:nvPr/>
        </p:nvGrpSpPr>
        <p:grpSpPr bwMode="auto">
          <a:xfrm flipH="1">
            <a:off x="6062662" y="3484960"/>
            <a:ext cx="158354" cy="19050"/>
            <a:chOff x="3781" y="1614"/>
            <a:chExt cx="200" cy="24"/>
          </a:xfrm>
        </p:grpSpPr>
        <p:sp>
          <p:nvSpPr>
            <p:cNvPr id="18692" name="Oval 142"/>
            <p:cNvSpPr>
              <a:spLocks noChangeArrowheads="1"/>
            </p:cNvSpPr>
            <p:nvPr/>
          </p:nvSpPr>
          <p:spPr bwMode="auto">
            <a:xfrm>
              <a:off x="3899" y="1614"/>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693" name="Oval 143"/>
            <p:cNvSpPr>
              <a:spLocks noChangeArrowheads="1"/>
            </p:cNvSpPr>
            <p:nvPr/>
          </p:nvSpPr>
          <p:spPr bwMode="auto">
            <a:xfrm>
              <a:off x="3826" y="1618"/>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694" name="Oval 144"/>
            <p:cNvSpPr>
              <a:spLocks noChangeArrowheads="1"/>
            </p:cNvSpPr>
            <p:nvPr/>
          </p:nvSpPr>
          <p:spPr bwMode="auto">
            <a:xfrm>
              <a:off x="3965" y="1622"/>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695" name="Oval 145"/>
            <p:cNvSpPr>
              <a:spLocks noChangeArrowheads="1"/>
            </p:cNvSpPr>
            <p:nvPr/>
          </p:nvSpPr>
          <p:spPr bwMode="auto">
            <a:xfrm>
              <a:off x="3864" y="1621"/>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sp>
          <p:nvSpPr>
            <p:cNvPr id="18696" name="Oval 146"/>
            <p:cNvSpPr>
              <a:spLocks noChangeArrowheads="1"/>
            </p:cNvSpPr>
            <p:nvPr/>
          </p:nvSpPr>
          <p:spPr bwMode="auto">
            <a:xfrm>
              <a:off x="3781" y="1616"/>
              <a:ext cx="16" cy="16"/>
            </a:xfrm>
            <a:prstGeom prst="ellipse">
              <a:avLst/>
            </a:prstGeom>
            <a:solidFill>
              <a:schemeClr val="tx1"/>
            </a:solidFill>
            <a:ln w="9525">
              <a:solidFill>
                <a:schemeClr val="tx1"/>
              </a:solidFill>
              <a:round/>
              <a:headEnd/>
              <a:tailEnd/>
            </a:ln>
          </p:spPr>
          <p:txBody>
            <a:bodyPr wrap="none" anchor="ctr"/>
            <a:lstStyle/>
            <a:p>
              <a:pPr algn="ctr"/>
              <a:endParaRPr lang="en-US" sz="2700">
                <a:latin typeface="Arial" charset="0"/>
              </a:endParaRPr>
            </a:p>
          </p:txBody>
        </p:sp>
      </p:grpSp>
      <p:sp>
        <p:nvSpPr>
          <p:cNvPr id="18512" name="Rectangle 147"/>
          <p:cNvSpPr>
            <a:spLocks noChangeArrowheads="1"/>
          </p:cNvSpPr>
          <p:nvPr/>
        </p:nvSpPr>
        <p:spPr bwMode="auto">
          <a:xfrm flipH="1">
            <a:off x="6372226" y="3868342"/>
            <a:ext cx="221456" cy="439340"/>
          </a:xfrm>
          <a:prstGeom prst="rect">
            <a:avLst/>
          </a:prstGeom>
          <a:gradFill rotWithShape="1">
            <a:gsLst>
              <a:gs pos="0">
                <a:srgbClr val="DCDCDC"/>
              </a:gs>
              <a:gs pos="50000">
                <a:srgbClr val="FFFFFF"/>
              </a:gs>
              <a:gs pos="100000">
                <a:srgbClr val="DCDCDC"/>
              </a:gs>
            </a:gsLst>
            <a:lin ang="0" scaled="1"/>
          </a:gradFill>
          <a:ln w="9525">
            <a:noFill/>
            <a:miter lim="800000"/>
            <a:headEnd/>
            <a:tailEnd/>
          </a:ln>
        </p:spPr>
        <p:txBody>
          <a:bodyPr/>
          <a:lstStyle/>
          <a:p>
            <a:endParaRPr lang="en-US" sz="2700"/>
          </a:p>
        </p:txBody>
      </p:sp>
      <p:sp>
        <p:nvSpPr>
          <p:cNvPr id="18513" name="Rectangle 148"/>
          <p:cNvSpPr>
            <a:spLocks noChangeArrowheads="1"/>
          </p:cNvSpPr>
          <p:nvPr/>
        </p:nvSpPr>
        <p:spPr bwMode="auto">
          <a:xfrm flipH="1">
            <a:off x="6372226" y="3868342"/>
            <a:ext cx="221456" cy="429815"/>
          </a:xfrm>
          <a:prstGeom prst="rect">
            <a:avLst/>
          </a:prstGeom>
          <a:noFill/>
          <a:ln w="11113" cap="rnd">
            <a:solidFill>
              <a:srgbClr val="000000"/>
            </a:solidFill>
            <a:round/>
            <a:headEnd/>
            <a:tailEnd/>
          </a:ln>
        </p:spPr>
        <p:txBody>
          <a:bodyPr/>
          <a:lstStyle/>
          <a:p>
            <a:endParaRPr lang="en-US" sz="2700"/>
          </a:p>
        </p:txBody>
      </p:sp>
      <p:grpSp>
        <p:nvGrpSpPr>
          <p:cNvPr id="21" name="Group 149"/>
          <p:cNvGrpSpPr>
            <a:grpSpLocks/>
          </p:cNvGrpSpPr>
          <p:nvPr/>
        </p:nvGrpSpPr>
        <p:grpSpPr bwMode="auto">
          <a:xfrm>
            <a:off x="7148514" y="4507708"/>
            <a:ext cx="445294" cy="431006"/>
            <a:chOff x="1063" y="3359"/>
            <a:chExt cx="559" cy="558"/>
          </a:xfrm>
        </p:grpSpPr>
        <p:sp>
          <p:nvSpPr>
            <p:cNvPr id="18682" name="Oval 150"/>
            <p:cNvSpPr>
              <a:spLocks noChangeArrowheads="1"/>
            </p:cNvSpPr>
            <p:nvPr/>
          </p:nvSpPr>
          <p:spPr bwMode="auto">
            <a:xfrm>
              <a:off x="1063" y="3359"/>
              <a:ext cx="559" cy="558"/>
            </a:xfrm>
            <a:prstGeom prst="ellipse">
              <a:avLst/>
            </a:prstGeom>
            <a:noFill/>
            <a:ln w="11113" cap="rnd">
              <a:noFill/>
              <a:round/>
              <a:headEnd/>
              <a:tailEnd/>
            </a:ln>
          </p:spPr>
          <p:txBody>
            <a:bodyPr/>
            <a:lstStyle/>
            <a:p>
              <a:endParaRPr lang="en-US" sz="2700"/>
            </a:p>
          </p:txBody>
        </p:sp>
        <p:sp>
          <p:nvSpPr>
            <p:cNvPr id="18683" name="Oval 151"/>
            <p:cNvSpPr>
              <a:spLocks noChangeArrowheads="1"/>
            </p:cNvSpPr>
            <p:nvPr/>
          </p:nvSpPr>
          <p:spPr bwMode="auto">
            <a:xfrm>
              <a:off x="1273" y="3568"/>
              <a:ext cx="139" cy="140"/>
            </a:xfrm>
            <a:prstGeom prst="ellipse">
              <a:avLst/>
            </a:prstGeom>
            <a:solidFill>
              <a:srgbClr val="FFFFFF"/>
            </a:solidFill>
            <a:ln w="0">
              <a:solidFill>
                <a:srgbClr val="000000"/>
              </a:solidFill>
              <a:round/>
              <a:headEnd/>
              <a:tailEnd/>
            </a:ln>
          </p:spPr>
          <p:txBody>
            <a:bodyPr/>
            <a:lstStyle/>
            <a:p>
              <a:endParaRPr lang="en-US" sz="2700"/>
            </a:p>
          </p:txBody>
        </p:sp>
        <p:sp>
          <p:nvSpPr>
            <p:cNvPr id="18684" name="Oval 152"/>
            <p:cNvSpPr>
              <a:spLocks noChangeArrowheads="1"/>
            </p:cNvSpPr>
            <p:nvPr/>
          </p:nvSpPr>
          <p:spPr bwMode="auto">
            <a:xfrm>
              <a:off x="1273" y="3568"/>
              <a:ext cx="139" cy="140"/>
            </a:xfrm>
            <a:prstGeom prst="ellipse">
              <a:avLst/>
            </a:prstGeom>
            <a:noFill/>
            <a:ln w="11113" cap="rnd">
              <a:solidFill>
                <a:srgbClr val="000000"/>
              </a:solidFill>
              <a:round/>
              <a:headEnd/>
              <a:tailEnd/>
            </a:ln>
          </p:spPr>
          <p:txBody>
            <a:bodyPr/>
            <a:lstStyle/>
            <a:p>
              <a:endParaRPr lang="en-US" sz="2700"/>
            </a:p>
          </p:txBody>
        </p:sp>
        <p:sp>
          <p:nvSpPr>
            <p:cNvPr id="18685" name="Freeform 153"/>
            <p:cNvSpPr>
              <a:spLocks/>
            </p:cNvSpPr>
            <p:nvPr/>
          </p:nvSpPr>
          <p:spPr bwMode="auto">
            <a:xfrm>
              <a:off x="1345" y="3372"/>
              <a:ext cx="136" cy="196"/>
            </a:xfrm>
            <a:custGeom>
              <a:avLst/>
              <a:gdLst>
                <a:gd name="T0" fmla="*/ 0 w 136"/>
                <a:gd name="T1" fmla="*/ 196 h 196"/>
                <a:gd name="T2" fmla="*/ 136 w 136"/>
                <a:gd name="T3" fmla="*/ 24 h 196"/>
                <a:gd name="T4" fmla="*/ 136 w 136"/>
                <a:gd name="T5" fmla="*/ 24 h 196"/>
                <a:gd name="T6" fmla="*/ 0 60000 65536"/>
                <a:gd name="T7" fmla="*/ 0 60000 65536"/>
                <a:gd name="T8" fmla="*/ 0 60000 65536"/>
                <a:gd name="T9" fmla="*/ 0 w 136"/>
                <a:gd name="T10" fmla="*/ 0 h 196"/>
                <a:gd name="T11" fmla="*/ 136 w 136"/>
                <a:gd name="T12" fmla="*/ 196 h 196"/>
              </a:gdLst>
              <a:ahLst/>
              <a:cxnLst>
                <a:cxn ang="T6">
                  <a:pos x="T0" y="T1"/>
                </a:cxn>
                <a:cxn ang="T7">
                  <a:pos x="T2" y="T3"/>
                </a:cxn>
                <a:cxn ang="T8">
                  <a:pos x="T4" y="T5"/>
                </a:cxn>
              </a:cxnLst>
              <a:rect l="T9" t="T10" r="T11" b="T12"/>
              <a:pathLst>
                <a:path w="136" h="196">
                  <a:moveTo>
                    <a:pt x="0" y="196"/>
                  </a:moveTo>
                  <a:cubicBezTo>
                    <a:pt x="6" y="77"/>
                    <a:pt x="67" y="0"/>
                    <a:pt x="136" y="24"/>
                  </a:cubicBezTo>
                  <a:cubicBezTo>
                    <a:pt x="136" y="24"/>
                    <a:pt x="136" y="24"/>
                    <a:pt x="136" y="24"/>
                  </a:cubicBezTo>
                </a:path>
              </a:pathLst>
            </a:custGeom>
            <a:noFill/>
            <a:ln w="28575" cap="rnd">
              <a:solidFill>
                <a:srgbClr val="000000"/>
              </a:solidFill>
              <a:round/>
              <a:headEnd/>
              <a:tailEnd/>
            </a:ln>
          </p:spPr>
          <p:txBody>
            <a:bodyPr/>
            <a:lstStyle/>
            <a:p>
              <a:endParaRPr lang="en-US" sz="2700"/>
            </a:p>
          </p:txBody>
        </p:sp>
        <p:sp>
          <p:nvSpPr>
            <p:cNvPr id="18686" name="Freeform 154"/>
            <p:cNvSpPr>
              <a:spLocks/>
            </p:cNvSpPr>
            <p:nvPr/>
          </p:nvSpPr>
          <p:spPr bwMode="auto">
            <a:xfrm>
              <a:off x="1401" y="3498"/>
              <a:ext cx="209" cy="103"/>
            </a:xfrm>
            <a:custGeom>
              <a:avLst/>
              <a:gdLst>
                <a:gd name="T0" fmla="*/ 0 w 209"/>
                <a:gd name="T1" fmla="*/ 103 h 103"/>
                <a:gd name="T2" fmla="*/ 209 w 209"/>
                <a:gd name="T3" fmla="*/ 63 h 103"/>
                <a:gd name="T4" fmla="*/ 0 60000 65536"/>
                <a:gd name="T5" fmla="*/ 0 60000 65536"/>
                <a:gd name="T6" fmla="*/ 0 w 209"/>
                <a:gd name="T7" fmla="*/ 0 h 103"/>
                <a:gd name="T8" fmla="*/ 209 w 209"/>
                <a:gd name="T9" fmla="*/ 103 h 103"/>
              </a:gdLst>
              <a:ahLst/>
              <a:cxnLst>
                <a:cxn ang="T4">
                  <a:pos x="T0" y="T1"/>
                </a:cxn>
                <a:cxn ang="T5">
                  <a:pos x="T2" y="T3"/>
                </a:cxn>
              </a:cxnLst>
              <a:rect l="T6" t="T7" r="T8" b="T9"/>
              <a:pathLst>
                <a:path w="209" h="103">
                  <a:moveTo>
                    <a:pt x="0" y="103"/>
                  </a:moveTo>
                  <a:cubicBezTo>
                    <a:pt x="80" y="17"/>
                    <a:pt x="173" y="0"/>
                    <a:pt x="209" y="63"/>
                  </a:cubicBezTo>
                </a:path>
              </a:pathLst>
            </a:custGeom>
            <a:noFill/>
            <a:ln w="28575" cap="rnd">
              <a:solidFill>
                <a:srgbClr val="000000"/>
              </a:solidFill>
              <a:round/>
              <a:headEnd/>
              <a:tailEnd/>
            </a:ln>
          </p:spPr>
          <p:txBody>
            <a:bodyPr/>
            <a:lstStyle/>
            <a:p>
              <a:endParaRPr lang="en-US" sz="2700"/>
            </a:p>
          </p:txBody>
        </p:sp>
        <p:sp>
          <p:nvSpPr>
            <p:cNvPr id="18687" name="Freeform 155"/>
            <p:cNvSpPr>
              <a:spLocks/>
            </p:cNvSpPr>
            <p:nvPr/>
          </p:nvSpPr>
          <p:spPr bwMode="auto">
            <a:xfrm>
              <a:off x="1393" y="3659"/>
              <a:ext cx="201" cy="110"/>
            </a:xfrm>
            <a:custGeom>
              <a:avLst/>
              <a:gdLst>
                <a:gd name="T0" fmla="*/ 0 w 201"/>
                <a:gd name="T1" fmla="*/ 26 h 110"/>
                <a:gd name="T2" fmla="*/ 195 w 201"/>
                <a:gd name="T3" fmla="*/ 110 h 110"/>
                <a:gd name="T4" fmla="*/ 195 w 201"/>
                <a:gd name="T5" fmla="*/ 110 h 110"/>
                <a:gd name="T6" fmla="*/ 0 60000 65536"/>
                <a:gd name="T7" fmla="*/ 0 60000 65536"/>
                <a:gd name="T8" fmla="*/ 0 60000 65536"/>
                <a:gd name="T9" fmla="*/ 0 w 201"/>
                <a:gd name="T10" fmla="*/ 0 h 110"/>
                <a:gd name="T11" fmla="*/ 201 w 201"/>
                <a:gd name="T12" fmla="*/ 110 h 110"/>
              </a:gdLst>
              <a:ahLst/>
              <a:cxnLst>
                <a:cxn ang="T6">
                  <a:pos x="T0" y="T1"/>
                </a:cxn>
                <a:cxn ang="T7">
                  <a:pos x="T2" y="T3"/>
                </a:cxn>
                <a:cxn ang="T8">
                  <a:pos x="T4" y="T5"/>
                </a:cxn>
              </a:cxnLst>
              <a:rect l="T9" t="T10" r="T11" b="T12"/>
              <a:pathLst>
                <a:path w="201" h="110">
                  <a:moveTo>
                    <a:pt x="0" y="26"/>
                  </a:moveTo>
                  <a:cubicBezTo>
                    <a:pt x="114" y="0"/>
                    <a:pt x="201" y="38"/>
                    <a:pt x="195" y="110"/>
                  </a:cubicBezTo>
                  <a:cubicBezTo>
                    <a:pt x="195" y="110"/>
                    <a:pt x="195" y="110"/>
                    <a:pt x="195" y="110"/>
                  </a:cubicBezTo>
                </a:path>
              </a:pathLst>
            </a:custGeom>
            <a:noFill/>
            <a:ln w="28575" cap="rnd">
              <a:solidFill>
                <a:srgbClr val="000000"/>
              </a:solidFill>
              <a:round/>
              <a:headEnd/>
              <a:tailEnd/>
            </a:ln>
          </p:spPr>
          <p:txBody>
            <a:bodyPr/>
            <a:lstStyle/>
            <a:p>
              <a:endParaRPr lang="en-US" sz="2700"/>
            </a:p>
          </p:txBody>
        </p:sp>
        <p:sp>
          <p:nvSpPr>
            <p:cNvPr id="18688" name="Freeform 156"/>
            <p:cNvSpPr>
              <a:spLocks/>
            </p:cNvSpPr>
            <p:nvPr/>
          </p:nvSpPr>
          <p:spPr bwMode="auto">
            <a:xfrm>
              <a:off x="1350" y="3707"/>
              <a:ext cx="110" cy="204"/>
            </a:xfrm>
            <a:custGeom>
              <a:avLst/>
              <a:gdLst>
                <a:gd name="T0" fmla="*/ 0 w 110"/>
                <a:gd name="T1" fmla="*/ 0 h 204"/>
                <a:gd name="T2" fmla="*/ 48 w 110"/>
                <a:gd name="T3" fmla="*/ 204 h 204"/>
                <a:gd name="T4" fmla="*/ 0 60000 65536"/>
                <a:gd name="T5" fmla="*/ 0 60000 65536"/>
                <a:gd name="T6" fmla="*/ 0 w 110"/>
                <a:gd name="T7" fmla="*/ 0 h 204"/>
                <a:gd name="T8" fmla="*/ 110 w 110"/>
                <a:gd name="T9" fmla="*/ 204 h 204"/>
              </a:gdLst>
              <a:ahLst/>
              <a:cxnLst>
                <a:cxn ang="T4">
                  <a:pos x="T0" y="T1"/>
                </a:cxn>
                <a:cxn ang="T5">
                  <a:pos x="T2" y="T3"/>
                </a:cxn>
              </a:cxnLst>
              <a:rect l="T6" t="T7" r="T8" b="T9"/>
              <a:pathLst>
                <a:path w="110" h="204">
                  <a:moveTo>
                    <a:pt x="0" y="0"/>
                  </a:moveTo>
                  <a:cubicBezTo>
                    <a:pt x="88" y="75"/>
                    <a:pt x="110" y="166"/>
                    <a:pt x="48" y="204"/>
                  </a:cubicBezTo>
                </a:path>
              </a:pathLst>
            </a:custGeom>
            <a:noFill/>
            <a:ln w="28575" cap="rnd">
              <a:solidFill>
                <a:srgbClr val="000000"/>
              </a:solidFill>
              <a:round/>
              <a:headEnd/>
              <a:tailEnd/>
            </a:ln>
          </p:spPr>
          <p:txBody>
            <a:bodyPr/>
            <a:lstStyle/>
            <a:p>
              <a:endParaRPr lang="en-US" sz="2700"/>
            </a:p>
          </p:txBody>
        </p:sp>
        <p:sp>
          <p:nvSpPr>
            <p:cNvPr id="18689" name="Freeform 157"/>
            <p:cNvSpPr>
              <a:spLocks/>
            </p:cNvSpPr>
            <p:nvPr/>
          </p:nvSpPr>
          <p:spPr bwMode="auto">
            <a:xfrm>
              <a:off x="1162" y="3694"/>
              <a:ext cx="138" cy="185"/>
            </a:xfrm>
            <a:custGeom>
              <a:avLst/>
              <a:gdLst>
                <a:gd name="T0" fmla="*/ 138 w 138"/>
                <a:gd name="T1" fmla="*/ 0 h 185"/>
                <a:gd name="T2" fmla="*/ 0 w 138"/>
                <a:gd name="T3" fmla="*/ 157 h 185"/>
                <a:gd name="T4" fmla="*/ 0 60000 65536"/>
                <a:gd name="T5" fmla="*/ 0 60000 65536"/>
                <a:gd name="T6" fmla="*/ 0 w 138"/>
                <a:gd name="T7" fmla="*/ 0 h 185"/>
                <a:gd name="T8" fmla="*/ 138 w 138"/>
                <a:gd name="T9" fmla="*/ 185 h 185"/>
              </a:gdLst>
              <a:ahLst/>
              <a:cxnLst>
                <a:cxn ang="T4">
                  <a:pos x="T0" y="T1"/>
                </a:cxn>
                <a:cxn ang="T5">
                  <a:pos x="T2" y="T3"/>
                </a:cxn>
              </a:cxnLst>
              <a:rect l="T6" t="T7" r="T8" b="T9"/>
              <a:pathLst>
                <a:path w="138" h="185">
                  <a:moveTo>
                    <a:pt x="138" y="0"/>
                  </a:moveTo>
                  <a:cubicBezTo>
                    <a:pt x="129" y="115"/>
                    <a:pt x="67" y="185"/>
                    <a:pt x="0" y="157"/>
                  </a:cubicBezTo>
                </a:path>
              </a:pathLst>
            </a:custGeom>
            <a:noFill/>
            <a:ln w="28575" cap="rnd">
              <a:solidFill>
                <a:srgbClr val="000000"/>
              </a:solidFill>
              <a:round/>
              <a:headEnd/>
              <a:tailEnd/>
            </a:ln>
          </p:spPr>
          <p:txBody>
            <a:bodyPr/>
            <a:lstStyle/>
            <a:p>
              <a:endParaRPr lang="en-US" sz="2700"/>
            </a:p>
          </p:txBody>
        </p:sp>
        <p:sp>
          <p:nvSpPr>
            <p:cNvPr id="18690" name="Freeform 158"/>
            <p:cNvSpPr>
              <a:spLocks/>
            </p:cNvSpPr>
            <p:nvPr/>
          </p:nvSpPr>
          <p:spPr bwMode="auto">
            <a:xfrm>
              <a:off x="1063" y="3642"/>
              <a:ext cx="213" cy="78"/>
            </a:xfrm>
            <a:custGeom>
              <a:avLst/>
              <a:gdLst>
                <a:gd name="T0" fmla="*/ 213 w 213"/>
                <a:gd name="T1" fmla="*/ 17 h 78"/>
                <a:gd name="T2" fmla="*/ 0 w 213"/>
                <a:gd name="T3" fmla="*/ 0 h 78"/>
                <a:gd name="T4" fmla="*/ 0 60000 65536"/>
                <a:gd name="T5" fmla="*/ 0 60000 65536"/>
                <a:gd name="T6" fmla="*/ 0 w 213"/>
                <a:gd name="T7" fmla="*/ 0 h 78"/>
                <a:gd name="T8" fmla="*/ 213 w 213"/>
                <a:gd name="T9" fmla="*/ 78 h 78"/>
              </a:gdLst>
              <a:ahLst/>
              <a:cxnLst>
                <a:cxn ang="T4">
                  <a:pos x="T0" y="T1"/>
                </a:cxn>
                <a:cxn ang="T5">
                  <a:pos x="T2" y="T3"/>
                </a:cxn>
              </a:cxnLst>
              <a:rect l="T6" t="T7" r="T8" b="T9"/>
              <a:pathLst>
                <a:path w="213" h="78">
                  <a:moveTo>
                    <a:pt x="213" y="17"/>
                  </a:moveTo>
                  <a:cubicBezTo>
                    <a:pt x="113" y="78"/>
                    <a:pt x="18" y="70"/>
                    <a:pt x="0" y="0"/>
                  </a:cubicBezTo>
                </a:path>
              </a:pathLst>
            </a:custGeom>
            <a:noFill/>
            <a:ln w="28575" cap="rnd">
              <a:solidFill>
                <a:srgbClr val="000000"/>
              </a:solidFill>
              <a:round/>
              <a:headEnd/>
              <a:tailEnd/>
            </a:ln>
          </p:spPr>
          <p:txBody>
            <a:bodyPr/>
            <a:lstStyle/>
            <a:p>
              <a:endParaRPr lang="en-US" sz="2700"/>
            </a:p>
          </p:txBody>
        </p:sp>
        <p:sp>
          <p:nvSpPr>
            <p:cNvPr id="18691" name="Freeform 159"/>
            <p:cNvSpPr>
              <a:spLocks/>
            </p:cNvSpPr>
            <p:nvPr/>
          </p:nvSpPr>
          <p:spPr bwMode="auto">
            <a:xfrm>
              <a:off x="1147" y="3396"/>
              <a:ext cx="134" cy="210"/>
            </a:xfrm>
            <a:custGeom>
              <a:avLst/>
              <a:gdLst>
                <a:gd name="T0" fmla="*/ 134 w 134"/>
                <a:gd name="T1" fmla="*/ 210 h 210"/>
                <a:gd name="T2" fmla="*/ 57 w 134"/>
                <a:gd name="T3" fmla="*/ 0 h 210"/>
                <a:gd name="T4" fmla="*/ 0 60000 65536"/>
                <a:gd name="T5" fmla="*/ 0 60000 65536"/>
                <a:gd name="T6" fmla="*/ 0 w 134"/>
                <a:gd name="T7" fmla="*/ 0 h 210"/>
                <a:gd name="T8" fmla="*/ 134 w 134"/>
                <a:gd name="T9" fmla="*/ 210 h 210"/>
              </a:gdLst>
              <a:ahLst/>
              <a:cxnLst>
                <a:cxn ang="T4">
                  <a:pos x="T0" y="T1"/>
                </a:cxn>
                <a:cxn ang="T5">
                  <a:pos x="T2" y="T3"/>
                </a:cxn>
              </a:cxnLst>
              <a:rect l="T6" t="T7" r="T8" b="T9"/>
              <a:pathLst>
                <a:path w="134" h="210">
                  <a:moveTo>
                    <a:pt x="134" y="210"/>
                  </a:moveTo>
                  <a:cubicBezTo>
                    <a:pt x="35" y="141"/>
                    <a:pt x="0" y="47"/>
                    <a:pt x="57" y="0"/>
                  </a:cubicBezTo>
                </a:path>
              </a:pathLst>
            </a:custGeom>
            <a:noFill/>
            <a:ln w="28575" cap="rnd">
              <a:solidFill>
                <a:srgbClr val="000000"/>
              </a:solidFill>
              <a:round/>
              <a:headEnd/>
              <a:tailEnd/>
            </a:ln>
          </p:spPr>
          <p:txBody>
            <a:bodyPr/>
            <a:lstStyle/>
            <a:p>
              <a:endParaRPr lang="en-US" sz="2700"/>
            </a:p>
          </p:txBody>
        </p:sp>
      </p:grpSp>
      <p:grpSp>
        <p:nvGrpSpPr>
          <p:cNvPr id="18515" name="Group 160"/>
          <p:cNvGrpSpPr>
            <a:grpSpLocks/>
          </p:cNvGrpSpPr>
          <p:nvPr/>
        </p:nvGrpSpPr>
        <p:grpSpPr bwMode="auto">
          <a:xfrm flipH="1">
            <a:off x="6375799" y="4301729"/>
            <a:ext cx="1107281" cy="533400"/>
            <a:chOff x="1203" y="3085"/>
            <a:chExt cx="1389" cy="692"/>
          </a:xfrm>
        </p:grpSpPr>
        <p:grpSp>
          <p:nvGrpSpPr>
            <p:cNvPr id="18678" name="Group 161"/>
            <p:cNvGrpSpPr>
              <a:grpSpLocks/>
            </p:cNvGrpSpPr>
            <p:nvPr/>
          </p:nvGrpSpPr>
          <p:grpSpPr bwMode="auto">
            <a:xfrm>
              <a:off x="1203" y="3499"/>
              <a:ext cx="698" cy="278"/>
              <a:chOff x="1203" y="3499"/>
              <a:chExt cx="698" cy="278"/>
            </a:xfrm>
          </p:grpSpPr>
          <p:sp>
            <p:nvSpPr>
              <p:cNvPr id="387234" name="Freeform 162"/>
              <p:cNvSpPr>
                <a:spLocks/>
              </p:cNvSpPr>
              <p:nvPr/>
            </p:nvSpPr>
            <p:spPr bwMode="auto">
              <a:xfrm>
                <a:off x="1203" y="3499"/>
                <a:ext cx="139" cy="278"/>
              </a:xfrm>
              <a:custGeom>
                <a:avLst/>
                <a:gdLst/>
                <a:ahLst/>
                <a:cxnLst>
                  <a:cxn ang="0">
                    <a:pos x="302" y="0"/>
                  </a:cxn>
                  <a:cxn ang="0">
                    <a:pos x="302" y="604"/>
                  </a:cxn>
                  <a:cxn ang="0">
                    <a:pos x="0" y="302"/>
                  </a:cxn>
                  <a:cxn ang="0">
                    <a:pos x="302" y="0"/>
                  </a:cxn>
                </a:cxnLst>
                <a:rect l="0" t="0" r="r" b="b"/>
                <a:pathLst>
                  <a:path w="302" h="604">
                    <a:moveTo>
                      <a:pt x="302" y="0"/>
                    </a:moveTo>
                    <a:lnTo>
                      <a:pt x="302" y="604"/>
                    </a:lnTo>
                    <a:cubicBezTo>
                      <a:pt x="135" y="604"/>
                      <a:pt x="0" y="469"/>
                      <a:pt x="0" y="302"/>
                    </a:cubicBezTo>
                    <a:cubicBezTo>
                      <a:pt x="0" y="135"/>
                      <a:pt x="135" y="0"/>
                      <a:pt x="302" y="0"/>
                    </a:cubicBezTo>
                    <a:close/>
                  </a:path>
                </a:pathLst>
              </a:custGeom>
              <a:gradFill rotWithShape="1">
                <a:gsLst>
                  <a:gs pos="0">
                    <a:schemeClr val="bg1"/>
                  </a:gs>
                  <a:gs pos="100000">
                    <a:schemeClr val="bg1">
                      <a:gamma/>
                      <a:shade val="86275"/>
                      <a:invGamma/>
                    </a:schemeClr>
                  </a:gs>
                </a:gsLst>
                <a:lin ang="5400000" scaled="1"/>
              </a:gradFill>
              <a:ln w="11113" cap="rnd">
                <a:solidFill>
                  <a:srgbClr val="0000FF"/>
                </a:solidFill>
                <a:prstDash val="solid"/>
                <a:round/>
                <a:headEnd type="none" w="med" len="med"/>
                <a:tailEnd type="triangle" w="med" len="med"/>
              </a:ln>
            </p:spPr>
            <p:txBody>
              <a:bodyPr/>
              <a:lstStyle/>
              <a:p>
                <a:pPr>
                  <a:defRPr/>
                </a:pPr>
                <a:endParaRPr lang="en-US" sz="2700"/>
              </a:p>
            </p:txBody>
          </p:sp>
          <p:sp>
            <p:nvSpPr>
              <p:cNvPr id="387235" name="Rectangle 163"/>
              <p:cNvSpPr>
                <a:spLocks noChangeArrowheads="1"/>
              </p:cNvSpPr>
              <p:nvPr/>
            </p:nvSpPr>
            <p:spPr bwMode="auto">
              <a:xfrm>
                <a:off x="1342" y="3499"/>
                <a:ext cx="559" cy="278"/>
              </a:xfrm>
              <a:prstGeom prst="rect">
                <a:avLst/>
              </a:prstGeom>
              <a:gradFill rotWithShape="1">
                <a:gsLst>
                  <a:gs pos="0">
                    <a:schemeClr val="bg1"/>
                  </a:gs>
                  <a:gs pos="100000">
                    <a:schemeClr val="bg1">
                      <a:gamma/>
                      <a:shade val="86275"/>
                      <a:invGamma/>
                    </a:schemeClr>
                  </a:gs>
                </a:gsLst>
                <a:lin ang="5400000" scaled="1"/>
              </a:gradFill>
              <a:ln w="11113" cap="rnd">
                <a:solidFill>
                  <a:srgbClr val="0000FF"/>
                </a:solidFill>
                <a:round/>
                <a:headEnd type="none" w="med" len="med"/>
                <a:tailEnd type="triangle" w="med" len="med"/>
              </a:ln>
            </p:spPr>
            <p:txBody>
              <a:bodyPr/>
              <a:lstStyle/>
              <a:p>
                <a:pPr>
                  <a:defRPr/>
                </a:pPr>
                <a:endParaRPr lang="en-US" sz="2700"/>
              </a:p>
            </p:txBody>
          </p:sp>
        </p:grpSp>
        <p:sp>
          <p:nvSpPr>
            <p:cNvPr id="18679" name="Freeform 164"/>
            <p:cNvSpPr>
              <a:spLocks/>
            </p:cNvSpPr>
            <p:nvPr/>
          </p:nvSpPr>
          <p:spPr bwMode="auto">
            <a:xfrm>
              <a:off x="1904" y="3085"/>
              <a:ext cx="688" cy="689"/>
            </a:xfrm>
            <a:custGeom>
              <a:avLst/>
              <a:gdLst>
                <a:gd name="T0" fmla="*/ 0 w 1512"/>
                <a:gd name="T1" fmla="*/ 0 h 1512"/>
                <a:gd name="T2" fmla="*/ 0 w 1512"/>
                <a:gd name="T3" fmla="*/ 0 h 1512"/>
                <a:gd name="T4" fmla="*/ 0 w 1512"/>
                <a:gd name="T5" fmla="*/ 0 h 1512"/>
                <a:gd name="T6" fmla="*/ 0 w 1512"/>
                <a:gd name="T7" fmla="*/ 0 h 1512"/>
                <a:gd name="T8" fmla="*/ 0 w 1512"/>
                <a:gd name="T9" fmla="*/ 0 h 1512"/>
                <a:gd name="T10" fmla="*/ 0 w 1512"/>
                <a:gd name="T11" fmla="*/ 0 h 1512"/>
                <a:gd name="T12" fmla="*/ 0 w 1512"/>
                <a:gd name="T13" fmla="*/ 0 h 1512"/>
                <a:gd name="T14" fmla="*/ 0 60000 65536"/>
                <a:gd name="T15" fmla="*/ 0 60000 65536"/>
                <a:gd name="T16" fmla="*/ 0 60000 65536"/>
                <a:gd name="T17" fmla="*/ 0 60000 65536"/>
                <a:gd name="T18" fmla="*/ 0 60000 65536"/>
                <a:gd name="T19" fmla="*/ 0 60000 65536"/>
                <a:gd name="T20" fmla="*/ 0 60000 65536"/>
                <a:gd name="T21" fmla="*/ 0 w 1512"/>
                <a:gd name="T22" fmla="*/ 0 h 1512"/>
                <a:gd name="T23" fmla="*/ 1512 w 1512"/>
                <a:gd name="T24" fmla="*/ 1512 h 1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2" h="1512">
                  <a:moveTo>
                    <a:pt x="0" y="907"/>
                  </a:moveTo>
                  <a:lnTo>
                    <a:pt x="0" y="1512"/>
                  </a:lnTo>
                  <a:cubicBezTo>
                    <a:pt x="835" y="1512"/>
                    <a:pt x="1512" y="835"/>
                    <a:pt x="1512" y="0"/>
                  </a:cubicBezTo>
                  <a:cubicBezTo>
                    <a:pt x="1512" y="0"/>
                    <a:pt x="1512" y="0"/>
                    <a:pt x="1512" y="0"/>
                  </a:cubicBezTo>
                  <a:lnTo>
                    <a:pt x="907" y="0"/>
                  </a:lnTo>
                  <a:cubicBezTo>
                    <a:pt x="907" y="501"/>
                    <a:pt x="501" y="907"/>
                    <a:pt x="0" y="907"/>
                  </a:cubicBezTo>
                  <a:close/>
                </a:path>
              </a:pathLst>
            </a:custGeom>
            <a:gradFill rotWithShape="1">
              <a:gsLst>
                <a:gs pos="0">
                  <a:srgbClr val="FFFFFF"/>
                </a:gs>
                <a:gs pos="100000">
                  <a:srgbClr val="DCDCDC"/>
                </a:gs>
              </a:gsLst>
              <a:lin ang="5400000" scaled="1"/>
            </a:gradFill>
            <a:ln w="0">
              <a:solidFill>
                <a:srgbClr val="0000FF"/>
              </a:solidFill>
              <a:round/>
              <a:headEnd type="none" w="med" len="med"/>
              <a:tailEnd type="triangle" w="med" len="med"/>
            </a:ln>
          </p:spPr>
          <p:txBody>
            <a:bodyPr/>
            <a:lstStyle/>
            <a:p>
              <a:endParaRPr lang="en-US" sz="2700"/>
            </a:p>
          </p:txBody>
        </p:sp>
      </p:grpSp>
      <p:grpSp>
        <p:nvGrpSpPr>
          <p:cNvPr id="24" name="Group 165"/>
          <p:cNvGrpSpPr>
            <a:grpSpLocks/>
          </p:cNvGrpSpPr>
          <p:nvPr/>
        </p:nvGrpSpPr>
        <p:grpSpPr bwMode="auto">
          <a:xfrm flipH="1">
            <a:off x="7006831" y="4685111"/>
            <a:ext cx="241697" cy="67865"/>
            <a:chOff x="1464" y="3582"/>
            <a:chExt cx="304" cy="88"/>
          </a:xfrm>
        </p:grpSpPr>
        <p:sp>
          <p:nvSpPr>
            <p:cNvPr id="18676" name="Line 166"/>
            <p:cNvSpPr>
              <a:spLocks noChangeShapeType="1"/>
            </p:cNvSpPr>
            <p:nvPr/>
          </p:nvSpPr>
          <p:spPr bwMode="auto">
            <a:xfrm flipH="1">
              <a:off x="1464" y="3582"/>
              <a:ext cx="294" cy="0"/>
            </a:xfrm>
            <a:prstGeom prst="line">
              <a:avLst/>
            </a:prstGeom>
            <a:noFill/>
            <a:ln w="28575" cap="rnd">
              <a:solidFill>
                <a:srgbClr val="0000FF"/>
              </a:solidFill>
              <a:round/>
              <a:headEnd type="none" w="med" len="med"/>
              <a:tailEnd type="triangle" w="med" len="med"/>
            </a:ln>
          </p:spPr>
          <p:txBody>
            <a:bodyPr/>
            <a:lstStyle/>
            <a:p>
              <a:endParaRPr lang="en-US" sz="2700"/>
            </a:p>
          </p:txBody>
        </p:sp>
        <p:sp>
          <p:nvSpPr>
            <p:cNvPr id="18677" name="Line 167"/>
            <p:cNvSpPr>
              <a:spLocks noChangeShapeType="1"/>
            </p:cNvSpPr>
            <p:nvPr/>
          </p:nvSpPr>
          <p:spPr bwMode="auto">
            <a:xfrm flipH="1">
              <a:off x="1474" y="3670"/>
              <a:ext cx="294" cy="0"/>
            </a:xfrm>
            <a:prstGeom prst="line">
              <a:avLst/>
            </a:prstGeom>
            <a:noFill/>
            <a:ln w="28575" cap="rnd">
              <a:solidFill>
                <a:srgbClr val="0000FF"/>
              </a:solidFill>
              <a:round/>
              <a:headEnd type="none" w="med" len="med"/>
              <a:tailEnd type="triangle" w="med" len="med"/>
            </a:ln>
          </p:spPr>
          <p:txBody>
            <a:bodyPr/>
            <a:lstStyle/>
            <a:p>
              <a:endParaRPr lang="en-US" sz="2700"/>
            </a:p>
          </p:txBody>
        </p:sp>
      </p:grpSp>
      <p:sp>
        <p:nvSpPr>
          <p:cNvPr id="387240" name="Rectangle 168"/>
          <p:cNvSpPr>
            <a:spLocks noChangeArrowheads="1"/>
          </p:cNvSpPr>
          <p:nvPr/>
        </p:nvSpPr>
        <p:spPr bwMode="auto">
          <a:xfrm flipH="1">
            <a:off x="7364017" y="2653903"/>
            <a:ext cx="329803" cy="1098947"/>
          </a:xfrm>
          <a:prstGeom prst="rect">
            <a:avLst/>
          </a:prstGeom>
          <a:gradFill rotWithShape="1">
            <a:gsLst>
              <a:gs pos="0">
                <a:srgbClr val="FFFFFF">
                  <a:gamma/>
                  <a:shade val="86275"/>
                  <a:invGamma/>
                </a:srgbClr>
              </a:gs>
              <a:gs pos="50000">
                <a:srgbClr val="FFFFFF">
                  <a:alpha val="20000"/>
                </a:srgbClr>
              </a:gs>
              <a:gs pos="100000">
                <a:srgbClr val="FFFFFF">
                  <a:gamma/>
                  <a:shade val="86275"/>
                  <a:invGamma/>
                </a:srgbClr>
              </a:gs>
            </a:gsLst>
            <a:lin ang="0" scaled="1"/>
          </a:gradFill>
          <a:ln w="12700">
            <a:solidFill>
              <a:schemeClr val="tx1"/>
            </a:solidFill>
            <a:miter lim="800000"/>
            <a:headEnd/>
            <a:tailEnd/>
          </a:ln>
        </p:spPr>
        <p:txBody>
          <a:bodyPr/>
          <a:lstStyle/>
          <a:p>
            <a:pPr>
              <a:defRPr/>
            </a:pPr>
            <a:endParaRPr lang="en-US" sz="2700"/>
          </a:p>
        </p:txBody>
      </p:sp>
      <p:grpSp>
        <p:nvGrpSpPr>
          <p:cNvPr id="25" name="Group 169"/>
          <p:cNvGrpSpPr>
            <a:grpSpLocks/>
          </p:cNvGrpSpPr>
          <p:nvPr/>
        </p:nvGrpSpPr>
        <p:grpSpPr bwMode="auto">
          <a:xfrm flipH="1">
            <a:off x="7456111" y="2316958"/>
            <a:ext cx="125790" cy="1888331"/>
            <a:chOff x="1046" y="512"/>
            <a:chExt cx="158" cy="2448"/>
          </a:xfrm>
        </p:grpSpPr>
        <p:sp>
          <p:nvSpPr>
            <p:cNvPr id="18669" name="Line 170"/>
            <p:cNvSpPr>
              <a:spLocks noChangeShapeType="1"/>
            </p:cNvSpPr>
            <p:nvPr/>
          </p:nvSpPr>
          <p:spPr bwMode="auto">
            <a:xfrm flipH="1" flipV="1">
              <a:off x="1172" y="2594"/>
              <a:ext cx="0" cy="366"/>
            </a:xfrm>
            <a:prstGeom prst="line">
              <a:avLst/>
            </a:prstGeom>
            <a:noFill/>
            <a:ln w="28575" cap="rnd">
              <a:solidFill>
                <a:srgbClr val="0000FF"/>
              </a:solidFill>
              <a:round/>
              <a:headEnd type="none" w="med" len="med"/>
              <a:tailEnd type="triangle" w="med" len="med"/>
            </a:ln>
          </p:spPr>
          <p:txBody>
            <a:bodyPr/>
            <a:lstStyle/>
            <a:p>
              <a:endParaRPr lang="en-US" sz="2700"/>
            </a:p>
          </p:txBody>
        </p:sp>
        <p:sp>
          <p:nvSpPr>
            <p:cNvPr id="18670" name="Line 171"/>
            <p:cNvSpPr>
              <a:spLocks noChangeShapeType="1"/>
            </p:cNvSpPr>
            <p:nvPr/>
          </p:nvSpPr>
          <p:spPr bwMode="auto">
            <a:xfrm flipH="1" flipV="1">
              <a:off x="1062" y="2586"/>
              <a:ext cx="0" cy="366"/>
            </a:xfrm>
            <a:prstGeom prst="line">
              <a:avLst/>
            </a:prstGeom>
            <a:noFill/>
            <a:ln w="28575" cap="rnd">
              <a:solidFill>
                <a:srgbClr val="0000FF"/>
              </a:solidFill>
              <a:round/>
              <a:headEnd type="none" w="med" len="med"/>
              <a:tailEnd type="triangle" w="med" len="med"/>
            </a:ln>
          </p:spPr>
          <p:txBody>
            <a:bodyPr/>
            <a:lstStyle/>
            <a:p>
              <a:endParaRPr lang="en-US" sz="2700"/>
            </a:p>
          </p:txBody>
        </p:sp>
        <p:grpSp>
          <p:nvGrpSpPr>
            <p:cNvPr id="18671" name="Group 172"/>
            <p:cNvGrpSpPr>
              <a:grpSpLocks/>
            </p:cNvGrpSpPr>
            <p:nvPr/>
          </p:nvGrpSpPr>
          <p:grpSpPr bwMode="auto">
            <a:xfrm>
              <a:off x="1046" y="512"/>
              <a:ext cx="158" cy="1312"/>
              <a:chOff x="1046" y="512"/>
              <a:chExt cx="158" cy="1312"/>
            </a:xfrm>
          </p:grpSpPr>
          <p:sp>
            <p:nvSpPr>
              <p:cNvPr id="18672" name="Line 173"/>
              <p:cNvSpPr>
                <a:spLocks noChangeShapeType="1"/>
              </p:cNvSpPr>
              <p:nvPr/>
            </p:nvSpPr>
            <p:spPr bwMode="auto">
              <a:xfrm flipH="1" flipV="1">
                <a:off x="1176" y="1458"/>
                <a:ext cx="0" cy="366"/>
              </a:xfrm>
              <a:prstGeom prst="line">
                <a:avLst/>
              </a:prstGeom>
              <a:noFill/>
              <a:ln w="28575" cap="rnd">
                <a:solidFill>
                  <a:srgbClr val="0000FF"/>
                </a:solidFill>
                <a:round/>
                <a:headEnd type="none" w="med" len="med"/>
                <a:tailEnd type="triangle" w="med" len="med"/>
              </a:ln>
            </p:spPr>
            <p:txBody>
              <a:bodyPr/>
              <a:lstStyle/>
              <a:p>
                <a:endParaRPr lang="en-US" sz="2700"/>
              </a:p>
            </p:txBody>
          </p:sp>
          <p:sp>
            <p:nvSpPr>
              <p:cNvPr id="18673" name="Line 174"/>
              <p:cNvSpPr>
                <a:spLocks noChangeShapeType="1"/>
              </p:cNvSpPr>
              <p:nvPr/>
            </p:nvSpPr>
            <p:spPr bwMode="auto">
              <a:xfrm flipH="1" flipV="1">
                <a:off x="1066" y="1450"/>
                <a:ext cx="0" cy="366"/>
              </a:xfrm>
              <a:prstGeom prst="line">
                <a:avLst/>
              </a:prstGeom>
              <a:noFill/>
              <a:ln w="28575" cap="rnd">
                <a:solidFill>
                  <a:srgbClr val="0000FF"/>
                </a:solidFill>
                <a:round/>
                <a:headEnd type="none" w="med" len="med"/>
                <a:tailEnd type="triangle" w="med" len="med"/>
              </a:ln>
            </p:spPr>
            <p:txBody>
              <a:bodyPr/>
              <a:lstStyle/>
              <a:p>
                <a:endParaRPr lang="en-US" sz="2700"/>
              </a:p>
            </p:txBody>
          </p:sp>
          <p:sp>
            <p:nvSpPr>
              <p:cNvPr id="18674" name="Line 175"/>
              <p:cNvSpPr>
                <a:spLocks noChangeShapeType="1"/>
              </p:cNvSpPr>
              <p:nvPr/>
            </p:nvSpPr>
            <p:spPr bwMode="auto">
              <a:xfrm flipH="1" flipV="1">
                <a:off x="1046" y="512"/>
                <a:ext cx="0" cy="366"/>
              </a:xfrm>
              <a:prstGeom prst="line">
                <a:avLst/>
              </a:prstGeom>
              <a:noFill/>
              <a:ln w="28575" cap="rnd">
                <a:solidFill>
                  <a:srgbClr val="0000FF"/>
                </a:solidFill>
                <a:round/>
                <a:headEnd type="none" w="med" len="med"/>
                <a:tailEnd type="triangle" w="med" len="med"/>
              </a:ln>
            </p:spPr>
            <p:txBody>
              <a:bodyPr/>
              <a:lstStyle/>
              <a:p>
                <a:endParaRPr lang="en-US" sz="2700"/>
              </a:p>
            </p:txBody>
          </p:sp>
          <p:sp>
            <p:nvSpPr>
              <p:cNvPr id="18675" name="Line 176"/>
              <p:cNvSpPr>
                <a:spLocks noChangeShapeType="1"/>
              </p:cNvSpPr>
              <p:nvPr/>
            </p:nvSpPr>
            <p:spPr bwMode="auto">
              <a:xfrm flipH="1" flipV="1">
                <a:off x="1204" y="520"/>
                <a:ext cx="0" cy="366"/>
              </a:xfrm>
              <a:prstGeom prst="line">
                <a:avLst/>
              </a:prstGeom>
              <a:noFill/>
              <a:ln w="28575" cap="rnd">
                <a:solidFill>
                  <a:srgbClr val="0000FF"/>
                </a:solidFill>
                <a:round/>
                <a:headEnd type="none" w="med" len="med"/>
                <a:tailEnd type="triangle" w="med" len="med"/>
              </a:ln>
            </p:spPr>
            <p:txBody>
              <a:bodyPr/>
              <a:lstStyle/>
              <a:p>
                <a:endParaRPr lang="en-US" sz="2700"/>
              </a:p>
            </p:txBody>
          </p:sp>
        </p:grpSp>
      </p:grpSp>
      <p:sp>
        <p:nvSpPr>
          <p:cNvPr id="18521" name="Freeform 177"/>
          <p:cNvSpPr>
            <a:spLocks/>
          </p:cNvSpPr>
          <p:nvPr/>
        </p:nvSpPr>
        <p:spPr bwMode="auto">
          <a:xfrm>
            <a:off x="3332560" y="2553891"/>
            <a:ext cx="370284" cy="204788"/>
          </a:xfrm>
          <a:custGeom>
            <a:avLst/>
            <a:gdLst>
              <a:gd name="T0" fmla="*/ 0 w 334"/>
              <a:gd name="T1" fmla="*/ 2147483647 h 223"/>
              <a:gd name="T2" fmla="*/ 2147483647 w 334"/>
              <a:gd name="T3" fmla="*/ 2147483647 h 223"/>
              <a:gd name="T4" fmla="*/ 2147483647 w 334"/>
              <a:gd name="T5" fmla="*/ 0 h 223"/>
              <a:gd name="T6" fmla="*/ 0 w 334"/>
              <a:gd name="T7" fmla="*/ 2147483647 h 223"/>
              <a:gd name="T8" fmla="*/ 0 w 334"/>
              <a:gd name="T9" fmla="*/ 2147483647 h 223"/>
              <a:gd name="T10" fmla="*/ 0 60000 65536"/>
              <a:gd name="T11" fmla="*/ 0 60000 65536"/>
              <a:gd name="T12" fmla="*/ 0 60000 65536"/>
              <a:gd name="T13" fmla="*/ 0 60000 65536"/>
              <a:gd name="T14" fmla="*/ 0 60000 65536"/>
              <a:gd name="T15" fmla="*/ 0 w 334"/>
              <a:gd name="T16" fmla="*/ 0 h 223"/>
              <a:gd name="T17" fmla="*/ 334 w 334"/>
              <a:gd name="T18" fmla="*/ 223 h 223"/>
            </a:gdLst>
            <a:ahLst/>
            <a:cxnLst>
              <a:cxn ang="T10">
                <a:pos x="T0" y="T1"/>
              </a:cxn>
              <a:cxn ang="T11">
                <a:pos x="T2" y="T3"/>
              </a:cxn>
              <a:cxn ang="T12">
                <a:pos x="T4" y="T5"/>
              </a:cxn>
              <a:cxn ang="T13">
                <a:pos x="T6" y="T7"/>
              </a:cxn>
              <a:cxn ang="T14">
                <a:pos x="T8" y="T9"/>
              </a:cxn>
            </a:cxnLst>
            <a:rect l="T15" t="T16" r="T17" b="T18"/>
            <a:pathLst>
              <a:path w="334" h="223">
                <a:moveTo>
                  <a:pt x="0" y="167"/>
                </a:moveTo>
                <a:lnTo>
                  <a:pt x="334" y="223"/>
                </a:lnTo>
                <a:lnTo>
                  <a:pt x="334" y="0"/>
                </a:lnTo>
                <a:lnTo>
                  <a:pt x="0" y="56"/>
                </a:lnTo>
                <a:lnTo>
                  <a:pt x="0" y="167"/>
                </a:lnTo>
                <a:close/>
              </a:path>
            </a:pathLst>
          </a:custGeom>
          <a:gradFill rotWithShape="1">
            <a:gsLst>
              <a:gs pos="0">
                <a:srgbClr val="767676"/>
              </a:gs>
              <a:gs pos="50000">
                <a:srgbClr val="FFFFFF"/>
              </a:gs>
              <a:gs pos="100000">
                <a:srgbClr val="767676"/>
              </a:gs>
            </a:gsLst>
            <a:lin ang="5400000" scaled="1"/>
          </a:gradFill>
          <a:ln w="1588" cap="rnd">
            <a:solidFill>
              <a:srgbClr val="000000"/>
            </a:solidFill>
            <a:round/>
            <a:headEnd/>
            <a:tailEnd/>
          </a:ln>
        </p:spPr>
        <p:txBody>
          <a:bodyPr/>
          <a:lstStyle/>
          <a:p>
            <a:endParaRPr lang="en-US" sz="2700"/>
          </a:p>
        </p:txBody>
      </p:sp>
      <p:sp>
        <p:nvSpPr>
          <p:cNvPr id="387250" name="Rectangle 178"/>
          <p:cNvSpPr>
            <a:spLocks noChangeArrowheads="1"/>
          </p:cNvSpPr>
          <p:nvPr/>
        </p:nvSpPr>
        <p:spPr bwMode="auto">
          <a:xfrm flipH="1">
            <a:off x="1740694" y="2402370"/>
            <a:ext cx="1590675" cy="507831"/>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3175" algn="ctr">
            <a:solidFill>
              <a:schemeClr val="tx2"/>
            </a:solidFill>
            <a:miter lim="800000"/>
            <a:headEnd/>
            <a:tailEnd/>
          </a:ln>
          <a:effectLst/>
        </p:spPr>
        <p:txBody>
          <a:bodyPr wrap="square" anchor="ctr">
            <a:spAutoFit/>
          </a:bodyPr>
          <a:lstStyle/>
          <a:p>
            <a:pPr>
              <a:defRPr/>
            </a:pPr>
            <a:endParaRPr lang="en-US" sz="2700"/>
          </a:p>
        </p:txBody>
      </p:sp>
      <p:sp>
        <p:nvSpPr>
          <p:cNvPr id="18523" name="AutoShape 179"/>
          <p:cNvSpPr>
            <a:spLocks noChangeArrowheads="1"/>
          </p:cNvSpPr>
          <p:nvPr/>
        </p:nvSpPr>
        <p:spPr bwMode="auto">
          <a:xfrm rot="-3779682">
            <a:off x="3171826" y="2806305"/>
            <a:ext cx="416719" cy="42148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559 w 21600"/>
              <a:gd name="T13" fmla="*/ 0 h 21600"/>
              <a:gd name="T14" fmla="*/ 17041 w 21600"/>
              <a:gd name="T15" fmla="*/ 6795 h 21600"/>
            </a:gdLst>
            <a:ahLst/>
            <a:cxnLst>
              <a:cxn ang="T8">
                <a:pos x="T0" y="T1"/>
              </a:cxn>
              <a:cxn ang="T9">
                <a:pos x="T2" y="T3"/>
              </a:cxn>
              <a:cxn ang="T10">
                <a:pos x="T4" y="T5"/>
              </a:cxn>
              <a:cxn ang="T11">
                <a:pos x="T6" y="T7"/>
              </a:cxn>
            </a:cxnLst>
            <a:rect l="T12" t="T13" r="T14" b="T15"/>
            <a:pathLst>
              <a:path w="21600" h="21600">
                <a:moveTo>
                  <a:pt x="8748" y="6342"/>
                </a:moveTo>
                <a:cubicBezTo>
                  <a:pt x="9391" y="6046"/>
                  <a:pt x="10091" y="5892"/>
                  <a:pt x="10800" y="5893"/>
                </a:cubicBezTo>
                <a:cubicBezTo>
                  <a:pt x="11508" y="5893"/>
                  <a:pt x="12208" y="6046"/>
                  <a:pt x="12851" y="6342"/>
                </a:cubicBezTo>
                <a:lnTo>
                  <a:pt x="15315" y="989"/>
                </a:lnTo>
                <a:cubicBezTo>
                  <a:pt x="13899" y="337"/>
                  <a:pt x="12359" y="-1"/>
                  <a:pt x="10799" y="0"/>
                </a:cubicBezTo>
                <a:cubicBezTo>
                  <a:pt x="9240" y="0"/>
                  <a:pt x="7700" y="337"/>
                  <a:pt x="6284" y="989"/>
                </a:cubicBezTo>
                <a:close/>
              </a:path>
            </a:pathLst>
          </a:custGeom>
          <a:gradFill rotWithShape="1">
            <a:gsLst>
              <a:gs pos="0">
                <a:srgbClr val="666666"/>
              </a:gs>
              <a:gs pos="100000">
                <a:srgbClr val="DDDDDD"/>
              </a:gs>
            </a:gsLst>
            <a:path path="rect">
              <a:fillToRect l="50000" t="50000" r="50000" b="50000"/>
            </a:path>
          </a:gradFill>
          <a:ln w="6350">
            <a:solidFill>
              <a:schemeClr val="tx1"/>
            </a:solidFill>
            <a:miter lim="800000"/>
            <a:headEnd/>
            <a:tailEnd/>
          </a:ln>
        </p:spPr>
        <p:txBody>
          <a:bodyPr wrap="none" anchor="ctr"/>
          <a:lstStyle/>
          <a:p>
            <a:endParaRPr lang="en-US" sz="2700"/>
          </a:p>
        </p:txBody>
      </p:sp>
      <p:sp>
        <p:nvSpPr>
          <p:cNvPr id="387252" name="Rectangle 180"/>
          <p:cNvSpPr>
            <a:spLocks noChangeArrowheads="1"/>
          </p:cNvSpPr>
          <p:nvPr/>
        </p:nvSpPr>
        <p:spPr bwMode="auto">
          <a:xfrm>
            <a:off x="3168255" y="3011092"/>
            <a:ext cx="110728" cy="939403"/>
          </a:xfrm>
          <a:prstGeom prst="rect">
            <a:avLst/>
          </a:prstGeom>
          <a:gradFill rotWithShape="1">
            <a:gsLst>
              <a:gs pos="0">
                <a:schemeClr val="bg2"/>
              </a:gs>
              <a:gs pos="50000">
                <a:srgbClr val="FFFFFF"/>
              </a:gs>
              <a:gs pos="100000">
                <a:schemeClr val="bg2"/>
              </a:gs>
            </a:gsLst>
            <a:lin ang="0" scaled="1"/>
          </a:gradFill>
          <a:ln w="3175" algn="ctr">
            <a:solidFill>
              <a:srgbClr val="000000"/>
            </a:solidFill>
            <a:miter lim="800000"/>
            <a:headEnd/>
            <a:tailEnd/>
          </a:ln>
          <a:effectLst/>
        </p:spPr>
        <p:txBody>
          <a:bodyPr wrap="none" anchor="ctr"/>
          <a:lstStyle/>
          <a:p>
            <a:pPr>
              <a:defRPr/>
            </a:pPr>
            <a:endParaRPr lang="en-US" sz="2700"/>
          </a:p>
        </p:txBody>
      </p:sp>
      <p:grpSp>
        <p:nvGrpSpPr>
          <p:cNvPr id="18525" name="Group 181"/>
          <p:cNvGrpSpPr>
            <a:grpSpLocks/>
          </p:cNvGrpSpPr>
          <p:nvPr/>
        </p:nvGrpSpPr>
        <p:grpSpPr bwMode="auto">
          <a:xfrm>
            <a:off x="2836069" y="3946922"/>
            <a:ext cx="767954" cy="180975"/>
            <a:chOff x="1428" y="2121"/>
            <a:chExt cx="645" cy="152"/>
          </a:xfrm>
        </p:grpSpPr>
        <p:sp>
          <p:nvSpPr>
            <p:cNvPr id="18667" name="Freeform 182"/>
            <p:cNvSpPr>
              <a:spLocks/>
            </p:cNvSpPr>
            <p:nvPr/>
          </p:nvSpPr>
          <p:spPr bwMode="auto">
            <a:xfrm>
              <a:off x="1431" y="2121"/>
              <a:ext cx="642" cy="102"/>
            </a:xfrm>
            <a:custGeom>
              <a:avLst/>
              <a:gdLst>
                <a:gd name="T0" fmla="*/ 0 w 1728"/>
                <a:gd name="T1" fmla="*/ 0 h 288"/>
                <a:gd name="T2" fmla="*/ 0 w 1728"/>
                <a:gd name="T3" fmla="*/ 0 h 288"/>
                <a:gd name="T4" fmla="*/ 0 w 1728"/>
                <a:gd name="T5" fmla="*/ 0 h 288"/>
                <a:gd name="T6" fmla="*/ 0 w 1728"/>
                <a:gd name="T7" fmla="*/ 0 h 288"/>
                <a:gd name="T8" fmla="*/ 0 w 1728"/>
                <a:gd name="T9" fmla="*/ 0 h 288"/>
                <a:gd name="T10" fmla="*/ 0 60000 65536"/>
                <a:gd name="T11" fmla="*/ 0 60000 65536"/>
                <a:gd name="T12" fmla="*/ 0 60000 65536"/>
                <a:gd name="T13" fmla="*/ 0 60000 65536"/>
                <a:gd name="T14" fmla="*/ 0 60000 65536"/>
                <a:gd name="T15" fmla="*/ 0 w 1728"/>
                <a:gd name="T16" fmla="*/ 0 h 288"/>
                <a:gd name="T17" fmla="*/ 1728 w 1728"/>
                <a:gd name="T18" fmla="*/ 288 h 288"/>
              </a:gdLst>
              <a:ahLst/>
              <a:cxnLst>
                <a:cxn ang="T10">
                  <a:pos x="T0" y="T1"/>
                </a:cxn>
                <a:cxn ang="T11">
                  <a:pos x="T2" y="T3"/>
                </a:cxn>
                <a:cxn ang="T12">
                  <a:pos x="T4" y="T5"/>
                </a:cxn>
                <a:cxn ang="T13">
                  <a:pos x="T6" y="T7"/>
                </a:cxn>
                <a:cxn ang="T14">
                  <a:pos x="T8" y="T9"/>
                </a:cxn>
              </a:cxnLst>
              <a:rect l="T15" t="T16" r="T17" b="T18"/>
              <a:pathLst>
                <a:path w="1728" h="288">
                  <a:moveTo>
                    <a:pt x="720" y="0"/>
                  </a:moveTo>
                  <a:lnTo>
                    <a:pt x="0" y="288"/>
                  </a:lnTo>
                  <a:lnTo>
                    <a:pt x="1728" y="288"/>
                  </a:lnTo>
                  <a:lnTo>
                    <a:pt x="1008" y="0"/>
                  </a:lnTo>
                  <a:lnTo>
                    <a:pt x="720" y="0"/>
                  </a:lnTo>
                  <a:close/>
                </a:path>
              </a:pathLst>
            </a:custGeom>
            <a:gradFill rotWithShape="1">
              <a:gsLst>
                <a:gs pos="0">
                  <a:srgbClr val="767676"/>
                </a:gs>
                <a:gs pos="100000">
                  <a:srgbClr val="FFFFFF"/>
                </a:gs>
              </a:gsLst>
              <a:lin ang="0" scaled="1"/>
            </a:gradFill>
            <a:ln w="3175" cap="rnd">
              <a:solidFill>
                <a:srgbClr val="000000"/>
              </a:solidFill>
              <a:round/>
              <a:headEnd/>
              <a:tailEnd/>
            </a:ln>
          </p:spPr>
          <p:txBody>
            <a:bodyPr/>
            <a:lstStyle/>
            <a:p>
              <a:endParaRPr lang="en-US" sz="2700"/>
            </a:p>
          </p:txBody>
        </p:sp>
        <p:sp>
          <p:nvSpPr>
            <p:cNvPr id="18668" name="Rectangle 183"/>
            <p:cNvSpPr>
              <a:spLocks noChangeArrowheads="1"/>
            </p:cNvSpPr>
            <p:nvPr/>
          </p:nvSpPr>
          <p:spPr bwMode="auto">
            <a:xfrm>
              <a:off x="1428" y="2220"/>
              <a:ext cx="639" cy="53"/>
            </a:xfrm>
            <a:prstGeom prst="rect">
              <a:avLst/>
            </a:prstGeom>
            <a:gradFill rotWithShape="1">
              <a:gsLst>
                <a:gs pos="0">
                  <a:srgbClr val="767676"/>
                </a:gs>
                <a:gs pos="100000">
                  <a:srgbClr val="FFFFFF"/>
                </a:gs>
              </a:gsLst>
              <a:lin ang="0" scaled="1"/>
            </a:gradFill>
            <a:ln w="3175">
              <a:solidFill>
                <a:srgbClr val="000000"/>
              </a:solidFill>
              <a:miter lim="800000"/>
              <a:headEnd/>
              <a:tailEnd/>
            </a:ln>
          </p:spPr>
          <p:txBody>
            <a:bodyPr wrap="none" anchor="ctr"/>
            <a:lstStyle/>
            <a:p>
              <a:endParaRPr lang="en-US" sz="2700"/>
            </a:p>
          </p:txBody>
        </p:sp>
      </p:grpSp>
      <p:sp>
        <p:nvSpPr>
          <p:cNvPr id="18526" name="Freeform 184"/>
          <p:cNvSpPr>
            <a:spLocks/>
          </p:cNvSpPr>
          <p:nvPr/>
        </p:nvSpPr>
        <p:spPr bwMode="auto">
          <a:xfrm>
            <a:off x="1341835" y="2605087"/>
            <a:ext cx="404813" cy="404813"/>
          </a:xfrm>
          <a:custGeom>
            <a:avLst/>
            <a:gdLst>
              <a:gd name="T0" fmla="*/ 2147483647 w 1536"/>
              <a:gd name="T1" fmla="*/ 2147483647 h 1536"/>
              <a:gd name="T2" fmla="*/ 0 w 1536"/>
              <a:gd name="T3" fmla="*/ 2147483647 h 1536"/>
              <a:gd name="T4" fmla="*/ 2147483647 w 1536"/>
              <a:gd name="T5" fmla="*/ 0 h 1536"/>
              <a:gd name="T6" fmla="*/ 2147483647 w 1536"/>
              <a:gd name="T7" fmla="*/ 0 h 1536"/>
              <a:gd name="T8" fmla="*/ 2147483647 w 1536"/>
              <a:gd name="T9" fmla="*/ 2147483647 h 1536"/>
              <a:gd name="T10" fmla="*/ 2147483647 w 1536"/>
              <a:gd name="T11" fmla="*/ 2147483647 h 1536"/>
              <a:gd name="T12" fmla="*/ 0 60000 65536"/>
              <a:gd name="T13" fmla="*/ 0 60000 65536"/>
              <a:gd name="T14" fmla="*/ 0 60000 65536"/>
              <a:gd name="T15" fmla="*/ 0 60000 65536"/>
              <a:gd name="T16" fmla="*/ 0 60000 65536"/>
              <a:gd name="T17" fmla="*/ 0 60000 65536"/>
              <a:gd name="T18" fmla="*/ 0 w 1536"/>
              <a:gd name="T19" fmla="*/ 0 h 1536"/>
              <a:gd name="T20" fmla="*/ 1536 w 1536"/>
              <a:gd name="T21" fmla="*/ 1536 h 1536"/>
            </a:gdLst>
            <a:ahLst/>
            <a:cxnLst>
              <a:cxn ang="T12">
                <a:pos x="T0" y="T1"/>
              </a:cxn>
              <a:cxn ang="T13">
                <a:pos x="T2" y="T3"/>
              </a:cxn>
              <a:cxn ang="T14">
                <a:pos x="T4" y="T5"/>
              </a:cxn>
              <a:cxn ang="T15">
                <a:pos x="T6" y="T7"/>
              </a:cxn>
              <a:cxn ang="T16">
                <a:pos x="T8" y="T9"/>
              </a:cxn>
              <a:cxn ang="T17">
                <a:pos x="T10" y="T11"/>
              </a:cxn>
            </a:cxnLst>
            <a:rect l="T18" t="T19" r="T20" b="T21"/>
            <a:pathLst>
              <a:path w="1536" h="1536">
                <a:moveTo>
                  <a:pt x="384" y="1536"/>
                </a:moveTo>
                <a:lnTo>
                  <a:pt x="0" y="1536"/>
                </a:lnTo>
                <a:cubicBezTo>
                  <a:pt x="0" y="688"/>
                  <a:pt x="688" y="0"/>
                  <a:pt x="1536" y="0"/>
                </a:cubicBezTo>
                <a:lnTo>
                  <a:pt x="1536" y="384"/>
                </a:lnTo>
                <a:cubicBezTo>
                  <a:pt x="900" y="384"/>
                  <a:pt x="384" y="900"/>
                  <a:pt x="384" y="1536"/>
                </a:cubicBezTo>
                <a:close/>
              </a:path>
            </a:pathLst>
          </a:custGeom>
          <a:gradFill rotWithShape="1">
            <a:gsLst>
              <a:gs pos="0">
                <a:srgbClr val="FFFFFF"/>
              </a:gs>
              <a:gs pos="100000">
                <a:srgbClr val="8F8F8F"/>
              </a:gs>
            </a:gsLst>
            <a:path path="rect">
              <a:fillToRect r="100000" b="100000"/>
            </a:path>
          </a:gradFill>
          <a:ln w="3175">
            <a:solidFill>
              <a:srgbClr val="000000"/>
            </a:solidFill>
            <a:round/>
            <a:headEnd/>
            <a:tailEnd/>
          </a:ln>
        </p:spPr>
        <p:txBody>
          <a:bodyPr/>
          <a:lstStyle/>
          <a:p>
            <a:endParaRPr lang="en-US" sz="2700"/>
          </a:p>
        </p:txBody>
      </p:sp>
      <p:sp>
        <p:nvSpPr>
          <p:cNvPr id="18527" name="Freeform 185"/>
          <p:cNvSpPr>
            <a:spLocks/>
          </p:cNvSpPr>
          <p:nvPr/>
        </p:nvSpPr>
        <p:spPr bwMode="auto">
          <a:xfrm>
            <a:off x="1291830" y="4081464"/>
            <a:ext cx="207169" cy="540544"/>
          </a:xfrm>
          <a:custGeom>
            <a:avLst/>
            <a:gdLst>
              <a:gd name="T0" fmla="*/ 2147483647 w 288"/>
              <a:gd name="T1" fmla="*/ 2147483647 h 576"/>
              <a:gd name="T2" fmla="*/ 2147483647 w 288"/>
              <a:gd name="T3" fmla="*/ 0 h 576"/>
              <a:gd name="T4" fmla="*/ 0 w 288"/>
              <a:gd name="T5" fmla="*/ 0 h 576"/>
              <a:gd name="T6" fmla="*/ 2147483647 w 288"/>
              <a:gd name="T7" fmla="*/ 2147483647 h 576"/>
              <a:gd name="T8" fmla="*/ 2147483647 w 288"/>
              <a:gd name="T9" fmla="*/ 2147483647 h 576"/>
              <a:gd name="T10" fmla="*/ 0 60000 65536"/>
              <a:gd name="T11" fmla="*/ 0 60000 65536"/>
              <a:gd name="T12" fmla="*/ 0 60000 65536"/>
              <a:gd name="T13" fmla="*/ 0 60000 65536"/>
              <a:gd name="T14" fmla="*/ 0 60000 65536"/>
              <a:gd name="T15" fmla="*/ 0 w 288"/>
              <a:gd name="T16" fmla="*/ 0 h 576"/>
              <a:gd name="T17" fmla="*/ 288 w 288"/>
              <a:gd name="T18" fmla="*/ 576 h 576"/>
            </a:gdLst>
            <a:ahLst/>
            <a:cxnLst>
              <a:cxn ang="T10">
                <a:pos x="T0" y="T1"/>
              </a:cxn>
              <a:cxn ang="T11">
                <a:pos x="T2" y="T3"/>
              </a:cxn>
              <a:cxn ang="T12">
                <a:pos x="T4" y="T5"/>
              </a:cxn>
              <a:cxn ang="T13">
                <a:pos x="T6" y="T7"/>
              </a:cxn>
              <a:cxn ang="T14">
                <a:pos x="T8" y="T9"/>
              </a:cxn>
            </a:cxnLst>
            <a:rect l="T15" t="T16" r="T17" b="T18"/>
            <a:pathLst>
              <a:path w="288" h="576">
                <a:moveTo>
                  <a:pt x="288" y="576"/>
                </a:moveTo>
                <a:lnTo>
                  <a:pt x="288" y="0"/>
                </a:lnTo>
                <a:lnTo>
                  <a:pt x="0" y="0"/>
                </a:lnTo>
                <a:lnTo>
                  <a:pt x="144" y="576"/>
                </a:lnTo>
                <a:lnTo>
                  <a:pt x="288" y="576"/>
                </a:lnTo>
                <a:close/>
              </a:path>
            </a:pathLst>
          </a:custGeom>
          <a:gradFill rotWithShape="1">
            <a:gsLst>
              <a:gs pos="0">
                <a:srgbClr val="666666"/>
              </a:gs>
              <a:gs pos="100000">
                <a:srgbClr val="DDDDDD"/>
              </a:gs>
            </a:gsLst>
            <a:lin ang="0" scaled="1"/>
          </a:gradFill>
          <a:ln w="3175">
            <a:solidFill>
              <a:schemeClr val="tx1"/>
            </a:solidFill>
            <a:round/>
            <a:headEnd/>
            <a:tailEnd/>
          </a:ln>
        </p:spPr>
        <p:txBody>
          <a:bodyPr wrap="none"/>
          <a:lstStyle/>
          <a:p>
            <a:endParaRPr lang="en-US" sz="2700"/>
          </a:p>
        </p:txBody>
      </p:sp>
      <p:sp>
        <p:nvSpPr>
          <p:cNvPr id="387258" name="Rectangle 186"/>
          <p:cNvSpPr>
            <a:spLocks noChangeArrowheads="1"/>
          </p:cNvSpPr>
          <p:nvPr/>
        </p:nvSpPr>
        <p:spPr bwMode="auto">
          <a:xfrm>
            <a:off x="1339455" y="3006328"/>
            <a:ext cx="110728" cy="832247"/>
          </a:xfrm>
          <a:prstGeom prst="rect">
            <a:avLst/>
          </a:prstGeom>
          <a:gradFill rotWithShape="1">
            <a:gsLst>
              <a:gs pos="0">
                <a:schemeClr val="bg2"/>
              </a:gs>
              <a:gs pos="50000">
                <a:srgbClr val="FFFFFF"/>
              </a:gs>
              <a:gs pos="100000">
                <a:schemeClr val="bg2"/>
              </a:gs>
            </a:gsLst>
            <a:lin ang="0" scaled="1"/>
          </a:gradFill>
          <a:ln w="3175" algn="ctr">
            <a:solidFill>
              <a:srgbClr val="000000"/>
            </a:solidFill>
            <a:miter lim="800000"/>
            <a:headEnd/>
            <a:tailEnd/>
          </a:ln>
          <a:effectLst/>
        </p:spPr>
        <p:txBody>
          <a:bodyPr wrap="none" anchor="ctr"/>
          <a:lstStyle/>
          <a:p>
            <a:pPr>
              <a:defRPr/>
            </a:pPr>
            <a:endParaRPr lang="en-US" sz="2700"/>
          </a:p>
        </p:txBody>
      </p:sp>
      <p:sp>
        <p:nvSpPr>
          <p:cNvPr id="18529" name="Freeform 187"/>
          <p:cNvSpPr>
            <a:spLocks/>
          </p:cNvSpPr>
          <p:nvPr/>
        </p:nvSpPr>
        <p:spPr bwMode="auto">
          <a:xfrm rot="5400000">
            <a:off x="1272184" y="3857030"/>
            <a:ext cx="248840" cy="204788"/>
          </a:xfrm>
          <a:custGeom>
            <a:avLst/>
            <a:gdLst>
              <a:gd name="T0" fmla="*/ 0 w 334"/>
              <a:gd name="T1" fmla="*/ 2147483647 h 223"/>
              <a:gd name="T2" fmla="*/ 2147483647 w 334"/>
              <a:gd name="T3" fmla="*/ 2147483647 h 223"/>
              <a:gd name="T4" fmla="*/ 2147483647 w 334"/>
              <a:gd name="T5" fmla="*/ 0 h 223"/>
              <a:gd name="T6" fmla="*/ 0 w 334"/>
              <a:gd name="T7" fmla="*/ 2147483647 h 223"/>
              <a:gd name="T8" fmla="*/ 0 w 334"/>
              <a:gd name="T9" fmla="*/ 2147483647 h 223"/>
              <a:gd name="T10" fmla="*/ 0 60000 65536"/>
              <a:gd name="T11" fmla="*/ 0 60000 65536"/>
              <a:gd name="T12" fmla="*/ 0 60000 65536"/>
              <a:gd name="T13" fmla="*/ 0 60000 65536"/>
              <a:gd name="T14" fmla="*/ 0 60000 65536"/>
              <a:gd name="T15" fmla="*/ 0 w 334"/>
              <a:gd name="T16" fmla="*/ 0 h 223"/>
              <a:gd name="T17" fmla="*/ 334 w 334"/>
              <a:gd name="T18" fmla="*/ 223 h 223"/>
            </a:gdLst>
            <a:ahLst/>
            <a:cxnLst>
              <a:cxn ang="T10">
                <a:pos x="T0" y="T1"/>
              </a:cxn>
              <a:cxn ang="T11">
                <a:pos x="T2" y="T3"/>
              </a:cxn>
              <a:cxn ang="T12">
                <a:pos x="T4" y="T5"/>
              </a:cxn>
              <a:cxn ang="T13">
                <a:pos x="T6" y="T7"/>
              </a:cxn>
              <a:cxn ang="T14">
                <a:pos x="T8" y="T9"/>
              </a:cxn>
            </a:cxnLst>
            <a:rect l="T15" t="T16" r="T17" b="T18"/>
            <a:pathLst>
              <a:path w="334" h="223">
                <a:moveTo>
                  <a:pt x="0" y="167"/>
                </a:moveTo>
                <a:lnTo>
                  <a:pt x="334" y="223"/>
                </a:lnTo>
                <a:lnTo>
                  <a:pt x="334" y="0"/>
                </a:lnTo>
                <a:lnTo>
                  <a:pt x="0" y="56"/>
                </a:lnTo>
                <a:lnTo>
                  <a:pt x="0" y="167"/>
                </a:lnTo>
                <a:close/>
              </a:path>
            </a:pathLst>
          </a:custGeom>
          <a:gradFill rotWithShape="1">
            <a:gsLst>
              <a:gs pos="0">
                <a:srgbClr val="767676"/>
              </a:gs>
              <a:gs pos="50000">
                <a:srgbClr val="FFFFFF"/>
              </a:gs>
              <a:gs pos="100000">
                <a:srgbClr val="767676"/>
              </a:gs>
            </a:gsLst>
            <a:lin ang="5400000" scaled="1"/>
          </a:gradFill>
          <a:ln w="1588" cap="rnd">
            <a:solidFill>
              <a:srgbClr val="000000"/>
            </a:solidFill>
            <a:round/>
            <a:headEnd/>
            <a:tailEnd/>
          </a:ln>
        </p:spPr>
        <p:txBody>
          <a:bodyPr/>
          <a:lstStyle/>
          <a:p>
            <a:endParaRPr lang="en-US" sz="2700"/>
          </a:p>
        </p:txBody>
      </p:sp>
      <p:sp>
        <p:nvSpPr>
          <p:cNvPr id="18530" name="Rectangle 188"/>
          <p:cNvSpPr>
            <a:spLocks noChangeArrowheads="1"/>
          </p:cNvSpPr>
          <p:nvPr/>
        </p:nvSpPr>
        <p:spPr bwMode="auto">
          <a:xfrm>
            <a:off x="1400175" y="4614864"/>
            <a:ext cx="857250" cy="307181"/>
          </a:xfrm>
          <a:prstGeom prst="rect">
            <a:avLst/>
          </a:prstGeom>
          <a:gradFill rotWithShape="1">
            <a:gsLst>
              <a:gs pos="0">
                <a:srgbClr val="FFFFFF"/>
              </a:gs>
              <a:gs pos="100000">
                <a:schemeClr val="accent2"/>
              </a:gs>
            </a:gsLst>
            <a:lin ang="5400000" scaled="1"/>
          </a:gradFill>
          <a:ln w="9525">
            <a:solidFill>
              <a:srgbClr val="000000"/>
            </a:solidFill>
            <a:miter lim="800000"/>
            <a:headEnd/>
            <a:tailEnd/>
          </a:ln>
        </p:spPr>
        <p:txBody>
          <a:bodyPr wrap="none" anchor="ctr"/>
          <a:lstStyle/>
          <a:p>
            <a:endParaRPr lang="en-US" sz="2700"/>
          </a:p>
        </p:txBody>
      </p:sp>
      <p:grpSp>
        <p:nvGrpSpPr>
          <p:cNvPr id="18531" name="Group 189"/>
          <p:cNvGrpSpPr>
            <a:grpSpLocks/>
          </p:cNvGrpSpPr>
          <p:nvPr/>
        </p:nvGrpSpPr>
        <p:grpSpPr bwMode="auto">
          <a:xfrm flipH="1">
            <a:off x="2327608" y="4363865"/>
            <a:ext cx="305186" cy="543021"/>
            <a:chOff x="1598" y="394"/>
            <a:chExt cx="1974" cy="3530"/>
          </a:xfrm>
        </p:grpSpPr>
        <p:sp>
          <p:nvSpPr>
            <p:cNvPr id="18642" name="Freeform 190"/>
            <p:cNvSpPr>
              <a:spLocks/>
            </p:cNvSpPr>
            <p:nvPr/>
          </p:nvSpPr>
          <p:spPr bwMode="auto">
            <a:xfrm>
              <a:off x="1598" y="394"/>
              <a:ext cx="1974" cy="3530"/>
            </a:xfrm>
            <a:custGeom>
              <a:avLst/>
              <a:gdLst>
                <a:gd name="T0" fmla="*/ 1789 w 1974"/>
                <a:gd name="T1" fmla="*/ 1410 h 3530"/>
                <a:gd name="T2" fmla="*/ 1720 w 1974"/>
                <a:gd name="T3" fmla="*/ 1518 h 3530"/>
                <a:gd name="T4" fmla="*/ 1586 w 1974"/>
                <a:gd name="T5" fmla="*/ 1633 h 3530"/>
                <a:gd name="T6" fmla="*/ 1409 w 1974"/>
                <a:gd name="T7" fmla="*/ 1681 h 3530"/>
                <a:gd name="T8" fmla="*/ 1067 w 1974"/>
                <a:gd name="T9" fmla="*/ 1835 h 3530"/>
                <a:gd name="T10" fmla="*/ 907 w 1974"/>
                <a:gd name="T11" fmla="*/ 1935 h 3530"/>
                <a:gd name="T12" fmla="*/ 897 w 1974"/>
                <a:gd name="T13" fmla="*/ 1988 h 3530"/>
                <a:gd name="T14" fmla="*/ 872 w 1974"/>
                <a:gd name="T15" fmla="*/ 1871 h 3530"/>
                <a:gd name="T16" fmla="*/ 938 w 1974"/>
                <a:gd name="T17" fmla="*/ 1695 h 3530"/>
                <a:gd name="T18" fmla="*/ 849 w 1974"/>
                <a:gd name="T19" fmla="*/ 1779 h 3530"/>
                <a:gd name="T20" fmla="*/ 781 w 1974"/>
                <a:gd name="T21" fmla="*/ 1987 h 3530"/>
                <a:gd name="T22" fmla="*/ 890 w 1974"/>
                <a:gd name="T23" fmla="*/ 2342 h 3530"/>
                <a:gd name="T24" fmla="*/ 916 w 1974"/>
                <a:gd name="T25" fmla="*/ 2640 h 3530"/>
                <a:gd name="T26" fmla="*/ 895 w 1974"/>
                <a:gd name="T27" fmla="*/ 2769 h 3530"/>
                <a:gd name="T28" fmla="*/ 852 w 1974"/>
                <a:gd name="T29" fmla="*/ 3025 h 3530"/>
                <a:gd name="T30" fmla="*/ 1016 w 1974"/>
                <a:gd name="T31" fmla="*/ 3076 h 3530"/>
                <a:gd name="T32" fmla="*/ 1144 w 1974"/>
                <a:gd name="T33" fmla="*/ 3132 h 3530"/>
                <a:gd name="T34" fmla="*/ 1122 w 1974"/>
                <a:gd name="T35" fmla="*/ 3288 h 3530"/>
                <a:gd name="T36" fmla="*/ 771 w 1974"/>
                <a:gd name="T37" fmla="*/ 3316 h 3530"/>
                <a:gd name="T38" fmla="*/ 579 w 1974"/>
                <a:gd name="T39" fmla="*/ 3292 h 3530"/>
                <a:gd name="T40" fmla="*/ 593 w 1974"/>
                <a:gd name="T41" fmla="*/ 3054 h 3530"/>
                <a:gd name="T42" fmla="*/ 529 w 1974"/>
                <a:gd name="T43" fmla="*/ 2786 h 3530"/>
                <a:gd name="T44" fmla="*/ 506 w 1974"/>
                <a:gd name="T45" fmla="*/ 2669 h 3530"/>
                <a:gd name="T46" fmla="*/ 499 w 1974"/>
                <a:gd name="T47" fmla="*/ 2580 h 3530"/>
                <a:gd name="T48" fmla="*/ 463 w 1974"/>
                <a:gd name="T49" fmla="*/ 2527 h 3530"/>
                <a:gd name="T50" fmla="*/ 450 w 1974"/>
                <a:gd name="T51" fmla="*/ 2699 h 3530"/>
                <a:gd name="T52" fmla="*/ 448 w 1974"/>
                <a:gd name="T53" fmla="*/ 2807 h 3530"/>
                <a:gd name="T54" fmla="*/ 370 w 1974"/>
                <a:gd name="T55" fmla="*/ 3040 h 3530"/>
                <a:gd name="T56" fmla="*/ 472 w 1974"/>
                <a:gd name="T57" fmla="*/ 3264 h 3530"/>
                <a:gd name="T58" fmla="*/ 608 w 1974"/>
                <a:gd name="T59" fmla="*/ 3377 h 3530"/>
                <a:gd name="T60" fmla="*/ 573 w 1974"/>
                <a:gd name="T61" fmla="*/ 3498 h 3530"/>
                <a:gd name="T62" fmla="*/ 310 w 1974"/>
                <a:gd name="T63" fmla="*/ 3515 h 3530"/>
                <a:gd name="T64" fmla="*/ 127 w 1974"/>
                <a:gd name="T65" fmla="*/ 3406 h 3530"/>
                <a:gd name="T66" fmla="*/ 117 w 1974"/>
                <a:gd name="T67" fmla="*/ 3162 h 3530"/>
                <a:gd name="T68" fmla="*/ 44 w 1974"/>
                <a:gd name="T69" fmla="*/ 2870 h 3530"/>
                <a:gd name="T70" fmla="*/ 37 w 1974"/>
                <a:gd name="T71" fmla="*/ 2714 h 3530"/>
                <a:gd name="T72" fmla="*/ 35 w 1974"/>
                <a:gd name="T73" fmla="*/ 2396 h 3530"/>
                <a:gd name="T74" fmla="*/ 19 w 1974"/>
                <a:gd name="T75" fmla="*/ 2150 h 3530"/>
                <a:gd name="T76" fmla="*/ 49 w 1974"/>
                <a:gd name="T77" fmla="*/ 1863 h 3530"/>
                <a:gd name="T78" fmla="*/ 120 w 1974"/>
                <a:gd name="T79" fmla="*/ 1621 h 3530"/>
                <a:gd name="T80" fmla="*/ 174 w 1974"/>
                <a:gd name="T81" fmla="*/ 1425 h 3530"/>
                <a:gd name="T82" fmla="*/ 102 w 1974"/>
                <a:gd name="T83" fmla="*/ 1309 h 3530"/>
                <a:gd name="T84" fmla="*/ 98 w 1974"/>
                <a:gd name="T85" fmla="*/ 1018 h 3530"/>
                <a:gd name="T86" fmla="*/ 276 w 1974"/>
                <a:gd name="T87" fmla="*/ 865 h 3530"/>
                <a:gd name="T88" fmla="*/ 426 w 1974"/>
                <a:gd name="T89" fmla="*/ 746 h 3530"/>
                <a:gd name="T90" fmla="*/ 355 w 1974"/>
                <a:gd name="T91" fmla="*/ 583 h 3530"/>
                <a:gd name="T92" fmla="*/ 273 w 1974"/>
                <a:gd name="T93" fmla="*/ 492 h 3530"/>
                <a:gd name="T94" fmla="*/ 286 w 1974"/>
                <a:gd name="T95" fmla="*/ 248 h 3530"/>
                <a:gd name="T96" fmla="*/ 476 w 1974"/>
                <a:gd name="T97" fmla="*/ 54 h 3530"/>
                <a:gd name="T98" fmla="*/ 734 w 1974"/>
                <a:gd name="T99" fmla="*/ 2 h 3530"/>
                <a:gd name="T100" fmla="*/ 975 w 1974"/>
                <a:gd name="T101" fmla="*/ 88 h 3530"/>
                <a:gd name="T102" fmla="*/ 1101 w 1974"/>
                <a:gd name="T103" fmla="*/ 278 h 3530"/>
                <a:gd name="T104" fmla="*/ 1149 w 1974"/>
                <a:gd name="T105" fmla="*/ 371 h 3530"/>
                <a:gd name="T106" fmla="*/ 1062 w 1974"/>
                <a:gd name="T107" fmla="*/ 493 h 3530"/>
                <a:gd name="T108" fmla="*/ 1018 w 1974"/>
                <a:gd name="T109" fmla="*/ 670 h 3530"/>
                <a:gd name="T110" fmla="*/ 826 w 1974"/>
                <a:gd name="T111" fmla="*/ 776 h 3530"/>
                <a:gd name="T112" fmla="*/ 700 w 1974"/>
                <a:gd name="T113" fmla="*/ 872 h 3530"/>
                <a:gd name="T114" fmla="*/ 833 w 1974"/>
                <a:gd name="T115" fmla="*/ 973 h 3530"/>
                <a:gd name="T116" fmla="*/ 927 w 1974"/>
                <a:gd name="T117" fmla="*/ 1193 h 3530"/>
                <a:gd name="T118" fmla="*/ 957 w 1974"/>
                <a:gd name="T119" fmla="*/ 1286 h 3530"/>
                <a:gd name="T120" fmla="*/ 1071 w 1974"/>
                <a:gd name="T121" fmla="*/ 1342 h 3530"/>
                <a:gd name="T122" fmla="*/ 1356 w 1974"/>
                <a:gd name="T123" fmla="*/ 1115 h 35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74"/>
                <a:gd name="T187" fmla="*/ 0 h 3530"/>
                <a:gd name="T188" fmla="*/ 1974 w 1974"/>
                <a:gd name="T189" fmla="*/ 3530 h 35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74" h="3530">
                  <a:moveTo>
                    <a:pt x="1930" y="1166"/>
                  </a:moveTo>
                  <a:lnTo>
                    <a:pt x="1974" y="1215"/>
                  </a:lnTo>
                  <a:lnTo>
                    <a:pt x="1942" y="1238"/>
                  </a:lnTo>
                  <a:lnTo>
                    <a:pt x="1910" y="1262"/>
                  </a:lnTo>
                  <a:lnTo>
                    <a:pt x="1879" y="1284"/>
                  </a:lnTo>
                  <a:lnTo>
                    <a:pt x="1850" y="1307"/>
                  </a:lnTo>
                  <a:lnTo>
                    <a:pt x="1821" y="1328"/>
                  </a:lnTo>
                  <a:lnTo>
                    <a:pt x="1794" y="1350"/>
                  </a:lnTo>
                  <a:lnTo>
                    <a:pt x="1767" y="1370"/>
                  </a:lnTo>
                  <a:lnTo>
                    <a:pt x="1769" y="1375"/>
                  </a:lnTo>
                  <a:lnTo>
                    <a:pt x="1772" y="1380"/>
                  </a:lnTo>
                  <a:lnTo>
                    <a:pt x="1779" y="1390"/>
                  </a:lnTo>
                  <a:lnTo>
                    <a:pt x="1783" y="1394"/>
                  </a:lnTo>
                  <a:lnTo>
                    <a:pt x="1786" y="1399"/>
                  </a:lnTo>
                  <a:lnTo>
                    <a:pt x="1789" y="1404"/>
                  </a:lnTo>
                  <a:lnTo>
                    <a:pt x="1789" y="1410"/>
                  </a:lnTo>
                  <a:lnTo>
                    <a:pt x="1790" y="1417"/>
                  </a:lnTo>
                  <a:lnTo>
                    <a:pt x="1789" y="1424"/>
                  </a:lnTo>
                  <a:lnTo>
                    <a:pt x="1789" y="1430"/>
                  </a:lnTo>
                  <a:lnTo>
                    <a:pt x="1787" y="1436"/>
                  </a:lnTo>
                  <a:lnTo>
                    <a:pt x="1786" y="1442"/>
                  </a:lnTo>
                  <a:lnTo>
                    <a:pt x="1783" y="1447"/>
                  </a:lnTo>
                  <a:lnTo>
                    <a:pt x="1781" y="1453"/>
                  </a:lnTo>
                  <a:lnTo>
                    <a:pt x="1777" y="1456"/>
                  </a:lnTo>
                  <a:lnTo>
                    <a:pt x="1774" y="1461"/>
                  </a:lnTo>
                  <a:lnTo>
                    <a:pt x="1770" y="1465"/>
                  </a:lnTo>
                  <a:lnTo>
                    <a:pt x="1761" y="1473"/>
                  </a:lnTo>
                  <a:lnTo>
                    <a:pt x="1750" y="1481"/>
                  </a:lnTo>
                  <a:lnTo>
                    <a:pt x="1738" y="1488"/>
                  </a:lnTo>
                  <a:lnTo>
                    <a:pt x="1733" y="1498"/>
                  </a:lnTo>
                  <a:lnTo>
                    <a:pt x="1727" y="1508"/>
                  </a:lnTo>
                  <a:lnTo>
                    <a:pt x="1720" y="1518"/>
                  </a:lnTo>
                  <a:lnTo>
                    <a:pt x="1713" y="1526"/>
                  </a:lnTo>
                  <a:lnTo>
                    <a:pt x="1705" y="1536"/>
                  </a:lnTo>
                  <a:lnTo>
                    <a:pt x="1697" y="1545"/>
                  </a:lnTo>
                  <a:lnTo>
                    <a:pt x="1688" y="1553"/>
                  </a:lnTo>
                  <a:lnTo>
                    <a:pt x="1678" y="1561"/>
                  </a:lnTo>
                  <a:lnTo>
                    <a:pt x="1673" y="1570"/>
                  </a:lnTo>
                  <a:lnTo>
                    <a:pt x="1668" y="1579"/>
                  </a:lnTo>
                  <a:lnTo>
                    <a:pt x="1662" y="1585"/>
                  </a:lnTo>
                  <a:lnTo>
                    <a:pt x="1657" y="1592"/>
                  </a:lnTo>
                  <a:lnTo>
                    <a:pt x="1651" y="1597"/>
                  </a:lnTo>
                  <a:lnTo>
                    <a:pt x="1644" y="1603"/>
                  </a:lnTo>
                  <a:lnTo>
                    <a:pt x="1638" y="1607"/>
                  </a:lnTo>
                  <a:lnTo>
                    <a:pt x="1631" y="1612"/>
                  </a:lnTo>
                  <a:lnTo>
                    <a:pt x="1617" y="1619"/>
                  </a:lnTo>
                  <a:lnTo>
                    <a:pt x="1602" y="1626"/>
                  </a:lnTo>
                  <a:lnTo>
                    <a:pt x="1586" y="1633"/>
                  </a:lnTo>
                  <a:lnTo>
                    <a:pt x="1570" y="1642"/>
                  </a:lnTo>
                  <a:lnTo>
                    <a:pt x="1555" y="1646"/>
                  </a:lnTo>
                  <a:lnTo>
                    <a:pt x="1540" y="1651"/>
                  </a:lnTo>
                  <a:lnTo>
                    <a:pt x="1524" y="1655"/>
                  </a:lnTo>
                  <a:lnTo>
                    <a:pt x="1509" y="1657"/>
                  </a:lnTo>
                  <a:lnTo>
                    <a:pt x="1501" y="1658"/>
                  </a:lnTo>
                  <a:lnTo>
                    <a:pt x="1493" y="1658"/>
                  </a:lnTo>
                  <a:lnTo>
                    <a:pt x="1485" y="1657"/>
                  </a:lnTo>
                  <a:lnTo>
                    <a:pt x="1478" y="1656"/>
                  </a:lnTo>
                  <a:lnTo>
                    <a:pt x="1470" y="1654"/>
                  </a:lnTo>
                  <a:lnTo>
                    <a:pt x="1463" y="1652"/>
                  </a:lnTo>
                  <a:lnTo>
                    <a:pt x="1455" y="1649"/>
                  </a:lnTo>
                  <a:lnTo>
                    <a:pt x="1448" y="1646"/>
                  </a:lnTo>
                  <a:lnTo>
                    <a:pt x="1436" y="1657"/>
                  </a:lnTo>
                  <a:lnTo>
                    <a:pt x="1422" y="1669"/>
                  </a:lnTo>
                  <a:lnTo>
                    <a:pt x="1409" y="1681"/>
                  </a:lnTo>
                  <a:lnTo>
                    <a:pt x="1394" y="1693"/>
                  </a:lnTo>
                  <a:lnTo>
                    <a:pt x="1363" y="1718"/>
                  </a:lnTo>
                  <a:lnTo>
                    <a:pt x="1331" y="1742"/>
                  </a:lnTo>
                  <a:lnTo>
                    <a:pt x="1315" y="1754"/>
                  </a:lnTo>
                  <a:lnTo>
                    <a:pt x="1298" y="1766"/>
                  </a:lnTo>
                  <a:lnTo>
                    <a:pt x="1282" y="1776"/>
                  </a:lnTo>
                  <a:lnTo>
                    <a:pt x="1265" y="1785"/>
                  </a:lnTo>
                  <a:lnTo>
                    <a:pt x="1249" y="1795"/>
                  </a:lnTo>
                  <a:lnTo>
                    <a:pt x="1232" y="1803"/>
                  </a:lnTo>
                  <a:lnTo>
                    <a:pt x="1216" y="1809"/>
                  </a:lnTo>
                  <a:lnTo>
                    <a:pt x="1200" y="1815"/>
                  </a:lnTo>
                  <a:lnTo>
                    <a:pt x="1183" y="1818"/>
                  </a:lnTo>
                  <a:lnTo>
                    <a:pt x="1166" y="1820"/>
                  </a:lnTo>
                  <a:lnTo>
                    <a:pt x="1132" y="1825"/>
                  </a:lnTo>
                  <a:lnTo>
                    <a:pt x="1100" y="1829"/>
                  </a:lnTo>
                  <a:lnTo>
                    <a:pt x="1067" y="1835"/>
                  </a:lnTo>
                  <a:lnTo>
                    <a:pt x="1051" y="1837"/>
                  </a:lnTo>
                  <a:lnTo>
                    <a:pt x="1035" y="1841"/>
                  </a:lnTo>
                  <a:lnTo>
                    <a:pt x="1019" y="1845"/>
                  </a:lnTo>
                  <a:lnTo>
                    <a:pt x="1004" y="1850"/>
                  </a:lnTo>
                  <a:lnTo>
                    <a:pt x="988" y="1856"/>
                  </a:lnTo>
                  <a:lnTo>
                    <a:pt x="974" y="1863"/>
                  </a:lnTo>
                  <a:lnTo>
                    <a:pt x="958" y="1870"/>
                  </a:lnTo>
                  <a:lnTo>
                    <a:pt x="943" y="1879"/>
                  </a:lnTo>
                  <a:lnTo>
                    <a:pt x="935" y="1887"/>
                  </a:lnTo>
                  <a:lnTo>
                    <a:pt x="928" y="1894"/>
                  </a:lnTo>
                  <a:lnTo>
                    <a:pt x="921" y="1901"/>
                  </a:lnTo>
                  <a:lnTo>
                    <a:pt x="917" y="1906"/>
                  </a:lnTo>
                  <a:lnTo>
                    <a:pt x="913" y="1913"/>
                  </a:lnTo>
                  <a:lnTo>
                    <a:pt x="910" y="1921"/>
                  </a:lnTo>
                  <a:lnTo>
                    <a:pt x="908" y="1931"/>
                  </a:lnTo>
                  <a:lnTo>
                    <a:pt x="907" y="1935"/>
                  </a:lnTo>
                  <a:lnTo>
                    <a:pt x="906" y="1941"/>
                  </a:lnTo>
                  <a:lnTo>
                    <a:pt x="906" y="1971"/>
                  </a:lnTo>
                  <a:lnTo>
                    <a:pt x="907" y="1983"/>
                  </a:lnTo>
                  <a:lnTo>
                    <a:pt x="907" y="1986"/>
                  </a:lnTo>
                  <a:lnTo>
                    <a:pt x="907" y="1991"/>
                  </a:lnTo>
                  <a:lnTo>
                    <a:pt x="908" y="1995"/>
                  </a:lnTo>
                  <a:lnTo>
                    <a:pt x="908" y="2000"/>
                  </a:lnTo>
                  <a:lnTo>
                    <a:pt x="909" y="2007"/>
                  </a:lnTo>
                  <a:lnTo>
                    <a:pt x="909" y="2015"/>
                  </a:lnTo>
                  <a:lnTo>
                    <a:pt x="907" y="2009"/>
                  </a:lnTo>
                  <a:lnTo>
                    <a:pt x="905" y="2004"/>
                  </a:lnTo>
                  <a:lnTo>
                    <a:pt x="903" y="2000"/>
                  </a:lnTo>
                  <a:lnTo>
                    <a:pt x="902" y="1997"/>
                  </a:lnTo>
                  <a:lnTo>
                    <a:pt x="899" y="1994"/>
                  </a:lnTo>
                  <a:lnTo>
                    <a:pt x="898" y="1990"/>
                  </a:lnTo>
                  <a:lnTo>
                    <a:pt x="897" y="1988"/>
                  </a:lnTo>
                  <a:lnTo>
                    <a:pt x="895" y="1985"/>
                  </a:lnTo>
                  <a:lnTo>
                    <a:pt x="894" y="1982"/>
                  </a:lnTo>
                  <a:lnTo>
                    <a:pt x="892" y="1977"/>
                  </a:lnTo>
                  <a:lnTo>
                    <a:pt x="890" y="1972"/>
                  </a:lnTo>
                  <a:lnTo>
                    <a:pt x="887" y="1965"/>
                  </a:lnTo>
                  <a:lnTo>
                    <a:pt x="884" y="1958"/>
                  </a:lnTo>
                  <a:lnTo>
                    <a:pt x="882" y="1953"/>
                  </a:lnTo>
                  <a:lnTo>
                    <a:pt x="880" y="1947"/>
                  </a:lnTo>
                  <a:lnTo>
                    <a:pt x="878" y="1934"/>
                  </a:lnTo>
                  <a:lnTo>
                    <a:pt x="876" y="1923"/>
                  </a:lnTo>
                  <a:lnTo>
                    <a:pt x="874" y="1912"/>
                  </a:lnTo>
                  <a:lnTo>
                    <a:pt x="873" y="1901"/>
                  </a:lnTo>
                  <a:lnTo>
                    <a:pt x="872" y="1893"/>
                  </a:lnTo>
                  <a:lnTo>
                    <a:pt x="872" y="1885"/>
                  </a:lnTo>
                  <a:lnTo>
                    <a:pt x="872" y="1878"/>
                  </a:lnTo>
                  <a:lnTo>
                    <a:pt x="872" y="1871"/>
                  </a:lnTo>
                  <a:lnTo>
                    <a:pt x="873" y="1865"/>
                  </a:lnTo>
                  <a:lnTo>
                    <a:pt x="874" y="1859"/>
                  </a:lnTo>
                  <a:lnTo>
                    <a:pt x="876" y="1849"/>
                  </a:lnTo>
                  <a:lnTo>
                    <a:pt x="879" y="1839"/>
                  </a:lnTo>
                  <a:lnTo>
                    <a:pt x="881" y="1831"/>
                  </a:lnTo>
                  <a:lnTo>
                    <a:pt x="887" y="1815"/>
                  </a:lnTo>
                  <a:lnTo>
                    <a:pt x="894" y="1798"/>
                  </a:lnTo>
                  <a:lnTo>
                    <a:pt x="901" y="1782"/>
                  </a:lnTo>
                  <a:lnTo>
                    <a:pt x="909" y="1765"/>
                  </a:lnTo>
                  <a:lnTo>
                    <a:pt x="916" y="1748"/>
                  </a:lnTo>
                  <a:lnTo>
                    <a:pt x="925" y="1733"/>
                  </a:lnTo>
                  <a:lnTo>
                    <a:pt x="935" y="1717"/>
                  </a:lnTo>
                  <a:lnTo>
                    <a:pt x="943" y="1702"/>
                  </a:lnTo>
                  <a:lnTo>
                    <a:pt x="942" y="1700"/>
                  </a:lnTo>
                  <a:lnTo>
                    <a:pt x="941" y="1698"/>
                  </a:lnTo>
                  <a:lnTo>
                    <a:pt x="938" y="1695"/>
                  </a:lnTo>
                  <a:lnTo>
                    <a:pt x="935" y="1692"/>
                  </a:lnTo>
                  <a:lnTo>
                    <a:pt x="928" y="1687"/>
                  </a:lnTo>
                  <a:lnTo>
                    <a:pt x="920" y="1681"/>
                  </a:lnTo>
                  <a:lnTo>
                    <a:pt x="912" y="1676"/>
                  </a:lnTo>
                  <a:lnTo>
                    <a:pt x="905" y="1672"/>
                  </a:lnTo>
                  <a:lnTo>
                    <a:pt x="901" y="1670"/>
                  </a:lnTo>
                  <a:lnTo>
                    <a:pt x="898" y="1669"/>
                  </a:lnTo>
                  <a:lnTo>
                    <a:pt x="895" y="1668"/>
                  </a:lnTo>
                  <a:lnTo>
                    <a:pt x="893" y="1668"/>
                  </a:lnTo>
                  <a:lnTo>
                    <a:pt x="889" y="1682"/>
                  </a:lnTo>
                  <a:lnTo>
                    <a:pt x="884" y="1697"/>
                  </a:lnTo>
                  <a:lnTo>
                    <a:pt x="879" y="1713"/>
                  </a:lnTo>
                  <a:lnTo>
                    <a:pt x="873" y="1730"/>
                  </a:lnTo>
                  <a:lnTo>
                    <a:pt x="865" y="1745"/>
                  </a:lnTo>
                  <a:lnTo>
                    <a:pt x="857" y="1763"/>
                  </a:lnTo>
                  <a:lnTo>
                    <a:pt x="849" y="1779"/>
                  </a:lnTo>
                  <a:lnTo>
                    <a:pt x="841" y="1796"/>
                  </a:lnTo>
                  <a:lnTo>
                    <a:pt x="831" y="1811"/>
                  </a:lnTo>
                  <a:lnTo>
                    <a:pt x="821" y="1827"/>
                  </a:lnTo>
                  <a:lnTo>
                    <a:pt x="811" y="1841"/>
                  </a:lnTo>
                  <a:lnTo>
                    <a:pt x="800" y="1856"/>
                  </a:lnTo>
                  <a:lnTo>
                    <a:pt x="788" y="1869"/>
                  </a:lnTo>
                  <a:lnTo>
                    <a:pt x="777" y="1880"/>
                  </a:lnTo>
                  <a:lnTo>
                    <a:pt x="764" y="1891"/>
                  </a:lnTo>
                  <a:lnTo>
                    <a:pt x="752" y="1901"/>
                  </a:lnTo>
                  <a:lnTo>
                    <a:pt x="752" y="1909"/>
                  </a:lnTo>
                  <a:lnTo>
                    <a:pt x="754" y="1918"/>
                  </a:lnTo>
                  <a:lnTo>
                    <a:pt x="758" y="1933"/>
                  </a:lnTo>
                  <a:lnTo>
                    <a:pt x="762" y="1949"/>
                  </a:lnTo>
                  <a:lnTo>
                    <a:pt x="768" y="1963"/>
                  </a:lnTo>
                  <a:lnTo>
                    <a:pt x="774" y="1974"/>
                  </a:lnTo>
                  <a:lnTo>
                    <a:pt x="781" y="1987"/>
                  </a:lnTo>
                  <a:lnTo>
                    <a:pt x="787" y="1997"/>
                  </a:lnTo>
                  <a:lnTo>
                    <a:pt x="794" y="2008"/>
                  </a:lnTo>
                  <a:lnTo>
                    <a:pt x="809" y="2028"/>
                  </a:lnTo>
                  <a:lnTo>
                    <a:pt x="815" y="2039"/>
                  </a:lnTo>
                  <a:lnTo>
                    <a:pt x="821" y="2050"/>
                  </a:lnTo>
                  <a:lnTo>
                    <a:pt x="827" y="2061"/>
                  </a:lnTo>
                  <a:lnTo>
                    <a:pt x="832" y="2072"/>
                  </a:lnTo>
                  <a:lnTo>
                    <a:pt x="836" y="2086"/>
                  </a:lnTo>
                  <a:lnTo>
                    <a:pt x="839" y="2099"/>
                  </a:lnTo>
                  <a:lnTo>
                    <a:pt x="848" y="2142"/>
                  </a:lnTo>
                  <a:lnTo>
                    <a:pt x="854" y="2163"/>
                  </a:lnTo>
                  <a:lnTo>
                    <a:pt x="859" y="2185"/>
                  </a:lnTo>
                  <a:lnTo>
                    <a:pt x="869" y="2229"/>
                  </a:lnTo>
                  <a:lnTo>
                    <a:pt x="879" y="2274"/>
                  </a:lnTo>
                  <a:lnTo>
                    <a:pt x="886" y="2318"/>
                  </a:lnTo>
                  <a:lnTo>
                    <a:pt x="890" y="2342"/>
                  </a:lnTo>
                  <a:lnTo>
                    <a:pt x="893" y="2364"/>
                  </a:lnTo>
                  <a:lnTo>
                    <a:pt x="895" y="2386"/>
                  </a:lnTo>
                  <a:lnTo>
                    <a:pt x="896" y="2410"/>
                  </a:lnTo>
                  <a:lnTo>
                    <a:pt x="897" y="2432"/>
                  </a:lnTo>
                  <a:lnTo>
                    <a:pt x="897" y="2454"/>
                  </a:lnTo>
                  <a:lnTo>
                    <a:pt x="902" y="2471"/>
                  </a:lnTo>
                  <a:lnTo>
                    <a:pt x="906" y="2487"/>
                  </a:lnTo>
                  <a:lnTo>
                    <a:pt x="910" y="2505"/>
                  </a:lnTo>
                  <a:lnTo>
                    <a:pt x="911" y="2522"/>
                  </a:lnTo>
                  <a:lnTo>
                    <a:pt x="912" y="2539"/>
                  </a:lnTo>
                  <a:lnTo>
                    <a:pt x="912" y="2557"/>
                  </a:lnTo>
                  <a:lnTo>
                    <a:pt x="911" y="2575"/>
                  </a:lnTo>
                  <a:lnTo>
                    <a:pt x="909" y="2593"/>
                  </a:lnTo>
                  <a:lnTo>
                    <a:pt x="910" y="2608"/>
                  </a:lnTo>
                  <a:lnTo>
                    <a:pt x="912" y="2625"/>
                  </a:lnTo>
                  <a:lnTo>
                    <a:pt x="916" y="2640"/>
                  </a:lnTo>
                  <a:lnTo>
                    <a:pt x="920" y="2658"/>
                  </a:lnTo>
                  <a:lnTo>
                    <a:pt x="928" y="2691"/>
                  </a:lnTo>
                  <a:lnTo>
                    <a:pt x="931" y="2707"/>
                  </a:lnTo>
                  <a:lnTo>
                    <a:pt x="933" y="2723"/>
                  </a:lnTo>
                  <a:lnTo>
                    <a:pt x="933" y="2728"/>
                  </a:lnTo>
                  <a:lnTo>
                    <a:pt x="932" y="2734"/>
                  </a:lnTo>
                  <a:lnTo>
                    <a:pt x="930" y="2738"/>
                  </a:lnTo>
                  <a:lnTo>
                    <a:pt x="927" y="2742"/>
                  </a:lnTo>
                  <a:lnTo>
                    <a:pt x="924" y="2745"/>
                  </a:lnTo>
                  <a:lnTo>
                    <a:pt x="921" y="2747"/>
                  </a:lnTo>
                  <a:lnTo>
                    <a:pt x="913" y="2751"/>
                  </a:lnTo>
                  <a:lnTo>
                    <a:pt x="906" y="2756"/>
                  </a:lnTo>
                  <a:lnTo>
                    <a:pt x="902" y="2758"/>
                  </a:lnTo>
                  <a:lnTo>
                    <a:pt x="899" y="2760"/>
                  </a:lnTo>
                  <a:lnTo>
                    <a:pt x="897" y="2764"/>
                  </a:lnTo>
                  <a:lnTo>
                    <a:pt x="895" y="2769"/>
                  </a:lnTo>
                  <a:lnTo>
                    <a:pt x="894" y="2774"/>
                  </a:lnTo>
                  <a:lnTo>
                    <a:pt x="894" y="2781"/>
                  </a:lnTo>
                  <a:lnTo>
                    <a:pt x="890" y="2793"/>
                  </a:lnTo>
                  <a:lnTo>
                    <a:pt x="885" y="2806"/>
                  </a:lnTo>
                  <a:lnTo>
                    <a:pt x="881" y="2820"/>
                  </a:lnTo>
                  <a:lnTo>
                    <a:pt x="878" y="2833"/>
                  </a:lnTo>
                  <a:lnTo>
                    <a:pt x="869" y="2863"/>
                  </a:lnTo>
                  <a:lnTo>
                    <a:pt x="861" y="2893"/>
                  </a:lnTo>
                  <a:lnTo>
                    <a:pt x="854" y="2923"/>
                  </a:lnTo>
                  <a:lnTo>
                    <a:pt x="848" y="2954"/>
                  </a:lnTo>
                  <a:lnTo>
                    <a:pt x="847" y="2969"/>
                  </a:lnTo>
                  <a:lnTo>
                    <a:pt x="845" y="2983"/>
                  </a:lnTo>
                  <a:lnTo>
                    <a:pt x="843" y="2998"/>
                  </a:lnTo>
                  <a:lnTo>
                    <a:pt x="842" y="3012"/>
                  </a:lnTo>
                  <a:lnTo>
                    <a:pt x="847" y="3018"/>
                  </a:lnTo>
                  <a:lnTo>
                    <a:pt x="852" y="3025"/>
                  </a:lnTo>
                  <a:lnTo>
                    <a:pt x="865" y="3041"/>
                  </a:lnTo>
                  <a:lnTo>
                    <a:pt x="871" y="3048"/>
                  </a:lnTo>
                  <a:lnTo>
                    <a:pt x="878" y="3055"/>
                  </a:lnTo>
                  <a:lnTo>
                    <a:pt x="883" y="3062"/>
                  </a:lnTo>
                  <a:lnTo>
                    <a:pt x="890" y="3067"/>
                  </a:lnTo>
                  <a:lnTo>
                    <a:pt x="898" y="3072"/>
                  </a:lnTo>
                  <a:lnTo>
                    <a:pt x="906" y="3076"/>
                  </a:lnTo>
                  <a:lnTo>
                    <a:pt x="914" y="3078"/>
                  </a:lnTo>
                  <a:lnTo>
                    <a:pt x="924" y="3080"/>
                  </a:lnTo>
                  <a:lnTo>
                    <a:pt x="934" y="3081"/>
                  </a:lnTo>
                  <a:lnTo>
                    <a:pt x="943" y="3082"/>
                  </a:lnTo>
                  <a:lnTo>
                    <a:pt x="954" y="3081"/>
                  </a:lnTo>
                  <a:lnTo>
                    <a:pt x="964" y="3081"/>
                  </a:lnTo>
                  <a:lnTo>
                    <a:pt x="985" y="3078"/>
                  </a:lnTo>
                  <a:lnTo>
                    <a:pt x="1006" y="3077"/>
                  </a:lnTo>
                  <a:lnTo>
                    <a:pt x="1016" y="3076"/>
                  </a:lnTo>
                  <a:lnTo>
                    <a:pt x="1027" y="3076"/>
                  </a:lnTo>
                  <a:lnTo>
                    <a:pt x="1036" y="3076"/>
                  </a:lnTo>
                  <a:lnTo>
                    <a:pt x="1045" y="3077"/>
                  </a:lnTo>
                  <a:lnTo>
                    <a:pt x="1059" y="3079"/>
                  </a:lnTo>
                  <a:lnTo>
                    <a:pt x="1072" y="3082"/>
                  </a:lnTo>
                  <a:lnTo>
                    <a:pt x="1085" y="3085"/>
                  </a:lnTo>
                  <a:lnTo>
                    <a:pt x="1098" y="3088"/>
                  </a:lnTo>
                  <a:lnTo>
                    <a:pt x="1103" y="3091"/>
                  </a:lnTo>
                  <a:lnTo>
                    <a:pt x="1109" y="3093"/>
                  </a:lnTo>
                  <a:lnTo>
                    <a:pt x="1115" y="3097"/>
                  </a:lnTo>
                  <a:lnTo>
                    <a:pt x="1121" y="3100"/>
                  </a:lnTo>
                  <a:lnTo>
                    <a:pt x="1125" y="3105"/>
                  </a:lnTo>
                  <a:lnTo>
                    <a:pt x="1130" y="3110"/>
                  </a:lnTo>
                  <a:lnTo>
                    <a:pt x="1134" y="3115"/>
                  </a:lnTo>
                  <a:lnTo>
                    <a:pt x="1138" y="3122"/>
                  </a:lnTo>
                  <a:lnTo>
                    <a:pt x="1144" y="3132"/>
                  </a:lnTo>
                  <a:lnTo>
                    <a:pt x="1148" y="3142"/>
                  </a:lnTo>
                  <a:lnTo>
                    <a:pt x="1152" y="3151"/>
                  </a:lnTo>
                  <a:lnTo>
                    <a:pt x="1155" y="3161"/>
                  </a:lnTo>
                  <a:lnTo>
                    <a:pt x="1157" y="3172"/>
                  </a:lnTo>
                  <a:lnTo>
                    <a:pt x="1159" y="3182"/>
                  </a:lnTo>
                  <a:lnTo>
                    <a:pt x="1160" y="3192"/>
                  </a:lnTo>
                  <a:lnTo>
                    <a:pt x="1160" y="3203"/>
                  </a:lnTo>
                  <a:lnTo>
                    <a:pt x="1159" y="3212"/>
                  </a:lnTo>
                  <a:lnTo>
                    <a:pt x="1158" y="3223"/>
                  </a:lnTo>
                  <a:lnTo>
                    <a:pt x="1156" y="3234"/>
                  </a:lnTo>
                  <a:lnTo>
                    <a:pt x="1153" y="3243"/>
                  </a:lnTo>
                  <a:lnTo>
                    <a:pt x="1149" y="3254"/>
                  </a:lnTo>
                  <a:lnTo>
                    <a:pt x="1145" y="3264"/>
                  </a:lnTo>
                  <a:lnTo>
                    <a:pt x="1139" y="3273"/>
                  </a:lnTo>
                  <a:lnTo>
                    <a:pt x="1133" y="3283"/>
                  </a:lnTo>
                  <a:lnTo>
                    <a:pt x="1122" y="3288"/>
                  </a:lnTo>
                  <a:lnTo>
                    <a:pt x="1109" y="3294"/>
                  </a:lnTo>
                  <a:lnTo>
                    <a:pt x="1098" y="3298"/>
                  </a:lnTo>
                  <a:lnTo>
                    <a:pt x="1086" y="3301"/>
                  </a:lnTo>
                  <a:lnTo>
                    <a:pt x="1074" y="3305"/>
                  </a:lnTo>
                  <a:lnTo>
                    <a:pt x="1062" y="3308"/>
                  </a:lnTo>
                  <a:lnTo>
                    <a:pt x="1038" y="3312"/>
                  </a:lnTo>
                  <a:lnTo>
                    <a:pt x="1015" y="3315"/>
                  </a:lnTo>
                  <a:lnTo>
                    <a:pt x="992" y="3317"/>
                  </a:lnTo>
                  <a:lnTo>
                    <a:pt x="969" y="3318"/>
                  </a:lnTo>
                  <a:lnTo>
                    <a:pt x="945" y="3318"/>
                  </a:lnTo>
                  <a:lnTo>
                    <a:pt x="922" y="3317"/>
                  </a:lnTo>
                  <a:lnTo>
                    <a:pt x="874" y="3315"/>
                  </a:lnTo>
                  <a:lnTo>
                    <a:pt x="849" y="3314"/>
                  </a:lnTo>
                  <a:lnTo>
                    <a:pt x="823" y="3314"/>
                  </a:lnTo>
                  <a:lnTo>
                    <a:pt x="798" y="3314"/>
                  </a:lnTo>
                  <a:lnTo>
                    <a:pt x="771" y="3316"/>
                  </a:lnTo>
                  <a:lnTo>
                    <a:pt x="744" y="3318"/>
                  </a:lnTo>
                  <a:lnTo>
                    <a:pt x="732" y="3317"/>
                  </a:lnTo>
                  <a:lnTo>
                    <a:pt x="720" y="3317"/>
                  </a:lnTo>
                  <a:lnTo>
                    <a:pt x="696" y="3317"/>
                  </a:lnTo>
                  <a:lnTo>
                    <a:pt x="684" y="3318"/>
                  </a:lnTo>
                  <a:lnTo>
                    <a:pt x="672" y="3318"/>
                  </a:lnTo>
                  <a:lnTo>
                    <a:pt x="660" y="3319"/>
                  </a:lnTo>
                  <a:lnTo>
                    <a:pt x="649" y="3319"/>
                  </a:lnTo>
                  <a:lnTo>
                    <a:pt x="637" y="3318"/>
                  </a:lnTo>
                  <a:lnTo>
                    <a:pt x="625" y="3317"/>
                  </a:lnTo>
                  <a:lnTo>
                    <a:pt x="615" y="3315"/>
                  </a:lnTo>
                  <a:lnTo>
                    <a:pt x="605" y="3311"/>
                  </a:lnTo>
                  <a:lnTo>
                    <a:pt x="595" y="3306"/>
                  </a:lnTo>
                  <a:lnTo>
                    <a:pt x="587" y="3300"/>
                  </a:lnTo>
                  <a:lnTo>
                    <a:pt x="583" y="3296"/>
                  </a:lnTo>
                  <a:lnTo>
                    <a:pt x="579" y="3292"/>
                  </a:lnTo>
                  <a:lnTo>
                    <a:pt x="575" y="3287"/>
                  </a:lnTo>
                  <a:lnTo>
                    <a:pt x="571" y="3282"/>
                  </a:lnTo>
                  <a:lnTo>
                    <a:pt x="567" y="3267"/>
                  </a:lnTo>
                  <a:lnTo>
                    <a:pt x="564" y="3251"/>
                  </a:lnTo>
                  <a:lnTo>
                    <a:pt x="562" y="3236"/>
                  </a:lnTo>
                  <a:lnTo>
                    <a:pt x="562" y="3220"/>
                  </a:lnTo>
                  <a:lnTo>
                    <a:pt x="562" y="3205"/>
                  </a:lnTo>
                  <a:lnTo>
                    <a:pt x="562" y="3189"/>
                  </a:lnTo>
                  <a:lnTo>
                    <a:pt x="562" y="3173"/>
                  </a:lnTo>
                  <a:lnTo>
                    <a:pt x="564" y="3158"/>
                  </a:lnTo>
                  <a:lnTo>
                    <a:pt x="567" y="3142"/>
                  </a:lnTo>
                  <a:lnTo>
                    <a:pt x="570" y="3127"/>
                  </a:lnTo>
                  <a:lnTo>
                    <a:pt x="574" y="3112"/>
                  </a:lnTo>
                  <a:lnTo>
                    <a:pt x="578" y="3098"/>
                  </a:lnTo>
                  <a:lnTo>
                    <a:pt x="583" y="3082"/>
                  </a:lnTo>
                  <a:lnTo>
                    <a:pt x="593" y="3054"/>
                  </a:lnTo>
                  <a:lnTo>
                    <a:pt x="598" y="3041"/>
                  </a:lnTo>
                  <a:lnTo>
                    <a:pt x="597" y="3025"/>
                  </a:lnTo>
                  <a:lnTo>
                    <a:pt x="595" y="3010"/>
                  </a:lnTo>
                  <a:lnTo>
                    <a:pt x="594" y="2995"/>
                  </a:lnTo>
                  <a:lnTo>
                    <a:pt x="591" y="2980"/>
                  </a:lnTo>
                  <a:lnTo>
                    <a:pt x="584" y="2951"/>
                  </a:lnTo>
                  <a:lnTo>
                    <a:pt x="575" y="2921"/>
                  </a:lnTo>
                  <a:lnTo>
                    <a:pt x="567" y="2892"/>
                  </a:lnTo>
                  <a:lnTo>
                    <a:pt x="560" y="2863"/>
                  </a:lnTo>
                  <a:lnTo>
                    <a:pt x="556" y="2848"/>
                  </a:lnTo>
                  <a:lnTo>
                    <a:pt x="553" y="2833"/>
                  </a:lnTo>
                  <a:lnTo>
                    <a:pt x="551" y="2818"/>
                  </a:lnTo>
                  <a:lnTo>
                    <a:pt x="549" y="2802"/>
                  </a:lnTo>
                  <a:lnTo>
                    <a:pt x="544" y="2798"/>
                  </a:lnTo>
                  <a:lnTo>
                    <a:pt x="539" y="2794"/>
                  </a:lnTo>
                  <a:lnTo>
                    <a:pt x="529" y="2786"/>
                  </a:lnTo>
                  <a:lnTo>
                    <a:pt x="518" y="2776"/>
                  </a:lnTo>
                  <a:lnTo>
                    <a:pt x="508" y="2766"/>
                  </a:lnTo>
                  <a:lnTo>
                    <a:pt x="504" y="2760"/>
                  </a:lnTo>
                  <a:lnTo>
                    <a:pt x="500" y="2755"/>
                  </a:lnTo>
                  <a:lnTo>
                    <a:pt x="498" y="2749"/>
                  </a:lnTo>
                  <a:lnTo>
                    <a:pt x="496" y="2743"/>
                  </a:lnTo>
                  <a:lnTo>
                    <a:pt x="494" y="2737"/>
                  </a:lnTo>
                  <a:lnTo>
                    <a:pt x="494" y="2730"/>
                  </a:lnTo>
                  <a:lnTo>
                    <a:pt x="494" y="2724"/>
                  </a:lnTo>
                  <a:lnTo>
                    <a:pt x="495" y="2717"/>
                  </a:lnTo>
                  <a:lnTo>
                    <a:pt x="496" y="2712"/>
                  </a:lnTo>
                  <a:lnTo>
                    <a:pt x="497" y="2708"/>
                  </a:lnTo>
                  <a:lnTo>
                    <a:pt x="499" y="2698"/>
                  </a:lnTo>
                  <a:lnTo>
                    <a:pt x="502" y="2689"/>
                  </a:lnTo>
                  <a:lnTo>
                    <a:pt x="504" y="2679"/>
                  </a:lnTo>
                  <a:lnTo>
                    <a:pt x="506" y="2669"/>
                  </a:lnTo>
                  <a:lnTo>
                    <a:pt x="506" y="2661"/>
                  </a:lnTo>
                  <a:lnTo>
                    <a:pt x="505" y="2656"/>
                  </a:lnTo>
                  <a:lnTo>
                    <a:pt x="503" y="2651"/>
                  </a:lnTo>
                  <a:lnTo>
                    <a:pt x="501" y="2647"/>
                  </a:lnTo>
                  <a:lnTo>
                    <a:pt x="499" y="2642"/>
                  </a:lnTo>
                  <a:lnTo>
                    <a:pt x="499" y="2634"/>
                  </a:lnTo>
                  <a:lnTo>
                    <a:pt x="499" y="2628"/>
                  </a:lnTo>
                  <a:lnTo>
                    <a:pt x="500" y="2620"/>
                  </a:lnTo>
                  <a:lnTo>
                    <a:pt x="502" y="2613"/>
                  </a:lnTo>
                  <a:lnTo>
                    <a:pt x="503" y="2606"/>
                  </a:lnTo>
                  <a:lnTo>
                    <a:pt x="504" y="2600"/>
                  </a:lnTo>
                  <a:lnTo>
                    <a:pt x="503" y="2593"/>
                  </a:lnTo>
                  <a:lnTo>
                    <a:pt x="502" y="2589"/>
                  </a:lnTo>
                  <a:lnTo>
                    <a:pt x="501" y="2585"/>
                  </a:lnTo>
                  <a:lnTo>
                    <a:pt x="500" y="2583"/>
                  </a:lnTo>
                  <a:lnTo>
                    <a:pt x="499" y="2580"/>
                  </a:lnTo>
                  <a:lnTo>
                    <a:pt x="498" y="2576"/>
                  </a:lnTo>
                  <a:lnTo>
                    <a:pt x="497" y="2570"/>
                  </a:lnTo>
                  <a:lnTo>
                    <a:pt x="495" y="2565"/>
                  </a:lnTo>
                  <a:lnTo>
                    <a:pt x="492" y="2559"/>
                  </a:lnTo>
                  <a:lnTo>
                    <a:pt x="488" y="2545"/>
                  </a:lnTo>
                  <a:lnTo>
                    <a:pt x="483" y="2533"/>
                  </a:lnTo>
                  <a:lnTo>
                    <a:pt x="480" y="2527"/>
                  </a:lnTo>
                  <a:lnTo>
                    <a:pt x="478" y="2521"/>
                  </a:lnTo>
                  <a:lnTo>
                    <a:pt x="476" y="2516"/>
                  </a:lnTo>
                  <a:lnTo>
                    <a:pt x="474" y="2512"/>
                  </a:lnTo>
                  <a:lnTo>
                    <a:pt x="472" y="2509"/>
                  </a:lnTo>
                  <a:lnTo>
                    <a:pt x="471" y="2507"/>
                  </a:lnTo>
                  <a:lnTo>
                    <a:pt x="468" y="2511"/>
                  </a:lnTo>
                  <a:lnTo>
                    <a:pt x="467" y="2516"/>
                  </a:lnTo>
                  <a:lnTo>
                    <a:pt x="465" y="2521"/>
                  </a:lnTo>
                  <a:lnTo>
                    <a:pt x="463" y="2527"/>
                  </a:lnTo>
                  <a:lnTo>
                    <a:pt x="461" y="2534"/>
                  </a:lnTo>
                  <a:lnTo>
                    <a:pt x="459" y="2540"/>
                  </a:lnTo>
                  <a:lnTo>
                    <a:pt x="456" y="2556"/>
                  </a:lnTo>
                  <a:lnTo>
                    <a:pt x="454" y="2571"/>
                  </a:lnTo>
                  <a:lnTo>
                    <a:pt x="454" y="2587"/>
                  </a:lnTo>
                  <a:lnTo>
                    <a:pt x="454" y="2595"/>
                  </a:lnTo>
                  <a:lnTo>
                    <a:pt x="455" y="2602"/>
                  </a:lnTo>
                  <a:lnTo>
                    <a:pt x="457" y="2610"/>
                  </a:lnTo>
                  <a:lnTo>
                    <a:pt x="458" y="2617"/>
                  </a:lnTo>
                  <a:lnTo>
                    <a:pt x="460" y="2631"/>
                  </a:lnTo>
                  <a:lnTo>
                    <a:pt x="460" y="2643"/>
                  </a:lnTo>
                  <a:lnTo>
                    <a:pt x="459" y="2657"/>
                  </a:lnTo>
                  <a:lnTo>
                    <a:pt x="458" y="2668"/>
                  </a:lnTo>
                  <a:lnTo>
                    <a:pt x="456" y="2679"/>
                  </a:lnTo>
                  <a:lnTo>
                    <a:pt x="454" y="2690"/>
                  </a:lnTo>
                  <a:lnTo>
                    <a:pt x="450" y="2699"/>
                  </a:lnTo>
                  <a:lnTo>
                    <a:pt x="447" y="2709"/>
                  </a:lnTo>
                  <a:lnTo>
                    <a:pt x="442" y="2718"/>
                  </a:lnTo>
                  <a:lnTo>
                    <a:pt x="437" y="2726"/>
                  </a:lnTo>
                  <a:lnTo>
                    <a:pt x="433" y="2732"/>
                  </a:lnTo>
                  <a:lnTo>
                    <a:pt x="428" y="2738"/>
                  </a:lnTo>
                  <a:lnTo>
                    <a:pt x="422" y="2744"/>
                  </a:lnTo>
                  <a:lnTo>
                    <a:pt x="416" y="2749"/>
                  </a:lnTo>
                  <a:lnTo>
                    <a:pt x="410" y="2754"/>
                  </a:lnTo>
                  <a:lnTo>
                    <a:pt x="404" y="2757"/>
                  </a:lnTo>
                  <a:lnTo>
                    <a:pt x="412" y="2760"/>
                  </a:lnTo>
                  <a:lnTo>
                    <a:pt x="419" y="2765"/>
                  </a:lnTo>
                  <a:lnTo>
                    <a:pt x="425" y="2771"/>
                  </a:lnTo>
                  <a:lnTo>
                    <a:pt x="430" y="2777"/>
                  </a:lnTo>
                  <a:lnTo>
                    <a:pt x="435" y="2785"/>
                  </a:lnTo>
                  <a:lnTo>
                    <a:pt x="439" y="2792"/>
                  </a:lnTo>
                  <a:lnTo>
                    <a:pt x="448" y="2807"/>
                  </a:lnTo>
                  <a:lnTo>
                    <a:pt x="444" y="2824"/>
                  </a:lnTo>
                  <a:lnTo>
                    <a:pt x="441" y="2832"/>
                  </a:lnTo>
                  <a:lnTo>
                    <a:pt x="438" y="2840"/>
                  </a:lnTo>
                  <a:lnTo>
                    <a:pt x="434" y="2847"/>
                  </a:lnTo>
                  <a:lnTo>
                    <a:pt x="429" y="2854"/>
                  </a:lnTo>
                  <a:lnTo>
                    <a:pt x="423" y="2859"/>
                  </a:lnTo>
                  <a:lnTo>
                    <a:pt x="415" y="2864"/>
                  </a:lnTo>
                  <a:lnTo>
                    <a:pt x="410" y="2878"/>
                  </a:lnTo>
                  <a:lnTo>
                    <a:pt x="405" y="2891"/>
                  </a:lnTo>
                  <a:lnTo>
                    <a:pt x="401" y="2907"/>
                  </a:lnTo>
                  <a:lnTo>
                    <a:pt x="396" y="2921"/>
                  </a:lnTo>
                  <a:lnTo>
                    <a:pt x="392" y="2938"/>
                  </a:lnTo>
                  <a:lnTo>
                    <a:pt x="387" y="2954"/>
                  </a:lnTo>
                  <a:lnTo>
                    <a:pt x="379" y="2988"/>
                  </a:lnTo>
                  <a:lnTo>
                    <a:pt x="372" y="3022"/>
                  </a:lnTo>
                  <a:lnTo>
                    <a:pt x="370" y="3040"/>
                  </a:lnTo>
                  <a:lnTo>
                    <a:pt x="367" y="3055"/>
                  </a:lnTo>
                  <a:lnTo>
                    <a:pt x="365" y="3072"/>
                  </a:lnTo>
                  <a:lnTo>
                    <a:pt x="363" y="3087"/>
                  </a:lnTo>
                  <a:lnTo>
                    <a:pt x="361" y="3102"/>
                  </a:lnTo>
                  <a:lnTo>
                    <a:pt x="360" y="3115"/>
                  </a:lnTo>
                  <a:lnTo>
                    <a:pt x="365" y="3134"/>
                  </a:lnTo>
                  <a:lnTo>
                    <a:pt x="371" y="3152"/>
                  </a:lnTo>
                  <a:lnTo>
                    <a:pt x="378" y="3170"/>
                  </a:lnTo>
                  <a:lnTo>
                    <a:pt x="387" y="3188"/>
                  </a:lnTo>
                  <a:lnTo>
                    <a:pt x="397" y="3205"/>
                  </a:lnTo>
                  <a:lnTo>
                    <a:pt x="407" y="3221"/>
                  </a:lnTo>
                  <a:lnTo>
                    <a:pt x="420" y="3237"/>
                  </a:lnTo>
                  <a:lnTo>
                    <a:pt x="427" y="3244"/>
                  </a:lnTo>
                  <a:lnTo>
                    <a:pt x="435" y="3252"/>
                  </a:lnTo>
                  <a:lnTo>
                    <a:pt x="453" y="3258"/>
                  </a:lnTo>
                  <a:lnTo>
                    <a:pt x="472" y="3264"/>
                  </a:lnTo>
                  <a:lnTo>
                    <a:pt x="492" y="3271"/>
                  </a:lnTo>
                  <a:lnTo>
                    <a:pt x="511" y="3281"/>
                  </a:lnTo>
                  <a:lnTo>
                    <a:pt x="522" y="3286"/>
                  </a:lnTo>
                  <a:lnTo>
                    <a:pt x="531" y="3292"/>
                  </a:lnTo>
                  <a:lnTo>
                    <a:pt x="540" y="3298"/>
                  </a:lnTo>
                  <a:lnTo>
                    <a:pt x="549" y="3304"/>
                  </a:lnTo>
                  <a:lnTo>
                    <a:pt x="558" y="3312"/>
                  </a:lnTo>
                  <a:lnTo>
                    <a:pt x="566" y="3320"/>
                  </a:lnTo>
                  <a:lnTo>
                    <a:pt x="574" y="3328"/>
                  </a:lnTo>
                  <a:lnTo>
                    <a:pt x="582" y="3336"/>
                  </a:lnTo>
                  <a:lnTo>
                    <a:pt x="587" y="3341"/>
                  </a:lnTo>
                  <a:lnTo>
                    <a:pt x="591" y="3347"/>
                  </a:lnTo>
                  <a:lnTo>
                    <a:pt x="595" y="3354"/>
                  </a:lnTo>
                  <a:lnTo>
                    <a:pt x="600" y="3361"/>
                  </a:lnTo>
                  <a:lnTo>
                    <a:pt x="604" y="3368"/>
                  </a:lnTo>
                  <a:lnTo>
                    <a:pt x="608" y="3377"/>
                  </a:lnTo>
                  <a:lnTo>
                    <a:pt x="611" y="3385"/>
                  </a:lnTo>
                  <a:lnTo>
                    <a:pt x="614" y="3394"/>
                  </a:lnTo>
                  <a:lnTo>
                    <a:pt x="616" y="3403"/>
                  </a:lnTo>
                  <a:lnTo>
                    <a:pt x="618" y="3412"/>
                  </a:lnTo>
                  <a:lnTo>
                    <a:pt x="618" y="3422"/>
                  </a:lnTo>
                  <a:lnTo>
                    <a:pt x="618" y="3430"/>
                  </a:lnTo>
                  <a:lnTo>
                    <a:pt x="617" y="3440"/>
                  </a:lnTo>
                  <a:lnTo>
                    <a:pt x="615" y="3449"/>
                  </a:lnTo>
                  <a:lnTo>
                    <a:pt x="612" y="3459"/>
                  </a:lnTo>
                  <a:lnTo>
                    <a:pt x="607" y="3466"/>
                  </a:lnTo>
                  <a:lnTo>
                    <a:pt x="602" y="3474"/>
                  </a:lnTo>
                  <a:lnTo>
                    <a:pt x="597" y="3481"/>
                  </a:lnTo>
                  <a:lnTo>
                    <a:pt x="592" y="3487"/>
                  </a:lnTo>
                  <a:lnTo>
                    <a:pt x="586" y="3491"/>
                  </a:lnTo>
                  <a:lnTo>
                    <a:pt x="579" y="3495"/>
                  </a:lnTo>
                  <a:lnTo>
                    <a:pt x="573" y="3498"/>
                  </a:lnTo>
                  <a:lnTo>
                    <a:pt x="565" y="3501"/>
                  </a:lnTo>
                  <a:lnTo>
                    <a:pt x="559" y="3504"/>
                  </a:lnTo>
                  <a:lnTo>
                    <a:pt x="544" y="3508"/>
                  </a:lnTo>
                  <a:lnTo>
                    <a:pt x="529" y="3512"/>
                  </a:lnTo>
                  <a:lnTo>
                    <a:pt x="513" y="3515"/>
                  </a:lnTo>
                  <a:lnTo>
                    <a:pt x="499" y="3519"/>
                  </a:lnTo>
                  <a:lnTo>
                    <a:pt x="478" y="3523"/>
                  </a:lnTo>
                  <a:lnTo>
                    <a:pt x="458" y="3526"/>
                  </a:lnTo>
                  <a:lnTo>
                    <a:pt x="438" y="3529"/>
                  </a:lnTo>
                  <a:lnTo>
                    <a:pt x="418" y="3530"/>
                  </a:lnTo>
                  <a:lnTo>
                    <a:pt x="400" y="3530"/>
                  </a:lnTo>
                  <a:lnTo>
                    <a:pt x="381" y="3529"/>
                  </a:lnTo>
                  <a:lnTo>
                    <a:pt x="363" y="3527"/>
                  </a:lnTo>
                  <a:lnTo>
                    <a:pt x="345" y="3523"/>
                  </a:lnTo>
                  <a:lnTo>
                    <a:pt x="328" y="3520"/>
                  </a:lnTo>
                  <a:lnTo>
                    <a:pt x="310" y="3515"/>
                  </a:lnTo>
                  <a:lnTo>
                    <a:pt x="294" y="3508"/>
                  </a:lnTo>
                  <a:lnTo>
                    <a:pt x="278" y="3501"/>
                  </a:lnTo>
                  <a:lnTo>
                    <a:pt x="263" y="3492"/>
                  </a:lnTo>
                  <a:lnTo>
                    <a:pt x="247" y="3483"/>
                  </a:lnTo>
                  <a:lnTo>
                    <a:pt x="233" y="3473"/>
                  </a:lnTo>
                  <a:lnTo>
                    <a:pt x="219" y="3461"/>
                  </a:lnTo>
                  <a:lnTo>
                    <a:pt x="209" y="3454"/>
                  </a:lnTo>
                  <a:lnTo>
                    <a:pt x="199" y="3448"/>
                  </a:lnTo>
                  <a:lnTo>
                    <a:pt x="189" y="3442"/>
                  </a:lnTo>
                  <a:lnTo>
                    <a:pt x="180" y="3437"/>
                  </a:lnTo>
                  <a:lnTo>
                    <a:pt x="169" y="3433"/>
                  </a:lnTo>
                  <a:lnTo>
                    <a:pt x="158" y="3428"/>
                  </a:lnTo>
                  <a:lnTo>
                    <a:pt x="148" y="3426"/>
                  </a:lnTo>
                  <a:lnTo>
                    <a:pt x="136" y="3421"/>
                  </a:lnTo>
                  <a:lnTo>
                    <a:pt x="131" y="3414"/>
                  </a:lnTo>
                  <a:lnTo>
                    <a:pt x="127" y="3406"/>
                  </a:lnTo>
                  <a:lnTo>
                    <a:pt x="123" y="3398"/>
                  </a:lnTo>
                  <a:lnTo>
                    <a:pt x="120" y="3392"/>
                  </a:lnTo>
                  <a:lnTo>
                    <a:pt x="116" y="3378"/>
                  </a:lnTo>
                  <a:lnTo>
                    <a:pt x="112" y="3364"/>
                  </a:lnTo>
                  <a:lnTo>
                    <a:pt x="110" y="3350"/>
                  </a:lnTo>
                  <a:lnTo>
                    <a:pt x="110" y="3336"/>
                  </a:lnTo>
                  <a:lnTo>
                    <a:pt x="111" y="3323"/>
                  </a:lnTo>
                  <a:lnTo>
                    <a:pt x="112" y="3309"/>
                  </a:lnTo>
                  <a:lnTo>
                    <a:pt x="114" y="3296"/>
                  </a:lnTo>
                  <a:lnTo>
                    <a:pt x="117" y="3282"/>
                  </a:lnTo>
                  <a:lnTo>
                    <a:pt x="122" y="3254"/>
                  </a:lnTo>
                  <a:lnTo>
                    <a:pt x="128" y="3225"/>
                  </a:lnTo>
                  <a:lnTo>
                    <a:pt x="130" y="3210"/>
                  </a:lnTo>
                  <a:lnTo>
                    <a:pt x="131" y="3195"/>
                  </a:lnTo>
                  <a:lnTo>
                    <a:pt x="124" y="3179"/>
                  </a:lnTo>
                  <a:lnTo>
                    <a:pt x="117" y="3162"/>
                  </a:lnTo>
                  <a:lnTo>
                    <a:pt x="110" y="3144"/>
                  </a:lnTo>
                  <a:lnTo>
                    <a:pt x="103" y="3126"/>
                  </a:lnTo>
                  <a:lnTo>
                    <a:pt x="97" y="3107"/>
                  </a:lnTo>
                  <a:lnTo>
                    <a:pt x="91" y="3087"/>
                  </a:lnTo>
                  <a:lnTo>
                    <a:pt x="86" y="3067"/>
                  </a:lnTo>
                  <a:lnTo>
                    <a:pt x="80" y="3046"/>
                  </a:lnTo>
                  <a:lnTo>
                    <a:pt x="70" y="3006"/>
                  </a:lnTo>
                  <a:lnTo>
                    <a:pt x="66" y="2985"/>
                  </a:lnTo>
                  <a:lnTo>
                    <a:pt x="62" y="2965"/>
                  </a:lnTo>
                  <a:lnTo>
                    <a:pt x="59" y="2945"/>
                  </a:lnTo>
                  <a:lnTo>
                    <a:pt x="57" y="2925"/>
                  </a:lnTo>
                  <a:lnTo>
                    <a:pt x="56" y="2906"/>
                  </a:lnTo>
                  <a:lnTo>
                    <a:pt x="55" y="2887"/>
                  </a:lnTo>
                  <a:lnTo>
                    <a:pt x="51" y="2882"/>
                  </a:lnTo>
                  <a:lnTo>
                    <a:pt x="47" y="2876"/>
                  </a:lnTo>
                  <a:lnTo>
                    <a:pt x="44" y="2870"/>
                  </a:lnTo>
                  <a:lnTo>
                    <a:pt x="41" y="2864"/>
                  </a:lnTo>
                  <a:lnTo>
                    <a:pt x="40" y="2859"/>
                  </a:lnTo>
                  <a:lnTo>
                    <a:pt x="39" y="2854"/>
                  </a:lnTo>
                  <a:lnTo>
                    <a:pt x="38" y="2848"/>
                  </a:lnTo>
                  <a:lnTo>
                    <a:pt x="38" y="2843"/>
                  </a:lnTo>
                  <a:lnTo>
                    <a:pt x="39" y="2832"/>
                  </a:lnTo>
                  <a:lnTo>
                    <a:pt x="42" y="2823"/>
                  </a:lnTo>
                  <a:lnTo>
                    <a:pt x="48" y="2802"/>
                  </a:lnTo>
                  <a:lnTo>
                    <a:pt x="45" y="2796"/>
                  </a:lnTo>
                  <a:lnTo>
                    <a:pt x="42" y="2790"/>
                  </a:lnTo>
                  <a:lnTo>
                    <a:pt x="40" y="2783"/>
                  </a:lnTo>
                  <a:lnTo>
                    <a:pt x="39" y="2776"/>
                  </a:lnTo>
                  <a:lnTo>
                    <a:pt x="36" y="2761"/>
                  </a:lnTo>
                  <a:lnTo>
                    <a:pt x="35" y="2746"/>
                  </a:lnTo>
                  <a:lnTo>
                    <a:pt x="36" y="2730"/>
                  </a:lnTo>
                  <a:lnTo>
                    <a:pt x="37" y="2714"/>
                  </a:lnTo>
                  <a:lnTo>
                    <a:pt x="39" y="2696"/>
                  </a:lnTo>
                  <a:lnTo>
                    <a:pt x="42" y="2679"/>
                  </a:lnTo>
                  <a:lnTo>
                    <a:pt x="45" y="2662"/>
                  </a:lnTo>
                  <a:lnTo>
                    <a:pt x="48" y="2643"/>
                  </a:lnTo>
                  <a:lnTo>
                    <a:pt x="54" y="2606"/>
                  </a:lnTo>
                  <a:lnTo>
                    <a:pt x="56" y="2588"/>
                  </a:lnTo>
                  <a:lnTo>
                    <a:pt x="58" y="2569"/>
                  </a:lnTo>
                  <a:lnTo>
                    <a:pt x="60" y="2550"/>
                  </a:lnTo>
                  <a:lnTo>
                    <a:pt x="61" y="2532"/>
                  </a:lnTo>
                  <a:lnTo>
                    <a:pt x="52" y="2498"/>
                  </a:lnTo>
                  <a:lnTo>
                    <a:pt x="47" y="2481"/>
                  </a:lnTo>
                  <a:lnTo>
                    <a:pt x="43" y="2464"/>
                  </a:lnTo>
                  <a:lnTo>
                    <a:pt x="39" y="2446"/>
                  </a:lnTo>
                  <a:lnTo>
                    <a:pt x="37" y="2427"/>
                  </a:lnTo>
                  <a:lnTo>
                    <a:pt x="35" y="2407"/>
                  </a:lnTo>
                  <a:lnTo>
                    <a:pt x="35" y="2396"/>
                  </a:lnTo>
                  <a:lnTo>
                    <a:pt x="35" y="2385"/>
                  </a:lnTo>
                  <a:lnTo>
                    <a:pt x="34" y="2372"/>
                  </a:lnTo>
                  <a:lnTo>
                    <a:pt x="33" y="2358"/>
                  </a:lnTo>
                  <a:lnTo>
                    <a:pt x="32" y="2334"/>
                  </a:lnTo>
                  <a:lnTo>
                    <a:pt x="32" y="2310"/>
                  </a:lnTo>
                  <a:lnTo>
                    <a:pt x="33" y="2287"/>
                  </a:lnTo>
                  <a:lnTo>
                    <a:pt x="34" y="2263"/>
                  </a:lnTo>
                  <a:lnTo>
                    <a:pt x="34" y="2239"/>
                  </a:lnTo>
                  <a:lnTo>
                    <a:pt x="35" y="2225"/>
                  </a:lnTo>
                  <a:lnTo>
                    <a:pt x="35" y="2212"/>
                  </a:lnTo>
                  <a:lnTo>
                    <a:pt x="36" y="2197"/>
                  </a:lnTo>
                  <a:lnTo>
                    <a:pt x="36" y="2183"/>
                  </a:lnTo>
                  <a:lnTo>
                    <a:pt x="31" y="2174"/>
                  </a:lnTo>
                  <a:lnTo>
                    <a:pt x="26" y="2166"/>
                  </a:lnTo>
                  <a:lnTo>
                    <a:pt x="23" y="2158"/>
                  </a:lnTo>
                  <a:lnTo>
                    <a:pt x="19" y="2150"/>
                  </a:lnTo>
                  <a:lnTo>
                    <a:pt x="12" y="2131"/>
                  </a:lnTo>
                  <a:lnTo>
                    <a:pt x="7" y="2113"/>
                  </a:lnTo>
                  <a:lnTo>
                    <a:pt x="3" y="2094"/>
                  </a:lnTo>
                  <a:lnTo>
                    <a:pt x="1" y="2075"/>
                  </a:lnTo>
                  <a:lnTo>
                    <a:pt x="0" y="2055"/>
                  </a:lnTo>
                  <a:lnTo>
                    <a:pt x="0" y="2035"/>
                  </a:lnTo>
                  <a:lnTo>
                    <a:pt x="1" y="2016"/>
                  </a:lnTo>
                  <a:lnTo>
                    <a:pt x="3" y="1996"/>
                  </a:lnTo>
                  <a:lnTo>
                    <a:pt x="7" y="1976"/>
                  </a:lnTo>
                  <a:lnTo>
                    <a:pt x="11" y="1957"/>
                  </a:lnTo>
                  <a:lnTo>
                    <a:pt x="16" y="1937"/>
                  </a:lnTo>
                  <a:lnTo>
                    <a:pt x="22" y="1919"/>
                  </a:lnTo>
                  <a:lnTo>
                    <a:pt x="27" y="1901"/>
                  </a:lnTo>
                  <a:lnTo>
                    <a:pt x="35" y="1884"/>
                  </a:lnTo>
                  <a:lnTo>
                    <a:pt x="39" y="1878"/>
                  </a:lnTo>
                  <a:lnTo>
                    <a:pt x="49" y="1863"/>
                  </a:lnTo>
                  <a:lnTo>
                    <a:pt x="54" y="1854"/>
                  </a:lnTo>
                  <a:lnTo>
                    <a:pt x="65" y="1837"/>
                  </a:lnTo>
                  <a:lnTo>
                    <a:pt x="77" y="1819"/>
                  </a:lnTo>
                  <a:lnTo>
                    <a:pt x="89" y="1801"/>
                  </a:lnTo>
                  <a:lnTo>
                    <a:pt x="102" y="1784"/>
                  </a:lnTo>
                  <a:lnTo>
                    <a:pt x="108" y="1776"/>
                  </a:lnTo>
                  <a:lnTo>
                    <a:pt x="115" y="1770"/>
                  </a:lnTo>
                  <a:lnTo>
                    <a:pt x="120" y="1763"/>
                  </a:lnTo>
                  <a:lnTo>
                    <a:pt x="127" y="1756"/>
                  </a:lnTo>
                  <a:lnTo>
                    <a:pt x="123" y="1739"/>
                  </a:lnTo>
                  <a:lnTo>
                    <a:pt x="121" y="1720"/>
                  </a:lnTo>
                  <a:lnTo>
                    <a:pt x="119" y="1702"/>
                  </a:lnTo>
                  <a:lnTo>
                    <a:pt x="119" y="1682"/>
                  </a:lnTo>
                  <a:lnTo>
                    <a:pt x="119" y="1662"/>
                  </a:lnTo>
                  <a:lnTo>
                    <a:pt x="119" y="1642"/>
                  </a:lnTo>
                  <a:lnTo>
                    <a:pt x="120" y="1621"/>
                  </a:lnTo>
                  <a:lnTo>
                    <a:pt x="123" y="1602"/>
                  </a:lnTo>
                  <a:lnTo>
                    <a:pt x="127" y="1582"/>
                  </a:lnTo>
                  <a:lnTo>
                    <a:pt x="132" y="1562"/>
                  </a:lnTo>
                  <a:lnTo>
                    <a:pt x="138" y="1544"/>
                  </a:lnTo>
                  <a:lnTo>
                    <a:pt x="145" y="1525"/>
                  </a:lnTo>
                  <a:lnTo>
                    <a:pt x="152" y="1508"/>
                  </a:lnTo>
                  <a:lnTo>
                    <a:pt x="162" y="1492"/>
                  </a:lnTo>
                  <a:lnTo>
                    <a:pt x="172" y="1477"/>
                  </a:lnTo>
                  <a:lnTo>
                    <a:pt x="178" y="1470"/>
                  </a:lnTo>
                  <a:lnTo>
                    <a:pt x="184" y="1463"/>
                  </a:lnTo>
                  <a:lnTo>
                    <a:pt x="184" y="1461"/>
                  </a:lnTo>
                  <a:lnTo>
                    <a:pt x="183" y="1459"/>
                  </a:lnTo>
                  <a:lnTo>
                    <a:pt x="182" y="1454"/>
                  </a:lnTo>
                  <a:lnTo>
                    <a:pt x="182" y="1447"/>
                  </a:lnTo>
                  <a:lnTo>
                    <a:pt x="177" y="1432"/>
                  </a:lnTo>
                  <a:lnTo>
                    <a:pt x="174" y="1425"/>
                  </a:lnTo>
                  <a:lnTo>
                    <a:pt x="171" y="1421"/>
                  </a:lnTo>
                  <a:lnTo>
                    <a:pt x="170" y="1419"/>
                  </a:lnTo>
                  <a:lnTo>
                    <a:pt x="168" y="1417"/>
                  </a:lnTo>
                  <a:lnTo>
                    <a:pt x="163" y="1419"/>
                  </a:lnTo>
                  <a:lnTo>
                    <a:pt x="157" y="1421"/>
                  </a:lnTo>
                  <a:lnTo>
                    <a:pt x="144" y="1425"/>
                  </a:lnTo>
                  <a:lnTo>
                    <a:pt x="137" y="1428"/>
                  </a:lnTo>
                  <a:lnTo>
                    <a:pt x="129" y="1429"/>
                  </a:lnTo>
                  <a:lnTo>
                    <a:pt x="123" y="1430"/>
                  </a:lnTo>
                  <a:lnTo>
                    <a:pt x="118" y="1430"/>
                  </a:lnTo>
                  <a:lnTo>
                    <a:pt x="118" y="1417"/>
                  </a:lnTo>
                  <a:lnTo>
                    <a:pt x="117" y="1405"/>
                  </a:lnTo>
                  <a:lnTo>
                    <a:pt x="115" y="1380"/>
                  </a:lnTo>
                  <a:lnTo>
                    <a:pt x="112" y="1357"/>
                  </a:lnTo>
                  <a:lnTo>
                    <a:pt x="107" y="1332"/>
                  </a:lnTo>
                  <a:lnTo>
                    <a:pt x="102" y="1309"/>
                  </a:lnTo>
                  <a:lnTo>
                    <a:pt x="97" y="1285"/>
                  </a:lnTo>
                  <a:lnTo>
                    <a:pt x="92" y="1262"/>
                  </a:lnTo>
                  <a:lnTo>
                    <a:pt x="88" y="1237"/>
                  </a:lnTo>
                  <a:lnTo>
                    <a:pt x="85" y="1212"/>
                  </a:lnTo>
                  <a:lnTo>
                    <a:pt x="82" y="1186"/>
                  </a:lnTo>
                  <a:lnTo>
                    <a:pt x="81" y="1172"/>
                  </a:lnTo>
                  <a:lnTo>
                    <a:pt x="80" y="1159"/>
                  </a:lnTo>
                  <a:lnTo>
                    <a:pt x="80" y="1145"/>
                  </a:lnTo>
                  <a:lnTo>
                    <a:pt x="81" y="1131"/>
                  </a:lnTo>
                  <a:lnTo>
                    <a:pt x="82" y="1116"/>
                  </a:lnTo>
                  <a:lnTo>
                    <a:pt x="83" y="1101"/>
                  </a:lnTo>
                  <a:lnTo>
                    <a:pt x="85" y="1085"/>
                  </a:lnTo>
                  <a:lnTo>
                    <a:pt x="87" y="1069"/>
                  </a:lnTo>
                  <a:lnTo>
                    <a:pt x="90" y="1052"/>
                  </a:lnTo>
                  <a:lnTo>
                    <a:pt x="94" y="1036"/>
                  </a:lnTo>
                  <a:lnTo>
                    <a:pt x="98" y="1018"/>
                  </a:lnTo>
                  <a:lnTo>
                    <a:pt x="104" y="1000"/>
                  </a:lnTo>
                  <a:lnTo>
                    <a:pt x="107" y="993"/>
                  </a:lnTo>
                  <a:lnTo>
                    <a:pt x="110" y="986"/>
                  </a:lnTo>
                  <a:lnTo>
                    <a:pt x="113" y="979"/>
                  </a:lnTo>
                  <a:lnTo>
                    <a:pt x="118" y="974"/>
                  </a:lnTo>
                  <a:lnTo>
                    <a:pt x="126" y="961"/>
                  </a:lnTo>
                  <a:lnTo>
                    <a:pt x="137" y="949"/>
                  </a:lnTo>
                  <a:lnTo>
                    <a:pt x="148" y="939"/>
                  </a:lnTo>
                  <a:lnTo>
                    <a:pt x="161" y="929"/>
                  </a:lnTo>
                  <a:lnTo>
                    <a:pt x="175" y="919"/>
                  </a:lnTo>
                  <a:lnTo>
                    <a:pt x="188" y="910"/>
                  </a:lnTo>
                  <a:lnTo>
                    <a:pt x="203" y="901"/>
                  </a:lnTo>
                  <a:lnTo>
                    <a:pt x="217" y="893"/>
                  </a:lnTo>
                  <a:lnTo>
                    <a:pt x="247" y="879"/>
                  </a:lnTo>
                  <a:lnTo>
                    <a:pt x="262" y="872"/>
                  </a:lnTo>
                  <a:lnTo>
                    <a:pt x="276" y="865"/>
                  </a:lnTo>
                  <a:lnTo>
                    <a:pt x="282" y="862"/>
                  </a:lnTo>
                  <a:lnTo>
                    <a:pt x="289" y="859"/>
                  </a:lnTo>
                  <a:lnTo>
                    <a:pt x="302" y="853"/>
                  </a:lnTo>
                  <a:lnTo>
                    <a:pt x="309" y="845"/>
                  </a:lnTo>
                  <a:lnTo>
                    <a:pt x="316" y="835"/>
                  </a:lnTo>
                  <a:lnTo>
                    <a:pt x="330" y="818"/>
                  </a:lnTo>
                  <a:lnTo>
                    <a:pt x="342" y="800"/>
                  </a:lnTo>
                  <a:lnTo>
                    <a:pt x="355" y="785"/>
                  </a:lnTo>
                  <a:lnTo>
                    <a:pt x="362" y="778"/>
                  </a:lnTo>
                  <a:lnTo>
                    <a:pt x="368" y="771"/>
                  </a:lnTo>
                  <a:lnTo>
                    <a:pt x="375" y="764"/>
                  </a:lnTo>
                  <a:lnTo>
                    <a:pt x="384" y="759"/>
                  </a:lnTo>
                  <a:lnTo>
                    <a:pt x="393" y="755"/>
                  </a:lnTo>
                  <a:lnTo>
                    <a:pt x="404" y="751"/>
                  </a:lnTo>
                  <a:lnTo>
                    <a:pt x="414" y="748"/>
                  </a:lnTo>
                  <a:lnTo>
                    <a:pt x="426" y="746"/>
                  </a:lnTo>
                  <a:lnTo>
                    <a:pt x="428" y="738"/>
                  </a:lnTo>
                  <a:lnTo>
                    <a:pt x="428" y="731"/>
                  </a:lnTo>
                  <a:lnTo>
                    <a:pt x="429" y="725"/>
                  </a:lnTo>
                  <a:lnTo>
                    <a:pt x="428" y="719"/>
                  </a:lnTo>
                  <a:lnTo>
                    <a:pt x="428" y="713"/>
                  </a:lnTo>
                  <a:lnTo>
                    <a:pt x="426" y="706"/>
                  </a:lnTo>
                  <a:lnTo>
                    <a:pt x="423" y="695"/>
                  </a:lnTo>
                  <a:lnTo>
                    <a:pt x="417" y="684"/>
                  </a:lnTo>
                  <a:lnTo>
                    <a:pt x="411" y="673"/>
                  </a:lnTo>
                  <a:lnTo>
                    <a:pt x="404" y="661"/>
                  </a:lnTo>
                  <a:lnTo>
                    <a:pt x="397" y="651"/>
                  </a:lnTo>
                  <a:lnTo>
                    <a:pt x="388" y="639"/>
                  </a:lnTo>
                  <a:lnTo>
                    <a:pt x="380" y="627"/>
                  </a:lnTo>
                  <a:lnTo>
                    <a:pt x="372" y="613"/>
                  </a:lnTo>
                  <a:lnTo>
                    <a:pt x="363" y="599"/>
                  </a:lnTo>
                  <a:lnTo>
                    <a:pt x="355" y="583"/>
                  </a:lnTo>
                  <a:lnTo>
                    <a:pt x="347" y="566"/>
                  </a:lnTo>
                  <a:lnTo>
                    <a:pt x="343" y="558"/>
                  </a:lnTo>
                  <a:lnTo>
                    <a:pt x="341" y="548"/>
                  </a:lnTo>
                  <a:lnTo>
                    <a:pt x="338" y="537"/>
                  </a:lnTo>
                  <a:lnTo>
                    <a:pt x="335" y="527"/>
                  </a:lnTo>
                  <a:lnTo>
                    <a:pt x="329" y="530"/>
                  </a:lnTo>
                  <a:lnTo>
                    <a:pt x="323" y="532"/>
                  </a:lnTo>
                  <a:lnTo>
                    <a:pt x="317" y="533"/>
                  </a:lnTo>
                  <a:lnTo>
                    <a:pt x="311" y="534"/>
                  </a:lnTo>
                  <a:lnTo>
                    <a:pt x="306" y="535"/>
                  </a:lnTo>
                  <a:lnTo>
                    <a:pt x="301" y="535"/>
                  </a:lnTo>
                  <a:lnTo>
                    <a:pt x="295" y="535"/>
                  </a:lnTo>
                  <a:lnTo>
                    <a:pt x="290" y="534"/>
                  </a:lnTo>
                  <a:lnTo>
                    <a:pt x="283" y="522"/>
                  </a:lnTo>
                  <a:lnTo>
                    <a:pt x="277" y="507"/>
                  </a:lnTo>
                  <a:lnTo>
                    <a:pt x="273" y="492"/>
                  </a:lnTo>
                  <a:lnTo>
                    <a:pt x="268" y="475"/>
                  </a:lnTo>
                  <a:lnTo>
                    <a:pt x="265" y="459"/>
                  </a:lnTo>
                  <a:lnTo>
                    <a:pt x="261" y="440"/>
                  </a:lnTo>
                  <a:lnTo>
                    <a:pt x="255" y="404"/>
                  </a:lnTo>
                  <a:lnTo>
                    <a:pt x="255" y="390"/>
                  </a:lnTo>
                  <a:lnTo>
                    <a:pt x="256" y="376"/>
                  </a:lnTo>
                  <a:lnTo>
                    <a:pt x="257" y="364"/>
                  </a:lnTo>
                  <a:lnTo>
                    <a:pt x="258" y="350"/>
                  </a:lnTo>
                  <a:lnTo>
                    <a:pt x="260" y="337"/>
                  </a:lnTo>
                  <a:lnTo>
                    <a:pt x="263" y="324"/>
                  </a:lnTo>
                  <a:lnTo>
                    <a:pt x="265" y="311"/>
                  </a:lnTo>
                  <a:lnTo>
                    <a:pt x="269" y="298"/>
                  </a:lnTo>
                  <a:lnTo>
                    <a:pt x="273" y="285"/>
                  </a:lnTo>
                  <a:lnTo>
                    <a:pt x="277" y="274"/>
                  </a:lnTo>
                  <a:lnTo>
                    <a:pt x="280" y="261"/>
                  </a:lnTo>
                  <a:lnTo>
                    <a:pt x="286" y="248"/>
                  </a:lnTo>
                  <a:lnTo>
                    <a:pt x="291" y="237"/>
                  </a:lnTo>
                  <a:lnTo>
                    <a:pt x="297" y="225"/>
                  </a:lnTo>
                  <a:lnTo>
                    <a:pt x="304" y="214"/>
                  </a:lnTo>
                  <a:lnTo>
                    <a:pt x="309" y="203"/>
                  </a:lnTo>
                  <a:lnTo>
                    <a:pt x="324" y="181"/>
                  </a:lnTo>
                  <a:lnTo>
                    <a:pt x="340" y="160"/>
                  </a:lnTo>
                  <a:lnTo>
                    <a:pt x="357" y="141"/>
                  </a:lnTo>
                  <a:lnTo>
                    <a:pt x="375" y="121"/>
                  </a:lnTo>
                  <a:lnTo>
                    <a:pt x="395" y="105"/>
                  </a:lnTo>
                  <a:lnTo>
                    <a:pt x="405" y="96"/>
                  </a:lnTo>
                  <a:lnTo>
                    <a:pt x="416" y="88"/>
                  </a:lnTo>
                  <a:lnTo>
                    <a:pt x="427" y="82"/>
                  </a:lnTo>
                  <a:lnTo>
                    <a:pt x="438" y="75"/>
                  </a:lnTo>
                  <a:lnTo>
                    <a:pt x="450" y="68"/>
                  </a:lnTo>
                  <a:lnTo>
                    <a:pt x="462" y="61"/>
                  </a:lnTo>
                  <a:lnTo>
                    <a:pt x="476" y="54"/>
                  </a:lnTo>
                  <a:lnTo>
                    <a:pt x="492" y="47"/>
                  </a:lnTo>
                  <a:lnTo>
                    <a:pt x="506" y="40"/>
                  </a:lnTo>
                  <a:lnTo>
                    <a:pt x="523" y="34"/>
                  </a:lnTo>
                  <a:lnTo>
                    <a:pt x="538" y="28"/>
                  </a:lnTo>
                  <a:lnTo>
                    <a:pt x="554" y="23"/>
                  </a:lnTo>
                  <a:lnTo>
                    <a:pt x="570" y="18"/>
                  </a:lnTo>
                  <a:lnTo>
                    <a:pt x="587" y="14"/>
                  </a:lnTo>
                  <a:lnTo>
                    <a:pt x="602" y="10"/>
                  </a:lnTo>
                  <a:lnTo>
                    <a:pt x="619" y="7"/>
                  </a:lnTo>
                  <a:lnTo>
                    <a:pt x="635" y="4"/>
                  </a:lnTo>
                  <a:lnTo>
                    <a:pt x="651" y="2"/>
                  </a:lnTo>
                  <a:lnTo>
                    <a:pt x="667" y="0"/>
                  </a:lnTo>
                  <a:lnTo>
                    <a:pt x="683" y="0"/>
                  </a:lnTo>
                  <a:lnTo>
                    <a:pt x="698" y="0"/>
                  </a:lnTo>
                  <a:lnTo>
                    <a:pt x="715" y="0"/>
                  </a:lnTo>
                  <a:lnTo>
                    <a:pt x="734" y="2"/>
                  </a:lnTo>
                  <a:lnTo>
                    <a:pt x="755" y="4"/>
                  </a:lnTo>
                  <a:lnTo>
                    <a:pt x="776" y="6"/>
                  </a:lnTo>
                  <a:lnTo>
                    <a:pt x="797" y="9"/>
                  </a:lnTo>
                  <a:lnTo>
                    <a:pt x="818" y="13"/>
                  </a:lnTo>
                  <a:lnTo>
                    <a:pt x="841" y="17"/>
                  </a:lnTo>
                  <a:lnTo>
                    <a:pt x="861" y="23"/>
                  </a:lnTo>
                  <a:lnTo>
                    <a:pt x="882" y="29"/>
                  </a:lnTo>
                  <a:lnTo>
                    <a:pt x="903" y="37"/>
                  </a:lnTo>
                  <a:lnTo>
                    <a:pt x="912" y="42"/>
                  </a:lnTo>
                  <a:lnTo>
                    <a:pt x="922" y="47"/>
                  </a:lnTo>
                  <a:lnTo>
                    <a:pt x="932" y="53"/>
                  </a:lnTo>
                  <a:lnTo>
                    <a:pt x="942" y="58"/>
                  </a:lnTo>
                  <a:lnTo>
                    <a:pt x="950" y="65"/>
                  </a:lnTo>
                  <a:lnTo>
                    <a:pt x="959" y="72"/>
                  </a:lnTo>
                  <a:lnTo>
                    <a:pt x="967" y="80"/>
                  </a:lnTo>
                  <a:lnTo>
                    <a:pt x="975" y="88"/>
                  </a:lnTo>
                  <a:lnTo>
                    <a:pt x="983" y="96"/>
                  </a:lnTo>
                  <a:lnTo>
                    <a:pt x="990" y="105"/>
                  </a:lnTo>
                  <a:lnTo>
                    <a:pt x="997" y="115"/>
                  </a:lnTo>
                  <a:lnTo>
                    <a:pt x="1004" y="125"/>
                  </a:lnTo>
                  <a:lnTo>
                    <a:pt x="1009" y="137"/>
                  </a:lnTo>
                  <a:lnTo>
                    <a:pt x="1015" y="149"/>
                  </a:lnTo>
                  <a:lnTo>
                    <a:pt x="1021" y="162"/>
                  </a:lnTo>
                  <a:lnTo>
                    <a:pt x="1026" y="176"/>
                  </a:lnTo>
                  <a:lnTo>
                    <a:pt x="1032" y="190"/>
                  </a:lnTo>
                  <a:lnTo>
                    <a:pt x="1037" y="205"/>
                  </a:lnTo>
                  <a:lnTo>
                    <a:pt x="1043" y="219"/>
                  </a:lnTo>
                  <a:lnTo>
                    <a:pt x="1049" y="234"/>
                  </a:lnTo>
                  <a:lnTo>
                    <a:pt x="1056" y="247"/>
                  </a:lnTo>
                  <a:lnTo>
                    <a:pt x="1064" y="260"/>
                  </a:lnTo>
                  <a:lnTo>
                    <a:pt x="1083" y="269"/>
                  </a:lnTo>
                  <a:lnTo>
                    <a:pt x="1101" y="278"/>
                  </a:lnTo>
                  <a:lnTo>
                    <a:pt x="1120" y="286"/>
                  </a:lnTo>
                  <a:lnTo>
                    <a:pt x="1137" y="297"/>
                  </a:lnTo>
                  <a:lnTo>
                    <a:pt x="1155" y="309"/>
                  </a:lnTo>
                  <a:lnTo>
                    <a:pt x="1171" y="320"/>
                  </a:lnTo>
                  <a:lnTo>
                    <a:pt x="1188" y="333"/>
                  </a:lnTo>
                  <a:lnTo>
                    <a:pt x="1204" y="346"/>
                  </a:lnTo>
                  <a:lnTo>
                    <a:pt x="1204" y="348"/>
                  </a:lnTo>
                  <a:lnTo>
                    <a:pt x="1204" y="350"/>
                  </a:lnTo>
                  <a:lnTo>
                    <a:pt x="1203" y="353"/>
                  </a:lnTo>
                  <a:lnTo>
                    <a:pt x="1201" y="356"/>
                  </a:lnTo>
                  <a:lnTo>
                    <a:pt x="1198" y="358"/>
                  </a:lnTo>
                  <a:lnTo>
                    <a:pt x="1191" y="362"/>
                  </a:lnTo>
                  <a:lnTo>
                    <a:pt x="1184" y="365"/>
                  </a:lnTo>
                  <a:lnTo>
                    <a:pt x="1173" y="368"/>
                  </a:lnTo>
                  <a:lnTo>
                    <a:pt x="1162" y="370"/>
                  </a:lnTo>
                  <a:lnTo>
                    <a:pt x="1149" y="371"/>
                  </a:lnTo>
                  <a:lnTo>
                    <a:pt x="1124" y="373"/>
                  </a:lnTo>
                  <a:lnTo>
                    <a:pt x="1111" y="374"/>
                  </a:lnTo>
                  <a:lnTo>
                    <a:pt x="1100" y="376"/>
                  </a:lnTo>
                  <a:lnTo>
                    <a:pt x="1094" y="377"/>
                  </a:lnTo>
                  <a:lnTo>
                    <a:pt x="1089" y="379"/>
                  </a:lnTo>
                  <a:lnTo>
                    <a:pt x="1088" y="392"/>
                  </a:lnTo>
                  <a:lnTo>
                    <a:pt x="1086" y="404"/>
                  </a:lnTo>
                  <a:lnTo>
                    <a:pt x="1083" y="415"/>
                  </a:lnTo>
                  <a:lnTo>
                    <a:pt x="1080" y="427"/>
                  </a:lnTo>
                  <a:lnTo>
                    <a:pt x="1077" y="438"/>
                  </a:lnTo>
                  <a:lnTo>
                    <a:pt x="1072" y="449"/>
                  </a:lnTo>
                  <a:lnTo>
                    <a:pt x="1068" y="460"/>
                  </a:lnTo>
                  <a:lnTo>
                    <a:pt x="1061" y="469"/>
                  </a:lnTo>
                  <a:lnTo>
                    <a:pt x="1062" y="477"/>
                  </a:lnTo>
                  <a:lnTo>
                    <a:pt x="1062" y="485"/>
                  </a:lnTo>
                  <a:lnTo>
                    <a:pt x="1062" y="493"/>
                  </a:lnTo>
                  <a:lnTo>
                    <a:pt x="1061" y="501"/>
                  </a:lnTo>
                  <a:lnTo>
                    <a:pt x="1058" y="516"/>
                  </a:lnTo>
                  <a:lnTo>
                    <a:pt x="1054" y="530"/>
                  </a:lnTo>
                  <a:lnTo>
                    <a:pt x="1048" y="543"/>
                  </a:lnTo>
                  <a:lnTo>
                    <a:pt x="1041" y="557"/>
                  </a:lnTo>
                  <a:lnTo>
                    <a:pt x="1033" y="568"/>
                  </a:lnTo>
                  <a:lnTo>
                    <a:pt x="1022" y="581"/>
                  </a:lnTo>
                  <a:lnTo>
                    <a:pt x="1025" y="589"/>
                  </a:lnTo>
                  <a:lnTo>
                    <a:pt x="1026" y="597"/>
                  </a:lnTo>
                  <a:lnTo>
                    <a:pt x="1028" y="604"/>
                  </a:lnTo>
                  <a:lnTo>
                    <a:pt x="1028" y="611"/>
                  </a:lnTo>
                  <a:lnTo>
                    <a:pt x="1029" y="619"/>
                  </a:lnTo>
                  <a:lnTo>
                    <a:pt x="1028" y="627"/>
                  </a:lnTo>
                  <a:lnTo>
                    <a:pt x="1026" y="641"/>
                  </a:lnTo>
                  <a:lnTo>
                    <a:pt x="1023" y="656"/>
                  </a:lnTo>
                  <a:lnTo>
                    <a:pt x="1018" y="670"/>
                  </a:lnTo>
                  <a:lnTo>
                    <a:pt x="1012" y="684"/>
                  </a:lnTo>
                  <a:lnTo>
                    <a:pt x="1005" y="697"/>
                  </a:lnTo>
                  <a:lnTo>
                    <a:pt x="1001" y="704"/>
                  </a:lnTo>
                  <a:lnTo>
                    <a:pt x="995" y="711"/>
                  </a:lnTo>
                  <a:lnTo>
                    <a:pt x="989" y="718"/>
                  </a:lnTo>
                  <a:lnTo>
                    <a:pt x="977" y="728"/>
                  </a:lnTo>
                  <a:lnTo>
                    <a:pt x="971" y="733"/>
                  </a:lnTo>
                  <a:lnTo>
                    <a:pt x="958" y="742"/>
                  </a:lnTo>
                  <a:lnTo>
                    <a:pt x="943" y="749"/>
                  </a:lnTo>
                  <a:lnTo>
                    <a:pt x="930" y="755"/>
                  </a:lnTo>
                  <a:lnTo>
                    <a:pt x="915" y="759"/>
                  </a:lnTo>
                  <a:lnTo>
                    <a:pt x="900" y="763"/>
                  </a:lnTo>
                  <a:lnTo>
                    <a:pt x="885" y="766"/>
                  </a:lnTo>
                  <a:lnTo>
                    <a:pt x="871" y="769"/>
                  </a:lnTo>
                  <a:lnTo>
                    <a:pt x="841" y="774"/>
                  </a:lnTo>
                  <a:lnTo>
                    <a:pt x="826" y="776"/>
                  </a:lnTo>
                  <a:lnTo>
                    <a:pt x="813" y="779"/>
                  </a:lnTo>
                  <a:lnTo>
                    <a:pt x="799" y="782"/>
                  </a:lnTo>
                  <a:lnTo>
                    <a:pt x="786" y="786"/>
                  </a:lnTo>
                  <a:lnTo>
                    <a:pt x="771" y="791"/>
                  </a:lnTo>
                  <a:lnTo>
                    <a:pt x="757" y="798"/>
                  </a:lnTo>
                  <a:lnTo>
                    <a:pt x="744" y="805"/>
                  </a:lnTo>
                  <a:lnTo>
                    <a:pt x="732" y="814"/>
                  </a:lnTo>
                  <a:lnTo>
                    <a:pt x="720" y="821"/>
                  </a:lnTo>
                  <a:lnTo>
                    <a:pt x="710" y="830"/>
                  </a:lnTo>
                  <a:lnTo>
                    <a:pt x="700" y="840"/>
                  </a:lnTo>
                  <a:lnTo>
                    <a:pt x="690" y="849"/>
                  </a:lnTo>
                  <a:lnTo>
                    <a:pt x="691" y="853"/>
                  </a:lnTo>
                  <a:lnTo>
                    <a:pt x="692" y="859"/>
                  </a:lnTo>
                  <a:lnTo>
                    <a:pt x="694" y="863"/>
                  </a:lnTo>
                  <a:lnTo>
                    <a:pt x="697" y="868"/>
                  </a:lnTo>
                  <a:lnTo>
                    <a:pt x="700" y="872"/>
                  </a:lnTo>
                  <a:lnTo>
                    <a:pt x="704" y="875"/>
                  </a:lnTo>
                  <a:lnTo>
                    <a:pt x="713" y="882"/>
                  </a:lnTo>
                  <a:lnTo>
                    <a:pt x="721" y="886"/>
                  </a:lnTo>
                  <a:lnTo>
                    <a:pt x="731" y="891"/>
                  </a:lnTo>
                  <a:lnTo>
                    <a:pt x="741" y="895"/>
                  </a:lnTo>
                  <a:lnTo>
                    <a:pt x="749" y="900"/>
                  </a:lnTo>
                  <a:lnTo>
                    <a:pt x="760" y="906"/>
                  </a:lnTo>
                  <a:lnTo>
                    <a:pt x="771" y="912"/>
                  </a:lnTo>
                  <a:lnTo>
                    <a:pt x="782" y="918"/>
                  </a:lnTo>
                  <a:lnTo>
                    <a:pt x="791" y="925"/>
                  </a:lnTo>
                  <a:lnTo>
                    <a:pt x="800" y="933"/>
                  </a:lnTo>
                  <a:lnTo>
                    <a:pt x="808" y="940"/>
                  </a:lnTo>
                  <a:lnTo>
                    <a:pt x="815" y="947"/>
                  </a:lnTo>
                  <a:lnTo>
                    <a:pt x="821" y="955"/>
                  </a:lnTo>
                  <a:lnTo>
                    <a:pt x="827" y="964"/>
                  </a:lnTo>
                  <a:lnTo>
                    <a:pt x="833" y="973"/>
                  </a:lnTo>
                  <a:lnTo>
                    <a:pt x="838" y="981"/>
                  </a:lnTo>
                  <a:lnTo>
                    <a:pt x="843" y="990"/>
                  </a:lnTo>
                  <a:lnTo>
                    <a:pt x="850" y="1008"/>
                  </a:lnTo>
                  <a:lnTo>
                    <a:pt x="857" y="1027"/>
                  </a:lnTo>
                  <a:lnTo>
                    <a:pt x="864" y="1046"/>
                  </a:lnTo>
                  <a:lnTo>
                    <a:pt x="870" y="1066"/>
                  </a:lnTo>
                  <a:lnTo>
                    <a:pt x="877" y="1085"/>
                  </a:lnTo>
                  <a:lnTo>
                    <a:pt x="882" y="1106"/>
                  </a:lnTo>
                  <a:lnTo>
                    <a:pt x="890" y="1126"/>
                  </a:lnTo>
                  <a:lnTo>
                    <a:pt x="899" y="1145"/>
                  </a:lnTo>
                  <a:lnTo>
                    <a:pt x="904" y="1155"/>
                  </a:lnTo>
                  <a:lnTo>
                    <a:pt x="910" y="1166"/>
                  </a:lnTo>
                  <a:lnTo>
                    <a:pt x="915" y="1174"/>
                  </a:lnTo>
                  <a:lnTo>
                    <a:pt x="921" y="1184"/>
                  </a:lnTo>
                  <a:lnTo>
                    <a:pt x="924" y="1188"/>
                  </a:lnTo>
                  <a:lnTo>
                    <a:pt x="927" y="1193"/>
                  </a:lnTo>
                  <a:lnTo>
                    <a:pt x="934" y="1203"/>
                  </a:lnTo>
                  <a:lnTo>
                    <a:pt x="941" y="1215"/>
                  </a:lnTo>
                  <a:lnTo>
                    <a:pt x="947" y="1227"/>
                  </a:lnTo>
                  <a:lnTo>
                    <a:pt x="955" y="1239"/>
                  </a:lnTo>
                  <a:lnTo>
                    <a:pt x="962" y="1250"/>
                  </a:lnTo>
                  <a:lnTo>
                    <a:pt x="966" y="1255"/>
                  </a:lnTo>
                  <a:lnTo>
                    <a:pt x="970" y="1260"/>
                  </a:lnTo>
                  <a:lnTo>
                    <a:pt x="974" y="1264"/>
                  </a:lnTo>
                  <a:lnTo>
                    <a:pt x="977" y="1266"/>
                  </a:lnTo>
                  <a:lnTo>
                    <a:pt x="976" y="1270"/>
                  </a:lnTo>
                  <a:lnTo>
                    <a:pt x="975" y="1272"/>
                  </a:lnTo>
                  <a:lnTo>
                    <a:pt x="974" y="1275"/>
                  </a:lnTo>
                  <a:lnTo>
                    <a:pt x="971" y="1277"/>
                  </a:lnTo>
                  <a:lnTo>
                    <a:pt x="966" y="1280"/>
                  </a:lnTo>
                  <a:lnTo>
                    <a:pt x="960" y="1284"/>
                  </a:lnTo>
                  <a:lnTo>
                    <a:pt x="957" y="1286"/>
                  </a:lnTo>
                  <a:lnTo>
                    <a:pt x="955" y="1289"/>
                  </a:lnTo>
                  <a:lnTo>
                    <a:pt x="954" y="1293"/>
                  </a:lnTo>
                  <a:lnTo>
                    <a:pt x="954" y="1297"/>
                  </a:lnTo>
                  <a:lnTo>
                    <a:pt x="954" y="1303"/>
                  </a:lnTo>
                  <a:lnTo>
                    <a:pt x="956" y="1310"/>
                  </a:lnTo>
                  <a:lnTo>
                    <a:pt x="958" y="1314"/>
                  </a:lnTo>
                  <a:lnTo>
                    <a:pt x="960" y="1318"/>
                  </a:lnTo>
                  <a:lnTo>
                    <a:pt x="962" y="1322"/>
                  </a:lnTo>
                  <a:lnTo>
                    <a:pt x="964" y="1328"/>
                  </a:lnTo>
                  <a:lnTo>
                    <a:pt x="973" y="1330"/>
                  </a:lnTo>
                  <a:lnTo>
                    <a:pt x="982" y="1332"/>
                  </a:lnTo>
                  <a:lnTo>
                    <a:pt x="992" y="1334"/>
                  </a:lnTo>
                  <a:lnTo>
                    <a:pt x="1003" y="1335"/>
                  </a:lnTo>
                  <a:lnTo>
                    <a:pt x="1025" y="1338"/>
                  </a:lnTo>
                  <a:lnTo>
                    <a:pt x="1048" y="1340"/>
                  </a:lnTo>
                  <a:lnTo>
                    <a:pt x="1071" y="1342"/>
                  </a:lnTo>
                  <a:lnTo>
                    <a:pt x="1095" y="1345"/>
                  </a:lnTo>
                  <a:lnTo>
                    <a:pt x="1106" y="1347"/>
                  </a:lnTo>
                  <a:lnTo>
                    <a:pt x="1118" y="1349"/>
                  </a:lnTo>
                  <a:lnTo>
                    <a:pt x="1129" y="1352"/>
                  </a:lnTo>
                  <a:lnTo>
                    <a:pt x="1138" y="1355"/>
                  </a:lnTo>
                  <a:lnTo>
                    <a:pt x="1152" y="1338"/>
                  </a:lnTo>
                  <a:lnTo>
                    <a:pt x="1166" y="1320"/>
                  </a:lnTo>
                  <a:lnTo>
                    <a:pt x="1181" y="1301"/>
                  </a:lnTo>
                  <a:lnTo>
                    <a:pt x="1196" y="1282"/>
                  </a:lnTo>
                  <a:lnTo>
                    <a:pt x="1228" y="1244"/>
                  </a:lnTo>
                  <a:lnTo>
                    <a:pt x="1245" y="1226"/>
                  </a:lnTo>
                  <a:lnTo>
                    <a:pt x="1261" y="1209"/>
                  </a:lnTo>
                  <a:lnTo>
                    <a:pt x="1285" y="1184"/>
                  </a:lnTo>
                  <a:lnTo>
                    <a:pt x="1308" y="1160"/>
                  </a:lnTo>
                  <a:lnTo>
                    <a:pt x="1332" y="1137"/>
                  </a:lnTo>
                  <a:lnTo>
                    <a:pt x="1356" y="1115"/>
                  </a:lnTo>
                  <a:lnTo>
                    <a:pt x="1444" y="1070"/>
                  </a:lnTo>
                  <a:lnTo>
                    <a:pt x="1606" y="1079"/>
                  </a:lnTo>
                  <a:lnTo>
                    <a:pt x="1810" y="1112"/>
                  </a:lnTo>
                </a:path>
              </a:pathLst>
            </a:custGeom>
            <a:solidFill>
              <a:srgbClr val="000000"/>
            </a:solidFill>
            <a:ln w="1588">
              <a:solidFill>
                <a:srgbClr val="000000"/>
              </a:solidFill>
              <a:round/>
              <a:headEnd/>
              <a:tailEnd/>
            </a:ln>
          </p:spPr>
          <p:txBody>
            <a:bodyPr/>
            <a:lstStyle/>
            <a:p>
              <a:endParaRPr lang="en-US" sz="2700"/>
            </a:p>
          </p:txBody>
        </p:sp>
        <p:sp>
          <p:nvSpPr>
            <p:cNvPr id="18643" name="Freeform 191"/>
            <p:cNvSpPr>
              <a:spLocks/>
            </p:cNvSpPr>
            <p:nvPr/>
          </p:nvSpPr>
          <p:spPr bwMode="auto">
            <a:xfrm>
              <a:off x="2487" y="1488"/>
              <a:ext cx="1038" cy="846"/>
            </a:xfrm>
            <a:custGeom>
              <a:avLst/>
              <a:gdLst>
                <a:gd name="T0" fmla="*/ 360 w 1038"/>
                <a:gd name="T1" fmla="*/ 672 h 846"/>
                <a:gd name="T2" fmla="*/ 426 w 1038"/>
                <a:gd name="T3" fmla="*/ 627 h 846"/>
                <a:gd name="T4" fmla="*/ 495 w 1038"/>
                <a:gd name="T5" fmla="*/ 573 h 846"/>
                <a:gd name="T6" fmla="*/ 540 w 1038"/>
                <a:gd name="T7" fmla="*/ 528 h 846"/>
                <a:gd name="T8" fmla="*/ 540 w 1038"/>
                <a:gd name="T9" fmla="*/ 474 h 846"/>
                <a:gd name="T10" fmla="*/ 567 w 1038"/>
                <a:gd name="T11" fmla="*/ 447 h 846"/>
                <a:gd name="T12" fmla="*/ 567 w 1038"/>
                <a:gd name="T13" fmla="*/ 396 h 846"/>
                <a:gd name="T14" fmla="*/ 582 w 1038"/>
                <a:gd name="T15" fmla="*/ 363 h 846"/>
                <a:gd name="T16" fmla="*/ 621 w 1038"/>
                <a:gd name="T17" fmla="*/ 369 h 846"/>
                <a:gd name="T18" fmla="*/ 636 w 1038"/>
                <a:gd name="T19" fmla="*/ 378 h 846"/>
                <a:gd name="T20" fmla="*/ 660 w 1038"/>
                <a:gd name="T21" fmla="*/ 363 h 846"/>
                <a:gd name="T22" fmla="*/ 678 w 1038"/>
                <a:gd name="T23" fmla="*/ 339 h 846"/>
                <a:gd name="T24" fmla="*/ 708 w 1038"/>
                <a:gd name="T25" fmla="*/ 315 h 846"/>
                <a:gd name="T26" fmla="*/ 750 w 1038"/>
                <a:gd name="T27" fmla="*/ 300 h 846"/>
                <a:gd name="T28" fmla="*/ 840 w 1038"/>
                <a:gd name="T29" fmla="*/ 288 h 846"/>
                <a:gd name="T30" fmla="*/ 1038 w 1038"/>
                <a:gd name="T31" fmla="*/ 126 h 846"/>
                <a:gd name="T32" fmla="*/ 1014 w 1038"/>
                <a:gd name="T33" fmla="*/ 93 h 846"/>
                <a:gd name="T34" fmla="*/ 921 w 1038"/>
                <a:gd name="T35" fmla="*/ 48 h 846"/>
                <a:gd name="T36" fmla="*/ 834 w 1038"/>
                <a:gd name="T37" fmla="*/ 30 h 846"/>
                <a:gd name="T38" fmla="*/ 744 w 1038"/>
                <a:gd name="T39" fmla="*/ 15 h 846"/>
                <a:gd name="T40" fmla="*/ 660 w 1038"/>
                <a:gd name="T41" fmla="*/ 6 h 846"/>
                <a:gd name="T42" fmla="*/ 567 w 1038"/>
                <a:gd name="T43" fmla="*/ 0 h 846"/>
                <a:gd name="T44" fmla="*/ 489 w 1038"/>
                <a:gd name="T45" fmla="*/ 48 h 846"/>
                <a:gd name="T46" fmla="*/ 441 w 1038"/>
                <a:gd name="T47" fmla="*/ 96 h 846"/>
                <a:gd name="T48" fmla="*/ 393 w 1038"/>
                <a:gd name="T49" fmla="*/ 144 h 846"/>
                <a:gd name="T50" fmla="*/ 294 w 1038"/>
                <a:gd name="T51" fmla="*/ 270 h 846"/>
                <a:gd name="T52" fmla="*/ 264 w 1038"/>
                <a:gd name="T53" fmla="*/ 312 h 846"/>
                <a:gd name="T54" fmla="*/ 249 w 1038"/>
                <a:gd name="T55" fmla="*/ 345 h 846"/>
                <a:gd name="T56" fmla="*/ 279 w 1038"/>
                <a:gd name="T57" fmla="*/ 354 h 846"/>
                <a:gd name="T58" fmla="*/ 327 w 1038"/>
                <a:gd name="T59" fmla="*/ 354 h 846"/>
                <a:gd name="T60" fmla="*/ 381 w 1038"/>
                <a:gd name="T61" fmla="*/ 318 h 846"/>
                <a:gd name="T62" fmla="*/ 432 w 1038"/>
                <a:gd name="T63" fmla="*/ 309 h 846"/>
                <a:gd name="T64" fmla="*/ 450 w 1038"/>
                <a:gd name="T65" fmla="*/ 314 h 846"/>
                <a:gd name="T66" fmla="*/ 468 w 1038"/>
                <a:gd name="T67" fmla="*/ 320 h 846"/>
                <a:gd name="T68" fmla="*/ 471 w 1038"/>
                <a:gd name="T69" fmla="*/ 336 h 846"/>
                <a:gd name="T70" fmla="*/ 461 w 1038"/>
                <a:gd name="T71" fmla="*/ 375 h 846"/>
                <a:gd name="T72" fmla="*/ 422 w 1038"/>
                <a:gd name="T73" fmla="*/ 401 h 846"/>
                <a:gd name="T74" fmla="*/ 417 w 1038"/>
                <a:gd name="T75" fmla="*/ 413 h 846"/>
                <a:gd name="T76" fmla="*/ 425 w 1038"/>
                <a:gd name="T77" fmla="*/ 422 h 846"/>
                <a:gd name="T78" fmla="*/ 426 w 1038"/>
                <a:gd name="T79" fmla="*/ 434 h 846"/>
                <a:gd name="T80" fmla="*/ 420 w 1038"/>
                <a:gd name="T81" fmla="*/ 447 h 846"/>
                <a:gd name="T82" fmla="*/ 345 w 1038"/>
                <a:gd name="T83" fmla="*/ 492 h 846"/>
                <a:gd name="T84" fmla="*/ 312 w 1038"/>
                <a:gd name="T85" fmla="*/ 546 h 846"/>
                <a:gd name="T86" fmla="*/ 237 w 1038"/>
                <a:gd name="T87" fmla="*/ 591 h 846"/>
                <a:gd name="T88" fmla="*/ 186 w 1038"/>
                <a:gd name="T89" fmla="*/ 612 h 846"/>
                <a:gd name="T90" fmla="*/ 135 w 1038"/>
                <a:gd name="T91" fmla="*/ 621 h 846"/>
                <a:gd name="T92" fmla="*/ 72 w 1038"/>
                <a:gd name="T93" fmla="*/ 612 h 846"/>
                <a:gd name="T94" fmla="*/ 51 w 1038"/>
                <a:gd name="T95" fmla="*/ 645 h 846"/>
                <a:gd name="T96" fmla="*/ 18 w 1038"/>
                <a:gd name="T97" fmla="*/ 723 h 846"/>
                <a:gd name="T98" fmla="*/ 6 w 1038"/>
                <a:gd name="T99" fmla="*/ 774 h 846"/>
                <a:gd name="T100" fmla="*/ 0 w 1038"/>
                <a:gd name="T101" fmla="*/ 846 h 846"/>
                <a:gd name="T102" fmla="*/ 27 w 1038"/>
                <a:gd name="T103" fmla="*/ 786 h 846"/>
                <a:gd name="T104" fmla="*/ 75 w 1038"/>
                <a:gd name="T105" fmla="*/ 753 h 846"/>
                <a:gd name="T106" fmla="*/ 111 w 1038"/>
                <a:gd name="T107" fmla="*/ 738 h 846"/>
                <a:gd name="T108" fmla="*/ 171 w 1038"/>
                <a:gd name="T109" fmla="*/ 723 h 846"/>
                <a:gd name="T110" fmla="*/ 270 w 1038"/>
                <a:gd name="T111" fmla="*/ 708 h 846"/>
                <a:gd name="T112" fmla="*/ 318 w 1038"/>
                <a:gd name="T113" fmla="*/ 696 h 846"/>
                <a:gd name="T114" fmla="*/ 360 w 1038"/>
                <a:gd name="T115" fmla="*/ 672 h 8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38"/>
                <a:gd name="T175" fmla="*/ 0 h 846"/>
                <a:gd name="T176" fmla="*/ 1038 w 1038"/>
                <a:gd name="T177" fmla="*/ 846 h 8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38" h="846">
                  <a:moveTo>
                    <a:pt x="360" y="672"/>
                  </a:moveTo>
                  <a:lnTo>
                    <a:pt x="426" y="627"/>
                  </a:lnTo>
                  <a:lnTo>
                    <a:pt x="495" y="573"/>
                  </a:lnTo>
                  <a:lnTo>
                    <a:pt x="540" y="528"/>
                  </a:lnTo>
                  <a:lnTo>
                    <a:pt x="540" y="474"/>
                  </a:lnTo>
                  <a:lnTo>
                    <a:pt x="567" y="447"/>
                  </a:lnTo>
                  <a:lnTo>
                    <a:pt x="567" y="396"/>
                  </a:lnTo>
                  <a:lnTo>
                    <a:pt x="582" y="363"/>
                  </a:lnTo>
                  <a:lnTo>
                    <a:pt x="621" y="369"/>
                  </a:lnTo>
                  <a:lnTo>
                    <a:pt x="636" y="378"/>
                  </a:lnTo>
                  <a:lnTo>
                    <a:pt x="660" y="363"/>
                  </a:lnTo>
                  <a:lnTo>
                    <a:pt x="678" y="339"/>
                  </a:lnTo>
                  <a:lnTo>
                    <a:pt x="708" y="315"/>
                  </a:lnTo>
                  <a:lnTo>
                    <a:pt x="750" y="300"/>
                  </a:lnTo>
                  <a:lnTo>
                    <a:pt x="840" y="288"/>
                  </a:lnTo>
                  <a:lnTo>
                    <a:pt x="1038" y="126"/>
                  </a:lnTo>
                  <a:lnTo>
                    <a:pt x="1014" y="93"/>
                  </a:lnTo>
                  <a:lnTo>
                    <a:pt x="921" y="48"/>
                  </a:lnTo>
                  <a:lnTo>
                    <a:pt x="834" y="30"/>
                  </a:lnTo>
                  <a:lnTo>
                    <a:pt x="744" y="15"/>
                  </a:lnTo>
                  <a:lnTo>
                    <a:pt x="660" y="6"/>
                  </a:lnTo>
                  <a:lnTo>
                    <a:pt x="567" y="0"/>
                  </a:lnTo>
                  <a:lnTo>
                    <a:pt x="489" y="48"/>
                  </a:lnTo>
                  <a:lnTo>
                    <a:pt x="441" y="96"/>
                  </a:lnTo>
                  <a:lnTo>
                    <a:pt x="393" y="144"/>
                  </a:lnTo>
                  <a:lnTo>
                    <a:pt x="294" y="270"/>
                  </a:lnTo>
                  <a:lnTo>
                    <a:pt x="264" y="312"/>
                  </a:lnTo>
                  <a:lnTo>
                    <a:pt x="249" y="345"/>
                  </a:lnTo>
                  <a:lnTo>
                    <a:pt x="279" y="354"/>
                  </a:lnTo>
                  <a:lnTo>
                    <a:pt x="327" y="354"/>
                  </a:lnTo>
                  <a:lnTo>
                    <a:pt x="381" y="318"/>
                  </a:lnTo>
                  <a:lnTo>
                    <a:pt x="432" y="309"/>
                  </a:lnTo>
                  <a:lnTo>
                    <a:pt x="450" y="314"/>
                  </a:lnTo>
                  <a:lnTo>
                    <a:pt x="468" y="320"/>
                  </a:lnTo>
                  <a:lnTo>
                    <a:pt x="471" y="336"/>
                  </a:lnTo>
                  <a:lnTo>
                    <a:pt x="461" y="375"/>
                  </a:lnTo>
                  <a:lnTo>
                    <a:pt x="422" y="401"/>
                  </a:lnTo>
                  <a:lnTo>
                    <a:pt x="417" y="413"/>
                  </a:lnTo>
                  <a:lnTo>
                    <a:pt x="425" y="422"/>
                  </a:lnTo>
                  <a:lnTo>
                    <a:pt x="426" y="434"/>
                  </a:lnTo>
                  <a:lnTo>
                    <a:pt x="420" y="447"/>
                  </a:lnTo>
                  <a:lnTo>
                    <a:pt x="345" y="492"/>
                  </a:lnTo>
                  <a:lnTo>
                    <a:pt x="312" y="546"/>
                  </a:lnTo>
                  <a:lnTo>
                    <a:pt x="237" y="591"/>
                  </a:lnTo>
                  <a:lnTo>
                    <a:pt x="186" y="612"/>
                  </a:lnTo>
                  <a:lnTo>
                    <a:pt x="135" y="621"/>
                  </a:lnTo>
                  <a:lnTo>
                    <a:pt x="72" y="612"/>
                  </a:lnTo>
                  <a:lnTo>
                    <a:pt x="51" y="645"/>
                  </a:lnTo>
                  <a:lnTo>
                    <a:pt x="18" y="723"/>
                  </a:lnTo>
                  <a:lnTo>
                    <a:pt x="6" y="774"/>
                  </a:lnTo>
                  <a:lnTo>
                    <a:pt x="0" y="846"/>
                  </a:lnTo>
                  <a:lnTo>
                    <a:pt x="27" y="786"/>
                  </a:lnTo>
                  <a:lnTo>
                    <a:pt x="75" y="753"/>
                  </a:lnTo>
                  <a:lnTo>
                    <a:pt x="111" y="738"/>
                  </a:lnTo>
                  <a:lnTo>
                    <a:pt x="171" y="723"/>
                  </a:lnTo>
                  <a:lnTo>
                    <a:pt x="270" y="708"/>
                  </a:lnTo>
                  <a:lnTo>
                    <a:pt x="318" y="696"/>
                  </a:lnTo>
                  <a:lnTo>
                    <a:pt x="360" y="672"/>
                  </a:lnTo>
                  <a:close/>
                </a:path>
              </a:pathLst>
            </a:custGeom>
            <a:solidFill>
              <a:schemeClr val="tx1"/>
            </a:solidFill>
            <a:ln w="9525">
              <a:noFill/>
              <a:round/>
              <a:headEnd/>
              <a:tailEnd/>
            </a:ln>
          </p:spPr>
          <p:txBody>
            <a:bodyPr wrap="none"/>
            <a:lstStyle/>
            <a:p>
              <a:endParaRPr lang="en-US" sz="2700"/>
            </a:p>
          </p:txBody>
        </p:sp>
        <p:sp>
          <p:nvSpPr>
            <p:cNvPr id="18644" name="Freeform 192"/>
            <p:cNvSpPr>
              <a:spLocks/>
            </p:cNvSpPr>
            <p:nvPr/>
          </p:nvSpPr>
          <p:spPr bwMode="auto">
            <a:xfrm>
              <a:off x="1888" y="426"/>
              <a:ext cx="862" cy="465"/>
            </a:xfrm>
            <a:custGeom>
              <a:avLst/>
              <a:gdLst>
                <a:gd name="T0" fmla="*/ 1 w 1723"/>
                <a:gd name="T1" fmla="*/ 0 h 931"/>
                <a:gd name="T2" fmla="*/ 1 w 1723"/>
                <a:gd name="T3" fmla="*/ 0 h 931"/>
                <a:gd name="T4" fmla="*/ 1 w 1723"/>
                <a:gd name="T5" fmla="*/ 0 h 931"/>
                <a:gd name="T6" fmla="*/ 1 w 1723"/>
                <a:gd name="T7" fmla="*/ 0 h 931"/>
                <a:gd name="T8" fmla="*/ 1 w 1723"/>
                <a:gd name="T9" fmla="*/ 0 h 931"/>
                <a:gd name="T10" fmla="*/ 1 w 1723"/>
                <a:gd name="T11" fmla="*/ 0 h 931"/>
                <a:gd name="T12" fmla="*/ 1 w 1723"/>
                <a:gd name="T13" fmla="*/ 0 h 931"/>
                <a:gd name="T14" fmla="*/ 1 w 1723"/>
                <a:gd name="T15" fmla="*/ 0 h 931"/>
                <a:gd name="T16" fmla="*/ 1 w 1723"/>
                <a:gd name="T17" fmla="*/ 0 h 931"/>
                <a:gd name="T18" fmla="*/ 1 w 1723"/>
                <a:gd name="T19" fmla="*/ 0 h 931"/>
                <a:gd name="T20" fmla="*/ 1 w 1723"/>
                <a:gd name="T21" fmla="*/ 0 h 931"/>
                <a:gd name="T22" fmla="*/ 1 w 1723"/>
                <a:gd name="T23" fmla="*/ 0 h 931"/>
                <a:gd name="T24" fmla="*/ 1 w 1723"/>
                <a:gd name="T25" fmla="*/ 0 h 931"/>
                <a:gd name="T26" fmla="*/ 1 w 1723"/>
                <a:gd name="T27" fmla="*/ 0 h 931"/>
                <a:gd name="T28" fmla="*/ 1 w 1723"/>
                <a:gd name="T29" fmla="*/ 0 h 931"/>
                <a:gd name="T30" fmla="*/ 1 w 1723"/>
                <a:gd name="T31" fmla="*/ 0 h 931"/>
                <a:gd name="T32" fmla="*/ 1 w 1723"/>
                <a:gd name="T33" fmla="*/ 0 h 931"/>
                <a:gd name="T34" fmla="*/ 1 w 1723"/>
                <a:gd name="T35" fmla="*/ 0 h 931"/>
                <a:gd name="T36" fmla="*/ 1 w 1723"/>
                <a:gd name="T37" fmla="*/ 0 h 931"/>
                <a:gd name="T38" fmla="*/ 1 w 1723"/>
                <a:gd name="T39" fmla="*/ 0 h 931"/>
                <a:gd name="T40" fmla="*/ 1 w 1723"/>
                <a:gd name="T41" fmla="*/ 0 h 931"/>
                <a:gd name="T42" fmla="*/ 1 w 1723"/>
                <a:gd name="T43" fmla="*/ 0 h 931"/>
                <a:gd name="T44" fmla="*/ 1 w 1723"/>
                <a:gd name="T45" fmla="*/ 0 h 931"/>
                <a:gd name="T46" fmla="*/ 1 w 1723"/>
                <a:gd name="T47" fmla="*/ 0 h 931"/>
                <a:gd name="T48" fmla="*/ 1 w 1723"/>
                <a:gd name="T49" fmla="*/ 0 h 931"/>
                <a:gd name="T50" fmla="*/ 0 w 1723"/>
                <a:gd name="T51" fmla="*/ 0 h 931"/>
                <a:gd name="T52" fmla="*/ 1 w 1723"/>
                <a:gd name="T53" fmla="*/ 0 h 931"/>
                <a:gd name="T54" fmla="*/ 1 w 1723"/>
                <a:gd name="T55" fmla="*/ 0 h 931"/>
                <a:gd name="T56" fmla="*/ 1 w 1723"/>
                <a:gd name="T57" fmla="*/ 0 h 931"/>
                <a:gd name="T58" fmla="*/ 1 w 1723"/>
                <a:gd name="T59" fmla="*/ 0 h 931"/>
                <a:gd name="T60" fmla="*/ 1 w 1723"/>
                <a:gd name="T61" fmla="*/ 0 h 931"/>
                <a:gd name="T62" fmla="*/ 1 w 1723"/>
                <a:gd name="T63" fmla="*/ 0 h 931"/>
                <a:gd name="T64" fmla="*/ 1 w 1723"/>
                <a:gd name="T65" fmla="*/ 0 h 931"/>
                <a:gd name="T66" fmla="*/ 1 w 1723"/>
                <a:gd name="T67" fmla="*/ 0 h 931"/>
                <a:gd name="T68" fmla="*/ 1 w 1723"/>
                <a:gd name="T69" fmla="*/ 0 h 931"/>
                <a:gd name="T70" fmla="*/ 1 w 1723"/>
                <a:gd name="T71" fmla="*/ 0 h 931"/>
                <a:gd name="T72" fmla="*/ 1 w 1723"/>
                <a:gd name="T73" fmla="*/ 0 h 931"/>
                <a:gd name="T74" fmla="*/ 1 w 1723"/>
                <a:gd name="T75" fmla="*/ 0 h 931"/>
                <a:gd name="T76" fmla="*/ 1 w 1723"/>
                <a:gd name="T77" fmla="*/ 0 h 931"/>
                <a:gd name="T78" fmla="*/ 1 w 1723"/>
                <a:gd name="T79" fmla="*/ 0 h 931"/>
                <a:gd name="T80" fmla="*/ 1 w 1723"/>
                <a:gd name="T81" fmla="*/ 0 h 931"/>
                <a:gd name="T82" fmla="*/ 1 w 1723"/>
                <a:gd name="T83" fmla="*/ 0 h 931"/>
                <a:gd name="T84" fmla="*/ 1 w 1723"/>
                <a:gd name="T85" fmla="*/ 0 h 931"/>
                <a:gd name="T86" fmla="*/ 1 w 1723"/>
                <a:gd name="T87" fmla="*/ 0 h 931"/>
                <a:gd name="T88" fmla="*/ 1 w 1723"/>
                <a:gd name="T89" fmla="*/ 0 h 931"/>
                <a:gd name="T90" fmla="*/ 1 w 1723"/>
                <a:gd name="T91" fmla="*/ 0 h 931"/>
                <a:gd name="T92" fmla="*/ 1 w 1723"/>
                <a:gd name="T93" fmla="*/ 0 h 931"/>
                <a:gd name="T94" fmla="*/ 1 w 1723"/>
                <a:gd name="T95" fmla="*/ 0 h 9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23"/>
                <a:gd name="T145" fmla="*/ 0 h 931"/>
                <a:gd name="T146" fmla="*/ 1723 w 1723"/>
                <a:gd name="T147" fmla="*/ 931 h 9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23" h="931">
                  <a:moveTo>
                    <a:pt x="1337" y="194"/>
                  </a:moveTo>
                  <a:lnTo>
                    <a:pt x="1363" y="227"/>
                  </a:lnTo>
                  <a:lnTo>
                    <a:pt x="1386" y="262"/>
                  </a:lnTo>
                  <a:lnTo>
                    <a:pt x="1405" y="299"/>
                  </a:lnTo>
                  <a:lnTo>
                    <a:pt x="1425" y="334"/>
                  </a:lnTo>
                  <a:lnTo>
                    <a:pt x="1444" y="370"/>
                  </a:lnTo>
                  <a:lnTo>
                    <a:pt x="1460" y="407"/>
                  </a:lnTo>
                  <a:lnTo>
                    <a:pt x="1491" y="485"/>
                  </a:lnTo>
                  <a:lnTo>
                    <a:pt x="1520" y="502"/>
                  </a:lnTo>
                  <a:lnTo>
                    <a:pt x="1549" y="518"/>
                  </a:lnTo>
                  <a:lnTo>
                    <a:pt x="1578" y="533"/>
                  </a:lnTo>
                  <a:lnTo>
                    <a:pt x="1609" y="547"/>
                  </a:lnTo>
                  <a:lnTo>
                    <a:pt x="1640" y="562"/>
                  </a:lnTo>
                  <a:lnTo>
                    <a:pt x="1669" y="580"/>
                  </a:lnTo>
                  <a:lnTo>
                    <a:pt x="1698" y="597"/>
                  </a:lnTo>
                  <a:lnTo>
                    <a:pt x="1710" y="609"/>
                  </a:lnTo>
                  <a:lnTo>
                    <a:pt x="1723" y="620"/>
                  </a:lnTo>
                  <a:lnTo>
                    <a:pt x="1679" y="628"/>
                  </a:lnTo>
                  <a:lnTo>
                    <a:pt x="1636" y="636"/>
                  </a:lnTo>
                  <a:lnTo>
                    <a:pt x="1591" y="642"/>
                  </a:lnTo>
                  <a:lnTo>
                    <a:pt x="1547" y="646"/>
                  </a:lnTo>
                  <a:lnTo>
                    <a:pt x="1500" y="650"/>
                  </a:lnTo>
                  <a:lnTo>
                    <a:pt x="1456" y="652"/>
                  </a:lnTo>
                  <a:lnTo>
                    <a:pt x="1363" y="652"/>
                  </a:lnTo>
                  <a:lnTo>
                    <a:pt x="1272" y="650"/>
                  </a:lnTo>
                  <a:lnTo>
                    <a:pt x="1178" y="648"/>
                  </a:lnTo>
                  <a:lnTo>
                    <a:pt x="1085" y="644"/>
                  </a:lnTo>
                  <a:lnTo>
                    <a:pt x="994" y="642"/>
                  </a:lnTo>
                  <a:lnTo>
                    <a:pt x="940" y="650"/>
                  </a:lnTo>
                  <a:lnTo>
                    <a:pt x="886" y="657"/>
                  </a:lnTo>
                  <a:lnTo>
                    <a:pt x="833" y="669"/>
                  </a:lnTo>
                  <a:lnTo>
                    <a:pt x="781" y="681"/>
                  </a:lnTo>
                  <a:lnTo>
                    <a:pt x="729" y="692"/>
                  </a:lnTo>
                  <a:lnTo>
                    <a:pt x="676" y="706"/>
                  </a:lnTo>
                  <a:lnTo>
                    <a:pt x="574" y="737"/>
                  </a:lnTo>
                  <a:lnTo>
                    <a:pt x="473" y="772"/>
                  </a:lnTo>
                  <a:lnTo>
                    <a:pt x="372" y="807"/>
                  </a:lnTo>
                  <a:lnTo>
                    <a:pt x="172" y="882"/>
                  </a:lnTo>
                  <a:lnTo>
                    <a:pt x="143" y="894"/>
                  </a:lnTo>
                  <a:lnTo>
                    <a:pt x="128" y="902"/>
                  </a:lnTo>
                  <a:lnTo>
                    <a:pt x="112" y="907"/>
                  </a:lnTo>
                  <a:lnTo>
                    <a:pt x="83" y="919"/>
                  </a:lnTo>
                  <a:lnTo>
                    <a:pt x="56" y="931"/>
                  </a:lnTo>
                  <a:lnTo>
                    <a:pt x="46" y="913"/>
                  </a:lnTo>
                  <a:lnTo>
                    <a:pt x="37" y="896"/>
                  </a:lnTo>
                  <a:lnTo>
                    <a:pt x="29" y="878"/>
                  </a:lnTo>
                  <a:lnTo>
                    <a:pt x="23" y="861"/>
                  </a:lnTo>
                  <a:lnTo>
                    <a:pt x="17" y="843"/>
                  </a:lnTo>
                  <a:lnTo>
                    <a:pt x="11" y="824"/>
                  </a:lnTo>
                  <a:lnTo>
                    <a:pt x="6" y="787"/>
                  </a:lnTo>
                  <a:lnTo>
                    <a:pt x="2" y="750"/>
                  </a:lnTo>
                  <a:lnTo>
                    <a:pt x="0" y="712"/>
                  </a:lnTo>
                  <a:lnTo>
                    <a:pt x="2" y="673"/>
                  </a:lnTo>
                  <a:lnTo>
                    <a:pt x="6" y="634"/>
                  </a:lnTo>
                  <a:lnTo>
                    <a:pt x="13" y="595"/>
                  </a:lnTo>
                  <a:lnTo>
                    <a:pt x="21" y="558"/>
                  </a:lnTo>
                  <a:lnTo>
                    <a:pt x="33" y="522"/>
                  </a:lnTo>
                  <a:lnTo>
                    <a:pt x="44" y="485"/>
                  </a:lnTo>
                  <a:lnTo>
                    <a:pt x="58" y="450"/>
                  </a:lnTo>
                  <a:lnTo>
                    <a:pt x="73" y="415"/>
                  </a:lnTo>
                  <a:lnTo>
                    <a:pt x="89" y="382"/>
                  </a:lnTo>
                  <a:lnTo>
                    <a:pt x="106" y="351"/>
                  </a:lnTo>
                  <a:lnTo>
                    <a:pt x="139" y="312"/>
                  </a:lnTo>
                  <a:lnTo>
                    <a:pt x="174" y="275"/>
                  </a:lnTo>
                  <a:lnTo>
                    <a:pt x="211" y="240"/>
                  </a:lnTo>
                  <a:lnTo>
                    <a:pt x="250" y="207"/>
                  </a:lnTo>
                  <a:lnTo>
                    <a:pt x="289" y="176"/>
                  </a:lnTo>
                  <a:lnTo>
                    <a:pt x="329" y="147"/>
                  </a:lnTo>
                  <a:lnTo>
                    <a:pt x="372" y="120"/>
                  </a:lnTo>
                  <a:lnTo>
                    <a:pt x="417" y="95"/>
                  </a:lnTo>
                  <a:lnTo>
                    <a:pt x="471" y="72"/>
                  </a:lnTo>
                  <a:lnTo>
                    <a:pt x="529" y="50"/>
                  </a:lnTo>
                  <a:lnTo>
                    <a:pt x="587" y="33"/>
                  </a:lnTo>
                  <a:lnTo>
                    <a:pt x="616" y="25"/>
                  </a:lnTo>
                  <a:lnTo>
                    <a:pt x="645" y="17"/>
                  </a:lnTo>
                  <a:lnTo>
                    <a:pt x="676" y="12"/>
                  </a:lnTo>
                  <a:lnTo>
                    <a:pt x="707" y="8"/>
                  </a:lnTo>
                  <a:lnTo>
                    <a:pt x="738" y="4"/>
                  </a:lnTo>
                  <a:lnTo>
                    <a:pt x="769" y="2"/>
                  </a:lnTo>
                  <a:lnTo>
                    <a:pt x="800" y="0"/>
                  </a:lnTo>
                  <a:lnTo>
                    <a:pt x="831" y="0"/>
                  </a:lnTo>
                  <a:lnTo>
                    <a:pt x="864" y="2"/>
                  </a:lnTo>
                  <a:lnTo>
                    <a:pt x="897" y="4"/>
                  </a:lnTo>
                  <a:lnTo>
                    <a:pt x="955" y="17"/>
                  </a:lnTo>
                  <a:lnTo>
                    <a:pt x="1018" y="29"/>
                  </a:lnTo>
                  <a:lnTo>
                    <a:pt x="1078" y="43"/>
                  </a:lnTo>
                  <a:lnTo>
                    <a:pt x="1107" y="48"/>
                  </a:lnTo>
                  <a:lnTo>
                    <a:pt x="1136" y="58"/>
                  </a:lnTo>
                  <a:lnTo>
                    <a:pt x="1165" y="68"/>
                  </a:lnTo>
                  <a:lnTo>
                    <a:pt x="1194" y="78"/>
                  </a:lnTo>
                  <a:lnTo>
                    <a:pt x="1219" y="91"/>
                  </a:lnTo>
                  <a:lnTo>
                    <a:pt x="1246" y="107"/>
                  </a:lnTo>
                  <a:lnTo>
                    <a:pt x="1272" y="124"/>
                  </a:lnTo>
                  <a:lnTo>
                    <a:pt x="1295" y="143"/>
                  </a:lnTo>
                  <a:lnTo>
                    <a:pt x="1316" y="167"/>
                  </a:lnTo>
                  <a:lnTo>
                    <a:pt x="1328" y="180"/>
                  </a:lnTo>
                  <a:lnTo>
                    <a:pt x="1337" y="194"/>
                  </a:lnTo>
                  <a:close/>
                </a:path>
              </a:pathLst>
            </a:custGeom>
            <a:solidFill>
              <a:srgbClr val="FFE532"/>
            </a:solidFill>
            <a:ln w="9525">
              <a:noFill/>
              <a:round/>
              <a:headEnd/>
              <a:tailEnd/>
            </a:ln>
          </p:spPr>
          <p:txBody>
            <a:bodyPr/>
            <a:lstStyle/>
            <a:p>
              <a:endParaRPr lang="en-US" sz="2700"/>
            </a:p>
          </p:txBody>
        </p:sp>
        <p:sp>
          <p:nvSpPr>
            <p:cNvPr id="18645" name="Freeform 193"/>
            <p:cNvSpPr>
              <a:spLocks/>
            </p:cNvSpPr>
            <p:nvPr/>
          </p:nvSpPr>
          <p:spPr bwMode="auto">
            <a:xfrm>
              <a:off x="2335" y="461"/>
              <a:ext cx="131" cy="190"/>
            </a:xfrm>
            <a:custGeom>
              <a:avLst/>
              <a:gdLst>
                <a:gd name="T0" fmla="*/ 1 w 262"/>
                <a:gd name="T1" fmla="*/ 1 h 380"/>
                <a:gd name="T2" fmla="*/ 1 w 262"/>
                <a:gd name="T3" fmla="*/ 1 h 380"/>
                <a:gd name="T4" fmla="*/ 1 w 262"/>
                <a:gd name="T5" fmla="*/ 1 h 380"/>
                <a:gd name="T6" fmla="*/ 1 w 262"/>
                <a:gd name="T7" fmla="*/ 1 h 380"/>
                <a:gd name="T8" fmla="*/ 1 w 262"/>
                <a:gd name="T9" fmla="*/ 1 h 380"/>
                <a:gd name="T10" fmla="*/ 1 w 262"/>
                <a:gd name="T11" fmla="*/ 1 h 380"/>
                <a:gd name="T12" fmla="*/ 1 w 262"/>
                <a:gd name="T13" fmla="*/ 1 h 380"/>
                <a:gd name="T14" fmla="*/ 1 w 262"/>
                <a:gd name="T15" fmla="*/ 1 h 380"/>
                <a:gd name="T16" fmla="*/ 1 w 262"/>
                <a:gd name="T17" fmla="*/ 1 h 380"/>
                <a:gd name="T18" fmla="*/ 1 w 262"/>
                <a:gd name="T19" fmla="*/ 1 h 380"/>
                <a:gd name="T20" fmla="*/ 1 w 262"/>
                <a:gd name="T21" fmla="*/ 1 h 380"/>
                <a:gd name="T22" fmla="*/ 1 w 262"/>
                <a:gd name="T23" fmla="*/ 1 h 380"/>
                <a:gd name="T24" fmla="*/ 1 w 262"/>
                <a:gd name="T25" fmla="*/ 1 h 380"/>
                <a:gd name="T26" fmla="*/ 1 w 262"/>
                <a:gd name="T27" fmla="*/ 1 h 380"/>
                <a:gd name="T28" fmla="*/ 1 w 262"/>
                <a:gd name="T29" fmla="*/ 1 h 380"/>
                <a:gd name="T30" fmla="*/ 1 w 262"/>
                <a:gd name="T31" fmla="*/ 1 h 380"/>
                <a:gd name="T32" fmla="*/ 1 w 262"/>
                <a:gd name="T33" fmla="*/ 1 h 380"/>
                <a:gd name="T34" fmla="*/ 1 w 262"/>
                <a:gd name="T35" fmla="*/ 1 h 380"/>
                <a:gd name="T36" fmla="*/ 1 w 262"/>
                <a:gd name="T37" fmla="*/ 1 h 380"/>
                <a:gd name="T38" fmla="*/ 1 w 262"/>
                <a:gd name="T39" fmla="*/ 1 h 380"/>
                <a:gd name="T40" fmla="*/ 1 w 262"/>
                <a:gd name="T41" fmla="*/ 1 h 380"/>
                <a:gd name="T42" fmla="*/ 1 w 262"/>
                <a:gd name="T43" fmla="*/ 1 h 380"/>
                <a:gd name="T44" fmla="*/ 1 w 262"/>
                <a:gd name="T45" fmla="*/ 1 h 380"/>
                <a:gd name="T46" fmla="*/ 1 w 262"/>
                <a:gd name="T47" fmla="*/ 1 h 380"/>
                <a:gd name="T48" fmla="*/ 1 w 262"/>
                <a:gd name="T49" fmla="*/ 1 h 380"/>
                <a:gd name="T50" fmla="*/ 1 w 262"/>
                <a:gd name="T51" fmla="*/ 1 h 380"/>
                <a:gd name="T52" fmla="*/ 1 w 262"/>
                <a:gd name="T53" fmla="*/ 1 h 380"/>
                <a:gd name="T54" fmla="*/ 1 w 262"/>
                <a:gd name="T55" fmla="*/ 1 h 380"/>
                <a:gd name="T56" fmla="*/ 1 w 262"/>
                <a:gd name="T57" fmla="*/ 1 h 380"/>
                <a:gd name="T58" fmla="*/ 1 w 262"/>
                <a:gd name="T59" fmla="*/ 1 h 380"/>
                <a:gd name="T60" fmla="*/ 1 w 262"/>
                <a:gd name="T61" fmla="*/ 1 h 380"/>
                <a:gd name="T62" fmla="*/ 1 w 262"/>
                <a:gd name="T63" fmla="*/ 1 h 380"/>
                <a:gd name="T64" fmla="*/ 1 w 262"/>
                <a:gd name="T65" fmla="*/ 1 h 380"/>
                <a:gd name="T66" fmla="*/ 1 w 262"/>
                <a:gd name="T67" fmla="*/ 1 h 380"/>
                <a:gd name="T68" fmla="*/ 1 w 262"/>
                <a:gd name="T69" fmla="*/ 1 h 380"/>
                <a:gd name="T70" fmla="*/ 1 w 262"/>
                <a:gd name="T71" fmla="*/ 1 h 380"/>
                <a:gd name="T72" fmla="*/ 0 w 262"/>
                <a:gd name="T73" fmla="*/ 1 h 380"/>
                <a:gd name="T74" fmla="*/ 0 w 262"/>
                <a:gd name="T75" fmla="*/ 1 h 380"/>
                <a:gd name="T76" fmla="*/ 1 w 262"/>
                <a:gd name="T77" fmla="*/ 1 h 380"/>
                <a:gd name="T78" fmla="*/ 1 w 262"/>
                <a:gd name="T79" fmla="*/ 1 h 380"/>
                <a:gd name="T80" fmla="*/ 1 w 262"/>
                <a:gd name="T81" fmla="*/ 1 h 380"/>
                <a:gd name="T82" fmla="*/ 1 w 262"/>
                <a:gd name="T83" fmla="*/ 1 h 380"/>
                <a:gd name="T84" fmla="*/ 1 w 262"/>
                <a:gd name="T85" fmla="*/ 0 h 380"/>
                <a:gd name="T86" fmla="*/ 1 w 262"/>
                <a:gd name="T87" fmla="*/ 0 h 380"/>
                <a:gd name="T88" fmla="*/ 1 w 262"/>
                <a:gd name="T89" fmla="*/ 0 h 380"/>
                <a:gd name="T90" fmla="*/ 1 w 262"/>
                <a:gd name="T91" fmla="*/ 1 h 380"/>
                <a:gd name="T92" fmla="*/ 1 w 262"/>
                <a:gd name="T93" fmla="*/ 1 h 380"/>
                <a:gd name="T94" fmla="*/ 1 w 262"/>
                <a:gd name="T95" fmla="*/ 1 h 380"/>
                <a:gd name="T96" fmla="*/ 1 w 262"/>
                <a:gd name="T97" fmla="*/ 1 h 380"/>
                <a:gd name="T98" fmla="*/ 1 w 262"/>
                <a:gd name="T99" fmla="*/ 1 h 380"/>
                <a:gd name="T100" fmla="*/ 1 w 262"/>
                <a:gd name="T101" fmla="*/ 1 h 380"/>
                <a:gd name="T102" fmla="*/ 1 w 262"/>
                <a:gd name="T103" fmla="*/ 1 h 380"/>
                <a:gd name="T104" fmla="*/ 1 w 262"/>
                <a:gd name="T105" fmla="*/ 1 h 3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2"/>
                <a:gd name="T160" fmla="*/ 0 h 380"/>
                <a:gd name="T161" fmla="*/ 262 w 262"/>
                <a:gd name="T162" fmla="*/ 380 h 3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2" h="380">
                  <a:moveTo>
                    <a:pt x="144" y="68"/>
                  </a:moveTo>
                  <a:lnTo>
                    <a:pt x="167" y="101"/>
                  </a:lnTo>
                  <a:lnTo>
                    <a:pt x="190" y="136"/>
                  </a:lnTo>
                  <a:lnTo>
                    <a:pt x="210" y="170"/>
                  </a:lnTo>
                  <a:lnTo>
                    <a:pt x="227" y="207"/>
                  </a:lnTo>
                  <a:lnTo>
                    <a:pt x="241" y="244"/>
                  </a:lnTo>
                  <a:lnTo>
                    <a:pt x="247" y="264"/>
                  </a:lnTo>
                  <a:lnTo>
                    <a:pt x="252" y="283"/>
                  </a:lnTo>
                  <a:lnTo>
                    <a:pt x="256" y="302"/>
                  </a:lnTo>
                  <a:lnTo>
                    <a:pt x="262" y="343"/>
                  </a:lnTo>
                  <a:lnTo>
                    <a:pt x="262" y="362"/>
                  </a:lnTo>
                  <a:lnTo>
                    <a:pt x="254" y="370"/>
                  </a:lnTo>
                  <a:lnTo>
                    <a:pt x="245" y="376"/>
                  </a:lnTo>
                  <a:lnTo>
                    <a:pt x="241" y="378"/>
                  </a:lnTo>
                  <a:lnTo>
                    <a:pt x="235" y="380"/>
                  </a:lnTo>
                  <a:lnTo>
                    <a:pt x="231" y="380"/>
                  </a:lnTo>
                  <a:lnTo>
                    <a:pt x="225" y="378"/>
                  </a:lnTo>
                  <a:lnTo>
                    <a:pt x="216" y="368"/>
                  </a:lnTo>
                  <a:lnTo>
                    <a:pt x="208" y="357"/>
                  </a:lnTo>
                  <a:lnTo>
                    <a:pt x="202" y="345"/>
                  </a:lnTo>
                  <a:lnTo>
                    <a:pt x="196" y="333"/>
                  </a:lnTo>
                  <a:lnTo>
                    <a:pt x="190" y="306"/>
                  </a:lnTo>
                  <a:lnTo>
                    <a:pt x="187" y="279"/>
                  </a:lnTo>
                  <a:lnTo>
                    <a:pt x="183" y="250"/>
                  </a:lnTo>
                  <a:lnTo>
                    <a:pt x="177" y="225"/>
                  </a:lnTo>
                  <a:lnTo>
                    <a:pt x="171" y="213"/>
                  </a:lnTo>
                  <a:lnTo>
                    <a:pt x="165" y="200"/>
                  </a:lnTo>
                  <a:lnTo>
                    <a:pt x="157" y="188"/>
                  </a:lnTo>
                  <a:lnTo>
                    <a:pt x="150" y="178"/>
                  </a:lnTo>
                  <a:lnTo>
                    <a:pt x="136" y="157"/>
                  </a:lnTo>
                  <a:lnTo>
                    <a:pt x="119" y="136"/>
                  </a:lnTo>
                  <a:lnTo>
                    <a:pt x="101" y="114"/>
                  </a:lnTo>
                  <a:lnTo>
                    <a:pt x="82" y="95"/>
                  </a:lnTo>
                  <a:lnTo>
                    <a:pt x="62" y="75"/>
                  </a:lnTo>
                  <a:lnTo>
                    <a:pt x="43" y="56"/>
                  </a:lnTo>
                  <a:lnTo>
                    <a:pt x="22" y="41"/>
                  </a:lnTo>
                  <a:lnTo>
                    <a:pt x="0" y="25"/>
                  </a:lnTo>
                  <a:lnTo>
                    <a:pt x="0" y="17"/>
                  </a:lnTo>
                  <a:lnTo>
                    <a:pt x="2" y="9"/>
                  </a:lnTo>
                  <a:lnTo>
                    <a:pt x="4" y="6"/>
                  </a:lnTo>
                  <a:lnTo>
                    <a:pt x="6" y="4"/>
                  </a:lnTo>
                  <a:lnTo>
                    <a:pt x="10" y="2"/>
                  </a:lnTo>
                  <a:lnTo>
                    <a:pt x="14" y="0"/>
                  </a:lnTo>
                  <a:lnTo>
                    <a:pt x="24" y="0"/>
                  </a:lnTo>
                  <a:lnTo>
                    <a:pt x="33" y="0"/>
                  </a:lnTo>
                  <a:lnTo>
                    <a:pt x="43" y="2"/>
                  </a:lnTo>
                  <a:lnTo>
                    <a:pt x="53" y="4"/>
                  </a:lnTo>
                  <a:lnTo>
                    <a:pt x="68" y="11"/>
                  </a:lnTo>
                  <a:lnTo>
                    <a:pt x="84" y="21"/>
                  </a:lnTo>
                  <a:lnTo>
                    <a:pt x="99" y="33"/>
                  </a:lnTo>
                  <a:lnTo>
                    <a:pt x="113" y="44"/>
                  </a:lnTo>
                  <a:lnTo>
                    <a:pt x="128" y="56"/>
                  </a:lnTo>
                  <a:lnTo>
                    <a:pt x="144" y="68"/>
                  </a:lnTo>
                  <a:close/>
                </a:path>
              </a:pathLst>
            </a:custGeom>
            <a:solidFill>
              <a:srgbClr val="000000"/>
            </a:solidFill>
            <a:ln w="9525">
              <a:noFill/>
              <a:round/>
              <a:headEnd/>
              <a:tailEnd/>
            </a:ln>
          </p:spPr>
          <p:txBody>
            <a:bodyPr/>
            <a:lstStyle/>
            <a:p>
              <a:endParaRPr lang="en-US" sz="2700"/>
            </a:p>
          </p:txBody>
        </p:sp>
        <p:sp>
          <p:nvSpPr>
            <p:cNvPr id="18646" name="Freeform 194"/>
            <p:cNvSpPr>
              <a:spLocks/>
            </p:cNvSpPr>
            <p:nvPr/>
          </p:nvSpPr>
          <p:spPr bwMode="auto">
            <a:xfrm>
              <a:off x="2180" y="505"/>
              <a:ext cx="56" cy="187"/>
            </a:xfrm>
            <a:custGeom>
              <a:avLst/>
              <a:gdLst>
                <a:gd name="T0" fmla="*/ 0 w 113"/>
                <a:gd name="T1" fmla="*/ 1 h 372"/>
                <a:gd name="T2" fmla="*/ 0 w 113"/>
                <a:gd name="T3" fmla="*/ 1 h 372"/>
                <a:gd name="T4" fmla="*/ 0 w 113"/>
                <a:gd name="T5" fmla="*/ 1 h 372"/>
                <a:gd name="T6" fmla="*/ 0 w 113"/>
                <a:gd name="T7" fmla="*/ 1 h 372"/>
                <a:gd name="T8" fmla="*/ 0 w 113"/>
                <a:gd name="T9" fmla="*/ 1 h 372"/>
                <a:gd name="T10" fmla="*/ 0 w 113"/>
                <a:gd name="T11" fmla="*/ 1 h 372"/>
                <a:gd name="T12" fmla="*/ 0 w 113"/>
                <a:gd name="T13" fmla="*/ 1 h 372"/>
                <a:gd name="T14" fmla="*/ 0 w 113"/>
                <a:gd name="T15" fmla="*/ 1 h 372"/>
                <a:gd name="T16" fmla="*/ 0 w 113"/>
                <a:gd name="T17" fmla="*/ 1 h 372"/>
                <a:gd name="T18" fmla="*/ 0 w 113"/>
                <a:gd name="T19" fmla="*/ 1 h 372"/>
                <a:gd name="T20" fmla="*/ 0 w 113"/>
                <a:gd name="T21" fmla="*/ 1 h 372"/>
                <a:gd name="T22" fmla="*/ 0 w 113"/>
                <a:gd name="T23" fmla="*/ 1 h 372"/>
                <a:gd name="T24" fmla="*/ 0 w 113"/>
                <a:gd name="T25" fmla="*/ 1 h 372"/>
                <a:gd name="T26" fmla="*/ 0 w 113"/>
                <a:gd name="T27" fmla="*/ 1 h 372"/>
                <a:gd name="T28" fmla="*/ 0 w 113"/>
                <a:gd name="T29" fmla="*/ 1 h 372"/>
                <a:gd name="T30" fmla="*/ 0 w 113"/>
                <a:gd name="T31" fmla="*/ 1 h 372"/>
                <a:gd name="T32" fmla="*/ 0 w 113"/>
                <a:gd name="T33" fmla="*/ 1 h 372"/>
                <a:gd name="T34" fmla="*/ 0 w 113"/>
                <a:gd name="T35" fmla="*/ 1 h 372"/>
                <a:gd name="T36" fmla="*/ 0 w 113"/>
                <a:gd name="T37" fmla="*/ 1 h 372"/>
                <a:gd name="T38" fmla="*/ 0 w 113"/>
                <a:gd name="T39" fmla="*/ 1 h 372"/>
                <a:gd name="T40" fmla="*/ 0 w 113"/>
                <a:gd name="T41" fmla="*/ 1 h 372"/>
                <a:gd name="T42" fmla="*/ 0 w 113"/>
                <a:gd name="T43" fmla="*/ 1 h 372"/>
                <a:gd name="T44" fmla="*/ 0 w 113"/>
                <a:gd name="T45" fmla="*/ 1 h 372"/>
                <a:gd name="T46" fmla="*/ 0 w 113"/>
                <a:gd name="T47" fmla="*/ 1 h 372"/>
                <a:gd name="T48" fmla="*/ 0 w 113"/>
                <a:gd name="T49" fmla="*/ 1 h 372"/>
                <a:gd name="T50" fmla="*/ 0 w 113"/>
                <a:gd name="T51" fmla="*/ 1 h 372"/>
                <a:gd name="T52" fmla="*/ 0 w 113"/>
                <a:gd name="T53" fmla="*/ 1 h 372"/>
                <a:gd name="T54" fmla="*/ 0 w 113"/>
                <a:gd name="T55" fmla="*/ 1 h 372"/>
                <a:gd name="T56" fmla="*/ 0 w 113"/>
                <a:gd name="T57" fmla="*/ 1 h 372"/>
                <a:gd name="T58" fmla="*/ 0 w 113"/>
                <a:gd name="T59" fmla="*/ 1 h 372"/>
                <a:gd name="T60" fmla="*/ 0 w 113"/>
                <a:gd name="T61" fmla="*/ 1 h 372"/>
                <a:gd name="T62" fmla="*/ 0 w 113"/>
                <a:gd name="T63" fmla="*/ 1 h 372"/>
                <a:gd name="T64" fmla="*/ 0 w 113"/>
                <a:gd name="T65" fmla="*/ 0 h 372"/>
                <a:gd name="T66" fmla="*/ 0 w 113"/>
                <a:gd name="T67" fmla="*/ 1 h 372"/>
                <a:gd name="T68" fmla="*/ 0 w 113"/>
                <a:gd name="T69" fmla="*/ 1 h 372"/>
                <a:gd name="T70" fmla="*/ 0 w 113"/>
                <a:gd name="T71" fmla="*/ 1 h 372"/>
                <a:gd name="T72" fmla="*/ 0 w 113"/>
                <a:gd name="T73" fmla="*/ 1 h 372"/>
                <a:gd name="T74" fmla="*/ 0 w 113"/>
                <a:gd name="T75" fmla="*/ 1 h 372"/>
                <a:gd name="T76" fmla="*/ 0 w 113"/>
                <a:gd name="T77" fmla="*/ 1 h 372"/>
                <a:gd name="T78" fmla="*/ 0 w 113"/>
                <a:gd name="T79" fmla="*/ 1 h 372"/>
                <a:gd name="T80" fmla="*/ 0 w 113"/>
                <a:gd name="T81" fmla="*/ 1 h 372"/>
                <a:gd name="T82" fmla="*/ 0 w 113"/>
                <a:gd name="T83" fmla="*/ 1 h 372"/>
                <a:gd name="T84" fmla="*/ 0 w 113"/>
                <a:gd name="T85" fmla="*/ 1 h 3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3"/>
                <a:gd name="T130" fmla="*/ 0 h 372"/>
                <a:gd name="T131" fmla="*/ 113 w 113"/>
                <a:gd name="T132" fmla="*/ 372 h 3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3" h="372">
                  <a:moveTo>
                    <a:pt x="51" y="116"/>
                  </a:moveTo>
                  <a:lnTo>
                    <a:pt x="56" y="132"/>
                  </a:lnTo>
                  <a:lnTo>
                    <a:pt x="60" y="147"/>
                  </a:lnTo>
                  <a:lnTo>
                    <a:pt x="74" y="178"/>
                  </a:lnTo>
                  <a:lnTo>
                    <a:pt x="87" y="211"/>
                  </a:lnTo>
                  <a:lnTo>
                    <a:pt x="99" y="242"/>
                  </a:lnTo>
                  <a:lnTo>
                    <a:pt x="103" y="258"/>
                  </a:lnTo>
                  <a:lnTo>
                    <a:pt x="109" y="273"/>
                  </a:lnTo>
                  <a:lnTo>
                    <a:pt x="111" y="289"/>
                  </a:lnTo>
                  <a:lnTo>
                    <a:pt x="113" y="306"/>
                  </a:lnTo>
                  <a:lnTo>
                    <a:pt x="113" y="322"/>
                  </a:lnTo>
                  <a:lnTo>
                    <a:pt x="111" y="339"/>
                  </a:lnTo>
                  <a:lnTo>
                    <a:pt x="109" y="355"/>
                  </a:lnTo>
                  <a:lnTo>
                    <a:pt x="101" y="372"/>
                  </a:lnTo>
                  <a:lnTo>
                    <a:pt x="91" y="370"/>
                  </a:lnTo>
                  <a:lnTo>
                    <a:pt x="82" y="366"/>
                  </a:lnTo>
                  <a:lnTo>
                    <a:pt x="74" y="363"/>
                  </a:lnTo>
                  <a:lnTo>
                    <a:pt x="66" y="357"/>
                  </a:lnTo>
                  <a:lnTo>
                    <a:pt x="60" y="349"/>
                  </a:lnTo>
                  <a:lnTo>
                    <a:pt x="56" y="339"/>
                  </a:lnTo>
                  <a:lnTo>
                    <a:pt x="53" y="332"/>
                  </a:lnTo>
                  <a:lnTo>
                    <a:pt x="49" y="322"/>
                  </a:lnTo>
                  <a:lnTo>
                    <a:pt x="45" y="301"/>
                  </a:lnTo>
                  <a:lnTo>
                    <a:pt x="41" y="279"/>
                  </a:lnTo>
                  <a:lnTo>
                    <a:pt x="37" y="258"/>
                  </a:lnTo>
                  <a:lnTo>
                    <a:pt x="33" y="238"/>
                  </a:lnTo>
                  <a:lnTo>
                    <a:pt x="29" y="207"/>
                  </a:lnTo>
                  <a:lnTo>
                    <a:pt x="25" y="178"/>
                  </a:lnTo>
                  <a:lnTo>
                    <a:pt x="14" y="118"/>
                  </a:lnTo>
                  <a:lnTo>
                    <a:pt x="10" y="89"/>
                  </a:lnTo>
                  <a:lnTo>
                    <a:pt x="4" y="58"/>
                  </a:lnTo>
                  <a:lnTo>
                    <a:pt x="2" y="29"/>
                  </a:lnTo>
                  <a:lnTo>
                    <a:pt x="0" y="0"/>
                  </a:lnTo>
                  <a:lnTo>
                    <a:pt x="8" y="4"/>
                  </a:lnTo>
                  <a:lnTo>
                    <a:pt x="14" y="8"/>
                  </a:lnTo>
                  <a:lnTo>
                    <a:pt x="20" y="14"/>
                  </a:lnTo>
                  <a:lnTo>
                    <a:pt x="24" y="21"/>
                  </a:lnTo>
                  <a:lnTo>
                    <a:pt x="31" y="35"/>
                  </a:lnTo>
                  <a:lnTo>
                    <a:pt x="35" y="50"/>
                  </a:lnTo>
                  <a:lnTo>
                    <a:pt x="39" y="66"/>
                  </a:lnTo>
                  <a:lnTo>
                    <a:pt x="43" y="83"/>
                  </a:lnTo>
                  <a:lnTo>
                    <a:pt x="47" y="101"/>
                  </a:lnTo>
                  <a:lnTo>
                    <a:pt x="51" y="116"/>
                  </a:lnTo>
                  <a:close/>
                </a:path>
              </a:pathLst>
            </a:custGeom>
            <a:solidFill>
              <a:srgbClr val="000000"/>
            </a:solidFill>
            <a:ln w="9525">
              <a:noFill/>
              <a:round/>
              <a:headEnd/>
              <a:tailEnd/>
            </a:ln>
          </p:spPr>
          <p:txBody>
            <a:bodyPr/>
            <a:lstStyle/>
            <a:p>
              <a:endParaRPr lang="en-US" sz="2700"/>
            </a:p>
          </p:txBody>
        </p:sp>
        <p:sp>
          <p:nvSpPr>
            <p:cNvPr id="18647" name="Freeform 195"/>
            <p:cNvSpPr>
              <a:spLocks/>
            </p:cNvSpPr>
            <p:nvPr/>
          </p:nvSpPr>
          <p:spPr bwMode="auto">
            <a:xfrm>
              <a:off x="1978" y="533"/>
              <a:ext cx="100" cy="245"/>
            </a:xfrm>
            <a:custGeom>
              <a:avLst/>
              <a:gdLst>
                <a:gd name="T0" fmla="*/ 1 w 200"/>
                <a:gd name="T1" fmla="*/ 0 h 491"/>
                <a:gd name="T2" fmla="*/ 1 w 200"/>
                <a:gd name="T3" fmla="*/ 0 h 491"/>
                <a:gd name="T4" fmla="*/ 1 w 200"/>
                <a:gd name="T5" fmla="*/ 0 h 491"/>
                <a:gd name="T6" fmla="*/ 1 w 200"/>
                <a:gd name="T7" fmla="*/ 0 h 491"/>
                <a:gd name="T8" fmla="*/ 1 w 200"/>
                <a:gd name="T9" fmla="*/ 0 h 491"/>
                <a:gd name="T10" fmla="*/ 1 w 200"/>
                <a:gd name="T11" fmla="*/ 0 h 491"/>
                <a:gd name="T12" fmla="*/ 1 w 200"/>
                <a:gd name="T13" fmla="*/ 0 h 491"/>
                <a:gd name="T14" fmla="*/ 1 w 200"/>
                <a:gd name="T15" fmla="*/ 0 h 491"/>
                <a:gd name="T16" fmla="*/ 1 w 200"/>
                <a:gd name="T17" fmla="*/ 0 h 491"/>
                <a:gd name="T18" fmla="*/ 1 w 200"/>
                <a:gd name="T19" fmla="*/ 0 h 491"/>
                <a:gd name="T20" fmla="*/ 1 w 200"/>
                <a:gd name="T21" fmla="*/ 0 h 491"/>
                <a:gd name="T22" fmla="*/ 1 w 200"/>
                <a:gd name="T23" fmla="*/ 0 h 491"/>
                <a:gd name="T24" fmla="*/ 1 w 200"/>
                <a:gd name="T25" fmla="*/ 0 h 491"/>
                <a:gd name="T26" fmla="*/ 1 w 200"/>
                <a:gd name="T27" fmla="*/ 0 h 491"/>
                <a:gd name="T28" fmla="*/ 1 w 200"/>
                <a:gd name="T29" fmla="*/ 0 h 491"/>
                <a:gd name="T30" fmla="*/ 1 w 200"/>
                <a:gd name="T31" fmla="*/ 0 h 491"/>
                <a:gd name="T32" fmla="*/ 1 w 200"/>
                <a:gd name="T33" fmla="*/ 0 h 491"/>
                <a:gd name="T34" fmla="*/ 1 w 200"/>
                <a:gd name="T35" fmla="*/ 0 h 491"/>
                <a:gd name="T36" fmla="*/ 1 w 200"/>
                <a:gd name="T37" fmla="*/ 0 h 491"/>
                <a:gd name="T38" fmla="*/ 1 w 200"/>
                <a:gd name="T39" fmla="*/ 0 h 491"/>
                <a:gd name="T40" fmla="*/ 1 w 200"/>
                <a:gd name="T41" fmla="*/ 0 h 491"/>
                <a:gd name="T42" fmla="*/ 1 w 200"/>
                <a:gd name="T43" fmla="*/ 0 h 491"/>
                <a:gd name="T44" fmla="*/ 1 w 200"/>
                <a:gd name="T45" fmla="*/ 0 h 491"/>
                <a:gd name="T46" fmla="*/ 1 w 200"/>
                <a:gd name="T47" fmla="*/ 0 h 491"/>
                <a:gd name="T48" fmla="*/ 1 w 200"/>
                <a:gd name="T49" fmla="*/ 0 h 491"/>
                <a:gd name="T50" fmla="*/ 0 w 200"/>
                <a:gd name="T51" fmla="*/ 0 h 491"/>
                <a:gd name="T52" fmla="*/ 1 w 200"/>
                <a:gd name="T53" fmla="*/ 0 h 491"/>
                <a:gd name="T54" fmla="*/ 1 w 200"/>
                <a:gd name="T55" fmla="*/ 0 h 491"/>
                <a:gd name="T56" fmla="*/ 1 w 200"/>
                <a:gd name="T57" fmla="*/ 0 h 491"/>
                <a:gd name="T58" fmla="*/ 1 w 200"/>
                <a:gd name="T59" fmla="*/ 0 h 491"/>
                <a:gd name="T60" fmla="*/ 1 w 200"/>
                <a:gd name="T61" fmla="*/ 0 h 491"/>
                <a:gd name="T62" fmla="*/ 1 w 200"/>
                <a:gd name="T63" fmla="*/ 0 h 491"/>
                <a:gd name="T64" fmla="*/ 1 w 200"/>
                <a:gd name="T65" fmla="*/ 0 h 491"/>
                <a:gd name="T66" fmla="*/ 1 w 200"/>
                <a:gd name="T67" fmla="*/ 0 h 491"/>
                <a:gd name="T68" fmla="*/ 1 w 200"/>
                <a:gd name="T69" fmla="*/ 0 h 491"/>
                <a:gd name="T70" fmla="*/ 1 w 200"/>
                <a:gd name="T71" fmla="*/ 0 h 491"/>
                <a:gd name="T72" fmla="*/ 1 w 200"/>
                <a:gd name="T73" fmla="*/ 0 h 491"/>
                <a:gd name="T74" fmla="*/ 1 w 200"/>
                <a:gd name="T75" fmla="*/ 0 h 491"/>
                <a:gd name="T76" fmla="*/ 1 w 200"/>
                <a:gd name="T77" fmla="*/ 0 h 491"/>
                <a:gd name="T78" fmla="*/ 1 w 200"/>
                <a:gd name="T79" fmla="*/ 0 h 491"/>
                <a:gd name="T80" fmla="*/ 1 w 200"/>
                <a:gd name="T81" fmla="*/ 0 h 491"/>
                <a:gd name="T82" fmla="*/ 1 w 200"/>
                <a:gd name="T83" fmla="*/ 0 h 491"/>
                <a:gd name="T84" fmla="*/ 1 w 200"/>
                <a:gd name="T85" fmla="*/ 0 h 491"/>
                <a:gd name="T86" fmla="*/ 1 w 200"/>
                <a:gd name="T87" fmla="*/ 0 h 491"/>
                <a:gd name="T88" fmla="*/ 1 w 200"/>
                <a:gd name="T89" fmla="*/ 0 h 491"/>
                <a:gd name="T90" fmla="*/ 1 w 200"/>
                <a:gd name="T91" fmla="*/ 0 h 491"/>
                <a:gd name="T92" fmla="*/ 1 w 200"/>
                <a:gd name="T93" fmla="*/ 0 h 491"/>
                <a:gd name="T94" fmla="*/ 1 w 200"/>
                <a:gd name="T95" fmla="*/ 0 h 491"/>
                <a:gd name="T96" fmla="*/ 1 w 200"/>
                <a:gd name="T97" fmla="*/ 0 h 4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
                <a:gd name="T148" fmla="*/ 0 h 491"/>
                <a:gd name="T149" fmla="*/ 200 w 200"/>
                <a:gd name="T150" fmla="*/ 491 h 4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 h="491">
                  <a:moveTo>
                    <a:pt x="184" y="41"/>
                  </a:moveTo>
                  <a:lnTo>
                    <a:pt x="155" y="82"/>
                  </a:lnTo>
                  <a:lnTo>
                    <a:pt x="143" y="103"/>
                  </a:lnTo>
                  <a:lnTo>
                    <a:pt x="132" y="124"/>
                  </a:lnTo>
                  <a:lnTo>
                    <a:pt x="122" y="146"/>
                  </a:lnTo>
                  <a:lnTo>
                    <a:pt x="112" y="167"/>
                  </a:lnTo>
                  <a:lnTo>
                    <a:pt x="103" y="190"/>
                  </a:lnTo>
                  <a:lnTo>
                    <a:pt x="95" y="214"/>
                  </a:lnTo>
                  <a:lnTo>
                    <a:pt x="87" y="237"/>
                  </a:lnTo>
                  <a:lnTo>
                    <a:pt x="81" y="260"/>
                  </a:lnTo>
                  <a:lnTo>
                    <a:pt x="76" y="285"/>
                  </a:lnTo>
                  <a:lnTo>
                    <a:pt x="72" y="311"/>
                  </a:lnTo>
                  <a:lnTo>
                    <a:pt x="68" y="336"/>
                  </a:lnTo>
                  <a:lnTo>
                    <a:pt x="66" y="361"/>
                  </a:lnTo>
                  <a:lnTo>
                    <a:pt x="64" y="386"/>
                  </a:lnTo>
                  <a:lnTo>
                    <a:pt x="64" y="413"/>
                  </a:lnTo>
                  <a:lnTo>
                    <a:pt x="58" y="423"/>
                  </a:lnTo>
                  <a:lnTo>
                    <a:pt x="54" y="435"/>
                  </a:lnTo>
                  <a:lnTo>
                    <a:pt x="45" y="458"/>
                  </a:lnTo>
                  <a:lnTo>
                    <a:pt x="39" y="468"/>
                  </a:lnTo>
                  <a:lnTo>
                    <a:pt x="33" y="477"/>
                  </a:lnTo>
                  <a:lnTo>
                    <a:pt x="23" y="485"/>
                  </a:lnTo>
                  <a:lnTo>
                    <a:pt x="12" y="491"/>
                  </a:lnTo>
                  <a:lnTo>
                    <a:pt x="6" y="456"/>
                  </a:lnTo>
                  <a:lnTo>
                    <a:pt x="2" y="421"/>
                  </a:lnTo>
                  <a:lnTo>
                    <a:pt x="0" y="386"/>
                  </a:lnTo>
                  <a:lnTo>
                    <a:pt x="2" y="351"/>
                  </a:lnTo>
                  <a:lnTo>
                    <a:pt x="6" y="318"/>
                  </a:lnTo>
                  <a:lnTo>
                    <a:pt x="14" y="285"/>
                  </a:lnTo>
                  <a:lnTo>
                    <a:pt x="21" y="252"/>
                  </a:lnTo>
                  <a:lnTo>
                    <a:pt x="33" y="219"/>
                  </a:lnTo>
                  <a:lnTo>
                    <a:pt x="47" y="188"/>
                  </a:lnTo>
                  <a:lnTo>
                    <a:pt x="62" y="157"/>
                  </a:lnTo>
                  <a:lnTo>
                    <a:pt x="79" y="128"/>
                  </a:lnTo>
                  <a:lnTo>
                    <a:pt x="99" y="99"/>
                  </a:lnTo>
                  <a:lnTo>
                    <a:pt x="120" y="74"/>
                  </a:lnTo>
                  <a:lnTo>
                    <a:pt x="142" y="47"/>
                  </a:lnTo>
                  <a:lnTo>
                    <a:pt x="167" y="22"/>
                  </a:lnTo>
                  <a:lnTo>
                    <a:pt x="192" y="0"/>
                  </a:lnTo>
                  <a:lnTo>
                    <a:pt x="196" y="0"/>
                  </a:lnTo>
                  <a:lnTo>
                    <a:pt x="198" y="2"/>
                  </a:lnTo>
                  <a:lnTo>
                    <a:pt x="198" y="4"/>
                  </a:lnTo>
                  <a:lnTo>
                    <a:pt x="200" y="6"/>
                  </a:lnTo>
                  <a:lnTo>
                    <a:pt x="198" y="10"/>
                  </a:lnTo>
                  <a:lnTo>
                    <a:pt x="194" y="16"/>
                  </a:lnTo>
                  <a:lnTo>
                    <a:pt x="188" y="22"/>
                  </a:lnTo>
                  <a:lnTo>
                    <a:pt x="184" y="27"/>
                  </a:lnTo>
                  <a:lnTo>
                    <a:pt x="182" y="33"/>
                  </a:lnTo>
                  <a:lnTo>
                    <a:pt x="184" y="41"/>
                  </a:lnTo>
                  <a:close/>
                </a:path>
              </a:pathLst>
            </a:custGeom>
            <a:solidFill>
              <a:srgbClr val="000000"/>
            </a:solidFill>
            <a:ln w="9525">
              <a:noFill/>
              <a:round/>
              <a:headEnd/>
              <a:tailEnd/>
            </a:ln>
          </p:spPr>
          <p:txBody>
            <a:bodyPr/>
            <a:lstStyle/>
            <a:p>
              <a:endParaRPr lang="en-US" sz="2700"/>
            </a:p>
          </p:txBody>
        </p:sp>
        <p:sp>
          <p:nvSpPr>
            <p:cNvPr id="18648" name="Freeform 196"/>
            <p:cNvSpPr>
              <a:spLocks/>
            </p:cNvSpPr>
            <p:nvPr/>
          </p:nvSpPr>
          <p:spPr bwMode="auto">
            <a:xfrm>
              <a:off x="2398" y="777"/>
              <a:ext cx="121" cy="118"/>
            </a:xfrm>
            <a:custGeom>
              <a:avLst/>
              <a:gdLst>
                <a:gd name="T0" fmla="*/ 0 w 243"/>
                <a:gd name="T1" fmla="*/ 1 h 236"/>
                <a:gd name="T2" fmla="*/ 0 w 243"/>
                <a:gd name="T3" fmla="*/ 1 h 236"/>
                <a:gd name="T4" fmla="*/ 0 w 243"/>
                <a:gd name="T5" fmla="*/ 1 h 236"/>
                <a:gd name="T6" fmla="*/ 0 w 243"/>
                <a:gd name="T7" fmla="*/ 1 h 236"/>
                <a:gd name="T8" fmla="*/ 0 w 243"/>
                <a:gd name="T9" fmla="*/ 1 h 236"/>
                <a:gd name="T10" fmla="*/ 0 w 243"/>
                <a:gd name="T11" fmla="*/ 1 h 236"/>
                <a:gd name="T12" fmla="*/ 0 w 243"/>
                <a:gd name="T13" fmla="*/ 1 h 236"/>
                <a:gd name="T14" fmla="*/ 0 w 243"/>
                <a:gd name="T15" fmla="*/ 1 h 236"/>
                <a:gd name="T16" fmla="*/ 0 w 243"/>
                <a:gd name="T17" fmla="*/ 1 h 236"/>
                <a:gd name="T18" fmla="*/ 0 w 243"/>
                <a:gd name="T19" fmla="*/ 1 h 236"/>
                <a:gd name="T20" fmla="*/ 0 w 243"/>
                <a:gd name="T21" fmla="*/ 1 h 236"/>
                <a:gd name="T22" fmla="*/ 0 w 243"/>
                <a:gd name="T23" fmla="*/ 1 h 236"/>
                <a:gd name="T24" fmla="*/ 0 w 243"/>
                <a:gd name="T25" fmla="*/ 1 h 236"/>
                <a:gd name="T26" fmla="*/ 0 w 243"/>
                <a:gd name="T27" fmla="*/ 1 h 236"/>
                <a:gd name="T28" fmla="*/ 0 w 243"/>
                <a:gd name="T29" fmla="*/ 1 h 236"/>
                <a:gd name="T30" fmla="*/ 0 w 243"/>
                <a:gd name="T31" fmla="*/ 1 h 236"/>
                <a:gd name="T32" fmla="*/ 0 w 243"/>
                <a:gd name="T33" fmla="*/ 1 h 236"/>
                <a:gd name="T34" fmla="*/ 0 w 243"/>
                <a:gd name="T35" fmla="*/ 1 h 236"/>
                <a:gd name="T36" fmla="*/ 0 w 243"/>
                <a:gd name="T37" fmla="*/ 1 h 236"/>
                <a:gd name="T38" fmla="*/ 0 w 243"/>
                <a:gd name="T39" fmla="*/ 1 h 236"/>
                <a:gd name="T40" fmla="*/ 0 w 243"/>
                <a:gd name="T41" fmla="*/ 1 h 236"/>
                <a:gd name="T42" fmla="*/ 0 w 243"/>
                <a:gd name="T43" fmla="*/ 1 h 236"/>
                <a:gd name="T44" fmla="*/ 0 w 243"/>
                <a:gd name="T45" fmla="*/ 1 h 236"/>
                <a:gd name="T46" fmla="*/ 0 w 243"/>
                <a:gd name="T47" fmla="*/ 1 h 236"/>
                <a:gd name="T48" fmla="*/ 0 w 243"/>
                <a:gd name="T49" fmla="*/ 1 h 236"/>
                <a:gd name="T50" fmla="*/ 0 w 243"/>
                <a:gd name="T51" fmla="*/ 1 h 236"/>
                <a:gd name="T52" fmla="*/ 0 w 243"/>
                <a:gd name="T53" fmla="*/ 1 h 236"/>
                <a:gd name="T54" fmla="*/ 0 w 243"/>
                <a:gd name="T55" fmla="*/ 1 h 236"/>
                <a:gd name="T56" fmla="*/ 0 w 243"/>
                <a:gd name="T57" fmla="*/ 1 h 236"/>
                <a:gd name="T58" fmla="*/ 0 w 243"/>
                <a:gd name="T59" fmla="*/ 1 h 236"/>
                <a:gd name="T60" fmla="*/ 0 w 243"/>
                <a:gd name="T61" fmla="*/ 1 h 236"/>
                <a:gd name="T62" fmla="*/ 0 w 243"/>
                <a:gd name="T63" fmla="*/ 1 h 236"/>
                <a:gd name="T64" fmla="*/ 0 w 243"/>
                <a:gd name="T65" fmla="*/ 1 h 236"/>
                <a:gd name="T66" fmla="*/ 0 w 243"/>
                <a:gd name="T67" fmla="*/ 1 h 236"/>
                <a:gd name="T68" fmla="*/ 0 w 243"/>
                <a:gd name="T69" fmla="*/ 1 h 236"/>
                <a:gd name="T70" fmla="*/ 0 w 243"/>
                <a:gd name="T71" fmla="*/ 1 h 236"/>
                <a:gd name="T72" fmla="*/ 0 w 243"/>
                <a:gd name="T73" fmla="*/ 1 h 236"/>
                <a:gd name="T74" fmla="*/ 0 w 243"/>
                <a:gd name="T75" fmla="*/ 1 h 236"/>
                <a:gd name="T76" fmla="*/ 0 w 243"/>
                <a:gd name="T77" fmla="*/ 1 h 236"/>
                <a:gd name="T78" fmla="*/ 0 w 243"/>
                <a:gd name="T79" fmla="*/ 1 h 236"/>
                <a:gd name="T80" fmla="*/ 0 w 243"/>
                <a:gd name="T81" fmla="*/ 1 h 236"/>
                <a:gd name="T82" fmla="*/ 0 w 243"/>
                <a:gd name="T83" fmla="*/ 1 h 236"/>
                <a:gd name="T84" fmla="*/ 0 w 243"/>
                <a:gd name="T85" fmla="*/ 0 h 236"/>
                <a:gd name="T86" fmla="*/ 0 w 243"/>
                <a:gd name="T87" fmla="*/ 0 h 236"/>
                <a:gd name="T88" fmla="*/ 0 w 243"/>
                <a:gd name="T89" fmla="*/ 1 h 236"/>
                <a:gd name="T90" fmla="*/ 0 w 243"/>
                <a:gd name="T91" fmla="*/ 1 h 236"/>
                <a:gd name="T92" fmla="*/ 0 w 243"/>
                <a:gd name="T93" fmla="*/ 1 h 2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3"/>
                <a:gd name="T142" fmla="*/ 0 h 236"/>
                <a:gd name="T143" fmla="*/ 243 w 243"/>
                <a:gd name="T144" fmla="*/ 236 h 2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3" h="236">
                  <a:moveTo>
                    <a:pt x="221" y="12"/>
                  </a:moveTo>
                  <a:lnTo>
                    <a:pt x="221" y="17"/>
                  </a:lnTo>
                  <a:lnTo>
                    <a:pt x="221" y="25"/>
                  </a:lnTo>
                  <a:lnTo>
                    <a:pt x="221" y="31"/>
                  </a:lnTo>
                  <a:lnTo>
                    <a:pt x="223" y="37"/>
                  </a:lnTo>
                  <a:lnTo>
                    <a:pt x="229" y="46"/>
                  </a:lnTo>
                  <a:lnTo>
                    <a:pt x="233" y="50"/>
                  </a:lnTo>
                  <a:lnTo>
                    <a:pt x="237" y="52"/>
                  </a:lnTo>
                  <a:lnTo>
                    <a:pt x="241" y="74"/>
                  </a:lnTo>
                  <a:lnTo>
                    <a:pt x="243" y="93"/>
                  </a:lnTo>
                  <a:lnTo>
                    <a:pt x="241" y="112"/>
                  </a:lnTo>
                  <a:lnTo>
                    <a:pt x="239" y="132"/>
                  </a:lnTo>
                  <a:lnTo>
                    <a:pt x="233" y="149"/>
                  </a:lnTo>
                  <a:lnTo>
                    <a:pt x="227" y="167"/>
                  </a:lnTo>
                  <a:lnTo>
                    <a:pt x="220" y="182"/>
                  </a:lnTo>
                  <a:lnTo>
                    <a:pt x="210" y="200"/>
                  </a:lnTo>
                  <a:lnTo>
                    <a:pt x="194" y="209"/>
                  </a:lnTo>
                  <a:lnTo>
                    <a:pt x="177" y="219"/>
                  </a:lnTo>
                  <a:lnTo>
                    <a:pt x="159" y="227"/>
                  </a:lnTo>
                  <a:lnTo>
                    <a:pt x="142" y="233"/>
                  </a:lnTo>
                  <a:lnTo>
                    <a:pt x="125" y="236"/>
                  </a:lnTo>
                  <a:lnTo>
                    <a:pt x="105" y="236"/>
                  </a:lnTo>
                  <a:lnTo>
                    <a:pt x="86" y="236"/>
                  </a:lnTo>
                  <a:lnTo>
                    <a:pt x="66" y="233"/>
                  </a:lnTo>
                  <a:lnTo>
                    <a:pt x="55" y="227"/>
                  </a:lnTo>
                  <a:lnTo>
                    <a:pt x="45" y="219"/>
                  </a:lnTo>
                  <a:lnTo>
                    <a:pt x="35" y="211"/>
                  </a:lnTo>
                  <a:lnTo>
                    <a:pt x="28" y="204"/>
                  </a:lnTo>
                  <a:lnTo>
                    <a:pt x="16" y="184"/>
                  </a:lnTo>
                  <a:lnTo>
                    <a:pt x="4" y="163"/>
                  </a:lnTo>
                  <a:lnTo>
                    <a:pt x="2" y="141"/>
                  </a:lnTo>
                  <a:lnTo>
                    <a:pt x="0" y="120"/>
                  </a:lnTo>
                  <a:lnTo>
                    <a:pt x="0" y="99"/>
                  </a:lnTo>
                  <a:lnTo>
                    <a:pt x="2" y="77"/>
                  </a:lnTo>
                  <a:lnTo>
                    <a:pt x="6" y="56"/>
                  </a:lnTo>
                  <a:lnTo>
                    <a:pt x="14" y="37"/>
                  </a:lnTo>
                  <a:lnTo>
                    <a:pt x="20" y="27"/>
                  </a:lnTo>
                  <a:lnTo>
                    <a:pt x="24" y="17"/>
                  </a:lnTo>
                  <a:lnTo>
                    <a:pt x="30" y="10"/>
                  </a:lnTo>
                  <a:lnTo>
                    <a:pt x="37" y="2"/>
                  </a:lnTo>
                  <a:lnTo>
                    <a:pt x="61" y="2"/>
                  </a:lnTo>
                  <a:lnTo>
                    <a:pt x="84" y="2"/>
                  </a:lnTo>
                  <a:lnTo>
                    <a:pt x="132" y="0"/>
                  </a:lnTo>
                  <a:lnTo>
                    <a:pt x="156" y="0"/>
                  </a:lnTo>
                  <a:lnTo>
                    <a:pt x="179" y="2"/>
                  </a:lnTo>
                  <a:lnTo>
                    <a:pt x="200" y="6"/>
                  </a:lnTo>
                  <a:lnTo>
                    <a:pt x="221" y="12"/>
                  </a:lnTo>
                  <a:close/>
                </a:path>
              </a:pathLst>
            </a:custGeom>
            <a:solidFill>
              <a:srgbClr val="D3F2F2"/>
            </a:solidFill>
            <a:ln w="9525">
              <a:noFill/>
              <a:round/>
              <a:headEnd/>
              <a:tailEnd/>
            </a:ln>
          </p:spPr>
          <p:txBody>
            <a:bodyPr/>
            <a:lstStyle/>
            <a:p>
              <a:endParaRPr lang="en-US" sz="2700"/>
            </a:p>
          </p:txBody>
        </p:sp>
        <p:sp>
          <p:nvSpPr>
            <p:cNvPr id="18649" name="Freeform 197"/>
            <p:cNvSpPr>
              <a:spLocks/>
            </p:cNvSpPr>
            <p:nvPr/>
          </p:nvSpPr>
          <p:spPr bwMode="auto">
            <a:xfrm>
              <a:off x="1955" y="777"/>
              <a:ext cx="676" cy="506"/>
            </a:xfrm>
            <a:custGeom>
              <a:avLst/>
              <a:gdLst>
                <a:gd name="T0" fmla="*/ 0 w 1354"/>
                <a:gd name="T1" fmla="*/ 1 h 1012"/>
                <a:gd name="T2" fmla="*/ 0 w 1354"/>
                <a:gd name="T3" fmla="*/ 1 h 1012"/>
                <a:gd name="T4" fmla="*/ 0 w 1354"/>
                <a:gd name="T5" fmla="*/ 1 h 1012"/>
                <a:gd name="T6" fmla="*/ 0 w 1354"/>
                <a:gd name="T7" fmla="*/ 1 h 1012"/>
                <a:gd name="T8" fmla="*/ 0 w 1354"/>
                <a:gd name="T9" fmla="*/ 1 h 1012"/>
                <a:gd name="T10" fmla="*/ 0 w 1354"/>
                <a:gd name="T11" fmla="*/ 1 h 1012"/>
                <a:gd name="T12" fmla="*/ 0 w 1354"/>
                <a:gd name="T13" fmla="*/ 1 h 1012"/>
                <a:gd name="T14" fmla="*/ 0 w 1354"/>
                <a:gd name="T15" fmla="*/ 1 h 1012"/>
                <a:gd name="T16" fmla="*/ 0 w 1354"/>
                <a:gd name="T17" fmla="*/ 1 h 1012"/>
                <a:gd name="T18" fmla="*/ 0 w 1354"/>
                <a:gd name="T19" fmla="*/ 1 h 1012"/>
                <a:gd name="T20" fmla="*/ 0 w 1354"/>
                <a:gd name="T21" fmla="*/ 1 h 1012"/>
                <a:gd name="T22" fmla="*/ 0 w 1354"/>
                <a:gd name="T23" fmla="*/ 1 h 1012"/>
                <a:gd name="T24" fmla="*/ 0 w 1354"/>
                <a:gd name="T25" fmla="*/ 1 h 1012"/>
                <a:gd name="T26" fmla="*/ 0 w 1354"/>
                <a:gd name="T27" fmla="*/ 1 h 1012"/>
                <a:gd name="T28" fmla="*/ 0 w 1354"/>
                <a:gd name="T29" fmla="*/ 1 h 1012"/>
                <a:gd name="T30" fmla="*/ 0 w 1354"/>
                <a:gd name="T31" fmla="*/ 1 h 1012"/>
                <a:gd name="T32" fmla="*/ 0 w 1354"/>
                <a:gd name="T33" fmla="*/ 1 h 1012"/>
                <a:gd name="T34" fmla="*/ 0 w 1354"/>
                <a:gd name="T35" fmla="*/ 1 h 1012"/>
                <a:gd name="T36" fmla="*/ 0 w 1354"/>
                <a:gd name="T37" fmla="*/ 1 h 1012"/>
                <a:gd name="T38" fmla="*/ 0 w 1354"/>
                <a:gd name="T39" fmla="*/ 1 h 1012"/>
                <a:gd name="T40" fmla="*/ 0 w 1354"/>
                <a:gd name="T41" fmla="*/ 1 h 1012"/>
                <a:gd name="T42" fmla="*/ 0 w 1354"/>
                <a:gd name="T43" fmla="*/ 1 h 1012"/>
                <a:gd name="T44" fmla="*/ 0 w 1354"/>
                <a:gd name="T45" fmla="*/ 1 h 1012"/>
                <a:gd name="T46" fmla="*/ 0 w 1354"/>
                <a:gd name="T47" fmla="*/ 1 h 1012"/>
                <a:gd name="T48" fmla="*/ 0 w 1354"/>
                <a:gd name="T49" fmla="*/ 1 h 1012"/>
                <a:gd name="T50" fmla="*/ 0 w 1354"/>
                <a:gd name="T51" fmla="*/ 1 h 1012"/>
                <a:gd name="T52" fmla="*/ 0 w 1354"/>
                <a:gd name="T53" fmla="*/ 1 h 1012"/>
                <a:gd name="T54" fmla="*/ 0 w 1354"/>
                <a:gd name="T55" fmla="*/ 1 h 1012"/>
                <a:gd name="T56" fmla="*/ 0 w 1354"/>
                <a:gd name="T57" fmla="*/ 1 h 1012"/>
                <a:gd name="T58" fmla="*/ 0 w 1354"/>
                <a:gd name="T59" fmla="*/ 1 h 1012"/>
                <a:gd name="T60" fmla="*/ 0 w 1354"/>
                <a:gd name="T61" fmla="*/ 1 h 1012"/>
                <a:gd name="T62" fmla="*/ 0 w 1354"/>
                <a:gd name="T63" fmla="*/ 1 h 1012"/>
                <a:gd name="T64" fmla="*/ 0 w 1354"/>
                <a:gd name="T65" fmla="*/ 1 h 1012"/>
                <a:gd name="T66" fmla="*/ 0 w 1354"/>
                <a:gd name="T67" fmla="*/ 1 h 1012"/>
                <a:gd name="T68" fmla="*/ 0 w 1354"/>
                <a:gd name="T69" fmla="*/ 1 h 1012"/>
                <a:gd name="T70" fmla="*/ 0 w 1354"/>
                <a:gd name="T71" fmla="*/ 1 h 1012"/>
                <a:gd name="T72" fmla="*/ 0 w 1354"/>
                <a:gd name="T73" fmla="*/ 1 h 1012"/>
                <a:gd name="T74" fmla="*/ 0 w 1354"/>
                <a:gd name="T75" fmla="*/ 1 h 1012"/>
                <a:gd name="T76" fmla="*/ 0 w 1354"/>
                <a:gd name="T77" fmla="*/ 1 h 1012"/>
                <a:gd name="T78" fmla="*/ 0 w 1354"/>
                <a:gd name="T79" fmla="*/ 1 h 1012"/>
                <a:gd name="T80" fmla="*/ 0 w 1354"/>
                <a:gd name="T81" fmla="*/ 1 h 1012"/>
                <a:gd name="T82" fmla="*/ 0 w 1354"/>
                <a:gd name="T83" fmla="*/ 1 h 1012"/>
                <a:gd name="T84" fmla="*/ 0 w 1354"/>
                <a:gd name="T85" fmla="*/ 1 h 1012"/>
                <a:gd name="T86" fmla="*/ 0 w 1354"/>
                <a:gd name="T87" fmla="*/ 1 h 1012"/>
                <a:gd name="T88" fmla="*/ 0 w 1354"/>
                <a:gd name="T89" fmla="*/ 1 h 1012"/>
                <a:gd name="T90" fmla="*/ 0 w 1354"/>
                <a:gd name="T91" fmla="*/ 1 h 1012"/>
                <a:gd name="T92" fmla="*/ 0 w 1354"/>
                <a:gd name="T93" fmla="*/ 1 h 1012"/>
                <a:gd name="T94" fmla="*/ 0 w 1354"/>
                <a:gd name="T95" fmla="*/ 1 h 1012"/>
                <a:gd name="T96" fmla="*/ 0 w 1354"/>
                <a:gd name="T97" fmla="*/ 0 h 1012"/>
                <a:gd name="T98" fmla="*/ 0 w 1354"/>
                <a:gd name="T99" fmla="*/ 1 h 1012"/>
                <a:gd name="T100" fmla="*/ 0 w 1354"/>
                <a:gd name="T101" fmla="*/ 1 h 10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54"/>
                <a:gd name="T154" fmla="*/ 0 h 1012"/>
                <a:gd name="T155" fmla="*/ 1354 w 1354"/>
                <a:gd name="T156" fmla="*/ 1012 h 10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54" h="1012">
                  <a:moveTo>
                    <a:pt x="1346" y="147"/>
                  </a:moveTo>
                  <a:lnTo>
                    <a:pt x="1348" y="159"/>
                  </a:lnTo>
                  <a:lnTo>
                    <a:pt x="1352" y="169"/>
                  </a:lnTo>
                  <a:lnTo>
                    <a:pt x="1354" y="190"/>
                  </a:lnTo>
                  <a:lnTo>
                    <a:pt x="1352" y="211"/>
                  </a:lnTo>
                  <a:lnTo>
                    <a:pt x="1350" y="235"/>
                  </a:lnTo>
                  <a:lnTo>
                    <a:pt x="1344" y="256"/>
                  </a:lnTo>
                  <a:lnTo>
                    <a:pt x="1336" y="275"/>
                  </a:lnTo>
                  <a:lnTo>
                    <a:pt x="1329" y="297"/>
                  </a:lnTo>
                  <a:lnTo>
                    <a:pt x="1317" y="314"/>
                  </a:lnTo>
                  <a:lnTo>
                    <a:pt x="1305" y="324"/>
                  </a:lnTo>
                  <a:lnTo>
                    <a:pt x="1294" y="331"/>
                  </a:lnTo>
                  <a:lnTo>
                    <a:pt x="1280" y="335"/>
                  </a:lnTo>
                  <a:lnTo>
                    <a:pt x="1266" y="339"/>
                  </a:lnTo>
                  <a:lnTo>
                    <a:pt x="1255" y="343"/>
                  </a:lnTo>
                  <a:lnTo>
                    <a:pt x="1239" y="345"/>
                  </a:lnTo>
                  <a:lnTo>
                    <a:pt x="1210" y="347"/>
                  </a:lnTo>
                  <a:lnTo>
                    <a:pt x="1195" y="347"/>
                  </a:lnTo>
                  <a:lnTo>
                    <a:pt x="1181" y="347"/>
                  </a:lnTo>
                  <a:lnTo>
                    <a:pt x="1152" y="349"/>
                  </a:lnTo>
                  <a:lnTo>
                    <a:pt x="1139" y="351"/>
                  </a:lnTo>
                  <a:lnTo>
                    <a:pt x="1125" y="355"/>
                  </a:lnTo>
                  <a:lnTo>
                    <a:pt x="1111" y="359"/>
                  </a:lnTo>
                  <a:lnTo>
                    <a:pt x="1100" y="363"/>
                  </a:lnTo>
                  <a:lnTo>
                    <a:pt x="1102" y="370"/>
                  </a:lnTo>
                  <a:lnTo>
                    <a:pt x="1106" y="376"/>
                  </a:lnTo>
                  <a:lnTo>
                    <a:pt x="1111" y="384"/>
                  </a:lnTo>
                  <a:lnTo>
                    <a:pt x="1117" y="390"/>
                  </a:lnTo>
                  <a:lnTo>
                    <a:pt x="1123" y="395"/>
                  </a:lnTo>
                  <a:lnTo>
                    <a:pt x="1129" y="401"/>
                  </a:lnTo>
                  <a:lnTo>
                    <a:pt x="1137" y="405"/>
                  </a:lnTo>
                  <a:lnTo>
                    <a:pt x="1144" y="407"/>
                  </a:lnTo>
                  <a:lnTo>
                    <a:pt x="1154" y="411"/>
                  </a:lnTo>
                  <a:lnTo>
                    <a:pt x="1164" y="413"/>
                  </a:lnTo>
                  <a:lnTo>
                    <a:pt x="1187" y="413"/>
                  </a:lnTo>
                  <a:lnTo>
                    <a:pt x="1234" y="413"/>
                  </a:lnTo>
                  <a:lnTo>
                    <a:pt x="1245" y="413"/>
                  </a:lnTo>
                  <a:lnTo>
                    <a:pt x="1255" y="417"/>
                  </a:lnTo>
                  <a:lnTo>
                    <a:pt x="1263" y="419"/>
                  </a:lnTo>
                  <a:lnTo>
                    <a:pt x="1270" y="425"/>
                  </a:lnTo>
                  <a:lnTo>
                    <a:pt x="1278" y="430"/>
                  </a:lnTo>
                  <a:lnTo>
                    <a:pt x="1284" y="438"/>
                  </a:lnTo>
                  <a:lnTo>
                    <a:pt x="1286" y="450"/>
                  </a:lnTo>
                  <a:lnTo>
                    <a:pt x="1288" y="461"/>
                  </a:lnTo>
                  <a:lnTo>
                    <a:pt x="1288" y="477"/>
                  </a:lnTo>
                  <a:lnTo>
                    <a:pt x="1286" y="492"/>
                  </a:lnTo>
                  <a:lnTo>
                    <a:pt x="1284" y="506"/>
                  </a:lnTo>
                  <a:lnTo>
                    <a:pt x="1280" y="522"/>
                  </a:lnTo>
                  <a:lnTo>
                    <a:pt x="1272" y="549"/>
                  </a:lnTo>
                  <a:lnTo>
                    <a:pt x="1261" y="574"/>
                  </a:lnTo>
                  <a:lnTo>
                    <a:pt x="1245" y="599"/>
                  </a:lnTo>
                  <a:lnTo>
                    <a:pt x="1228" y="622"/>
                  </a:lnTo>
                  <a:lnTo>
                    <a:pt x="1206" y="644"/>
                  </a:lnTo>
                  <a:lnTo>
                    <a:pt x="1185" y="663"/>
                  </a:lnTo>
                  <a:lnTo>
                    <a:pt x="1152" y="677"/>
                  </a:lnTo>
                  <a:lnTo>
                    <a:pt x="1117" y="688"/>
                  </a:lnTo>
                  <a:lnTo>
                    <a:pt x="1084" y="700"/>
                  </a:lnTo>
                  <a:lnTo>
                    <a:pt x="1049" y="708"/>
                  </a:lnTo>
                  <a:lnTo>
                    <a:pt x="980" y="725"/>
                  </a:lnTo>
                  <a:lnTo>
                    <a:pt x="910" y="743"/>
                  </a:lnTo>
                  <a:lnTo>
                    <a:pt x="875" y="752"/>
                  </a:lnTo>
                  <a:lnTo>
                    <a:pt x="840" y="762"/>
                  </a:lnTo>
                  <a:lnTo>
                    <a:pt x="807" y="776"/>
                  </a:lnTo>
                  <a:lnTo>
                    <a:pt x="774" y="789"/>
                  </a:lnTo>
                  <a:lnTo>
                    <a:pt x="741" y="805"/>
                  </a:lnTo>
                  <a:lnTo>
                    <a:pt x="712" y="822"/>
                  </a:lnTo>
                  <a:lnTo>
                    <a:pt x="681" y="841"/>
                  </a:lnTo>
                  <a:lnTo>
                    <a:pt x="652" y="865"/>
                  </a:lnTo>
                  <a:lnTo>
                    <a:pt x="634" y="880"/>
                  </a:lnTo>
                  <a:lnTo>
                    <a:pt x="617" y="898"/>
                  </a:lnTo>
                  <a:lnTo>
                    <a:pt x="601" y="915"/>
                  </a:lnTo>
                  <a:lnTo>
                    <a:pt x="588" y="933"/>
                  </a:lnTo>
                  <a:lnTo>
                    <a:pt x="574" y="952"/>
                  </a:lnTo>
                  <a:lnTo>
                    <a:pt x="561" y="971"/>
                  </a:lnTo>
                  <a:lnTo>
                    <a:pt x="551" y="993"/>
                  </a:lnTo>
                  <a:lnTo>
                    <a:pt x="543" y="1012"/>
                  </a:lnTo>
                  <a:lnTo>
                    <a:pt x="526" y="1004"/>
                  </a:lnTo>
                  <a:lnTo>
                    <a:pt x="512" y="997"/>
                  </a:lnTo>
                  <a:lnTo>
                    <a:pt x="483" y="981"/>
                  </a:lnTo>
                  <a:lnTo>
                    <a:pt x="456" y="962"/>
                  </a:lnTo>
                  <a:lnTo>
                    <a:pt x="429" y="946"/>
                  </a:lnTo>
                  <a:lnTo>
                    <a:pt x="411" y="938"/>
                  </a:lnTo>
                  <a:lnTo>
                    <a:pt x="394" y="931"/>
                  </a:lnTo>
                  <a:lnTo>
                    <a:pt x="379" y="923"/>
                  </a:lnTo>
                  <a:lnTo>
                    <a:pt x="363" y="913"/>
                  </a:lnTo>
                  <a:lnTo>
                    <a:pt x="332" y="890"/>
                  </a:lnTo>
                  <a:lnTo>
                    <a:pt x="303" y="865"/>
                  </a:lnTo>
                  <a:lnTo>
                    <a:pt x="278" y="838"/>
                  </a:lnTo>
                  <a:lnTo>
                    <a:pt x="251" y="810"/>
                  </a:lnTo>
                  <a:lnTo>
                    <a:pt x="227" y="779"/>
                  </a:lnTo>
                  <a:lnTo>
                    <a:pt x="202" y="750"/>
                  </a:lnTo>
                  <a:lnTo>
                    <a:pt x="208" y="725"/>
                  </a:lnTo>
                  <a:lnTo>
                    <a:pt x="208" y="702"/>
                  </a:lnTo>
                  <a:lnTo>
                    <a:pt x="208" y="679"/>
                  </a:lnTo>
                  <a:lnTo>
                    <a:pt x="204" y="655"/>
                  </a:lnTo>
                  <a:lnTo>
                    <a:pt x="198" y="636"/>
                  </a:lnTo>
                  <a:lnTo>
                    <a:pt x="192" y="615"/>
                  </a:lnTo>
                  <a:lnTo>
                    <a:pt x="183" y="593"/>
                  </a:lnTo>
                  <a:lnTo>
                    <a:pt x="173" y="574"/>
                  </a:lnTo>
                  <a:lnTo>
                    <a:pt x="161" y="554"/>
                  </a:lnTo>
                  <a:lnTo>
                    <a:pt x="150" y="535"/>
                  </a:lnTo>
                  <a:lnTo>
                    <a:pt x="123" y="498"/>
                  </a:lnTo>
                  <a:lnTo>
                    <a:pt x="97" y="461"/>
                  </a:lnTo>
                  <a:lnTo>
                    <a:pt x="70" y="425"/>
                  </a:lnTo>
                  <a:lnTo>
                    <a:pt x="59" y="405"/>
                  </a:lnTo>
                  <a:lnTo>
                    <a:pt x="47" y="386"/>
                  </a:lnTo>
                  <a:lnTo>
                    <a:pt x="35" y="366"/>
                  </a:lnTo>
                  <a:lnTo>
                    <a:pt x="26" y="347"/>
                  </a:lnTo>
                  <a:lnTo>
                    <a:pt x="16" y="326"/>
                  </a:lnTo>
                  <a:lnTo>
                    <a:pt x="10" y="306"/>
                  </a:lnTo>
                  <a:lnTo>
                    <a:pt x="4" y="287"/>
                  </a:lnTo>
                  <a:lnTo>
                    <a:pt x="0" y="268"/>
                  </a:lnTo>
                  <a:lnTo>
                    <a:pt x="6" y="266"/>
                  </a:lnTo>
                  <a:lnTo>
                    <a:pt x="14" y="262"/>
                  </a:lnTo>
                  <a:lnTo>
                    <a:pt x="31" y="254"/>
                  </a:lnTo>
                  <a:lnTo>
                    <a:pt x="41" y="250"/>
                  </a:lnTo>
                  <a:lnTo>
                    <a:pt x="51" y="244"/>
                  </a:lnTo>
                  <a:lnTo>
                    <a:pt x="74" y="236"/>
                  </a:lnTo>
                  <a:lnTo>
                    <a:pt x="121" y="217"/>
                  </a:lnTo>
                  <a:lnTo>
                    <a:pt x="142" y="205"/>
                  </a:lnTo>
                  <a:lnTo>
                    <a:pt x="163" y="196"/>
                  </a:lnTo>
                  <a:lnTo>
                    <a:pt x="154" y="223"/>
                  </a:lnTo>
                  <a:lnTo>
                    <a:pt x="148" y="252"/>
                  </a:lnTo>
                  <a:lnTo>
                    <a:pt x="142" y="283"/>
                  </a:lnTo>
                  <a:lnTo>
                    <a:pt x="142" y="312"/>
                  </a:lnTo>
                  <a:lnTo>
                    <a:pt x="142" y="328"/>
                  </a:lnTo>
                  <a:lnTo>
                    <a:pt x="144" y="343"/>
                  </a:lnTo>
                  <a:lnTo>
                    <a:pt x="146" y="357"/>
                  </a:lnTo>
                  <a:lnTo>
                    <a:pt x="150" y="372"/>
                  </a:lnTo>
                  <a:lnTo>
                    <a:pt x="156" y="386"/>
                  </a:lnTo>
                  <a:lnTo>
                    <a:pt x="161" y="399"/>
                  </a:lnTo>
                  <a:lnTo>
                    <a:pt x="167" y="413"/>
                  </a:lnTo>
                  <a:lnTo>
                    <a:pt x="175" y="427"/>
                  </a:lnTo>
                  <a:lnTo>
                    <a:pt x="190" y="440"/>
                  </a:lnTo>
                  <a:lnTo>
                    <a:pt x="206" y="452"/>
                  </a:lnTo>
                  <a:lnTo>
                    <a:pt x="223" y="461"/>
                  </a:lnTo>
                  <a:lnTo>
                    <a:pt x="241" y="467"/>
                  </a:lnTo>
                  <a:lnTo>
                    <a:pt x="260" y="471"/>
                  </a:lnTo>
                  <a:lnTo>
                    <a:pt x="280" y="471"/>
                  </a:lnTo>
                  <a:lnTo>
                    <a:pt x="299" y="471"/>
                  </a:lnTo>
                  <a:lnTo>
                    <a:pt x="320" y="467"/>
                  </a:lnTo>
                  <a:lnTo>
                    <a:pt x="330" y="465"/>
                  </a:lnTo>
                  <a:lnTo>
                    <a:pt x="342" y="463"/>
                  </a:lnTo>
                  <a:lnTo>
                    <a:pt x="353" y="459"/>
                  </a:lnTo>
                  <a:lnTo>
                    <a:pt x="365" y="454"/>
                  </a:lnTo>
                  <a:lnTo>
                    <a:pt x="386" y="442"/>
                  </a:lnTo>
                  <a:lnTo>
                    <a:pt x="410" y="427"/>
                  </a:lnTo>
                  <a:lnTo>
                    <a:pt x="419" y="419"/>
                  </a:lnTo>
                  <a:lnTo>
                    <a:pt x="429" y="409"/>
                  </a:lnTo>
                  <a:lnTo>
                    <a:pt x="437" y="399"/>
                  </a:lnTo>
                  <a:lnTo>
                    <a:pt x="444" y="388"/>
                  </a:lnTo>
                  <a:lnTo>
                    <a:pt x="450" y="376"/>
                  </a:lnTo>
                  <a:lnTo>
                    <a:pt x="456" y="364"/>
                  </a:lnTo>
                  <a:lnTo>
                    <a:pt x="458" y="353"/>
                  </a:lnTo>
                  <a:lnTo>
                    <a:pt x="460" y="341"/>
                  </a:lnTo>
                  <a:lnTo>
                    <a:pt x="450" y="351"/>
                  </a:lnTo>
                  <a:lnTo>
                    <a:pt x="437" y="361"/>
                  </a:lnTo>
                  <a:lnTo>
                    <a:pt x="423" y="370"/>
                  </a:lnTo>
                  <a:lnTo>
                    <a:pt x="410" y="378"/>
                  </a:lnTo>
                  <a:lnTo>
                    <a:pt x="379" y="394"/>
                  </a:lnTo>
                  <a:lnTo>
                    <a:pt x="365" y="399"/>
                  </a:lnTo>
                  <a:lnTo>
                    <a:pt x="351" y="407"/>
                  </a:lnTo>
                  <a:lnTo>
                    <a:pt x="342" y="409"/>
                  </a:lnTo>
                  <a:lnTo>
                    <a:pt x="328" y="411"/>
                  </a:lnTo>
                  <a:lnTo>
                    <a:pt x="315" y="411"/>
                  </a:lnTo>
                  <a:lnTo>
                    <a:pt x="299" y="407"/>
                  </a:lnTo>
                  <a:lnTo>
                    <a:pt x="285" y="403"/>
                  </a:lnTo>
                  <a:lnTo>
                    <a:pt x="270" y="397"/>
                  </a:lnTo>
                  <a:lnTo>
                    <a:pt x="256" y="392"/>
                  </a:lnTo>
                  <a:lnTo>
                    <a:pt x="245" y="386"/>
                  </a:lnTo>
                  <a:lnTo>
                    <a:pt x="233" y="378"/>
                  </a:lnTo>
                  <a:lnTo>
                    <a:pt x="225" y="370"/>
                  </a:lnTo>
                  <a:lnTo>
                    <a:pt x="218" y="361"/>
                  </a:lnTo>
                  <a:lnTo>
                    <a:pt x="212" y="349"/>
                  </a:lnTo>
                  <a:lnTo>
                    <a:pt x="206" y="337"/>
                  </a:lnTo>
                  <a:lnTo>
                    <a:pt x="204" y="324"/>
                  </a:lnTo>
                  <a:lnTo>
                    <a:pt x="202" y="310"/>
                  </a:lnTo>
                  <a:lnTo>
                    <a:pt x="202" y="295"/>
                  </a:lnTo>
                  <a:lnTo>
                    <a:pt x="202" y="281"/>
                  </a:lnTo>
                  <a:lnTo>
                    <a:pt x="204" y="266"/>
                  </a:lnTo>
                  <a:lnTo>
                    <a:pt x="208" y="250"/>
                  </a:lnTo>
                  <a:lnTo>
                    <a:pt x="212" y="233"/>
                  </a:lnTo>
                  <a:lnTo>
                    <a:pt x="218" y="217"/>
                  </a:lnTo>
                  <a:lnTo>
                    <a:pt x="223" y="200"/>
                  </a:lnTo>
                  <a:lnTo>
                    <a:pt x="231" y="184"/>
                  </a:lnTo>
                  <a:lnTo>
                    <a:pt x="241" y="169"/>
                  </a:lnTo>
                  <a:lnTo>
                    <a:pt x="282" y="151"/>
                  </a:lnTo>
                  <a:lnTo>
                    <a:pt x="324" y="136"/>
                  </a:lnTo>
                  <a:lnTo>
                    <a:pt x="371" y="120"/>
                  </a:lnTo>
                  <a:lnTo>
                    <a:pt x="419" y="103"/>
                  </a:lnTo>
                  <a:lnTo>
                    <a:pt x="468" y="87"/>
                  </a:lnTo>
                  <a:lnTo>
                    <a:pt x="520" y="74"/>
                  </a:lnTo>
                  <a:lnTo>
                    <a:pt x="570" y="58"/>
                  </a:lnTo>
                  <a:lnTo>
                    <a:pt x="625" y="45"/>
                  </a:lnTo>
                  <a:lnTo>
                    <a:pt x="634" y="43"/>
                  </a:lnTo>
                  <a:lnTo>
                    <a:pt x="646" y="41"/>
                  </a:lnTo>
                  <a:lnTo>
                    <a:pt x="673" y="35"/>
                  </a:lnTo>
                  <a:lnTo>
                    <a:pt x="702" y="29"/>
                  </a:lnTo>
                  <a:lnTo>
                    <a:pt x="762" y="15"/>
                  </a:lnTo>
                  <a:lnTo>
                    <a:pt x="791" y="10"/>
                  </a:lnTo>
                  <a:lnTo>
                    <a:pt x="819" y="4"/>
                  </a:lnTo>
                  <a:lnTo>
                    <a:pt x="832" y="2"/>
                  </a:lnTo>
                  <a:lnTo>
                    <a:pt x="844" y="2"/>
                  </a:lnTo>
                  <a:lnTo>
                    <a:pt x="840" y="19"/>
                  </a:lnTo>
                  <a:lnTo>
                    <a:pt x="836" y="39"/>
                  </a:lnTo>
                  <a:lnTo>
                    <a:pt x="834" y="58"/>
                  </a:lnTo>
                  <a:lnTo>
                    <a:pt x="832" y="77"/>
                  </a:lnTo>
                  <a:lnTo>
                    <a:pt x="832" y="99"/>
                  </a:lnTo>
                  <a:lnTo>
                    <a:pt x="834" y="120"/>
                  </a:lnTo>
                  <a:lnTo>
                    <a:pt x="836" y="141"/>
                  </a:lnTo>
                  <a:lnTo>
                    <a:pt x="838" y="161"/>
                  </a:lnTo>
                  <a:lnTo>
                    <a:pt x="844" y="180"/>
                  </a:lnTo>
                  <a:lnTo>
                    <a:pt x="850" y="200"/>
                  </a:lnTo>
                  <a:lnTo>
                    <a:pt x="857" y="217"/>
                  </a:lnTo>
                  <a:lnTo>
                    <a:pt x="865" y="233"/>
                  </a:lnTo>
                  <a:lnTo>
                    <a:pt x="875" y="248"/>
                  </a:lnTo>
                  <a:lnTo>
                    <a:pt x="886" y="262"/>
                  </a:lnTo>
                  <a:lnTo>
                    <a:pt x="898" y="271"/>
                  </a:lnTo>
                  <a:lnTo>
                    <a:pt x="912" y="281"/>
                  </a:lnTo>
                  <a:lnTo>
                    <a:pt x="935" y="289"/>
                  </a:lnTo>
                  <a:lnTo>
                    <a:pt x="960" y="295"/>
                  </a:lnTo>
                  <a:lnTo>
                    <a:pt x="985" y="299"/>
                  </a:lnTo>
                  <a:lnTo>
                    <a:pt x="1011" y="300"/>
                  </a:lnTo>
                  <a:lnTo>
                    <a:pt x="1036" y="299"/>
                  </a:lnTo>
                  <a:lnTo>
                    <a:pt x="1047" y="297"/>
                  </a:lnTo>
                  <a:lnTo>
                    <a:pt x="1059" y="295"/>
                  </a:lnTo>
                  <a:lnTo>
                    <a:pt x="1073" y="289"/>
                  </a:lnTo>
                  <a:lnTo>
                    <a:pt x="1082" y="283"/>
                  </a:lnTo>
                  <a:lnTo>
                    <a:pt x="1094" y="277"/>
                  </a:lnTo>
                  <a:lnTo>
                    <a:pt x="1104" y="269"/>
                  </a:lnTo>
                  <a:lnTo>
                    <a:pt x="1119" y="258"/>
                  </a:lnTo>
                  <a:lnTo>
                    <a:pt x="1131" y="244"/>
                  </a:lnTo>
                  <a:lnTo>
                    <a:pt x="1142" y="231"/>
                  </a:lnTo>
                  <a:lnTo>
                    <a:pt x="1154" y="215"/>
                  </a:lnTo>
                  <a:lnTo>
                    <a:pt x="1162" y="200"/>
                  </a:lnTo>
                  <a:lnTo>
                    <a:pt x="1170" y="182"/>
                  </a:lnTo>
                  <a:lnTo>
                    <a:pt x="1175" y="167"/>
                  </a:lnTo>
                  <a:lnTo>
                    <a:pt x="1179" y="147"/>
                  </a:lnTo>
                  <a:lnTo>
                    <a:pt x="1183" y="130"/>
                  </a:lnTo>
                  <a:lnTo>
                    <a:pt x="1187" y="112"/>
                  </a:lnTo>
                  <a:lnTo>
                    <a:pt x="1191" y="76"/>
                  </a:lnTo>
                  <a:lnTo>
                    <a:pt x="1191" y="39"/>
                  </a:lnTo>
                  <a:lnTo>
                    <a:pt x="1189" y="4"/>
                  </a:lnTo>
                  <a:lnTo>
                    <a:pt x="1195" y="2"/>
                  </a:lnTo>
                  <a:lnTo>
                    <a:pt x="1202" y="0"/>
                  </a:lnTo>
                  <a:lnTo>
                    <a:pt x="1208" y="0"/>
                  </a:lnTo>
                  <a:lnTo>
                    <a:pt x="1216" y="2"/>
                  </a:lnTo>
                  <a:lnTo>
                    <a:pt x="1230" y="6"/>
                  </a:lnTo>
                  <a:lnTo>
                    <a:pt x="1243" y="8"/>
                  </a:lnTo>
                  <a:lnTo>
                    <a:pt x="1268" y="43"/>
                  </a:lnTo>
                  <a:lnTo>
                    <a:pt x="1284" y="60"/>
                  </a:lnTo>
                  <a:lnTo>
                    <a:pt x="1297" y="76"/>
                  </a:lnTo>
                  <a:lnTo>
                    <a:pt x="1311" y="93"/>
                  </a:lnTo>
                  <a:lnTo>
                    <a:pt x="1325" y="110"/>
                  </a:lnTo>
                  <a:lnTo>
                    <a:pt x="1336" y="128"/>
                  </a:lnTo>
                  <a:lnTo>
                    <a:pt x="1346" y="147"/>
                  </a:lnTo>
                  <a:close/>
                </a:path>
              </a:pathLst>
            </a:custGeom>
            <a:solidFill>
              <a:srgbClr val="FFCCB2"/>
            </a:solidFill>
            <a:ln w="9525">
              <a:noFill/>
              <a:round/>
              <a:headEnd/>
              <a:tailEnd/>
            </a:ln>
          </p:spPr>
          <p:txBody>
            <a:bodyPr/>
            <a:lstStyle/>
            <a:p>
              <a:endParaRPr lang="en-US" sz="2700"/>
            </a:p>
          </p:txBody>
        </p:sp>
        <p:sp>
          <p:nvSpPr>
            <p:cNvPr id="18650" name="Freeform 198"/>
            <p:cNvSpPr>
              <a:spLocks/>
            </p:cNvSpPr>
            <p:nvPr/>
          </p:nvSpPr>
          <p:spPr bwMode="auto">
            <a:xfrm>
              <a:off x="2623" y="779"/>
              <a:ext cx="35" cy="45"/>
            </a:xfrm>
            <a:custGeom>
              <a:avLst/>
              <a:gdLst>
                <a:gd name="T0" fmla="*/ 1 w 70"/>
                <a:gd name="T1" fmla="*/ 0 h 91"/>
                <a:gd name="T2" fmla="*/ 1 w 70"/>
                <a:gd name="T3" fmla="*/ 0 h 91"/>
                <a:gd name="T4" fmla="*/ 1 w 70"/>
                <a:gd name="T5" fmla="*/ 0 h 91"/>
                <a:gd name="T6" fmla="*/ 1 w 70"/>
                <a:gd name="T7" fmla="*/ 0 h 91"/>
                <a:gd name="T8" fmla="*/ 1 w 70"/>
                <a:gd name="T9" fmla="*/ 0 h 91"/>
                <a:gd name="T10" fmla="*/ 1 w 70"/>
                <a:gd name="T11" fmla="*/ 0 h 91"/>
                <a:gd name="T12" fmla="*/ 1 w 70"/>
                <a:gd name="T13" fmla="*/ 0 h 91"/>
                <a:gd name="T14" fmla="*/ 1 w 70"/>
                <a:gd name="T15" fmla="*/ 0 h 91"/>
                <a:gd name="T16" fmla="*/ 1 w 70"/>
                <a:gd name="T17" fmla="*/ 0 h 91"/>
                <a:gd name="T18" fmla="*/ 1 w 70"/>
                <a:gd name="T19" fmla="*/ 0 h 91"/>
                <a:gd name="T20" fmla="*/ 1 w 70"/>
                <a:gd name="T21" fmla="*/ 0 h 91"/>
                <a:gd name="T22" fmla="*/ 1 w 70"/>
                <a:gd name="T23" fmla="*/ 0 h 91"/>
                <a:gd name="T24" fmla="*/ 1 w 70"/>
                <a:gd name="T25" fmla="*/ 0 h 91"/>
                <a:gd name="T26" fmla="*/ 0 w 70"/>
                <a:gd name="T27" fmla="*/ 0 h 91"/>
                <a:gd name="T28" fmla="*/ 1 w 70"/>
                <a:gd name="T29" fmla="*/ 0 h 91"/>
                <a:gd name="T30" fmla="*/ 1 w 70"/>
                <a:gd name="T31" fmla="*/ 0 h 91"/>
                <a:gd name="T32" fmla="*/ 1 w 70"/>
                <a:gd name="T33" fmla="*/ 0 h 91"/>
                <a:gd name="T34" fmla="*/ 1 w 70"/>
                <a:gd name="T35" fmla="*/ 0 h 91"/>
                <a:gd name="T36" fmla="*/ 1 w 70"/>
                <a:gd name="T37" fmla="*/ 0 h 91"/>
                <a:gd name="T38" fmla="*/ 1 w 70"/>
                <a:gd name="T39" fmla="*/ 0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91"/>
                <a:gd name="T62" fmla="*/ 70 w 70"/>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91">
                  <a:moveTo>
                    <a:pt x="66" y="0"/>
                  </a:moveTo>
                  <a:lnTo>
                    <a:pt x="68" y="11"/>
                  </a:lnTo>
                  <a:lnTo>
                    <a:pt x="70" y="23"/>
                  </a:lnTo>
                  <a:lnTo>
                    <a:pt x="70" y="35"/>
                  </a:lnTo>
                  <a:lnTo>
                    <a:pt x="68" y="48"/>
                  </a:lnTo>
                  <a:lnTo>
                    <a:pt x="66" y="60"/>
                  </a:lnTo>
                  <a:lnTo>
                    <a:pt x="62" y="72"/>
                  </a:lnTo>
                  <a:lnTo>
                    <a:pt x="56" y="81"/>
                  </a:lnTo>
                  <a:lnTo>
                    <a:pt x="49" y="91"/>
                  </a:lnTo>
                  <a:lnTo>
                    <a:pt x="41" y="81"/>
                  </a:lnTo>
                  <a:lnTo>
                    <a:pt x="33" y="72"/>
                  </a:lnTo>
                  <a:lnTo>
                    <a:pt x="24" y="50"/>
                  </a:lnTo>
                  <a:lnTo>
                    <a:pt x="14" y="29"/>
                  </a:lnTo>
                  <a:lnTo>
                    <a:pt x="0" y="8"/>
                  </a:lnTo>
                  <a:lnTo>
                    <a:pt x="6" y="4"/>
                  </a:lnTo>
                  <a:lnTo>
                    <a:pt x="12" y="2"/>
                  </a:lnTo>
                  <a:lnTo>
                    <a:pt x="20" y="0"/>
                  </a:lnTo>
                  <a:lnTo>
                    <a:pt x="39" y="0"/>
                  </a:lnTo>
                  <a:lnTo>
                    <a:pt x="47" y="0"/>
                  </a:lnTo>
                  <a:lnTo>
                    <a:pt x="66" y="0"/>
                  </a:lnTo>
                  <a:close/>
                </a:path>
              </a:pathLst>
            </a:custGeom>
            <a:solidFill>
              <a:srgbClr val="D3F2F2"/>
            </a:solidFill>
            <a:ln w="9525">
              <a:noFill/>
              <a:round/>
              <a:headEnd/>
              <a:tailEnd/>
            </a:ln>
          </p:spPr>
          <p:txBody>
            <a:bodyPr/>
            <a:lstStyle/>
            <a:p>
              <a:endParaRPr lang="en-US" sz="2700"/>
            </a:p>
          </p:txBody>
        </p:sp>
        <p:sp>
          <p:nvSpPr>
            <p:cNvPr id="18651" name="Freeform 199"/>
            <p:cNvSpPr>
              <a:spLocks/>
            </p:cNvSpPr>
            <p:nvPr/>
          </p:nvSpPr>
          <p:spPr bwMode="auto">
            <a:xfrm>
              <a:off x="2088" y="863"/>
              <a:ext cx="81" cy="69"/>
            </a:xfrm>
            <a:custGeom>
              <a:avLst/>
              <a:gdLst>
                <a:gd name="T0" fmla="*/ 0 w 163"/>
                <a:gd name="T1" fmla="*/ 1 h 138"/>
                <a:gd name="T2" fmla="*/ 0 w 163"/>
                <a:gd name="T3" fmla="*/ 1 h 138"/>
                <a:gd name="T4" fmla="*/ 0 w 163"/>
                <a:gd name="T5" fmla="*/ 1 h 138"/>
                <a:gd name="T6" fmla="*/ 0 w 163"/>
                <a:gd name="T7" fmla="*/ 1 h 138"/>
                <a:gd name="T8" fmla="*/ 0 w 163"/>
                <a:gd name="T9" fmla="*/ 1 h 138"/>
                <a:gd name="T10" fmla="*/ 0 w 163"/>
                <a:gd name="T11" fmla="*/ 1 h 138"/>
                <a:gd name="T12" fmla="*/ 0 w 163"/>
                <a:gd name="T13" fmla="*/ 1 h 138"/>
                <a:gd name="T14" fmla="*/ 0 w 163"/>
                <a:gd name="T15" fmla="*/ 1 h 138"/>
                <a:gd name="T16" fmla="*/ 0 w 163"/>
                <a:gd name="T17" fmla="*/ 1 h 138"/>
                <a:gd name="T18" fmla="*/ 0 w 163"/>
                <a:gd name="T19" fmla="*/ 1 h 138"/>
                <a:gd name="T20" fmla="*/ 0 w 163"/>
                <a:gd name="T21" fmla="*/ 1 h 138"/>
                <a:gd name="T22" fmla="*/ 0 w 163"/>
                <a:gd name="T23" fmla="*/ 1 h 138"/>
                <a:gd name="T24" fmla="*/ 0 w 163"/>
                <a:gd name="T25" fmla="*/ 1 h 138"/>
                <a:gd name="T26" fmla="*/ 0 w 163"/>
                <a:gd name="T27" fmla="*/ 1 h 138"/>
                <a:gd name="T28" fmla="*/ 0 w 163"/>
                <a:gd name="T29" fmla="*/ 1 h 138"/>
                <a:gd name="T30" fmla="*/ 0 w 163"/>
                <a:gd name="T31" fmla="*/ 1 h 138"/>
                <a:gd name="T32" fmla="*/ 0 w 163"/>
                <a:gd name="T33" fmla="*/ 1 h 138"/>
                <a:gd name="T34" fmla="*/ 0 w 163"/>
                <a:gd name="T35" fmla="*/ 1 h 138"/>
                <a:gd name="T36" fmla="*/ 0 w 163"/>
                <a:gd name="T37" fmla="*/ 1 h 138"/>
                <a:gd name="T38" fmla="*/ 0 w 163"/>
                <a:gd name="T39" fmla="*/ 1 h 138"/>
                <a:gd name="T40" fmla="*/ 0 w 163"/>
                <a:gd name="T41" fmla="*/ 1 h 138"/>
                <a:gd name="T42" fmla="*/ 0 w 163"/>
                <a:gd name="T43" fmla="*/ 1 h 138"/>
                <a:gd name="T44" fmla="*/ 0 w 163"/>
                <a:gd name="T45" fmla="*/ 1 h 138"/>
                <a:gd name="T46" fmla="*/ 0 w 163"/>
                <a:gd name="T47" fmla="*/ 1 h 138"/>
                <a:gd name="T48" fmla="*/ 0 w 163"/>
                <a:gd name="T49" fmla="*/ 1 h 138"/>
                <a:gd name="T50" fmla="*/ 0 w 163"/>
                <a:gd name="T51" fmla="*/ 1 h 138"/>
                <a:gd name="T52" fmla="*/ 0 w 163"/>
                <a:gd name="T53" fmla="*/ 1 h 138"/>
                <a:gd name="T54" fmla="*/ 0 w 163"/>
                <a:gd name="T55" fmla="*/ 1 h 138"/>
                <a:gd name="T56" fmla="*/ 0 w 163"/>
                <a:gd name="T57" fmla="*/ 1 h 138"/>
                <a:gd name="T58" fmla="*/ 0 w 163"/>
                <a:gd name="T59" fmla="*/ 1 h 138"/>
                <a:gd name="T60" fmla="*/ 0 w 163"/>
                <a:gd name="T61" fmla="*/ 1 h 138"/>
                <a:gd name="T62" fmla="*/ 0 w 163"/>
                <a:gd name="T63" fmla="*/ 1 h 138"/>
                <a:gd name="T64" fmla="*/ 0 w 163"/>
                <a:gd name="T65" fmla="*/ 1 h 138"/>
                <a:gd name="T66" fmla="*/ 0 w 163"/>
                <a:gd name="T67" fmla="*/ 0 h 138"/>
                <a:gd name="T68" fmla="*/ 0 w 163"/>
                <a:gd name="T69" fmla="*/ 0 h 138"/>
                <a:gd name="T70" fmla="*/ 0 w 163"/>
                <a:gd name="T71" fmla="*/ 1 h 138"/>
                <a:gd name="T72" fmla="*/ 0 w 163"/>
                <a:gd name="T73" fmla="*/ 1 h 138"/>
                <a:gd name="T74" fmla="*/ 0 w 163"/>
                <a:gd name="T75" fmla="*/ 1 h 138"/>
                <a:gd name="T76" fmla="*/ 0 w 163"/>
                <a:gd name="T77" fmla="*/ 1 h 138"/>
                <a:gd name="T78" fmla="*/ 0 w 163"/>
                <a:gd name="T79" fmla="*/ 1 h 1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38"/>
                <a:gd name="T122" fmla="*/ 163 w 163"/>
                <a:gd name="T123" fmla="*/ 138 h 1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38">
                  <a:moveTo>
                    <a:pt x="163" y="39"/>
                  </a:moveTo>
                  <a:lnTo>
                    <a:pt x="163" y="47"/>
                  </a:lnTo>
                  <a:lnTo>
                    <a:pt x="161" y="51"/>
                  </a:lnTo>
                  <a:lnTo>
                    <a:pt x="159" y="55"/>
                  </a:lnTo>
                  <a:lnTo>
                    <a:pt x="155" y="59"/>
                  </a:lnTo>
                  <a:lnTo>
                    <a:pt x="147" y="63"/>
                  </a:lnTo>
                  <a:lnTo>
                    <a:pt x="140" y="64"/>
                  </a:lnTo>
                  <a:lnTo>
                    <a:pt x="130" y="64"/>
                  </a:lnTo>
                  <a:lnTo>
                    <a:pt x="118" y="66"/>
                  </a:lnTo>
                  <a:lnTo>
                    <a:pt x="111" y="68"/>
                  </a:lnTo>
                  <a:lnTo>
                    <a:pt x="107" y="70"/>
                  </a:lnTo>
                  <a:lnTo>
                    <a:pt x="103" y="72"/>
                  </a:lnTo>
                  <a:lnTo>
                    <a:pt x="80" y="86"/>
                  </a:lnTo>
                  <a:lnTo>
                    <a:pt x="56" y="101"/>
                  </a:lnTo>
                  <a:lnTo>
                    <a:pt x="33" y="119"/>
                  </a:lnTo>
                  <a:lnTo>
                    <a:pt x="12" y="138"/>
                  </a:lnTo>
                  <a:lnTo>
                    <a:pt x="8" y="136"/>
                  </a:lnTo>
                  <a:lnTo>
                    <a:pt x="6" y="134"/>
                  </a:lnTo>
                  <a:lnTo>
                    <a:pt x="2" y="127"/>
                  </a:lnTo>
                  <a:lnTo>
                    <a:pt x="0" y="121"/>
                  </a:lnTo>
                  <a:lnTo>
                    <a:pt x="0" y="111"/>
                  </a:lnTo>
                  <a:lnTo>
                    <a:pt x="0" y="103"/>
                  </a:lnTo>
                  <a:lnTo>
                    <a:pt x="4" y="86"/>
                  </a:lnTo>
                  <a:lnTo>
                    <a:pt x="4" y="80"/>
                  </a:lnTo>
                  <a:lnTo>
                    <a:pt x="10" y="64"/>
                  </a:lnTo>
                  <a:lnTo>
                    <a:pt x="19" y="53"/>
                  </a:lnTo>
                  <a:lnTo>
                    <a:pt x="29" y="41"/>
                  </a:lnTo>
                  <a:lnTo>
                    <a:pt x="41" y="32"/>
                  </a:lnTo>
                  <a:lnTo>
                    <a:pt x="54" y="22"/>
                  </a:lnTo>
                  <a:lnTo>
                    <a:pt x="68" y="16"/>
                  </a:lnTo>
                  <a:lnTo>
                    <a:pt x="81" y="8"/>
                  </a:lnTo>
                  <a:lnTo>
                    <a:pt x="95" y="4"/>
                  </a:lnTo>
                  <a:lnTo>
                    <a:pt x="101" y="2"/>
                  </a:lnTo>
                  <a:lnTo>
                    <a:pt x="107" y="0"/>
                  </a:lnTo>
                  <a:lnTo>
                    <a:pt x="116" y="0"/>
                  </a:lnTo>
                  <a:lnTo>
                    <a:pt x="126" y="4"/>
                  </a:lnTo>
                  <a:lnTo>
                    <a:pt x="134" y="10"/>
                  </a:lnTo>
                  <a:lnTo>
                    <a:pt x="142" y="16"/>
                  </a:lnTo>
                  <a:lnTo>
                    <a:pt x="149" y="24"/>
                  </a:lnTo>
                  <a:lnTo>
                    <a:pt x="163" y="39"/>
                  </a:lnTo>
                  <a:close/>
                </a:path>
              </a:pathLst>
            </a:custGeom>
            <a:solidFill>
              <a:srgbClr val="000000"/>
            </a:solidFill>
            <a:ln w="9525">
              <a:noFill/>
              <a:round/>
              <a:headEnd/>
              <a:tailEnd/>
            </a:ln>
          </p:spPr>
          <p:txBody>
            <a:bodyPr/>
            <a:lstStyle/>
            <a:p>
              <a:endParaRPr lang="en-US" sz="2700"/>
            </a:p>
          </p:txBody>
        </p:sp>
        <p:sp>
          <p:nvSpPr>
            <p:cNvPr id="18652" name="Freeform 200"/>
            <p:cNvSpPr>
              <a:spLocks/>
            </p:cNvSpPr>
            <p:nvPr/>
          </p:nvSpPr>
          <p:spPr bwMode="auto">
            <a:xfrm>
              <a:off x="2471" y="1025"/>
              <a:ext cx="82" cy="46"/>
            </a:xfrm>
            <a:custGeom>
              <a:avLst/>
              <a:gdLst>
                <a:gd name="T0" fmla="*/ 1 w 163"/>
                <a:gd name="T1" fmla="*/ 1 h 91"/>
                <a:gd name="T2" fmla="*/ 1 w 163"/>
                <a:gd name="T3" fmla="*/ 1 h 91"/>
                <a:gd name="T4" fmla="*/ 1 w 163"/>
                <a:gd name="T5" fmla="*/ 1 h 91"/>
                <a:gd name="T6" fmla="*/ 1 w 163"/>
                <a:gd name="T7" fmla="*/ 1 h 91"/>
                <a:gd name="T8" fmla="*/ 1 w 163"/>
                <a:gd name="T9" fmla="*/ 1 h 91"/>
                <a:gd name="T10" fmla="*/ 1 w 163"/>
                <a:gd name="T11" fmla="*/ 1 h 91"/>
                <a:gd name="T12" fmla="*/ 1 w 163"/>
                <a:gd name="T13" fmla="*/ 1 h 91"/>
                <a:gd name="T14" fmla="*/ 1 w 163"/>
                <a:gd name="T15" fmla="*/ 1 h 91"/>
                <a:gd name="T16" fmla="*/ 1 w 163"/>
                <a:gd name="T17" fmla="*/ 1 h 91"/>
                <a:gd name="T18" fmla="*/ 1 w 163"/>
                <a:gd name="T19" fmla="*/ 1 h 91"/>
                <a:gd name="T20" fmla="*/ 1 w 163"/>
                <a:gd name="T21" fmla="*/ 1 h 91"/>
                <a:gd name="T22" fmla="*/ 1 w 163"/>
                <a:gd name="T23" fmla="*/ 1 h 91"/>
                <a:gd name="T24" fmla="*/ 1 w 163"/>
                <a:gd name="T25" fmla="*/ 1 h 91"/>
                <a:gd name="T26" fmla="*/ 1 w 163"/>
                <a:gd name="T27" fmla="*/ 1 h 91"/>
                <a:gd name="T28" fmla="*/ 1 w 163"/>
                <a:gd name="T29" fmla="*/ 1 h 91"/>
                <a:gd name="T30" fmla="*/ 1 w 163"/>
                <a:gd name="T31" fmla="*/ 1 h 91"/>
                <a:gd name="T32" fmla="*/ 0 w 163"/>
                <a:gd name="T33" fmla="*/ 1 h 91"/>
                <a:gd name="T34" fmla="*/ 1 w 163"/>
                <a:gd name="T35" fmla="*/ 1 h 91"/>
                <a:gd name="T36" fmla="*/ 1 w 163"/>
                <a:gd name="T37" fmla="*/ 1 h 91"/>
                <a:gd name="T38" fmla="*/ 1 w 163"/>
                <a:gd name="T39" fmla="*/ 1 h 91"/>
                <a:gd name="T40" fmla="*/ 1 w 163"/>
                <a:gd name="T41" fmla="*/ 1 h 91"/>
                <a:gd name="T42" fmla="*/ 1 w 163"/>
                <a:gd name="T43" fmla="*/ 1 h 91"/>
                <a:gd name="T44" fmla="*/ 1 w 163"/>
                <a:gd name="T45" fmla="*/ 1 h 91"/>
                <a:gd name="T46" fmla="*/ 1 w 163"/>
                <a:gd name="T47" fmla="*/ 1 h 91"/>
                <a:gd name="T48" fmla="*/ 1 w 163"/>
                <a:gd name="T49" fmla="*/ 1 h 91"/>
                <a:gd name="T50" fmla="*/ 1 w 163"/>
                <a:gd name="T51" fmla="*/ 1 h 91"/>
                <a:gd name="T52" fmla="*/ 1 w 163"/>
                <a:gd name="T53" fmla="*/ 1 h 91"/>
                <a:gd name="T54" fmla="*/ 1 w 163"/>
                <a:gd name="T55" fmla="*/ 1 h 91"/>
                <a:gd name="T56" fmla="*/ 1 w 163"/>
                <a:gd name="T57" fmla="*/ 0 h 91"/>
                <a:gd name="T58" fmla="*/ 1 w 163"/>
                <a:gd name="T59" fmla="*/ 0 h 91"/>
                <a:gd name="T60" fmla="*/ 1 w 163"/>
                <a:gd name="T61" fmla="*/ 1 h 91"/>
                <a:gd name="T62" fmla="*/ 1 w 163"/>
                <a:gd name="T63" fmla="*/ 1 h 91"/>
                <a:gd name="T64" fmla="*/ 1 w 163"/>
                <a:gd name="T65" fmla="*/ 1 h 91"/>
                <a:gd name="T66" fmla="*/ 1 w 163"/>
                <a:gd name="T67" fmla="*/ 1 h 91"/>
                <a:gd name="T68" fmla="*/ 1 w 163"/>
                <a:gd name="T69" fmla="*/ 1 h 91"/>
                <a:gd name="T70" fmla="*/ 1 w 163"/>
                <a:gd name="T71" fmla="*/ 1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
                <a:gd name="T109" fmla="*/ 0 h 91"/>
                <a:gd name="T110" fmla="*/ 163 w 163"/>
                <a:gd name="T111" fmla="*/ 91 h 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 h="91">
                  <a:moveTo>
                    <a:pt x="163" y="20"/>
                  </a:moveTo>
                  <a:lnTo>
                    <a:pt x="153" y="31"/>
                  </a:lnTo>
                  <a:lnTo>
                    <a:pt x="141" y="39"/>
                  </a:lnTo>
                  <a:lnTo>
                    <a:pt x="128" y="47"/>
                  </a:lnTo>
                  <a:lnTo>
                    <a:pt x="99" y="60"/>
                  </a:lnTo>
                  <a:lnTo>
                    <a:pt x="83" y="68"/>
                  </a:lnTo>
                  <a:lnTo>
                    <a:pt x="70" y="74"/>
                  </a:lnTo>
                  <a:lnTo>
                    <a:pt x="56" y="84"/>
                  </a:lnTo>
                  <a:lnTo>
                    <a:pt x="48" y="84"/>
                  </a:lnTo>
                  <a:lnTo>
                    <a:pt x="42" y="86"/>
                  </a:lnTo>
                  <a:lnTo>
                    <a:pt x="35" y="88"/>
                  </a:lnTo>
                  <a:lnTo>
                    <a:pt x="27" y="90"/>
                  </a:lnTo>
                  <a:lnTo>
                    <a:pt x="19" y="91"/>
                  </a:lnTo>
                  <a:lnTo>
                    <a:pt x="13" y="91"/>
                  </a:lnTo>
                  <a:lnTo>
                    <a:pt x="6" y="88"/>
                  </a:lnTo>
                  <a:lnTo>
                    <a:pt x="2" y="86"/>
                  </a:lnTo>
                  <a:lnTo>
                    <a:pt x="0" y="82"/>
                  </a:lnTo>
                  <a:lnTo>
                    <a:pt x="4" y="68"/>
                  </a:lnTo>
                  <a:lnTo>
                    <a:pt x="10" y="58"/>
                  </a:lnTo>
                  <a:lnTo>
                    <a:pt x="15" y="49"/>
                  </a:lnTo>
                  <a:lnTo>
                    <a:pt x="23" y="41"/>
                  </a:lnTo>
                  <a:lnTo>
                    <a:pt x="31" y="33"/>
                  </a:lnTo>
                  <a:lnTo>
                    <a:pt x="41" y="27"/>
                  </a:lnTo>
                  <a:lnTo>
                    <a:pt x="50" y="24"/>
                  </a:lnTo>
                  <a:lnTo>
                    <a:pt x="60" y="20"/>
                  </a:lnTo>
                  <a:lnTo>
                    <a:pt x="83" y="14"/>
                  </a:lnTo>
                  <a:lnTo>
                    <a:pt x="106" y="8"/>
                  </a:lnTo>
                  <a:lnTo>
                    <a:pt x="130" y="4"/>
                  </a:lnTo>
                  <a:lnTo>
                    <a:pt x="151" y="0"/>
                  </a:lnTo>
                  <a:lnTo>
                    <a:pt x="153" y="0"/>
                  </a:lnTo>
                  <a:lnTo>
                    <a:pt x="155" y="2"/>
                  </a:lnTo>
                  <a:lnTo>
                    <a:pt x="157" y="8"/>
                  </a:lnTo>
                  <a:lnTo>
                    <a:pt x="157" y="12"/>
                  </a:lnTo>
                  <a:lnTo>
                    <a:pt x="159" y="14"/>
                  </a:lnTo>
                  <a:lnTo>
                    <a:pt x="161" y="18"/>
                  </a:lnTo>
                  <a:lnTo>
                    <a:pt x="163" y="20"/>
                  </a:lnTo>
                  <a:close/>
                </a:path>
              </a:pathLst>
            </a:custGeom>
            <a:solidFill>
              <a:srgbClr val="000000"/>
            </a:solidFill>
            <a:ln w="9525">
              <a:noFill/>
              <a:round/>
              <a:headEnd/>
              <a:tailEnd/>
            </a:ln>
          </p:spPr>
          <p:txBody>
            <a:bodyPr/>
            <a:lstStyle/>
            <a:p>
              <a:endParaRPr lang="en-US" sz="2700"/>
            </a:p>
          </p:txBody>
        </p:sp>
        <p:sp>
          <p:nvSpPr>
            <p:cNvPr id="18653" name="Freeform 201"/>
            <p:cNvSpPr>
              <a:spLocks/>
            </p:cNvSpPr>
            <p:nvPr/>
          </p:nvSpPr>
          <p:spPr bwMode="auto">
            <a:xfrm>
              <a:off x="1941" y="1170"/>
              <a:ext cx="252" cy="192"/>
            </a:xfrm>
            <a:custGeom>
              <a:avLst/>
              <a:gdLst>
                <a:gd name="T0" fmla="*/ 1 w 504"/>
                <a:gd name="T1" fmla="*/ 1 h 384"/>
                <a:gd name="T2" fmla="*/ 1 w 504"/>
                <a:gd name="T3" fmla="*/ 1 h 384"/>
                <a:gd name="T4" fmla="*/ 1 w 504"/>
                <a:gd name="T5" fmla="*/ 1 h 384"/>
                <a:gd name="T6" fmla="*/ 1 w 504"/>
                <a:gd name="T7" fmla="*/ 1 h 384"/>
                <a:gd name="T8" fmla="*/ 1 w 504"/>
                <a:gd name="T9" fmla="*/ 1 h 384"/>
                <a:gd name="T10" fmla="*/ 1 w 504"/>
                <a:gd name="T11" fmla="*/ 1 h 384"/>
                <a:gd name="T12" fmla="*/ 1 w 504"/>
                <a:gd name="T13" fmla="*/ 1 h 384"/>
                <a:gd name="T14" fmla="*/ 1 w 504"/>
                <a:gd name="T15" fmla="*/ 1 h 384"/>
                <a:gd name="T16" fmla="*/ 1 w 504"/>
                <a:gd name="T17" fmla="*/ 1 h 384"/>
                <a:gd name="T18" fmla="*/ 1 w 504"/>
                <a:gd name="T19" fmla="*/ 1 h 384"/>
                <a:gd name="T20" fmla="*/ 1 w 504"/>
                <a:gd name="T21" fmla="*/ 1 h 384"/>
                <a:gd name="T22" fmla="*/ 1 w 504"/>
                <a:gd name="T23" fmla="*/ 1 h 384"/>
                <a:gd name="T24" fmla="*/ 1 w 504"/>
                <a:gd name="T25" fmla="*/ 1 h 384"/>
                <a:gd name="T26" fmla="*/ 1 w 504"/>
                <a:gd name="T27" fmla="*/ 1 h 384"/>
                <a:gd name="T28" fmla="*/ 1 w 504"/>
                <a:gd name="T29" fmla="*/ 1 h 384"/>
                <a:gd name="T30" fmla="*/ 1 w 504"/>
                <a:gd name="T31" fmla="*/ 1 h 384"/>
                <a:gd name="T32" fmla="*/ 1 w 504"/>
                <a:gd name="T33" fmla="*/ 1 h 384"/>
                <a:gd name="T34" fmla="*/ 1 w 504"/>
                <a:gd name="T35" fmla="*/ 1 h 384"/>
                <a:gd name="T36" fmla="*/ 1 w 504"/>
                <a:gd name="T37" fmla="*/ 1 h 384"/>
                <a:gd name="T38" fmla="*/ 1 w 504"/>
                <a:gd name="T39" fmla="*/ 1 h 384"/>
                <a:gd name="T40" fmla="*/ 1 w 504"/>
                <a:gd name="T41" fmla="*/ 1 h 384"/>
                <a:gd name="T42" fmla="*/ 1 w 504"/>
                <a:gd name="T43" fmla="*/ 1 h 384"/>
                <a:gd name="T44" fmla="*/ 1 w 504"/>
                <a:gd name="T45" fmla="*/ 1 h 384"/>
                <a:gd name="T46" fmla="*/ 1 w 504"/>
                <a:gd name="T47" fmla="*/ 1 h 384"/>
                <a:gd name="T48" fmla="*/ 1 w 504"/>
                <a:gd name="T49" fmla="*/ 1 h 384"/>
                <a:gd name="T50" fmla="*/ 1 w 504"/>
                <a:gd name="T51" fmla="*/ 1 h 384"/>
                <a:gd name="T52" fmla="*/ 1 w 504"/>
                <a:gd name="T53" fmla="*/ 1 h 384"/>
                <a:gd name="T54" fmla="*/ 1 w 504"/>
                <a:gd name="T55" fmla="*/ 1 h 384"/>
                <a:gd name="T56" fmla="*/ 1 w 504"/>
                <a:gd name="T57" fmla="*/ 1 h 384"/>
                <a:gd name="T58" fmla="*/ 1 w 504"/>
                <a:gd name="T59" fmla="*/ 1 h 384"/>
                <a:gd name="T60" fmla="*/ 1 w 504"/>
                <a:gd name="T61" fmla="*/ 1 h 384"/>
                <a:gd name="T62" fmla="*/ 1 w 504"/>
                <a:gd name="T63" fmla="*/ 1 h 384"/>
                <a:gd name="T64" fmla="*/ 1 w 504"/>
                <a:gd name="T65" fmla="*/ 1 h 384"/>
                <a:gd name="T66" fmla="*/ 1 w 504"/>
                <a:gd name="T67" fmla="*/ 1 h 384"/>
                <a:gd name="T68" fmla="*/ 1 w 504"/>
                <a:gd name="T69" fmla="*/ 1 h 384"/>
                <a:gd name="T70" fmla="*/ 1 w 504"/>
                <a:gd name="T71" fmla="*/ 1 h 384"/>
                <a:gd name="T72" fmla="*/ 1 w 504"/>
                <a:gd name="T73" fmla="*/ 1 h 384"/>
                <a:gd name="T74" fmla="*/ 1 w 504"/>
                <a:gd name="T75" fmla="*/ 1 h 384"/>
                <a:gd name="T76" fmla="*/ 1 w 504"/>
                <a:gd name="T77" fmla="*/ 1 h 384"/>
                <a:gd name="T78" fmla="*/ 1 w 504"/>
                <a:gd name="T79" fmla="*/ 1 h 384"/>
                <a:gd name="T80" fmla="*/ 1 w 504"/>
                <a:gd name="T81" fmla="*/ 1 h 384"/>
                <a:gd name="T82" fmla="*/ 1 w 504"/>
                <a:gd name="T83" fmla="*/ 1 h 384"/>
                <a:gd name="T84" fmla="*/ 0 w 504"/>
                <a:gd name="T85" fmla="*/ 1 h 384"/>
                <a:gd name="T86" fmla="*/ 0 w 504"/>
                <a:gd name="T87" fmla="*/ 1 h 384"/>
                <a:gd name="T88" fmla="*/ 1 w 504"/>
                <a:gd name="T89" fmla="*/ 1 h 384"/>
                <a:gd name="T90" fmla="*/ 1 w 504"/>
                <a:gd name="T91" fmla="*/ 1 h 384"/>
                <a:gd name="T92" fmla="*/ 1 w 504"/>
                <a:gd name="T93" fmla="*/ 1 h 384"/>
                <a:gd name="T94" fmla="*/ 1 w 504"/>
                <a:gd name="T95" fmla="*/ 1 h 384"/>
                <a:gd name="T96" fmla="*/ 1 w 504"/>
                <a:gd name="T97" fmla="*/ 1 h 384"/>
                <a:gd name="T98" fmla="*/ 1 w 504"/>
                <a:gd name="T99" fmla="*/ 0 h 384"/>
                <a:gd name="T100" fmla="*/ 1 w 504"/>
                <a:gd name="T101" fmla="*/ 0 h 384"/>
                <a:gd name="T102" fmla="*/ 1 w 504"/>
                <a:gd name="T103" fmla="*/ 1 h 384"/>
                <a:gd name="T104" fmla="*/ 1 w 504"/>
                <a:gd name="T105" fmla="*/ 1 h 384"/>
                <a:gd name="T106" fmla="*/ 1 w 504"/>
                <a:gd name="T107" fmla="*/ 1 h 384"/>
                <a:gd name="T108" fmla="*/ 1 w 504"/>
                <a:gd name="T109" fmla="*/ 1 h 3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4"/>
                <a:gd name="T166" fmla="*/ 0 h 384"/>
                <a:gd name="T167" fmla="*/ 504 w 504"/>
                <a:gd name="T168" fmla="*/ 384 h 3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4" h="384">
                  <a:moveTo>
                    <a:pt x="167" y="4"/>
                  </a:moveTo>
                  <a:lnTo>
                    <a:pt x="184" y="29"/>
                  </a:lnTo>
                  <a:lnTo>
                    <a:pt x="202" y="51"/>
                  </a:lnTo>
                  <a:lnTo>
                    <a:pt x="219" y="72"/>
                  </a:lnTo>
                  <a:lnTo>
                    <a:pt x="239" y="89"/>
                  </a:lnTo>
                  <a:lnTo>
                    <a:pt x="260" y="107"/>
                  </a:lnTo>
                  <a:lnTo>
                    <a:pt x="281" y="122"/>
                  </a:lnTo>
                  <a:lnTo>
                    <a:pt x="303" y="138"/>
                  </a:lnTo>
                  <a:lnTo>
                    <a:pt x="326" y="151"/>
                  </a:lnTo>
                  <a:lnTo>
                    <a:pt x="371" y="177"/>
                  </a:lnTo>
                  <a:lnTo>
                    <a:pt x="417" y="202"/>
                  </a:lnTo>
                  <a:lnTo>
                    <a:pt x="462" y="225"/>
                  </a:lnTo>
                  <a:lnTo>
                    <a:pt x="504" y="250"/>
                  </a:lnTo>
                  <a:lnTo>
                    <a:pt x="473" y="260"/>
                  </a:lnTo>
                  <a:lnTo>
                    <a:pt x="440" y="272"/>
                  </a:lnTo>
                  <a:lnTo>
                    <a:pt x="425" y="278"/>
                  </a:lnTo>
                  <a:lnTo>
                    <a:pt x="411" y="285"/>
                  </a:lnTo>
                  <a:lnTo>
                    <a:pt x="398" y="295"/>
                  </a:lnTo>
                  <a:lnTo>
                    <a:pt x="384" y="309"/>
                  </a:lnTo>
                  <a:lnTo>
                    <a:pt x="374" y="316"/>
                  </a:lnTo>
                  <a:lnTo>
                    <a:pt x="365" y="326"/>
                  </a:lnTo>
                  <a:lnTo>
                    <a:pt x="359" y="336"/>
                  </a:lnTo>
                  <a:lnTo>
                    <a:pt x="353" y="347"/>
                  </a:lnTo>
                  <a:lnTo>
                    <a:pt x="347" y="357"/>
                  </a:lnTo>
                  <a:lnTo>
                    <a:pt x="340" y="369"/>
                  </a:lnTo>
                  <a:lnTo>
                    <a:pt x="332" y="376"/>
                  </a:lnTo>
                  <a:lnTo>
                    <a:pt x="322" y="384"/>
                  </a:lnTo>
                  <a:lnTo>
                    <a:pt x="309" y="361"/>
                  </a:lnTo>
                  <a:lnTo>
                    <a:pt x="293" y="338"/>
                  </a:lnTo>
                  <a:lnTo>
                    <a:pt x="278" y="318"/>
                  </a:lnTo>
                  <a:lnTo>
                    <a:pt x="260" y="297"/>
                  </a:lnTo>
                  <a:lnTo>
                    <a:pt x="243" y="278"/>
                  </a:lnTo>
                  <a:lnTo>
                    <a:pt x="223" y="260"/>
                  </a:lnTo>
                  <a:lnTo>
                    <a:pt x="204" y="243"/>
                  </a:lnTo>
                  <a:lnTo>
                    <a:pt x="183" y="227"/>
                  </a:lnTo>
                  <a:lnTo>
                    <a:pt x="161" y="214"/>
                  </a:lnTo>
                  <a:lnTo>
                    <a:pt x="140" y="200"/>
                  </a:lnTo>
                  <a:lnTo>
                    <a:pt x="119" y="186"/>
                  </a:lnTo>
                  <a:lnTo>
                    <a:pt x="95" y="175"/>
                  </a:lnTo>
                  <a:lnTo>
                    <a:pt x="72" y="165"/>
                  </a:lnTo>
                  <a:lnTo>
                    <a:pt x="47" y="155"/>
                  </a:lnTo>
                  <a:lnTo>
                    <a:pt x="24" y="148"/>
                  </a:lnTo>
                  <a:lnTo>
                    <a:pt x="0" y="140"/>
                  </a:lnTo>
                  <a:lnTo>
                    <a:pt x="0" y="134"/>
                  </a:lnTo>
                  <a:lnTo>
                    <a:pt x="33" y="101"/>
                  </a:lnTo>
                  <a:lnTo>
                    <a:pt x="66" y="64"/>
                  </a:lnTo>
                  <a:lnTo>
                    <a:pt x="101" y="31"/>
                  </a:lnTo>
                  <a:lnTo>
                    <a:pt x="121" y="16"/>
                  </a:lnTo>
                  <a:lnTo>
                    <a:pt x="138" y="2"/>
                  </a:lnTo>
                  <a:lnTo>
                    <a:pt x="142" y="0"/>
                  </a:lnTo>
                  <a:lnTo>
                    <a:pt x="146" y="0"/>
                  </a:lnTo>
                  <a:lnTo>
                    <a:pt x="153" y="4"/>
                  </a:lnTo>
                  <a:lnTo>
                    <a:pt x="161" y="6"/>
                  </a:lnTo>
                  <a:lnTo>
                    <a:pt x="163" y="6"/>
                  </a:lnTo>
                  <a:lnTo>
                    <a:pt x="167" y="4"/>
                  </a:lnTo>
                  <a:close/>
                </a:path>
              </a:pathLst>
            </a:custGeom>
            <a:solidFill>
              <a:srgbClr val="E5CCB2"/>
            </a:solidFill>
            <a:ln w="9525">
              <a:noFill/>
              <a:round/>
              <a:headEnd/>
              <a:tailEnd/>
            </a:ln>
          </p:spPr>
          <p:txBody>
            <a:bodyPr/>
            <a:lstStyle/>
            <a:p>
              <a:endParaRPr lang="en-US" sz="2700"/>
            </a:p>
          </p:txBody>
        </p:sp>
        <p:sp>
          <p:nvSpPr>
            <p:cNvPr id="18654" name="Freeform 202"/>
            <p:cNvSpPr>
              <a:spLocks/>
            </p:cNvSpPr>
            <p:nvPr/>
          </p:nvSpPr>
          <p:spPr bwMode="auto">
            <a:xfrm>
              <a:off x="2241" y="1269"/>
              <a:ext cx="43" cy="75"/>
            </a:xfrm>
            <a:custGeom>
              <a:avLst/>
              <a:gdLst>
                <a:gd name="T0" fmla="*/ 0 w 88"/>
                <a:gd name="T1" fmla="*/ 0 h 151"/>
                <a:gd name="T2" fmla="*/ 0 w 88"/>
                <a:gd name="T3" fmla="*/ 0 h 151"/>
                <a:gd name="T4" fmla="*/ 0 w 88"/>
                <a:gd name="T5" fmla="*/ 0 h 151"/>
                <a:gd name="T6" fmla="*/ 0 w 88"/>
                <a:gd name="T7" fmla="*/ 0 h 151"/>
                <a:gd name="T8" fmla="*/ 0 w 88"/>
                <a:gd name="T9" fmla="*/ 0 h 151"/>
                <a:gd name="T10" fmla="*/ 0 w 88"/>
                <a:gd name="T11" fmla="*/ 0 h 151"/>
                <a:gd name="T12" fmla="*/ 0 w 88"/>
                <a:gd name="T13" fmla="*/ 0 h 151"/>
                <a:gd name="T14" fmla="*/ 0 w 88"/>
                <a:gd name="T15" fmla="*/ 0 h 151"/>
                <a:gd name="T16" fmla="*/ 0 w 88"/>
                <a:gd name="T17" fmla="*/ 0 h 151"/>
                <a:gd name="T18" fmla="*/ 0 w 88"/>
                <a:gd name="T19" fmla="*/ 0 h 151"/>
                <a:gd name="T20" fmla="*/ 0 w 88"/>
                <a:gd name="T21" fmla="*/ 0 h 151"/>
                <a:gd name="T22" fmla="*/ 0 w 88"/>
                <a:gd name="T23" fmla="*/ 0 h 151"/>
                <a:gd name="T24" fmla="*/ 0 w 88"/>
                <a:gd name="T25" fmla="*/ 0 h 151"/>
                <a:gd name="T26" fmla="*/ 0 w 88"/>
                <a:gd name="T27" fmla="*/ 0 h 151"/>
                <a:gd name="T28" fmla="*/ 0 w 88"/>
                <a:gd name="T29" fmla="*/ 0 h 151"/>
                <a:gd name="T30" fmla="*/ 0 w 88"/>
                <a:gd name="T31" fmla="*/ 0 h 151"/>
                <a:gd name="T32" fmla="*/ 0 w 88"/>
                <a:gd name="T33" fmla="*/ 0 h 151"/>
                <a:gd name="T34" fmla="*/ 0 w 88"/>
                <a:gd name="T35" fmla="*/ 0 h 151"/>
                <a:gd name="T36" fmla="*/ 0 w 88"/>
                <a:gd name="T37" fmla="*/ 0 h 151"/>
                <a:gd name="T38" fmla="*/ 0 w 88"/>
                <a:gd name="T39" fmla="*/ 0 h 151"/>
                <a:gd name="T40" fmla="*/ 0 w 88"/>
                <a:gd name="T41" fmla="*/ 0 h 151"/>
                <a:gd name="T42" fmla="*/ 0 w 88"/>
                <a:gd name="T43" fmla="*/ 0 h 151"/>
                <a:gd name="T44" fmla="*/ 0 w 88"/>
                <a:gd name="T45" fmla="*/ 0 h 151"/>
                <a:gd name="T46" fmla="*/ 0 w 88"/>
                <a:gd name="T47" fmla="*/ 0 h 151"/>
                <a:gd name="T48" fmla="*/ 0 w 88"/>
                <a:gd name="T49" fmla="*/ 0 h 151"/>
                <a:gd name="T50" fmla="*/ 0 w 88"/>
                <a:gd name="T51" fmla="*/ 0 h 151"/>
                <a:gd name="T52" fmla="*/ 0 w 88"/>
                <a:gd name="T53" fmla="*/ 0 h 151"/>
                <a:gd name="T54" fmla="*/ 0 w 88"/>
                <a:gd name="T55" fmla="*/ 0 h 151"/>
                <a:gd name="T56" fmla="*/ 0 w 88"/>
                <a:gd name="T57" fmla="*/ 0 h 151"/>
                <a:gd name="T58" fmla="*/ 0 w 88"/>
                <a:gd name="T59" fmla="*/ 0 h 151"/>
                <a:gd name="T60" fmla="*/ 0 w 88"/>
                <a:gd name="T61" fmla="*/ 0 h 1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8"/>
                <a:gd name="T94" fmla="*/ 0 h 151"/>
                <a:gd name="T95" fmla="*/ 88 w 88"/>
                <a:gd name="T96" fmla="*/ 151 h 1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8" h="151">
                  <a:moveTo>
                    <a:pt x="72" y="103"/>
                  </a:moveTo>
                  <a:lnTo>
                    <a:pt x="68" y="109"/>
                  </a:lnTo>
                  <a:lnTo>
                    <a:pt x="64" y="116"/>
                  </a:lnTo>
                  <a:lnTo>
                    <a:pt x="51" y="130"/>
                  </a:lnTo>
                  <a:lnTo>
                    <a:pt x="37" y="144"/>
                  </a:lnTo>
                  <a:lnTo>
                    <a:pt x="31" y="147"/>
                  </a:lnTo>
                  <a:lnTo>
                    <a:pt x="24" y="151"/>
                  </a:lnTo>
                  <a:lnTo>
                    <a:pt x="14" y="142"/>
                  </a:lnTo>
                  <a:lnTo>
                    <a:pt x="6" y="132"/>
                  </a:lnTo>
                  <a:lnTo>
                    <a:pt x="2" y="124"/>
                  </a:lnTo>
                  <a:lnTo>
                    <a:pt x="0" y="114"/>
                  </a:lnTo>
                  <a:lnTo>
                    <a:pt x="0" y="105"/>
                  </a:lnTo>
                  <a:lnTo>
                    <a:pt x="2" y="95"/>
                  </a:lnTo>
                  <a:lnTo>
                    <a:pt x="4" y="85"/>
                  </a:lnTo>
                  <a:lnTo>
                    <a:pt x="10" y="76"/>
                  </a:lnTo>
                  <a:lnTo>
                    <a:pt x="20" y="56"/>
                  </a:lnTo>
                  <a:lnTo>
                    <a:pt x="33" y="37"/>
                  </a:lnTo>
                  <a:lnTo>
                    <a:pt x="45" y="19"/>
                  </a:lnTo>
                  <a:lnTo>
                    <a:pt x="49" y="10"/>
                  </a:lnTo>
                  <a:lnTo>
                    <a:pt x="53" y="0"/>
                  </a:lnTo>
                  <a:lnTo>
                    <a:pt x="59" y="14"/>
                  </a:lnTo>
                  <a:lnTo>
                    <a:pt x="66" y="25"/>
                  </a:lnTo>
                  <a:lnTo>
                    <a:pt x="74" y="37"/>
                  </a:lnTo>
                  <a:lnTo>
                    <a:pt x="82" y="50"/>
                  </a:lnTo>
                  <a:lnTo>
                    <a:pt x="86" y="64"/>
                  </a:lnTo>
                  <a:lnTo>
                    <a:pt x="88" y="70"/>
                  </a:lnTo>
                  <a:lnTo>
                    <a:pt x="88" y="76"/>
                  </a:lnTo>
                  <a:lnTo>
                    <a:pt x="86" y="83"/>
                  </a:lnTo>
                  <a:lnTo>
                    <a:pt x="84" y="89"/>
                  </a:lnTo>
                  <a:lnTo>
                    <a:pt x="80" y="95"/>
                  </a:lnTo>
                  <a:lnTo>
                    <a:pt x="72" y="103"/>
                  </a:lnTo>
                  <a:close/>
                </a:path>
              </a:pathLst>
            </a:custGeom>
            <a:solidFill>
              <a:srgbClr val="E5CCB2"/>
            </a:solidFill>
            <a:ln w="9525">
              <a:noFill/>
              <a:round/>
              <a:headEnd/>
              <a:tailEnd/>
            </a:ln>
          </p:spPr>
          <p:txBody>
            <a:bodyPr/>
            <a:lstStyle/>
            <a:p>
              <a:endParaRPr lang="en-US" sz="2700"/>
            </a:p>
          </p:txBody>
        </p:sp>
        <p:sp>
          <p:nvSpPr>
            <p:cNvPr id="18655" name="Freeform 203"/>
            <p:cNvSpPr>
              <a:spLocks/>
            </p:cNvSpPr>
            <p:nvPr/>
          </p:nvSpPr>
          <p:spPr bwMode="auto">
            <a:xfrm>
              <a:off x="1705" y="1275"/>
              <a:ext cx="837" cy="575"/>
            </a:xfrm>
            <a:custGeom>
              <a:avLst/>
              <a:gdLst>
                <a:gd name="T0" fmla="*/ 0 w 1675"/>
                <a:gd name="T1" fmla="*/ 1 h 1149"/>
                <a:gd name="T2" fmla="*/ 0 w 1675"/>
                <a:gd name="T3" fmla="*/ 1 h 1149"/>
                <a:gd name="T4" fmla="*/ 0 w 1675"/>
                <a:gd name="T5" fmla="*/ 1 h 1149"/>
                <a:gd name="T6" fmla="*/ 0 w 1675"/>
                <a:gd name="T7" fmla="*/ 1 h 1149"/>
                <a:gd name="T8" fmla="*/ 0 w 1675"/>
                <a:gd name="T9" fmla="*/ 1 h 1149"/>
                <a:gd name="T10" fmla="*/ 0 w 1675"/>
                <a:gd name="T11" fmla="*/ 1 h 1149"/>
                <a:gd name="T12" fmla="*/ 0 w 1675"/>
                <a:gd name="T13" fmla="*/ 1 h 1149"/>
                <a:gd name="T14" fmla="*/ 0 w 1675"/>
                <a:gd name="T15" fmla="*/ 1 h 1149"/>
                <a:gd name="T16" fmla="*/ 0 w 1675"/>
                <a:gd name="T17" fmla="*/ 1 h 1149"/>
                <a:gd name="T18" fmla="*/ 0 w 1675"/>
                <a:gd name="T19" fmla="*/ 1 h 1149"/>
                <a:gd name="T20" fmla="*/ 0 w 1675"/>
                <a:gd name="T21" fmla="*/ 1 h 1149"/>
                <a:gd name="T22" fmla="*/ 0 w 1675"/>
                <a:gd name="T23" fmla="*/ 1 h 1149"/>
                <a:gd name="T24" fmla="*/ 0 w 1675"/>
                <a:gd name="T25" fmla="*/ 1 h 1149"/>
                <a:gd name="T26" fmla="*/ 0 w 1675"/>
                <a:gd name="T27" fmla="*/ 1 h 1149"/>
                <a:gd name="T28" fmla="*/ 0 w 1675"/>
                <a:gd name="T29" fmla="*/ 1 h 1149"/>
                <a:gd name="T30" fmla="*/ 0 w 1675"/>
                <a:gd name="T31" fmla="*/ 1 h 1149"/>
                <a:gd name="T32" fmla="*/ 0 w 1675"/>
                <a:gd name="T33" fmla="*/ 1 h 1149"/>
                <a:gd name="T34" fmla="*/ 0 w 1675"/>
                <a:gd name="T35" fmla="*/ 1 h 1149"/>
                <a:gd name="T36" fmla="*/ 0 w 1675"/>
                <a:gd name="T37" fmla="*/ 1 h 1149"/>
                <a:gd name="T38" fmla="*/ 0 w 1675"/>
                <a:gd name="T39" fmla="*/ 1 h 1149"/>
                <a:gd name="T40" fmla="*/ 0 w 1675"/>
                <a:gd name="T41" fmla="*/ 1 h 1149"/>
                <a:gd name="T42" fmla="*/ 0 w 1675"/>
                <a:gd name="T43" fmla="*/ 1 h 1149"/>
                <a:gd name="T44" fmla="*/ 0 w 1675"/>
                <a:gd name="T45" fmla="*/ 1 h 1149"/>
                <a:gd name="T46" fmla="*/ 0 w 1675"/>
                <a:gd name="T47" fmla="*/ 1 h 1149"/>
                <a:gd name="T48" fmla="*/ 0 w 1675"/>
                <a:gd name="T49" fmla="*/ 1 h 1149"/>
                <a:gd name="T50" fmla="*/ 0 w 1675"/>
                <a:gd name="T51" fmla="*/ 1 h 1149"/>
                <a:gd name="T52" fmla="*/ 0 w 1675"/>
                <a:gd name="T53" fmla="*/ 1 h 1149"/>
                <a:gd name="T54" fmla="*/ 0 w 1675"/>
                <a:gd name="T55" fmla="*/ 1 h 1149"/>
                <a:gd name="T56" fmla="*/ 0 w 1675"/>
                <a:gd name="T57" fmla="*/ 1 h 1149"/>
                <a:gd name="T58" fmla="*/ 0 w 1675"/>
                <a:gd name="T59" fmla="*/ 1 h 1149"/>
                <a:gd name="T60" fmla="*/ 0 w 1675"/>
                <a:gd name="T61" fmla="*/ 1 h 1149"/>
                <a:gd name="T62" fmla="*/ 0 w 1675"/>
                <a:gd name="T63" fmla="*/ 1 h 1149"/>
                <a:gd name="T64" fmla="*/ 0 w 1675"/>
                <a:gd name="T65" fmla="*/ 1 h 1149"/>
                <a:gd name="T66" fmla="*/ 0 w 1675"/>
                <a:gd name="T67" fmla="*/ 1 h 1149"/>
                <a:gd name="T68" fmla="*/ 0 w 1675"/>
                <a:gd name="T69" fmla="*/ 1 h 1149"/>
                <a:gd name="T70" fmla="*/ 0 w 1675"/>
                <a:gd name="T71" fmla="*/ 1 h 1149"/>
                <a:gd name="T72" fmla="*/ 0 w 1675"/>
                <a:gd name="T73" fmla="*/ 1 h 1149"/>
                <a:gd name="T74" fmla="*/ 0 w 1675"/>
                <a:gd name="T75" fmla="*/ 1 h 1149"/>
                <a:gd name="T76" fmla="*/ 0 w 1675"/>
                <a:gd name="T77" fmla="*/ 1 h 1149"/>
                <a:gd name="T78" fmla="*/ 0 w 1675"/>
                <a:gd name="T79" fmla="*/ 1 h 1149"/>
                <a:gd name="T80" fmla="*/ 0 w 1675"/>
                <a:gd name="T81" fmla="*/ 1 h 1149"/>
                <a:gd name="T82" fmla="*/ 0 w 1675"/>
                <a:gd name="T83" fmla="*/ 1 h 1149"/>
                <a:gd name="T84" fmla="*/ 0 w 1675"/>
                <a:gd name="T85" fmla="*/ 1 h 1149"/>
                <a:gd name="T86" fmla="*/ 0 w 1675"/>
                <a:gd name="T87" fmla="*/ 1 h 1149"/>
                <a:gd name="T88" fmla="*/ 0 w 1675"/>
                <a:gd name="T89" fmla="*/ 1 h 1149"/>
                <a:gd name="T90" fmla="*/ 0 w 1675"/>
                <a:gd name="T91" fmla="*/ 1 h 1149"/>
                <a:gd name="T92" fmla="*/ 0 w 1675"/>
                <a:gd name="T93" fmla="*/ 1 h 1149"/>
                <a:gd name="T94" fmla="*/ 0 w 1675"/>
                <a:gd name="T95" fmla="*/ 1 h 1149"/>
                <a:gd name="T96" fmla="*/ 0 w 1675"/>
                <a:gd name="T97" fmla="*/ 1 h 1149"/>
                <a:gd name="T98" fmla="*/ 0 w 1675"/>
                <a:gd name="T99" fmla="*/ 1 h 1149"/>
                <a:gd name="T100" fmla="*/ 0 w 1675"/>
                <a:gd name="T101" fmla="*/ 1 h 1149"/>
                <a:gd name="T102" fmla="*/ 0 w 1675"/>
                <a:gd name="T103" fmla="*/ 1 h 1149"/>
                <a:gd name="T104" fmla="*/ 0 w 1675"/>
                <a:gd name="T105" fmla="*/ 1 h 11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75"/>
                <a:gd name="T160" fmla="*/ 0 h 1149"/>
                <a:gd name="T161" fmla="*/ 1675 w 1675"/>
                <a:gd name="T162" fmla="*/ 1149 h 11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75" h="1149">
                  <a:moveTo>
                    <a:pt x="795" y="267"/>
                  </a:moveTo>
                  <a:lnTo>
                    <a:pt x="803" y="271"/>
                  </a:lnTo>
                  <a:lnTo>
                    <a:pt x="811" y="275"/>
                  </a:lnTo>
                  <a:lnTo>
                    <a:pt x="816" y="283"/>
                  </a:lnTo>
                  <a:lnTo>
                    <a:pt x="822" y="289"/>
                  </a:lnTo>
                  <a:lnTo>
                    <a:pt x="828" y="292"/>
                  </a:lnTo>
                  <a:lnTo>
                    <a:pt x="836" y="294"/>
                  </a:lnTo>
                  <a:lnTo>
                    <a:pt x="838" y="292"/>
                  </a:lnTo>
                  <a:lnTo>
                    <a:pt x="842" y="292"/>
                  </a:lnTo>
                  <a:lnTo>
                    <a:pt x="846" y="289"/>
                  </a:lnTo>
                  <a:lnTo>
                    <a:pt x="847" y="285"/>
                  </a:lnTo>
                  <a:lnTo>
                    <a:pt x="849" y="269"/>
                  </a:lnTo>
                  <a:lnTo>
                    <a:pt x="857" y="240"/>
                  </a:lnTo>
                  <a:lnTo>
                    <a:pt x="863" y="226"/>
                  </a:lnTo>
                  <a:lnTo>
                    <a:pt x="871" y="215"/>
                  </a:lnTo>
                  <a:lnTo>
                    <a:pt x="877" y="201"/>
                  </a:lnTo>
                  <a:lnTo>
                    <a:pt x="886" y="190"/>
                  </a:lnTo>
                  <a:lnTo>
                    <a:pt x="894" y="178"/>
                  </a:lnTo>
                  <a:lnTo>
                    <a:pt x="904" y="168"/>
                  </a:lnTo>
                  <a:lnTo>
                    <a:pt x="915" y="159"/>
                  </a:lnTo>
                  <a:lnTo>
                    <a:pt x="927" y="149"/>
                  </a:lnTo>
                  <a:lnTo>
                    <a:pt x="939" y="141"/>
                  </a:lnTo>
                  <a:lnTo>
                    <a:pt x="950" y="133"/>
                  </a:lnTo>
                  <a:lnTo>
                    <a:pt x="964" y="126"/>
                  </a:lnTo>
                  <a:lnTo>
                    <a:pt x="977" y="120"/>
                  </a:lnTo>
                  <a:lnTo>
                    <a:pt x="991" y="116"/>
                  </a:lnTo>
                  <a:lnTo>
                    <a:pt x="1003" y="116"/>
                  </a:lnTo>
                  <a:lnTo>
                    <a:pt x="1012" y="118"/>
                  </a:lnTo>
                  <a:lnTo>
                    <a:pt x="1020" y="124"/>
                  </a:lnTo>
                  <a:lnTo>
                    <a:pt x="1028" y="128"/>
                  </a:lnTo>
                  <a:lnTo>
                    <a:pt x="1034" y="135"/>
                  </a:lnTo>
                  <a:lnTo>
                    <a:pt x="1039" y="143"/>
                  </a:lnTo>
                  <a:lnTo>
                    <a:pt x="1049" y="159"/>
                  </a:lnTo>
                  <a:lnTo>
                    <a:pt x="1055" y="178"/>
                  </a:lnTo>
                  <a:lnTo>
                    <a:pt x="1061" y="197"/>
                  </a:lnTo>
                  <a:lnTo>
                    <a:pt x="1067" y="215"/>
                  </a:lnTo>
                  <a:lnTo>
                    <a:pt x="1072" y="225"/>
                  </a:lnTo>
                  <a:lnTo>
                    <a:pt x="1076" y="232"/>
                  </a:lnTo>
                  <a:lnTo>
                    <a:pt x="1082" y="240"/>
                  </a:lnTo>
                  <a:lnTo>
                    <a:pt x="1090" y="250"/>
                  </a:lnTo>
                  <a:lnTo>
                    <a:pt x="1098" y="257"/>
                  </a:lnTo>
                  <a:lnTo>
                    <a:pt x="1103" y="259"/>
                  </a:lnTo>
                  <a:lnTo>
                    <a:pt x="1109" y="261"/>
                  </a:lnTo>
                  <a:lnTo>
                    <a:pt x="1125" y="238"/>
                  </a:lnTo>
                  <a:lnTo>
                    <a:pt x="1138" y="215"/>
                  </a:lnTo>
                  <a:lnTo>
                    <a:pt x="1164" y="168"/>
                  </a:lnTo>
                  <a:lnTo>
                    <a:pt x="1187" y="120"/>
                  </a:lnTo>
                  <a:lnTo>
                    <a:pt x="1212" y="71"/>
                  </a:lnTo>
                  <a:lnTo>
                    <a:pt x="1237" y="81"/>
                  </a:lnTo>
                  <a:lnTo>
                    <a:pt x="1260" y="91"/>
                  </a:lnTo>
                  <a:lnTo>
                    <a:pt x="1284" y="102"/>
                  </a:lnTo>
                  <a:lnTo>
                    <a:pt x="1303" y="114"/>
                  </a:lnTo>
                  <a:lnTo>
                    <a:pt x="1322" y="128"/>
                  </a:lnTo>
                  <a:lnTo>
                    <a:pt x="1342" y="141"/>
                  </a:lnTo>
                  <a:lnTo>
                    <a:pt x="1357" y="157"/>
                  </a:lnTo>
                  <a:lnTo>
                    <a:pt x="1373" y="174"/>
                  </a:lnTo>
                  <a:lnTo>
                    <a:pt x="1388" y="192"/>
                  </a:lnTo>
                  <a:lnTo>
                    <a:pt x="1402" y="209"/>
                  </a:lnTo>
                  <a:lnTo>
                    <a:pt x="1414" y="226"/>
                  </a:lnTo>
                  <a:lnTo>
                    <a:pt x="1427" y="246"/>
                  </a:lnTo>
                  <a:lnTo>
                    <a:pt x="1449" y="287"/>
                  </a:lnTo>
                  <a:lnTo>
                    <a:pt x="1468" y="329"/>
                  </a:lnTo>
                  <a:lnTo>
                    <a:pt x="1483" y="372"/>
                  </a:lnTo>
                  <a:lnTo>
                    <a:pt x="1499" y="416"/>
                  </a:lnTo>
                  <a:lnTo>
                    <a:pt x="1514" y="461"/>
                  </a:lnTo>
                  <a:lnTo>
                    <a:pt x="1530" y="506"/>
                  </a:lnTo>
                  <a:lnTo>
                    <a:pt x="1547" y="550"/>
                  </a:lnTo>
                  <a:lnTo>
                    <a:pt x="1563" y="593"/>
                  </a:lnTo>
                  <a:lnTo>
                    <a:pt x="1582" y="636"/>
                  </a:lnTo>
                  <a:lnTo>
                    <a:pt x="1604" y="674"/>
                  </a:lnTo>
                  <a:lnTo>
                    <a:pt x="1606" y="678"/>
                  </a:lnTo>
                  <a:lnTo>
                    <a:pt x="1609" y="684"/>
                  </a:lnTo>
                  <a:lnTo>
                    <a:pt x="1619" y="698"/>
                  </a:lnTo>
                  <a:lnTo>
                    <a:pt x="1629" y="713"/>
                  </a:lnTo>
                  <a:lnTo>
                    <a:pt x="1640" y="727"/>
                  </a:lnTo>
                  <a:lnTo>
                    <a:pt x="1652" y="742"/>
                  </a:lnTo>
                  <a:lnTo>
                    <a:pt x="1662" y="756"/>
                  </a:lnTo>
                  <a:lnTo>
                    <a:pt x="1670" y="769"/>
                  </a:lnTo>
                  <a:lnTo>
                    <a:pt x="1673" y="775"/>
                  </a:lnTo>
                  <a:lnTo>
                    <a:pt x="1675" y="779"/>
                  </a:lnTo>
                  <a:lnTo>
                    <a:pt x="1668" y="781"/>
                  </a:lnTo>
                  <a:lnTo>
                    <a:pt x="1658" y="785"/>
                  </a:lnTo>
                  <a:lnTo>
                    <a:pt x="1646" y="789"/>
                  </a:lnTo>
                  <a:lnTo>
                    <a:pt x="1635" y="793"/>
                  </a:lnTo>
                  <a:lnTo>
                    <a:pt x="1623" y="798"/>
                  </a:lnTo>
                  <a:lnTo>
                    <a:pt x="1609" y="804"/>
                  </a:lnTo>
                  <a:lnTo>
                    <a:pt x="1584" y="820"/>
                  </a:lnTo>
                  <a:lnTo>
                    <a:pt x="1557" y="835"/>
                  </a:lnTo>
                  <a:lnTo>
                    <a:pt x="1532" y="853"/>
                  </a:lnTo>
                  <a:lnTo>
                    <a:pt x="1509" y="868"/>
                  </a:lnTo>
                  <a:lnTo>
                    <a:pt x="1499" y="878"/>
                  </a:lnTo>
                  <a:lnTo>
                    <a:pt x="1491" y="886"/>
                  </a:lnTo>
                  <a:lnTo>
                    <a:pt x="1483" y="876"/>
                  </a:lnTo>
                  <a:lnTo>
                    <a:pt x="1476" y="862"/>
                  </a:lnTo>
                  <a:lnTo>
                    <a:pt x="1470" y="847"/>
                  </a:lnTo>
                  <a:lnTo>
                    <a:pt x="1464" y="830"/>
                  </a:lnTo>
                  <a:lnTo>
                    <a:pt x="1460" y="810"/>
                  </a:lnTo>
                  <a:lnTo>
                    <a:pt x="1456" y="791"/>
                  </a:lnTo>
                  <a:lnTo>
                    <a:pt x="1452" y="748"/>
                  </a:lnTo>
                  <a:lnTo>
                    <a:pt x="1447" y="703"/>
                  </a:lnTo>
                  <a:lnTo>
                    <a:pt x="1443" y="661"/>
                  </a:lnTo>
                  <a:lnTo>
                    <a:pt x="1441" y="639"/>
                  </a:lnTo>
                  <a:lnTo>
                    <a:pt x="1437" y="620"/>
                  </a:lnTo>
                  <a:lnTo>
                    <a:pt x="1433" y="603"/>
                  </a:lnTo>
                  <a:lnTo>
                    <a:pt x="1429" y="587"/>
                  </a:lnTo>
                  <a:lnTo>
                    <a:pt x="1414" y="544"/>
                  </a:lnTo>
                  <a:lnTo>
                    <a:pt x="1406" y="525"/>
                  </a:lnTo>
                  <a:lnTo>
                    <a:pt x="1396" y="504"/>
                  </a:lnTo>
                  <a:lnTo>
                    <a:pt x="1385" y="484"/>
                  </a:lnTo>
                  <a:lnTo>
                    <a:pt x="1371" y="465"/>
                  </a:lnTo>
                  <a:lnTo>
                    <a:pt x="1355" y="448"/>
                  </a:lnTo>
                  <a:lnTo>
                    <a:pt x="1338" y="428"/>
                  </a:lnTo>
                  <a:lnTo>
                    <a:pt x="1334" y="428"/>
                  </a:lnTo>
                  <a:lnTo>
                    <a:pt x="1330" y="426"/>
                  </a:lnTo>
                  <a:lnTo>
                    <a:pt x="1326" y="428"/>
                  </a:lnTo>
                  <a:lnTo>
                    <a:pt x="1322" y="432"/>
                  </a:lnTo>
                  <a:lnTo>
                    <a:pt x="1321" y="438"/>
                  </a:lnTo>
                  <a:lnTo>
                    <a:pt x="1319" y="444"/>
                  </a:lnTo>
                  <a:lnTo>
                    <a:pt x="1319" y="449"/>
                  </a:lnTo>
                  <a:lnTo>
                    <a:pt x="1321" y="455"/>
                  </a:lnTo>
                  <a:lnTo>
                    <a:pt x="1322" y="459"/>
                  </a:lnTo>
                  <a:lnTo>
                    <a:pt x="1340" y="498"/>
                  </a:lnTo>
                  <a:lnTo>
                    <a:pt x="1357" y="537"/>
                  </a:lnTo>
                  <a:lnTo>
                    <a:pt x="1373" y="577"/>
                  </a:lnTo>
                  <a:lnTo>
                    <a:pt x="1385" y="620"/>
                  </a:lnTo>
                  <a:lnTo>
                    <a:pt x="1394" y="663"/>
                  </a:lnTo>
                  <a:lnTo>
                    <a:pt x="1400" y="705"/>
                  </a:lnTo>
                  <a:lnTo>
                    <a:pt x="1402" y="729"/>
                  </a:lnTo>
                  <a:lnTo>
                    <a:pt x="1404" y="752"/>
                  </a:lnTo>
                  <a:lnTo>
                    <a:pt x="1404" y="775"/>
                  </a:lnTo>
                  <a:lnTo>
                    <a:pt x="1404" y="798"/>
                  </a:lnTo>
                  <a:lnTo>
                    <a:pt x="1406" y="818"/>
                  </a:lnTo>
                  <a:lnTo>
                    <a:pt x="1410" y="837"/>
                  </a:lnTo>
                  <a:lnTo>
                    <a:pt x="1423" y="874"/>
                  </a:lnTo>
                  <a:lnTo>
                    <a:pt x="1437" y="913"/>
                  </a:lnTo>
                  <a:lnTo>
                    <a:pt x="1452" y="950"/>
                  </a:lnTo>
                  <a:lnTo>
                    <a:pt x="1466" y="985"/>
                  </a:lnTo>
                  <a:lnTo>
                    <a:pt x="1472" y="1004"/>
                  </a:lnTo>
                  <a:lnTo>
                    <a:pt x="1476" y="1023"/>
                  </a:lnTo>
                  <a:lnTo>
                    <a:pt x="1480" y="1043"/>
                  </a:lnTo>
                  <a:lnTo>
                    <a:pt x="1483" y="1062"/>
                  </a:lnTo>
                  <a:lnTo>
                    <a:pt x="1483" y="1084"/>
                  </a:lnTo>
                  <a:lnTo>
                    <a:pt x="1483" y="1105"/>
                  </a:lnTo>
                  <a:lnTo>
                    <a:pt x="1485" y="1116"/>
                  </a:lnTo>
                  <a:lnTo>
                    <a:pt x="1487" y="1126"/>
                  </a:lnTo>
                  <a:lnTo>
                    <a:pt x="1491" y="1138"/>
                  </a:lnTo>
                  <a:lnTo>
                    <a:pt x="1491" y="1144"/>
                  </a:lnTo>
                  <a:lnTo>
                    <a:pt x="1491" y="1149"/>
                  </a:lnTo>
                  <a:lnTo>
                    <a:pt x="1464" y="1148"/>
                  </a:lnTo>
                  <a:lnTo>
                    <a:pt x="1439" y="1146"/>
                  </a:lnTo>
                  <a:lnTo>
                    <a:pt x="1412" y="1142"/>
                  </a:lnTo>
                  <a:lnTo>
                    <a:pt x="1388" y="1136"/>
                  </a:lnTo>
                  <a:lnTo>
                    <a:pt x="1336" y="1124"/>
                  </a:lnTo>
                  <a:lnTo>
                    <a:pt x="1288" y="1111"/>
                  </a:lnTo>
                  <a:lnTo>
                    <a:pt x="1239" y="1095"/>
                  </a:lnTo>
                  <a:lnTo>
                    <a:pt x="1189" y="1080"/>
                  </a:lnTo>
                  <a:lnTo>
                    <a:pt x="1140" y="1066"/>
                  </a:lnTo>
                  <a:lnTo>
                    <a:pt x="1090" y="1056"/>
                  </a:lnTo>
                  <a:lnTo>
                    <a:pt x="1006" y="1041"/>
                  </a:lnTo>
                  <a:lnTo>
                    <a:pt x="964" y="1033"/>
                  </a:lnTo>
                  <a:lnTo>
                    <a:pt x="921" y="1027"/>
                  </a:lnTo>
                  <a:lnTo>
                    <a:pt x="879" y="1023"/>
                  </a:lnTo>
                  <a:lnTo>
                    <a:pt x="836" y="1021"/>
                  </a:lnTo>
                  <a:lnTo>
                    <a:pt x="791" y="1023"/>
                  </a:lnTo>
                  <a:lnTo>
                    <a:pt x="751" y="1027"/>
                  </a:lnTo>
                  <a:lnTo>
                    <a:pt x="747" y="1012"/>
                  </a:lnTo>
                  <a:lnTo>
                    <a:pt x="743" y="998"/>
                  </a:lnTo>
                  <a:lnTo>
                    <a:pt x="737" y="985"/>
                  </a:lnTo>
                  <a:lnTo>
                    <a:pt x="729" y="969"/>
                  </a:lnTo>
                  <a:lnTo>
                    <a:pt x="714" y="942"/>
                  </a:lnTo>
                  <a:lnTo>
                    <a:pt x="700" y="915"/>
                  </a:lnTo>
                  <a:lnTo>
                    <a:pt x="694" y="901"/>
                  </a:lnTo>
                  <a:lnTo>
                    <a:pt x="689" y="888"/>
                  </a:lnTo>
                  <a:lnTo>
                    <a:pt x="685" y="872"/>
                  </a:lnTo>
                  <a:lnTo>
                    <a:pt x="683" y="859"/>
                  </a:lnTo>
                  <a:lnTo>
                    <a:pt x="683" y="845"/>
                  </a:lnTo>
                  <a:lnTo>
                    <a:pt x="687" y="831"/>
                  </a:lnTo>
                  <a:lnTo>
                    <a:pt x="694" y="816"/>
                  </a:lnTo>
                  <a:lnTo>
                    <a:pt x="702" y="802"/>
                  </a:lnTo>
                  <a:lnTo>
                    <a:pt x="702" y="785"/>
                  </a:lnTo>
                  <a:lnTo>
                    <a:pt x="679" y="756"/>
                  </a:lnTo>
                  <a:lnTo>
                    <a:pt x="657" y="725"/>
                  </a:lnTo>
                  <a:lnTo>
                    <a:pt x="638" y="694"/>
                  </a:lnTo>
                  <a:lnTo>
                    <a:pt x="623" y="661"/>
                  </a:lnTo>
                  <a:lnTo>
                    <a:pt x="607" y="628"/>
                  </a:lnTo>
                  <a:lnTo>
                    <a:pt x="594" y="593"/>
                  </a:lnTo>
                  <a:lnTo>
                    <a:pt x="566" y="525"/>
                  </a:lnTo>
                  <a:lnTo>
                    <a:pt x="557" y="511"/>
                  </a:lnTo>
                  <a:lnTo>
                    <a:pt x="547" y="496"/>
                  </a:lnTo>
                  <a:lnTo>
                    <a:pt x="535" y="482"/>
                  </a:lnTo>
                  <a:lnTo>
                    <a:pt x="530" y="477"/>
                  </a:lnTo>
                  <a:lnTo>
                    <a:pt x="522" y="473"/>
                  </a:lnTo>
                  <a:lnTo>
                    <a:pt x="516" y="480"/>
                  </a:lnTo>
                  <a:lnTo>
                    <a:pt x="514" y="488"/>
                  </a:lnTo>
                  <a:lnTo>
                    <a:pt x="514" y="496"/>
                  </a:lnTo>
                  <a:lnTo>
                    <a:pt x="514" y="504"/>
                  </a:lnTo>
                  <a:lnTo>
                    <a:pt x="516" y="513"/>
                  </a:lnTo>
                  <a:lnTo>
                    <a:pt x="518" y="521"/>
                  </a:lnTo>
                  <a:lnTo>
                    <a:pt x="520" y="531"/>
                  </a:lnTo>
                  <a:lnTo>
                    <a:pt x="522" y="539"/>
                  </a:lnTo>
                  <a:lnTo>
                    <a:pt x="537" y="591"/>
                  </a:lnTo>
                  <a:lnTo>
                    <a:pt x="553" y="643"/>
                  </a:lnTo>
                  <a:lnTo>
                    <a:pt x="582" y="750"/>
                  </a:lnTo>
                  <a:lnTo>
                    <a:pt x="547" y="756"/>
                  </a:lnTo>
                  <a:lnTo>
                    <a:pt x="512" y="762"/>
                  </a:lnTo>
                  <a:lnTo>
                    <a:pt x="479" y="771"/>
                  </a:lnTo>
                  <a:lnTo>
                    <a:pt x="444" y="781"/>
                  </a:lnTo>
                  <a:lnTo>
                    <a:pt x="411" y="793"/>
                  </a:lnTo>
                  <a:lnTo>
                    <a:pt x="378" y="806"/>
                  </a:lnTo>
                  <a:lnTo>
                    <a:pt x="345" y="822"/>
                  </a:lnTo>
                  <a:lnTo>
                    <a:pt x="314" y="837"/>
                  </a:lnTo>
                  <a:lnTo>
                    <a:pt x="283" y="855"/>
                  </a:lnTo>
                  <a:lnTo>
                    <a:pt x="252" y="874"/>
                  </a:lnTo>
                  <a:lnTo>
                    <a:pt x="223" y="893"/>
                  </a:lnTo>
                  <a:lnTo>
                    <a:pt x="192" y="915"/>
                  </a:lnTo>
                  <a:lnTo>
                    <a:pt x="165" y="938"/>
                  </a:lnTo>
                  <a:lnTo>
                    <a:pt x="138" y="961"/>
                  </a:lnTo>
                  <a:lnTo>
                    <a:pt x="111" y="987"/>
                  </a:lnTo>
                  <a:lnTo>
                    <a:pt x="84" y="1014"/>
                  </a:lnTo>
                  <a:lnTo>
                    <a:pt x="76" y="985"/>
                  </a:lnTo>
                  <a:lnTo>
                    <a:pt x="72" y="954"/>
                  </a:lnTo>
                  <a:lnTo>
                    <a:pt x="62" y="890"/>
                  </a:lnTo>
                  <a:lnTo>
                    <a:pt x="58" y="859"/>
                  </a:lnTo>
                  <a:lnTo>
                    <a:pt x="53" y="828"/>
                  </a:lnTo>
                  <a:lnTo>
                    <a:pt x="45" y="797"/>
                  </a:lnTo>
                  <a:lnTo>
                    <a:pt x="37" y="767"/>
                  </a:lnTo>
                  <a:lnTo>
                    <a:pt x="27" y="729"/>
                  </a:lnTo>
                  <a:lnTo>
                    <a:pt x="20" y="690"/>
                  </a:lnTo>
                  <a:lnTo>
                    <a:pt x="14" y="651"/>
                  </a:lnTo>
                  <a:lnTo>
                    <a:pt x="8" y="612"/>
                  </a:lnTo>
                  <a:lnTo>
                    <a:pt x="4" y="572"/>
                  </a:lnTo>
                  <a:lnTo>
                    <a:pt x="2" y="531"/>
                  </a:lnTo>
                  <a:lnTo>
                    <a:pt x="0" y="490"/>
                  </a:lnTo>
                  <a:lnTo>
                    <a:pt x="2" y="449"/>
                  </a:lnTo>
                  <a:lnTo>
                    <a:pt x="10" y="403"/>
                  </a:lnTo>
                  <a:lnTo>
                    <a:pt x="18" y="354"/>
                  </a:lnTo>
                  <a:lnTo>
                    <a:pt x="29" y="308"/>
                  </a:lnTo>
                  <a:lnTo>
                    <a:pt x="37" y="287"/>
                  </a:lnTo>
                  <a:lnTo>
                    <a:pt x="45" y="263"/>
                  </a:lnTo>
                  <a:lnTo>
                    <a:pt x="55" y="242"/>
                  </a:lnTo>
                  <a:lnTo>
                    <a:pt x="66" y="221"/>
                  </a:lnTo>
                  <a:lnTo>
                    <a:pt x="78" y="201"/>
                  </a:lnTo>
                  <a:lnTo>
                    <a:pt x="91" y="180"/>
                  </a:lnTo>
                  <a:lnTo>
                    <a:pt x="107" y="161"/>
                  </a:lnTo>
                  <a:lnTo>
                    <a:pt x="124" y="143"/>
                  </a:lnTo>
                  <a:lnTo>
                    <a:pt x="144" y="126"/>
                  </a:lnTo>
                  <a:lnTo>
                    <a:pt x="163" y="110"/>
                  </a:lnTo>
                  <a:lnTo>
                    <a:pt x="229" y="81"/>
                  </a:lnTo>
                  <a:lnTo>
                    <a:pt x="293" y="54"/>
                  </a:lnTo>
                  <a:lnTo>
                    <a:pt x="359" y="27"/>
                  </a:lnTo>
                  <a:lnTo>
                    <a:pt x="423" y="0"/>
                  </a:lnTo>
                  <a:lnTo>
                    <a:pt x="452" y="3"/>
                  </a:lnTo>
                  <a:lnTo>
                    <a:pt x="479" y="11"/>
                  </a:lnTo>
                  <a:lnTo>
                    <a:pt x="508" y="19"/>
                  </a:lnTo>
                  <a:lnTo>
                    <a:pt x="533" y="31"/>
                  </a:lnTo>
                  <a:lnTo>
                    <a:pt x="561" y="42"/>
                  </a:lnTo>
                  <a:lnTo>
                    <a:pt x="588" y="56"/>
                  </a:lnTo>
                  <a:lnTo>
                    <a:pt x="611" y="73"/>
                  </a:lnTo>
                  <a:lnTo>
                    <a:pt x="636" y="89"/>
                  </a:lnTo>
                  <a:lnTo>
                    <a:pt x="659" y="108"/>
                  </a:lnTo>
                  <a:lnTo>
                    <a:pt x="683" y="128"/>
                  </a:lnTo>
                  <a:lnTo>
                    <a:pt x="704" y="149"/>
                  </a:lnTo>
                  <a:lnTo>
                    <a:pt x="725" y="170"/>
                  </a:lnTo>
                  <a:lnTo>
                    <a:pt x="745" y="193"/>
                  </a:lnTo>
                  <a:lnTo>
                    <a:pt x="764" y="217"/>
                  </a:lnTo>
                  <a:lnTo>
                    <a:pt x="780" y="242"/>
                  </a:lnTo>
                  <a:lnTo>
                    <a:pt x="795" y="267"/>
                  </a:lnTo>
                  <a:close/>
                </a:path>
              </a:pathLst>
            </a:custGeom>
            <a:solidFill>
              <a:srgbClr val="E5CCB2"/>
            </a:solidFill>
            <a:ln w="9525">
              <a:noFill/>
              <a:round/>
              <a:headEnd/>
              <a:tailEnd/>
            </a:ln>
          </p:spPr>
          <p:txBody>
            <a:bodyPr/>
            <a:lstStyle/>
            <a:p>
              <a:endParaRPr lang="en-US" sz="2700"/>
            </a:p>
          </p:txBody>
        </p:sp>
        <p:sp>
          <p:nvSpPr>
            <p:cNvPr id="18656" name="Freeform 204"/>
            <p:cNvSpPr>
              <a:spLocks/>
            </p:cNvSpPr>
            <p:nvPr/>
          </p:nvSpPr>
          <p:spPr bwMode="auto">
            <a:xfrm>
              <a:off x="1812" y="1695"/>
              <a:ext cx="1127" cy="389"/>
            </a:xfrm>
            <a:custGeom>
              <a:avLst/>
              <a:gdLst>
                <a:gd name="T0" fmla="*/ 1 w 2253"/>
                <a:gd name="T1" fmla="*/ 1 h 778"/>
                <a:gd name="T2" fmla="*/ 1 w 2253"/>
                <a:gd name="T3" fmla="*/ 1 h 778"/>
                <a:gd name="T4" fmla="*/ 1 w 2253"/>
                <a:gd name="T5" fmla="*/ 1 h 778"/>
                <a:gd name="T6" fmla="*/ 1 w 2253"/>
                <a:gd name="T7" fmla="*/ 1 h 778"/>
                <a:gd name="T8" fmla="*/ 1 w 2253"/>
                <a:gd name="T9" fmla="*/ 1 h 778"/>
                <a:gd name="T10" fmla="*/ 1 w 2253"/>
                <a:gd name="T11" fmla="*/ 1 h 778"/>
                <a:gd name="T12" fmla="*/ 1 w 2253"/>
                <a:gd name="T13" fmla="*/ 1 h 778"/>
                <a:gd name="T14" fmla="*/ 1 w 2253"/>
                <a:gd name="T15" fmla="*/ 1 h 778"/>
                <a:gd name="T16" fmla="*/ 1 w 2253"/>
                <a:gd name="T17" fmla="*/ 1 h 778"/>
                <a:gd name="T18" fmla="*/ 1 w 2253"/>
                <a:gd name="T19" fmla="*/ 1 h 778"/>
                <a:gd name="T20" fmla="*/ 1 w 2253"/>
                <a:gd name="T21" fmla="*/ 1 h 778"/>
                <a:gd name="T22" fmla="*/ 1 w 2253"/>
                <a:gd name="T23" fmla="*/ 1 h 778"/>
                <a:gd name="T24" fmla="*/ 1 w 2253"/>
                <a:gd name="T25" fmla="*/ 1 h 778"/>
                <a:gd name="T26" fmla="*/ 1 w 2253"/>
                <a:gd name="T27" fmla="*/ 1 h 778"/>
                <a:gd name="T28" fmla="*/ 1 w 2253"/>
                <a:gd name="T29" fmla="*/ 1 h 778"/>
                <a:gd name="T30" fmla="*/ 1 w 2253"/>
                <a:gd name="T31" fmla="*/ 1 h 778"/>
                <a:gd name="T32" fmla="*/ 1 w 2253"/>
                <a:gd name="T33" fmla="*/ 1 h 778"/>
                <a:gd name="T34" fmla="*/ 1 w 2253"/>
                <a:gd name="T35" fmla="*/ 1 h 778"/>
                <a:gd name="T36" fmla="*/ 1 w 2253"/>
                <a:gd name="T37" fmla="*/ 1 h 778"/>
                <a:gd name="T38" fmla="*/ 1 w 2253"/>
                <a:gd name="T39" fmla="*/ 1 h 778"/>
                <a:gd name="T40" fmla="*/ 1 w 2253"/>
                <a:gd name="T41" fmla="*/ 1 h 778"/>
                <a:gd name="T42" fmla="*/ 1 w 2253"/>
                <a:gd name="T43" fmla="*/ 1 h 778"/>
                <a:gd name="T44" fmla="*/ 1 w 2253"/>
                <a:gd name="T45" fmla="*/ 1 h 778"/>
                <a:gd name="T46" fmla="*/ 1 w 2253"/>
                <a:gd name="T47" fmla="*/ 1 h 778"/>
                <a:gd name="T48" fmla="*/ 1 w 2253"/>
                <a:gd name="T49" fmla="*/ 1 h 778"/>
                <a:gd name="T50" fmla="*/ 1 w 2253"/>
                <a:gd name="T51" fmla="*/ 1 h 778"/>
                <a:gd name="T52" fmla="*/ 1 w 2253"/>
                <a:gd name="T53" fmla="*/ 1 h 778"/>
                <a:gd name="T54" fmla="*/ 1 w 2253"/>
                <a:gd name="T55" fmla="*/ 1 h 778"/>
                <a:gd name="T56" fmla="*/ 1 w 2253"/>
                <a:gd name="T57" fmla="*/ 1 h 778"/>
                <a:gd name="T58" fmla="*/ 1 w 2253"/>
                <a:gd name="T59" fmla="*/ 1 h 778"/>
                <a:gd name="T60" fmla="*/ 1 w 2253"/>
                <a:gd name="T61" fmla="*/ 1 h 778"/>
                <a:gd name="T62" fmla="*/ 1 w 2253"/>
                <a:gd name="T63" fmla="*/ 1 h 778"/>
                <a:gd name="T64" fmla="*/ 1 w 2253"/>
                <a:gd name="T65" fmla="*/ 1 h 778"/>
                <a:gd name="T66" fmla="*/ 1 w 2253"/>
                <a:gd name="T67" fmla="*/ 1 h 778"/>
                <a:gd name="T68" fmla="*/ 1 w 2253"/>
                <a:gd name="T69" fmla="*/ 1 h 778"/>
                <a:gd name="T70" fmla="*/ 1 w 2253"/>
                <a:gd name="T71" fmla="*/ 1 h 778"/>
                <a:gd name="T72" fmla="*/ 1 w 2253"/>
                <a:gd name="T73" fmla="*/ 1 h 778"/>
                <a:gd name="T74" fmla="*/ 1 w 2253"/>
                <a:gd name="T75" fmla="*/ 1 h 778"/>
                <a:gd name="T76" fmla="*/ 1 w 2253"/>
                <a:gd name="T77" fmla="*/ 1 h 778"/>
                <a:gd name="T78" fmla="*/ 1 w 2253"/>
                <a:gd name="T79" fmla="*/ 1 h 778"/>
                <a:gd name="T80" fmla="*/ 1 w 2253"/>
                <a:gd name="T81" fmla="*/ 1 h 778"/>
                <a:gd name="T82" fmla="*/ 1 w 2253"/>
                <a:gd name="T83" fmla="*/ 1 h 778"/>
                <a:gd name="T84" fmla="*/ 1 w 2253"/>
                <a:gd name="T85" fmla="*/ 1 h 778"/>
                <a:gd name="T86" fmla="*/ 1 w 2253"/>
                <a:gd name="T87" fmla="*/ 1 h 778"/>
                <a:gd name="T88" fmla="*/ 1 w 2253"/>
                <a:gd name="T89" fmla="*/ 1 h 778"/>
                <a:gd name="T90" fmla="*/ 1 w 2253"/>
                <a:gd name="T91" fmla="*/ 1 h 778"/>
                <a:gd name="T92" fmla="*/ 1 w 2253"/>
                <a:gd name="T93" fmla="*/ 1 h 778"/>
                <a:gd name="T94" fmla="*/ 1 w 2253"/>
                <a:gd name="T95" fmla="*/ 1 h 778"/>
                <a:gd name="T96" fmla="*/ 1 w 2253"/>
                <a:gd name="T97" fmla="*/ 1 h 778"/>
                <a:gd name="T98" fmla="*/ 1 w 2253"/>
                <a:gd name="T99" fmla="*/ 1 h 778"/>
                <a:gd name="T100" fmla="*/ 1 w 2253"/>
                <a:gd name="T101" fmla="*/ 1 h 778"/>
                <a:gd name="T102" fmla="*/ 1 w 2253"/>
                <a:gd name="T103" fmla="*/ 1 h 778"/>
                <a:gd name="T104" fmla="*/ 0 w 2253"/>
                <a:gd name="T105" fmla="*/ 1 h 778"/>
                <a:gd name="T106" fmla="*/ 1 w 2253"/>
                <a:gd name="T107" fmla="*/ 1 h 778"/>
                <a:gd name="T108" fmla="*/ 1 w 2253"/>
                <a:gd name="T109" fmla="*/ 1 h 778"/>
                <a:gd name="T110" fmla="*/ 1 w 2253"/>
                <a:gd name="T111" fmla="*/ 1 h 7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53"/>
                <a:gd name="T169" fmla="*/ 0 h 778"/>
                <a:gd name="T170" fmla="*/ 2253 w 2253"/>
                <a:gd name="T171" fmla="*/ 778 h 7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53" h="778">
                  <a:moveTo>
                    <a:pt x="377" y="0"/>
                  </a:moveTo>
                  <a:lnTo>
                    <a:pt x="400" y="49"/>
                  </a:lnTo>
                  <a:lnTo>
                    <a:pt x="423" y="99"/>
                  </a:lnTo>
                  <a:lnTo>
                    <a:pt x="442" y="151"/>
                  </a:lnTo>
                  <a:lnTo>
                    <a:pt x="460" y="204"/>
                  </a:lnTo>
                  <a:lnTo>
                    <a:pt x="450" y="213"/>
                  </a:lnTo>
                  <a:lnTo>
                    <a:pt x="439" y="221"/>
                  </a:lnTo>
                  <a:lnTo>
                    <a:pt x="433" y="225"/>
                  </a:lnTo>
                  <a:lnTo>
                    <a:pt x="427" y="231"/>
                  </a:lnTo>
                  <a:lnTo>
                    <a:pt x="425" y="237"/>
                  </a:lnTo>
                  <a:lnTo>
                    <a:pt x="421" y="245"/>
                  </a:lnTo>
                  <a:lnTo>
                    <a:pt x="429" y="252"/>
                  </a:lnTo>
                  <a:lnTo>
                    <a:pt x="437" y="258"/>
                  </a:lnTo>
                  <a:lnTo>
                    <a:pt x="444" y="262"/>
                  </a:lnTo>
                  <a:lnTo>
                    <a:pt x="454" y="266"/>
                  </a:lnTo>
                  <a:lnTo>
                    <a:pt x="497" y="262"/>
                  </a:lnTo>
                  <a:lnTo>
                    <a:pt x="539" y="262"/>
                  </a:lnTo>
                  <a:lnTo>
                    <a:pt x="580" y="262"/>
                  </a:lnTo>
                  <a:lnTo>
                    <a:pt x="623" y="264"/>
                  </a:lnTo>
                  <a:lnTo>
                    <a:pt x="664" y="268"/>
                  </a:lnTo>
                  <a:lnTo>
                    <a:pt x="745" y="279"/>
                  </a:lnTo>
                  <a:lnTo>
                    <a:pt x="784" y="287"/>
                  </a:lnTo>
                  <a:lnTo>
                    <a:pt x="863" y="305"/>
                  </a:lnTo>
                  <a:lnTo>
                    <a:pt x="943" y="322"/>
                  </a:lnTo>
                  <a:lnTo>
                    <a:pt x="1022" y="340"/>
                  </a:lnTo>
                  <a:lnTo>
                    <a:pt x="1102" y="355"/>
                  </a:lnTo>
                  <a:lnTo>
                    <a:pt x="1121" y="361"/>
                  </a:lnTo>
                  <a:lnTo>
                    <a:pt x="1142" y="367"/>
                  </a:lnTo>
                  <a:lnTo>
                    <a:pt x="1185" y="376"/>
                  </a:lnTo>
                  <a:lnTo>
                    <a:pt x="1230" y="386"/>
                  </a:lnTo>
                  <a:lnTo>
                    <a:pt x="1276" y="394"/>
                  </a:lnTo>
                  <a:lnTo>
                    <a:pt x="1297" y="396"/>
                  </a:lnTo>
                  <a:lnTo>
                    <a:pt x="1321" y="396"/>
                  </a:lnTo>
                  <a:lnTo>
                    <a:pt x="1344" y="396"/>
                  </a:lnTo>
                  <a:lnTo>
                    <a:pt x="1367" y="394"/>
                  </a:lnTo>
                  <a:lnTo>
                    <a:pt x="1389" y="392"/>
                  </a:lnTo>
                  <a:lnTo>
                    <a:pt x="1410" y="386"/>
                  </a:lnTo>
                  <a:lnTo>
                    <a:pt x="1431" y="380"/>
                  </a:lnTo>
                  <a:lnTo>
                    <a:pt x="1453" y="372"/>
                  </a:lnTo>
                  <a:lnTo>
                    <a:pt x="1460" y="371"/>
                  </a:lnTo>
                  <a:lnTo>
                    <a:pt x="1468" y="369"/>
                  </a:lnTo>
                  <a:lnTo>
                    <a:pt x="1476" y="365"/>
                  </a:lnTo>
                  <a:lnTo>
                    <a:pt x="1484" y="359"/>
                  </a:lnTo>
                  <a:lnTo>
                    <a:pt x="1497" y="349"/>
                  </a:lnTo>
                  <a:lnTo>
                    <a:pt x="1509" y="336"/>
                  </a:lnTo>
                  <a:lnTo>
                    <a:pt x="1532" y="309"/>
                  </a:lnTo>
                  <a:lnTo>
                    <a:pt x="1544" y="295"/>
                  </a:lnTo>
                  <a:lnTo>
                    <a:pt x="1555" y="283"/>
                  </a:lnTo>
                  <a:lnTo>
                    <a:pt x="1617" y="252"/>
                  </a:lnTo>
                  <a:lnTo>
                    <a:pt x="1646" y="237"/>
                  </a:lnTo>
                  <a:lnTo>
                    <a:pt x="1677" y="221"/>
                  </a:lnTo>
                  <a:lnTo>
                    <a:pt x="1710" y="212"/>
                  </a:lnTo>
                  <a:lnTo>
                    <a:pt x="1726" y="206"/>
                  </a:lnTo>
                  <a:lnTo>
                    <a:pt x="1743" y="204"/>
                  </a:lnTo>
                  <a:lnTo>
                    <a:pt x="1761" y="202"/>
                  </a:lnTo>
                  <a:lnTo>
                    <a:pt x="1778" y="200"/>
                  </a:lnTo>
                  <a:lnTo>
                    <a:pt x="1798" y="202"/>
                  </a:lnTo>
                  <a:lnTo>
                    <a:pt x="1815" y="204"/>
                  </a:lnTo>
                  <a:lnTo>
                    <a:pt x="1815" y="212"/>
                  </a:lnTo>
                  <a:lnTo>
                    <a:pt x="1815" y="219"/>
                  </a:lnTo>
                  <a:lnTo>
                    <a:pt x="1809" y="239"/>
                  </a:lnTo>
                  <a:lnTo>
                    <a:pt x="1794" y="274"/>
                  </a:lnTo>
                  <a:lnTo>
                    <a:pt x="1792" y="283"/>
                  </a:lnTo>
                  <a:lnTo>
                    <a:pt x="1790" y="291"/>
                  </a:lnTo>
                  <a:lnTo>
                    <a:pt x="1788" y="301"/>
                  </a:lnTo>
                  <a:lnTo>
                    <a:pt x="1790" y="309"/>
                  </a:lnTo>
                  <a:lnTo>
                    <a:pt x="1792" y="316"/>
                  </a:lnTo>
                  <a:lnTo>
                    <a:pt x="1796" y="324"/>
                  </a:lnTo>
                  <a:lnTo>
                    <a:pt x="1804" y="332"/>
                  </a:lnTo>
                  <a:lnTo>
                    <a:pt x="1813" y="340"/>
                  </a:lnTo>
                  <a:lnTo>
                    <a:pt x="1838" y="338"/>
                  </a:lnTo>
                  <a:lnTo>
                    <a:pt x="1864" y="338"/>
                  </a:lnTo>
                  <a:lnTo>
                    <a:pt x="1910" y="338"/>
                  </a:lnTo>
                  <a:lnTo>
                    <a:pt x="1933" y="338"/>
                  </a:lnTo>
                  <a:lnTo>
                    <a:pt x="1955" y="336"/>
                  </a:lnTo>
                  <a:lnTo>
                    <a:pt x="1978" y="332"/>
                  </a:lnTo>
                  <a:lnTo>
                    <a:pt x="1999" y="326"/>
                  </a:lnTo>
                  <a:lnTo>
                    <a:pt x="2056" y="293"/>
                  </a:lnTo>
                  <a:lnTo>
                    <a:pt x="2085" y="276"/>
                  </a:lnTo>
                  <a:lnTo>
                    <a:pt x="2116" y="262"/>
                  </a:lnTo>
                  <a:lnTo>
                    <a:pt x="2131" y="256"/>
                  </a:lnTo>
                  <a:lnTo>
                    <a:pt x="2147" y="250"/>
                  </a:lnTo>
                  <a:lnTo>
                    <a:pt x="2162" y="246"/>
                  </a:lnTo>
                  <a:lnTo>
                    <a:pt x="2178" y="245"/>
                  </a:lnTo>
                  <a:lnTo>
                    <a:pt x="2193" y="245"/>
                  </a:lnTo>
                  <a:lnTo>
                    <a:pt x="2211" y="245"/>
                  </a:lnTo>
                  <a:lnTo>
                    <a:pt x="2228" y="248"/>
                  </a:lnTo>
                  <a:lnTo>
                    <a:pt x="2246" y="252"/>
                  </a:lnTo>
                  <a:lnTo>
                    <a:pt x="2249" y="258"/>
                  </a:lnTo>
                  <a:lnTo>
                    <a:pt x="2251" y="264"/>
                  </a:lnTo>
                  <a:lnTo>
                    <a:pt x="2253" y="272"/>
                  </a:lnTo>
                  <a:lnTo>
                    <a:pt x="2253" y="277"/>
                  </a:lnTo>
                  <a:lnTo>
                    <a:pt x="2251" y="293"/>
                  </a:lnTo>
                  <a:lnTo>
                    <a:pt x="2249" y="305"/>
                  </a:lnTo>
                  <a:lnTo>
                    <a:pt x="2234" y="322"/>
                  </a:lnTo>
                  <a:lnTo>
                    <a:pt x="2216" y="340"/>
                  </a:lnTo>
                  <a:lnTo>
                    <a:pt x="2199" y="353"/>
                  </a:lnTo>
                  <a:lnTo>
                    <a:pt x="2182" y="367"/>
                  </a:lnTo>
                  <a:lnTo>
                    <a:pt x="2162" y="378"/>
                  </a:lnTo>
                  <a:lnTo>
                    <a:pt x="2143" y="388"/>
                  </a:lnTo>
                  <a:lnTo>
                    <a:pt x="2102" y="405"/>
                  </a:lnTo>
                  <a:lnTo>
                    <a:pt x="2063" y="421"/>
                  </a:lnTo>
                  <a:lnTo>
                    <a:pt x="2021" y="438"/>
                  </a:lnTo>
                  <a:lnTo>
                    <a:pt x="1982" y="456"/>
                  </a:lnTo>
                  <a:lnTo>
                    <a:pt x="1962" y="466"/>
                  </a:lnTo>
                  <a:lnTo>
                    <a:pt x="1943" y="477"/>
                  </a:lnTo>
                  <a:lnTo>
                    <a:pt x="1943" y="481"/>
                  </a:lnTo>
                  <a:lnTo>
                    <a:pt x="1943" y="485"/>
                  </a:lnTo>
                  <a:lnTo>
                    <a:pt x="1945" y="491"/>
                  </a:lnTo>
                  <a:lnTo>
                    <a:pt x="1951" y="497"/>
                  </a:lnTo>
                  <a:lnTo>
                    <a:pt x="1957" y="500"/>
                  </a:lnTo>
                  <a:lnTo>
                    <a:pt x="1984" y="497"/>
                  </a:lnTo>
                  <a:lnTo>
                    <a:pt x="2009" y="491"/>
                  </a:lnTo>
                  <a:lnTo>
                    <a:pt x="2036" y="483"/>
                  </a:lnTo>
                  <a:lnTo>
                    <a:pt x="2061" y="473"/>
                  </a:lnTo>
                  <a:lnTo>
                    <a:pt x="2112" y="454"/>
                  </a:lnTo>
                  <a:lnTo>
                    <a:pt x="2166" y="435"/>
                  </a:lnTo>
                  <a:lnTo>
                    <a:pt x="2154" y="452"/>
                  </a:lnTo>
                  <a:lnTo>
                    <a:pt x="2141" y="466"/>
                  </a:lnTo>
                  <a:lnTo>
                    <a:pt x="2127" y="477"/>
                  </a:lnTo>
                  <a:lnTo>
                    <a:pt x="2112" y="489"/>
                  </a:lnTo>
                  <a:lnTo>
                    <a:pt x="2096" y="497"/>
                  </a:lnTo>
                  <a:lnTo>
                    <a:pt x="2081" y="504"/>
                  </a:lnTo>
                  <a:lnTo>
                    <a:pt x="2048" y="518"/>
                  </a:lnTo>
                  <a:lnTo>
                    <a:pt x="2013" y="531"/>
                  </a:lnTo>
                  <a:lnTo>
                    <a:pt x="1980" y="545"/>
                  </a:lnTo>
                  <a:lnTo>
                    <a:pt x="1964" y="553"/>
                  </a:lnTo>
                  <a:lnTo>
                    <a:pt x="1949" y="561"/>
                  </a:lnTo>
                  <a:lnTo>
                    <a:pt x="1933" y="570"/>
                  </a:lnTo>
                  <a:lnTo>
                    <a:pt x="1918" y="582"/>
                  </a:lnTo>
                  <a:lnTo>
                    <a:pt x="1918" y="588"/>
                  </a:lnTo>
                  <a:lnTo>
                    <a:pt x="1920" y="592"/>
                  </a:lnTo>
                  <a:lnTo>
                    <a:pt x="1922" y="594"/>
                  </a:lnTo>
                  <a:lnTo>
                    <a:pt x="1926" y="597"/>
                  </a:lnTo>
                  <a:lnTo>
                    <a:pt x="1933" y="601"/>
                  </a:lnTo>
                  <a:lnTo>
                    <a:pt x="1939" y="605"/>
                  </a:lnTo>
                  <a:lnTo>
                    <a:pt x="1949" y="601"/>
                  </a:lnTo>
                  <a:lnTo>
                    <a:pt x="1955" y="599"/>
                  </a:lnTo>
                  <a:lnTo>
                    <a:pt x="1962" y="595"/>
                  </a:lnTo>
                  <a:lnTo>
                    <a:pt x="1966" y="594"/>
                  </a:lnTo>
                  <a:lnTo>
                    <a:pt x="1972" y="594"/>
                  </a:lnTo>
                  <a:lnTo>
                    <a:pt x="1976" y="592"/>
                  </a:lnTo>
                  <a:lnTo>
                    <a:pt x="1980" y="594"/>
                  </a:lnTo>
                  <a:lnTo>
                    <a:pt x="1984" y="594"/>
                  </a:lnTo>
                  <a:lnTo>
                    <a:pt x="1984" y="597"/>
                  </a:lnTo>
                  <a:lnTo>
                    <a:pt x="1982" y="603"/>
                  </a:lnTo>
                  <a:lnTo>
                    <a:pt x="1978" y="609"/>
                  </a:lnTo>
                  <a:lnTo>
                    <a:pt x="1972" y="615"/>
                  </a:lnTo>
                  <a:lnTo>
                    <a:pt x="1966" y="621"/>
                  </a:lnTo>
                  <a:lnTo>
                    <a:pt x="1953" y="634"/>
                  </a:lnTo>
                  <a:lnTo>
                    <a:pt x="1939" y="648"/>
                  </a:lnTo>
                  <a:lnTo>
                    <a:pt x="1933" y="654"/>
                  </a:lnTo>
                  <a:lnTo>
                    <a:pt x="1928" y="658"/>
                  </a:lnTo>
                  <a:lnTo>
                    <a:pt x="1881" y="685"/>
                  </a:lnTo>
                  <a:lnTo>
                    <a:pt x="1831" y="714"/>
                  </a:lnTo>
                  <a:lnTo>
                    <a:pt x="1805" y="727"/>
                  </a:lnTo>
                  <a:lnTo>
                    <a:pt x="1778" y="741"/>
                  </a:lnTo>
                  <a:lnTo>
                    <a:pt x="1751" y="751"/>
                  </a:lnTo>
                  <a:lnTo>
                    <a:pt x="1724" y="760"/>
                  </a:lnTo>
                  <a:lnTo>
                    <a:pt x="1697" y="768"/>
                  </a:lnTo>
                  <a:lnTo>
                    <a:pt x="1670" y="774"/>
                  </a:lnTo>
                  <a:lnTo>
                    <a:pt x="1641" y="778"/>
                  </a:lnTo>
                  <a:lnTo>
                    <a:pt x="1614" y="778"/>
                  </a:lnTo>
                  <a:lnTo>
                    <a:pt x="1586" y="774"/>
                  </a:lnTo>
                  <a:lnTo>
                    <a:pt x="1557" y="768"/>
                  </a:lnTo>
                  <a:lnTo>
                    <a:pt x="1530" y="756"/>
                  </a:lnTo>
                  <a:lnTo>
                    <a:pt x="1515" y="751"/>
                  </a:lnTo>
                  <a:lnTo>
                    <a:pt x="1501" y="743"/>
                  </a:lnTo>
                  <a:lnTo>
                    <a:pt x="1470" y="716"/>
                  </a:lnTo>
                  <a:lnTo>
                    <a:pt x="1439" y="692"/>
                  </a:lnTo>
                  <a:lnTo>
                    <a:pt x="1422" y="683"/>
                  </a:lnTo>
                  <a:lnTo>
                    <a:pt x="1404" y="673"/>
                  </a:lnTo>
                  <a:lnTo>
                    <a:pt x="1387" y="663"/>
                  </a:lnTo>
                  <a:lnTo>
                    <a:pt x="1369" y="658"/>
                  </a:lnTo>
                  <a:lnTo>
                    <a:pt x="1350" y="650"/>
                  </a:lnTo>
                  <a:lnTo>
                    <a:pt x="1330" y="646"/>
                  </a:lnTo>
                  <a:lnTo>
                    <a:pt x="1311" y="642"/>
                  </a:lnTo>
                  <a:lnTo>
                    <a:pt x="1292" y="640"/>
                  </a:lnTo>
                  <a:lnTo>
                    <a:pt x="1272" y="640"/>
                  </a:lnTo>
                  <a:lnTo>
                    <a:pt x="1251" y="642"/>
                  </a:lnTo>
                  <a:lnTo>
                    <a:pt x="1230" y="646"/>
                  </a:lnTo>
                  <a:lnTo>
                    <a:pt x="1208" y="652"/>
                  </a:lnTo>
                  <a:lnTo>
                    <a:pt x="1106" y="665"/>
                  </a:lnTo>
                  <a:lnTo>
                    <a:pt x="999" y="675"/>
                  </a:lnTo>
                  <a:lnTo>
                    <a:pt x="892" y="685"/>
                  </a:lnTo>
                  <a:lnTo>
                    <a:pt x="784" y="690"/>
                  </a:lnTo>
                  <a:lnTo>
                    <a:pt x="729" y="690"/>
                  </a:lnTo>
                  <a:lnTo>
                    <a:pt x="675" y="692"/>
                  </a:lnTo>
                  <a:lnTo>
                    <a:pt x="623" y="690"/>
                  </a:lnTo>
                  <a:lnTo>
                    <a:pt x="569" y="689"/>
                  </a:lnTo>
                  <a:lnTo>
                    <a:pt x="514" y="685"/>
                  </a:lnTo>
                  <a:lnTo>
                    <a:pt x="462" y="681"/>
                  </a:lnTo>
                  <a:lnTo>
                    <a:pt x="410" y="675"/>
                  </a:lnTo>
                  <a:lnTo>
                    <a:pt x="357" y="665"/>
                  </a:lnTo>
                  <a:lnTo>
                    <a:pt x="338" y="671"/>
                  </a:lnTo>
                  <a:lnTo>
                    <a:pt x="315" y="673"/>
                  </a:lnTo>
                  <a:lnTo>
                    <a:pt x="293" y="675"/>
                  </a:lnTo>
                  <a:lnTo>
                    <a:pt x="272" y="673"/>
                  </a:lnTo>
                  <a:lnTo>
                    <a:pt x="251" y="671"/>
                  </a:lnTo>
                  <a:lnTo>
                    <a:pt x="229" y="665"/>
                  </a:lnTo>
                  <a:lnTo>
                    <a:pt x="210" y="658"/>
                  </a:lnTo>
                  <a:lnTo>
                    <a:pt x="192" y="648"/>
                  </a:lnTo>
                  <a:lnTo>
                    <a:pt x="175" y="627"/>
                  </a:lnTo>
                  <a:lnTo>
                    <a:pt x="158" y="603"/>
                  </a:lnTo>
                  <a:lnTo>
                    <a:pt x="142" y="582"/>
                  </a:lnTo>
                  <a:lnTo>
                    <a:pt x="128" y="559"/>
                  </a:lnTo>
                  <a:lnTo>
                    <a:pt x="115" y="533"/>
                  </a:lnTo>
                  <a:lnTo>
                    <a:pt x="103" y="510"/>
                  </a:lnTo>
                  <a:lnTo>
                    <a:pt x="80" y="462"/>
                  </a:lnTo>
                  <a:lnTo>
                    <a:pt x="61" y="411"/>
                  </a:lnTo>
                  <a:lnTo>
                    <a:pt x="22" y="310"/>
                  </a:lnTo>
                  <a:lnTo>
                    <a:pt x="0" y="260"/>
                  </a:lnTo>
                  <a:lnTo>
                    <a:pt x="6" y="245"/>
                  </a:lnTo>
                  <a:lnTo>
                    <a:pt x="12" y="231"/>
                  </a:lnTo>
                  <a:lnTo>
                    <a:pt x="26" y="204"/>
                  </a:lnTo>
                  <a:lnTo>
                    <a:pt x="41" y="177"/>
                  </a:lnTo>
                  <a:lnTo>
                    <a:pt x="59" y="153"/>
                  </a:lnTo>
                  <a:lnTo>
                    <a:pt x="80" y="132"/>
                  </a:lnTo>
                  <a:lnTo>
                    <a:pt x="103" y="113"/>
                  </a:lnTo>
                  <a:lnTo>
                    <a:pt x="126" y="95"/>
                  </a:lnTo>
                  <a:lnTo>
                    <a:pt x="152" y="80"/>
                  </a:lnTo>
                  <a:lnTo>
                    <a:pt x="179" y="66"/>
                  </a:lnTo>
                  <a:lnTo>
                    <a:pt x="206" y="53"/>
                  </a:lnTo>
                  <a:lnTo>
                    <a:pt x="233" y="41"/>
                  </a:lnTo>
                  <a:lnTo>
                    <a:pt x="262" y="31"/>
                  </a:lnTo>
                  <a:lnTo>
                    <a:pt x="320" y="14"/>
                  </a:lnTo>
                  <a:lnTo>
                    <a:pt x="377" y="0"/>
                  </a:lnTo>
                  <a:close/>
                </a:path>
              </a:pathLst>
            </a:custGeom>
            <a:solidFill>
              <a:srgbClr val="FFCCB2"/>
            </a:solidFill>
            <a:ln w="9525">
              <a:noFill/>
              <a:round/>
              <a:headEnd/>
              <a:tailEnd/>
            </a:ln>
          </p:spPr>
          <p:txBody>
            <a:bodyPr/>
            <a:lstStyle/>
            <a:p>
              <a:endParaRPr lang="en-US" sz="2700"/>
            </a:p>
          </p:txBody>
        </p:sp>
        <p:sp>
          <p:nvSpPr>
            <p:cNvPr id="18657" name="Freeform 205"/>
            <p:cNvSpPr>
              <a:spLocks/>
            </p:cNvSpPr>
            <p:nvPr/>
          </p:nvSpPr>
          <p:spPr bwMode="auto">
            <a:xfrm>
              <a:off x="2468" y="1712"/>
              <a:ext cx="163" cy="142"/>
            </a:xfrm>
            <a:custGeom>
              <a:avLst/>
              <a:gdLst>
                <a:gd name="T0" fmla="*/ 0 w 328"/>
                <a:gd name="T1" fmla="*/ 0 h 285"/>
                <a:gd name="T2" fmla="*/ 0 w 328"/>
                <a:gd name="T3" fmla="*/ 0 h 285"/>
                <a:gd name="T4" fmla="*/ 0 w 328"/>
                <a:gd name="T5" fmla="*/ 0 h 285"/>
                <a:gd name="T6" fmla="*/ 0 w 328"/>
                <a:gd name="T7" fmla="*/ 0 h 285"/>
                <a:gd name="T8" fmla="*/ 0 w 328"/>
                <a:gd name="T9" fmla="*/ 0 h 285"/>
                <a:gd name="T10" fmla="*/ 0 w 328"/>
                <a:gd name="T11" fmla="*/ 0 h 285"/>
                <a:gd name="T12" fmla="*/ 0 w 328"/>
                <a:gd name="T13" fmla="*/ 0 h 285"/>
                <a:gd name="T14" fmla="*/ 0 w 328"/>
                <a:gd name="T15" fmla="*/ 0 h 285"/>
                <a:gd name="T16" fmla="*/ 0 w 328"/>
                <a:gd name="T17" fmla="*/ 0 h 285"/>
                <a:gd name="T18" fmla="*/ 0 w 328"/>
                <a:gd name="T19" fmla="*/ 0 h 285"/>
                <a:gd name="T20" fmla="*/ 0 w 328"/>
                <a:gd name="T21" fmla="*/ 0 h 285"/>
                <a:gd name="T22" fmla="*/ 0 w 328"/>
                <a:gd name="T23" fmla="*/ 0 h 285"/>
                <a:gd name="T24" fmla="*/ 0 w 328"/>
                <a:gd name="T25" fmla="*/ 0 h 285"/>
                <a:gd name="T26" fmla="*/ 0 w 328"/>
                <a:gd name="T27" fmla="*/ 0 h 285"/>
                <a:gd name="T28" fmla="*/ 0 w 328"/>
                <a:gd name="T29" fmla="*/ 0 h 285"/>
                <a:gd name="T30" fmla="*/ 0 w 328"/>
                <a:gd name="T31" fmla="*/ 0 h 285"/>
                <a:gd name="T32" fmla="*/ 0 w 328"/>
                <a:gd name="T33" fmla="*/ 0 h 285"/>
                <a:gd name="T34" fmla="*/ 0 w 328"/>
                <a:gd name="T35" fmla="*/ 0 h 285"/>
                <a:gd name="T36" fmla="*/ 0 w 328"/>
                <a:gd name="T37" fmla="*/ 0 h 285"/>
                <a:gd name="T38" fmla="*/ 0 w 328"/>
                <a:gd name="T39" fmla="*/ 0 h 285"/>
                <a:gd name="T40" fmla="*/ 0 w 328"/>
                <a:gd name="T41" fmla="*/ 0 h 285"/>
                <a:gd name="T42" fmla="*/ 0 w 328"/>
                <a:gd name="T43" fmla="*/ 0 h 285"/>
                <a:gd name="T44" fmla="*/ 0 w 328"/>
                <a:gd name="T45" fmla="*/ 0 h 285"/>
                <a:gd name="T46" fmla="*/ 0 w 328"/>
                <a:gd name="T47" fmla="*/ 0 h 285"/>
                <a:gd name="T48" fmla="*/ 0 w 328"/>
                <a:gd name="T49" fmla="*/ 0 h 285"/>
                <a:gd name="T50" fmla="*/ 0 w 328"/>
                <a:gd name="T51" fmla="*/ 0 h 285"/>
                <a:gd name="T52" fmla="*/ 0 w 328"/>
                <a:gd name="T53" fmla="*/ 0 h 285"/>
                <a:gd name="T54" fmla="*/ 0 w 328"/>
                <a:gd name="T55" fmla="*/ 0 h 285"/>
                <a:gd name="T56" fmla="*/ 0 w 328"/>
                <a:gd name="T57" fmla="*/ 0 h 285"/>
                <a:gd name="T58" fmla="*/ 0 w 328"/>
                <a:gd name="T59" fmla="*/ 0 h 285"/>
                <a:gd name="T60" fmla="*/ 0 w 328"/>
                <a:gd name="T61" fmla="*/ 0 h 285"/>
                <a:gd name="T62" fmla="*/ 0 w 328"/>
                <a:gd name="T63" fmla="*/ 0 h 285"/>
                <a:gd name="T64" fmla="*/ 0 w 328"/>
                <a:gd name="T65" fmla="*/ 0 h 285"/>
                <a:gd name="T66" fmla="*/ 0 w 328"/>
                <a:gd name="T67" fmla="*/ 0 h 285"/>
                <a:gd name="T68" fmla="*/ 0 w 328"/>
                <a:gd name="T69" fmla="*/ 0 h 285"/>
                <a:gd name="T70" fmla="*/ 0 w 328"/>
                <a:gd name="T71" fmla="*/ 0 h 285"/>
                <a:gd name="T72" fmla="*/ 0 w 328"/>
                <a:gd name="T73" fmla="*/ 0 h 285"/>
                <a:gd name="T74" fmla="*/ 0 w 328"/>
                <a:gd name="T75" fmla="*/ 0 h 285"/>
                <a:gd name="T76" fmla="*/ 0 w 328"/>
                <a:gd name="T77" fmla="*/ 0 h 285"/>
                <a:gd name="T78" fmla="*/ 0 w 328"/>
                <a:gd name="T79" fmla="*/ 0 h 285"/>
                <a:gd name="T80" fmla="*/ 0 w 328"/>
                <a:gd name="T81" fmla="*/ 0 h 285"/>
                <a:gd name="T82" fmla="*/ 0 w 328"/>
                <a:gd name="T83" fmla="*/ 0 h 285"/>
                <a:gd name="T84" fmla="*/ 0 w 328"/>
                <a:gd name="T85" fmla="*/ 0 h 285"/>
                <a:gd name="T86" fmla="*/ 0 w 328"/>
                <a:gd name="T87" fmla="*/ 0 h 285"/>
                <a:gd name="T88" fmla="*/ 0 w 328"/>
                <a:gd name="T89" fmla="*/ 0 h 2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8"/>
                <a:gd name="T136" fmla="*/ 0 h 285"/>
                <a:gd name="T137" fmla="*/ 328 w 328"/>
                <a:gd name="T138" fmla="*/ 285 h 2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8" h="285">
                  <a:moveTo>
                    <a:pt x="136" y="68"/>
                  </a:moveTo>
                  <a:lnTo>
                    <a:pt x="145" y="76"/>
                  </a:lnTo>
                  <a:lnTo>
                    <a:pt x="155" y="82"/>
                  </a:lnTo>
                  <a:lnTo>
                    <a:pt x="165" y="85"/>
                  </a:lnTo>
                  <a:lnTo>
                    <a:pt x="176" y="89"/>
                  </a:lnTo>
                  <a:lnTo>
                    <a:pt x="202" y="95"/>
                  </a:lnTo>
                  <a:lnTo>
                    <a:pt x="227" y="99"/>
                  </a:lnTo>
                  <a:lnTo>
                    <a:pt x="252" y="101"/>
                  </a:lnTo>
                  <a:lnTo>
                    <a:pt x="277" y="103"/>
                  </a:lnTo>
                  <a:lnTo>
                    <a:pt x="303" y="107"/>
                  </a:lnTo>
                  <a:lnTo>
                    <a:pt x="328" y="113"/>
                  </a:lnTo>
                  <a:lnTo>
                    <a:pt x="301" y="128"/>
                  </a:lnTo>
                  <a:lnTo>
                    <a:pt x="271" y="146"/>
                  </a:lnTo>
                  <a:lnTo>
                    <a:pt x="244" y="165"/>
                  </a:lnTo>
                  <a:lnTo>
                    <a:pt x="217" y="184"/>
                  </a:lnTo>
                  <a:lnTo>
                    <a:pt x="190" y="208"/>
                  </a:lnTo>
                  <a:lnTo>
                    <a:pt x="165" y="231"/>
                  </a:lnTo>
                  <a:lnTo>
                    <a:pt x="142" y="254"/>
                  </a:lnTo>
                  <a:lnTo>
                    <a:pt x="118" y="277"/>
                  </a:lnTo>
                  <a:lnTo>
                    <a:pt x="101" y="279"/>
                  </a:lnTo>
                  <a:lnTo>
                    <a:pt x="93" y="281"/>
                  </a:lnTo>
                  <a:lnTo>
                    <a:pt x="85" y="281"/>
                  </a:lnTo>
                  <a:lnTo>
                    <a:pt x="68" y="285"/>
                  </a:lnTo>
                  <a:lnTo>
                    <a:pt x="49" y="285"/>
                  </a:lnTo>
                  <a:lnTo>
                    <a:pt x="39" y="235"/>
                  </a:lnTo>
                  <a:lnTo>
                    <a:pt x="29" y="186"/>
                  </a:lnTo>
                  <a:lnTo>
                    <a:pt x="18" y="138"/>
                  </a:lnTo>
                  <a:lnTo>
                    <a:pt x="10" y="115"/>
                  </a:lnTo>
                  <a:lnTo>
                    <a:pt x="0" y="91"/>
                  </a:lnTo>
                  <a:lnTo>
                    <a:pt x="2" y="80"/>
                  </a:lnTo>
                  <a:lnTo>
                    <a:pt x="4" y="70"/>
                  </a:lnTo>
                  <a:lnTo>
                    <a:pt x="8" y="60"/>
                  </a:lnTo>
                  <a:lnTo>
                    <a:pt x="14" y="53"/>
                  </a:lnTo>
                  <a:lnTo>
                    <a:pt x="19" y="47"/>
                  </a:lnTo>
                  <a:lnTo>
                    <a:pt x="27" y="41"/>
                  </a:lnTo>
                  <a:lnTo>
                    <a:pt x="43" y="29"/>
                  </a:lnTo>
                  <a:lnTo>
                    <a:pt x="60" y="21"/>
                  </a:lnTo>
                  <a:lnTo>
                    <a:pt x="99" y="8"/>
                  </a:lnTo>
                  <a:lnTo>
                    <a:pt x="116" y="0"/>
                  </a:lnTo>
                  <a:lnTo>
                    <a:pt x="120" y="8"/>
                  </a:lnTo>
                  <a:lnTo>
                    <a:pt x="122" y="16"/>
                  </a:lnTo>
                  <a:lnTo>
                    <a:pt x="124" y="33"/>
                  </a:lnTo>
                  <a:lnTo>
                    <a:pt x="128" y="53"/>
                  </a:lnTo>
                  <a:lnTo>
                    <a:pt x="130" y="60"/>
                  </a:lnTo>
                  <a:lnTo>
                    <a:pt x="136" y="68"/>
                  </a:lnTo>
                  <a:close/>
                </a:path>
              </a:pathLst>
            </a:custGeom>
            <a:solidFill>
              <a:srgbClr val="FFCCB2"/>
            </a:solidFill>
            <a:ln w="9525">
              <a:noFill/>
              <a:round/>
              <a:headEnd/>
              <a:tailEnd/>
            </a:ln>
          </p:spPr>
          <p:txBody>
            <a:bodyPr/>
            <a:lstStyle/>
            <a:p>
              <a:endParaRPr lang="en-US" sz="2700"/>
            </a:p>
          </p:txBody>
        </p:sp>
        <p:sp>
          <p:nvSpPr>
            <p:cNvPr id="18658" name="Freeform 206"/>
            <p:cNvSpPr>
              <a:spLocks/>
            </p:cNvSpPr>
            <p:nvPr/>
          </p:nvSpPr>
          <p:spPr bwMode="auto">
            <a:xfrm>
              <a:off x="3188" y="1781"/>
              <a:ext cx="166" cy="87"/>
            </a:xfrm>
            <a:custGeom>
              <a:avLst/>
              <a:gdLst>
                <a:gd name="T0" fmla="*/ 1 w 331"/>
                <a:gd name="T1" fmla="*/ 1 h 172"/>
                <a:gd name="T2" fmla="*/ 1 w 331"/>
                <a:gd name="T3" fmla="*/ 1 h 172"/>
                <a:gd name="T4" fmla="*/ 1 w 331"/>
                <a:gd name="T5" fmla="*/ 1 h 172"/>
                <a:gd name="T6" fmla="*/ 1 w 331"/>
                <a:gd name="T7" fmla="*/ 1 h 172"/>
                <a:gd name="T8" fmla="*/ 1 w 331"/>
                <a:gd name="T9" fmla="*/ 1 h 172"/>
                <a:gd name="T10" fmla="*/ 1 w 331"/>
                <a:gd name="T11" fmla="*/ 1 h 172"/>
                <a:gd name="T12" fmla="*/ 1 w 331"/>
                <a:gd name="T13" fmla="*/ 1 h 172"/>
                <a:gd name="T14" fmla="*/ 1 w 331"/>
                <a:gd name="T15" fmla="*/ 1 h 172"/>
                <a:gd name="T16" fmla="*/ 1 w 331"/>
                <a:gd name="T17" fmla="*/ 1 h 172"/>
                <a:gd name="T18" fmla="*/ 1 w 331"/>
                <a:gd name="T19" fmla="*/ 1 h 172"/>
                <a:gd name="T20" fmla="*/ 1 w 331"/>
                <a:gd name="T21" fmla="*/ 1 h 172"/>
                <a:gd name="T22" fmla="*/ 1 w 331"/>
                <a:gd name="T23" fmla="*/ 1 h 172"/>
                <a:gd name="T24" fmla="*/ 1 w 331"/>
                <a:gd name="T25" fmla="*/ 1 h 172"/>
                <a:gd name="T26" fmla="*/ 1 w 331"/>
                <a:gd name="T27" fmla="*/ 1 h 172"/>
                <a:gd name="T28" fmla="*/ 1 w 331"/>
                <a:gd name="T29" fmla="*/ 1 h 172"/>
                <a:gd name="T30" fmla="*/ 1 w 331"/>
                <a:gd name="T31" fmla="*/ 1 h 172"/>
                <a:gd name="T32" fmla="*/ 1 w 331"/>
                <a:gd name="T33" fmla="*/ 1 h 172"/>
                <a:gd name="T34" fmla="*/ 1 w 331"/>
                <a:gd name="T35" fmla="*/ 1 h 172"/>
                <a:gd name="T36" fmla="*/ 1 w 331"/>
                <a:gd name="T37" fmla="*/ 1 h 172"/>
                <a:gd name="T38" fmla="*/ 0 w 331"/>
                <a:gd name="T39" fmla="*/ 1 h 172"/>
                <a:gd name="T40" fmla="*/ 0 w 331"/>
                <a:gd name="T41" fmla="*/ 1 h 172"/>
                <a:gd name="T42" fmla="*/ 1 w 331"/>
                <a:gd name="T43" fmla="*/ 1 h 172"/>
                <a:gd name="T44" fmla="*/ 1 w 331"/>
                <a:gd name="T45" fmla="*/ 1 h 172"/>
                <a:gd name="T46" fmla="*/ 1 w 331"/>
                <a:gd name="T47" fmla="*/ 1 h 172"/>
                <a:gd name="T48" fmla="*/ 1 w 331"/>
                <a:gd name="T49" fmla="*/ 1 h 172"/>
                <a:gd name="T50" fmla="*/ 1 w 331"/>
                <a:gd name="T51" fmla="*/ 1 h 172"/>
                <a:gd name="T52" fmla="*/ 1 w 331"/>
                <a:gd name="T53" fmla="*/ 1 h 172"/>
                <a:gd name="T54" fmla="*/ 1 w 331"/>
                <a:gd name="T55" fmla="*/ 1 h 172"/>
                <a:gd name="T56" fmla="*/ 1 w 331"/>
                <a:gd name="T57" fmla="*/ 1 h 172"/>
                <a:gd name="T58" fmla="*/ 1 w 331"/>
                <a:gd name="T59" fmla="*/ 1 h 172"/>
                <a:gd name="T60" fmla="*/ 1 w 331"/>
                <a:gd name="T61" fmla="*/ 1 h 172"/>
                <a:gd name="T62" fmla="*/ 1 w 331"/>
                <a:gd name="T63" fmla="*/ 1 h 172"/>
                <a:gd name="T64" fmla="*/ 1 w 331"/>
                <a:gd name="T65" fmla="*/ 1 h 172"/>
                <a:gd name="T66" fmla="*/ 1 w 331"/>
                <a:gd name="T67" fmla="*/ 1 h 172"/>
                <a:gd name="T68" fmla="*/ 1 w 331"/>
                <a:gd name="T69" fmla="*/ 1 h 172"/>
                <a:gd name="T70" fmla="*/ 1 w 331"/>
                <a:gd name="T71" fmla="*/ 1 h 172"/>
                <a:gd name="T72" fmla="*/ 1 w 331"/>
                <a:gd name="T73" fmla="*/ 1 h 172"/>
                <a:gd name="T74" fmla="*/ 1 w 331"/>
                <a:gd name="T75" fmla="*/ 1 h 172"/>
                <a:gd name="T76" fmla="*/ 1 w 331"/>
                <a:gd name="T77" fmla="*/ 1 h 172"/>
                <a:gd name="T78" fmla="*/ 1 w 331"/>
                <a:gd name="T79" fmla="*/ 0 h 172"/>
                <a:gd name="T80" fmla="*/ 1 w 331"/>
                <a:gd name="T81" fmla="*/ 1 h 172"/>
                <a:gd name="T82" fmla="*/ 1 w 331"/>
                <a:gd name="T83" fmla="*/ 1 h 172"/>
                <a:gd name="T84" fmla="*/ 1 w 331"/>
                <a:gd name="T85" fmla="*/ 1 h 172"/>
                <a:gd name="T86" fmla="*/ 1 w 331"/>
                <a:gd name="T87" fmla="*/ 1 h 172"/>
                <a:gd name="T88" fmla="*/ 1 w 331"/>
                <a:gd name="T89" fmla="*/ 1 h 172"/>
                <a:gd name="T90" fmla="*/ 1 w 331"/>
                <a:gd name="T91" fmla="*/ 1 h 172"/>
                <a:gd name="T92" fmla="*/ 1 w 331"/>
                <a:gd name="T93" fmla="*/ 1 h 172"/>
                <a:gd name="T94" fmla="*/ 1 w 331"/>
                <a:gd name="T95" fmla="*/ 1 h 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1"/>
                <a:gd name="T145" fmla="*/ 0 h 172"/>
                <a:gd name="T146" fmla="*/ 331 w 331"/>
                <a:gd name="T147" fmla="*/ 172 h 1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1" h="172">
                  <a:moveTo>
                    <a:pt x="331" y="83"/>
                  </a:moveTo>
                  <a:lnTo>
                    <a:pt x="319" y="101"/>
                  </a:lnTo>
                  <a:lnTo>
                    <a:pt x="306" y="116"/>
                  </a:lnTo>
                  <a:lnTo>
                    <a:pt x="292" y="130"/>
                  </a:lnTo>
                  <a:lnTo>
                    <a:pt x="277" y="139"/>
                  </a:lnTo>
                  <a:lnTo>
                    <a:pt x="259" y="149"/>
                  </a:lnTo>
                  <a:lnTo>
                    <a:pt x="240" y="157"/>
                  </a:lnTo>
                  <a:lnTo>
                    <a:pt x="221" y="163"/>
                  </a:lnTo>
                  <a:lnTo>
                    <a:pt x="203" y="167"/>
                  </a:lnTo>
                  <a:lnTo>
                    <a:pt x="182" y="170"/>
                  </a:lnTo>
                  <a:lnTo>
                    <a:pt x="160" y="172"/>
                  </a:lnTo>
                  <a:lnTo>
                    <a:pt x="120" y="172"/>
                  </a:lnTo>
                  <a:lnTo>
                    <a:pt x="77" y="170"/>
                  </a:lnTo>
                  <a:lnTo>
                    <a:pt x="36" y="167"/>
                  </a:lnTo>
                  <a:lnTo>
                    <a:pt x="27" y="163"/>
                  </a:lnTo>
                  <a:lnTo>
                    <a:pt x="19" y="159"/>
                  </a:lnTo>
                  <a:lnTo>
                    <a:pt x="11" y="153"/>
                  </a:lnTo>
                  <a:lnTo>
                    <a:pt x="5" y="145"/>
                  </a:lnTo>
                  <a:lnTo>
                    <a:pt x="1" y="137"/>
                  </a:lnTo>
                  <a:lnTo>
                    <a:pt x="0" y="130"/>
                  </a:lnTo>
                  <a:lnTo>
                    <a:pt x="0" y="120"/>
                  </a:lnTo>
                  <a:lnTo>
                    <a:pt x="3" y="108"/>
                  </a:lnTo>
                  <a:lnTo>
                    <a:pt x="11" y="99"/>
                  </a:lnTo>
                  <a:lnTo>
                    <a:pt x="17" y="89"/>
                  </a:lnTo>
                  <a:lnTo>
                    <a:pt x="25" y="79"/>
                  </a:lnTo>
                  <a:lnTo>
                    <a:pt x="33" y="73"/>
                  </a:lnTo>
                  <a:lnTo>
                    <a:pt x="40" y="68"/>
                  </a:lnTo>
                  <a:lnTo>
                    <a:pt x="48" y="62"/>
                  </a:lnTo>
                  <a:lnTo>
                    <a:pt x="67" y="54"/>
                  </a:lnTo>
                  <a:lnTo>
                    <a:pt x="85" y="48"/>
                  </a:lnTo>
                  <a:lnTo>
                    <a:pt x="106" y="46"/>
                  </a:lnTo>
                  <a:lnTo>
                    <a:pt x="126" y="44"/>
                  </a:lnTo>
                  <a:lnTo>
                    <a:pt x="188" y="44"/>
                  </a:lnTo>
                  <a:lnTo>
                    <a:pt x="209" y="42"/>
                  </a:lnTo>
                  <a:lnTo>
                    <a:pt x="228" y="40"/>
                  </a:lnTo>
                  <a:lnTo>
                    <a:pt x="248" y="35"/>
                  </a:lnTo>
                  <a:lnTo>
                    <a:pt x="265" y="27"/>
                  </a:lnTo>
                  <a:lnTo>
                    <a:pt x="283" y="15"/>
                  </a:lnTo>
                  <a:lnTo>
                    <a:pt x="290" y="8"/>
                  </a:lnTo>
                  <a:lnTo>
                    <a:pt x="298" y="0"/>
                  </a:lnTo>
                  <a:lnTo>
                    <a:pt x="308" y="8"/>
                  </a:lnTo>
                  <a:lnTo>
                    <a:pt x="316" y="15"/>
                  </a:lnTo>
                  <a:lnTo>
                    <a:pt x="321" y="25"/>
                  </a:lnTo>
                  <a:lnTo>
                    <a:pt x="327" y="37"/>
                  </a:lnTo>
                  <a:lnTo>
                    <a:pt x="331" y="48"/>
                  </a:lnTo>
                  <a:lnTo>
                    <a:pt x="331" y="60"/>
                  </a:lnTo>
                  <a:lnTo>
                    <a:pt x="331" y="72"/>
                  </a:lnTo>
                  <a:lnTo>
                    <a:pt x="331" y="83"/>
                  </a:lnTo>
                  <a:close/>
                </a:path>
              </a:pathLst>
            </a:custGeom>
            <a:solidFill>
              <a:srgbClr val="FFCCB2"/>
            </a:solidFill>
            <a:ln w="9525">
              <a:noFill/>
              <a:round/>
              <a:headEnd/>
              <a:tailEnd/>
            </a:ln>
          </p:spPr>
          <p:txBody>
            <a:bodyPr/>
            <a:lstStyle/>
            <a:p>
              <a:endParaRPr lang="en-US" sz="2700"/>
            </a:p>
          </p:txBody>
        </p:sp>
        <p:sp>
          <p:nvSpPr>
            <p:cNvPr id="18659" name="Freeform 207"/>
            <p:cNvSpPr>
              <a:spLocks/>
            </p:cNvSpPr>
            <p:nvPr/>
          </p:nvSpPr>
          <p:spPr bwMode="auto">
            <a:xfrm>
              <a:off x="3127" y="1868"/>
              <a:ext cx="169" cy="69"/>
            </a:xfrm>
            <a:custGeom>
              <a:avLst/>
              <a:gdLst>
                <a:gd name="T0" fmla="*/ 0 w 340"/>
                <a:gd name="T1" fmla="*/ 1 h 138"/>
                <a:gd name="T2" fmla="*/ 0 w 340"/>
                <a:gd name="T3" fmla="*/ 1 h 138"/>
                <a:gd name="T4" fmla="*/ 0 w 340"/>
                <a:gd name="T5" fmla="*/ 1 h 138"/>
                <a:gd name="T6" fmla="*/ 0 w 340"/>
                <a:gd name="T7" fmla="*/ 1 h 138"/>
                <a:gd name="T8" fmla="*/ 0 w 340"/>
                <a:gd name="T9" fmla="*/ 1 h 138"/>
                <a:gd name="T10" fmla="*/ 0 w 340"/>
                <a:gd name="T11" fmla="*/ 1 h 138"/>
                <a:gd name="T12" fmla="*/ 0 w 340"/>
                <a:gd name="T13" fmla="*/ 1 h 138"/>
                <a:gd name="T14" fmla="*/ 0 w 340"/>
                <a:gd name="T15" fmla="*/ 1 h 138"/>
                <a:gd name="T16" fmla="*/ 0 w 340"/>
                <a:gd name="T17" fmla="*/ 1 h 138"/>
                <a:gd name="T18" fmla="*/ 0 w 340"/>
                <a:gd name="T19" fmla="*/ 1 h 138"/>
                <a:gd name="T20" fmla="*/ 0 w 340"/>
                <a:gd name="T21" fmla="*/ 1 h 138"/>
                <a:gd name="T22" fmla="*/ 0 w 340"/>
                <a:gd name="T23" fmla="*/ 1 h 138"/>
                <a:gd name="T24" fmla="*/ 0 w 340"/>
                <a:gd name="T25" fmla="*/ 1 h 138"/>
                <a:gd name="T26" fmla="*/ 0 w 340"/>
                <a:gd name="T27" fmla="*/ 1 h 138"/>
                <a:gd name="T28" fmla="*/ 0 w 340"/>
                <a:gd name="T29" fmla="*/ 1 h 138"/>
                <a:gd name="T30" fmla="*/ 0 w 340"/>
                <a:gd name="T31" fmla="*/ 1 h 138"/>
                <a:gd name="T32" fmla="*/ 0 w 340"/>
                <a:gd name="T33" fmla="*/ 1 h 138"/>
                <a:gd name="T34" fmla="*/ 0 w 340"/>
                <a:gd name="T35" fmla="*/ 1 h 138"/>
                <a:gd name="T36" fmla="*/ 0 w 340"/>
                <a:gd name="T37" fmla="*/ 1 h 138"/>
                <a:gd name="T38" fmla="*/ 0 w 340"/>
                <a:gd name="T39" fmla="*/ 1 h 138"/>
                <a:gd name="T40" fmla="*/ 0 w 340"/>
                <a:gd name="T41" fmla="*/ 1 h 138"/>
                <a:gd name="T42" fmla="*/ 0 w 340"/>
                <a:gd name="T43" fmla="*/ 1 h 138"/>
                <a:gd name="T44" fmla="*/ 0 w 340"/>
                <a:gd name="T45" fmla="*/ 1 h 138"/>
                <a:gd name="T46" fmla="*/ 0 w 340"/>
                <a:gd name="T47" fmla="*/ 1 h 138"/>
                <a:gd name="T48" fmla="*/ 0 w 340"/>
                <a:gd name="T49" fmla="*/ 1 h 138"/>
                <a:gd name="T50" fmla="*/ 0 w 340"/>
                <a:gd name="T51" fmla="*/ 1 h 138"/>
                <a:gd name="T52" fmla="*/ 0 w 340"/>
                <a:gd name="T53" fmla="*/ 1 h 138"/>
                <a:gd name="T54" fmla="*/ 0 w 340"/>
                <a:gd name="T55" fmla="*/ 1 h 138"/>
                <a:gd name="T56" fmla="*/ 0 w 340"/>
                <a:gd name="T57" fmla="*/ 1 h 138"/>
                <a:gd name="T58" fmla="*/ 0 w 340"/>
                <a:gd name="T59" fmla="*/ 1 h 138"/>
                <a:gd name="T60" fmla="*/ 0 w 340"/>
                <a:gd name="T61" fmla="*/ 1 h 138"/>
                <a:gd name="T62" fmla="*/ 0 w 340"/>
                <a:gd name="T63" fmla="*/ 1 h 138"/>
                <a:gd name="T64" fmla="*/ 0 w 340"/>
                <a:gd name="T65" fmla="*/ 1 h 138"/>
                <a:gd name="T66" fmla="*/ 0 w 340"/>
                <a:gd name="T67" fmla="*/ 1 h 138"/>
                <a:gd name="T68" fmla="*/ 0 w 340"/>
                <a:gd name="T69" fmla="*/ 1 h 138"/>
                <a:gd name="T70" fmla="*/ 0 w 340"/>
                <a:gd name="T71" fmla="*/ 1 h 138"/>
                <a:gd name="T72" fmla="*/ 0 w 340"/>
                <a:gd name="T73" fmla="*/ 1 h 138"/>
                <a:gd name="T74" fmla="*/ 0 w 340"/>
                <a:gd name="T75" fmla="*/ 1 h 138"/>
                <a:gd name="T76" fmla="*/ 0 w 340"/>
                <a:gd name="T77" fmla="*/ 1 h 138"/>
                <a:gd name="T78" fmla="*/ 0 w 340"/>
                <a:gd name="T79" fmla="*/ 0 h 138"/>
                <a:gd name="T80" fmla="*/ 0 w 340"/>
                <a:gd name="T81" fmla="*/ 0 h 138"/>
                <a:gd name="T82" fmla="*/ 0 w 340"/>
                <a:gd name="T83" fmla="*/ 1 h 138"/>
                <a:gd name="T84" fmla="*/ 0 w 340"/>
                <a:gd name="T85" fmla="*/ 1 h 138"/>
                <a:gd name="T86" fmla="*/ 0 w 340"/>
                <a:gd name="T87" fmla="*/ 1 h 138"/>
                <a:gd name="T88" fmla="*/ 0 w 340"/>
                <a:gd name="T89" fmla="*/ 1 h 138"/>
                <a:gd name="T90" fmla="*/ 0 w 340"/>
                <a:gd name="T91" fmla="*/ 1 h 138"/>
                <a:gd name="T92" fmla="*/ 0 w 340"/>
                <a:gd name="T93" fmla="*/ 1 h 138"/>
                <a:gd name="T94" fmla="*/ 0 w 340"/>
                <a:gd name="T95" fmla="*/ 1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0"/>
                <a:gd name="T145" fmla="*/ 0 h 138"/>
                <a:gd name="T146" fmla="*/ 340 w 34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0" h="138">
                  <a:moveTo>
                    <a:pt x="146" y="47"/>
                  </a:moveTo>
                  <a:lnTo>
                    <a:pt x="171" y="51"/>
                  </a:lnTo>
                  <a:lnTo>
                    <a:pt x="196" y="51"/>
                  </a:lnTo>
                  <a:lnTo>
                    <a:pt x="221" y="51"/>
                  </a:lnTo>
                  <a:lnTo>
                    <a:pt x="247" y="47"/>
                  </a:lnTo>
                  <a:lnTo>
                    <a:pt x="293" y="39"/>
                  </a:lnTo>
                  <a:lnTo>
                    <a:pt x="340" y="29"/>
                  </a:lnTo>
                  <a:lnTo>
                    <a:pt x="336" y="45"/>
                  </a:lnTo>
                  <a:lnTo>
                    <a:pt x="332" y="59"/>
                  </a:lnTo>
                  <a:lnTo>
                    <a:pt x="326" y="70"/>
                  </a:lnTo>
                  <a:lnTo>
                    <a:pt x="316" y="80"/>
                  </a:lnTo>
                  <a:lnTo>
                    <a:pt x="307" y="88"/>
                  </a:lnTo>
                  <a:lnTo>
                    <a:pt x="297" y="95"/>
                  </a:lnTo>
                  <a:lnTo>
                    <a:pt x="285" y="101"/>
                  </a:lnTo>
                  <a:lnTo>
                    <a:pt x="272" y="105"/>
                  </a:lnTo>
                  <a:lnTo>
                    <a:pt x="247" y="113"/>
                  </a:lnTo>
                  <a:lnTo>
                    <a:pt x="219" y="119"/>
                  </a:lnTo>
                  <a:lnTo>
                    <a:pt x="190" y="124"/>
                  </a:lnTo>
                  <a:lnTo>
                    <a:pt x="167" y="132"/>
                  </a:lnTo>
                  <a:lnTo>
                    <a:pt x="146" y="136"/>
                  </a:lnTo>
                  <a:lnTo>
                    <a:pt x="126" y="138"/>
                  </a:lnTo>
                  <a:lnTo>
                    <a:pt x="107" y="136"/>
                  </a:lnTo>
                  <a:lnTo>
                    <a:pt x="88" y="132"/>
                  </a:lnTo>
                  <a:lnTo>
                    <a:pt x="68" y="128"/>
                  </a:lnTo>
                  <a:lnTo>
                    <a:pt x="51" y="121"/>
                  </a:lnTo>
                  <a:lnTo>
                    <a:pt x="33" y="111"/>
                  </a:lnTo>
                  <a:lnTo>
                    <a:pt x="16" y="99"/>
                  </a:lnTo>
                  <a:lnTo>
                    <a:pt x="10" y="91"/>
                  </a:lnTo>
                  <a:lnTo>
                    <a:pt x="6" y="86"/>
                  </a:lnTo>
                  <a:lnTo>
                    <a:pt x="2" y="78"/>
                  </a:lnTo>
                  <a:lnTo>
                    <a:pt x="0" y="68"/>
                  </a:lnTo>
                  <a:lnTo>
                    <a:pt x="0" y="60"/>
                  </a:lnTo>
                  <a:lnTo>
                    <a:pt x="0" y="53"/>
                  </a:lnTo>
                  <a:lnTo>
                    <a:pt x="2" y="43"/>
                  </a:lnTo>
                  <a:lnTo>
                    <a:pt x="4" y="33"/>
                  </a:lnTo>
                  <a:lnTo>
                    <a:pt x="22" y="20"/>
                  </a:lnTo>
                  <a:lnTo>
                    <a:pt x="31" y="14"/>
                  </a:lnTo>
                  <a:lnTo>
                    <a:pt x="41" y="8"/>
                  </a:lnTo>
                  <a:lnTo>
                    <a:pt x="51" y="2"/>
                  </a:lnTo>
                  <a:lnTo>
                    <a:pt x="62" y="0"/>
                  </a:lnTo>
                  <a:lnTo>
                    <a:pt x="72" y="0"/>
                  </a:lnTo>
                  <a:lnTo>
                    <a:pt x="82" y="2"/>
                  </a:lnTo>
                  <a:lnTo>
                    <a:pt x="88" y="12"/>
                  </a:lnTo>
                  <a:lnTo>
                    <a:pt x="93" y="20"/>
                  </a:lnTo>
                  <a:lnTo>
                    <a:pt x="101" y="26"/>
                  </a:lnTo>
                  <a:lnTo>
                    <a:pt x="109" y="31"/>
                  </a:lnTo>
                  <a:lnTo>
                    <a:pt x="128" y="41"/>
                  </a:lnTo>
                  <a:lnTo>
                    <a:pt x="146" y="47"/>
                  </a:lnTo>
                  <a:close/>
                </a:path>
              </a:pathLst>
            </a:custGeom>
            <a:solidFill>
              <a:srgbClr val="FFCCB2"/>
            </a:solidFill>
            <a:ln w="9525">
              <a:noFill/>
              <a:round/>
              <a:headEnd/>
              <a:tailEnd/>
            </a:ln>
          </p:spPr>
          <p:txBody>
            <a:bodyPr/>
            <a:lstStyle/>
            <a:p>
              <a:endParaRPr lang="en-US" sz="2700"/>
            </a:p>
          </p:txBody>
        </p:sp>
        <p:sp>
          <p:nvSpPr>
            <p:cNvPr id="18660" name="Freeform 208"/>
            <p:cNvSpPr>
              <a:spLocks/>
            </p:cNvSpPr>
            <p:nvPr/>
          </p:nvSpPr>
          <p:spPr bwMode="auto">
            <a:xfrm>
              <a:off x="1746" y="1900"/>
              <a:ext cx="709" cy="372"/>
            </a:xfrm>
            <a:custGeom>
              <a:avLst/>
              <a:gdLst>
                <a:gd name="T0" fmla="*/ 1 w 1417"/>
                <a:gd name="T1" fmla="*/ 0 h 745"/>
                <a:gd name="T2" fmla="*/ 1 w 1417"/>
                <a:gd name="T3" fmla="*/ 0 h 745"/>
                <a:gd name="T4" fmla="*/ 1 w 1417"/>
                <a:gd name="T5" fmla="*/ 0 h 745"/>
                <a:gd name="T6" fmla="*/ 1 w 1417"/>
                <a:gd name="T7" fmla="*/ 0 h 745"/>
                <a:gd name="T8" fmla="*/ 1 w 1417"/>
                <a:gd name="T9" fmla="*/ 0 h 745"/>
                <a:gd name="T10" fmla="*/ 1 w 1417"/>
                <a:gd name="T11" fmla="*/ 0 h 745"/>
                <a:gd name="T12" fmla="*/ 1 w 1417"/>
                <a:gd name="T13" fmla="*/ 0 h 745"/>
                <a:gd name="T14" fmla="*/ 1 w 1417"/>
                <a:gd name="T15" fmla="*/ 0 h 745"/>
                <a:gd name="T16" fmla="*/ 1 w 1417"/>
                <a:gd name="T17" fmla="*/ 0 h 745"/>
                <a:gd name="T18" fmla="*/ 1 w 1417"/>
                <a:gd name="T19" fmla="*/ 0 h 745"/>
                <a:gd name="T20" fmla="*/ 1 w 1417"/>
                <a:gd name="T21" fmla="*/ 0 h 745"/>
                <a:gd name="T22" fmla="*/ 1 w 1417"/>
                <a:gd name="T23" fmla="*/ 0 h 745"/>
                <a:gd name="T24" fmla="*/ 1 w 1417"/>
                <a:gd name="T25" fmla="*/ 0 h 745"/>
                <a:gd name="T26" fmla="*/ 1 w 1417"/>
                <a:gd name="T27" fmla="*/ 0 h 745"/>
                <a:gd name="T28" fmla="*/ 1 w 1417"/>
                <a:gd name="T29" fmla="*/ 0 h 745"/>
                <a:gd name="T30" fmla="*/ 1 w 1417"/>
                <a:gd name="T31" fmla="*/ 0 h 745"/>
                <a:gd name="T32" fmla="*/ 1 w 1417"/>
                <a:gd name="T33" fmla="*/ 0 h 745"/>
                <a:gd name="T34" fmla="*/ 1 w 1417"/>
                <a:gd name="T35" fmla="*/ 0 h 745"/>
                <a:gd name="T36" fmla="*/ 1 w 1417"/>
                <a:gd name="T37" fmla="*/ 0 h 745"/>
                <a:gd name="T38" fmla="*/ 1 w 1417"/>
                <a:gd name="T39" fmla="*/ 0 h 745"/>
                <a:gd name="T40" fmla="*/ 1 w 1417"/>
                <a:gd name="T41" fmla="*/ 0 h 745"/>
                <a:gd name="T42" fmla="*/ 1 w 1417"/>
                <a:gd name="T43" fmla="*/ 0 h 745"/>
                <a:gd name="T44" fmla="*/ 1 w 1417"/>
                <a:gd name="T45" fmla="*/ 0 h 745"/>
                <a:gd name="T46" fmla="*/ 1 w 1417"/>
                <a:gd name="T47" fmla="*/ 0 h 745"/>
                <a:gd name="T48" fmla="*/ 1 w 1417"/>
                <a:gd name="T49" fmla="*/ 0 h 745"/>
                <a:gd name="T50" fmla="*/ 1 w 1417"/>
                <a:gd name="T51" fmla="*/ 0 h 745"/>
                <a:gd name="T52" fmla="*/ 1 w 1417"/>
                <a:gd name="T53" fmla="*/ 0 h 745"/>
                <a:gd name="T54" fmla="*/ 1 w 1417"/>
                <a:gd name="T55" fmla="*/ 0 h 745"/>
                <a:gd name="T56" fmla="*/ 1 w 1417"/>
                <a:gd name="T57" fmla="*/ 0 h 745"/>
                <a:gd name="T58" fmla="*/ 1 w 1417"/>
                <a:gd name="T59" fmla="*/ 0 h 745"/>
                <a:gd name="T60" fmla="*/ 1 w 1417"/>
                <a:gd name="T61" fmla="*/ 0 h 745"/>
                <a:gd name="T62" fmla="*/ 1 w 1417"/>
                <a:gd name="T63" fmla="*/ 0 h 745"/>
                <a:gd name="T64" fmla="*/ 1 w 1417"/>
                <a:gd name="T65" fmla="*/ 0 h 745"/>
                <a:gd name="T66" fmla="*/ 1 w 1417"/>
                <a:gd name="T67" fmla="*/ 0 h 745"/>
                <a:gd name="T68" fmla="*/ 1 w 1417"/>
                <a:gd name="T69" fmla="*/ 0 h 745"/>
                <a:gd name="T70" fmla="*/ 1 w 1417"/>
                <a:gd name="T71" fmla="*/ 0 h 745"/>
                <a:gd name="T72" fmla="*/ 1 w 1417"/>
                <a:gd name="T73" fmla="*/ 0 h 745"/>
                <a:gd name="T74" fmla="*/ 1 w 1417"/>
                <a:gd name="T75" fmla="*/ 0 h 745"/>
                <a:gd name="T76" fmla="*/ 1 w 1417"/>
                <a:gd name="T77" fmla="*/ 0 h 745"/>
                <a:gd name="T78" fmla="*/ 1 w 1417"/>
                <a:gd name="T79" fmla="*/ 0 h 745"/>
                <a:gd name="T80" fmla="*/ 1 w 1417"/>
                <a:gd name="T81" fmla="*/ 0 h 745"/>
                <a:gd name="T82" fmla="*/ 1 w 1417"/>
                <a:gd name="T83" fmla="*/ 0 h 745"/>
                <a:gd name="T84" fmla="*/ 0 w 1417"/>
                <a:gd name="T85" fmla="*/ 0 h 745"/>
                <a:gd name="T86" fmla="*/ 1 w 1417"/>
                <a:gd name="T87" fmla="*/ 0 h 745"/>
                <a:gd name="T88" fmla="*/ 1 w 1417"/>
                <a:gd name="T89" fmla="*/ 0 h 745"/>
                <a:gd name="T90" fmla="*/ 1 w 1417"/>
                <a:gd name="T91" fmla="*/ 0 h 745"/>
                <a:gd name="T92" fmla="*/ 1 w 1417"/>
                <a:gd name="T93" fmla="*/ 0 h 745"/>
                <a:gd name="T94" fmla="*/ 1 w 1417"/>
                <a:gd name="T95" fmla="*/ 0 h 745"/>
                <a:gd name="T96" fmla="*/ 1 w 1417"/>
                <a:gd name="T97" fmla="*/ 0 h 745"/>
                <a:gd name="T98" fmla="*/ 1 w 1417"/>
                <a:gd name="T99" fmla="*/ 0 h 745"/>
                <a:gd name="T100" fmla="*/ 1 w 1417"/>
                <a:gd name="T101" fmla="*/ 0 h 745"/>
                <a:gd name="T102" fmla="*/ 1 w 1417"/>
                <a:gd name="T103" fmla="*/ 0 h 745"/>
                <a:gd name="T104" fmla="*/ 1 w 1417"/>
                <a:gd name="T105" fmla="*/ 0 h 745"/>
                <a:gd name="T106" fmla="*/ 1 w 1417"/>
                <a:gd name="T107" fmla="*/ 0 h 745"/>
                <a:gd name="T108" fmla="*/ 1 w 1417"/>
                <a:gd name="T109" fmla="*/ 0 h 745"/>
                <a:gd name="T110" fmla="*/ 1 w 1417"/>
                <a:gd name="T111" fmla="*/ 0 h 745"/>
                <a:gd name="T112" fmla="*/ 1 w 1417"/>
                <a:gd name="T113" fmla="*/ 0 h 7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7"/>
                <a:gd name="T172" fmla="*/ 0 h 745"/>
                <a:gd name="T173" fmla="*/ 1417 w 1417"/>
                <a:gd name="T174" fmla="*/ 745 h 7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7" h="745">
                  <a:moveTo>
                    <a:pt x="296" y="322"/>
                  </a:moveTo>
                  <a:lnTo>
                    <a:pt x="320" y="330"/>
                  </a:lnTo>
                  <a:lnTo>
                    <a:pt x="343" y="338"/>
                  </a:lnTo>
                  <a:lnTo>
                    <a:pt x="368" y="342"/>
                  </a:lnTo>
                  <a:lnTo>
                    <a:pt x="391" y="344"/>
                  </a:lnTo>
                  <a:lnTo>
                    <a:pt x="416" y="345"/>
                  </a:lnTo>
                  <a:lnTo>
                    <a:pt x="440" y="347"/>
                  </a:lnTo>
                  <a:lnTo>
                    <a:pt x="490" y="347"/>
                  </a:lnTo>
                  <a:lnTo>
                    <a:pt x="515" y="345"/>
                  </a:lnTo>
                  <a:lnTo>
                    <a:pt x="539" y="345"/>
                  </a:lnTo>
                  <a:lnTo>
                    <a:pt x="589" y="347"/>
                  </a:lnTo>
                  <a:lnTo>
                    <a:pt x="612" y="347"/>
                  </a:lnTo>
                  <a:lnTo>
                    <a:pt x="637" y="351"/>
                  </a:lnTo>
                  <a:lnTo>
                    <a:pt x="661" y="355"/>
                  </a:lnTo>
                  <a:lnTo>
                    <a:pt x="686" y="361"/>
                  </a:lnTo>
                  <a:lnTo>
                    <a:pt x="732" y="369"/>
                  </a:lnTo>
                  <a:lnTo>
                    <a:pt x="779" y="373"/>
                  </a:lnTo>
                  <a:lnTo>
                    <a:pt x="826" y="377"/>
                  </a:lnTo>
                  <a:lnTo>
                    <a:pt x="872" y="377"/>
                  </a:lnTo>
                  <a:lnTo>
                    <a:pt x="919" y="375"/>
                  </a:lnTo>
                  <a:lnTo>
                    <a:pt x="965" y="371"/>
                  </a:lnTo>
                  <a:lnTo>
                    <a:pt x="1012" y="367"/>
                  </a:lnTo>
                  <a:lnTo>
                    <a:pt x="1056" y="361"/>
                  </a:lnTo>
                  <a:lnTo>
                    <a:pt x="1147" y="347"/>
                  </a:lnTo>
                  <a:lnTo>
                    <a:pt x="1237" y="330"/>
                  </a:lnTo>
                  <a:lnTo>
                    <a:pt x="1328" y="313"/>
                  </a:lnTo>
                  <a:lnTo>
                    <a:pt x="1417" y="297"/>
                  </a:lnTo>
                  <a:lnTo>
                    <a:pt x="1415" y="322"/>
                  </a:lnTo>
                  <a:lnTo>
                    <a:pt x="1413" y="345"/>
                  </a:lnTo>
                  <a:lnTo>
                    <a:pt x="1409" y="371"/>
                  </a:lnTo>
                  <a:lnTo>
                    <a:pt x="1403" y="394"/>
                  </a:lnTo>
                  <a:lnTo>
                    <a:pt x="1397" y="417"/>
                  </a:lnTo>
                  <a:lnTo>
                    <a:pt x="1390" y="440"/>
                  </a:lnTo>
                  <a:lnTo>
                    <a:pt x="1380" y="464"/>
                  </a:lnTo>
                  <a:lnTo>
                    <a:pt x="1370" y="487"/>
                  </a:lnTo>
                  <a:lnTo>
                    <a:pt x="1349" y="532"/>
                  </a:lnTo>
                  <a:lnTo>
                    <a:pt x="1322" y="574"/>
                  </a:lnTo>
                  <a:lnTo>
                    <a:pt x="1297" y="617"/>
                  </a:lnTo>
                  <a:lnTo>
                    <a:pt x="1268" y="660"/>
                  </a:lnTo>
                  <a:lnTo>
                    <a:pt x="1250" y="677"/>
                  </a:lnTo>
                  <a:lnTo>
                    <a:pt x="1231" y="696"/>
                  </a:lnTo>
                  <a:lnTo>
                    <a:pt x="1209" y="712"/>
                  </a:lnTo>
                  <a:lnTo>
                    <a:pt x="1186" y="726"/>
                  </a:lnTo>
                  <a:lnTo>
                    <a:pt x="1163" y="735"/>
                  </a:lnTo>
                  <a:lnTo>
                    <a:pt x="1149" y="739"/>
                  </a:lnTo>
                  <a:lnTo>
                    <a:pt x="1138" y="743"/>
                  </a:lnTo>
                  <a:lnTo>
                    <a:pt x="1126" y="745"/>
                  </a:lnTo>
                  <a:lnTo>
                    <a:pt x="1112" y="745"/>
                  </a:lnTo>
                  <a:lnTo>
                    <a:pt x="1099" y="745"/>
                  </a:lnTo>
                  <a:lnTo>
                    <a:pt x="1087" y="745"/>
                  </a:lnTo>
                  <a:lnTo>
                    <a:pt x="1058" y="737"/>
                  </a:lnTo>
                  <a:lnTo>
                    <a:pt x="1033" y="727"/>
                  </a:lnTo>
                  <a:lnTo>
                    <a:pt x="1006" y="716"/>
                  </a:lnTo>
                  <a:lnTo>
                    <a:pt x="981" y="704"/>
                  </a:lnTo>
                  <a:lnTo>
                    <a:pt x="955" y="689"/>
                  </a:lnTo>
                  <a:lnTo>
                    <a:pt x="930" y="675"/>
                  </a:lnTo>
                  <a:lnTo>
                    <a:pt x="882" y="644"/>
                  </a:lnTo>
                  <a:lnTo>
                    <a:pt x="857" y="629"/>
                  </a:lnTo>
                  <a:lnTo>
                    <a:pt x="833" y="613"/>
                  </a:lnTo>
                  <a:lnTo>
                    <a:pt x="783" y="582"/>
                  </a:lnTo>
                  <a:lnTo>
                    <a:pt x="758" y="568"/>
                  </a:lnTo>
                  <a:lnTo>
                    <a:pt x="732" y="555"/>
                  </a:lnTo>
                  <a:lnTo>
                    <a:pt x="705" y="543"/>
                  </a:lnTo>
                  <a:lnTo>
                    <a:pt x="680" y="534"/>
                  </a:lnTo>
                  <a:lnTo>
                    <a:pt x="643" y="520"/>
                  </a:lnTo>
                  <a:lnTo>
                    <a:pt x="605" y="506"/>
                  </a:lnTo>
                  <a:lnTo>
                    <a:pt x="566" y="495"/>
                  </a:lnTo>
                  <a:lnTo>
                    <a:pt x="525" y="485"/>
                  </a:lnTo>
                  <a:lnTo>
                    <a:pt x="484" y="475"/>
                  </a:lnTo>
                  <a:lnTo>
                    <a:pt x="442" y="468"/>
                  </a:lnTo>
                  <a:lnTo>
                    <a:pt x="401" y="462"/>
                  </a:lnTo>
                  <a:lnTo>
                    <a:pt x="358" y="456"/>
                  </a:lnTo>
                  <a:lnTo>
                    <a:pt x="316" y="454"/>
                  </a:lnTo>
                  <a:lnTo>
                    <a:pt x="273" y="452"/>
                  </a:lnTo>
                  <a:lnTo>
                    <a:pt x="230" y="452"/>
                  </a:lnTo>
                  <a:lnTo>
                    <a:pt x="188" y="454"/>
                  </a:lnTo>
                  <a:lnTo>
                    <a:pt x="145" y="458"/>
                  </a:lnTo>
                  <a:lnTo>
                    <a:pt x="102" y="462"/>
                  </a:lnTo>
                  <a:lnTo>
                    <a:pt x="62" y="470"/>
                  </a:lnTo>
                  <a:lnTo>
                    <a:pt x="21" y="479"/>
                  </a:lnTo>
                  <a:lnTo>
                    <a:pt x="15" y="466"/>
                  </a:lnTo>
                  <a:lnTo>
                    <a:pt x="9" y="450"/>
                  </a:lnTo>
                  <a:lnTo>
                    <a:pt x="5" y="433"/>
                  </a:lnTo>
                  <a:lnTo>
                    <a:pt x="4" y="417"/>
                  </a:lnTo>
                  <a:lnTo>
                    <a:pt x="0" y="382"/>
                  </a:lnTo>
                  <a:lnTo>
                    <a:pt x="0" y="347"/>
                  </a:lnTo>
                  <a:lnTo>
                    <a:pt x="4" y="278"/>
                  </a:lnTo>
                  <a:lnTo>
                    <a:pt x="5" y="243"/>
                  </a:lnTo>
                  <a:lnTo>
                    <a:pt x="5" y="208"/>
                  </a:lnTo>
                  <a:lnTo>
                    <a:pt x="17" y="159"/>
                  </a:lnTo>
                  <a:lnTo>
                    <a:pt x="29" y="113"/>
                  </a:lnTo>
                  <a:lnTo>
                    <a:pt x="36" y="90"/>
                  </a:lnTo>
                  <a:lnTo>
                    <a:pt x="44" y="68"/>
                  </a:lnTo>
                  <a:lnTo>
                    <a:pt x="52" y="47"/>
                  </a:lnTo>
                  <a:lnTo>
                    <a:pt x="62" y="26"/>
                  </a:lnTo>
                  <a:lnTo>
                    <a:pt x="66" y="18"/>
                  </a:lnTo>
                  <a:lnTo>
                    <a:pt x="71" y="10"/>
                  </a:lnTo>
                  <a:lnTo>
                    <a:pt x="77" y="4"/>
                  </a:lnTo>
                  <a:lnTo>
                    <a:pt x="83" y="0"/>
                  </a:lnTo>
                  <a:lnTo>
                    <a:pt x="91" y="0"/>
                  </a:lnTo>
                  <a:lnTo>
                    <a:pt x="93" y="0"/>
                  </a:lnTo>
                  <a:lnTo>
                    <a:pt x="97" y="2"/>
                  </a:lnTo>
                  <a:lnTo>
                    <a:pt x="99" y="4"/>
                  </a:lnTo>
                  <a:lnTo>
                    <a:pt x="100" y="8"/>
                  </a:lnTo>
                  <a:lnTo>
                    <a:pt x="104" y="12"/>
                  </a:lnTo>
                  <a:lnTo>
                    <a:pt x="104" y="18"/>
                  </a:lnTo>
                  <a:lnTo>
                    <a:pt x="143" y="97"/>
                  </a:lnTo>
                  <a:lnTo>
                    <a:pt x="164" y="138"/>
                  </a:lnTo>
                  <a:lnTo>
                    <a:pt x="186" y="179"/>
                  </a:lnTo>
                  <a:lnTo>
                    <a:pt x="209" y="216"/>
                  </a:lnTo>
                  <a:lnTo>
                    <a:pt x="236" y="252"/>
                  </a:lnTo>
                  <a:lnTo>
                    <a:pt x="263" y="289"/>
                  </a:lnTo>
                  <a:lnTo>
                    <a:pt x="279" y="305"/>
                  </a:lnTo>
                  <a:lnTo>
                    <a:pt x="296" y="322"/>
                  </a:lnTo>
                  <a:close/>
                </a:path>
              </a:pathLst>
            </a:custGeom>
            <a:solidFill>
              <a:srgbClr val="E5CCB2"/>
            </a:solidFill>
            <a:ln w="9525">
              <a:noFill/>
              <a:round/>
              <a:headEnd/>
              <a:tailEnd/>
            </a:ln>
          </p:spPr>
          <p:txBody>
            <a:bodyPr/>
            <a:lstStyle/>
            <a:p>
              <a:endParaRPr lang="en-US" sz="2700"/>
            </a:p>
          </p:txBody>
        </p:sp>
        <p:sp>
          <p:nvSpPr>
            <p:cNvPr id="18661" name="Freeform 209"/>
            <p:cNvSpPr>
              <a:spLocks/>
            </p:cNvSpPr>
            <p:nvPr/>
          </p:nvSpPr>
          <p:spPr bwMode="auto">
            <a:xfrm>
              <a:off x="3072" y="1872"/>
              <a:ext cx="157" cy="81"/>
            </a:xfrm>
            <a:custGeom>
              <a:avLst/>
              <a:gdLst>
                <a:gd name="T0" fmla="*/ 1 w 314"/>
                <a:gd name="T1" fmla="*/ 0 h 163"/>
                <a:gd name="T2" fmla="*/ 1 w 314"/>
                <a:gd name="T3" fmla="*/ 0 h 163"/>
                <a:gd name="T4" fmla="*/ 1 w 314"/>
                <a:gd name="T5" fmla="*/ 0 h 163"/>
                <a:gd name="T6" fmla="*/ 1 w 314"/>
                <a:gd name="T7" fmla="*/ 0 h 163"/>
                <a:gd name="T8" fmla="*/ 1 w 314"/>
                <a:gd name="T9" fmla="*/ 0 h 163"/>
                <a:gd name="T10" fmla="*/ 1 w 314"/>
                <a:gd name="T11" fmla="*/ 0 h 163"/>
                <a:gd name="T12" fmla="*/ 1 w 314"/>
                <a:gd name="T13" fmla="*/ 0 h 163"/>
                <a:gd name="T14" fmla="*/ 1 w 314"/>
                <a:gd name="T15" fmla="*/ 0 h 163"/>
                <a:gd name="T16" fmla="*/ 1 w 314"/>
                <a:gd name="T17" fmla="*/ 0 h 163"/>
                <a:gd name="T18" fmla="*/ 1 w 314"/>
                <a:gd name="T19" fmla="*/ 0 h 163"/>
                <a:gd name="T20" fmla="*/ 1 w 314"/>
                <a:gd name="T21" fmla="*/ 0 h 163"/>
                <a:gd name="T22" fmla="*/ 1 w 314"/>
                <a:gd name="T23" fmla="*/ 0 h 163"/>
                <a:gd name="T24" fmla="*/ 1 w 314"/>
                <a:gd name="T25" fmla="*/ 0 h 163"/>
                <a:gd name="T26" fmla="*/ 1 w 314"/>
                <a:gd name="T27" fmla="*/ 0 h 163"/>
                <a:gd name="T28" fmla="*/ 1 w 314"/>
                <a:gd name="T29" fmla="*/ 0 h 163"/>
                <a:gd name="T30" fmla="*/ 1 w 314"/>
                <a:gd name="T31" fmla="*/ 0 h 163"/>
                <a:gd name="T32" fmla="*/ 1 w 314"/>
                <a:gd name="T33" fmla="*/ 0 h 163"/>
                <a:gd name="T34" fmla="*/ 1 w 314"/>
                <a:gd name="T35" fmla="*/ 0 h 163"/>
                <a:gd name="T36" fmla="*/ 1 w 314"/>
                <a:gd name="T37" fmla="*/ 0 h 163"/>
                <a:gd name="T38" fmla="*/ 1 w 314"/>
                <a:gd name="T39" fmla="*/ 0 h 163"/>
                <a:gd name="T40" fmla="*/ 1 w 314"/>
                <a:gd name="T41" fmla="*/ 0 h 163"/>
                <a:gd name="T42" fmla="*/ 1 w 314"/>
                <a:gd name="T43" fmla="*/ 0 h 163"/>
                <a:gd name="T44" fmla="*/ 1 w 314"/>
                <a:gd name="T45" fmla="*/ 0 h 163"/>
                <a:gd name="T46" fmla="*/ 1 w 314"/>
                <a:gd name="T47" fmla="*/ 0 h 163"/>
                <a:gd name="T48" fmla="*/ 1 w 314"/>
                <a:gd name="T49" fmla="*/ 0 h 163"/>
                <a:gd name="T50" fmla="*/ 1 w 314"/>
                <a:gd name="T51" fmla="*/ 0 h 163"/>
                <a:gd name="T52" fmla="*/ 1 w 314"/>
                <a:gd name="T53" fmla="*/ 0 h 163"/>
                <a:gd name="T54" fmla="*/ 1 w 314"/>
                <a:gd name="T55" fmla="*/ 0 h 163"/>
                <a:gd name="T56" fmla="*/ 1 w 314"/>
                <a:gd name="T57" fmla="*/ 0 h 163"/>
                <a:gd name="T58" fmla="*/ 1 w 314"/>
                <a:gd name="T59" fmla="*/ 0 h 163"/>
                <a:gd name="T60" fmla="*/ 1 w 314"/>
                <a:gd name="T61" fmla="*/ 0 h 163"/>
                <a:gd name="T62" fmla="*/ 1 w 314"/>
                <a:gd name="T63" fmla="*/ 0 h 163"/>
                <a:gd name="T64" fmla="*/ 1 w 314"/>
                <a:gd name="T65" fmla="*/ 0 h 163"/>
                <a:gd name="T66" fmla="*/ 1 w 314"/>
                <a:gd name="T67" fmla="*/ 0 h 163"/>
                <a:gd name="T68" fmla="*/ 1 w 314"/>
                <a:gd name="T69" fmla="*/ 0 h 163"/>
                <a:gd name="T70" fmla="*/ 1 w 314"/>
                <a:gd name="T71" fmla="*/ 0 h 163"/>
                <a:gd name="T72" fmla="*/ 1 w 314"/>
                <a:gd name="T73" fmla="*/ 0 h 163"/>
                <a:gd name="T74" fmla="*/ 1 w 314"/>
                <a:gd name="T75" fmla="*/ 0 h 163"/>
                <a:gd name="T76" fmla="*/ 0 w 314"/>
                <a:gd name="T77" fmla="*/ 0 h 163"/>
                <a:gd name="T78" fmla="*/ 0 w 314"/>
                <a:gd name="T79" fmla="*/ 0 h 163"/>
                <a:gd name="T80" fmla="*/ 1 w 314"/>
                <a:gd name="T81" fmla="*/ 0 h 163"/>
                <a:gd name="T82" fmla="*/ 1 w 314"/>
                <a:gd name="T83" fmla="*/ 0 h 163"/>
                <a:gd name="T84" fmla="*/ 1 w 314"/>
                <a:gd name="T85" fmla="*/ 0 h 163"/>
                <a:gd name="T86" fmla="*/ 1 w 314"/>
                <a:gd name="T87" fmla="*/ 0 h 163"/>
                <a:gd name="T88" fmla="*/ 1 w 314"/>
                <a:gd name="T89" fmla="*/ 0 h 163"/>
                <a:gd name="T90" fmla="*/ 1 w 314"/>
                <a:gd name="T91" fmla="*/ 0 h 163"/>
                <a:gd name="T92" fmla="*/ 1 w 314"/>
                <a:gd name="T93" fmla="*/ 0 h 163"/>
                <a:gd name="T94" fmla="*/ 1 w 314"/>
                <a:gd name="T95" fmla="*/ 0 h 163"/>
                <a:gd name="T96" fmla="*/ 1 w 314"/>
                <a:gd name="T97" fmla="*/ 0 h 1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4"/>
                <a:gd name="T148" fmla="*/ 0 h 163"/>
                <a:gd name="T149" fmla="*/ 314 w 314"/>
                <a:gd name="T150" fmla="*/ 163 h 1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4" h="163">
                  <a:moveTo>
                    <a:pt x="39" y="2"/>
                  </a:moveTo>
                  <a:lnTo>
                    <a:pt x="47" y="17"/>
                  </a:lnTo>
                  <a:lnTo>
                    <a:pt x="55" y="33"/>
                  </a:lnTo>
                  <a:lnTo>
                    <a:pt x="64" y="47"/>
                  </a:lnTo>
                  <a:lnTo>
                    <a:pt x="76" y="60"/>
                  </a:lnTo>
                  <a:lnTo>
                    <a:pt x="87" y="74"/>
                  </a:lnTo>
                  <a:lnTo>
                    <a:pt x="101" y="83"/>
                  </a:lnTo>
                  <a:lnTo>
                    <a:pt x="117" y="93"/>
                  </a:lnTo>
                  <a:lnTo>
                    <a:pt x="132" y="103"/>
                  </a:lnTo>
                  <a:lnTo>
                    <a:pt x="153" y="109"/>
                  </a:lnTo>
                  <a:lnTo>
                    <a:pt x="175" y="112"/>
                  </a:lnTo>
                  <a:lnTo>
                    <a:pt x="198" y="116"/>
                  </a:lnTo>
                  <a:lnTo>
                    <a:pt x="223" y="116"/>
                  </a:lnTo>
                  <a:lnTo>
                    <a:pt x="246" y="116"/>
                  </a:lnTo>
                  <a:lnTo>
                    <a:pt x="268" y="112"/>
                  </a:lnTo>
                  <a:lnTo>
                    <a:pt x="291" y="107"/>
                  </a:lnTo>
                  <a:lnTo>
                    <a:pt x="312" y="99"/>
                  </a:lnTo>
                  <a:lnTo>
                    <a:pt x="314" y="105"/>
                  </a:lnTo>
                  <a:lnTo>
                    <a:pt x="312" y="111"/>
                  </a:lnTo>
                  <a:lnTo>
                    <a:pt x="310" y="116"/>
                  </a:lnTo>
                  <a:lnTo>
                    <a:pt x="305" y="122"/>
                  </a:lnTo>
                  <a:lnTo>
                    <a:pt x="293" y="132"/>
                  </a:lnTo>
                  <a:lnTo>
                    <a:pt x="281" y="140"/>
                  </a:lnTo>
                  <a:lnTo>
                    <a:pt x="254" y="147"/>
                  </a:lnTo>
                  <a:lnTo>
                    <a:pt x="223" y="153"/>
                  </a:lnTo>
                  <a:lnTo>
                    <a:pt x="190" y="159"/>
                  </a:lnTo>
                  <a:lnTo>
                    <a:pt x="159" y="163"/>
                  </a:lnTo>
                  <a:lnTo>
                    <a:pt x="128" y="163"/>
                  </a:lnTo>
                  <a:lnTo>
                    <a:pt x="113" y="161"/>
                  </a:lnTo>
                  <a:lnTo>
                    <a:pt x="97" y="157"/>
                  </a:lnTo>
                  <a:lnTo>
                    <a:pt x="82" y="153"/>
                  </a:lnTo>
                  <a:lnTo>
                    <a:pt x="70" y="147"/>
                  </a:lnTo>
                  <a:lnTo>
                    <a:pt x="56" y="140"/>
                  </a:lnTo>
                  <a:lnTo>
                    <a:pt x="45" y="130"/>
                  </a:lnTo>
                  <a:lnTo>
                    <a:pt x="25" y="107"/>
                  </a:lnTo>
                  <a:lnTo>
                    <a:pt x="18" y="97"/>
                  </a:lnTo>
                  <a:lnTo>
                    <a:pt x="10" y="85"/>
                  </a:lnTo>
                  <a:lnTo>
                    <a:pt x="4" y="74"/>
                  </a:lnTo>
                  <a:lnTo>
                    <a:pt x="0" y="60"/>
                  </a:lnTo>
                  <a:lnTo>
                    <a:pt x="0" y="49"/>
                  </a:lnTo>
                  <a:lnTo>
                    <a:pt x="2" y="35"/>
                  </a:lnTo>
                  <a:lnTo>
                    <a:pt x="6" y="29"/>
                  </a:lnTo>
                  <a:lnTo>
                    <a:pt x="10" y="23"/>
                  </a:lnTo>
                  <a:lnTo>
                    <a:pt x="14" y="17"/>
                  </a:lnTo>
                  <a:lnTo>
                    <a:pt x="18" y="12"/>
                  </a:lnTo>
                  <a:lnTo>
                    <a:pt x="22" y="6"/>
                  </a:lnTo>
                  <a:lnTo>
                    <a:pt x="25" y="2"/>
                  </a:lnTo>
                  <a:lnTo>
                    <a:pt x="31" y="0"/>
                  </a:lnTo>
                  <a:lnTo>
                    <a:pt x="39" y="2"/>
                  </a:lnTo>
                  <a:close/>
                </a:path>
              </a:pathLst>
            </a:custGeom>
            <a:solidFill>
              <a:srgbClr val="FFCCB2"/>
            </a:solidFill>
            <a:ln w="9525">
              <a:noFill/>
              <a:round/>
              <a:headEnd/>
              <a:tailEnd/>
            </a:ln>
          </p:spPr>
          <p:txBody>
            <a:bodyPr/>
            <a:lstStyle/>
            <a:p>
              <a:endParaRPr lang="en-US" sz="2700"/>
            </a:p>
          </p:txBody>
        </p:sp>
        <p:sp>
          <p:nvSpPr>
            <p:cNvPr id="18662" name="Freeform 210"/>
            <p:cNvSpPr>
              <a:spLocks/>
            </p:cNvSpPr>
            <p:nvPr/>
          </p:nvSpPr>
          <p:spPr bwMode="auto">
            <a:xfrm>
              <a:off x="3041" y="1948"/>
              <a:ext cx="213" cy="82"/>
            </a:xfrm>
            <a:custGeom>
              <a:avLst/>
              <a:gdLst>
                <a:gd name="T0" fmla="*/ 52 w 213"/>
                <a:gd name="T1" fmla="*/ 18 h 82"/>
                <a:gd name="T2" fmla="*/ 61 w 213"/>
                <a:gd name="T3" fmla="*/ 21 h 82"/>
                <a:gd name="T4" fmla="*/ 67 w 213"/>
                <a:gd name="T5" fmla="*/ 26 h 82"/>
                <a:gd name="T6" fmla="*/ 79 w 213"/>
                <a:gd name="T7" fmla="*/ 31 h 82"/>
                <a:gd name="T8" fmla="*/ 97 w 213"/>
                <a:gd name="T9" fmla="*/ 31 h 82"/>
                <a:gd name="T10" fmla="*/ 120 w 213"/>
                <a:gd name="T11" fmla="*/ 30 h 82"/>
                <a:gd name="T12" fmla="*/ 141 w 213"/>
                <a:gd name="T13" fmla="*/ 28 h 82"/>
                <a:gd name="T14" fmla="*/ 213 w 213"/>
                <a:gd name="T15" fmla="*/ 10 h 82"/>
                <a:gd name="T16" fmla="*/ 186 w 213"/>
                <a:gd name="T17" fmla="*/ 38 h 82"/>
                <a:gd name="T18" fmla="*/ 145 w 213"/>
                <a:gd name="T19" fmla="*/ 61 h 82"/>
                <a:gd name="T20" fmla="*/ 126 w 213"/>
                <a:gd name="T21" fmla="*/ 70 h 82"/>
                <a:gd name="T22" fmla="*/ 99 w 213"/>
                <a:gd name="T23" fmla="*/ 82 h 82"/>
                <a:gd name="T24" fmla="*/ 111 w 213"/>
                <a:gd name="T25" fmla="*/ 76 h 82"/>
                <a:gd name="T26" fmla="*/ 87 w 213"/>
                <a:gd name="T27" fmla="*/ 82 h 82"/>
                <a:gd name="T28" fmla="*/ 76 w 213"/>
                <a:gd name="T29" fmla="*/ 82 h 82"/>
                <a:gd name="T30" fmla="*/ 64 w 213"/>
                <a:gd name="T31" fmla="*/ 80 h 82"/>
                <a:gd name="T32" fmla="*/ 52 w 213"/>
                <a:gd name="T33" fmla="*/ 77 h 82"/>
                <a:gd name="T34" fmla="*/ 39 w 213"/>
                <a:gd name="T35" fmla="*/ 72 h 82"/>
                <a:gd name="T36" fmla="*/ 26 w 213"/>
                <a:gd name="T37" fmla="*/ 67 h 82"/>
                <a:gd name="T38" fmla="*/ 14 w 213"/>
                <a:gd name="T39" fmla="*/ 62 h 82"/>
                <a:gd name="T40" fmla="*/ 8 w 213"/>
                <a:gd name="T41" fmla="*/ 52 h 82"/>
                <a:gd name="T42" fmla="*/ 3 w 213"/>
                <a:gd name="T43" fmla="*/ 41 h 82"/>
                <a:gd name="T44" fmla="*/ 1 w 213"/>
                <a:gd name="T45" fmla="*/ 34 h 82"/>
                <a:gd name="T46" fmla="*/ 0 w 213"/>
                <a:gd name="T47" fmla="*/ 29 h 82"/>
                <a:gd name="T48" fmla="*/ 1 w 213"/>
                <a:gd name="T49" fmla="*/ 23 h 82"/>
                <a:gd name="T50" fmla="*/ 3 w 213"/>
                <a:gd name="T51" fmla="*/ 17 h 82"/>
                <a:gd name="T52" fmla="*/ 5 w 213"/>
                <a:gd name="T53" fmla="*/ 13 h 82"/>
                <a:gd name="T54" fmla="*/ 7 w 213"/>
                <a:gd name="T55" fmla="*/ 11 h 82"/>
                <a:gd name="T56" fmla="*/ 9 w 213"/>
                <a:gd name="T57" fmla="*/ 9 h 82"/>
                <a:gd name="T58" fmla="*/ 11 w 213"/>
                <a:gd name="T59" fmla="*/ 7 h 82"/>
                <a:gd name="T60" fmla="*/ 13 w 213"/>
                <a:gd name="T61" fmla="*/ 4 h 82"/>
                <a:gd name="T62" fmla="*/ 15 w 213"/>
                <a:gd name="T63" fmla="*/ 2 h 82"/>
                <a:gd name="T64" fmla="*/ 22 w 213"/>
                <a:gd name="T65" fmla="*/ 0 h 82"/>
                <a:gd name="T66" fmla="*/ 16 w 213"/>
                <a:gd name="T67" fmla="*/ 3 h 82"/>
                <a:gd name="T68" fmla="*/ 30 w 213"/>
                <a:gd name="T69" fmla="*/ 3 h 82"/>
                <a:gd name="T70" fmla="*/ 42 w 213"/>
                <a:gd name="T71" fmla="*/ 11 h 82"/>
                <a:gd name="T72" fmla="*/ 52 w 213"/>
                <a:gd name="T73" fmla="*/ 18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3"/>
                <a:gd name="T112" fmla="*/ 0 h 82"/>
                <a:gd name="T113" fmla="*/ 213 w 213"/>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3" h="82">
                  <a:moveTo>
                    <a:pt x="52" y="18"/>
                  </a:moveTo>
                  <a:lnTo>
                    <a:pt x="61" y="21"/>
                  </a:lnTo>
                  <a:lnTo>
                    <a:pt x="67" y="26"/>
                  </a:lnTo>
                  <a:lnTo>
                    <a:pt x="79" y="31"/>
                  </a:lnTo>
                  <a:lnTo>
                    <a:pt x="97" y="31"/>
                  </a:lnTo>
                  <a:lnTo>
                    <a:pt x="120" y="30"/>
                  </a:lnTo>
                  <a:lnTo>
                    <a:pt x="141" y="28"/>
                  </a:lnTo>
                  <a:lnTo>
                    <a:pt x="213" y="10"/>
                  </a:lnTo>
                  <a:lnTo>
                    <a:pt x="186" y="38"/>
                  </a:lnTo>
                  <a:lnTo>
                    <a:pt x="145" y="61"/>
                  </a:lnTo>
                  <a:lnTo>
                    <a:pt x="126" y="70"/>
                  </a:lnTo>
                  <a:lnTo>
                    <a:pt x="99" y="82"/>
                  </a:lnTo>
                  <a:lnTo>
                    <a:pt x="111" y="76"/>
                  </a:lnTo>
                  <a:lnTo>
                    <a:pt x="87" y="82"/>
                  </a:lnTo>
                  <a:lnTo>
                    <a:pt x="76" y="82"/>
                  </a:lnTo>
                  <a:lnTo>
                    <a:pt x="64" y="80"/>
                  </a:lnTo>
                  <a:lnTo>
                    <a:pt x="52" y="77"/>
                  </a:lnTo>
                  <a:lnTo>
                    <a:pt x="39" y="72"/>
                  </a:lnTo>
                  <a:lnTo>
                    <a:pt x="26" y="67"/>
                  </a:lnTo>
                  <a:lnTo>
                    <a:pt x="14" y="62"/>
                  </a:lnTo>
                  <a:lnTo>
                    <a:pt x="8" y="52"/>
                  </a:lnTo>
                  <a:lnTo>
                    <a:pt x="3" y="41"/>
                  </a:lnTo>
                  <a:lnTo>
                    <a:pt x="1" y="34"/>
                  </a:lnTo>
                  <a:lnTo>
                    <a:pt x="0" y="29"/>
                  </a:lnTo>
                  <a:lnTo>
                    <a:pt x="1" y="23"/>
                  </a:lnTo>
                  <a:lnTo>
                    <a:pt x="3" y="17"/>
                  </a:lnTo>
                  <a:lnTo>
                    <a:pt x="5" y="13"/>
                  </a:lnTo>
                  <a:lnTo>
                    <a:pt x="7" y="11"/>
                  </a:lnTo>
                  <a:lnTo>
                    <a:pt x="9" y="9"/>
                  </a:lnTo>
                  <a:lnTo>
                    <a:pt x="11" y="7"/>
                  </a:lnTo>
                  <a:lnTo>
                    <a:pt x="13" y="4"/>
                  </a:lnTo>
                  <a:lnTo>
                    <a:pt x="15" y="2"/>
                  </a:lnTo>
                  <a:lnTo>
                    <a:pt x="22" y="0"/>
                  </a:lnTo>
                  <a:lnTo>
                    <a:pt x="16" y="3"/>
                  </a:lnTo>
                  <a:lnTo>
                    <a:pt x="30" y="3"/>
                  </a:lnTo>
                  <a:lnTo>
                    <a:pt x="42" y="11"/>
                  </a:lnTo>
                  <a:lnTo>
                    <a:pt x="52" y="18"/>
                  </a:lnTo>
                  <a:close/>
                </a:path>
              </a:pathLst>
            </a:custGeom>
            <a:solidFill>
              <a:srgbClr val="FFCCB2"/>
            </a:solidFill>
            <a:ln w="9525">
              <a:noFill/>
              <a:round/>
              <a:headEnd/>
              <a:tailEnd/>
            </a:ln>
          </p:spPr>
          <p:txBody>
            <a:bodyPr/>
            <a:lstStyle/>
            <a:p>
              <a:endParaRPr lang="en-US" sz="2700"/>
            </a:p>
          </p:txBody>
        </p:sp>
        <p:sp>
          <p:nvSpPr>
            <p:cNvPr id="18663" name="Freeform 211"/>
            <p:cNvSpPr>
              <a:spLocks/>
            </p:cNvSpPr>
            <p:nvPr/>
          </p:nvSpPr>
          <p:spPr bwMode="auto">
            <a:xfrm>
              <a:off x="1628" y="2171"/>
              <a:ext cx="862" cy="1115"/>
            </a:xfrm>
            <a:custGeom>
              <a:avLst/>
              <a:gdLst>
                <a:gd name="T0" fmla="*/ 1 w 1724"/>
                <a:gd name="T1" fmla="*/ 1 h 2230"/>
                <a:gd name="T2" fmla="*/ 1 w 1724"/>
                <a:gd name="T3" fmla="*/ 1 h 2230"/>
                <a:gd name="T4" fmla="*/ 1 w 1724"/>
                <a:gd name="T5" fmla="*/ 1 h 2230"/>
                <a:gd name="T6" fmla="*/ 1 w 1724"/>
                <a:gd name="T7" fmla="*/ 1 h 2230"/>
                <a:gd name="T8" fmla="*/ 1 w 1724"/>
                <a:gd name="T9" fmla="*/ 1 h 2230"/>
                <a:gd name="T10" fmla="*/ 1 w 1724"/>
                <a:gd name="T11" fmla="*/ 1 h 2230"/>
                <a:gd name="T12" fmla="*/ 1 w 1724"/>
                <a:gd name="T13" fmla="*/ 1 h 2230"/>
                <a:gd name="T14" fmla="*/ 1 w 1724"/>
                <a:gd name="T15" fmla="*/ 1 h 2230"/>
                <a:gd name="T16" fmla="*/ 1 w 1724"/>
                <a:gd name="T17" fmla="*/ 1 h 2230"/>
                <a:gd name="T18" fmla="*/ 1 w 1724"/>
                <a:gd name="T19" fmla="*/ 1 h 2230"/>
                <a:gd name="T20" fmla="*/ 1 w 1724"/>
                <a:gd name="T21" fmla="*/ 1 h 2230"/>
                <a:gd name="T22" fmla="*/ 1 w 1724"/>
                <a:gd name="T23" fmla="*/ 1 h 2230"/>
                <a:gd name="T24" fmla="*/ 1 w 1724"/>
                <a:gd name="T25" fmla="*/ 1 h 2230"/>
                <a:gd name="T26" fmla="*/ 1 w 1724"/>
                <a:gd name="T27" fmla="*/ 1 h 2230"/>
                <a:gd name="T28" fmla="*/ 1 w 1724"/>
                <a:gd name="T29" fmla="*/ 1 h 2230"/>
                <a:gd name="T30" fmla="*/ 1 w 1724"/>
                <a:gd name="T31" fmla="*/ 1 h 2230"/>
                <a:gd name="T32" fmla="*/ 1 w 1724"/>
                <a:gd name="T33" fmla="*/ 1 h 2230"/>
                <a:gd name="T34" fmla="*/ 1 w 1724"/>
                <a:gd name="T35" fmla="*/ 1 h 2230"/>
                <a:gd name="T36" fmla="*/ 1 w 1724"/>
                <a:gd name="T37" fmla="*/ 1 h 2230"/>
                <a:gd name="T38" fmla="*/ 1 w 1724"/>
                <a:gd name="T39" fmla="*/ 1 h 2230"/>
                <a:gd name="T40" fmla="*/ 1 w 1724"/>
                <a:gd name="T41" fmla="*/ 1 h 2230"/>
                <a:gd name="T42" fmla="*/ 1 w 1724"/>
                <a:gd name="T43" fmla="*/ 1 h 2230"/>
                <a:gd name="T44" fmla="*/ 1 w 1724"/>
                <a:gd name="T45" fmla="*/ 1 h 2230"/>
                <a:gd name="T46" fmla="*/ 1 w 1724"/>
                <a:gd name="T47" fmla="*/ 1 h 2230"/>
                <a:gd name="T48" fmla="*/ 1 w 1724"/>
                <a:gd name="T49" fmla="*/ 1 h 2230"/>
                <a:gd name="T50" fmla="*/ 1 w 1724"/>
                <a:gd name="T51" fmla="*/ 1 h 2230"/>
                <a:gd name="T52" fmla="*/ 1 w 1724"/>
                <a:gd name="T53" fmla="*/ 1 h 2230"/>
                <a:gd name="T54" fmla="*/ 1 w 1724"/>
                <a:gd name="T55" fmla="*/ 1 h 2230"/>
                <a:gd name="T56" fmla="*/ 1 w 1724"/>
                <a:gd name="T57" fmla="*/ 1 h 2230"/>
                <a:gd name="T58" fmla="*/ 1 w 1724"/>
                <a:gd name="T59" fmla="*/ 1 h 2230"/>
                <a:gd name="T60" fmla="*/ 1 w 1724"/>
                <a:gd name="T61" fmla="*/ 1 h 2230"/>
                <a:gd name="T62" fmla="*/ 1 w 1724"/>
                <a:gd name="T63" fmla="*/ 1 h 2230"/>
                <a:gd name="T64" fmla="*/ 1 w 1724"/>
                <a:gd name="T65" fmla="*/ 1 h 2230"/>
                <a:gd name="T66" fmla="*/ 1 w 1724"/>
                <a:gd name="T67" fmla="*/ 1 h 2230"/>
                <a:gd name="T68" fmla="*/ 1 w 1724"/>
                <a:gd name="T69" fmla="*/ 1 h 2230"/>
                <a:gd name="T70" fmla="*/ 1 w 1724"/>
                <a:gd name="T71" fmla="*/ 1 h 2230"/>
                <a:gd name="T72" fmla="*/ 1 w 1724"/>
                <a:gd name="T73" fmla="*/ 1 h 2230"/>
                <a:gd name="T74" fmla="*/ 1 w 1724"/>
                <a:gd name="T75" fmla="*/ 1 h 2230"/>
                <a:gd name="T76" fmla="*/ 1 w 1724"/>
                <a:gd name="T77" fmla="*/ 1 h 2230"/>
                <a:gd name="T78" fmla="*/ 1 w 1724"/>
                <a:gd name="T79" fmla="*/ 1 h 2230"/>
                <a:gd name="T80" fmla="*/ 1 w 1724"/>
                <a:gd name="T81" fmla="*/ 1 h 2230"/>
                <a:gd name="T82" fmla="*/ 1 w 1724"/>
                <a:gd name="T83" fmla="*/ 1 h 2230"/>
                <a:gd name="T84" fmla="*/ 1 w 1724"/>
                <a:gd name="T85" fmla="*/ 1 h 2230"/>
                <a:gd name="T86" fmla="*/ 1 w 1724"/>
                <a:gd name="T87" fmla="*/ 1 h 2230"/>
                <a:gd name="T88" fmla="*/ 1 w 1724"/>
                <a:gd name="T89" fmla="*/ 1 h 2230"/>
                <a:gd name="T90" fmla="*/ 1 w 1724"/>
                <a:gd name="T91" fmla="*/ 1 h 2230"/>
                <a:gd name="T92" fmla="*/ 1 w 1724"/>
                <a:gd name="T93" fmla="*/ 1 h 2230"/>
                <a:gd name="T94" fmla="*/ 1 w 1724"/>
                <a:gd name="T95" fmla="*/ 1 h 2230"/>
                <a:gd name="T96" fmla="*/ 1 w 1724"/>
                <a:gd name="T97" fmla="*/ 1 h 2230"/>
                <a:gd name="T98" fmla="*/ 1 w 1724"/>
                <a:gd name="T99" fmla="*/ 1 h 2230"/>
                <a:gd name="T100" fmla="*/ 1 w 1724"/>
                <a:gd name="T101" fmla="*/ 1 h 2230"/>
                <a:gd name="T102" fmla="*/ 1 w 1724"/>
                <a:gd name="T103" fmla="*/ 1 h 2230"/>
                <a:gd name="T104" fmla="*/ 1 w 1724"/>
                <a:gd name="T105" fmla="*/ 1 h 2230"/>
                <a:gd name="T106" fmla="*/ 1 w 1724"/>
                <a:gd name="T107" fmla="*/ 0 h 2230"/>
                <a:gd name="T108" fmla="*/ 1 w 1724"/>
                <a:gd name="T109" fmla="*/ 1 h 22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24"/>
                <a:gd name="T166" fmla="*/ 0 h 2230"/>
                <a:gd name="T167" fmla="*/ 1724 w 1724"/>
                <a:gd name="T168" fmla="*/ 2230 h 22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24" h="2230">
                  <a:moveTo>
                    <a:pt x="1095" y="184"/>
                  </a:moveTo>
                  <a:lnTo>
                    <a:pt x="1130" y="202"/>
                  </a:lnTo>
                  <a:lnTo>
                    <a:pt x="1167" y="219"/>
                  </a:lnTo>
                  <a:lnTo>
                    <a:pt x="1202" y="237"/>
                  </a:lnTo>
                  <a:lnTo>
                    <a:pt x="1239" y="254"/>
                  </a:lnTo>
                  <a:lnTo>
                    <a:pt x="1276" y="268"/>
                  </a:lnTo>
                  <a:lnTo>
                    <a:pt x="1313" y="279"/>
                  </a:lnTo>
                  <a:lnTo>
                    <a:pt x="1334" y="283"/>
                  </a:lnTo>
                  <a:lnTo>
                    <a:pt x="1353" y="287"/>
                  </a:lnTo>
                  <a:lnTo>
                    <a:pt x="1375" y="291"/>
                  </a:lnTo>
                  <a:lnTo>
                    <a:pt x="1394" y="291"/>
                  </a:lnTo>
                  <a:lnTo>
                    <a:pt x="1402" y="305"/>
                  </a:lnTo>
                  <a:lnTo>
                    <a:pt x="1406" y="318"/>
                  </a:lnTo>
                  <a:lnTo>
                    <a:pt x="1410" y="334"/>
                  </a:lnTo>
                  <a:lnTo>
                    <a:pt x="1413" y="347"/>
                  </a:lnTo>
                  <a:lnTo>
                    <a:pt x="1419" y="378"/>
                  </a:lnTo>
                  <a:lnTo>
                    <a:pt x="1423" y="407"/>
                  </a:lnTo>
                  <a:lnTo>
                    <a:pt x="1425" y="423"/>
                  </a:lnTo>
                  <a:lnTo>
                    <a:pt x="1429" y="437"/>
                  </a:lnTo>
                  <a:lnTo>
                    <a:pt x="1435" y="452"/>
                  </a:lnTo>
                  <a:lnTo>
                    <a:pt x="1441" y="464"/>
                  </a:lnTo>
                  <a:lnTo>
                    <a:pt x="1450" y="477"/>
                  </a:lnTo>
                  <a:lnTo>
                    <a:pt x="1460" y="489"/>
                  </a:lnTo>
                  <a:lnTo>
                    <a:pt x="1472" y="501"/>
                  </a:lnTo>
                  <a:lnTo>
                    <a:pt x="1487" y="510"/>
                  </a:lnTo>
                  <a:lnTo>
                    <a:pt x="1505" y="534"/>
                  </a:lnTo>
                  <a:lnTo>
                    <a:pt x="1520" y="557"/>
                  </a:lnTo>
                  <a:lnTo>
                    <a:pt x="1534" y="582"/>
                  </a:lnTo>
                  <a:lnTo>
                    <a:pt x="1545" y="607"/>
                  </a:lnTo>
                  <a:lnTo>
                    <a:pt x="1557" y="634"/>
                  </a:lnTo>
                  <a:lnTo>
                    <a:pt x="1567" y="660"/>
                  </a:lnTo>
                  <a:lnTo>
                    <a:pt x="1574" y="687"/>
                  </a:lnTo>
                  <a:lnTo>
                    <a:pt x="1584" y="714"/>
                  </a:lnTo>
                  <a:lnTo>
                    <a:pt x="1598" y="768"/>
                  </a:lnTo>
                  <a:lnTo>
                    <a:pt x="1611" y="824"/>
                  </a:lnTo>
                  <a:lnTo>
                    <a:pt x="1623" y="881"/>
                  </a:lnTo>
                  <a:lnTo>
                    <a:pt x="1636" y="937"/>
                  </a:lnTo>
                  <a:lnTo>
                    <a:pt x="1640" y="995"/>
                  </a:lnTo>
                  <a:lnTo>
                    <a:pt x="1648" y="1051"/>
                  </a:lnTo>
                  <a:lnTo>
                    <a:pt x="1654" y="1109"/>
                  </a:lnTo>
                  <a:lnTo>
                    <a:pt x="1662" y="1166"/>
                  </a:lnTo>
                  <a:lnTo>
                    <a:pt x="1669" y="1222"/>
                  </a:lnTo>
                  <a:lnTo>
                    <a:pt x="1675" y="1278"/>
                  </a:lnTo>
                  <a:lnTo>
                    <a:pt x="1679" y="1336"/>
                  </a:lnTo>
                  <a:lnTo>
                    <a:pt x="1679" y="1394"/>
                  </a:lnTo>
                  <a:lnTo>
                    <a:pt x="1689" y="1412"/>
                  </a:lnTo>
                  <a:lnTo>
                    <a:pt x="1697" y="1431"/>
                  </a:lnTo>
                  <a:lnTo>
                    <a:pt x="1702" y="1451"/>
                  </a:lnTo>
                  <a:lnTo>
                    <a:pt x="1706" y="1472"/>
                  </a:lnTo>
                  <a:lnTo>
                    <a:pt x="1710" y="1493"/>
                  </a:lnTo>
                  <a:lnTo>
                    <a:pt x="1714" y="1515"/>
                  </a:lnTo>
                  <a:lnTo>
                    <a:pt x="1716" y="1536"/>
                  </a:lnTo>
                  <a:lnTo>
                    <a:pt x="1716" y="1557"/>
                  </a:lnTo>
                  <a:lnTo>
                    <a:pt x="1691" y="1581"/>
                  </a:lnTo>
                  <a:lnTo>
                    <a:pt x="1664" y="1602"/>
                  </a:lnTo>
                  <a:lnTo>
                    <a:pt x="1638" y="1621"/>
                  </a:lnTo>
                  <a:lnTo>
                    <a:pt x="1611" y="1639"/>
                  </a:lnTo>
                  <a:lnTo>
                    <a:pt x="1582" y="1654"/>
                  </a:lnTo>
                  <a:lnTo>
                    <a:pt x="1553" y="1670"/>
                  </a:lnTo>
                  <a:lnTo>
                    <a:pt x="1524" y="1683"/>
                  </a:lnTo>
                  <a:lnTo>
                    <a:pt x="1493" y="1695"/>
                  </a:lnTo>
                  <a:lnTo>
                    <a:pt x="1495" y="1701"/>
                  </a:lnTo>
                  <a:lnTo>
                    <a:pt x="1497" y="1705"/>
                  </a:lnTo>
                  <a:lnTo>
                    <a:pt x="1503" y="1712"/>
                  </a:lnTo>
                  <a:lnTo>
                    <a:pt x="1510" y="1718"/>
                  </a:lnTo>
                  <a:lnTo>
                    <a:pt x="1520" y="1724"/>
                  </a:lnTo>
                  <a:lnTo>
                    <a:pt x="1543" y="1724"/>
                  </a:lnTo>
                  <a:lnTo>
                    <a:pt x="1567" y="1720"/>
                  </a:lnTo>
                  <a:lnTo>
                    <a:pt x="1590" y="1716"/>
                  </a:lnTo>
                  <a:lnTo>
                    <a:pt x="1613" y="1712"/>
                  </a:lnTo>
                  <a:lnTo>
                    <a:pt x="1634" y="1707"/>
                  </a:lnTo>
                  <a:lnTo>
                    <a:pt x="1656" y="1701"/>
                  </a:lnTo>
                  <a:lnTo>
                    <a:pt x="1698" y="1685"/>
                  </a:lnTo>
                  <a:lnTo>
                    <a:pt x="1706" y="1707"/>
                  </a:lnTo>
                  <a:lnTo>
                    <a:pt x="1712" y="1728"/>
                  </a:lnTo>
                  <a:lnTo>
                    <a:pt x="1718" y="1749"/>
                  </a:lnTo>
                  <a:lnTo>
                    <a:pt x="1722" y="1773"/>
                  </a:lnTo>
                  <a:lnTo>
                    <a:pt x="1724" y="1796"/>
                  </a:lnTo>
                  <a:lnTo>
                    <a:pt x="1724" y="1819"/>
                  </a:lnTo>
                  <a:lnTo>
                    <a:pt x="1724" y="1842"/>
                  </a:lnTo>
                  <a:lnTo>
                    <a:pt x="1724" y="1868"/>
                  </a:lnTo>
                  <a:lnTo>
                    <a:pt x="1700" y="1883"/>
                  </a:lnTo>
                  <a:lnTo>
                    <a:pt x="1677" y="1895"/>
                  </a:lnTo>
                  <a:lnTo>
                    <a:pt x="1650" y="1906"/>
                  </a:lnTo>
                  <a:lnTo>
                    <a:pt x="1625" y="1918"/>
                  </a:lnTo>
                  <a:lnTo>
                    <a:pt x="1569" y="1935"/>
                  </a:lnTo>
                  <a:lnTo>
                    <a:pt x="1514" y="1955"/>
                  </a:lnTo>
                  <a:lnTo>
                    <a:pt x="1460" y="1965"/>
                  </a:lnTo>
                  <a:lnTo>
                    <a:pt x="1404" y="1972"/>
                  </a:lnTo>
                  <a:lnTo>
                    <a:pt x="1346" y="1980"/>
                  </a:lnTo>
                  <a:lnTo>
                    <a:pt x="1287" y="1984"/>
                  </a:lnTo>
                  <a:lnTo>
                    <a:pt x="1227" y="1986"/>
                  </a:lnTo>
                  <a:lnTo>
                    <a:pt x="1198" y="1986"/>
                  </a:lnTo>
                  <a:lnTo>
                    <a:pt x="1169" y="1984"/>
                  </a:lnTo>
                  <a:lnTo>
                    <a:pt x="1140" y="1982"/>
                  </a:lnTo>
                  <a:lnTo>
                    <a:pt x="1111" y="1978"/>
                  </a:lnTo>
                  <a:lnTo>
                    <a:pt x="1082" y="1972"/>
                  </a:lnTo>
                  <a:lnTo>
                    <a:pt x="1055" y="1966"/>
                  </a:lnTo>
                  <a:lnTo>
                    <a:pt x="1045" y="1963"/>
                  </a:lnTo>
                  <a:lnTo>
                    <a:pt x="1037" y="1955"/>
                  </a:lnTo>
                  <a:lnTo>
                    <a:pt x="1030" y="1949"/>
                  </a:lnTo>
                  <a:lnTo>
                    <a:pt x="1024" y="1941"/>
                  </a:lnTo>
                  <a:lnTo>
                    <a:pt x="1018" y="1932"/>
                  </a:lnTo>
                  <a:lnTo>
                    <a:pt x="1014" y="1924"/>
                  </a:lnTo>
                  <a:lnTo>
                    <a:pt x="1010" y="1914"/>
                  </a:lnTo>
                  <a:lnTo>
                    <a:pt x="1006" y="1904"/>
                  </a:lnTo>
                  <a:lnTo>
                    <a:pt x="1002" y="1885"/>
                  </a:lnTo>
                  <a:lnTo>
                    <a:pt x="1002" y="1866"/>
                  </a:lnTo>
                  <a:lnTo>
                    <a:pt x="1004" y="1848"/>
                  </a:lnTo>
                  <a:lnTo>
                    <a:pt x="1010" y="1831"/>
                  </a:lnTo>
                  <a:lnTo>
                    <a:pt x="1024" y="1825"/>
                  </a:lnTo>
                  <a:lnTo>
                    <a:pt x="1037" y="1823"/>
                  </a:lnTo>
                  <a:lnTo>
                    <a:pt x="1095" y="1823"/>
                  </a:lnTo>
                  <a:lnTo>
                    <a:pt x="1111" y="1821"/>
                  </a:lnTo>
                  <a:lnTo>
                    <a:pt x="1123" y="1817"/>
                  </a:lnTo>
                  <a:lnTo>
                    <a:pt x="1183" y="1807"/>
                  </a:lnTo>
                  <a:lnTo>
                    <a:pt x="1243" y="1800"/>
                  </a:lnTo>
                  <a:lnTo>
                    <a:pt x="1272" y="1794"/>
                  </a:lnTo>
                  <a:lnTo>
                    <a:pt x="1299" y="1786"/>
                  </a:lnTo>
                  <a:lnTo>
                    <a:pt x="1326" y="1776"/>
                  </a:lnTo>
                  <a:lnTo>
                    <a:pt x="1340" y="1769"/>
                  </a:lnTo>
                  <a:lnTo>
                    <a:pt x="1353" y="1761"/>
                  </a:lnTo>
                  <a:lnTo>
                    <a:pt x="1351" y="1761"/>
                  </a:lnTo>
                  <a:lnTo>
                    <a:pt x="1349" y="1759"/>
                  </a:lnTo>
                  <a:lnTo>
                    <a:pt x="1348" y="1755"/>
                  </a:lnTo>
                  <a:lnTo>
                    <a:pt x="1348" y="1751"/>
                  </a:lnTo>
                  <a:lnTo>
                    <a:pt x="1346" y="1749"/>
                  </a:lnTo>
                  <a:lnTo>
                    <a:pt x="1305" y="1751"/>
                  </a:lnTo>
                  <a:lnTo>
                    <a:pt x="1266" y="1753"/>
                  </a:lnTo>
                  <a:lnTo>
                    <a:pt x="1223" y="1753"/>
                  </a:lnTo>
                  <a:lnTo>
                    <a:pt x="1183" y="1753"/>
                  </a:lnTo>
                  <a:lnTo>
                    <a:pt x="1142" y="1751"/>
                  </a:lnTo>
                  <a:lnTo>
                    <a:pt x="1101" y="1745"/>
                  </a:lnTo>
                  <a:lnTo>
                    <a:pt x="1061" y="1740"/>
                  </a:lnTo>
                  <a:lnTo>
                    <a:pt x="1022" y="1732"/>
                  </a:lnTo>
                  <a:lnTo>
                    <a:pt x="1016" y="1724"/>
                  </a:lnTo>
                  <a:lnTo>
                    <a:pt x="1012" y="1716"/>
                  </a:lnTo>
                  <a:lnTo>
                    <a:pt x="1012" y="1709"/>
                  </a:lnTo>
                  <a:lnTo>
                    <a:pt x="1012" y="1699"/>
                  </a:lnTo>
                  <a:lnTo>
                    <a:pt x="1016" y="1681"/>
                  </a:lnTo>
                  <a:lnTo>
                    <a:pt x="1022" y="1664"/>
                  </a:lnTo>
                  <a:lnTo>
                    <a:pt x="1057" y="1652"/>
                  </a:lnTo>
                  <a:lnTo>
                    <a:pt x="1092" y="1643"/>
                  </a:lnTo>
                  <a:lnTo>
                    <a:pt x="1127" y="1633"/>
                  </a:lnTo>
                  <a:lnTo>
                    <a:pt x="1163" y="1621"/>
                  </a:lnTo>
                  <a:lnTo>
                    <a:pt x="1198" y="1610"/>
                  </a:lnTo>
                  <a:lnTo>
                    <a:pt x="1233" y="1598"/>
                  </a:lnTo>
                  <a:lnTo>
                    <a:pt x="1249" y="1588"/>
                  </a:lnTo>
                  <a:lnTo>
                    <a:pt x="1266" y="1581"/>
                  </a:lnTo>
                  <a:lnTo>
                    <a:pt x="1282" y="1569"/>
                  </a:lnTo>
                  <a:lnTo>
                    <a:pt x="1295" y="1557"/>
                  </a:lnTo>
                  <a:lnTo>
                    <a:pt x="1295" y="1553"/>
                  </a:lnTo>
                  <a:lnTo>
                    <a:pt x="1295" y="1552"/>
                  </a:lnTo>
                  <a:lnTo>
                    <a:pt x="1291" y="1546"/>
                  </a:lnTo>
                  <a:lnTo>
                    <a:pt x="1285" y="1544"/>
                  </a:lnTo>
                  <a:lnTo>
                    <a:pt x="1278" y="1544"/>
                  </a:lnTo>
                  <a:lnTo>
                    <a:pt x="1262" y="1544"/>
                  </a:lnTo>
                  <a:lnTo>
                    <a:pt x="1254" y="1546"/>
                  </a:lnTo>
                  <a:lnTo>
                    <a:pt x="1249" y="1548"/>
                  </a:lnTo>
                  <a:lnTo>
                    <a:pt x="1231" y="1548"/>
                  </a:lnTo>
                  <a:lnTo>
                    <a:pt x="1214" y="1548"/>
                  </a:lnTo>
                  <a:lnTo>
                    <a:pt x="1179" y="1553"/>
                  </a:lnTo>
                  <a:lnTo>
                    <a:pt x="1142" y="1559"/>
                  </a:lnTo>
                  <a:lnTo>
                    <a:pt x="1107" y="1567"/>
                  </a:lnTo>
                  <a:lnTo>
                    <a:pt x="1088" y="1569"/>
                  </a:lnTo>
                  <a:lnTo>
                    <a:pt x="1070" y="1569"/>
                  </a:lnTo>
                  <a:lnTo>
                    <a:pt x="1053" y="1569"/>
                  </a:lnTo>
                  <a:lnTo>
                    <a:pt x="1037" y="1567"/>
                  </a:lnTo>
                  <a:lnTo>
                    <a:pt x="1022" y="1561"/>
                  </a:lnTo>
                  <a:lnTo>
                    <a:pt x="1006" y="1555"/>
                  </a:lnTo>
                  <a:lnTo>
                    <a:pt x="993" y="1546"/>
                  </a:lnTo>
                  <a:lnTo>
                    <a:pt x="979" y="1532"/>
                  </a:lnTo>
                  <a:lnTo>
                    <a:pt x="975" y="1513"/>
                  </a:lnTo>
                  <a:lnTo>
                    <a:pt x="969" y="1491"/>
                  </a:lnTo>
                  <a:lnTo>
                    <a:pt x="954" y="1453"/>
                  </a:lnTo>
                  <a:lnTo>
                    <a:pt x="946" y="1433"/>
                  </a:lnTo>
                  <a:lnTo>
                    <a:pt x="942" y="1414"/>
                  </a:lnTo>
                  <a:lnTo>
                    <a:pt x="940" y="1404"/>
                  </a:lnTo>
                  <a:lnTo>
                    <a:pt x="940" y="1393"/>
                  </a:lnTo>
                  <a:lnTo>
                    <a:pt x="940" y="1381"/>
                  </a:lnTo>
                  <a:lnTo>
                    <a:pt x="942" y="1369"/>
                  </a:lnTo>
                  <a:lnTo>
                    <a:pt x="960" y="1327"/>
                  </a:lnTo>
                  <a:lnTo>
                    <a:pt x="979" y="1284"/>
                  </a:lnTo>
                  <a:lnTo>
                    <a:pt x="1000" y="1241"/>
                  </a:lnTo>
                  <a:lnTo>
                    <a:pt x="1022" y="1199"/>
                  </a:lnTo>
                  <a:lnTo>
                    <a:pt x="1041" y="1154"/>
                  </a:lnTo>
                  <a:lnTo>
                    <a:pt x="1059" y="1111"/>
                  </a:lnTo>
                  <a:lnTo>
                    <a:pt x="1066" y="1088"/>
                  </a:lnTo>
                  <a:lnTo>
                    <a:pt x="1072" y="1065"/>
                  </a:lnTo>
                  <a:lnTo>
                    <a:pt x="1078" y="1043"/>
                  </a:lnTo>
                  <a:lnTo>
                    <a:pt x="1082" y="1018"/>
                  </a:lnTo>
                  <a:lnTo>
                    <a:pt x="1084" y="991"/>
                  </a:lnTo>
                  <a:lnTo>
                    <a:pt x="1086" y="978"/>
                  </a:lnTo>
                  <a:lnTo>
                    <a:pt x="1086" y="962"/>
                  </a:lnTo>
                  <a:lnTo>
                    <a:pt x="1090" y="933"/>
                  </a:lnTo>
                  <a:lnTo>
                    <a:pt x="1090" y="902"/>
                  </a:lnTo>
                  <a:lnTo>
                    <a:pt x="1088" y="888"/>
                  </a:lnTo>
                  <a:lnTo>
                    <a:pt x="1086" y="873"/>
                  </a:lnTo>
                  <a:lnTo>
                    <a:pt x="1084" y="859"/>
                  </a:lnTo>
                  <a:lnTo>
                    <a:pt x="1078" y="848"/>
                  </a:lnTo>
                  <a:lnTo>
                    <a:pt x="1074" y="834"/>
                  </a:lnTo>
                  <a:lnTo>
                    <a:pt x="1066" y="822"/>
                  </a:lnTo>
                  <a:lnTo>
                    <a:pt x="1057" y="813"/>
                  </a:lnTo>
                  <a:lnTo>
                    <a:pt x="1047" y="803"/>
                  </a:lnTo>
                  <a:lnTo>
                    <a:pt x="1041" y="807"/>
                  </a:lnTo>
                  <a:lnTo>
                    <a:pt x="1037" y="811"/>
                  </a:lnTo>
                  <a:lnTo>
                    <a:pt x="1033" y="846"/>
                  </a:lnTo>
                  <a:lnTo>
                    <a:pt x="1030" y="879"/>
                  </a:lnTo>
                  <a:lnTo>
                    <a:pt x="1024" y="912"/>
                  </a:lnTo>
                  <a:lnTo>
                    <a:pt x="1016" y="947"/>
                  </a:lnTo>
                  <a:lnTo>
                    <a:pt x="1008" y="978"/>
                  </a:lnTo>
                  <a:lnTo>
                    <a:pt x="1000" y="1011"/>
                  </a:lnTo>
                  <a:lnTo>
                    <a:pt x="979" y="1074"/>
                  </a:lnTo>
                  <a:lnTo>
                    <a:pt x="956" y="1137"/>
                  </a:lnTo>
                  <a:lnTo>
                    <a:pt x="931" y="1199"/>
                  </a:lnTo>
                  <a:lnTo>
                    <a:pt x="876" y="1319"/>
                  </a:lnTo>
                  <a:lnTo>
                    <a:pt x="857" y="1358"/>
                  </a:lnTo>
                  <a:lnTo>
                    <a:pt x="840" y="1396"/>
                  </a:lnTo>
                  <a:lnTo>
                    <a:pt x="824" y="1437"/>
                  </a:lnTo>
                  <a:lnTo>
                    <a:pt x="810" y="1478"/>
                  </a:lnTo>
                  <a:lnTo>
                    <a:pt x="801" y="1520"/>
                  </a:lnTo>
                  <a:lnTo>
                    <a:pt x="793" y="1563"/>
                  </a:lnTo>
                  <a:lnTo>
                    <a:pt x="787" y="1608"/>
                  </a:lnTo>
                  <a:lnTo>
                    <a:pt x="785" y="1652"/>
                  </a:lnTo>
                  <a:lnTo>
                    <a:pt x="791" y="1674"/>
                  </a:lnTo>
                  <a:lnTo>
                    <a:pt x="795" y="1697"/>
                  </a:lnTo>
                  <a:lnTo>
                    <a:pt x="795" y="1720"/>
                  </a:lnTo>
                  <a:lnTo>
                    <a:pt x="793" y="1743"/>
                  </a:lnTo>
                  <a:lnTo>
                    <a:pt x="789" y="1765"/>
                  </a:lnTo>
                  <a:lnTo>
                    <a:pt x="783" y="1788"/>
                  </a:lnTo>
                  <a:lnTo>
                    <a:pt x="774" y="1807"/>
                  </a:lnTo>
                  <a:lnTo>
                    <a:pt x="764" y="1825"/>
                  </a:lnTo>
                  <a:lnTo>
                    <a:pt x="748" y="1842"/>
                  </a:lnTo>
                  <a:lnTo>
                    <a:pt x="731" y="1858"/>
                  </a:lnTo>
                  <a:lnTo>
                    <a:pt x="714" y="1873"/>
                  </a:lnTo>
                  <a:lnTo>
                    <a:pt x="696" y="1885"/>
                  </a:lnTo>
                  <a:lnTo>
                    <a:pt x="677" y="1897"/>
                  </a:lnTo>
                  <a:lnTo>
                    <a:pt x="657" y="1906"/>
                  </a:lnTo>
                  <a:lnTo>
                    <a:pt x="636" y="1916"/>
                  </a:lnTo>
                  <a:lnTo>
                    <a:pt x="617" y="1924"/>
                  </a:lnTo>
                  <a:lnTo>
                    <a:pt x="574" y="1937"/>
                  </a:lnTo>
                  <a:lnTo>
                    <a:pt x="531" y="1951"/>
                  </a:lnTo>
                  <a:lnTo>
                    <a:pt x="446" y="1974"/>
                  </a:lnTo>
                  <a:lnTo>
                    <a:pt x="444" y="1976"/>
                  </a:lnTo>
                  <a:lnTo>
                    <a:pt x="440" y="1980"/>
                  </a:lnTo>
                  <a:lnTo>
                    <a:pt x="438" y="1984"/>
                  </a:lnTo>
                  <a:lnTo>
                    <a:pt x="436" y="1990"/>
                  </a:lnTo>
                  <a:lnTo>
                    <a:pt x="448" y="1996"/>
                  </a:lnTo>
                  <a:lnTo>
                    <a:pt x="463" y="1999"/>
                  </a:lnTo>
                  <a:lnTo>
                    <a:pt x="477" y="2003"/>
                  </a:lnTo>
                  <a:lnTo>
                    <a:pt x="493" y="2003"/>
                  </a:lnTo>
                  <a:lnTo>
                    <a:pt x="526" y="2005"/>
                  </a:lnTo>
                  <a:lnTo>
                    <a:pt x="541" y="2009"/>
                  </a:lnTo>
                  <a:lnTo>
                    <a:pt x="557" y="2013"/>
                  </a:lnTo>
                  <a:lnTo>
                    <a:pt x="576" y="2011"/>
                  </a:lnTo>
                  <a:lnTo>
                    <a:pt x="593" y="2009"/>
                  </a:lnTo>
                  <a:lnTo>
                    <a:pt x="630" y="2011"/>
                  </a:lnTo>
                  <a:lnTo>
                    <a:pt x="648" y="2013"/>
                  </a:lnTo>
                  <a:lnTo>
                    <a:pt x="667" y="2013"/>
                  </a:lnTo>
                  <a:lnTo>
                    <a:pt x="686" y="2013"/>
                  </a:lnTo>
                  <a:lnTo>
                    <a:pt x="706" y="2013"/>
                  </a:lnTo>
                  <a:lnTo>
                    <a:pt x="714" y="2017"/>
                  </a:lnTo>
                  <a:lnTo>
                    <a:pt x="719" y="2021"/>
                  </a:lnTo>
                  <a:lnTo>
                    <a:pt x="733" y="2034"/>
                  </a:lnTo>
                  <a:lnTo>
                    <a:pt x="747" y="2050"/>
                  </a:lnTo>
                  <a:lnTo>
                    <a:pt x="756" y="2063"/>
                  </a:lnTo>
                  <a:lnTo>
                    <a:pt x="756" y="2079"/>
                  </a:lnTo>
                  <a:lnTo>
                    <a:pt x="754" y="2092"/>
                  </a:lnTo>
                  <a:lnTo>
                    <a:pt x="748" y="2104"/>
                  </a:lnTo>
                  <a:lnTo>
                    <a:pt x="743" y="2116"/>
                  </a:lnTo>
                  <a:lnTo>
                    <a:pt x="735" y="2125"/>
                  </a:lnTo>
                  <a:lnTo>
                    <a:pt x="725" y="2133"/>
                  </a:lnTo>
                  <a:lnTo>
                    <a:pt x="716" y="2141"/>
                  </a:lnTo>
                  <a:lnTo>
                    <a:pt x="704" y="2149"/>
                  </a:lnTo>
                  <a:lnTo>
                    <a:pt x="681" y="2162"/>
                  </a:lnTo>
                  <a:lnTo>
                    <a:pt x="655" y="2172"/>
                  </a:lnTo>
                  <a:lnTo>
                    <a:pt x="630" y="2184"/>
                  </a:lnTo>
                  <a:lnTo>
                    <a:pt x="609" y="2193"/>
                  </a:lnTo>
                  <a:lnTo>
                    <a:pt x="580" y="2203"/>
                  </a:lnTo>
                  <a:lnTo>
                    <a:pt x="547" y="2209"/>
                  </a:lnTo>
                  <a:lnTo>
                    <a:pt x="516" y="2217"/>
                  </a:lnTo>
                  <a:lnTo>
                    <a:pt x="483" y="2220"/>
                  </a:lnTo>
                  <a:lnTo>
                    <a:pt x="450" y="2224"/>
                  </a:lnTo>
                  <a:lnTo>
                    <a:pt x="417" y="2228"/>
                  </a:lnTo>
                  <a:lnTo>
                    <a:pt x="384" y="2230"/>
                  </a:lnTo>
                  <a:lnTo>
                    <a:pt x="351" y="2230"/>
                  </a:lnTo>
                  <a:lnTo>
                    <a:pt x="318" y="2228"/>
                  </a:lnTo>
                  <a:lnTo>
                    <a:pt x="285" y="2224"/>
                  </a:lnTo>
                  <a:lnTo>
                    <a:pt x="254" y="2219"/>
                  </a:lnTo>
                  <a:lnTo>
                    <a:pt x="223" y="2213"/>
                  </a:lnTo>
                  <a:lnTo>
                    <a:pt x="190" y="2203"/>
                  </a:lnTo>
                  <a:lnTo>
                    <a:pt x="161" y="2191"/>
                  </a:lnTo>
                  <a:lnTo>
                    <a:pt x="132" y="2178"/>
                  </a:lnTo>
                  <a:lnTo>
                    <a:pt x="103" y="2162"/>
                  </a:lnTo>
                  <a:lnTo>
                    <a:pt x="99" y="2156"/>
                  </a:lnTo>
                  <a:lnTo>
                    <a:pt x="95" y="2149"/>
                  </a:lnTo>
                  <a:lnTo>
                    <a:pt x="91" y="2141"/>
                  </a:lnTo>
                  <a:lnTo>
                    <a:pt x="89" y="2131"/>
                  </a:lnTo>
                  <a:lnTo>
                    <a:pt x="87" y="2124"/>
                  </a:lnTo>
                  <a:lnTo>
                    <a:pt x="87" y="2114"/>
                  </a:lnTo>
                  <a:lnTo>
                    <a:pt x="89" y="2104"/>
                  </a:lnTo>
                  <a:lnTo>
                    <a:pt x="91" y="2096"/>
                  </a:lnTo>
                  <a:lnTo>
                    <a:pt x="95" y="2089"/>
                  </a:lnTo>
                  <a:lnTo>
                    <a:pt x="97" y="2083"/>
                  </a:lnTo>
                  <a:lnTo>
                    <a:pt x="97" y="2069"/>
                  </a:lnTo>
                  <a:lnTo>
                    <a:pt x="95" y="2056"/>
                  </a:lnTo>
                  <a:lnTo>
                    <a:pt x="91" y="2042"/>
                  </a:lnTo>
                  <a:lnTo>
                    <a:pt x="82" y="2013"/>
                  </a:lnTo>
                  <a:lnTo>
                    <a:pt x="78" y="1999"/>
                  </a:lnTo>
                  <a:lnTo>
                    <a:pt x="76" y="1986"/>
                  </a:lnTo>
                  <a:lnTo>
                    <a:pt x="72" y="1951"/>
                  </a:lnTo>
                  <a:lnTo>
                    <a:pt x="70" y="1918"/>
                  </a:lnTo>
                  <a:lnTo>
                    <a:pt x="72" y="1885"/>
                  </a:lnTo>
                  <a:lnTo>
                    <a:pt x="76" y="1852"/>
                  </a:lnTo>
                  <a:lnTo>
                    <a:pt x="82" y="1819"/>
                  </a:lnTo>
                  <a:lnTo>
                    <a:pt x="87" y="1788"/>
                  </a:lnTo>
                  <a:lnTo>
                    <a:pt x="101" y="1724"/>
                  </a:lnTo>
                  <a:lnTo>
                    <a:pt x="109" y="1683"/>
                  </a:lnTo>
                  <a:lnTo>
                    <a:pt x="116" y="1639"/>
                  </a:lnTo>
                  <a:lnTo>
                    <a:pt x="122" y="1596"/>
                  </a:lnTo>
                  <a:lnTo>
                    <a:pt x="126" y="1553"/>
                  </a:lnTo>
                  <a:lnTo>
                    <a:pt x="128" y="1532"/>
                  </a:lnTo>
                  <a:lnTo>
                    <a:pt x="128" y="1511"/>
                  </a:lnTo>
                  <a:lnTo>
                    <a:pt x="126" y="1489"/>
                  </a:lnTo>
                  <a:lnTo>
                    <a:pt x="122" y="1468"/>
                  </a:lnTo>
                  <a:lnTo>
                    <a:pt x="118" y="1447"/>
                  </a:lnTo>
                  <a:lnTo>
                    <a:pt x="111" y="1427"/>
                  </a:lnTo>
                  <a:lnTo>
                    <a:pt x="103" y="1408"/>
                  </a:lnTo>
                  <a:lnTo>
                    <a:pt x="91" y="1389"/>
                  </a:lnTo>
                  <a:lnTo>
                    <a:pt x="83" y="1352"/>
                  </a:lnTo>
                  <a:lnTo>
                    <a:pt x="78" y="1317"/>
                  </a:lnTo>
                  <a:lnTo>
                    <a:pt x="72" y="1280"/>
                  </a:lnTo>
                  <a:lnTo>
                    <a:pt x="70" y="1243"/>
                  </a:lnTo>
                  <a:lnTo>
                    <a:pt x="68" y="1208"/>
                  </a:lnTo>
                  <a:lnTo>
                    <a:pt x="66" y="1171"/>
                  </a:lnTo>
                  <a:lnTo>
                    <a:pt x="66" y="1098"/>
                  </a:lnTo>
                  <a:lnTo>
                    <a:pt x="70" y="1024"/>
                  </a:lnTo>
                  <a:lnTo>
                    <a:pt x="74" y="950"/>
                  </a:lnTo>
                  <a:lnTo>
                    <a:pt x="78" y="873"/>
                  </a:lnTo>
                  <a:lnTo>
                    <a:pt x="80" y="797"/>
                  </a:lnTo>
                  <a:lnTo>
                    <a:pt x="66" y="776"/>
                  </a:lnTo>
                  <a:lnTo>
                    <a:pt x="52" y="755"/>
                  </a:lnTo>
                  <a:lnTo>
                    <a:pt x="43" y="731"/>
                  </a:lnTo>
                  <a:lnTo>
                    <a:pt x="33" y="708"/>
                  </a:lnTo>
                  <a:lnTo>
                    <a:pt x="25" y="683"/>
                  </a:lnTo>
                  <a:lnTo>
                    <a:pt x="18" y="660"/>
                  </a:lnTo>
                  <a:lnTo>
                    <a:pt x="12" y="634"/>
                  </a:lnTo>
                  <a:lnTo>
                    <a:pt x="6" y="607"/>
                  </a:lnTo>
                  <a:lnTo>
                    <a:pt x="4" y="582"/>
                  </a:lnTo>
                  <a:lnTo>
                    <a:pt x="2" y="555"/>
                  </a:lnTo>
                  <a:lnTo>
                    <a:pt x="0" y="530"/>
                  </a:lnTo>
                  <a:lnTo>
                    <a:pt x="2" y="502"/>
                  </a:lnTo>
                  <a:lnTo>
                    <a:pt x="4" y="477"/>
                  </a:lnTo>
                  <a:lnTo>
                    <a:pt x="6" y="452"/>
                  </a:lnTo>
                  <a:lnTo>
                    <a:pt x="12" y="427"/>
                  </a:lnTo>
                  <a:lnTo>
                    <a:pt x="18" y="402"/>
                  </a:lnTo>
                  <a:lnTo>
                    <a:pt x="19" y="376"/>
                  </a:lnTo>
                  <a:lnTo>
                    <a:pt x="25" y="353"/>
                  </a:lnTo>
                  <a:lnTo>
                    <a:pt x="33" y="330"/>
                  </a:lnTo>
                  <a:lnTo>
                    <a:pt x="43" y="307"/>
                  </a:lnTo>
                  <a:lnTo>
                    <a:pt x="60" y="262"/>
                  </a:lnTo>
                  <a:lnTo>
                    <a:pt x="70" y="239"/>
                  </a:lnTo>
                  <a:lnTo>
                    <a:pt x="76" y="214"/>
                  </a:lnTo>
                  <a:lnTo>
                    <a:pt x="91" y="192"/>
                  </a:lnTo>
                  <a:lnTo>
                    <a:pt x="109" y="169"/>
                  </a:lnTo>
                  <a:lnTo>
                    <a:pt x="140" y="120"/>
                  </a:lnTo>
                  <a:lnTo>
                    <a:pt x="157" y="97"/>
                  </a:lnTo>
                  <a:lnTo>
                    <a:pt x="175" y="76"/>
                  </a:lnTo>
                  <a:lnTo>
                    <a:pt x="196" y="57"/>
                  </a:lnTo>
                  <a:lnTo>
                    <a:pt x="217" y="39"/>
                  </a:lnTo>
                  <a:lnTo>
                    <a:pt x="246" y="31"/>
                  </a:lnTo>
                  <a:lnTo>
                    <a:pt x="273" y="24"/>
                  </a:lnTo>
                  <a:lnTo>
                    <a:pt x="303" y="18"/>
                  </a:lnTo>
                  <a:lnTo>
                    <a:pt x="330" y="12"/>
                  </a:lnTo>
                  <a:lnTo>
                    <a:pt x="359" y="8"/>
                  </a:lnTo>
                  <a:lnTo>
                    <a:pt x="388" y="4"/>
                  </a:lnTo>
                  <a:lnTo>
                    <a:pt x="446" y="0"/>
                  </a:lnTo>
                  <a:lnTo>
                    <a:pt x="504" y="0"/>
                  </a:lnTo>
                  <a:lnTo>
                    <a:pt x="560" y="2"/>
                  </a:lnTo>
                  <a:lnTo>
                    <a:pt x="619" y="8"/>
                  </a:lnTo>
                  <a:lnTo>
                    <a:pt x="675" y="18"/>
                  </a:lnTo>
                  <a:lnTo>
                    <a:pt x="733" y="29"/>
                  </a:lnTo>
                  <a:lnTo>
                    <a:pt x="787" y="45"/>
                  </a:lnTo>
                  <a:lnTo>
                    <a:pt x="843" y="64"/>
                  </a:lnTo>
                  <a:lnTo>
                    <a:pt x="896" y="84"/>
                  </a:lnTo>
                  <a:lnTo>
                    <a:pt x="948" y="107"/>
                  </a:lnTo>
                  <a:lnTo>
                    <a:pt x="999" y="130"/>
                  </a:lnTo>
                  <a:lnTo>
                    <a:pt x="1049" y="155"/>
                  </a:lnTo>
                  <a:lnTo>
                    <a:pt x="1095" y="184"/>
                  </a:lnTo>
                  <a:close/>
                </a:path>
              </a:pathLst>
            </a:custGeom>
            <a:solidFill>
              <a:srgbClr val="7F994C"/>
            </a:solidFill>
            <a:ln w="9525">
              <a:noFill/>
              <a:round/>
              <a:headEnd/>
              <a:tailEnd/>
            </a:ln>
          </p:spPr>
          <p:txBody>
            <a:bodyPr/>
            <a:lstStyle/>
            <a:p>
              <a:endParaRPr lang="en-US" sz="2700"/>
            </a:p>
          </p:txBody>
        </p:sp>
        <p:sp>
          <p:nvSpPr>
            <p:cNvPr id="18664" name="Freeform 212"/>
            <p:cNvSpPr>
              <a:spLocks/>
            </p:cNvSpPr>
            <p:nvPr/>
          </p:nvSpPr>
          <p:spPr bwMode="auto">
            <a:xfrm>
              <a:off x="1685" y="3040"/>
              <a:ext cx="299" cy="104"/>
            </a:xfrm>
            <a:custGeom>
              <a:avLst/>
              <a:gdLst>
                <a:gd name="T0" fmla="*/ 1 w 598"/>
                <a:gd name="T1" fmla="*/ 1 h 207"/>
                <a:gd name="T2" fmla="*/ 1 w 598"/>
                <a:gd name="T3" fmla="*/ 1 h 207"/>
                <a:gd name="T4" fmla="*/ 1 w 598"/>
                <a:gd name="T5" fmla="*/ 1 h 207"/>
                <a:gd name="T6" fmla="*/ 1 w 598"/>
                <a:gd name="T7" fmla="*/ 1 h 207"/>
                <a:gd name="T8" fmla="*/ 1 w 598"/>
                <a:gd name="T9" fmla="*/ 1 h 207"/>
                <a:gd name="T10" fmla="*/ 1 w 598"/>
                <a:gd name="T11" fmla="*/ 1 h 207"/>
                <a:gd name="T12" fmla="*/ 1 w 598"/>
                <a:gd name="T13" fmla="*/ 1 h 207"/>
                <a:gd name="T14" fmla="*/ 1 w 598"/>
                <a:gd name="T15" fmla="*/ 1 h 207"/>
                <a:gd name="T16" fmla="*/ 1 w 598"/>
                <a:gd name="T17" fmla="*/ 1 h 207"/>
                <a:gd name="T18" fmla="*/ 1 w 598"/>
                <a:gd name="T19" fmla="*/ 1 h 207"/>
                <a:gd name="T20" fmla="*/ 1 w 598"/>
                <a:gd name="T21" fmla="*/ 1 h 207"/>
                <a:gd name="T22" fmla="*/ 1 w 598"/>
                <a:gd name="T23" fmla="*/ 1 h 207"/>
                <a:gd name="T24" fmla="*/ 1 w 598"/>
                <a:gd name="T25" fmla="*/ 1 h 207"/>
                <a:gd name="T26" fmla="*/ 1 w 598"/>
                <a:gd name="T27" fmla="*/ 1 h 207"/>
                <a:gd name="T28" fmla="*/ 1 w 598"/>
                <a:gd name="T29" fmla="*/ 1 h 207"/>
                <a:gd name="T30" fmla="*/ 1 w 598"/>
                <a:gd name="T31" fmla="*/ 1 h 207"/>
                <a:gd name="T32" fmla="*/ 1 w 598"/>
                <a:gd name="T33" fmla="*/ 1 h 207"/>
                <a:gd name="T34" fmla="*/ 1 w 598"/>
                <a:gd name="T35" fmla="*/ 1 h 207"/>
                <a:gd name="T36" fmla="*/ 1 w 598"/>
                <a:gd name="T37" fmla="*/ 1 h 207"/>
                <a:gd name="T38" fmla="*/ 1 w 598"/>
                <a:gd name="T39" fmla="*/ 1 h 207"/>
                <a:gd name="T40" fmla="*/ 1 w 598"/>
                <a:gd name="T41" fmla="*/ 1 h 207"/>
                <a:gd name="T42" fmla="*/ 1 w 598"/>
                <a:gd name="T43" fmla="*/ 1 h 207"/>
                <a:gd name="T44" fmla="*/ 1 w 598"/>
                <a:gd name="T45" fmla="*/ 1 h 207"/>
                <a:gd name="T46" fmla="*/ 1 w 598"/>
                <a:gd name="T47" fmla="*/ 1 h 207"/>
                <a:gd name="T48" fmla="*/ 1 w 598"/>
                <a:gd name="T49" fmla="*/ 1 h 207"/>
                <a:gd name="T50" fmla="*/ 1 w 598"/>
                <a:gd name="T51" fmla="*/ 1 h 207"/>
                <a:gd name="T52" fmla="*/ 1 w 598"/>
                <a:gd name="T53" fmla="*/ 1 h 207"/>
                <a:gd name="T54" fmla="*/ 1 w 598"/>
                <a:gd name="T55" fmla="*/ 1 h 207"/>
                <a:gd name="T56" fmla="*/ 1 w 598"/>
                <a:gd name="T57" fmla="*/ 1 h 207"/>
                <a:gd name="T58" fmla="*/ 1 w 598"/>
                <a:gd name="T59" fmla="*/ 1 h 207"/>
                <a:gd name="T60" fmla="*/ 1 w 598"/>
                <a:gd name="T61" fmla="*/ 1 h 207"/>
                <a:gd name="T62" fmla="*/ 1 w 598"/>
                <a:gd name="T63" fmla="*/ 1 h 207"/>
                <a:gd name="T64" fmla="*/ 1 w 598"/>
                <a:gd name="T65" fmla="*/ 1 h 2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8"/>
                <a:gd name="T100" fmla="*/ 0 h 207"/>
                <a:gd name="T101" fmla="*/ 598 w 598"/>
                <a:gd name="T102" fmla="*/ 207 h 2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8" h="207">
                  <a:moveTo>
                    <a:pt x="598" y="11"/>
                  </a:moveTo>
                  <a:lnTo>
                    <a:pt x="582" y="25"/>
                  </a:lnTo>
                  <a:lnTo>
                    <a:pt x="565" y="38"/>
                  </a:lnTo>
                  <a:lnTo>
                    <a:pt x="547" y="48"/>
                  </a:lnTo>
                  <a:lnTo>
                    <a:pt x="528" y="58"/>
                  </a:lnTo>
                  <a:lnTo>
                    <a:pt x="508" y="68"/>
                  </a:lnTo>
                  <a:lnTo>
                    <a:pt x="489" y="73"/>
                  </a:lnTo>
                  <a:lnTo>
                    <a:pt x="450" y="87"/>
                  </a:lnTo>
                  <a:lnTo>
                    <a:pt x="410" y="97"/>
                  </a:lnTo>
                  <a:lnTo>
                    <a:pt x="369" y="106"/>
                  </a:lnTo>
                  <a:lnTo>
                    <a:pt x="328" y="118"/>
                  </a:lnTo>
                  <a:lnTo>
                    <a:pt x="287" y="130"/>
                  </a:lnTo>
                  <a:lnTo>
                    <a:pt x="305" y="137"/>
                  </a:lnTo>
                  <a:lnTo>
                    <a:pt x="322" y="143"/>
                  </a:lnTo>
                  <a:lnTo>
                    <a:pt x="342" y="147"/>
                  </a:lnTo>
                  <a:lnTo>
                    <a:pt x="361" y="151"/>
                  </a:lnTo>
                  <a:lnTo>
                    <a:pt x="380" y="153"/>
                  </a:lnTo>
                  <a:lnTo>
                    <a:pt x="402" y="153"/>
                  </a:lnTo>
                  <a:lnTo>
                    <a:pt x="423" y="151"/>
                  </a:lnTo>
                  <a:lnTo>
                    <a:pt x="443" y="149"/>
                  </a:lnTo>
                  <a:lnTo>
                    <a:pt x="448" y="153"/>
                  </a:lnTo>
                  <a:lnTo>
                    <a:pt x="450" y="155"/>
                  </a:lnTo>
                  <a:lnTo>
                    <a:pt x="452" y="157"/>
                  </a:lnTo>
                  <a:lnTo>
                    <a:pt x="452" y="159"/>
                  </a:lnTo>
                  <a:lnTo>
                    <a:pt x="452" y="163"/>
                  </a:lnTo>
                  <a:lnTo>
                    <a:pt x="448" y="166"/>
                  </a:lnTo>
                  <a:lnTo>
                    <a:pt x="437" y="172"/>
                  </a:lnTo>
                  <a:lnTo>
                    <a:pt x="431" y="176"/>
                  </a:lnTo>
                  <a:lnTo>
                    <a:pt x="427" y="180"/>
                  </a:lnTo>
                  <a:lnTo>
                    <a:pt x="408" y="190"/>
                  </a:lnTo>
                  <a:lnTo>
                    <a:pt x="386" y="195"/>
                  </a:lnTo>
                  <a:lnTo>
                    <a:pt x="367" y="201"/>
                  </a:lnTo>
                  <a:lnTo>
                    <a:pt x="346" y="205"/>
                  </a:lnTo>
                  <a:lnTo>
                    <a:pt x="324" y="207"/>
                  </a:lnTo>
                  <a:lnTo>
                    <a:pt x="301" y="207"/>
                  </a:lnTo>
                  <a:lnTo>
                    <a:pt x="280" y="207"/>
                  </a:lnTo>
                  <a:lnTo>
                    <a:pt x="258" y="205"/>
                  </a:lnTo>
                  <a:lnTo>
                    <a:pt x="214" y="201"/>
                  </a:lnTo>
                  <a:lnTo>
                    <a:pt x="169" y="194"/>
                  </a:lnTo>
                  <a:lnTo>
                    <a:pt x="148" y="190"/>
                  </a:lnTo>
                  <a:lnTo>
                    <a:pt x="125" y="188"/>
                  </a:lnTo>
                  <a:lnTo>
                    <a:pt x="84" y="182"/>
                  </a:lnTo>
                  <a:lnTo>
                    <a:pt x="72" y="174"/>
                  </a:lnTo>
                  <a:lnTo>
                    <a:pt x="61" y="166"/>
                  </a:lnTo>
                  <a:lnTo>
                    <a:pt x="35" y="149"/>
                  </a:lnTo>
                  <a:lnTo>
                    <a:pt x="24" y="139"/>
                  </a:lnTo>
                  <a:lnTo>
                    <a:pt x="14" y="128"/>
                  </a:lnTo>
                  <a:lnTo>
                    <a:pt x="6" y="114"/>
                  </a:lnTo>
                  <a:lnTo>
                    <a:pt x="0" y="100"/>
                  </a:lnTo>
                  <a:lnTo>
                    <a:pt x="6" y="97"/>
                  </a:lnTo>
                  <a:lnTo>
                    <a:pt x="10" y="93"/>
                  </a:lnTo>
                  <a:lnTo>
                    <a:pt x="49" y="93"/>
                  </a:lnTo>
                  <a:lnTo>
                    <a:pt x="88" y="93"/>
                  </a:lnTo>
                  <a:lnTo>
                    <a:pt x="127" y="93"/>
                  </a:lnTo>
                  <a:lnTo>
                    <a:pt x="163" y="91"/>
                  </a:lnTo>
                  <a:lnTo>
                    <a:pt x="202" y="89"/>
                  </a:lnTo>
                  <a:lnTo>
                    <a:pt x="239" y="85"/>
                  </a:lnTo>
                  <a:lnTo>
                    <a:pt x="278" y="79"/>
                  </a:lnTo>
                  <a:lnTo>
                    <a:pt x="313" y="73"/>
                  </a:lnTo>
                  <a:lnTo>
                    <a:pt x="349" y="68"/>
                  </a:lnTo>
                  <a:lnTo>
                    <a:pt x="386" y="60"/>
                  </a:lnTo>
                  <a:lnTo>
                    <a:pt x="423" y="52"/>
                  </a:lnTo>
                  <a:lnTo>
                    <a:pt x="458" y="44"/>
                  </a:lnTo>
                  <a:lnTo>
                    <a:pt x="530" y="23"/>
                  </a:lnTo>
                  <a:lnTo>
                    <a:pt x="598" y="0"/>
                  </a:lnTo>
                  <a:lnTo>
                    <a:pt x="598" y="11"/>
                  </a:lnTo>
                  <a:close/>
                </a:path>
              </a:pathLst>
            </a:custGeom>
            <a:solidFill>
              <a:srgbClr val="000000"/>
            </a:solidFill>
            <a:ln w="9525">
              <a:noFill/>
              <a:round/>
              <a:headEnd/>
              <a:tailEnd/>
            </a:ln>
          </p:spPr>
          <p:txBody>
            <a:bodyPr/>
            <a:lstStyle/>
            <a:p>
              <a:endParaRPr lang="en-US" sz="2700"/>
            </a:p>
          </p:txBody>
        </p:sp>
        <p:sp>
          <p:nvSpPr>
            <p:cNvPr id="18665" name="Freeform 213"/>
            <p:cNvSpPr>
              <a:spLocks/>
            </p:cNvSpPr>
            <p:nvPr/>
          </p:nvSpPr>
          <p:spPr bwMode="auto">
            <a:xfrm>
              <a:off x="2187" y="3161"/>
              <a:ext cx="538" cy="526"/>
            </a:xfrm>
            <a:custGeom>
              <a:avLst/>
              <a:gdLst>
                <a:gd name="T0" fmla="*/ 1 w 1076"/>
                <a:gd name="T1" fmla="*/ 0 h 1053"/>
                <a:gd name="T2" fmla="*/ 1 w 1076"/>
                <a:gd name="T3" fmla="*/ 0 h 1053"/>
                <a:gd name="T4" fmla="*/ 1 w 1076"/>
                <a:gd name="T5" fmla="*/ 0 h 1053"/>
                <a:gd name="T6" fmla="*/ 1 w 1076"/>
                <a:gd name="T7" fmla="*/ 0 h 1053"/>
                <a:gd name="T8" fmla="*/ 1 w 1076"/>
                <a:gd name="T9" fmla="*/ 0 h 1053"/>
                <a:gd name="T10" fmla="*/ 1 w 1076"/>
                <a:gd name="T11" fmla="*/ 0 h 1053"/>
                <a:gd name="T12" fmla="*/ 1 w 1076"/>
                <a:gd name="T13" fmla="*/ 0 h 1053"/>
                <a:gd name="T14" fmla="*/ 1 w 1076"/>
                <a:gd name="T15" fmla="*/ 0 h 1053"/>
                <a:gd name="T16" fmla="*/ 1 w 1076"/>
                <a:gd name="T17" fmla="*/ 0 h 1053"/>
                <a:gd name="T18" fmla="*/ 1 w 1076"/>
                <a:gd name="T19" fmla="*/ 0 h 1053"/>
                <a:gd name="T20" fmla="*/ 1 w 1076"/>
                <a:gd name="T21" fmla="*/ 0 h 1053"/>
                <a:gd name="T22" fmla="*/ 1 w 1076"/>
                <a:gd name="T23" fmla="*/ 0 h 1053"/>
                <a:gd name="T24" fmla="*/ 1 w 1076"/>
                <a:gd name="T25" fmla="*/ 0 h 1053"/>
                <a:gd name="T26" fmla="*/ 1 w 1076"/>
                <a:gd name="T27" fmla="*/ 0 h 1053"/>
                <a:gd name="T28" fmla="*/ 1 w 1076"/>
                <a:gd name="T29" fmla="*/ 0 h 1053"/>
                <a:gd name="T30" fmla="*/ 1 w 1076"/>
                <a:gd name="T31" fmla="*/ 0 h 1053"/>
                <a:gd name="T32" fmla="*/ 1 w 1076"/>
                <a:gd name="T33" fmla="*/ 0 h 1053"/>
                <a:gd name="T34" fmla="*/ 1 w 1076"/>
                <a:gd name="T35" fmla="*/ 0 h 1053"/>
                <a:gd name="T36" fmla="*/ 1 w 1076"/>
                <a:gd name="T37" fmla="*/ 0 h 1053"/>
                <a:gd name="T38" fmla="*/ 1 w 1076"/>
                <a:gd name="T39" fmla="*/ 0 h 1053"/>
                <a:gd name="T40" fmla="*/ 1 w 1076"/>
                <a:gd name="T41" fmla="*/ 0 h 1053"/>
                <a:gd name="T42" fmla="*/ 1 w 1076"/>
                <a:gd name="T43" fmla="*/ 0 h 1053"/>
                <a:gd name="T44" fmla="*/ 1 w 1076"/>
                <a:gd name="T45" fmla="*/ 0 h 1053"/>
                <a:gd name="T46" fmla="*/ 1 w 1076"/>
                <a:gd name="T47" fmla="*/ 0 h 1053"/>
                <a:gd name="T48" fmla="*/ 1 w 1076"/>
                <a:gd name="T49" fmla="*/ 0 h 1053"/>
                <a:gd name="T50" fmla="*/ 1 w 1076"/>
                <a:gd name="T51" fmla="*/ 0 h 1053"/>
                <a:gd name="T52" fmla="*/ 1 w 1076"/>
                <a:gd name="T53" fmla="*/ 0 h 1053"/>
                <a:gd name="T54" fmla="*/ 1 w 1076"/>
                <a:gd name="T55" fmla="*/ 0 h 1053"/>
                <a:gd name="T56" fmla="*/ 1 w 1076"/>
                <a:gd name="T57" fmla="*/ 0 h 1053"/>
                <a:gd name="T58" fmla="*/ 1 w 1076"/>
                <a:gd name="T59" fmla="*/ 0 h 1053"/>
                <a:gd name="T60" fmla="*/ 1 w 1076"/>
                <a:gd name="T61" fmla="*/ 0 h 1053"/>
                <a:gd name="T62" fmla="*/ 1 w 1076"/>
                <a:gd name="T63" fmla="*/ 0 h 1053"/>
                <a:gd name="T64" fmla="*/ 1 w 1076"/>
                <a:gd name="T65" fmla="*/ 0 h 1053"/>
                <a:gd name="T66" fmla="*/ 1 w 1076"/>
                <a:gd name="T67" fmla="*/ 0 h 1053"/>
                <a:gd name="T68" fmla="*/ 1 w 1076"/>
                <a:gd name="T69" fmla="*/ 0 h 1053"/>
                <a:gd name="T70" fmla="*/ 1 w 1076"/>
                <a:gd name="T71" fmla="*/ 0 h 1053"/>
                <a:gd name="T72" fmla="*/ 1 w 1076"/>
                <a:gd name="T73" fmla="*/ 0 h 1053"/>
                <a:gd name="T74" fmla="*/ 1 w 1076"/>
                <a:gd name="T75" fmla="*/ 0 h 1053"/>
                <a:gd name="T76" fmla="*/ 1 w 1076"/>
                <a:gd name="T77" fmla="*/ 0 h 1053"/>
                <a:gd name="T78" fmla="*/ 1 w 1076"/>
                <a:gd name="T79" fmla="*/ 0 h 1053"/>
                <a:gd name="T80" fmla="*/ 1 w 1076"/>
                <a:gd name="T81" fmla="*/ 0 h 1053"/>
                <a:gd name="T82" fmla="*/ 1 w 1076"/>
                <a:gd name="T83" fmla="*/ 0 h 1053"/>
                <a:gd name="T84" fmla="*/ 1 w 1076"/>
                <a:gd name="T85" fmla="*/ 0 h 1053"/>
                <a:gd name="T86" fmla="*/ 1 w 1076"/>
                <a:gd name="T87" fmla="*/ 0 h 1053"/>
                <a:gd name="T88" fmla="*/ 1 w 1076"/>
                <a:gd name="T89" fmla="*/ 0 h 1053"/>
                <a:gd name="T90" fmla="*/ 1 w 1076"/>
                <a:gd name="T91" fmla="*/ 0 h 1053"/>
                <a:gd name="T92" fmla="*/ 1 w 1076"/>
                <a:gd name="T93" fmla="*/ 0 h 1053"/>
                <a:gd name="T94" fmla="*/ 1 w 1076"/>
                <a:gd name="T95" fmla="*/ 0 h 1053"/>
                <a:gd name="T96" fmla="*/ 1 w 1076"/>
                <a:gd name="T97" fmla="*/ 0 h 1053"/>
                <a:gd name="T98" fmla="*/ 1 w 1076"/>
                <a:gd name="T99" fmla="*/ 0 h 1053"/>
                <a:gd name="T100" fmla="*/ 1 w 1076"/>
                <a:gd name="T101" fmla="*/ 0 h 1053"/>
                <a:gd name="T102" fmla="*/ 1 w 1076"/>
                <a:gd name="T103" fmla="*/ 0 h 1053"/>
                <a:gd name="T104" fmla="*/ 1 w 1076"/>
                <a:gd name="T105" fmla="*/ 0 h 1053"/>
                <a:gd name="T106" fmla="*/ 1 w 1076"/>
                <a:gd name="T107" fmla="*/ 0 h 1053"/>
                <a:gd name="T108" fmla="*/ 0 w 1076"/>
                <a:gd name="T109" fmla="*/ 0 h 1053"/>
                <a:gd name="T110" fmla="*/ 1 w 1076"/>
                <a:gd name="T111" fmla="*/ 0 h 1053"/>
                <a:gd name="T112" fmla="*/ 1 w 1076"/>
                <a:gd name="T113" fmla="*/ 0 h 1053"/>
                <a:gd name="T114" fmla="*/ 1 w 1076"/>
                <a:gd name="T115" fmla="*/ 0 h 1053"/>
                <a:gd name="T116" fmla="*/ 1 w 1076"/>
                <a:gd name="T117" fmla="*/ 0 h 1053"/>
                <a:gd name="T118" fmla="*/ 1 w 1076"/>
                <a:gd name="T119" fmla="*/ 0 h 1053"/>
                <a:gd name="T120" fmla="*/ 1 w 1076"/>
                <a:gd name="T121" fmla="*/ 0 h 10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76"/>
                <a:gd name="T184" fmla="*/ 0 h 1053"/>
                <a:gd name="T185" fmla="*/ 1076 w 1076"/>
                <a:gd name="T186" fmla="*/ 1053 h 10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76" h="1053">
                  <a:moveTo>
                    <a:pt x="560" y="0"/>
                  </a:moveTo>
                  <a:lnTo>
                    <a:pt x="543" y="64"/>
                  </a:lnTo>
                  <a:lnTo>
                    <a:pt x="506" y="188"/>
                  </a:lnTo>
                  <a:lnTo>
                    <a:pt x="488" y="250"/>
                  </a:lnTo>
                  <a:lnTo>
                    <a:pt x="473" y="312"/>
                  </a:lnTo>
                  <a:lnTo>
                    <a:pt x="467" y="345"/>
                  </a:lnTo>
                  <a:lnTo>
                    <a:pt x="461" y="378"/>
                  </a:lnTo>
                  <a:lnTo>
                    <a:pt x="457" y="409"/>
                  </a:lnTo>
                  <a:lnTo>
                    <a:pt x="453" y="442"/>
                  </a:lnTo>
                  <a:lnTo>
                    <a:pt x="451" y="475"/>
                  </a:lnTo>
                  <a:lnTo>
                    <a:pt x="450" y="508"/>
                  </a:lnTo>
                  <a:lnTo>
                    <a:pt x="451" y="522"/>
                  </a:lnTo>
                  <a:lnTo>
                    <a:pt x="455" y="535"/>
                  </a:lnTo>
                  <a:lnTo>
                    <a:pt x="461" y="549"/>
                  </a:lnTo>
                  <a:lnTo>
                    <a:pt x="469" y="560"/>
                  </a:lnTo>
                  <a:lnTo>
                    <a:pt x="477" y="572"/>
                  </a:lnTo>
                  <a:lnTo>
                    <a:pt x="486" y="582"/>
                  </a:lnTo>
                  <a:lnTo>
                    <a:pt x="498" y="591"/>
                  </a:lnTo>
                  <a:lnTo>
                    <a:pt x="508" y="601"/>
                  </a:lnTo>
                  <a:lnTo>
                    <a:pt x="531" y="621"/>
                  </a:lnTo>
                  <a:lnTo>
                    <a:pt x="556" y="636"/>
                  </a:lnTo>
                  <a:lnTo>
                    <a:pt x="581" y="652"/>
                  </a:lnTo>
                  <a:lnTo>
                    <a:pt x="605" y="665"/>
                  </a:lnTo>
                  <a:lnTo>
                    <a:pt x="618" y="673"/>
                  </a:lnTo>
                  <a:lnTo>
                    <a:pt x="630" y="677"/>
                  </a:lnTo>
                  <a:lnTo>
                    <a:pt x="643" y="681"/>
                  </a:lnTo>
                  <a:lnTo>
                    <a:pt x="657" y="685"/>
                  </a:lnTo>
                  <a:lnTo>
                    <a:pt x="684" y="688"/>
                  </a:lnTo>
                  <a:lnTo>
                    <a:pt x="711" y="688"/>
                  </a:lnTo>
                  <a:lnTo>
                    <a:pt x="768" y="686"/>
                  </a:lnTo>
                  <a:lnTo>
                    <a:pt x="795" y="685"/>
                  </a:lnTo>
                  <a:lnTo>
                    <a:pt x="822" y="685"/>
                  </a:lnTo>
                  <a:lnTo>
                    <a:pt x="853" y="685"/>
                  </a:lnTo>
                  <a:lnTo>
                    <a:pt x="884" y="683"/>
                  </a:lnTo>
                  <a:lnTo>
                    <a:pt x="917" y="683"/>
                  </a:lnTo>
                  <a:lnTo>
                    <a:pt x="948" y="686"/>
                  </a:lnTo>
                  <a:lnTo>
                    <a:pt x="963" y="688"/>
                  </a:lnTo>
                  <a:lnTo>
                    <a:pt x="977" y="692"/>
                  </a:lnTo>
                  <a:lnTo>
                    <a:pt x="990" y="698"/>
                  </a:lnTo>
                  <a:lnTo>
                    <a:pt x="1004" y="704"/>
                  </a:lnTo>
                  <a:lnTo>
                    <a:pt x="1016" y="714"/>
                  </a:lnTo>
                  <a:lnTo>
                    <a:pt x="1027" y="723"/>
                  </a:lnTo>
                  <a:lnTo>
                    <a:pt x="1037" y="737"/>
                  </a:lnTo>
                  <a:lnTo>
                    <a:pt x="1045" y="752"/>
                  </a:lnTo>
                  <a:lnTo>
                    <a:pt x="1054" y="764"/>
                  </a:lnTo>
                  <a:lnTo>
                    <a:pt x="1062" y="778"/>
                  </a:lnTo>
                  <a:lnTo>
                    <a:pt x="1066" y="789"/>
                  </a:lnTo>
                  <a:lnTo>
                    <a:pt x="1070" y="803"/>
                  </a:lnTo>
                  <a:lnTo>
                    <a:pt x="1074" y="816"/>
                  </a:lnTo>
                  <a:lnTo>
                    <a:pt x="1074" y="830"/>
                  </a:lnTo>
                  <a:lnTo>
                    <a:pt x="1076" y="844"/>
                  </a:lnTo>
                  <a:lnTo>
                    <a:pt x="1074" y="857"/>
                  </a:lnTo>
                  <a:lnTo>
                    <a:pt x="1072" y="886"/>
                  </a:lnTo>
                  <a:lnTo>
                    <a:pt x="1066" y="913"/>
                  </a:lnTo>
                  <a:lnTo>
                    <a:pt x="1060" y="940"/>
                  </a:lnTo>
                  <a:lnTo>
                    <a:pt x="1054" y="968"/>
                  </a:lnTo>
                  <a:lnTo>
                    <a:pt x="1035" y="979"/>
                  </a:lnTo>
                  <a:lnTo>
                    <a:pt x="1014" y="991"/>
                  </a:lnTo>
                  <a:lnTo>
                    <a:pt x="994" y="1001"/>
                  </a:lnTo>
                  <a:lnTo>
                    <a:pt x="973" y="1008"/>
                  </a:lnTo>
                  <a:lnTo>
                    <a:pt x="952" y="1014"/>
                  </a:lnTo>
                  <a:lnTo>
                    <a:pt x="928" y="1020"/>
                  </a:lnTo>
                  <a:lnTo>
                    <a:pt x="907" y="1026"/>
                  </a:lnTo>
                  <a:lnTo>
                    <a:pt x="884" y="1030"/>
                  </a:lnTo>
                  <a:lnTo>
                    <a:pt x="835" y="1035"/>
                  </a:lnTo>
                  <a:lnTo>
                    <a:pt x="789" y="1039"/>
                  </a:lnTo>
                  <a:lnTo>
                    <a:pt x="740" y="1041"/>
                  </a:lnTo>
                  <a:lnTo>
                    <a:pt x="692" y="1043"/>
                  </a:lnTo>
                  <a:lnTo>
                    <a:pt x="628" y="1039"/>
                  </a:lnTo>
                  <a:lnTo>
                    <a:pt x="568" y="1037"/>
                  </a:lnTo>
                  <a:lnTo>
                    <a:pt x="510" y="1037"/>
                  </a:lnTo>
                  <a:lnTo>
                    <a:pt x="450" y="1037"/>
                  </a:lnTo>
                  <a:lnTo>
                    <a:pt x="389" y="1039"/>
                  </a:lnTo>
                  <a:lnTo>
                    <a:pt x="331" y="1043"/>
                  </a:lnTo>
                  <a:lnTo>
                    <a:pt x="269" y="1047"/>
                  </a:lnTo>
                  <a:lnTo>
                    <a:pt x="209" y="1053"/>
                  </a:lnTo>
                  <a:lnTo>
                    <a:pt x="163" y="1047"/>
                  </a:lnTo>
                  <a:lnTo>
                    <a:pt x="118" y="1039"/>
                  </a:lnTo>
                  <a:lnTo>
                    <a:pt x="75" y="1030"/>
                  </a:lnTo>
                  <a:lnTo>
                    <a:pt x="33" y="1016"/>
                  </a:lnTo>
                  <a:lnTo>
                    <a:pt x="25" y="991"/>
                  </a:lnTo>
                  <a:lnTo>
                    <a:pt x="19" y="964"/>
                  </a:lnTo>
                  <a:lnTo>
                    <a:pt x="15" y="939"/>
                  </a:lnTo>
                  <a:lnTo>
                    <a:pt x="13" y="909"/>
                  </a:lnTo>
                  <a:lnTo>
                    <a:pt x="11" y="853"/>
                  </a:lnTo>
                  <a:lnTo>
                    <a:pt x="11" y="797"/>
                  </a:lnTo>
                  <a:lnTo>
                    <a:pt x="13" y="764"/>
                  </a:lnTo>
                  <a:lnTo>
                    <a:pt x="17" y="735"/>
                  </a:lnTo>
                  <a:lnTo>
                    <a:pt x="23" y="704"/>
                  </a:lnTo>
                  <a:lnTo>
                    <a:pt x="29" y="673"/>
                  </a:lnTo>
                  <a:lnTo>
                    <a:pt x="37" y="646"/>
                  </a:lnTo>
                  <a:lnTo>
                    <a:pt x="46" y="617"/>
                  </a:lnTo>
                  <a:lnTo>
                    <a:pt x="58" y="588"/>
                  </a:lnTo>
                  <a:lnTo>
                    <a:pt x="71" y="560"/>
                  </a:lnTo>
                  <a:lnTo>
                    <a:pt x="71" y="543"/>
                  </a:lnTo>
                  <a:lnTo>
                    <a:pt x="71" y="527"/>
                  </a:lnTo>
                  <a:lnTo>
                    <a:pt x="68" y="494"/>
                  </a:lnTo>
                  <a:lnTo>
                    <a:pt x="62" y="463"/>
                  </a:lnTo>
                  <a:lnTo>
                    <a:pt x="54" y="432"/>
                  </a:lnTo>
                  <a:lnTo>
                    <a:pt x="44" y="401"/>
                  </a:lnTo>
                  <a:lnTo>
                    <a:pt x="39" y="372"/>
                  </a:lnTo>
                  <a:lnTo>
                    <a:pt x="33" y="339"/>
                  </a:lnTo>
                  <a:lnTo>
                    <a:pt x="31" y="324"/>
                  </a:lnTo>
                  <a:lnTo>
                    <a:pt x="29" y="306"/>
                  </a:lnTo>
                  <a:lnTo>
                    <a:pt x="27" y="289"/>
                  </a:lnTo>
                  <a:lnTo>
                    <a:pt x="23" y="271"/>
                  </a:lnTo>
                  <a:lnTo>
                    <a:pt x="15" y="239"/>
                  </a:lnTo>
                  <a:lnTo>
                    <a:pt x="6" y="204"/>
                  </a:lnTo>
                  <a:lnTo>
                    <a:pt x="2" y="186"/>
                  </a:lnTo>
                  <a:lnTo>
                    <a:pt x="0" y="169"/>
                  </a:lnTo>
                  <a:lnTo>
                    <a:pt x="37" y="165"/>
                  </a:lnTo>
                  <a:lnTo>
                    <a:pt x="75" y="161"/>
                  </a:lnTo>
                  <a:lnTo>
                    <a:pt x="112" y="153"/>
                  </a:lnTo>
                  <a:lnTo>
                    <a:pt x="149" y="147"/>
                  </a:lnTo>
                  <a:lnTo>
                    <a:pt x="184" y="138"/>
                  </a:lnTo>
                  <a:lnTo>
                    <a:pt x="221" y="128"/>
                  </a:lnTo>
                  <a:lnTo>
                    <a:pt x="256" y="118"/>
                  </a:lnTo>
                  <a:lnTo>
                    <a:pt x="291" y="107"/>
                  </a:lnTo>
                  <a:lnTo>
                    <a:pt x="358" y="83"/>
                  </a:lnTo>
                  <a:lnTo>
                    <a:pt x="426" y="56"/>
                  </a:lnTo>
                  <a:lnTo>
                    <a:pt x="494" y="29"/>
                  </a:lnTo>
                  <a:lnTo>
                    <a:pt x="560" y="0"/>
                  </a:lnTo>
                  <a:close/>
                </a:path>
              </a:pathLst>
            </a:custGeom>
            <a:solidFill>
              <a:srgbClr val="B2664C"/>
            </a:solidFill>
            <a:ln w="9525">
              <a:noFill/>
              <a:round/>
              <a:headEnd/>
              <a:tailEnd/>
            </a:ln>
          </p:spPr>
          <p:txBody>
            <a:bodyPr/>
            <a:lstStyle/>
            <a:p>
              <a:endParaRPr lang="en-US" sz="2700"/>
            </a:p>
          </p:txBody>
        </p:sp>
        <p:sp>
          <p:nvSpPr>
            <p:cNvPr id="18666" name="Freeform 214"/>
            <p:cNvSpPr>
              <a:spLocks/>
            </p:cNvSpPr>
            <p:nvPr/>
          </p:nvSpPr>
          <p:spPr bwMode="auto">
            <a:xfrm>
              <a:off x="1685" y="3294"/>
              <a:ext cx="503" cy="603"/>
            </a:xfrm>
            <a:custGeom>
              <a:avLst/>
              <a:gdLst>
                <a:gd name="T0" fmla="*/ 0 w 1007"/>
                <a:gd name="T1" fmla="*/ 1 h 1206"/>
                <a:gd name="T2" fmla="*/ 0 w 1007"/>
                <a:gd name="T3" fmla="*/ 1 h 1206"/>
                <a:gd name="T4" fmla="*/ 0 w 1007"/>
                <a:gd name="T5" fmla="*/ 1 h 1206"/>
                <a:gd name="T6" fmla="*/ 0 w 1007"/>
                <a:gd name="T7" fmla="*/ 1 h 1206"/>
                <a:gd name="T8" fmla="*/ 0 w 1007"/>
                <a:gd name="T9" fmla="*/ 1 h 1206"/>
                <a:gd name="T10" fmla="*/ 0 w 1007"/>
                <a:gd name="T11" fmla="*/ 1 h 1206"/>
                <a:gd name="T12" fmla="*/ 0 w 1007"/>
                <a:gd name="T13" fmla="*/ 1 h 1206"/>
                <a:gd name="T14" fmla="*/ 0 w 1007"/>
                <a:gd name="T15" fmla="*/ 1 h 1206"/>
                <a:gd name="T16" fmla="*/ 0 w 1007"/>
                <a:gd name="T17" fmla="*/ 1 h 1206"/>
                <a:gd name="T18" fmla="*/ 0 w 1007"/>
                <a:gd name="T19" fmla="*/ 1 h 1206"/>
                <a:gd name="T20" fmla="*/ 0 w 1007"/>
                <a:gd name="T21" fmla="*/ 1 h 1206"/>
                <a:gd name="T22" fmla="*/ 0 w 1007"/>
                <a:gd name="T23" fmla="*/ 1 h 1206"/>
                <a:gd name="T24" fmla="*/ 0 w 1007"/>
                <a:gd name="T25" fmla="*/ 1 h 1206"/>
                <a:gd name="T26" fmla="*/ 0 w 1007"/>
                <a:gd name="T27" fmla="*/ 1 h 1206"/>
                <a:gd name="T28" fmla="*/ 0 w 1007"/>
                <a:gd name="T29" fmla="*/ 1 h 1206"/>
                <a:gd name="T30" fmla="*/ 0 w 1007"/>
                <a:gd name="T31" fmla="*/ 1 h 1206"/>
                <a:gd name="T32" fmla="*/ 0 w 1007"/>
                <a:gd name="T33" fmla="*/ 1 h 1206"/>
                <a:gd name="T34" fmla="*/ 0 w 1007"/>
                <a:gd name="T35" fmla="*/ 1 h 1206"/>
                <a:gd name="T36" fmla="*/ 0 w 1007"/>
                <a:gd name="T37" fmla="*/ 1 h 1206"/>
                <a:gd name="T38" fmla="*/ 0 w 1007"/>
                <a:gd name="T39" fmla="*/ 1 h 1206"/>
                <a:gd name="T40" fmla="*/ 0 w 1007"/>
                <a:gd name="T41" fmla="*/ 1 h 1206"/>
                <a:gd name="T42" fmla="*/ 0 w 1007"/>
                <a:gd name="T43" fmla="*/ 1 h 1206"/>
                <a:gd name="T44" fmla="*/ 0 w 1007"/>
                <a:gd name="T45" fmla="*/ 1 h 1206"/>
                <a:gd name="T46" fmla="*/ 0 w 1007"/>
                <a:gd name="T47" fmla="*/ 1 h 1206"/>
                <a:gd name="T48" fmla="*/ 0 w 1007"/>
                <a:gd name="T49" fmla="*/ 1 h 1206"/>
                <a:gd name="T50" fmla="*/ 0 w 1007"/>
                <a:gd name="T51" fmla="*/ 1 h 1206"/>
                <a:gd name="T52" fmla="*/ 0 w 1007"/>
                <a:gd name="T53" fmla="*/ 1 h 1206"/>
                <a:gd name="T54" fmla="*/ 0 w 1007"/>
                <a:gd name="T55" fmla="*/ 1 h 1206"/>
                <a:gd name="T56" fmla="*/ 0 w 1007"/>
                <a:gd name="T57" fmla="*/ 1 h 1206"/>
                <a:gd name="T58" fmla="*/ 0 w 1007"/>
                <a:gd name="T59" fmla="*/ 1 h 1206"/>
                <a:gd name="T60" fmla="*/ 0 w 1007"/>
                <a:gd name="T61" fmla="*/ 1 h 1206"/>
                <a:gd name="T62" fmla="*/ 0 w 1007"/>
                <a:gd name="T63" fmla="*/ 1 h 1206"/>
                <a:gd name="T64" fmla="*/ 0 w 1007"/>
                <a:gd name="T65" fmla="*/ 1 h 1206"/>
                <a:gd name="T66" fmla="*/ 0 w 1007"/>
                <a:gd name="T67" fmla="*/ 1 h 1206"/>
                <a:gd name="T68" fmla="*/ 0 w 1007"/>
                <a:gd name="T69" fmla="*/ 1 h 1206"/>
                <a:gd name="T70" fmla="*/ 0 w 1007"/>
                <a:gd name="T71" fmla="*/ 1 h 1206"/>
                <a:gd name="T72" fmla="*/ 0 w 1007"/>
                <a:gd name="T73" fmla="*/ 1 h 1206"/>
                <a:gd name="T74" fmla="*/ 0 w 1007"/>
                <a:gd name="T75" fmla="*/ 1 h 1206"/>
                <a:gd name="T76" fmla="*/ 0 w 1007"/>
                <a:gd name="T77" fmla="*/ 1 h 1206"/>
                <a:gd name="T78" fmla="*/ 0 w 1007"/>
                <a:gd name="T79" fmla="*/ 1 h 1206"/>
                <a:gd name="T80" fmla="*/ 0 w 1007"/>
                <a:gd name="T81" fmla="*/ 1 h 1206"/>
                <a:gd name="T82" fmla="*/ 0 w 1007"/>
                <a:gd name="T83" fmla="*/ 1 h 1206"/>
                <a:gd name="T84" fmla="*/ 0 w 1007"/>
                <a:gd name="T85" fmla="*/ 1 h 1206"/>
                <a:gd name="T86" fmla="*/ 0 w 1007"/>
                <a:gd name="T87" fmla="*/ 1 h 1206"/>
                <a:gd name="T88" fmla="*/ 0 w 1007"/>
                <a:gd name="T89" fmla="*/ 1 h 1206"/>
                <a:gd name="T90" fmla="*/ 0 w 1007"/>
                <a:gd name="T91" fmla="*/ 1 h 1206"/>
                <a:gd name="T92" fmla="*/ 0 w 1007"/>
                <a:gd name="T93" fmla="*/ 1 h 1206"/>
                <a:gd name="T94" fmla="*/ 0 w 1007"/>
                <a:gd name="T95" fmla="*/ 1 h 1206"/>
                <a:gd name="T96" fmla="*/ 0 w 1007"/>
                <a:gd name="T97" fmla="*/ 1 h 1206"/>
                <a:gd name="T98" fmla="*/ 0 w 1007"/>
                <a:gd name="T99" fmla="*/ 1 h 1206"/>
                <a:gd name="T100" fmla="*/ 0 w 1007"/>
                <a:gd name="T101" fmla="*/ 1 h 1206"/>
                <a:gd name="T102" fmla="*/ 0 w 1007"/>
                <a:gd name="T103" fmla="*/ 1 h 1206"/>
                <a:gd name="T104" fmla="*/ 0 w 1007"/>
                <a:gd name="T105" fmla="*/ 1 h 1206"/>
                <a:gd name="T106" fmla="*/ 0 w 1007"/>
                <a:gd name="T107" fmla="*/ 1 h 1206"/>
                <a:gd name="T108" fmla="*/ 0 w 1007"/>
                <a:gd name="T109" fmla="*/ 1 h 1206"/>
                <a:gd name="T110" fmla="*/ 0 w 1007"/>
                <a:gd name="T111" fmla="*/ 1 h 1206"/>
                <a:gd name="T112" fmla="*/ 0 w 1007"/>
                <a:gd name="T113" fmla="*/ 0 h 1206"/>
                <a:gd name="T114" fmla="*/ 0 w 1007"/>
                <a:gd name="T115" fmla="*/ 1 h 1206"/>
                <a:gd name="T116" fmla="*/ 0 w 1007"/>
                <a:gd name="T117" fmla="*/ 1 h 1206"/>
                <a:gd name="T118" fmla="*/ 0 w 1007"/>
                <a:gd name="T119" fmla="*/ 1 h 1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7"/>
                <a:gd name="T181" fmla="*/ 0 h 1206"/>
                <a:gd name="T182" fmla="*/ 1007 w 1007"/>
                <a:gd name="T183" fmla="*/ 1206 h 1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7" h="1206">
                  <a:moveTo>
                    <a:pt x="574" y="17"/>
                  </a:moveTo>
                  <a:lnTo>
                    <a:pt x="557" y="68"/>
                  </a:lnTo>
                  <a:lnTo>
                    <a:pt x="541" y="118"/>
                  </a:lnTo>
                  <a:lnTo>
                    <a:pt x="528" y="170"/>
                  </a:lnTo>
                  <a:lnTo>
                    <a:pt x="516" y="221"/>
                  </a:lnTo>
                  <a:lnTo>
                    <a:pt x="507" y="275"/>
                  </a:lnTo>
                  <a:lnTo>
                    <a:pt x="499" y="327"/>
                  </a:lnTo>
                  <a:lnTo>
                    <a:pt x="493" y="382"/>
                  </a:lnTo>
                  <a:lnTo>
                    <a:pt x="489" y="438"/>
                  </a:lnTo>
                  <a:lnTo>
                    <a:pt x="495" y="451"/>
                  </a:lnTo>
                  <a:lnTo>
                    <a:pt x="499" y="465"/>
                  </a:lnTo>
                  <a:lnTo>
                    <a:pt x="505" y="496"/>
                  </a:lnTo>
                  <a:lnTo>
                    <a:pt x="510" y="527"/>
                  </a:lnTo>
                  <a:lnTo>
                    <a:pt x="514" y="541"/>
                  </a:lnTo>
                  <a:lnTo>
                    <a:pt x="520" y="556"/>
                  </a:lnTo>
                  <a:lnTo>
                    <a:pt x="539" y="583"/>
                  </a:lnTo>
                  <a:lnTo>
                    <a:pt x="557" y="610"/>
                  </a:lnTo>
                  <a:lnTo>
                    <a:pt x="572" y="640"/>
                  </a:lnTo>
                  <a:lnTo>
                    <a:pt x="590" y="669"/>
                  </a:lnTo>
                  <a:lnTo>
                    <a:pt x="609" y="696"/>
                  </a:lnTo>
                  <a:lnTo>
                    <a:pt x="627" y="725"/>
                  </a:lnTo>
                  <a:lnTo>
                    <a:pt x="648" y="750"/>
                  </a:lnTo>
                  <a:lnTo>
                    <a:pt x="671" y="773"/>
                  </a:lnTo>
                  <a:lnTo>
                    <a:pt x="706" y="777"/>
                  </a:lnTo>
                  <a:lnTo>
                    <a:pt x="739" y="783"/>
                  </a:lnTo>
                  <a:lnTo>
                    <a:pt x="772" y="791"/>
                  </a:lnTo>
                  <a:lnTo>
                    <a:pt x="803" y="801"/>
                  </a:lnTo>
                  <a:lnTo>
                    <a:pt x="834" y="812"/>
                  </a:lnTo>
                  <a:lnTo>
                    <a:pt x="848" y="820"/>
                  </a:lnTo>
                  <a:lnTo>
                    <a:pt x="863" y="828"/>
                  </a:lnTo>
                  <a:lnTo>
                    <a:pt x="877" y="837"/>
                  </a:lnTo>
                  <a:lnTo>
                    <a:pt x="892" y="847"/>
                  </a:lnTo>
                  <a:lnTo>
                    <a:pt x="906" y="859"/>
                  </a:lnTo>
                  <a:lnTo>
                    <a:pt x="918" y="870"/>
                  </a:lnTo>
                  <a:lnTo>
                    <a:pt x="939" y="894"/>
                  </a:lnTo>
                  <a:lnTo>
                    <a:pt x="958" y="921"/>
                  </a:lnTo>
                  <a:lnTo>
                    <a:pt x="976" y="948"/>
                  </a:lnTo>
                  <a:lnTo>
                    <a:pt x="989" y="977"/>
                  </a:lnTo>
                  <a:lnTo>
                    <a:pt x="995" y="992"/>
                  </a:lnTo>
                  <a:lnTo>
                    <a:pt x="999" y="1008"/>
                  </a:lnTo>
                  <a:lnTo>
                    <a:pt x="1001" y="1025"/>
                  </a:lnTo>
                  <a:lnTo>
                    <a:pt x="1005" y="1041"/>
                  </a:lnTo>
                  <a:lnTo>
                    <a:pt x="1005" y="1056"/>
                  </a:lnTo>
                  <a:lnTo>
                    <a:pt x="1007" y="1072"/>
                  </a:lnTo>
                  <a:lnTo>
                    <a:pt x="1005" y="1089"/>
                  </a:lnTo>
                  <a:lnTo>
                    <a:pt x="1003" y="1105"/>
                  </a:lnTo>
                  <a:lnTo>
                    <a:pt x="993" y="1117"/>
                  </a:lnTo>
                  <a:lnTo>
                    <a:pt x="981" y="1128"/>
                  </a:lnTo>
                  <a:lnTo>
                    <a:pt x="970" y="1138"/>
                  </a:lnTo>
                  <a:lnTo>
                    <a:pt x="956" y="1146"/>
                  </a:lnTo>
                  <a:lnTo>
                    <a:pt x="943" y="1151"/>
                  </a:lnTo>
                  <a:lnTo>
                    <a:pt x="929" y="1157"/>
                  </a:lnTo>
                  <a:lnTo>
                    <a:pt x="914" y="1163"/>
                  </a:lnTo>
                  <a:lnTo>
                    <a:pt x="900" y="1167"/>
                  </a:lnTo>
                  <a:lnTo>
                    <a:pt x="869" y="1175"/>
                  </a:lnTo>
                  <a:lnTo>
                    <a:pt x="805" y="1182"/>
                  </a:lnTo>
                  <a:lnTo>
                    <a:pt x="772" y="1188"/>
                  </a:lnTo>
                  <a:lnTo>
                    <a:pt x="726" y="1196"/>
                  </a:lnTo>
                  <a:lnTo>
                    <a:pt x="675" y="1202"/>
                  </a:lnTo>
                  <a:lnTo>
                    <a:pt x="625" y="1204"/>
                  </a:lnTo>
                  <a:lnTo>
                    <a:pt x="598" y="1206"/>
                  </a:lnTo>
                  <a:lnTo>
                    <a:pt x="572" y="1204"/>
                  </a:lnTo>
                  <a:lnTo>
                    <a:pt x="547" y="1202"/>
                  </a:lnTo>
                  <a:lnTo>
                    <a:pt x="522" y="1198"/>
                  </a:lnTo>
                  <a:lnTo>
                    <a:pt x="499" y="1192"/>
                  </a:lnTo>
                  <a:lnTo>
                    <a:pt x="474" y="1186"/>
                  </a:lnTo>
                  <a:lnTo>
                    <a:pt x="452" y="1179"/>
                  </a:lnTo>
                  <a:lnTo>
                    <a:pt x="429" y="1167"/>
                  </a:lnTo>
                  <a:lnTo>
                    <a:pt x="410" y="1155"/>
                  </a:lnTo>
                  <a:lnTo>
                    <a:pt x="388" y="1142"/>
                  </a:lnTo>
                  <a:lnTo>
                    <a:pt x="357" y="1124"/>
                  </a:lnTo>
                  <a:lnTo>
                    <a:pt x="326" y="1105"/>
                  </a:lnTo>
                  <a:lnTo>
                    <a:pt x="297" y="1086"/>
                  </a:lnTo>
                  <a:lnTo>
                    <a:pt x="235" y="1047"/>
                  </a:lnTo>
                  <a:lnTo>
                    <a:pt x="202" y="1029"/>
                  </a:lnTo>
                  <a:lnTo>
                    <a:pt x="171" y="1014"/>
                  </a:lnTo>
                  <a:lnTo>
                    <a:pt x="154" y="1008"/>
                  </a:lnTo>
                  <a:lnTo>
                    <a:pt x="136" y="1002"/>
                  </a:lnTo>
                  <a:lnTo>
                    <a:pt x="127" y="985"/>
                  </a:lnTo>
                  <a:lnTo>
                    <a:pt x="119" y="965"/>
                  </a:lnTo>
                  <a:lnTo>
                    <a:pt x="113" y="946"/>
                  </a:lnTo>
                  <a:lnTo>
                    <a:pt x="109" y="927"/>
                  </a:lnTo>
                  <a:lnTo>
                    <a:pt x="105" y="905"/>
                  </a:lnTo>
                  <a:lnTo>
                    <a:pt x="103" y="884"/>
                  </a:lnTo>
                  <a:lnTo>
                    <a:pt x="101" y="864"/>
                  </a:lnTo>
                  <a:lnTo>
                    <a:pt x="101" y="843"/>
                  </a:lnTo>
                  <a:lnTo>
                    <a:pt x="103" y="799"/>
                  </a:lnTo>
                  <a:lnTo>
                    <a:pt x="107" y="758"/>
                  </a:lnTo>
                  <a:lnTo>
                    <a:pt x="115" y="715"/>
                  </a:lnTo>
                  <a:lnTo>
                    <a:pt x="123" y="676"/>
                  </a:lnTo>
                  <a:lnTo>
                    <a:pt x="127" y="655"/>
                  </a:lnTo>
                  <a:lnTo>
                    <a:pt x="132" y="634"/>
                  </a:lnTo>
                  <a:lnTo>
                    <a:pt x="134" y="610"/>
                  </a:lnTo>
                  <a:lnTo>
                    <a:pt x="136" y="589"/>
                  </a:lnTo>
                  <a:lnTo>
                    <a:pt x="95" y="471"/>
                  </a:lnTo>
                  <a:lnTo>
                    <a:pt x="76" y="411"/>
                  </a:lnTo>
                  <a:lnTo>
                    <a:pt x="57" y="351"/>
                  </a:lnTo>
                  <a:lnTo>
                    <a:pt x="39" y="292"/>
                  </a:lnTo>
                  <a:lnTo>
                    <a:pt x="24" y="230"/>
                  </a:lnTo>
                  <a:lnTo>
                    <a:pt x="12" y="168"/>
                  </a:lnTo>
                  <a:lnTo>
                    <a:pt x="0" y="106"/>
                  </a:lnTo>
                  <a:lnTo>
                    <a:pt x="39" y="110"/>
                  </a:lnTo>
                  <a:lnTo>
                    <a:pt x="78" y="110"/>
                  </a:lnTo>
                  <a:lnTo>
                    <a:pt x="115" y="110"/>
                  </a:lnTo>
                  <a:lnTo>
                    <a:pt x="152" y="108"/>
                  </a:lnTo>
                  <a:lnTo>
                    <a:pt x="190" y="104"/>
                  </a:lnTo>
                  <a:lnTo>
                    <a:pt x="225" y="101"/>
                  </a:lnTo>
                  <a:lnTo>
                    <a:pt x="262" y="95"/>
                  </a:lnTo>
                  <a:lnTo>
                    <a:pt x="297" y="87"/>
                  </a:lnTo>
                  <a:lnTo>
                    <a:pt x="334" y="79"/>
                  </a:lnTo>
                  <a:lnTo>
                    <a:pt x="369" y="69"/>
                  </a:lnTo>
                  <a:lnTo>
                    <a:pt x="439" y="48"/>
                  </a:lnTo>
                  <a:lnTo>
                    <a:pt x="507" y="25"/>
                  </a:lnTo>
                  <a:lnTo>
                    <a:pt x="574" y="0"/>
                  </a:lnTo>
                  <a:lnTo>
                    <a:pt x="576" y="0"/>
                  </a:lnTo>
                  <a:lnTo>
                    <a:pt x="578" y="2"/>
                  </a:lnTo>
                  <a:lnTo>
                    <a:pt x="576" y="5"/>
                  </a:lnTo>
                  <a:lnTo>
                    <a:pt x="572" y="11"/>
                  </a:lnTo>
                  <a:lnTo>
                    <a:pt x="572" y="13"/>
                  </a:lnTo>
                  <a:lnTo>
                    <a:pt x="574" y="17"/>
                  </a:lnTo>
                  <a:close/>
                </a:path>
              </a:pathLst>
            </a:custGeom>
            <a:solidFill>
              <a:srgbClr val="B2664C"/>
            </a:solidFill>
            <a:ln w="9525">
              <a:noFill/>
              <a:round/>
              <a:headEnd/>
              <a:tailEnd/>
            </a:ln>
          </p:spPr>
          <p:txBody>
            <a:bodyPr/>
            <a:lstStyle/>
            <a:p>
              <a:endParaRPr lang="en-US" sz="2700"/>
            </a:p>
          </p:txBody>
        </p:sp>
      </p:grpSp>
      <p:grpSp>
        <p:nvGrpSpPr>
          <p:cNvPr id="29" name="Group 216"/>
          <p:cNvGrpSpPr>
            <a:grpSpLocks/>
          </p:cNvGrpSpPr>
          <p:nvPr/>
        </p:nvGrpSpPr>
        <p:grpSpPr bwMode="auto">
          <a:xfrm>
            <a:off x="2976564" y="4182419"/>
            <a:ext cx="516731" cy="433610"/>
            <a:chOff x="1540" y="2664"/>
            <a:chExt cx="434" cy="300"/>
          </a:xfrm>
        </p:grpSpPr>
        <p:sp>
          <p:nvSpPr>
            <p:cNvPr id="18638" name="Freeform 217"/>
            <p:cNvSpPr>
              <a:spLocks/>
            </p:cNvSpPr>
            <p:nvPr/>
          </p:nvSpPr>
          <p:spPr bwMode="auto">
            <a:xfrm>
              <a:off x="1540" y="2682"/>
              <a:ext cx="44" cy="276"/>
            </a:xfrm>
            <a:custGeom>
              <a:avLst/>
              <a:gdLst>
                <a:gd name="T0" fmla="*/ 2 w 56"/>
                <a:gd name="T1" fmla="*/ 0 h 390"/>
                <a:gd name="T2" fmla="*/ 2 w 56"/>
                <a:gd name="T3" fmla="*/ 1 h 390"/>
                <a:gd name="T4" fmla="*/ 2 w 56"/>
                <a:gd name="T5" fmla="*/ 1 h 390"/>
                <a:gd name="T6" fmla="*/ 2 w 56"/>
                <a:gd name="T7" fmla="*/ 1 h 390"/>
                <a:gd name="T8" fmla="*/ 2 w 56"/>
                <a:gd name="T9" fmla="*/ 1 h 390"/>
                <a:gd name="T10" fmla="*/ 0 60000 65536"/>
                <a:gd name="T11" fmla="*/ 0 60000 65536"/>
                <a:gd name="T12" fmla="*/ 0 60000 65536"/>
                <a:gd name="T13" fmla="*/ 0 60000 65536"/>
                <a:gd name="T14" fmla="*/ 0 60000 65536"/>
                <a:gd name="T15" fmla="*/ 0 w 56"/>
                <a:gd name="T16" fmla="*/ 0 h 390"/>
                <a:gd name="T17" fmla="*/ 56 w 56"/>
                <a:gd name="T18" fmla="*/ 390 h 390"/>
              </a:gdLst>
              <a:ahLst/>
              <a:cxnLst>
                <a:cxn ang="T10">
                  <a:pos x="T0" y="T1"/>
                </a:cxn>
                <a:cxn ang="T11">
                  <a:pos x="T2" y="T3"/>
                </a:cxn>
                <a:cxn ang="T12">
                  <a:pos x="T4" y="T5"/>
                </a:cxn>
                <a:cxn ang="T13">
                  <a:pos x="T6" y="T7"/>
                </a:cxn>
                <a:cxn ang="T14">
                  <a:pos x="T8" y="T9"/>
                </a:cxn>
              </a:cxnLst>
              <a:rect l="T15" t="T16" r="T17" b="T18"/>
              <a:pathLst>
                <a:path w="56" h="390">
                  <a:moveTo>
                    <a:pt x="46" y="0"/>
                  </a:moveTo>
                  <a:cubicBezTo>
                    <a:pt x="0" y="39"/>
                    <a:pt x="8" y="81"/>
                    <a:pt x="30" y="119"/>
                  </a:cubicBezTo>
                  <a:cubicBezTo>
                    <a:pt x="41" y="137"/>
                    <a:pt x="54" y="154"/>
                    <a:pt x="55" y="173"/>
                  </a:cubicBezTo>
                  <a:cubicBezTo>
                    <a:pt x="56" y="206"/>
                    <a:pt x="18" y="244"/>
                    <a:pt x="11" y="275"/>
                  </a:cubicBezTo>
                  <a:cubicBezTo>
                    <a:pt x="2" y="314"/>
                    <a:pt x="41" y="342"/>
                    <a:pt x="46" y="390"/>
                  </a:cubicBezTo>
                </a:path>
              </a:pathLst>
            </a:custGeom>
            <a:noFill/>
            <a:ln w="28575" cap="rnd">
              <a:solidFill>
                <a:srgbClr val="FF0000"/>
              </a:solidFill>
              <a:prstDash val="sysDot"/>
              <a:round/>
              <a:headEnd/>
              <a:tailEnd/>
            </a:ln>
          </p:spPr>
          <p:txBody>
            <a:bodyPr/>
            <a:lstStyle/>
            <a:p>
              <a:endParaRPr lang="en-US" sz="2700"/>
            </a:p>
          </p:txBody>
        </p:sp>
        <p:sp>
          <p:nvSpPr>
            <p:cNvPr id="18639" name="Freeform 218"/>
            <p:cNvSpPr>
              <a:spLocks/>
            </p:cNvSpPr>
            <p:nvPr/>
          </p:nvSpPr>
          <p:spPr bwMode="auto">
            <a:xfrm>
              <a:off x="1660" y="2664"/>
              <a:ext cx="44" cy="276"/>
            </a:xfrm>
            <a:custGeom>
              <a:avLst/>
              <a:gdLst>
                <a:gd name="T0" fmla="*/ 2 w 56"/>
                <a:gd name="T1" fmla="*/ 0 h 390"/>
                <a:gd name="T2" fmla="*/ 2 w 56"/>
                <a:gd name="T3" fmla="*/ 1 h 390"/>
                <a:gd name="T4" fmla="*/ 2 w 56"/>
                <a:gd name="T5" fmla="*/ 1 h 390"/>
                <a:gd name="T6" fmla="*/ 2 w 56"/>
                <a:gd name="T7" fmla="*/ 1 h 390"/>
                <a:gd name="T8" fmla="*/ 2 w 56"/>
                <a:gd name="T9" fmla="*/ 1 h 390"/>
                <a:gd name="T10" fmla="*/ 0 60000 65536"/>
                <a:gd name="T11" fmla="*/ 0 60000 65536"/>
                <a:gd name="T12" fmla="*/ 0 60000 65536"/>
                <a:gd name="T13" fmla="*/ 0 60000 65536"/>
                <a:gd name="T14" fmla="*/ 0 60000 65536"/>
                <a:gd name="T15" fmla="*/ 0 w 56"/>
                <a:gd name="T16" fmla="*/ 0 h 390"/>
                <a:gd name="T17" fmla="*/ 56 w 56"/>
                <a:gd name="T18" fmla="*/ 390 h 390"/>
              </a:gdLst>
              <a:ahLst/>
              <a:cxnLst>
                <a:cxn ang="T10">
                  <a:pos x="T0" y="T1"/>
                </a:cxn>
                <a:cxn ang="T11">
                  <a:pos x="T2" y="T3"/>
                </a:cxn>
                <a:cxn ang="T12">
                  <a:pos x="T4" y="T5"/>
                </a:cxn>
                <a:cxn ang="T13">
                  <a:pos x="T6" y="T7"/>
                </a:cxn>
                <a:cxn ang="T14">
                  <a:pos x="T8" y="T9"/>
                </a:cxn>
              </a:cxnLst>
              <a:rect l="T15" t="T16" r="T17" b="T18"/>
              <a:pathLst>
                <a:path w="56" h="390">
                  <a:moveTo>
                    <a:pt x="46" y="0"/>
                  </a:moveTo>
                  <a:cubicBezTo>
                    <a:pt x="0" y="39"/>
                    <a:pt x="8" y="81"/>
                    <a:pt x="30" y="119"/>
                  </a:cubicBezTo>
                  <a:cubicBezTo>
                    <a:pt x="41" y="137"/>
                    <a:pt x="54" y="154"/>
                    <a:pt x="55" y="173"/>
                  </a:cubicBezTo>
                  <a:cubicBezTo>
                    <a:pt x="56" y="206"/>
                    <a:pt x="18" y="244"/>
                    <a:pt x="11" y="275"/>
                  </a:cubicBezTo>
                  <a:cubicBezTo>
                    <a:pt x="2" y="314"/>
                    <a:pt x="41" y="342"/>
                    <a:pt x="46" y="390"/>
                  </a:cubicBezTo>
                </a:path>
              </a:pathLst>
            </a:custGeom>
            <a:noFill/>
            <a:ln w="28575" cap="rnd">
              <a:solidFill>
                <a:srgbClr val="FF0000"/>
              </a:solidFill>
              <a:prstDash val="sysDot"/>
              <a:round/>
              <a:headEnd/>
              <a:tailEnd/>
            </a:ln>
          </p:spPr>
          <p:txBody>
            <a:bodyPr/>
            <a:lstStyle/>
            <a:p>
              <a:endParaRPr lang="en-US" sz="2700"/>
            </a:p>
          </p:txBody>
        </p:sp>
        <p:sp>
          <p:nvSpPr>
            <p:cNvPr id="18640" name="Freeform 219"/>
            <p:cNvSpPr>
              <a:spLocks/>
            </p:cNvSpPr>
            <p:nvPr/>
          </p:nvSpPr>
          <p:spPr bwMode="auto">
            <a:xfrm>
              <a:off x="1798" y="2688"/>
              <a:ext cx="44" cy="276"/>
            </a:xfrm>
            <a:custGeom>
              <a:avLst/>
              <a:gdLst>
                <a:gd name="T0" fmla="*/ 2 w 56"/>
                <a:gd name="T1" fmla="*/ 0 h 390"/>
                <a:gd name="T2" fmla="*/ 2 w 56"/>
                <a:gd name="T3" fmla="*/ 1 h 390"/>
                <a:gd name="T4" fmla="*/ 2 w 56"/>
                <a:gd name="T5" fmla="*/ 1 h 390"/>
                <a:gd name="T6" fmla="*/ 2 w 56"/>
                <a:gd name="T7" fmla="*/ 1 h 390"/>
                <a:gd name="T8" fmla="*/ 2 w 56"/>
                <a:gd name="T9" fmla="*/ 1 h 390"/>
                <a:gd name="T10" fmla="*/ 0 60000 65536"/>
                <a:gd name="T11" fmla="*/ 0 60000 65536"/>
                <a:gd name="T12" fmla="*/ 0 60000 65536"/>
                <a:gd name="T13" fmla="*/ 0 60000 65536"/>
                <a:gd name="T14" fmla="*/ 0 60000 65536"/>
                <a:gd name="T15" fmla="*/ 0 w 56"/>
                <a:gd name="T16" fmla="*/ 0 h 390"/>
                <a:gd name="T17" fmla="*/ 56 w 56"/>
                <a:gd name="T18" fmla="*/ 390 h 390"/>
              </a:gdLst>
              <a:ahLst/>
              <a:cxnLst>
                <a:cxn ang="T10">
                  <a:pos x="T0" y="T1"/>
                </a:cxn>
                <a:cxn ang="T11">
                  <a:pos x="T2" y="T3"/>
                </a:cxn>
                <a:cxn ang="T12">
                  <a:pos x="T4" y="T5"/>
                </a:cxn>
                <a:cxn ang="T13">
                  <a:pos x="T6" y="T7"/>
                </a:cxn>
                <a:cxn ang="T14">
                  <a:pos x="T8" y="T9"/>
                </a:cxn>
              </a:cxnLst>
              <a:rect l="T15" t="T16" r="T17" b="T18"/>
              <a:pathLst>
                <a:path w="56" h="390">
                  <a:moveTo>
                    <a:pt x="46" y="0"/>
                  </a:moveTo>
                  <a:cubicBezTo>
                    <a:pt x="0" y="39"/>
                    <a:pt x="8" y="81"/>
                    <a:pt x="30" y="119"/>
                  </a:cubicBezTo>
                  <a:cubicBezTo>
                    <a:pt x="41" y="137"/>
                    <a:pt x="54" y="154"/>
                    <a:pt x="55" y="173"/>
                  </a:cubicBezTo>
                  <a:cubicBezTo>
                    <a:pt x="56" y="206"/>
                    <a:pt x="18" y="244"/>
                    <a:pt x="11" y="275"/>
                  </a:cubicBezTo>
                  <a:cubicBezTo>
                    <a:pt x="2" y="314"/>
                    <a:pt x="41" y="342"/>
                    <a:pt x="46" y="390"/>
                  </a:cubicBezTo>
                </a:path>
              </a:pathLst>
            </a:custGeom>
            <a:noFill/>
            <a:ln w="28575" cap="rnd">
              <a:solidFill>
                <a:srgbClr val="FF0000"/>
              </a:solidFill>
              <a:prstDash val="sysDot"/>
              <a:round/>
              <a:headEnd/>
              <a:tailEnd/>
            </a:ln>
          </p:spPr>
          <p:txBody>
            <a:bodyPr/>
            <a:lstStyle/>
            <a:p>
              <a:endParaRPr lang="en-US" sz="2700"/>
            </a:p>
          </p:txBody>
        </p:sp>
        <p:sp>
          <p:nvSpPr>
            <p:cNvPr id="18641" name="Freeform 220"/>
            <p:cNvSpPr>
              <a:spLocks/>
            </p:cNvSpPr>
            <p:nvPr/>
          </p:nvSpPr>
          <p:spPr bwMode="auto">
            <a:xfrm>
              <a:off x="1930" y="2664"/>
              <a:ext cx="44" cy="276"/>
            </a:xfrm>
            <a:custGeom>
              <a:avLst/>
              <a:gdLst>
                <a:gd name="T0" fmla="*/ 2 w 56"/>
                <a:gd name="T1" fmla="*/ 0 h 390"/>
                <a:gd name="T2" fmla="*/ 2 w 56"/>
                <a:gd name="T3" fmla="*/ 1 h 390"/>
                <a:gd name="T4" fmla="*/ 2 w 56"/>
                <a:gd name="T5" fmla="*/ 1 h 390"/>
                <a:gd name="T6" fmla="*/ 2 w 56"/>
                <a:gd name="T7" fmla="*/ 1 h 390"/>
                <a:gd name="T8" fmla="*/ 2 w 56"/>
                <a:gd name="T9" fmla="*/ 1 h 390"/>
                <a:gd name="T10" fmla="*/ 0 60000 65536"/>
                <a:gd name="T11" fmla="*/ 0 60000 65536"/>
                <a:gd name="T12" fmla="*/ 0 60000 65536"/>
                <a:gd name="T13" fmla="*/ 0 60000 65536"/>
                <a:gd name="T14" fmla="*/ 0 60000 65536"/>
                <a:gd name="T15" fmla="*/ 0 w 56"/>
                <a:gd name="T16" fmla="*/ 0 h 390"/>
                <a:gd name="T17" fmla="*/ 56 w 56"/>
                <a:gd name="T18" fmla="*/ 390 h 390"/>
              </a:gdLst>
              <a:ahLst/>
              <a:cxnLst>
                <a:cxn ang="T10">
                  <a:pos x="T0" y="T1"/>
                </a:cxn>
                <a:cxn ang="T11">
                  <a:pos x="T2" y="T3"/>
                </a:cxn>
                <a:cxn ang="T12">
                  <a:pos x="T4" y="T5"/>
                </a:cxn>
                <a:cxn ang="T13">
                  <a:pos x="T6" y="T7"/>
                </a:cxn>
                <a:cxn ang="T14">
                  <a:pos x="T8" y="T9"/>
                </a:cxn>
              </a:cxnLst>
              <a:rect l="T15" t="T16" r="T17" b="T18"/>
              <a:pathLst>
                <a:path w="56" h="390">
                  <a:moveTo>
                    <a:pt x="46" y="0"/>
                  </a:moveTo>
                  <a:cubicBezTo>
                    <a:pt x="0" y="39"/>
                    <a:pt x="8" y="81"/>
                    <a:pt x="30" y="119"/>
                  </a:cubicBezTo>
                  <a:cubicBezTo>
                    <a:pt x="41" y="137"/>
                    <a:pt x="54" y="154"/>
                    <a:pt x="55" y="173"/>
                  </a:cubicBezTo>
                  <a:cubicBezTo>
                    <a:pt x="56" y="206"/>
                    <a:pt x="18" y="244"/>
                    <a:pt x="11" y="275"/>
                  </a:cubicBezTo>
                  <a:cubicBezTo>
                    <a:pt x="2" y="314"/>
                    <a:pt x="41" y="342"/>
                    <a:pt x="46" y="390"/>
                  </a:cubicBezTo>
                </a:path>
              </a:pathLst>
            </a:custGeom>
            <a:noFill/>
            <a:ln w="28575" cap="rnd">
              <a:solidFill>
                <a:srgbClr val="FF0000"/>
              </a:solidFill>
              <a:prstDash val="sysDot"/>
              <a:round/>
              <a:headEnd/>
              <a:tailEnd/>
            </a:ln>
          </p:spPr>
          <p:txBody>
            <a:bodyPr/>
            <a:lstStyle/>
            <a:p>
              <a:endParaRPr lang="en-US" sz="2700"/>
            </a:p>
          </p:txBody>
        </p:sp>
      </p:grpSp>
      <p:sp>
        <p:nvSpPr>
          <p:cNvPr id="18637" name="Freeform 225"/>
          <p:cNvSpPr>
            <a:spLocks/>
          </p:cNvSpPr>
          <p:nvPr/>
        </p:nvSpPr>
        <p:spPr bwMode="auto">
          <a:xfrm>
            <a:off x="2089549" y="4250645"/>
            <a:ext cx="475058" cy="188564"/>
          </a:xfrm>
          <a:custGeom>
            <a:avLst/>
            <a:gdLst>
              <a:gd name="T0" fmla="*/ 288 w 288"/>
              <a:gd name="T1" fmla="*/ 0 h 264"/>
              <a:gd name="T2" fmla="*/ 108 w 288"/>
              <a:gd name="T3" fmla="*/ 1 h 264"/>
              <a:gd name="T4" fmla="*/ 0 w 288"/>
              <a:gd name="T5" fmla="*/ 1 h 264"/>
              <a:gd name="T6" fmla="*/ 0 60000 65536"/>
              <a:gd name="T7" fmla="*/ 0 60000 65536"/>
              <a:gd name="T8" fmla="*/ 0 60000 65536"/>
              <a:gd name="T9" fmla="*/ 0 w 288"/>
              <a:gd name="T10" fmla="*/ 0 h 264"/>
              <a:gd name="T11" fmla="*/ 288 w 288"/>
              <a:gd name="T12" fmla="*/ 264 h 264"/>
            </a:gdLst>
            <a:ahLst/>
            <a:cxnLst>
              <a:cxn ang="T6">
                <a:pos x="T0" y="T1"/>
              </a:cxn>
              <a:cxn ang="T7">
                <a:pos x="T2" y="T3"/>
              </a:cxn>
              <a:cxn ang="T8">
                <a:pos x="T4" y="T5"/>
              </a:cxn>
            </a:cxnLst>
            <a:rect l="T9" t="T10" r="T11" b="T12"/>
            <a:pathLst>
              <a:path w="288" h="264">
                <a:moveTo>
                  <a:pt x="288" y="0"/>
                </a:moveTo>
                <a:cubicBezTo>
                  <a:pt x="222" y="80"/>
                  <a:pt x="156" y="160"/>
                  <a:pt x="108" y="204"/>
                </a:cubicBezTo>
                <a:cubicBezTo>
                  <a:pt x="60" y="248"/>
                  <a:pt x="11" y="241"/>
                  <a:pt x="0" y="264"/>
                </a:cubicBezTo>
              </a:path>
            </a:pathLst>
          </a:custGeom>
          <a:noFill/>
          <a:ln w="38100">
            <a:solidFill>
              <a:srgbClr val="0000FF"/>
            </a:solidFill>
            <a:round/>
            <a:headEnd/>
            <a:tailEnd type="triangle" w="sm" len="sm"/>
          </a:ln>
        </p:spPr>
        <p:txBody>
          <a:bodyPr/>
          <a:lstStyle/>
          <a:p>
            <a:endParaRPr lang="en-US" sz="2700"/>
          </a:p>
        </p:txBody>
      </p:sp>
      <p:grpSp>
        <p:nvGrpSpPr>
          <p:cNvPr id="18625" name="Group 227"/>
          <p:cNvGrpSpPr>
            <a:grpSpLocks/>
          </p:cNvGrpSpPr>
          <p:nvPr/>
        </p:nvGrpSpPr>
        <p:grpSpPr bwMode="auto">
          <a:xfrm flipH="1">
            <a:off x="6444853" y="3818336"/>
            <a:ext cx="348854" cy="921544"/>
            <a:chOff x="2068" y="2458"/>
            <a:chExt cx="438" cy="1196"/>
          </a:xfrm>
        </p:grpSpPr>
        <p:sp>
          <p:nvSpPr>
            <p:cNvPr id="18630" name="Line 228"/>
            <p:cNvSpPr>
              <a:spLocks noChangeShapeType="1"/>
            </p:cNvSpPr>
            <p:nvPr/>
          </p:nvSpPr>
          <p:spPr bwMode="auto">
            <a:xfrm>
              <a:off x="2412" y="2460"/>
              <a:ext cx="0" cy="366"/>
            </a:xfrm>
            <a:prstGeom prst="line">
              <a:avLst/>
            </a:prstGeom>
            <a:noFill/>
            <a:ln w="28575" cap="rnd">
              <a:solidFill>
                <a:srgbClr val="0000FF"/>
              </a:solidFill>
              <a:round/>
              <a:headEnd type="none" w="med" len="med"/>
              <a:tailEnd type="triangle" w="med" len="med"/>
            </a:ln>
          </p:spPr>
          <p:txBody>
            <a:bodyPr/>
            <a:lstStyle/>
            <a:p>
              <a:endParaRPr lang="en-US" sz="2700"/>
            </a:p>
          </p:txBody>
        </p:sp>
        <p:sp>
          <p:nvSpPr>
            <p:cNvPr id="18631" name="Line 229"/>
            <p:cNvSpPr>
              <a:spLocks noChangeShapeType="1"/>
            </p:cNvSpPr>
            <p:nvPr/>
          </p:nvSpPr>
          <p:spPr bwMode="auto">
            <a:xfrm>
              <a:off x="2506" y="2458"/>
              <a:ext cx="0" cy="366"/>
            </a:xfrm>
            <a:prstGeom prst="line">
              <a:avLst/>
            </a:prstGeom>
            <a:noFill/>
            <a:ln w="28575" cap="rnd">
              <a:solidFill>
                <a:srgbClr val="0000FF"/>
              </a:solidFill>
              <a:round/>
              <a:headEnd type="none" w="med" len="med"/>
              <a:tailEnd type="triangle" w="med" len="med"/>
            </a:ln>
          </p:spPr>
          <p:txBody>
            <a:bodyPr/>
            <a:lstStyle/>
            <a:p>
              <a:endParaRPr lang="en-US" sz="2700"/>
            </a:p>
          </p:txBody>
        </p:sp>
        <p:sp>
          <p:nvSpPr>
            <p:cNvPr id="18632" name="Freeform 230"/>
            <p:cNvSpPr>
              <a:spLocks/>
            </p:cNvSpPr>
            <p:nvPr/>
          </p:nvSpPr>
          <p:spPr bwMode="auto">
            <a:xfrm>
              <a:off x="2112" y="3246"/>
              <a:ext cx="360" cy="408"/>
            </a:xfrm>
            <a:custGeom>
              <a:avLst/>
              <a:gdLst>
                <a:gd name="T0" fmla="*/ 360 w 360"/>
                <a:gd name="T1" fmla="*/ 0 h 450"/>
                <a:gd name="T2" fmla="*/ 276 w 360"/>
                <a:gd name="T3" fmla="*/ 39 h 450"/>
                <a:gd name="T4" fmla="*/ 0 w 360"/>
                <a:gd name="T5" fmla="*/ 70 h 450"/>
                <a:gd name="T6" fmla="*/ 0 60000 65536"/>
                <a:gd name="T7" fmla="*/ 0 60000 65536"/>
                <a:gd name="T8" fmla="*/ 0 60000 65536"/>
                <a:gd name="T9" fmla="*/ 0 w 360"/>
                <a:gd name="T10" fmla="*/ 0 h 450"/>
                <a:gd name="T11" fmla="*/ 360 w 360"/>
                <a:gd name="T12" fmla="*/ 450 h 450"/>
              </a:gdLst>
              <a:ahLst/>
              <a:cxnLst>
                <a:cxn ang="T6">
                  <a:pos x="T0" y="T1"/>
                </a:cxn>
                <a:cxn ang="T7">
                  <a:pos x="T2" y="T3"/>
                </a:cxn>
                <a:cxn ang="T8">
                  <a:pos x="T4" y="T5"/>
                </a:cxn>
              </a:cxnLst>
              <a:rect l="T9" t="T10" r="T11" b="T12"/>
              <a:pathLst>
                <a:path w="360" h="450">
                  <a:moveTo>
                    <a:pt x="360" y="0"/>
                  </a:moveTo>
                  <a:cubicBezTo>
                    <a:pt x="348" y="88"/>
                    <a:pt x="336" y="177"/>
                    <a:pt x="276" y="252"/>
                  </a:cubicBezTo>
                  <a:cubicBezTo>
                    <a:pt x="216" y="327"/>
                    <a:pt x="46" y="418"/>
                    <a:pt x="0" y="450"/>
                  </a:cubicBezTo>
                </a:path>
              </a:pathLst>
            </a:custGeom>
            <a:noFill/>
            <a:ln w="28575" cap="rnd">
              <a:solidFill>
                <a:srgbClr val="0000FF"/>
              </a:solidFill>
              <a:round/>
              <a:headEnd type="none" w="med" len="med"/>
              <a:tailEnd type="triangle" w="med" len="med"/>
            </a:ln>
          </p:spPr>
          <p:txBody>
            <a:bodyPr/>
            <a:lstStyle/>
            <a:p>
              <a:endParaRPr lang="en-US" sz="2700"/>
            </a:p>
          </p:txBody>
        </p:sp>
        <p:sp>
          <p:nvSpPr>
            <p:cNvPr id="18633" name="Freeform 231"/>
            <p:cNvSpPr>
              <a:spLocks/>
            </p:cNvSpPr>
            <p:nvPr/>
          </p:nvSpPr>
          <p:spPr bwMode="auto">
            <a:xfrm>
              <a:off x="2068" y="3166"/>
              <a:ext cx="330" cy="402"/>
            </a:xfrm>
            <a:custGeom>
              <a:avLst/>
              <a:gdLst>
                <a:gd name="T0" fmla="*/ 69 w 360"/>
                <a:gd name="T1" fmla="*/ 0 h 450"/>
                <a:gd name="T2" fmla="*/ 53 w 360"/>
                <a:gd name="T3" fmla="*/ 29 h 450"/>
                <a:gd name="T4" fmla="*/ 0 w 360"/>
                <a:gd name="T5" fmla="*/ 53 h 450"/>
                <a:gd name="T6" fmla="*/ 0 60000 65536"/>
                <a:gd name="T7" fmla="*/ 0 60000 65536"/>
                <a:gd name="T8" fmla="*/ 0 60000 65536"/>
                <a:gd name="T9" fmla="*/ 0 w 360"/>
                <a:gd name="T10" fmla="*/ 0 h 450"/>
                <a:gd name="T11" fmla="*/ 360 w 360"/>
                <a:gd name="T12" fmla="*/ 450 h 450"/>
              </a:gdLst>
              <a:ahLst/>
              <a:cxnLst>
                <a:cxn ang="T6">
                  <a:pos x="T0" y="T1"/>
                </a:cxn>
                <a:cxn ang="T7">
                  <a:pos x="T2" y="T3"/>
                </a:cxn>
                <a:cxn ang="T8">
                  <a:pos x="T4" y="T5"/>
                </a:cxn>
              </a:cxnLst>
              <a:rect l="T9" t="T10" r="T11" b="T12"/>
              <a:pathLst>
                <a:path w="360" h="450">
                  <a:moveTo>
                    <a:pt x="360" y="0"/>
                  </a:moveTo>
                  <a:cubicBezTo>
                    <a:pt x="348" y="88"/>
                    <a:pt x="336" y="177"/>
                    <a:pt x="276" y="252"/>
                  </a:cubicBezTo>
                  <a:cubicBezTo>
                    <a:pt x="216" y="327"/>
                    <a:pt x="46" y="418"/>
                    <a:pt x="0" y="450"/>
                  </a:cubicBezTo>
                </a:path>
              </a:pathLst>
            </a:custGeom>
            <a:noFill/>
            <a:ln w="28575" cap="rnd">
              <a:solidFill>
                <a:srgbClr val="0000FF"/>
              </a:solidFill>
              <a:round/>
              <a:headEnd type="none" w="med" len="med"/>
              <a:tailEnd type="triangle" w="med" len="med"/>
            </a:ln>
          </p:spPr>
          <p:txBody>
            <a:bodyPr/>
            <a:lstStyle/>
            <a:p>
              <a:endParaRPr lang="en-US" sz="2700"/>
            </a:p>
          </p:txBody>
        </p:sp>
      </p:grpSp>
      <p:sp>
        <p:nvSpPr>
          <p:cNvPr id="18536" name="Rectangle 236"/>
          <p:cNvSpPr>
            <a:spLocks noChangeArrowheads="1"/>
          </p:cNvSpPr>
          <p:nvPr/>
        </p:nvSpPr>
        <p:spPr bwMode="auto">
          <a:xfrm flipH="1">
            <a:off x="3699273" y="2399989"/>
            <a:ext cx="1921669" cy="507831"/>
          </a:xfrm>
          <a:prstGeom prst="rect">
            <a:avLst/>
          </a:prstGeom>
          <a:gradFill rotWithShape="1">
            <a:gsLst>
              <a:gs pos="0">
                <a:srgbClr val="767676"/>
              </a:gs>
              <a:gs pos="50000">
                <a:srgbClr val="FFFFFF"/>
              </a:gs>
              <a:gs pos="100000">
                <a:srgbClr val="767676"/>
              </a:gs>
            </a:gsLst>
            <a:lin ang="5400000" scaled="1"/>
          </a:gradFill>
          <a:ln w="6350">
            <a:solidFill>
              <a:schemeClr val="tx2"/>
            </a:solidFill>
            <a:miter lim="800000"/>
            <a:headEnd/>
            <a:tailEnd/>
          </a:ln>
        </p:spPr>
        <p:txBody>
          <a:bodyPr wrap="square" anchor="ctr">
            <a:spAutoFit/>
          </a:bodyPr>
          <a:lstStyle/>
          <a:p>
            <a:endParaRPr lang="en-US" sz="2700"/>
          </a:p>
        </p:txBody>
      </p:sp>
      <p:grpSp>
        <p:nvGrpSpPr>
          <p:cNvPr id="4" name="Group 3"/>
          <p:cNvGrpSpPr/>
          <p:nvPr/>
        </p:nvGrpSpPr>
        <p:grpSpPr>
          <a:xfrm>
            <a:off x="5873354" y="2809877"/>
            <a:ext cx="607218" cy="876300"/>
            <a:chOff x="7831139" y="2603503"/>
            <a:chExt cx="809624" cy="1168400"/>
          </a:xfrm>
        </p:grpSpPr>
        <p:sp>
          <p:nvSpPr>
            <p:cNvPr id="18626" name="Freeform 232"/>
            <p:cNvSpPr>
              <a:spLocks/>
            </p:cNvSpPr>
            <p:nvPr/>
          </p:nvSpPr>
          <p:spPr bwMode="auto">
            <a:xfrm flipH="1">
              <a:off x="8416925" y="2697164"/>
              <a:ext cx="223838" cy="96838"/>
            </a:xfrm>
            <a:custGeom>
              <a:avLst/>
              <a:gdLst>
                <a:gd name="T0" fmla="*/ 1 w 210"/>
                <a:gd name="T1" fmla="*/ 2 h 78"/>
                <a:gd name="T2" fmla="*/ 1 w 210"/>
                <a:gd name="T3" fmla="*/ 2 h 78"/>
                <a:gd name="T4" fmla="*/ 1 w 210"/>
                <a:gd name="T5" fmla="*/ 2 h 78"/>
                <a:gd name="T6" fmla="*/ 1 w 210"/>
                <a:gd name="T7" fmla="*/ 2 h 78"/>
                <a:gd name="T8" fmla="*/ 0 60000 65536"/>
                <a:gd name="T9" fmla="*/ 0 60000 65536"/>
                <a:gd name="T10" fmla="*/ 0 60000 65536"/>
                <a:gd name="T11" fmla="*/ 0 60000 65536"/>
                <a:gd name="T12" fmla="*/ 0 w 210"/>
                <a:gd name="T13" fmla="*/ 0 h 78"/>
                <a:gd name="T14" fmla="*/ 210 w 210"/>
                <a:gd name="T15" fmla="*/ 78 h 78"/>
              </a:gdLst>
              <a:ahLst/>
              <a:cxnLst>
                <a:cxn ang="T8">
                  <a:pos x="T0" y="T1"/>
                </a:cxn>
                <a:cxn ang="T9">
                  <a:pos x="T2" y="T3"/>
                </a:cxn>
                <a:cxn ang="T10">
                  <a:pos x="T4" y="T5"/>
                </a:cxn>
                <a:cxn ang="T11">
                  <a:pos x="T6" y="T7"/>
                </a:cxn>
              </a:cxnLst>
              <a:rect l="T12" t="T13" r="T14" b="T15"/>
              <a:pathLst>
                <a:path w="210" h="78">
                  <a:moveTo>
                    <a:pt x="210" y="6"/>
                  </a:moveTo>
                  <a:cubicBezTo>
                    <a:pt x="152" y="3"/>
                    <a:pt x="94" y="0"/>
                    <a:pt x="60" y="6"/>
                  </a:cubicBezTo>
                  <a:cubicBezTo>
                    <a:pt x="26" y="12"/>
                    <a:pt x="18" y="33"/>
                    <a:pt x="9" y="45"/>
                  </a:cubicBezTo>
                  <a:cubicBezTo>
                    <a:pt x="0" y="57"/>
                    <a:pt x="1" y="67"/>
                    <a:pt x="3" y="78"/>
                  </a:cubicBezTo>
                </a:path>
              </a:pathLst>
            </a:custGeom>
            <a:noFill/>
            <a:ln w="28575">
              <a:solidFill>
                <a:srgbClr val="0000FF"/>
              </a:solidFill>
              <a:round/>
              <a:headEnd type="none" w="med" len="med"/>
              <a:tailEnd type="triangle" w="med" len="med"/>
            </a:ln>
          </p:spPr>
          <p:txBody>
            <a:bodyPr/>
            <a:lstStyle/>
            <a:p>
              <a:endParaRPr lang="en-US" sz="2700"/>
            </a:p>
          </p:txBody>
        </p:sp>
        <p:sp>
          <p:nvSpPr>
            <p:cNvPr id="18627" name="Freeform 233"/>
            <p:cNvSpPr>
              <a:spLocks/>
            </p:cNvSpPr>
            <p:nvPr/>
          </p:nvSpPr>
          <p:spPr bwMode="auto">
            <a:xfrm flipH="1">
              <a:off x="8391525" y="3003552"/>
              <a:ext cx="222250" cy="96838"/>
            </a:xfrm>
            <a:custGeom>
              <a:avLst/>
              <a:gdLst>
                <a:gd name="T0" fmla="*/ 1 w 210"/>
                <a:gd name="T1" fmla="*/ 2 h 78"/>
                <a:gd name="T2" fmla="*/ 1 w 210"/>
                <a:gd name="T3" fmla="*/ 2 h 78"/>
                <a:gd name="T4" fmla="*/ 1 w 210"/>
                <a:gd name="T5" fmla="*/ 2 h 78"/>
                <a:gd name="T6" fmla="*/ 1 w 210"/>
                <a:gd name="T7" fmla="*/ 2 h 78"/>
                <a:gd name="T8" fmla="*/ 0 60000 65536"/>
                <a:gd name="T9" fmla="*/ 0 60000 65536"/>
                <a:gd name="T10" fmla="*/ 0 60000 65536"/>
                <a:gd name="T11" fmla="*/ 0 60000 65536"/>
                <a:gd name="T12" fmla="*/ 0 w 210"/>
                <a:gd name="T13" fmla="*/ 0 h 78"/>
                <a:gd name="T14" fmla="*/ 210 w 210"/>
                <a:gd name="T15" fmla="*/ 78 h 78"/>
              </a:gdLst>
              <a:ahLst/>
              <a:cxnLst>
                <a:cxn ang="T8">
                  <a:pos x="T0" y="T1"/>
                </a:cxn>
                <a:cxn ang="T9">
                  <a:pos x="T2" y="T3"/>
                </a:cxn>
                <a:cxn ang="T10">
                  <a:pos x="T4" y="T5"/>
                </a:cxn>
                <a:cxn ang="T11">
                  <a:pos x="T6" y="T7"/>
                </a:cxn>
              </a:cxnLst>
              <a:rect l="T12" t="T13" r="T14" b="T15"/>
              <a:pathLst>
                <a:path w="210" h="78">
                  <a:moveTo>
                    <a:pt x="210" y="6"/>
                  </a:moveTo>
                  <a:cubicBezTo>
                    <a:pt x="152" y="3"/>
                    <a:pt x="94" y="0"/>
                    <a:pt x="60" y="6"/>
                  </a:cubicBezTo>
                  <a:cubicBezTo>
                    <a:pt x="26" y="12"/>
                    <a:pt x="18" y="33"/>
                    <a:pt x="9" y="45"/>
                  </a:cubicBezTo>
                  <a:cubicBezTo>
                    <a:pt x="0" y="57"/>
                    <a:pt x="1" y="67"/>
                    <a:pt x="3" y="78"/>
                  </a:cubicBezTo>
                </a:path>
              </a:pathLst>
            </a:custGeom>
            <a:noFill/>
            <a:ln w="28575">
              <a:solidFill>
                <a:srgbClr val="0000FF"/>
              </a:solidFill>
              <a:round/>
              <a:headEnd type="none" w="med" len="med"/>
              <a:tailEnd type="triangle" w="med" len="med"/>
            </a:ln>
          </p:spPr>
          <p:txBody>
            <a:bodyPr/>
            <a:lstStyle/>
            <a:p>
              <a:endParaRPr lang="en-US" sz="2700"/>
            </a:p>
          </p:txBody>
        </p:sp>
        <p:sp>
          <p:nvSpPr>
            <p:cNvPr id="18628" name="Freeform 234"/>
            <p:cNvSpPr>
              <a:spLocks/>
            </p:cNvSpPr>
            <p:nvPr/>
          </p:nvSpPr>
          <p:spPr bwMode="auto">
            <a:xfrm flipH="1">
              <a:off x="8385175" y="3319464"/>
              <a:ext cx="222250" cy="95250"/>
            </a:xfrm>
            <a:custGeom>
              <a:avLst/>
              <a:gdLst>
                <a:gd name="T0" fmla="*/ 1 w 210"/>
                <a:gd name="T1" fmla="*/ 2 h 78"/>
                <a:gd name="T2" fmla="*/ 1 w 210"/>
                <a:gd name="T3" fmla="*/ 2 h 78"/>
                <a:gd name="T4" fmla="*/ 1 w 210"/>
                <a:gd name="T5" fmla="*/ 2 h 78"/>
                <a:gd name="T6" fmla="*/ 1 w 210"/>
                <a:gd name="T7" fmla="*/ 2 h 78"/>
                <a:gd name="T8" fmla="*/ 0 60000 65536"/>
                <a:gd name="T9" fmla="*/ 0 60000 65536"/>
                <a:gd name="T10" fmla="*/ 0 60000 65536"/>
                <a:gd name="T11" fmla="*/ 0 60000 65536"/>
                <a:gd name="T12" fmla="*/ 0 w 210"/>
                <a:gd name="T13" fmla="*/ 0 h 78"/>
                <a:gd name="T14" fmla="*/ 210 w 210"/>
                <a:gd name="T15" fmla="*/ 78 h 78"/>
              </a:gdLst>
              <a:ahLst/>
              <a:cxnLst>
                <a:cxn ang="T8">
                  <a:pos x="T0" y="T1"/>
                </a:cxn>
                <a:cxn ang="T9">
                  <a:pos x="T2" y="T3"/>
                </a:cxn>
                <a:cxn ang="T10">
                  <a:pos x="T4" y="T5"/>
                </a:cxn>
                <a:cxn ang="T11">
                  <a:pos x="T6" y="T7"/>
                </a:cxn>
              </a:cxnLst>
              <a:rect l="T12" t="T13" r="T14" b="T15"/>
              <a:pathLst>
                <a:path w="210" h="78">
                  <a:moveTo>
                    <a:pt x="210" y="6"/>
                  </a:moveTo>
                  <a:cubicBezTo>
                    <a:pt x="152" y="3"/>
                    <a:pt x="94" y="0"/>
                    <a:pt x="60" y="6"/>
                  </a:cubicBezTo>
                  <a:cubicBezTo>
                    <a:pt x="26" y="12"/>
                    <a:pt x="18" y="33"/>
                    <a:pt x="9" y="45"/>
                  </a:cubicBezTo>
                  <a:cubicBezTo>
                    <a:pt x="0" y="57"/>
                    <a:pt x="1" y="67"/>
                    <a:pt x="3" y="78"/>
                  </a:cubicBezTo>
                </a:path>
              </a:pathLst>
            </a:custGeom>
            <a:noFill/>
            <a:ln w="28575">
              <a:solidFill>
                <a:srgbClr val="0000FF"/>
              </a:solidFill>
              <a:round/>
              <a:headEnd type="none" w="med" len="med"/>
              <a:tailEnd type="triangle" w="med" len="med"/>
            </a:ln>
          </p:spPr>
          <p:txBody>
            <a:bodyPr/>
            <a:lstStyle/>
            <a:p>
              <a:endParaRPr lang="en-US" sz="2700"/>
            </a:p>
          </p:txBody>
        </p:sp>
        <p:sp>
          <p:nvSpPr>
            <p:cNvPr id="18629" name="Freeform 235"/>
            <p:cNvSpPr>
              <a:spLocks/>
            </p:cNvSpPr>
            <p:nvPr/>
          </p:nvSpPr>
          <p:spPr bwMode="auto">
            <a:xfrm flipH="1">
              <a:off x="8378825" y="3638552"/>
              <a:ext cx="222250" cy="96838"/>
            </a:xfrm>
            <a:custGeom>
              <a:avLst/>
              <a:gdLst>
                <a:gd name="T0" fmla="*/ 1 w 210"/>
                <a:gd name="T1" fmla="*/ 2 h 78"/>
                <a:gd name="T2" fmla="*/ 1 w 210"/>
                <a:gd name="T3" fmla="*/ 2 h 78"/>
                <a:gd name="T4" fmla="*/ 1 w 210"/>
                <a:gd name="T5" fmla="*/ 2 h 78"/>
                <a:gd name="T6" fmla="*/ 1 w 210"/>
                <a:gd name="T7" fmla="*/ 2 h 78"/>
                <a:gd name="T8" fmla="*/ 0 60000 65536"/>
                <a:gd name="T9" fmla="*/ 0 60000 65536"/>
                <a:gd name="T10" fmla="*/ 0 60000 65536"/>
                <a:gd name="T11" fmla="*/ 0 60000 65536"/>
                <a:gd name="T12" fmla="*/ 0 w 210"/>
                <a:gd name="T13" fmla="*/ 0 h 78"/>
                <a:gd name="T14" fmla="*/ 210 w 210"/>
                <a:gd name="T15" fmla="*/ 78 h 78"/>
              </a:gdLst>
              <a:ahLst/>
              <a:cxnLst>
                <a:cxn ang="T8">
                  <a:pos x="T0" y="T1"/>
                </a:cxn>
                <a:cxn ang="T9">
                  <a:pos x="T2" y="T3"/>
                </a:cxn>
                <a:cxn ang="T10">
                  <a:pos x="T4" y="T5"/>
                </a:cxn>
                <a:cxn ang="T11">
                  <a:pos x="T6" y="T7"/>
                </a:cxn>
              </a:cxnLst>
              <a:rect l="T12" t="T13" r="T14" b="T15"/>
              <a:pathLst>
                <a:path w="210" h="78">
                  <a:moveTo>
                    <a:pt x="210" y="6"/>
                  </a:moveTo>
                  <a:cubicBezTo>
                    <a:pt x="152" y="3"/>
                    <a:pt x="94" y="0"/>
                    <a:pt x="60" y="6"/>
                  </a:cubicBezTo>
                  <a:cubicBezTo>
                    <a:pt x="26" y="12"/>
                    <a:pt x="18" y="33"/>
                    <a:pt x="9" y="45"/>
                  </a:cubicBezTo>
                  <a:cubicBezTo>
                    <a:pt x="0" y="57"/>
                    <a:pt x="1" y="67"/>
                    <a:pt x="3" y="78"/>
                  </a:cubicBezTo>
                </a:path>
              </a:pathLst>
            </a:custGeom>
            <a:noFill/>
            <a:ln w="28575">
              <a:solidFill>
                <a:srgbClr val="0000FF"/>
              </a:solidFill>
              <a:round/>
              <a:headEnd type="none" w="med" len="med"/>
              <a:tailEnd type="triangle" w="med" len="med"/>
            </a:ln>
          </p:spPr>
          <p:txBody>
            <a:bodyPr/>
            <a:lstStyle/>
            <a:p>
              <a:endParaRPr lang="en-US" sz="2700"/>
            </a:p>
          </p:txBody>
        </p:sp>
        <p:grpSp>
          <p:nvGrpSpPr>
            <p:cNvPr id="18594" name="Group 246"/>
            <p:cNvGrpSpPr>
              <a:grpSpLocks/>
            </p:cNvGrpSpPr>
            <p:nvPr/>
          </p:nvGrpSpPr>
          <p:grpSpPr bwMode="auto">
            <a:xfrm flipH="1">
              <a:off x="7864477" y="2603503"/>
              <a:ext cx="474663" cy="223838"/>
              <a:chOff x="2839" y="1209"/>
              <a:chExt cx="447" cy="173"/>
            </a:xfrm>
          </p:grpSpPr>
          <p:grpSp>
            <p:nvGrpSpPr>
              <p:cNvPr id="18619" name="Group 247"/>
              <p:cNvGrpSpPr>
                <a:grpSpLocks/>
              </p:cNvGrpSpPr>
              <p:nvPr/>
            </p:nvGrpSpPr>
            <p:grpSpPr bwMode="auto">
              <a:xfrm>
                <a:off x="2839" y="1209"/>
                <a:ext cx="421" cy="43"/>
                <a:chOff x="2839" y="1209"/>
                <a:chExt cx="421" cy="43"/>
              </a:xfrm>
            </p:grpSpPr>
            <p:sp>
              <p:nvSpPr>
                <p:cNvPr id="18623" name="Freeform 248"/>
                <p:cNvSpPr>
                  <a:spLocks/>
                </p:cNvSpPr>
                <p:nvPr/>
              </p:nvSpPr>
              <p:spPr bwMode="auto">
                <a:xfrm>
                  <a:off x="3083"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sp>
              <p:nvSpPr>
                <p:cNvPr id="18624" name="Freeform 249"/>
                <p:cNvSpPr>
                  <a:spLocks/>
                </p:cNvSpPr>
                <p:nvPr/>
              </p:nvSpPr>
              <p:spPr bwMode="auto">
                <a:xfrm>
                  <a:off x="2839"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grpSp>
          <p:grpSp>
            <p:nvGrpSpPr>
              <p:cNvPr id="18620" name="Group 250"/>
              <p:cNvGrpSpPr>
                <a:grpSpLocks/>
              </p:cNvGrpSpPr>
              <p:nvPr/>
            </p:nvGrpSpPr>
            <p:grpSpPr bwMode="auto">
              <a:xfrm flipV="1">
                <a:off x="2865" y="1335"/>
                <a:ext cx="421" cy="47"/>
                <a:chOff x="2839" y="1209"/>
                <a:chExt cx="421" cy="43"/>
              </a:xfrm>
            </p:grpSpPr>
            <p:sp>
              <p:nvSpPr>
                <p:cNvPr id="18621" name="Freeform 251"/>
                <p:cNvSpPr>
                  <a:spLocks/>
                </p:cNvSpPr>
                <p:nvPr/>
              </p:nvSpPr>
              <p:spPr bwMode="auto">
                <a:xfrm>
                  <a:off x="3083"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sp>
              <p:nvSpPr>
                <p:cNvPr id="18622" name="Freeform 252"/>
                <p:cNvSpPr>
                  <a:spLocks/>
                </p:cNvSpPr>
                <p:nvPr/>
              </p:nvSpPr>
              <p:spPr bwMode="auto">
                <a:xfrm>
                  <a:off x="2839"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grpSp>
        </p:grpSp>
        <p:grpSp>
          <p:nvGrpSpPr>
            <p:cNvPr id="18597" name="Group 255"/>
            <p:cNvGrpSpPr>
              <a:grpSpLocks/>
            </p:cNvGrpSpPr>
            <p:nvPr/>
          </p:nvGrpSpPr>
          <p:grpSpPr bwMode="auto">
            <a:xfrm flipH="1">
              <a:off x="7843839" y="2916240"/>
              <a:ext cx="474663" cy="223838"/>
              <a:chOff x="2839" y="1209"/>
              <a:chExt cx="447" cy="173"/>
            </a:xfrm>
          </p:grpSpPr>
          <p:grpSp>
            <p:nvGrpSpPr>
              <p:cNvPr id="18613" name="Group 256"/>
              <p:cNvGrpSpPr>
                <a:grpSpLocks/>
              </p:cNvGrpSpPr>
              <p:nvPr/>
            </p:nvGrpSpPr>
            <p:grpSpPr bwMode="auto">
              <a:xfrm>
                <a:off x="2839" y="1209"/>
                <a:ext cx="421" cy="43"/>
                <a:chOff x="2839" y="1209"/>
                <a:chExt cx="421" cy="43"/>
              </a:xfrm>
            </p:grpSpPr>
            <p:sp>
              <p:nvSpPr>
                <p:cNvPr id="18617" name="Freeform 257"/>
                <p:cNvSpPr>
                  <a:spLocks/>
                </p:cNvSpPr>
                <p:nvPr/>
              </p:nvSpPr>
              <p:spPr bwMode="auto">
                <a:xfrm>
                  <a:off x="3083"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sp>
              <p:nvSpPr>
                <p:cNvPr id="18618" name="Freeform 258"/>
                <p:cNvSpPr>
                  <a:spLocks/>
                </p:cNvSpPr>
                <p:nvPr/>
              </p:nvSpPr>
              <p:spPr bwMode="auto">
                <a:xfrm>
                  <a:off x="2839"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grpSp>
          <p:grpSp>
            <p:nvGrpSpPr>
              <p:cNvPr id="18614" name="Group 259"/>
              <p:cNvGrpSpPr>
                <a:grpSpLocks/>
              </p:cNvGrpSpPr>
              <p:nvPr/>
            </p:nvGrpSpPr>
            <p:grpSpPr bwMode="auto">
              <a:xfrm flipV="1">
                <a:off x="2865" y="1335"/>
                <a:ext cx="421" cy="47"/>
                <a:chOff x="2839" y="1209"/>
                <a:chExt cx="421" cy="43"/>
              </a:xfrm>
            </p:grpSpPr>
            <p:sp>
              <p:nvSpPr>
                <p:cNvPr id="18615" name="Freeform 260"/>
                <p:cNvSpPr>
                  <a:spLocks/>
                </p:cNvSpPr>
                <p:nvPr/>
              </p:nvSpPr>
              <p:spPr bwMode="auto">
                <a:xfrm>
                  <a:off x="3083"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sp>
              <p:nvSpPr>
                <p:cNvPr id="18616" name="Freeform 261"/>
                <p:cNvSpPr>
                  <a:spLocks/>
                </p:cNvSpPr>
                <p:nvPr/>
              </p:nvSpPr>
              <p:spPr bwMode="auto">
                <a:xfrm>
                  <a:off x="2839"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grpSp>
        </p:grpSp>
        <p:grpSp>
          <p:nvGrpSpPr>
            <p:cNvPr id="18598" name="Group 262"/>
            <p:cNvGrpSpPr>
              <a:grpSpLocks/>
            </p:cNvGrpSpPr>
            <p:nvPr/>
          </p:nvGrpSpPr>
          <p:grpSpPr bwMode="auto">
            <a:xfrm flipH="1">
              <a:off x="7840664" y="3230565"/>
              <a:ext cx="474663" cy="223838"/>
              <a:chOff x="2839" y="1209"/>
              <a:chExt cx="447" cy="173"/>
            </a:xfrm>
          </p:grpSpPr>
          <p:grpSp>
            <p:nvGrpSpPr>
              <p:cNvPr id="18607" name="Group 263"/>
              <p:cNvGrpSpPr>
                <a:grpSpLocks/>
              </p:cNvGrpSpPr>
              <p:nvPr/>
            </p:nvGrpSpPr>
            <p:grpSpPr bwMode="auto">
              <a:xfrm>
                <a:off x="2839" y="1209"/>
                <a:ext cx="421" cy="43"/>
                <a:chOff x="2839" y="1209"/>
                <a:chExt cx="421" cy="43"/>
              </a:xfrm>
            </p:grpSpPr>
            <p:sp>
              <p:nvSpPr>
                <p:cNvPr id="18611" name="Freeform 264"/>
                <p:cNvSpPr>
                  <a:spLocks/>
                </p:cNvSpPr>
                <p:nvPr/>
              </p:nvSpPr>
              <p:spPr bwMode="auto">
                <a:xfrm>
                  <a:off x="3083"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sp>
              <p:nvSpPr>
                <p:cNvPr id="18612" name="Freeform 265"/>
                <p:cNvSpPr>
                  <a:spLocks/>
                </p:cNvSpPr>
                <p:nvPr/>
              </p:nvSpPr>
              <p:spPr bwMode="auto">
                <a:xfrm>
                  <a:off x="2839"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grpSp>
          <p:grpSp>
            <p:nvGrpSpPr>
              <p:cNvPr id="18608" name="Group 266"/>
              <p:cNvGrpSpPr>
                <a:grpSpLocks/>
              </p:cNvGrpSpPr>
              <p:nvPr/>
            </p:nvGrpSpPr>
            <p:grpSpPr bwMode="auto">
              <a:xfrm flipV="1">
                <a:off x="2865" y="1335"/>
                <a:ext cx="421" cy="47"/>
                <a:chOff x="2839" y="1209"/>
                <a:chExt cx="421" cy="43"/>
              </a:xfrm>
            </p:grpSpPr>
            <p:sp>
              <p:nvSpPr>
                <p:cNvPr id="18609" name="Freeform 267"/>
                <p:cNvSpPr>
                  <a:spLocks/>
                </p:cNvSpPr>
                <p:nvPr/>
              </p:nvSpPr>
              <p:spPr bwMode="auto">
                <a:xfrm>
                  <a:off x="3083"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sp>
              <p:nvSpPr>
                <p:cNvPr id="18610" name="Freeform 268"/>
                <p:cNvSpPr>
                  <a:spLocks/>
                </p:cNvSpPr>
                <p:nvPr/>
              </p:nvSpPr>
              <p:spPr bwMode="auto">
                <a:xfrm>
                  <a:off x="2839"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grpSp>
        </p:grpSp>
        <p:grpSp>
          <p:nvGrpSpPr>
            <p:cNvPr id="18599" name="Group 269"/>
            <p:cNvGrpSpPr>
              <a:grpSpLocks/>
            </p:cNvGrpSpPr>
            <p:nvPr/>
          </p:nvGrpSpPr>
          <p:grpSpPr bwMode="auto">
            <a:xfrm flipH="1">
              <a:off x="7831139" y="3548065"/>
              <a:ext cx="474663" cy="223838"/>
              <a:chOff x="2839" y="1209"/>
              <a:chExt cx="447" cy="173"/>
            </a:xfrm>
          </p:grpSpPr>
          <p:grpSp>
            <p:nvGrpSpPr>
              <p:cNvPr id="18601" name="Group 270"/>
              <p:cNvGrpSpPr>
                <a:grpSpLocks/>
              </p:cNvGrpSpPr>
              <p:nvPr/>
            </p:nvGrpSpPr>
            <p:grpSpPr bwMode="auto">
              <a:xfrm>
                <a:off x="2839" y="1209"/>
                <a:ext cx="421" cy="43"/>
                <a:chOff x="2839" y="1209"/>
                <a:chExt cx="421" cy="43"/>
              </a:xfrm>
            </p:grpSpPr>
            <p:sp>
              <p:nvSpPr>
                <p:cNvPr id="18605" name="Freeform 271"/>
                <p:cNvSpPr>
                  <a:spLocks/>
                </p:cNvSpPr>
                <p:nvPr/>
              </p:nvSpPr>
              <p:spPr bwMode="auto">
                <a:xfrm>
                  <a:off x="3083"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sp>
              <p:nvSpPr>
                <p:cNvPr id="18606" name="Freeform 272"/>
                <p:cNvSpPr>
                  <a:spLocks/>
                </p:cNvSpPr>
                <p:nvPr/>
              </p:nvSpPr>
              <p:spPr bwMode="auto">
                <a:xfrm>
                  <a:off x="2839"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grpSp>
          <p:grpSp>
            <p:nvGrpSpPr>
              <p:cNvPr id="18602" name="Group 273"/>
              <p:cNvGrpSpPr>
                <a:grpSpLocks/>
              </p:cNvGrpSpPr>
              <p:nvPr/>
            </p:nvGrpSpPr>
            <p:grpSpPr bwMode="auto">
              <a:xfrm flipV="1">
                <a:off x="2865" y="1335"/>
                <a:ext cx="421" cy="47"/>
                <a:chOff x="2839" y="1209"/>
                <a:chExt cx="421" cy="43"/>
              </a:xfrm>
            </p:grpSpPr>
            <p:sp>
              <p:nvSpPr>
                <p:cNvPr id="18603" name="Freeform 274"/>
                <p:cNvSpPr>
                  <a:spLocks/>
                </p:cNvSpPr>
                <p:nvPr/>
              </p:nvSpPr>
              <p:spPr bwMode="auto">
                <a:xfrm>
                  <a:off x="3083"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sp>
              <p:nvSpPr>
                <p:cNvPr id="18604" name="Freeform 275"/>
                <p:cNvSpPr>
                  <a:spLocks/>
                </p:cNvSpPr>
                <p:nvPr/>
              </p:nvSpPr>
              <p:spPr bwMode="auto">
                <a:xfrm>
                  <a:off x="2839" y="1209"/>
                  <a:ext cx="177" cy="43"/>
                </a:xfrm>
                <a:custGeom>
                  <a:avLst/>
                  <a:gdLst>
                    <a:gd name="T0" fmla="*/ 34251911 w 90"/>
                    <a:gd name="T1" fmla="*/ 0 h 34"/>
                    <a:gd name="T2" fmla="*/ 25583957 w 90"/>
                    <a:gd name="T3" fmla="*/ 2407 h 34"/>
                    <a:gd name="T4" fmla="*/ 0 w 90"/>
                    <a:gd name="T5" fmla="*/ 2919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90" y="0"/>
                      </a:moveTo>
                      <a:cubicBezTo>
                        <a:pt x="86" y="11"/>
                        <a:pt x="82" y="22"/>
                        <a:pt x="67" y="28"/>
                      </a:cubicBezTo>
                      <a:cubicBezTo>
                        <a:pt x="52" y="34"/>
                        <a:pt x="26" y="34"/>
                        <a:pt x="0" y="34"/>
                      </a:cubicBezTo>
                    </a:path>
                  </a:pathLst>
                </a:custGeom>
                <a:noFill/>
                <a:ln w="28575">
                  <a:solidFill>
                    <a:srgbClr val="0000FF"/>
                  </a:solidFill>
                  <a:round/>
                  <a:headEnd type="none" w="med" len="med"/>
                  <a:tailEnd type="triangle" w="med" len="med"/>
                </a:ln>
              </p:spPr>
              <p:txBody>
                <a:bodyPr/>
                <a:lstStyle/>
                <a:p>
                  <a:endParaRPr lang="en-US" sz="2700"/>
                </a:p>
              </p:txBody>
            </p:sp>
          </p:grpSp>
        </p:grpSp>
      </p:grpSp>
      <p:grpSp>
        <p:nvGrpSpPr>
          <p:cNvPr id="2" name="Group 1"/>
          <p:cNvGrpSpPr/>
          <p:nvPr/>
        </p:nvGrpSpPr>
        <p:grpSpPr>
          <a:xfrm>
            <a:off x="3570686" y="2596755"/>
            <a:ext cx="2527697" cy="144066"/>
            <a:chOff x="4760914" y="2319340"/>
            <a:chExt cx="3370263" cy="192088"/>
          </a:xfrm>
        </p:grpSpPr>
        <p:sp>
          <p:nvSpPr>
            <p:cNvPr id="18578" name="Line 238"/>
            <p:cNvSpPr>
              <a:spLocks noChangeShapeType="1"/>
            </p:cNvSpPr>
            <p:nvPr/>
          </p:nvSpPr>
          <p:spPr bwMode="auto">
            <a:xfrm>
              <a:off x="6934202" y="2319340"/>
              <a:ext cx="258763" cy="0"/>
            </a:xfrm>
            <a:prstGeom prst="line">
              <a:avLst/>
            </a:prstGeom>
            <a:noFill/>
            <a:ln w="28575">
              <a:solidFill>
                <a:srgbClr val="FF0000"/>
              </a:solidFill>
              <a:round/>
              <a:headEnd type="none" w="med" len="med"/>
              <a:tailEnd type="triangle" w="med" len="med"/>
            </a:ln>
          </p:spPr>
          <p:txBody>
            <a:bodyPr/>
            <a:lstStyle/>
            <a:p>
              <a:endParaRPr lang="en-US" sz="2700"/>
            </a:p>
          </p:txBody>
        </p:sp>
        <p:sp>
          <p:nvSpPr>
            <p:cNvPr id="18585" name="Line 241"/>
            <p:cNvSpPr>
              <a:spLocks noChangeShapeType="1"/>
            </p:cNvSpPr>
            <p:nvPr/>
          </p:nvSpPr>
          <p:spPr bwMode="auto">
            <a:xfrm>
              <a:off x="7389814" y="2319340"/>
              <a:ext cx="258763" cy="0"/>
            </a:xfrm>
            <a:prstGeom prst="line">
              <a:avLst/>
            </a:prstGeom>
            <a:noFill/>
            <a:ln w="28575">
              <a:solidFill>
                <a:srgbClr val="FF0000"/>
              </a:solidFill>
              <a:round/>
              <a:headEnd type="none" w="med" len="med"/>
              <a:tailEnd type="triangle" w="med" len="med"/>
            </a:ln>
          </p:spPr>
          <p:txBody>
            <a:bodyPr/>
            <a:lstStyle/>
            <a:p>
              <a:endParaRPr lang="en-US" sz="2700"/>
            </a:p>
          </p:txBody>
        </p:sp>
        <p:sp>
          <p:nvSpPr>
            <p:cNvPr id="18586" name="Line 242"/>
            <p:cNvSpPr>
              <a:spLocks noChangeShapeType="1"/>
            </p:cNvSpPr>
            <p:nvPr/>
          </p:nvSpPr>
          <p:spPr bwMode="auto">
            <a:xfrm>
              <a:off x="7299327" y="2405065"/>
              <a:ext cx="257175" cy="0"/>
            </a:xfrm>
            <a:prstGeom prst="line">
              <a:avLst/>
            </a:prstGeom>
            <a:noFill/>
            <a:ln w="28575">
              <a:solidFill>
                <a:srgbClr val="FF0000"/>
              </a:solidFill>
              <a:round/>
              <a:headEnd type="none" w="med" len="med"/>
              <a:tailEnd type="triangle" w="med" len="med"/>
            </a:ln>
          </p:spPr>
          <p:txBody>
            <a:bodyPr/>
            <a:lstStyle/>
            <a:p>
              <a:endParaRPr lang="en-US" sz="2700"/>
            </a:p>
          </p:txBody>
        </p:sp>
        <p:sp>
          <p:nvSpPr>
            <p:cNvPr id="18587" name="Line 243"/>
            <p:cNvSpPr>
              <a:spLocks noChangeShapeType="1"/>
            </p:cNvSpPr>
            <p:nvPr/>
          </p:nvSpPr>
          <p:spPr bwMode="auto">
            <a:xfrm>
              <a:off x="7383464" y="2484440"/>
              <a:ext cx="258763" cy="0"/>
            </a:xfrm>
            <a:prstGeom prst="line">
              <a:avLst/>
            </a:prstGeom>
            <a:noFill/>
            <a:ln w="28575">
              <a:solidFill>
                <a:srgbClr val="FF0000"/>
              </a:solidFill>
              <a:round/>
              <a:headEnd type="none" w="med" len="med"/>
              <a:tailEnd type="triangle" w="med" len="med"/>
            </a:ln>
          </p:spPr>
          <p:txBody>
            <a:bodyPr/>
            <a:lstStyle/>
            <a:p>
              <a:endParaRPr lang="en-US" sz="2700"/>
            </a:p>
          </p:txBody>
        </p:sp>
        <p:sp>
          <p:nvSpPr>
            <p:cNvPr id="18588" name="Line 244"/>
            <p:cNvSpPr>
              <a:spLocks noChangeShapeType="1"/>
            </p:cNvSpPr>
            <p:nvPr/>
          </p:nvSpPr>
          <p:spPr bwMode="auto">
            <a:xfrm>
              <a:off x="6672264" y="2381253"/>
              <a:ext cx="257175" cy="0"/>
            </a:xfrm>
            <a:prstGeom prst="line">
              <a:avLst/>
            </a:prstGeom>
            <a:noFill/>
            <a:ln w="28575">
              <a:solidFill>
                <a:srgbClr val="FF0000"/>
              </a:solidFill>
              <a:round/>
              <a:headEnd type="none" w="med" len="med"/>
              <a:tailEnd type="triangle" w="med" len="med"/>
            </a:ln>
          </p:spPr>
          <p:txBody>
            <a:bodyPr/>
            <a:lstStyle/>
            <a:p>
              <a:endParaRPr lang="en-US" sz="2700"/>
            </a:p>
          </p:txBody>
        </p:sp>
        <p:sp>
          <p:nvSpPr>
            <p:cNvPr id="18595" name="Freeform 253"/>
            <p:cNvSpPr>
              <a:spLocks/>
            </p:cNvSpPr>
            <p:nvPr/>
          </p:nvSpPr>
          <p:spPr bwMode="auto">
            <a:xfrm flipH="1">
              <a:off x="7670802" y="2389190"/>
              <a:ext cx="211138" cy="100013"/>
            </a:xfrm>
            <a:custGeom>
              <a:avLst/>
              <a:gdLst>
                <a:gd name="T0" fmla="*/ 1 w 199"/>
                <a:gd name="T1" fmla="*/ 0 h 97"/>
                <a:gd name="T2" fmla="*/ 1 w 199"/>
                <a:gd name="T3" fmla="*/ 1 h 97"/>
                <a:gd name="T4" fmla="*/ 0 w 199"/>
                <a:gd name="T5" fmla="*/ 1 h 97"/>
                <a:gd name="T6" fmla="*/ 0 60000 65536"/>
                <a:gd name="T7" fmla="*/ 0 60000 65536"/>
                <a:gd name="T8" fmla="*/ 0 60000 65536"/>
                <a:gd name="T9" fmla="*/ 0 w 199"/>
                <a:gd name="T10" fmla="*/ 0 h 97"/>
                <a:gd name="T11" fmla="*/ 199 w 199"/>
                <a:gd name="T12" fmla="*/ 97 h 97"/>
              </a:gdLst>
              <a:ahLst/>
              <a:cxnLst>
                <a:cxn ang="T6">
                  <a:pos x="T0" y="T1"/>
                </a:cxn>
                <a:cxn ang="T7">
                  <a:pos x="T2" y="T3"/>
                </a:cxn>
                <a:cxn ang="T8">
                  <a:pos x="T4" y="T5"/>
                </a:cxn>
              </a:cxnLst>
              <a:rect l="T9" t="T10" r="T11" b="T12"/>
              <a:pathLst>
                <a:path w="199" h="97">
                  <a:moveTo>
                    <a:pt x="199" y="0"/>
                  </a:moveTo>
                  <a:cubicBezTo>
                    <a:pt x="143" y="2"/>
                    <a:pt x="88" y="5"/>
                    <a:pt x="55" y="21"/>
                  </a:cubicBezTo>
                  <a:cubicBezTo>
                    <a:pt x="22" y="37"/>
                    <a:pt x="11" y="67"/>
                    <a:pt x="0" y="97"/>
                  </a:cubicBezTo>
                </a:path>
              </a:pathLst>
            </a:custGeom>
            <a:noFill/>
            <a:ln w="28575">
              <a:solidFill>
                <a:srgbClr val="FF0000"/>
              </a:solidFill>
              <a:round/>
              <a:headEnd type="none" w="med" len="med"/>
              <a:tailEnd type="triangle" w="med" len="med"/>
            </a:ln>
          </p:spPr>
          <p:txBody>
            <a:bodyPr/>
            <a:lstStyle/>
            <a:p>
              <a:endParaRPr lang="en-US" sz="2700"/>
            </a:p>
          </p:txBody>
        </p:sp>
        <p:sp>
          <p:nvSpPr>
            <p:cNvPr id="18596" name="Freeform 254"/>
            <p:cNvSpPr>
              <a:spLocks/>
            </p:cNvSpPr>
            <p:nvPr/>
          </p:nvSpPr>
          <p:spPr bwMode="auto">
            <a:xfrm flipH="1">
              <a:off x="7920039" y="2411415"/>
              <a:ext cx="211138" cy="100013"/>
            </a:xfrm>
            <a:custGeom>
              <a:avLst/>
              <a:gdLst>
                <a:gd name="T0" fmla="*/ 1 w 199"/>
                <a:gd name="T1" fmla="*/ 0 h 97"/>
                <a:gd name="T2" fmla="*/ 1 w 199"/>
                <a:gd name="T3" fmla="*/ 1 h 97"/>
                <a:gd name="T4" fmla="*/ 0 w 199"/>
                <a:gd name="T5" fmla="*/ 1 h 97"/>
                <a:gd name="T6" fmla="*/ 0 60000 65536"/>
                <a:gd name="T7" fmla="*/ 0 60000 65536"/>
                <a:gd name="T8" fmla="*/ 0 60000 65536"/>
                <a:gd name="T9" fmla="*/ 0 w 199"/>
                <a:gd name="T10" fmla="*/ 0 h 97"/>
                <a:gd name="T11" fmla="*/ 199 w 199"/>
                <a:gd name="T12" fmla="*/ 97 h 97"/>
              </a:gdLst>
              <a:ahLst/>
              <a:cxnLst>
                <a:cxn ang="T6">
                  <a:pos x="T0" y="T1"/>
                </a:cxn>
                <a:cxn ang="T7">
                  <a:pos x="T2" y="T3"/>
                </a:cxn>
                <a:cxn ang="T8">
                  <a:pos x="T4" y="T5"/>
                </a:cxn>
              </a:cxnLst>
              <a:rect l="T9" t="T10" r="T11" b="T12"/>
              <a:pathLst>
                <a:path w="199" h="97">
                  <a:moveTo>
                    <a:pt x="199" y="0"/>
                  </a:moveTo>
                  <a:cubicBezTo>
                    <a:pt x="143" y="2"/>
                    <a:pt x="88" y="5"/>
                    <a:pt x="55" y="21"/>
                  </a:cubicBezTo>
                  <a:cubicBezTo>
                    <a:pt x="22" y="37"/>
                    <a:pt x="11" y="67"/>
                    <a:pt x="0" y="97"/>
                  </a:cubicBezTo>
                </a:path>
              </a:pathLst>
            </a:custGeom>
            <a:noFill/>
            <a:ln w="28575">
              <a:solidFill>
                <a:srgbClr val="FF0000"/>
              </a:solidFill>
              <a:round/>
              <a:headEnd type="none" w="med" len="med"/>
              <a:tailEnd type="triangle" w="med" len="med"/>
            </a:ln>
          </p:spPr>
          <p:txBody>
            <a:bodyPr/>
            <a:lstStyle/>
            <a:p>
              <a:endParaRPr lang="en-US" sz="2700"/>
            </a:p>
          </p:txBody>
        </p:sp>
        <p:sp>
          <p:nvSpPr>
            <p:cNvPr id="18600" name="Line 276"/>
            <p:cNvSpPr>
              <a:spLocks noChangeShapeType="1"/>
            </p:cNvSpPr>
            <p:nvPr/>
          </p:nvSpPr>
          <p:spPr bwMode="auto">
            <a:xfrm>
              <a:off x="6894514" y="2474915"/>
              <a:ext cx="258763" cy="0"/>
            </a:xfrm>
            <a:prstGeom prst="line">
              <a:avLst/>
            </a:prstGeom>
            <a:noFill/>
            <a:ln w="28575">
              <a:solidFill>
                <a:srgbClr val="FF0000"/>
              </a:solidFill>
              <a:round/>
              <a:headEnd type="none" w="med" len="med"/>
              <a:tailEnd type="triangle" w="med" len="med"/>
            </a:ln>
          </p:spPr>
          <p:txBody>
            <a:bodyPr/>
            <a:lstStyle/>
            <a:p>
              <a:endParaRPr lang="en-US" sz="2700"/>
            </a:p>
          </p:txBody>
        </p:sp>
        <p:sp>
          <p:nvSpPr>
            <p:cNvPr id="18590" name="Line 277"/>
            <p:cNvSpPr>
              <a:spLocks noChangeShapeType="1"/>
            </p:cNvSpPr>
            <p:nvPr/>
          </p:nvSpPr>
          <p:spPr bwMode="auto">
            <a:xfrm>
              <a:off x="6022977" y="2386015"/>
              <a:ext cx="257175" cy="0"/>
            </a:xfrm>
            <a:prstGeom prst="line">
              <a:avLst/>
            </a:prstGeom>
            <a:noFill/>
            <a:ln w="28575">
              <a:solidFill>
                <a:srgbClr val="FF0000"/>
              </a:solidFill>
              <a:round/>
              <a:headEnd type="none" w="med" len="med"/>
              <a:tailEnd type="triangle" w="med" len="med"/>
            </a:ln>
          </p:spPr>
          <p:txBody>
            <a:bodyPr/>
            <a:lstStyle/>
            <a:p>
              <a:endParaRPr lang="en-US" sz="2700"/>
            </a:p>
          </p:txBody>
        </p:sp>
        <p:sp>
          <p:nvSpPr>
            <p:cNvPr id="18591" name="Line 278"/>
            <p:cNvSpPr>
              <a:spLocks noChangeShapeType="1"/>
            </p:cNvSpPr>
            <p:nvPr/>
          </p:nvSpPr>
          <p:spPr bwMode="auto">
            <a:xfrm>
              <a:off x="6251577" y="2471740"/>
              <a:ext cx="257175" cy="0"/>
            </a:xfrm>
            <a:prstGeom prst="line">
              <a:avLst/>
            </a:prstGeom>
            <a:noFill/>
            <a:ln w="28575">
              <a:solidFill>
                <a:srgbClr val="FF0000"/>
              </a:solidFill>
              <a:round/>
              <a:headEnd type="none" w="med" len="med"/>
              <a:tailEnd type="triangle" w="med" len="med"/>
            </a:ln>
          </p:spPr>
          <p:txBody>
            <a:bodyPr/>
            <a:lstStyle/>
            <a:p>
              <a:endParaRPr lang="en-US" sz="2700"/>
            </a:p>
          </p:txBody>
        </p:sp>
        <p:sp>
          <p:nvSpPr>
            <p:cNvPr id="18592" name="Line 279"/>
            <p:cNvSpPr>
              <a:spLocks noChangeShapeType="1"/>
            </p:cNvSpPr>
            <p:nvPr/>
          </p:nvSpPr>
          <p:spPr bwMode="auto">
            <a:xfrm>
              <a:off x="6308727" y="2319340"/>
              <a:ext cx="257175" cy="0"/>
            </a:xfrm>
            <a:prstGeom prst="line">
              <a:avLst/>
            </a:prstGeom>
            <a:noFill/>
            <a:ln w="28575">
              <a:solidFill>
                <a:srgbClr val="FF0000"/>
              </a:solidFill>
              <a:round/>
              <a:headEnd type="none" w="med" len="med"/>
              <a:tailEnd type="triangle" w="med" len="med"/>
            </a:ln>
          </p:spPr>
          <p:txBody>
            <a:bodyPr/>
            <a:lstStyle/>
            <a:p>
              <a:endParaRPr lang="en-US" sz="2700" dirty="0"/>
            </a:p>
          </p:txBody>
        </p:sp>
        <p:sp>
          <p:nvSpPr>
            <p:cNvPr id="18593" name="Line 280"/>
            <p:cNvSpPr>
              <a:spLocks noChangeShapeType="1"/>
            </p:cNvSpPr>
            <p:nvPr/>
          </p:nvSpPr>
          <p:spPr bwMode="auto">
            <a:xfrm>
              <a:off x="5608639" y="2328865"/>
              <a:ext cx="257175" cy="0"/>
            </a:xfrm>
            <a:prstGeom prst="line">
              <a:avLst/>
            </a:prstGeom>
            <a:noFill/>
            <a:ln w="28575">
              <a:solidFill>
                <a:srgbClr val="FF0000"/>
              </a:solidFill>
              <a:round/>
              <a:headEnd type="none" w="med" len="med"/>
              <a:tailEnd type="triangle" w="med" len="med"/>
            </a:ln>
          </p:spPr>
          <p:txBody>
            <a:bodyPr/>
            <a:lstStyle/>
            <a:p>
              <a:endParaRPr lang="en-US" sz="2700"/>
            </a:p>
          </p:txBody>
        </p:sp>
        <p:sp>
          <p:nvSpPr>
            <p:cNvPr id="18581" name="Line 281"/>
            <p:cNvSpPr>
              <a:spLocks noChangeShapeType="1"/>
            </p:cNvSpPr>
            <p:nvPr/>
          </p:nvSpPr>
          <p:spPr bwMode="auto">
            <a:xfrm>
              <a:off x="5489577" y="2447928"/>
              <a:ext cx="257175" cy="0"/>
            </a:xfrm>
            <a:prstGeom prst="line">
              <a:avLst/>
            </a:prstGeom>
            <a:noFill/>
            <a:ln w="28575">
              <a:solidFill>
                <a:srgbClr val="FF0000"/>
              </a:solidFill>
              <a:round/>
              <a:headEnd type="none" w="med" len="med"/>
              <a:tailEnd type="triangle" w="med" len="med"/>
            </a:ln>
          </p:spPr>
          <p:txBody>
            <a:bodyPr/>
            <a:lstStyle/>
            <a:p>
              <a:endParaRPr lang="en-US" sz="2700"/>
            </a:p>
          </p:txBody>
        </p:sp>
        <p:sp>
          <p:nvSpPr>
            <p:cNvPr id="18582" name="Line 282"/>
            <p:cNvSpPr>
              <a:spLocks noChangeShapeType="1"/>
            </p:cNvSpPr>
            <p:nvPr/>
          </p:nvSpPr>
          <p:spPr bwMode="auto">
            <a:xfrm>
              <a:off x="5265739" y="2343153"/>
              <a:ext cx="257175" cy="0"/>
            </a:xfrm>
            <a:prstGeom prst="line">
              <a:avLst/>
            </a:prstGeom>
            <a:noFill/>
            <a:ln w="28575">
              <a:solidFill>
                <a:srgbClr val="FF0000"/>
              </a:solidFill>
              <a:round/>
              <a:headEnd type="none" w="med" len="med"/>
              <a:tailEnd type="triangle" w="med" len="med"/>
            </a:ln>
          </p:spPr>
          <p:txBody>
            <a:bodyPr/>
            <a:lstStyle/>
            <a:p>
              <a:endParaRPr lang="en-US" sz="2700"/>
            </a:p>
          </p:txBody>
        </p:sp>
        <p:sp>
          <p:nvSpPr>
            <p:cNvPr id="18583" name="Line 283"/>
            <p:cNvSpPr>
              <a:spLocks noChangeShapeType="1"/>
            </p:cNvSpPr>
            <p:nvPr/>
          </p:nvSpPr>
          <p:spPr bwMode="auto">
            <a:xfrm>
              <a:off x="4894264" y="2452690"/>
              <a:ext cx="257175" cy="0"/>
            </a:xfrm>
            <a:prstGeom prst="line">
              <a:avLst/>
            </a:prstGeom>
            <a:noFill/>
            <a:ln w="28575">
              <a:solidFill>
                <a:srgbClr val="FF0000"/>
              </a:solidFill>
              <a:round/>
              <a:headEnd type="none" w="med" len="med"/>
              <a:tailEnd type="triangle" w="med" len="med"/>
            </a:ln>
          </p:spPr>
          <p:txBody>
            <a:bodyPr/>
            <a:lstStyle/>
            <a:p>
              <a:endParaRPr lang="en-US" sz="2700"/>
            </a:p>
          </p:txBody>
        </p:sp>
        <p:sp>
          <p:nvSpPr>
            <p:cNvPr id="18584" name="Line 284"/>
            <p:cNvSpPr>
              <a:spLocks noChangeShapeType="1"/>
            </p:cNvSpPr>
            <p:nvPr/>
          </p:nvSpPr>
          <p:spPr bwMode="auto">
            <a:xfrm>
              <a:off x="4760914" y="2362203"/>
              <a:ext cx="257175" cy="0"/>
            </a:xfrm>
            <a:prstGeom prst="line">
              <a:avLst/>
            </a:prstGeom>
            <a:noFill/>
            <a:ln w="28575">
              <a:solidFill>
                <a:srgbClr val="FF0000"/>
              </a:solidFill>
              <a:round/>
              <a:headEnd type="none" w="med" len="med"/>
              <a:tailEnd type="triangle" w="med" len="med"/>
            </a:ln>
          </p:spPr>
          <p:txBody>
            <a:bodyPr/>
            <a:lstStyle/>
            <a:p>
              <a:endParaRPr lang="en-US" sz="2700"/>
            </a:p>
          </p:txBody>
        </p:sp>
      </p:grpSp>
      <p:grpSp>
        <p:nvGrpSpPr>
          <p:cNvPr id="387154" name="Group 285"/>
          <p:cNvGrpSpPr>
            <a:grpSpLocks/>
          </p:cNvGrpSpPr>
          <p:nvPr/>
        </p:nvGrpSpPr>
        <p:grpSpPr bwMode="auto">
          <a:xfrm>
            <a:off x="3031331" y="2757488"/>
            <a:ext cx="461963" cy="1371600"/>
            <a:chOff x="1586" y="1470"/>
            <a:chExt cx="388" cy="1152"/>
          </a:xfrm>
        </p:grpSpPr>
        <p:grpSp>
          <p:nvGrpSpPr>
            <p:cNvPr id="18571" name="Group 286"/>
            <p:cNvGrpSpPr>
              <a:grpSpLocks/>
            </p:cNvGrpSpPr>
            <p:nvPr/>
          </p:nvGrpSpPr>
          <p:grpSpPr bwMode="auto">
            <a:xfrm>
              <a:off x="1586" y="1779"/>
              <a:ext cx="309" cy="843"/>
              <a:chOff x="1586" y="1779"/>
              <a:chExt cx="309" cy="843"/>
            </a:xfrm>
          </p:grpSpPr>
          <p:sp>
            <p:nvSpPr>
              <p:cNvPr id="18573" name="Line 287"/>
              <p:cNvSpPr>
                <a:spLocks noChangeShapeType="1"/>
              </p:cNvSpPr>
              <p:nvPr/>
            </p:nvSpPr>
            <p:spPr bwMode="auto">
              <a:xfrm flipV="1">
                <a:off x="1751" y="2085"/>
                <a:ext cx="0" cy="201"/>
              </a:xfrm>
              <a:prstGeom prst="line">
                <a:avLst/>
              </a:prstGeom>
              <a:noFill/>
              <a:ln w="28575">
                <a:solidFill>
                  <a:srgbClr val="FF3300"/>
                </a:solidFill>
                <a:round/>
                <a:headEnd type="none" w="med" len="med"/>
                <a:tailEnd type="triangle" w="med" len="med"/>
              </a:ln>
            </p:spPr>
            <p:txBody>
              <a:bodyPr/>
              <a:lstStyle/>
              <a:p>
                <a:endParaRPr lang="en-US" sz="2700"/>
              </a:p>
            </p:txBody>
          </p:sp>
          <p:sp>
            <p:nvSpPr>
              <p:cNvPr id="18574" name="Line 288"/>
              <p:cNvSpPr>
                <a:spLocks noChangeShapeType="1"/>
              </p:cNvSpPr>
              <p:nvPr/>
            </p:nvSpPr>
            <p:spPr bwMode="auto">
              <a:xfrm flipV="1">
                <a:off x="1748" y="1779"/>
                <a:ext cx="0" cy="201"/>
              </a:xfrm>
              <a:prstGeom prst="line">
                <a:avLst/>
              </a:prstGeom>
              <a:noFill/>
              <a:ln w="28575">
                <a:solidFill>
                  <a:srgbClr val="FF3300"/>
                </a:solidFill>
                <a:round/>
                <a:headEnd type="none" w="med" len="med"/>
                <a:tailEnd type="triangle" w="med" len="med"/>
              </a:ln>
            </p:spPr>
            <p:txBody>
              <a:bodyPr/>
              <a:lstStyle/>
              <a:p>
                <a:endParaRPr lang="en-US" sz="2700"/>
              </a:p>
            </p:txBody>
          </p:sp>
          <p:sp>
            <p:nvSpPr>
              <p:cNvPr id="18575" name="Line 289"/>
              <p:cNvSpPr>
                <a:spLocks noChangeShapeType="1"/>
              </p:cNvSpPr>
              <p:nvPr/>
            </p:nvSpPr>
            <p:spPr bwMode="auto">
              <a:xfrm flipV="1">
                <a:off x="1736" y="2514"/>
                <a:ext cx="6" cy="108"/>
              </a:xfrm>
              <a:prstGeom prst="line">
                <a:avLst/>
              </a:prstGeom>
              <a:noFill/>
              <a:ln w="28575">
                <a:solidFill>
                  <a:srgbClr val="FF3300"/>
                </a:solidFill>
                <a:round/>
                <a:headEnd type="none" w="med" len="med"/>
                <a:tailEnd type="triangle" w="med" len="med"/>
              </a:ln>
            </p:spPr>
            <p:txBody>
              <a:bodyPr/>
              <a:lstStyle/>
              <a:p>
                <a:endParaRPr lang="en-US" sz="2700"/>
              </a:p>
            </p:txBody>
          </p:sp>
          <p:sp>
            <p:nvSpPr>
              <p:cNvPr id="18576" name="Line 290"/>
              <p:cNvSpPr>
                <a:spLocks noChangeShapeType="1"/>
              </p:cNvSpPr>
              <p:nvPr/>
            </p:nvSpPr>
            <p:spPr bwMode="auto">
              <a:xfrm flipV="1">
                <a:off x="1586" y="2514"/>
                <a:ext cx="90" cy="81"/>
              </a:xfrm>
              <a:prstGeom prst="line">
                <a:avLst/>
              </a:prstGeom>
              <a:noFill/>
              <a:ln w="28575">
                <a:solidFill>
                  <a:srgbClr val="FF3300"/>
                </a:solidFill>
                <a:round/>
                <a:headEnd type="none" w="med" len="med"/>
                <a:tailEnd type="triangle" w="med" len="med"/>
              </a:ln>
            </p:spPr>
            <p:txBody>
              <a:bodyPr/>
              <a:lstStyle/>
              <a:p>
                <a:endParaRPr lang="en-US" sz="2700"/>
              </a:p>
            </p:txBody>
          </p:sp>
          <p:sp>
            <p:nvSpPr>
              <p:cNvPr id="18577" name="Line 291"/>
              <p:cNvSpPr>
                <a:spLocks noChangeShapeType="1"/>
              </p:cNvSpPr>
              <p:nvPr/>
            </p:nvSpPr>
            <p:spPr bwMode="auto">
              <a:xfrm flipH="1" flipV="1">
                <a:off x="1805" y="2520"/>
                <a:ext cx="90" cy="81"/>
              </a:xfrm>
              <a:prstGeom prst="line">
                <a:avLst/>
              </a:prstGeom>
              <a:noFill/>
              <a:ln w="28575">
                <a:solidFill>
                  <a:srgbClr val="FF3300"/>
                </a:solidFill>
                <a:round/>
                <a:headEnd type="none" w="med" len="med"/>
                <a:tailEnd type="triangle" w="med" len="med"/>
              </a:ln>
            </p:spPr>
            <p:txBody>
              <a:bodyPr/>
              <a:lstStyle/>
              <a:p>
                <a:endParaRPr lang="en-US" sz="2700"/>
              </a:p>
            </p:txBody>
          </p:sp>
        </p:grpSp>
        <p:sp>
          <p:nvSpPr>
            <p:cNvPr id="18572" name="Freeform 292"/>
            <p:cNvSpPr>
              <a:spLocks/>
            </p:cNvSpPr>
            <p:nvPr/>
          </p:nvSpPr>
          <p:spPr bwMode="auto">
            <a:xfrm>
              <a:off x="1758" y="1470"/>
              <a:ext cx="216" cy="162"/>
            </a:xfrm>
            <a:custGeom>
              <a:avLst/>
              <a:gdLst>
                <a:gd name="T0" fmla="*/ 0 w 216"/>
                <a:gd name="T1" fmla="*/ 162 h 162"/>
                <a:gd name="T2" fmla="*/ 105 w 216"/>
                <a:gd name="T3" fmla="*/ 66 h 162"/>
                <a:gd name="T4" fmla="*/ 216 w 216"/>
                <a:gd name="T5" fmla="*/ 0 h 162"/>
                <a:gd name="T6" fmla="*/ 0 60000 65536"/>
                <a:gd name="T7" fmla="*/ 0 60000 65536"/>
                <a:gd name="T8" fmla="*/ 0 60000 65536"/>
                <a:gd name="T9" fmla="*/ 0 w 216"/>
                <a:gd name="T10" fmla="*/ 0 h 162"/>
                <a:gd name="T11" fmla="*/ 216 w 216"/>
                <a:gd name="T12" fmla="*/ 162 h 162"/>
              </a:gdLst>
              <a:ahLst/>
              <a:cxnLst>
                <a:cxn ang="T6">
                  <a:pos x="T0" y="T1"/>
                </a:cxn>
                <a:cxn ang="T7">
                  <a:pos x="T2" y="T3"/>
                </a:cxn>
                <a:cxn ang="T8">
                  <a:pos x="T4" y="T5"/>
                </a:cxn>
              </a:cxnLst>
              <a:rect l="T9" t="T10" r="T11" b="T12"/>
              <a:pathLst>
                <a:path w="216" h="162">
                  <a:moveTo>
                    <a:pt x="0" y="162"/>
                  </a:moveTo>
                  <a:cubicBezTo>
                    <a:pt x="34" y="127"/>
                    <a:pt x="69" y="93"/>
                    <a:pt x="105" y="66"/>
                  </a:cubicBezTo>
                  <a:cubicBezTo>
                    <a:pt x="141" y="39"/>
                    <a:pt x="197" y="11"/>
                    <a:pt x="216" y="0"/>
                  </a:cubicBezTo>
                </a:path>
              </a:pathLst>
            </a:custGeom>
            <a:noFill/>
            <a:ln w="28575">
              <a:solidFill>
                <a:srgbClr val="FF0000"/>
              </a:solidFill>
              <a:round/>
              <a:headEnd type="none" w="med" len="med"/>
              <a:tailEnd type="triangle" w="med" len="med"/>
            </a:ln>
          </p:spPr>
          <p:txBody>
            <a:bodyPr/>
            <a:lstStyle/>
            <a:p>
              <a:endParaRPr lang="en-US" sz="2700"/>
            </a:p>
          </p:txBody>
        </p:sp>
      </p:grpSp>
      <p:grpSp>
        <p:nvGrpSpPr>
          <p:cNvPr id="387156" name="Group 293"/>
          <p:cNvGrpSpPr>
            <a:grpSpLocks/>
          </p:cNvGrpSpPr>
          <p:nvPr/>
        </p:nvGrpSpPr>
        <p:grpSpPr bwMode="auto">
          <a:xfrm>
            <a:off x="1925241" y="2650333"/>
            <a:ext cx="1218009" cy="3572"/>
            <a:chOff x="657" y="1380"/>
            <a:chExt cx="1023" cy="3"/>
          </a:xfrm>
        </p:grpSpPr>
        <p:sp>
          <p:nvSpPr>
            <p:cNvPr id="18568" name="Line 294"/>
            <p:cNvSpPr>
              <a:spLocks noChangeShapeType="1"/>
            </p:cNvSpPr>
            <p:nvPr/>
          </p:nvSpPr>
          <p:spPr bwMode="auto">
            <a:xfrm>
              <a:off x="1095" y="1383"/>
              <a:ext cx="234" cy="0"/>
            </a:xfrm>
            <a:prstGeom prst="line">
              <a:avLst/>
            </a:prstGeom>
            <a:noFill/>
            <a:ln w="28575">
              <a:solidFill>
                <a:srgbClr val="FF0000"/>
              </a:solidFill>
              <a:round/>
              <a:headEnd type="none" w="med" len="med"/>
              <a:tailEnd type="triangle" w="med" len="med"/>
            </a:ln>
          </p:spPr>
          <p:txBody>
            <a:bodyPr/>
            <a:lstStyle/>
            <a:p>
              <a:endParaRPr lang="en-US" sz="2700"/>
            </a:p>
          </p:txBody>
        </p:sp>
        <p:sp>
          <p:nvSpPr>
            <p:cNvPr id="18569" name="Line 295"/>
            <p:cNvSpPr>
              <a:spLocks noChangeShapeType="1"/>
            </p:cNvSpPr>
            <p:nvPr/>
          </p:nvSpPr>
          <p:spPr bwMode="auto">
            <a:xfrm>
              <a:off x="1446" y="1380"/>
              <a:ext cx="234" cy="0"/>
            </a:xfrm>
            <a:prstGeom prst="line">
              <a:avLst/>
            </a:prstGeom>
            <a:noFill/>
            <a:ln w="28575">
              <a:solidFill>
                <a:srgbClr val="FF0000"/>
              </a:solidFill>
              <a:round/>
              <a:headEnd type="none" w="med" len="med"/>
              <a:tailEnd type="triangle" w="med" len="med"/>
            </a:ln>
          </p:spPr>
          <p:txBody>
            <a:bodyPr/>
            <a:lstStyle/>
            <a:p>
              <a:endParaRPr lang="en-US" sz="2700"/>
            </a:p>
          </p:txBody>
        </p:sp>
        <p:sp>
          <p:nvSpPr>
            <p:cNvPr id="18570" name="Line 296"/>
            <p:cNvSpPr>
              <a:spLocks noChangeShapeType="1"/>
            </p:cNvSpPr>
            <p:nvPr/>
          </p:nvSpPr>
          <p:spPr bwMode="auto">
            <a:xfrm>
              <a:off x="657" y="1383"/>
              <a:ext cx="234" cy="0"/>
            </a:xfrm>
            <a:prstGeom prst="line">
              <a:avLst/>
            </a:prstGeom>
            <a:noFill/>
            <a:ln w="28575">
              <a:solidFill>
                <a:srgbClr val="FF0000"/>
              </a:solidFill>
              <a:round/>
              <a:headEnd type="none" w="med" len="med"/>
              <a:tailEnd type="triangle" w="med" len="med"/>
            </a:ln>
          </p:spPr>
          <p:txBody>
            <a:bodyPr/>
            <a:lstStyle/>
            <a:p>
              <a:endParaRPr lang="en-US" sz="2700"/>
            </a:p>
          </p:txBody>
        </p:sp>
      </p:grpSp>
      <p:sp>
        <p:nvSpPr>
          <p:cNvPr id="3" name="Title 2"/>
          <p:cNvSpPr>
            <a:spLocks noGrp="1"/>
          </p:cNvSpPr>
          <p:nvPr>
            <p:ph type="title"/>
          </p:nvPr>
        </p:nvSpPr>
        <p:spPr>
          <a:xfrm>
            <a:off x="609600" y="457200"/>
            <a:ext cx="7924800" cy="1107996"/>
          </a:xfrm>
        </p:spPr>
        <p:txBody>
          <a:bodyPr/>
          <a:lstStyle/>
          <a:p>
            <a:r>
              <a:rPr lang="en-US" dirty="0"/>
              <a:t>Example Local Exhaust Ventilation System</a:t>
            </a:r>
          </a:p>
        </p:txBody>
      </p:sp>
      <p:sp>
        <p:nvSpPr>
          <p:cNvPr id="342" name="Oval 341"/>
          <p:cNvSpPr/>
          <p:nvPr/>
        </p:nvSpPr>
        <p:spPr>
          <a:xfrm>
            <a:off x="978251" y="4330348"/>
            <a:ext cx="304799" cy="304799"/>
          </a:xfrm>
          <a:prstGeom prst="ellipse">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08000"/>
                </a:solidFill>
              </a:rPr>
              <a:t>1</a:t>
            </a:r>
          </a:p>
        </p:txBody>
      </p:sp>
      <p:sp>
        <p:nvSpPr>
          <p:cNvPr id="343" name="Oval 342"/>
          <p:cNvSpPr/>
          <p:nvPr/>
        </p:nvSpPr>
        <p:spPr>
          <a:xfrm>
            <a:off x="3380187" y="3669964"/>
            <a:ext cx="304799" cy="304799"/>
          </a:xfrm>
          <a:prstGeom prst="ellipse">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08000"/>
                </a:solidFill>
              </a:rPr>
              <a:t>2</a:t>
            </a:r>
          </a:p>
        </p:txBody>
      </p:sp>
      <p:sp>
        <p:nvSpPr>
          <p:cNvPr id="344" name="Oval 343"/>
          <p:cNvSpPr/>
          <p:nvPr/>
        </p:nvSpPr>
        <p:spPr>
          <a:xfrm>
            <a:off x="3353383" y="2215588"/>
            <a:ext cx="304799" cy="304799"/>
          </a:xfrm>
          <a:prstGeom prst="ellipse">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08000"/>
                </a:solidFill>
              </a:rPr>
              <a:t>A</a:t>
            </a:r>
          </a:p>
        </p:txBody>
      </p:sp>
      <p:sp>
        <p:nvSpPr>
          <p:cNvPr id="345" name="Oval 344"/>
          <p:cNvSpPr/>
          <p:nvPr/>
        </p:nvSpPr>
        <p:spPr>
          <a:xfrm>
            <a:off x="5324471" y="2836836"/>
            <a:ext cx="304799" cy="304799"/>
          </a:xfrm>
          <a:prstGeom prst="ellipse">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08000"/>
                </a:solidFill>
              </a:rPr>
              <a:t>B</a:t>
            </a:r>
          </a:p>
        </p:txBody>
      </p:sp>
      <p:sp>
        <p:nvSpPr>
          <p:cNvPr id="346" name="Oval 345"/>
          <p:cNvSpPr/>
          <p:nvPr/>
        </p:nvSpPr>
        <p:spPr>
          <a:xfrm>
            <a:off x="6636019" y="3850940"/>
            <a:ext cx="304799" cy="304799"/>
          </a:xfrm>
          <a:prstGeom prst="ellipse">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08000"/>
                </a:solidFill>
              </a:rPr>
              <a:t>C</a:t>
            </a:r>
          </a:p>
        </p:txBody>
      </p:sp>
      <p:sp>
        <p:nvSpPr>
          <p:cNvPr id="347" name="Oval 346"/>
          <p:cNvSpPr/>
          <p:nvPr/>
        </p:nvSpPr>
        <p:spPr>
          <a:xfrm>
            <a:off x="6865972" y="4297736"/>
            <a:ext cx="304799" cy="304799"/>
          </a:xfrm>
          <a:prstGeom prst="ellipse">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08000"/>
                </a:solidFill>
              </a:rPr>
              <a:t>D</a:t>
            </a:r>
          </a:p>
        </p:txBody>
      </p:sp>
      <p:sp>
        <p:nvSpPr>
          <p:cNvPr id="348" name="Oval 347"/>
          <p:cNvSpPr/>
          <p:nvPr/>
        </p:nvSpPr>
        <p:spPr>
          <a:xfrm>
            <a:off x="7684149" y="4451181"/>
            <a:ext cx="304799" cy="304799"/>
          </a:xfrm>
          <a:prstGeom prst="ellipse">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08000"/>
                </a:solidFill>
              </a:rPr>
              <a:t>E</a:t>
            </a:r>
          </a:p>
        </p:txBody>
      </p:sp>
      <p:sp>
        <p:nvSpPr>
          <p:cNvPr id="349" name="Oval 348"/>
          <p:cNvSpPr/>
          <p:nvPr/>
        </p:nvSpPr>
        <p:spPr>
          <a:xfrm>
            <a:off x="7728256" y="3472320"/>
            <a:ext cx="304799" cy="304799"/>
          </a:xfrm>
          <a:prstGeom prst="ellipse">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08000"/>
                </a:solidFill>
              </a:rPr>
              <a:t>F</a:t>
            </a:r>
          </a:p>
        </p:txBody>
      </p:sp>
      <p:sp>
        <p:nvSpPr>
          <p:cNvPr id="350" name="Oval 349"/>
          <p:cNvSpPr/>
          <p:nvPr/>
        </p:nvSpPr>
        <p:spPr>
          <a:xfrm>
            <a:off x="7720131" y="2507118"/>
            <a:ext cx="304799" cy="304799"/>
          </a:xfrm>
          <a:prstGeom prst="ellipse">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08000"/>
                </a:solidFill>
              </a:rPr>
              <a:t>G</a:t>
            </a:r>
          </a:p>
        </p:txBody>
      </p:sp>
      <p:sp>
        <p:nvSpPr>
          <p:cNvPr id="18532" name="Rectangle 215"/>
          <p:cNvSpPr>
            <a:spLocks noChangeArrowheads="1"/>
          </p:cNvSpPr>
          <p:nvPr/>
        </p:nvSpPr>
        <p:spPr bwMode="auto">
          <a:xfrm>
            <a:off x="2814638" y="4619850"/>
            <a:ext cx="857250" cy="307181"/>
          </a:xfrm>
          <a:prstGeom prst="rect">
            <a:avLst/>
          </a:prstGeom>
          <a:gradFill rotWithShape="1">
            <a:gsLst>
              <a:gs pos="0">
                <a:srgbClr val="FFFFFF"/>
              </a:gs>
              <a:gs pos="100000">
                <a:schemeClr val="accent2"/>
              </a:gs>
            </a:gsLst>
            <a:lin ang="5400000" scaled="1"/>
          </a:gradFill>
          <a:ln w="9525">
            <a:solidFill>
              <a:srgbClr val="000000"/>
            </a:solidFill>
            <a:miter lim="800000"/>
            <a:headEnd/>
            <a:tailEnd/>
          </a:ln>
        </p:spPr>
        <p:txBody>
          <a:bodyPr wrap="none" anchor="ctr"/>
          <a:lstStyle/>
          <a:p>
            <a:endParaRPr lang="en-US" sz="2700"/>
          </a:p>
        </p:txBody>
      </p:sp>
      <p:grpSp>
        <p:nvGrpSpPr>
          <p:cNvPr id="5" name="Group 4"/>
          <p:cNvGrpSpPr/>
          <p:nvPr/>
        </p:nvGrpSpPr>
        <p:grpSpPr>
          <a:xfrm>
            <a:off x="1355675" y="2664619"/>
            <a:ext cx="294531" cy="1623392"/>
            <a:chOff x="1807567" y="2409825"/>
            <a:chExt cx="392708" cy="2164522"/>
          </a:xfrm>
        </p:grpSpPr>
        <p:sp>
          <p:nvSpPr>
            <p:cNvPr id="18566" name="Line 298"/>
            <p:cNvSpPr>
              <a:spLocks noChangeShapeType="1"/>
            </p:cNvSpPr>
            <p:nvPr/>
          </p:nvSpPr>
          <p:spPr bwMode="auto">
            <a:xfrm flipV="1">
              <a:off x="1866900" y="3276600"/>
              <a:ext cx="0" cy="466725"/>
            </a:xfrm>
            <a:prstGeom prst="line">
              <a:avLst/>
            </a:prstGeom>
            <a:noFill/>
            <a:ln w="28575">
              <a:solidFill>
                <a:srgbClr val="FF0000"/>
              </a:solidFill>
              <a:round/>
              <a:headEnd type="none" w="med" len="med"/>
              <a:tailEnd type="triangle" w="med" len="med"/>
            </a:ln>
          </p:spPr>
          <p:txBody>
            <a:bodyPr/>
            <a:lstStyle/>
            <a:p>
              <a:endParaRPr lang="en-US" sz="2700"/>
            </a:p>
          </p:txBody>
        </p:sp>
        <p:sp>
          <p:nvSpPr>
            <p:cNvPr id="18567" name="Freeform 299"/>
            <p:cNvSpPr>
              <a:spLocks/>
            </p:cNvSpPr>
            <p:nvPr/>
          </p:nvSpPr>
          <p:spPr bwMode="auto">
            <a:xfrm>
              <a:off x="1857375" y="2409825"/>
              <a:ext cx="342900" cy="390525"/>
            </a:xfrm>
            <a:custGeom>
              <a:avLst/>
              <a:gdLst>
                <a:gd name="T0" fmla="*/ 0 w 216"/>
                <a:gd name="T1" fmla="*/ 246 h 246"/>
                <a:gd name="T2" fmla="*/ 66 w 216"/>
                <a:gd name="T3" fmla="*/ 93 h 246"/>
                <a:gd name="T4" fmla="*/ 216 w 216"/>
                <a:gd name="T5" fmla="*/ 0 h 246"/>
                <a:gd name="T6" fmla="*/ 0 60000 65536"/>
                <a:gd name="T7" fmla="*/ 0 60000 65536"/>
                <a:gd name="T8" fmla="*/ 0 60000 65536"/>
                <a:gd name="T9" fmla="*/ 0 w 216"/>
                <a:gd name="T10" fmla="*/ 0 h 246"/>
                <a:gd name="T11" fmla="*/ 216 w 216"/>
                <a:gd name="T12" fmla="*/ 246 h 246"/>
              </a:gdLst>
              <a:ahLst/>
              <a:cxnLst>
                <a:cxn ang="T6">
                  <a:pos x="T0" y="T1"/>
                </a:cxn>
                <a:cxn ang="T7">
                  <a:pos x="T2" y="T3"/>
                </a:cxn>
                <a:cxn ang="T8">
                  <a:pos x="T4" y="T5"/>
                </a:cxn>
              </a:cxnLst>
              <a:rect l="T9" t="T10" r="T11" b="T12"/>
              <a:pathLst>
                <a:path w="216" h="246">
                  <a:moveTo>
                    <a:pt x="0" y="246"/>
                  </a:moveTo>
                  <a:cubicBezTo>
                    <a:pt x="15" y="190"/>
                    <a:pt x="30" y="134"/>
                    <a:pt x="66" y="93"/>
                  </a:cubicBezTo>
                  <a:cubicBezTo>
                    <a:pt x="102" y="52"/>
                    <a:pt x="159" y="26"/>
                    <a:pt x="216" y="0"/>
                  </a:cubicBezTo>
                </a:path>
              </a:pathLst>
            </a:custGeom>
            <a:noFill/>
            <a:ln w="28575">
              <a:solidFill>
                <a:srgbClr val="FF0000"/>
              </a:solidFill>
              <a:round/>
              <a:headEnd type="none" w="med" len="med"/>
              <a:tailEnd type="triangle" w="med" len="med"/>
            </a:ln>
          </p:spPr>
          <p:txBody>
            <a:bodyPr/>
            <a:lstStyle/>
            <a:p>
              <a:endParaRPr lang="en-US" sz="2700"/>
            </a:p>
          </p:txBody>
        </p:sp>
        <p:sp>
          <p:nvSpPr>
            <p:cNvPr id="327" name="Freeform 299"/>
            <p:cNvSpPr>
              <a:spLocks/>
            </p:cNvSpPr>
            <p:nvPr/>
          </p:nvSpPr>
          <p:spPr bwMode="auto">
            <a:xfrm rot="17592142">
              <a:off x="1740628" y="4298386"/>
              <a:ext cx="342900" cy="209022"/>
            </a:xfrm>
            <a:custGeom>
              <a:avLst/>
              <a:gdLst>
                <a:gd name="T0" fmla="*/ 0 w 216"/>
                <a:gd name="T1" fmla="*/ 246 h 246"/>
                <a:gd name="T2" fmla="*/ 66 w 216"/>
                <a:gd name="T3" fmla="*/ 93 h 246"/>
                <a:gd name="T4" fmla="*/ 216 w 216"/>
                <a:gd name="T5" fmla="*/ 0 h 246"/>
                <a:gd name="T6" fmla="*/ 0 60000 65536"/>
                <a:gd name="T7" fmla="*/ 0 60000 65536"/>
                <a:gd name="T8" fmla="*/ 0 60000 65536"/>
                <a:gd name="T9" fmla="*/ 0 w 216"/>
                <a:gd name="T10" fmla="*/ 0 h 246"/>
                <a:gd name="T11" fmla="*/ 216 w 216"/>
                <a:gd name="T12" fmla="*/ 246 h 246"/>
              </a:gdLst>
              <a:ahLst/>
              <a:cxnLst>
                <a:cxn ang="T6">
                  <a:pos x="T0" y="T1"/>
                </a:cxn>
                <a:cxn ang="T7">
                  <a:pos x="T2" y="T3"/>
                </a:cxn>
                <a:cxn ang="T8">
                  <a:pos x="T4" y="T5"/>
                </a:cxn>
              </a:cxnLst>
              <a:rect l="T9" t="T10" r="T11" b="T12"/>
              <a:pathLst>
                <a:path w="216" h="246">
                  <a:moveTo>
                    <a:pt x="0" y="246"/>
                  </a:moveTo>
                  <a:cubicBezTo>
                    <a:pt x="15" y="190"/>
                    <a:pt x="30" y="134"/>
                    <a:pt x="66" y="93"/>
                  </a:cubicBezTo>
                  <a:cubicBezTo>
                    <a:pt x="102" y="52"/>
                    <a:pt x="159" y="26"/>
                    <a:pt x="216" y="0"/>
                  </a:cubicBezTo>
                </a:path>
              </a:pathLst>
            </a:custGeom>
            <a:noFill/>
            <a:ln w="28575">
              <a:solidFill>
                <a:srgbClr val="FF0000"/>
              </a:solidFill>
              <a:round/>
              <a:headEnd type="none" w="med" len="med"/>
              <a:tailEnd type="triangle" w="med" len="med"/>
            </a:ln>
          </p:spPr>
          <p:txBody>
            <a:bodyPr/>
            <a:lstStyle/>
            <a:p>
              <a:endParaRPr lang="en-US" sz="2700"/>
            </a:p>
          </p:txBody>
        </p:sp>
      </p:grpSp>
      <p:grpSp>
        <p:nvGrpSpPr>
          <p:cNvPr id="334" name="Group 333"/>
          <p:cNvGrpSpPr/>
          <p:nvPr/>
        </p:nvGrpSpPr>
        <p:grpSpPr>
          <a:xfrm>
            <a:off x="1496616" y="4188619"/>
            <a:ext cx="608730" cy="422882"/>
            <a:chOff x="1995488" y="5650107"/>
            <a:chExt cx="811640" cy="372002"/>
          </a:xfrm>
        </p:grpSpPr>
        <p:sp>
          <p:nvSpPr>
            <p:cNvPr id="354" name="Freeform 299"/>
            <p:cNvSpPr>
              <a:spLocks/>
            </p:cNvSpPr>
            <p:nvPr/>
          </p:nvSpPr>
          <p:spPr bwMode="auto">
            <a:xfrm flipH="1">
              <a:off x="2000249" y="5896024"/>
              <a:ext cx="257175" cy="123776"/>
            </a:xfrm>
            <a:custGeom>
              <a:avLst/>
              <a:gdLst>
                <a:gd name="T0" fmla="*/ 0 w 216"/>
                <a:gd name="T1" fmla="*/ 246 h 246"/>
                <a:gd name="T2" fmla="*/ 66 w 216"/>
                <a:gd name="T3" fmla="*/ 93 h 246"/>
                <a:gd name="T4" fmla="*/ 216 w 216"/>
                <a:gd name="T5" fmla="*/ 0 h 246"/>
                <a:gd name="T6" fmla="*/ 0 60000 65536"/>
                <a:gd name="T7" fmla="*/ 0 60000 65536"/>
                <a:gd name="T8" fmla="*/ 0 60000 65536"/>
                <a:gd name="T9" fmla="*/ 0 w 216"/>
                <a:gd name="T10" fmla="*/ 0 h 246"/>
                <a:gd name="T11" fmla="*/ 216 w 216"/>
                <a:gd name="T12" fmla="*/ 246 h 246"/>
              </a:gdLst>
              <a:ahLst/>
              <a:cxnLst>
                <a:cxn ang="T6">
                  <a:pos x="T0" y="T1"/>
                </a:cxn>
                <a:cxn ang="T7">
                  <a:pos x="T2" y="T3"/>
                </a:cxn>
                <a:cxn ang="T8">
                  <a:pos x="T4" y="T5"/>
                </a:cxn>
              </a:cxnLst>
              <a:rect l="T9" t="T10" r="T11" b="T12"/>
              <a:pathLst>
                <a:path w="216" h="246">
                  <a:moveTo>
                    <a:pt x="0" y="246"/>
                  </a:moveTo>
                  <a:cubicBezTo>
                    <a:pt x="15" y="190"/>
                    <a:pt x="30" y="134"/>
                    <a:pt x="66" y="93"/>
                  </a:cubicBezTo>
                  <a:cubicBezTo>
                    <a:pt x="102" y="52"/>
                    <a:pt x="159" y="26"/>
                    <a:pt x="216" y="0"/>
                  </a:cubicBezTo>
                </a:path>
              </a:pathLst>
            </a:custGeom>
            <a:noFill/>
            <a:ln w="28575">
              <a:solidFill>
                <a:srgbClr val="FF0000"/>
              </a:solidFill>
              <a:round/>
              <a:headEnd type="none" w="med" len="med"/>
              <a:tailEnd type="triangle" w="med" len="med"/>
            </a:ln>
          </p:spPr>
          <p:txBody>
            <a:bodyPr/>
            <a:lstStyle/>
            <a:p>
              <a:endParaRPr lang="en-US" sz="2700"/>
            </a:p>
          </p:txBody>
        </p:sp>
        <p:sp>
          <p:nvSpPr>
            <p:cNvPr id="355" name="Freeform 299"/>
            <p:cNvSpPr>
              <a:spLocks/>
            </p:cNvSpPr>
            <p:nvPr/>
          </p:nvSpPr>
          <p:spPr bwMode="auto">
            <a:xfrm flipH="1">
              <a:off x="1995488" y="5765561"/>
              <a:ext cx="513048" cy="256548"/>
            </a:xfrm>
            <a:custGeom>
              <a:avLst/>
              <a:gdLst>
                <a:gd name="T0" fmla="*/ 0 w 216"/>
                <a:gd name="T1" fmla="*/ 246 h 246"/>
                <a:gd name="T2" fmla="*/ 66 w 216"/>
                <a:gd name="T3" fmla="*/ 93 h 246"/>
                <a:gd name="T4" fmla="*/ 216 w 216"/>
                <a:gd name="T5" fmla="*/ 0 h 246"/>
                <a:gd name="T6" fmla="*/ 0 60000 65536"/>
                <a:gd name="T7" fmla="*/ 0 60000 65536"/>
                <a:gd name="T8" fmla="*/ 0 60000 65536"/>
                <a:gd name="T9" fmla="*/ 0 w 216"/>
                <a:gd name="T10" fmla="*/ 0 h 246"/>
                <a:gd name="T11" fmla="*/ 216 w 216"/>
                <a:gd name="T12" fmla="*/ 246 h 246"/>
              </a:gdLst>
              <a:ahLst/>
              <a:cxnLst>
                <a:cxn ang="T6">
                  <a:pos x="T0" y="T1"/>
                </a:cxn>
                <a:cxn ang="T7">
                  <a:pos x="T2" y="T3"/>
                </a:cxn>
                <a:cxn ang="T8">
                  <a:pos x="T4" y="T5"/>
                </a:cxn>
              </a:cxnLst>
              <a:rect l="T9" t="T10" r="T11" b="T12"/>
              <a:pathLst>
                <a:path w="216" h="246">
                  <a:moveTo>
                    <a:pt x="0" y="246"/>
                  </a:moveTo>
                  <a:cubicBezTo>
                    <a:pt x="15" y="190"/>
                    <a:pt x="30" y="134"/>
                    <a:pt x="66" y="93"/>
                  </a:cubicBezTo>
                  <a:cubicBezTo>
                    <a:pt x="102" y="52"/>
                    <a:pt x="159" y="26"/>
                    <a:pt x="216" y="0"/>
                  </a:cubicBezTo>
                </a:path>
              </a:pathLst>
            </a:custGeom>
            <a:noFill/>
            <a:ln w="28575">
              <a:solidFill>
                <a:srgbClr val="FF0000"/>
              </a:solidFill>
              <a:round/>
              <a:headEnd type="none" w="med" len="med"/>
              <a:tailEnd type="triangle" w="med" len="med"/>
            </a:ln>
          </p:spPr>
          <p:txBody>
            <a:bodyPr/>
            <a:lstStyle/>
            <a:p>
              <a:endParaRPr lang="en-US" sz="2700"/>
            </a:p>
          </p:txBody>
        </p:sp>
        <p:sp>
          <p:nvSpPr>
            <p:cNvPr id="356" name="Freeform 299"/>
            <p:cNvSpPr>
              <a:spLocks/>
            </p:cNvSpPr>
            <p:nvPr/>
          </p:nvSpPr>
          <p:spPr bwMode="auto">
            <a:xfrm flipH="1">
              <a:off x="1995488" y="5650107"/>
              <a:ext cx="811640" cy="372002"/>
            </a:xfrm>
            <a:custGeom>
              <a:avLst/>
              <a:gdLst>
                <a:gd name="T0" fmla="*/ 0 w 216"/>
                <a:gd name="T1" fmla="*/ 246 h 246"/>
                <a:gd name="T2" fmla="*/ 66 w 216"/>
                <a:gd name="T3" fmla="*/ 93 h 246"/>
                <a:gd name="T4" fmla="*/ 216 w 216"/>
                <a:gd name="T5" fmla="*/ 0 h 246"/>
                <a:gd name="T6" fmla="*/ 0 60000 65536"/>
                <a:gd name="T7" fmla="*/ 0 60000 65536"/>
                <a:gd name="T8" fmla="*/ 0 60000 65536"/>
                <a:gd name="T9" fmla="*/ 0 w 216"/>
                <a:gd name="T10" fmla="*/ 0 h 246"/>
                <a:gd name="T11" fmla="*/ 216 w 216"/>
                <a:gd name="T12" fmla="*/ 246 h 246"/>
              </a:gdLst>
              <a:ahLst/>
              <a:cxnLst>
                <a:cxn ang="T6">
                  <a:pos x="T0" y="T1"/>
                </a:cxn>
                <a:cxn ang="T7">
                  <a:pos x="T2" y="T3"/>
                </a:cxn>
                <a:cxn ang="T8">
                  <a:pos x="T4" y="T5"/>
                </a:cxn>
              </a:cxnLst>
              <a:rect l="T9" t="T10" r="T11" b="T12"/>
              <a:pathLst>
                <a:path w="216" h="246">
                  <a:moveTo>
                    <a:pt x="0" y="246"/>
                  </a:moveTo>
                  <a:cubicBezTo>
                    <a:pt x="15" y="190"/>
                    <a:pt x="30" y="134"/>
                    <a:pt x="66" y="93"/>
                  </a:cubicBezTo>
                  <a:cubicBezTo>
                    <a:pt x="102" y="52"/>
                    <a:pt x="159" y="26"/>
                    <a:pt x="216" y="0"/>
                  </a:cubicBezTo>
                </a:path>
              </a:pathLst>
            </a:custGeom>
            <a:noFill/>
            <a:ln w="28575">
              <a:solidFill>
                <a:srgbClr val="FF0000"/>
              </a:solidFill>
              <a:round/>
              <a:headEnd type="none" w="med" len="med"/>
              <a:tailEnd type="triangle" w="med" len="med"/>
            </a:ln>
          </p:spPr>
          <p:txBody>
            <a:bodyPr/>
            <a:lstStyle/>
            <a:p>
              <a:endParaRPr lang="en-US" sz="2700"/>
            </a:p>
          </p:txBody>
        </p:sp>
      </p:grpSp>
      <p:grpSp>
        <p:nvGrpSpPr>
          <p:cNvPr id="328" name="Group 327"/>
          <p:cNvGrpSpPr/>
          <p:nvPr/>
        </p:nvGrpSpPr>
        <p:grpSpPr>
          <a:xfrm>
            <a:off x="1787724" y="3101404"/>
            <a:ext cx="1257301" cy="878684"/>
            <a:chOff x="2383631" y="2992206"/>
            <a:chExt cx="1676401" cy="1171578"/>
          </a:xfrm>
        </p:grpSpPr>
        <p:sp>
          <p:nvSpPr>
            <p:cNvPr id="329" name="Line 309"/>
            <p:cNvSpPr>
              <a:spLocks noChangeShapeType="1"/>
            </p:cNvSpPr>
            <p:nvPr/>
          </p:nvSpPr>
          <p:spPr bwMode="auto">
            <a:xfrm flipH="1">
              <a:off x="2383631" y="3376382"/>
              <a:ext cx="444500" cy="787402"/>
            </a:xfrm>
            <a:prstGeom prst="line">
              <a:avLst/>
            </a:prstGeom>
            <a:noFill/>
            <a:ln w="76200">
              <a:solidFill>
                <a:srgbClr val="008000"/>
              </a:solidFill>
              <a:round/>
              <a:headEnd type="none" w="med" len="med"/>
              <a:tailEnd type="triangle" w="med" len="med"/>
            </a:ln>
          </p:spPr>
          <p:txBody>
            <a:bodyPr/>
            <a:lstStyle/>
            <a:p>
              <a:endParaRPr lang="en-US" sz="2700" b="1" dirty="0">
                <a:effectLst>
                  <a:outerShdw blurRad="38100" dist="38100" dir="2700000" algn="tl">
                    <a:srgbClr val="000000">
                      <a:alpha val="43137"/>
                    </a:srgbClr>
                  </a:outerShdw>
                </a:effectLst>
              </a:endParaRPr>
            </a:p>
          </p:txBody>
        </p:sp>
        <p:sp>
          <p:nvSpPr>
            <p:cNvPr id="332" name="Line 311"/>
            <p:cNvSpPr>
              <a:spLocks noChangeShapeType="1"/>
            </p:cNvSpPr>
            <p:nvPr/>
          </p:nvSpPr>
          <p:spPr bwMode="auto">
            <a:xfrm>
              <a:off x="3653632" y="3389082"/>
              <a:ext cx="406400" cy="698502"/>
            </a:xfrm>
            <a:prstGeom prst="line">
              <a:avLst/>
            </a:prstGeom>
            <a:noFill/>
            <a:ln w="76200">
              <a:solidFill>
                <a:srgbClr val="008000"/>
              </a:solidFill>
              <a:round/>
              <a:headEnd type="none" w="med" len="med"/>
              <a:tailEnd type="triangle" w="med" len="med"/>
            </a:ln>
          </p:spPr>
          <p:txBody>
            <a:bodyPr/>
            <a:lstStyle/>
            <a:p>
              <a:endParaRPr lang="en-US" sz="2700" b="1" dirty="0">
                <a:effectLst>
                  <a:outerShdw blurRad="38100" dist="38100" dir="2700000" algn="tl">
                    <a:srgbClr val="000000">
                      <a:alpha val="43137"/>
                    </a:srgbClr>
                  </a:outerShdw>
                </a:effectLst>
              </a:endParaRPr>
            </a:p>
          </p:txBody>
        </p:sp>
        <p:sp>
          <p:nvSpPr>
            <p:cNvPr id="357" name="Text Box 312"/>
            <p:cNvSpPr txBox="1">
              <a:spLocks noChangeArrowheads="1"/>
            </p:cNvSpPr>
            <p:nvPr/>
          </p:nvSpPr>
          <p:spPr bwMode="auto">
            <a:xfrm>
              <a:off x="2505870" y="2992206"/>
              <a:ext cx="1485900" cy="492442"/>
            </a:xfrm>
            <a:prstGeom prst="rect">
              <a:avLst/>
            </a:prstGeom>
            <a:noFill/>
            <a:ln w="9525" algn="ctr">
              <a:noFill/>
              <a:miter lim="800000"/>
              <a:headEnd/>
              <a:tailEnd/>
            </a:ln>
          </p:spPr>
          <p:txBody>
            <a:bodyPr>
              <a:spAutoFit/>
            </a:bodyPr>
            <a:lstStyle/>
            <a:p>
              <a:pPr algn="ctr">
                <a:spcBef>
                  <a:spcPct val="50000"/>
                </a:spcBef>
              </a:pPr>
              <a:r>
                <a:rPr lang="en-US" sz="1800" b="1" dirty="0">
                  <a:solidFill>
                    <a:srgbClr val="008000"/>
                  </a:solidFill>
                  <a:effectLst>
                    <a:outerShdw blurRad="38100" dist="38100" dir="2700000" algn="tl">
                      <a:srgbClr val="000000">
                        <a:alpha val="43137"/>
                      </a:srgbClr>
                    </a:outerShdw>
                  </a:effectLst>
                  <a:latin typeface="Arial Narrow" pitchFamily="34" charset="0"/>
                </a:rPr>
                <a:t>Hoods</a:t>
              </a:r>
            </a:p>
          </p:txBody>
        </p:sp>
      </p:grpSp>
      <p:sp>
        <p:nvSpPr>
          <p:cNvPr id="8" name="Slide Number Placeholder 7">
            <a:extLst>
              <a:ext uri="{FF2B5EF4-FFF2-40B4-BE49-F238E27FC236}">
                <a16:creationId xmlns:a16="http://schemas.microsoft.com/office/drawing/2014/main" id="{5976C975-D529-4E38-B53B-416EA7F58229}"/>
              </a:ext>
            </a:extLst>
          </p:cNvPr>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18692198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wipe(up)">
                                      <p:cBhvr>
                                        <p:cTn id="7" dur="500"/>
                                        <p:tgtEl>
                                          <p:spTgt spid="328"/>
                                        </p:tgtEl>
                                      </p:cBhvr>
                                    </p:animEffect>
                                  </p:childTnLst>
                                </p:cTn>
                              </p:par>
                            </p:childTnLst>
                          </p:cTn>
                        </p:par>
                        <p:par>
                          <p:cTn id="8" fill="hold">
                            <p:stCondLst>
                              <p:cond delay="500"/>
                            </p:stCondLst>
                            <p:childTnLst>
                              <p:par>
                                <p:cTn id="9" presetID="8" presetClass="emph" presetSubtype="0" repeatCount="indefinite" fill="hold" nodeType="afterEffect">
                                  <p:stCondLst>
                                    <p:cond delay="0"/>
                                  </p:stCondLst>
                                  <p:childTnLst>
                                    <p:animRot by="-21600000">
                                      <p:cBhvr>
                                        <p:cTn id="10" dur="1000" fill="hold"/>
                                        <p:tgtEl>
                                          <p:spTgt spid="21"/>
                                        </p:tgtEl>
                                        <p:attrNameLst>
                                          <p:attrName>r</p:attrName>
                                        </p:attrNameLst>
                                      </p:cBhvr>
                                    </p:animRot>
                                  </p:childTnLst>
                                </p:cTn>
                              </p:par>
                            </p:childTnLst>
                          </p:cTn>
                        </p:par>
                        <p:par>
                          <p:cTn id="11" fill="hold">
                            <p:stCondLst>
                              <p:cond delay="1500"/>
                            </p:stCondLst>
                            <p:childTnLst>
                              <p:par>
                                <p:cTn id="12" presetID="22" presetClass="entr" presetSubtype="4" repeatCount="indefinite"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down)">
                                      <p:cBhvr>
                                        <p:cTn id="14" dur="2000"/>
                                        <p:tgtEl>
                                          <p:spTgt spid="29"/>
                                        </p:tgtEl>
                                      </p:cBhvr>
                                    </p:animEffect>
                                  </p:childTnLst>
                                </p:cTn>
                              </p:par>
                            </p:childTnLst>
                          </p:cTn>
                        </p:par>
                        <p:par>
                          <p:cTn id="15" fill="hold">
                            <p:stCondLst>
                              <p:cond delay="3500"/>
                            </p:stCondLst>
                            <p:childTnLst>
                              <p:par>
                                <p:cTn id="16" presetID="22" presetClass="entr" presetSubtype="2" fill="hold" grpId="0" nodeType="afterEffect">
                                  <p:stCondLst>
                                    <p:cond delay="0"/>
                                  </p:stCondLst>
                                  <p:childTnLst>
                                    <p:set>
                                      <p:cBhvr>
                                        <p:cTn id="17" dur="1" fill="hold">
                                          <p:stCondLst>
                                            <p:cond delay="0"/>
                                          </p:stCondLst>
                                        </p:cTn>
                                        <p:tgtEl>
                                          <p:spTgt spid="18637"/>
                                        </p:tgtEl>
                                        <p:attrNameLst>
                                          <p:attrName>style.visibility</p:attrName>
                                        </p:attrNameLst>
                                      </p:cBhvr>
                                      <p:to>
                                        <p:strVal val="visible"/>
                                      </p:to>
                                    </p:set>
                                    <p:animEffect transition="in" filter="wipe(right)">
                                      <p:cBhvr>
                                        <p:cTn id="18" dur="1000"/>
                                        <p:tgtEl>
                                          <p:spTgt spid="18637"/>
                                        </p:tgtEl>
                                      </p:cBhvr>
                                    </p:animEffect>
                                  </p:childTnLst>
                                </p:cTn>
                              </p:par>
                            </p:childTnLst>
                          </p:cTn>
                        </p:par>
                        <p:par>
                          <p:cTn id="19" fill="hold">
                            <p:stCondLst>
                              <p:cond delay="4500"/>
                            </p:stCondLst>
                            <p:childTnLst>
                              <p:par>
                                <p:cTn id="20" presetID="22" presetClass="entr" presetSubtype="2" fill="hold" nodeType="afterEffect">
                                  <p:stCondLst>
                                    <p:cond delay="0"/>
                                  </p:stCondLst>
                                  <p:childTnLst>
                                    <p:set>
                                      <p:cBhvr>
                                        <p:cTn id="21" dur="1" fill="hold">
                                          <p:stCondLst>
                                            <p:cond delay="0"/>
                                          </p:stCondLst>
                                        </p:cTn>
                                        <p:tgtEl>
                                          <p:spTgt spid="334"/>
                                        </p:tgtEl>
                                        <p:attrNameLst>
                                          <p:attrName>style.visibility</p:attrName>
                                        </p:attrNameLst>
                                      </p:cBhvr>
                                      <p:to>
                                        <p:strVal val="visible"/>
                                      </p:to>
                                    </p:set>
                                    <p:animEffect transition="in" filter="wipe(right)">
                                      <p:cBhvr>
                                        <p:cTn id="22" dur="1000"/>
                                        <p:tgtEl>
                                          <p:spTgt spid="334"/>
                                        </p:tgtEl>
                                      </p:cBhvr>
                                    </p:animEffect>
                                  </p:childTnLst>
                                </p:cTn>
                              </p:par>
                            </p:childTnLst>
                          </p:cTn>
                        </p:par>
                        <p:par>
                          <p:cTn id="23" fill="hold">
                            <p:stCondLst>
                              <p:cond delay="5500"/>
                            </p:stCondLst>
                            <p:childTnLst>
                              <p:par>
                                <p:cTn id="24" presetID="22" presetClass="entr" presetSubtype="4" repeatCount="indefinite"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par>
                          <p:cTn id="27" fill="hold">
                            <p:stCondLst>
                              <p:cond delay="6000"/>
                            </p:stCondLst>
                            <p:childTnLst>
                              <p:par>
                                <p:cTn id="28" presetID="22" presetClass="entr" presetSubtype="8" repeatCount="indefinite" fill="hold" nodeType="afterEffect">
                                  <p:stCondLst>
                                    <p:cond delay="0"/>
                                  </p:stCondLst>
                                  <p:childTnLst>
                                    <p:set>
                                      <p:cBhvr>
                                        <p:cTn id="29" dur="1" fill="hold">
                                          <p:stCondLst>
                                            <p:cond delay="0"/>
                                          </p:stCondLst>
                                        </p:cTn>
                                        <p:tgtEl>
                                          <p:spTgt spid="387156"/>
                                        </p:tgtEl>
                                        <p:attrNameLst>
                                          <p:attrName>style.visibility</p:attrName>
                                        </p:attrNameLst>
                                      </p:cBhvr>
                                      <p:to>
                                        <p:strVal val="visible"/>
                                      </p:to>
                                    </p:set>
                                    <p:animEffect transition="in" filter="wipe(left)">
                                      <p:cBhvr>
                                        <p:cTn id="30" dur="1000"/>
                                        <p:tgtEl>
                                          <p:spTgt spid="387156"/>
                                        </p:tgtEl>
                                      </p:cBhvr>
                                    </p:animEffect>
                                  </p:childTnLst>
                                </p:cTn>
                              </p:par>
                              <p:par>
                                <p:cTn id="31" presetID="22" presetClass="entr" presetSubtype="4" repeatCount="indefinite" fill="hold" nodeType="withEffect">
                                  <p:stCondLst>
                                    <p:cond delay="0"/>
                                  </p:stCondLst>
                                  <p:childTnLst>
                                    <p:set>
                                      <p:cBhvr>
                                        <p:cTn id="32" dur="1" fill="hold">
                                          <p:stCondLst>
                                            <p:cond delay="0"/>
                                          </p:stCondLst>
                                        </p:cTn>
                                        <p:tgtEl>
                                          <p:spTgt spid="387154"/>
                                        </p:tgtEl>
                                        <p:attrNameLst>
                                          <p:attrName>style.visibility</p:attrName>
                                        </p:attrNameLst>
                                      </p:cBhvr>
                                      <p:to>
                                        <p:strVal val="visible"/>
                                      </p:to>
                                    </p:set>
                                    <p:animEffect transition="in" filter="wipe(down)">
                                      <p:cBhvr>
                                        <p:cTn id="33" dur="1000"/>
                                        <p:tgtEl>
                                          <p:spTgt spid="387154"/>
                                        </p:tgtEl>
                                      </p:cBhvr>
                                    </p:animEffect>
                                  </p:childTnLst>
                                </p:cTn>
                              </p:par>
                            </p:childTnLst>
                          </p:cTn>
                        </p:par>
                        <p:par>
                          <p:cTn id="34" fill="hold">
                            <p:stCondLst>
                              <p:cond delay="7000"/>
                            </p:stCondLst>
                            <p:childTnLst>
                              <p:par>
                                <p:cTn id="35" presetID="22" presetClass="entr" presetSubtype="8" repeatCount="indefinite"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par>
                          <p:cTn id="38" fill="hold">
                            <p:stCondLst>
                              <p:cond delay="7500"/>
                            </p:stCondLst>
                            <p:childTnLst>
                              <p:par>
                                <p:cTn id="39" presetID="22" presetClass="entr" presetSubtype="8" repeatCount="indefinite"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8000"/>
                            </p:stCondLst>
                            <p:childTnLst>
                              <p:par>
                                <p:cTn id="43" presetID="22" presetClass="entr" presetSubtype="1" repeatCount="indefinite" fill="hold" nodeType="afterEffect">
                                  <p:stCondLst>
                                    <p:cond delay="0"/>
                                  </p:stCondLst>
                                  <p:childTnLst>
                                    <p:set>
                                      <p:cBhvr>
                                        <p:cTn id="44" dur="1" fill="hold">
                                          <p:stCondLst>
                                            <p:cond delay="0"/>
                                          </p:stCondLst>
                                        </p:cTn>
                                        <p:tgtEl>
                                          <p:spTgt spid="18625"/>
                                        </p:tgtEl>
                                        <p:attrNameLst>
                                          <p:attrName>style.visibility</p:attrName>
                                        </p:attrNameLst>
                                      </p:cBhvr>
                                      <p:to>
                                        <p:strVal val="visible"/>
                                      </p:to>
                                    </p:set>
                                    <p:animEffect transition="in" filter="wipe(up)">
                                      <p:cBhvr>
                                        <p:cTn id="45" dur="500"/>
                                        <p:tgtEl>
                                          <p:spTgt spid="18625"/>
                                        </p:tgtEl>
                                      </p:cBhvr>
                                    </p:animEffect>
                                  </p:childTnLst>
                                </p:cTn>
                              </p:par>
                            </p:childTnLst>
                          </p:cTn>
                        </p:par>
                        <p:par>
                          <p:cTn id="46" fill="hold">
                            <p:stCondLst>
                              <p:cond delay="8500"/>
                            </p:stCondLst>
                            <p:childTnLst>
                              <p:par>
                                <p:cTn id="47" presetID="22" presetClass="entr" presetSubtype="8" repeatCount="indefinite"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9000"/>
                            </p:stCondLst>
                            <p:childTnLst>
                              <p:par>
                                <p:cTn id="51" presetID="22" presetClass="entr" presetSubtype="4" repeatCount="indefinite"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6731000" y="4043363"/>
            <a:ext cx="303213" cy="857250"/>
          </a:xfrm>
          <a:prstGeom prst="rect">
            <a:avLst/>
          </a:prstGeom>
          <a:solidFill>
            <a:srgbClr val="FF0000"/>
          </a:solidFill>
          <a:ln w="25400">
            <a:solidFill>
              <a:schemeClr val="bg2"/>
            </a:solidFill>
            <a:miter lim="800000"/>
            <a:headEnd/>
            <a:tailEnd/>
          </a:ln>
        </p:spPr>
        <p:txBody>
          <a:bodyPr wrap="none" anchor="ct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61443" name="Freeform 4"/>
          <p:cNvSpPr>
            <a:spLocks/>
          </p:cNvSpPr>
          <p:nvPr/>
        </p:nvSpPr>
        <p:spPr bwMode="auto">
          <a:xfrm>
            <a:off x="2352675" y="2030413"/>
            <a:ext cx="174625" cy="201612"/>
          </a:xfrm>
          <a:custGeom>
            <a:avLst/>
            <a:gdLst>
              <a:gd name="T0" fmla="*/ 0 w 124"/>
              <a:gd name="T1" fmla="*/ 0 h 127"/>
              <a:gd name="T2" fmla="*/ 2147483647 w 124"/>
              <a:gd name="T3" fmla="*/ 0 h 127"/>
              <a:gd name="T4" fmla="*/ 2147483647 w 124"/>
              <a:gd name="T5" fmla="*/ 2147483647 h 127"/>
              <a:gd name="T6" fmla="*/ 2147483647 w 124"/>
              <a:gd name="T7" fmla="*/ 2147483647 h 127"/>
              <a:gd name="T8" fmla="*/ 2147483647 w 124"/>
              <a:gd name="T9" fmla="*/ 2147483647 h 127"/>
              <a:gd name="T10" fmla="*/ 2147483647 w 124"/>
              <a:gd name="T11" fmla="*/ 2147483647 h 127"/>
              <a:gd name="T12" fmla="*/ 2147483647 w 124"/>
              <a:gd name="T13" fmla="*/ 2147483647 h 127"/>
              <a:gd name="T14" fmla="*/ 2147483647 w 124"/>
              <a:gd name="T15" fmla="*/ 2147483647 h 127"/>
              <a:gd name="T16" fmla="*/ 2147483647 w 124"/>
              <a:gd name="T17" fmla="*/ 2147483647 h 127"/>
              <a:gd name="T18" fmla="*/ 2147483647 w 124"/>
              <a:gd name="T19" fmla="*/ 2147483647 h 127"/>
              <a:gd name="T20" fmla="*/ 2147483647 w 124"/>
              <a:gd name="T21" fmla="*/ 2147483647 h 127"/>
              <a:gd name="T22" fmla="*/ 0 w 124"/>
              <a:gd name="T23" fmla="*/ 0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127"/>
              <a:gd name="T38" fmla="*/ 124 w 124"/>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127">
                <a:moveTo>
                  <a:pt x="0" y="0"/>
                </a:moveTo>
                <a:lnTo>
                  <a:pt x="22" y="0"/>
                </a:lnTo>
                <a:lnTo>
                  <a:pt x="52" y="3"/>
                </a:lnTo>
                <a:lnTo>
                  <a:pt x="75" y="8"/>
                </a:lnTo>
                <a:lnTo>
                  <a:pt x="100" y="20"/>
                </a:lnTo>
                <a:lnTo>
                  <a:pt x="123" y="31"/>
                </a:lnTo>
                <a:lnTo>
                  <a:pt x="87" y="126"/>
                </a:lnTo>
                <a:lnTo>
                  <a:pt x="62" y="115"/>
                </a:lnTo>
                <a:lnTo>
                  <a:pt x="43" y="111"/>
                </a:lnTo>
                <a:lnTo>
                  <a:pt x="19" y="110"/>
                </a:lnTo>
                <a:lnTo>
                  <a:pt x="1" y="110"/>
                </a:lnTo>
                <a:lnTo>
                  <a:pt x="0" y="0"/>
                </a:lnTo>
              </a:path>
            </a:pathLst>
          </a:custGeom>
          <a:solidFill>
            <a:srgbClr val="00B0F0"/>
          </a:solidFill>
          <a:ln w="25400" cap="rnd" cmpd="sng">
            <a:solidFill>
              <a:schemeClr val="bg2"/>
            </a:solidFill>
            <a:prstDash val="solid"/>
            <a:round/>
            <a:headEnd type="none" w="med" len="med"/>
            <a:tailEnd type="none" w="med" len="med"/>
          </a:ln>
        </p:spPr>
        <p:txBody>
          <a:bodyPr/>
          <a:lstStyle/>
          <a:p>
            <a:endParaRPr lang="en-US"/>
          </a:p>
        </p:txBody>
      </p:sp>
      <p:sp>
        <p:nvSpPr>
          <p:cNvPr id="61444" name="Rectangle 5"/>
          <p:cNvSpPr>
            <a:spLocks noChangeArrowheads="1"/>
          </p:cNvSpPr>
          <p:nvPr/>
        </p:nvSpPr>
        <p:spPr bwMode="auto">
          <a:xfrm rot="1500000">
            <a:off x="3721100" y="2851150"/>
            <a:ext cx="477838" cy="150813"/>
          </a:xfrm>
          <a:prstGeom prst="rect">
            <a:avLst/>
          </a:prstGeom>
          <a:solidFill>
            <a:srgbClr val="00B0F0"/>
          </a:solidFill>
          <a:ln w="25400">
            <a:solidFill>
              <a:schemeClr val="bg2"/>
            </a:solidFill>
            <a:miter lim="800000"/>
            <a:headEnd/>
            <a:tailEnd/>
          </a:ln>
        </p:spPr>
        <p:txBody>
          <a:bodyPr wrap="none" anchor="ct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5995988" y="4908550"/>
            <a:ext cx="1060450" cy="1193800"/>
          </a:xfrm>
          <a:prstGeom prst="rect">
            <a:avLst/>
          </a:prstGeom>
          <a:solidFill>
            <a:schemeClr val="tx2">
              <a:lumMod val="75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8" name="Rectangle 7"/>
          <p:cNvSpPr>
            <a:spLocks noChangeArrowheads="1"/>
          </p:cNvSpPr>
          <p:nvPr/>
        </p:nvSpPr>
        <p:spPr bwMode="auto">
          <a:xfrm>
            <a:off x="4929188" y="4722813"/>
            <a:ext cx="31750" cy="1376362"/>
          </a:xfrm>
          <a:prstGeom prst="rect">
            <a:avLst/>
          </a:prstGeom>
          <a:solidFill>
            <a:schemeClr val="tx2">
              <a:lumMod val="75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9" name="Rectangle 8"/>
          <p:cNvSpPr>
            <a:spLocks noChangeArrowheads="1"/>
          </p:cNvSpPr>
          <p:nvPr/>
        </p:nvSpPr>
        <p:spPr bwMode="auto">
          <a:xfrm>
            <a:off x="5759450" y="4722813"/>
            <a:ext cx="33338" cy="1376362"/>
          </a:xfrm>
          <a:prstGeom prst="rect">
            <a:avLst/>
          </a:prstGeom>
          <a:solidFill>
            <a:schemeClr val="tx2">
              <a:lumMod val="75000"/>
            </a:schemeClr>
          </a:solidFill>
          <a:ln w="25400">
            <a:solidFill>
              <a:schemeClr val="bg2"/>
            </a:solidFill>
            <a:miter lim="800000"/>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61448" name="Freeform 9"/>
          <p:cNvSpPr>
            <a:spLocks/>
          </p:cNvSpPr>
          <p:nvPr/>
        </p:nvSpPr>
        <p:spPr bwMode="auto">
          <a:xfrm>
            <a:off x="6092825" y="4221163"/>
            <a:ext cx="1588" cy="1587"/>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3365FB"/>
          </a:solidFill>
          <a:ln w="25400" cap="rnd">
            <a:solidFill>
              <a:schemeClr val="bg2"/>
            </a:solidFill>
            <a:round/>
            <a:headEnd/>
            <a:tailEnd/>
          </a:ln>
        </p:spPr>
        <p:txBody>
          <a:bodyPr/>
          <a:lstStyle/>
          <a:p>
            <a:endParaRPr lang="en-US"/>
          </a:p>
        </p:txBody>
      </p:sp>
      <p:sp>
        <p:nvSpPr>
          <p:cNvPr id="11" name="Freeform 10"/>
          <p:cNvSpPr>
            <a:spLocks/>
          </p:cNvSpPr>
          <p:nvPr/>
        </p:nvSpPr>
        <p:spPr bwMode="auto">
          <a:xfrm>
            <a:off x="5786438" y="4465638"/>
            <a:ext cx="644525" cy="841375"/>
          </a:xfrm>
          <a:custGeom>
            <a:avLst/>
            <a:gdLst/>
            <a:ahLst/>
            <a:cxnLst>
              <a:cxn ang="0">
                <a:pos x="0" y="99"/>
              </a:cxn>
              <a:cxn ang="0">
                <a:pos x="325" y="529"/>
              </a:cxn>
              <a:cxn ang="0">
                <a:pos x="455" y="430"/>
              </a:cxn>
              <a:cxn ang="0">
                <a:pos x="130" y="0"/>
              </a:cxn>
              <a:cxn ang="0">
                <a:pos x="0" y="99"/>
              </a:cxn>
            </a:cxnLst>
            <a:rect l="0" t="0" r="r" b="b"/>
            <a:pathLst>
              <a:path w="456" h="530">
                <a:moveTo>
                  <a:pt x="0" y="99"/>
                </a:moveTo>
                <a:lnTo>
                  <a:pt x="325" y="529"/>
                </a:lnTo>
                <a:lnTo>
                  <a:pt x="455" y="430"/>
                </a:lnTo>
                <a:lnTo>
                  <a:pt x="130" y="0"/>
                </a:lnTo>
                <a:lnTo>
                  <a:pt x="0" y="99"/>
                </a:lnTo>
              </a:path>
            </a:pathLst>
          </a:custGeom>
          <a:solidFill>
            <a:schemeClr val="tx1">
              <a:lumMod val="85000"/>
            </a:schemeClr>
          </a:solidFill>
          <a:ln w="25400" cap="rnd" cmpd="sng">
            <a:solidFill>
              <a:schemeClr val="bg2"/>
            </a:solid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12" name="Oval 11"/>
          <p:cNvSpPr>
            <a:spLocks noChangeArrowheads="1"/>
          </p:cNvSpPr>
          <p:nvPr/>
        </p:nvSpPr>
        <p:spPr bwMode="auto">
          <a:xfrm>
            <a:off x="6076950" y="5049838"/>
            <a:ext cx="898525" cy="1011237"/>
          </a:xfrm>
          <a:prstGeom prst="ellipse">
            <a:avLst/>
          </a:prstGeom>
          <a:solidFill>
            <a:schemeClr val="tx1">
              <a:lumMod val="85000"/>
            </a:schemeClr>
          </a:solidFill>
          <a:ln w="25400">
            <a:solidFill>
              <a:schemeClr val="bg2"/>
            </a:solidFill>
            <a:round/>
            <a:headEnd/>
            <a:tailEnd/>
          </a:ln>
          <a:effectLst/>
        </p:spPr>
        <p:txBody>
          <a:bodyPr wrap="none" anchor="ctr"/>
          <a:lstStyle/>
          <a:p>
            <a:pPr eaLnBrk="0" hangingPunct="0">
              <a:defRPr/>
            </a:pPr>
            <a:endParaRPr lang="en-US">
              <a:latin typeface="Arial" pitchFamily="34" charset="0"/>
              <a:cs typeface="Arial" pitchFamily="34" charset="0"/>
            </a:endParaRPr>
          </a:p>
        </p:txBody>
      </p:sp>
      <p:sp>
        <p:nvSpPr>
          <p:cNvPr id="61451" name="Rectangle 12"/>
          <p:cNvSpPr>
            <a:spLocks noChangeArrowheads="1"/>
          </p:cNvSpPr>
          <p:nvPr/>
        </p:nvSpPr>
        <p:spPr bwMode="auto">
          <a:xfrm>
            <a:off x="6704013" y="2035175"/>
            <a:ext cx="357187" cy="1976438"/>
          </a:xfrm>
          <a:prstGeom prst="rect">
            <a:avLst/>
          </a:prstGeom>
          <a:solidFill>
            <a:srgbClr val="FF0000"/>
          </a:solidFill>
          <a:ln w="25400">
            <a:solidFill>
              <a:schemeClr val="bg2"/>
            </a:solidFill>
            <a:miter lim="800000"/>
            <a:headEnd/>
            <a:tailEnd/>
          </a:ln>
        </p:spPr>
        <p:txBody>
          <a:bodyPr wrap="none" anchor="ct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61452" name="Rectangle 13"/>
          <p:cNvSpPr>
            <a:spLocks noChangeArrowheads="1"/>
          </p:cNvSpPr>
          <p:nvPr/>
        </p:nvSpPr>
        <p:spPr bwMode="auto">
          <a:xfrm>
            <a:off x="4421188" y="2947988"/>
            <a:ext cx="485775" cy="306387"/>
          </a:xfrm>
          <a:prstGeom prst="rect">
            <a:avLst/>
          </a:prstGeom>
          <a:solidFill>
            <a:srgbClr val="00B0F0"/>
          </a:solidFill>
          <a:ln w="25400">
            <a:solidFill>
              <a:schemeClr val="bg2"/>
            </a:solidFill>
            <a:miter lim="800000"/>
            <a:headEnd/>
            <a:tailEnd/>
          </a:ln>
        </p:spPr>
        <p:txBody>
          <a:bodyPr wrap="none" anchor="ct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latin typeface="Arial" panose="020B0604020202020204" pitchFamily="34" charset="0"/>
              <a:cs typeface="Arial" panose="020B0604020202020204" pitchFamily="34" charset="0"/>
            </a:endParaRPr>
          </a:p>
        </p:txBody>
      </p:sp>
      <p:sp>
        <p:nvSpPr>
          <p:cNvPr id="61453" name="Freeform 14"/>
          <p:cNvSpPr>
            <a:spLocks/>
          </p:cNvSpPr>
          <p:nvPr/>
        </p:nvSpPr>
        <p:spPr bwMode="auto">
          <a:xfrm>
            <a:off x="3757613" y="2938463"/>
            <a:ext cx="660400" cy="325437"/>
          </a:xfrm>
          <a:custGeom>
            <a:avLst/>
            <a:gdLst>
              <a:gd name="T0" fmla="*/ 2147483647 w 468"/>
              <a:gd name="T1" fmla="*/ 0 h 205"/>
              <a:gd name="T2" fmla="*/ 0 w 468"/>
              <a:gd name="T3" fmla="*/ 2147483647 h 205"/>
              <a:gd name="T4" fmla="*/ 0 w 468"/>
              <a:gd name="T5" fmla="*/ 2147483647 h 205"/>
              <a:gd name="T6" fmla="*/ 2147483647 w 468"/>
              <a:gd name="T7" fmla="*/ 2147483647 h 205"/>
              <a:gd name="T8" fmla="*/ 2147483647 w 468"/>
              <a:gd name="T9" fmla="*/ 0 h 205"/>
              <a:gd name="T10" fmla="*/ 0 60000 65536"/>
              <a:gd name="T11" fmla="*/ 0 60000 65536"/>
              <a:gd name="T12" fmla="*/ 0 60000 65536"/>
              <a:gd name="T13" fmla="*/ 0 60000 65536"/>
              <a:gd name="T14" fmla="*/ 0 60000 65536"/>
              <a:gd name="T15" fmla="*/ 0 w 468"/>
              <a:gd name="T16" fmla="*/ 0 h 205"/>
              <a:gd name="T17" fmla="*/ 468 w 468"/>
              <a:gd name="T18" fmla="*/ 205 h 205"/>
            </a:gdLst>
            <a:ahLst/>
            <a:cxnLst>
              <a:cxn ang="T10">
                <a:pos x="T0" y="T1"/>
              </a:cxn>
              <a:cxn ang="T11">
                <a:pos x="T2" y="T3"/>
              </a:cxn>
              <a:cxn ang="T12">
                <a:pos x="T4" y="T5"/>
              </a:cxn>
              <a:cxn ang="T13">
                <a:pos x="T6" y="T7"/>
              </a:cxn>
              <a:cxn ang="T14">
                <a:pos x="T8" y="T9"/>
              </a:cxn>
            </a:cxnLst>
            <a:rect l="T15" t="T16" r="T17" b="T18"/>
            <a:pathLst>
              <a:path w="468" h="205">
                <a:moveTo>
                  <a:pt x="467" y="0"/>
                </a:moveTo>
                <a:lnTo>
                  <a:pt x="0" y="57"/>
                </a:lnTo>
                <a:lnTo>
                  <a:pt x="0" y="159"/>
                </a:lnTo>
                <a:lnTo>
                  <a:pt x="464" y="204"/>
                </a:lnTo>
                <a:lnTo>
                  <a:pt x="467" y="0"/>
                </a:lnTo>
              </a:path>
            </a:pathLst>
          </a:custGeom>
          <a:solidFill>
            <a:srgbClr val="00B0F0"/>
          </a:solidFill>
          <a:ln w="25400" cap="rnd" cmpd="sng">
            <a:solidFill>
              <a:schemeClr val="bg2"/>
            </a:solidFill>
            <a:prstDash val="solid"/>
            <a:round/>
            <a:headEnd type="none" w="med" len="med"/>
            <a:tailEnd type="none" w="med" len="med"/>
          </a:ln>
        </p:spPr>
        <p:txBody>
          <a:bodyPr/>
          <a:lstStyle/>
          <a:p>
            <a:endParaRPr lang="en-US"/>
          </a:p>
        </p:txBody>
      </p:sp>
      <p:sp>
        <p:nvSpPr>
          <p:cNvPr id="61454" name="Rectangle 15"/>
          <p:cNvSpPr>
            <a:spLocks noChangeArrowheads="1"/>
          </p:cNvSpPr>
          <p:nvPr/>
        </p:nvSpPr>
        <p:spPr bwMode="auto">
          <a:xfrm>
            <a:off x="2054225" y="3035300"/>
            <a:ext cx="1693863" cy="144463"/>
          </a:xfrm>
          <a:prstGeom prst="rect">
            <a:avLst/>
          </a:prstGeom>
          <a:solidFill>
            <a:srgbClr val="00B0F0"/>
          </a:solidFill>
          <a:ln w="25400">
            <a:solidFill>
              <a:schemeClr val="bg2"/>
            </a:solidFill>
            <a:miter lim="800000"/>
            <a:headEnd/>
            <a:tailEnd/>
          </a:ln>
        </p:spPr>
        <p:txBody>
          <a:bodyPr wrap="none" anchor="ct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latin typeface="Arial" panose="020B0604020202020204" pitchFamily="34" charset="0"/>
              <a:cs typeface="Arial" panose="020B0604020202020204" pitchFamily="34" charset="0"/>
            </a:endParaRPr>
          </a:p>
        </p:txBody>
      </p:sp>
      <p:sp>
        <p:nvSpPr>
          <p:cNvPr id="61455" name="Rectangle 16"/>
          <p:cNvSpPr>
            <a:spLocks noChangeArrowheads="1"/>
          </p:cNvSpPr>
          <p:nvPr/>
        </p:nvSpPr>
        <p:spPr bwMode="auto">
          <a:xfrm rot="1500000">
            <a:off x="2430463" y="2403475"/>
            <a:ext cx="1363662" cy="149225"/>
          </a:xfrm>
          <a:prstGeom prst="rect">
            <a:avLst/>
          </a:prstGeom>
          <a:solidFill>
            <a:srgbClr val="00B0F0"/>
          </a:solidFill>
          <a:ln w="25400">
            <a:solidFill>
              <a:schemeClr val="bg2"/>
            </a:solidFill>
            <a:miter lim="800000"/>
            <a:headEnd/>
            <a:tailEnd/>
          </a:ln>
        </p:spPr>
        <p:txBody>
          <a:bodyPr wrap="none" anchor="ct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latin typeface="Arial" panose="020B0604020202020204" pitchFamily="34" charset="0"/>
              <a:cs typeface="Arial" panose="020B0604020202020204" pitchFamily="34" charset="0"/>
            </a:endParaRPr>
          </a:p>
        </p:txBody>
      </p:sp>
      <p:sp>
        <p:nvSpPr>
          <p:cNvPr id="61456" name="Freeform 17"/>
          <p:cNvSpPr>
            <a:spLocks/>
          </p:cNvSpPr>
          <p:nvPr/>
        </p:nvSpPr>
        <p:spPr bwMode="auto">
          <a:xfrm>
            <a:off x="1243013" y="2035175"/>
            <a:ext cx="277812" cy="273050"/>
          </a:xfrm>
          <a:custGeom>
            <a:avLst/>
            <a:gdLst>
              <a:gd name="T0" fmla="*/ 2147483647 w 197"/>
              <a:gd name="T1" fmla="*/ 0 h 172"/>
              <a:gd name="T2" fmla="*/ 2147483647 w 197"/>
              <a:gd name="T3" fmla="*/ 0 h 172"/>
              <a:gd name="T4" fmla="*/ 2147483647 w 197"/>
              <a:gd name="T5" fmla="*/ 2147483647 h 172"/>
              <a:gd name="T6" fmla="*/ 2147483647 w 197"/>
              <a:gd name="T7" fmla="*/ 2147483647 h 172"/>
              <a:gd name="T8" fmla="*/ 2147483647 w 197"/>
              <a:gd name="T9" fmla="*/ 2147483647 h 172"/>
              <a:gd name="T10" fmla="*/ 2147483647 w 197"/>
              <a:gd name="T11" fmla="*/ 2147483647 h 172"/>
              <a:gd name="T12" fmla="*/ 2147483647 w 197"/>
              <a:gd name="T13" fmla="*/ 2147483647 h 172"/>
              <a:gd name="T14" fmla="*/ 2147483647 w 197"/>
              <a:gd name="T15" fmla="*/ 2147483647 h 172"/>
              <a:gd name="T16" fmla="*/ 2147483647 w 197"/>
              <a:gd name="T17" fmla="*/ 2147483647 h 172"/>
              <a:gd name="T18" fmla="*/ 0 w 197"/>
              <a:gd name="T19" fmla="*/ 2147483647 h 172"/>
              <a:gd name="T20" fmla="*/ 2147483647 w 197"/>
              <a:gd name="T21" fmla="*/ 2147483647 h 172"/>
              <a:gd name="T22" fmla="*/ 2147483647 w 197"/>
              <a:gd name="T23" fmla="*/ 2147483647 h 172"/>
              <a:gd name="T24" fmla="*/ 2147483647 w 197"/>
              <a:gd name="T25" fmla="*/ 2147483647 h 172"/>
              <a:gd name="T26" fmla="*/ 2147483647 w 197"/>
              <a:gd name="T27" fmla="*/ 2147483647 h 172"/>
              <a:gd name="T28" fmla="*/ 2147483647 w 197"/>
              <a:gd name="T29" fmla="*/ 2147483647 h 172"/>
              <a:gd name="T30" fmla="*/ 2147483647 w 197"/>
              <a:gd name="T31" fmla="*/ 2147483647 h 172"/>
              <a:gd name="T32" fmla="*/ 2147483647 w 197"/>
              <a:gd name="T33" fmla="*/ 0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7"/>
              <a:gd name="T52" fmla="*/ 0 h 172"/>
              <a:gd name="T53" fmla="*/ 197 w 197"/>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7" h="172">
                <a:moveTo>
                  <a:pt x="196" y="0"/>
                </a:moveTo>
                <a:lnTo>
                  <a:pt x="163" y="0"/>
                </a:lnTo>
                <a:lnTo>
                  <a:pt x="136" y="2"/>
                </a:lnTo>
                <a:lnTo>
                  <a:pt x="94" y="10"/>
                </a:lnTo>
                <a:lnTo>
                  <a:pt x="60" y="23"/>
                </a:lnTo>
                <a:lnTo>
                  <a:pt x="37" y="43"/>
                </a:lnTo>
                <a:lnTo>
                  <a:pt x="19" y="71"/>
                </a:lnTo>
                <a:lnTo>
                  <a:pt x="9" y="95"/>
                </a:lnTo>
                <a:lnTo>
                  <a:pt x="3" y="127"/>
                </a:lnTo>
                <a:lnTo>
                  <a:pt x="0" y="169"/>
                </a:lnTo>
                <a:lnTo>
                  <a:pt x="105" y="171"/>
                </a:lnTo>
                <a:lnTo>
                  <a:pt x="111" y="134"/>
                </a:lnTo>
                <a:lnTo>
                  <a:pt x="120" y="122"/>
                </a:lnTo>
                <a:lnTo>
                  <a:pt x="133" y="110"/>
                </a:lnTo>
                <a:lnTo>
                  <a:pt x="162" y="105"/>
                </a:lnTo>
                <a:lnTo>
                  <a:pt x="195" y="104"/>
                </a:lnTo>
                <a:lnTo>
                  <a:pt x="196" y="0"/>
                </a:lnTo>
              </a:path>
            </a:pathLst>
          </a:custGeom>
          <a:solidFill>
            <a:srgbClr val="00B0F0"/>
          </a:solidFill>
          <a:ln w="25400" cap="rnd" cmpd="sng">
            <a:solidFill>
              <a:schemeClr val="bg2"/>
            </a:solidFill>
            <a:prstDash val="solid"/>
            <a:round/>
            <a:headEnd type="none" w="med" len="med"/>
            <a:tailEnd type="none" w="med" len="med"/>
          </a:ln>
        </p:spPr>
        <p:txBody>
          <a:bodyPr/>
          <a:lstStyle/>
          <a:p>
            <a:endParaRPr lang="en-US"/>
          </a:p>
        </p:txBody>
      </p:sp>
      <p:sp>
        <p:nvSpPr>
          <p:cNvPr id="61457" name="AutoShape 18"/>
          <p:cNvSpPr>
            <a:spLocks noChangeArrowheads="1"/>
          </p:cNvSpPr>
          <p:nvPr/>
        </p:nvSpPr>
        <p:spPr bwMode="auto">
          <a:xfrm flipV="1">
            <a:off x="1176338" y="2473325"/>
            <a:ext cx="287337" cy="301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00B0F0"/>
          </a:solidFill>
          <a:ln w="25400">
            <a:solidFill>
              <a:schemeClr val="bg2"/>
            </a:solidFill>
            <a:miter lim="800000"/>
            <a:headEnd/>
            <a:tailEnd/>
          </a:ln>
        </p:spPr>
        <p:txBody>
          <a:bodyPr rot="10800000" wrap="none" anchor="ctr"/>
          <a:lstStyle/>
          <a:p>
            <a:endParaRPr lang="en-US"/>
          </a:p>
        </p:txBody>
      </p:sp>
      <p:sp>
        <p:nvSpPr>
          <p:cNvPr id="61458" name="Rectangle 19"/>
          <p:cNvSpPr>
            <a:spLocks noChangeArrowheads="1"/>
          </p:cNvSpPr>
          <p:nvPr/>
        </p:nvSpPr>
        <p:spPr bwMode="auto">
          <a:xfrm>
            <a:off x="1252538" y="2308225"/>
            <a:ext cx="131762" cy="157163"/>
          </a:xfrm>
          <a:prstGeom prst="rect">
            <a:avLst/>
          </a:prstGeom>
          <a:solidFill>
            <a:srgbClr val="00B0F0"/>
          </a:solidFill>
          <a:ln w="25400">
            <a:solidFill>
              <a:schemeClr val="bg2"/>
            </a:solidFill>
            <a:miter lim="800000"/>
            <a:headEnd/>
            <a:tailEnd/>
          </a:ln>
        </p:spPr>
        <p:txBody>
          <a:bodyPr wrap="none" anchor="ct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latin typeface="Arial" panose="020B0604020202020204" pitchFamily="34" charset="0"/>
              <a:cs typeface="Arial" panose="020B0604020202020204" pitchFamily="34" charset="0"/>
            </a:endParaRPr>
          </a:p>
        </p:txBody>
      </p:sp>
      <p:sp>
        <p:nvSpPr>
          <p:cNvPr id="61459" name="Freeform 20"/>
          <p:cNvSpPr>
            <a:spLocks/>
          </p:cNvSpPr>
          <p:nvPr/>
        </p:nvSpPr>
        <p:spPr bwMode="auto">
          <a:xfrm>
            <a:off x="4918075" y="2941638"/>
            <a:ext cx="1176338" cy="2257425"/>
          </a:xfrm>
          <a:custGeom>
            <a:avLst/>
            <a:gdLst>
              <a:gd name="T0" fmla="*/ 2147483647 w 834"/>
              <a:gd name="T1" fmla="*/ 0 h 1422"/>
              <a:gd name="T2" fmla="*/ 0 w 834"/>
              <a:gd name="T3" fmla="*/ 0 h 1422"/>
              <a:gd name="T4" fmla="*/ 0 w 834"/>
              <a:gd name="T5" fmla="*/ 2147483647 h 1422"/>
              <a:gd name="T6" fmla="*/ 2147483647 w 834"/>
              <a:gd name="T7" fmla="*/ 2147483647 h 1422"/>
              <a:gd name="T8" fmla="*/ 2147483647 w 834"/>
              <a:gd name="T9" fmla="*/ 2147483647 h 1422"/>
              <a:gd name="T10" fmla="*/ 2147483647 w 834"/>
              <a:gd name="T11" fmla="*/ 2147483647 h 1422"/>
              <a:gd name="T12" fmla="*/ 2147483647 w 834"/>
              <a:gd name="T13" fmla="*/ 2147483647 h 1422"/>
              <a:gd name="T14" fmla="*/ 2147483647 w 834"/>
              <a:gd name="T15" fmla="*/ 2147483647 h 1422"/>
              <a:gd name="T16" fmla="*/ 2147483647 w 834"/>
              <a:gd name="T17" fmla="*/ 0 h 14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4"/>
              <a:gd name="T28" fmla="*/ 0 h 1422"/>
              <a:gd name="T29" fmla="*/ 834 w 834"/>
              <a:gd name="T30" fmla="*/ 1422 h 14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4" h="1422">
                <a:moveTo>
                  <a:pt x="833" y="0"/>
                </a:moveTo>
                <a:lnTo>
                  <a:pt x="0" y="0"/>
                </a:lnTo>
                <a:lnTo>
                  <a:pt x="0" y="1229"/>
                </a:lnTo>
                <a:lnTo>
                  <a:pt x="133" y="1421"/>
                </a:lnTo>
                <a:lnTo>
                  <a:pt x="500" y="1421"/>
                </a:lnTo>
                <a:lnTo>
                  <a:pt x="633" y="1229"/>
                </a:lnTo>
                <a:lnTo>
                  <a:pt x="633" y="1075"/>
                </a:lnTo>
                <a:lnTo>
                  <a:pt x="833" y="1075"/>
                </a:lnTo>
                <a:lnTo>
                  <a:pt x="833" y="0"/>
                </a:lnTo>
              </a:path>
            </a:pathLst>
          </a:custGeom>
          <a:solidFill>
            <a:srgbClr val="00B0F0"/>
          </a:solidFill>
          <a:ln w="25400" cap="rnd" cmpd="sng">
            <a:solidFill>
              <a:schemeClr val="bg2"/>
            </a:solidFill>
            <a:prstDash val="solid"/>
            <a:round/>
            <a:headEnd type="none" w="med" len="med"/>
            <a:tailEnd type="none" w="med" len="med"/>
          </a:ln>
        </p:spPr>
        <p:txBody>
          <a:bodyPr/>
          <a:lstStyle/>
          <a:p>
            <a:endParaRPr lang="en-US"/>
          </a:p>
        </p:txBody>
      </p:sp>
      <p:sp>
        <p:nvSpPr>
          <p:cNvPr id="61460" name="Rectangle 21"/>
          <p:cNvSpPr>
            <a:spLocks noChangeArrowheads="1"/>
          </p:cNvSpPr>
          <p:nvPr/>
        </p:nvSpPr>
        <p:spPr bwMode="auto">
          <a:xfrm>
            <a:off x="1522413" y="2041525"/>
            <a:ext cx="823912" cy="152400"/>
          </a:xfrm>
          <a:prstGeom prst="rect">
            <a:avLst/>
          </a:prstGeom>
          <a:solidFill>
            <a:srgbClr val="00B0F0"/>
          </a:solidFill>
          <a:ln w="25400">
            <a:solidFill>
              <a:schemeClr val="bg2"/>
            </a:solidFill>
            <a:miter lim="800000"/>
            <a:headEnd/>
            <a:tailEnd/>
          </a:ln>
        </p:spPr>
        <p:txBody>
          <a:bodyPr wrap="none" anchor="ct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latin typeface="Arial" panose="020B0604020202020204" pitchFamily="34" charset="0"/>
              <a:cs typeface="Arial" panose="020B0604020202020204" pitchFamily="34" charset="0"/>
            </a:endParaRPr>
          </a:p>
        </p:txBody>
      </p:sp>
      <p:sp>
        <p:nvSpPr>
          <p:cNvPr id="61461" name="AutoShape 22"/>
          <p:cNvSpPr>
            <a:spLocks noChangeArrowheads="1"/>
          </p:cNvSpPr>
          <p:nvPr/>
        </p:nvSpPr>
        <p:spPr bwMode="auto">
          <a:xfrm rot="5400000" flipV="1">
            <a:off x="1744662" y="2981326"/>
            <a:ext cx="320675" cy="266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00B0F0"/>
          </a:solidFill>
          <a:ln w="25400">
            <a:solidFill>
              <a:schemeClr val="bg2"/>
            </a:solidFill>
            <a:miter lim="800000"/>
            <a:headEnd/>
            <a:tailEnd/>
          </a:ln>
        </p:spPr>
        <p:txBody>
          <a:bodyPr wrap="none" anchor="ctr"/>
          <a:lstStyle/>
          <a:p>
            <a:endParaRPr lang="en-US"/>
          </a:p>
        </p:txBody>
      </p:sp>
      <p:sp>
        <p:nvSpPr>
          <p:cNvPr id="61462" name="TextBox 23"/>
          <p:cNvSpPr txBox="1">
            <a:spLocks noChangeArrowheads="1"/>
          </p:cNvSpPr>
          <p:nvPr/>
        </p:nvSpPr>
        <p:spPr bwMode="auto">
          <a:xfrm>
            <a:off x="1963738" y="333375"/>
            <a:ext cx="5011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a:t>System Static Pressure</a:t>
            </a:r>
          </a:p>
        </p:txBody>
      </p:sp>
      <p:sp>
        <p:nvSpPr>
          <p:cNvPr id="61463" name="TextBox 24"/>
          <p:cNvSpPr txBox="1">
            <a:spLocks noChangeArrowheads="1"/>
          </p:cNvSpPr>
          <p:nvPr/>
        </p:nvSpPr>
        <p:spPr bwMode="auto">
          <a:xfrm>
            <a:off x="128588" y="4554538"/>
            <a:ext cx="4076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u="sng">
                <a:solidFill>
                  <a:schemeClr val="tx1"/>
                </a:solidFill>
                <a:latin typeface="Times New Roman" panose="02020603050405020304" pitchFamily="18" charset="0"/>
              </a:defRPr>
            </a:lvl1pPr>
            <a:lvl2pPr marL="742950" indent="-285750" eaLnBrk="0" hangingPunct="0">
              <a:defRPr sz="3600" u="sng">
                <a:solidFill>
                  <a:schemeClr val="tx1"/>
                </a:solidFill>
                <a:latin typeface="Times New Roman" panose="02020603050405020304" pitchFamily="18" charset="0"/>
              </a:defRPr>
            </a:lvl2pPr>
            <a:lvl3pPr marL="1143000" indent="-228600" eaLnBrk="0" hangingPunct="0">
              <a:defRPr sz="3600" u="sng">
                <a:solidFill>
                  <a:schemeClr val="tx1"/>
                </a:solidFill>
                <a:latin typeface="Times New Roman" panose="02020603050405020304" pitchFamily="18" charset="0"/>
              </a:defRPr>
            </a:lvl3pPr>
            <a:lvl4pPr marL="1600200" indent="-228600" eaLnBrk="0" hangingPunct="0">
              <a:defRPr sz="3600" u="sng">
                <a:solidFill>
                  <a:schemeClr val="tx1"/>
                </a:solidFill>
                <a:latin typeface="Times New Roman" panose="02020603050405020304" pitchFamily="18" charset="0"/>
              </a:defRPr>
            </a:lvl4pPr>
            <a:lvl5pPr marL="2057400" indent="-228600" eaLnBrk="0" hangingPunct="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3200"/>
              <a:t>SP</a:t>
            </a:r>
            <a:r>
              <a:rPr lang="en-US" altLang="en-US" sz="3200" baseline="-25000"/>
              <a:t>sys</a:t>
            </a:r>
            <a:r>
              <a:rPr lang="en-US" altLang="en-US" sz="3200"/>
              <a:t>= </a:t>
            </a:r>
            <a:r>
              <a:rPr lang="en-US" altLang="en-US" sz="3200">
                <a:solidFill>
                  <a:srgbClr val="FF0000"/>
                </a:solidFill>
              </a:rPr>
              <a:t>SP</a:t>
            </a:r>
            <a:r>
              <a:rPr lang="en-US" altLang="en-US" sz="3200" baseline="-25000">
                <a:solidFill>
                  <a:srgbClr val="FF0000"/>
                </a:solidFill>
              </a:rPr>
              <a:t>out</a:t>
            </a:r>
            <a:r>
              <a:rPr lang="en-US" altLang="en-US" sz="3200"/>
              <a:t> - </a:t>
            </a:r>
            <a:r>
              <a:rPr lang="en-US" altLang="en-US" sz="3200">
                <a:solidFill>
                  <a:srgbClr val="0070C0"/>
                </a:solidFill>
              </a:rPr>
              <a:t>SP</a:t>
            </a:r>
            <a:r>
              <a:rPr lang="en-US" altLang="en-US" sz="3200" baseline="-25000">
                <a:solidFill>
                  <a:srgbClr val="0070C0"/>
                </a:solidFill>
              </a:rPr>
              <a:t>in</a:t>
            </a:r>
            <a:r>
              <a:rPr lang="en-US" altLang="en-US" sz="3200"/>
              <a:t>- VP</a:t>
            </a:r>
            <a:r>
              <a:rPr lang="en-US" altLang="en-US" sz="3200" baseline="-25000"/>
              <a:t>in</a:t>
            </a:r>
            <a:r>
              <a:rPr lang="en-US" altLang="en-US" sz="3200"/>
              <a:t> </a:t>
            </a:r>
          </a:p>
        </p:txBody>
      </p:sp>
    </p:spTree>
    <p:extLst>
      <p:ext uri="{BB962C8B-B14F-4D97-AF65-F5344CB8AC3E}">
        <p14:creationId xmlns:p14="http://schemas.microsoft.com/office/powerpoint/2010/main" val="156988765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a:t>Ventilation Standards</a:t>
            </a:r>
          </a:p>
        </p:txBody>
      </p:sp>
      <p:sp>
        <p:nvSpPr>
          <p:cNvPr id="62467" name="Rectangle 3"/>
          <p:cNvSpPr>
            <a:spLocks noGrp="1" noChangeArrowheads="1"/>
          </p:cNvSpPr>
          <p:nvPr>
            <p:ph type="body" idx="1"/>
          </p:nvPr>
        </p:nvSpPr>
        <p:spPr/>
        <p:txBody>
          <a:bodyPr/>
          <a:lstStyle/>
          <a:p>
            <a:pPr eaLnBrk="1" hangingPunct="1">
              <a:lnSpc>
                <a:spcPct val="90000"/>
              </a:lnSpc>
            </a:pPr>
            <a:r>
              <a:rPr lang="en-US" altLang="en-US"/>
              <a:t>Most CSHO dealings with ventilation are related to the PELs</a:t>
            </a:r>
          </a:p>
          <a:p>
            <a:pPr eaLnBrk="1" hangingPunct="1">
              <a:lnSpc>
                <a:spcPct val="90000"/>
              </a:lnSpc>
            </a:pPr>
            <a:endParaRPr lang="en-US" altLang="en-US" sz="800"/>
          </a:p>
          <a:p>
            <a:pPr lvl="1" eaLnBrk="1" hangingPunct="1"/>
            <a:r>
              <a:rPr lang="en-US" altLang="en-US"/>
              <a:t>1910.1000</a:t>
            </a:r>
          </a:p>
          <a:p>
            <a:pPr lvl="1" eaLnBrk="1" hangingPunct="1"/>
            <a:r>
              <a:rPr lang="en-US" altLang="en-US"/>
              <a:t>1926.55</a:t>
            </a:r>
          </a:p>
          <a:p>
            <a:pPr lvl="1" eaLnBrk="1" hangingPunct="1"/>
            <a:r>
              <a:rPr lang="en-US" altLang="en-US"/>
              <a:t>Expanded health standards</a:t>
            </a:r>
          </a:p>
          <a:p>
            <a:pPr lvl="1" eaLnBrk="1" hangingPunct="1">
              <a:lnSpc>
                <a:spcPct val="90000"/>
              </a:lnSpc>
            </a:pPr>
            <a:endParaRPr lang="en-US" altLang="en-US"/>
          </a:p>
          <a:p>
            <a:pPr lvl="1" eaLnBrk="1" hangingPunct="1">
              <a:lnSpc>
                <a:spcPct val="90000"/>
              </a:lnSpc>
            </a:pPr>
            <a:endParaRPr lang="en-US" altLang="en-US"/>
          </a:p>
          <a:p>
            <a:pPr eaLnBrk="1" hangingPunct="1">
              <a:lnSpc>
                <a:spcPct val="90000"/>
              </a:lnSpc>
            </a:pPr>
            <a:r>
              <a:rPr lang="en-US" altLang="en-US"/>
              <a:t>Subparts G (Occupational Health and Environmental Controls) and H (Hazardous Materials) also have ventilation-related standards</a:t>
            </a:r>
          </a:p>
        </p:txBody>
      </p:sp>
    </p:spTree>
    <p:extLst>
      <p:ext uri="{BB962C8B-B14F-4D97-AF65-F5344CB8AC3E}">
        <p14:creationId xmlns:p14="http://schemas.microsoft.com/office/powerpoint/2010/main" val="3674042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a:t>PEL Compliance</a:t>
            </a:r>
          </a:p>
        </p:txBody>
      </p:sp>
      <p:sp>
        <p:nvSpPr>
          <p:cNvPr id="63491" name="Rectangle 3"/>
          <p:cNvSpPr>
            <a:spLocks noGrp="1" noChangeArrowheads="1"/>
          </p:cNvSpPr>
          <p:nvPr>
            <p:ph type="body" idx="1"/>
          </p:nvPr>
        </p:nvSpPr>
        <p:spPr/>
        <p:txBody>
          <a:bodyPr/>
          <a:lstStyle/>
          <a:p>
            <a:pPr eaLnBrk="1" hangingPunct="1"/>
            <a:r>
              <a:rPr lang="en-US" altLang="en-US"/>
              <a:t>Employers must achieve compliance with PELs by using engineering or administrative controls:</a:t>
            </a:r>
          </a:p>
          <a:p>
            <a:pPr eaLnBrk="1" hangingPunct="1"/>
            <a:endParaRPr lang="en-US" altLang="en-US" sz="800"/>
          </a:p>
          <a:p>
            <a:pPr lvl="1" eaLnBrk="1" hangingPunct="1"/>
            <a:r>
              <a:rPr lang="en-US" altLang="en-US"/>
              <a:t>Elimination/substitution</a:t>
            </a:r>
          </a:p>
          <a:p>
            <a:pPr lvl="1" eaLnBrk="1" hangingPunct="1"/>
            <a:endParaRPr lang="en-US" altLang="en-US" sz="800"/>
          </a:p>
          <a:p>
            <a:pPr lvl="1" eaLnBrk="1" hangingPunct="1"/>
            <a:r>
              <a:rPr lang="en-US" altLang="en-US"/>
              <a:t>Local exhaust ventilation</a:t>
            </a:r>
          </a:p>
          <a:p>
            <a:pPr lvl="1" eaLnBrk="1" hangingPunct="1"/>
            <a:endParaRPr lang="en-US" altLang="en-US" sz="800"/>
          </a:p>
          <a:p>
            <a:pPr lvl="1" eaLnBrk="1" hangingPunct="1"/>
            <a:r>
              <a:rPr lang="en-US" altLang="en-US"/>
              <a:t>General exhaust ventilation</a:t>
            </a:r>
          </a:p>
          <a:p>
            <a:pPr lvl="1" eaLnBrk="1" hangingPunct="1"/>
            <a:endParaRPr lang="en-US" altLang="en-US" sz="800"/>
          </a:p>
          <a:p>
            <a:pPr lvl="1" eaLnBrk="1" hangingPunct="1"/>
            <a:r>
              <a:rPr lang="en-US" altLang="en-US"/>
              <a:t>Work practice controls, job rotation, or other administrative controls</a:t>
            </a:r>
          </a:p>
        </p:txBody>
      </p:sp>
    </p:spTree>
    <p:extLst>
      <p:ext uri="{BB962C8B-B14F-4D97-AF65-F5344CB8AC3E}">
        <p14:creationId xmlns:p14="http://schemas.microsoft.com/office/powerpoint/2010/main" val="2063523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a:t>PEL Compliance</a:t>
            </a:r>
          </a:p>
        </p:txBody>
      </p:sp>
      <p:sp>
        <p:nvSpPr>
          <p:cNvPr id="64515" name="Rectangle 3"/>
          <p:cNvSpPr>
            <a:spLocks noGrp="1" noChangeArrowheads="1"/>
          </p:cNvSpPr>
          <p:nvPr>
            <p:ph type="body" idx="1"/>
          </p:nvPr>
        </p:nvSpPr>
        <p:spPr/>
        <p:txBody>
          <a:bodyPr/>
          <a:lstStyle/>
          <a:p>
            <a:pPr eaLnBrk="1" hangingPunct="1">
              <a:lnSpc>
                <a:spcPct val="90000"/>
              </a:lnSpc>
            </a:pPr>
            <a:r>
              <a:rPr lang="en-US" altLang="en-US"/>
              <a:t>Typically enforced through:</a:t>
            </a:r>
          </a:p>
          <a:p>
            <a:pPr eaLnBrk="1" hangingPunct="1">
              <a:lnSpc>
                <a:spcPct val="90000"/>
              </a:lnSpc>
            </a:pPr>
            <a:endParaRPr lang="en-US" altLang="en-US" sz="800"/>
          </a:p>
          <a:p>
            <a:pPr lvl="1" eaLnBrk="1" hangingPunct="1">
              <a:lnSpc>
                <a:spcPct val="90000"/>
              </a:lnSpc>
            </a:pPr>
            <a:r>
              <a:rPr lang="en-US" altLang="en-US">
                <a:solidFill>
                  <a:schemeClr val="hlink"/>
                </a:solidFill>
              </a:rPr>
              <a:t>29 CFR 1910.1000(e)</a:t>
            </a:r>
            <a:r>
              <a:rPr lang="en-US" altLang="en-US"/>
              <a:t>  </a:t>
            </a:r>
          </a:p>
          <a:p>
            <a:pPr lvl="2" eaLnBrk="1" hangingPunct="1">
              <a:lnSpc>
                <a:spcPct val="90000"/>
              </a:lnSpc>
            </a:pPr>
            <a:r>
              <a:rPr lang="en-US" altLang="en-US"/>
              <a:t>General industry (most chemicals)</a:t>
            </a:r>
          </a:p>
          <a:p>
            <a:pPr lvl="1" eaLnBrk="1" hangingPunct="1">
              <a:lnSpc>
                <a:spcPct val="90000"/>
              </a:lnSpc>
            </a:pPr>
            <a:endParaRPr lang="en-US" altLang="en-US" sz="1200"/>
          </a:p>
          <a:p>
            <a:pPr lvl="1" eaLnBrk="1" hangingPunct="1">
              <a:lnSpc>
                <a:spcPct val="90000"/>
              </a:lnSpc>
            </a:pPr>
            <a:r>
              <a:rPr lang="en-US" altLang="en-US"/>
              <a:t>29 CFR 1910.1xxx </a:t>
            </a:r>
          </a:p>
          <a:p>
            <a:pPr lvl="2" eaLnBrk="1" hangingPunct="1">
              <a:lnSpc>
                <a:spcPct val="90000"/>
              </a:lnSpc>
            </a:pPr>
            <a:r>
              <a:rPr lang="en-US" altLang="en-US"/>
              <a:t>Expanded health standards</a:t>
            </a:r>
          </a:p>
          <a:p>
            <a:pPr lvl="1" eaLnBrk="1" hangingPunct="1">
              <a:lnSpc>
                <a:spcPct val="90000"/>
              </a:lnSpc>
            </a:pPr>
            <a:endParaRPr lang="en-US" altLang="en-US" sz="1200"/>
          </a:p>
          <a:p>
            <a:pPr lvl="1" eaLnBrk="1" hangingPunct="1">
              <a:lnSpc>
                <a:spcPct val="90000"/>
              </a:lnSpc>
            </a:pPr>
            <a:r>
              <a:rPr lang="en-US" altLang="en-US">
                <a:solidFill>
                  <a:schemeClr val="hlink"/>
                </a:solidFill>
              </a:rPr>
              <a:t>29 CFR 1926.55(b)</a:t>
            </a:r>
            <a:r>
              <a:rPr lang="en-US" altLang="en-US"/>
              <a:t> </a:t>
            </a:r>
          </a:p>
          <a:p>
            <a:pPr lvl="2" eaLnBrk="1" hangingPunct="1">
              <a:lnSpc>
                <a:spcPct val="90000"/>
              </a:lnSpc>
            </a:pPr>
            <a:r>
              <a:rPr lang="en-US" altLang="en-US"/>
              <a:t>Construction industry</a:t>
            </a:r>
          </a:p>
          <a:p>
            <a:pPr lvl="1" eaLnBrk="1" hangingPunct="1">
              <a:lnSpc>
                <a:spcPct val="90000"/>
              </a:lnSpc>
            </a:pPr>
            <a:endParaRPr lang="en-US" altLang="en-US" sz="1200"/>
          </a:p>
          <a:p>
            <a:pPr lvl="1" eaLnBrk="1" hangingPunct="1">
              <a:lnSpc>
                <a:spcPct val="90000"/>
              </a:lnSpc>
            </a:pPr>
            <a:r>
              <a:rPr lang="en-US" altLang="en-US"/>
              <a:t>29 CFR 1926.1xxx </a:t>
            </a:r>
          </a:p>
          <a:p>
            <a:pPr lvl="2" eaLnBrk="1" hangingPunct="1">
              <a:lnSpc>
                <a:spcPct val="90000"/>
              </a:lnSpc>
            </a:pPr>
            <a:r>
              <a:rPr lang="en-US" altLang="en-US"/>
              <a:t>Expanded health standards</a:t>
            </a:r>
          </a:p>
        </p:txBody>
      </p:sp>
    </p:spTree>
    <p:extLst>
      <p:ext uri="{BB962C8B-B14F-4D97-AF65-F5344CB8AC3E}">
        <p14:creationId xmlns:p14="http://schemas.microsoft.com/office/powerpoint/2010/main" val="3035293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a:t>Ventilation</a:t>
            </a:r>
          </a:p>
        </p:txBody>
      </p:sp>
      <p:sp>
        <p:nvSpPr>
          <p:cNvPr id="65539" name="Rectangle 3"/>
          <p:cNvSpPr>
            <a:spLocks noGrp="1" noChangeArrowheads="1"/>
          </p:cNvSpPr>
          <p:nvPr>
            <p:ph type="body" idx="1"/>
          </p:nvPr>
        </p:nvSpPr>
        <p:spPr/>
        <p:txBody>
          <a:bodyPr/>
          <a:lstStyle/>
          <a:p>
            <a:pPr eaLnBrk="1" hangingPunct="1"/>
            <a:r>
              <a:rPr lang="en-US" altLang="en-US"/>
              <a:t>An eight-page standard that deals with three specific operations:</a:t>
            </a:r>
          </a:p>
          <a:p>
            <a:pPr eaLnBrk="1" hangingPunct="1"/>
            <a:endParaRPr lang="en-US" altLang="en-US" sz="800"/>
          </a:p>
          <a:p>
            <a:pPr lvl="1" eaLnBrk="1" hangingPunct="1"/>
            <a:r>
              <a:rPr lang="en-US" altLang="en-US"/>
              <a:t>(a) Abrasive blasting</a:t>
            </a:r>
          </a:p>
          <a:p>
            <a:pPr lvl="1" eaLnBrk="1" hangingPunct="1"/>
            <a:endParaRPr lang="en-US" altLang="en-US" sz="1000"/>
          </a:p>
          <a:p>
            <a:pPr lvl="1" eaLnBrk="1" hangingPunct="1"/>
            <a:r>
              <a:rPr lang="en-US" altLang="en-US"/>
              <a:t>(b) Grinding, polishing, and buffing operations</a:t>
            </a:r>
          </a:p>
          <a:p>
            <a:pPr lvl="1" eaLnBrk="1" hangingPunct="1"/>
            <a:endParaRPr lang="en-US" altLang="en-US" sz="1000"/>
          </a:p>
          <a:p>
            <a:pPr lvl="1" eaLnBrk="1" hangingPunct="1"/>
            <a:r>
              <a:rPr lang="en-US" altLang="en-US"/>
              <a:t>(c) Spray finishing operations</a:t>
            </a:r>
          </a:p>
        </p:txBody>
      </p:sp>
      <p:sp>
        <p:nvSpPr>
          <p:cNvPr id="6" name="TextBox 5"/>
          <p:cNvSpPr txBox="1"/>
          <p:nvPr/>
        </p:nvSpPr>
        <p:spPr>
          <a:xfrm>
            <a:off x="6629400" y="609600"/>
            <a:ext cx="1878013" cy="369888"/>
          </a:xfrm>
          <a:prstGeom prst="rect">
            <a:avLst/>
          </a:prstGeom>
          <a:noFill/>
        </p:spPr>
        <p:txBody>
          <a:bodyPr wrap="none">
            <a:spAutoFit/>
          </a:bodyPr>
          <a:lstStyle/>
          <a:p>
            <a:pPr eaLnBrk="0" hangingPunct="0">
              <a:defRPr/>
            </a:pPr>
            <a:r>
              <a:rPr lang="en-US" sz="1800" u="none" dirty="0">
                <a:latin typeface="+mn-lt"/>
              </a:rPr>
              <a:t>29 CFR 1910.94</a:t>
            </a:r>
          </a:p>
        </p:txBody>
      </p:sp>
    </p:spTree>
    <p:extLst>
      <p:ext uri="{BB962C8B-B14F-4D97-AF65-F5344CB8AC3E}">
        <p14:creationId xmlns:p14="http://schemas.microsoft.com/office/powerpoint/2010/main" val="609606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457200"/>
            <a:ext cx="7924800" cy="554038"/>
          </a:xfrm>
        </p:spPr>
        <p:txBody>
          <a:bodyPr/>
          <a:lstStyle/>
          <a:p>
            <a:pPr eaLnBrk="1" hangingPunct="1"/>
            <a:r>
              <a:rPr lang="en-US" altLang="en-US"/>
              <a:t>Abrasive Blasting</a:t>
            </a:r>
          </a:p>
        </p:txBody>
      </p:sp>
      <p:sp>
        <p:nvSpPr>
          <p:cNvPr id="66563" name="Rectangle 3"/>
          <p:cNvSpPr>
            <a:spLocks noGrp="1" noChangeArrowheads="1"/>
          </p:cNvSpPr>
          <p:nvPr>
            <p:ph type="body" idx="1"/>
          </p:nvPr>
        </p:nvSpPr>
        <p:spPr/>
        <p:txBody>
          <a:bodyPr/>
          <a:lstStyle/>
          <a:p>
            <a:pPr eaLnBrk="1" hangingPunct="1"/>
            <a:r>
              <a:rPr lang="en-US" altLang="en-US"/>
              <a:t>Blast-cleaning enclosures shall be exhaust ventilated in such a way that a continuous inward flow of air will be maintained at all openings in the enclosure during the blasting operation.</a:t>
            </a:r>
          </a:p>
          <a:p>
            <a:pPr eaLnBrk="1" hangingPunct="1"/>
            <a:endParaRPr lang="en-US" altLang="en-US"/>
          </a:p>
          <a:p>
            <a:pPr eaLnBrk="1" hangingPunct="1"/>
            <a:endParaRPr lang="en-US" altLang="en-US"/>
          </a:p>
        </p:txBody>
      </p:sp>
      <p:sp>
        <p:nvSpPr>
          <p:cNvPr id="4" name="TextBox 3"/>
          <p:cNvSpPr txBox="1"/>
          <p:nvPr/>
        </p:nvSpPr>
        <p:spPr>
          <a:xfrm>
            <a:off x="6823075" y="609600"/>
            <a:ext cx="1787525" cy="369888"/>
          </a:xfrm>
          <a:prstGeom prst="rect">
            <a:avLst/>
          </a:prstGeom>
          <a:noFill/>
        </p:spPr>
        <p:txBody>
          <a:bodyPr wrap="none">
            <a:spAutoFit/>
          </a:bodyPr>
          <a:lstStyle/>
          <a:p>
            <a:pPr eaLnBrk="0" hangingPunct="0">
              <a:defRPr/>
            </a:pPr>
            <a:r>
              <a:rPr lang="en-US" sz="1800" u="none" dirty="0">
                <a:latin typeface="+mn-lt"/>
              </a:rPr>
              <a:t>1910.94(a)(3)(</a:t>
            </a:r>
            <a:r>
              <a:rPr lang="en-US" sz="1800" u="none" dirty="0" err="1">
                <a:latin typeface="+mn-lt"/>
              </a:rPr>
              <a:t>i</a:t>
            </a:r>
            <a:r>
              <a:rPr lang="en-US" sz="1800" u="none" dirty="0">
                <a:latin typeface="+mn-lt"/>
              </a:rPr>
              <a:t>)</a:t>
            </a:r>
          </a:p>
        </p:txBody>
      </p:sp>
    </p:spTree>
    <p:extLst>
      <p:ext uri="{BB962C8B-B14F-4D97-AF65-F5344CB8AC3E}">
        <p14:creationId xmlns:p14="http://schemas.microsoft.com/office/powerpoint/2010/main" val="3302016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600" y="457200"/>
            <a:ext cx="7924800" cy="492125"/>
          </a:xfrm>
        </p:spPr>
        <p:txBody>
          <a:bodyPr/>
          <a:lstStyle/>
          <a:p>
            <a:pPr eaLnBrk="1" hangingPunct="1"/>
            <a:r>
              <a:rPr lang="en-US" altLang="en-US" sz="3200"/>
              <a:t>Abrasive Blasting</a:t>
            </a:r>
          </a:p>
        </p:txBody>
      </p:sp>
      <p:sp>
        <p:nvSpPr>
          <p:cNvPr id="67587" name="Rectangle 3"/>
          <p:cNvSpPr>
            <a:spLocks noGrp="1" noChangeArrowheads="1"/>
          </p:cNvSpPr>
          <p:nvPr>
            <p:ph type="body" idx="1"/>
          </p:nvPr>
        </p:nvSpPr>
        <p:spPr>
          <a:xfrm>
            <a:off x="533400" y="1219200"/>
            <a:ext cx="8001000" cy="4525963"/>
          </a:xfrm>
        </p:spPr>
        <p:txBody>
          <a:bodyPr/>
          <a:lstStyle/>
          <a:p>
            <a:pPr eaLnBrk="1" hangingPunct="1"/>
            <a:r>
              <a:rPr lang="en-US" altLang="en-US" sz="2400" dirty="0"/>
              <a:t>Abrasive-blasting respirators shall be worn by all abrasive-blasting operators:</a:t>
            </a:r>
          </a:p>
          <a:p>
            <a:pPr eaLnBrk="1" hangingPunct="1"/>
            <a:endParaRPr lang="en-US" altLang="en-US" sz="800" dirty="0"/>
          </a:p>
          <a:p>
            <a:pPr lvl="1" eaLnBrk="1" hangingPunct="1"/>
            <a:r>
              <a:rPr lang="en-US" altLang="en-US" sz="1800" dirty="0"/>
              <a:t>When working inside of blast-cleaning rooms, </a:t>
            </a:r>
            <a:r>
              <a:rPr lang="en-US" altLang="en-US" sz="1800" b="1" i="1" dirty="0"/>
              <a:t>or</a:t>
            </a:r>
          </a:p>
          <a:p>
            <a:pPr lvl="1" eaLnBrk="1" hangingPunct="1"/>
            <a:endParaRPr lang="en-US" altLang="en-US" sz="1800" b="1" dirty="0"/>
          </a:p>
          <a:p>
            <a:pPr lvl="1" eaLnBrk="1" hangingPunct="1"/>
            <a:r>
              <a:rPr lang="en-US" altLang="en-US" sz="1800" dirty="0"/>
              <a:t>When using silica sand in manual blasting operations where the nozzle and blast are not physically separated from the operator in an exhaust ventilated enclosure, </a:t>
            </a:r>
            <a:r>
              <a:rPr lang="en-US" altLang="en-US" sz="1800" b="1" i="1" dirty="0"/>
              <a:t>or</a:t>
            </a:r>
          </a:p>
          <a:p>
            <a:pPr lvl="1" eaLnBrk="1" hangingPunct="1"/>
            <a:endParaRPr lang="en-US" altLang="en-US" sz="1800" b="1" dirty="0"/>
          </a:p>
          <a:p>
            <a:pPr lvl="1" eaLnBrk="1" hangingPunct="1"/>
            <a:r>
              <a:rPr lang="en-US" altLang="en-US" sz="1800" dirty="0"/>
              <a:t>Where concentrations of toxic dust dispersed by the abrasive blasting may exceed the limits set in 1910.1000 and the nozzle and blast are not physically separated from the operator in an exhaust-ventilated enclosure.</a:t>
            </a:r>
          </a:p>
        </p:txBody>
      </p:sp>
      <p:sp>
        <p:nvSpPr>
          <p:cNvPr id="4" name="TextBox 3"/>
          <p:cNvSpPr txBox="1"/>
          <p:nvPr/>
        </p:nvSpPr>
        <p:spPr>
          <a:xfrm>
            <a:off x="6040438" y="544513"/>
            <a:ext cx="2646362" cy="369887"/>
          </a:xfrm>
          <a:prstGeom prst="rect">
            <a:avLst/>
          </a:prstGeom>
          <a:noFill/>
        </p:spPr>
        <p:txBody>
          <a:bodyPr wrap="none">
            <a:spAutoFit/>
          </a:bodyPr>
          <a:lstStyle/>
          <a:p>
            <a:pPr eaLnBrk="0" hangingPunct="0">
              <a:defRPr/>
            </a:pPr>
            <a:r>
              <a:rPr lang="en-US" sz="1800" u="none" dirty="0">
                <a:latin typeface="+mn-lt"/>
              </a:rPr>
              <a:t>1910.94(a)(5)(ii)(a) – (c)</a:t>
            </a:r>
          </a:p>
        </p:txBody>
      </p:sp>
    </p:spTree>
    <p:extLst>
      <p:ext uri="{BB962C8B-B14F-4D97-AF65-F5344CB8AC3E}">
        <p14:creationId xmlns:p14="http://schemas.microsoft.com/office/powerpoint/2010/main" val="2605350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76200"/>
            <a:ext cx="6934200" cy="1108075"/>
          </a:xfrm>
        </p:spPr>
        <p:txBody>
          <a:bodyPr/>
          <a:lstStyle/>
          <a:p>
            <a:pPr eaLnBrk="1" hangingPunct="1"/>
            <a:r>
              <a:rPr lang="en-US" altLang="en-US"/>
              <a:t>Grinding, Polishing, and Buffing Operations</a:t>
            </a:r>
          </a:p>
        </p:txBody>
      </p:sp>
      <p:sp>
        <p:nvSpPr>
          <p:cNvPr id="68611" name="Rectangle 3"/>
          <p:cNvSpPr>
            <a:spLocks noGrp="1" noChangeArrowheads="1"/>
          </p:cNvSpPr>
          <p:nvPr>
            <p:ph type="body" idx="1"/>
          </p:nvPr>
        </p:nvSpPr>
        <p:spPr/>
        <p:txBody>
          <a:bodyPr/>
          <a:lstStyle/>
          <a:p>
            <a:pPr eaLnBrk="1" hangingPunct="1"/>
            <a:r>
              <a:rPr lang="en-US" altLang="en-US" b="1"/>
              <a:t>"Application" </a:t>
            </a:r>
          </a:p>
          <a:p>
            <a:pPr eaLnBrk="1" hangingPunct="1"/>
            <a:endParaRPr lang="en-US" altLang="en-US" sz="800" b="1"/>
          </a:p>
          <a:p>
            <a:pPr lvl="1" eaLnBrk="1" hangingPunct="1"/>
            <a:r>
              <a:rPr lang="en-US" altLang="en-US"/>
              <a:t>Wherever dry grinding, dry polishing or buffing is performed, and employee exposure, without regard to the use of respirators, exceeds the permissible exposure limits prescribed in 1910.1000 or other sections of this part, a local exhaust ventilation system shall be provided and used to maintain employee exposures within the prescribed limits.</a:t>
            </a:r>
          </a:p>
          <a:p>
            <a:pPr eaLnBrk="1" hangingPunct="1"/>
            <a:endParaRPr lang="en-US" altLang="en-US"/>
          </a:p>
        </p:txBody>
      </p:sp>
      <p:sp>
        <p:nvSpPr>
          <p:cNvPr id="4" name="TextBox 3"/>
          <p:cNvSpPr txBox="1"/>
          <p:nvPr/>
        </p:nvSpPr>
        <p:spPr>
          <a:xfrm>
            <a:off x="7027863" y="609600"/>
            <a:ext cx="1582737" cy="369888"/>
          </a:xfrm>
          <a:prstGeom prst="rect">
            <a:avLst/>
          </a:prstGeom>
          <a:noFill/>
        </p:spPr>
        <p:txBody>
          <a:bodyPr wrap="none">
            <a:spAutoFit/>
          </a:bodyPr>
          <a:lstStyle/>
          <a:p>
            <a:pPr eaLnBrk="0" hangingPunct="0">
              <a:defRPr/>
            </a:pPr>
            <a:r>
              <a:rPr lang="en-US" sz="1800" u="none" dirty="0">
                <a:latin typeface="+mn-lt"/>
              </a:rPr>
              <a:t>1910.94(b)(2)</a:t>
            </a:r>
          </a:p>
        </p:txBody>
      </p:sp>
    </p:spTree>
    <p:extLst>
      <p:ext uri="{BB962C8B-B14F-4D97-AF65-F5344CB8AC3E}">
        <p14:creationId xmlns:p14="http://schemas.microsoft.com/office/powerpoint/2010/main" val="903228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33400" y="457200"/>
            <a:ext cx="7924800" cy="554038"/>
          </a:xfrm>
        </p:spPr>
        <p:txBody>
          <a:bodyPr/>
          <a:lstStyle/>
          <a:p>
            <a:pPr eaLnBrk="1" hangingPunct="1"/>
            <a:r>
              <a:rPr lang="en-US" altLang="en-US"/>
              <a:t>Spray Finishing Operations</a:t>
            </a:r>
          </a:p>
        </p:txBody>
      </p:sp>
      <p:sp>
        <p:nvSpPr>
          <p:cNvPr id="69635" name="Content Placeholder 2"/>
          <p:cNvSpPr>
            <a:spLocks noGrp="1"/>
          </p:cNvSpPr>
          <p:nvPr>
            <p:ph idx="1"/>
          </p:nvPr>
        </p:nvSpPr>
        <p:spPr/>
        <p:txBody>
          <a:bodyPr/>
          <a:lstStyle/>
          <a:p>
            <a:pPr eaLnBrk="1" hangingPunct="1"/>
            <a:r>
              <a:rPr lang="en-US" altLang="en-US"/>
              <a:t>Spray booths shall be designed and constructed in accordance with 1910.107(b)(1) through (4) and (6) through (10).</a:t>
            </a:r>
          </a:p>
          <a:p>
            <a:pPr eaLnBrk="1" hangingPunct="1"/>
            <a:endParaRPr lang="en-US" altLang="en-US" sz="800"/>
          </a:p>
          <a:p>
            <a:pPr lvl="1" eaLnBrk="1" hangingPunct="1"/>
            <a:r>
              <a:rPr lang="en-US" altLang="en-US" b="1"/>
              <a:t>(a)</a:t>
            </a:r>
            <a:r>
              <a:rPr lang="en-US" altLang="en-US"/>
              <a:t> Lights, motors, electrical equipment, and other sources of ignition shall conform to the requirements of 1910.107 (b)(10) and (c). </a:t>
            </a:r>
          </a:p>
          <a:p>
            <a:pPr eaLnBrk="1" hangingPunct="1"/>
            <a:endParaRPr lang="en-US" altLang="en-US"/>
          </a:p>
        </p:txBody>
      </p:sp>
      <p:sp>
        <p:nvSpPr>
          <p:cNvPr id="5" name="TextBox 4"/>
          <p:cNvSpPr txBox="1"/>
          <p:nvPr/>
        </p:nvSpPr>
        <p:spPr>
          <a:xfrm>
            <a:off x="7027863" y="609600"/>
            <a:ext cx="1774825" cy="369888"/>
          </a:xfrm>
          <a:prstGeom prst="rect">
            <a:avLst/>
          </a:prstGeom>
          <a:noFill/>
        </p:spPr>
        <p:txBody>
          <a:bodyPr wrap="none">
            <a:spAutoFit/>
          </a:bodyPr>
          <a:lstStyle/>
          <a:p>
            <a:pPr eaLnBrk="0" hangingPunct="0">
              <a:defRPr/>
            </a:pPr>
            <a:r>
              <a:rPr lang="en-US" sz="1800" u="none" dirty="0">
                <a:latin typeface="+mn-lt"/>
              </a:rPr>
              <a:t>1910.94(c)(3)(</a:t>
            </a:r>
            <a:r>
              <a:rPr lang="en-US" sz="1800" u="none" dirty="0" err="1">
                <a:latin typeface="+mn-lt"/>
              </a:rPr>
              <a:t>i</a:t>
            </a:r>
            <a:r>
              <a:rPr lang="en-US" sz="1800" u="none" dirty="0">
                <a:latin typeface="+mn-lt"/>
              </a:rPr>
              <a:t>)</a:t>
            </a:r>
          </a:p>
        </p:txBody>
      </p:sp>
    </p:spTree>
    <p:extLst>
      <p:ext uri="{BB962C8B-B14F-4D97-AF65-F5344CB8AC3E}">
        <p14:creationId xmlns:p14="http://schemas.microsoft.com/office/powerpoint/2010/main" val="1667959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457200"/>
            <a:ext cx="7924800" cy="549275"/>
          </a:xfrm>
        </p:spPr>
        <p:txBody>
          <a:bodyPr/>
          <a:lstStyle/>
          <a:p>
            <a:pPr eaLnBrk="1" hangingPunct="1"/>
            <a:r>
              <a:rPr lang="en-US" altLang="en-US"/>
              <a:t>Spray Finishing Operations</a:t>
            </a:r>
          </a:p>
        </p:txBody>
      </p:sp>
      <p:sp>
        <p:nvSpPr>
          <p:cNvPr id="70659" name="Content Placeholder 2"/>
          <p:cNvSpPr>
            <a:spLocks noGrp="1"/>
          </p:cNvSpPr>
          <p:nvPr>
            <p:ph idx="1"/>
          </p:nvPr>
        </p:nvSpPr>
        <p:spPr/>
        <p:txBody>
          <a:bodyPr/>
          <a:lstStyle/>
          <a:p>
            <a:pPr eaLnBrk="1" hangingPunct="1"/>
            <a:r>
              <a:rPr lang="en-US" altLang="en-US" sz="2400" dirty="0"/>
              <a:t>Except where a spray booth has an adequate air replacement system, the velocity of air into all openings of a spray booth shall be not less than that specified in Table G-10 for the operating conditions specified.</a:t>
            </a:r>
          </a:p>
          <a:p>
            <a:pPr eaLnBrk="1" hangingPunct="1"/>
            <a:endParaRPr lang="en-US" altLang="en-US" sz="2400" dirty="0"/>
          </a:p>
          <a:p>
            <a:pPr eaLnBrk="1" hangingPunct="1"/>
            <a:r>
              <a:rPr lang="en-US" altLang="en-US" sz="2400" dirty="0"/>
              <a:t>In addition to the requirements in paragraph (c)(6)(i) of this section, the total air volume exhausted through a spray booth shall be such as to dilute solvent vapor to at least 25 percent of the lower explosive limit of the solvent being sprayed.</a:t>
            </a:r>
          </a:p>
        </p:txBody>
      </p:sp>
      <p:sp>
        <p:nvSpPr>
          <p:cNvPr id="4" name="TextBox 3"/>
          <p:cNvSpPr txBox="1"/>
          <p:nvPr/>
        </p:nvSpPr>
        <p:spPr>
          <a:xfrm>
            <a:off x="6462713" y="609600"/>
            <a:ext cx="2224087" cy="369888"/>
          </a:xfrm>
          <a:prstGeom prst="rect">
            <a:avLst/>
          </a:prstGeom>
          <a:noFill/>
        </p:spPr>
        <p:txBody>
          <a:bodyPr wrap="none">
            <a:spAutoFit/>
          </a:bodyPr>
          <a:lstStyle/>
          <a:p>
            <a:pPr eaLnBrk="0" hangingPunct="0">
              <a:defRPr/>
            </a:pPr>
            <a:r>
              <a:rPr lang="en-US" sz="1800" u="none" dirty="0">
                <a:latin typeface="+mn-lt"/>
              </a:rPr>
              <a:t>1910.94(c)(6)(</a:t>
            </a:r>
            <a:r>
              <a:rPr lang="en-US" sz="1800" u="none" dirty="0" err="1">
                <a:latin typeface="+mn-lt"/>
              </a:rPr>
              <a:t>i</a:t>
            </a:r>
            <a:r>
              <a:rPr lang="en-US" sz="1800" u="none" dirty="0">
                <a:latin typeface="+mn-lt"/>
              </a:rPr>
              <a:t>) –(ii)</a:t>
            </a:r>
          </a:p>
        </p:txBody>
      </p:sp>
    </p:spTree>
    <p:extLst>
      <p:ext uri="{BB962C8B-B14F-4D97-AF65-F5344CB8AC3E}">
        <p14:creationId xmlns:p14="http://schemas.microsoft.com/office/powerpoint/2010/main" val="2304855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7"/>
          <p:cNvSpPr>
            <a:spLocks noGrp="1" noChangeArrowheads="1"/>
          </p:cNvSpPr>
          <p:nvPr>
            <p:ph sz="half" idx="1"/>
          </p:nvPr>
        </p:nvSpPr>
        <p:spPr/>
        <p:txBody>
          <a:bodyPr/>
          <a:lstStyle/>
          <a:p>
            <a:pPr marL="0" indent="0">
              <a:buNone/>
            </a:pPr>
            <a:r>
              <a:rPr lang="en-US" dirty="0"/>
              <a:t>Hoods are the single most important component in the establishment of a system’s flow requirement (Q) and control of the emission source.</a:t>
            </a:r>
          </a:p>
        </p:txBody>
      </p:sp>
      <p:sp>
        <p:nvSpPr>
          <p:cNvPr id="14338" name="Rectangle 6"/>
          <p:cNvSpPr>
            <a:spLocks noGrp="1" noChangeArrowheads="1"/>
          </p:cNvSpPr>
          <p:nvPr>
            <p:ph type="title"/>
          </p:nvPr>
        </p:nvSpPr>
        <p:spPr/>
        <p:txBody>
          <a:bodyPr/>
          <a:lstStyle/>
          <a:p>
            <a:r>
              <a:rPr lang="en-US"/>
              <a:t>Introduction to Hoods</a:t>
            </a:r>
            <a:endParaRPr lang="en-US" dirty="0"/>
          </a:p>
        </p:txBody>
      </p:sp>
      <p:sp>
        <p:nvSpPr>
          <p:cNvPr id="10" name="TextBox 9"/>
          <p:cNvSpPr txBox="1"/>
          <p:nvPr/>
        </p:nvSpPr>
        <p:spPr>
          <a:xfrm>
            <a:off x="4730070" y="4985347"/>
            <a:ext cx="3918638" cy="415498"/>
          </a:xfrm>
          <a:prstGeom prst="rect">
            <a:avLst/>
          </a:prstGeom>
          <a:noFill/>
        </p:spPr>
        <p:txBody>
          <a:bodyPr wrap="none" rtlCol="0">
            <a:spAutoFit/>
          </a:bodyPr>
          <a:lstStyle/>
          <a:p>
            <a:pPr algn="ctr"/>
            <a:r>
              <a:rPr lang="en-US" sz="2100" dirty="0">
                <a:latin typeface="Arial" panose="020B0604020202020204" pitchFamily="34" charset="0"/>
                <a:cs typeface="Arial" panose="020B0604020202020204" pitchFamily="34" charset="0"/>
              </a:rPr>
              <a:t>Toner Cartridge Blowout Hoods</a:t>
            </a:r>
          </a:p>
        </p:txBody>
      </p:sp>
      <p:pic>
        <p:nvPicPr>
          <p:cNvPr id="11" name="Picture 1029" descr="tonerhoods"/>
          <p:cNvPicPr>
            <a:picLocks noGrp="1" noChangeAspect="1" noChangeArrowheads="1"/>
          </p:cNvPicPr>
          <p:nvPr>
            <p:ph sz="half" idx="2"/>
          </p:nvPr>
        </p:nvPicPr>
        <p:blipFill>
          <a:blip r:embed="rId3" cstate="print"/>
          <a:srcRect/>
          <a:stretch>
            <a:fillRect/>
          </a:stretch>
        </p:blipFill>
        <p:spPr bwMode="auto">
          <a:xfrm>
            <a:off x="4514850" y="2262693"/>
            <a:ext cx="4349077" cy="2610445"/>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14381D4C-AF1D-4CB1-84B2-705C50257B49}"/>
              </a:ext>
            </a:extLst>
          </p:cNvPr>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2250970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a:t>Ventilation Requirements</a:t>
            </a:r>
          </a:p>
        </p:txBody>
      </p:sp>
      <p:sp>
        <p:nvSpPr>
          <p:cNvPr id="71683" name="Content Placeholder 2"/>
          <p:cNvSpPr>
            <a:spLocks noGrp="1"/>
          </p:cNvSpPr>
          <p:nvPr>
            <p:ph idx="1"/>
          </p:nvPr>
        </p:nvSpPr>
        <p:spPr/>
        <p:txBody>
          <a:bodyPr/>
          <a:lstStyle/>
          <a:p>
            <a:pPr eaLnBrk="1" hangingPunct="1"/>
            <a:r>
              <a:rPr lang="en-US" altLang="en-US"/>
              <a:t>What other OSHA standards have ventilation requirements?</a:t>
            </a:r>
          </a:p>
        </p:txBody>
      </p:sp>
    </p:spTree>
    <p:extLst>
      <p:ext uri="{BB962C8B-B14F-4D97-AF65-F5344CB8AC3E}">
        <p14:creationId xmlns:p14="http://schemas.microsoft.com/office/powerpoint/2010/main" val="30663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9600" y="-76200"/>
            <a:ext cx="6400800" cy="1108075"/>
          </a:xfrm>
        </p:spPr>
        <p:txBody>
          <a:bodyPr/>
          <a:lstStyle/>
          <a:p>
            <a:pPr eaLnBrk="1" hangingPunct="1"/>
            <a:r>
              <a:rPr lang="en-US" altLang="en-US"/>
              <a:t>Flammable and Combustible Liquids</a:t>
            </a:r>
          </a:p>
        </p:txBody>
      </p:sp>
      <p:sp>
        <p:nvSpPr>
          <p:cNvPr id="72707" name="Rectangle 3"/>
          <p:cNvSpPr>
            <a:spLocks noGrp="1" noChangeArrowheads="1"/>
          </p:cNvSpPr>
          <p:nvPr>
            <p:ph type="body" idx="1"/>
          </p:nvPr>
        </p:nvSpPr>
        <p:spPr/>
        <p:txBody>
          <a:bodyPr/>
          <a:lstStyle/>
          <a:p>
            <a:pPr eaLnBrk="1" hangingPunct="1"/>
            <a:r>
              <a:rPr lang="en-US" altLang="en-US" b="1"/>
              <a:t>"Ventilation" </a:t>
            </a:r>
          </a:p>
          <a:p>
            <a:pPr eaLnBrk="1" hangingPunct="1"/>
            <a:endParaRPr lang="en-US" altLang="en-US" sz="800" b="1"/>
          </a:p>
          <a:p>
            <a:pPr lvl="1" eaLnBrk="1" hangingPunct="1"/>
            <a:r>
              <a:rPr lang="en-US" altLang="en-US"/>
              <a:t>Every inside storage room shall be provided with either a gravity or a mechanical exhaust ventilation system. Such system shall be designed to provide for a complete change of air within the room at least six times per hour. If a mechanical exhaust system is used, it shall be controlled by a switch located outside of the door.</a:t>
            </a:r>
          </a:p>
        </p:txBody>
      </p:sp>
      <p:sp>
        <p:nvSpPr>
          <p:cNvPr id="4" name="TextBox 3"/>
          <p:cNvSpPr txBox="1"/>
          <p:nvPr/>
        </p:nvSpPr>
        <p:spPr>
          <a:xfrm>
            <a:off x="6629400" y="533400"/>
            <a:ext cx="1903413" cy="369888"/>
          </a:xfrm>
          <a:prstGeom prst="rect">
            <a:avLst/>
          </a:prstGeom>
          <a:noFill/>
        </p:spPr>
        <p:txBody>
          <a:bodyPr wrap="none">
            <a:spAutoFit/>
          </a:bodyPr>
          <a:lstStyle/>
          <a:p>
            <a:pPr eaLnBrk="0" hangingPunct="0">
              <a:defRPr/>
            </a:pPr>
            <a:r>
              <a:rPr lang="en-US" sz="1800" u="none" dirty="0">
                <a:latin typeface="+mn-lt"/>
              </a:rPr>
              <a:t>1910.94(d)(4)(iv)</a:t>
            </a:r>
          </a:p>
        </p:txBody>
      </p:sp>
    </p:spTree>
    <p:extLst>
      <p:ext uri="{BB962C8B-B14F-4D97-AF65-F5344CB8AC3E}">
        <p14:creationId xmlns:p14="http://schemas.microsoft.com/office/powerpoint/2010/main" val="2206417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a:t>Spray Finishing</a:t>
            </a:r>
          </a:p>
        </p:txBody>
      </p:sp>
      <p:sp>
        <p:nvSpPr>
          <p:cNvPr id="3" name="Content Placeholder 2"/>
          <p:cNvSpPr>
            <a:spLocks noGrp="1"/>
          </p:cNvSpPr>
          <p:nvPr>
            <p:ph idx="1"/>
          </p:nvPr>
        </p:nvSpPr>
        <p:spPr/>
        <p:txBody>
          <a:bodyPr>
            <a:normAutofit fontScale="70000" lnSpcReduction="20000"/>
          </a:bodyPr>
          <a:lstStyle/>
          <a:p>
            <a:pPr eaLnBrk="1" hangingPunct="1">
              <a:lnSpc>
                <a:spcPct val="120000"/>
              </a:lnSpc>
              <a:defRPr/>
            </a:pPr>
            <a:r>
              <a:rPr lang="en-US" dirty="0"/>
              <a:t>The spraying operations except electrostatic spraying operations shall be so designed, installed and maintained that the average air velocity over the open face of the booth (or booth cross section during spraying operations) shall be not less than 100 linear feet per minute. </a:t>
            </a:r>
          </a:p>
          <a:p>
            <a:pPr eaLnBrk="1" hangingPunct="1">
              <a:lnSpc>
                <a:spcPct val="120000"/>
              </a:lnSpc>
              <a:defRPr/>
            </a:pPr>
            <a:endParaRPr lang="en-US" dirty="0"/>
          </a:p>
          <a:p>
            <a:pPr eaLnBrk="1" hangingPunct="1">
              <a:lnSpc>
                <a:spcPct val="120000"/>
              </a:lnSpc>
              <a:defRPr/>
            </a:pPr>
            <a:endParaRPr lang="en-US" dirty="0"/>
          </a:p>
          <a:p>
            <a:pPr eaLnBrk="1" hangingPunct="1">
              <a:lnSpc>
                <a:spcPct val="120000"/>
              </a:lnSpc>
              <a:defRPr/>
            </a:pPr>
            <a:r>
              <a:rPr lang="en-US" dirty="0"/>
              <a:t>Electrostatic spraying operations may be conducted with an air velocity over the open face of the booth of not less than 60 linear feet per minute, or more, depending on the volume of the finishing material being applied and its flammability and explosion characteristics. Visible gauges or audible alarm or pressure activated devices shall be installed to indicate or insure that the required air velocity is maintained. </a:t>
            </a:r>
          </a:p>
          <a:p>
            <a:pPr eaLnBrk="1" hangingPunct="1">
              <a:defRPr/>
            </a:pPr>
            <a:endParaRPr lang="en-US" dirty="0"/>
          </a:p>
        </p:txBody>
      </p:sp>
      <p:sp>
        <p:nvSpPr>
          <p:cNvPr id="4" name="TextBox 3"/>
          <p:cNvSpPr txBox="1"/>
          <p:nvPr/>
        </p:nvSpPr>
        <p:spPr>
          <a:xfrm>
            <a:off x="6823075" y="533400"/>
            <a:ext cx="1787525" cy="369888"/>
          </a:xfrm>
          <a:prstGeom prst="rect">
            <a:avLst/>
          </a:prstGeom>
          <a:noFill/>
        </p:spPr>
        <p:txBody>
          <a:bodyPr wrap="none">
            <a:spAutoFit/>
          </a:bodyPr>
          <a:lstStyle/>
          <a:p>
            <a:pPr eaLnBrk="0" hangingPunct="0">
              <a:defRPr/>
            </a:pPr>
            <a:r>
              <a:rPr lang="en-US" sz="1800" u="none" dirty="0">
                <a:latin typeface="+mn-lt"/>
              </a:rPr>
              <a:t>1910.94(b)(5)(</a:t>
            </a:r>
            <a:r>
              <a:rPr lang="en-US" sz="1800" u="none" dirty="0" err="1">
                <a:latin typeface="+mn-lt"/>
              </a:rPr>
              <a:t>i</a:t>
            </a:r>
            <a:r>
              <a:rPr lang="en-US" sz="1800" u="none" dirty="0">
                <a:latin typeface="+mn-lt"/>
              </a:rPr>
              <a:t>)</a:t>
            </a:r>
          </a:p>
        </p:txBody>
      </p:sp>
    </p:spTree>
    <p:extLst>
      <p:ext uri="{BB962C8B-B14F-4D97-AF65-F5344CB8AC3E}">
        <p14:creationId xmlns:p14="http://schemas.microsoft.com/office/powerpoint/2010/main" val="2323631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en-US"/>
              <a:t>Spray Finishing</a:t>
            </a:r>
          </a:p>
        </p:txBody>
      </p:sp>
      <p:sp>
        <p:nvSpPr>
          <p:cNvPr id="74755" name="Content Placeholder 2"/>
          <p:cNvSpPr>
            <a:spLocks noGrp="1"/>
          </p:cNvSpPr>
          <p:nvPr>
            <p:ph idx="1"/>
          </p:nvPr>
        </p:nvSpPr>
        <p:spPr/>
        <p:txBody>
          <a:bodyPr/>
          <a:lstStyle/>
          <a:p>
            <a:pPr eaLnBrk="1" hangingPunct="1"/>
            <a:r>
              <a:rPr lang="en-US" altLang="en-US" b="1"/>
              <a:t>"General" </a:t>
            </a:r>
          </a:p>
          <a:p>
            <a:pPr eaLnBrk="1" hangingPunct="1"/>
            <a:endParaRPr lang="en-US" altLang="en-US" sz="800" b="1"/>
          </a:p>
          <a:p>
            <a:pPr lvl="1" eaLnBrk="1" hangingPunct="1"/>
            <a:r>
              <a:rPr lang="en-US" altLang="en-US"/>
              <a:t>All spraying areas shall be provided with mechanical ventilation adequate to remove flammable vapors, mists, or powders to a safe location and to confine and control combustible residues so that life is not endangered. Mechanical ventilation shall be kept in operation at all times while spraying operations are being conducted and for a sufficient time thereafter to allow vapors from drying coated articles and drying finishing material residue to be exhausted.</a:t>
            </a:r>
          </a:p>
          <a:p>
            <a:pPr eaLnBrk="1" hangingPunct="1"/>
            <a:endParaRPr lang="en-US" altLang="en-US"/>
          </a:p>
        </p:txBody>
      </p:sp>
      <p:sp>
        <p:nvSpPr>
          <p:cNvPr id="4" name="TextBox 3"/>
          <p:cNvSpPr txBox="1"/>
          <p:nvPr/>
        </p:nvSpPr>
        <p:spPr>
          <a:xfrm>
            <a:off x="6823075" y="533400"/>
            <a:ext cx="1711325" cy="369888"/>
          </a:xfrm>
          <a:prstGeom prst="rect">
            <a:avLst/>
          </a:prstGeom>
          <a:noFill/>
        </p:spPr>
        <p:txBody>
          <a:bodyPr wrap="none">
            <a:spAutoFit/>
          </a:bodyPr>
          <a:lstStyle/>
          <a:p>
            <a:pPr eaLnBrk="0" hangingPunct="0">
              <a:defRPr/>
            </a:pPr>
            <a:r>
              <a:rPr lang="en-US" sz="1800" u="none" dirty="0">
                <a:latin typeface="+mn-lt"/>
              </a:rPr>
              <a:t>1910.107(d)(2)</a:t>
            </a:r>
          </a:p>
        </p:txBody>
      </p:sp>
    </p:spTree>
    <p:extLst>
      <p:ext uri="{BB962C8B-B14F-4D97-AF65-F5344CB8AC3E}">
        <p14:creationId xmlns:p14="http://schemas.microsoft.com/office/powerpoint/2010/main" val="276447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33400" y="-76200"/>
            <a:ext cx="6400800" cy="1108075"/>
          </a:xfrm>
        </p:spPr>
        <p:txBody>
          <a:bodyPr/>
          <a:lstStyle/>
          <a:p>
            <a:pPr eaLnBrk="1" hangingPunct="1"/>
            <a:r>
              <a:rPr lang="en-US" altLang="en-US"/>
              <a:t>Permit Required Confined Spaces</a:t>
            </a:r>
          </a:p>
        </p:txBody>
      </p:sp>
      <p:sp>
        <p:nvSpPr>
          <p:cNvPr id="3" name="Content Placeholder 2"/>
          <p:cNvSpPr>
            <a:spLocks noGrp="1"/>
          </p:cNvSpPr>
          <p:nvPr>
            <p:ph idx="1"/>
          </p:nvPr>
        </p:nvSpPr>
        <p:spPr/>
        <p:txBody>
          <a:bodyPr>
            <a:normAutofit fontScale="92500"/>
          </a:bodyPr>
          <a:lstStyle/>
          <a:p>
            <a:pPr eaLnBrk="1" hangingPunct="1">
              <a:defRPr/>
            </a:pPr>
            <a:r>
              <a:rPr lang="en-US" b="1" dirty="0"/>
              <a:t>Alternate procedures</a:t>
            </a:r>
          </a:p>
          <a:p>
            <a:pPr eaLnBrk="1" hangingPunct="1">
              <a:defRPr/>
            </a:pPr>
            <a:endParaRPr lang="en-US" sz="900" dirty="0"/>
          </a:p>
          <a:p>
            <a:pPr lvl="1" eaLnBrk="1" hangingPunct="1">
              <a:defRPr/>
            </a:pPr>
            <a:r>
              <a:rPr lang="en-US" dirty="0"/>
              <a:t>An employee may not enter the space until the forced air ventilation has eliminated any hazardous atmosphere;</a:t>
            </a:r>
          </a:p>
          <a:p>
            <a:pPr lvl="1" eaLnBrk="1" hangingPunct="1">
              <a:defRPr/>
            </a:pPr>
            <a:endParaRPr lang="en-US" dirty="0"/>
          </a:p>
          <a:p>
            <a:pPr lvl="1" eaLnBrk="1" hangingPunct="1">
              <a:defRPr/>
            </a:pPr>
            <a:r>
              <a:rPr lang="en-US" dirty="0"/>
              <a:t>The forced air ventilation shall be so directed as to ventilate the immediate areas where an employee is or will be present within the space and shall continue until all employees have left the space;</a:t>
            </a:r>
          </a:p>
          <a:p>
            <a:pPr lvl="1" eaLnBrk="1" hangingPunct="1">
              <a:defRPr/>
            </a:pPr>
            <a:endParaRPr lang="en-US" dirty="0"/>
          </a:p>
          <a:p>
            <a:pPr lvl="1" eaLnBrk="1" hangingPunct="1">
              <a:defRPr/>
            </a:pPr>
            <a:r>
              <a:rPr lang="en-US" dirty="0"/>
              <a:t>The air supply for the forced air ventilation shall be from a clean source and may not increase the hazards in the space.</a:t>
            </a:r>
          </a:p>
        </p:txBody>
      </p:sp>
      <p:sp>
        <p:nvSpPr>
          <p:cNvPr id="4" name="TextBox 3"/>
          <p:cNvSpPr txBox="1"/>
          <p:nvPr/>
        </p:nvSpPr>
        <p:spPr>
          <a:xfrm>
            <a:off x="6477000" y="544513"/>
            <a:ext cx="2262188" cy="369887"/>
          </a:xfrm>
          <a:prstGeom prst="rect">
            <a:avLst/>
          </a:prstGeom>
          <a:noFill/>
        </p:spPr>
        <p:txBody>
          <a:bodyPr wrap="none">
            <a:spAutoFit/>
          </a:bodyPr>
          <a:lstStyle/>
          <a:p>
            <a:pPr eaLnBrk="0" hangingPunct="0">
              <a:defRPr/>
            </a:pPr>
            <a:r>
              <a:rPr lang="en-US" sz="1800" u="none" dirty="0">
                <a:latin typeface="+mn-lt"/>
              </a:rPr>
              <a:t>1910.146(c)(5)(ii)(E)</a:t>
            </a:r>
          </a:p>
        </p:txBody>
      </p:sp>
    </p:spTree>
    <p:extLst>
      <p:ext uri="{BB962C8B-B14F-4D97-AF65-F5344CB8AC3E}">
        <p14:creationId xmlns:p14="http://schemas.microsoft.com/office/powerpoint/2010/main" val="4002610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tLang="en-US"/>
              <a:t>Cotton Dust</a:t>
            </a:r>
          </a:p>
        </p:txBody>
      </p:sp>
      <p:sp>
        <p:nvSpPr>
          <p:cNvPr id="76803" name="Content Placeholder 2"/>
          <p:cNvSpPr>
            <a:spLocks noGrp="1"/>
          </p:cNvSpPr>
          <p:nvPr>
            <p:ph idx="1"/>
          </p:nvPr>
        </p:nvSpPr>
        <p:spPr/>
        <p:txBody>
          <a:bodyPr/>
          <a:lstStyle/>
          <a:p>
            <a:pPr eaLnBrk="1" hangingPunct="1"/>
            <a:r>
              <a:rPr lang="en-US" altLang="en-US" b="1"/>
              <a:t>Mechanical ventilation</a:t>
            </a:r>
          </a:p>
          <a:p>
            <a:pPr eaLnBrk="1" hangingPunct="1"/>
            <a:endParaRPr lang="en-US" altLang="en-US" sz="800" b="1"/>
          </a:p>
          <a:p>
            <a:pPr lvl="1" eaLnBrk="1" hangingPunct="1"/>
            <a:r>
              <a:rPr lang="en-US" altLang="en-US"/>
              <a:t>When mechanical ventilation is used to control exposure, measurements which demonstrate the effectiveness of the system to control exposure, such as </a:t>
            </a:r>
            <a:r>
              <a:rPr lang="en-US" altLang="en-US" b="1">
                <a:solidFill>
                  <a:srgbClr val="000000"/>
                </a:solidFill>
              </a:rPr>
              <a:t>capture velocity, duct velocity, or static pressure </a:t>
            </a:r>
            <a:r>
              <a:rPr lang="en-US" altLang="en-US"/>
              <a:t>shall be made at reasonable intervals.</a:t>
            </a:r>
          </a:p>
        </p:txBody>
      </p:sp>
      <p:sp>
        <p:nvSpPr>
          <p:cNvPr id="4" name="TextBox 3"/>
          <p:cNvSpPr txBox="1"/>
          <p:nvPr/>
        </p:nvSpPr>
        <p:spPr>
          <a:xfrm>
            <a:off x="6772275" y="544513"/>
            <a:ext cx="1838325" cy="369887"/>
          </a:xfrm>
          <a:prstGeom prst="rect">
            <a:avLst/>
          </a:prstGeom>
          <a:noFill/>
        </p:spPr>
        <p:txBody>
          <a:bodyPr wrap="none">
            <a:spAutoFit/>
          </a:bodyPr>
          <a:lstStyle/>
          <a:p>
            <a:pPr eaLnBrk="0" hangingPunct="0">
              <a:defRPr/>
            </a:pPr>
            <a:r>
              <a:rPr lang="en-US" sz="1800" u="none" dirty="0">
                <a:latin typeface="+mn-lt"/>
              </a:rPr>
              <a:t>1910.1043(e)(4)</a:t>
            </a:r>
          </a:p>
        </p:txBody>
      </p:sp>
    </p:spTree>
    <p:extLst>
      <p:ext uri="{BB962C8B-B14F-4D97-AF65-F5344CB8AC3E}">
        <p14:creationId xmlns:p14="http://schemas.microsoft.com/office/powerpoint/2010/main" val="2403153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altLang="en-US"/>
              <a:t>Lead</a:t>
            </a:r>
          </a:p>
        </p:txBody>
      </p:sp>
      <p:sp>
        <p:nvSpPr>
          <p:cNvPr id="3" name="Content Placeholder 2"/>
          <p:cNvSpPr>
            <a:spLocks noGrp="1"/>
          </p:cNvSpPr>
          <p:nvPr>
            <p:ph idx="1"/>
          </p:nvPr>
        </p:nvSpPr>
        <p:spPr/>
        <p:txBody>
          <a:bodyPr>
            <a:normAutofit fontScale="92500"/>
          </a:bodyPr>
          <a:lstStyle/>
          <a:p>
            <a:pPr eaLnBrk="1" hangingPunct="1">
              <a:defRPr/>
            </a:pPr>
            <a:r>
              <a:rPr lang="en-US" b="1" dirty="0"/>
              <a:t>Mechanical ventilation</a:t>
            </a:r>
          </a:p>
          <a:p>
            <a:pPr eaLnBrk="1" hangingPunct="1">
              <a:defRPr/>
            </a:pPr>
            <a:endParaRPr lang="en-US" sz="800" b="1" dirty="0"/>
          </a:p>
          <a:p>
            <a:pPr lvl="1" eaLnBrk="1" hangingPunct="1">
              <a:lnSpc>
                <a:spcPct val="110000"/>
              </a:lnSpc>
              <a:defRPr/>
            </a:pPr>
            <a:r>
              <a:rPr lang="en-US" dirty="0"/>
              <a:t>When ventilation is used to control exposure, measurements which demonstrate the effectiveness of the system in controlling exposure, such as </a:t>
            </a:r>
            <a:r>
              <a:rPr lang="en-US" b="1" dirty="0">
                <a:solidFill>
                  <a:srgbClr val="000000"/>
                </a:solidFill>
              </a:rPr>
              <a:t>capture velocity, duct velocity, or static pressure </a:t>
            </a:r>
            <a:r>
              <a:rPr lang="en-US" dirty="0"/>
              <a:t>shall be made at least every 3 months. </a:t>
            </a:r>
          </a:p>
          <a:p>
            <a:pPr lvl="1" eaLnBrk="1" hangingPunct="1">
              <a:defRPr/>
            </a:pPr>
            <a:endParaRPr lang="en-US" dirty="0"/>
          </a:p>
          <a:p>
            <a:pPr lvl="1" eaLnBrk="1" hangingPunct="1">
              <a:lnSpc>
                <a:spcPct val="110000"/>
              </a:lnSpc>
              <a:defRPr/>
            </a:pPr>
            <a:r>
              <a:rPr lang="en-US" dirty="0"/>
              <a:t>Measurements of the system's effectiveness in controlling exposure shall be made within 5 days of any change in production, process, or control which might result in a change in employee exposure to lead.</a:t>
            </a:r>
          </a:p>
        </p:txBody>
      </p:sp>
      <p:sp>
        <p:nvSpPr>
          <p:cNvPr id="4" name="TextBox 3"/>
          <p:cNvSpPr txBox="1"/>
          <p:nvPr/>
        </p:nvSpPr>
        <p:spPr>
          <a:xfrm>
            <a:off x="6772275" y="544513"/>
            <a:ext cx="2043113" cy="369887"/>
          </a:xfrm>
          <a:prstGeom prst="rect">
            <a:avLst/>
          </a:prstGeom>
          <a:noFill/>
        </p:spPr>
        <p:txBody>
          <a:bodyPr wrap="none">
            <a:spAutoFit/>
          </a:bodyPr>
          <a:lstStyle/>
          <a:p>
            <a:pPr eaLnBrk="0" hangingPunct="0">
              <a:defRPr/>
            </a:pPr>
            <a:r>
              <a:rPr lang="en-US" sz="1800" u="none" dirty="0">
                <a:latin typeface="+mn-lt"/>
              </a:rPr>
              <a:t>1910.1025(e)(4)(</a:t>
            </a:r>
            <a:r>
              <a:rPr lang="en-US" sz="1800" u="none" dirty="0" err="1">
                <a:latin typeface="+mn-lt"/>
              </a:rPr>
              <a:t>i</a:t>
            </a:r>
            <a:r>
              <a:rPr lang="en-US" sz="1800" u="none" dirty="0">
                <a:latin typeface="+mn-lt"/>
              </a:rPr>
              <a:t>)</a:t>
            </a:r>
          </a:p>
        </p:txBody>
      </p:sp>
    </p:spTree>
    <p:extLst>
      <p:ext uri="{BB962C8B-B14F-4D97-AF65-F5344CB8AC3E}">
        <p14:creationId xmlns:p14="http://schemas.microsoft.com/office/powerpoint/2010/main" val="824081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Summary</a:t>
            </a:r>
          </a:p>
        </p:txBody>
      </p:sp>
      <p:sp>
        <p:nvSpPr>
          <p:cNvPr id="78851" name="Rectangle 3"/>
          <p:cNvSpPr>
            <a:spLocks noGrp="1" noChangeArrowheads="1"/>
          </p:cNvSpPr>
          <p:nvPr>
            <p:ph type="body" idx="1"/>
          </p:nvPr>
        </p:nvSpPr>
        <p:spPr/>
        <p:txBody>
          <a:bodyPr/>
          <a:lstStyle/>
          <a:p>
            <a:pPr eaLnBrk="1" hangingPunct="1"/>
            <a:r>
              <a:rPr lang="en-US" altLang="en-US"/>
              <a:t>Discussed applicable standards and how ventilation is typically cited by CSHOs</a:t>
            </a:r>
          </a:p>
          <a:p>
            <a:pPr eaLnBrk="1" hangingPunct="1"/>
            <a:endParaRPr lang="en-US" altLang="en-US"/>
          </a:p>
          <a:p>
            <a:pPr eaLnBrk="1" hangingPunct="1"/>
            <a:r>
              <a:rPr lang="en-US" altLang="en-US"/>
              <a:t>Covered the basics of industrial (local exhaust) ventilation</a:t>
            </a:r>
          </a:p>
          <a:p>
            <a:pPr eaLnBrk="1" hangingPunct="1"/>
            <a:endParaRPr lang="en-US" altLang="en-US"/>
          </a:p>
          <a:p>
            <a:pPr eaLnBrk="1" hangingPunct="1"/>
            <a:r>
              <a:rPr lang="en-US" altLang="en-US"/>
              <a:t>Overview of information required to work through some ventilation calculations and design problems</a:t>
            </a:r>
          </a:p>
          <a:p>
            <a:endParaRPr lang="en-US" altLang="en-US"/>
          </a:p>
        </p:txBody>
      </p:sp>
    </p:spTree>
    <p:extLst>
      <p:ext uri="{BB962C8B-B14F-4D97-AF65-F5344CB8AC3E}">
        <p14:creationId xmlns:p14="http://schemas.microsoft.com/office/powerpoint/2010/main" val="217963437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
        <p:nvSpPr>
          <p:cNvPr id="87044" name="Text Box 5"/>
          <p:cNvSpPr txBox="1">
            <a:spLocks noChangeArrowheads="1"/>
          </p:cNvSpPr>
          <p:nvPr/>
        </p:nvSpPr>
        <p:spPr bwMode="auto">
          <a:xfrm>
            <a:off x="1428750" y="2667000"/>
            <a:ext cx="6477000" cy="3108543"/>
          </a:xfrm>
          <a:prstGeom prst="rect">
            <a:avLst/>
          </a:prstGeom>
          <a:noFill/>
          <a:ln w="127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endParaRPr lang="en-US" altLang="en-US" sz="2800" b="1" u="none" dirty="0">
              <a:solidFill>
                <a:srgbClr val="FF0000"/>
              </a:solidFill>
              <a:latin typeface="Arial" panose="020B0604020202020204" pitchFamily="34" charset="0"/>
            </a:endParaRPr>
          </a:p>
          <a:p>
            <a:pPr algn="ctr"/>
            <a:r>
              <a:rPr lang="en-US" altLang="en-US" sz="2800" b="1" u="none" dirty="0">
                <a:solidFill>
                  <a:srgbClr val="008000"/>
                </a:solidFill>
                <a:latin typeface="Arial" panose="020B0604020202020204" pitchFamily="34" charset="0"/>
              </a:rPr>
              <a:t>1-800-NC-LABOR</a:t>
            </a:r>
          </a:p>
          <a:p>
            <a:pPr algn="ctr"/>
            <a:endParaRPr lang="en-US" altLang="en-US" sz="2800" i="1" u="none" dirty="0">
              <a:latin typeface="Arial" panose="020B0604020202020204" pitchFamily="34" charset="0"/>
            </a:endParaRPr>
          </a:p>
          <a:p>
            <a:pPr algn="ctr"/>
            <a:r>
              <a:rPr lang="en-US" altLang="en-US" sz="2800" i="1" u="none" dirty="0">
                <a:latin typeface="Arial" panose="020B0604020202020204" pitchFamily="34" charset="0"/>
              </a:rPr>
              <a:t>(1-800-625-2267)</a:t>
            </a:r>
          </a:p>
          <a:p>
            <a:pPr algn="ctr"/>
            <a:endParaRPr lang="en-US" altLang="en-US" sz="2800" b="1" u="none" dirty="0">
              <a:latin typeface="Arial" panose="020B0604020202020204" pitchFamily="34" charset="0"/>
            </a:endParaRPr>
          </a:p>
          <a:p>
            <a:pPr algn="ctr"/>
            <a:r>
              <a:rPr lang="en-US" altLang="en-US" sz="2800" b="1" u="none" dirty="0">
                <a:solidFill>
                  <a:schemeClr val="tx2">
                    <a:lumMod val="75000"/>
                  </a:schemeClr>
                </a:solidFill>
                <a:latin typeface="Arial" panose="020B0604020202020204" pitchFamily="34" charset="0"/>
              </a:rPr>
              <a:t>www.nclabor.com</a:t>
            </a:r>
          </a:p>
          <a:p>
            <a:pPr algn="ctr"/>
            <a:endParaRPr lang="en-US" altLang="en-US" sz="2800" u="none" dirty="0">
              <a:latin typeface="Arial" panose="020B0604020202020204" pitchFamily="34" charset="0"/>
            </a:endParaRPr>
          </a:p>
        </p:txBody>
      </p:sp>
    </p:spTree>
    <p:extLst>
      <p:ext uri="{BB962C8B-B14F-4D97-AF65-F5344CB8AC3E}">
        <p14:creationId xmlns:p14="http://schemas.microsoft.com/office/powerpoint/2010/main" val="1379959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a:xfrm>
            <a:off x="609600" y="457200"/>
            <a:ext cx="7924800" cy="1107996"/>
          </a:xfrm>
        </p:spPr>
        <p:txBody>
          <a:bodyPr/>
          <a:lstStyle/>
          <a:p>
            <a:r>
              <a:rPr lang="en-US"/>
              <a:t>There are numerous examples of poor hood design…</a:t>
            </a:r>
          </a:p>
        </p:txBody>
      </p:sp>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l="2159" t="3026" r="2159" b="3061"/>
          <a:stretch>
            <a:fillRect/>
          </a:stretch>
        </p:blipFill>
        <p:spPr bwMode="auto">
          <a:xfrm>
            <a:off x="2045495" y="2084091"/>
            <a:ext cx="5032772" cy="3569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EDA143F-91DC-4380-85F1-638912F59C90}"/>
              </a:ext>
            </a:extLst>
          </p:cNvPr>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17647206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…poor due to hood location…</a:t>
            </a:r>
          </a:p>
        </p:txBody>
      </p:sp>
      <p:grpSp>
        <p:nvGrpSpPr>
          <p:cNvPr id="5" name="Group 4"/>
          <p:cNvGrpSpPr/>
          <p:nvPr/>
        </p:nvGrpSpPr>
        <p:grpSpPr>
          <a:xfrm>
            <a:off x="1157286" y="2014536"/>
            <a:ext cx="6418665" cy="3657600"/>
            <a:chOff x="19048" y="1543048"/>
            <a:chExt cx="8558220" cy="4876800"/>
          </a:xfrm>
        </p:grpSpPr>
        <p:pic>
          <p:nvPicPr>
            <p:cNvPr id="16393" name="Picture 4"/>
            <p:cNvPicPr>
              <a:picLocks noChangeArrowheads="1"/>
            </p:cNvPicPr>
            <p:nvPr/>
          </p:nvPicPr>
          <p:blipFill>
            <a:blip r:embed="rId3" cstate="print">
              <a:extLst>
                <a:ext uri="{28A0092B-C50C-407E-A947-70E740481C1C}">
                  <a14:useLocalDpi xmlns:a14="http://schemas.microsoft.com/office/drawing/2010/main" val="0"/>
                </a:ext>
              </a:extLst>
            </a:blip>
            <a:srcRect t="5061"/>
            <a:stretch>
              <a:fillRect/>
            </a:stretch>
          </p:blipFill>
          <p:spPr bwMode="auto">
            <a:xfrm>
              <a:off x="1827472" y="1543048"/>
              <a:ext cx="6749796"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6394" name="Oval 5"/>
            <p:cNvSpPr>
              <a:spLocks noChangeArrowheads="1"/>
            </p:cNvSpPr>
            <p:nvPr/>
          </p:nvSpPr>
          <p:spPr bwMode="auto">
            <a:xfrm>
              <a:off x="6269071" y="2025648"/>
              <a:ext cx="1913787" cy="1940859"/>
            </a:xfrm>
            <a:prstGeom prst="ellipse">
              <a:avLst/>
            </a:prstGeom>
            <a:noFill/>
            <a:ln w="76200">
              <a:solidFill>
                <a:srgbClr val="FF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p>
          </p:txBody>
        </p:sp>
        <p:sp>
          <p:nvSpPr>
            <p:cNvPr id="16391" name="Text Box 6"/>
            <p:cNvSpPr txBox="1">
              <a:spLocks noChangeArrowheads="1"/>
            </p:cNvSpPr>
            <p:nvPr/>
          </p:nvSpPr>
          <p:spPr bwMode="auto">
            <a:xfrm>
              <a:off x="538168" y="4267200"/>
              <a:ext cx="1073713" cy="55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sz="2100" dirty="0"/>
                <a:t>PAPR</a:t>
              </a:r>
            </a:p>
          </p:txBody>
        </p:sp>
        <p:sp>
          <p:nvSpPr>
            <p:cNvPr id="13" name="Text Box 6"/>
            <p:cNvSpPr txBox="1">
              <a:spLocks noChangeArrowheads="1"/>
            </p:cNvSpPr>
            <p:nvPr/>
          </p:nvSpPr>
          <p:spPr bwMode="auto">
            <a:xfrm>
              <a:off x="19048" y="2584429"/>
              <a:ext cx="192471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sz="2100" dirty="0"/>
                <a:t>Air</a:t>
              </a:r>
            </a:p>
            <a:p>
              <a:pPr eaLnBrk="1" hangingPunct="1"/>
              <a:r>
                <a:rPr lang="en-US" sz="2100" dirty="0"/>
                <a:t>Monitoring</a:t>
              </a:r>
            </a:p>
          </p:txBody>
        </p:sp>
        <p:sp>
          <p:nvSpPr>
            <p:cNvPr id="14" name="Line 7"/>
            <p:cNvSpPr>
              <a:spLocks noChangeShapeType="1"/>
            </p:cNvSpPr>
            <p:nvPr/>
          </p:nvSpPr>
          <p:spPr bwMode="auto">
            <a:xfrm>
              <a:off x="1114558" y="3541058"/>
              <a:ext cx="1458870" cy="1945341"/>
            </a:xfrm>
            <a:prstGeom prst="line">
              <a:avLst/>
            </a:prstGeom>
            <a:noFill/>
            <a:ln w="76200">
              <a:solidFill>
                <a:srgbClr val="FF0000"/>
              </a:solidFill>
              <a:round/>
              <a:headEnd/>
              <a:tailEnd type="triangle" w="med" len="med"/>
            </a:ln>
            <a:effectLst>
              <a:outerShdw dist="76200"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2700"/>
            </a:p>
          </p:txBody>
        </p:sp>
        <p:sp>
          <p:nvSpPr>
            <p:cNvPr id="15" name="Line 7"/>
            <p:cNvSpPr>
              <a:spLocks noChangeShapeType="1"/>
            </p:cNvSpPr>
            <p:nvPr/>
          </p:nvSpPr>
          <p:spPr bwMode="auto">
            <a:xfrm>
              <a:off x="1143000" y="4760259"/>
              <a:ext cx="1001713" cy="1335741"/>
            </a:xfrm>
            <a:prstGeom prst="line">
              <a:avLst/>
            </a:prstGeom>
            <a:noFill/>
            <a:ln w="76200">
              <a:solidFill>
                <a:srgbClr val="FF0000"/>
              </a:solidFill>
              <a:round/>
              <a:headEnd/>
              <a:tailEnd type="triangle" w="med" len="med"/>
            </a:ln>
            <a:effectLst>
              <a:outerShdw dist="76200"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2700"/>
            </a:p>
          </p:txBody>
        </p:sp>
      </p:grpSp>
      <p:sp>
        <p:nvSpPr>
          <p:cNvPr id="3" name="Slide Number Placeholder 2">
            <a:extLst>
              <a:ext uri="{FF2B5EF4-FFF2-40B4-BE49-F238E27FC236}">
                <a16:creationId xmlns:a16="http://schemas.microsoft.com/office/drawing/2014/main" id="{8E211628-6230-4353-83D1-E9109C2B1385}"/>
              </a:ext>
            </a:extLst>
          </p:cNvPr>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17102507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rrowheads="1"/>
          </p:cNvPicPr>
          <p:nvPr/>
        </p:nvPicPr>
        <p:blipFill>
          <a:blip r:embed="rId3">
            <a:extLst>
              <a:ext uri="{28A0092B-C50C-407E-A947-70E740481C1C}">
                <a14:useLocalDpi xmlns:a14="http://schemas.microsoft.com/office/drawing/2010/main" val="0"/>
              </a:ext>
            </a:extLst>
          </a:blip>
          <a:srcRect b="3146"/>
          <a:stretch>
            <a:fillRect/>
          </a:stretch>
        </p:blipFill>
        <p:spPr bwMode="auto">
          <a:xfrm>
            <a:off x="2248363" y="1899161"/>
            <a:ext cx="4666787" cy="3787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7411" name="Rectangle 3"/>
          <p:cNvSpPr>
            <a:spLocks noGrp="1" noChangeArrowheads="1"/>
          </p:cNvSpPr>
          <p:nvPr>
            <p:ph type="title"/>
          </p:nvPr>
        </p:nvSpPr>
        <p:spPr/>
        <p:txBody>
          <a:bodyPr/>
          <a:lstStyle/>
          <a:p>
            <a:r>
              <a:rPr lang="en-US" dirty="0"/>
              <a:t>…poor due to air currents…</a:t>
            </a:r>
          </a:p>
        </p:txBody>
      </p:sp>
      <p:sp>
        <p:nvSpPr>
          <p:cNvPr id="3" name="Slide Number Placeholder 2">
            <a:extLst>
              <a:ext uri="{FF2B5EF4-FFF2-40B4-BE49-F238E27FC236}">
                <a16:creationId xmlns:a16="http://schemas.microsoft.com/office/drawing/2014/main" id="{3AA84F8E-5A60-47EC-BFAF-E4023BD524B0}"/>
              </a:ext>
            </a:extLst>
          </p:cNvPr>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8913772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609600" y="457200"/>
            <a:ext cx="7924800" cy="1107996"/>
          </a:xfrm>
        </p:spPr>
        <p:txBody>
          <a:bodyPr/>
          <a:lstStyle/>
          <a:p>
            <a:r>
              <a:rPr lang="en-US" dirty="0"/>
              <a:t>…poor due to lack of knowledge of design principles…</a:t>
            </a:r>
          </a:p>
        </p:txBody>
      </p:sp>
      <p:pic>
        <p:nvPicPr>
          <p:cNvPr id="226307" name="Picture 3"/>
          <p:cNvPicPr>
            <a:picLocks noChangeArrowheads="1"/>
          </p:cNvPicPr>
          <p:nvPr/>
        </p:nvPicPr>
        <p:blipFill>
          <a:blip r:embed="rId3">
            <a:lum bright="18000"/>
            <a:extLst>
              <a:ext uri="{28A0092B-C50C-407E-A947-70E740481C1C}">
                <a14:useLocalDpi xmlns:a14="http://schemas.microsoft.com/office/drawing/2010/main" val="0"/>
              </a:ext>
            </a:extLst>
          </a:blip>
          <a:srcRect b="2339"/>
          <a:stretch>
            <a:fillRect/>
          </a:stretch>
        </p:blipFill>
        <p:spPr bwMode="auto">
          <a:xfrm>
            <a:off x="1999634" y="2122212"/>
            <a:ext cx="5145306" cy="3478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Slide Number Placeholder 2">
            <a:extLst>
              <a:ext uri="{FF2B5EF4-FFF2-40B4-BE49-F238E27FC236}">
                <a16:creationId xmlns:a16="http://schemas.microsoft.com/office/drawing/2014/main" id="{7DEEF5E3-A134-4710-A5A7-43B5C8FD0010}"/>
              </a:ext>
            </a:extLst>
          </p:cNvPr>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1374076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3" descr="HOOD_6"/>
          <p:cNvPicPr>
            <a:picLocks noChangeAspect="1" noChangeArrowheads="1"/>
          </p:cNvPicPr>
          <p:nvPr/>
        </p:nvPicPr>
        <p:blipFill>
          <a:blip r:embed="rId3">
            <a:extLst>
              <a:ext uri="{28A0092B-C50C-407E-A947-70E740481C1C}">
                <a14:useLocalDpi xmlns:a14="http://schemas.microsoft.com/office/drawing/2010/main" val="0"/>
              </a:ext>
            </a:extLst>
          </a:blip>
          <a:srcRect l="11908" t="29907" r="11908" b="8698"/>
          <a:stretch>
            <a:fillRect/>
          </a:stretch>
        </p:blipFill>
        <p:spPr bwMode="auto">
          <a:xfrm>
            <a:off x="1787492" y="2145258"/>
            <a:ext cx="5588529" cy="3371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2099" name="Rectangle 4"/>
          <p:cNvSpPr>
            <a:spLocks noGrp="1" noChangeArrowheads="1"/>
          </p:cNvSpPr>
          <p:nvPr>
            <p:ph type="title"/>
          </p:nvPr>
        </p:nvSpPr>
        <p:spPr>
          <a:xfrm>
            <a:off x="609600" y="457200"/>
            <a:ext cx="7924800" cy="1107996"/>
          </a:xfrm>
        </p:spPr>
        <p:txBody>
          <a:bodyPr/>
          <a:lstStyle/>
          <a:p>
            <a:r>
              <a:rPr lang="en-US" dirty="0"/>
              <a:t>…poor due to use of personnel fans…</a:t>
            </a:r>
          </a:p>
        </p:txBody>
      </p:sp>
      <p:sp>
        <p:nvSpPr>
          <p:cNvPr id="3" name="Slide Number Placeholder 2">
            <a:extLst>
              <a:ext uri="{FF2B5EF4-FFF2-40B4-BE49-F238E27FC236}">
                <a16:creationId xmlns:a16="http://schemas.microsoft.com/office/drawing/2014/main" id="{E9B9C9DF-55E9-406F-887C-7DBF0CA1C705}"/>
              </a:ext>
            </a:extLst>
          </p:cNvPr>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2532566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27507</TotalTime>
  <Pages>1</Pages>
  <Words>3351</Words>
  <Application>Microsoft Office PowerPoint</Application>
  <PresentationFormat>Letter Paper (8.5x11 in)</PresentationFormat>
  <Paragraphs>374</Paragraphs>
  <Slides>48</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Arial Narrow</vt:lpstr>
      <vt:lpstr>Arial Rounded MT Bold</vt:lpstr>
      <vt:lpstr>Eras Bold ITC</vt:lpstr>
      <vt:lpstr>Symbol</vt:lpstr>
      <vt:lpstr>Tahoma</vt:lpstr>
      <vt:lpstr>Times New Roman</vt:lpstr>
      <vt:lpstr>Wingdings</vt:lpstr>
      <vt:lpstr>NCDOL  Standard</vt:lpstr>
      <vt:lpstr>N.C. Department of Labor OSHA 125 Course</vt:lpstr>
      <vt:lpstr>Ventilation Objectives</vt:lpstr>
      <vt:lpstr>Example Local Exhaust Ventilation System</vt:lpstr>
      <vt:lpstr>Introduction to Hoods</vt:lpstr>
      <vt:lpstr>There are numerous examples of poor hood design…</vt:lpstr>
      <vt:lpstr>…poor due to hood location…</vt:lpstr>
      <vt:lpstr>…poor due to air currents…</vt:lpstr>
      <vt:lpstr>…poor due to lack of knowledge of design principles…</vt:lpstr>
      <vt:lpstr>…poor due to use of personnel fans…</vt:lpstr>
      <vt:lpstr>…poor due to materials of construction…</vt:lpstr>
      <vt:lpstr>…poor due to improper work practices…</vt:lpstr>
      <vt:lpstr>…and pretty…but just plain poor.</vt:lpstr>
      <vt:lpstr>Definition:  “Hood”</vt:lpstr>
      <vt:lpstr>Remember this fact regarding blowing air…</vt:lpstr>
      <vt:lpstr>…and this fact regarding exhausting air…</vt:lpstr>
      <vt:lpstr>Hood Classifications</vt:lpstr>
      <vt:lpstr>Hood Classification Examples</vt:lpstr>
      <vt:lpstr>Hood Terminology Simple Hood</vt:lpstr>
      <vt:lpstr>System Design</vt:lpstr>
      <vt:lpstr>PowerPoint Presentation</vt:lpstr>
      <vt:lpstr>PowerPoint Presentation</vt:lpstr>
      <vt:lpstr>PowerPoint Presentation</vt:lpstr>
      <vt:lpstr>PowerPoint Presentation</vt:lpstr>
      <vt:lpstr>Minimum Duct Velocity</vt:lpstr>
      <vt:lpstr>Straight Duct      Fduct = (Fd)(L)</vt:lpstr>
      <vt:lpstr>Elbow Design </vt:lpstr>
      <vt:lpstr>PowerPoint Presentation</vt:lpstr>
      <vt:lpstr> Branch Entry Design ‘Fen’ </vt:lpstr>
      <vt:lpstr>System Losses</vt:lpstr>
      <vt:lpstr>PowerPoint Presentation</vt:lpstr>
      <vt:lpstr>Ventilation Standards</vt:lpstr>
      <vt:lpstr>PEL Compliance</vt:lpstr>
      <vt:lpstr>PEL Compliance</vt:lpstr>
      <vt:lpstr>Ventilation</vt:lpstr>
      <vt:lpstr>Abrasive Blasting</vt:lpstr>
      <vt:lpstr>Abrasive Blasting</vt:lpstr>
      <vt:lpstr>Grinding, Polishing, and Buffing Operations</vt:lpstr>
      <vt:lpstr>Spray Finishing Operations</vt:lpstr>
      <vt:lpstr>Spray Finishing Operations</vt:lpstr>
      <vt:lpstr>Ventilation Requirements</vt:lpstr>
      <vt:lpstr>Flammable and Combustible Liquids</vt:lpstr>
      <vt:lpstr>Spray Finishing</vt:lpstr>
      <vt:lpstr>Spray Finishing</vt:lpstr>
      <vt:lpstr>Permit Required Confined Spaces</vt:lpstr>
      <vt:lpstr>Cotton Dust</vt:lpstr>
      <vt:lpstr>Lead</vt:lpstr>
      <vt:lpstr>Summary</vt:lpstr>
      <vt:lpstr>Thank You For Attending!</vt:lpstr>
    </vt:vector>
  </TitlesOfParts>
  <Manager>Standards Review By Bobby Davis</Manager>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Powered Industrial Trucks (29 DFR 1910.178)</dc:title>
  <dc:subject>For Web and Leader Led Training</dc:subject>
  <dc:creator>Bob O'Neal</dc:creator>
  <cp:keywords>Review by Standards Supervisor:2-24-2010</cp:keywords>
  <dc:description>WLagoe reviewed: 032010</dc:description>
  <cp:lastModifiedBy>Lagoe, Wanda</cp:lastModifiedBy>
  <cp:revision>2767</cp:revision>
  <cp:lastPrinted>2016-07-06T14:24:38Z</cp:lastPrinted>
  <dcterms:created xsi:type="dcterms:W3CDTF">2001-05-15T12:53:32Z</dcterms:created>
  <dcterms:modified xsi:type="dcterms:W3CDTF">2022-10-13T16:11:11Z</dcterms:modified>
  <cp:category>Format Review by Andy on 12-30-08</cp:category>
</cp:coreProperties>
</file>