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76"/>
  </p:notesMasterIdLst>
  <p:handoutMasterIdLst>
    <p:handoutMasterId r:id="rId77"/>
  </p:handoutMasterIdLst>
  <p:sldIdLst>
    <p:sldId id="344" r:id="rId2"/>
    <p:sldId id="257" r:id="rId3"/>
    <p:sldId id="259" r:id="rId4"/>
    <p:sldId id="260" r:id="rId5"/>
    <p:sldId id="258" r:id="rId6"/>
    <p:sldId id="312" r:id="rId7"/>
    <p:sldId id="313" r:id="rId8"/>
    <p:sldId id="314" r:id="rId9"/>
    <p:sldId id="315" r:id="rId10"/>
    <p:sldId id="328" r:id="rId11"/>
    <p:sldId id="316" r:id="rId12"/>
    <p:sldId id="317" r:id="rId13"/>
    <p:sldId id="319" r:id="rId14"/>
    <p:sldId id="261" r:id="rId15"/>
    <p:sldId id="266" r:id="rId16"/>
    <p:sldId id="311" r:id="rId17"/>
    <p:sldId id="268" r:id="rId18"/>
    <p:sldId id="309" r:id="rId19"/>
    <p:sldId id="318" r:id="rId20"/>
    <p:sldId id="269" r:id="rId21"/>
    <p:sldId id="262" r:id="rId22"/>
    <p:sldId id="263" r:id="rId23"/>
    <p:sldId id="264" r:id="rId24"/>
    <p:sldId id="272" r:id="rId25"/>
    <p:sldId id="335" r:id="rId26"/>
    <p:sldId id="265" r:id="rId27"/>
    <p:sldId id="274" r:id="rId28"/>
    <p:sldId id="334" r:id="rId29"/>
    <p:sldId id="275" r:id="rId30"/>
    <p:sldId id="276" r:id="rId31"/>
    <p:sldId id="321" r:id="rId32"/>
    <p:sldId id="291" r:id="rId33"/>
    <p:sldId id="292" r:id="rId34"/>
    <p:sldId id="288" r:id="rId35"/>
    <p:sldId id="289" r:id="rId36"/>
    <p:sldId id="277" r:id="rId37"/>
    <p:sldId id="322" r:id="rId38"/>
    <p:sldId id="323" r:id="rId39"/>
    <p:sldId id="324" r:id="rId40"/>
    <p:sldId id="287" r:id="rId41"/>
    <p:sldId id="293" r:id="rId42"/>
    <p:sldId id="325" r:id="rId43"/>
    <p:sldId id="278" r:id="rId44"/>
    <p:sldId id="326" r:id="rId45"/>
    <p:sldId id="286" r:id="rId46"/>
    <p:sldId id="294" r:id="rId47"/>
    <p:sldId id="295" r:id="rId48"/>
    <p:sldId id="279" r:id="rId49"/>
    <p:sldId id="283" r:id="rId50"/>
    <p:sldId id="284" r:id="rId51"/>
    <p:sldId id="285" r:id="rId52"/>
    <p:sldId id="281" r:id="rId53"/>
    <p:sldId id="282" r:id="rId54"/>
    <p:sldId id="296" r:id="rId55"/>
    <p:sldId id="297" r:id="rId56"/>
    <p:sldId id="298" r:id="rId57"/>
    <p:sldId id="301" r:id="rId58"/>
    <p:sldId id="302" r:id="rId59"/>
    <p:sldId id="303" r:id="rId60"/>
    <p:sldId id="304" r:id="rId61"/>
    <p:sldId id="305" r:id="rId62"/>
    <p:sldId id="327" r:id="rId63"/>
    <p:sldId id="308" r:id="rId64"/>
    <p:sldId id="306" r:id="rId65"/>
    <p:sldId id="329" r:id="rId66"/>
    <p:sldId id="330" r:id="rId67"/>
    <p:sldId id="331" r:id="rId68"/>
    <p:sldId id="333" r:id="rId69"/>
    <p:sldId id="336" r:id="rId70"/>
    <p:sldId id="338" r:id="rId71"/>
    <p:sldId id="340" r:id="rId72"/>
    <p:sldId id="343" r:id="rId73"/>
    <p:sldId id="342" r:id="rId74"/>
    <p:sldId id="345" r:id="rId75"/>
  </p:sldIdLst>
  <p:sldSz cx="9144000" cy="6858000" type="screen4x3"/>
  <p:notesSz cx="6954838" cy="9240838"/>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64" autoAdjust="0"/>
    <p:restoredTop sz="91222" autoAdjust="0"/>
  </p:normalViewPr>
  <p:slideViewPr>
    <p:cSldViewPr>
      <p:cViewPr varScale="1">
        <p:scale>
          <a:sx n="95" d="100"/>
          <a:sy n="95" d="100"/>
        </p:scale>
        <p:origin x="-3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9" d="100"/>
          <a:sy n="79" d="100"/>
        </p:scale>
        <p:origin x="-2046" y="-96"/>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134999CA-42F2-B939-0290-9B73444724DC}"/>
              </a:ext>
            </a:extLst>
          </p:cNvPr>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eaLnBrk="1" hangingPunct="1">
              <a:defRPr sz="1200"/>
            </a:lvl1pPr>
          </a:lstStyle>
          <a:p>
            <a:pPr>
              <a:defRPr/>
            </a:pPr>
            <a:endParaRPr lang="en-US"/>
          </a:p>
        </p:txBody>
      </p:sp>
      <p:sp>
        <p:nvSpPr>
          <p:cNvPr id="121859" name="Rectangle 3">
            <a:extLst>
              <a:ext uri="{FF2B5EF4-FFF2-40B4-BE49-F238E27FC236}">
                <a16:creationId xmlns:a16="http://schemas.microsoft.com/office/drawing/2014/main" id="{B4A47660-1714-A889-988F-4A636CBE1E51}"/>
              </a:ext>
            </a:extLst>
          </p:cNvPr>
          <p:cNvSpPr>
            <a:spLocks noGrp="1" noChangeArrowheads="1"/>
          </p:cNvSpPr>
          <p:nvPr>
            <p:ph type="dt" idx="1"/>
          </p:nvPr>
        </p:nvSpPr>
        <p:spPr bwMode="auto">
          <a:xfrm>
            <a:off x="3941763"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eaLnBrk="1" hangingPunct="1">
              <a:defRPr sz="1200"/>
            </a:lvl1pPr>
          </a:lstStyle>
          <a:p>
            <a:pPr>
              <a:defRPr/>
            </a:pPr>
            <a:endParaRPr lang="en-US"/>
          </a:p>
        </p:txBody>
      </p:sp>
      <p:sp>
        <p:nvSpPr>
          <p:cNvPr id="3076" name="Rectangle 4">
            <a:extLst>
              <a:ext uri="{FF2B5EF4-FFF2-40B4-BE49-F238E27FC236}">
                <a16:creationId xmlns:a16="http://schemas.microsoft.com/office/drawing/2014/main" id="{C07C57A7-EC9E-FC1B-73A5-06832589CC0B}"/>
              </a:ext>
            </a:extLst>
          </p:cNvPr>
          <p:cNvSpPr>
            <a:spLocks noChangeArrowheads="1" noTextEdit="1"/>
          </p:cNvSpPr>
          <p:nvPr>
            <p:ph type="sldImg" idx="2"/>
          </p:nvPr>
        </p:nvSpPr>
        <p:spPr bwMode="auto">
          <a:xfrm>
            <a:off x="411163" y="693738"/>
            <a:ext cx="6056312" cy="4543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A7195C3-B996-BB6E-FE88-621E01752C24}"/>
              </a:ext>
            </a:extLst>
          </p:cNvPr>
          <p:cNvSpPr>
            <a:spLocks noChangeArrowheads="1" noTextEdit="1"/>
          </p:cNvSpPr>
          <p:nvPr>
            <p:ph type="sldImg"/>
          </p:nvPr>
        </p:nvSpPr>
        <p:spPr>
          <a:xfrm>
            <a:off x="1177925" y="700088"/>
            <a:ext cx="4600575" cy="3451225"/>
          </a:xfrm>
          <a:ln/>
        </p:spPr>
      </p:sp>
      <p:sp>
        <p:nvSpPr>
          <p:cNvPr id="5123" name="Rectangle 3">
            <a:extLst>
              <a:ext uri="{FF2B5EF4-FFF2-40B4-BE49-F238E27FC236}">
                <a16:creationId xmlns:a16="http://schemas.microsoft.com/office/drawing/2014/main" id="{6A44786F-895F-05BA-5DC1-C23E110555F4}"/>
              </a:ext>
            </a:extLst>
          </p:cNvPr>
          <p:cNvSpPr>
            <a:spLocks noChangeArrowheads="1"/>
          </p:cNvSpPr>
          <p:nvPr>
            <p:ph type="body" idx="1"/>
          </p:nvPr>
        </p:nvSpPr>
        <p:spPr bwMode="auto">
          <a:xfrm>
            <a:off x="927100" y="4389438"/>
            <a:ext cx="5100638" cy="4157662"/>
          </a:xfrm>
          <a:prstGeom prst="rect">
            <a:avLst/>
          </a:prstGeom>
          <a:solidFill>
            <a:srgbClr val="FFFFFF"/>
          </a:solidFill>
          <a:ln>
            <a:solidFill>
              <a:srgbClr val="000000"/>
            </a:solidFill>
            <a:miter lim="800000"/>
            <a:headEnd/>
            <a:tailEnd/>
          </a:ln>
        </p:spPr>
        <p:txBody>
          <a:bodyPr lIns="92546" tIns="46273" rIns="92546" bIns="46273"/>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0449F14-034B-AD39-659F-6CEE35B63FB6}"/>
              </a:ext>
            </a:extLst>
          </p:cNvPr>
          <p:cNvSpPr>
            <a:spLocks noGrp="1" noRot="1" noChangeAspect="1" noChangeArrowheads="1" noTextEdit="1"/>
          </p:cNvSpPr>
          <p:nvPr>
            <p:ph type="sldImg"/>
          </p:nvPr>
        </p:nvSpPr>
        <p:spPr>
          <a:xfrm>
            <a:off x="409575" y="693738"/>
            <a:ext cx="6059488" cy="4543425"/>
          </a:xfrm>
          <a:ln/>
        </p:spPr>
      </p:sp>
      <p:sp>
        <p:nvSpPr>
          <p:cNvPr id="36867" name="Notes Placeholder 2">
            <a:extLst>
              <a:ext uri="{FF2B5EF4-FFF2-40B4-BE49-F238E27FC236}">
                <a16:creationId xmlns:a16="http://schemas.microsoft.com/office/drawing/2014/main" id="{2175C5AE-54CA-6F09-1A63-B6D7E45EC301}"/>
              </a:ext>
            </a:extLst>
          </p:cNvPr>
          <p:cNvSpPr>
            <a:spLocks noGrp="1"/>
          </p:cNvSpPr>
          <p:nvPr>
            <p:ph type="body" idx="1"/>
          </p:nvPr>
        </p:nvSpPr>
        <p:spPr bwMode="auto">
          <a:xfrm>
            <a:off x="695325" y="4389438"/>
            <a:ext cx="5564188" cy="4157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lstStyle/>
          <a:p>
            <a:pPr eaLnBrk="1" hangingPunct="1"/>
            <a:r>
              <a:rPr lang="en-US" altLang="en-US"/>
              <a:t>Three types of silicosis exist:</a:t>
            </a:r>
          </a:p>
          <a:p>
            <a:pPr eaLnBrk="1" hangingPunct="1"/>
            <a:r>
              <a:rPr lang="en-US" altLang="en-US"/>
              <a:t>Simple chronic silicosis -- results from long-term exposure (more than 20 years) to low amounts of silica dust. Swellings caused by the silica dust form in the lungs and chest lymph nodes. This disease may cause people to have trouble breathing. </a:t>
            </a:r>
          </a:p>
          <a:p>
            <a:pPr eaLnBrk="1" hangingPunct="1"/>
            <a:r>
              <a:rPr lang="en-US" altLang="en-US"/>
              <a:t>Accelerated silicosis -- occurs after exposure to larger amounts of silica over a shorter period of time (5 - 15 years). Swelling in the lungs and symptoms occur faster than in simple silicosis. </a:t>
            </a:r>
          </a:p>
          <a:p>
            <a:pPr eaLnBrk="1" hangingPunct="1"/>
            <a:r>
              <a:rPr lang="en-US" altLang="en-US"/>
              <a:t>Acute silicosis -- results from short-term exposure to very large amounts of silica. The lungs become very inflamed and can fill with fluid, causing severe shortness of breath and low blood oxygen levels.</a:t>
            </a:r>
          </a:p>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5ADF1C0C-2106-1591-D271-534746EAAD98}"/>
              </a:ext>
            </a:extLst>
          </p:cNvPr>
          <p:cNvSpPr>
            <a:spLocks noGrp="1" noRot="1" noChangeAspect="1" noChangeArrowheads="1" noTextEdit="1"/>
          </p:cNvSpPr>
          <p:nvPr>
            <p:ph type="sldImg"/>
          </p:nvPr>
        </p:nvSpPr>
        <p:spPr>
          <a:xfrm>
            <a:off x="409575" y="693738"/>
            <a:ext cx="6059488" cy="4543425"/>
          </a:xfrm>
          <a:ln/>
        </p:spPr>
      </p:sp>
      <p:sp>
        <p:nvSpPr>
          <p:cNvPr id="64515" name="Notes Placeholder 2">
            <a:extLst>
              <a:ext uri="{FF2B5EF4-FFF2-40B4-BE49-F238E27FC236}">
                <a16:creationId xmlns:a16="http://schemas.microsoft.com/office/drawing/2014/main" id="{D29ED643-4F41-851E-5315-D4986450DC03}"/>
              </a:ext>
            </a:extLst>
          </p:cNvPr>
          <p:cNvSpPr>
            <a:spLocks noGrp="1"/>
          </p:cNvSpPr>
          <p:nvPr>
            <p:ph type="body" idx="1"/>
          </p:nvPr>
        </p:nvSpPr>
        <p:spPr bwMode="auto">
          <a:xfrm>
            <a:off x="695325" y="4389438"/>
            <a:ext cx="5564188" cy="4157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B6F1060-CEF3-379C-FCB5-28D3B297DAB6}"/>
              </a:ext>
            </a:extLst>
          </p:cNvPr>
          <p:cNvSpPr>
            <a:spLocks noChangeArrowheads="1" noTextEdit="1"/>
          </p:cNvSpPr>
          <p:nvPr>
            <p:ph type="sldImg"/>
          </p:nvPr>
        </p:nvSpPr>
        <p:spPr>
          <a:xfrm>
            <a:off x="1177925" y="700088"/>
            <a:ext cx="4600575" cy="3451225"/>
          </a:xfrm>
          <a:ln/>
        </p:spPr>
      </p:sp>
      <p:sp>
        <p:nvSpPr>
          <p:cNvPr id="82947" name="Rectangle 3">
            <a:extLst>
              <a:ext uri="{FF2B5EF4-FFF2-40B4-BE49-F238E27FC236}">
                <a16:creationId xmlns:a16="http://schemas.microsoft.com/office/drawing/2014/main" id="{6A8E9E88-34FA-90EB-CA69-CAA8FCB78604}"/>
              </a:ext>
            </a:extLst>
          </p:cNvPr>
          <p:cNvSpPr>
            <a:spLocks noChangeArrowheads="1"/>
          </p:cNvSpPr>
          <p:nvPr>
            <p:ph type="body" idx="1"/>
          </p:nvPr>
        </p:nvSpPr>
        <p:spPr bwMode="auto">
          <a:xfrm>
            <a:off x="927100" y="4389438"/>
            <a:ext cx="5100638" cy="4157662"/>
          </a:xfrm>
          <a:prstGeom prst="rect">
            <a:avLst/>
          </a:prstGeom>
          <a:solidFill>
            <a:srgbClr val="FFFFFF"/>
          </a:solidFill>
          <a:ln>
            <a:solidFill>
              <a:srgbClr val="000000"/>
            </a:solidFill>
            <a:miter lim="800000"/>
            <a:headEnd/>
            <a:tailEnd/>
          </a:ln>
        </p:spPr>
        <p:txBody>
          <a:bodyPr lIns="92546" tIns="46273" rIns="92546" bIns="46273"/>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4">
            <a:extLst>
              <a:ext uri="{FF2B5EF4-FFF2-40B4-BE49-F238E27FC236}">
                <a16:creationId xmlns:a16="http://schemas.microsoft.com/office/drawing/2014/main" id="{F46A33EC-5BB2-8F2B-45BF-F0B3471DF688}"/>
              </a:ext>
            </a:extLst>
          </p:cNvPr>
          <p:cNvSpPr>
            <a:spLocks noChangeShapeType="1"/>
          </p:cNvSpPr>
          <p:nvPr userDrawn="1"/>
        </p:nvSpPr>
        <p:spPr bwMode="auto">
          <a:xfrm>
            <a:off x="609600" y="1066800"/>
            <a:ext cx="7924800" cy="0"/>
          </a:xfrm>
          <a:prstGeom prst="line">
            <a:avLst/>
          </a:prstGeom>
          <a:noFill/>
          <a:ln w="50800">
            <a:solidFill>
              <a:srgbClr val="4D4D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 name="Line 5">
            <a:extLst>
              <a:ext uri="{FF2B5EF4-FFF2-40B4-BE49-F238E27FC236}">
                <a16:creationId xmlns:a16="http://schemas.microsoft.com/office/drawing/2014/main" id="{9503B67D-ED7D-96E9-E4F7-A32E326DBBEA}"/>
              </a:ext>
            </a:extLst>
          </p:cNvPr>
          <p:cNvSpPr>
            <a:spLocks noChangeShapeType="1"/>
          </p:cNvSpPr>
          <p:nvPr userDrawn="1"/>
        </p:nvSpPr>
        <p:spPr bwMode="auto">
          <a:xfrm flipV="1">
            <a:off x="762000" y="6070600"/>
            <a:ext cx="7772400" cy="0"/>
          </a:xfrm>
          <a:prstGeom prst="line">
            <a:avLst/>
          </a:prstGeom>
          <a:noFill/>
          <a:ln w="25400">
            <a:solidFill>
              <a:srgbClr val="4D4D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pic>
        <p:nvPicPr>
          <p:cNvPr id="4" name="Picture 7" descr="logo">
            <a:extLst>
              <a:ext uri="{FF2B5EF4-FFF2-40B4-BE49-F238E27FC236}">
                <a16:creationId xmlns:a16="http://schemas.microsoft.com/office/drawing/2014/main" id="{B49E9F1E-8059-B294-92AE-84B5E1FF310E}"/>
              </a:ext>
            </a:extLst>
          </p:cNvPr>
          <p:cNvPicPr>
            <a:picLocks noChangeAspect="1" noChangeArrowheads="1"/>
          </p:cNvPicPr>
          <p:nvPr userDrawn="1"/>
        </p:nvPicPr>
        <p:blipFill>
          <a:blip r:embed="rId2">
            <a:lum bright="18000"/>
            <a:extLst>
              <a:ext uri="{28A0092B-C50C-407E-A947-70E740481C1C}">
                <a14:useLocalDpi xmlns:a14="http://schemas.microsoft.com/office/drawing/2010/main" val="0"/>
              </a:ext>
            </a:extLst>
          </a:blip>
          <a:srcRect/>
          <a:stretch>
            <a:fillRect/>
          </a:stretch>
        </p:blipFill>
        <p:spPr bwMode="auto">
          <a:xfrm>
            <a:off x="285750" y="6107113"/>
            <a:ext cx="1447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AFC6EE4-A924-2148-5721-244D991B00B7}"/>
              </a:ext>
            </a:extLst>
          </p:cNvPr>
          <p:cNvSpPr txBox="1">
            <a:spLocks noChangeArrowheads="1"/>
          </p:cNvSpPr>
          <p:nvPr userDrawn="1"/>
        </p:nvSpPr>
        <p:spPr bwMode="auto">
          <a:xfrm>
            <a:off x="6019800" y="6324600"/>
            <a:ext cx="2168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200">
                <a:latin typeface="Arial" panose="020B0604020202020204" pitchFamily="34" charset="0"/>
              </a:rPr>
              <a:t>For Public Official’s Use Only</a:t>
            </a:r>
          </a:p>
        </p:txBody>
      </p:sp>
      <p:sp>
        <p:nvSpPr>
          <p:cNvPr id="134146" name="Rectangle 2"/>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a:p>
        </p:txBody>
      </p:sp>
      <p:sp>
        <p:nvSpPr>
          <p:cNvPr id="134147" name="Rectangle 3"/>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0" indent="0">
              <a:defRPr>
                <a:solidFill>
                  <a:schemeClr val="tx2"/>
                </a:solidFill>
              </a:defRPr>
            </a:lvl1pPr>
          </a:lstStyle>
          <a:p>
            <a:endParaRPr lang="en-US"/>
          </a:p>
        </p:txBody>
      </p:sp>
    </p:spTree>
    <p:extLst>
      <p:ext uri="{BB962C8B-B14F-4D97-AF65-F5344CB8AC3E}">
        <p14:creationId xmlns:p14="http://schemas.microsoft.com/office/powerpoint/2010/main" val="29754251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39067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81000"/>
            <a:ext cx="198120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57912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52877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13216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326922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127426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94988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23870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0838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938796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82263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0C94761-CAD5-F423-8839-CBC1CA40FF7B}"/>
              </a:ext>
            </a:extLst>
          </p:cNvPr>
          <p:cNvSpPr>
            <a:spLocks noGrp="1" noChangeArrowheads="1"/>
          </p:cNvSpPr>
          <p:nvPr>
            <p:ph type="title"/>
          </p:nvPr>
        </p:nvSpPr>
        <p:spPr bwMode="gray">
          <a:xfrm>
            <a:off x="609600" y="381000"/>
            <a:ext cx="784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sentence case</a:t>
            </a:r>
          </a:p>
        </p:txBody>
      </p:sp>
      <p:sp>
        <p:nvSpPr>
          <p:cNvPr id="1027" name="Line 3">
            <a:extLst>
              <a:ext uri="{FF2B5EF4-FFF2-40B4-BE49-F238E27FC236}">
                <a16:creationId xmlns:a16="http://schemas.microsoft.com/office/drawing/2014/main" id="{F35357FA-CFF6-0885-59C6-2BFD23EA89F2}"/>
              </a:ext>
            </a:extLst>
          </p:cNvPr>
          <p:cNvSpPr>
            <a:spLocks noChangeShapeType="1"/>
          </p:cNvSpPr>
          <p:nvPr userDrawn="1"/>
        </p:nvSpPr>
        <p:spPr bwMode="auto">
          <a:xfrm>
            <a:off x="609600" y="1066800"/>
            <a:ext cx="7924800" cy="0"/>
          </a:xfrm>
          <a:prstGeom prst="line">
            <a:avLst/>
          </a:prstGeom>
          <a:noFill/>
          <a:ln w="50800">
            <a:solidFill>
              <a:srgbClr val="4D4D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E7A6C963-E64A-3F06-BC03-BE4FE0DBBE52}"/>
              </a:ext>
            </a:extLst>
          </p:cNvPr>
          <p:cNvSpPr>
            <a:spLocks noChangeShapeType="1"/>
          </p:cNvSpPr>
          <p:nvPr userDrawn="1"/>
        </p:nvSpPr>
        <p:spPr bwMode="auto">
          <a:xfrm flipV="1">
            <a:off x="762000" y="6067425"/>
            <a:ext cx="7772400" cy="0"/>
          </a:xfrm>
          <a:prstGeom prst="line">
            <a:avLst/>
          </a:prstGeom>
          <a:noFill/>
          <a:ln w="25400">
            <a:solidFill>
              <a:srgbClr val="4D4D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9" name="Rectangle 6">
            <a:extLst>
              <a:ext uri="{FF2B5EF4-FFF2-40B4-BE49-F238E27FC236}">
                <a16:creationId xmlns:a16="http://schemas.microsoft.com/office/drawing/2014/main" id="{65424C8A-A615-74E4-02A6-5A7CD031E7DA}"/>
              </a:ext>
            </a:extLst>
          </p:cNvPr>
          <p:cNvSpPr>
            <a:spLocks noGrp="1" noChangeArrowheads="1"/>
          </p:cNvSpPr>
          <p:nvPr>
            <p:ph type="body" idx="1"/>
          </p:nvPr>
        </p:nvSpPr>
        <p:spPr bwMode="auto">
          <a:xfrm>
            <a:off x="609600" y="12954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7" descr="logo">
            <a:extLst>
              <a:ext uri="{FF2B5EF4-FFF2-40B4-BE49-F238E27FC236}">
                <a16:creationId xmlns:a16="http://schemas.microsoft.com/office/drawing/2014/main" id="{BDE9D927-5653-7F51-14AA-859AE19E634C}"/>
              </a:ext>
            </a:extLst>
          </p:cNvPr>
          <p:cNvPicPr>
            <a:picLocks noChangeAspect="1" noChangeArrowheads="1"/>
          </p:cNvPicPr>
          <p:nvPr userDrawn="1"/>
        </p:nvPicPr>
        <p:blipFill>
          <a:blip r:embed="rId13">
            <a:lum bright="18000"/>
            <a:extLst>
              <a:ext uri="{28A0092B-C50C-407E-A947-70E740481C1C}">
                <a14:useLocalDpi xmlns:a14="http://schemas.microsoft.com/office/drawing/2010/main" val="0"/>
              </a:ext>
            </a:extLst>
          </a:blip>
          <a:srcRect/>
          <a:stretch>
            <a:fillRect/>
          </a:stretch>
        </p:blipFill>
        <p:spPr bwMode="auto">
          <a:xfrm>
            <a:off x="285750" y="6107113"/>
            <a:ext cx="1447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6">
            <a:extLst>
              <a:ext uri="{FF2B5EF4-FFF2-40B4-BE49-F238E27FC236}">
                <a16:creationId xmlns:a16="http://schemas.microsoft.com/office/drawing/2014/main" id="{62B7684F-4961-F7D4-7A8C-B3647DD53751}"/>
              </a:ext>
            </a:extLst>
          </p:cNvPr>
          <p:cNvSpPr txBox="1">
            <a:spLocks noChangeArrowheads="1"/>
          </p:cNvSpPr>
          <p:nvPr userDrawn="1"/>
        </p:nvSpPr>
        <p:spPr bwMode="auto">
          <a:xfrm>
            <a:off x="6019800" y="6324600"/>
            <a:ext cx="2168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200">
                <a:latin typeface="Arial" panose="020B0604020202020204" pitchFamily="34" charset="0"/>
              </a:rPr>
              <a:t>For Public Official’s Use Only</a:t>
            </a:r>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txStyles>
    <p:titleStyle>
      <a:lvl1pPr algn="l" rtl="0" eaLnBrk="0" fontAlgn="base" hangingPunct="0">
        <a:spcBef>
          <a:spcPct val="0"/>
        </a:spcBef>
        <a:spcAft>
          <a:spcPct val="0"/>
        </a:spcAft>
        <a:defRPr sz="3600" b="1">
          <a:solidFill>
            <a:schemeClr val="bg2"/>
          </a:solidFill>
          <a:latin typeface="+mj-lt"/>
          <a:ea typeface="+mj-ea"/>
          <a:cs typeface="+mj-cs"/>
        </a:defRPr>
      </a:lvl1pPr>
      <a:lvl2pPr algn="l" rtl="0" eaLnBrk="0" fontAlgn="base" hangingPunct="0">
        <a:spcBef>
          <a:spcPct val="0"/>
        </a:spcBef>
        <a:spcAft>
          <a:spcPct val="0"/>
        </a:spcAft>
        <a:defRPr sz="3600" b="1">
          <a:solidFill>
            <a:schemeClr val="bg2"/>
          </a:solidFill>
          <a:latin typeface="Arial" charset="0"/>
        </a:defRPr>
      </a:lvl2pPr>
      <a:lvl3pPr algn="l" rtl="0" eaLnBrk="0" fontAlgn="base" hangingPunct="0">
        <a:spcBef>
          <a:spcPct val="0"/>
        </a:spcBef>
        <a:spcAft>
          <a:spcPct val="0"/>
        </a:spcAft>
        <a:defRPr sz="3600" b="1">
          <a:solidFill>
            <a:schemeClr val="bg2"/>
          </a:solidFill>
          <a:latin typeface="Arial" charset="0"/>
        </a:defRPr>
      </a:lvl3pPr>
      <a:lvl4pPr algn="l" rtl="0" eaLnBrk="0" fontAlgn="base" hangingPunct="0">
        <a:spcBef>
          <a:spcPct val="0"/>
        </a:spcBef>
        <a:spcAft>
          <a:spcPct val="0"/>
        </a:spcAft>
        <a:defRPr sz="3600" b="1">
          <a:solidFill>
            <a:schemeClr val="bg2"/>
          </a:solidFill>
          <a:latin typeface="Arial" charset="0"/>
        </a:defRPr>
      </a:lvl4pPr>
      <a:lvl5pPr algn="l" rtl="0" eaLnBrk="0" fontAlgn="base" hangingPunct="0">
        <a:spcBef>
          <a:spcPct val="0"/>
        </a:spcBef>
        <a:spcAft>
          <a:spcPct val="0"/>
        </a:spcAft>
        <a:defRPr sz="3600" b="1">
          <a:solidFill>
            <a:schemeClr val="bg2"/>
          </a:solidFill>
          <a:latin typeface="Arial" charset="0"/>
        </a:defRPr>
      </a:lvl5pPr>
      <a:lvl6pPr marL="457200" algn="l" rtl="0" fontAlgn="base">
        <a:spcBef>
          <a:spcPct val="0"/>
        </a:spcBef>
        <a:spcAft>
          <a:spcPct val="0"/>
        </a:spcAft>
        <a:defRPr sz="3600" b="1">
          <a:solidFill>
            <a:schemeClr val="bg2"/>
          </a:solidFill>
          <a:latin typeface="Arial" charset="0"/>
        </a:defRPr>
      </a:lvl6pPr>
      <a:lvl7pPr marL="914400" algn="l" rtl="0" fontAlgn="base">
        <a:spcBef>
          <a:spcPct val="0"/>
        </a:spcBef>
        <a:spcAft>
          <a:spcPct val="0"/>
        </a:spcAft>
        <a:defRPr sz="3600" b="1">
          <a:solidFill>
            <a:schemeClr val="bg2"/>
          </a:solidFill>
          <a:latin typeface="Arial" charset="0"/>
        </a:defRPr>
      </a:lvl7pPr>
      <a:lvl8pPr marL="1371600" algn="l" rtl="0" fontAlgn="base">
        <a:spcBef>
          <a:spcPct val="0"/>
        </a:spcBef>
        <a:spcAft>
          <a:spcPct val="0"/>
        </a:spcAft>
        <a:defRPr sz="3600" b="1">
          <a:solidFill>
            <a:schemeClr val="bg2"/>
          </a:solidFill>
          <a:latin typeface="Arial" charset="0"/>
        </a:defRPr>
      </a:lvl8pPr>
      <a:lvl9pPr marL="1828800" algn="l" rtl="0" fontAlgn="base">
        <a:spcBef>
          <a:spcPct val="0"/>
        </a:spcBef>
        <a:spcAft>
          <a:spcPct val="0"/>
        </a:spcAft>
        <a:defRPr sz="3600" b="1">
          <a:solidFill>
            <a:schemeClr val="bg2"/>
          </a:solidFill>
          <a:latin typeface="Arial" charset="0"/>
        </a:defRPr>
      </a:lvl9pPr>
    </p:titleStyle>
    <p:bodyStyle>
      <a:lvl1pPr marL="342900" indent="-342900" algn="l" rtl="0" eaLnBrk="0" fontAlgn="base" hangingPunct="0">
        <a:spcBef>
          <a:spcPct val="10000"/>
        </a:spcBef>
        <a:spcAft>
          <a:spcPct val="10000"/>
        </a:spcAft>
        <a:buClr>
          <a:srgbClr val="A50021"/>
        </a:buClr>
        <a:buSzPct val="9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10000"/>
        </a:spcBef>
        <a:spcAft>
          <a:spcPct val="10000"/>
        </a:spcAft>
        <a:buClr>
          <a:schemeClr val="tx2"/>
        </a:buClr>
        <a:buFont typeface="Symbol" panose="05050102010706020507" pitchFamily="18" charset="2"/>
        <a:buChar char="-"/>
        <a:defRPr sz="2600">
          <a:solidFill>
            <a:schemeClr val="tx1"/>
          </a:solidFill>
          <a:latin typeface="+mn-lt"/>
        </a:defRPr>
      </a:lvl2pPr>
      <a:lvl3pPr marL="1143000" indent="-228600" algn="l" rtl="0" eaLnBrk="0" fontAlgn="base" hangingPunct="0">
        <a:spcBef>
          <a:spcPct val="10000"/>
        </a:spcBef>
        <a:spcAft>
          <a:spcPct val="10000"/>
        </a:spcAft>
        <a:buClr>
          <a:schemeClr val="tx2"/>
        </a:buClr>
        <a:buChar char="»"/>
        <a:defRPr i="1">
          <a:solidFill>
            <a:schemeClr val="tx1"/>
          </a:solidFill>
          <a:latin typeface="+mn-lt"/>
        </a:defRPr>
      </a:lvl3pPr>
      <a:lvl4pPr marL="1600200" indent="-228600" algn="l" rtl="0" eaLnBrk="0" fontAlgn="base" hangingPunct="0">
        <a:spcBef>
          <a:spcPct val="10000"/>
        </a:spcBef>
        <a:spcAft>
          <a:spcPct val="10000"/>
        </a:spcAft>
        <a:buClr>
          <a:schemeClr val="tx2"/>
        </a:buClr>
        <a:buChar char="•"/>
        <a:defRPr>
          <a:solidFill>
            <a:schemeClr val="tx1"/>
          </a:solidFill>
          <a:latin typeface="+mn-lt"/>
        </a:defRPr>
      </a:lvl4pPr>
      <a:lvl5pPr marL="2057400" indent="-228600" algn="l" rtl="0" eaLnBrk="0" fontAlgn="base" hangingPunct="0">
        <a:spcBef>
          <a:spcPct val="10000"/>
        </a:spcBef>
        <a:spcAft>
          <a:spcPct val="10000"/>
        </a:spcAft>
        <a:buClr>
          <a:schemeClr val="tx2"/>
        </a:buClr>
        <a:buChar char="–"/>
        <a:defRPr>
          <a:solidFill>
            <a:schemeClr val="tx1"/>
          </a:solidFill>
          <a:latin typeface="+mn-lt"/>
        </a:defRPr>
      </a:lvl5pPr>
      <a:lvl6pPr marL="2514600" indent="-228600" algn="l" rtl="0" fontAlgn="base">
        <a:spcBef>
          <a:spcPct val="10000"/>
        </a:spcBef>
        <a:spcAft>
          <a:spcPct val="10000"/>
        </a:spcAft>
        <a:buClr>
          <a:schemeClr val="tx2"/>
        </a:buClr>
        <a:buChar char="–"/>
        <a:defRPr>
          <a:solidFill>
            <a:schemeClr val="tx1"/>
          </a:solidFill>
          <a:latin typeface="+mn-lt"/>
        </a:defRPr>
      </a:lvl6pPr>
      <a:lvl7pPr marL="2971800" indent="-228600" algn="l" rtl="0" fontAlgn="base">
        <a:spcBef>
          <a:spcPct val="10000"/>
        </a:spcBef>
        <a:spcAft>
          <a:spcPct val="10000"/>
        </a:spcAft>
        <a:buClr>
          <a:schemeClr val="tx2"/>
        </a:buClr>
        <a:buChar char="–"/>
        <a:defRPr>
          <a:solidFill>
            <a:schemeClr val="tx1"/>
          </a:solidFill>
          <a:latin typeface="+mn-lt"/>
        </a:defRPr>
      </a:lvl7pPr>
      <a:lvl8pPr marL="3429000" indent="-228600" algn="l" rtl="0" fontAlgn="base">
        <a:spcBef>
          <a:spcPct val="10000"/>
        </a:spcBef>
        <a:spcAft>
          <a:spcPct val="10000"/>
        </a:spcAft>
        <a:buClr>
          <a:schemeClr val="tx2"/>
        </a:buClr>
        <a:buChar char="–"/>
        <a:defRPr>
          <a:solidFill>
            <a:schemeClr val="tx1"/>
          </a:solidFill>
          <a:latin typeface="+mn-lt"/>
        </a:defRPr>
      </a:lvl8pPr>
      <a:lvl9pPr marL="3886200" indent="-228600" algn="l" rtl="0" fontAlgn="base">
        <a:spcBef>
          <a:spcPct val="10000"/>
        </a:spcBef>
        <a:spcAft>
          <a:spcPct val="1000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cdc.gov/niosh/databas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slide" Target="slide6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FF3A528-7713-1F67-DD92-9FFDAE7EECCB}"/>
              </a:ext>
            </a:extLst>
          </p:cNvPr>
          <p:cNvSpPr>
            <a:spLocks noGrp="1" noChangeArrowheads="1"/>
          </p:cNvSpPr>
          <p:nvPr>
            <p:ph type="ctrTitle"/>
          </p:nvPr>
        </p:nvSpPr>
        <p:spPr>
          <a:xfrm>
            <a:off x="609600" y="2362200"/>
            <a:ext cx="6654800" cy="1911350"/>
          </a:xfrm>
        </p:spPr>
        <p:txBody>
          <a:bodyPr/>
          <a:lstStyle/>
          <a:p>
            <a:pPr eaLnBrk="1" hangingPunct="1"/>
            <a:r>
              <a:rPr lang="en-US" altLang="en-US" sz="4000"/>
              <a:t>N.C. Department of Labor OSH Division</a:t>
            </a:r>
            <a:br>
              <a:rPr lang="en-US" altLang="en-US" sz="4000"/>
            </a:br>
            <a:endParaRPr lang="en-US" altLang="en-US" sz="4000"/>
          </a:p>
        </p:txBody>
      </p:sp>
      <p:sp>
        <p:nvSpPr>
          <p:cNvPr id="4099" name="Rectangle 3">
            <a:extLst>
              <a:ext uri="{FF2B5EF4-FFF2-40B4-BE49-F238E27FC236}">
                <a16:creationId xmlns:a16="http://schemas.microsoft.com/office/drawing/2014/main" id="{E208E32B-150C-3B88-9938-5B675043CA53}"/>
              </a:ext>
            </a:extLst>
          </p:cNvPr>
          <p:cNvSpPr>
            <a:spLocks noGrp="1" noChangeArrowheads="1"/>
          </p:cNvSpPr>
          <p:nvPr>
            <p:ph type="subTitle" idx="1"/>
          </p:nvPr>
        </p:nvSpPr>
        <p:spPr>
          <a:xfrm>
            <a:off x="2057400" y="3962400"/>
            <a:ext cx="5715000" cy="692150"/>
          </a:xfrm>
        </p:spPr>
        <p:txBody>
          <a:bodyPr/>
          <a:lstStyle/>
          <a:p>
            <a:pPr eaLnBrk="1" hangingPunct="1">
              <a:buSzPct val="85000"/>
            </a:pPr>
            <a:r>
              <a:rPr lang="en-US" altLang="en-US" sz="4000">
                <a:solidFill>
                  <a:schemeClr val="bg2"/>
                </a:solidFill>
              </a:rPr>
              <a:t> </a:t>
            </a:r>
            <a:r>
              <a:rPr lang="en-US" altLang="en-US" b="1" i="1">
                <a:solidFill>
                  <a:schemeClr val="bg2"/>
                </a:solidFill>
              </a:rPr>
              <a:t>Applied Industrial Toxicology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2480D5B-C30B-4D19-C534-28D1F74617F4}"/>
              </a:ext>
            </a:extLst>
          </p:cNvPr>
          <p:cNvSpPr>
            <a:spLocks noGrp="1" noChangeArrowheads="1"/>
          </p:cNvSpPr>
          <p:nvPr>
            <p:ph type="title"/>
          </p:nvPr>
        </p:nvSpPr>
        <p:spPr/>
        <p:txBody>
          <a:bodyPr/>
          <a:lstStyle/>
          <a:p>
            <a:pPr eaLnBrk="1" hangingPunct="1"/>
            <a:r>
              <a:rPr lang="en-US" altLang="en-US"/>
              <a:t>Organic Solvents</a:t>
            </a:r>
          </a:p>
        </p:txBody>
      </p:sp>
      <p:sp>
        <p:nvSpPr>
          <p:cNvPr id="14339" name="Rectangle 3">
            <a:extLst>
              <a:ext uri="{FF2B5EF4-FFF2-40B4-BE49-F238E27FC236}">
                <a16:creationId xmlns:a16="http://schemas.microsoft.com/office/drawing/2014/main" id="{9A268650-B3B3-C971-0E33-DE69D902D6D4}"/>
              </a:ext>
            </a:extLst>
          </p:cNvPr>
          <p:cNvSpPr>
            <a:spLocks noGrp="1" noChangeArrowheads="1"/>
          </p:cNvSpPr>
          <p:nvPr>
            <p:ph type="body" idx="1"/>
          </p:nvPr>
        </p:nvSpPr>
        <p:spPr>
          <a:xfrm>
            <a:off x="533400" y="1143000"/>
            <a:ext cx="7924800" cy="4525963"/>
          </a:xfrm>
        </p:spPr>
        <p:txBody>
          <a:bodyPr/>
          <a:lstStyle/>
          <a:p>
            <a:pPr eaLnBrk="1" hangingPunct="1">
              <a:lnSpc>
                <a:spcPct val="90000"/>
              </a:lnSpc>
            </a:pPr>
            <a:r>
              <a:rPr lang="en-US" altLang="en-US" sz="2400" b="1"/>
              <a:t>Acute effects </a:t>
            </a:r>
          </a:p>
          <a:p>
            <a:pPr lvl="1" eaLnBrk="1" hangingPunct="1">
              <a:lnSpc>
                <a:spcPct val="90000"/>
              </a:lnSpc>
            </a:pPr>
            <a:r>
              <a:rPr lang="en-US" altLang="en-US" sz="2000"/>
              <a:t>Include CNS depression, membrane irritation (primary – defatting)</a:t>
            </a:r>
          </a:p>
          <a:p>
            <a:pPr eaLnBrk="1" hangingPunct="1">
              <a:lnSpc>
                <a:spcPct val="90000"/>
              </a:lnSpc>
            </a:pPr>
            <a:endParaRPr lang="en-US" altLang="en-US" sz="1800"/>
          </a:p>
          <a:p>
            <a:pPr eaLnBrk="1" hangingPunct="1">
              <a:lnSpc>
                <a:spcPct val="90000"/>
              </a:lnSpc>
            </a:pPr>
            <a:r>
              <a:rPr lang="en-US" altLang="en-US" sz="2400" b="1"/>
              <a:t>Chronic effects </a:t>
            </a:r>
          </a:p>
          <a:p>
            <a:pPr lvl="1" eaLnBrk="1" hangingPunct="1">
              <a:lnSpc>
                <a:spcPct val="90000"/>
              </a:lnSpc>
            </a:pPr>
            <a:r>
              <a:rPr lang="en-US" altLang="en-US" sz="2000"/>
              <a:t>Involve cumulative systemic illnesses (liver, kidney) and cancers.</a:t>
            </a:r>
          </a:p>
          <a:p>
            <a:pPr eaLnBrk="1" hangingPunct="1">
              <a:lnSpc>
                <a:spcPct val="90000"/>
              </a:lnSpc>
            </a:pPr>
            <a:endParaRPr lang="en-US" altLang="en-US" sz="1800"/>
          </a:p>
          <a:p>
            <a:pPr eaLnBrk="1" hangingPunct="1">
              <a:lnSpc>
                <a:spcPct val="90000"/>
              </a:lnSpc>
            </a:pPr>
            <a:r>
              <a:rPr lang="en-US" altLang="en-US" sz="2400"/>
              <a:t>Toxicological properties are similar within groups</a:t>
            </a:r>
          </a:p>
          <a:p>
            <a:pPr lvl="1" eaLnBrk="1" hangingPunct="1">
              <a:lnSpc>
                <a:spcPct val="90000"/>
              </a:lnSpc>
            </a:pPr>
            <a:r>
              <a:rPr lang="en-US" altLang="en-US" sz="2000"/>
              <a:t>Liver toxicity from chlorinated HC’s</a:t>
            </a:r>
          </a:p>
          <a:p>
            <a:pPr lvl="1" eaLnBrk="1" hangingPunct="1">
              <a:lnSpc>
                <a:spcPct val="90000"/>
              </a:lnSpc>
            </a:pPr>
            <a:r>
              <a:rPr lang="en-US" altLang="en-US" sz="2000"/>
              <a:t>Irritation from aldehy</a:t>
            </a:r>
            <a:r>
              <a:rPr lang="en-US" altLang="en-US" sz="2200"/>
              <a:t>des</a:t>
            </a:r>
          </a:p>
          <a:p>
            <a:pPr eaLnBrk="1" hangingPunct="1">
              <a:lnSpc>
                <a:spcPct val="90000"/>
              </a:lnSpc>
            </a:pPr>
            <a:endParaRPr lang="en-US" altLang="en-US" sz="1800"/>
          </a:p>
          <a:p>
            <a:pPr eaLnBrk="1" hangingPunct="1">
              <a:lnSpc>
                <a:spcPct val="90000"/>
              </a:lnSpc>
            </a:pPr>
            <a:r>
              <a:rPr lang="en-US" altLang="en-US" sz="2400"/>
              <a:t>Dermal absorption may contribute to overall exposure (shown as a </a:t>
            </a:r>
            <a:r>
              <a:rPr lang="en-US" altLang="en-US" sz="2400" b="1"/>
              <a:t>“Skin” </a:t>
            </a:r>
            <a:r>
              <a:rPr lang="en-US" altLang="en-US" sz="2400"/>
              <a:t>designation)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6D5580C-86E2-1827-CEC8-D69B552D5126}"/>
              </a:ext>
            </a:extLst>
          </p:cNvPr>
          <p:cNvSpPr>
            <a:spLocks noGrp="1" noChangeArrowheads="1"/>
          </p:cNvSpPr>
          <p:nvPr>
            <p:ph type="title"/>
          </p:nvPr>
        </p:nvSpPr>
        <p:spPr/>
        <p:txBody>
          <a:bodyPr/>
          <a:lstStyle/>
          <a:p>
            <a:pPr eaLnBrk="1" hangingPunct="1"/>
            <a:r>
              <a:rPr lang="en-US" altLang="en-US"/>
              <a:t>Pesticides</a:t>
            </a:r>
          </a:p>
        </p:txBody>
      </p:sp>
      <p:sp>
        <p:nvSpPr>
          <p:cNvPr id="15363" name="Rectangle 3">
            <a:extLst>
              <a:ext uri="{FF2B5EF4-FFF2-40B4-BE49-F238E27FC236}">
                <a16:creationId xmlns:a16="http://schemas.microsoft.com/office/drawing/2014/main" id="{288CBE34-CE87-304F-5423-36103BBDEB5B}"/>
              </a:ext>
            </a:extLst>
          </p:cNvPr>
          <p:cNvSpPr>
            <a:spLocks noGrp="1" noChangeArrowheads="1"/>
          </p:cNvSpPr>
          <p:nvPr>
            <p:ph type="body" idx="1"/>
          </p:nvPr>
        </p:nvSpPr>
        <p:spPr>
          <a:xfrm>
            <a:off x="609600" y="1143000"/>
            <a:ext cx="7924800" cy="4525963"/>
          </a:xfrm>
        </p:spPr>
        <p:txBody>
          <a:bodyPr/>
          <a:lstStyle/>
          <a:p>
            <a:pPr eaLnBrk="1" hangingPunct="1"/>
            <a:r>
              <a:rPr lang="en-US" altLang="en-US" sz="2400"/>
              <a:t>Seen primarily in agricultural operations</a:t>
            </a:r>
          </a:p>
          <a:p>
            <a:pPr lvl="1" eaLnBrk="1" hangingPunct="1"/>
            <a:r>
              <a:rPr lang="en-US" altLang="en-US" sz="2000"/>
              <a:t>Exposure via inhalation, ingestion, and skin</a:t>
            </a:r>
          </a:p>
          <a:p>
            <a:pPr eaLnBrk="1" hangingPunct="1"/>
            <a:endParaRPr lang="en-US" altLang="en-US" sz="1800"/>
          </a:p>
          <a:p>
            <a:pPr eaLnBrk="1" hangingPunct="1"/>
            <a:r>
              <a:rPr lang="en-US" altLang="en-US" sz="2400"/>
              <a:t>Classes include: </a:t>
            </a:r>
          </a:p>
          <a:p>
            <a:pPr lvl="1" eaLnBrk="1" hangingPunct="1"/>
            <a:r>
              <a:rPr lang="en-US" altLang="en-US" sz="2000"/>
              <a:t>Organophosphate</a:t>
            </a:r>
          </a:p>
          <a:p>
            <a:pPr lvl="2" eaLnBrk="1" hangingPunct="1"/>
            <a:r>
              <a:rPr lang="en-US" altLang="en-US" i="0"/>
              <a:t>Inactivation of acetylcholinesterase (AchE) enzyme</a:t>
            </a:r>
          </a:p>
          <a:p>
            <a:pPr lvl="1" eaLnBrk="1" hangingPunct="1"/>
            <a:r>
              <a:rPr lang="en-US" altLang="en-US" sz="2000"/>
              <a:t>Carbamate </a:t>
            </a:r>
          </a:p>
          <a:p>
            <a:pPr lvl="2" eaLnBrk="1" hangingPunct="1"/>
            <a:r>
              <a:rPr lang="en-US" altLang="en-US" i="0"/>
              <a:t>AChE inactivation</a:t>
            </a:r>
          </a:p>
          <a:p>
            <a:pPr lvl="3" eaLnBrk="1" hangingPunct="1"/>
            <a:r>
              <a:rPr lang="en-US" altLang="en-US"/>
              <a:t>Muddles/sludge</a:t>
            </a:r>
          </a:p>
          <a:p>
            <a:pPr lvl="1" eaLnBrk="1" hangingPunct="1"/>
            <a:r>
              <a:rPr lang="en-US" altLang="en-US" sz="2000"/>
              <a:t>Organochlorine</a:t>
            </a:r>
            <a:r>
              <a:rPr lang="en-US" altLang="en-US" sz="2200"/>
              <a:t> </a:t>
            </a:r>
          </a:p>
          <a:p>
            <a:pPr lvl="2" eaLnBrk="1" hangingPunct="1"/>
            <a:r>
              <a:rPr lang="en-US" altLang="en-US" sz="2000" i="0"/>
              <a:t>Such as DDT</a:t>
            </a:r>
          </a:p>
          <a:p>
            <a:pPr lvl="3" eaLnBrk="1" hangingPunct="1"/>
            <a:r>
              <a:rPr lang="en-US" altLang="en-US"/>
              <a:t>CNS Effects</a:t>
            </a:r>
          </a:p>
        </p:txBody>
      </p:sp>
      <p:pic>
        <p:nvPicPr>
          <p:cNvPr id="15364" name="Picture 8" descr="http://www.ecowatch.org/pubs/jan09/pix/pesiticidespray.jpg">
            <a:extLst>
              <a:ext uri="{FF2B5EF4-FFF2-40B4-BE49-F238E27FC236}">
                <a16:creationId xmlns:a16="http://schemas.microsoft.com/office/drawing/2014/main" id="{8AEBD3EE-C17E-F1BE-ADDF-0FD3FF78C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505200"/>
            <a:ext cx="19812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4C54FD3-8A35-EFBD-400A-AD2103E5BA36}"/>
              </a:ext>
            </a:extLst>
          </p:cNvPr>
          <p:cNvSpPr>
            <a:spLocks noGrp="1" noChangeArrowheads="1"/>
          </p:cNvSpPr>
          <p:nvPr>
            <p:ph type="title"/>
          </p:nvPr>
        </p:nvSpPr>
        <p:spPr/>
        <p:txBody>
          <a:bodyPr/>
          <a:lstStyle/>
          <a:p>
            <a:pPr eaLnBrk="1" hangingPunct="1"/>
            <a:r>
              <a:rPr lang="en-US" altLang="en-US"/>
              <a:t>Particulates: Dusts/Fibers</a:t>
            </a:r>
          </a:p>
        </p:txBody>
      </p:sp>
      <p:sp>
        <p:nvSpPr>
          <p:cNvPr id="16387" name="Rectangle 3">
            <a:extLst>
              <a:ext uri="{FF2B5EF4-FFF2-40B4-BE49-F238E27FC236}">
                <a16:creationId xmlns:a16="http://schemas.microsoft.com/office/drawing/2014/main" id="{887D8D7D-F75A-EB1E-DC0F-F726B0CAB080}"/>
              </a:ext>
            </a:extLst>
          </p:cNvPr>
          <p:cNvSpPr>
            <a:spLocks noGrp="1" noChangeArrowheads="1"/>
          </p:cNvSpPr>
          <p:nvPr>
            <p:ph type="body" idx="1"/>
          </p:nvPr>
        </p:nvSpPr>
        <p:spPr/>
        <p:txBody>
          <a:bodyPr/>
          <a:lstStyle/>
          <a:p>
            <a:pPr eaLnBrk="1" hangingPunct="1"/>
            <a:r>
              <a:rPr lang="en-US" altLang="en-US" b="1"/>
              <a:t>Minerals</a:t>
            </a:r>
          </a:p>
          <a:p>
            <a:pPr lvl="1" eaLnBrk="1" hangingPunct="1"/>
            <a:r>
              <a:rPr lang="en-US" altLang="en-US"/>
              <a:t>Silica, asbestos, coal dust</a:t>
            </a:r>
          </a:p>
          <a:p>
            <a:pPr eaLnBrk="1" hangingPunct="1"/>
            <a:endParaRPr lang="en-US" altLang="en-US" b="1"/>
          </a:p>
          <a:p>
            <a:pPr eaLnBrk="1" hangingPunct="1"/>
            <a:r>
              <a:rPr lang="en-US" altLang="en-US" b="1"/>
              <a:t>Bio-organics</a:t>
            </a:r>
          </a:p>
          <a:p>
            <a:pPr lvl="1" eaLnBrk="1" hangingPunct="1"/>
            <a:r>
              <a:rPr lang="en-US" altLang="en-US"/>
              <a:t>Cotton dust, Western Red Cedar</a:t>
            </a:r>
          </a:p>
          <a:p>
            <a:pPr lvl="1" eaLnBrk="1" hangingPunct="1"/>
            <a:endParaRPr lang="en-US" altLang="en-US"/>
          </a:p>
        </p:txBody>
      </p:sp>
      <p:pic>
        <p:nvPicPr>
          <p:cNvPr id="16388" name="Picture 5" descr="http://www.humanillnesses.com/original/images/hdc_0001_0003_0_img0203.jpg">
            <a:extLst>
              <a:ext uri="{FF2B5EF4-FFF2-40B4-BE49-F238E27FC236}">
                <a16:creationId xmlns:a16="http://schemas.microsoft.com/office/drawing/2014/main" id="{ACD42E04-E3D3-0E4D-EBF2-65D6B819C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238" y="1335088"/>
            <a:ext cx="185578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http://forefrontmigration.ca/images/westernRedCedar.jpg">
            <a:extLst>
              <a:ext uri="{FF2B5EF4-FFF2-40B4-BE49-F238E27FC236}">
                <a16:creationId xmlns:a16="http://schemas.microsoft.com/office/drawing/2014/main" id="{187831D1-0E77-D4D4-271D-EC2BE0E7D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733800"/>
            <a:ext cx="14493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3ADD358-A71B-3746-9923-C836C065159D}"/>
              </a:ext>
            </a:extLst>
          </p:cNvPr>
          <p:cNvSpPr>
            <a:spLocks noGrp="1" noChangeArrowheads="1"/>
          </p:cNvSpPr>
          <p:nvPr>
            <p:ph type="title"/>
          </p:nvPr>
        </p:nvSpPr>
        <p:spPr/>
        <p:txBody>
          <a:bodyPr/>
          <a:lstStyle/>
          <a:p>
            <a:pPr eaLnBrk="1" hangingPunct="1"/>
            <a:r>
              <a:rPr lang="en-US" altLang="en-US"/>
              <a:t>Other Chemicals</a:t>
            </a:r>
          </a:p>
        </p:txBody>
      </p:sp>
      <p:sp>
        <p:nvSpPr>
          <p:cNvPr id="17411" name="Rectangle 3">
            <a:extLst>
              <a:ext uri="{FF2B5EF4-FFF2-40B4-BE49-F238E27FC236}">
                <a16:creationId xmlns:a16="http://schemas.microsoft.com/office/drawing/2014/main" id="{0FAE92BB-D5D6-C289-CB38-73C7B53810DB}"/>
              </a:ext>
            </a:extLst>
          </p:cNvPr>
          <p:cNvSpPr>
            <a:spLocks noGrp="1" noChangeArrowheads="1"/>
          </p:cNvSpPr>
          <p:nvPr>
            <p:ph type="body" idx="1"/>
          </p:nvPr>
        </p:nvSpPr>
        <p:spPr>
          <a:xfrm>
            <a:off x="609600" y="1143000"/>
            <a:ext cx="7924800" cy="4525963"/>
          </a:xfrm>
        </p:spPr>
        <p:txBody>
          <a:bodyPr/>
          <a:lstStyle/>
          <a:p>
            <a:pPr eaLnBrk="1" hangingPunct="1"/>
            <a:r>
              <a:rPr lang="en-US" altLang="en-US" sz="2400" b="1"/>
              <a:t>Acids/alkalies</a:t>
            </a:r>
            <a:r>
              <a:rPr lang="en-US" altLang="en-US" sz="2400"/>
              <a:t> </a:t>
            </a:r>
          </a:p>
          <a:p>
            <a:pPr lvl="1" eaLnBrk="1" hangingPunct="1"/>
            <a:r>
              <a:rPr lang="en-US" altLang="en-US" sz="2000"/>
              <a:t>Low volatility, causes tissue damage</a:t>
            </a:r>
          </a:p>
          <a:p>
            <a:pPr eaLnBrk="1" hangingPunct="1"/>
            <a:endParaRPr lang="en-US" altLang="en-US" sz="1600"/>
          </a:p>
          <a:p>
            <a:pPr eaLnBrk="1" hangingPunct="1"/>
            <a:r>
              <a:rPr lang="en-US" altLang="en-US" sz="2400" b="1"/>
              <a:t>Ethylene oxide </a:t>
            </a:r>
            <a:endParaRPr lang="en-US" altLang="en-US" sz="2400"/>
          </a:p>
          <a:p>
            <a:pPr lvl="1" eaLnBrk="1" hangingPunct="1"/>
            <a:r>
              <a:rPr lang="en-US" altLang="en-US" sz="2000"/>
              <a:t>High odor threshold</a:t>
            </a:r>
          </a:p>
          <a:p>
            <a:pPr lvl="1" eaLnBrk="1" hangingPunct="1"/>
            <a:r>
              <a:rPr lang="en-US" altLang="en-US" sz="2000"/>
              <a:t>Binds to DNA, may cause mutations</a:t>
            </a:r>
          </a:p>
          <a:p>
            <a:pPr lvl="1" eaLnBrk="1" hangingPunct="1"/>
            <a:r>
              <a:rPr lang="en-US" altLang="en-US" sz="2000"/>
              <a:t>Toxic to reproductive function</a:t>
            </a:r>
          </a:p>
          <a:p>
            <a:pPr eaLnBrk="1" hangingPunct="1"/>
            <a:endParaRPr lang="en-US" altLang="en-US" sz="1600"/>
          </a:p>
          <a:p>
            <a:pPr eaLnBrk="1" hangingPunct="1"/>
            <a:r>
              <a:rPr lang="en-US" altLang="en-US" sz="2400" b="1"/>
              <a:t>Formaldehyde</a:t>
            </a:r>
            <a:r>
              <a:rPr lang="en-US" altLang="en-US" sz="2400"/>
              <a:t> </a:t>
            </a:r>
          </a:p>
          <a:p>
            <a:pPr lvl="1" eaLnBrk="1" hangingPunct="1"/>
            <a:r>
              <a:rPr lang="en-US" altLang="en-US" sz="2000"/>
              <a:t>Causes direct irritation</a:t>
            </a:r>
          </a:p>
          <a:p>
            <a:pPr eaLnBrk="1" hangingPunct="1"/>
            <a:endParaRPr lang="en-US" altLang="en-US" sz="1600"/>
          </a:p>
          <a:p>
            <a:pPr eaLnBrk="1" hangingPunct="1"/>
            <a:r>
              <a:rPr lang="en-US" altLang="en-US" sz="2400" b="1"/>
              <a:t>Styrene </a:t>
            </a:r>
            <a:endParaRPr lang="en-US" altLang="en-US" sz="2400"/>
          </a:p>
          <a:p>
            <a:pPr lvl="1" eaLnBrk="1" hangingPunct="1"/>
            <a:r>
              <a:rPr lang="en-US" altLang="en-US" sz="2000"/>
              <a:t>High fire and health hazard</a:t>
            </a:r>
          </a:p>
        </p:txBody>
      </p:sp>
      <p:pic>
        <p:nvPicPr>
          <p:cNvPr id="17412" name="Picture 6" descr="http://www.jniosh.go.jp/icpro/jicosh-old/english/cases/cases/case44.gif">
            <a:extLst>
              <a:ext uri="{FF2B5EF4-FFF2-40B4-BE49-F238E27FC236}">
                <a16:creationId xmlns:a16="http://schemas.microsoft.com/office/drawing/2014/main" id="{D789128E-6808-A6D4-B342-014246C84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657600"/>
            <a:ext cx="30988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66ABC3C-2474-2FBC-9EB5-882348DD66AC}"/>
              </a:ext>
            </a:extLst>
          </p:cNvPr>
          <p:cNvSpPr>
            <a:spLocks noGrp="1" noChangeArrowheads="1"/>
          </p:cNvSpPr>
          <p:nvPr>
            <p:ph type="title"/>
          </p:nvPr>
        </p:nvSpPr>
        <p:spPr/>
        <p:txBody>
          <a:bodyPr/>
          <a:lstStyle/>
          <a:p>
            <a:pPr eaLnBrk="1" hangingPunct="1"/>
            <a:r>
              <a:rPr lang="en-US" altLang="en-US"/>
              <a:t>Occupational Hematology</a:t>
            </a:r>
          </a:p>
        </p:txBody>
      </p:sp>
      <p:sp>
        <p:nvSpPr>
          <p:cNvPr id="18435" name="Rectangle 3">
            <a:extLst>
              <a:ext uri="{FF2B5EF4-FFF2-40B4-BE49-F238E27FC236}">
                <a16:creationId xmlns:a16="http://schemas.microsoft.com/office/drawing/2014/main" id="{D40DBB7D-C50D-7653-64A0-2FCE5A25A796}"/>
              </a:ext>
            </a:extLst>
          </p:cNvPr>
          <p:cNvSpPr>
            <a:spLocks noGrp="1" noChangeArrowheads="1"/>
          </p:cNvSpPr>
          <p:nvPr>
            <p:ph type="body" idx="1"/>
          </p:nvPr>
        </p:nvSpPr>
        <p:spPr>
          <a:xfrm>
            <a:off x="533400" y="1143000"/>
            <a:ext cx="8077200" cy="4525963"/>
          </a:xfrm>
        </p:spPr>
        <p:txBody>
          <a:bodyPr/>
          <a:lstStyle/>
          <a:p>
            <a:pPr eaLnBrk="1" hangingPunct="1"/>
            <a:r>
              <a:rPr lang="en-US" altLang="en-US" sz="2200"/>
              <a:t>May affect blood cell formation, survival, morphology and function, or coagulation</a:t>
            </a:r>
          </a:p>
          <a:p>
            <a:pPr eaLnBrk="1" hangingPunct="1"/>
            <a:endParaRPr lang="en-US" altLang="en-US" sz="2000"/>
          </a:p>
          <a:p>
            <a:pPr eaLnBrk="1" hangingPunct="1"/>
            <a:r>
              <a:rPr lang="en-US" altLang="en-US" sz="2200"/>
              <a:t>Anilines, nitrobenzenes may cause Methemoglobinemia (Fe</a:t>
            </a:r>
            <a:r>
              <a:rPr lang="en-US" altLang="en-US" sz="2200" baseline="30000"/>
              <a:t>2+</a:t>
            </a:r>
            <a:r>
              <a:rPr lang="en-US" altLang="en-US" sz="2200"/>
              <a:t> to Fe</a:t>
            </a:r>
            <a:r>
              <a:rPr lang="en-US" altLang="en-US" sz="2200" baseline="30000"/>
              <a:t>3+</a:t>
            </a:r>
            <a:r>
              <a:rPr lang="en-US" altLang="en-US" sz="2200"/>
              <a:t>)</a:t>
            </a:r>
          </a:p>
          <a:p>
            <a:pPr eaLnBrk="1" hangingPunct="1"/>
            <a:endParaRPr lang="en-US" altLang="en-US" sz="2000"/>
          </a:p>
          <a:p>
            <a:pPr eaLnBrk="1" hangingPunct="1"/>
            <a:r>
              <a:rPr lang="en-US" altLang="en-US" sz="2200"/>
              <a:t>Heavy metals may cause hemolytic anemia</a:t>
            </a:r>
          </a:p>
          <a:p>
            <a:pPr eaLnBrk="1" hangingPunct="1"/>
            <a:endParaRPr lang="en-US" altLang="en-US" sz="2000"/>
          </a:p>
          <a:p>
            <a:pPr eaLnBrk="1" hangingPunct="1"/>
            <a:r>
              <a:rPr lang="en-US" altLang="en-US" sz="2200"/>
              <a:t>Porphyrias (heme biosynthesis problems) seen with lead, Al, Vinyl Chloride, others</a:t>
            </a:r>
          </a:p>
          <a:p>
            <a:pPr eaLnBrk="1" hangingPunct="1"/>
            <a:endParaRPr lang="en-US" altLang="en-US" sz="2000"/>
          </a:p>
          <a:p>
            <a:pPr eaLnBrk="1" hangingPunct="1"/>
            <a:r>
              <a:rPr lang="en-US" altLang="en-US" sz="2200"/>
              <a:t>Carboxyhemoglobin</a:t>
            </a:r>
          </a:p>
        </p:txBody>
      </p:sp>
      <p:pic>
        <p:nvPicPr>
          <p:cNvPr id="18436" name="Picture 4" descr="j0211494">
            <a:extLst>
              <a:ext uri="{FF2B5EF4-FFF2-40B4-BE49-F238E27FC236}">
                <a16:creationId xmlns:a16="http://schemas.microsoft.com/office/drawing/2014/main" id="{9674BD72-77A2-385B-AABB-71685516E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724400"/>
            <a:ext cx="17526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E6209DB-6C29-9BC6-576B-4F563A3C54A5}"/>
              </a:ext>
            </a:extLst>
          </p:cNvPr>
          <p:cNvSpPr>
            <a:spLocks noGrp="1" noChangeArrowheads="1"/>
          </p:cNvSpPr>
          <p:nvPr>
            <p:ph type="title"/>
          </p:nvPr>
        </p:nvSpPr>
        <p:spPr/>
        <p:txBody>
          <a:bodyPr/>
          <a:lstStyle/>
          <a:p>
            <a:pPr eaLnBrk="1" hangingPunct="1"/>
            <a:r>
              <a:rPr lang="en-US" altLang="en-US"/>
              <a:t>Occupational Infections</a:t>
            </a:r>
          </a:p>
        </p:txBody>
      </p:sp>
      <p:sp>
        <p:nvSpPr>
          <p:cNvPr id="19459" name="Rectangle 3">
            <a:extLst>
              <a:ext uri="{FF2B5EF4-FFF2-40B4-BE49-F238E27FC236}">
                <a16:creationId xmlns:a16="http://schemas.microsoft.com/office/drawing/2014/main" id="{4D08035C-C01A-9F08-B516-D8324080F784}"/>
              </a:ext>
            </a:extLst>
          </p:cNvPr>
          <p:cNvSpPr>
            <a:spLocks noGrp="1" noChangeArrowheads="1"/>
          </p:cNvSpPr>
          <p:nvPr>
            <p:ph type="body" idx="1"/>
          </p:nvPr>
        </p:nvSpPr>
        <p:spPr>
          <a:xfrm>
            <a:off x="533400" y="1143000"/>
            <a:ext cx="8001000" cy="4525963"/>
          </a:xfrm>
        </p:spPr>
        <p:txBody>
          <a:bodyPr/>
          <a:lstStyle/>
          <a:p>
            <a:pPr eaLnBrk="1" hangingPunct="1">
              <a:lnSpc>
                <a:spcPct val="90000"/>
              </a:lnSpc>
            </a:pPr>
            <a:r>
              <a:rPr lang="en-US" altLang="en-US"/>
              <a:t>These involve contact with a biologically active organism (e.g. bacteria, virus)</a:t>
            </a:r>
          </a:p>
          <a:p>
            <a:pPr lvl="1" eaLnBrk="1" hangingPunct="1">
              <a:lnSpc>
                <a:spcPct val="90000"/>
              </a:lnSpc>
            </a:pPr>
            <a:r>
              <a:rPr lang="en-US" altLang="en-US" sz="2400" b="1"/>
              <a:t>Tuberculosis</a:t>
            </a:r>
            <a:r>
              <a:rPr lang="en-US" altLang="en-US" sz="2400"/>
              <a:t> – mycobacterial infection of the lungs</a:t>
            </a:r>
          </a:p>
          <a:p>
            <a:pPr lvl="2" eaLnBrk="1" hangingPunct="1">
              <a:lnSpc>
                <a:spcPct val="90000"/>
              </a:lnSpc>
            </a:pPr>
            <a:r>
              <a:rPr lang="en-US" altLang="en-US" i="0"/>
              <a:t>Usually remains subclinical</a:t>
            </a:r>
          </a:p>
          <a:p>
            <a:pPr lvl="1" eaLnBrk="1" hangingPunct="1">
              <a:lnSpc>
                <a:spcPct val="90000"/>
              </a:lnSpc>
            </a:pPr>
            <a:endParaRPr lang="en-US" altLang="en-US" sz="1400"/>
          </a:p>
          <a:p>
            <a:pPr lvl="1" eaLnBrk="1" hangingPunct="1">
              <a:lnSpc>
                <a:spcPct val="90000"/>
              </a:lnSpc>
            </a:pPr>
            <a:r>
              <a:rPr lang="en-US" altLang="en-US" sz="2400" b="1"/>
              <a:t>Brucellosis</a:t>
            </a:r>
            <a:r>
              <a:rPr lang="en-US" altLang="en-US" sz="2400"/>
              <a:t> – from contact with infected animal tissues</a:t>
            </a:r>
          </a:p>
          <a:p>
            <a:pPr lvl="1" eaLnBrk="1" hangingPunct="1">
              <a:lnSpc>
                <a:spcPct val="90000"/>
              </a:lnSpc>
            </a:pPr>
            <a:endParaRPr lang="en-US" altLang="en-US" sz="1400"/>
          </a:p>
          <a:p>
            <a:pPr lvl="1" eaLnBrk="1" hangingPunct="1">
              <a:lnSpc>
                <a:spcPct val="90000"/>
              </a:lnSpc>
            </a:pPr>
            <a:r>
              <a:rPr lang="en-US" altLang="en-US" sz="2400" b="1"/>
              <a:t>Hepatitis B/C </a:t>
            </a:r>
            <a:r>
              <a:rPr lang="en-US" altLang="en-US" sz="2400"/>
              <a:t>– caused by viral agent</a:t>
            </a:r>
          </a:p>
          <a:p>
            <a:pPr lvl="1" eaLnBrk="1" hangingPunct="1">
              <a:lnSpc>
                <a:spcPct val="90000"/>
              </a:lnSpc>
            </a:pPr>
            <a:endParaRPr lang="en-US" altLang="en-US" sz="1400"/>
          </a:p>
          <a:p>
            <a:pPr lvl="1" eaLnBrk="1" hangingPunct="1">
              <a:lnSpc>
                <a:spcPct val="90000"/>
              </a:lnSpc>
            </a:pPr>
            <a:r>
              <a:rPr lang="en-US" altLang="en-US" sz="2400" b="1"/>
              <a:t>Legionnaire’s Disease </a:t>
            </a:r>
            <a:r>
              <a:rPr lang="en-US" altLang="en-US" sz="2400"/>
              <a:t>– can be fatal if not recognized early</a:t>
            </a:r>
          </a:p>
        </p:txBody>
      </p:sp>
      <p:pic>
        <p:nvPicPr>
          <p:cNvPr id="19460" name="Picture 4" descr="j0254476">
            <a:extLst>
              <a:ext uri="{FF2B5EF4-FFF2-40B4-BE49-F238E27FC236}">
                <a16:creationId xmlns:a16="http://schemas.microsoft.com/office/drawing/2014/main" id="{C0FA649D-0057-B506-4EA2-B474978E50C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419600"/>
            <a:ext cx="10969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EC13E0B-DA47-345A-EBF3-CA1356955BE7}"/>
              </a:ext>
            </a:extLst>
          </p:cNvPr>
          <p:cNvSpPr>
            <a:spLocks noGrp="1" noChangeArrowheads="1"/>
          </p:cNvSpPr>
          <p:nvPr>
            <p:ph type="title"/>
          </p:nvPr>
        </p:nvSpPr>
        <p:spPr/>
        <p:txBody>
          <a:bodyPr/>
          <a:lstStyle/>
          <a:p>
            <a:pPr eaLnBrk="1" hangingPunct="1"/>
            <a:r>
              <a:rPr lang="en-US" altLang="en-US"/>
              <a:t>Occupational Lung Diseases</a:t>
            </a:r>
          </a:p>
        </p:txBody>
      </p:sp>
      <p:sp>
        <p:nvSpPr>
          <p:cNvPr id="20483" name="Rectangle 3">
            <a:extLst>
              <a:ext uri="{FF2B5EF4-FFF2-40B4-BE49-F238E27FC236}">
                <a16:creationId xmlns:a16="http://schemas.microsoft.com/office/drawing/2014/main" id="{575EBA5F-67EE-BA5B-E0F9-4B52E86B69BE}"/>
              </a:ext>
            </a:extLst>
          </p:cNvPr>
          <p:cNvSpPr>
            <a:spLocks noGrp="1" noChangeArrowheads="1"/>
          </p:cNvSpPr>
          <p:nvPr>
            <p:ph type="body" idx="1"/>
          </p:nvPr>
        </p:nvSpPr>
        <p:spPr>
          <a:xfrm>
            <a:off x="609600" y="1219200"/>
            <a:ext cx="8001000" cy="4525963"/>
          </a:xfrm>
        </p:spPr>
        <p:txBody>
          <a:bodyPr/>
          <a:lstStyle/>
          <a:p>
            <a:pPr eaLnBrk="1" hangingPunct="1"/>
            <a:r>
              <a:rPr lang="en-US" altLang="en-US"/>
              <a:t>Lungs are the most common route of occupational exposure.  </a:t>
            </a:r>
          </a:p>
          <a:p>
            <a:pPr lvl="1" eaLnBrk="1" hangingPunct="1"/>
            <a:r>
              <a:rPr lang="en-US" altLang="en-US" sz="2400"/>
              <a:t>Chemicals have rapid access to the blood stream.</a:t>
            </a:r>
          </a:p>
          <a:p>
            <a:pPr lvl="2" eaLnBrk="1" hangingPunct="1"/>
            <a:r>
              <a:rPr lang="en-US" altLang="en-US" sz="2000" i="0"/>
              <a:t>Large surface area</a:t>
            </a:r>
          </a:p>
          <a:p>
            <a:pPr lvl="2" eaLnBrk="1" hangingPunct="1"/>
            <a:endParaRPr lang="en-US" altLang="en-US" sz="800" i="0"/>
          </a:p>
          <a:p>
            <a:pPr lvl="2" eaLnBrk="1" hangingPunct="1"/>
            <a:r>
              <a:rPr lang="en-US" altLang="en-US" sz="2000" i="0"/>
              <a:t>Nasal hair, cough reflex and mucocilliary ladder prevents large particles from reaching the deeper parts.</a:t>
            </a:r>
          </a:p>
        </p:txBody>
      </p:sp>
      <p:pic>
        <p:nvPicPr>
          <p:cNvPr id="20484" name="Picture 4" descr="HM00386_">
            <a:extLst>
              <a:ext uri="{FF2B5EF4-FFF2-40B4-BE49-F238E27FC236}">
                <a16:creationId xmlns:a16="http://schemas.microsoft.com/office/drawing/2014/main" id="{A022852B-0BA6-1B5A-9705-D1A333776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114800"/>
            <a:ext cx="1905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AE3B571-B701-416B-AE55-68E0FE821F8C}"/>
              </a:ext>
            </a:extLst>
          </p:cNvPr>
          <p:cNvSpPr>
            <a:spLocks noGrp="1" noChangeArrowheads="1"/>
          </p:cNvSpPr>
          <p:nvPr>
            <p:ph type="title"/>
          </p:nvPr>
        </p:nvSpPr>
        <p:spPr/>
        <p:txBody>
          <a:bodyPr/>
          <a:lstStyle/>
          <a:p>
            <a:pPr eaLnBrk="1" hangingPunct="1"/>
            <a:r>
              <a:rPr lang="en-US" altLang="en-US"/>
              <a:t>Occupational Lung Diseases</a:t>
            </a:r>
          </a:p>
        </p:txBody>
      </p:sp>
      <p:sp>
        <p:nvSpPr>
          <p:cNvPr id="21507" name="Rectangle 3">
            <a:extLst>
              <a:ext uri="{FF2B5EF4-FFF2-40B4-BE49-F238E27FC236}">
                <a16:creationId xmlns:a16="http://schemas.microsoft.com/office/drawing/2014/main" id="{53D33880-BD38-53C2-C4BB-5DEB0BD4ECB4}"/>
              </a:ext>
            </a:extLst>
          </p:cNvPr>
          <p:cNvSpPr>
            <a:spLocks noGrp="1" noChangeArrowheads="1"/>
          </p:cNvSpPr>
          <p:nvPr>
            <p:ph type="body" idx="1"/>
          </p:nvPr>
        </p:nvSpPr>
        <p:spPr/>
        <p:txBody>
          <a:bodyPr/>
          <a:lstStyle/>
          <a:p>
            <a:pPr eaLnBrk="1" hangingPunct="1">
              <a:lnSpc>
                <a:spcPct val="90000"/>
              </a:lnSpc>
            </a:pPr>
            <a:r>
              <a:rPr lang="en-US" altLang="en-US"/>
              <a:t>Deposition in lungs is based on water solubility for gases and particle sizes for solids.</a:t>
            </a:r>
          </a:p>
          <a:p>
            <a:pPr eaLnBrk="1" hangingPunct="1">
              <a:lnSpc>
                <a:spcPct val="90000"/>
              </a:lnSpc>
            </a:pPr>
            <a:endParaRPr lang="en-US" altLang="en-US" sz="800"/>
          </a:p>
          <a:p>
            <a:pPr lvl="1" eaLnBrk="1" hangingPunct="1">
              <a:lnSpc>
                <a:spcPct val="90000"/>
              </a:lnSpc>
            </a:pPr>
            <a:r>
              <a:rPr lang="en-US" altLang="en-US" sz="2400"/>
              <a:t>Ammonia and SO</a:t>
            </a:r>
            <a:r>
              <a:rPr lang="en-US" altLang="en-US" sz="2400" baseline="-25000"/>
              <a:t>2</a:t>
            </a:r>
            <a:r>
              <a:rPr lang="en-US" altLang="en-US" sz="2400"/>
              <a:t> are water soluble and are almost entirely removed by aqueous layer in the nose and upper airways</a:t>
            </a:r>
          </a:p>
          <a:p>
            <a:pPr lvl="1" eaLnBrk="1" hangingPunct="1">
              <a:lnSpc>
                <a:spcPct val="90000"/>
              </a:lnSpc>
            </a:pPr>
            <a:endParaRPr lang="en-US" altLang="en-US" sz="800"/>
          </a:p>
          <a:p>
            <a:pPr lvl="1" eaLnBrk="1" hangingPunct="1">
              <a:lnSpc>
                <a:spcPct val="90000"/>
              </a:lnSpc>
            </a:pPr>
            <a:r>
              <a:rPr lang="en-US" altLang="en-US" sz="2400"/>
              <a:t>Nitrogen dioxide and phosgene are water insoluble and reach the distal airways and alveoli.</a:t>
            </a:r>
          </a:p>
        </p:txBody>
      </p:sp>
      <p:pic>
        <p:nvPicPr>
          <p:cNvPr id="21508" name="Picture 5" descr="http://www.oup.co.uk/images/oxed/children/yoes/humans/lungs.jpg">
            <a:extLst>
              <a:ext uri="{FF2B5EF4-FFF2-40B4-BE49-F238E27FC236}">
                <a16:creationId xmlns:a16="http://schemas.microsoft.com/office/drawing/2014/main" id="{4E62F01E-9256-70EB-75E8-4FF76F70E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1910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6E608AA-4C0D-EBFD-68A6-125E1912793C}"/>
              </a:ext>
            </a:extLst>
          </p:cNvPr>
          <p:cNvSpPr>
            <a:spLocks noGrp="1" noChangeArrowheads="1"/>
          </p:cNvSpPr>
          <p:nvPr>
            <p:ph type="title"/>
          </p:nvPr>
        </p:nvSpPr>
        <p:spPr/>
        <p:txBody>
          <a:bodyPr/>
          <a:lstStyle/>
          <a:p>
            <a:pPr eaLnBrk="1" hangingPunct="1"/>
            <a:r>
              <a:rPr lang="en-US" altLang="en-US"/>
              <a:t>Occupational Lung Diseases</a:t>
            </a:r>
          </a:p>
        </p:txBody>
      </p:sp>
      <p:sp>
        <p:nvSpPr>
          <p:cNvPr id="22531" name="Rectangle 3">
            <a:extLst>
              <a:ext uri="{FF2B5EF4-FFF2-40B4-BE49-F238E27FC236}">
                <a16:creationId xmlns:a16="http://schemas.microsoft.com/office/drawing/2014/main" id="{D1ABF80C-67EB-77F1-CBBF-60EE1DA23B57}"/>
              </a:ext>
            </a:extLst>
          </p:cNvPr>
          <p:cNvSpPr>
            <a:spLocks noGrp="1" noChangeArrowheads="1"/>
          </p:cNvSpPr>
          <p:nvPr>
            <p:ph type="body" idx="1"/>
          </p:nvPr>
        </p:nvSpPr>
        <p:spPr/>
        <p:txBody>
          <a:bodyPr/>
          <a:lstStyle/>
          <a:p>
            <a:pPr eaLnBrk="1" hangingPunct="1"/>
            <a:r>
              <a:rPr lang="en-US" altLang="en-US" b="1"/>
              <a:t>Particle deposition</a:t>
            </a:r>
          </a:p>
          <a:p>
            <a:pPr lvl="1" eaLnBrk="1" hangingPunct="1"/>
            <a:r>
              <a:rPr lang="en-US" altLang="en-US" sz="2400"/>
              <a:t>Aerodynamic diameter &gt;10 um deposited in nasal mucosa</a:t>
            </a:r>
          </a:p>
          <a:p>
            <a:pPr lvl="1" eaLnBrk="1" hangingPunct="1"/>
            <a:endParaRPr lang="en-US" altLang="en-US" sz="800"/>
          </a:p>
          <a:p>
            <a:pPr lvl="1" eaLnBrk="1" hangingPunct="1"/>
            <a:r>
              <a:rPr lang="en-US" altLang="en-US" sz="2400"/>
              <a:t>Particles between 3 and 10 um deposited throughout tracheobronchial tree</a:t>
            </a:r>
          </a:p>
          <a:p>
            <a:pPr lvl="1" eaLnBrk="1" hangingPunct="1"/>
            <a:endParaRPr lang="en-US" altLang="en-US" sz="800"/>
          </a:p>
          <a:p>
            <a:pPr lvl="1" eaLnBrk="1" hangingPunct="1"/>
            <a:r>
              <a:rPr lang="en-US" altLang="en-US" sz="2400"/>
              <a:t>Particles 0.1 to 3 um are deposited in and around the alveoli.</a:t>
            </a:r>
          </a:p>
        </p:txBody>
      </p:sp>
      <p:pic>
        <p:nvPicPr>
          <p:cNvPr id="22532" name="Picture 5" descr="http://www-rocq.inria.fr/REO/IMG/gif/bronchialtree.gif">
            <a:extLst>
              <a:ext uri="{FF2B5EF4-FFF2-40B4-BE49-F238E27FC236}">
                <a16:creationId xmlns:a16="http://schemas.microsoft.com/office/drawing/2014/main" id="{7717E398-8C7D-C340-9FAE-BDDC79F88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206875"/>
            <a:ext cx="31623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1A44EB5-F706-0673-8923-1C163B6E712F}"/>
              </a:ext>
            </a:extLst>
          </p:cNvPr>
          <p:cNvSpPr>
            <a:spLocks noGrp="1" noChangeArrowheads="1"/>
          </p:cNvSpPr>
          <p:nvPr>
            <p:ph type="title"/>
          </p:nvPr>
        </p:nvSpPr>
        <p:spPr/>
        <p:txBody>
          <a:bodyPr/>
          <a:lstStyle/>
          <a:p>
            <a:pPr eaLnBrk="1" hangingPunct="1"/>
            <a:r>
              <a:rPr lang="en-US" altLang="en-US"/>
              <a:t>Occupational Lung Diseases</a:t>
            </a:r>
          </a:p>
        </p:txBody>
      </p:sp>
      <p:sp>
        <p:nvSpPr>
          <p:cNvPr id="23555" name="Rectangle 3">
            <a:extLst>
              <a:ext uri="{FF2B5EF4-FFF2-40B4-BE49-F238E27FC236}">
                <a16:creationId xmlns:a16="http://schemas.microsoft.com/office/drawing/2014/main" id="{027874F0-DE01-7EC8-D460-32802B56444F}"/>
              </a:ext>
            </a:extLst>
          </p:cNvPr>
          <p:cNvSpPr>
            <a:spLocks noGrp="1" noChangeArrowheads="1"/>
          </p:cNvSpPr>
          <p:nvPr>
            <p:ph type="body" idx="1"/>
          </p:nvPr>
        </p:nvSpPr>
        <p:spPr>
          <a:xfrm>
            <a:off x="533400" y="1219200"/>
            <a:ext cx="7924800" cy="4525963"/>
          </a:xfrm>
        </p:spPr>
        <p:txBody>
          <a:bodyPr/>
          <a:lstStyle/>
          <a:p>
            <a:pPr eaLnBrk="1" hangingPunct="1"/>
            <a:r>
              <a:rPr lang="en-US" altLang="en-US"/>
              <a:t>Common problems include:</a:t>
            </a:r>
          </a:p>
          <a:p>
            <a:pPr lvl="1" eaLnBrk="1" hangingPunct="1"/>
            <a:r>
              <a:rPr lang="en-US" altLang="en-US" sz="2400" b="1"/>
              <a:t>Asthma</a:t>
            </a:r>
            <a:r>
              <a:rPr lang="en-US" altLang="en-US" sz="2400"/>
              <a:t> </a:t>
            </a:r>
          </a:p>
          <a:p>
            <a:pPr lvl="2" eaLnBrk="1" hangingPunct="1"/>
            <a:r>
              <a:rPr lang="en-US" altLang="en-US" sz="2000" i="0"/>
              <a:t>From wood dust or isocyanates</a:t>
            </a:r>
          </a:p>
          <a:p>
            <a:pPr lvl="1" eaLnBrk="1" hangingPunct="1"/>
            <a:endParaRPr lang="en-US" altLang="en-US" sz="1200" b="1"/>
          </a:p>
          <a:p>
            <a:pPr lvl="1" eaLnBrk="1" hangingPunct="1"/>
            <a:r>
              <a:rPr lang="en-US" altLang="en-US" sz="2400" b="1"/>
              <a:t>Pneumoconiosis</a:t>
            </a:r>
            <a:r>
              <a:rPr lang="en-US" altLang="en-US" sz="2400"/>
              <a:t> </a:t>
            </a:r>
          </a:p>
          <a:p>
            <a:pPr lvl="2" eaLnBrk="1" hangingPunct="1"/>
            <a:r>
              <a:rPr lang="en-US" altLang="en-US" sz="2000" i="0"/>
              <a:t>Such as seen with asbestos, silica, coal dust</a:t>
            </a:r>
          </a:p>
          <a:p>
            <a:pPr lvl="1" eaLnBrk="1" hangingPunct="1"/>
            <a:endParaRPr lang="en-US" altLang="en-US" sz="1200" b="1"/>
          </a:p>
          <a:p>
            <a:pPr lvl="1" eaLnBrk="1" hangingPunct="1"/>
            <a:r>
              <a:rPr lang="en-US" altLang="en-US" sz="2400" b="1"/>
              <a:t>Cancer</a:t>
            </a:r>
            <a:r>
              <a:rPr lang="en-US" altLang="en-US" sz="2400"/>
              <a:t> </a:t>
            </a:r>
          </a:p>
          <a:p>
            <a:pPr lvl="2" eaLnBrk="1" hangingPunct="1"/>
            <a:r>
              <a:rPr lang="en-US" altLang="en-US" sz="2000" i="0"/>
              <a:t>Includes both lung cancer and mesothelioma from exposure to asbestos, radon, chloromethyl ethers</a:t>
            </a:r>
          </a:p>
          <a:p>
            <a:pPr lvl="1" eaLnBrk="1" hangingPunct="1">
              <a:buFont typeface="Symbol" panose="05050102010706020507" pitchFamily="18" charset="2"/>
              <a:buNone/>
            </a:pPr>
            <a:endParaRPr lang="en-US" altLang="en-US"/>
          </a:p>
        </p:txBody>
      </p:sp>
      <p:pic>
        <p:nvPicPr>
          <p:cNvPr id="23556" name="Picture 4" descr="j0186134">
            <a:extLst>
              <a:ext uri="{FF2B5EF4-FFF2-40B4-BE49-F238E27FC236}">
                <a16:creationId xmlns:a16="http://schemas.microsoft.com/office/drawing/2014/main" id="{21E41236-4DDC-D7F3-1C1E-6C59A5265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371600"/>
            <a:ext cx="1357313"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6D41A82-9BBB-319B-9F44-16F0A97115E2}"/>
              </a:ext>
            </a:extLst>
          </p:cNvPr>
          <p:cNvSpPr>
            <a:spLocks noGrp="1" noChangeArrowheads="1"/>
          </p:cNvSpPr>
          <p:nvPr>
            <p:ph type="title"/>
          </p:nvPr>
        </p:nvSpPr>
        <p:spPr/>
        <p:txBody>
          <a:bodyPr/>
          <a:lstStyle/>
          <a:p>
            <a:pPr eaLnBrk="1" hangingPunct="1"/>
            <a:r>
              <a:rPr lang="en-US" altLang="en-US"/>
              <a:t>Objectives</a:t>
            </a:r>
          </a:p>
        </p:txBody>
      </p:sp>
      <p:sp>
        <p:nvSpPr>
          <p:cNvPr id="6147" name="Rectangle 3">
            <a:extLst>
              <a:ext uri="{FF2B5EF4-FFF2-40B4-BE49-F238E27FC236}">
                <a16:creationId xmlns:a16="http://schemas.microsoft.com/office/drawing/2014/main" id="{C591AAF4-3E76-CECE-7896-43C74A209424}"/>
              </a:ext>
            </a:extLst>
          </p:cNvPr>
          <p:cNvSpPr>
            <a:spLocks noGrp="1" noChangeArrowheads="1"/>
          </p:cNvSpPr>
          <p:nvPr>
            <p:ph type="body" idx="1"/>
          </p:nvPr>
        </p:nvSpPr>
        <p:spPr/>
        <p:txBody>
          <a:bodyPr/>
          <a:lstStyle/>
          <a:p>
            <a:pPr eaLnBrk="1" hangingPunct="1"/>
            <a:r>
              <a:rPr lang="en-US" altLang="en-US"/>
              <a:t>Identify hazards associated with specific chemical exposures</a:t>
            </a:r>
          </a:p>
          <a:p>
            <a:pPr eaLnBrk="1" hangingPunct="1"/>
            <a:endParaRPr lang="en-US" altLang="en-US"/>
          </a:p>
          <a:p>
            <a:pPr eaLnBrk="1" hangingPunct="1"/>
            <a:r>
              <a:rPr lang="en-US" altLang="en-US"/>
              <a:t>Identify where to find toxicological information</a:t>
            </a:r>
          </a:p>
          <a:p>
            <a:pPr eaLnBrk="1" hangingPunct="1"/>
            <a:endParaRPr lang="en-US" altLang="en-US"/>
          </a:p>
          <a:p>
            <a:pPr eaLnBrk="1" hangingPunct="1"/>
            <a:r>
              <a:rPr lang="en-US" altLang="en-US"/>
              <a:t>Discuss Severity and Probability </a:t>
            </a:r>
          </a:p>
          <a:p>
            <a:pPr eaLnBrk="1" hangingPunct="1">
              <a:buFont typeface="Wingdings" panose="05000000000000000000" pitchFamily="2" charset="2"/>
              <a:buNone/>
            </a:pPr>
            <a:r>
              <a:rPr lang="en-US" altLang="en-US"/>
              <a:t>    assessments when dealing with</a:t>
            </a:r>
          </a:p>
          <a:p>
            <a:pPr eaLnBrk="1" hangingPunct="1">
              <a:buFont typeface="Wingdings" panose="05000000000000000000" pitchFamily="2" charset="2"/>
              <a:buNone/>
            </a:pPr>
            <a:r>
              <a:rPr lang="en-US" altLang="en-US"/>
              <a:t>    chemical exposures </a:t>
            </a:r>
          </a:p>
        </p:txBody>
      </p:sp>
      <p:pic>
        <p:nvPicPr>
          <p:cNvPr id="6148" name="Picture 4" descr="j0238395">
            <a:extLst>
              <a:ext uri="{FF2B5EF4-FFF2-40B4-BE49-F238E27FC236}">
                <a16:creationId xmlns:a16="http://schemas.microsoft.com/office/drawing/2014/main" id="{10789BAC-ABA5-A867-234E-865546761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038600"/>
            <a:ext cx="184943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4B47724-2F32-F368-A210-799D8AFF6498}"/>
              </a:ext>
            </a:extLst>
          </p:cNvPr>
          <p:cNvSpPr>
            <a:spLocks noGrp="1" noChangeArrowheads="1"/>
          </p:cNvSpPr>
          <p:nvPr>
            <p:ph type="title"/>
          </p:nvPr>
        </p:nvSpPr>
        <p:spPr/>
        <p:txBody>
          <a:bodyPr/>
          <a:lstStyle/>
          <a:p>
            <a:pPr eaLnBrk="1" hangingPunct="1"/>
            <a:r>
              <a:rPr lang="en-US" altLang="en-US"/>
              <a:t>Other Toxic Effects</a:t>
            </a:r>
          </a:p>
        </p:txBody>
      </p:sp>
      <p:sp>
        <p:nvSpPr>
          <p:cNvPr id="24579" name="Rectangle 3">
            <a:extLst>
              <a:ext uri="{FF2B5EF4-FFF2-40B4-BE49-F238E27FC236}">
                <a16:creationId xmlns:a16="http://schemas.microsoft.com/office/drawing/2014/main" id="{277C4EF8-824D-3316-CDE5-47839E638D1E}"/>
              </a:ext>
            </a:extLst>
          </p:cNvPr>
          <p:cNvSpPr>
            <a:spLocks noGrp="1" noChangeArrowheads="1"/>
          </p:cNvSpPr>
          <p:nvPr>
            <p:ph type="body" idx="1"/>
          </p:nvPr>
        </p:nvSpPr>
        <p:spPr/>
        <p:txBody>
          <a:bodyPr/>
          <a:lstStyle/>
          <a:p>
            <a:pPr eaLnBrk="1" hangingPunct="1"/>
            <a:r>
              <a:rPr lang="en-US" altLang="en-US" b="1"/>
              <a:t>Hepatoxins  </a:t>
            </a:r>
          </a:p>
          <a:p>
            <a:pPr lvl="1" eaLnBrk="1" hangingPunct="1"/>
            <a:r>
              <a:rPr lang="en-US" altLang="en-US"/>
              <a:t>Liver damage</a:t>
            </a:r>
          </a:p>
          <a:p>
            <a:pPr eaLnBrk="1" hangingPunct="1"/>
            <a:endParaRPr lang="en-US" altLang="en-US"/>
          </a:p>
          <a:p>
            <a:pPr eaLnBrk="1" hangingPunct="1"/>
            <a:r>
              <a:rPr lang="en-US" altLang="en-US" b="1"/>
              <a:t>Nephrotoxins</a:t>
            </a:r>
            <a:r>
              <a:rPr lang="en-US" altLang="en-US"/>
              <a:t> </a:t>
            </a:r>
          </a:p>
          <a:p>
            <a:pPr lvl="1" eaLnBrk="1" hangingPunct="1"/>
            <a:r>
              <a:rPr lang="en-US" altLang="en-US"/>
              <a:t>Renal (kidney) damage</a:t>
            </a:r>
          </a:p>
          <a:p>
            <a:pPr eaLnBrk="1" hangingPunct="1"/>
            <a:endParaRPr lang="en-US" altLang="en-US"/>
          </a:p>
          <a:p>
            <a:pPr eaLnBrk="1" hangingPunct="1"/>
            <a:r>
              <a:rPr lang="en-US" altLang="en-US" b="1"/>
              <a:t>Neurotoxins</a:t>
            </a:r>
            <a:r>
              <a:rPr lang="en-US" altLang="en-US"/>
              <a:t> </a:t>
            </a:r>
          </a:p>
          <a:p>
            <a:pPr lvl="1" eaLnBrk="1" hangingPunct="1"/>
            <a:r>
              <a:rPr lang="en-US" altLang="en-US"/>
              <a:t>Affects the central and/or peripheral nervous system</a:t>
            </a:r>
          </a:p>
        </p:txBody>
      </p:sp>
      <p:pic>
        <p:nvPicPr>
          <p:cNvPr id="24580" name="Picture 7" descr="http://evolution.berkeley.edu/evolibrary/images/interviews/sickbird_cartoon.gif">
            <a:extLst>
              <a:ext uri="{FF2B5EF4-FFF2-40B4-BE49-F238E27FC236}">
                <a16:creationId xmlns:a16="http://schemas.microsoft.com/office/drawing/2014/main" id="{93DDD265-DFF1-33B6-B532-918DAEEC7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295400"/>
            <a:ext cx="3143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01683AF-9D05-CF7F-F26E-6E6C9C5F4CE4}"/>
              </a:ext>
            </a:extLst>
          </p:cNvPr>
          <p:cNvSpPr>
            <a:spLocks noChangeArrowheads="1"/>
          </p:cNvSpPr>
          <p:nvPr/>
        </p:nvSpPr>
        <p:spPr bwMode="auto">
          <a:xfrm>
            <a:off x="3276600" y="1143000"/>
            <a:ext cx="2514600" cy="990600"/>
          </a:xfrm>
          <a:prstGeom prst="rect">
            <a:avLst/>
          </a:prstGeom>
          <a:solidFill>
            <a:schemeClr val="bg1">
              <a:lumMod val="95000"/>
            </a:schemeClr>
          </a:solidFill>
          <a:ln w="38100">
            <a:solidFill>
              <a:schemeClr val="tx1"/>
            </a:solidFill>
            <a:miter lim="800000"/>
            <a:headEnd/>
            <a:tailEnd/>
          </a:ln>
          <a:effectLst/>
        </p:spPr>
        <p:txBody>
          <a:bodyPr wrap="none" anchor="ctr"/>
          <a:lstStyle/>
          <a:p>
            <a:pPr eaLnBrk="1" hangingPunct="1">
              <a:defRPr/>
            </a:pPr>
            <a:endParaRPr lang="en-US"/>
          </a:p>
        </p:txBody>
      </p:sp>
      <p:sp>
        <p:nvSpPr>
          <p:cNvPr id="25603" name="Text Box 3">
            <a:extLst>
              <a:ext uri="{FF2B5EF4-FFF2-40B4-BE49-F238E27FC236}">
                <a16:creationId xmlns:a16="http://schemas.microsoft.com/office/drawing/2014/main" id="{57E93631-CE46-67DB-6E27-B355CCCFCFE6}"/>
              </a:ext>
            </a:extLst>
          </p:cNvPr>
          <p:cNvSpPr txBox="1">
            <a:spLocks noChangeArrowheads="1"/>
          </p:cNvSpPr>
          <p:nvPr/>
        </p:nvSpPr>
        <p:spPr bwMode="auto">
          <a:xfrm>
            <a:off x="3556000" y="1273175"/>
            <a:ext cx="200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a:t>Using employee</a:t>
            </a:r>
          </a:p>
          <a:p>
            <a:pPr algn="ctr" eaLnBrk="1" hangingPunct="1">
              <a:spcBef>
                <a:spcPct val="0"/>
              </a:spcBef>
              <a:spcAft>
                <a:spcPct val="0"/>
              </a:spcAft>
              <a:buClrTx/>
              <a:buSzTx/>
              <a:buFontTx/>
              <a:buNone/>
            </a:pPr>
            <a:r>
              <a:rPr lang="en-US" altLang="en-US" sz="2000"/>
              <a:t>exposure level</a:t>
            </a:r>
          </a:p>
        </p:txBody>
      </p:sp>
      <p:sp>
        <p:nvSpPr>
          <p:cNvPr id="25604" name="Line 4">
            <a:extLst>
              <a:ext uri="{FF2B5EF4-FFF2-40B4-BE49-F238E27FC236}">
                <a16:creationId xmlns:a16="http://schemas.microsoft.com/office/drawing/2014/main" id="{552EBA66-00C8-E86D-1B5C-067FCAA70B1D}"/>
              </a:ext>
            </a:extLst>
          </p:cNvPr>
          <p:cNvSpPr>
            <a:spLocks noChangeShapeType="1"/>
          </p:cNvSpPr>
          <p:nvPr/>
        </p:nvSpPr>
        <p:spPr bwMode="auto">
          <a:xfrm>
            <a:off x="4572000" y="2133600"/>
            <a:ext cx="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1990" name="Rectangle 6">
            <a:extLst>
              <a:ext uri="{FF2B5EF4-FFF2-40B4-BE49-F238E27FC236}">
                <a16:creationId xmlns:a16="http://schemas.microsoft.com/office/drawing/2014/main" id="{500DBAFD-956D-38D2-0454-23F7D035EAEE}"/>
              </a:ext>
            </a:extLst>
          </p:cNvPr>
          <p:cNvSpPr>
            <a:spLocks noChangeArrowheads="1"/>
          </p:cNvSpPr>
          <p:nvPr/>
        </p:nvSpPr>
        <p:spPr bwMode="auto">
          <a:xfrm>
            <a:off x="3200400" y="3124200"/>
            <a:ext cx="2895600" cy="914400"/>
          </a:xfrm>
          <a:prstGeom prst="rect">
            <a:avLst/>
          </a:prstGeom>
          <a:solidFill>
            <a:schemeClr val="bg1">
              <a:lumMod val="95000"/>
            </a:schemeClr>
          </a:solidFill>
          <a:ln w="38100">
            <a:solidFill>
              <a:schemeClr val="tx1"/>
            </a:solidFill>
            <a:miter lim="800000"/>
            <a:headEnd/>
            <a:tailEnd/>
          </a:ln>
          <a:effectLst/>
        </p:spPr>
        <p:txBody>
          <a:bodyPr wrap="none" anchor="ctr"/>
          <a:lstStyle/>
          <a:p>
            <a:pPr eaLnBrk="1" hangingPunct="1">
              <a:defRPr/>
            </a:pPr>
            <a:endParaRPr lang="en-US"/>
          </a:p>
        </p:txBody>
      </p:sp>
      <p:sp>
        <p:nvSpPr>
          <p:cNvPr id="25606" name="Text Box 7">
            <a:extLst>
              <a:ext uri="{FF2B5EF4-FFF2-40B4-BE49-F238E27FC236}">
                <a16:creationId xmlns:a16="http://schemas.microsoft.com/office/drawing/2014/main" id="{B01F64B2-7FD8-D25A-D6BA-AD65952481B1}"/>
              </a:ext>
            </a:extLst>
          </p:cNvPr>
          <p:cNvSpPr txBox="1">
            <a:spLocks noChangeArrowheads="1"/>
          </p:cNvSpPr>
          <p:nvPr/>
        </p:nvSpPr>
        <p:spPr bwMode="auto">
          <a:xfrm>
            <a:off x="3448050" y="3254375"/>
            <a:ext cx="2343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a:t>Estimate employee</a:t>
            </a:r>
          </a:p>
          <a:p>
            <a:pPr algn="ctr" eaLnBrk="1" hangingPunct="1">
              <a:spcBef>
                <a:spcPct val="0"/>
              </a:spcBef>
              <a:spcAft>
                <a:spcPct val="0"/>
              </a:spcAft>
              <a:buClrTx/>
              <a:buSzTx/>
              <a:buFontTx/>
              <a:buNone/>
            </a:pPr>
            <a:r>
              <a:rPr lang="en-US" altLang="en-US" sz="2000"/>
              <a:t>dose</a:t>
            </a:r>
          </a:p>
        </p:txBody>
      </p:sp>
      <p:sp>
        <p:nvSpPr>
          <p:cNvPr id="25607" name="Text Box 9">
            <a:extLst>
              <a:ext uri="{FF2B5EF4-FFF2-40B4-BE49-F238E27FC236}">
                <a16:creationId xmlns:a16="http://schemas.microsoft.com/office/drawing/2014/main" id="{866C001F-71E3-C892-8B8D-191965A3F7C3}"/>
              </a:ext>
            </a:extLst>
          </p:cNvPr>
          <p:cNvSpPr txBox="1">
            <a:spLocks noChangeArrowheads="1"/>
          </p:cNvSpPr>
          <p:nvPr/>
        </p:nvSpPr>
        <p:spPr bwMode="auto">
          <a:xfrm>
            <a:off x="685800" y="1752600"/>
            <a:ext cx="2298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a:t>Contaminant</a:t>
            </a:r>
          </a:p>
          <a:p>
            <a:pPr algn="ctr" eaLnBrk="1" hangingPunct="1">
              <a:spcBef>
                <a:spcPct val="0"/>
              </a:spcBef>
              <a:spcAft>
                <a:spcPct val="0"/>
              </a:spcAft>
              <a:buClrTx/>
              <a:buSzTx/>
              <a:buFontTx/>
              <a:buNone/>
            </a:pPr>
            <a:r>
              <a:rPr lang="en-US" altLang="en-US" sz="2000"/>
              <a:t>Form (gas, particle</a:t>
            </a:r>
          </a:p>
          <a:p>
            <a:pPr algn="ctr" eaLnBrk="1" hangingPunct="1">
              <a:spcBef>
                <a:spcPct val="0"/>
              </a:spcBef>
              <a:spcAft>
                <a:spcPct val="0"/>
              </a:spcAft>
              <a:buClrTx/>
              <a:buSzTx/>
              <a:buFontTx/>
              <a:buNone/>
            </a:pPr>
            <a:r>
              <a:rPr lang="en-US" altLang="en-US" sz="2000"/>
              <a:t>fume)</a:t>
            </a:r>
          </a:p>
        </p:txBody>
      </p:sp>
      <p:sp>
        <p:nvSpPr>
          <p:cNvPr id="25608" name="Text Box 10">
            <a:extLst>
              <a:ext uri="{FF2B5EF4-FFF2-40B4-BE49-F238E27FC236}">
                <a16:creationId xmlns:a16="http://schemas.microsoft.com/office/drawing/2014/main" id="{C8739483-7465-9F74-BAF6-57B91B6D9F5A}"/>
              </a:ext>
            </a:extLst>
          </p:cNvPr>
          <p:cNvSpPr txBox="1">
            <a:spLocks noChangeArrowheads="1"/>
          </p:cNvSpPr>
          <p:nvPr/>
        </p:nvSpPr>
        <p:spPr bwMode="auto">
          <a:xfrm>
            <a:off x="762000" y="3352800"/>
            <a:ext cx="1974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a:t>Exposure route/</a:t>
            </a:r>
          </a:p>
          <a:p>
            <a:pPr algn="ctr" eaLnBrk="1" hangingPunct="1">
              <a:spcBef>
                <a:spcPct val="0"/>
              </a:spcBef>
              <a:spcAft>
                <a:spcPct val="0"/>
              </a:spcAft>
              <a:buClrTx/>
              <a:buSzTx/>
              <a:buFontTx/>
              <a:buNone/>
            </a:pPr>
            <a:r>
              <a:rPr lang="en-US" altLang="en-US" sz="2000"/>
              <a:t>Uptake level</a:t>
            </a:r>
          </a:p>
        </p:txBody>
      </p:sp>
      <p:sp>
        <p:nvSpPr>
          <p:cNvPr id="25609" name="Oval 12">
            <a:extLst>
              <a:ext uri="{FF2B5EF4-FFF2-40B4-BE49-F238E27FC236}">
                <a16:creationId xmlns:a16="http://schemas.microsoft.com/office/drawing/2014/main" id="{C3CF3B68-3E3C-DF54-F564-551B2F2C9C7F}"/>
              </a:ext>
            </a:extLst>
          </p:cNvPr>
          <p:cNvSpPr>
            <a:spLocks noChangeArrowheads="1"/>
          </p:cNvSpPr>
          <p:nvPr/>
        </p:nvSpPr>
        <p:spPr bwMode="auto">
          <a:xfrm>
            <a:off x="609600" y="3124200"/>
            <a:ext cx="2362200" cy="121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sp>
        <p:nvSpPr>
          <p:cNvPr id="25610" name="Oval 14">
            <a:extLst>
              <a:ext uri="{FF2B5EF4-FFF2-40B4-BE49-F238E27FC236}">
                <a16:creationId xmlns:a16="http://schemas.microsoft.com/office/drawing/2014/main" id="{C2D95FE5-6607-D9CD-BDA1-5364DD23231A}"/>
              </a:ext>
            </a:extLst>
          </p:cNvPr>
          <p:cNvSpPr>
            <a:spLocks noChangeArrowheads="1"/>
          </p:cNvSpPr>
          <p:nvPr/>
        </p:nvSpPr>
        <p:spPr bwMode="auto">
          <a:xfrm>
            <a:off x="533400" y="1524000"/>
            <a:ext cx="24384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sp>
        <p:nvSpPr>
          <p:cNvPr id="25611" name="Line 15">
            <a:extLst>
              <a:ext uri="{FF2B5EF4-FFF2-40B4-BE49-F238E27FC236}">
                <a16:creationId xmlns:a16="http://schemas.microsoft.com/office/drawing/2014/main" id="{85702338-EF76-1D76-4D5D-B528E858D902}"/>
              </a:ext>
            </a:extLst>
          </p:cNvPr>
          <p:cNvSpPr>
            <a:spLocks noChangeShapeType="1"/>
          </p:cNvSpPr>
          <p:nvPr/>
        </p:nvSpPr>
        <p:spPr bwMode="auto">
          <a:xfrm flipV="1">
            <a:off x="2743200" y="3962400"/>
            <a:ext cx="457200" cy="762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12" name="Line 16">
            <a:extLst>
              <a:ext uri="{FF2B5EF4-FFF2-40B4-BE49-F238E27FC236}">
                <a16:creationId xmlns:a16="http://schemas.microsoft.com/office/drawing/2014/main" id="{4668AF56-66DD-27EF-1B82-A26CDDC028A4}"/>
              </a:ext>
            </a:extLst>
          </p:cNvPr>
          <p:cNvSpPr>
            <a:spLocks noChangeShapeType="1"/>
          </p:cNvSpPr>
          <p:nvPr/>
        </p:nvSpPr>
        <p:spPr bwMode="auto">
          <a:xfrm>
            <a:off x="2590800" y="2743200"/>
            <a:ext cx="533400" cy="3810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13" name="Text Box 17">
            <a:extLst>
              <a:ext uri="{FF2B5EF4-FFF2-40B4-BE49-F238E27FC236}">
                <a16:creationId xmlns:a16="http://schemas.microsoft.com/office/drawing/2014/main" id="{F013371E-0720-F93A-9929-703976688EB9}"/>
              </a:ext>
            </a:extLst>
          </p:cNvPr>
          <p:cNvSpPr txBox="1">
            <a:spLocks noChangeArrowheads="1"/>
          </p:cNvSpPr>
          <p:nvPr/>
        </p:nvSpPr>
        <p:spPr bwMode="auto">
          <a:xfrm>
            <a:off x="3657600" y="4876800"/>
            <a:ext cx="1665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a:t>Frequency of</a:t>
            </a:r>
          </a:p>
          <a:p>
            <a:pPr algn="ctr" eaLnBrk="1" hangingPunct="1">
              <a:spcBef>
                <a:spcPct val="0"/>
              </a:spcBef>
              <a:spcAft>
                <a:spcPct val="0"/>
              </a:spcAft>
              <a:buClrTx/>
              <a:buSzTx/>
              <a:buFontTx/>
              <a:buNone/>
            </a:pPr>
            <a:r>
              <a:rPr lang="en-US" altLang="en-US" sz="2000"/>
              <a:t>Exposure</a:t>
            </a:r>
          </a:p>
        </p:txBody>
      </p:sp>
      <p:sp>
        <p:nvSpPr>
          <p:cNvPr id="25614" name="Oval 18">
            <a:extLst>
              <a:ext uri="{FF2B5EF4-FFF2-40B4-BE49-F238E27FC236}">
                <a16:creationId xmlns:a16="http://schemas.microsoft.com/office/drawing/2014/main" id="{D8987C8C-A5AC-CFA6-2933-AC693FF6EDB3}"/>
              </a:ext>
            </a:extLst>
          </p:cNvPr>
          <p:cNvSpPr>
            <a:spLocks noChangeArrowheads="1"/>
          </p:cNvSpPr>
          <p:nvPr/>
        </p:nvSpPr>
        <p:spPr bwMode="auto">
          <a:xfrm>
            <a:off x="3276600" y="4724400"/>
            <a:ext cx="2362200" cy="990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sp>
        <p:nvSpPr>
          <p:cNvPr id="25615" name="Line 19">
            <a:extLst>
              <a:ext uri="{FF2B5EF4-FFF2-40B4-BE49-F238E27FC236}">
                <a16:creationId xmlns:a16="http://schemas.microsoft.com/office/drawing/2014/main" id="{A1364394-7D47-E4F2-FE3A-9AC1EFB6018C}"/>
              </a:ext>
            </a:extLst>
          </p:cNvPr>
          <p:cNvSpPr>
            <a:spLocks noChangeShapeType="1"/>
          </p:cNvSpPr>
          <p:nvPr/>
        </p:nvSpPr>
        <p:spPr bwMode="auto">
          <a:xfrm flipV="1">
            <a:off x="4495800" y="4038600"/>
            <a:ext cx="0" cy="6096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16" name="Text Box 20">
            <a:extLst>
              <a:ext uri="{FF2B5EF4-FFF2-40B4-BE49-F238E27FC236}">
                <a16:creationId xmlns:a16="http://schemas.microsoft.com/office/drawing/2014/main" id="{AD4D14B9-11D4-56BB-364D-29F2BCECA0BE}"/>
              </a:ext>
            </a:extLst>
          </p:cNvPr>
          <p:cNvSpPr txBox="1">
            <a:spLocks noChangeArrowheads="1"/>
          </p:cNvSpPr>
          <p:nvPr/>
        </p:nvSpPr>
        <p:spPr bwMode="auto">
          <a:xfrm>
            <a:off x="6553200" y="4876800"/>
            <a:ext cx="1425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a:t>Duration of</a:t>
            </a:r>
          </a:p>
          <a:p>
            <a:pPr algn="ctr" eaLnBrk="1" hangingPunct="1">
              <a:spcBef>
                <a:spcPct val="0"/>
              </a:spcBef>
              <a:spcAft>
                <a:spcPct val="0"/>
              </a:spcAft>
              <a:buClrTx/>
              <a:buSzTx/>
              <a:buFontTx/>
              <a:buNone/>
            </a:pPr>
            <a:r>
              <a:rPr lang="en-US" altLang="en-US" sz="2000"/>
              <a:t>Exposure</a:t>
            </a:r>
          </a:p>
        </p:txBody>
      </p:sp>
      <p:sp>
        <p:nvSpPr>
          <p:cNvPr id="25617" name="Oval 21">
            <a:extLst>
              <a:ext uri="{FF2B5EF4-FFF2-40B4-BE49-F238E27FC236}">
                <a16:creationId xmlns:a16="http://schemas.microsoft.com/office/drawing/2014/main" id="{88DCA3C3-5455-0DB3-B88E-B9F2079E5685}"/>
              </a:ext>
            </a:extLst>
          </p:cNvPr>
          <p:cNvSpPr>
            <a:spLocks noChangeArrowheads="1"/>
          </p:cNvSpPr>
          <p:nvPr/>
        </p:nvSpPr>
        <p:spPr bwMode="auto">
          <a:xfrm>
            <a:off x="6248400" y="4648200"/>
            <a:ext cx="21336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sp>
        <p:nvSpPr>
          <p:cNvPr id="25618" name="Line 22">
            <a:extLst>
              <a:ext uri="{FF2B5EF4-FFF2-40B4-BE49-F238E27FC236}">
                <a16:creationId xmlns:a16="http://schemas.microsoft.com/office/drawing/2014/main" id="{01B21E8A-5AF8-0D07-D65B-0BC7D5A99F74}"/>
              </a:ext>
            </a:extLst>
          </p:cNvPr>
          <p:cNvSpPr>
            <a:spLocks noChangeShapeType="1"/>
          </p:cNvSpPr>
          <p:nvPr/>
        </p:nvSpPr>
        <p:spPr bwMode="auto">
          <a:xfrm flipH="1" flipV="1">
            <a:off x="5715000" y="4038600"/>
            <a:ext cx="990600" cy="6858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19" name="Text Box 23">
            <a:extLst>
              <a:ext uri="{FF2B5EF4-FFF2-40B4-BE49-F238E27FC236}">
                <a16:creationId xmlns:a16="http://schemas.microsoft.com/office/drawing/2014/main" id="{68AF37BE-587F-EF6B-058E-408B2E53A70B}"/>
              </a:ext>
            </a:extLst>
          </p:cNvPr>
          <p:cNvSpPr txBox="1">
            <a:spLocks noChangeArrowheads="1"/>
          </p:cNvSpPr>
          <p:nvPr/>
        </p:nvSpPr>
        <p:spPr bwMode="auto">
          <a:xfrm>
            <a:off x="6172200" y="1828800"/>
            <a:ext cx="2146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a:t>Respiratory</a:t>
            </a:r>
          </a:p>
          <a:p>
            <a:pPr algn="ctr" eaLnBrk="1" hangingPunct="1">
              <a:spcBef>
                <a:spcPct val="0"/>
              </a:spcBef>
              <a:spcAft>
                <a:spcPct val="0"/>
              </a:spcAft>
              <a:buClrTx/>
              <a:buSzTx/>
              <a:buFontTx/>
              <a:buNone/>
            </a:pPr>
            <a:r>
              <a:rPr lang="en-US" altLang="en-US" sz="2000"/>
              <a:t>Protection &amp; PPE</a:t>
            </a:r>
          </a:p>
        </p:txBody>
      </p:sp>
      <p:sp>
        <p:nvSpPr>
          <p:cNvPr id="25620" name="Oval 25">
            <a:extLst>
              <a:ext uri="{FF2B5EF4-FFF2-40B4-BE49-F238E27FC236}">
                <a16:creationId xmlns:a16="http://schemas.microsoft.com/office/drawing/2014/main" id="{29E620B5-7AA5-1F56-D853-9F0237C6D53B}"/>
              </a:ext>
            </a:extLst>
          </p:cNvPr>
          <p:cNvSpPr>
            <a:spLocks noChangeArrowheads="1"/>
          </p:cNvSpPr>
          <p:nvPr/>
        </p:nvSpPr>
        <p:spPr bwMode="auto">
          <a:xfrm>
            <a:off x="5943600" y="1600200"/>
            <a:ext cx="2514600" cy="121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sp>
        <p:nvSpPr>
          <p:cNvPr id="25621" name="Line 26">
            <a:extLst>
              <a:ext uri="{FF2B5EF4-FFF2-40B4-BE49-F238E27FC236}">
                <a16:creationId xmlns:a16="http://schemas.microsoft.com/office/drawing/2014/main" id="{DA0C2D71-B36C-0A1E-4122-A1EEF28B53A7}"/>
              </a:ext>
            </a:extLst>
          </p:cNvPr>
          <p:cNvSpPr>
            <a:spLocks noChangeShapeType="1"/>
          </p:cNvSpPr>
          <p:nvPr/>
        </p:nvSpPr>
        <p:spPr bwMode="auto">
          <a:xfrm flipH="1">
            <a:off x="6096000" y="2819400"/>
            <a:ext cx="914400" cy="3810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22" name="Text Box 27">
            <a:extLst>
              <a:ext uri="{FF2B5EF4-FFF2-40B4-BE49-F238E27FC236}">
                <a16:creationId xmlns:a16="http://schemas.microsoft.com/office/drawing/2014/main" id="{A76C4C84-93BC-0343-167F-BE360ABE3A0F}"/>
              </a:ext>
            </a:extLst>
          </p:cNvPr>
          <p:cNvSpPr txBox="1">
            <a:spLocks noChangeArrowheads="1"/>
          </p:cNvSpPr>
          <p:nvPr/>
        </p:nvSpPr>
        <p:spPr bwMode="auto">
          <a:xfrm>
            <a:off x="996950" y="4778375"/>
            <a:ext cx="16700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a:t>Physiological</a:t>
            </a:r>
          </a:p>
          <a:p>
            <a:pPr algn="ctr" eaLnBrk="1" hangingPunct="1">
              <a:spcBef>
                <a:spcPct val="0"/>
              </a:spcBef>
              <a:spcAft>
                <a:spcPct val="0"/>
              </a:spcAft>
              <a:buClrTx/>
              <a:buSzTx/>
              <a:buFontTx/>
              <a:buNone/>
            </a:pPr>
            <a:r>
              <a:rPr lang="en-US" altLang="en-US" sz="2000"/>
              <a:t>Makeup of</a:t>
            </a:r>
          </a:p>
          <a:p>
            <a:pPr algn="ctr" eaLnBrk="1" hangingPunct="1">
              <a:spcBef>
                <a:spcPct val="0"/>
              </a:spcBef>
              <a:spcAft>
                <a:spcPct val="0"/>
              </a:spcAft>
              <a:buClrTx/>
              <a:buSzTx/>
              <a:buFontTx/>
              <a:buNone/>
            </a:pPr>
            <a:r>
              <a:rPr lang="en-US" altLang="en-US" sz="2000"/>
              <a:t>employee</a:t>
            </a:r>
          </a:p>
        </p:txBody>
      </p:sp>
      <p:sp>
        <p:nvSpPr>
          <p:cNvPr id="25623" name="Oval 28">
            <a:extLst>
              <a:ext uri="{FF2B5EF4-FFF2-40B4-BE49-F238E27FC236}">
                <a16:creationId xmlns:a16="http://schemas.microsoft.com/office/drawing/2014/main" id="{4726F10F-69DB-8E97-B576-C0C7C302FC5A}"/>
              </a:ext>
            </a:extLst>
          </p:cNvPr>
          <p:cNvSpPr>
            <a:spLocks noChangeArrowheads="1"/>
          </p:cNvSpPr>
          <p:nvPr/>
        </p:nvSpPr>
        <p:spPr bwMode="auto">
          <a:xfrm>
            <a:off x="685800" y="4495800"/>
            <a:ext cx="2286000" cy="1524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sp>
        <p:nvSpPr>
          <p:cNvPr id="25624" name="Line 29">
            <a:extLst>
              <a:ext uri="{FF2B5EF4-FFF2-40B4-BE49-F238E27FC236}">
                <a16:creationId xmlns:a16="http://schemas.microsoft.com/office/drawing/2014/main" id="{98349AAF-96C6-607F-984A-D2C2C9D3051F}"/>
              </a:ext>
            </a:extLst>
          </p:cNvPr>
          <p:cNvSpPr>
            <a:spLocks noChangeShapeType="1"/>
          </p:cNvSpPr>
          <p:nvPr/>
        </p:nvSpPr>
        <p:spPr bwMode="auto">
          <a:xfrm flipV="1">
            <a:off x="2667000" y="4038600"/>
            <a:ext cx="838200" cy="7620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25" name="Text Box 30">
            <a:extLst>
              <a:ext uri="{FF2B5EF4-FFF2-40B4-BE49-F238E27FC236}">
                <a16:creationId xmlns:a16="http://schemas.microsoft.com/office/drawing/2014/main" id="{256C1D07-3325-064D-FCB5-3BE56804EE88}"/>
              </a:ext>
            </a:extLst>
          </p:cNvPr>
          <p:cNvSpPr txBox="1">
            <a:spLocks noChangeArrowheads="1"/>
          </p:cNvSpPr>
          <p:nvPr/>
        </p:nvSpPr>
        <p:spPr bwMode="auto">
          <a:xfrm>
            <a:off x="7010400" y="3581400"/>
            <a:ext cx="12715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a:t>Non-work</a:t>
            </a:r>
          </a:p>
          <a:p>
            <a:pPr algn="ctr" eaLnBrk="1" hangingPunct="1">
              <a:spcBef>
                <a:spcPct val="0"/>
              </a:spcBef>
              <a:spcAft>
                <a:spcPct val="0"/>
              </a:spcAft>
              <a:buClrTx/>
              <a:buSzTx/>
              <a:buFontTx/>
              <a:buNone/>
            </a:pPr>
            <a:r>
              <a:rPr lang="en-US" altLang="en-US" sz="2000"/>
              <a:t>factors</a:t>
            </a:r>
          </a:p>
        </p:txBody>
      </p:sp>
      <p:sp>
        <p:nvSpPr>
          <p:cNvPr id="25626" name="Oval 31">
            <a:extLst>
              <a:ext uri="{FF2B5EF4-FFF2-40B4-BE49-F238E27FC236}">
                <a16:creationId xmlns:a16="http://schemas.microsoft.com/office/drawing/2014/main" id="{80775A63-B5B9-BFF2-5F64-ECD7FCA3E8A9}"/>
              </a:ext>
            </a:extLst>
          </p:cNvPr>
          <p:cNvSpPr>
            <a:spLocks noChangeArrowheads="1"/>
          </p:cNvSpPr>
          <p:nvPr/>
        </p:nvSpPr>
        <p:spPr bwMode="auto">
          <a:xfrm>
            <a:off x="6858000" y="3505200"/>
            <a:ext cx="1600200" cy="914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sp>
        <p:nvSpPr>
          <p:cNvPr id="25627" name="Line 32">
            <a:extLst>
              <a:ext uri="{FF2B5EF4-FFF2-40B4-BE49-F238E27FC236}">
                <a16:creationId xmlns:a16="http://schemas.microsoft.com/office/drawing/2014/main" id="{94EF2060-DB6F-5EB7-1AE4-596CB9F217D3}"/>
              </a:ext>
            </a:extLst>
          </p:cNvPr>
          <p:cNvSpPr>
            <a:spLocks noChangeShapeType="1"/>
          </p:cNvSpPr>
          <p:nvPr/>
        </p:nvSpPr>
        <p:spPr bwMode="auto">
          <a:xfrm flipH="1" flipV="1">
            <a:off x="6096000" y="3810000"/>
            <a:ext cx="762000" cy="762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564A9331-FFAB-067D-B830-EFF1D6EA4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FAB832A-8A95-687E-94DD-6EFA825910A4}"/>
              </a:ext>
            </a:extLst>
          </p:cNvPr>
          <p:cNvSpPr>
            <a:spLocks noChangeArrowheads="1"/>
          </p:cNvSpPr>
          <p:nvPr/>
        </p:nvSpPr>
        <p:spPr bwMode="auto">
          <a:xfrm>
            <a:off x="3124200" y="1143000"/>
            <a:ext cx="2514600" cy="762000"/>
          </a:xfrm>
          <a:prstGeom prst="rect">
            <a:avLst/>
          </a:prstGeom>
          <a:solidFill>
            <a:schemeClr val="accent3">
              <a:lumMod val="95000"/>
            </a:schemeClr>
          </a:solidFill>
          <a:ln w="38100">
            <a:solidFill>
              <a:schemeClr val="tx1"/>
            </a:solidFill>
            <a:miter lim="800000"/>
            <a:headEnd/>
            <a:tailEnd/>
          </a:ln>
          <a:effectLst/>
        </p:spPr>
        <p:txBody>
          <a:bodyPr wrap="none" anchor="ctr"/>
          <a:lstStyle/>
          <a:p>
            <a:pPr eaLnBrk="1" hangingPunct="1">
              <a:defRPr/>
            </a:pPr>
            <a:endParaRPr lang="en-US"/>
          </a:p>
        </p:txBody>
      </p:sp>
      <p:sp>
        <p:nvSpPr>
          <p:cNvPr id="27651" name="Text Box 3">
            <a:extLst>
              <a:ext uri="{FF2B5EF4-FFF2-40B4-BE49-F238E27FC236}">
                <a16:creationId xmlns:a16="http://schemas.microsoft.com/office/drawing/2014/main" id="{8D5FACF3-BFB3-3263-7A1D-0644597E10AF}"/>
              </a:ext>
            </a:extLst>
          </p:cNvPr>
          <p:cNvSpPr txBox="1">
            <a:spLocks noChangeArrowheads="1"/>
          </p:cNvSpPr>
          <p:nvPr/>
        </p:nvSpPr>
        <p:spPr bwMode="auto">
          <a:xfrm>
            <a:off x="3276600" y="1371600"/>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b="1"/>
              <a:t>Estimated Dose</a:t>
            </a:r>
          </a:p>
        </p:txBody>
      </p:sp>
      <p:sp>
        <p:nvSpPr>
          <p:cNvPr id="27652" name="Line 4">
            <a:extLst>
              <a:ext uri="{FF2B5EF4-FFF2-40B4-BE49-F238E27FC236}">
                <a16:creationId xmlns:a16="http://schemas.microsoft.com/office/drawing/2014/main" id="{60A72309-3E5A-717A-DA09-CD5744D19FDD}"/>
              </a:ext>
            </a:extLst>
          </p:cNvPr>
          <p:cNvSpPr>
            <a:spLocks noChangeShapeType="1"/>
          </p:cNvSpPr>
          <p:nvPr/>
        </p:nvSpPr>
        <p:spPr bwMode="auto">
          <a:xfrm>
            <a:off x="4343400" y="1905000"/>
            <a:ext cx="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37" name="Rectangle 5">
            <a:extLst>
              <a:ext uri="{FF2B5EF4-FFF2-40B4-BE49-F238E27FC236}">
                <a16:creationId xmlns:a16="http://schemas.microsoft.com/office/drawing/2014/main" id="{D655F6B7-5CAA-C593-8A27-3BA4A11B0055}"/>
              </a:ext>
            </a:extLst>
          </p:cNvPr>
          <p:cNvSpPr>
            <a:spLocks noChangeArrowheads="1"/>
          </p:cNvSpPr>
          <p:nvPr/>
        </p:nvSpPr>
        <p:spPr bwMode="auto">
          <a:xfrm>
            <a:off x="3124200" y="2895600"/>
            <a:ext cx="2743200" cy="990600"/>
          </a:xfrm>
          <a:prstGeom prst="rect">
            <a:avLst/>
          </a:prstGeom>
          <a:solidFill>
            <a:schemeClr val="accent3">
              <a:lumMod val="95000"/>
            </a:schemeClr>
          </a:solidFill>
          <a:ln w="38100">
            <a:solidFill>
              <a:schemeClr val="tx1"/>
            </a:solidFill>
            <a:miter lim="800000"/>
            <a:headEnd/>
            <a:tailEnd/>
          </a:ln>
          <a:effectLst/>
        </p:spPr>
        <p:txBody>
          <a:bodyPr wrap="none" anchor="ctr"/>
          <a:lstStyle/>
          <a:p>
            <a:pPr eaLnBrk="1" hangingPunct="1">
              <a:defRPr/>
            </a:pPr>
            <a:endParaRPr lang="en-US"/>
          </a:p>
        </p:txBody>
      </p:sp>
      <p:sp>
        <p:nvSpPr>
          <p:cNvPr id="27654" name="Text Box 6">
            <a:extLst>
              <a:ext uri="{FF2B5EF4-FFF2-40B4-BE49-F238E27FC236}">
                <a16:creationId xmlns:a16="http://schemas.microsoft.com/office/drawing/2014/main" id="{59988C41-3EFE-F25E-9594-4C8F5C28E93F}"/>
              </a:ext>
            </a:extLst>
          </p:cNvPr>
          <p:cNvSpPr txBox="1">
            <a:spLocks noChangeArrowheads="1"/>
          </p:cNvSpPr>
          <p:nvPr/>
        </p:nvSpPr>
        <p:spPr bwMode="auto">
          <a:xfrm>
            <a:off x="3360738" y="3048000"/>
            <a:ext cx="2214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b="1"/>
              <a:t>Determine Likely</a:t>
            </a:r>
          </a:p>
          <a:p>
            <a:pPr algn="ctr" eaLnBrk="1" hangingPunct="1">
              <a:spcBef>
                <a:spcPct val="0"/>
              </a:spcBef>
              <a:spcAft>
                <a:spcPct val="0"/>
              </a:spcAft>
              <a:buClrTx/>
              <a:buSzTx/>
              <a:buFontTx/>
              <a:buNone/>
            </a:pPr>
            <a:r>
              <a:rPr lang="en-US" altLang="en-US" sz="2000" b="1"/>
              <a:t>Health effects</a:t>
            </a:r>
          </a:p>
        </p:txBody>
      </p:sp>
      <p:sp>
        <p:nvSpPr>
          <p:cNvPr id="27655" name="Line 7">
            <a:extLst>
              <a:ext uri="{FF2B5EF4-FFF2-40B4-BE49-F238E27FC236}">
                <a16:creationId xmlns:a16="http://schemas.microsoft.com/office/drawing/2014/main" id="{37CE5DE3-812D-7148-FE70-1F2D27BA9845}"/>
              </a:ext>
            </a:extLst>
          </p:cNvPr>
          <p:cNvSpPr>
            <a:spLocks noChangeShapeType="1"/>
          </p:cNvSpPr>
          <p:nvPr/>
        </p:nvSpPr>
        <p:spPr bwMode="auto">
          <a:xfrm>
            <a:off x="4343400" y="3886200"/>
            <a:ext cx="0" cy="1371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40" name="Rectangle 8">
            <a:extLst>
              <a:ext uri="{FF2B5EF4-FFF2-40B4-BE49-F238E27FC236}">
                <a16:creationId xmlns:a16="http://schemas.microsoft.com/office/drawing/2014/main" id="{D2BD3C89-4D4C-78DE-A84C-DB8DB83158E3}"/>
              </a:ext>
            </a:extLst>
          </p:cNvPr>
          <p:cNvSpPr>
            <a:spLocks noChangeArrowheads="1"/>
          </p:cNvSpPr>
          <p:nvPr/>
        </p:nvSpPr>
        <p:spPr bwMode="auto">
          <a:xfrm>
            <a:off x="2057400" y="5257800"/>
            <a:ext cx="4724400" cy="609600"/>
          </a:xfrm>
          <a:prstGeom prst="rect">
            <a:avLst/>
          </a:prstGeom>
          <a:solidFill>
            <a:schemeClr val="accent3">
              <a:lumMod val="95000"/>
            </a:schemeClr>
          </a:solidFill>
          <a:ln w="38100">
            <a:solidFill>
              <a:schemeClr val="tx1"/>
            </a:solidFill>
            <a:miter lim="800000"/>
            <a:headEnd/>
            <a:tailEnd/>
          </a:ln>
          <a:effectLst/>
        </p:spPr>
        <p:txBody>
          <a:bodyPr wrap="none" anchor="ctr"/>
          <a:lstStyle/>
          <a:p>
            <a:pPr eaLnBrk="1" hangingPunct="1">
              <a:defRPr/>
            </a:pPr>
            <a:endParaRPr lang="en-US"/>
          </a:p>
        </p:txBody>
      </p:sp>
      <p:sp>
        <p:nvSpPr>
          <p:cNvPr id="27657" name="Text Box 9">
            <a:extLst>
              <a:ext uri="{FF2B5EF4-FFF2-40B4-BE49-F238E27FC236}">
                <a16:creationId xmlns:a16="http://schemas.microsoft.com/office/drawing/2014/main" id="{8ED2CF0D-DB7D-6482-D2B1-A995EA4E71D1}"/>
              </a:ext>
            </a:extLst>
          </p:cNvPr>
          <p:cNvSpPr txBox="1">
            <a:spLocks noChangeArrowheads="1"/>
          </p:cNvSpPr>
          <p:nvPr/>
        </p:nvSpPr>
        <p:spPr bwMode="auto">
          <a:xfrm>
            <a:off x="2359025" y="5387975"/>
            <a:ext cx="4119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b="1"/>
              <a:t>Severity/Probability Assessment</a:t>
            </a:r>
          </a:p>
        </p:txBody>
      </p:sp>
      <p:sp>
        <p:nvSpPr>
          <p:cNvPr id="27658" name="Text Box 10">
            <a:extLst>
              <a:ext uri="{FF2B5EF4-FFF2-40B4-BE49-F238E27FC236}">
                <a16:creationId xmlns:a16="http://schemas.microsoft.com/office/drawing/2014/main" id="{A097CEA8-B14A-0AAB-BECF-DB8C1708FBA3}"/>
              </a:ext>
            </a:extLst>
          </p:cNvPr>
          <p:cNvSpPr txBox="1">
            <a:spLocks noChangeArrowheads="1"/>
          </p:cNvSpPr>
          <p:nvPr/>
        </p:nvSpPr>
        <p:spPr bwMode="auto">
          <a:xfrm>
            <a:off x="914400" y="2362200"/>
            <a:ext cx="1652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2000"/>
              <a:t>Skin irritation</a:t>
            </a:r>
          </a:p>
        </p:txBody>
      </p:sp>
      <p:sp>
        <p:nvSpPr>
          <p:cNvPr id="27659" name="Text Box 11">
            <a:extLst>
              <a:ext uri="{FF2B5EF4-FFF2-40B4-BE49-F238E27FC236}">
                <a16:creationId xmlns:a16="http://schemas.microsoft.com/office/drawing/2014/main" id="{233F9751-9E11-8424-44C1-8B61BFA8B0BC}"/>
              </a:ext>
            </a:extLst>
          </p:cNvPr>
          <p:cNvSpPr txBox="1">
            <a:spLocks noChangeArrowheads="1"/>
          </p:cNvSpPr>
          <p:nvPr/>
        </p:nvSpPr>
        <p:spPr bwMode="auto">
          <a:xfrm>
            <a:off x="685800" y="3657600"/>
            <a:ext cx="1482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2000"/>
              <a:t>Respiratory</a:t>
            </a:r>
          </a:p>
          <a:p>
            <a:pPr eaLnBrk="1" hangingPunct="1">
              <a:spcBef>
                <a:spcPct val="0"/>
              </a:spcBef>
              <a:spcAft>
                <a:spcPct val="0"/>
              </a:spcAft>
              <a:buClrTx/>
              <a:buSzTx/>
              <a:buFontTx/>
              <a:buNone/>
            </a:pPr>
            <a:r>
              <a:rPr lang="en-US" altLang="en-US" sz="2000"/>
              <a:t>irritation</a:t>
            </a:r>
          </a:p>
        </p:txBody>
      </p:sp>
      <p:sp>
        <p:nvSpPr>
          <p:cNvPr id="27660" name="Text Box 12">
            <a:extLst>
              <a:ext uri="{FF2B5EF4-FFF2-40B4-BE49-F238E27FC236}">
                <a16:creationId xmlns:a16="http://schemas.microsoft.com/office/drawing/2014/main" id="{BF874C7F-5DC3-CEF5-BB9A-118F1DC795E7}"/>
              </a:ext>
            </a:extLst>
          </p:cNvPr>
          <p:cNvSpPr txBox="1">
            <a:spLocks noChangeArrowheads="1"/>
          </p:cNvSpPr>
          <p:nvPr/>
        </p:nvSpPr>
        <p:spPr bwMode="auto">
          <a:xfrm>
            <a:off x="1828800" y="4343400"/>
            <a:ext cx="1908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a:t>Loss of</a:t>
            </a:r>
          </a:p>
          <a:p>
            <a:pPr algn="ctr" eaLnBrk="1" hangingPunct="1">
              <a:spcBef>
                <a:spcPct val="0"/>
              </a:spcBef>
              <a:spcAft>
                <a:spcPct val="0"/>
              </a:spcAft>
              <a:buClrTx/>
              <a:buSzTx/>
              <a:buFontTx/>
              <a:buNone/>
            </a:pPr>
            <a:r>
              <a:rPr lang="en-US" altLang="en-US" sz="2000"/>
              <a:t>Consciousness</a:t>
            </a:r>
          </a:p>
        </p:txBody>
      </p:sp>
      <p:sp>
        <p:nvSpPr>
          <p:cNvPr id="27661" name="Text Box 13">
            <a:extLst>
              <a:ext uri="{FF2B5EF4-FFF2-40B4-BE49-F238E27FC236}">
                <a16:creationId xmlns:a16="http://schemas.microsoft.com/office/drawing/2014/main" id="{7DEB0EFC-B57B-68F8-D06B-F8644C8612B9}"/>
              </a:ext>
            </a:extLst>
          </p:cNvPr>
          <p:cNvSpPr txBox="1">
            <a:spLocks noChangeArrowheads="1"/>
          </p:cNvSpPr>
          <p:nvPr/>
        </p:nvSpPr>
        <p:spPr bwMode="auto">
          <a:xfrm>
            <a:off x="5257800" y="4343400"/>
            <a:ext cx="1470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a:t>CNS</a:t>
            </a:r>
          </a:p>
          <a:p>
            <a:pPr algn="ctr" eaLnBrk="1" hangingPunct="1">
              <a:spcBef>
                <a:spcPct val="0"/>
              </a:spcBef>
              <a:spcAft>
                <a:spcPct val="0"/>
              </a:spcAft>
              <a:buClrTx/>
              <a:buSzTx/>
              <a:buFontTx/>
              <a:buNone/>
            </a:pPr>
            <a:r>
              <a:rPr lang="en-US" altLang="en-US" sz="2000"/>
              <a:t>Depression</a:t>
            </a:r>
          </a:p>
        </p:txBody>
      </p:sp>
      <p:sp>
        <p:nvSpPr>
          <p:cNvPr id="27662" name="Text Box 14">
            <a:extLst>
              <a:ext uri="{FF2B5EF4-FFF2-40B4-BE49-F238E27FC236}">
                <a16:creationId xmlns:a16="http://schemas.microsoft.com/office/drawing/2014/main" id="{CA09C3CE-ED8A-6A0E-204C-C4818535D36D}"/>
              </a:ext>
            </a:extLst>
          </p:cNvPr>
          <p:cNvSpPr txBox="1">
            <a:spLocks noChangeArrowheads="1"/>
          </p:cNvSpPr>
          <p:nvPr/>
        </p:nvSpPr>
        <p:spPr bwMode="auto">
          <a:xfrm>
            <a:off x="6781800" y="4114800"/>
            <a:ext cx="100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a:t>Cancer</a:t>
            </a:r>
          </a:p>
        </p:txBody>
      </p:sp>
      <p:sp>
        <p:nvSpPr>
          <p:cNvPr id="27663" name="Text Box 15">
            <a:extLst>
              <a:ext uri="{FF2B5EF4-FFF2-40B4-BE49-F238E27FC236}">
                <a16:creationId xmlns:a16="http://schemas.microsoft.com/office/drawing/2014/main" id="{0EDBAE6A-CCD2-FDC4-53CB-F1A6EB65C271}"/>
              </a:ext>
            </a:extLst>
          </p:cNvPr>
          <p:cNvSpPr txBox="1">
            <a:spLocks noChangeArrowheads="1"/>
          </p:cNvSpPr>
          <p:nvPr/>
        </p:nvSpPr>
        <p:spPr bwMode="auto">
          <a:xfrm>
            <a:off x="6553200" y="3200400"/>
            <a:ext cx="162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a:t>Lung fibrosis</a:t>
            </a:r>
          </a:p>
        </p:txBody>
      </p:sp>
      <p:sp>
        <p:nvSpPr>
          <p:cNvPr id="27664" name="Text Box 16">
            <a:extLst>
              <a:ext uri="{FF2B5EF4-FFF2-40B4-BE49-F238E27FC236}">
                <a16:creationId xmlns:a16="http://schemas.microsoft.com/office/drawing/2014/main" id="{1B0C7BC0-BB75-6FEB-69B3-9E045901D59F}"/>
              </a:ext>
            </a:extLst>
          </p:cNvPr>
          <p:cNvSpPr txBox="1">
            <a:spLocks noChangeArrowheads="1"/>
          </p:cNvSpPr>
          <p:nvPr/>
        </p:nvSpPr>
        <p:spPr bwMode="auto">
          <a:xfrm>
            <a:off x="6629400" y="2438400"/>
            <a:ext cx="1722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000"/>
              <a:t>Liver damage</a:t>
            </a:r>
          </a:p>
        </p:txBody>
      </p:sp>
      <p:sp>
        <p:nvSpPr>
          <p:cNvPr id="27665" name="Line 17">
            <a:extLst>
              <a:ext uri="{FF2B5EF4-FFF2-40B4-BE49-F238E27FC236}">
                <a16:creationId xmlns:a16="http://schemas.microsoft.com/office/drawing/2014/main" id="{75E08B0B-0006-FF2B-0578-313AC872CB31}"/>
              </a:ext>
            </a:extLst>
          </p:cNvPr>
          <p:cNvSpPr>
            <a:spLocks noChangeShapeType="1"/>
          </p:cNvSpPr>
          <p:nvPr/>
        </p:nvSpPr>
        <p:spPr bwMode="auto">
          <a:xfrm flipH="1" flipV="1">
            <a:off x="2514600" y="2667000"/>
            <a:ext cx="533400" cy="3048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6" name="Line 18">
            <a:extLst>
              <a:ext uri="{FF2B5EF4-FFF2-40B4-BE49-F238E27FC236}">
                <a16:creationId xmlns:a16="http://schemas.microsoft.com/office/drawing/2014/main" id="{A8621051-FB8E-BF1A-0F63-F575954EA6BE}"/>
              </a:ext>
            </a:extLst>
          </p:cNvPr>
          <p:cNvSpPr>
            <a:spLocks noChangeShapeType="1"/>
          </p:cNvSpPr>
          <p:nvPr/>
        </p:nvSpPr>
        <p:spPr bwMode="auto">
          <a:xfrm flipH="1">
            <a:off x="2133600" y="3429000"/>
            <a:ext cx="990600" cy="3810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7" name="Line 19">
            <a:extLst>
              <a:ext uri="{FF2B5EF4-FFF2-40B4-BE49-F238E27FC236}">
                <a16:creationId xmlns:a16="http://schemas.microsoft.com/office/drawing/2014/main" id="{E4EDC330-0C3F-66C0-51CA-3F55EF158A35}"/>
              </a:ext>
            </a:extLst>
          </p:cNvPr>
          <p:cNvSpPr>
            <a:spLocks noChangeShapeType="1"/>
          </p:cNvSpPr>
          <p:nvPr/>
        </p:nvSpPr>
        <p:spPr bwMode="auto">
          <a:xfrm flipH="1">
            <a:off x="2971800" y="3886200"/>
            <a:ext cx="381000" cy="5334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8" name="Line 20">
            <a:extLst>
              <a:ext uri="{FF2B5EF4-FFF2-40B4-BE49-F238E27FC236}">
                <a16:creationId xmlns:a16="http://schemas.microsoft.com/office/drawing/2014/main" id="{7064819F-8F07-5651-B354-4C95A6DA7E57}"/>
              </a:ext>
            </a:extLst>
          </p:cNvPr>
          <p:cNvSpPr>
            <a:spLocks noChangeShapeType="1"/>
          </p:cNvSpPr>
          <p:nvPr/>
        </p:nvSpPr>
        <p:spPr bwMode="auto">
          <a:xfrm>
            <a:off x="5105400" y="3886200"/>
            <a:ext cx="533400" cy="6096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9" name="Line 21">
            <a:extLst>
              <a:ext uri="{FF2B5EF4-FFF2-40B4-BE49-F238E27FC236}">
                <a16:creationId xmlns:a16="http://schemas.microsoft.com/office/drawing/2014/main" id="{B9BE5F94-25B0-6F55-ADF6-B10F7A601608}"/>
              </a:ext>
            </a:extLst>
          </p:cNvPr>
          <p:cNvSpPr>
            <a:spLocks noChangeShapeType="1"/>
          </p:cNvSpPr>
          <p:nvPr/>
        </p:nvSpPr>
        <p:spPr bwMode="auto">
          <a:xfrm>
            <a:off x="5867400" y="3810000"/>
            <a:ext cx="914400" cy="3810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70" name="Line 22">
            <a:extLst>
              <a:ext uri="{FF2B5EF4-FFF2-40B4-BE49-F238E27FC236}">
                <a16:creationId xmlns:a16="http://schemas.microsoft.com/office/drawing/2014/main" id="{1EFC3A72-9AE8-BD76-EB3C-B679AA114E2F}"/>
              </a:ext>
            </a:extLst>
          </p:cNvPr>
          <p:cNvSpPr>
            <a:spLocks noChangeShapeType="1"/>
          </p:cNvSpPr>
          <p:nvPr/>
        </p:nvSpPr>
        <p:spPr bwMode="auto">
          <a:xfrm>
            <a:off x="5943600" y="3352800"/>
            <a:ext cx="609600" cy="762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71" name="Line 23">
            <a:extLst>
              <a:ext uri="{FF2B5EF4-FFF2-40B4-BE49-F238E27FC236}">
                <a16:creationId xmlns:a16="http://schemas.microsoft.com/office/drawing/2014/main" id="{A3732D54-4C6E-1DBD-CA53-10026479A2AD}"/>
              </a:ext>
            </a:extLst>
          </p:cNvPr>
          <p:cNvSpPr>
            <a:spLocks noChangeShapeType="1"/>
          </p:cNvSpPr>
          <p:nvPr/>
        </p:nvSpPr>
        <p:spPr bwMode="auto">
          <a:xfrm flipV="1">
            <a:off x="5867400" y="2667000"/>
            <a:ext cx="762000" cy="2286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53BA0DA-FE65-F689-FA06-51F313FF027D}"/>
              </a:ext>
            </a:extLst>
          </p:cNvPr>
          <p:cNvSpPr>
            <a:spLocks noGrp="1" noChangeArrowheads="1"/>
          </p:cNvSpPr>
          <p:nvPr>
            <p:ph type="title"/>
          </p:nvPr>
        </p:nvSpPr>
        <p:spPr/>
        <p:txBody>
          <a:bodyPr/>
          <a:lstStyle/>
          <a:p>
            <a:pPr eaLnBrk="1" hangingPunct="1"/>
            <a:r>
              <a:rPr lang="en-US" altLang="en-US"/>
              <a:t>Severity Assessment</a:t>
            </a:r>
          </a:p>
        </p:txBody>
      </p:sp>
      <p:sp>
        <p:nvSpPr>
          <p:cNvPr id="28675" name="Rectangle 3">
            <a:extLst>
              <a:ext uri="{FF2B5EF4-FFF2-40B4-BE49-F238E27FC236}">
                <a16:creationId xmlns:a16="http://schemas.microsoft.com/office/drawing/2014/main" id="{E17FC0FD-F938-F619-3D1B-C7BAADB54EBF}"/>
              </a:ext>
            </a:extLst>
          </p:cNvPr>
          <p:cNvSpPr>
            <a:spLocks noGrp="1" noChangeArrowheads="1"/>
          </p:cNvSpPr>
          <p:nvPr>
            <p:ph type="body" idx="1"/>
          </p:nvPr>
        </p:nvSpPr>
        <p:spPr>
          <a:xfrm>
            <a:off x="609600" y="1143000"/>
            <a:ext cx="8077200" cy="4525963"/>
          </a:xfrm>
        </p:spPr>
        <p:txBody>
          <a:bodyPr/>
          <a:lstStyle/>
          <a:p>
            <a:pPr eaLnBrk="1" hangingPunct="1"/>
            <a:r>
              <a:rPr lang="en-US" altLang="en-US"/>
              <a:t>What is the definition of </a:t>
            </a:r>
            <a:r>
              <a:rPr lang="en-US" altLang="en-US" b="1"/>
              <a:t>serious</a:t>
            </a:r>
            <a:r>
              <a:rPr lang="en-US" altLang="en-US"/>
              <a:t>?</a:t>
            </a:r>
          </a:p>
          <a:p>
            <a:pPr lvl="1" eaLnBrk="1" hangingPunct="1"/>
            <a:r>
              <a:rPr lang="en-US" altLang="en-US" sz="2400"/>
              <a:t>Likely to cause death or serious physical harm</a:t>
            </a:r>
          </a:p>
          <a:p>
            <a:pPr lvl="1" eaLnBrk="1" hangingPunct="1"/>
            <a:endParaRPr lang="en-US" altLang="en-US" sz="2200"/>
          </a:p>
          <a:p>
            <a:pPr eaLnBrk="1" hangingPunct="1"/>
            <a:r>
              <a:rPr lang="en-US" altLang="en-US" b="1"/>
              <a:t>Examples:</a:t>
            </a:r>
          </a:p>
          <a:p>
            <a:pPr lvl="1" eaLnBrk="1" hangingPunct="1"/>
            <a:r>
              <a:rPr lang="en-US" altLang="en-US" sz="2400" u="sng"/>
              <a:t>High</a:t>
            </a:r>
            <a:r>
              <a:rPr lang="en-US" altLang="en-US" sz="2400"/>
              <a:t> </a:t>
            </a:r>
          </a:p>
          <a:p>
            <a:pPr lvl="2" eaLnBrk="1" hangingPunct="1"/>
            <a:r>
              <a:rPr lang="en-US" altLang="en-US" sz="2000" i="0"/>
              <a:t>Death/permanent disability</a:t>
            </a:r>
          </a:p>
          <a:p>
            <a:pPr lvl="1" eaLnBrk="1" hangingPunct="1"/>
            <a:r>
              <a:rPr lang="en-US" altLang="en-US" sz="2400" u="sng"/>
              <a:t>Medium</a:t>
            </a:r>
            <a:r>
              <a:rPr lang="en-US" altLang="en-US" sz="2400"/>
              <a:t> </a:t>
            </a:r>
          </a:p>
          <a:p>
            <a:pPr lvl="2" eaLnBrk="1" hangingPunct="1"/>
            <a:r>
              <a:rPr lang="en-US" altLang="en-US" sz="2000" i="0"/>
              <a:t>Hospitalization, partial disability, lost worktime</a:t>
            </a:r>
          </a:p>
          <a:p>
            <a:pPr lvl="1" eaLnBrk="1" hangingPunct="1"/>
            <a:r>
              <a:rPr lang="en-US" altLang="en-US" sz="2400" u="sng"/>
              <a:t>Low</a:t>
            </a:r>
            <a:r>
              <a:rPr lang="en-US" altLang="en-US" sz="2400"/>
              <a:t> </a:t>
            </a:r>
          </a:p>
          <a:p>
            <a:pPr lvl="2" eaLnBrk="1" hangingPunct="1"/>
            <a:r>
              <a:rPr lang="en-US" altLang="en-US" sz="2000" i="0"/>
              <a:t>Requires minor supportive treatment (such as an emergency room visit)</a:t>
            </a:r>
          </a:p>
        </p:txBody>
      </p:sp>
      <p:pic>
        <p:nvPicPr>
          <p:cNvPr id="28676" name="Picture 5" descr="http://tetonwyo.org/em/docs/images/hazmat.jpg">
            <a:extLst>
              <a:ext uri="{FF2B5EF4-FFF2-40B4-BE49-F238E27FC236}">
                <a16:creationId xmlns:a16="http://schemas.microsoft.com/office/drawing/2014/main" id="{EFA63D50-BDF2-93EC-9979-9FBA64188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362200"/>
            <a:ext cx="1452563" cy="1763713"/>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F1981C4-26BA-BC74-0809-BA2B9E665791}"/>
              </a:ext>
            </a:extLst>
          </p:cNvPr>
          <p:cNvSpPr>
            <a:spLocks noGrp="1" noChangeArrowheads="1"/>
          </p:cNvSpPr>
          <p:nvPr>
            <p:ph type="title"/>
          </p:nvPr>
        </p:nvSpPr>
        <p:spPr/>
        <p:txBody>
          <a:bodyPr/>
          <a:lstStyle/>
          <a:p>
            <a:pPr eaLnBrk="1" hangingPunct="1"/>
            <a:r>
              <a:rPr lang="en-US" altLang="en-US"/>
              <a:t>Probability Assessment</a:t>
            </a:r>
          </a:p>
        </p:txBody>
      </p:sp>
      <p:sp>
        <p:nvSpPr>
          <p:cNvPr id="29699" name="Rectangle 3">
            <a:extLst>
              <a:ext uri="{FF2B5EF4-FFF2-40B4-BE49-F238E27FC236}">
                <a16:creationId xmlns:a16="http://schemas.microsoft.com/office/drawing/2014/main" id="{211D98D4-EF10-72E1-E52F-4A22C3517173}"/>
              </a:ext>
            </a:extLst>
          </p:cNvPr>
          <p:cNvSpPr>
            <a:spLocks noGrp="1" noChangeArrowheads="1"/>
          </p:cNvSpPr>
          <p:nvPr>
            <p:ph type="body" idx="1"/>
          </p:nvPr>
        </p:nvSpPr>
        <p:spPr>
          <a:xfrm>
            <a:off x="609600" y="1219200"/>
            <a:ext cx="8077200" cy="4525963"/>
          </a:xfrm>
        </p:spPr>
        <p:txBody>
          <a:bodyPr/>
          <a:lstStyle/>
          <a:p>
            <a:pPr eaLnBrk="1" hangingPunct="1">
              <a:lnSpc>
                <a:spcPct val="90000"/>
              </a:lnSpc>
            </a:pPr>
            <a:r>
              <a:rPr lang="en-US" altLang="en-US" sz="2400"/>
              <a:t>CSHO must determine the </a:t>
            </a:r>
            <a:r>
              <a:rPr lang="en-US" altLang="en-US" sz="2400" b="1"/>
              <a:t>probability</a:t>
            </a:r>
            <a:r>
              <a:rPr lang="en-US" altLang="en-US" sz="2400"/>
              <a:t> that an accident or health hazard exposure will result from the hazard.</a:t>
            </a:r>
          </a:p>
          <a:p>
            <a:pPr lvl="1" eaLnBrk="1" hangingPunct="1">
              <a:lnSpc>
                <a:spcPct val="90000"/>
              </a:lnSpc>
            </a:pPr>
            <a:r>
              <a:rPr lang="en-US" altLang="en-US" sz="2200"/>
              <a:t>Comes into play only for penalty calculation</a:t>
            </a:r>
          </a:p>
          <a:p>
            <a:pPr eaLnBrk="1" hangingPunct="1">
              <a:lnSpc>
                <a:spcPct val="90000"/>
              </a:lnSpc>
            </a:pPr>
            <a:endParaRPr lang="en-US" altLang="en-US" sz="2000"/>
          </a:p>
          <a:p>
            <a:pPr eaLnBrk="1" hangingPunct="1">
              <a:lnSpc>
                <a:spcPct val="90000"/>
              </a:lnSpc>
            </a:pPr>
            <a:r>
              <a:rPr lang="en-US" altLang="en-US" sz="2400"/>
              <a:t>Factors affecting probability include:</a:t>
            </a:r>
          </a:p>
          <a:p>
            <a:pPr lvl="1" eaLnBrk="1" hangingPunct="1">
              <a:lnSpc>
                <a:spcPct val="90000"/>
              </a:lnSpc>
            </a:pPr>
            <a:r>
              <a:rPr lang="en-US" altLang="en-US" sz="2200"/>
              <a:t># of workers exposed, frequency/duration</a:t>
            </a:r>
          </a:p>
          <a:p>
            <a:pPr lvl="1" eaLnBrk="1" hangingPunct="1">
              <a:lnSpc>
                <a:spcPct val="90000"/>
              </a:lnSpc>
            </a:pPr>
            <a:r>
              <a:rPr lang="en-US" altLang="en-US" sz="2200"/>
              <a:t>Proximity to the hazard, use of PPE</a:t>
            </a:r>
          </a:p>
          <a:p>
            <a:pPr lvl="1" eaLnBrk="1" hangingPunct="1">
              <a:lnSpc>
                <a:spcPct val="90000"/>
              </a:lnSpc>
            </a:pPr>
            <a:endParaRPr lang="en-US" altLang="en-US" sz="2000"/>
          </a:p>
          <a:p>
            <a:pPr eaLnBrk="1" hangingPunct="1">
              <a:lnSpc>
                <a:spcPct val="90000"/>
              </a:lnSpc>
            </a:pPr>
            <a:r>
              <a:rPr lang="en-US" altLang="en-US" sz="2400"/>
              <a:t>All classifications begin at medium</a:t>
            </a:r>
          </a:p>
        </p:txBody>
      </p:sp>
      <p:pic>
        <p:nvPicPr>
          <p:cNvPr id="29700" name="Picture 5" descr="http://uwadmnweb.uwyo.edu/HRTraining/courses/ehs/j0400414%5B1%5D.jpg">
            <a:extLst>
              <a:ext uri="{FF2B5EF4-FFF2-40B4-BE49-F238E27FC236}">
                <a16:creationId xmlns:a16="http://schemas.microsoft.com/office/drawing/2014/main" id="{6309B202-6075-E48D-652B-10CE008D8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988" y="3733800"/>
            <a:ext cx="2200275"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3C06853-CB98-5D98-E889-81DDCA020F8B}"/>
              </a:ext>
            </a:extLst>
          </p:cNvPr>
          <p:cNvSpPr>
            <a:spLocks noGrp="1" noChangeArrowheads="1"/>
          </p:cNvSpPr>
          <p:nvPr>
            <p:ph type="title"/>
          </p:nvPr>
        </p:nvSpPr>
        <p:spPr/>
        <p:txBody>
          <a:bodyPr/>
          <a:lstStyle/>
          <a:p>
            <a:pPr eaLnBrk="1" hangingPunct="1"/>
            <a:r>
              <a:rPr lang="en-US" altLang="en-US"/>
              <a:t>Overexposures</a:t>
            </a:r>
          </a:p>
        </p:txBody>
      </p:sp>
      <p:sp>
        <p:nvSpPr>
          <p:cNvPr id="30723" name="Rectangle 3">
            <a:extLst>
              <a:ext uri="{FF2B5EF4-FFF2-40B4-BE49-F238E27FC236}">
                <a16:creationId xmlns:a16="http://schemas.microsoft.com/office/drawing/2014/main" id="{C12558B7-1A77-0C6E-DFF0-F65768414228}"/>
              </a:ext>
            </a:extLst>
          </p:cNvPr>
          <p:cNvSpPr>
            <a:spLocks noGrp="1" noChangeArrowheads="1"/>
          </p:cNvSpPr>
          <p:nvPr>
            <p:ph type="body" idx="1"/>
          </p:nvPr>
        </p:nvSpPr>
        <p:spPr/>
        <p:txBody>
          <a:bodyPr/>
          <a:lstStyle/>
          <a:p>
            <a:pPr eaLnBrk="1" hangingPunct="1">
              <a:lnSpc>
                <a:spcPct val="90000"/>
              </a:lnSpc>
            </a:pPr>
            <a:r>
              <a:rPr lang="en-US" altLang="en-US"/>
              <a:t>What is the definition of an </a:t>
            </a:r>
            <a:r>
              <a:rPr lang="en-US" altLang="en-US" b="1"/>
              <a:t>overexposure</a:t>
            </a:r>
            <a:r>
              <a:rPr lang="en-US" altLang="en-US"/>
              <a:t>?</a:t>
            </a:r>
          </a:p>
          <a:p>
            <a:pPr eaLnBrk="1" hangingPunct="1">
              <a:lnSpc>
                <a:spcPct val="90000"/>
              </a:lnSpc>
            </a:pPr>
            <a:endParaRPr lang="en-US" altLang="en-US"/>
          </a:p>
          <a:p>
            <a:pPr eaLnBrk="1" hangingPunct="1">
              <a:lnSpc>
                <a:spcPct val="90000"/>
              </a:lnSpc>
            </a:pPr>
            <a:r>
              <a:rPr lang="en-US" altLang="en-US"/>
              <a:t>How does the injury/illness differ based on the specific PEL exceeded?</a:t>
            </a:r>
          </a:p>
          <a:p>
            <a:pPr lvl="1" eaLnBrk="1" hangingPunct="1">
              <a:lnSpc>
                <a:spcPct val="90000"/>
              </a:lnSpc>
            </a:pPr>
            <a:r>
              <a:rPr lang="en-US" altLang="en-US"/>
              <a:t>TWA?</a:t>
            </a:r>
          </a:p>
          <a:p>
            <a:pPr lvl="1" eaLnBrk="1" hangingPunct="1">
              <a:lnSpc>
                <a:spcPct val="90000"/>
              </a:lnSpc>
            </a:pPr>
            <a:r>
              <a:rPr lang="en-US" altLang="en-US"/>
              <a:t>STEL?</a:t>
            </a:r>
          </a:p>
          <a:p>
            <a:pPr lvl="1" eaLnBrk="1" hangingPunct="1">
              <a:lnSpc>
                <a:spcPct val="90000"/>
              </a:lnSpc>
            </a:pPr>
            <a:r>
              <a:rPr lang="en-US" altLang="en-US"/>
              <a:t>Ceiling?</a:t>
            </a:r>
          </a:p>
        </p:txBody>
      </p:sp>
      <p:pic>
        <p:nvPicPr>
          <p:cNvPr id="30724" name="Picture 5" descr="http://www.wku.edu/Dept/Support/Legal/EHS/images/hazcom.gif">
            <a:extLst>
              <a:ext uri="{FF2B5EF4-FFF2-40B4-BE49-F238E27FC236}">
                <a16:creationId xmlns:a16="http://schemas.microsoft.com/office/drawing/2014/main" id="{047719EB-4045-1B5E-DE90-0840BF8A7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200400"/>
            <a:ext cx="31908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3A2A105-436B-6E21-5B28-11B9E262AD8D}"/>
              </a:ext>
            </a:extLst>
          </p:cNvPr>
          <p:cNvSpPr>
            <a:spLocks noGrp="1" noChangeArrowheads="1"/>
          </p:cNvSpPr>
          <p:nvPr>
            <p:ph type="title"/>
          </p:nvPr>
        </p:nvSpPr>
        <p:spPr/>
        <p:txBody>
          <a:bodyPr/>
          <a:lstStyle/>
          <a:p>
            <a:pPr eaLnBrk="1" hangingPunct="1"/>
            <a:r>
              <a:rPr lang="en-US" altLang="en-US"/>
              <a:t>Overexposures</a:t>
            </a:r>
          </a:p>
        </p:txBody>
      </p:sp>
      <p:sp>
        <p:nvSpPr>
          <p:cNvPr id="31747" name="Rectangle 3">
            <a:extLst>
              <a:ext uri="{FF2B5EF4-FFF2-40B4-BE49-F238E27FC236}">
                <a16:creationId xmlns:a16="http://schemas.microsoft.com/office/drawing/2014/main" id="{8F3B7699-88E0-8973-48A0-729B81237490}"/>
              </a:ext>
            </a:extLst>
          </p:cNvPr>
          <p:cNvSpPr>
            <a:spLocks noGrp="1" noChangeArrowheads="1"/>
          </p:cNvSpPr>
          <p:nvPr>
            <p:ph type="body" idx="1"/>
          </p:nvPr>
        </p:nvSpPr>
        <p:spPr>
          <a:xfrm>
            <a:off x="609600" y="1143000"/>
            <a:ext cx="7924800" cy="4525963"/>
          </a:xfrm>
        </p:spPr>
        <p:txBody>
          <a:bodyPr/>
          <a:lstStyle/>
          <a:p>
            <a:pPr eaLnBrk="1" hangingPunct="1"/>
            <a:r>
              <a:rPr lang="en-US" altLang="en-US"/>
              <a:t>Are all overexposures serious?</a:t>
            </a:r>
          </a:p>
          <a:p>
            <a:pPr eaLnBrk="1" hangingPunct="1"/>
            <a:endParaRPr lang="en-US" altLang="en-US" sz="1600"/>
          </a:p>
          <a:p>
            <a:pPr eaLnBrk="1" hangingPunct="1"/>
            <a:r>
              <a:rPr lang="en-US" altLang="en-US"/>
              <a:t>Are all non-overexposures non-serious (if violations are found)?</a:t>
            </a:r>
          </a:p>
          <a:p>
            <a:pPr eaLnBrk="1" hangingPunct="1"/>
            <a:endParaRPr lang="en-US" altLang="en-US" sz="1600"/>
          </a:p>
          <a:p>
            <a:pPr eaLnBrk="1" hangingPunct="1"/>
            <a:r>
              <a:rPr lang="en-US" altLang="en-US"/>
              <a:t>Can you have a hazard when airborne levels of a specific chemical are non-detectable?</a:t>
            </a:r>
          </a:p>
        </p:txBody>
      </p:sp>
      <p:pic>
        <p:nvPicPr>
          <p:cNvPr id="31748" name="Picture 1031" descr="http://www.cartoonstock.com/lowres/jmo1883l.jpg">
            <a:extLst>
              <a:ext uri="{FF2B5EF4-FFF2-40B4-BE49-F238E27FC236}">
                <a16:creationId xmlns:a16="http://schemas.microsoft.com/office/drawing/2014/main" id="{E3DEA044-859D-B1E0-C919-73D107DDD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195763"/>
            <a:ext cx="220980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a:extLst>
              <a:ext uri="{FF2B5EF4-FFF2-40B4-BE49-F238E27FC236}">
                <a16:creationId xmlns:a16="http://schemas.microsoft.com/office/drawing/2014/main" id="{20AB55AF-AB4A-5CA0-AD90-54B255EBBF28}"/>
              </a:ext>
            </a:extLst>
          </p:cNvPr>
          <p:cNvSpPr>
            <a:spLocks noGrp="1" noChangeArrowheads="1"/>
          </p:cNvSpPr>
          <p:nvPr>
            <p:ph type="title"/>
          </p:nvPr>
        </p:nvSpPr>
        <p:spPr/>
        <p:txBody>
          <a:bodyPr/>
          <a:lstStyle/>
          <a:p>
            <a:pPr eaLnBrk="1" hangingPunct="1"/>
            <a:r>
              <a:rPr lang="en-US" altLang="en-US"/>
              <a:t>Additive Effects</a:t>
            </a:r>
          </a:p>
        </p:txBody>
      </p:sp>
      <p:sp>
        <p:nvSpPr>
          <p:cNvPr id="32771" name="Rectangle 1027">
            <a:extLst>
              <a:ext uri="{FF2B5EF4-FFF2-40B4-BE49-F238E27FC236}">
                <a16:creationId xmlns:a16="http://schemas.microsoft.com/office/drawing/2014/main" id="{01047949-BADD-D21B-666C-BEC414369130}"/>
              </a:ext>
            </a:extLst>
          </p:cNvPr>
          <p:cNvSpPr>
            <a:spLocks noGrp="1" noChangeArrowheads="1"/>
          </p:cNvSpPr>
          <p:nvPr>
            <p:ph type="body" idx="1"/>
          </p:nvPr>
        </p:nvSpPr>
        <p:spPr>
          <a:xfrm>
            <a:off x="533400" y="1219200"/>
            <a:ext cx="8077200" cy="4525963"/>
          </a:xfrm>
        </p:spPr>
        <p:txBody>
          <a:bodyPr/>
          <a:lstStyle/>
          <a:p>
            <a:pPr eaLnBrk="1" hangingPunct="1"/>
            <a:r>
              <a:rPr lang="en-US" altLang="en-US"/>
              <a:t>Chemicals with identical or very similar mechanisms and target organs can be treated as one when evaluating employee exposures</a:t>
            </a:r>
          </a:p>
          <a:p>
            <a:pPr lvl="1" eaLnBrk="1" hangingPunct="1"/>
            <a:r>
              <a:rPr lang="en-US" altLang="en-US"/>
              <a:t>(Exposure 1/PEL 1) + (Exposure 2/PEL 2)</a:t>
            </a:r>
          </a:p>
          <a:p>
            <a:pPr lvl="2" eaLnBrk="1" hangingPunct="1"/>
            <a:r>
              <a:rPr lang="en-US" altLang="en-US" sz="2000" i="0"/>
              <a:t>If result exceeds unity (1.0), then the employee is overexposed </a:t>
            </a:r>
          </a:p>
        </p:txBody>
      </p:sp>
      <p:pic>
        <p:nvPicPr>
          <p:cNvPr id="32772" name="Picture 1029" descr="http://www.simpsoncity.com/hiking/oahu/images/MF-6038.jpg">
            <a:extLst>
              <a:ext uri="{FF2B5EF4-FFF2-40B4-BE49-F238E27FC236}">
                <a16:creationId xmlns:a16="http://schemas.microsoft.com/office/drawing/2014/main" id="{8422EDA3-B20B-B167-B97D-CA69C0B33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0525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0BAAE4A-CB52-33AF-7752-FB37E78C9202}"/>
              </a:ext>
            </a:extLst>
          </p:cNvPr>
          <p:cNvSpPr>
            <a:spLocks noGrp="1" noChangeArrowheads="1"/>
          </p:cNvSpPr>
          <p:nvPr>
            <p:ph type="title"/>
          </p:nvPr>
        </p:nvSpPr>
        <p:spPr/>
        <p:txBody>
          <a:bodyPr/>
          <a:lstStyle/>
          <a:p>
            <a:pPr eaLnBrk="1" hangingPunct="1"/>
            <a:r>
              <a:rPr lang="en-US" altLang="en-US"/>
              <a:t>Hazard Information</a:t>
            </a:r>
          </a:p>
        </p:txBody>
      </p:sp>
      <p:sp>
        <p:nvSpPr>
          <p:cNvPr id="33795" name="Rectangle 3">
            <a:extLst>
              <a:ext uri="{FF2B5EF4-FFF2-40B4-BE49-F238E27FC236}">
                <a16:creationId xmlns:a16="http://schemas.microsoft.com/office/drawing/2014/main" id="{2D79D620-0900-9263-0955-B8110D35B8E8}"/>
              </a:ext>
            </a:extLst>
          </p:cNvPr>
          <p:cNvSpPr>
            <a:spLocks noGrp="1" noChangeArrowheads="1"/>
          </p:cNvSpPr>
          <p:nvPr>
            <p:ph type="body" idx="1"/>
          </p:nvPr>
        </p:nvSpPr>
        <p:spPr>
          <a:xfrm>
            <a:off x="609600" y="1143000"/>
            <a:ext cx="7924800" cy="4525963"/>
          </a:xfrm>
        </p:spPr>
        <p:txBody>
          <a:bodyPr/>
          <a:lstStyle/>
          <a:p>
            <a:pPr eaLnBrk="1" hangingPunct="1"/>
            <a:r>
              <a:rPr lang="en-US" altLang="en-US" b="1"/>
              <a:t>NIOSH Databases </a:t>
            </a:r>
            <a:r>
              <a:rPr lang="en-US" altLang="en-US"/>
              <a:t>(</a:t>
            </a:r>
            <a:r>
              <a:rPr lang="en-US" altLang="en-US">
                <a:hlinkClick r:id="rId2"/>
              </a:rPr>
              <a:t>www.cdc.gov/niosh/database.html</a:t>
            </a:r>
            <a:r>
              <a:rPr lang="en-US" altLang="en-US"/>
              <a:t>)</a:t>
            </a:r>
          </a:p>
          <a:p>
            <a:pPr lvl="1" eaLnBrk="1" hangingPunct="1"/>
            <a:r>
              <a:rPr lang="en-US" altLang="en-US"/>
              <a:t>Pocket Guide to Chemical Hazards</a:t>
            </a:r>
          </a:p>
          <a:p>
            <a:pPr lvl="1" eaLnBrk="1" hangingPunct="1"/>
            <a:r>
              <a:rPr lang="en-US" altLang="en-US"/>
              <a:t>IDLH Viewer</a:t>
            </a:r>
          </a:p>
          <a:p>
            <a:pPr lvl="1" eaLnBrk="1" hangingPunct="1"/>
            <a:r>
              <a:rPr lang="en-US" altLang="en-US"/>
              <a:t>OSH Guidelines for Chemical Hazards</a:t>
            </a:r>
          </a:p>
          <a:p>
            <a:pPr lvl="1" eaLnBrk="1" hangingPunct="1"/>
            <a:r>
              <a:rPr lang="en-US" altLang="en-US"/>
              <a:t>Chemical Safety Cards</a:t>
            </a:r>
          </a:p>
          <a:p>
            <a:pPr lvl="1" eaLnBrk="1" hangingPunct="1"/>
            <a:endParaRPr lang="en-US" altLang="en-US"/>
          </a:p>
          <a:p>
            <a:pPr eaLnBrk="1" hangingPunct="1"/>
            <a:r>
              <a:rPr lang="en-US" altLang="en-US" b="1"/>
              <a:t>Federal OSHA web site </a:t>
            </a:r>
          </a:p>
          <a:p>
            <a:pPr eaLnBrk="1" hangingPunct="1">
              <a:buFont typeface="Wingdings" panose="05000000000000000000" pitchFamily="2" charset="2"/>
              <a:buNone/>
            </a:pPr>
            <a:r>
              <a:rPr lang="en-US" altLang="en-US" b="1"/>
              <a:t>    </a:t>
            </a:r>
            <a:r>
              <a:rPr lang="en-US" altLang="en-US"/>
              <a:t>(www.osha.gov)</a:t>
            </a:r>
          </a:p>
          <a:p>
            <a:pPr eaLnBrk="1" hangingPunct="1"/>
            <a:endParaRPr lang="en-US" altLang="en-US"/>
          </a:p>
        </p:txBody>
      </p:sp>
      <p:pic>
        <p:nvPicPr>
          <p:cNvPr id="33796" name="Picture 1029" descr="http://www.labsafety.com/images/xl/NIOSH-Pocket-Guide-to-LSS_i_LBC2011Z.jpg">
            <a:extLst>
              <a:ext uri="{FF2B5EF4-FFF2-40B4-BE49-F238E27FC236}">
                <a16:creationId xmlns:a16="http://schemas.microsoft.com/office/drawing/2014/main" id="{76C8FE8D-51E5-656F-EBAB-E692DFD06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505200"/>
            <a:ext cx="2114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C007BBA-A218-21BF-D912-3CAFD30D78B8}"/>
              </a:ext>
            </a:extLst>
          </p:cNvPr>
          <p:cNvSpPr>
            <a:spLocks noGrp="1" noChangeArrowheads="1"/>
          </p:cNvSpPr>
          <p:nvPr>
            <p:ph type="title"/>
          </p:nvPr>
        </p:nvSpPr>
        <p:spPr/>
        <p:txBody>
          <a:bodyPr/>
          <a:lstStyle/>
          <a:p>
            <a:pPr eaLnBrk="1" hangingPunct="1"/>
            <a:r>
              <a:rPr lang="en-US" altLang="en-US"/>
              <a:t>Objectives</a:t>
            </a:r>
          </a:p>
        </p:txBody>
      </p:sp>
      <p:sp>
        <p:nvSpPr>
          <p:cNvPr id="7171" name="Rectangle 3">
            <a:extLst>
              <a:ext uri="{FF2B5EF4-FFF2-40B4-BE49-F238E27FC236}">
                <a16:creationId xmlns:a16="http://schemas.microsoft.com/office/drawing/2014/main" id="{A3132911-C85F-1956-1C50-1778111B8A11}"/>
              </a:ext>
            </a:extLst>
          </p:cNvPr>
          <p:cNvSpPr>
            <a:spLocks noGrp="1" noChangeArrowheads="1"/>
          </p:cNvSpPr>
          <p:nvPr>
            <p:ph type="body" idx="1"/>
          </p:nvPr>
        </p:nvSpPr>
        <p:spPr/>
        <p:txBody>
          <a:bodyPr/>
          <a:lstStyle/>
          <a:p>
            <a:pPr eaLnBrk="1" hangingPunct="1"/>
            <a:r>
              <a:rPr lang="en-US" altLang="en-US"/>
              <a:t>Discuss the HCO’s role when NC PEL’s differ from Federal OSHA PEL’s</a:t>
            </a:r>
          </a:p>
          <a:p>
            <a:pPr eaLnBrk="1" hangingPunct="1"/>
            <a:endParaRPr lang="en-US" altLang="en-US"/>
          </a:p>
          <a:p>
            <a:pPr eaLnBrk="1" hangingPunct="1"/>
            <a:r>
              <a:rPr lang="en-US" altLang="en-US"/>
              <a:t>Identify situations where there may be combined effects from chemicals</a:t>
            </a:r>
          </a:p>
          <a:p>
            <a:pPr eaLnBrk="1" hangingPunct="1"/>
            <a:endParaRPr lang="en-US" altLang="en-US"/>
          </a:p>
          <a:p>
            <a:pPr eaLnBrk="1" hangingPunct="1"/>
            <a:r>
              <a:rPr lang="en-US" altLang="en-US"/>
              <a:t>Discuss BEI’s and their use in </a:t>
            </a:r>
          </a:p>
          <a:p>
            <a:pPr eaLnBrk="1" hangingPunct="1">
              <a:buFont typeface="Wingdings" panose="05000000000000000000" pitchFamily="2" charset="2"/>
              <a:buNone/>
            </a:pPr>
            <a:r>
              <a:rPr lang="en-US" altLang="en-US"/>
              <a:t>    compliance</a:t>
            </a:r>
          </a:p>
        </p:txBody>
      </p:sp>
      <p:pic>
        <p:nvPicPr>
          <p:cNvPr id="7172" name="Picture 4" descr="j0178129">
            <a:extLst>
              <a:ext uri="{FF2B5EF4-FFF2-40B4-BE49-F238E27FC236}">
                <a16:creationId xmlns:a16="http://schemas.microsoft.com/office/drawing/2014/main" id="{5CA4351E-04B6-88AD-4DFA-37BD0685791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352800"/>
            <a:ext cx="22685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441EA5D-1792-1BEA-1BAC-506C0A68ABD9}"/>
              </a:ext>
            </a:extLst>
          </p:cNvPr>
          <p:cNvSpPr>
            <a:spLocks noGrp="1" noChangeArrowheads="1"/>
          </p:cNvSpPr>
          <p:nvPr>
            <p:ph type="title"/>
          </p:nvPr>
        </p:nvSpPr>
        <p:spPr/>
        <p:txBody>
          <a:bodyPr/>
          <a:lstStyle/>
          <a:p>
            <a:pPr eaLnBrk="1" hangingPunct="1"/>
            <a:r>
              <a:rPr lang="en-US" altLang="en-US"/>
              <a:t>Silica</a:t>
            </a:r>
          </a:p>
        </p:txBody>
      </p:sp>
      <p:sp>
        <p:nvSpPr>
          <p:cNvPr id="34819" name="Rectangle 3">
            <a:extLst>
              <a:ext uri="{FF2B5EF4-FFF2-40B4-BE49-F238E27FC236}">
                <a16:creationId xmlns:a16="http://schemas.microsoft.com/office/drawing/2014/main" id="{4183B2A8-7E12-93C2-211C-33595AA8C019}"/>
              </a:ext>
            </a:extLst>
          </p:cNvPr>
          <p:cNvSpPr>
            <a:spLocks noGrp="1" noChangeArrowheads="1"/>
          </p:cNvSpPr>
          <p:nvPr>
            <p:ph type="body" idx="1"/>
          </p:nvPr>
        </p:nvSpPr>
        <p:spPr>
          <a:xfrm>
            <a:off x="609600" y="1219200"/>
            <a:ext cx="8001000" cy="4525963"/>
          </a:xfrm>
        </p:spPr>
        <p:txBody>
          <a:bodyPr/>
          <a:lstStyle/>
          <a:p>
            <a:pPr eaLnBrk="1" hangingPunct="1">
              <a:lnSpc>
                <a:spcPct val="90000"/>
              </a:lnSpc>
            </a:pPr>
            <a:r>
              <a:rPr lang="en-US" altLang="en-US"/>
              <a:t>Found in rockdrilling, sandblasting, cutting brick, cement or concrete industries or any application dealing with earthen materials.</a:t>
            </a:r>
          </a:p>
          <a:p>
            <a:pPr lvl="1" eaLnBrk="1" hangingPunct="1">
              <a:lnSpc>
                <a:spcPct val="90000"/>
              </a:lnSpc>
            </a:pPr>
            <a:r>
              <a:rPr lang="en-US" altLang="en-US" sz="2400"/>
              <a:t>Crystalline vs. amorphous</a:t>
            </a:r>
          </a:p>
          <a:p>
            <a:pPr lvl="1" eaLnBrk="1" hangingPunct="1">
              <a:lnSpc>
                <a:spcPct val="90000"/>
              </a:lnSpc>
            </a:pPr>
            <a:r>
              <a:rPr lang="en-US" altLang="en-US" sz="2400"/>
              <a:t>How do we evaluate exposure?</a:t>
            </a:r>
          </a:p>
          <a:p>
            <a:pPr lvl="2" eaLnBrk="1" hangingPunct="1">
              <a:lnSpc>
                <a:spcPct val="90000"/>
              </a:lnSpc>
            </a:pPr>
            <a:r>
              <a:rPr lang="en-US" altLang="en-US" sz="2000" i="0"/>
              <a:t>Total vs. Respirable dust</a:t>
            </a:r>
          </a:p>
          <a:p>
            <a:pPr lvl="2" eaLnBrk="1" hangingPunct="1">
              <a:lnSpc>
                <a:spcPct val="90000"/>
              </a:lnSpc>
            </a:pPr>
            <a:r>
              <a:rPr lang="en-US" altLang="en-US" sz="2000" i="0"/>
              <a:t>Use of mini-ram?</a:t>
            </a:r>
          </a:p>
          <a:p>
            <a:pPr lvl="2" eaLnBrk="1" hangingPunct="1">
              <a:lnSpc>
                <a:spcPct val="90000"/>
              </a:lnSpc>
            </a:pPr>
            <a:r>
              <a:rPr lang="en-US" altLang="en-US" sz="2000" i="0"/>
              <a:t>Bulk samples?</a:t>
            </a:r>
          </a:p>
        </p:txBody>
      </p:sp>
      <p:pic>
        <p:nvPicPr>
          <p:cNvPr id="34820" name="Picture 1029" descr="http://www.made-in-china.com/image/2f0j00pCOQSoIPALbsM/Rock-Drilling-Machine.jpg">
            <a:extLst>
              <a:ext uri="{FF2B5EF4-FFF2-40B4-BE49-F238E27FC236}">
                <a16:creationId xmlns:a16="http://schemas.microsoft.com/office/drawing/2014/main" id="{D00C22CD-B3B6-7919-0E7D-2C0847580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657600"/>
            <a:ext cx="3590925" cy="2270125"/>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C8DBD31-AC07-39F1-9825-E4D091463871}"/>
              </a:ext>
            </a:extLst>
          </p:cNvPr>
          <p:cNvSpPr>
            <a:spLocks noGrp="1" noChangeArrowheads="1"/>
          </p:cNvSpPr>
          <p:nvPr>
            <p:ph type="title"/>
          </p:nvPr>
        </p:nvSpPr>
        <p:spPr/>
        <p:txBody>
          <a:bodyPr/>
          <a:lstStyle/>
          <a:p>
            <a:pPr eaLnBrk="1" hangingPunct="1"/>
            <a:r>
              <a:rPr lang="en-US" altLang="en-US"/>
              <a:t>Silica</a:t>
            </a:r>
          </a:p>
        </p:txBody>
      </p:sp>
      <p:sp>
        <p:nvSpPr>
          <p:cNvPr id="35843" name="Rectangle 3">
            <a:extLst>
              <a:ext uri="{FF2B5EF4-FFF2-40B4-BE49-F238E27FC236}">
                <a16:creationId xmlns:a16="http://schemas.microsoft.com/office/drawing/2014/main" id="{361B9B2F-0F29-28F1-9398-28492856398B}"/>
              </a:ext>
            </a:extLst>
          </p:cNvPr>
          <p:cNvSpPr>
            <a:spLocks noGrp="1" noChangeArrowheads="1"/>
          </p:cNvSpPr>
          <p:nvPr>
            <p:ph type="body" idx="1"/>
          </p:nvPr>
        </p:nvSpPr>
        <p:spPr>
          <a:xfrm>
            <a:off x="533400" y="1143000"/>
            <a:ext cx="7924800" cy="4525963"/>
          </a:xfrm>
        </p:spPr>
        <p:txBody>
          <a:bodyPr/>
          <a:lstStyle/>
          <a:p>
            <a:pPr eaLnBrk="1" hangingPunct="1"/>
            <a:r>
              <a:rPr lang="en-US" altLang="en-US" sz="2600"/>
              <a:t>Silicosis is the resultant illness</a:t>
            </a:r>
          </a:p>
          <a:p>
            <a:pPr lvl="1" eaLnBrk="1" hangingPunct="1"/>
            <a:r>
              <a:rPr lang="en-US" altLang="en-US" sz="2200"/>
              <a:t>Toxic interaction between silica crystals and alveolar macrophages</a:t>
            </a:r>
          </a:p>
          <a:p>
            <a:pPr lvl="1" eaLnBrk="1" hangingPunct="1"/>
            <a:endParaRPr lang="en-US" altLang="en-US" sz="800"/>
          </a:p>
          <a:p>
            <a:pPr lvl="1" eaLnBrk="1" hangingPunct="1"/>
            <a:r>
              <a:rPr lang="en-US" altLang="en-US" sz="2200" b="1"/>
              <a:t>Three forms – chronic, accelerated, and acute</a:t>
            </a:r>
          </a:p>
          <a:p>
            <a:pPr lvl="1" eaLnBrk="1" hangingPunct="1"/>
            <a:endParaRPr lang="en-US" altLang="en-US" sz="500"/>
          </a:p>
          <a:p>
            <a:pPr lvl="2" eaLnBrk="1" hangingPunct="1"/>
            <a:r>
              <a:rPr lang="en-US" altLang="en-US" sz="1900" i="0"/>
              <a:t>Acute silicosis is usually fatal.  </a:t>
            </a:r>
          </a:p>
          <a:p>
            <a:pPr lvl="2" eaLnBrk="1" hangingPunct="1"/>
            <a:r>
              <a:rPr lang="en-US" altLang="en-US" sz="1900" i="0"/>
              <a:t>Chronic silicosis may be stable with little reduction in lung function.</a:t>
            </a:r>
          </a:p>
          <a:p>
            <a:pPr lvl="2" eaLnBrk="1" hangingPunct="1"/>
            <a:r>
              <a:rPr lang="en-US" altLang="en-US" sz="1900" i="0"/>
              <a:t>Accelerated silicosis occurs after exposure to larger amounts of silica over a shorter period of time </a:t>
            </a:r>
          </a:p>
          <a:p>
            <a:pPr lvl="1" eaLnBrk="1" hangingPunct="1"/>
            <a:endParaRPr lang="en-US" altLang="en-US" sz="800"/>
          </a:p>
          <a:p>
            <a:pPr lvl="1" eaLnBrk="1" hangingPunct="1"/>
            <a:r>
              <a:rPr lang="en-US" altLang="en-US" sz="2200"/>
              <a:t>Progressive massive fibrosis may be characterized by lung restriction or by restriction/obstruction</a:t>
            </a:r>
          </a:p>
          <a:p>
            <a:pPr lvl="1" eaLnBrk="1" hangingPunct="1"/>
            <a:endParaRPr lang="en-US" altLang="en-US" sz="800"/>
          </a:p>
          <a:p>
            <a:pPr lvl="1" eaLnBrk="1" hangingPunct="1"/>
            <a:r>
              <a:rPr lang="en-US" altLang="en-US" sz="2200"/>
              <a:t>At risk for tuberculosis infection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ockdrilling04">
            <a:extLst>
              <a:ext uri="{FF2B5EF4-FFF2-40B4-BE49-F238E27FC236}">
                <a16:creationId xmlns:a16="http://schemas.microsoft.com/office/drawing/2014/main" id="{56548F98-F0C8-3FD6-A347-4E91510AF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19200"/>
            <a:ext cx="34893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6">
            <a:extLst>
              <a:ext uri="{FF2B5EF4-FFF2-40B4-BE49-F238E27FC236}">
                <a16:creationId xmlns:a16="http://schemas.microsoft.com/office/drawing/2014/main" id="{AEBD1A45-135D-3281-2427-1CF78DFAD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rockdrilling12">
            <a:extLst>
              <a:ext uri="{FF2B5EF4-FFF2-40B4-BE49-F238E27FC236}">
                <a16:creationId xmlns:a16="http://schemas.microsoft.com/office/drawing/2014/main" id="{A47C5A0A-B661-B2C4-7A0F-DA8E07C9B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0"/>
            <a:ext cx="918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brasiveblasting11">
            <a:extLst>
              <a:ext uri="{FF2B5EF4-FFF2-40B4-BE49-F238E27FC236}">
                <a16:creationId xmlns:a16="http://schemas.microsoft.com/office/drawing/2014/main" id="{BF293853-0BA4-1C05-B2DD-384ECF574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ilica08">
            <a:extLst>
              <a:ext uri="{FF2B5EF4-FFF2-40B4-BE49-F238E27FC236}">
                <a16:creationId xmlns:a16="http://schemas.microsoft.com/office/drawing/2014/main" id="{EF0C5D71-6874-C1D0-4457-D542E391D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ECC4425-AA5D-FB29-2417-8C654E98BABB}"/>
              </a:ext>
            </a:extLst>
          </p:cNvPr>
          <p:cNvSpPr>
            <a:spLocks noGrp="1" noChangeArrowheads="1"/>
          </p:cNvSpPr>
          <p:nvPr>
            <p:ph type="title"/>
          </p:nvPr>
        </p:nvSpPr>
        <p:spPr/>
        <p:txBody>
          <a:bodyPr/>
          <a:lstStyle/>
          <a:p>
            <a:pPr eaLnBrk="1" hangingPunct="1"/>
            <a:r>
              <a:rPr lang="en-US" altLang="en-US"/>
              <a:t>Lead</a:t>
            </a:r>
          </a:p>
        </p:txBody>
      </p:sp>
      <p:sp>
        <p:nvSpPr>
          <p:cNvPr id="41987" name="Rectangle 3">
            <a:extLst>
              <a:ext uri="{FF2B5EF4-FFF2-40B4-BE49-F238E27FC236}">
                <a16:creationId xmlns:a16="http://schemas.microsoft.com/office/drawing/2014/main" id="{4951AF5C-9216-84D6-1080-75A4A0B33FD9}"/>
              </a:ext>
            </a:extLst>
          </p:cNvPr>
          <p:cNvSpPr>
            <a:spLocks noGrp="1" noChangeArrowheads="1"/>
          </p:cNvSpPr>
          <p:nvPr>
            <p:ph type="body" idx="1"/>
          </p:nvPr>
        </p:nvSpPr>
        <p:spPr/>
        <p:txBody>
          <a:bodyPr/>
          <a:lstStyle/>
          <a:p>
            <a:pPr eaLnBrk="1" hangingPunct="1">
              <a:lnSpc>
                <a:spcPct val="90000"/>
              </a:lnSpc>
            </a:pPr>
            <a:r>
              <a:rPr lang="en-US" altLang="en-US"/>
              <a:t>Serves no biological function in humans</a:t>
            </a:r>
          </a:p>
          <a:p>
            <a:pPr eaLnBrk="1" hangingPunct="1">
              <a:lnSpc>
                <a:spcPct val="90000"/>
              </a:lnSpc>
            </a:pPr>
            <a:endParaRPr lang="en-US" altLang="en-US"/>
          </a:p>
          <a:p>
            <a:pPr eaLnBrk="1" hangingPunct="1">
              <a:lnSpc>
                <a:spcPct val="90000"/>
              </a:lnSpc>
            </a:pPr>
            <a:r>
              <a:rPr lang="en-US" altLang="en-US"/>
              <a:t>Uses include:</a:t>
            </a:r>
          </a:p>
          <a:p>
            <a:pPr lvl="1" eaLnBrk="1" hangingPunct="1">
              <a:lnSpc>
                <a:spcPct val="90000"/>
              </a:lnSpc>
            </a:pPr>
            <a:r>
              <a:rPr lang="en-US" altLang="en-US" sz="2400"/>
              <a:t>Manufacture of storage batteries</a:t>
            </a:r>
          </a:p>
          <a:p>
            <a:pPr lvl="1" eaLnBrk="1" hangingPunct="1">
              <a:lnSpc>
                <a:spcPct val="90000"/>
              </a:lnSpc>
            </a:pPr>
            <a:r>
              <a:rPr lang="en-US" altLang="en-US" sz="2400"/>
              <a:t>Solder</a:t>
            </a:r>
          </a:p>
          <a:p>
            <a:pPr lvl="1" eaLnBrk="1" hangingPunct="1">
              <a:lnSpc>
                <a:spcPct val="90000"/>
              </a:lnSpc>
            </a:pPr>
            <a:r>
              <a:rPr lang="en-US" altLang="en-US" sz="2400"/>
              <a:t>Paints and plastics</a:t>
            </a:r>
          </a:p>
          <a:p>
            <a:pPr lvl="1" eaLnBrk="1" hangingPunct="1">
              <a:lnSpc>
                <a:spcPct val="90000"/>
              </a:lnSpc>
            </a:pPr>
            <a:r>
              <a:rPr lang="en-US" altLang="en-US" sz="2400"/>
              <a:t>Glazes</a:t>
            </a:r>
          </a:p>
          <a:p>
            <a:pPr eaLnBrk="1" hangingPunct="1">
              <a:lnSpc>
                <a:spcPct val="90000"/>
              </a:lnSpc>
            </a:pPr>
            <a:endParaRPr lang="en-US" altLang="en-US" sz="2400"/>
          </a:p>
          <a:p>
            <a:pPr eaLnBrk="1" hangingPunct="1"/>
            <a:r>
              <a:rPr lang="en-US" altLang="en-US"/>
              <a:t>Absorbed via respiratory system (40%) and GI tract (10%).  GI absorption is greater is children.</a:t>
            </a:r>
          </a:p>
        </p:txBody>
      </p:sp>
      <p:pic>
        <p:nvPicPr>
          <p:cNvPr id="41988" name="Picture 4" descr="pe02689_">
            <a:extLst>
              <a:ext uri="{FF2B5EF4-FFF2-40B4-BE49-F238E27FC236}">
                <a16:creationId xmlns:a16="http://schemas.microsoft.com/office/drawing/2014/main" id="{723018A4-2193-0676-419D-DFBDA3822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743200"/>
            <a:ext cx="15240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12F9F77-A0DF-7B4D-227B-0D6BA21DEDB0}"/>
              </a:ext>
            </a:extLst>
          </p:cNvPr>
          <p:cNvSpPr>
            <a:spLocks noGrp="1" noChangeArrowheads="1"/>
          </p:cNvSpPr>
          <p:nvPr>
            <p:ph type="title"/>
          </p:nvPr>
        </p:nvSpPr>
        <p:spPr/>
        <p:txBody>
          <a:bodyPr/>
          <a:lstStyle/>
          <a:p>
            <a:pPr eaLnBrk="1" hangingPunct="1"/>
            <a:r>
              <a:rPr lang="en-US" altLang="en-US"/>
              <a:t>Lead</a:t>
            </a:r>
          </a:p>
        </p:txBody>
      </p:sp>
      <p:sp>
        <p:nvSpPr>
          <p:cNvPr id="43011" name="Rectangle 3">
            <a:extLst>
              <a:ext uri="{FF2B5EF4-FFF2-40B4-BE49-F238E27FC236}">
                <a16:creationId xmlns:a16="http://schemas.microsoft.com/office/drawing/2014/main" id="{C001E268-7ABB-39E8-BA96-59E1ECC205DD}"/>
              </a:ext>
            </a:extLst>
          </p:cNvPr>
          <p:cNvSpPr>
            <a:spLocks noGrp="1" noChangeArrowheads="1"/>
          </p:cNvSpPr>
          <p:nvPr>
            <p:ph type="body" idx="1"/>
          </p:nvPr>
        </p:nvSpPr>
        <p:spPr>
          <a:xfrm>
            <a:off x="533400" y="1219200"/>
            <a:ext cx="8001000" cy="4525963"/>
          </a:xfrm>
        </p:spPr>
        <p:txBody>
          <a:bodyPr/>
          <a:lstStyle/>
          <a:p>
            <a:pPr eaLnBrk="1" hangingPunct="1"/>
            <a:r>
              <a:rPr lang="en-US" altLang="en-US"/>
              <a:t>In bloodstream, </a:t>
            </a:r>
            <a:r>
              <a:rPr lang="en-US" altLang="en-US" b="1"/>
              <a:t>Lead</a:t>
            </a:r>
            <a:r>
              <a:rPr lang="en-US" altLang="en-US"/>
              <a:t> is bound to RBC’s.</a:t>
            </a:r>
          </a:p>
          <a:p>
            <a:pPr lvl="1" eaLnBrk="1" hangingPunct="1"/>
            <a:r>
              <a:rPr lang="en-US" altLang="en-US" sz="2400"/>
              <a:t>Distributed to soft tissue (liver, kidney, brain, muscle) where it is readily exchangeable.</a:t>
            </a:r>
          </a:p>
          <a:p>
            <a:pPr lvl="1" eaLnBrk="1" hangingPunct="1"/>
            <a:endParaRPr lang="en-US" altLang="en-US" sz="800"/>
          </a:p>
          <a:p>
            <a:pPr lvl="1" eaLnBrk="1" hangingPunct="1"/>
            <a:r>
              <a:rPr lang="en-US" altLang="en-US" sz="2400"/>
              <a:t>Eventually deposits in the bone</a:t>
            </a:r>
          </a:p>
          <a:p>
            <a:pPr lvl="1" eaLnBrk="1" hangingPunct="1"/>
            <a:endParaRPr lang="en-US" altLang="en-US" sz="900"/>
          </a:p>
          <a:p>
            <a:pPr lvl="1" eaLnBrk="1" hangingPunct="1"/>
            <a:r>
              <a:rPr lang="en-US" altLang="en-US" sz="2400"/>
              <a:t>Half-life of 5-10 years</a:t>
            </a:r>
          </a:p>
        </p:txBody>
      </p:sp>
      <p:pic>
        <p:nvPicPr>
          <p:cNvPr id="43012" name="Picture 4" descr="hm00377_">
            <a:extLst>
              <a:ext uri="{FF2B5EF4-FFF2-40B4-BE49-F238E27FC236}">
                <a16:creationId xmlns:a16="http://schemas.microsoft.com/office/drawing/2014/main" id="{92C428D1-4983-F3F3-22AD-645FE5A66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733800"/>
            <a:ext cx="24384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EE19608-C766-B00C-062B-2F89BC57BBD7}"/>
              </a:ext>
            </a:extLst>
          </p:cNvPr>
          <p:cNvSpPr>
            <a:spLocks noGrp="1" noChangeArrowheads="1"/>
          </p:cNvSpPr>
          <p:nvPr>
            <p:ph type="title"/>
          </p:nvPr>
        </p:nvSpPr>
        <p:spPr/>
        <p:txBody>
          <a:bodyPr/>
          <a:lstStyle/>
          <a:p>
            <a:pPr eaLnBrk="1" hangingPunct="1"/>
            <a:r>
              <a:rPr lang="en-US" altLang="en-US"/>
              <a:t>Lead – Health Effects</a:t>
            </a:r>
          </a:p>
        </p:txBody>
      </p:sp>
      <p:sp>
        <p:nvSpPr>
          <p:cNvPr id="44035" name="Rectangle 3">
            <a:extLst>
              <a:ext uri="{FF2B5EF4-FFF2-40B4-BE49-F238E27FC236}">
                <a16:creationId xmlns:a16="http://schemas.microsoft.com/office/drawing/2014/main" id="{AA43CD1B-BE26-E802-DD3C-B9A2731B8422}"/>
              </a:ext>
            </a:extLst>
          </p:cNvPr>
          <p:cNvSpPr>
            <a:spLocks noGrp="1" noChangeArrowheads="1"/>
          </p:cNvSpPr>
          <p:nvPr>
            <p:ph type="body" idx="1"/>
          </p:nvPr>
        </p:nvSpPr>
        <p:spPr/>
        <p:txBody>
          <a:bodyPr/>
          <a:lstStyle/>
          <a:p>
            <a:pPr eaLnBrk="1" hangingPunct="1">
              <a:lnSpc>
                <a:spcPct val="90000"/>
              </a:lnSpc>
            </a:pPr>
            <a:r>
              <a:rPr lang="en-US" altLang="en-US" b="1"/>
              <a:t>Acute</a:t>
            </a:r>
          </a:p>
          <a:p>
            <a:pPr lvl="1" eaLnBrk="1" hangingPunct="1">
              <a:lnSpc>
                <a:spcPct val="90000"/>
              </a:lnSpc>
            </a:pPr>
            <a:r>
              <a:rPr lang="en-US" altLang="en-US" sz="2400"/>
              <a:t>Abdominal pains, encephalopathy, hemolysis, and acute renal failure</a:t>
            </a:r>
          </a:p>
          <a:p>
            <a:pPr lvl="1" eaLnBrk="1" hangingPunct="1">
              <a:lnSpc>
                <a:spcPct val="90000"/>
              </a:lnSpc>
            </a:pPr>
            <a:endParaRPr lang="en-US" altLang="en-US" sz="2400"/>
          </a:p>
          <a:p>
            <a:pPr eaLnBrk="1" hangingPunct="1">
              <a:lnSpc>
                <a:spcPct val="90000"/>
              </a:lnSpc>
            </a:pPr>
            <a:r>
              <a:rPr lang="en-US" altLang="en-US" b="1"/>
              <a:t>Chronic</a:t>
            </a:r>
          </a:p>
          <a:p>
            <a:pPr lvl="1" eaLnBrk="1" hangingPunct="1">
              <a:lnSpc>
                <a:spcPct val="90000"/>
              </a:lnSpc>
            </a:pPr>
            <a:r>
              <a:rPr lang="en-US" altLang="en-US" sz="2400"/>
              <a:t>Altered heme synthesis at BLL &gt; 40 ug/dL</a:t>
            </a:r>
          </a:p>
          <a:p>
            <a:pPr lvl="1" eaLnBrk="1" hangingPunct="1">
              <a:lnSpc>
                <a:spcPct val="90000"/>
              </a:lnSpc>
            </a:pPr>
            <a:endParaRPr lang="en-US" altLang="en-US" sz="800"/>
          </a:p>
          <a:p>
            <a:pPr lvl="1" eaLnBrk="1" hangingPunct="1">
              <a:lnSpc>
                <a:spcPct val="90000"/>
              </a:lnSpc>
            </a:pPr>
            <a:r>
              <a:rPr lang="en-US" altLang="en-US" sz="2400"/>
              <a:t>Central and peripheral nervous system damage and effects at BLL’s between 40 and 80 ug/dL.</a:t>
            </a:r>
          </a:p>
          <a:p>
            <a:pPr lvl="1" eaLnBrk="1" hangingPunct="1">
              <a:lnSpc>
                <a:spcPct val="90000"/>
              </a:lnSpc>
            </a:pPr>
            <a:endParaRPr lang="en-US" altLang="en-US" sz="800"/>
          </a:p>
          <a:p>
            <a:pPr lvl="1" eaLnBrk="1" hangingPunct="1">
              <a:lnSpc>
                <a:spcPct val="90000"/>
              </a:lnSpc>
            </a:pPr>
            <a:r>
              <a:rPr lang="en-US" altLang="en-US" sz="2400"/>
              <a:t>Reproductive effects at levels &gt;30 ug/dL.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EAFEA1F-C099-F286-42C6-F90738BD690D}"/>
              </a:ext>
            </a:extLst>
          </p:cNvPr>
          <p:cNvSpPr>
            <a:spLocks noGrp="1" noChangeArrowheads="1"/>
          </p:cNvSpPr>
          <p:nvPr>
            <p:ph type="title"/>
          </p:nvPr>
        </p:nvSpPr>
        <p:spPr/>
        <p:txBody>
          <a:bodyPr/>
          <a:lstStyle/>
          <a:p>
            <a:pPr eaLnBrk="1" hangingPunct="1"/>
            <a:r>
              <a:rPr lang="en-US" altLang="en-US"/>
              <a:t>Lead - Treatment</a:t>
            </a:r>
          </a:p>
        </p:txBody>
      </p:sp>
      <p:sp>
        <p:nvSpPr>
          <p:cNvPr id="45059" name="Rectangle 3">
            <a:extLst>
              <a:ext uri="{FF2B5EF4-FFF2-40B4-BE49-F238E27FC236}">
                <a16:creationId xmlns:a16="http://schemas.microsoft.com/office/drawing/2014/main" id="{D30F6778-FE84-4BB7-DFDF-59BC6EEE902F}"/>
              </a:ext>
            </a:extLst>
          </p:cNvPr>
          <p:cNvSpPr>
            <a:spLocks noGrp="1" noChangeArrowheads="1"/>
          </p:cNvSpPr>
          <p:nvPr>
            <p:ph type="body" idx="1"/>
          </p:nvPr>
        </p:nvSpPr>
        <p:spPr/>
        <p:txBody>
          <a:bodyPr/>
          <a:lstStyle/>
          <a:p>
            <a:pPr eaLnBrk="1" hangingPunct="1"/>
            <a:r>
              <a:rPr lang="en-US" altLang="en-US"/>
              <a:t>First step is always to remove the individual from exposure (standard requires this at &gt;50 ug/dL)</a:t>
            </a:r>
          </a:p>
          <a:p>
            <a:pPr eaLnBrk="1" hangingPunct="1"/>
            <a:endParaRPr lang="en-US" altLang="en-US"/>
          </a:p>
          <a:p>
            <a:pPr eaLnBrk="1" hangingPunct="1"/>
            <a:r>
              <a:rPr lang="en-US" altLang="en-US"/>
              <a:t>Chelation therapy may be used as well</a:t>
            </a:r>
          </a:p>
          <a:p>
            <a:pPr lvl="1" eaLnBrk="1" hangingPunct="1">
              <a:lnSpc>
                <a:spcPct val="150000"/>
              </a:lnSpc>
            </a:pPr>
            <a:r>
              <a:rPr lang="en-US" altLang="en-US" sz="2400"/>
              <a:t>Toxic</a:t>
            </a:r>
          </a:p>
          <a:p>
            <a:pPr lvl="1" eaLnBrk="1" hangingPunct="1">
              <a:lnSpc>
                <a:spcPct val="150000"/>
              </a:lnSpc>
            </a:pPr>
            <a:r>
              <a:rPr lang="en-US" altLang="en-US" sz="2400"/>
              <a:t>Bounce-back effects – why?</a:t>
            </a:r>
          </a:p>
        </p:txBody>
      </p:sp>
      <p:pic>
        <p:nvPicPr>
          <p:cNvPr id="45060" name="Picture 4" descr="hm00143_">
            <a:extLst>
              <a:ext uri="{FF2B5EF4-FFF2-40B4-BE49-F238E27FC236}">
                <a16:creationId xmlns:a16="http://schemas.microsoft.com/office/drawing/2014/main" id="{FAD09A11-D442-4325-650E-332E55D48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060825"/>
            <a:ext cx="18478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3ED3F84-19A1-D632-9324-7E4D0AE561E8}"/>
              </a:ext>
            </a:extLst>
          </p:cNvPr>
          <p:cNvSpPr>
            <a:spLocks noGrp="1" noChangeArrowheads="1"/>
          </p:cNvSpPr>
          <p:nvPr>
            <p:ph type="title"/>
          </p:nvPr>
        </p:nvSpPr>
        <p:spPr/>
        <p:txBody>
          <a:bodyPr/>
          <a:lstStyle/>
          <a:p>
            <a:pPr eaLnBrk="1" hangingPunct="1"/>
            <a:r>
              <a:rPr lang="en-US" altLang="en-US"/>
              <a:t>The HCO’s Role</a:t>
            </a:r>
          </a:p>
        </p:txBody>
      </p:sp>
      <p:sp>
        <p:nvSpPr>
          <p:cNvPr id="8195" name="Rectangle 4">
            <a:extLst>
              <a:ext uri="{FF2B5EF4-FFF2-40B4-BE49-F238E27FC236}">
                <a16:creationId xmlns:a16="http://schemas.microsoft.com/office/drawing/2014/main" id="{3AC1AE28-BC68-F319-ED08-D39EF24C8E0D}"/>
              </a:ext>
            </a:extLst>
          </p:cNvPr>
          <p:cNvSpPr>
            <a:spLocks noChangeArrowheads="1"/>
          </p:cNvSpPr>
          <p:nvPr/>
        </p:nvSpPr>
        <p:spPr bwMode="auto">
          <a:xfrm>
            <a:off x="2667000" y="1219200"/>
            <a:ext cx="2895600" cy="762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sp>
        <p:nvSpPr>
          <p:cNvPr id="8196" name="Text Box 5">
            <a:extLst>
              <a:ext uri="{FF2B5EF4-FFF2-40B4-BE49-F238E27FC236}">
                <a16:creationId xmlns:a16="http://schemas.microsoft.com/office/drawing/2014/main" id="{D5CD6357-3026-BA78-7247-0F4AFD5D9B80}"/>
              </a:ext>
            </a:extLst>
          </p:cNvPr>
          <p:cNvSpPr txBox="1">
            <a:spLocks noChangeArrowheads="1"/>
          </p:cNvSpPr>
          <p:nvPr/>
        </p:nvSpPr>
        <p:spPr bwMode="auto">
          <a:xfrm>
            <a:off x="2743200" y="1295400"/>
            <a:ext cx="271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altLang="en-US" sz="2400">
                <a:latin typeface="Tahoma" panose="020B0604030504040204" pitchFamily="34" charset="0"/>
              </a:rPr>
              <a:t>Recognize Hazards</a:t>
            </a:r>
          </a:p>
        </p:txBody>
      </p:sp>
      <p:sp>
        <p:nvSpPr>
          <p:cNvPr id="8197" name="Text Box 6">
            <a:extLst>
              <a:ext uri="{FF2B5EF4-FFF2-40B4-BE49-F238E27FC236}">
                <a16:creationId xmlns:a16="http://schemas.microsoft.com/office/drawing/2014/main" id="{1DCB5A8E-3289-4AA4-E1F3-E882B61C935F}"/>
              </a:ext>
            </a:extLst>
          </p:cNvPr>
          <p:cNvSpPr txBox="1">
            <a:spLocks noChangeArrowheads="1"/>
          </p:cNvSpPr>
          <p:nvPr/>
        </p:nvSpPr>
        <p:spPr bwMode="auto">
          <a:xfrm>
            <a:off x="3429000" y="2514600"/>
            <a:ext cx="1330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2400">
                <a:latin typeface="Tahoma" panose="020B0604030504040204" pitchFamily="34" charset="0"/>
              </a:rPr>
              <a:t>Evaluate</a:t>
            </a:r>
          </a:p>
        </p:txBody>
      </p:sp>
      <p:sp>
        <p:nvSpPr>
          <p:cNvPr id="8198" name="Rectangle 7">
            <a:extLst>
              <a:ext uri="{FF2B5EF4-FFF2-40B4-BE49-F238E27FC236}">
                <a16:creationId xmlns:a16="http://schemas.microsoft.com/office/drawing/2014/main" id="{58926EB2-5D1D-CD88-82CF-B7C4A4596F71}"/>
              </a:ext>
            </a:extLst>
          </p:cNvPr>
          <p:cNvSpPr>
            <a:spLocks noChangeArrowheads="1"/>
          </p:cNvSpPr>
          <p:nvPr/>
        </p:nvSpPr>
        <p:spPr bwMode="auto">
          <a:xfrm>
            <a:off x="3352800" y="2362200"/>
            <a:ext cx="14478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sp>
        <p:nvSpPr>
          <p:cNvPr id="8199" name="Line 8">
            <a:extLst>
              <a:ext uri="{FF2B5EF4-FFF2-40B4-BE49-F238E27FC236}">
                <a16:creationId xmlns:a16="http://schemas.microsoft.com/office/drawing/2014/main" id="{9E1F3610-451B-D761-2E7F-6845A4EF2B6C}"/>
              </a:ext>
            </a:extLst>
          </p:cNvPr>
          <p:cNvSpPr>
            <a:spLocks noChangeShapeType="1"/>
          </p:cNvSpPr>
          <p:nvPr/>
        </p:nvSpPr>
        <p:spPr bwMode="auto">
          <a:xfrm>
            <a:off x="4114800" y="1981200"/>
            <a:ext cx="0" cy="381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00" name="Line 11">
            <a:extLst>
              <a:ext uri="{FF2B5EF4-FFF2-40B4-BE49-F238E27FC236}">
                <a16:creationId xmlns:a16="http://schemas.microsoft.com/office/drawing/2014/main" id="{A28AD411-3345-88B2-3AF9-4CEEDF0F0CD1}"/>
              </a:ext>
            </a:extLst>
          </p:cNvPr>
          <p:cNvSpPr>
            <a:spLocks noChangeShapeType="1"/>
          </p:cNvSpPr>
          <p:nvPr/>
        </p:nvSpPr>
        <p:spPr bwMode="auto">
          <a:xfrm>
            <a:off x="4876800" y="2743200"/>
            <a:ext cx="914400"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01" name="Rectangle 13">
            <a:extLst>
              <a:ext uri="{FF2B5EF4-FFF2-40B4-BE49-F238E27FC236}">
                <a16:creationId xmlns:a16="http://schemas.microsoft.com/office/drawing/2014/main" id="{B02193F2-10FC-974E-72FB-4CD641286BDA}"/>
              </a:ext>
            </a:extLst>
          </p:cNvPr>
          <p:cNvSpPr>
            <a:spLocks noChangeArrowheads="1"/>
          </p:cNvSpPr>
          <p:nvPr/>
        </p:nvSpPr>
        <p:spPr bwMode="auto">
          <a:xfrm>
            <a:off x="5867400" y="2362200"/>
            <a:ext cx="2209800" cy="114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sp>
        <p:nvSpPr>
          <p:cNvPr id="8202" name="Text Box 14">
            <a:extLst>
              <a:ext uri="{FF2B5EF4-FFF2-40B4-BE49-F238E27FC236}">
                <a16:creationId xmlns:a16="http://schemas.microsoft.com/office/drawing/2014/main" id="{6FC75D1E-B06E-6431-1AE1-A52E693F1C10}"/>
              </a:ext>
            </a:extLst>
          </p:cNvPr>
          <p:cNvSpPr txBox="1">
            <a:spLocks noChangeArrowheads="1"/>
          </p:cNvSpPr>
          <p:nvPr/>
        </p:nvSpPr>
        <p:spPr bwMode="auto">
          <a:xfrm>
            <a:off x="6019800" y="25146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2400">
                <a:latin typeface="Tahoma" panose="020B0604030504040204" pitchFamily="34" charset="0"/>
              </a:rPr>
              <a:t>Identify OSH</a:t>
            </a:r>
          </a:p>
          <a:p>
            <a:pPr eaLnBrk="1" hangingPunct="1">
              <a:spcBef>
                <a:spcPct val="0"/>
              </a:spcBef>
              <a:spcAft>
                <a:spcPct val="0"/>
              </a:spcAft>
              <a:buClrTx/>
              <a:buSzTx/>
              <a:buFontTx/>
              <a:buNone/>
            </a:pPr>
            <a:r>
              <a:rPr lang="en-US" altLang="en-US" sz="2400">
                <a:latin typeface="Tahoma" panose="020B0604030504040204" pitchFamily="34" charset="0"/>
              </a:rPr>
              <a:t>Violations</a:t>
            </a:r>
          </a:p>
        </p:txBody>
      </p:sp>
      <p:sp>
        <p:nvSpPr>
          <p:cNvPr id="8203" name="Text Box 16">
            <a:extLst>
              <a:ext uri="{FF2B5EF4-FFF2-40B4-BE49-F238E27FC236}">
                <a16:creationId xmlns:a16="http://schemas.microsoft.com/office/drawing/2014/main" id="{C866E88F-8E25-87B0-3283-E5474421DC86}"/>
              </a:ext>
            </a:extLst>
          </p:cNvPr>
          <p:cNvSpPr txBox="1">
            <a:spLocks noChangeArrowheads="1"/>
          </p:cNvSpPr>
          <p:nvPr/>
        </p:nvSpPr>
        <p:spPr bwMode="auto">
          <a:xfrm>
            <a:off x="3276600" y="3581400"/>
            <a:ext cx="1887538" cy="8604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2400">
                <a:latin typeface="Tahoma" panose="020B0604030504040204" pitchFamily="34" charset="0"/>
              </a:rPr>
              <a:t>Recommend</a:t>
            </a:r>
          </a:p>
          <a:p>
            <a:pPr eaLnBrk="1" hangingPunct="1">
              <a:spcBef>
                <a:spcPct val="0"/>
              </a:spcBef>
              <a:spcAft>
                <a:spcPct val="0"/>
              </a:spcAft>
              <a:buClrTx/>
              <a:buSzTx/>
              <a:buFontTx/>
              <a:buNone/>
            </a:pPr>
            <a:r>
              <a:rPr lang="en-US" altLang="en-US" sz="2400">
                <a:latin typeface="Tahoma" panose="020B0604030504040204" pitchFamily="34" charset="0"/>
              </a:rPr>
              <a:t>Controls</a:t>
            </a:r>
          </a:p>
        </p:txBody>
      </p:sp>
      <p:sp>
        <p:nvSpPr>
          <p:cNvPr id="8204" name="Line 17">
            <a:extLst>
              <a:ext uri="{FF2B5EF4-FFF2-40B4-BE49-F238E27FC236}">
                <a16:creationId xmlns:a16="http://schemas.microsoft.com/office/drawing/2014/main" id="{B6B64C89-D1E5-2B43-20A9-FC7E63CF248A}"/>
              </a:ext>
            </a:extLst>
          </p:cNvPr>
          <p:cNvSpPr>
            <a:spLocks noChangeShapeType="1"/>
          </p:cNvSpPr>
          <p:nvPr/>
        </p:nvSpPr>
        <p:spPr bwMode="auto">
          <a:xfrm>
            <a:off x="4114800" y="3124200"/>
            <a:ext cx="0" cy="381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05" name="Line 18">
            <a:extLst>
              <a:ext uri="{FF2B5EF4-FFF2-40B4-BE49-F238E27FC236}">
                <a16:creationId xmlns:a16="http://schemas.microsoft.com/office/drawing/2014/main" id="{88CC67AB-B490-53C6-0A28-DC17C602D4C3}"/>
              </a:ext>
            </a:extLst>
          </p:cNvPr>
          <p:cNvSpPr>
            <a:spLocks noChangeShapeType="1"/>
          </p:cNvSpPr>
          <p:nvPr/>
        </p:nvSpPr>
        <p:spPr bwMode="auto">
          <a:xfrm>
            <a:off x="4114800" y="4495800"/>
            <a:ext cx="0" cy="381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06" name="Rectangle 20">
            <a:extLst>
              <a:ext uri="{FF2B5EF4-FFF2-40B4-BE49-F238E27FC236}">
                <a16:creationId xmlns:a16="http://schemas.microsoft.com/office/drawing/2014/main" id="{5635C018-0DDA-7C80-C4D7-85E4F7FD3168}"/>
              </a:ext>
            </a:extLst>
          </p:cNvPr>
          <p:cNvSpPr>
            <a:spLocks noChangeArrowheads="1"/>
          </p:cNvSpPr>
          <p:nvPr/>
        </p:nvSpPr>
        <p:spPr bwMode="auto">
          <a:xfrm>
            <a:off x="2743200" y="4953000"/>
            <a:ext cx="2819400" cy="990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sp>
        <p:nvSpPr>
          <p:cNvPr id="8207" name="Text Box 21">
            <a:extLst>
              <a:ext uri="{FF2B5EF4-FFF2-40B4-BE49-F238E27FC236}">
                <a16:creationId xmlns:a16="http://schemas.microsoft.com/office/drawing/2014/main" id="{3AF88788-5280-678D-74E8-6487A7BF3401}"/>
              </a:ext>
            </a:extLst>
          </p:cNvPr>
          <p:cNvSpPr txBox="1">
            <a:spLocks noChangeArrowheads="1"/>
          </p:cNvSpPr>
          <p:nvPr/>
        </p:nvSpPr>
        <p:spPr bwMode="auto">
          <a:xfrm>
            <a:off x="3048000" y="5045075"/>
            <a:ext cx="2306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2400">
                <a:latin typeface="Tahoma" panose="020B0604030504040204" pitchFamily="34" charset="0"/>
              </a:rPr>
              <a:t>Ensure</a:t>
            </a:r>
          </a:p>
          <a:p>
            <a:pPr eaLnBrk="1" hangingPunct="1">
              <a:spcBef>
                <a:spcPct val="0"/>
              </a:spcBef>
              <a:spcAft>
                <a:spcPct val="0"/>
              </a:spcAft>
              <a:buClrTx/>
              <a:buSzTx/>
              <a:buFontTx/>
              <a:buNone/>
            </a:pPr>
            <a:r>
              <a:rPr lang="en-US" altLang="en-US" sz="2400">
                <a:latin typeface="Tahoma" panose="020B0604030504040204" pitchFamily="34" charset="0"/>
              </a:rPr>
              <a:t>Implementation</a:t>
            </a:r>
          </a:p>
        </p:txBody>
      </p:sp>
      <p:sp>
        <p:nvSpPr>
          <p:cNvPr id="8208" name="Line 22">
            <a:extLst>
              <a:ext uri="{FF2B5EF4-FFF2-40B4-BE49-F238E27FC236}">
                <a16:creationId xmlns:a16="http://schemas.microsoft.com/office/drawing/2014/main" id="{2EE5B5E9-EF7D-428F-CAC2-B454C42845C0}"/>
              </a:ext>
            </a:extLst>
          </p:cNvPr>
          <p:cNvSpPr>
            <a:spLocks noChangeShapeType="1"/>
          </p:cNvSpPr>
          <p:nvPr/>
        </p:nvSpPr>
        <p:spPr bwMode="auto">
          <a:xfrm flipH="1">
            <a:off x="5257800" y="3657600"/>
            <a:ext cx="685800" cy="3048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8209" name="Picture 24" descr="j0137627">
            <a:extLst>
              <a:ext uri="{FF2B5EF4-FFF2-40B4-BE49-F238E27FC236}">
                <a16:creationId xmlns:a16="http://schemas.microsoft.com/office/drawing/2014/main" id="{26D5A6F6-CD70-1D37-82D0-433AFF360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198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VC-002L">
            <a:extLst>
              <a:ext uri="{FF2B5EF4-FFF2-40B4-BE49-F238E27FC236}">
                <a16:creationId xmlns:a16="http://schemas.microsoft.com/office/drawing/2014/main" id="{B338E541-5C9B-C2E5-2720-C8EFFCD7B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hoto-2">
            <a:extLst>
              <a:ext uri="{FF2B5EF4-FFF2-40B4-BE49-F238E27FC236}">
                <a16:creationId xmlns:a16="http://schemas.microsoft.com/office/drawing/2014/main" id="{E7E60678-3130-6BB1-EF9C-FA6F8366C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Lead 5">
            <a:extLst>
              <a:ext uri="{FF2B5EF4-FFF2-40B4-BE49-F238E27FC236}">
                <a16:creationId xmlns:a16="http://schemas.microsoft.com/office/drawing/2014/main" id="{94F61E9B-339E-B673-9FFD-589F1DA02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3632D9B-A153-B325-8556-B0E00A4EAA70}"/>
              </a:ext>
            </a:extLst>
          </p:cNvPr>
          <p:cNvSpPr>
            <a:spLocks noGrp="1" noChangeArrowheads="1"/>
          </p:cNvSpPr>
          <p:nvPr>
            <p:ph type="title"/>
          </p:nvPr>
        </p:nvSpPr>
        <p:spPr/>
        <p:txBody>
          <a:bodyPr/>
          <a:lstStyle/>
          <a:p>
            <a:pPr eaLnBrk="1" hangingPunct="1"/>
            <a:r>
              <a:rPr lang="en-US" altLang="en-US"/>
              <a:t>Carbon Monoxide</a:t>
            </a:r>
          </a:p>
        </p:txBody>
      </p:sp>
      <p:sp>
        <p:nvSpPr>
          <p:cNvPr id="49155" name="Rectangle 3">
            <a:extLst>
              <a:ext uri="{FF2B5EF4-FFF2-40B4-BE49-F238E27FC236}">
                <a16:creationId xmlns:a16="http://schemas.microsoft.com/office/drawing/2014/main" id="{E5877207-CAC1-5AB4-6C50-889A486D20BD}"/>
              </a:ext>
            </a:extLst>
          </p:cNvPr>
          <p:cNvSpPr>
            <a:spLocks noGrp="1" noChangeArrowheads="1"/>
          </p:cNvSpPr>
          <p:nvPr>
            <p:ph type="body" idx="1"/>
          </p:nvPr>
        </p:nvSpPr>
        <p:spPr>
          <a:xfrm>
            <a:off x="533400" y="1066800"/>
            <a:ext cx="8077200" cy="4525963"/>
          </a:xfrm>
        </p:spPr>
        <p:txBody>
          <a:bodyPr/>
          <a:lstStyle/>
          <a:p>
            <a:pPr eaLnBrk="1" hangingPunct="1"/>
            <a:r>
              <a:rPr lang="en-US" altLang="en-US"/>
              <a:t>Product of incomplete combustion, from the burning of a variety of fuels.</a:t>
            </a:r>
          </a:p>
          <a:p>
            <a:pPr lvl="1" eaLnBrk="1" hangingPunct="1">
              <a:lnSpc>
                <a:spcPct val="150000"/>
              </a:lnSpc>
            </a:pPr>
            <a:r>
              <a:rPr lang="en-US" altLang="en-US" sz="2400"/>
              <a:t>Gasoline – vehicles</a:t>
            </a:r>
          </a:p>
          <a:p>
            <a:pPr lvl="1" eaLnBrk="1" hangingPunct="1">
              <a:lnSpc>
                <a:spcPct val="150000"/>
              </a:lnSpc>
            </a:pPr>
            <a:r>
              <a:rPr lang="en-US" altLang="en-US" sz="2400"/>
              <a:t>Propane – forklifts, portable heater</a:t>
            </a:r>
          </a:p>
          <a:p>
            <a:pPr lvl="1" eaLnBrk="1" hangingPunct="1">
              <a:lnSpc>
                <a:spcPct val="150000"/>
              </a:lnSpc>
            </a:pPr>
            <a:r>
              <a:rPr lang="en-US" altLang="en-US" sz="2400"/>
              <a:t>Natural gas – heating systems</a:t>
            </a:r>
          </a:p>
          <a:p>
            <a:pPr eaLnBrk="1" hangingPunct="1">
              <a:buFont typeface="Wingdings" panose="05000000000000000000" pitchFamily="2" charset="2"/>
              <a:buNone/>
            </a:pPr>
            <a:endParaRPr lang="en-US" altLang="en-US" sz="2400"/>
          </a:p>
        </p:txBody>
      </p:sp>
      <p:pic>
        <p:nvPicPr>
          <p:cNvPr id="49156" name="Picture 6" descr="http://www.safetylinks.org/Buttons/forklift.jpg">
            <a:extLst>
              <a:ext uri="{FF2B5EF4-FFF2-40B4-BE49-F238E27FC236}">
                <a16:creationId xmlns:a16="http://schemas.microsoft.com/office/drawing/2014/main" id="{23DCC05E-580A-9405-70B9-D602E8685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950" y="3200400"/>
            <a:ext cx="22955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233AC00-2F6D-DA8C-4853-A23F94ABD965}"/>
              </a:ext>
            </a:extLst>
          </p:cNvPr>
          <p:cNvSpPr>
            <a:spLocks noGrp="1" noChangeArrowheads="1"/>
          </p:cNvSpPr>
          <p:nvPr>
            <p:ph type="title"/>
          </p:nvPr>
        </p:nvSpPr>
        <p:spPr/>
        <p:txBody>
          <a:bodyPr/>
          <a:lstStyle/>
          <a:p>
            <a:pPr eaLnBrk="1" hangingPunct="1"/>
            <a:r>
              <a:rPr lang="en-US" altLang="en-US"/>
              <a:t>Carbon Monoxide</a:t>
            </a:r>
          </a:p>
        </p:txBody>
      </p:sp>
      <p:sp>
        <p:nvSpPr>
          <p:cNvPr id="50179" name="Rectangle 3">
            <a:extLst>
              <a:ext uri="{FF2B5EF4-FFF2-40B4-BE49-F238E27FC236}">
                <a16:creationId xmlns:a16="http://schemas.microsoft.com/office/drawing/2014/main" id="{1F0CF400-AD4B-D2CF-4767-8D23A34E5CD6}"/>
              </a:ext>
            </a:extLst>
          </p:cNvPr>
          <p:cNvSpPr>
            <a:spLocks noGrp="1" noChangeArrowheads="1"/>
          </p:cNvSpPr>
          <p:nvPr>
            <p:ph type="body" idx="1"/>
          </p:nvPr>
        </p:nvSpPr>
        <p:spPr>
          <a:xfrm>
            <a:off x="533400" y="1219200"/>
            <a:ext cx="8077200" cy="4525963"/>
          </a:xfrm>
        </p:spPr>
        <p:txBody>
          <a:bodyPr/>
          <a:lstStyle/>
          <a:p>
            <a:pPr eaLnBrk="1" hangingPunct="1">
              <a:lnSpc>
                <a:spcPct val="90000"/>
              </a:lnSpc>
            </a:pPr>
            <a:r>
              <a:rPr lang="en-US" altLang="en-US" b="1"/>
              <a:t>Chemical asphyxiant</a:t>
            </a:r>
          </a:p>
          <a:p>
            <a:pPr lvl="1" eaLnBrk="1" hangingPunct="1">
              <a:lnSpc>
                <a:spcPct val="90000"/>
              </a:lnSpc>
            </a:pPr>
            <a:r>
              <a:rPr lang="en-US" altLang="en-US" sz="2400"/>
              <a:t>CO binds to hemoglobin forming carboxyhemoglobin (COHb).</a:t>
            </a:r>
          </a:p>
          <a:p>
            <a:pPr lvl="1" eaLnBrk="1" hangingPunct="1">
              <a:lnSpc>
                <a:spcPct val="90000"/>
              </a:lnSpc>
            </a:pPr>
            <a:endParaRPr lang="en-US" altLang="en-US" sz="1000"/>
          </a:p>
          <a:p>
            <a:pPr lvl="1" eaLnBrk="1" hangingPunct="1">
              <a:lnSpc>
                <a:spcPct val="90000"/>
              </a:lnSpc>
            </a:pPr>
            <a:r>
              <a:rPr lang="en-US" altLang="en-US" sz="2400"/>
              <a:t>Hemoglobin has affinity for CO 240X greater than that for oxygen.</a:t>
            </a:r>
          </a:p>
          <a:p>
            <a:pPr lvl="1" eaLnBrk="1" hangingPunct="1">
              <a:lnSpc>
                <a:spcPct val="90000"/>
              </a:lnSpc>
            </a:pPr>
            <a:endParaRPr lang="en-US" altLang="en-US" sz="1000"/>
          </a:p>
          <a:p>
            <a:pPr lvl="1" eaLnBrk="1" hangingPunct="1">
              <a:lnSpc>
                <a:spcPct val="90000"/>
              </a:lnSpc>
            </a:pPr>
            <a:r>
              <a:rPr lang="en-US" altLang="en-US" sz="2400"/>
              <a:t>COHb decreases oxygen saturation and shifts the O</a:t>
            </a:r>
            <a:r>
              <a:rPr lang="en-US" altLang="en-US" sz="2400" baseline="-25000"/>
              <a:t>2</a:t>
            </a:r>
            <a:r>
              <a:rPr lang="en-US" altLang="en-US" sz="2400"/>
              <a:t> hemoglobin dissociation curve to the left.</a:t>
            </a:r>
          </a:p>
          <a:p>
            <a:pPr lvl="1" eaLnBrk="1" hangingPunct="1">
              <a:lnSpc>
                <a:spcPct val="90000"/>
              </a:lnSpc>
            </a:pPr>
            <a:endParaRPr lang="en-US" altLang="en-US" sz="1000"/>
          </a:p>
          <a:p>
            <a:pPr lvl="1" eaLnBrk="1" hangingPunct="1">
              <a:lnSpc>
                <a:spcPct val="90000"/>
              </a:lnSpc>
            </a:pPr>
            <a:r>
              <a:rPr lang="en-US" altLang="en-US" sz="2400"/>
              <a:t>COHb levels of 6% may cause impairment</a:t>
            </a:r>
          </a:p>
          <a:p>
            <a:pPr lvl="1" eaLnBrk="1" hangingPunct="1">
              <a:lnSpc>
                <a:spcPct val="90000"/>
              </a:lnSpc>
            </a:pPr>
            <a:endParaRPr lang="en-US" altLang="en-US" sz="1000"/>
          </a:p>
          <a:p>
            <a:pPr lvl="1" eaLnBrk="1" hangingPunct="1">
              <a:lnSpc>
                <a:spcPct val="90000"/>
              </a:lnSpc>
            </a:pPr>
            <a:r>
              <a:rPr lang="en-US" altLang="en-US" sz="2400"/>
              <a:t>At 40-60%, alterations in mental status and death may be seen.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O blue emissions">
            <a:extLst>
              <a:ext uri="{FF2B5EF4-FFF2-40B4-BE49-F238E27FC236}">
                <a16:creationId xmlns:a16="http://schemas.microsoft.com/office/drawing/2014/main" id="{AABCA236-85D1-DE14-E7E0-4D4144D1A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QC station">
            <a:extLst>
              <a:ext uri="{FF2B5EF4-FFF2-40B4-BE49-F238E27FC236}">
                <a16:creationId xmlns:a16="http://schemas.microsoft.com/office/drawing/2014/main" id="{1E0C2E21-328E-6550-0721-7B38CBC0B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orklift01">
            <a:extLst>
              <a:ext uri="{FF2B5EF4-FFF2-40B4-BE49-F238E27FC236}">
                <a16:creationId xmlns:a16="http://schemas.microsoft.com/office/drawing/2014/main" id="{A169ECD4-C879-06D3-6F30-A6C2B08CD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8C37C32-8C95-7410-190E-B22D49C339E0}"/>
              </a:ext>
            </a:extLst>
          </p:cNvPr>
          <p:cNvSpPr>
            <a:spLocks noGrp="1" noChangeArrowheads="1"/>
          </p:cNvSpPr>
          <p:nvPr>
            <p:ph type="title"/>
          </p:nvPr>
        </p:nvSpPr>
        <p:spPr/>
        <p:txBody>
          <a:bodyPr/>
          <a:lstStyle/>
          <a:p>
            <a:pPr eaLnBrk="1" hangingPunct="1"/>
            <a:r>
              <a:rPr lang="en-US" altLang="en-US"/>
              <a:t>Methylene Chloride</a:t>
            </a:r>
          </a:p>
        </p:txBody>
      </p:sp>
      <p:sp>
        <p:nvSpPr>
          <p:cNvPr id="54275" name="Rectangle 3">
            <a:extLst>
              <a:ext uri="{FF2B5EF4-FFF2-40B4-BE49-F238E27FC236}">
                <a16:creationId xmlns:a16="http://schemas.microsoft.com/office/drawing/2014/main" id="{F0194E03-9091-1468-1D65-631C41096242}"/>
              </a:ext>
            </a:extLst>
          </p:cNvPr>
          <p:cNvSpPr>
            <a:spLocks noGrp="1" noChangeArrowheads="1"/>
          </p:cNvSpPr>
          <p:nvPr>
            <p:ph type="body" idx="1"/>
          </p:nvPr>
        </p:nvSpPr>
        <p:spPr>
          <a:xfrm>
            <a:off x="609600" y="1219200"/>
            <a:ext cx="8001000" cy="4525963"/>
          </a:xfrm>
        </p:spPr>
        <p:txBody>
          <a:bodyPr/>
          <a:lstStyle/>
          <a:p>
            <a:pPr eaLnBrk="1" hangingPunct="1">
              <a:lnSpc>
                <a:spcPct val="90000"/>
              </a:lnSpc>
            </a:pPr>
            <a:r>
              <a:rPr lang="en-US" altLang="en-US"/>
              <a:t>Organic solvent often used in furniture stripping and spray adhesives.</a:t>
            </a:r>
          </a:p>
          <a:p>
            <a:pPr eaLnBrk="1" hangingPunct="1">
              <a:lnSpc>
                <a:spcPct val="90000"/>
              </a:lnSpc>
            </a:pPr>
            <a:endParaRPr lang="en-US" altLang="en-US" sz="1800"/>
          </a:p>
          <a:p>
            <a:pPr eaLnBrk="1" hangingPunct="1">
              <a:lnSpc>
                <a:spcPct val="90000"/>
              </a:lnSpc>
            </a:pPr>
            <a:r>
              <a:rPr lang="en-US" altLang="en-US"/>
              <a:t>Metabolized to carbon monoxide in the body.</a:t>
            </a:r>
          </a:p>
          <a:p>
            <a:pPr lvl="1" eaLnBrk="1" hangingPunct="1">
              <a:lnSpc>
                <a:spcPct val="90000"/>
              </a:lnSpc>
            </a:pPr>
            <a:r>
              <a:rPr lang="en-US" altLang="en-US" sz="2400"/>
              <a:t>Therefore, concerned about hypoxia in addition to normal CNS solvent effects</a:t>
            </a:r>
          </a:p>
          <a:p>
            <a:pPr lvl="1" eaLnBrk="1" hangingPunct="1">
              <a:lnSpc>
                <a:spcPct val="90000"/>
              </a:lnSpc>
            </a:pPr>
            <a:endParaRPr lang="en-US" altLang="en-US" sz="800"/>
          </a:p>
          <a:p>
            <a:pPr lvl="1" eaLnBrk="1" hangingPunct="1">
              <a:lnSpc>
                <a:spcPct val="90000"/>
              </a:lnSpc>
            </a:pPr>
            <a:r>
              <a:rPr lang="en-US" altLang="en-US" sz="2400"/>
              <a:t>Possible carcinogen</a:t>
            </a:r>
          </a:p>
        </p:txBody>
      </p:sp>
      <p:pic>
        <p:nvPicPr>
          <p:cNvPr id="54276" name="Picture 5" descr="http://img.alibaba.com/photo/10576016/Methylene_Chloride.jpg">
            <a:extLst>
              <a:ext uri="{FF2B5EF4-FFF2-40B4-BE49-F238E27FC236}">
                <a16:creationId xmlns:a16="http://schemas.microsoft.com/office/drawing/2014/main" id="{F7F80BF4-76A0-D1E5-FF99-F281D0699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063" y="3429000"/>
            <a:ext cx="2178050" cy="2552700"/>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eCl04">
            <a:extLst>
              <a:ext uri="{FF2B5EF4-FFF2-40B4-BE49-F238E27FC236}">
                <a16:creationId xmlns:a16="http://schemas.microsoft.com/office/drawing/2014/main" id="{70FEBBCA-21BA-4E12-1638-240BA9C53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2995B85-FFF0-AC67-D97F-833F2B72D438}"/>
              </a:ext>
            </a:extLst>
          </p:cNvPr>
          <p:cNvSpPr>
            <a:spLocks noGrp="1" noChangeArrowheads="1"/>
          </p:cNvSpPr>
          <p:nvPr>
            <p:ph type="title"/>
          </p:nvPr>
        </p:nvSpPr>
        <p:spPr/>
        <p:txBody>
          <a:bodyPr/>
          <a:lstStyle/>
          <a:p>
            <a:pPr eaLnBrk="1" hangingPunct="1"/>
            <a:r>
              <a:rPr lang="en-US" altLang="en-US"/>
              <a:t>Hazard Recognition</a:t>
            </a:r>
          </a:p>
        </p:txBody>
      </p:sp>
      <p:sp>
        <p:nvSpPr>
          <p:cNvPr id="9219" name="Rectangle 3">
            <a:extLst>
              <a:ext uri="{FF2B5EF4-FFF2-40B4-BE49-F238E27FC236}">
                <a16:creationId xmlns:a16="http://schemas.microsoft.com/office/drawing/2014/main" id="{A4A6A657-4927-1B9F-D979-D0ECDBA52001}"/>
              </a:ext>
            </a:extLst>
          </p:cNvPr>
          <p:cNvSpPr>
            <a:spLocks noGrp="1" noChangeArrowheads="1"/>
          </p:cNvSpPr>
          <p:nvPr>
            <p:ph type="body" idx="1"/>
          </p:nvPr>
        </p:nvSpPr>
        <p:spPr>
          <a:xfrm>
            <a:off x="533400" y="1143000"/>
            <a:ext cx="7924800" cy="4525963"/>
          </a:xfrm>
        </p:spPr>
        <p:txBody>
          <a:bodyPr/>
          <a:lstStyle/>
          <a:p>
            <a:pPr eaLnBrk="1" hangingPunct="1"/>
            <a:r>
              <a:rPr lang="en-US" altLang="en-US" b="1"/>
              <a:t>Toxicity</a:t>
            </a:r>
          </a:p>
          <a:p>
            <a:pPr lvl="1" eaLnBrk="1" hangingPunct="1"/>
            <a:r>
              <a:rPr lang="en-US" altLang="en-US"/>
              <a:t>Capacity of a substance to produce harmful effects.</a:t>
            </a:r>
          </a:p>
          <a:p>
            <a:pPr eaLnBrk="1" hangingPunct="1"/>
            <a:endParaRPr lang="en-US" altLang="en-US" sz="2400"/>
          </a:p>
          <a:p>
            <a:pPr eaLnBrk="1" hangingPunct="1"/>
            <a:r>
              <a:rPr lang="en-US" altLang="en-US" b="1"/>
              <a:t>Toxicity + Exposure = Hazard</a:t>
            </a:r>
          </a:p>
          <a:p>
            <a:pPr eaLnBrk="1" hangingPunct="1"/>
            <a:endParaRPr lang="en-US" altLang="en-US" sz="2400"/>
          </a:p>
          <a:p>
            <a:pPr eaLnBrk="1" hangingPunct="1"/>
            <a:r>
              <a:rPr lang="en-US" altLang="en-US"/>
              <a:t>OSH compliance activity is based on hazard, not toxicity.</a:t>
            </a:r>
          </a:p>
        </p:txBody>
      </p:sp>
      <p:pic>
        <p:nvPicPr>
          <p:cNvPr id="9220" name="Picture 6" descr="http://canuckjihad.files.wordpress.com/2009/01/toxic-sign-sas.jpg">
            <a:extLst>
              <a:ext uri="{FF2B5EF4-FFF2-40B4-BE49-F238E27FC236}">
                <a16:creationId xmlns:a16="http://schemas.microsoft.com/office/drawing/2014/main" id="{DE9EB384-F45A-590A-9C8F-48AD57F4E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572000"/>
            <a:ext cx="1836738" cy="1419225"/>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MeCl05">
            <a:extLst>
              <a:ext uri="{FF2B5EF4-FFF2-40B4-BE49-F238E27FC236}">
                <a16:creationId xmlns:a16="http://schemas.microsoft.com/office/drawing/2014/main" id="{D72E496D-CF16-B733-1A25-456E07E72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6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MeCl09">
            <a:extLst>
              <a:ext uri="{FF2B5EF4-FFF2-40B4-BE49-F238E27FC236}">
                <a16:creationId xmlns:a16="http://schemas.microsoft.com/office/drawing/2014/main" id="{CCA29E53-2097-D654-6CB9-C071D9F706AE}"/>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4786B00-8793-F768-3418-0BC18F717011}"/>
              </a:ext>
            </a:extLst>
          </p:cNvPr>
          <p:cNvSpPr>
            <a:spLocks noGrp="1" noChangeArrowheads="1"/>
          </p:cNvSpPr>
          <p:nvPr>
            <p:ph type="title"/>
          </p:nvPr>
        </p:nvSpPr>
        <p:spPr/>
        <p:txBody>
          <a:bodyPr/>
          <a:lstStyle/>
          <a:p>
            <a:pPr eaLnBrk="1" hangingPunct="1"/>
            <a:r>
              <a:rPr lang="en-US" altLang="en-US"/>
              <a:t>Isocyanates</a:t>
            </a:r>
          </a:p>
        </p:txBody>
      </p:sp>
      <p:sp>
        <p:nvSpPr>
          <p:cNvPr id="58371" name="Rectangle 3">
            <a:extLst>
              <a:ext uri="{FF2B5EF4-FFF2-40B4-BE49-F238E27FC236}">
                <a16:creationId xmlns:a16="http://schemas.microsoft.com/office/drawing/2014/main" id="{C7FEBE7F-01C9-A9B8-E886-E6659EFBF61B}"/>
              </a:ext>
            </a:extLst>
          </p:cNvPr>
          <p:cNvSpPr>
            <a:spLocks noGrp="1" noChangeArrowheads="1"/>
          </p:cNvSpPr>
          <p:nvPr>
            <p:ph type="body" idx="1"/>
          </p:nvPr>
        </p:nvSpPr>
        <p:spPr>
          <a:xfrm>
            <a:off x="609600" y="1143000"/>
            <a:ext cx="7924800" cy="4525963"/>
          </a:xfrm>
        </p:spPr>
        <p:txBody>
          <a:bodyPr/>
          <a:lstStyle/>
          <a:p>
            <a:pPr eaLnBrk="1" hangingPunct="1"/>
            <a:r>
              <a:rPr lang="en-US" altLang="en-US" sz="2400"/>
              <a:t>Intermediaries in the production of polyurethane</a:t>
            </a:r>
          </a:p>
          <a:p>
            <a:pPr lvl="1" eaLnBrk="1" hangingPunct="1"/>
            <a:r>
              <a:rPr lang="en-US" altLang="en-US" sz="2000"/>
              <a:t>Seen in paints and coatings, foams, and other “two-part” chemicals mixes</a:t>
            </a:r>
          </a:p>
          <a:p>
            <a:pPr lvl="1" eaLnBrk="1" hangingPunct="1"/>
            <a:r>
              <a:rPr lang="en-US" altLang="en-US" sz="2000"/>
              <a:t>TDI, MDI, HDI</a:t>
            </a:r>
          </a:p>
          <a:p>
            <a:pPr eaLnBrk="1" hangingPunct="1"/>
            <a:endParaRPr lang="en-US" altLang="en-US" sz="2400"/>
          </a:p>
          <a:p>
            <a:pPr eaLnBrk="1" hangingPunct="1"/>
            <a:r>
              <a:rPr lang="en-US" altLang="en-US" sz="2400"/>
              <a:t>Primary effect is eye, nose, and throat irritation</a:t>
            </a:r>
          </a:p>
          <a:p>
            <a:pPr eaLnBrk="1" hangingPunct="1"/>
            <a:endParaRPr lang="en-US" altLang="en-US" sz="2400"/>
          </a:p>
          <a:p>
            <a:pPr eaLnBrk="1" hangingPunct="1">
              <a:spcBef>
                <a:spcPct val="0"/>
              </a:spcBef>
              <a:spcAft>
                <a:spcPct val="0"/>
              </a:spcAft>
            </a:pPr>
            <a:r>
              <a:rPr lang="en-US" altLang="en-US" sz="2400"/>
              <a:t>5-10% of employees may become </a:t>
            </a:r>
          </a:p>
          <a:p>
            <a:pPr eaLnBrk="1" hangingPunct="1">
              <a:spcBef>
                <a:spcPct val="0"/>
              </a:spcBef>
              <a:spcAft>
                <a:spcPct val="0"/>
              </a:spcAft>
              <a:buFont typeface="Wingdings" panose="05000000000000000000" pitchFamily="2" charset="2"/>
              <a:buNone/>
            </a:pPr>
            <a:r>
              <a:rPr lang="en-US" altLang="en-US" sz="2400"/>
              <a:t>    sensitized and experience asthma at </a:t>
            </a:r>
          </a:p>
          <a:p>
            <a:pPr eaLnBrk="1" hangingPunct="1">
              <a:spcBef>
                <a:spcPct val="0"/>
              </a:spcBef>
              <a:spcAft>
                <a:spcPct val="0"/>
              </a:spcAft>
              <a:buFont typeface="Wingdings" panose="05000000000000000000" pitchFamily="2" charset="2"/>
              <a:buNone/>
            </a:pPr>
            <a:r>
              <a:rPr lang="en-US" altLang="en-US" sz="2400" b="1"/>
              <a:t>    very low </a:t>
            </a:r>
            <a:r>
              <a:rPr lang="en-US" altLang="en-US" sz="2400"/>
              <a:t>levels.</a:t>
            </a:r>
          </a:p>
        </p:txBody>
      </p:sp>
      <p:pic>
        <p:nvPicPr>
          <p:cNvPr id="58372" name="Picture 7" descr="http://www.occupationalasthma.com/images/isocyanates.jpg">
            <a:extLst>
              <a:ext uri="{FF2B5EF4-FFF2-40B4-BE49-F238E27FC236}">
                <a16:creationId xmlns:a16="http://schemas.microsoft.com/office/drawing/2014/main" id="{AD7D5488-EF34-19DF-44AB-1350C7A8B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733800"/>
            <a:ext cx="21907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1A41E45-E4AD-B777-4B44-4DE709937A00}"/>
              </a:ext>
            </a:extLst>
          </p:cNvPr>
          <p:cNvSpPr>
            <a:spLocks noGrp="1" noChangeArrowheads="1"/>
          </p:cNvSpPr>
          <p:nvPr>
            <p:ph type="title"/>
          </p:nvPr>
        </p:nvSpPr>
        <p:spPr/>
        <p:txBody>
          <a:bodyPr/>
          <a:lstStyle/>
          <a:p>
            <a:pPr eaLnBrk="1" hangingPunct="1"/>
            <a:r>
              <a:rPr lang="en-US" altLang="en-US"/>
              <a:t>Asbestos</a:t>
            </a:r>
          </a:p>
        </p:txBody>
      </p:sp>
      <p:sp>
        <p:nvSpPr>
          <p:cNvPr id="59395" name="Rectangle 3">
            <a:extLst>
              <a:ext uri="{FF2B5EF4-FFF2-40B4-BE49-F238E27FC236}">
                <a16:creationId xmlns:a16="http://schemas.microsoft.com/office/drawing/2014/main" id="{C0CB2F2C-7DAE-49B5-0428-6DF974770542}"/>
              </a:ext>
            </a:extLst>
          </p:cNvPr>
          <p:cNvSpPr>
            <a:spLocks noGrp="1" noChangeArrowheads="1"/>
          </p:cNvSpPr>
          <p:nvPr>
            <p:ph type="body" idx="1"/>
          </p:nvPr>
        </p:nvSpPr>
        <p:spPr>
          <a:xfrm>
            <a:off x="609600" y="1143000"/>
            <a:ext cx="7924800" cy="4525963"/>
          </a:xfrm>
        </p:spPr>
        <p:txBody>
          <a:bodyPr/>
          <a:lstStyle/>
          <a:p>
            <a:pPr eaLnBrk="1" hangingPunct="1"/>
            <a:r>
              <a:rPr lang="en-US" altLang="en-US" sz="2400"/>
              <a:t>Mineral silicates that are fibrous in nature and can be woven</a:t>
            </a:r>
          </a:p>
          <a:p>
            <a:pPr eaLnBrk="1" hangingPunct="1"/>
            <a:endParaRPr lang="en-US" altLang="en-US" sz="2400"/>
          </a:p>
          <a:p>
            <a:pPr eaLnBrk="1" hangingPunct="1"/>
            <a:r>
              <a:rPr lang="en-US" altLang="en-US" sz="2400"/>
              <a:t>Fibers are very aerodynamic and tend to deposit in the lower respiratory tract</a:t>
            </a:r>
          </a:p>
          <a:p>
            <a:pPr eaLnBrk="1" hangingPunct="1"/>
            <a:endParaRPr lang="en-US" altLang="en-US" sz="2400"/>
          </a:p>
          <a:p>
            <a:pPr eaLnBrk="1" hangingPunct="1"/>
            <a:r>
              <a:rPr lang="en-US" altLang="en-US" sz="2400"/>
              <a:t>Health effects:</a:t>
            </a:r>
          </a:p>
          <a:p>
            <a:pPr lvl="1" eaLnBrk="1" hangingPunct="1"/>
            <a:r>
              <a:rPr lang="en-US" altLang="en-US" sz="2000"/>
              <a:t>Asbestosis (progressive restrictive lung disease)</a:t>
            </a:r>
          </a:p>
          <a:p>
            <a:pPr lvl="1" eaLnBrk="1" hangingPunct="1"/>
            <a:endParaRPr lang="en-US" altLang="en-US" sz="500"/>
          </a:p>
          <a:p>
            <a:pPr lvl="1" eaLnBrk="1" hangingPunct="1"/>
            <a:r>
              <a:rPr lang="en-US" altLang="en-US" sz="2000"/>
              <a:t>Cancer (lung cancer and mesothelioma)</a:t>
            </a:r>
          </a:p>
          <a:p>
            <a:pPr lvl="1" eaLnBrk="1" hangingPunct="1"/>
            <a:endParaRPr lang="en-US" altLang="en-US" sz="500"/>
          </a:p>
          <a:p>
            <a:pPr lvl="1" eaLnBrk="1" hangingPunct="1"/>
            <a:r>
              <a:rPr lang="en-US" altLang="en-US" sz="2000"/>
              <a:t>Synergistic effects between asbestos exposure and cigarette smoke</a:t>
            </a:r>
          </a:p>
        </p:txBody>
      </p:sp>
      <p:pic>
        <p:nvPicPr>
          <p:cNvPr id="59396" name="Picture 5" descr="http://www.builderbill-diy-help.com/image-files/asbestos-fibre-roof.jpg">
            <a:extLst>
              <a:ext uri="{FF2B5EF4-FFF2-40B4-BE49-F238E27FC236}">
                <a16:creationId xmlns:a16="http://schemas.microsoft.com/office/drawing/2014/main" id="{C1E38C89-C91F-4E11-DB03-454373BCA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895600"/>
            <a:ext cx="1738313" cy="1028700"/>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asbestos04">
            <a:extLst>
              <a:ext uri="{FF2B5EF4-FFF2-40B4-BE49-F238E27FC236}">
                <a16:creationId xmlns:a16="http://schemas.microsoft.com/office/drawing/2014/main" id="{7FFEBF76-DD51-C9F2-9B74-7187733F4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asbestos03">
            <a:extLst>
              <a:ext uri="{FF2B5EF4-FFF2-40B4-BE49-F238E27FC236}">
                <a16:creationId xmlns:a16="http://schemas.microsoft.com/office/drawing/2014/main" id="{8C24C9BB-3348-CDDF-8ADE-E2EAA654165F}"/>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asbestos06">
            <a:extLst>
              <a:ext uri="{FF2B5EF4-FFF2-40B4-BE49-F238E27FC236}">
                <a16:creationId xmlns:a16="http://schemas.microsoft.com/office/drawing/2014/main" id="{53B8C3E9-FDDB-67EA-DEA6-2F6098708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67DDA98A-659B-9133-87C6-6DC64D72FC79}"/>
              </a:ext>
            </a:extLst>
          </p:cNvPr>
          <p:cNvSpPr>
            <a:spLocks noGrp="1" noChangeArrowheads="1"/>
          </p:cNvSpPr>
          <p:nvPr>
            <p:ph type="title"/>
          </p:nvPr>
        </p:nvSpPr>
        <p:spPr/>
        <p:txBody>
          <a:bodyPr/>
          <a:lstStyle/>
          <a:p>
            <a:pPr eaLnBrk="1" hangingPunct="1"/>
            <a:r>
              <a:rPr lang="en-US" altLang="en-US"/>
              <a:t>Cotton Dust</a:t>
            </a:r>
          </a:p>
        </p:txBody>
      </p:sp>
      <p:sp>
        <p:nvSpPr>
          <p:cNvPr id="63491" name="Rectangle 3">
            <a:extLst>
              <a:ext uri="{FF2B5EF4-FFF2-40B4-BE49-F238E27FC236}">
                <a16:creationId xmlns:a16="http://schemas.microsoft.com/office/drawing/2014/main" id="{59216E64-7BDC-D8CB-3B4B-CA5391F5CAA2}"/>
              </a:ext>
            </a:extLst>
          </p:cNvPr>
          <p:cNvSpPr>
            <a:spLocks noGrp="1" noChangeArrowheads="1"/>
          </p:cNvSpPr>
          <p:nvPr>
            <p:ph type="body" idx="1"/>
          </p:nvPr>
        </p:nvSpPr>
        <p:spPr>
          <a:xfrm>
            <a:off x="533400" y="1219200"/>
            <a:ext cx="7924800" cy="4525963"/>
          </a:xfrm>
        </p:spPr>
        <p:txBody>
          <a:bodyPr/>
          <a:lstStyle/>
          <a:p>
            <a:pPr eaLnBrk="1" hangingPunct="1">
              <a:lnSpc>
                <a:spcPct val="90000"/>
              </a:lnSpc>
            </a:pPr>
            <a:r>
              <a:rPr lang="en-US" altLang="en-US" sz="2400"/>
              <a:t>Employees exposed to excessive cotton dust or other natural dusts (flax, hemp) may develop Byssinosis.</a:t>
            </a:r>
          </a:p>
          <a:p>
            <a:pPr eaLnBrk="1" hangingPunct="1">
              <a:lnSpc>
                <a:spcPct val="90000"/>
              </a:lnSpc>
            </a:pPr>
            <a:endParaRPr lang="en-US" altLang="en-US" sz="800"/>
          </a:p>
          <a:p>
            <a:pPr lvl="1" eaLnBrk="1" hangingPunct="1">
              <a:lnSpc>
                <a:spcPct val="90000"/>
              </a:lnSpc>
            </a:pPr>
            <a:r>
              <a:rPr lang="en-US" altLang="en-US" sz="2000"/>
              <a:t>Causes chest tightness, cough, and difficulty breathing among the textile workers.</a:t>
            </a:r>
          </a:p>
          <a:p>
            <a:pPr lvl="1" eaLnBrk="1" hangingPunct="1">
              <a:lnSpc>
                <a:spcPct val="90000"/>
              </a:lnSpc>
            </a:pPr>
            <a:endParaRPr lang="en-US" altLang="en-US" sz="1000"/>
          </a:p>
          <a:p>
            <a:pPr lvl="1" eaLnBrk="1" hangingPunct="1">
              <a:lnSpc>
                <a:spcPct val="90000"/>
              </a:lnSpc>
            </a:pPr>
            <a:r>
              <a:rPr lang="en-US" altLang="en-US" sz="2000"/>
              <a:t>Dust causes the release of histamine and contains endotoxins that activates the complement system, causing broncho-constriction.</a:t>
            </a:r>
          </a:p>
          <a:p>
            <a:pPr lvl="1" eaLnBrk="1" hangingPunct="1">
              <a:lnSpc>
                <a:spcPct val="90000"/>
              </a:lnSpc>
            </a:pPr>
            <a:endParaRPr lang="en-US" altLang="en-US" sz="1000"/>
          </a:p>
          <a:p>
            <a:pPr lvl="1" eaLnBrk="1" hangingPunct="1">
              <a:lnSpc>
                <a:spcPct val="90000"/>
              </a:lnSpc>
            </a:pPr>
            <a:r>
              <a:rPr lang="en-US" altLang="en-US" sz="2000"/>
              <a:t>Symptoms are worse on the first day </a:t>
            </a:r>
          </a:p>
          <a:p>
            <a:pPr lvl="1" eaLnBrk="1" hangingPunct="1">
              <a:lnSpc>
                <a:spcPct val="90000"/>
              </a:lnSpc>
              <a:buFont typeface="Symbol" panose="05050102010706020507" pitchFamily="18" charset="2"/>
              <a:buNone/>
            </a:pPr>
            <a:r>
              <a:rPr lang="en-US" altLang="en-US" sz="2000"/>
              <a:t>    back at work following the weekend </a:t>
            </a:r>
          </a:p>
          <a:p>
            <a:pPr lvl="1" eaLnBrk="1" hangingPunct="1">
              <a:lnSpc>
                <a:spcPct val="90000"/>
              </a:lnSpc>
              <a:buFont typeface="Symbol" panose="05050102010706020507" pitchFamily="18" charset="2"/>
              <a:buNone/>
            </a:pPr>
            <a:r>
              <a:rPr lang="en-US" altLang="en-US" sz="2000"/>
              <a:t>    “Monday fever.”</a:t>
            </a:r>
          </a:p>
        </p:txBody>
      </p:sp>
      <p:pic>
        <p:nvPicPr>
          <p:cNvPr id="63492" name="Picture 9" descr="http://www.allercotton.com/images/cotton-boll.jpg">
            <a:extLst>
              <a:ext uri="{FF2B5EF4-FFF2-40B4-BE49-F238E27FC236}">
                <a16:creationId xmlns:a16="http://schemas.microsoft.com/office/drawing/2014/main" id="{42418E63-9C8B-D330-CEE7-90F070452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657600"/>
            <a:ext cx="23907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OTTON 5">
            <a:extLst>
              <a:ext uri="{FF2B5EF4-FFF2-40B4-BE49-F238E27FC236}">
                <a16:creationId xmlns:a16="http://schemas.microsoft.com/office/drawing/2014/main" id="{44C76F21-3DED-1056-4A1D-4C8575D79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OTTON 7">
            <a:extLst>
              <a:ext uri="{FF2B5EF4-FFF2-40B4-BE49-F238E27FC236}">
                <a16:creationId xmlns:a16="http://schemas.microsoft.com/office/drawing/2014/main" id="{BBD73714-5589-85CE-CBE6-0BBAB0562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9F72A88-AE9D-9746-6C92-6BC0457D2D7F}"/>
              </a:ext>
            </a:extLst>
          </p:cNvPr>
          <p:cNvSpPr>
            <a:spLocks noGrp="1" noChangeArrowheads="1"/>
          </p:cNvSpPr>
          <p:nvPr>
            <p:ph type="title"/>
          </p:nvPr>
        </p:nvSpPr>
        <p:spPr/>
        <p:txBody>
          <a:bodyPr/>
          <a:lstStyle/>
          <a:p>
            <a:pPr eaLnBrk="1" hangingPunct="1"/>
            <a:r>
              <a:rPr lang="en-US" altLang="en-US"/>
              <a:t>Classes of Toxic Substances</a:t>
            </a:r>
          </a:p>
        </p:txBody>
      </p:sp>
      <p:sp>
        <p:nvSpPr>
          <p:cNvPr id="10243" name="Rectangle 3">
            <a:extLst>
              <a:ext uri="{FF2B5EF4-FFF2-40B4-BE49-F238E27FC236}">
                <a16:creationId xmlns:a16="http://schemas.microsoft.com/office/drawing/2014/main" id="{81BC51F4-27D2-9317-E3A2-6E03175D8414}"/>
              </a:ext>
            </a:extLst>
          </p:cNvPr>
          <p:cNvSpPr>
            <a:spLocks noGrp="1" noChangeArrowheads="1"/>
          </p:cNvSpPr>
          <p:nvPr>
            <p:ph type="body" idx="1"/>
          </p:nvPr>
        </p:nvSpPr>
        <p:spPr/>
        <p:txBody>
          <a:bodyPr/>
          <a:lstStyle/>
          <a:p>
            <a:pPr eaLnBrk="1" hangingPunct="1">
              <a:lnSpc>
                <a:spcPct val="150000"/>
              </a:lnSpc>
            </a:pPr>
            <a:r>
              <a:rPr lang="en-US" altLang="en-US"/>
              <a:t>Asphyxiants</a:t>
            </a:r>
          </a:p>
          <a:p>
            <a:pPr eaLnBrk="1" hangingPunct="1">
              <a:lnSpc>
                <a:spcPct val="150000"/>
              </a:lnSpc>
            </a:pPr>
            <a:r>
              <a:rPr lang="en-US" altLang="en-US"/>
              <a:t>Metals</a:t>
            </a:r>
          </a:p>
          <a:p>
            <a:pPr eaLnBrk="1" hangingPunct="1">
              <a:lnSpc>
                <a:spcPct val="150000"/>
              </a:lnSpc>
            </a:pPr>
            <a:r>
              <a:rPr lang="en-US" altLang="en-US"/>
              <a:t>Organic solvents</a:t>
            </a:r>
          </a:p>
          <a:p>
            <a:pPr eaLnBrk="1" hangingPunct="1">
              <a:lnSpc>
                <a:spcPct val="150000"/>
              </a:lnSpc>
            </a:pPr>
            <a:r>
              <a:rPr lang="en-US" altLang="en-US"/>
              <a:t>Pesticides</a:t>
            </a:r>
          </a:p>
          <a:p>
            <a:pPr eaLnBrk="1" hangingPunct="1">
              <a:lnSpc>
                <a:spcPct val="150000"/>
              </a:lnSpc>
            </a:pPr>
            <a:r>
              <a:rPr lang="en-US" altLang="en-US"/>
              <a:t>Particulates: dusts/fibers</a:t>
            </a:r>
          </a:p>
          <a:p>
            <a:pPr eaLnBrk="1" hangingPunct="1">
              <a:lnSpc>
                <a:spcPct val="150000"/>
              </a:lnSpc>
            </a:pPr>
            <a:r>
              <a:rPr lang="en-US" altLang="en-US"/>
              <a:t>Other chemicals</a:t>
            </a:r>
          </a:p>
        </p:txBody>
      </p:sp>
      <p:pic>
        <p:nvPicPr>
          <p:cNvPr id="10244" name="Picture 4" descr="in00455_">
            <a:extLst>
              <a:ext uri="{FF2B5EF4-FFF2-40B4-BE49-F238E27FC236}">
                <a16:creationId xmlns:a16="http://schemas.microsoft.com/office/drawing/2014/main" id="{51473AA7-06EE-2A58-1335-EBED19B5E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667000"/>
            <a:ext cx="2740025"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OTTON 9">
            <a:extLst>
              <a:ext uri="{FF2B5EF4-FFF2-40B4-BE49-F238E27FC236}">
                <a16:creationId xmlns:a16="http://schemas.microsoft.com/office/drawing/2014/main" id="{BBA6B2A1-34F7-DEA0-457E-167C53ED5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6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AD36878-EEDB-9A74-A0A6-54F200EE8064}"/>
              </a:ext>
            </a:extLst>
          </p:cNvPr>
          <p:cNvSpPr>
            <a:spLocks noGrp="1" noChangeArrowheads="1"/>
          </p:cNvSpPr>
          <p:nvPr>
            <p:ph type="title"/>
          </p:nvPr>
        </p:nvSpPr>
        <p:spPr/>
        <p:txBody>
          <a:bodyPr/>
          <a:lstStyle/>
          <a:p>
            <a:pPr eaLnBrk="1" hangingPunct="1"/>
            <a:r>
              <a:rPr lang="en-US" altLang="en-US"/>
              <a:t>Biological Exposure Indices (BEI)</a:t>
            </a:r>
          </a:p>
        </p:txBody>
      </p:sp>
      <p:sp>
        <p:nvSpPr>
          <p:cNvPr id="68611" name="Rectangle 3">
            <a:extLst>
              <a:ext uri="{FF2B5EF4-FFF2-40B4-BE49-F238E27FC236}">
                <a16:creationId xmlns:a16="http://schemas.microsoft.com/office/drawing/2014/main" id="{6EC1D2A9-AA54-8677-3C58-7BE2813A588F}"/>
              </a:ext>
            </a:extLst>
          </p:cNvPr>
          <p:cNvSpPr>
            <a:spLocks noGrp="1" noChangeArrowheads="1"/>
          </p:cNvSpPr>
          <p:nvPr>
            <p:ph type="body" idx="1"/>
          </p:nvPr>
        </p:nvSpPr>
        <p:spPr>
          <a:xfrm>
            <a:off x="533400" y="1219200"/>
            <a:ext cx="7924800" cy="4525963"/>
          </a:xfrm>
        </p:spPr>
        <p:txBody>
          <a:bodyPr/>
          <a:lstStyle/>
          <a:p>
            <a:pPr eaLnBrk="1" hangingPunct="1"/>
            <a:r>
              <a:rPr lang="en-US" altLang="en-US" sz="2400"/>
              <a:t>Published by ACGIH, they are guidance values for assessing biological monitoring results.</a:t>
            </a:r>
          </a:p>
          <a:p>
            <a:pPr eaLnBrk="1" hangingPunct="1"/>
            <a:endParaRPr lang="en-US" altLang="en-US" sz="2400"/>
          </a:p>
          <a:p>
            <a:pPr eaLnBrk="1" hangingPunct="1"/>
            <a:r>
              <a:rPr lang="en-US" altLang="en-US" sz="2400"/>
              <a:t>Some commonly used BEI’s:</a:t>
            </a:r>
          </a:p>
          <a:p>
            <a:pPr lvl="1" eaLnBrk="1" hangingPunct="1"/>
            <a:r>
              <a:rPr lang="en-US" altLang="en-US" sz="2200"/>
              <a:t>Pesticides – Acetylcholinesterase activity in RBC’s.</a:t>
            </a:r>
          </a:p>
          <a:p>
            <a:pPr lvl="1" eaLnBrk="1" hangingPunct="1"/>
            <a:r>
              <a:rPr lang="en-US" altLang="en-US" sz="2200"/>
              <a:t>CO – COHb in blood</a:t>
            </a:r>
          </a:p>
          <a:p>
            <a:pPr lvl="1" eaLnBrk="1" hangingPunct="1"/>
            <a:r>
              <a:rPr lang="en-US" altLang="en-US" sz="2200"/>
              <a:t>Lead – lead in blood/ZPP in blood</a:t>
            </a:r>
          </a:p>
          <a:p>
            <a:pPr lvl="1" eaLnBrk="1" hangingPunct="1"/>
            <a:r>
              <a:rPr lang="en-US" altLang="en-US" sz="2200"/>
              <a:t>Mercury – inorganic mercury in blood or urine</a:t>
            </a:r>
          </a:p>
          <a:p>
            <a:pPr lvl="1" eaLnBrk="1" hangingPunct="1">
              <a:buFont typeface="Symbol" panose="05050102010706020507" pitchFamily="18" charset="2"/>
              <a:buNone/>
            </a:pPr>
            <a:endParaRPr lang="en-US" altLang="en-US" sz="2200"/>
          </a:p>
          <a:p>
            <a:pPr lvl="1" eaLnBrk="1" hangingPunct="1"/>
            <a:endParaRPr lang="en-US" altLang="en-US" sz="2200"/>
          </a:p>
        </p:txBody>
      </p:sp>
      <p:pic>
        <p:nvPicPr>
          <p:cNvPr id="68612" name="Picture 7" descr="Product Photo">
            <a:extLst>
              <a:ext uri="{FF2B5EF4-FFF2-40B4-BE49-F238E27FC236}">
                <a16:creationId xmlns:a16="http://schemas.microsoft.com/office/drawing/2014/main" id="{17E84592-FDAE-065B-4879-4B0A4D3EF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267200"/>
            <a:ext cx="1181100" cy="1700213"/>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A4A8EA42-E11F-8DF2-683B-DABEF7654FF4}"/>
              </a:ext>
            </a:extLst>
          </p:cNvPr>
          <p:cNvSpPr>
            <a:spLocks noGrp="1" noChangeArrowheads="1"/>
          </p:cNvSpPr>
          <p:nvPr>
            <p:ph type="title"/>
          </p:nvPr>
        </p:nvSpPr>
        <p:spPr/>
        <p:txBody>
          <a:bodyPr/>
          <a:lstStyle/>
          <a:p>
            <a:pPr eaLnBrk="1" hangingPunct="1"/>
            <a:r>
              <a:rPr lang="en-US" altLang="en-US"/>
              <a:t>BEI for Carbon Monoxide</a:t>
            </a:r>
          </a:p>
        </p:txBody>
      </p:sp>
      <p:sp>
        <p:nvSpPr>
          <p:cNvPr id="69635" name="Rectangle 3">
            <a:extLst>
              <a:ext uri="{FF2B5EF4-FFF2-40B4-BE49-F238E27FC236}">
                <a16:creationId xmlns:a16="http://schemas.microsoft.com/office/drawing/2014/main" id="{3854EBEB-054C-5894-553F-D2423D2835C4}"/>
              </a:ext>
            </a:extLst>
          </p:cNvPr>
          <p:cNvSpPr>
            <a:spLocks noGrp="1" noChangeArrowheads="1"/>
          </p:cNvSpPr>
          <p:nvPr>
            <p:ph type="body" idx="1"/>
          </p:nvPr>
        </p:nvSpPr>
        <p:spPr>
          <a:xfrm>
            <a:off x="609600" y="1219200"/>
            <a:ext cx="8153400" cy="4525963"/>
          </a:xfrm>
        </p:spPr>
        <p:txBody>
          <a:bodyPr/>
          <a:lstStyle/>
          <a:p>
            <a:pPr eaLnBrk="1" hangingPunct="1"/>
            <a:r>
              <a:rPr lang="en-US" altLang="en-US"/>
              <a:t>Can use formulas for estimating the CO exposure given a particular COHb measurement.  </a:t>
            </a:r>
            <a:endParaRPr lang="en-US" altLang="en-US" sz="300"/>
          </a:p>
          <a:p>
            <a:pPr lvl="1" eaLnBrk="1" hangingPunct="1"/>
            <a:r>
              <a:rPr lang="en-US" altLang="en-US" sz="2400"/>
              <a:t>Must know the following parameters:</a:t>
            </a:r>
          </a:p>
          <a:p>
            <a:pPr lvl="2" eaLnBrk="1" hangingPunct="1"/>
            <a:r>
              <a:rPr lang="en-US" altLang="en-US" sz="2000" i="0"/>
              <a:t>COHb concentration in blood</a:t>
            </a:r>
          </a:p>
          <a:p>
            <a:pPr lvl="2" eaLnBrk="1" hangingPunct="1"/>
            <a:r>
              <a:rPr lang="en-US" altLang="en-US" sz="2000" i="0"/>
              <a:t>Time delay between last exposure and biological sample</a:t>
            </a:r>
          </a:p>
          <a:p>
            <a:pPr lvl="2" eaLnBrk="1" hangingPunct="1"/>
            <a:r>
              <a:rPr lang="en-US" altLang="en-US" sz="2000" i="0"/>
              <a:t>Number of hours worked (exposed)</a:t>
            </a:r>
          </a:p>
        </p:txBody>
      </p:sp>
      <p:pic>
        <p:nvPicPr>
          <p:cNvPr id="69636" name="Picture 5" descr="http://www.hoseonebfd.org/SAFETY/files/co/carbonmonoxide1.jpg">
            <a:extLst>
              <a:ext uri="{FF2B5EF4-FFF2-40B4-BE49-F238E27FC236}">
                <a16:creationId xmlns:a16="http://schemas.microsoft.com/office/drawing/2014/main" id="{8E34298F-F6F9-6C48-BA93-CAF5C03B8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1480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F29D351-5D93-2B56-0B43-4E943310F58A}"/>
              </a:ext>
            </a:extLst>
          </p:cNvPr>
          <p:cNvSpPr>
            <a:spLocks noGrp="1" noChangeArrowheads="1"/>
          </p:cNvSpPr>
          <p:nvPr>
            <p:ph type="title"/>
          </p:nvPr>
        </p:nvSpPr>
        <p:spPr/>
        <p:txBody>
          <a:bodyPr/>
          <a:lstStyle/>
          <a:p>
            <a:pPr eaLnBrk="1" hangingPunct="1"/>
            <a:r>
              <a:rPr lang="en-US" altLang="en-US"/>
              <a:t>Case Studies</a:t>
            </a:r>
          </a:p>
        </p:txBody>
      </p:sp>
      <p:sp>
        <p:nvSpPr>
          <p:cNvPr id="70659" name="Rectangle 3">
            <a:extLst>
              <a:ext uri="{FF2B5EF4-FFF2-40B4-BE49-F238E27FC236}">
                <a16:creationId xmlns:a16="http://schemas.microsoft.com/office/drawing/2014/main" id="{8FC539AE-FD71-2388-55C7-0A88632AEA4B}"/>
              </a:ext>
            </a:extLst>
          </p:cNvPr>
          <p:cNvSpPr>
            <a:spLocks noGrp="1" noChangeArrowheads="1"/>
          </p:cNvSpPr>
          <p:nvPr>
            <p:ph type="body" idx="1"/>
          </p:nvPr>
        </p:nvSpPr>
        <p:spPr>
          <a:xfrm>
            <a:off x="609600" y="1219200"/>
            <a:ext cx="7924800" cy="4525963"/>
          </a:xfrm>
        </p:spPr>
        <p:txBody>
          <a:bodyPr/>
          <a:lstStyle/>
          <a:p>
            <a:pPr eaLnBrk="1" hangingPunct="1"/>
            <a:r>
              <a:rPr lang="en-US" altLang="en-US"/>
              <a:t>Evaluate each case study and answer the following questions:</a:t>
            </a:r>
          </a:p>
          <a:p>
            <a:pPr lvl="1" eaLnBrk="1" hangingPunct="1"/>
            <a:r>
              <a:rPr lang="en-US" altLang="en-US" sz="2400"/>
              <a:t>What’s the hazard?</a:t>
            </a:r>
          </a:p>
          <a:p>
            <a:pPr lvl="1" eaLnBrk="1" hangingPunct="1"/>
            <a:r>
              <a:rPr lang="en-US" altLang="en-US" sz="2400"/>
              <a:t>What the mechanism of action and the resulting injuries or illnesses?</a:t>
            </a:r>
          </a:p>
          <a:p>
            <a:pPr lvl="1" eaLnBrk="1" hangingPunct="1"/>
            <a:r>
              <a:rPr lang="en-US" altLang="en-US" sz="2400"/>
              <a:t>Which OSH standards have likely been</a:t>
            </a:r>
          </a:p>
          <a:p>
            <a:pPr lvl="1" eaLnBrk="1" hangingPunct="1">
              <a:buFont typeface="Symbol" panose="05050102010706020507" pitchFamily="18" charset="2"/>
              <a:buNone/>
            </a:pPr>
            <a:r>
              <a:rPr lang="en-US" altLang="en-US" sz="2400"/>
              <a:t>    violated?</a:t>
            </a:r>
          </a:p>
          <a:p>
            <a:pPr lvl="1" eaLnBrk="1" hangingPunct="1">
              <a:buFont typeface="Symbol" panose="05050102010706020507" pitchFamily="18" charset="2"/>
              <a:buNone/>
            </a:pPr>
            <a:endParaRPr lang="en-US" altLang="en-US" sz="2400"/>
          </a:p>
        </p:txBody>
      </p:sp>
      <p:pic>
        <p:nvPicPr>
          <p:cNvPr id="70660" name="Picture 7" descr="http://school.discoveryeducation.com/clipart/images/question.gif">
            <a:extLst>
              <a:ext uri="{FF2B5EF4-FFF2-40B4-BE49-F238E27FC236}">
                <a16:creationId xmlns:a16="http://schemas.microsoft.com/office/drawing/2014/main" id="{2D4BF652-519E-D582-EA1F-4F54F854D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124200"/>
            <a:ext cx="13271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870AF5C-B73B-1511-387C-29A96B55039C}"/>
              </a:ext>
            </a:extLst>
          </p:cNvPr>
          <p:cNvSpPr>
            <a:spLocks noGrp="1" noChangeArrowheads="1"/>
          </p:cNvSpPr>
          <p:nvPr>
            <p:ph type="title"/>
          </p:nvPr>
        </p:nvSpPr>
        <p:spPr/>
        <p:txBody>
          <a:bodyPr/>
          <a:lstStyle/>
          <a:p>
            <a:pPr eaLnBrk="1" hangingPunct="1"/>
            <a:r>
              <a:rPr lang="en-US" altLang="en-US"/>
              <a:t>Case Study #1</a:t>
            </a:r>
          </a:p>
        </p:txBody>
      </p:sp>
      <p:sp>
        <p:nvSpPr>
          <p:cNvPr id="71683" name="Rectangle 3">
            <a:extLst>
              <a:ext uri="{FF2B5EF4-FFF2-40B4-BE49-F238E27FC236}">
                <a16:creationId xmlns:a16="http://schemas.microsoft.com/office/drawing/2014/main" id="{A3041F2D-BD39-DD46-6521-2071499C0E65}"/>
              </a:ext>
            </a:extLst>
          </p:cNvPr>
          <p:cNvSpPr>
            <a:spLocks noGrp="1" noChangeArrowheads="1"/>
          </p:cNvSpPr>
          <p:nvPr>
            <p:ph type="body" idx="1"/>
          </p:nvPr>
        </p:nvSpPr>
        <p:spPr/>
        <p:txBody>
          <a:bodyPr/>
          <a:lstStyle/>
          <a:p>
            <a:pPr eaLnBrk="1" hangingPunct="1">
              <a:lnSpc>
                <a:spcPct val="90000"/>
              </a:lnSpc>
            </a:pPr>
            <a:r>
              <a:rPr lang="en-US" altLang="en-US" sz="2200"/>
              <a:t>Employees of a synthetic fiber manufacturing plant use toluene during the extrusion process.</a:t>
            </a:r>
          </a:p>
          <a:p>
            <a:pPr eaLnBrk="1" hangingPunct="1">
              <a:lnSpc>
                <a:spcPct val="90000"/>
              </a:lnSpc>
            </a:pPr>
            <a:endParaRPr lang="en-US" altLang="en-US" sz="800"/>
          </a:p>
          <a:p>
            <a:pPr eaLnBrk="1" hangingPunct="1">
              <a:lnSpc>
                <a:spcPct val="90000"/>
              </a:lnSpc>
            </a:pPr>
            <a:r>
              <a:rPr lang="en-US" altLang="en-US" sz="2200"/>
              <a:t>The toluene is reclaimed in a room twenty feet below ground.</a:t>
            </a:r>
          </a:p>
          <a:p>
            <a:pPr eaLnBrk="1" hangingPunct="1">
              <a:lnSpc>
                <a:spcPct val="90000"/>
              </a:lnSpc>
            </a:pPr>
            <a:endParaRPr lang="en-US" altLang="en-US" sz="800"/>
          </a:p>
          <a:p>
            <a:pPr eaLnBrk="1" hangingPunct="1">
              <a:lnSpc>
                <a:spcPct val="90000"/>
              </a:lnSpc>
            </a:pPr>
            <a:r>
              <a:rPr lang="en-US" altLang="en-US" sz="2200"/>
              <a:t>One of the reclaim tanks overflows, spilling approximately 100 gallons on to the floor.</a:t>
            </a:r>
          </a:p>
          <a:p>
            <a:pPr eaLnBrk="1" hangingPunct="1">
              <a:lnSpc>
                <a:spcPct val="90000"/>
              </a:lnSpc>
            </a:pPr>
            <a:endParaRPr lang="en-US" altLang="en-US" sz="800"/>
          </a:p>
          <a:p>
            <a:pPr eaLnBrk="1" hangingPunct="1">
              <a:lnSpc>
                <a:spcPct val="90000"/>
              </a:lnSpc>
            </a:pPr>
            <a:r>
              <a:rPr lang="en-US" altLang="en-US" sz="2200"/>
              <a:t>Two workers go down to clean-up the spill and lose consciousness.</a:t>
            </a:r>
          </a:p>
          <a:p>
            <a:pPr eaLnBrk="1" hangingPunct="1">
              <a:lnSpc>
                <a:spcPct val="90000"/>
              </a:lnSpc>
            </a:pPr>
            <a:endParaRPr lang="en-US" altLang="en-US" sz="800"/>
          </a:p>
          <a:p>
            <a:pPr eaLnBrk="1" hangingPunct="1">
              <a:lnSpc>
                <a:spcPct val="90000"/>
              </a:lnSpc>
            </a:pPr>
            <a:r>
              <a:rPr lang="en-US" altLang="en-US" sz="2200"/>
              <a:t>They are rescued by the local Fire Department</a:t>
            </a:r>
          </a:p>
          <a:p>
            <a:pPr eaLnBrk="1" hangingPunct="1">
              <a:lnSpc>
                <a:spcPct val="90000"/>
              </a:lnSpc>
              <a:buFont typeface="Wingdings" panose="05000000000000000000" pitchFamily="2" charset="2"/>
              <a:buNone/>
            </a:pPr>
            <a:r>
              <a:rPr lang="en-US" altLang="en-US" sz="2200"/>
              <a:t>     and released following treatment at the local</a:t>
            </a:r>
          </a:p>
          <a:p>
            <a:pPr eaLnBrk="1" hangingPunct="1">
              <a:lnSpc>
                <a:spcPct val="90000"/>
              </a:lnSpc>
              <a:buFont typeface="Wingdings" panose="05000000000000000000" pitchFamily="2" charset="2"/>
              <a:buNone/>
            </a:pPr>
            <a:r>
              <a:rPr lang="en-US" altLang="en-US" sz="2200"/>
              <a:t>     hospital.</a:t>
            </a:r>
          </a:p>
        </p:txBody>
      </p:sp>
      <p:sp>
        <p:nvSpPr>
          <p:cNvPr id="71684" name="AutoShape 5">
            <a:hlinkClick r:id="rId2" action="ppaction://hlinksldjump" highlightClick="1"/>
            <a:extLst>
              <a:ext uri="{FF2B5EF4-FFF2-40B4-BE49-F238E27FC236}">
                <a16:creationId xmlns:a16="http://schemas.microsoft.com/office/drawing/2014/main" id="{78F34AAC-C09B-C814-9992-E73C166C2BDD}"/>
              </a:ext>
            </a:extLst>
          </p:cNvPr>
          <p:cNvSpPr>
            <a:spLocks noChangeArrowheads="1"/>
          </p:cNvSpPr>
          <p:nvPr/>
        </p:nvSpPr>
        <p:spPr bwMode="auto">
          <a:xfrm>
            <a:off x="7696200" y="5638800"/>
            <a:ext cx="381000" cy="381000"/>
          </a:xfrm>
          <a:prstGeom prst="actionButtonForwardNext">
            <a:avLst/>
          </a:prstGeom>
          <a:solidFill>
            <a:schemeClr val="accent1"/>
          </a:solidFill>
          <a:ln w="9525">
            <a:solidFill>
              <a:schemeClr val="tx1"/>
            </a:solidFill>
            <a:miter lim="800000"/>
            <a:headEnd/>
            <a:tailEnd/>
          </a:ln>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pic>
        <p:nvPicPr>
          <p:cNvPr id="71685" name="Picture 4" descr="in00413_">
            <a:extLst>
              <a:ext uri="{FF2B5EF4-FFF2-40B4-BE49-F238E27FC236}">
                <a16:creationId xmlns:a16="http://schemas.microsoft.com/office/drawing/2014/main" id="{D7282940-AC24-733B-6A5B-B9E5A9EA8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191000"/>
            <a:ext cx="17192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1ED77CB-D241-EB3C-602E-C799C39D7351}"/>
              </a:ext>
            </a:extLst>
          </p:cNvPr>
          <p:cNvSpPr>
            <a:spLocks noGrp="1" noChangeArrowheads="1"/>
          </p:cNvSpPr>
          <p:nvPr>
            <p:ph type="title"/>
          </p:nvPr>
        </p:nvSpPr>
        <p:spPr/>
        <p:txBody>
          <a:bodyPr/>
          <a:lstStyle/>
          <a:p>
            <a:pPr eaLnBrk="1" hangingPunct="1"/>
            <a:r>
              <a:rPr lang="en-US" altLang="en-US"/>
              <a:t>Case Study #2</a:t>
            </a:r>
          </a:p>
        </p:txBody>
      </p:sp>
      <p:sp>
        <p:nvSpPr>
          <p:cNvPr id="72707" name="Rectangle 3">
            <a:extLst>
              <a:ext uri="{FF2B5EF4-FFF2-40B4-BE49-F238E27FC236}">
                <a16:creationId xmlns:a16="http://schemas.microsoft.com/office/drawing/2014/main" id="{A04160CA-A18A-F030-FE8A-8547CB44B015}"/>
              </a:ext>
            </a:extLst>
          </p:cNvPr>
          <p:cNvSpPr>
            <a:spLocks noGrp="1" noChangeArrowheads="1"/>
          </p:cNvSpPr>
          <p:nvPr>
            <p:ph type="body" idx="1"/>
          </p:nvPr>
        </p:nvSpPr>
        <p:spPr>
          <a:xfrm>
            <a:off x="609600" y="1295400"/>
            <a:ext cx="8001000" cy="4525963"/>
          </a:xfrm>
        </p:spPr>
        <p:txBody>
          <a:bodyPr/>
          <a:lstStyle/>
          <a:p>
            <a:pPr eaLnBrk="1" hangingPunct="1"/>
            <a:r>
              <a:rPr lang="en-US" altLang="en-US" sz="2400"/>
              <a:t>Two employees at a mobile home manufacturing plant spend most of their day arc welding on steel support beams.</a:t>
            </a:r>
          </a:p>
          <a:p>
            <a:pPr eaLnBrk="1" hangingPunct="1"/>
            <a:endParaRPr lang="en-US" altLang="en-US" sz="2400"/>
          </a:p>
          <a:p>
            <a:pPr eaLnBrk="1" hangingPunct="1"/>
            <a:r>
              <a:rPr lang="en-US" altLang="en-US" sz="2400"/>
              <a:t>The facility has general exhaust ventilation.  Air monitoring shows one employee exposed to total welding fumes at 17.4 mg/m</a:t>
            </a:r>
            <a:r>
              <a:rPr lang="en-US" altLang="en-US" sz="2400" baseline="30000"/>
              <a:t>3</a:t>
            </a:r>
            <a:r>
              <a:rPr lang="en-US" altLang="en-US" sz="2400"/>
              <a:t> (8 hour TWA) and the other exposed at 15.25 mg/m</a:t>
            </a:r>
            <a:r>
              <a:rPr lang="en-US" altLang="en-US" sz="2400" baseline="30000"/>
              <a:t>3</a:t>
            </a:r>
            <a:r>
              <a:rPr lang="en-US" altLang="en-US" sz="2400"/>
              <a:t>.  </a:t>
            </a:r>
          </a:p>
          <a:p>
            <a:pPr eaLnBrk="1" hangingPunct="1">
              <a:lnSpc>
                <a:spcPct val="90000"/>
              </a:lnSpc>
            </a:pPr>
            <a:endParaRPr lang="en-US" altLang="en-US" sz="2400"/>
          </a:p>
          <a:p>
            <a:pPr eaLnBrk="1" hangingPunct="1">
              <a:lnSpc>
                <a:spcPct val="90000"/>
              </a:lnSpc>
            </a:pPr>
            <a:r>
              <a:rPr lang="en-US" altLang="en-US" sz="2400"/>
              <a:t>No respiratory protection is used.</a:t>
            </a:r>
          </a:p>
        </p:txBody>
      </p:sp>
      <p:sp>
        <p:nvSpPr>
          <p:cNvPr id="72708" name="AutoShape 5">
            <a:hlinkClick r:id="rId2" action="ppaction://hlinksldjump" highlightClick="1"/>
            <a:extLst>
              <a:ext uri="{FF2B5EF4-FFF2-40B4-BE49-F238E27FC236}">
                <a16:creationId xmlns:a16="http://schemas.microsoft.com/office/drawing/2014/main" id="{660D514E-A8EC-DCC0-096E-07E28962DDB4}"/>
              </a:ext>
            </a:extLst>
          </p:cNvPr>
          <p:cNvSpPr>
            <a:spLocks noChangeArrowheads="1"/>
          </p:cNvSpPr>
          <p:nvPr/>
        </p:nvSpPr>
        <p:spPr bwMode="auto">
          <a:xfrm>
            <a:off x="7696200" y="5638800"/>
            <a:ext cx="381000" cy="381000"/>
          </a:xfrm>
          <a:prstGeom prst="actionButtonForwardNext">
            <a:avLst/>
          </a:prstGeom>
          <a:solidFill>
            <a:schemeClr val="accent1"/>
          </a:solidFill>
          <a:ln w="9525">
            <a:solidFill>
              <a:schemeClr val="tx1"/>
            </a:solidFill>
            <a:miter lim="800000"/>
            <a:headEnd/>
            <a:tailEnd/>
          </a:ln>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pic>
        <p:nvPicPr>
          <p:cNvPr id="72709" name="Picture 2" descr="http://images1.hdpi.com/product_enlarged/msasafetyworks-respirator-817663.jpg">
            <a:extLst>
              <a:ext uri="{FF2B5EF4-FFF2-40B4-BE49-F238E27FC236}">
                <a16:creationId xmlns:a16="http://schemas.microsoft.com/office/drawing/2014/main" id="{91849EC7-0133-E8B2-823C-55205FB11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91000"/>
            <a:ext cx="13906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9DB28AE-25DF-1A65-AD19-542C4642A3D4}"/>
              </a:ext>
            </a:extLst>
          </p:cNvPr>
          <p:cNvSpPr>
            <a:spLocks noGrp="1" noChangeArrowheads="1"/>
          </p:cNvSpPr>
          <p:nvPr>
            <p:ph type="title"/>
          </p:nvPr>
        </p:nvSpPr>
        <p:spPr/>
        <p:txBody>
          <a:bodyPr/>
          <a:lstStyle/>
          <a:p>
            <a:pPr eaLnBrk="1" hangingPunct="1"/>
            <a:r>
              <a:rPr lang="en-US" altLang="en-US"/>
              <a:t>Case Study #3</a:t>
            </a:r>
          </a:p>
        </p:txBody>
      </p:sp>
      <p:sp>
        <p:nvSpPr>
          <p:cNvPr id="73731" name="Rectangle 3">
            <a:extLst>
              <a:ext uri="{FF2B5EF4-FFF2-40B4-BE49-F238E27FC236}">
                <a16:creationId xmlns:a16="http://schemas.microsoft.com/office/drawing/2014/main" id="{D9B22456-A980-0FDD-1CE1-A3FAE79DC003}"/>
              </a:ext>
            </a:extLst>
          </p:cNvPr>
          <p:cNvSpPr>
            <a:spLocks noGrp="1" noChangeArrowheads="1"/>
          </p:cNvSpPr>
          <p:nvPr>
            <p:ph type="body" idx="1"/>
          </p:nvPr>
        </p:nvSpPr>
        <p:spPr>
          <a:xfrm>
            <a:off x="609600" y="1143000"/>
            <a:ext cx="8153400" cy="4525963"/>
          </a:xfrm>
        </p:spPr>
        <p:txBody>
          <a:bodyPr/>
          <a:lstStyle/>
          <a:p>
            <a:pPr eaLnBrk="1" hangingPunct="1">
              <a:lnSpc>
                <a:spcPct val="90000"/>
              </a:lnSpc>
            </a:pPr>
            <a:r>
              <a:rPr lang="en-US" altLang="en-US" sz="2200"/>
              <a:t>A subcontractor is hired to pressure wash the inside of a newly constructed public storage facility.</a:t>
            </a:r>
          </a:p>
          <a:p>
            <a:pPr eaLnBrk="1" hangingPunct="1">
              <a:lnSpc>
                <a:spcPct val="90000"/>
              </a:lnSpc>
            </a:pPr>
            <a:endParaRPr lang="en-US" altLang="en-US" sz="1400"/>
          </a:p>
          <a:p>
            <a:pPr eaLnBrk="1" hangingPunct="1">
              <a:lnSpc>
                <a:spcPct val="90000"/>
              </a:lnSpc>
            </a:pPr>
            <a:r>
              <a:rPr lang="en-US" altLang="en-US" sz="2200"/>
              <a:t>They use gasoline-powered washers.</a:t>
            </a:r>
          </a:p>
          <a:p>
            <a:pPr eaLnBrk="1" hangingPunct="1">
              <a:lnSpc>
                <a:spcPct val="90000"/>
              </a:lnSpc>
            </a:pPr>
            <a:endParaRPr lang="en-US" altLang="en-US" sz="1400"/>
          </a:p>
          <a:p>
            <a:pPr eaLnBrk="1" hangingPunct="1">
              <a:lnSpc>
                <a:spcPct val="90000"/>
              </a:lnSpc>
            </a:pPr>
            <a:r>
              <a:rPr lang="en-US" altLang="en-US" sz="2200"/>
              <a:t>After six hours of work, three employees begin to feel sick.</a:t>
            </a:r>
          </a:p>
          <a:p>
            <a:pPr eaLnBrk="1" hangingPunct="1">
              <a:lnSpc>
                <a:spcPct val="90000"/>
              </a:lnSpc>
            </a:pPr>
            <a:endParaRPr lang="en-US" altLang="en-US" sz="1400"/>
          </a:p>
          <a:p>
            <a:pPr eaLnBrk="1" hangingPunct="1">
              <a:lnSpc>
                <a:spcPct val="90000"/>
              </a:lnSpc>
            </a:pPr>
            <a:r>
              <a:rPr lang="en-US" altLang="en-US" sz="2200"/>
              <a:t>After one loses consciousness, they call 911 and all three are transported to the hospital.</a:t>
            </a:r>
          </a:p>
          <a:p>
            <a:pPr eaLnBrk="1" hangingPunct="1">
              <a:lnSpc>
                <a:spcPct val="90000"/>
              </a:lnSpc>
            </a:pPr>
            <a:endParaRPr lang="en-US" altLang="en-US" sz="1400"/>
          </a:p>
          <a:p>
            <a:pPr eaLnBrk="1" hangingPunct="1">
              <a:lnSpc>
                <a:spcPct val="90000"/>
              </a:lnSpc>
            </a:pPr>
            <a:r>
              <a:rPr lang="en-US" altLang="en-US" sz="2200"/>
              <a:t>Blood tests show the three to have carboxyhemoglobin levels of 27.2%, 24.1% and 18.0%.</a:t>
            </a:r>
          </a:p>
          <a:p>
            <a:pPr eaLnBrk="1" hangingPunct="1">
              <a:lnSpc>
                <a:spcPct val="90000"/>
              </a:lnSpc>
            </a:pPr>
            <a:endParaRPr lang="en-US" altLang="en-US" sz="1400"/>
          </a:p>
          <a:p>
            <a:pPr eaLnBrk="1" hangingPunct="1">
              <a:lnSpc>
                <a:spcPct val="90000"/>
              </a:lnSpc>
            </a:pPr>
            <a:r>
              <a:rPr lang="en-US" altLang="en-US" sz="2200"/>
              <a:t>Two employees are transported for hyperbaric O</a:t>
            </a:r>
            <a:r>
              <a:rPr lang="en-US" altLang="en-US" sz="2200" baseline="-25000"/>
              <a:t>2</a:t>
            </a:r>
            <a:r>
              <a:rPr lang="en-US" altLang="en-US" sz="2200"/>
              <a:t> treatments and released the next day.</a:t>
            </a:r>
          </a:p>
        </p:txBody>
      </p:sp>
      <p:sp>
        <p:nvSpPr>
          <p:cNvPr id="73732" name="AutoShape 4">
            <a:hlinkClick r:id="rId2" action="ppaction://hlinksldjump" highlightClick="1"/>
            <a:extLst>
              <a:ext uri="{FF2B5EF4-FFF2-40B4-BE49-F238E27FC236}">
                <a16:creationId xmlns:a16="http://schemas.microsoft.com/office/drawing/2014/main" id="{F6AA4765-279F-4B88-6EEB-5E7AB8DD85CE}"/>
              </a:ext>
            </a:extLst>
          </p:cNvPr>
          <p:cNvSpPr>
            <a:spLocks noChangeArrowheads="1"/>
          </p:cNvSpPr>
          <p:nvPr/>
        </p:nvSpPr>
        <p:spPr bwMode="auto">
          <a:xfrm>
            <a:off x="7696200" y="5638800"/>
            <a:ext cx="381000" cy="381000"/>
          </a:xfrm>
          <a:prstGeom prst="actionButtonForwardNext">
            <a:avLst/>
          </a:prstGeom>
          <a:solidFill>
            <a:schemeClr val="accent1"/>
          </a:solidFill>
          <a:ln w="9525">
            <a:solidFill>
              <a:schemeClr val="tx1"/>
            </a:solidFill>
            <a:miter lim="800000"/>
            <a:headEnd/>
            <a:tailEnd/>
          </a:ln>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8FBE7F9A-555B-3FD0-C25D-048143D019DC}"/>
              </a:ext>
            </a:extLst>
          </p:cNvPr>
          <p:cNvSpPr>
            <a:spLocks noGrp="1" noChangeArrowheads="1"/>
          </p:cNvSpPr>
          <p:nvPr>
            <p:ph type="title"/>
          </p:nvPr>
        </p:nvSpPr>
        <p:spPr/>
        <p:txBody>
          <a:bodyPr/>
          <a:lstStyle/>
          <a:p>
            <a:pPr eaLnBrk="1" hangingPunct="1"/>
            <a:r>
              <a:rPr lang="en-US" altLang="en-US"/>
              <a:t>Case Study #4</a:t>
            </a:r>
          </a:p>
        </p:txBody>
      </p:sp>
      <p:sp>
        <p:nvSpPr>
          <p:cNvPr id="74755" name="Rectangle 3">
            <a:extLst>
              <a:ext uri="{FF2B5EF4-FFF2-40B4-BE49-F238E27FC236}">
                <a16:creationId xmlns:a16="http://schemas.microsoft.com/office/drawing/2014/main" id="{2029810E-0193-1652-67A5-C00E633F1C81}"/>
              </a:ext>
            </a:extLst>
          </p:cNvPr>
          <p:cNvSpPr>
            <a:spLocks noGrp="1" noChangeArrowheads="1"/>
          </p:cNvSpPr>
          <p:nvPr>
            <p:ph type="body" idx="1"/>
          </p:nvPr>
        </p:nvSpPr>
        <p:spPr>
          <a:xfrm>
            <a:off x="533400" y="1219200"/>
            <a:ext cx="8153400" cy="4525963"/>
          </a:xfrm>
        </p:spPr>
        <p:txBody>
          <a:bodyPr/>
          <a:lstStyle/>
          <a:p>
            <a:pPr eaLnBrk="1" hangingPunct="1">
              <a:lnSpc>
                <a:spcPct val="90000"/>
              </a:lnSpc>
            </a:pPr>
            <a:r>
              <a:rPr lang="en-US" altLang="en-US" sz="2400"/>
              <a:t>Employees at a cement plant routinely (once each week) climb into the back of transport trucks to remove cement that has hardened.</a:t>
            </a:r>
          </a:p>
          <a:p>
            <a:pPr eaLnBrk="1" hangingPunct="1">
              <a:lnSpc>
                <a:spcPct val="90000"/>
              </a:lnSpc>
            </a:pPr>
            <a:endParaRPr lang="en-US" altLang="en-US" sz="2400"/>
          </a:p>
          <a:p>
            <a:pPr eaLnBrk="1" hangingPunct="1">
              <a:lnSpc>
                <a:spcPct val="90000"/>
              </a:lnSpc>
            </a:pPr>
            <a:r>
              <a:rPr lang="en-US" altLang="en-US" sz="2400"/>
              <a:t>This is done using pneumatic hammers and chippers.  </a:t>
            </a:r>
          </a:p>
          <a:p>
            <a:pPr eaLnBrk="1" hangingPunct="1">
              <a:lnSpc>
                <a:spcPct val="90000"/>
              </a:lnSpc>
            </a:pPr>
            <a:endParaRPr lang="en-US" altLang="en-US" sz="2400"/>
          </a:p>
          <a:p>
            <a:pPr eaLnBrk="1" hangingPunct="1">
              <a:lnSpc>
                <a:spcPct val="90000"/>
              </a:lnSpc>
            </a:pPr>
            <a:r>
              <a:rPr lang="en-US" altLang="en-US" sz="2400"/>
              <a:t>A double strapped dust mask is used, but the company has no respirator program.</a:t>
            </a:r>
          </a:p>
          <a:p>
            <a:pPr eaLnBrk="1" hangingPunct="1">
              <a:lnSpc>
                <a:spcPct val="90000"/>
              </a:lnSpc>
            </a:pPr>
            <a:endParaRPr lang="en-US" altLang="en-US" sz="2400"/>
          </a:p>
          <a:p>
            <a:pPr eaLnBrk="1" hangingPunct="1">
              <a:lnSpc>
                <a:spcPct val="90000"/>
              </a:lnSpc>
            </a:pPr>
            <a:r>
              <a:rPr lang="en-US" altLang="en-US" sz="2400"/>
              <a:t>Air sampling for one worker shows the following results:</a:t>
            </a:r>
          </a:p>
          <a:p>
            <a:pPr lvl="1" eaLnBrk="1" hangingPunct="1">
              <a:lnSpc>
                <a:spcPct val="90000"/>
              </a:lnSpc>
            </a:pPr>
            <a:r>
              <a:rPr lang="en-US" altLang="en-US" sz="2200"/>
              <a:t>1200 liters collected, 2.54 mg total dust</a:t>
            </a:r>
          </a:p>
          <a:p>
            <a:pPr lvl="1" eaLnBrk="1" hangingPunct="1">
              <a:lnSpc>
                <a:spcPct val="90000"/>
              </a:lnSpc>
            </a:pPr>
            <a:r>
              <a:rPr lang="en-US" altLang="en-US" sz="2200"/>
              <a:t>0.42 mg quartz, other forms of SiO</a:t>
            </a:r>
            <a:r>
              <a:rPr lang="en-US" altLang="en-US" sz="2200" baseline="-25000"/>
              <a:t>2</a:t>
            </a:r>
            <a:r>
              <a:rPr lang="en-US" altLang="en-US" sz="2200"/>
              <a:t> were ND    </a:t>
            </a:r>
          </a:p>
        </p:txBody>
      </p:sp>
      <p:sp>
        <p:nvSpPr>
          <p:cNvPr id="74756" name="AutoShape 4">
            <a:hlinkClick r:id="rId2" action="ppaction://hlinksldjump" highlightClick="1"/>
            <a:extLst>
              <a:ext uri="{FF2B5EF4-FFF2-40B4-BE49-F238E27FC236}">
                <a16:creationId xmlns:a16="http://schemas.microsoft.com/office/drawing/2014/main" id="{1653D7DE-B9AD-AA18-31C0-0250B7A45F22}"/>
              </a:ext>
            </a:extLst>
          </p:cNvPr>
          <p:cNvSpPr>
            <a:spLocks noChangeArrowheads="1"/>
          </p:cNvSpPr>
          <p:nvPr/>
        </p:nvSpPr>
        <p:spPr bwMode="auto">
          <a:xfrm>
            <a:off x="7696200" y="5638800"/>
            <a:ext cx="381000" cy="381000"/>
          </a:xfrm>
          <a:prstGeom prst="actionButtonForwardNext">
            <a:avLst/>
          </a:prstGeom>
          <a:solidFill>
            <a:schemeClr val="accent1"/>
          </a:solidFill>
          <a:ln w="9525">
            <a:solidFill>
              <a:schemeClr val="tx1"/>
            </a:solidFill>
            <a:miter lim="800000"/>
            <a:headEnd/>
            <a:tailEnd/>
          </a:ln>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939DCBF-591D-8244-A9B5-FDB071AC3259}"/>
              </a:ext>
            </a:extLst>
          </p:cNvPr>
          <p:cNvSpPr>
            <a:spLocks noGrp="1" noChangeArrowheads="1"/>
          </p:cNvSpPr>
          <p:nvPr>
            <p:ph type="title"/>
          </p:nvPr>
        </p:nvSpPr>
        <p:spPr/>
        <p:txBody>
          <a:bodyPr/>
          <a:lstStyle/>
          <a:p>
            <a:pPr eaLnBrk="1" hangingPunct="1"/>
            <a:r>
              <a:rPr lang="en-US" altLang="en-US"/>
              <a:t>Case Study #5</a:t>
            </a:r>
          </a:p>
        </p:txBody>
      </p:sp>
      <p:sp>
        <p:nvSpPr>
          <p:cNvPr id="75779" name="Rectangle 3">
            <a:extLst>
              <a:ext uri="{FF2B5EF4-FFF2-40B4-BE49-F238E27FC236}">
                <a16:creationId xmlns:a16="http://schemas.microsoft.com/office/drawing/2014/main" id="{1039B5BC-5ED5-1295-D3A6-BD7186842251}"/>
              </a:ext>
            </a:extLst>
          </p:cNvPr>
          <p:cNvSpPr>
            <a:spLocks noGrp="1" noChangeArrowheads="1"/>
          </p:cNvSpPr>
          <p:nvPr>
            <p:ph type="body" idx="1"/>
          </p:nvPr>
        </p:nvSpPr>
        <p:spPr>
          <a:xfrm>
            <a:off x="609600" y="1143000"/>
            <a:ext cx="8077200" cy="4525963"/>
          </a:xfrm>
        </p:spPr>
        <p:txBody>
          <a:bodyPr/>
          <a:lstStyle/>
          <a:p>
            <a:pPr eaLnBrk="1" hangingPunct="1">
              <a:lnSpc>
                <a:spcPct val="90000"/>
              </a:lnSpc>
            </a:pPr>
            <a:r>
              <a:rPr lang="en-US" altLang="en-US" sz="2400"/>
              <a:t>Employees at a small furniture plant are responsible for stripping the stain from old church pews.</a:t>
            </a:r>
          </a:p>
          <a:p>
            <a:pPr eaLnBrk="1" hangingPunct="1">
              <a:lnSpc>
                <a:spcPct val="90000"/>
              </a:lnSpc>
            </a:pPr>
            <a:endParaRPr lang="en-US" altLang="en-US" sz="1200"/>
          </a:p>
          <a:p>
            <a:pPr eaLnBrk="1" hangingPunct="1">
              <a:lnSpc>
                <a:spcPct val="90000"/>
              </a:lnSpc>
            </a:pPr>
            <a:r>
              <a:rPr lang="en-US" altLang="en-US" sz="2400"/>
              <a:t>The pew is placed in a large tub, coated with methylene chloride, and hand stripped.</a:t>
            </a:r>
          </a:p>
          <a:p>
            <a:pPr eaLnBrk="1" hangingPunct="1">
              <a:lnSpc>
                <a:spcPct val="90000"/>
              </a:lnSpc>
            </a:pPr>
            <a:endParaRPr lang="en-US" altLang="en-US" sz="1200"/>
          </a:p>
          <a:p>
            <a:pPr eaLnBrk="1" hangingPunct="1">
              <a:lnSpc>
                <a:spcPct val="90000"/>
              </a:lnSpc>
            </a:pPr>
            <a:r>
              <a:rPr lang="en-US" altLang="en-US" sz="2400"/>
              <a:t>Air sampling showed employee exposure to be 1223 ppm.</a:t>
            </a:r>
          </a:p>
          <a:p>
            <a:pPr eaLnBrk="1" hangingPunct="1">
              <a:lnSpc>
                <a:spcPct val="90000"/>
              </a:lnSpc>
            </a:pPr>
            <a:endParaRPr lang="en-US" altLang="en-US" sz="1200"/>
          </a:p>
          <a:p>
            <a:pPr eaLnBrk="1" hangingPunct="1">
              <a:lnSpc>
                <a:spcPct val="90000"/>
              </a:lnSpc>
            </a:pPr>
            <a:r>
              <a:rPr lang="en-US" altLang="en-US" sz="2400"/>
              <a:t>Employees use gloves, an apron, and a half-mask respirator with organic vapor cartridges.</a:t>
            </a:r>
          </a:p>
          <a:p>
            <a:pPr eaLnBrk="1" hangingPunct="1">
              <a:lnSpc>
                <a:spcPct val="90000"/>
              </a:lnSpc>
            </a:pPr>
            <a:endParaRPr lang="en-US" altLang="en-US" sz="1200"/>
          </a:p>
          <a:p>
            <a:pPr eaLnBrk="1" hangingPunct="1">
              <a:lnSpc>
                <a:spcPct val="90000"/>
              </a:lnSpc>
            </a:pPr>
            <a:r>
              <a:rPr lang="en-US" altLang="en-US" sz="2400"/>
              <a:t>The company has not developed a respirator program.</a:t>
            </a:r>
          </a:p>
        </p:txBody>
      </p:sp>
      <p:sp>
        <p:nvSpPr>
          <p:cNvPr id="75780" name="AutoShape 4">
            <a:hlinkClick r:id="rId2" action="ppaction://hlinksldjump" highlightClick="1"/>
            <a:extLst>
              <a:ext uri="{FF2B5EF4-FFF2-40B4-BE49-F238E27FC236}">
                <a16:creationId xmlns:a16="http://schemas.microsoft.com/office/drawing/2014/main" id="{4D1E0B9A-85BB-10A2-3FA0-B37825C5DFED}"/>
              </a:ext>
            </a:extLst>
          </p:cNvPr>
          <p:cNvSpPr>
            <a:spLocks noChangeArrowheads="1"/>
          </p:cNvSpPr>
          <p:nvPr/>
        </p:nvSpPr>
        <p:spPr bwMode="auto">
          <a:xfrm>
            <a:off x="7696200" y="5638800"/>
            <a:ext cx="381000" cy="381000"/>
          </a:xfrm>
          <a:prstGeom prst="actionButtonForwardNext">
            <a:avLst/>
          </a:prstGeom>
          <a:solidFill>
            <a:schemeClr val="accent1"/>
          </a:solidFill>
          <a:ln w="9525">
            <a:solidFill>
              <a:schemeClr val="tx1"/>
            </a:solidFill>
            <a:miter lim="800000"/>
            <a:headEnd/>
            <a:tailEnd/>
          </a:ln>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2400">
              <a:latin typeface="Tahoma" panose="020B060403050404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10F3E0A-FCEA-6922-5D5D-B1CDA90FF045}"/>
              </a:ext>
            </a:extLst>
          </p:cNvPr>
          <p:cNvSpPr>
            <a:spLocks noGrp="1" noChangeArrowheads="1"/>
          </p:cNvSpPr>
          <p:nvPr>
            <p:ph type="title"/>
          </p:nvPr>
        </p:nvSpPr>
        <p:spPr/>
        <p:txBody>
          <a:bodyPr/>
          <a:lstStyle/>
          <a:p>
            <a:pPr eaLnBrk="1" hangingPunct="1"/>
            <a:r>
              <a:rPr lang="en-US" altLang="en-US"/>
              <a:t>Case Study #1 - Answers</a:t>
            </a:r>
          </a:p>
        </p:txBody>
      </p:sp>
      <p:sp>
        <p:nvSpPr>
          <p:cNvPr id="76803" name="Rectangle 3">
            <a:extLst>
              <a:ext uri="{FF2B5EF4-FFF2-40B4-BE49-F238E27FC236}">
                <a16:creationId xmlns:a16="http://schemas.microsoft.com/office/drawing/2014/main" id="{F519D36B-7060-0269-C1AD-2D80959D7840}"/>
              </a:ext>
            </a:extLst>
          </p:cNvPr>
          <p:cNvSpPr>
            <a:spLocks noGrp="1" noChangeArrowheads="1"/>
          </p:cNvSpPr>
          <p:nvPr>
            <p:ph type="body" idx="1"/>
          </p:nvPr>
        </p:nvSpPr>
        <p:spPr>
          <a:xfrm>
            <a:off x="609600" y="1143000"/>
            <a:ext cx="8077200" cy="4525963"/>
          </a:xfrm>
        </p:spPr>
        <p:txBody>
          <a:bodyPr/>
          <a:lstStyle/>
          <a:p>
            <a:pPr eaLnBrk="1" hangingPunct="1"/>
            <a:r>
              <a:rPr lang="en-US" altLang="en-US" sz="2000" b="1"/>
              <a:t>Hazard</a:t>
            </a:r>
            <a:r>
              <a:rPr lang="en-US" altLang="en-US" sz="2000"/>
              <a:t> – Exposure to excessive concentrations of toluene vapors due to not ………(doing what the standard requires).</a:t>
            </a:r>
          </a:p>
          <a:p>
            <a:pPr eaLnBrk="1" hangingPunct="1"/>
            <a:endParaRPr lang="en-US" altLang="en-US" sz="2000" b="1"/>
          </a:p>
          <a:p>
            <a:pPr eaLnBrk="1" hangingPunct="1"/>
            <a:r>
              <a:rPr lang="en-US" altLang="en-US" sz="2000" b="1"/>
              <a:t>Mechanism</a:t>
            </a:r>
            <a:r>
              <a:rPr lang="en-US" altLang="en-US" sz="2000"/>
              <a:t> – As with other solvents, aromatic hydrocarbons will primarily cause CNS depression.</a:t>
            </a:r>
          </a:p>
          <a:p>
            <a:pPr eaLnBrk="1" hangingPunct="1"/>
            <a:endParaRPr lang="en-US" altLang="en-US" sz="2000" b="1"/>
          </a:p>
          <a:p>
            <a:pPr eaLnBrk="1" hangingPunct="1"/>
            <a:r>
              <a:rPr lang="en-US" altLang="en-US" sz="2000" b="1"/>
              <a:t>Injury/Illness</a:t>
            </a:r>
            <a:r>
              <a:rPr lang="en-US" altLang="en-US" sz="2000"/>
              <a:t> – headache, nausea, dizziness, light-headedness, slurred speech, vertigo, disorientation, loss of consciousness, death.</a:t>
            </a:r>
          </a:p>
          <a:p>
            <a:pPr eaLnBrk="1" hangingPunct="1">
              <a:buFont typeface="Wingdings" panose="05000000000000000000" pitchFamily="2" charset="2"/>
              <a:buNone/>
            </a:pPr>
            <a:endParaRPr lang="en-US" altLang="en-US" sz="2000" b="1"/>
          </a:p>
          <a:p>
            <a:pPr eaLnBrk="1" hangingPunct="1"/>
            <a:r>
              <a:rPr lang="en-US" altLang="en-US" sz="2000" b="1"/>
              <a:t>Standards Violated</a:t>
            </a:r>
            <a:r>
              <a:rPr lang="en-US" altLang="en-US" sz="2000"/>
              <a:t> – 1910.1000, 1910.134, 1910.120, 1910.119, 1910.1200, others?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9110EFC-4EBC-16FA-877E-5F69CAC685D4}"/>
              </a:ext>
            </a:extLst>
          </p:cNvPr>
          <p:cNvSpPr>
            <a:spLocks noGrp="1" noChangeArrowheads="1"/>
          </p:cNvSpPr>
          <p:nvPr>
            <p:ph type="title"/>
          </p:nvPr>
        </p:nvSpPr>
        <p:spPr/>
        <p:txBody>
          <a:bodyPr/>
          <a:lstStyle/>
          <a:p>
            <a:pPr eaLnBrk="1" hangingPunct="1"/>
            <a:r>
              <a:rPr lang="en-US" altLang="en-US"/>
              <a:t>Asphyxiants</a:t>
            </a:r>
          </a:p>
        </p:txBody>
      </p:sp>
      <p:sp>
        <p:nvSpPr>
          <p:cNvPr id="11267" name="Rectangle 3">
            <a:extLst>
              <a:ext uri="{FF2B5EF4-FFF2-40B4-BE49-F238E27FC236}">
                <a16:creationId xmlns:a16="http://schemas.microsoft.com/office/drawing/2014/main" id="{06BFB256-06FF-ABD8-26B7-16CA01588036}"/>
              </a:ext>
            </a:extLst>
          </p:cNvPr>
          <p:cNvSpPr>
            <a:spLocks noGrp="1" noChangeArrowheads="1"/>
          </p:cNvSpPr>
          <p:nvPr>
            <p:ph type="body" idx="1"/>
          </p:nvPr>
        </p:nvSpPr>
        <p:spPr/>
        <p:txBody>
          <a:bodyPr/>
          <a:lstStyle/>
          <a:p>
            <a:pPr eaLnBrk="1" hangingPunct="1"/>
            <a:r>
              <a:rPr lang="en-US" altLang="en-US" b="1"/>
              <a:t>Simple</a:t>
            </a:r>
            <a:r>
              <a:rPr lang="en-US" altLang="en-US"/>
              <a:t> </a:t>
            </a:r>
          </a:p>
          <a:p>
            <a:pPr lvl="1" eaLnBrk="1" hangingPunct="1"/>
            <a:r>
              <a:rPr lang="en-US" altLang="en-US" sz="2400"/>
              <a:t>The presence of a contaminant causes the displacement of oxygen</a:t>
            </a:r>
          </a:p>
          <a:p>
            <a:pPr lvl="2" eaLnBrk="1" hangingPunct="1"/>
            <a:r>
              <a:rPr lang="en-US" altLang="en-US" sz="2000" i="0"/>
              <a:t>Methane, carbon dioxide, inert gases</a:t>
            </a:r>
          </a:p>
          <a:p>
            <a:pPr lvl="2" eaLnBrk="1" hangingPunct="1"/>
            <a:r>
              <a:rPr lang="en-US" altLang="en-US" sz="2000" i="0"/>
              <a:t>OSHA minimum is 19.5% O</a:t>
            </a:r>
            <a:r>
              <a:rPr lang="en-US" altLang="en-US" sz="2000" i="0" baseline="-25000"/>
              <a:t>2</a:t>
            </a:r>
          </a:p>
          <a:p>
            <a:pPr eaLnBrk="1" hangingPunct="1"/>
            <a:endParaRPr lang="en-US" altLang="en-US" sz="2400"/>
          </a:p>
          <a:p>
            <a:pPr eaLnBrk="1" hangingPunct="1"/>
            <a:r>
              <a:rPr lang="en-US" altLang="en-US" b="1"/>
              <a:t>Chemical</a:t>
            </a:r>
            <a:r>
              <a:rPr lang="en-US" altLang="en-US"/>
              <a:t> </a:t>
            </a:r>
          </a:p>
          <a:p>
            <a:pPr lvl="1" eaLnBrk="1" hangingPunct="1"/>
            <a:r>
              <a:rPr lang="en-US" altLang="en-US" sz="2400"/>
              <a:t>Cause hypoxia through some sort of a chemical reaction</a:t>
            </a:r>
          </a:p>
          <a:p>
            <a:pPr lvl="2" eaLnBrk="1" hangingPunct="1"/>
            <a:r>
              <a:rPr lang="en-US" altLang="en-US" sz="2000" i="0"/>
              <a:t>Carbon monoxide, cyanide, hydrogen sulfide</a:t>
            </a:r>
          </a:p>
        </p:txBody>
      </p:sp>
      <p:pic>
        <p:nvPicPr>
          <p:cNvPr id="11268" name="Picture 5" descr="j0173967">
            <a:extLst>
              <a:ext uri="{FF2B5EF4-FFF2-40B4-BE49-F238E27FC236}">
                <a16:creationId xmlns:a16="http://schemas.microsoft.com/office/drawing/2014/main" id="{C680269C-1CE7-2125-EC65-457A3D245C4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362200"/>
            <a:ext cx="133667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F921145-42C4-3F71-6F9E-74513050F0B8}"/>
              </a:ext>
            </a:extLst>
          </p:cNvPr>
          <p:cNvSpPr>
            <a:spLocks noGrp="1" noChangeArrowheads="1"/>
          </p:cNvSpPr>
          <p:nvPr>
            <p:ph type="title"/>
          </p:nvPr>
        </p:nvSpPr>
        <p:spPr/>
        <p:txBody>
          <a:bodyPr/>
          <a:lstStyle/>
          <a:p>
            <a:pPr eaLnBrk="1" hangingPunct="1"/>
            <a:r>
              <a:rPr lang="en-US" altLang="en-US"/>
              <a:t>Case Study #2 - Answers</a:t>
            </a:r>
          </a:p>
        </p:txBody>
      </p:sp>
      <p:sp>
        <p:nvSpPr>
          <p:cNvPr id="77827" name="Rectangle 3">
            <a:extLst>
              <a:ext uri="{FF2B5EF4-FFF2-40B4-BE49-F238E27FC236}">
                <a16:creationId xmlns:a16="http://schemas.microsoft.com/office/drawing/2014/main" id="{EAF8282A-36E0-39BA-EDD4-7B0D50047D94}"/>
              </a:ext>
            </a:extLst>
          </p:cNvPr>
          <p:cNvSpPr>
            <a:spLocks noGrp="1" noChangeArrowheads="1"/>
          </p:cNvSpPr>
          <p:nvPr>
            <p:ph type="body" idx="1"/>
          </p:nvPr>
        </p:nvSpPr>
        <p:spPr/>
        <p:txBody>
          <a:bodyPr/>
          <a:lstStyle/>
          <a:p>
            <a:pPr eaLnBrk="1" hangingPunct="1"/>
            <a:r>
              <a:rPr lang="en-US" altLang="en-US" sz="2400" b="1"/>
              <a:t>Hazard</a:t>
            </a:r>
            <a:r>
              <a:rPr lang="en-US" altLang="en-US" sz="2400"/>
              <a:t> – Exposure to excessive concentrations of metal fumes due to not … ………(doing what the standard requires).</a:t>
            </a:r>
          </a:p>
          <a:p>
            <a:pPr eaLnBrk="1" hangingPunct="1"/>
            <a:endParaRPr lang="en-US" altLang="en-US" sz="2400" b="1"/>
          </a:p>
          <a:p>
            <a:pPr eaLnBrk="1" hangingPunct="1"/>
            <a:r>
              <a:rPr lang="en-US" altLang="en-US" sz="2400" b="1"/>
              <a:t>Mechanism</a:t>
            </a:r>
            <a:r>
              <a:rPr lang="en-US" altLang="en-US" sz="2400"/>
              <a:t> – Deposition of small metal particles in the alveoli and lower portion of bronchiole tree.</a:t>
            </a:r>
          </a:p>
          <a:p>
            <a:pPr eaLnBrk="1" hangingPunct="1"/>
            <a:endParaRPr lang="en-US" altLang="en-US" sz="2400" b="1"/>
          </a:p>
          <a:p>
            <a:pPr eaLnBrk="1" hangingPunct="1"/>
            <a:r>
              <a:rPr lang="en-US" altLang="en-US" sz="2400" b="1"/>
              <a:t>Injury/Illness</a:t>
            </a:r>
            <a:r>
              <a:rPr lang="en-US" altLang="en-US" sz="2400"/>
              <a:t> – Metal fume fever, respiratory irritation</a:t>
            </a:r>
          </a:p>
          <a:p>
            <a:pPr eaLnBrk="1" hangingPunct="1">
              <a:buFont typeface="Wingdings" panose="05000000000000000000" pitchFamily="2" charset="2"/>
              <a:buNone/>
            </a:pPr>
            <a:endParaRPr lang="en-US" altLang="en-US" sz="2400" b="1"/>
          </a:p>
          <a:p>
            <a:pPr eaLnBrk="1" hangingPunct="1"/>
            <a:r>
              <a:rPr lang="en-US" altLang="en-US" sz="2400" b="1"/>
              <a:t>Standards Violated</a:t>
            </a:r>
            <a:r>
              <a:rPr lang="en-US" altLang="en-US" sz="2400"/>
              <a:t> – 1910.1000, 1910.134, 1910.132, others?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a:extLst>
              <a:ext uri="{FF2B5EF4-FFF2-40B4-BE49-F238E27FC236}">
                <a16:creationId xmlns:a16="http://schemas.microsoft.com/office/drawing/2014/main" id="{6275CCAF-FC83-CA46-F918-50D09F9E3A10}"/>
              </a:ext>
            </a:extLst>
          </p:cNvPr>
          <p:cNvSpPr>
            <a:spLocks noGrp="1" noChangeArrowheads="1"/>
          </p:cNvSpPr>
          <p:nvPr>
            <p:ph type="title"/>
          </p:nvPr>
        </p:nvSpPr>
        <p:spPr/>
        <p:txBody>
          <a:bodyPr/>
          <a:lstStyle/>
          <a:p>
            <a:pPr eaLnBrk="1" hangingPunct="1"/>
            <a:r>
              <a:rPr lang="en-US" altLang="en-US"/>
              <a:t>Case Study #3 - Answers</a:t>
            </a:r>
          </a:p>
        </p:txBody>
      </p:sp>
      <p:sp>
        <p:nvSpPr>
          <p:cNvPr id="78851" name="Rectangle 1027">
            <a:extLst>
              <a:ext uri="{FF2B5EF4-FFF2-40B4-BE49-F238E27FC236}">
                <a16:creationId xmlns:a16="http://schemas.microsoft.com/office/drawing/2014/main" id="{12BA8D5B-FF34-02B3-48E7-53A5C84DF572}"/>
              </a:ext>
            </a:extLst>
          </p:cNvPr>
          <p:cNvSpPr>
            <a:spLocks noGrp="1" noChangeArrowheads="1"/>
          </p:cNvSpPr>
          <p:nvPr>
            <p:ph type="body" idx="1"/>
          </p:nvPr>
        </p:nvSpPr>
        <p:spPr/>
        <p:txBody>
          <a:bodyPr/>
          <a:lstStyle/>
          <a:p>
            <a:pPr eaLnBrk="1" hangingPunct="1">
              <a:lnSpc>
                <a:spcPct val="90000"/>
              </a:lnSpc>
            </a:pPr>
            <a:r>
              <a:rPr lang="en-US" altLang="en-US" sz="2400" b="1"/>
              <a:t>Hazard</a:t>
            </a:r>
            <a:r>
              <a:rPr lang="en-US" altLang="en-US" sz="2400"/>
              <a:t> – Exposure to excessive concentrations of carbon monoxide due to not ………(doing what the standard requires).</a:t>
            </a:r>
          </a:p>
          <a:p>
            <a:pPr eaLnBrk="1" hangingPunct="1">
              <a:lnSpc>
                <a:spcPct val="90000"/>
              </a:lnSpc>
            </a:pPr>
            <a:endParaRPr lang="en-US" altLang="en-US" sz="2400" b="1"/>
          </a:p>
          <a:p>
            <a:pPr eaLnBrk="1" hangingPunct="1">
              <a:lnSpc>
                <a:spcPct val="90000"/>
              </a:lnSpc>
            </a:pPr>
            <a:r>
              <a:rPr lang="en-US" altLang="en-US" sz="2400" b="1"/>
              <a:t>Mechanism</a:t>
            </a:r>
            <a:r>
              <a:rPr lang="en-US" altLang="en-US" sz="2400"/>
              <a:t> – Chemical asphyxiation.  CO combines with hemoglobin to reduce the oxygen-carrying capacity of the blood.  Organs with greatest need for oxygen (heart, brain) are affected first.  </a:t>
            </a:r>
          </a:p>
          <a:p>
            <a:pPr eaLnBrk="1" hangingPunct="1">
              <a:lnSpc>
                <a:spcPct val="90000"/>
              </a:lnSpc>
            </a:pPr>
            <a:endParaRPr lang="en-US" altLang="en-US" sz="2400" b="1"/>
          </a:p>
          <a:p>
            <a:pPr eaLnBrk="1" hangingPunct="1">
              <a:lnSpc>
                <a:spcPct val="90000"/>
              </a:lnSpc>
            </a:pPr>
            <a:r>
              <a:rPr lang="en-US" altLang="en-US" sz="2400" b="1"/>
              <a:t>Injury/Illness</a:t>
            </a:r>
            <a:r>
              <a:rPr lang="en-US" altLang="en-US" sz="2400"/>
              <a:t> – Hypoxia, loss of consciousness</a:t>
            </a:r>
          </a:p>
          <a:p>
            <a:pPr eaLnBrk="1" hangingPunct="1">
              <a:lnSpc>
                <a:spcPct val="90000"/>
              </a:lnSpc>
              <a:buFont typeface="Wingdings" panose="05000000000000000000" pitchFamily="2" charset="2"/>
              <a:buNone/>
            </a:pPr>
            <a:endParaRPr lang="en-US" altLang="en-US" sz="2400" b="1"/>
          </a:p>
          <a:p>
            <a:pPr eaLnBrk="1" hangingPunct="1">
              <a:lnSpc>
                <a:spcPct val="90000"/>
              </a:lnSpc>
            </a:pPr>
            <a:r>
              <a:rPr lang="en-US" altLang="en-US" sz="2400" b="1"/>
              <a:t>Standards Violated</a:t>
            </a:r>
            <a:r>
              <a:rPr lang="en-US" altLang="en-US" sz="2400"/>
              <a:t> – 1910.1000, 1910.134, 1910.1200, others?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6FB7BBE-B4F9-3851-C7C3-4899F1D7A132}"/>
              </a:ext>
            </a:extLst>
          </p:cNvPr>
          <p:cNvSpPr>
            <a:spLocks noGrp="1" noChangeArrowheads="1"/>
          </p:cNvSpPr>
          <p:nvPr>
            <p:ph type="title"/>
          </p:nvPr>
        </p:nvSpPr>
        <p:spPr/>
        <p:txBody>
          <a:bodyPr/>
          <a:lstStyle/>
          <a:p>
            <a:pPr eaLnBrk="1" hangingPunct="1"/>
            <a:r>
              <a:rPr lang="en-US" altLang="en-US"/>
              <a:t>Case Study #4 - Answers</a:t>
            </a:r>
          </a:p>
        </p:txBody>
      </p:sp>
      <p:sp>
        <p:nvSpPr>
          <p:cNvPr id="79875" name="Rectangle 3">
            <a:extLst>
              <a:ext uri="{FF2B5EF4-FFF2-40B4-BE49-F238E27FC236}">
                <a16:creationId xmlns:a16="http://schemas.microsoft.com/office/drawing/2014/main" id="{AE1B083A-E468-1568-E928-C3AE6CBD6B84}"/>
              </a:ext>
            </a:extLst>
          </p:cNvPr>
          <p:cNvSpPr>
            <a:spLocks noGrp="1" noChangeArrowheads="1"/>
          </p:cNvSpPr>
          <p:nvPr>
            <p:ph type="body" idx="1"/>
          </p:nvPr>
        </p:nvSpPr>
        <p:spPr>
          <a:xfrm>
            <a:off x="457200" y="1219200"/>
            <a:ext cx="8077200" cy="4876800"/>
          </a:xfrm>
        </p:spPr>
        <p:txBody>
          <a:bodyPr/>
          <a:lstStyle/>
          <a:p>
            <a:pPr eaLnBrk="1" hangingPunct="1">
              <a:lnSpc>
                <a:spcPct val="90000"/>
              </a:lnSpc>
            </a:pPr>
            <a:r>
              <a:rPr lang="en-US" altLang="en-US" sz="2000" b="1"/>
              <a:t>16.5% Silica.  PEL = 0.54 mg/m</a:t>
            </a:r>
            <a:r>
              <a:rPr lang="en-US" altLang="en-US" sz="2000" b="1" baseline="30000"/>
              <a:t>3</a:t>
            </a:r>
            <a:r>
              <a:rPr lang="en-US" altLang="en-US" sz="2000" b="1"/>
              <a:t>.  Exposure = 2.12 mg/m</a:t>
            </a:r>
            <a:r>
              <a:rPr lang="en-US" altLang="en-US" sz="2000" b="1" baseline="30000"/>
              <a:t>3</a:t>
            </a:r>
            <a:endParaRPr lang="en-US" altLang="en-US" sz="2000" b="1"/>
          </a:p>
          <a:p>
            <a:pPr eaLnBrk="1" hangingPunct="1">
              <a:lnSpc>
                <a:spcPct val="90000"/>
              </a:lnSpc>
            </a:pPr>
            <a:endParaRPr lang="en-US" altLang="en-US" sz="2000" b="1"/>
          </a:p>
          <a:p>
            <a:pPr eaLnBrk="1" hangingPunct="1">
              <a:lnSpc>
                <a:spcPct val="90000"/>
              </a:lnSpc>
            </a:pPr>
            <a:r>
              <a:rPr lang="en-US" altLang="en-US" sz="2000" b="1"/>
              <a:t>Hazard</a:t>
            </a:r>
            <a:r>
              <a:rPr lang="en-US" altLang="en-US" sz="2000"/>
              <a:t> – Exposure to excessive concentrations of respirable dust containing crystalline silica due to not ………(doing what the standard requires).</a:t>
            </a:r>
          </a:p>
          <a:p>
            <a:pPr eaLnBrk="1" hangingPunct="1">
              <a:lnSpc>
                <a:spcPct val="90000"/>
              </a:lnSpc>
            </a:pPr>
            <a:endParaRPr lang="en-US" altLang="en-US" sz="2000" b="1"/>
          </a:p>
          <a:p>
            <a:pPr eaLnBrk="1" hangingPunct="1">
              <a:lnSpc>
                <a:spcPct val="90000"/>
              </a:lnSpc>
            </a:pPr>
            <a:r>
              <a:rPr lang="en-US" altLang="en-US" sz="2000" b="1"/>
              <a:t>Mechanism</a:t>
            </a:r>
            <a:r>
              <a:rPr lang="en-US" altLang="en-US" sz="2000"/>
              <a:t> – Deposition of silica crystals in the lung.  Interaction between crystals and alveolar macrophages may eventually lead to fibrosis and other pathophysiology of the lung.</a:t>
            </a:r>
          </a:p>
          <a:p>
            <a:pPr eaLnBrk="1" hangingPunct="1">
              <a:lnSpc>
                <a:spcPct val="90000"/>
              </a:lnSpc>
            </a:pPr>
            <a:endParaRPr lang="en-US" altLang="en-US" sz="2000" b="1"/>
          </a:p>
          <a:p>
            <a:pPr eaLnBrk="1" hangingPunct="1">
              <a:lnSpc>
                <a:spcPct val="90000"/>
              </a:lnSpc>
            </a:pPr>
            <a:r>
              <a:rPr lang="en-US" altLang="en-US" sz="2000" b="1"/>
              <a:t>Injury/Illness</a:t>
            </a:r>
            <a:r>
              <a:rPr lang="en-US" altLang="en-US" sz="2000"/>
              <a:t> – Silicosis – characterized by coughing, difficulty breathing, scarring of the lungs, and a limited disability.</a:t>
            </a:r>
          </a:p>
          <a:p>
            <a:pPr eaLnBrk="1" hangingPunct="1">
              <a:lnSpc>
                <a:spcPct val="90000"/>
              </a:lnSpc>
            </a:pPr>
            <a:endParaRPr lang="en-US" altLang="en-US" sz="2000" b="1"/>
          </a:p>
          <a:p>
            <a:pPr eaLnBrk="1" hangingPunct="1">
              <a:lnSpc>
                <a:spcPct val="90000"/>
              </a:lnSpc>
            </a:pPr>
            <a:r>
              <a:rPr lang="en-US" altLang="en-US" sz="2000" b="1"/>
              <a:t>Standards Violated</a:t>
            </a:r>
            <a:r>
              <a:rPr lang="en-US" altLang="en-US" sz="2000"/>
              <a:t> – 1910.1000, 1910.134, others?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C0353EC-CFF6-EB6B-F20E-54BC2B728C0B}"/>
              </a:ext>
            </a:extLst>
          </p:cNvPr>
          <p:cNvSpPr>
            <a:spLocks noGrp="1" noChangeArrowheads="1"/>
          </p:cNvSpPr>
          <p:nvPr>
            <p:ph type="title"/>
          </p:nvPr>
        </p:nvSpPr>
        <p:spPr/>
        <p:txBody>
          <a:bodyPr/>
          <a:lstStyle/>
          <a:p>
            <a:pPr eaLnBrk="1" hangingPunct="1"/>
            <a:r>
              <a:rPr lang="en-US" altLang="en-US"/>
              <a:t>Case Study #5 - Answers</a:t>
            </a:r>
          </a:p>
        </p:txBody>
      </p:sp>
      <p:sp>
        <p:nvSpPr>
          <p:cNvPr id="80899" name="Rectangle 3">
            <a:extLst>
              <a:ext uri="{FF2B5EF4-FFF2-40B4-BE49-F238E27FC236}">
                <a16:creationId xmlns:a16="http://schemas.microsoft.com/office/drawing/2014/main" id="{429BA1CD-3F17-D34E-A8E4-0AA529B04CED}"/>
              </a:ext>
            </a:extLst>
          </p:cNvPr>
          <p:cNvSpPr>
            <a:spLocks noGrp="1" noChangeArrowheads="1"/>
          </p:cNvSpPr>
          <p:nvPr>
            <p:ph type="body" idx="1"/>
          </p:nvPr>
        </p:nvSpPr>
        <p:spPr/>
        <p:txBody>
          <a:bodyPr/>
          <a:lstStyle/>
          <a:p>
            <a:pPr eaLnBrk="1" hangingPunct="1"/>
            <a:r>
              <a:rPr lang="en-US" altLang="en-US" sz="2400" b="1"/>
              <a:t>Hazard</a:t>
            </a:r>
            <a:r>
              <a:rPr lang="en-US" altLang="en-US" sz="2400"/>
              <a:t> – Exposure to excessive concentrations of methylene chloride vapors due to not ………(doing what the standard requires).</a:t>
            </a:r>
          </a:p>
          <a:p>
            <a:pPr eaLnBrk="1" hangingPunct="1"/>
            <a:endParaRPr lang="en-US" altLang="en-US" sz="2400" b="1"/>
          </a:p>
          <a:p>
            <a:pPr eaLnBrk="1" hangingPunct="1"/>
            <a:r>
              <a:rPr lang="en-US" altLang="en-US" sz="2400" b="1"/>
              <a:t>Mechanism</a:t>
            </a:r>
            <a:r>
              <a:rPr lang="en-US" altLang="en-US" sz="2400"/>
              <a:t> – CNS depression, chemical asphyxiation (MC metabolized to CO).</a:t>
            </a:r>
          </a:p>
          <a:p>
            <a:pPr eaLnBrk="1" hangingPunct="1"/>
            <a:endParaRPr lang="en-US" altLang="en-US" sz="2400" b="1"/>
          </a:p>
          <a:p>
            <a:pPr eaLnBrk="1" hangingPunct="1"/>
            <a:r>
              <a:rPr lang="en-US" altLang="en-US" sz="2400" b="1"/>
              <a:t>Injury/Illness</a:t>
            </a:r>
            <a:r>
              <a:rPr lang="en-US" altLang="en-US" sz="2400"/>
              <a:t> – Hypoxia, nausea, dizziness, loss of consciousness.</a:t>
            </a:r>
          </a:p>
          <a:p>
            <a:pPr eaLnBrk="1" hangingPunct="1"/>
            <a:endParaRPr lang="en-US" altLang="en-US" sz="2400" b="1"/>
          </a:p>
          <a:p>
            <a:pPr eaLnBrk="1" hangingPunct="1"/>
            <a:r>
              <a:rPr lang="en-US" altLang="en-US" sz="2400" b="1"/>
              <a:t>Standards Violated</a:t>
            </a:r>
            <a:r>
              <a:rPr lang="en-US" altLang="en-US" sz="2400"/>
              <a:t> – 1910.1052, 1910.134, others?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0B76605-B52E-E753-FF6F-C6D968DBC2C8}"/>
              </a:ext>
            </a:extLst>
          </p:cNvPr>
          <p:cNvSpPr>
            <a:spLocks noGrp="1" noChangeArrowheads="1"/>
          </p:cNvSpPr>
          <p:nvPr>
            <p:ph type="title"/>
          </p:nvPr>
        </p:nvSpPr>
        <p:spPr>
          <a:xfrm>
            <a:off x="609600" y="381000"/>
            <a:ext cx="7707313" cy="549275"/>
          </a:xfrm>
        </p:spPr>
        <p:txBody>
          <a:bodyPr/>
          <a:lstStyle/>
          <a:p>
            <a:pPr eaLnBrk="1" hangingPunct="1"/>
            <a:r>
              <a:rPr lang="en-US" altLang="en-US"/>
              <a:t>Thank You For Attending!</a:t>
            </a:r>
          </a:p>
        </p:txBody>
      </p:sp>
      <p:sp>
        <p:nvSpPr>
          <p:cNvPr id="81923" name="Rectangle 3">
            <a:extLst>
              <a:ext uri="{FF2B5EF4-FFF2-40B4-BE49-F238E27FC236}">
                <a16:creationId xmlns:a16="http://schemas.microsoft.com/office/drawing/2014/main" id="{D3680CB2-C06F-63E9-CB49-E50256C3A824}"/>
              </a:ext>
            </a:extLst>
          </p:cNvPr>
          <p:cNvSpPr>
            <a:spLocks noGrp="1" noChangeArrowheads="1"/>
          </p:cNvSpPr>
          <p:nvPr>
            <p:ph type="body" idx="1"/>
          </p:nvPr>
        </p:nvSpPr>
        <p:spPr>
          <a:xfrm>
            <a:off x="1219200" y="1143000"/>
            <a:ext cx="6705600" cy="838200"/>
          </a:xfrm>
        </p:spPr>
        <p:txBody>
          <a:bodyPr/>
          <a:lstStyle/>
          <a:p>
            <a:pPr algn="ctr" eaLnBrk="1" hangingPunct="1">
              <a:buFont typeface="Wingdings" panose="05000000000000000000" pitchFamily="2" charset="2"/>
              <a:buNone/>
            </a:pPr>
            <a:r>
              <a:rPr lang="en-US" altLang="en-US" sz="4000">
                <a:solidFill>
                  <a:srgbClr val="000000"/>
                </a:solidFill>
              </a:rPr>
              <a:t>Final Questions?</a:t>
            </a:r>
            <a:endParaRPr lang="en-US" altLang="en-US" sz="4000"/>
          </a:p>
        </p:txBody>
      </p:sp>
      <p:sp>
        <p:nvSpPr>
          <p:cNvPr id="81924" name="Text Box 5">
            <a:extLst>
              <a:ext uri="{FF2B5EF4-FFF2-40B4-BE49-F238E27FC236}">
                <a16:creationId xmlns:a16="http://schemas.microsoft.com/office/drawing/2014/main" id="{1F882E9B-F64F-8C31-3422-E87A1CD93EFC}"/>
              </a:ext>
            </a:extLst>
          </p:cNvPr>
          <p:cNvSpPr txBox="1">
            <a:spLocks noChangeArrowheads="1"/>
          </p:cNvSpPr>
          <p:nvPr/>
        </p:nvSpPr>
        <p:spPr bwMode="auto">
          <a:xfrm>
            <a:off x="1371600" y="1905000"/>
            <a:ext cx="6477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tx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tx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tx2"/>
              </a:buClr>
              <a:buChar char="•"/>
              <a:defRPr>
                <a:solidFill>
                  <a:schemeClr val="tx1"/>
                </a:solidFill>
                <a:latin typeface="Arial" panose="020B0604020202020204" pitchFamily="34" charset="0"/>
              </a:defRPr>
            </a:lvl4pPr>
            <a:lvl5pPr marL="2057400" indent="-228600">
              <a:spcBef>
                <a:spcPct val="10000"/>
              </a:spcBef>
              <a:spcAft>
                <a:spcPct val="10000"/>
              </a:spcAft>
              <a:buClr>
                <a:schemeClr val="tx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tx2"/>
              </a:buClr>
              <a:buChar char="–"/>
              <a:defRPr>
                <a:solidFill>
                  <a:schemeClr val="tx1"/>
                </a:solidFill>
                <a:latin typeface="Arial" panose="020B0604020202020204" pitchFamily="34" charset="0"/>
              </a:defRPr>
            </a:lvl9pPr>
          </a:lstStyle>
          <a:p>
            <a:pPr algn="ctr">
              <a:spcBef>
                <a:spcPct val="0"/>
              </a:spcBef>
              <a:spcAft>
                <a:spcPct val="0"/>
              </a:spcAft>
              <a:buClrTx/>
              <a:buSzTx/>
              <a:buFontTx/>
              <a:buNone/>
            </a:pPr>
            <a:r>
              <a:rPr lang="en-US" altLang="en-US" b="1">
                <a:solidFill>
                  <a:srgbClr val="FF0000"/>
                </a:solidFill>
              </a:rPr>
              <a:t>1-800-NC-LABOR</a:t>
            </a:r>
          </a:p>
          <a:p>
            <a:pPr algn="ctr">
              <a:spcBef>
                <a:spcPct val="0"/>
              </a:spcBef>
              <a:spcAft>
                <a:spcPct val="0"/>
              </a:spcAft>
              <a:buClrTx/>
              <a:buSzTx/>
              <a:buFontTx/>
              <a:buNone/>
            </a:pPr>
            <a:r>
              <a:rPr lang="en-US" altLang="en-US" i="1"/>
              <a:t>(1-800-625-2267)</a:t>
            </a:r>
            <a:endParaRPr lang="en-US" altLang="en-US" b="1"/>
          </a:p>
          <a:p>
            <a:pPr algn="ctr">
              <a:spcBef>
                <a:spcPct val="0"/>
              </a:spcBef>
              <a:spcAft>
                <a:spcPct val="0"/>
              </a:spcAft>
              <a:buClrTx/>
              <a:buSzTx/>
              <a:buFontTx/>
              <a:buNone/>
            </a:pPr>
            <a:r>
              <a:rPr lang="en-US" altLang="en-US" b="1" i="1" u="sng">
                <a:solidFill>
                  <a:srgbClr val="0033CC"/>
                </a:solidFill>
              </a:rPr>
              <a:t>www.nclabor.com</a:t>
            </a:r>
            <a:endParaRPr lang="en-US" altLang="en-US" u="sng"/>
          </a:p>
        </p:txBody>
      </p:sp>
      <p:pic>
        <p:nvPicPr>
          <p:cNvPr id="81925" name="Picture 6" descr="New DOL Logo (Color)">
            <a:extLst>
              <a:ext uri="{FF2B5EF4-FFF2-40B4-BE49-F238E27FC236}">
                <a16:creationId xmlns:a16="http://schemas.microsoft.com/office/drawing/2014/main" id="{52966A29-B7BD-3B98-4227-F0F2F2D73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29000"/>
            <a:ext cx="51816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697A87D-D1E3-FE8B-DCFB-57ED21AD0D62}"/>
              </a:ext>
            </a:extLst>
          </p:cNvPr>
          <p:cNvSpPr>
            <a:spLocks noGrp="1" noChangeArrowheads="1"/>
          </p:cNvSpPr>
          <p:nvPr>
            <p:ph type="title"/>
          </p:nvPr>
        </p:nvSpPr>
        <p:spPr/>
        <p:txBody>
          <a:bodyPr/>
          <a:lstStyle/>
          <a:p>
            <a:pPr eaLnBrk="1" hangingPunct="1"/>
            <a:r>
              <a:rPr lang="en-US" altLang="en-US"/>
              <a:t>Metals</a:t>
            </a:r>
          </a:p>
        </p:txBody>
      </p:sp>
      <p:sp>
        <p:nvSpPr>
          <p:cNvPr id="12291" name="Rectangle 3">
            <a:extLst>
              <a:ext uri="{FF2B5EF4-FFF2-40B4-BE49-F238E27FC236}">
                <a16:creationId xmlns:a16="http://schemas.microsoft.com/office/drawing/2014/main" id="{DD9E4D1D-02AE-C048-F3CD-D7662B9C376F}"/>
              </a:ext>
            </a:extLst>
          </p:cNvPr>
          <p:cNvSpPr>
            <a:spLocks noGrp="1" noChangeArrowheads="1"/>
          </p:cNvSpPr>
          <p:nvPr>
            <p:ph type="body" idx="1"/>
          </p:nvPr>
        </p:nvSpPr>
        <p:spPr>
          <a:xfrm>
            <a:off x="533400" y="1143000"/>
            <a:ext cx="7924800" cy="4525963"/>
          </a:xfrm>
        </p:spPr>
        <p:txBody>
          <a:bodyPr/>
          <a:lstStyle/>
          <a:p>
            <a:pPr eaLnBrk="1" hangingPunct="1">
              <a:lnSpc>
                <a:spcPct val="90000"/>
              </a:lnSpc>
            </a:pPr>
            <a:r>
              <a:rPr lang="en-US" altLang="en-US"/>
              <a:t>Exposures found during welding, grinding, soldering, blasting, etc.</a:t>
            </a:r>
          </a:p>
          <a:p>
            <a:pPr eaLnBrk="1" hangingPunct="1">
              <a:lnSpc>
                <a:spcPct val="90000"/>
              </a:lnSpc>
            </a:pPr>
            <a:endParaRPr lang="en-US" altLang="en-US" sz="800"/>
          </a:p>
          <a:p>
            <a:pPr lvl="1" eaLnBrk="1" hangingPunct="1">
              <a:lnSpc>
                <a:spcPct val="90000"/>
              </a:lnSpc>
            </a:pPr>
            <a:r>
              <a:rPr lang="en-US" altLang="en-US" sz="2400"/>
              <a:t>Absorption through the lung from exposure to dust and fumes</a:t>
            </a:r>
          </a:p>
          <a:p>
            <a:pPr lvl="1" eaLnBrk="1" hangingPunct="1">
              <a:lnSpc>
                <a:spcPct val="90000"/>
              </a:lnSpc>
            </a:pPr>
            <a:endParaRPr lang="en-US" altLang="en-US" sz="2400"/>
          </a:p>
          <a:p>
            <a:pPr lvl="1" eaLnBrk="1" hangingPunct="1">
              <a:lnSpc>
                <a:spcPct val="90000"/>
              </a:lnSpc>
            </a:pPr>
            <a:r>
              <a:rPr lang="en-US" altLang="en-US" sz="2400"/>
              <a:t>Absorption through GI tract based on solubility, oxidation state</a:t>
            </a:r>
          </a:p>
          <a:p>
            <a:pPr lvl="1" eaLnBrk="1" hangingPunct="1">
              <a:lnSpc>
                <a:spcPct val="90000"/>
              </a:lnSpc>
            </a:pPr>
            <a:endParaRPr lang="en-US" altLang="en-US" sz="2400"/>
          </a:p>
          <a:p>
            <a:pPr lvl="1" eaLnBrk="1" hangingPunct="1">
              <a:lnSpc>
                <a:spcPct val="90000"/>
              </a:lnSpc>
            </a:pPr>
            <a:r>
              <a:rPr lang="en-US" altLang="en-US" sz="2400"/>
              <a:t>Acute effects include metal fume fever</a:t>
            </a:r>
          </a:p>
          <a:p>
            <a:pPr lvl="1" eaLnBrk="1" hangingPunct="1">
              <a:lnSpc>
                <a:spcPct val="90000"/>
              </a:lnSpc>
            </a:pPr>
            <a:endParaRPr lang="en-US" altLang="en-US" sz="2400"/>
          </a:p>
          <a:p>
            <a:pPr lvl="1" eaLnBrk="1" hangingPunct="1">
              <a:lnSpc>
                <a:spcPct val="90000"/>
              </a:lnSpc>
            </a:pPr>
            <a:r>
              <a:rPr lang="en-US" altLang="en-US" sz="2400"/>
              <a:t>Chronic effects include cumulative systemic illness, cancers </a:t>
            </a:r>
          </a:p>
          <a:p>
            <a:pPr eaLnBrk="1" hangingPunct="1">
              <a:lnSpc>
                <a:spcPct val="90000"/>
              </a:lnSpc>
            </a:pPr>
            <a:endParaRPr lang="en-US" altLang="en-US"/>
          </a:p>
        </p:txBody>
      </p:sp>
      <p:pic>
        <p:nvPicPr>
          <p:cNvPr id="12292" name="Picture 4" descr="in00327_">
            <a:extLst>
              <a:ext uri="{FF2B5EF4-FFF2-40B4-BE49-F238E27FC236}">
                <a16:creationId xmlns:a16="http://schemas.microsoft.com/office/drawing/2014/main" id="{426B68F9-768C-FC7B-0160-03933F8C2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733800"/>
            <a:ext cx="1225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E4F0BD1-8C60-1F1C-D6B3-1C9AE64107AA}"/>
              </a:ext>
            </a:extLst>
          </p:cNvPr>
          <p:cNvSpPr>
            <a:spLocks noGrp="1" noChangeArrowheads="1"/>
          </p:cNvSpPr>
          <p:nvPr>
            <p:ph type="title"/>
          </p:nvPr>
        </p:nvSpPr>
        <p:spPr/>
        <p:txBody>
          <a:bodyPr/>
          <a:lstStyle/>
          <a:p>
            <a:pPr eaLnBrk="1" hangingPunct="1"/>
            <a:r>
              <a:rPr lang="en-US" altLang="en-US"/>
              <a:t>Organic Solvents</a:t>
            </a:r>
          </a:p>
        </p:txBody>
      </p:sp>
      <p:sp>
        <p:nvSpPr>
          <p:cNvPr id="13315" name="Rectangle 3">
            <a:extLst>
              <a:ext uri="{FF2B5EF4-FFF2-40B4-BE49-F238E27FC236}">
                <a16:creationId xmlns:a16="http://schemas.microsoft.com/office/drawing/2014/main" id="{324C215E-3F5C-3CAD-E3EE-BB75F99E8BD1}"/>
              </a:ext>
            </a:extLst>
          </p:cNvPr>
          <p:cNvSpPr>
            <a:spLocks noGrp="1" noChangeArrowheads="1"/>
          </p:cNvSpPr>
          <p:nvPr>
            <p:ph type="body" idx="1"/>
          </p:nvPr>
        </p:nvSpPr>
        <p:spPr/>
        <p:txBody>
          <a:bodyPr/>
          <a:lstStyle/>
          <a:p>
            <a:pPr eaLnBrk="1" hangingPunct="1"/>
            <a:r>
              <a:rPr lang="en-US" altLang="en-US" sz="2400"/>
              <a:t>Found in a number of operations, including application of paint and adhesives, and chemical formulation.</a:t>
            </a:r>
          </a:p>
          <a:p>
            <a:pPr eaLnBrk="1" hangingPunct="1"/>
            <a:endParaRPr lang="en-US" altLang="en-US" sz="2400"/>
          </a:p>
          <a:p>
            <a:pPr eaLnBrk="1" hangingPunct="1"/>
            <a:r>
              <a:rPr lang="en-US" altLang="en-US" sz="2400"/>
              <a:t>Exposure via the lungs (vapors) or the skin (liquid).  Dermal exposure may lead to local or systemic effects.</a:t>
            </a:r>
          </a:p>
          <a:p>
            <a:pPr eaLnBrk="1" hangingPunct="1"/>
            <a:endParaRPr lang="en-US" altLang="en-US" sz="2400"/>
          </a:p>
          <a:p>
            <a:pPr eaLnBrk="1" hangingPunct="1"/>
            <a:r>
              <a:rPr lang="en-US" altLang="en-US" sz="2400"/>
              <a:t>The greater the vapor pressure (volatility),</a:t>
            </a:r>
          </a:p>
          <a:p>
            <a:pPr eaLnBrk="1" hangingPunct="1">
              <a:buFont typeface="Wingdings" panose="05000000000000000000" pitchFamily="2" charset="2"/>
              <a:buNone/>
            </a:pPr>
            <a:r>
              <a:rPr lang="en-US" altLang="en-US" sz="2400"/>
              <a:t>     the higher the vapor concentration in air.</a:t>
            </a:r>
          </a:p>
          <a:p>
            <a:pPr eaLnBrk="1" hangingPunct="1"/>
            <a:endParaRPr lang="en-US" altLang="en-US" sz="2400"/>
          </a:p>
        </p:txBody>
      </p:sp>
      <p:pic>
        <p:nvPicPr>
          <p:cNvPr id="13316" name="Picture 4" descr="IN00410_">
            <a:extLst>
              <a:ext uri="{FF2B5EF4-FFF2-40B4-BE49-F238E27FC236}">
                <a16:creationId xmlns:a16="http://schemas.microsoft.com/office/drawing/2014/main" id="{0E6B0027-A49E-C12C-AB02-CA09336B6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611563"/>
            <a:ext cx="1519238"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2327</TotalTime>
  <Words>2684</Words>
  <Application>Microsoft Office PowerPoint</Application>
  <PresentationFormat>On-screen Show (4:3)</PresentationFormat>
  <Paragraphs>477</Paragraphs>
  <Slides>74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Tahoma</vt:lpstr>
      <vt:lpstr>Arial</vt:lpstr>
      <vt:lpstr>Wingdings</vt:lpstr>
      <vt:lpstr>Symbol</vt:lpstr>
      <vt:lpstr>Times New Roman</vt:lpstr>
      <vt:lpstr>NCDOL  Standard</vt:lpstr>
      <vt:lpstr>N.C. Department of Labor OSH Division </vt:lpstr>
      <vt:lpstr>Objectives</vt:lpstr>
      <vt:lpstr>Objectives</vt:lpstr>
      <vt:lpstr>The HCO’s Role</vt:lpstr>
      <vt:lpstr>Hazard Recognition</vt:lpstr>
      <vt:lpstr>Classes of Toxic Substances</vt:lpstr>
      <vt:lpstr>Asphyxiants</vt:lpstr>
      <vt:lpstr>Metals</vt:lpstr>
      <vt:lpstr>Organic Solvents</vt:lpstr>
      <vt:lpstr>Organic Solvents</vt:lpstr>
      <vt:lpstr>Pesticides</vt:lpstr>
      <vt:lpstr>Particulates: Dusts/Fibers</vt:lpstr>
      <vt:lpstr>Other Chemicals</vt:lpstr>
      <vt:lpstr>Occupational Hematology</vt:lpstr>
      <vt:lpstr>Occupational Infections</vt:lpstr>
      <vt:lpstr>Occupational Lung Diseases</vt:lpstr>
      <vt:lpstr>Occupational Lung Diseases</vt:lpstr>
      <vt:lpstr>Occupational Lung Diseases</vt:lpstr>
      <vt:lpstr>Occupational Lung Diseases</vt:lpstr>
      <vt:lpstr>Other Toxic Effects</vt:lpstr>
      <vt:lpstr>PowerPoint Presentation</vt:lpstr>
      <vt:lpstr>PowerPoint Presentation</vt:lpstr>
      <vt:lpstr>PowerPoint Presentation</vt:lpstr>
      <vt:lpstr>Severity Assessment</vt:lpstr>
      <vt:lpstr>Probability Assessment</vt:lpstr>
      <vt:lpstr>Overexposures</vt:lpstr>
      <vt:lpstr>Overexposures</vt:lpstr>
      <vt:lpstr>Additive Effects</vt:lpstr>
      <vt:lpstr>Hazard Information</vt:lpstr>
      <vt:lpstr>Silica</vt:lpstr>
      <vt:lpstr>Silica</vt:lpstr>
      <vt:lpstr>PowerPoint Presentation</vt:lpstr>
      <vt:lpstr>PowerPoint Presentation</vt:lpstr>
      <vt:lpstr>PowerPoint Presentation</vt:lpstr>
      <vt:lpstr>PowerPoint Presentation</vt:lpstr>
      <vt:lpstr>Lead</vt:lpstr>
      <vt:lpstr>Lead</vt:lpstr>
      <vt:lpstr>Lead – Health Effects</vt:lpstr>
      <vt:lpstr>Lead - Treatment</vt:lpstr>
      <vt:lpstr>PowerPoint Presentation</vt:lpstr>
      <vt:lpstr>PowerPoint Presentation</vt:lpstr>
      <vt:lpstr>PowerPoint Presentation</vt:lpstr>
      <vt:lpstr>Carbon Monoxide</vt:lpstr>
      <vt:lpstr>Carbon Monoxide</vt:lpstr>
      <vt:lpstr>PowerPoint Presentation</vt:lpstr>
      <vt:lpstr>PowerPoint Presentation</vt:lpstr>
      <vt:lpstr>PowerPoint Presentation</vt:lpstr>
      <vt:lpstr>Methylene Chloride</vt:lpstr>
      <vt:lpstr>PowerPoint Presentation</vt:lpstr>
      <vt:lpstr>PowerPoint Presentation</vt:lpstr>
      <vt:lpstr>PowerPoint Presentation</vt:lpstr>
      <vt:lpstr>Isocyanates</vt:lpstr>
      <vt:lpstr>Asbestos</vt:lpstr>
      <vt:lpstr>PowerPoint Presentation</vt:lpstr>
      <vt:lpstr>PowerPoint Presentation</vt:lpstr>
      <vt:lpstr>PowerPoint Presentation</vt:lpstr>
      <vt:lpstr>Cotton Dust</vt:lpstr>
      <vt:lpstr>PowerPoint Presentation</vt:lpstr>
      <vt:lpstr>PowerPoint Presentation</vt:lpstr>
      <vt:lpstr>PowerPoint Presentation</vt:lpstr>
      <vt:lpstr>Biological Exposure Indices (BEI)</vt:lpstr>
      <vt:lpstr>BEI for Carbon Monoxide</vt:lpstr>
      <vt:lpstr>Case Studies</vt:lpstr>
      <vt:lpstr>Case Study #1</vt:lpstr>
      <vt:lpstr>Case Study #2</vt:lpstr>
      <vt:lpstr>Case Study #3</vt:lpstr>
      <vt:lpstr>Case Study #4</vt:lpstr>
      <vt:lpstr>Case Study #5</vt:lpstr>
      <vt:lpstr>Case Study #1 - Answers</vt:lpstr>
      <vt:lpstr>Case Study #2 - Answers</vt:lpstr>
      <vt:lpstr>Case Study #3 - Answers</vt:lpstr>
      <vt:lpstr>Case Study #4 - Answers</vt:lpstr>
      <vt:lpstr>Case Study #5 - Answers</vt:lpstr>
      <vt:lpstr>Thank You For Attending!</vt:lpstr>
    </vt:vector>
  </TitlesOfParts>
  <Manager>Paul Sullivan, CIH</Manager>
  <Company>NCDOL/OSH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Toxicology</dc:title>
  <dc:subject>Applied Industrial Toxicology</dc:subject>
  <dc:creator>Paul Sullivan, CIH</dc:creator>
  <cp:lastModifiedBy>Lagoe, Wanda</cp:lastModifiedBy>
  <cp:revision>69</cp:revision>
  <cp:lastPrinted>1601-01-01T00:00:00Z</cp:lastPrinted>
  <dcterms:created xsi:type="dcterms:W3CDTF">2001-02-06T13:14:56Z</dcterms:created>
  <dcterms:modified xsi:type="dcterms:W3CDTF">2022-10-13T18:24:49Z</dcterms:modified>
</cp:coreProperties>
</file>