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402" r:id="rId3"/>
    <p:sldId id="466" r:id="rId4"/>
    <p:sldId id="467" r:id="rId5"/>
    <p:sldId id="468" r:id="rId6"/>
    <p:sldId id="469"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70" r:id="rId31"/>
    <p:sldId id="431" r:id="rId32"/>
    <p:sldId id="432" r:id="rId33"/>
    <p:sldId id="433" r:id="rId34"/>
    <p:sldId id="434" r:id="rId35"/>
    <p:sldId id="435" r:id="rId36"/>
    <p:sldId id="436" r:id="rId37"/>
    <p:sldId id="437" r:id="rId38"/>
    <p:sldId id="438" r:id="rId39"/>
    <p:sldId id="471" r:id="rId40"/>
    <p:sldId id="449" r:id="rId41"/>
    <p:sldId id="452" r:id="rId42"/>
    <p:sldId id="453" r:id="rId43"/>
    <p:sldId id="454" r:id="rId44"/>
    <p:sldId id="455" r:id="rId45"/>
    <p:sldId id="456" r:id="rId46"/>
    <p:sldId id="457" r:id="rId47"/>
    <p:sldId id="458" r:id="rId48"/>
    <p:sldId id="401" r:id="rId49"/>
    <p:sldId id="341" r:id="rId50"/>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008000"/>
    <a:srgbClr val="33CC33"/>
    <a:srgbClr val="000000"/>
    <a:srgbClr val="FFFFFF"/>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7" autoAdjust="0"/>
    <p:restoredTop sz="78340" autoAdjust="0"/>
  </p:normalViewPr>
  <p:slideViewPr>
    <p:cSldViewPr>
      <p:cViewPr varScale="1">
        <p:scale>
          <a:sx n="58" d="100"/>
          <a:sy n="58" d="100"/>
        </p:scale>
        <p:origin x="15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7151181357166"/>
          <c:y val="3.569364161849712E-2"/>
          <c:w val="0.8583485110088267"/>
          <c:h val="0.78132105957853604"/>
        </c:manualLayout>
      </c:layout>
      <c:lineChart>
        <c:grouping val="standard"/>
        <c:varyColors val="0"/>
        <c:ser>
          <c:idx val="0"/>
          <c:order val="0"/>
          <c:tx>
            <c:strRef>
              <c:f>Sheet1!$B$1</c:f>
              <c:strCache>
                <c:ptCount val="1"/>
                <c:pt idx="0">
                  <c:v>No. of Cases</c:v>
                </c:pt>
              </c:strCache>
            </c:strRef>
          </c:tx>
          <c:spPr>
            <a:ln>
              <a:solidFill>
                <a:srgbClr val="00B050"/>
              </a:solidFill>
            </a:ln>
          </c:spPr>
          <c:marker>
            <c:symbol val="none"/>
          </c:marker>
          <c:cat>
            <c:numRef>
              <c:f>Sheet1!$A$10:$A$37</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Sheet1!$B$10:$B$37</c:f>
              <c:numCache>
                <c:formatCode>#,##0</c:formatCode>
                <c:ptCount val="28"/>
                <c:pt idx="0">
                  <c:v>25701</c:v>
                </c:pt>
                <c:pt idx="1">
                  <c:v>26283</c:v>
                </c:pt>
                <c:pt idx="2">
                  <c:v>26673</c:v>
                </c:pt>
                <c:pt idx="3">
                  <c:v>25102</c:v>
                </c:pt>
                <c:pt idx="4">
                  <c:v>24205</c:v>
                </c:pt>
                <c:pt idx="5">
                  <c:v>22726</c:v>
                </c:pt>
                <c:pt idx="6">
                  <c:v>21210</c:v>
                </c:pt>
                <c:pt idx="7">
                  <c:v>19751</c:v>
                </c:pt>
                <c:pt idx="8">
                  <c:v>18286</c:v>
                </c:pt>
                <c:pt idx="9">
                  <c:v>17499</c:v>
                </c:pt>
                <c:pt idx="10">
                  <c:v>16309</c:v>
                </c:pt>
                <c:pt idx="11">
                  <c:v>15945</c:v>
                </c:pt>
                <c:pt idx="12">
                  <c:v>15055</c:v>
                </c:pt>
                <c:pt idx="13">
                  <c:v>14835</c:v>
                </c:pt>
                <c:pt idx="14">
                  <c:v>14499</c:v>
                </c:pt>
                <c:pt idx="15">
                  <c:v>14061</c:v>
                </c:pt>
                <c:pt idx="16">
                  <c:v>13727</c:v>
                </c:pt>
                <c:pt idx="17">
                  <c:v>13282</c:v>
                </c:pt>
                <c:pt idx="18">
                  <c:v>12893</c:v>
                </c:pt>
                <c:pt idx="19">
                  <c:v>11519</c:v>
                </c:pt>
                <c:pt idx="20">
                  <c:v>11164</c:v>
                </c:pt>
                <c:pt idx="21">
                  <c:v>10509</c:v>
                </c:pt>
                <c:pt idx="22">
                  <c:v>9940</c:v>
                </c:pt>
                <c:pt idx="23">
                  <c:v>9582</c:v>
                </c:pt>
                <c:pt idx="24">
                  <c:v>9399</c:v>
                </c:pt>
                <c:pt idx="25">
                  <c:v>9548</c:v>
                </c:pt>
                <c:pt idx="26">
                  <c:v>9256</c:v>
                </c:pt>
                <c:pt idx="27">
                  <c:v>9093</c:v>
                </c:pt>
              </c:numCache>
            </c:numRef>
          </c:val>
          <c:smooth val="0"/>
          <c:extLst>
            <c:ext xmlns:c16="http://schemas.microsoft.com/office/drawing/2014/chart" uri="{C3380CC4-5D6E-409C-BE32-E72D297353CC}">
              <c16:uniqueId val="{00000000-3634-4D65-9F75-979954F19362}"/>
            </c:ext>
          </c:extLst>
        </c:ser>
        <c:dLbls>
          <c:showLegendKey val="0"/>
          <c:showVal val="0"/>
          <c:showCatName val="0"/>
          <c:showSerName val="0"/>
          <c:showPercent val="0"/>
          <c:showBubbleSize val="0"/>
        </c:dLbls>
        <c:smooth val="0"/>
        <c:axId val="416195440"/>
        <c:axId val="416193872"/>
      </c:lineChart>
      <c:catAx>
        <c:axId val="416195440"/>
        <c:scaling>
          <c:orientation val="minMax"/>
        </c:scaling>
        <c:delete val="0"/>
        <c:axPos val="b"/>
        <c:numFmt formatCode="General" sourceLinked="1"/>
        <c:majorTickMark val="out"/>
        <c:minorTickMark val="none"/>
        <c:tickLblPos val="nextTo"/>
        <c:crossAx val="416193872"/>
        <c:crosses val="autoZero"/>
        <c:auto val="1"/>
        <c:lblAlgn val="ctr"/>
        <c:lblOffset val="100"/>
        <c:noMultiLvlLbl val="0"/>
      </c:catAx>
      <c:valAx>
        <c:axId val="416193872"/>
        <c:scaling>
          <c:orientation val="minMax"/>
        </c:scaling>
        <c:delete val="0"/>
        <c:axPos val="l"/>
        <c:numFmt formatCode="#,##0" sourceLinked="1"/>
        <c:majorTickMark val="out"/>
        <c:minorTickMark val="none"/>
        <c:tickLblPos val="nextTo"/>
        <c:crossAx val="416195440"/>
        <c:crosses val="autoZero"/>
        <c:crossBetween val="between"/>
      </c:valAx>
      <c:spPr>
        <a:noFill/>
        <a:ln w="25381">
          <a:noFill/>
        </a:ln>
      </c:spPr>
    </c:plotArea>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b="1" dirty="0">
                <a:solidFill>
                  <a:srgbClr val="000099"/>
                </a:solidFill>
                <a:latin typeface="Arial Narrow" panose="020B0606020202030204" pitchFamily="34" charset="0"/>
              </a:rPr>
              <a:t>Comparison of N.C. and U.S.</a:t>
            </a:r>
          </a:p>
          <a:p>
            <a:pPr>
              <a:defRPr sz="1862" b="0" i="0" u="none" strike="noStrike" kern="1200" spc="0" baseline="0">
                <a:solidFill>
                  <a:schemeClr val="tx1">
                    <a:lumMod val="65000"/>
                    <a:lumOff val="35000"/>
                  </a:schemeClr>
                </a:solidFill>
                <a:latin typeface="+mn-lt"/>
                <a:ea typeface="+mn-ea"/>
                <a:cs typeface="+mn-cs"/>
              </a:defRPr>
            </a:pPr>
            <a:r>
              <a:rPr lang="en-US" sz="3600" b="1" dirty="0">
                <a:solidFill>
                  <a:srgbClr val="000099"/>
                </a:solidFill>
                <a:latin typeface="Arial Narrow" panose="020B0606020202030204" pitchFamily="34" charset="0"/>
              </a:rPr>
              <a:t>TB Case Rates (1990-2017)</a:t>
            </a:r>
          </a:p>
        </c:rich>
      </c:tx>
      <c:layout>
        <c:manualLayout>
          <c:xMode val="edge"/>
          <c:yMode val="edge"/>
          <c:x val="0.21410109682030445"/>
          <c:y val="2.3148148148148147E-2"/>
        </c:manualLayout>
      </c:layout>
      <c:overlay val="0"/>
      <c:spPr>
        <a:solidFill>
          <a:schemeClr val="bg1"/>
        </a:solidFill>
        <a:ln>
          <a:noFill/>
        </a:ln>
        <a:effectLst/>
      </c:spPr>
    </c:title>
    <c:autoTitleDeleted val="0"/>
    <c:plotArea>
      <c:layout>
        <c:manualLayout>
          <c:layoutTarget val="inner"/>
          <c:xMode val="edge"/>
          <c:yMode val="edge"/>
          <c:x val="0.12058999627124062"/>
          <c:y val="0.23681722076407116"/>
          <c:w val="0.87094261045163168"/>
          <c:h val="0.62143044619422572"/>
        </c:manualLayout>
      </c:layout>
      <c:lineChart>
        <c:grouping val="standard"/>
        <c:varyColors val="0"/>
        <c:ser>
          <c:idx val="0"/>
          <c:order val="0"/>
          <c:tx>
            <c:strRef>
              <c:f>Sheet1!$B$1</c:f>
              <c:strCache>
                <c:ptCount val="1"/>
                <c:pt idx="0">
                  <c:v>U.S. Rate</c:v>
                </c:pt>
              </c:strCache>
            </c:strRef>
          </c:tx>
          <c:spPr>
            <a:ln w="28575" cap="rnd">
              <a:solidFill>
                <a:schemeClr val="accent2"/>
              </a:solidFill>
              <a:round/>
            </a:ln>
            <a:effectLst/>
          </c:spPr>
          <c:marker>
            <c:symbol val="none"/>
          </c:marker>
          <c:cat>
            <c:numRef>
              <c:f>Sheet1!$A$12:$A$46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Sheet1!$B$12:$B$46</c:f>
              <c:numCache>
                <c:formatCode>General</c:formatCode>
                <c:ptCount val="35"/>
                <c:pt idx="0">
                  <c:v>10.3</c:v>
                </c:pt>
                <c:pt idx="1">
                  <c:v>10.4</c:v>
                </c:pt>
                <c:pt idx="2">
                  <c:v>10.5</c:v>
                </c:pt>
                <c:pt idx="3">
                  <c:v>9.8000000000000007</c:v>
                </c:pt>
                <c:pt idx="4">
                  <c:v>9.4</c:v>
                </c:pt>
                <c:pt idx="5">
                  <c:v>8.6999999999999993</c:v>
                </c:pt>
                <c:pt idx="6">
                  <c:v>8</c:v>
                </c:pt>
                <c:pt idx="7">
                  <c:v>7.4</c:v>
                </c:pt>
                <c:pt idx="8">
                  <c:v>6.8</c:v>
                </c:pt>
                <c:pt idx="9">
                  <c:v>6.4</c:v>
                </c:pt>
                <c:pt idx="10">
                  <c:v>5.8</c:v>
                </c:pt>
                <c:pt idx="11">
                  <c:v>5.6</c:v>
                </c:pt>
                <c:pt idx="12">
                  <c:v>5.2</c:v>
                </c:pt>
                <c:pt idx="13">
                  <c:v>5.0999999999999996</c:v>
                </c:pt>
                <c:pt idx="14">
                  <c:v>4.9000000000000004</c:v>
                </c:pt>
                <c:pt idx="15">
                  <c:v>4.8</c:v>
                </c:pt>
                <c:pt idx="16">
                  <c:v>4.5999999999999996</c:v>
                </c:pt>
                <c:pt idx="17">
                  <c:v>4.4000000000000004</c:v>
                </c:pt>
                <c:pt idx="18">
                  <c:v>4.2</c:v>
                </c:pt>
                <c:pt idx="19">
                  <c:v>3.8</c:v>
                </c:pt>
                <c:pt idx="20">
                  <c:v>3.6</c:v>
                </c:pt>
                <c:pt idx="21">
                  <c:v>3.4</c:v>
                </c:pt>
                <c:pt idx="22">
                  <c:v>3.2</c:v>
                </c:pt>
                <c:pt idx="23">
                  <c:v>3</c:v>
                </c:pt>
                <c:pt idx="24">
                  <c:v>3</c:v>
                </c:pt>
                <c:pt idx="25">
                  <c:v>3</c:v>
                </c:pt>
                <c:pt idx="26">
                  <c:v>2.9</c:v>
                </c:pt>
                <c:pt idx="27">
                  <c:v>2.8</c:v>
                </c:pt>
              </c:numCache>
            </c:numRef>
          </c:val>
          <c:smooth val="0"/>
          <c:extLst>
            <c:ext xmlns:c16="http://schemas.microsoft.com/office/drawing/2014/chart" uri="{C3380CC4-5D6E-409C-BE32-E72D297353CC}">
              <c16:uniqueId val="{00000000-7610-480D-8FDF-75EAF00F2F0D}"/>
            </c:ext>
          </c:extLst>
        </c:ser>
        <c:ser>
          <c:idx val="1"/>
          <c:order val="1"/>
          <c:tx>
            <c:strRef>
              <c:f>Sheet1!$C$1</c:f>
              <c:strCache>
                <c:ptCount val="1"/>
                <c:pt idx="0">
                  <c:v>N.C. Rate</c:v>
                </c:pt>
              </c:strCache>
            </c:strRef>
          </c:tx>
          <c:spPr>
            <a:ln w="28575" cap="rnd">
              <a:solidFill>
                <a:schemeClr val="tx2"/>
              </a:solidFill>
              <a:round/>
            </a:ln>
            <a:effectLst/>
          </c:spPr>
          <c:marker>
            <c:symbol val="none"/>
          </c:marker>
          <c:cat>
            <c:numRef>
              <c:f>Sheet1!$A$12:$A$46</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Sheet1!$C$12:$C$46</c:f>
              <c:numCache>
                <c:formatCode>General</c:formatCode>
                <c:ptCount val="35"/>
                <c:pt idx="0">
                  <c:v>10</c:v>
                </c:pt>
                <c:pt idx="1">
                  <c:v>9.3000000000000007</c:v>
                </c:pt>
                <c:pt idx="2">
                  <c:v>8.8000000000000007</c:v>
                </c:pt>
                <c:pt idx="3">
                  <c:v>8.6</c:v>
                </c:pt>
                <c:pt idx="4">
                  <c:v>8</c:v>
                </c:pt>
                <c:pt idx="5">
                  <c:v>7.2</c:v>
                </c:pt>
                <c:pt idx="6">
                  <c:v>7.6</c:v>
                </c:pt>
                <c:pt idx="7">
                  <c:v>6.2</c:v>
                </c:pt>
                <c:pt idx="8">
                  <c:v>6.6</c:v>
                </c:pt>
                <c:pt idx="9">
                  <c:v>6.4</c:v>
                </c:pt>
                <c:pt idx="10">
                  <c:v>5.6</c:v>
                </c:pt>
                <c:pt idx="11">
                  <c:v>4.9000000000000004</c:v>
                </c:pt>
                <c:pt idx="12">
                  <c:v>5.4</c:v>
                </c:pt>
                <c:pt idx="13">
                  <c:v>4.7</c:v>
                </c:pt>
                <c:pt idx="14">
                  <c:v>4.5</c:v>
                </c:pt>
                <c:pt idx="15">
                  <c:v>3.8</c:v>
                </c:pt>
                <c:pt idx="16">
                  <c:v>4.2</c:v>
                </c:pt>
                <c:pt idx="17">
                  <c:v>3.8</c:v>
                </c:pt>
                <c:pt idx="18">
                  <c:v>3.6</c:v>
                </c:pt>
                <c:pt idx="19">
                  <c:v>2.7</c:v>
                </c:pt>
                <c:pt idx="20">
                  <c:v>3.1</c:v>
                </c:pt>
                <c:pt idx="21">
                  <c:v>2.6</c:v>
                </c:pt>
                <c:pt idx="22">
                  <c:v>2.2000000000000002</c:v>
                </c:pt>
                <c:pt idx="23">
                  <c:v>2.2000000000000002</c:v>
                </c:pt>
                <c:pt idx="24">
                  <c:v>2</c:v>
                </c:pt>
                <c:pt idx="25">
                  <c:v>2</c:v>
                </c:pt>
                <c:pt idx="26">
                  <c:v>2.2000000000000002</c:v>
                </c:pt>
                <c:pt idx="27">
                  <c:v>2.1</c:v>
                </c:pt>
              </c:numCache>
            </c:numRef>
          </c:val>
          <c:smooth val="0"/>
          <c:extLst>
            <c:ext xmlns:c16="http://schemas.microsoft.com/office/drawing/2014/chart" uri="{C3380CC4-5D6E-409C-BE32-E72D297353CC}">
              <c16:uniqueId val="{00000001-7610-480D-8FDF-75EAF00F2F0D}"/>
            </c:ext>
          </c:extLst>
        </c:ser>
        <c:dLbls>
          <c:showLegendKey val="0"/>
          <c:showVal val="0"/>
          <c:showCatName val="0"/>
          <c:showSerName val="0"/>
          <c:showPercent val="0"/>
          <c:showBubbleSize val="0"/>
        </c:dLbls>
        <c:smooth val="0"/>
        <c:axId val="415470552"/>
        <c:axId val="415471728"/>
      </c:lineChart>
      <c:catAx>
        <c:axId val="41547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71728"/>
        <c:crosses val="autoZero"/>
        <c:auto val="1"/>
        <c:lblAlgn val="ctr"/>
        <c:lblOffset val="100"/>
        <c:noMultiLvlLbl val="0"/>
      </c:catAx>
      <c:valAx>
        <c:axId val="41547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470552"/>
        <c:crosses val="autoZero"/>
        <c:crossBetween val="between"/>
      </c:valAx>
      <c:spPr>
        <a:noFill/>
        <a:ln>
          <a:noFill/>
        </a:ln>
        <a:effectLst/>
      </c:spPr>
    </c:plotArea>
    <c:legend>
      <c:legendPos val="b"/>
      <c:layout>
        <c:manualLayout>
          <c:xMode val="edge"/>
          <c:yMode val="edge"/>
          <c:x val="0.35492775580966002"/>
          <c:y val="0.94607792329864604"/>
          <c:w val="0.26951626864752198"/>
          <c:h val="5.1257465631762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dirty="0"/>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dirty="0"/>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dirty="0"/>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dirty="0"/>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dirty="0"/>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dirty="0"/>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dirty="0"/>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dirty="0"/>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Inflammation" TargetMode="External"/><Relationship Id="rId13" Type="http://schemas.openxmlformats.org/officeDocument/2006/relationships/hyperlink" Target="http://en.wikipedia.org/wiki/Electrolyte" TargetMode="External"/><Relationship Id="rId3" Type="http://schemas.openxmlformats.org/officeDocument/2006/relationships/hyperlink" Target="http://en.wikipedia.org/wiki/Steroid_hormone" TargetMode="External"/><Relationship Id="rId7" Type="http://schemas.openxmlformats.org/officeDocument/2006/relationships/hyperlink" Target="http://en.wikipedia.org/wiki/Immune_system" TargetMode="External"/><Relationship Id="rId12" Type="http://schemas.openxmlformats.org/officeDocument/2006/relationships/hyperlink" Target="http://en.wikipedia.org/wiki/Catabolis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Stress_(medicine)" TargetMode="External"/><Relationship Id="rId11" Type="http://schemas.openxmlformats.org/officeDocument/2006/relationships/hyperlink" Target="http://en.wikipedia.org/wiki/Protein" TargetMode="External"/><Relationship Id="rId5" Type="http://schemas.openxmlformats.org/officeDocument/2006/relationships/hyperlink" Target="http://en.wikipedia.org/wiki/Physiology" TargetMode="External"/><Relationship Id="rId10" Type="http://schemas.openxmlformats.org/officeDocument/2006/relationships/hyperlink" Target="http://en.wikipedia.org/wiki/Metabolism" TargetMode="External"/><Relationship Id="rId4" Type="http://schemas.openxmlformats.org/officeDocument/2006/relationships/hyperlink" Target="http://en.wikipedia.org/wiki/Adrenal_cortex" TargetMode="External"/><Relationship Id="rId9" Type="http://schemas.openxmlformats.org/officeDocument/2006/relationships/hyperlink" Target="http://en.wikipedia.org/wiki/Carbohydrate"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Inflammation" TargetMode="External"/><Relationship Id="rId13" Type="http://schemas.openxmlformats.org/officeDocument/2006/relationships/hyperlink" Target="http://en.wikipedia.org/wiki/Electrolyte" TargetMode="External"/><Relationship Id="rId3" Type="http://schemas.openxmlformats.org/officeDocument/2006/relationships/hyperlink" Target="http://en.wikipedia.org/wiki/Steroid_hormone" TargetMode="External"/><Relationship Id="rId7" Type="http://schemas.openxmlformats.org/officeDocument/2006/relationships/hyperlink" Target="http://en.wikipedia.org/wiki/Immune_system" TargetMode="External"/><Relationship Id="rId12" Type="http://schemas.openxmlformats.org/officeDocument/2006/relationships/hyperlink" Target="http://en.wikipedia.org/wiki/Catabolis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Stress_(medicine)" TargetMode="External"/><Relationship Id="rId11" Type="http://schemas.openxmlformats.org/officeDocument/2006/relationships/hyperlink" Target="http://en.wikipedia.org/wiki/Protein" TargetMode="External"/><Relationship Id="rId5" Type="http://schemas.openxmlformats.org/officeDocument/2006/relationships/hyperlink" Target="http://en.wikipedia.org/wiki/Physiology" TargetMode="External"/><Relationship Id="rId10" Type="http://schemas.openxmlformats.org/officeDocument/2006/relationships/hyperlink" Target="http://en.wikipedia.org/wiki/Metabolism" TargetMode="External"/><Relationship Id="rId4" Type="http://schemas.openxmlformats.org/officeDocument/2006/relationships/hyperlink" Target="http://en.wikipedia.org/wiki/Adrenal_cortex" TargetMode="External"/><Relationship Id="rId9" Type="http://schemas.openxmlformats.org/officeDocument/2006/relationships/hyperlink" Target="http://en.wikipedia.org/wiki/Carbohydrat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5585/mmwr.mm6711a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757F4DE-90AE-4950-972E-B9722BC10802}" type="slidenum">
              <a:rPr lang="en-US" altLang="en-US" sz="1000" u="none"/>
              <a:pPr/>
              <a:t>1</a:t>
            </a:fld>
            <a:endParaRPr lang="en-US" altLang="en-US" sz="1000" u="none"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Revised 8/2020</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27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4496B5A4-F0B1-4D79-9014-41E02FB27E6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7827" name="Rectangle 7">
            <a:extLst>
              <a:ext uri="{FF2B5EF4-FFF2-40B4-BE49-F238E27FC236}">
                <a16:creationId xmlns:a16="http://schemas.microsoft.com/office/drawing/2014/main" id="{C042E7EC-06BE-4D9C-8439-445B9E3362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A3FD88E4-44BD-4DCE-B491-741329034844}"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
        <p:nvSpPr>
          <p:cNvPr id="77828" name="Rectangle 2">
            <a:extLst>
              <a:ext uri="{FF2B5EF4-FFF2-40B4-BE49-F238E27FC236}">
                <a16:creationId xmlns:a16="http://schemas.microsoft.com/office/drawing/2014/main" id="{6B1D2EC0-8E63-4D6E-8987-BB49A8AE9975}"/>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8BF2215B-4A9B-41BD-AEA8-2B84A6EB3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Other body parts that can be infected are the kidneys, spinal column and brain. </a:t>
            </a:r>
          </a:p>
          <a:p>
            <a:endParaRPr lang="en-US" altLang="en-US" dirty="0"/>
          </a:p>
          <a:p>
            <a:r>
              <a:rPr lang="en-US" altLang="en-US" dirty="0"/>
              <a:t>TST (tuberculin skin testing) prior to 2 wks following exposure can produce a false negative result, meaning the individual may be infected but has not developed an antibody response. An antibody response gives rise to a positive skin test.</a:t>
            </a:r>
          </a:p>
          <a:p>
            <a:endParaRPr lang="en-US" altLang="en-US" dirty="0"/>
          </a:p>
          <a:p>
            <a:r>
              <a:rPr lang="en-US" altLang="en-US" dirty="0"/>
              <a:t>If a newly hired employee in tested within the first 2 weeks of employment and has a positive skin test, this means the TB infection occurred prior to working at that workplace. Therefore, the new employer does not have to enter this onto their OSHA 300 log. However, if tested after 2 weeks and the result if positive, the infection is assumed to have occurred at the new work location. The case may be lined out if an investigation shows the transmission occurred elsewhere.</a:t>
            </a:r>
          </a:p>
        </p:txBody>
      </p:sp>
    </p:spTree>
    <p:extLst>
      <p:ext uri="{BB962C8B-B14F-4D97-AF65-F5344CB8AC3E}">
        <p14:creationId xmlns:p14="http://schemas.microsoft.com/office/powerpoint/2010/main" val="426698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1025D7BE-616C-4811-B304-2CC443DDC55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8851" name="Rectangle 7">
            <a:extLst>
              <a:ext uri="{FF2B5EF4-FFF2-40B4-BE49-F238E27FC236}">
                <a16:creationId xmlns:a16="http://schemas.microsoft.com/office/drawing/2014/main" id="{BDE4D4BA-4559-4833-9B83-46D09DBDC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EEBF3A24-641E-46A0-84BB-1181129672A8}"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
        <p:nvSpPr>
          <p:cNvPr id="78852" name="Rectangle 2">
            <a:extLst>
              <a:ext uri="{FF2B5EF4-FFF2-40B4-BE49-F238E27FC236}">
                <a16:creationId xmlns:a16="http://schemas.microsoft.com/office/drawing/2014/main" id="{C2C35645-6495-47D9-B94C-1F8855795D1E}"/>
              </a:ext>
            </a:extLst>
          </p:cNvPr>
          <p:cNvSpPr>
            <a:spLocks noGrp="1" noRot="1" noChangeAspect="1" noChangeArrowheads="1" noTextEdit="1"/>
          </p:cNvSpPr>
          <p:nvPr>
            <p:ph type="sldImg"/>
          </p:nvPr>
        </p:nvSpPr>
        <p:spPr>
          <a:ln/>
        </p:spPr>
      </p:sp>
      <p:sp>
        <p:nvSpPr>
          <p:cNvPr id="78853" name="Rectangle 3">
            <a:extLst>
              <a:ext uri="{FF2B5EF4-FFF2-40B4-BE49-F238E27FC236}">
                <a16:creationId xmlns:a16="http://schemas.microsoft.com/office/drawing/2014/main" id="{FEE311BC-F0FD-407C-8B7D-6B1FB6C59E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TBT: Tuberculin skin test. A liquid called tuberculin is injected under the skin on the lower part of your arm. If you have a positive reaction to this test, you probably have a TB infection. Other tests will be needed to determine if the infection is latent or actual TB disease. </a:t>
            </a:r>
          </a:p>
          <a:p>
            <a:endParaRPr lang="en-US" altLang="en-US" dirty="0"/>
          </a:p>
          <a:p>
            <a:r>
              <a:rPr lang="en-US" altLang="en-US" dirty="0"/>
              <a:t>QFT-G: QuantiFeron</a:t>
            </a:r>
            <a:r>
              <a:rPr lang="en-US" altLang="en-US" dirty="0">
                <a:cs typeface="Times New Roman" panose="02020603050405020304" pitchFamily="18" charset="0"/>
              </a:rPr>
              <a:t>®</a:t>
            </a:r>
            <a:r>
              <a:rPr lang="en-US" altLang="en-US" dirty="0"/>
              <a:t>-TB Gold Test. It is a whole-blood test for use as an aid in diagnosing Mycobacterium tuberculosis infection, including latent tuberculosis infection (LTBI) and tuberculosis (TB) disease. This test was approved by the U.S. Food and Drug Administration (FDA) in 2005.</a:t>
            </a:r>
          </a:p>
          <a:p>
            <a:endParaRPr lang="en-US" altLang="en-US" dirty="0"/>
          </a:p>
          <a:p>
            <a:r>
              <a:rPr lang="en-US" altLang="en-US" dirty="0"/>
              <a:t>MS Clip Art</a:t>
            </a:r>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173927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E637451D-77FD-4C31-9632-DCF9FE63452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9875" name="Rectangle 7">
            <a:extLst>
              <a:ext uri="{FF2B5EF4-FFF2-40B4-BE49-F238E27FC236}">
                <a16:creationId xmlns:a16="http://schemas.microsoft.com/office/drawing/2014/main" id="{96AEA543-FE6D-4590-874E-F4B588AD14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F4F89FFC-FBB3-4EC5-9422-04B20410A002}"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
        <p:nvSpPr>
          <p:cNvPr id="79876" name="Rectangle 2">
            <a:extLst>
              <a:ext uri="{FF2B5EF4-FFF2-40B4-BE49-F238E27FC236}">
                <a16:creationId xmlns:a16="http://schemas.microsoft.com/office/drawing/2014/main" id="{7CB8B78D-E691-48D3-910F-9EF883E9EEBB}"/>
              </a:ext>
            </a:extLst>
          </p:cNvPr>
          <p:cNvSpPr>
            <a:spLocks noGrp="1" noRot="1" noChangeAspect="1" noChangeArrowheads="1" noTextEdit="1"/>
          </p:cNvSpPr>
          <p:nvPr>
            <p:ph type="sldImg"/>
          </p:nvPr>
        </p:nvSpPr>
        <p:spPr>
          <a:ln/>
        </p:spPr>
      </p:sp>
      <p:sp>
        <p:nvSpPr>
          <p:cNvPr id="79877" name="Rectangle 3">
            <a:extLst>
              <a:ext uri="{FF2B5EF4-FFF2-40B4-BE49-F238E27FC236}">
                <a16:creationId xmlns:a16="http://schemas.microsoft.com/office/drawing/2014/main" id="{17421C35-2C4D-433E-AE8B-71C15965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small number of persons who become infected with TB will progress to TB disease soon after they become infected.</a:t>
            </a:r>
          </a:p>
          <a:p>
            <a:endParaRPr lang="en-US" altLang="en-US" dirty="0"/>
          </a:p>
          <a:p>
            <a:r>
              <a:rPr lang="en-US" altLang="en-US" dirty="0"/>
              <a:t>5%-10% of persons with untreated LTBI will develop active TB disease during their lifetime.</a:t>
            </a:r>
          </a:p>
          <a:p>
            <a:endParaRPr lang="en-US" altLang="en-US" dirty="0"/>
          </a:p>
          <a:p>
            <a:r>
              <a:rPr lang="en-US" altLang="en-US" dirty="0"/>
              <a:t>By contrast, 10% of persons who have untreated LTBI </a:t>
            </a:r>
            <a:r>
              <a:rPr lang="en-US" altLang="en-US" u="sng" dirty="0"/>
              <a:t>and</a:t>
            </a:r>
            <a:r>
              <a:rPr lang="en-US" altLang="en-US" dirty="0"/>
              <a:t> are also infected with HIV develop active TB disease </a:t>
            </a:r>
            <a:r>
              <a:rPr lang="en-US" altLang="en-US" u="sng" dirty="0"/>
              <a:t>per year</a:t>
            </a:r>
            <a:r>
              <a:rPr lang="en-US" altLang="en-US" dirty="0"/>
              <a:t>.</a:t>
            </a:r>
          </a:p>
          <a:p>
            <a:endParaRPr lang="en-US" altLang="en-US" dirty="0"/>
          </a:p>
          <a:p>
            <a:endParaRPr lang="en-US" altLang="en-US" dirty="0"/>
          </a:p>
        </p:txBody>
      </p:sp>
    </p:spTree>
    <p:extLst>
      <p:ext uri="{BB962C8B-B14F-4D97-AF65-F5344CB8AC3E}">
        <p14:creationId xmlns:p14="http://schemas.microsoft.com/office/powerpoint/2010/main" val="261668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3C610B58-B9CF-4065-9785-3C4B5DE966F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0899" name="Rectangle 7">
            <a:extLst>
              <a:ext uri="{FF2B5EF4-FFF2-40B4-BE49-F238E27FC236}">
                <a16:creationId xmlns:a16="http://schemas.microsoft.com/office/drawing/2014/main" id="{ADCE72B9-5E58-4819-92FF-440BD7880A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7AB60CC0-4FAA-4197-A4EC-038CBE042BB9}"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
        <p:nvSpPr>
          <p:cNvPr id="80900" name="Rectangle 2">
            <a:extLst>
              <a:ext uri="{FF2B5EF4-FFF2-40B4-BE49-F238E27FC236}">
                <a16:creationId xmlns:a16="http://schemas.microsoft.com/office/drawing/2014/main" id="{4622870F-F3CC-497D-A10C-538E35EF4606}"/>
              </a:ext>
            </a:extLst>
          </p:cNvPr>
          <p:cNvSpPr>
            <a:spLocks noGrp="1" noRot="1" noChangeAspect="1" noChangeArrowheads="1" noTextEdit="1"/>
          </p:cNvSpPr>
          <p:nvPr>
            <p:ph type="sldImg"/>
          </p:nvPr>
        </p:nvSpPr>
        <p:spPr>
          <a:ln/>
        </p:spPr>
      </p:sp>
      <p:sp>
        <p:nvSpPr>
          <p:cNvPr id="80901" name="Rectangle 3">
            <a:extLst>
              <a:ext uri="{FF2B5EF4-FFF2-40B4-BE49-F238E27FC236}">
                <a16:creationId xmlns:a16="http://schemas.microsoft.com/office/drawing/2014/main" id="{D6B83A94-5036-4246-BAED-EBE24B0A48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medical conditions referenced in the last bullet are detailed on the next slide.</a:t>
            </a:r>
          </a:p>
        </p:txBody>
      </p:sp>
    </p:spTree>
    <p:extLst>
      <p:ext uri="{BB962C8B-B14F-4D97-AF65-F5344CB8AC3E}">
        <p14:creationId xmlns:p14="http://schemas.microsoft.com/office/powerpoint/2010/main" val="293217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1A25212E-961D-4297-9B74-7BDB780CDC8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1923" name="Rectangle 7">
            <a:extLst>
              <a:ext uri="{FF2B5EF4-FFF2-40B4-BE49-F238E27FC236}">
                <a16:creationId xmlns:a16="http://schemas.microsoft.com/office/drawing/2014/main" id="{53696A80-7890-418A-855B-69AB80187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F1FB9180-66B3-4A41-AD94-FAB5A31D341B}"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81924" name="Rectangle 2">
            <a:extLst>
              <a:ext uri="{FF2B5EF4-FFF2-40B4-BE49-F238E27FC236}">
                <a16:creationId xmlns:a16="http://schemas.microsoft.com/office/drawing/2014/main" id="{55B6A616-D356-4AA7-AFD0-258E858CC07E}"/>
              </a:ext>
            </a:extLst>
          </p:cNvPr>
          <p:cNvSpPr>
            <a:spLocks noGrp="1" noRot="1" noChangeAspect="1" noChangeArrowheads="1" noTextEdit="1"/>
          </p:cNvSpPr>
          <p:nvPr>
            <p:ph type="sldImg"/>
          </p:nvPr>
        </p:nvSpPr>
        <p:spPr>
          <a:ln/>
        </p:spPr>
      </p:sp>
      <p:sp>
        <p:nvSpPr>
          <p:cNvPr id="81925" name="Rectangle 3">
            <a:extLst>
              <a:ext uri="{FF2B5EF4-FFF2-40B4-BE49-F238E27FC236}">
                <a16:creationId xmlns:a16="http://schemas.microsoft.com/office/drawing/2014/main" id="{A3C0CEE3-9D7A-474F-80C0-06ED87525B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25000"/>
              </a:spcAft>
            </a:pPr>
            <a:r>
              <a:rPr lang="en-US" altLang="en-US" dirty="0"/>
              <a:t>he bullets in the slide identify conditions that increase risk of progression to TB disease.</a:t>
            </a:r>
          </a:p>
          <a:p>
            <a:pPr>
              <a:spcAft>
                <a:spcPct val="25000"/>
              </a:spcAft>
            </a:pPr>
            <a:endParaRPr lang="en-US" altLang="en-US" dirty="0"/>
          </a:p>
          <a:p>
            <a:pPr>
              <a:spcAft>
                <a:spcPct val="25000"/>
              </a:spcAft>
            </a:pPr>
            <a:r>
              <a:rPr lang="en-US" altLang="en-US" dirty="0"/>
              <a:t>Mellitus</a:t>
            </a:r>
            <a:r>
              <a:rPr lang="en-US" altLang="en-US" dirty="0">
                <a:sym typeface="Wingdings" panose="05000000000000000000" pitchFamily="2" charset="2"/>
              </a:rPr>
              <a:t> (‘</a:t>
            </a:r>
            <a:r>
              <a:rPr lang="en-US" altLang="en-US" dirty="0"/>
              <a:t>me-lə-təs) </a:t>
            </a:r>
            <a:r>
              <a:rPr lang="en-US" altLang="en-US" b="1" dirty="0"/>
              <a:t>Diabetes mellitus</a:t>
            </a:r>
            <a:r>
              <a:rPr lang="en-US" altLang="en-US" dirty="0"/>
              <a:t> is a variable disorder of carbohydrate metabolism caused by a combination of hereditary and environmental factors and usually characterized by inadequate secretion or utilization of insulin, by excessive urine production, by excessive amounts of sugar in the blood and urine, and by thirst, hunger, and loss of weight.</a:t>
            </a:r>
          </a:p>
          <a:p>
            <a:endParaRPr lang="en-US" altLang="en-US" dirty="0"/>
          </a:p>
          <a:p>
            <a:r>
              <a:rPr lang="en-US" altLang="en-US" dirty="0"/>
              <a:t>Corticosteroid:  (kôr'tĭ-kō-stîr'oid‘) </a:t>
            </a:r>
            <a:r>
              <a:rPr lang="en-US" altLang="en-US" b="1" dirty="0"/>
              <a:t>Corticosteroids</a:t>
            </a:r>
            <a:r>
              <a:rPr lang="en-US" altLang="en-US" dirty="0"/>
              <a:t> are a class of </a:t>
            </a:r>
            <a:r>
              <a:rPr lang="en-US" altLang="en-US" dirty="0">
                <a:hlinkClick r:id="rId3" tooltip="Steroid hormone"/>
              </a:rPr>
              <a:t>steroid hormones</a:t>
            </a:r>
            <a:r>
              <a:rPr lang="en-US" altLang="en-US" dirty="0"/>
              <a:t> that are produced in the </a:t>
            </a:r>
            <a:r>
              <a:rPr lang="en-US" altLang="en-US" dirty="0">
                <a:hlinkClick r:id="rId4" tooltip="Adrenal cortex"/>
              </a:rPr>
              <a:t>adrenal cortex</a:t>
            </a:r>
            <a:r>
              <a:rPr lang="en-US" altLang="en-US" dirty="0"/>
              <a:t>. Corticosteroids are involved in a wide range of </a:t>
            </a:r>
            <a:r>
              <a:rPr lang="en-US" altLang="en-US" dirty="0">
                <a:hlinkClick r:id="rId5" tooltip="Physiology"/>
              </a:rPr>
              <a:t>physiologic</a:t>
            </a:r>
            <a:r>
              <a:rPr lang="en-US" altLang="en-US" dirty="0"/>
              <a:t> systems such as </a:t>
            </a:r>
            <a:r>
              <a:rPr lang="en-US" altLang="en-US" dirty="0">
                <a:hlinkClick r:id="rId6" tooltip="Stress (medicine)"/>
              </a:rPr>
              <a:t>stress response</a:t>
            </a:r>
            <a:r>
              <a:rPr lang="en-US" altLang="en-US" dirty="0"/>
              <a:t>, </a:t>
            </a:r>
            <a:r>
              <a:rPr lang="en-US" altLang="en-US" dirty="0">
                <a:hlinkClick r:id="rId7" tooltip="Immune system"/>
              </a:rPr>
              <a:t>immune response</a:t>
            </a:r>
            <a:r>
              <a:rPr lang="en-US" altLang="en-US" dirty="0"/>
              <a:t> and regulation of </a:t>
            </a:r>
            <a:r>
              <a:rPr lang="en-US" altLang="en-US" dirty="0">
                <a:hlinkClick r:id="rId8" tooltip="Inflammation"/>
              </a:rPr>
              <a:t>inflammation</a:t>
            </a:r>
            <a:r>
              <a:rPr lang="en-US" altLang="en-US" dirty="0"/>
              <a:t>, </a:t>
            </a:r>
            <a:r>
              <a:rPr lang="en-US" altLang="en-US" dirty="0">
                <a:hlinkClick r:id="rId9" tooltip="Carbohydrate"/>
              </a:rPr>
              <a:t>carbohydrate</a:t>
            </a:r>
            <a:r>
              <a:rPr lang="en-US" altLang="en-US" dirty="0"/>
              <a:t> </a:t>
            </a:r>
            <a:r>
              <a:rPr lang="en-US" altLang="en-US" dirty="0">
                <a:hlinkClick r:id="rId10" tooltip="Metabolism"/>
              </a:rPr>
              <a:t>metabolism</a:t>
            </a:r>
            <a:r>
              <a:rPr lang="en-US" altLang="en-US" dirty="0"/>
              <a:t>, </a:t>
            </a:r>
            <a:r>
              <a:rPr lang="en-US" altLang="en-US" dirty="0">
                <a:hlinkClick r:id="rId11" tooltip="Protein"/>
              </a:rPr>
              <a:t>protein</a:t>
            </a:r>
            <a:r>
              <a:rPr lang="en-US" altLang="en-US" dirty="0"/>
              <a:t> </a:t>
            </a:r>
            <a:r>
              <a:rPr lang="en-US" altLang="en-US" dirty="0">
                <a:hlinkClick r:id="rId12" tooltip="Catabolism"/>
              </a:rPr>
              <a:t>catabolism</a:t>
            </a:r>
            <a:r>
              <a:rPr lang="en-US" altLang="en-US" dirty="0"/>
              <a:t>, blood </a:t>
            </a:r>
            <a:r>
              <a:rPr lang="en-US" altLang="en-US" dirty="0">
                <a:hlinkClick r:id="rId13" tooltip="Electrolyte"/>
              </a:rPr>
              <a:t>electrolyte</a:t>
            </a:r>
            <a:r>
              <a:rPr lang="en-US" altLang="en-US" dirty="0"/>
              <a:t> levels, and behavior. </a:t>
            </a:r>
          </a:p>
          <a:p>
            <a:endParaRPr lang="en-US" altLang="en-US" dirty="0"/>
          </a:p>
          <a:p>
            <a:r>
              <a:rPr lang="en-US" altLang="en-US" dirty="0"/>
              <a:t>MS Clip Art</a:t>
            </a:r>
          </a:p>
          <a:p>
            <a:endParaRPr lang="en-US" altLang="en-US" dirty="0"/>
          </a:p>
        </p:txBody>
      </p:sp>
    </p:spTree>
    <p:extLst>
      <p:ext uri="{BB962C8B-B14F-4D97-AF65-F5344CB8AC3E}">
        <p14:creationId xmlns:p14="http://schemas.microsoft.com/office/powerpoint/2010/main" val="359085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E3CB5B10-8788-499D-AE56-4D031A7AB7F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2947" name="Rectangle 7">
            <a:extLst>
              <a:ext uri="{FF2B5EF4-FFF2-40B4-BE49-F238E27FC236}">
                <a16:creationId xmlns:a16="http://schemas.microsoft.com/office/drawing/2014/main" id="{B3746980-B556-4D85-858D-977B616C42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9B6B476-7866-487D-B945-D6C4FCB500F2}"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82948" name="Rectangle 2">
            <a:extLst>
              <a:ext uri="{FF2B5EF4-FFF2-40B4-BE49-F238E27FC236}">
                <a16:creationId xmlns:a16="http://schemas.microsoft.com/office/drawing/2014/main" id="{D274850E-E841-42F6-A0F5-67CE340418CF}"/>
              </a:ext>
            </a:extLst>
          </p:cNvPr>
          <p:cNvSpPr>
            <a:spLocks noGrp="1" noRot="1" noChangeAspect="1" noChangeArrowheads="1" noTextEdit="1"/>
          </p:cNvSpPr>
          <p:nvPr>
            <p:ph type="sldImg"/>
          </p:nvPr>
        </p:nvSpPr>
        <p:spPr>
          <a:ln/>
        </p:spPr>
      </p:sp>
      <p:sp>
        <p:nvSpPr>
          <p:cNvPr id="82949" name="Rectangle 3">
            <a:extLst>
              <a:ext uri="{FF2B5EF4-FFF2-40B4-BE49-F238E27FC236}">
                <a16:creationId xmlns:a16="http://schemas.microsoft.com/office/drawing/2014/main" id="{88A5D7A4-DF5E-4FA8-B60B-8A0E8F587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reticuloendothelial system: a diffuse system of cells of varying lineage that include especially the macrophages and the phagocytic endothelial cells lining blood sinuses and that were originally grouped together because of their supposed phagocytic properties based on their ability to take up the vital dye trypan blue.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Corticosteroid:  (kôr'tĭ-kō-stîr'oid‘) </a:t>
            </a:r>
            <a:r>
              <a:rPr lang="en-US" altLang="en-US" b="1" dirty="0"/>
              <a:t>Corticosteroids</a:t>
            </a:r>
            <a:r>
              <a:rPr lang="en-US" altLang="en-US" dirty="0"/>
              <a:t> are a class of </a:t>
            </a:r>
            <a:r>
              <a:rPr lang="en-US" altLang="en-US" dirty="0">
                <a:hlinkClick r:id="rId3" tooltip="Steroid hormone"/>
              </a:rPr>
              <a:t>steroid hormones</a:t>
            </a:r>
            <a:r>
              <a:rPr lang="en-US" altLang="en-US" dirty="0"/>
              <a:t> that are produced in the </a:t>
            </a:r>
            <a:r>
              <a:rPr lang="en-US" altLang="en-US" dirty="0">
                <a:hlinkClick r:id="rId4" tooltip="Adrenal cortex"/>
              </a:rPr>
              <a:t>adrenal cortex</a:t>
            </a:r>
            <a:r>
              <a:rPr lang="en-US" altLang="en-US" dirty="0"/>
              <a:t>. Corticosteroids are involved in a wide range of </a:t>
            </a:r>
            <a:r>
              <a:rPr lang="en-US" altLang="en-US" dirty="0">
                <a:hlinkClick r:id="rId5" tooltip="Physiology"/>
              </a:rPr>
              <a:t>physiologic</a:t>
            </a:r>
            <a:r>
              <a:rPr lang="en-US" altLang="en-US" dirty="0"/>
              <a:t> systems such as </a:t>
            </a:r>
            <a:r>
              <a:rPr lang="en-US" altLang="en-US" dirty="0">
                <a:hlinkClick r:id="rId6" tooltip="Stress (medicine)"/>
              </a:rPr>
              <a:t>stress response</a:t>
            </a:r>
            <a:r>
              <a:rPr lang="en-US" altLang="en-US" dirty="0"/>
              <a:t>, </a:t>
            </a:r>
            <a:r>
              <a:rPr lang="en-US" altLang="en-US" dirty="0">
                <a:hlinkClick r:id="rId7" tooltip="Immune system"/>
              </a:rPr>
              <a:t>immune response</a:t>
            </a:r>
            <a:r>
              <a:rPr lang="en-US" altLang="en-US" dirty="0"/>
              <a:t> and regulation of </a:t>
            </a:r>
            <a:r>
              <a:rPr lang="en-US" altLang="en-US" dirty="0">
                <a:hlinkClick r:id="rId8" tooltip="Inflammation"/>
              </a:rPr>
              <a:t>inflammation</a:t>
            </a:r>
            <a:r>
              <a:rPr lang="en-US" altLang="en-US" dirty="0"/>
              <a:t>, </a:t>
            </a:r>
            <a:r>
              <a:rPr lang="en-US" altLang="en-US" dirty="0">
                <a:hlinkClick r:id="rId9" tooltip="Carbohydrate"/>
              </a:rPr>
              <a:t>carbohydrate</a:t>
            </a:r>
            <a:r>
              <a:rPr lang="en-US" altLang="en-US" dirty="0"/>
              <a:t> </a:t>
            </a:r>
            <a:r>
              <a:rPr lang="en-US" altLang="en-US" dirty="0">
                <a:hlinkClick r:id="rId10" tooltip="Metabolism"/>
              </a:rPr>
              <a:t>metabolism</a:t>
            </a:r>
            <a:r>
              <a:rPr lang="en-US" altLang="en-US" dirty="0"/>
              <a:t>, </a:t>
            </a:r>
            <a:r>
              <a:rPr lang="en-US" altLang="en-US" dirty="0">
                <a:hlinkClick r:id="rId11" tooltip="Protein"/>
              </a:rPr>
              <a:t>protein</a:t>
            </a:r>
            <a:r>
              <a:rPr lang="en-US" altLang="en-US" dirty="0"/>
              <a:t> </a:t>
            </a:r>
            <a:r>
              <a:rPr lang="en-US" altLang="en-US" dirty="0">
                <a:hlinkClick r:id="rId12" tooltip="Catabolism"/>
              </a:rPr>
              <a:t>catabolism</a:t>
            </a:r>
            <a:r>
              <a:rPr lang="en-US" altLang="en-US" dirty="0"/>
              <a:t>, blood </a:t>
            </a:r>
            <a:r>
              <a:rPr lang="en-US" altLang="en-US" dirty="0">
                <a:hlinkClick r:id="rId13" tooltip="Electrolyte"/>
              </a:rPr>
              <a:t>electrolyte</a:t>
            </a:r>
            <a:r>
              <a:rPr lang="en-US" altLang="en-US" dirty="0"/>
              <a:t> levels, and behavior. </a:t>
            </a:r>
          </a:p>
          <a:p>
            <a:endParaRPr lang="en-US" altLang="en-US" dirty="0"/>
          </a:p>
          <a:p>
            <a:endParaRPr lang="en-US" altLang="en-US" dirty="0"/>
          </a:p>
        </p:txBody>
      </p:sp>
    </p:spTree>
    <p:extLst>
      <p:ext uri="{BB962C8B-B14F-4D97-AF65-F5344CB8AC3E}">
        <p14:creationId xmlns:p14="http://schemas.microsoft.com/office/powerpoint/2010/main" val="274113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938FFEB0-1A43-43B7-850A-6825A6BDF45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3971" name="Rectangle 7">
            <a:extLst>
              <a:ext uri="{FF2B5EF4-FFF2-40B4-BE49-F238E27FC236}">
                <a16:creationId xmlns:a16="http://schemas.microsoft.com/office/drawing/2014/main" id="{039D12DE-F020-46C1-9FBF-ABA690A61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43AAAE97-BC9C-4B88-9483-2BDF4B6D1E24}"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
        <p:nvSpPr>
          <p:cNvPr id="83972" name="Rectangle 2">
            <a:extLst>
              <a:ext uri="{FF2B5EF4-FFF2-40B4-BE49-F238E27FC236}">
                <a16:creationId xmlns:a16="http://schemas.microsoft.com/office/drawing/2014/main" id="{BE81C178-1116-4682-B5EC-92568259B5C2}"/>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id="{D26C8B4D-6E62-4FC0-9380-76A140C92A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Pulmonary TB</a:t>
            </a:r>
            <a:r>
              <a:rPr lang="en-US" altLang="en-US" dirty="0"/>
              <a:t> is TB that occurs in the lungs. About 85% of TB cases are pulmonary. Most patients with pulmonary TB have a cough and an abnormal chest x-ray, and they should be considered infectious until they meet certain criteria.</a:t>
            </a:r>
          </a:p>
          <a:p>
            <a:endParaRPr lang="en-US" altLang="en-US" dirty="0"/>
          </a:p>
          <a:p>
            <a:r>
              <a:rPr lang="en-US" altLang="en-US" b="1" dirty="0"/>
              <a:t>Extrapulmonary TB</a:t>
            </a:r>
            <a:r>
              <a:rPr lang="en-US" altLang="en-US" dirty="0"/>
              <a:t> occurs in places other than the lungs, such as the larynx, the lymph nodes, the pleura (the membrane surrounding each lung), the brain, the kidneys, or the bones and joints. Extrapulmonary TB occurs more often in people who are infected with HIV than in people who are not infected with HIV. In HIV-infected people, extrapulmonary TB is often accompanied by pulmonary TB. Most types of extrapulmonary TB are not considered infectious.</a:t>
            </a:r>
          </a:p>
          <a:p>
            <a:endParaRPr lang="en-US" altLang="en-US" dirty="0"/>
          </a:p>
          <a:p>
            <a:r>
              <a:rPr lang="en-US" altLang="en-US" b="1" dirty="0"/>
              <a:t>Miliary TB </a:t>
            </a:r>
            <a:r>
              <a:rPr lang="en-US" altLang="en-US" dirty="0"/>
              <a:t>occurs when tubercle bacilli enter the bloodstream and are carried to all parts of the body, where they grow and cause disease in multiple sites. This condition, which is rare but serious, is called miliary TB because the chest x-ray has the appearance of millet seeds scattered throughout the lung.</a:t>
            </a:r>
          </a:p>
          <a:p>
            <a:endParaRPr lang="en-US" altLang="en-US" dirty="0"/>
          </a:p>
          <a:p>
            <a:r>
              <a:rPr lang="en-US" altLang="en-US" dirty="0"/>
              <a:t>Clipart courtesy of CDC</a:t>
            </a:r>
          </a:p>
        </p:txBody>
      </p:sp>
    </p:spTree>
    <p:extLst>
      <p:ext uri="{BB962C8B-B14F-4D97-AF65-F5344CB8AC3E}">
        <p14:creationId xmlns:p14="http://schemas.microsoft.com/office/powerpoint/2010/main" val="1715749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3CB49109-7D11-46CC-9FD0-416122F2CB2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4995" name="Rectangle 7">
            <a:extLst>
              <a:ext uri="{FF2B5EF4-FFF2-40B4-BE49-F238E27FC236}">
                <a16:creationId xmlns:a16="http://schemas.microsoft.com/office/drawing/2014/main" id="{5B644CF4-8A46-4D5E-8E02-327CE21444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E6B5ED49-E46C-40F4-AFE9-2A9C55986789}"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84996" name="Rectangle 2">
            <a:extLst>
              <a:ext uri="{FF2B5EF4-FFF2-40B4-BE49-F238E27FC236}">
                <a16:creationId xmlns:a16="http://schemas.microsoft.com/office/drawing/2014/main" id="{8C8D27EF-2E69-4562-A8C6-B32F6F3E63F4}"/>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id="{C26FF937-400C-4FAF-ADDD-78431CFDC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0" i="0" kern="1200" dirty="0">
                <a:solidFill>
                  <a:schemeClr val="tx1"/>
                </a:solidFill>
                <a:effectLst/>
                <a:latin typeface="Arial" charset="0"/>
                <a:ea typeface="+mn-ea"/>
                <a:cs typeface="+mn-cs"/>
              </a:rPr>
              <a:t>The current clinical classification system for TB used in the United States is based on the pathogenesis of the disease. This classification system provides clinicians the opportunity to track the development of TB in their patients. Health care providers should comply with state and local laws and regulations requiring the reporting of TB disease. All persons with Class 3 or Class 5 TB should be reported promptly to the local or state health department. A patient should not have a Class 5 classification for more than 3 months.</a:t>
            </a:r>
            <a:endParaRPr lang="en-US" altLang="en-US" dirty="0"/>
          </a:p>
        </p:txBody>
      </p:sp>
    </p:spTree>
    <p:extLst>
      <p:ext uri="{BB962C8B-B14F-4D97-AF65-F5344CB8AC3E}">
        <p14:creationId xmlns:p14="http://schemas.microsoft.com/office/powerpoint/2010/main" val="285377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1F849938-D0E0-4BD5-8CED-EEB700B34A4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6019" name="Rectangle 7">
            <a:extLst>
              <a:ext uri="{FF2B5EF4-FFF2-40B4-BE49-F238E27FC236}">
                <a16:creationId xmlns:a16="http://schemas.microsoft.com/office/drawing/2014/main" id="{00F5BAAB-BAF9-459E-944E-76F8AF79A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967FD11F-0F33-4754-BDC2-FE9B9D983703}"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86020" name="Rectangle 2">
            <a:extLst>
              <a:ext uri="{FF2B5EF4-FFF2-40B4-BE49-F238E27FC236}">
                <a16:creationId xmlns:a16="http://schemas.microsoft.com/office/drawing/2014/main" id="{5D4A5737-2D20-4619-BF72-EEA366559B38}"/>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2D2E3A60-F814-4079-BE90-08FFBD1E6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Multi drug-resistant tuberculosis (MDR TB)</a:t>
            </a:r>
            <a:r>
              <a:rPr lang="en-US" altLang="en-US" dirty="0"/>
              <a:t> is TB that is resistant to at least two of the best anti-TB drugs, isoniazid and rifampicin. These drugs are considered first-line drugs and are used to treat all persons with TB disease.</a:t>
            </a:r>
          </a:p>
          <a:p>
            <a:endParaRPr lang="en-US" altLang="en-US" dirty="0"/>
          </a:p>
          <a:p>
            <a:r>
              <a:rPr lang="en-US" altLang="en-US" b="1" dirty="0"/>
              <a:t>Extensively drug-resistant tuberculosis (XDR TB)</a:t>
            </a:r>
            <a:r>
              <a:rPr lang="en-US" altLang="en-US" dirty="0"/>
              <a:t> is a relatively rare type of multidrug-resistant tuberculosis (MDR TB). It is resistant to almost all drugs used to treat TB, including the two best first-line drugs: isoniazid and rifampin. XDR TB is also resistant to the best second-line medications: fluoroquinolones and at least one of three injectable drugs (i.e., amikacin, kanamycin, or capreomycin). </a:t>
            </a:r>
          </a:p>
          <a:p>
            <a:endParaRPr lang="en-US" altLang="en-US" dirty="0"/>
          </a:p>
        </p:txBody>
      </p:sp>
    </p:spTree>
    <p:extLst>
      <p:ext uri="{BB962C8B-B14F-4D97-AF65-F5344CB8AC3E}">
        <p14:creationId xmlns:p14="http://schemas.microsoft.com/office/powerpoint/2010/main" val="89899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7E8BBAA2-75B6-4D1F-9FDB-38B3B8644B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7043" name="Rectangle 7">
            <a:extLst>
              <a:ext uri="{FF2B5EF4-FFF2-40B4-BE49-F238E27FC236}">
                <a16:creationId xmlns:a16="http://schemas.microsoft.com/office/drawing/2014/main" id="{058A8DA4-A93B-4E4F-9A1F-27D14786D3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A34F8739-21DD-420C-9B69-83CEEA0C1C51}"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
        <p:nvSpPr>
          <p:cNvPr id="87044" name="Rectangle 2">
            <a:extLst>
              <a:ext uri="{FF2B5EF4-FFF2-40B4-BE49-F238E27FC236}">
                <a16:creationId xmlns:a16="http://schemas.microsoft.com/office/drawing/2014/main" id="{43243940-1F2D-46C6-830C-26665BDDBCB4}"/>
              </a:ext>
            </a:extLst>
          </p:cNvPr>
          <p:cNvSpPr>
            <a:spLocks noGrp="1" noRot="1" noChangeAspect="1" noChangeArrowheads="1" noTextEdit="1"/>
          </p:cNvSpPr>
          <p:nvPr>
            <p:ph type="sldImg"/>
          </p:nvPr>
        </p:nvSpPr>
        <p:spPr>
          <a:ln/>
        </p:spPr>
      </p:sp>
      <p:sp>
        <p:nvSpPr>
          <p:cNvPr id="87045" name="Rectangle 3">
            <a:extLst>
              <a:ext uri="{FF2B5EF4-FFF2-40B4-BE49-F238E27FC236}">
                <a16:creationId xmlns:a16="http://schemas.microsoft.com/office/drawing/2014/main" id="{4F678014-5909-45A2-AA41-FDDF378986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First line Anti-TB Drugs form the core treatment regimen for the treatment of TB and are usually chosen due to less side effects and high clinical effectiveness. </a:t>
            </a:r>
          </a:p>
          <a:p>
            <a:endParaRPr lang="en-US" altLang="en-US" dirty="0"/>
          </a:p>
          <a:p>
            <a:r>
              <a:rPr lang="en-US" altLang="en-US" dirty="0"/>
              <a:t>Isoniazid is also the primary drug used to treat TB infection to prevent it developing into TB disease.  </a:t>
            </a:r>
            <a:br>
              <a:rPr lang="en-US" altLang="en-US" dirty="0"/>
            </a:br>
            <a:r>
              <a:rPr lang="en-US" altLang="en-US" dirty="0"/>
              <a:t>* Streptomycin is given by injection; the others are administered as pills</a:t>
            </a:r>
          </a:p>
          <a:p>
            <a:endParaRPr lang="en-US" altLang="en-US" dirty="0"/>
          </a:p>
          <a:p>
            <a:endParaRPr lang="en-US" altLang="en-US" dirty="0"/>
          </a:p>
        </p:txBody>
      </p:sp>
    </p:spTree>
    <p:extLst>
      <p:ext uri="{BB962C8B-B14F-4D97-AF65-F5344CB8AC3E}">
        <p14:creationId xmlns:p14="http://schemas.microsoft.com/office/powerpoint/2010/main" val="70810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95FAD847-0456-4CAA-BB1F-8F302591882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68611" name="Rectangle 7">
            <a:extLst>
              <a:ext uri="{FF2B5EF4-FFF2-40B4-BE49-F238E27FC236}">
                <a16:creationId xmlns:a16="http://schemas.microsoft.com/office/drawing/2014/main" id="{F2BC37FE-4AF3-4D7C-844B-84B0500F4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261605B4-DA55-4D0E-81F4-1760F4D68550}" type="slidenum">
              <a:rPr lang="en-US" altLang="en-US">
                <a:latin typeface="Times New Roman" panose="02020603050405020304" pitchFamily="18" charset="0"/>
              </a:rPr>
              <a:pPr/>
              <a:t>2</a:t>
            </a:fld>
            <a:endParaRPr lang="en-US" altLang="en-US" dirty="0">
              <a:latin typeface="Times New Roman" panose="02020603050405020304" pitchFamily="18" charset="0"/>
            </a:endParaRPr>
          </a:p>
        </p:txBody>
      </p:sp>
      <p:sp>
        <p:nvSpPr>
          <p:cNvPr id="68612" name="Rectangle 2">
            <a:extLst>
              <a:ext uri="{FF2B5EF4-FFF2-40B4-BE49-F238E27FC236}">
                <a16:creationId xmlns:a16="http://schemas.microsoft.com/office/drawing/2014/main" id="{8DB55C26-D0CD-4C55-82C0-A7C47E3826ED}"/>
              </a:ext>
            </a:extLst>
          </p:cNvPr>
          <p:cNvSpPr>
            <a:spLocks noGrp="1" noRot="1" noChangeAspect="1" noChangeArrowheads="1" noTextEdit="1"/>
          </p:cNvSpPr>
          <p:nvPr>
            <p:ph type="sldImg"/>
          </p:nvPr>
        </p:nvSpPr>
        <p:spPr>
          <a:ln/>
        </p:spPr>
      </p:sp>
      <p:sp>
        <p:nvSpPr>
          <p:cNvPr id="68613" name="Rectangle 3">
            <a:extLst>
              <a:ext uri="{FF2B5EF4-FFF2-40B4-BE49-F238E27FC236}">
                <a16:creationId xmlns:a16="http://schemas.microsoft.com/office/drawing/2014/main" id="{D7C5FAF1-AEA6-4BD3-8A2A-B31EC64AC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893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53AD1751-68C3-43A7-81C0-CACA82416BC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8067" name="Rectangle 7">
            <a:extLst>
              <a:ext uri="{FF2B5EF4-FFF2-40B4-BE49-F238E27FC236}">
                <a16:creationId xmlns:a16="http://schemas.microsoft.com/office/drawing/2014/main" id="{939ECA38-50CD-4A87-B09A-4B7C16BB24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4C7D4CF5-FF4D-4C75-A843-66EE9D052647}"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88068" name="Rectangle 2">
            <a:extLst>
              <a:ext uri="{FF2B5EF4-FFF2-40B4-BE49-F238E27FC236}">
                <a16:creationId xmlns:a16="http://schemas.microsoft.com/office/drawing/2014/main" id="{9E1A9723-3A5D-4A34-AB49-E0EEC932F04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id="{4819FE65-6A16-4983-A7C3-D6C8A6510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Second Line Anti-TB drugs are used when first line drugs show no effect for the disease, or when it is difficult to continue the treatment owing to the side effect. These drugs are usually associated with worse side effects and possibly less effectiveness that first line drugs. </a:t>
            </a:r>
          </a:p>
          <a:p>
            <a:endParaRPr lang="en-US" altLang="en-US" dirty="0"/>
          </a:p>
          <a:p>
            <a:r>
              <a:rPr lang="en-US" altLang="en-US" dirty="0"/>
              <a:t>*Broad-spectrum antibiotics belonging to class of drugs called </a:t>
            </a:r>
            <a:r>
              <a:rPr lang="en-US" altLang="en-US" b="1" dirty="0"/>
              <a:t>fluoroquinolones</a:t>
            </a:r>
            <a:r>
              <a:rPr lang="en-US" altLang="en-US" dirty="0"/>
              <a:t>. These drugs have been associated with tendinitis and tendon rupture in patients taking this drug. </a:t>
            </a:r>
          </a:p>
          <a:p>
            <a:endParaRPr lang="en-US" altLang="en-US" dirty="0"/>
          </a:p>
          <a:p>
            <a:r>
              <a:rPr lang="en-US" altLang="en-US" dirty="0"/>
              <a:t>(See http://www.fda.gov/cder/drug/infopage/fluoroquinolones/default.htm for FDA warning.)</a:t>
            </a:r>
          </a:p>
        </p:txBody>
      </p:sp>
    </p:spTree>
    <p:extLst>
      <p:ext uri="{BB962C8B-B14F-4D97-AF65-F5344CB8AC3E}">
        <p14:creationId xmlns:p14="http://schemas.microsoft.com/office/powerpoint/2010/main" val="1568849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341FB89E-13BB-4321-9B5E-8AD74C8E96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89091" name="Rectangle 7">
            <a:extLst>
              <a:ext uri="{FF2B5EF4-FFF2-40B4-BE49-F238E27FC236}">
                <a16:creationId xmlns:a16="http://schemas.microsoft.com/office/drawing/2014/main" id="{3E8FABD1-BD53-4DEE-A305-D544D17C6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C4ED264-3172-4D87-BF36-2A46CB669CC0}"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89092" name="Rectangle 4">
            <a:extLst>
              <a:ext uri="{FF2B5EF4-FFF2-40B4-BE49-F238E27FC236}">
                <a16:creationId xmlns:a16="http://schemas.microsoft.com/office/drawing/2014/main" id="{1EBB4371-1139-4FD7-94E9-2358D49FB8CC}"/>
              </a:ext>
            </a:extLst>
          </p:cNvPr>
          <p:cNvSpPr>
            <a:spLocks noGrp="1" noRot="1" noChangeAspect="1" noChangeArrowheads="1" noTextEdit="1"/>
          </p:cNvSpPr>
          <p:nvPr>
            <p:ph type="sldImg"/>
          </p:nvPr>
        </p:nvSpPr>
        <p:spPr>
          <a:ln/>
        </p:spPr>
      </p:sp>
      <p:sp>
        <p:nvSpPr>
          <p:cNvPr id="89093" name="Rectangle 5">
            <a:extLst>
              <a:ext uri="{FF2B5EF4-FFF2-40B4-BE49-F238E27FC236}">
                <a16:creationId xmlns:a16="http://schemas.microsoft.com/office/drawing/2014/main" id="{C5DF8EB8-A68A-4FE4-8FFB-18AB224A89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Federal OSHA’s involvement in occupational exposure to TB</a:t>
            </a:r>
          </a:p>
        </p:txBody>
      </p:sp>
    </p:spTree>
    <p:extLst>
      <p:ext uri="{BB962C8B-B14F-4D97-AF65-F5344CB8AC3E}">
        <p14:creationId xmlns:p14="http://schemas.microsoft.com/office/powerpoint/2010/main" val="183632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4B621E46-6039-40FE-81E6-EBF931BD7AB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0115" name="Rectangle 7">
            <a:extLst>
              <a:ext uri="{FF2B5EF4-FFF2-40B4-BE49-F238E27FC236}">
                <a16:creationId xmlns:a16="http://schemas.microsoft.com/office/drawing/2014/main" id="{683385DA-1809-4461-8E58-EE59E8885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26AEA1E1-9D40-4C29-B01B-4CAB73A8C763}"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90116" name="Rectangle 3">
            <a:extLst>
              <a:ext uri="{FF2B5EF4-FFF2-40B4-BE49-F238E27FC236}">
                <a16:creationId xmlns:a16="http://schemas.microsoft.com/office/drawing/2014/main" id="{AE4B5A1D-6D42-4603-93BD-5ED168C81415}"/>
              </a:ext>
            </a:extLst>
          </p:cNvPr>
          <p:cNvSpPr>
            <a:spLocks noGrp="1" noRot="1" noChangeAspect="1" noChangeArrowheads="1" noTextEdit="1"/>
          </p:cNvSpPr>
          <p:nvPr>
            <p:ph type="sldImg"/>
          </p:nvPr>
        </p:nvSpPr>
        <p:spPr>
          <a:ln/>
        </p:spPr>
      </p:sp>
      <p:sp>
        <p:nvSpPr>
          <p:cNvPr id="90117" name="Rectangle 4">
            <a:extLst>
              <a:ext uri="{FF2B5EF4-FFF2-40B4-BE49-F238E27FC236}">
                <a16:creationId xmlns:a16="http://schemas.microsoft.com/office/drawing/2014/main" id="{38A19919-90C2-4D3F-AD8E-7F31506ACA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(Continuation of previous slide)</a:t>
            </a:r>
          </a:p>
          <a:p>
            <a:endParaRPr lang="en-US" altLang="en-US" dirty="0"/>
          </a:p>
        </p:txBody>
      </p:sp>
    </p:spTree>
    <p:extLst>
      <p:ext uri="{BB962C8B-B14F-4D97-AF65-F5344CB8AC3E}">
        <p14:creationId xmlns:p14="http://schemas.microsoft.com/office/powerpoint/2010/main" val="83341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EC25BC19-0791-4F33-9729-E3F08897911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1139" name="Rectangle 7">
            <a:extLst>
              <a:ext uri="{FF2B5EF4-FFF2-40B4-BE49-F238E27FC236}">
                <a16:creationId xmlns:a16="http://schemas.microsoft.com/office/drawing/2014/main" id="{FECF8CEA-113E-4F99-94C0-EAB9CACBF0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185F4BF0-B819-46C8-947A-958F12F04469}"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91140" name="Rectangle 2">
            <a:extLst>
              <a:ext uri="{FF2B5EF4-FFF2-40B4-BE49-F238E27FC236}">
                <a16:creationId xmlns:a16="http://schemas.microsoft.com/office/drawing/2014/main" id="{BBA96AA3-0345-4B23-AB48-C42709D400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(Chronology continued)</a:t>
            </a:r>
          </a:p>
          <a:p>
            <a:endParaRPr lang="en-US" altLang="en-US" dirty="0"/>
          </a:p>
          <a:p>
            <a:r>
              <a:rPr lang="en-US" altLang="en-US" dirty="0"/>
              <a:t>Congress added an rider to the 2005 Appropriations Act which prohibited OSHA from enforcing annual fit-testing (1910.134(f)(2)) for respirators worn to protect against TB </a:t>
            </a:r>
            <a:r>
              <a:rPr lang="en-US" altLang="en-US" u="sng" dirty="0"/>
              <a:t>only.</a:t>
            </a:r>
            <a:r>
              <a:rPr lang="en-US" altLang="en-US" dirty="0"/>
              <a:t> </a:t>
            </a:r>
          </a:p>
          <a:p>
            <a:endParaRPr lang="en-US" altLang="en-US" dirty="0"/>
          </a:p>
          <a:p>
            <a:r>
              <a:rPr lang="en-US" altLang="en-US" dirty="0"/>
              <a:t>This prohibition against enforcement of annual fit-testing was lifted in the FY 2008 Appropriations Act.</a:t>
            </a:r>
          </a:p>
        </p:txBody>
      </p:sp>
      <p:sp>
        <p:nvSpPr>
          <p:cNvPr id="91141" name="Rectangle 3">
            <a:extLst>
              <a:ext uri="{FF2B5EF4-FFF2-40B4-BE49-F238E27FC236}">
                <a16:creationId xmlns:a16="http://schemas.microsoft.com/office/drawing/2014/main" id="{9C4B5795-ED58-4C00-B907-F70A12E3ADD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3488812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2770D2B9-FC6D-48BE-A5D7-20CAD813828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2163" name="Rectangle 7">
            <a:extLst>
              <a:ext uri="{FF2B5EF4-FFF2-40B4-BE49-F238E27FC236}">
                <a16:creationId xmlns:a16="http://schemas.microsoft.com/office/drawing/2014/main" id="{E86FB565-393B-47B3-89D3-FD2BD8FB43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FBA009D8-739A-40F0-8544-94449D6F1309}"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92164" name="Rectangle 2">
            <a:extLst>
              <a:ext uri="{FF2B5EF4-FFF2-40B4-BE49-F238E27FC236}">
                <a16:creationId xmlns:a16="http://schemas.microsoft.com/office/drawing/2014/main" id="{976CEDAC-6BC8-489F-9B18-5EAEC7B500AE}"/>
              </a:ext>
            </a:extLst>
          </p:cNvPr>
          <p:cNvSpPr>
            <a:spLocks noGrp="1" noRot="1" noChangeAspect="1" noChangeArrowheads="1" noTextEdit="1"/>
          </p:cNvSpPr>
          <p:nvPr>
            <p:ph type="sldImg"/>
          </p:nvPr>
        </p:nvSpPr>
        <p:spPr>
          <a:ln/>
        </p:spPr>
      </p:sp>
      <p:sp>
        <p:nvSpPr>
          <p:cNvPr id="92165" name="Rectangle 6">
            <a:extLst>
              <a:ext uri="{FF2B5EF4-FFF2-40B4-BE49-F238E27FC236}">
                <a16:creationId xmlns:a16="http://schemas.microsoft.com/office/drawing/2014/main" id="{92D68DF4-FA12-458E-B22D-6F218156E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t>NCDOL Photo Library – This is a screenshot of the cover page of CPL 02-02-078: Enforcement Procedures and Scheduling for Occupational Exposure to Tuberculosis and was taken by NCDOL Cory Dunphy. </a:t>
            </a:r>
          </a:p>
          <a:p>
            <a:pPr>
              <a:lnSpc>
                <a:spcPct val="80000"/>
              </a:lnSpc>
            </a:pPr>
            <a:endParaRPr lang="en-US" altLang="en-US" sz="1000" dirty="0"/>
          </a:p>
          <a:p>
            <a:pPr>
              <a:lnSpc>
                <a:spcPct val="80000"/>
              </a:lnSpc>
            </a:pPr>
            <a:r>
              <a:rPr lang="en-US" altLang="en-US" sz="1000" dirty="0"/>
              <a:t>OSHA Instruction CPL  02-02-078: Inspection Procedures for Occupational Exposure to Tuberculosis (9/9/2015)</a:t>
            </a:r>
            <a:br>
              <a:rPr lang="en-US" altLang="en-US" sz="1000" dirty="0"/>
            </a:br>
            <a:br>
              <a:rPr lang="en-US" altLang="en-US" sz="1000" dirty="0"/>
            </a:br>
            <a:r>
              <a:rPr lang="en-US" altLang="en-US" sz="1000" dirty="0"/>
              <a:t>SUBJECT: Enforcement Procedures and Scheduling for Occupational Exposure to Tuberculosis </a:t>
            </a:r>
            <a:br>
              <a:rPr lang="en-US" altLang="en-US" sz="1000" dirty="0"/>
            </a:br>
            <a:br>
              <a:rPr lang="en-US" altLang="en-US" sz="1000" dirty="0"/>
            </a:br>
            <a:r>
              <a:rPr lang="en-US" altLang="en-US" sz="1000" dirty="0"/>
              <a:t>A. </a:t>
            </a:r>
            <a:r>
              <a:rPr lang="en-US" altLang="en-US" sz="1000" b="1" dirty="0"/>
              <a:t>Purpose</a:t>
            </a:r>
            <a:r>
              <a:rPr lang="en-US" altLang="en-US" sz="1000" dirty="0"/>
              <a:t>. This instruction provides uniform inspection procedures and guidelines to be followed when conducting inspections and issuing citations under Section 5(a)(1) of the OSH Act and pertinent standards for employees who are occupationally exposed to tuberculosis. </a:t>
            </a:r>
            <a:br>
              <a:rPr lang="en-US" altLang="en-US" sz="1000" dirty="0"/>
            </a:br>
            <a:br>
              <a:rPr lang="en-US" altLang="en-US" sz="1000" dirty="0"/>
            </a:br>
            <a:r>
              <a:rPr lang="en-US" altLang="en-US" sz="1000" dirty="0"/>
              <a:t>B. </a:t>
            </a:r>
            <a:r>
              <a:rPr lang="en-US" altLang="en-US" sz="1000" b="1" dirty="0"/>
              <a:t>Scope</a:t>
            </a:r>
            <a:r>
              <a:rPr lang="en-US" altLang="en-US" sz="1000" dirty="0"/>
              <a:t>. This instruction applies OSHA-wide. </a:t>
            </a:r>
            <a:br>
              <a:rPr lang="en-US" altLang="en-US" sz="1000" dirty="0"/>
            </a:br>
            <a:endParaRPr lang="en-US" altLang="en-US" sz="1000" dirty="0"/>
          </a:p>
          <a:p>
            <a:pPr>
              <a:lnSpc>
                <a:spcPct val="80000"/>
              </a:lnSpc>
            </a:pPr>
            <a:r>
              <a:rPr lang="en-US" altLang="en-US" sz="1000" b="1" dirty="0"/>
              <a:t>Citation Policy.</a:t>
            </a:r>
            <a:r>
              <a:rPr lang="en-US" altLang="en-US" sz="1000" dirty="0"/>
              <a:t> Relevant chapters of the FIRM shall be followed when preparing and issuing citations for hazards related to TB. 1. The following requirements apply when citing hazards found in target workplaces. Employers must comply with the provisions of these requirements whenever an employee may be occupationally exposed to TB: </a:t>
            </a:r>
            <a:br>
              <a:rPr lang="en-US" altLang="en-US" sz="1000" dirty="0"/>
            </a:br>
            <a:br>
              <a:rPr lang="en-US" altLang="en-US" sz="1000" dirty="0"/>
            </a:br>
            <a:r>
              <a:rPr lang="en-US" altLang="en-US" sz="1000" dirty="0"/>
              <a:t>Section 5(a)(1) --General Duty Clause and Executive Order 12196, Section 1-201(a) for Federal facilities.</a:t>
            </a:r>
            <a:br>
              <a:rPr lang="en-US" altLang="en-US" sz="1000" dirty="0"/>
            </a:br>
            <a:r>
              <a:rPr lang="en-US" altLang="en-US" sz="1000" dirty="0"/>
              <a:t>For North Carolina - NCGS 95-129(1) </a:t>
            </a:r>
          </a:p>
          <a:p>
            <a:pPr>
              <a:lnSpc>
                <a:spcPct val="80000"/>
              </a:lnSpc>
            </a:pPr>
            <a:endParaRPr lang="en-US" altLang="en-US" sz="1000" dirty="0"/>
          </a:p>
          <a:p>
            <a:pPr>
              <a:lnSpc>
                <a:spcPct val="80000"/>
              </a:lnSpc>
            </a:pPr>
            <a:r>
              <a:rPr lang="en-US" altLang="en-US" sz="1000" dirty="0"/>
              <a:t>29 CFR 1910.134 -- Respiratory Protection </a:t>
            </a:r>
            <a:br>
              <a:rPr lang="en-US" altLang="en-US" sz="1000" dirty="0"/>
            </a:br>
            <a:br>
              <a:rPr lang="en-US" altLang="en-US" sz="1000" dirty="0"/>
            </a:br>
            <a:r>
              <a:rPr lang="en-US" altLang="en-US" sz="1000" dirty="0"/>
              <a:t>29 CFR 1910.145 -- Accident Prevention Signs and Tags </a:t>
            </a:r>
            <a:br>
              <a:rPr lang="en-US" altLang="en-US" sz="1000" dirty="0"/>
            </a:br>
            <a:br>
              <a:rPr lang="en-US" altLang="en-US" sz="1000" dirty="0"/>
            </a:br>
            <a:r>
              <a:rPr lang="en-US" altLang="en-US" sz="1000" dirty="0"/>
              <a:t>29 CFR 1910.20 -- Access to Employee Exposure and Medical Records </a:t>
            </a:r>
            <a:br>
              <a:rPr lang="en-US" altLang="en-US" sz="1000" dirty="0"/>
            </a:br>
            <a:br>
              <a:rPr lang="en-US" altLang="en-US" sz="1000" dirty="0"/>
            </a:br>
            <a:r>
              <a:rPr lang="en-US" altLang="en-US" sz="1000" dirty="0"/>
              <a:t>29 CFR 1904 --Recording and Reporting Occupational Injuries &amp; Illness</a:t>
            </a:r>
          </a:p>
        </p:txBody>
      </p:sp>
    </p:spTree>
    <p:extLst>
      <p:ext uri="{BB962C8B-B14F-4D97-AF65-F5344CB8AC3E}">
        <p14:creationId xmlns:p14="http://schemas.microsoft.com/office/powerpoint/2010/main" val="1711500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2714B6FA-0E19-4C27-ACBF-CDE6AACD366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3187" name="Rectangle 7">
            <a:extLst>
              <a:ext uri="{FF2B5EF4-FFF2-40B4-BE49-F238E27FC236}">
                <a16:creationId xmlns:a16="http://schemas.microsoft.com/office/drawing/2014/main" id="{CF165F27-739B-494D-A2EE-5E352011FF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C7236B1B-AF0D-4244-8D27-CB8FF0A788A5}"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93188" name="Rectangle 3">
            <a:extLst>
              <a:ext uri="{FF2B5EF4-FFF2-40B4-BE49-F238E27FC236}">
                <a16:creationId xmlns:a16="http://schemas.microsoft.com/office/drawing/2014/main" id="{3632D976-AFD7-41C5-A8EA-36704E37C68D}"/>
              </a:ext>
            </a:extLst>
          </p:cNvPr>
          <p:cNvSpPr>
            <a:spLocks noGrp="1" noRot="1" noChangeAspect="1" noChangeArrowheads="1" noTextEdit="1"/>
          </p:cNvSpPr>
          <p:nvPr>
            <p:ph type="sldImg"/>
          </p:nvPr>
        </p:nvSpPr>
        <p:spPr>
          <a:ln/>
        </p:spPr>
      </p:sp>
      <p:sp>
        <p:nvSpPr>
          <p:cNvPr id="93189" name="Rectangle 4">
            <a:extLst>
              <a:ext uri="{FF2B5EF4-FFF2-40B4-BE49-F238E27FC236}">
                <a16:creationId xmlns:a16="http://schemas.microsoft.com/office/drawing/2014/main" id="{2C47978F-906A-4830-9510-C0BB2958D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OPN 132: Tuberculosis is part of the primary focal points for LTC inspections under this SEP. The other focal points are ergonomics, exposure to BBP, slips/trips/falls and workplace violence. </a:t>
            </a:r>
          </a:p>
        </p:txBody>
      </p:sp>
    </p:spTree>
    <p:extLst>
      <p:ext uri="{BB962C8B-B14F-4D97-AF65-F5344CB8AC3E}">
        <p14:creationId xmlns:p14="http://schemas.microsoft.com/office/powerpoint/2010/main" val="3443086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5DE8818B-B266-4E28-8933-78F8F499075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4211" name="Rectangle 7">
            <a:extLst>
              <a:ext uri="{FF2B5EF4-FFF2-40B4-BE49-F238E27FC236}">
                <a16:creationId xmlns:a16="http://schemas.microsoft.com/office/drawing/2014/main" id="{36C1F88A-4DAE-4B55-B4D8-57005796F7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7EB22C3C-6513-4466-AD2B-07A1FA8F3B5A}"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94212" name="Rectangle 2">
            <a:extLst>
              <a:ext uri="{FF2B5EF4-FFF2-40B4-BE49-F238E27FC236}">
                <a16:creationId xmlns:a16="http://schemas.microsoft.com/office/drawing/2014/main" id="{B70618D2-B62B-4FD5-A3A6-C8D23F777AD4}"/>
              </a:ext>
            </a:extLst>
          </p:cNvPr>
          <p:cNvSpPr>
            <a:spLocks noGrp="1" noRot="1" noChangeAspect="1" noChangeArrowheads="1" noTextEdit="1"/>
          </p:cNvSpPr>
          <p:nvPr>
            <p:ph type="sldImg"/>
          </p:nvPr>
        </p:nvSpPr>
        <p:spPr>
          <a:ln/>
        </p:spPr>
      </p:sp>
      <p:sp>
        <p:nvSpPr>
          <p:cNvPr id="94213" name="Rectangle 6">
            <a:extLst>
              <a:ext uri="{FF2B5EF4-FFF2-40B4-BE49-F238E27FC236}">
                <a16:creationId xmlns:a16="http://schemas.microsoft.com/office/drawing/2014/main" id="{ADF032F5-B2EC-406E-A2B5-BA0D119C9C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Inpatient settings may include: Patient rooms, emergency departments, intensive care units, surgical suites, laboratories, laboratory procedure areas, bronchoscopy suites, sputum induction or inhalation/respiratory therapy rooms, autopsy suites, and embalming rooms. </a:t>
            </a:r>
          </a:p>
          <a:p>
            <a:endParaRPr lang="en-US" altLang="en-US" dirty="0"/>
          </a:p>
          <a:p>
            <a:r>
              <a:rPr lang="en-US" dirty="0"/>
              <a:t>Outpatient settings may include: TB treatment facilities, medical offices, ambulatory-care settings, dialysis units, and dental-care settings. </a:t>
            </a:r>
          </a:p>
          <a:p>
            <a:endParaRPr lang="en-US" altLang="en-US" dirty="0"/>
          </a:p>
          <a:p>
            <a:r>
              <a:rPr lang="en-US" dirty="0"/>
              <a:t>Nontraditional facility-based settings may include: Emergency medical service (EMS) facilities, medical settings in correctional facilities (e.g., prisons, jails, and detention centers), long-term care settings (e.g., hospices and skilled nursing facilities), drug treatment centers, and homeless shelters.</a:t>
            </a:r>
          </a:p>
          <a:p>
            <a:endParaRPr lang="en-US" altLang="en-US" dirty="0"/>
          </a:p>
          <a:p>
            <a:r>
              <a:rPr lang="en-US" dirty="0"/>
              <a:t>Home Healthcare: TB inspections of employers with employees who work in home healthcare settings should be limited to employer program evaluations and off-site employee interviews. </a:t>
            </a:r>
            <a:endParaRPr lang="en-US" altLang="en-US" dirty="0"/>
          </a:p>
        </p:txBody>
      </p:sp>
    </p:spTree>
    <p:extLst>
      <p:ext uri="{BB962C8B-B14F-4D97-AF65-F5344CB8AC3E}">
        <p14:creationId xmlns:p14="http://schemas.microsoft.com/office/powerpoint/2010/main" val="891641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B6905E46-B610-4A21-A79A-BC010EF9103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5235" name="Rectangle 7">
            <a:extLst>
              <a:ext uri="{FF2B5EF4-FFF2-40B4-BE49-F238E27FC236}">
                <a16:creationId xmlns:a16="http://schemas.microsoft.com/office/drawing/2014/main" id="{B5576937-F3D1-46EB-9A50-45EA531223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BD7B023-3FA8-4645-BABE-27ABFCA948F1}"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95236" name="Rectangle 4">
            <a:extLst>
              <a:ext uri="{FF2B5EF4-FFF2-40B4-BE49-F238E27FC236}">
                <a16:creationId xmlns:a16="http://schemas.microsoft.com/office/drawing/2014/main" id="{C5AEAD64-6FAB-41E3-AF82-EEF4D0572BA8}"/>
              </a:ext>
            </a:extLst>
          </p:cNvPr>
          <p:cNvSpPr>
            <a:spLocks noGrp="1" noRot="1" noChangeAspect="1" noChangeArrowheads="1" noTextEdit="1"/>
          </p:cNvSpPr>
          <p:nvPr>
            <p:ph type="sldImg"/>
          </p:nvPr>
        </p:nvSpPr>
        <p:spPr>
          <a:ln/>
        </p:spPr>
      </p:sp>
      <p:sp>
        <p:nvSpPr>
          <p:cNvPr id="95237" name="Rectangle 5">
            <a:extLst>
              <a:ext uri="{FF2B5EF4-FFF2-40B4-BE49-F238E27FC236}">
                <a16:creationId xmlns:a16="http://schemas.microsoft.com/office/drawing/2014/main" id="{68AB9F61-4BBD-454E-ABA8-503F0E1C81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Current enforcement directive, CPL 2.106, is based on the 1994 CDC guidelines. This document identifies four other occupational settings in addition to healthcare settings, where (1) the incident of TB infection and disease is higher than the general population and (2) where employees may be exposed to and become infected with TB. </a:t>
            </a:r>
          </a:p>
          <a:p>
            <a:endParaRPr lang="en-US" altLang="en-US" dirty="0"/>
          </a:p>
          <a:p>
            <a:r>
              <a:rPr lang="en-US" altLang="en-US" b="1" dirty="0"/>
              <a:t>Inspection Scheduling and Scope</a:t>
            </a:r>
            <a:r>
              <a:rPr lang="en-US" altLang="en-US" dirty="0"/>
              <a:t> 1. The evaluation of occupational exposure to TB shall be conducted in response to employee complaints, related fatality/catastrophes, or as part of all industrial hygiene inspections conducted in workplaces where the CDC has identified workers as having a greater incidence of TB infection than in the general population. The degree of risk of occupational exposure of a worker to TB will vary based on a number of factors discussed in detail by the CDC (Appendix A, pg. 4-5). These workplaces have been the subject of reports issued by the CDC which provide recommendations for the control of tuberculosis. Specifically, these workplaces are as follows: </a:t>
            </a:r>
            <a:br>
              <a:rPr lang="en-US" altLang="en-US" dirty="0"/>
            </a:br>
            <a:br>
              <a:rPr lang="en-US" altLang="en-US" dirty="0"/>
            </a:br>
            <a:r>
              <a:rPr lang="en-US" altLang="en-US" dirty="0"/>
              <a:t>a. health care facilities b. correctional institutions c. long-term care facilities for the elderly d. homeless shelters e. drug treatment centers </a:t>
            </a:r>
            <a:br>
              <a:rPr lang="en-US" altLang="en-US" dirty="0"/>
            </a:br>
            <a:br>
              <a:rPr lang="en-US" altLang="en-US" dirty="0"/>
            </a:br>
            <a:r>
              <a:rPr lang="en-US" altLang="en-US" b="1" dirty="0"/>
              <a:t>Note</a:t>
            </a:r>
            <a:r>
              <a:rPr lang="en-US" altLang="en-US" dirty="0"/>
              <a:t>: Health-care facilities include hospitals where patients with confirmed or suspect TB are treated or to which they are transported. Coverage of non-hospital health care settings (i.e., doctors' offices, clinics, etc.) includes only personnel present during the performance of high hazard procedures on suspect or active TB patients. Dental health care personnel are covered by the directive only if they treat suspect or active patients in a hospital or correctional facility. </a:t>
            </a:r>
            <a:br>
              <a:rPr lang="en-US" altLang="en-US" dirty="0"/>
            </a:br>
            <a:br>
              <a:rPr lang="en-US" altLang="en-US" dirty="0"/>
            </a:br>
            <a:r>
              <a:rPr lang="en-US" altLang="en-US" dirty="0"/>
              <a:t>Homeless shelters - due to a variety of circumstances, the control of TB in homeless shelters presents unique problems for the protection of workers. Shelters must establish protocols that provide for rapid early identification followed by immediate transfer of suspect cases if the shelters have elected not to treat these patients. </a:t>
            </a:r>
            <a:br>
              <a:rPr lang="en-US" altLang="en-US" dirty="0"/>
            </a:br>
            <a:endParaRPr lang="en-US" altLang="en-US" dirty="0"/>
          </a:p>
        </p:txBody>
      </p:sp>
    </p:spTree>
    <p:extLst>
      <p:ext uri="{BB962C8B-B14F-4D97-AF65-F5344CB8AC3E}">
        <p14:creationId xmlns:p14="http://schemas.microsoft.com/office/powerpoint/2010/main" val="465964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a:extLst>
              <a:ext uri="{FF2B5EF4-FFF2-40B4-BE49-F238E27FC236}">
                <a16:creationId xmlns:a16="http://schemas.microsoft.com/office/drawing/2014/main" id="{7E3FADFA-BEB3-46E1-96CB-DD37D0A27BB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6259" name="Rectangle 7">
            <a:extLst>
              <a:ext uri="{FF2B5EF4-FFF2-40B4-BE49-F238E27FC236}">
                <a16:creationId xmlns:a16="http://schemas.microsoft.com/office/drawing/2014/main" id="{81498DF3-D8EA-467E-AA7C-12230AC65F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76D3B94A-B9E8-429D-B81C-460E9E40B1B8}"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96260" name="Rectangle 4">
            <a:extLst>
              <a:ext uri="{FF2B5EF4-FFF2-40B4-BE49-F238E27FC236}">
                <a16:creationId xmlns:a16="http://schemas.microsoft.com/office/drawing/2014/main" id="{38DACB83-70EE-492F-B253-6D0011020CE5}"/>
              </a:ext>
            </a:extLst>
          </p:cNvPr>
          <p:cNvSpPr>
            <a:spLocks noGrp="1" noRot="1" noChangeAspect="1" noChangeArrowheads="1" noTextEdit="1"/>
          </p:cNvSpPr>
          <p:nvPr>
            <p:ph type="sldImg"/>
          </p:nvPr>
        </p:nvSpPr>
        <p:spPr>
          <a:ln/>
        </p:spPr>
      </p:sp>
      <p:sp>
        <p:nvSpPr>
          <p:cNvPr id="96261" name="Rectangle 5">
            <a:extLst>
              <a:ext uri="{FF2B5EF4-FFF2-40B4-BE49-F238E27FC236}">
                <a16:creationId xmlns:a16="http://schemas.microsoft.com/office/drawing/2014/main" id="{9911F713-2ACA-45BA-912A-81208D1D7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Six months is the statute of limitations for the issuance of a citation for violation of statutes and rules under the OSH Act of NC.</a:t>
            </a:r>
          </a:p>
          <a:p>
            <a:endParaRPr lang="en-US" altLang="en-US" dirty="0"/>
          </a:p>
          <a:p>
            <a:r>
              <a:rPr lang="en-US" altLang="en-US" dirty="0"/>
              <a:t>This determination shall be made using employee interviews, a review of available infection control data, and a review of the OSHA 300 logs. </a:t>
            </a:r>
          </a:p>
          <a:p>
            <a:r>
              <a:rPr lang="en-US" altLang="en-US" dirty="0"/>
              <a:t>This could also include contacting the appropriate local health department to see if any TB cases have been reported at the facility</a:t>
            </a:r>
          </a:p>
          <a:p>
            <a:endParaRPr lang="en-US" altLang="en-US" dirty="0"/>
          </a:p>
          <a:p>
            <a:endParaRPr lang="en-US" altLang="en-US" dirty="0"/>
          </a:p>
        </p:txBody>
      </p:sp>
    </p:spTree>
    <p:extLst>
      <p:ext uri="{BB962C8B-B14F-4D97-AF65-F5344CB8AC3E}">
        <p14:creationId xmlns:p14="http://schemas.microsoft.com/office/powerpoint/2010/main" val="2085129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FCAF49DD-8208-4A95-83F7-D46864970EA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7283" name="Rectangle 7">
            <a:extLst>
              <a:ext uri="{FF2B5EF4-FFF2-40B4-BE49-F238E27FC236}">
                <a16:creationId xmlns:a16="http://schemas.microsoft.com/office/drawing/2014/main" id="{6FB26488-2D98-4017-A5EA-D735F5494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18DCFEC-B018-4706-8B40-A9BBEA6AB3EB}"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
        <p:nvSpPr>
          <p:cNvPr id="97284" name="Rectangle 6">
            <a:extLst>
              <a:ext uri="{FF2B5EF4-FFF2-40B4-BE49-F238E27FC236}">
                <a16:creationId xmlns:a16="http://schemas.microsoft.com/office/drawing/2014/main" id="{E5CFB340-2CC6-489D-B4B7-20B9EADC387F}"/>
              </a:ext>
            </a:extLst>
          </p:cNvPr>
          <p:cNvSpPr>
            <a:spLocks noGrp="1" noRot="1" noChangeAspect="1" noChangeArrowheads="1" noTextEdit="1"/>
          </p:cNvSpPr>
          <p:nvPr>
            <p:ph type="sldImg"/>
          </p:nvPr>
        </p:nvSpPr>
        <p:spPr>
          <a:ln/>
        </p:spPr>
      </p:sp>
      <p:sp>
        <p:nvSpPr>
          <p:cNvPr id="97285" name="Rectangle 7">
            <a:extLst>
              <a:ext uri="{FF2B5EF4-FFF2-40B4-BE49-F238E27FC236}">
                <a16:creationId xmlns:a16="http://schemas.microsoft.com/office/drawing/2014/main" id="{87ED4D80-D48A-482A-8DAF-048C68107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Smoke tubes used by CSHOs to verify the existence and direction of ventilation for TB isolation rooms and treatment areas contain stannic chloride (SnCl4) which generates a white “cloud” on contact with moisture in the air. This “cloud” consists of hydrochloric acid (HCl) and tin compounds and can be irritating to the nose and eyes. </a:t>
            </a:r>
          </a:p>
          <a:p>
            <a:endParaRPr lang="en-US" altLang="en-US" dirty="0"/>
          </a:p>
          <a:p>
            <a:r>
              <a:rPr lang="en-US" altLang="en-US" dirty="0"/>
              <a:t>NCDOL Photo Library – taken by NCDOL Employee Cory Dunphy of a Sensidyne Smoke Tube test kit. </a:t>
            </a:r>
          </a:p>
        </p:txBody>
      </p:sp>
    </p:spTree>
    <p:extLst>
      <p:ext uri="{BB962C8B-B14F-4D97-AF65-F5344CB8AC3E}">
        <p14:creationId xmlns:p14="http://schemas.microsoft.com/office/powerpoint/2010/main" val="15717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Chart</a:t>
            </a:r>
            <a:r>
              <a:rPr lang="en-US" altLang="en-US" b="1" baseline="0" dirty="0"/>
              <a:t> Updated by NCDOL Tom Wilder 01-28-19</a:t>
            </a:r>
          </a:p>
          <a:p>
            <a:r>
              <a:rPr lang="en-US" sz="1000" b="0" i="0" u="none" strike="noStrike" kern="1200" dirty="0">
                <a:solidFill>
                  <a:schemeClr val="tx1"/>
                </a:solidFill>
                <a:effectLst/>
                <a:latin typeface="Arial" charset="0"/>
                <a:ea typeface="+mn-ea"/>
                <a:cs typeface="+mn-cs"/>
              </a:rPr>
              <a:t>Stewart RJ, Tsang CA, Pratt RH, Price SF, Langer AJ. Tuberculosis — United States, 2017. MMWR Morb Mortal Wkly Rep 2018;67:317–323. DOI: </a:t>
            </a:r>
            <a:r>
              <a:rPr lang="en-US" sz="1000" b="0" i="0" u="sng" kern="1200" dirty="0">
                <a:solidFill>
                  <a:schemeClr val="tx1"/>
                </a:solidFill>
                <a:effectLst/>
                <a:latin typeface="Arial" charset="0"/>
                <a:ea typeface="+mn-ea"/>
                <a:cs typeface="+mn-cs"/>
                <a:hlinkClick r:id="rId3"/>
              </a:rPr>
              <a:t>http://dx.doi.org/10.15585/mmwr.mm6711a2</a:t>
            </a:r>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858" indent="-285714">
              <a:defRPr>
                <a:solidFill>
                  <a:schemeClr val="tx1"/>
                </a:solidFill>
                <a:latin typeface="Verdana" panose="020B0604030504040204" pitchFamily="34" charset="0"/>
              </a:defRPr>
            </a:lvl2pPr>
            <a:lvl3pPr marL="1142859" indent="-228572">
              <a:defRPr>
                <a:solidFill>
                  <a:schemeClr val="tx1"/>
                </a:solidFill>
                <a:latin typeface="Verdana" panose="020B0604030504040204" pitchFamily="34" charset="0"/>
              </a:defRPr>
            </a:lvl3pPr>
            <a:lvl4pPr marL="1600002" indent="-228572">
              <a:defRPr>
                <a:solidFill>
                  <a:schemeClr val="tx1"/>
                </a:solidFill>
                <a:latin typeface="Verdana" panose="020B0604030504040204" pitchFamily="34" charset="0"/>
              </a:defRPr>
            </a:lvl4pPr>
            <a:lvl5pPr marL="2057146" indent="-228572">
              <a:defRPr>
                <a:solidFill>
                  <a:schemeClr val="tx1"/>
                </a:solidFill>
                <a:latin typeface="Verdana" panose="020B0604030504040204" pitchFamily="34" charset="0"/>
              </a:defRPr>
            </a:lvl5pPr>
            <a:lvl6pPr marL="2514289" indent="-228572" eaLnBrk="0" fontAlgn="base" hangingPunct="0">
              <a:spcBef>
                <a:spcPct val="0"/>
              </a:spcBef>
              <a:spcAft>
                <a:spcPct val="0"/>
              </a:spcAft>
              <a:defRPr>
                <a:solidFill>
                  <a:schemeClr val="tx1"/>
                </a:solidFill>
                <a:latin typeface="Verdana" panose="020B0604030504040204" pitchFamily="34" charset="0"/>
              </a:defRPr>
            </a:lvl6pPr>
            <a:lvl7pPr marL="2971433" indent="-228572" eaLnBrk="0" fontAlgn="base" hangingPunct="0">
              <a:spcBef>
                <a:spcPct val="0"/>
              </a:spcBef>
              <a:spcAft>
                <a:spcPct val="0"/>
              </a:spcAft>
              <a:defRPr>
                <a:solidFill>
                  <a:schemeClr val="tx1"/>
                </a:solidFill>
                <a:latin typeface="Verdana" panose="020B0604030504040204" pitchFamily="34" charset="0"/>
              </a:defRPr>
            </a:lvl7pPr>
            <a:lvl8pPr marL="3428577" indent="-228572" eaLnBrk="0" fontAlgn="base" hangingPunct="0">
              <a:spcBef>
                <a:spcPct val="0"/>
              </a:spcBef>
              <a:spcAft>
                <a:spcPct val="0"/>
              </a:spcAft>
              <a:defRPr>
                <a:solidFill>
                  <a:schemeClr val="tx1"/>
                </a:solidFill>
                <a:latin typeface="Verdana" panose="020B0604030504040204" pitchFamily="34" charset="0"/>
              </a:defRPr>
            </a:lvl8pPr>
            <a:lvl9pPr marL="3885720" indent="-228572" eaLnBrk="0" fontAlgn="base" hangingPunct="0">
              <a:spcBef>
                <a:spcPct val="0"/>
              </a:spcBef>
              <a:spcAft>
                <a:spcPct val="0"/>
              </a:spcAft>
              <a:defRPr>
                <a:solidFill>
                  <a:schemeClr val="tx1"/>
                </a:solidFill>
                <a:latin typeface="Verdana" panose="020B0604030504040204" pitchFamily="34" charset="0"/>
              </a:defRPr>
            </a:lvl9pPr>
          </a:lstStyle>
          <a:p>
            <a:fld id="{B278135A-B6F3-4B8E-9EB0-BC81607B40BE}" type="slidenum">
              <a:rPr lang="en-US" altLang="en-US" smtClean="0">
                <a:latin typeface="Times New Roman" panose="02020603050405020304" pitchFamily="18" charset="0"/>
              </a:rPr>
              <a:pPr/>
              <a:t>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1509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employers should require at least a face mask, disposable gloves, eye protection, disposable gown and disposable shoe coverings as required PPE for entering AIIRs. They may use N95 FFRs but CPL 02-02-078 requires that CSHOs were half-mask respirators. </a:t>
            </a:r>
          </a:p>
          <a:p>
            <a:endParaRPr lang="en-US" dirty="0"/>
          </a:p>
          <a:p>
            <a:r>
              <a:rPr lang="en-US" dirty="0"/>
              <a:t>If handwashing facilities are not immediately available, CSHOs may use hand sanitizer or antiseptic towelettes as an initial cleaning until handwashing facilities are available. </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30</a:t>
            </a:fld>
            <a:endParaRPr lang="en-US" altLang="en-US" dirty="0"/>
          </a:p>
        </p:txBody>
      </p:sp>
    </p:spTree>
    <p:extLst>
      <p:ext uri="{BB962C8B-B14F-4D97-AF65-F5344CB8AC3E}">
        <p14:creationId xmlns:p14="http://schemas.microsoft.com/office/powerpoint/2010/main" val="819582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A61866C3-4F79-4901-88CC-B7E212709C4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8307" name="Rectangle 7">
            <a:extLst>
              <a:ext uri="{FF2B5EF4-FFF2-40B4-BE49-F238E27FC236}">
                <a16:creationId xmlns:a16="http://schemas.microsoft.com/office/drawing/2014/main" id="{1E1BA6A2-A62C-4E24-AF15-C16DCE0ADB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16152633-42D6-4473-B307-E861F41C68B3}"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
        <p:nvSpPr>
          <p:cNvPr id="98308" name="Rectangle 4">
            <a:extLst>
              <a:ext uri="{FF2B5EF4-FFF2-40B4-BE49-F238E27FC236}">
                <a16:creationId xmlns:a16="http://schemas.microsoft.com/office/drawing/2014/main" id="{F5919A41-9F64-4B57-A355-1D2324F93013}"/>
              </a:ext>
            </a:extLst>
          </p:cNvPr>
          <p:cNvSpPr>
            <a:spLocks noGrp="1" noRot="1" noChangeAspect="1" noChangeArrowheads="1" noTextEdit="1"/>
          </p:cNvSpPr>
          <p:nvPr>
            <p:ph type="sldImg"/>
          </p:nvPr>
        </p:nvSpPr>
        <p:spPr>
          <a:ln/>
        </p:spPr>
      </p:sp>
      <p:sp>
        <p:nvSpPr>
          <p:cNvPr id="98309" name="Rectangle 5">
            <a:extLst>
              <a:ext uri="{FF2B5EF4-FFF2-40B4-BE49-F238E27FC236}">
                <a16:creationId xmlns:a16="http://schemas.microsoft.com/office/drawing/2014/main" id="{2F603CA8-95DA-46F7-9E2D-084570A0B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OSHA regulations that apply to occupational exposure to TB in the five occupational settings previously discussed.</a:t>
            </a:r>
          </a:p>
        </p:txBody>
      </p:sp>
    </p:spTree>
    <p:extLst>
      <p:ext uri="{BB962C8B-B14F-4D97-AF65-F5344CB8AC3E}">
        <p14:creationId xmlns:p14="http://schemas.microsoft.com/office/powerpoint/2010/main" val="1058598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05971216-21E9-4787-983A-65C47B18FDC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99331" name="Rectangle 7">
            <a:extLst>
              <a:ext uri="{FF2B5EF4-FFF2-40B4-BE49-F238E27FC236}">
                <a16:creationId xmlns:a16="http://schemas.microsoft.com/office/drawing/2014/main" id="{7A42246B-5FE4-4849-BB22-3EE1859E9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0AAC5238-4F9B-4F4C-A9D8-299955F5FB42}"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
        <p:nvSpPr>
          <p:cNvPr id="99332" name="Rectangle 2">
            <a:extLst>
              <a:ext uri="{FF2B5EF4-FFF2-40B4-BE49-F238E27FC236}">
                <a16:creationId xmlns:a16="http://schemas.microsoft.com/office/drawing/2014/main" id="{5646678C-0587-4A0D-8FB9-1E53B621224D}"/>
              </a:ext>
            </a:extLst>
          </p:cNvPr>
          <p:cNvSpPr>
            <a:spLocks noGrp="1" noRot="1" noChangeAspect="1" noChangeArrowheads="1" noTextEdit="1"/>
          </p:cNvSpPr>
          <p:nvPr>
            <p:ph type="sldImg"/>
          </p:nvPr>
        </p:nvSpPr>
        <p:spPr>
          <a:xfrm>
            <a:off x="1208088" y="708025"/>
            <a:ext cx="4664075" cy="3498850"/>
          </a:xfrm>
          <a:ln/>
        </p:spPr>
      </p:sp>
      <p:sp>
        <p:nvSpPr>
          <p:cNvPr id="99333" name="Rectangle 3">
            <a:extLst>
              <a:ext uri="{FF2B5EF4-FFF2-40B4-BE49-F238E27FC236}">
                <a16:creationId xmlns:a16="http://schemas.microsoft.com/office/drawing/2014/main" id="{4EA866A6-3AEC-4D33-A8AD-53282312E4F2}"/>
              </a:ext>
            </a:extLst>
          </p:cNvPr>
          <p:cNvSpPr>
            <a:spLocks noGrp="1" noChangeArrowheads="1"/>
          </p:cNvSpPr>
          <p:nvPr>
            <p:ph type="body" idx="1"/>
          </p:nvPr>
        </p:nvSpPr>
        <p:spPr>
          <a:xfrm>
            <a:off x="1022550" y="4447501"/>
            <a:ext cx="5031976" cy="42142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641" indent="-233641"/>
            <a:r>
              <a:rPr lang="en-US" altLang="en-US" dirty="0"/>
              <a:t>When comparing General Statute 95-129 with the federal OSH ACT (Section 5)  there is a slight  difference in the wording.</a:t>
            </a:r>
          </a:p>
          <a:p>
            <a:pPr marL="233641" indent="-233641"/>
            <a:endParaRPr lang="en-US" altLang="en-US" dirty="0"/>
          </a:p>
          <a:p>
            <a:pPr marL="233641" indent="-233641"/>
            <a:r>
              <a:rPr lang="en-US" altLang="en-US" dirty="0"/>
              <a:t>North Carolina added (</a:t>
            </a:r>
            <a:r>
              <a:rPr lang="en-US" altLang="en-US" b="1" dirty="0"/>
              <a:t>conditions of</a:t>
            </a:r>
            <a:r>
              <a:rPr lang="en-US" altLang="en-US" dirty="0"/>
              <a:t>) to the OSH Act. This subtle divergence does not change the intention, meaning or purpose on the OSH Act.  </a:t>
            </a:r>
          </a:p>
          <a:p>
            <a:pPr marL="233641" indent="-233641"/>
            <a:endParaRPr lang="en-US" altLang="en-US" dirty="0"/>
          </a:p>
          <a:p>
            <a:pPr marL="233641" indent="-233641"/>
            <a:r>
              <a:rPr lang="en-US" altLang="en-US" dirty="0"/>
              <a:t>This is the General Duty Claus which can be cited when no other standard applies to an observed hazard but only under certain conditions, discussed in the next slide.</a:t>
            </a:r>
          </a:p>
          <a:p>
            <a:pPr marL="233641" indent="-233641"/>
            <a:endParaRPr lang="en-US" altLang="en-US" dirty="0"/>
          </a:p>
          <a:p>
            <a:pPr marL="233641" indent="-233641"/>
            <a:r>
              <a:rPr lang="en-US" altLang="en-US" dirty="0"/>
              <a:t>NCDOL Photo Library – This is a photo of NCDOL OSH Standards books, courtesy of Mancomm. </a:t>
            </a:r>
          </a:p>
          <a:p>
            <a:pPr marL="233641" indent="-233641"/>
            <a:endParaRPr lang="en-US" altLang="en-US" dirty="0"/>
          </a:p>
          <a:p>
            <a:pPr marL="233641" indent="-233641"/>
            <a:endParaRPr lang="en-US" altLang="en-US" dirty="0"/>
          </a:p>
        </p:txBody>
      </p:sp>
    </p:spTree>
    <p:extLst>
      <p:ext uri="{BB962C8B-B14F-4D97-AF65-F5344CB8AC3E}">
        <p14:creationId xmlns:p14="http://schemas.microsoft.com/office/powerpoint/2010/main" val="7131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a:extLst>
              <a:ext uri="{FF2B5EF4-FFF2-40B4-BE49-F238E27FC236}">
                <a16:creationId xmlns:a16="http://schemas.microsoft.com/office/drawing/2014/main" id="{0D6285EE-5F5D-4DB6-9A0B-45E23D8D022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0355" name="Rectangle 7">
            <a:extLst>
              <a:ext uri="{FF2B5EF4-FFF2-40B4-BE49-F238E27FC236}">
                <a16:creationId xmlns:a16="http://schemas.microsoft.com/office/drawing/2014/main" id="{557F8BE2-9929-4712-8243-C7B7A252C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49CB2448-748A-4C66-AC5C-93BF416A94E3}"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
        <p:nvSpPr>
          <p:cNvPr id="100356" name="Rectangle 3">
            <a:extLst>
              <a:ext uri="{FF2B5EF4-FFF2-40B4-BE49-F238E27FC236}">
                <a16:creationId xmlns:a16="http://schemas.microsoft.com/office/drawing/2014/main" id="{64328F73-56F0-4417-81C1-63BACC26D1E2}"/>
              </a:ext>
            </a:extLst>
          </p:cNvPr>
          <p:cNvSpPr>
            <a:spLocks noGrp="1" noRot="1" noChangeAspect="1" noChangeArrowheads="1" noTextEdit="1"/>
          </p:cNvSpPr>
          <p:nvPr>
            <p:ph type="sldImg"/>
          </p:nvPr>
        </p:nvSpPr>
        <p:spPr>
          <a:ln/>
        </p:spPr>
      </p:sp>
      <p:sp>
        <p:nvSpPr>
          <p:cNvPr id="100357" name="Rectangle 4">
            <a:extLst>
              <a:ext uri="{FF2B5EF4-FFF2-40B4-BE49-F238E27FC236}">
                <a16:creationId xmlns:a16="http://schemas.microsoft.com/office/drawing/2014/main" id="{4056FEDC-4843-4590-8E2F-2F16A9A55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four criteria must be met in order for a citation to be issued for violation of the General Duty Clause</a:t>
            </a:r>
          </a:p>
        </p:txBody>
      </p:sp>
    </p:spTree>
    <p:extLst>
      <p:ext uri="{BB962C8B-B14F-4D97-AF65-F5344CB8AC3E}">
        <p14:creationId xmlns:p14="http://schemas.microsoft.com/office/powerpoint/2010/main" val="2303265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7DA858FA-79B3-475A-99A5-15A2957AF0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1379" name="Rectangle 7">
            <a:extLst>
              <a:ext uri="{FF2B5EF4-FFF2-40B4-BE49-F238E27FC236}">
                <a16:creationId xmlns:a16="http://schemas.microsoft.com/office/drawing/2014/main" id="{6EB20367-B96C-4A15-9F9C-BA13D383A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0B38B79D-304F-47F3-8FB9-81085F7CDE47}"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
        <p:nvSpPr>
          <p:cNvPr id="101380" name="Rectangle 2">
            <a:extLst>
              <a:ext uri="{FF2B5EF4-FFF2-40B4-BE49-F238E27FC236}">
                <a16:creationId xmlns:a16="http://schemas.microsoft.com/office/drawing/2014/main" id="{10E82222-33D4-4A40-9991-C0F5D1083EDE}"/>
              </a:ext>
            </a:extLst>
          </p:cNvPr>
          <p:cNvSpPr>
            <a:spLocks noGrp="1" noRot="1" noChangeAspect="1" noChangeArrowheads="1" noTextEdit="1"/>
          </p:cNvSpPr>
          <p:nvPr>
            <p:ph type="sldImg"/>
          </p:nvPr>
        </p:nvSpPr>
        <p:spPr>
          <a:ln/>
        </p:spPr>
      </p:sp>
      <p:sp>
        <p:nvSpPr>
          <p:cNvPr id="101381" name="Rectangle 3">
            <a:extLst>
              <a:ext uri="{FF2B5EF4-FFF2-40B4-BE49-F238E27FC236}">
                <a16:creationId xmlns:a16="http://schemas.microsoft.com/office/drawing/2014/main" id="{25E82505-B043-4B94-A000-1F333F543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NCDOL Photo Library – This is a screenshot of the cover of the NC Labor Laws.</a:t>
            </a:r>
          </a:p>
        </p:txBody>
      </p:sp>
    </p:spTree>
    <p:extLst>
      <p:ext uri="{BB962C8B-B14F-4D97-AF65-F5344CB8AC3E}">
        <p14:creationId xmlns:p14="http://schemas.microsoft.com/office/powerpoint/2010/main" val="3179197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AC2657FB-D862-43EF-BEFC-7833FB6F818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2403" name="Rectangle 7">
            <a:extLst>
              <a:ext uri="{FF2B5EF4-FFF2-40B4-BE49-F238E27FC236}">
                <a16:creationId xmlns:a16="http://schemas.microsoft.com/office/drawing/2014/main" id="{C96816FB-1ED6-4812-91FC-338A75278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6C439F2E-6486-411F-A4F5-4823884D7EF0}"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
        <p:nvSpPr>
          <p:cNvPr id="102404" name="Rectangle 2">
            <a:extLst>
              <a:ext uri="{FF2B5EF4-FFF2-40B4-BE49-F238E27FC236}">
                <a16:creationId xmlns:a16="http://schemas.microsoft.com/office/drawing/2014/main" id="{0396BB51-32B4-4E6E-9585-5B3F8EA50453}"/>
              </a:ext>
            </a:extLst>
          </p:cNvPr>
          <p:cNvSpPr>
            <a:spLocks noGrp="1" noRot="1" noChangeAspect="1" noChangeArrowheads="1" noTextEdit="1"/>
          </p:cNvSpPr>
          <p:nvPr>
            <p:ph type="sldImg"/>
          </p:nvPr>
        </p:nvSpPr>
        <p:spPr>
          <a:ln/>
        </p:spPr>
      </p:sp>
      <p:sp>
        <p:nvSpPr>
          <p:cNvPr id="102405" name="Rectangle 3">
            <a:extLst>
              <a:ext uri="{FF2B5EF4-FFF2-40B4-BE49-F238E27FC236}">
                <a16:creationId xmlns:a16="http://schemas.microsoft.com/office/drawing/2014/main" id="{9B8D1367-71CF-4798-8BD4-B12D3E1EC9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Recognition of occupational exposure to TB as a serious hazard has been established through the CDC guidelines.</a:t>
            </a:r>
          </a:p>
          <a:p>
            <a:endParaRPr lang="en-US" altLang="en-US" dirty="0"/>
          </a:p>
        </p:txBody>
      </p:sp>
    </p:spTree>
    <p:extLst>
      <p:ext uri="{BB962C8B-B14F-4D97-AF65-F5344CB8AC3E}">
        <p14:creationId xmlns:p14="http://schemas.microsoft.com/office/powerpoint/2010/main" val="2934734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7547B7D8-6EE7-46C7-8587-04CFC41A1B0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3427" name="Rectangle 7">
            <a:extLst>
              <a:ext uri="{FF2B5EF4-FFF2-40B4-BE49-F238E27FC236}">
                <a16:creationId xmlns:a16="http://schemas.microsoft.com/office/drawing/2014/main" id="{38201C9C-E225-4C48-98C0-629B079C4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4C2EAA64-9E9F-4A8E-860A-1C8E8EDBE682}"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
        <p:nvSpPr>
          <p:cNvPr id="103428" name="Rectangle 2">
            <a:extLst>
              <a:ext uri="{FF2B5EF4-FFF2-40B4-BE49-F238E27FC236}">
                <a16:creationId xmlns:a16="http://schemas.microsoft.com/office/drawing/2014/main" id="{89C4635D-7A73-4F2C-AFEF-90B563FAA60B}"/>
              </a:ext>
            </a:extLst>
          </p:cNvPr>
          <p:cNvSpPr>
            <a:spLocks noGrp="1" noRot="1" noChangeAspect="1" noChangeArrowheads="1" noTextEdit="1"/>
          </p:cNvSpPr>
          <p:nvPr>
            <p:ph type="sldImg"/>
          </p:nvPr>
        </p:nvSpPr>
        <p:spPr>
          <a:ln/>
        </p:spPr>
      </p:sp>
      <p:sp>
        <p:nvSpPr>
          <p:cNvPr id="103429" name="Rectangle 3">
            <a:extLst>
              <a:ext uri="{FF2B5EF4-FFF2-40B4-BE49-F238E27FC236}">
                <a16:creationId xmlns:a16="http://schemas.microsoft.com/office/drawing/2014/main" id="{96D4BB10-FB38-477E-AEE3-41A3247F9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Either of these conditions is considered occupational exposure to TB in the five occupational settings.</a:t>
            </a:r>
          </a:p>
        </p:txBody>
      </p:sp>
    </p:spTree>
    <p:extLst>
      <p:ext uri="{BB962C8B-B14F-4D97-AF65-F5344CB8AC3E}">
        <p14:creationId xmlns:p14="http://schemas.microsoft.com/office/powerpoint/2010/main" val="3320286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a:extLst>
              <a:ext uri="{FF2B5EF4-FFF2-40B4-BE49-F238E27FC236}">
                <a16:creationId xmlns:a16="http://schemas.microsoft.com/office/drawing/2014/main" id="{E8249FE2-0A2C-4D7F-ACBE-9034AF4F196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4451" name="Rectangle 7">
            <a:extLst>
              <a:ext uri="{FF2B5EF4-FFF2-40B4-BE49-F238E27FC236}">
                <a16:creationId xmlns:a16="http://schemas.microsoft.com/office/drawing/2014/main" id="{0BA8BC95-FBC7-40C8-A157-9AA0785D59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0381F0E3-A3A6-4341-97DB-C486AED83915}"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
        <p:nvSpPr>
          <p:cNvPr id="104452" name="Rectangle 3">
            <a:extLst>
              <a:ext uri="{FF2B5EF4-FFF2-40B4-BE49-F238E27FC236}">
                <a16:creationId xmlns:a16="http://schemas.microsoft.com/office/drawing/2014/main" id="{1D6358CB-5DE2-4C62-B22D-45A3CFDEE8BD}"/>
              </a:ext>
            </a:extLst>
          </p:cNvPr>
          <p:cNvSpPr>
            <a:spLocks noGrp="1" noRot="1" noChangeAspect="1" noChangeArrowheads="1" noTextEdit="1"/>
          </p:cNvSpPr>
          <p:nvPr>
            <p:ph type="sldImg"/>
          </p:nvPr>
        </p:nvSpPr>
        <p:spPr>
          <a:ln/>
        </p:spPr>
      </p:sp>
      <p:sp>
        <p:nvSpPr>
          <p:cNvPr id="104453" name="Rectangle 4">
            <a:extLst>
              <a:ext uri="{FF2B5EF4-FFF2-40B4-BE49-F238E27FC236}">
                <a16:creationId xmlns:a16="http://schemas.microsoft.com/office/drawing/2014/main" id="{27C20033-5896-4F53-9625-108C091675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identifies the high hazard procedures which can result in occupational exposure to TB.</a:t>
            </a:r>
          </a:p>
          <a:p>
            <a:endParaRPr lang="en-US" altLang="en-US" dirty="0"/>
          </a:p>
          <a:p>
            <a:endParaRPr lang="en-US" altLang="en-US" dirty="0"/>
          </a:p>
        </p:txBody>
      </p:sp>
    </p:spTree>
    <p:extLst>
      <p:ext uri="{BB962C8B-B14F-4D97-AF65-F5344CB8AC3E}">
        <p14:creationId xmlns:p14="http://schemas.microsoft.com/office/powerpoint/2010/main" val="3159014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4E8AAEE5-E72A-4A13-A16E-6532C464D2E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05475" name="Rectangle 7">
            <a:extLst>
              <a:ext uri="{FF2B5EF4-FFF2-40B4-BE49-F238E27FC236}">
                <a16:creationId xmlns:a16="http://schemas.microsoft.com/office/drawing/2014/main" id="{27BE48F8-4102-4E5F-A2F9-ABFEA8E35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FF74B07-ADB5-45F1-9A62-93BC43B469E6}"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
        <p:nvSpPr>
          <p:cNvPr id="105476" name="Rectangle 2">
            <a:extLst>
              <a:ext uri="{FF2B5EF4-FFF2-40B4-BE49-F238E27FC236}">
                <a16:creationId xmlns:a16="http://schemas.microsoft.com/office/drawing/2014/main" id="{091D6DFC-D72B-4F3D-AEA0-0D0B8929BB10}"/>
              </a:ext>
            </a:extLst>
          </p:cNvPr>
          <p:cNvSpPr>
            <a:spLocks noGrp="1" noRot="1" noChangeAspect="1" noChangeArrowheads="1" noTextEdit="1"/>
          </p:cNvSpPr>
          <p:nvPr>
            <p:ph type="sldImg"/>
          </p:nvPr>
        </p:nvSpPr>
        <p:spPr>
          <a:ln/>
        </p:spPr>
      </p:sp>
      <p:sp>
        <p:nvSpPr>
          <p:cNvPr id="105477" name="Rectangle 3">
            <a:extLst>
              <a:ext uri="{FF2B5EF4-FFF2-40B4-BE49-F238E27FC236}">
                <a16:creationId xmlns:a16="http://schemas.microsoft.com/office/drawing/2014/main" id="{8BAD6639-BDBD-46C2-9439-8522368BE4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CDC.Gov</a:t>
            </a:r>
          </a:p>
          <a:p>
            <a:endParaRPr lang="en-US" altLang="en-US" dirty="0"/>
          </a:p>
          <a:p>
            <a:r>
              <a:rPr lang="en-US" altLang="en-US" dirty="0"/>
              <a:t>TB IC – Tuberculosis Infection Control</a:t>
            </a:r>
          </a:p>
        </p:txBody>
      </p:sp>
    </p:spTree>
    <p:extLst>
      <p:ext uri="{BB962C8B-B14F-4D97-AF65-F5344CB8AC3E}">
        <p14:creationId xmlns:p14="http://schemas.microsoft.com/office/powerpoint/2010/main" val="910878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Infection Control Program should outline how to identify infected individuals and how to handle infections. Should be updated annually</a:t>
            </a:r>
          </a:p>
          <a:p>
            <a:endParaRPr lang="en-US" dirty="0"/>
          </a:p>
          <a:p>
            <a:r>
              <a:rPr lang="en-US" dirty="0"/>
              <a:t>Medical Surveillance for employees who have direct contact with TB patients, work with aerosol generating procedures, or installing, maintaining or replacing environmental controls in areas where TB patients are/have been present. Initial exams shall be baseline BAMT or TST for all new healthcare employees. Periodic testing shall be conducted, especially for moderate to high risk employees, Use CDC guidelines for frequency of periodic testing, and handling employees who test positive or have LTBI. </a:t>
            </a:r>
          </a:p>
          <a:p>
            <a:endParaRPr lang="en-US" dirty="0"/>
          </a:p>
          <a:p>
            <a:r>
              <a:rPr lang="en-US" dirty="0"/>
              <a:t>Case Management is how the company will handle employees with either a positive test or LTBI. This should include return to work protocols, and restricted duties after return. </a:t>
            </a:r>
          </a:p>
          <a:p>
            <a:endParaRPr lang="en-US" dirty="0"/>
          </a:p>
          <a:p>
            <a:r>
              <a:rPr lang="en-US" dirty="0"/>
              <a:t>Engineering Controls include AIIR with negative pressure ventilation, HEPA filters and emergency power in the event of a power outage. </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39</a:t>
            </a:fld>
            <a:endParaRPr lang="en-US" altLang="en-US" dirty="0"/>
          </a:p>
        </p:txBody>
      </p:sp>
    </p:spTree>
    <p:extLst>
      <p:ext uri="{BB962C8B-B14F-4D97-AF65-F5344CB8AC3E}">
        <p14:creationId xmlns:p14="http://schemas.microsoft.com/office/powerpoint/2010/main" val="10349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Table</a:t>
            </a:r>
            <a:r>
              <a:rPr lang="en-US" altLang="en-US" b="1" baseline="0" dirty="0"/>
              <a:t> updated by NCDOL Tom Wilder 01-28-1</a:t>
            </a:r>
          </a:p>
          <a:p>
            <a:endParaRPr lang="en-US" altLang="en-US" dirty="0"/>
          </a:p>
          <a:p>
            <a:r>
              <a:rPr lang="en-US" altLang="en-US" b="1" dirty="0"/>
              <a:t>TB Morbidity, United States, 2009-2017. </a:t>
            </a:r>
            <a:r>
              <a:rPr lang="en-US" altLang="en-US" dirty="0"/>
              <a:t>This slide provides the total number of reported U.S. TB cases and the associated rates for 6 years.  Rate is defined as cases per 100,000 population. </a:t>
            </a:r>
          </a:p>
          <a:p>
            <a:endParaRPr lang="en-US" altLang="en-US" dirty="0"/>
          </a:p>
          <a:p>
            <a:r>
              <a:rPr lang="en-US" altLang="en-US" b="1" dirty="0"/>
              <a:t>https://www.cdc.gov/tb/statistics/tbcases.htm</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858" indent="-285714">
              <a:defRPr>
                <a:solidFill>
                  <a:schemeClr val="tx1"/>
                </a:solidFill>
                <a:latin typeface="Verdana" panose="020B0604030504040204" pitchFamily="34" charset="0"/>
              </a:defRPr>
            </a:lvl2pPr>
            <a:lvl3pPr marL="1142859" indent="-228572">
              <a:defRPr>
                <a:solidFill>
                  <a:schemeClr val="tx1"/>
                </a:solidFill>
                <a:latin typeface="Verdana" panose="020B0604030504040204" pitchFamily="34" charset="0"/>
              </a:defRPr>
            </a:lvl3pPr>
            <a:lvl4pPr marL="1600002" indent="-228572">
              <a:defRPr>
                <a:solidFill>
                  <a:schemeClr val="tx1"/>
                </a:solidFill>
                <a:latin typeface="Verdana" panose="020B0604030504040204" pitchFamily="34" charset="0"/>
              </a:defRPr>
            </a:lvl4pPr>
            <a:lvl5pPr marL="2057146" indent="-228572">
              <a:defRPr>
                <a:solidFill>
                  <a:schemeClr val="tx1"/>
                </a:solidFill>
                <a:latin typeface="Verdana" panose="020B0604030504040204" pitchFamily="34" charset="0"/>
              </a:defRPr>
            </a:lvl5pPr>
            <a:lvl6pPr marL="2514289" indent="-228572" eaLnBrk="0" fontAlgn="base" hangingPunct="0">
              <a:spcBef>
                <a:spcPct val="0"/>
              </a:spcBef>
              <a:spcAft>
                <a:spcPct val="0"/>
              </a:spcAft>
              <a:defRPr>
                <a:solidFill>
                  <a:schemeClr val="tx1"/>
                </a:solidFill>
                <a:latin typeface="Verdana" panose="020B0604030504040204" pitchFamily="34" charset="0"/>
              </a:defRPr>
            </a:lvl6pPr>
            <a:lvl7pPr marL="2971433" indent="-228572" eaLnBrk="0" fontAlgn="base" hangingPunct="0">
              <a:spcBef>
                <a:spcPct val="0"/>
              </a:spcBef>
              <a:spcAft>
                <a:spcPct val="0"/>
              </a:spcAft>
              <a:defRPr>
                <a:solidFill>
                  <a:schemeClr val="tx1"/>
                </a:solidFill>
                <a:latin typeface="Verdana" panose="020B0604030504040204" pitchFamily="34" charset="0"/>
              </a:defRPr>
            </a:lvl7pPr>
            <a:lvl8pPr marL="3428577" indent="-228572" eaLnBrk="0" fontAlgn="base" hangingPunct="0">
              <a:spcBef>
                <a:spcPct val="0"/>
              </a:spcBef>
              <a:spcAft>
                <a:spcPct val="0"/>
              </a:spcAft>
              <a:defRPr>
                <a:solidFill>
                  <a:schemeClr val="tx1"/>
                </a:solidFill>
                <a:latin typeface="Verdana" panose="020B0604030504040204" pitchFamily="34" charset="0"/>
              </a:defRPr>
            </a:lvl8pPr>
            <a:lvl9pPr marL="3885720" indent="-228572" eaLnBrk="0" fontAlgn="base" hangingPunct="0">
              <a:spcBef>
                <a:spcPct val="0"/>
              </a:spcBef>
              <a:spcAft>
                <a:spcPct val="0"/>
              </a:spcAft>
              <a:defRPr>
                <a:solidFill>
                  <a:schemeClr val="tx1"/>
                </a:solidFill>
                <a:latin typeface="Verdana" panose="020B0604030504040204" pitchFamily="34" charset="0"/>
              </a:defRPr>
            </a:lvl9pPr>
          </a:lstStyle>
          <a:p>
            <a:fld id="{351B881C-A225-49E6-9A2C-2583285AF365}" type="slidenum">
              <a:rPr lang="en-US" altLang="en-US" smtClean="0">
                <a:latin typeface="Times New Roman" panose="02020603050405020304" pitchFamily="18" charset="0"/>
              </a:rPr>
              <a:pPr/>
              <a:t>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98265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9FCC06B9-885B-4F04-83A8-7032AF6DC7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15715" name="Rectangle 7">
            <a:extLst>
              <a:ext uri="{FF2B5EF4-FFF2-40B4-BE49-F238E27FC236}">
                <a16:creationId xmlns:a16="http://schemas.microsoft.com/office/drawing/2014/main" id="{C19A0461-DD4D-498F-A572-959C6ECA9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4089E551-A9A9-4B80-8F82-AD8243CA0729}"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
        <p:nvSpPr>
          <p:cNvPr id="115716" name="Rectangle 2">
            <a:extLst>
              <a:ext uri="{FF2B5EF4-FFF2-40B4-BE49-F238E27FC236}">
                <a16:creationId xmlns:a16="http://schemas.microsoft.com/office/drawing/2014/main" id="{2D71B5F7-3930-4578-B997-A48F57FF1079}"/>
              </a:ext>
            </a:extLst>
          </p:cNvPr>
          <p:cNvSpPr>
            <a:spLocks noGrp="1" noRot="1" noChangeAspect="1" noChangeArrowheads="1" noTextEdit="1"/>
          </p:cNvSpPr>
          <p:nvPr>
            <p:ph type="sldImg"/>
          </p:nvPr>
        </p:nvSpPr>
        <p:spPr>
          <a:ln/>
        </p:spPr>
      </p:sp>
      <p:sp>
        <p:nvSpPr>
          <p:cNvPr id="115717" name="Rectangle 3">
            <a:extLst>
              <a:ext uri="{FF2B5EF4-FFF2-40B4-BE49-F238E27FC236}">
                <a16:creationId xmlns:a16="http://schemas.microsoft.com/office/drawing/2014/main" id="{468B5618-9226-4819-9643-92162CA8E4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56476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801C68D-AC2A-46BD-B458-47A80217F878}"/>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DA51C41B-0A5D-4E33-91DA-58E3F326C8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Circumstances when appropriate respirators are required to be worn for protection against TB.</a:t>
            </a:r>
          </a:p>
          <a:p>
            <a:endParaRPr lang="en-US" altLang="en-US" dirty="0"/>
          </a:p>
        </p:txBody>
      </p:sp>
    </p:spTree>
    <p:extLst>
      <p:ext uri="{BB962C8B-B14F-4D97-AF65-F5344CB8AC3E}">
        <p14:creationId xmlns:p14="http://schemas.microsoft.com/office/powerpoint/2010/main" val="823775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a:extLst>
              <a:ext uri="{FF2B5EF4-FFF2-40B4-BE49-F238E27FC236}">
                <a16:creationId xmlns:a16="http://schemas.microsoft.com/office/drawing/2014/main" id="{89096C17-07E4-4DC9-A509-0F8FFEA2D32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19811" name="Rectangle 7">
            <a:extLst>
              <a:ext uri="{FF2B5EF4-FFF2-40B4-BE49-F238E27FC236}">
                <a16:creationId xmlns:a16="http://schemas.microsoft.com/office/drawing/2014/main" id="{22CF6B67-AE27-4748-A7DE-C0C9A84D8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54272F85-3165-46DB-AAB3-6F1B2F98670B}" type="slidenum">
              <a:rPr lang="en-US" altLang="en-US">
                <a:latin typeface="Times New Roman" panose="02020603050405020304" pitchFamily="18" charset="0"/>
              </a:rPr>
              <a:pPr/>
              <a:t>42</a:t>
            </a:fld>
            <a:endParaRPr lang="en-US" altLang="en-US" dirty="0">
              <a:latin typeface="Times New Roman" panose="02020603050405020304" pitchFamily="18" charset="0"/>
            </a:endParaRPr>
          </a:p>
        </p:txBody>
      </p:sp>
      <p:sp>
        <p:nvSpPr>
          <p:cNvPr id="119812" name="Rectangle 4">
            <a:extLst>
              <a:ext uri="{FF2B5EF4-FFF2-40B4-BE49-F238E27FC236}">
                <a16:creationId xmlns:a16="http://schemas.microsoft.com/office/drawing/2014/main" id="{FB9ECDDC-22DB-4555-93D4-2761561873F1}"/>
              </a:ext>
            </a:extLst>
          </p:cNvPr>
          <p:cNvSpPr>
            <a:spLocks noGrp="1" noRot="1" noChangeAspect="1" noChangeArrowheads="1" noTextEdit="1"/>
          </p:cNvSpPr>
          <p:nvPr>
            <p:ph type="sldImg"/>
          </p:nvPr>
        </p:nvSpPr>
        <p:spPr>
          <a:ln/>
        </p:spPr>
      </p:sp>
      <p:sp>
        <p:nvSpPr>
          <p:cNvPr id="119813" name="Rectangle 5">
            <a:extLst>
              <a:ext uri="{FF2B5EF4-FFF2-40B4-BE49-F238E27FC236}">
                <a16:creationId xmlns:a16="http://schemas.microsoft.com/office/drawing/2014/main" id="{4C7DE210-54C6-4909-B242-65396CFA9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dirty="0"/>
              <a:t>29 CFR 1910.134(c)(1)</a:t>
            </a:r>
          </a:p>
          <a:p>
            <a:r>
              <a:rPr lang="en-US" altLang="en-US" dirty="0"/>
              <a:t>In any workplace where respirators are necessary to protect the health of the employee or whenever respirators are required by the employer, the employer shall establish and implement a written respiratory protection program with worksite-specific procedures. The program shall be updated as necessary to reflect those changes in workplace conditions that affect respirator use. The employer shall include in the program the following provisions of this section (On slide). </a:t>
            </a:r>
          </a:p>
          <a:p>
            <a:endParaRPr lang="en-US" altLang="en-US" dirty="0"/>
          </a:p>
          <a:p>
            <a:r>
              <a:rPr lang="en-US" altLang="en-US" dirty="0"/>
              <a:t>NCDOL Photo Library – Closed Case File #316971654</a:t>
            </a:r>
          </a:p>
          <a:p>
            <a:endParaRPr lang="en-US" altLang="en-US" dirty="0"/>
          </a:p>
          <a:p>
            <a:endParaRPr lang="en-US" altLang="en-US" dirty="0"/>
          </a:p>
        </p:txBody>
      </p:sp>
    </p:spTree>
    <p:extLst>
      <p:ext uri="{BB962C8B-B14F-4D97-AF65-F5344CB8AC3E}">
        <p14:creationId xmlns:p14="http://schemas.microsoft.com/office/powerpoint/2010/main" val="2433317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CC354C75-9079-4A68-B9A3-0003DA3D0E2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20835" name="Rectangle 7">
            <a:extLst>
              <a:ext uri="{FF2B5EF4-FFF2-40B4-BE49-F238E27FC236}">
                <a16:creationId xmlns:a16="http://schemas.microsoft.com/office/drawing/2014/main" id="{53393999-2035-4B3C-BC92-0F56CDA4B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AD933F91-F247-455A-95D9-166FD147E447}" type="slidenum">
              <a:rPr lang="en-US" altLang="en-US">
                <a:latin typeface="Times New Roman" panose="02020603050405020304" pitchFamily="18" charset="0"/>
              </a:rPr>
              <a:pPr/>
              <a:t>43</a:t>
            </a:fld>
            <a:endParaRPr lang="en-US" altLang="en-US" dirty="0">
              <a:latin typeface="Times New Roman" panose="02020603050405020304" pitchFamily="18" charset="0"/>
            </a:endParaRPr>
          </a:p>
        </p:txBody>
      </p:sp>
      <p:sp>
        <p:nvSpPr>
          <p:cNvPr id="120836" name="Rectangle 4">
            <a:extLst>
              <a:ext uri="{FF2B5EF4-FFF2-40B4-BE49-F238E27FC236}">
                <a16:creationId xmlns:a16="http://schemas.microsoft.com/office/drawing/2014/main" id="{E96A79DB-83F7-411D-B401-D687C4E89954}"/>
              </a:ext>
            </a:extLst>
          </p:cNvPr>
          <p:cNvSpPr>
            <a:spLocks noGrp="1" noRot="1" noChangeAspect="1" noChangeArrowheads="1" noTextEdit="1"/>
          </p:cNvSpPr>
          <p:nvPr>
            <p:ph type="sldImg"/>
          </p:nvPr>
        </p:nvSpPr>
        <p:spPr>
          <a:ln/>
        </p:spPr>
      </p:sp>
      <p:sp>
        <p:nvSpPr>
          <p:cNvPr id="120837" name="Rectangle 5">
            <a:extLst>
              <a:ext uri="{FF2B5EF4-FFF2-40B4-BE49-F238E27FC236}">
                <a16:creationId xmlns:a16="http://schemas.microsoft.com/office/drawing/2014/main" id="{6ABEDC29-EB21-41FD-BE52-CB9E18F03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identifies the types of information that constitute an “exposure record” and “medical record” for occupational exposure to TB.</a:t>
            </a:r>
          </a:p>
          <a:p>
            <a:endParaRPr lang="en-US" altLang="en-US" dirty="0"/>
          </a:p>
          <a:p>
            <a:pPr>
              <a:spcBef>
                <a:spcPct val="50000"/>
              </a:spcBef>
            </a:pPr>
            <a:r>
              <a:rPr lang="en-US" altLang="en-US" sz="1400" b="1" dirty="0"/>
              <a:t>Employee access to records</a:t>
            </a:r>
          </a:p>
          <a:p>
            <a:pPr>
              <a:spcBef>
                <a:spcPct val="50000"/>
              </a:spcBef>
            </a:pPr>
            <a:r>
              <a:rPr lang="en-US" altLang="en-US" sz="1400" dirty="0"/>
              <a:t>A record concerning employee exposure to TB is an employee exposure record within the meaning of 29 CFR 1910.1020</a:t>
            </a:r>
          </a:p>
          <a:p>
            <a:pPr>
              <a:spcBef>
                <a:spcPct val="50000"/>
              </a:spcBef>
            </a:pPr>
            <a:endParaRPr lang="en-US" altLang="en-US" sz="1400" dirty="0"/>
          </a:p>
          <a:p>
            <a:pPr>
              <a:spcBef>
                <a:spcPct val="50000"/>
              </a:spcBef>
            </a:pPr>
            <a:r>
              <a:rPr lang="en-US" altLang="en-US" sz="1400" dirty="0"/>
              <a:t>A record of TB skin test results and medical evaluations and treatment are employee medical records within the meaning of 29 CFR 1910.1020</a:t>
            </a:r>
          </a:p>
          <a:p>
            <a:endParaRPr lang="en-US" altLang="en-US" dirty="0"/>
          </a:p>
        </p:txBody>
      </p:sp>
    </p:spTree>
    <p:extLst>
      <p:ext uri="{BB962C8B-B14F-4D97-AF65-F5344CB8AC3E}">
        <p14:creationId xmlns:p14="http://schemas.microsoft.com/office/powerpoint/2010/main" val="1028489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5F086BD9-8E6C-4C13-B41F-ACE763BCB4F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21859" name="Rectangle 7">
            <a:extLst>
              <a:ext uri="{FF2B5EF4-FFF2-40B4-BE49-F238E27FC236}">
                <a16:creationId xmlns:a16="http://schemas.microsoft.com/office/drawing/2014/main" id="{B67264DA-F122-4BA8-997E-3FF2A6253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3F23D1E7-F990-46BC-AE7F-F0B38F4AC5C3}" type="slidenum">
              <a:rPr lang="en-US" altLang="en-US">
                <a:latin typeface="Times New Roman" panose="02020603050405020304" pitchFamily="18" charset="0"/>
              </a:rPr>
              <a:pPr/>
              <a:t>44</a:t>
            </a:fld>
            <a:endParaRPr lang="en-US" altLang="en-US" dirty="0">
              <a:latin typeface="Times New Roman" panose="02020603050405020304" pitchFamily="18" charset="0"/>
            </a:endParaRPr>
          </a:p>
        </p:txBody>
      </p:sp>
      <p:sp>
        <p:nvSpPr>
          <p:cNvPr id="121860" name="Rectangle 2">
            <a:extLst>
              <a:ext uri="{FF2B5EF4-FFF2-40B4-BE49-F238E27FC236}">
                <a16:creationId xmlns:a16="http://schemas.microsoft.com/office/drawing/2014/main" id="{9B702F7B-7268-4F61-AD31-47E42465BE02}"/>
              </a:ext>
            </a:extLst>
          </p:cNvPr>
          <p:cNvSpPr>
            <a:spLocks noGrp="1" noRot="1" noChangeAspect="1" noChangeArrowheads="1" noTextEdit="1"/>
          </p:cNvSpPr>
          <p:nvPr>
            <p:ph type="sldImg"/>
          </p:nvPr>
        </p:nvSpPr>
        <p:spPr>
          <a:ln/>
        </p:spPr>
      </p:sp>
      <p:sp>
        <p:nvSpPr>
          <p:cNvPr id="121861" name="Rectangle 3">
            <a:extLst>
              <a:ext uri="{FF2B5EF4-FFF2-40B4-BE49-F238E27FC236}">
                <a16:creationId xmlns:a16="http://schemas.microsoft.com/office/drawing/2014/main" id="{E169D11D-A6FF-4FD2-BBF7-09151AC07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Definitions. As used in this section, the word "sign" refers to a surface on prepared for the warning of, or safety instructions of, industrial workers or members of the public who may be exposed to hazards. Excluded from this definition, however, are news releases, displays commonly known as safety posters, and bulletins used for employee education.</a:t>
            </a:r>
          </a:p>
          <a:p>
            <a:endParaRPr lang="en-US" altLang="en-US" dirty="0"/>
          </a:p>
          <a:p>
            <a:endParaRPr lang="en-US" altLang="en-US" dirty="0"/>
          </a:p>
          <a:p>
            <a:r>
              <a:rPr lang="en-US" altLang="en-US" b="1" dirty="0"/>
              <a:t>1910.145(f)(8)(i)</a:t>
            </a:r>
            <a:r>
              <a:rPr lang="en-US" altLang="en-US" dirty="0"/>
              <a:t> </a:t>
            </a:r>
          </a:p>
          <a:p>
            <a:r>
              <a:rPr lang="en-US" altLang="en-US" dirty="0"/>
              <a:t>Biological hazard tags shall be used to identify the actual or potential presence of a biological hazard and to identify equipment, containers, rooms, experimental animals, or combinations thereof, that contain or are contaminated with hazardous biological agents.</a:t>
            </a:r>
          </a:p>
          <a:p>
            <a:endParaRPr lang="en-US" altLang="en-US" dirty="0"/>
          </a:p>
        </p:txBody>
      </p:sp>
    </p:spTree>
    <p:extLst>
      <p:ext uri="{BB962C8B-B14F-4D97-AF65-F5344CB8AC3E}">
        <p14:creationId xmlns:p14="http://schemas.microsoft.com/office/powerpoint/2010/main" val="1478142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8D2037B9-2160-49B7-ADA6-174C484EFC5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22883" name="Rectangle 7">
            <a:extLst>
              <a:ext uri="{FF2B5EF4-FFF2-40B4-BE49-F238E27FC236}">
                <a16:creationId xmlns:a16="http://schemas.microsoft.com/office/drawing/2014/main" id="{B772C04B-9348-4C1F-B087-ABAFCE3D4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C8C07D25-5BD2-4AA7-94BF-2FAD9379E46C}" type="slidenum">
              <a:rPr lang="en-US" altLang="en-US">
                <a:latin typeface="Times New Roman" panose="02020603050405020304" pitchFamily="18" charset="0"/>
              </a:rPr>
              <a:pPr/>
              <a:t>45</a:t>
            </a:fld>
            <a:endParaRPr lang="en-US" altLang="en-US" dirty="0">
              <a:latin typeface="Times New Roman" panose="02020603050405020304" pitchFamily="18" charset="0"/>
            </a:endParaRPr>
          </a:p>
        </p:txBody>
      </p:sp>
      <p:sp>
        <p:nvSpPr>
          <p:cNvPr id="122884" name="Rectangle 2">
            <a:extLst>
              <a:ext uri="{FF2B5EF4-FFF2-40B4-BE49-F238E27FC236}">
                <a16:creationId xmlns:a16="http://schemas.microsoft.com/office/drawing/2014/main" id="{1AFC6AD1-9C38-499E-8127-0C9B54ED1D3D}"/>
              </a:ext>
            </a:extLst>
          </p:cNvPr>
          <p:cNvSpPr>
            <a:spLocks noGrp="1" noRot="1" noChangeAspect="1" noChangeArrowheads="1" noTextEdit="1"/>
          </p:cNvSpPr>
          <p:nvPr>
            <p:ph type="sldImg"/>
          </p:nvPr>
        </p:nvSpPr>
        <p:spPr>
          <a:ln/>
        </p:spPr>
      </p:sp>
      <p:sp>
        <p:nvSpPr>
          <p:cNvPr id="122885" name="Rectangle 3">
            <a:extLst>
              <a:ext uri="{FF2B5EF4-FFF2-40B4-BE49-F238E27FC236}">
                <a16:creationId xmlns:a16="http://schemas.microsoft.com/office/drawing/2014/main" id="{E747469C-60BE-4BB1-B75E-DEDEC241F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dirty="0"/>
              <a:t>Communication of Hazards: Warning Signs and Tags</a:t>
            </a:r>
            <a:br>
              <a:rPr lang="en-US" altLang="en-US" sz="1000" dirty="0"/>
            </a:br>
            <a:r>
              <a:rPr lang="en-US" altLang="en-US" sz="1000" dirty="0"/>
              <a:t>Enforcement Procedures and Scheduling for Occupational Exposure to Tuberculosis [OSHA Directive CPL CPL 02-00-106, L.4.]. </a:t>
            </a:r>
            <a:br>
              <a:rPr lang="en-US" altLang="en-US" sz="1000" dirty="0"/>
            </a:br>
            <a:br>
              <a:rPr lang="en-US" altLang="en-US" sz="1000" dirty="0"/>
            </a:br>
            <a:r>
              <a:rPr lang="en-US" altLang="en-US" sz="1000" dirty="0"/>
              <a:t>Employees must receive adequate information about the hazards of TB through the use of labels and signs, as indicated in 1910.145 Accident Prevention Signs and Tags. OSHA requires that signs must be posted at the entrance to: </a:t>
            </a:r>
          </a:p>
          <a:p>
            <a:endParaRPr lang="en-US" altLang="en-US" sz="1000" dirty="0"/>
          </a:p>
          <a:p>
            <a:pPr>
              <a:buFontTx/>
              <a:buChar char="•"/>
            </a:pPr>
            <a:r>
              <a:rPr lang="en-US" altLang="en-US" sz="1000" dirty="0"/>
              <a:t>Rooms or areas used to isolate an individual with suspected or confirmed infectious TB (TB isolation rooms for example). </a:t>
            </a:r>
            <a:br>
              <a:rPr lang="en-US" altLang="en-US" sz="1000" dirty="0"/>
            </a:br>
            <a:r>
              <a:rPr lang="en-US" altLang="en-US" sz="1000" dirty="0"/>
              <a:t>  </a:t>
            </a:r>
          </a:p>
          <a:p>
            <a:pPr>
              <a:buFontTx/>
              <a:buChar char="•"/>
            </a:pPr>
            <a:r>
              <a:rPr lang="en-US" altLang="en-US" sz="1000" dirty="0"/>
              <a:t>Rooms or areas where procedures or services are being performed on an individual with suspected/confirmed TB. </a:t>
            </a:r>
          </a:p>
          <a:p>
            <a:endParaRPr lang="en-US" altLang="en-US" sz="1000" dirty="0"/>
          </a:p>
          <a:p>
            <a:r>
              <a:rPr lang="en-US" altLang="en-US" sz="1000" dirty="0"/>
              <a:t>Warning signs shall be posted outside the Respiratory isolation or treatment room. The sign must include a signal word (e.g. "STOP", HALT", or "NO ADMITTANCE") or biological hazard symbol and a descriptive message (e.g., "Respiratory Isolation, No Admittance Without Wearing a Type N95 or More Protective Respirator", or "See nurses' station before entering this room") [1910.145(f)(4)]. </a:t>
            </a:r>
          </a:p>
          <a:p>
            <a:endParaRPr lang="en-US" altLang="en-US" sz="1000" dirty="0"/>
          </a:p>
          <a:p>
            <a:r>
              <a:rPr lang="en-US" altLang="en-US" sz="1000" dirty="0"/>
              <a:t>The precaution sign must remain posted at the entrance to the room after the room has been vacated by someone who was infectious at the time they left the room, and respirators must be used if entering the room, until the area is ventilated for the time necessary to obtain 99.9% removal efficiency [CDC Guidelines.</a:t>
            </a:r>
          </a:p>
          <a:p>
            <a:endParaRPr lang="en-US" altLang="en-US" sz="1000" dirty="0"/>
          </a:p>
        </p:txBody>
      </p:sp>
    </p:spTree>
    <p:extLst>
      <p:ext uri="{BB962C8B-B14F-4D97-AF65-F5344CB8AC3E}">
        <p14:creationId xmlns:p14="http://schemas.microsoft.com/office/powerpoint/2010/main" val="1355867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09BDA078-53FF-45D8-BA60-A25C50A2D34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23907" name="Rectangle 7">
            <a:extLst>
              <a:ext uri="{FF2B5EF4-FFF2-40B4-BE49-F238E27FC236}">
                <a16:creationId xmlns:a16="http://schemas.microsoft.com/office/drawing/2014/main" id="{0D0A6418-4D94-44B3-8DB2-BC944E2073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28835FA4-3D20-4085-BA72-22F2DEABAA7D}" type="slidenum">
              <a:rPr lang="en-US" altLang="en-US">
                <a:latin typeface="Times New Roman" panose="02020603050405020304" pitchFamily="18" charset="0"/>
              </a:rPr>
              <a:pPr/>
              <a:t>46</a:t>
            </a:fld>
            <a:endParaRPr lang="en-US" altLang="en-US" dirty="0">
              <a:latin typeface="Times New Roman" panose="02020603050405020304" pitchFamily="18" charset="0"/>
            </a:endParaRPr>
          </a:p>
        </p:txBody>
      </p:sp>
      <p:sp>
        <p:nvSpPr>
          <p:cNvPr id="123908" name="Rectangle 2">
            <a:extLst>
              <a:ext uri="{FF2B5EF4-FFF2-40B4-BE49-F238E27FC236}">
                <a16:creationId xmlns:a16="http://schemas.microsoft.com/office/drawing/2014/main" id="{E61D26EC-9502-41B7-9C04-D02DF7D285A1}"/>
              </a:ext>
            </a:extLst>
          </p:cNvPr>
          <p:cNvSpPr>
            <a:spLocks noGrp="1" noRot="1" noChangeAspect="1" noChangeArrowheads="1" noTextEdit="1"/>
          </p:cNvSpPr>
          <p:nvPr>
            <p:ph type="sldImg"/>
          </p:nvPr>
        </p:nvSpPr>
        <p:spPr>
          <a:ln/>
        </p:spPr>
      </p:sp>
      <p:sp>
        <p:nvSpPr>
          <p:cNvPr id="123909" name="Rectangle 3">
            <a:extLst>
              <a:ext uri="{FF2B5EF4-FFF2-40B4-BE49-F238E27FC236}">
                <a16:creationId xmlns:a16="http://schemas.microsoft.com/office/drawing/2014/main" id="{F338D37B-916E-4D47-A60E-58AE126E51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1904.11(a)</a:t>
            </a:r>
            <a:r>
              <a:rPr lang="en-US" altLang="en-US" dirty="0"/>
              <a:t> </a:t>
            </a:r>
            <a:r>
              <a:rPr lang="en-US" altLang="en-US" b="1" i="1" dirty="0"/>
              <a:t>Basic requirement.</a:t>
            </a:r>
            <a:r>
              <a:rPr lang="en-US" altLang="en-US" dirty="0"/>
              <a:t> If any of your employees has been occupationally exposed to anyone with a known case of active tuberculosis (TB), and that employee subsequently develops a tuberculosis infection, as evidenced by a positive skin test or diagnosis by a physician or other licensed health care professional, you must record the case on the OSHA 300 Log by checking the "respiratory condition" column. </a:t>
            </a:r>
          </a:p>
        </p:txBody>
      </p:sp>
    </p:spTree>
    <p:extLst>
      <p:ext uri="{BB962C8B-B14F-4D97-AF65-F5344CB8AC3E}">
        <p14:creationId xmlns:p14="http://schemas.microsoft.com/office/powerpoint/2010/main" val="415992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5400B79A-5AD9-416A-99C4-41B186A14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124931" name="Rectangle 7">
            <a:extLst>
              <a:ext uri="{FF2B5EF4-FFF2-40B4-BE49-F238E27FC236}">
                <a16:creationId xmlns:a16="http://schemas.microsoft.com/office/drawing/2014/main" id="{04D9D28E-2982-4934-BC43-C6079500A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255DB1BE-0BA4-4D32-9989-63F7540C398E}" type="slidenum">
              <a:rPr lang="en-US" altLang="en-US">
                <a:latin typeface="Times New Roman" panose="02020603050405020304" pitchFamily="18" charset="0"/>
              </a:rPr>
              <a:pPr/>
              <a:t>47</a:t>
            </a:fld>
            <a:endParaRPr lang="en-US" altLang="en-US" dirty="0">
              <a:latin typeface="Times New Roman" panose="02020603050405020304" pitchFamily="18" charset="0"/>
            </a:endParaRPr>
          </a:p>
        </p:txBody>
      </p:sp>
      <p:sp>
        <p:nvSpPr>
          <p:cNvPr id="124932" name="Rectangle 2">
            <a:extLst>
              <a:ext uri="{FF2B5EF4-FFF2-40B4-BE49-F238E27FC236}">
                <a16:creationId xmlns:a16="http://schemas.microsoft.com/office/drawing/2014/main" id="{827C5AC2-FC5C-4525-B15D-660F10CA6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4933" name="Rectangle 3">
            <a:extLst>
              <a:ext uri="{FF2B5EF4-FFF2-40B4-BE49-F238E27FC236}">
                <a16:creationId xmlns:a16="http://schemas.microsoft.com/office/drawing/2014/main" id="{06351605-D236-464F-9E59-C3F6CA99EEBB}"/>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384364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4913" y="708025"/>
            <a:ext cx="4668837" cy="3500438"/>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40" tIns="46146" rIns="93940" bIns="46146"/>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98303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49</a:t>
            </a:fld>
            <a:endParaRPr lang="en-US" altLang="en-US" sz="1000" u="none" dirty="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Chart</a:t>
            </a:r>
            <a:r>
              <a:rPr lang="en-US" altLang="en-US" b="1" baseline="0" dirty="0"/>
              <a:t> Created by NCDOL Tom Wilder 08-05-15 using data from </a:t>
            </a:r>
            <a:r>
              <a:rPr lang="en-US" altLang="en-US" b="1" dirty="0"/>
              <a:t>https://epi.publichealth.nc.gov/cd/tb/figures/rank1980_2017.pdf</a:t>
            </a:r>
          </a:p>
          <a:p>
            <a:endParaRPr lang="en-US" altLang="en-US" dirty="0"/>
          </a:p>
          <a:p>
            <a:r>
              <a:rPr lang="en-US" altLang="en-US" dirty="0"/>
              <a:t>This slide demonstrates that NC has experienced a similar overall decline in the number of new TB cases as is seen on the national level. </a:t>
            </a:r>
          </a:p>
          <a:p>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858" indent="-285714">
              <a:defRPr>
                <a:solidFill>
                  <a:schemeClr val="tx1"/>
                </a:solidFill>
                <a:latin typeface="Verdana" panose="020B0604030504040204" pitchFamily="34" charset="0"/>
              </a:defRPr>
            </a:lvl2pPr>
            <a:lvl3pPr marL="1142859" indent="-228572">
              <a:defRPr>
                <a:solidFill>
                  <a:schemeClr val="tx1"/>
                </a:solidFill>
                <a:latin typeface="Verdana" panose="020B0604030504040204" pitchFamily="34" charset="0"/>
              </a:defRPr>
            </a:lvl3pPr>
            <a:lvl4pPr marL="1600002" indent="-228572">
              <a:defRPr>
                <a:solidFill>
                  <a:schemeClr val="tx1"/>
                </a:solidFill>
                <a:latin typeface="Verdana" panose="020B0604030504040204" pitchFamily="34" charset="0"/>
              </a:defRPr>
            </a:lvl4pPr>
            <a:lvl5pPr marL="2057146" indent="-228572">
              <a:defRPr>
                <a:solidFill>
                  <a:schemeClr val="tx1"/>
                </a:solidFill>
                <a:latin typeface="Verdana" panose="020B0604030504040204" pitchFamily="34" charset="0"/>
              </a:defRPr>
            </a:lvl5pPr>
            <a:lvl6pPr marL="2514289" indent="-228572" eaLnBrk="0" fontAlgn="base" hangingPunct="0">
              <a:spcBef>
                <a:spcPct val="0"/>
              </a:spcBef>
              <a:spcAft>
                <a:spcPct val="0"/>
              </a:spcAft>
              <a:defRPr>
                <a:solidFill>
                  <a:schemeClr val="tx1"/>
                </a:solidFill>
                <a:latin typeface="Verdana" panose="020B0604030504040204" pitchFamily="34" charset="0"/>
              </a:defRPr>
            </a:lvl6pPr>
            <a:lvl7pPr marL="2971433" indent="-228572" eaLnBrk="0" fontAlgn="base" hangingPunct="0">
              <a:spcBef>
                <a:spcPct val="0"/>
              </a:spcBef>
              <a:spcAft>
                <a:spcPct val="0"/>
              </a:spcAft>
              <a:defRPr>
                <a:solidFill>
                  <a:schemeClr val="tx1"/>
                </a:solidFill>
                <a:latin typeface="Verdana" panose="020B0604030504040204" pitchFamily="34" charset="0"/>
              </a:defRPr>
            </a:lvl7pPr>
            <a:lvl8pPr marL="3428577" indent="-228572" eaLnBrk="0" fontAlgn="base" hangingPunct="0">
              <a:spcBef>
                <a:spcPct val="0"/>
              </a:spcBef>
              <a:spcAft>
                <a:spcPct val="0"/>
              </a:spcAft>
              <a:defRPr>
                <a:solidFill>
                  <a:schemeClr val="tx1"/>
                </a:solidFill>
                <a:latin typeface="Verdana" panose="020B0604030504040204" pitchFamily="34" charset="0"/>
              </a:defRPr>
            </a:lvl8pPr>
            <a:lvl9pPr marL="3885720" indent="-228572" eaLnBrk="0" fontAlgn="base" hangingPunct="0">
              <a:spcBef>
                <a:spcPct val="0"/>
              </a:spcBef>
              <a:spcAft>
                <a:spcPct val="0"/>
              </a:spcAft>
              <a:defRPr>
                <a:solidFill>
                  <a:schemeClr val="tx1"/>
                </a:solidFill>
                <a:latin typeface="Verdana" panose="020B0604030504040204" pitchFamily="34" charset="0"/>
              </a:defRPr>
            </a:lvl9pPr>
          </a:lstStyle>
          <a:p>
            <a:fld id="{E531EF50-85DD-4598-A18B-6A423A0D8EAA}" type="slidenum">
              <a:rPr lang="en-US" altLang="en-US" smtClean="0">
                <a:latin typeface="Times New Roman" panose="02020603050405020304" pitchFamily="18" charset="0"/>
              </a:rPr>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5624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858" indent="-285714">
              <a:defRPr>
                <a:solidFill>
                  <a:schemeClr val="tx1"/>
                </a:solidFill>
                <a:latin typeface="Verdana" panose="020B0604030504040204" pitchFamily="34" charset="0"/>
              </a:defRPr>
            </a:lvl2pPr>
            <a:lvl3pPr marL="1142859" indent="-228572">
              <a:defRPr>
                <a:solidFill>
                  <a:schemeClr val="tx1"/>
                </a:solidFill>
                <a:latin typeface="Verdana" panose="020B0604030504040204" pitchFamily="34" charset="0"/>
              </a:defRPr>
            </a:lvl3pPr>
            <a:lvl4pPr marL="1600002" indent="-228572">
              <a:defRPr>
                <a:solidFill>
                  <a:schemeClr val="tx1"/>
                </a:solidFill>
                <a:latin typeface="Verdana" panose="020B0604030504040204" pitchFamily="34" charset="0"/>
              </a:defRPr>
            </a:lvl4pPr>
            <a:lvl5pPr marL="2057146" indent="-228572">
              <a:defRPr>
                <a:solidFill>
                  <a:schemeClr val="tx1"/>
                </a:solidFill>
                <a:latin typeface="Verdana" panose="020B0604030504040204" pitchFamily="34" charset="0"/>
              </a:defRPr>
            </a:lvl5pPr>
            <a:lvl6pPr marL="2514289" indent="-228572" eaLnBrk="0" fontAlgn="base" hangingPunct="0">
              <a:spcBef>
                <a:spcPct val="0"/>
              </a:spcBef>
              <a:spcAft>
                <a:spcPct val="0"/>
              </a:spcAft>
              <a:defRPr>
                <a:solidFill>
                  <a:schemeClr val="tx1"/>
                </a:solidFill>
                <a:latin typeface="Verdana" panose="020B0604030504040204" pitchFamily="34" charset="0"/>
              </a:defRPr>
            </a:lvl6pPr>
            <a:lvl7pPr marL="2971433" indent="-228572" eaLnBrk="0" fontAlgn="base" hangingPunct="0">
              <a:spcBef>
                <a:spcPct val="0"/>
              </a:spcBef>
              <a:spcAft>
                <a:spcPct val="0"/>
              </a:spcAft>
              <a:defRPr>
                <a:solidFill>
                  <a:schemeClr val="tx1"/>
                </a:solidFill>
                <a:latin typeface="Verdana" panose="020B0604030504040204" pitchFamily="34" charset="0"/>
              </a:defRPr>
            </a:lvl7pPr>
            <a:lvl8pPr marL="3428577" indent="-228572" eaLnBrk="0" fontAlgn="base" hangingPunct="0">
              <a:spcBef>
                <a:spcPct val="0"/>
              </a:spcBef>
              <a:spcAft>
                <a:spcPct val="0"/>
              </a:spcAft>
              <a:defRPr>
                <a:solidFill>
                  <a:schemeClr val="tx1"/>
                </a:solidFill>
                <a:latin typeface="Verdana" panose="020B0604030504040204" pitchFamily="34" charset="0"/>
              </a:defRPr>
            </a:lvl8pPr>
            <a:lvl9pPr marL="3885720" indent="-228572" eaLnBrk="0" fontAlgn="base" hangingPunct="0">
              <a:spcBef>
                <a:spcPct val="0"/>
              </a:spcBef>
              <a:spcAft>
                <a:spcPct val="0"/>
              </a:spcAft>
              <a:defRPr>
                <a:solidFill>
                  <a:schemeClr val="tx1"/>
                </a:solidFill>
                <a:latin typeface="Verdana" panose="020B0604030504040204" pitchFamily="34" charset="0"/>
              </a:defRPr>
            </a:lvl9pPr>
          </a:lstStyle>
          <a:p>
            <a:fld id="{ECC88769-E979-4BAF-A453-080C288A6466}" type="slidenum">
              <a:rPr lang="en-US" altLang="en-US" smtClean="0">
                <a:latin typeface="Times New Roman" panose="02020603050405020304" pitchFamily="18" charset="0"/>
              </a:rPr>
              <a:pPr/>
              <a:t>6</a:t>
            </a:fld>
            <a:endParaRPr lang="en-US" altLang="en-US" dirty="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https://epi.publichealth.nc.gov/cd/tb/figures/rank1980_2017.pdf</a:t>
            </a:r>
          </a:p>
          <a:p>
            <a:pPr defTabSz="928116">
              <a:defRPr/>
            </a:pPr>
            <a:endParaRPr lang="en-US" altLang="en-US" b="1" dirty="0"/>
          </a:p>
          <a:p>
            <a:pPr defTabSz="928116">
              <a:defRPr/>
            </a:pPr>
            <a:r>
              <a:rPr lang="en-US" altLang="en-US" b="1" dirty="0"/>
              <a:t>Chart</a:t>
            </a:r>
            <a:r>
              <a:rPr lang="en-US" altLang="en-US" b="1" baseline="0" dirty="0"/>
              <a:t> Created by NCDOL Tom Wilder 01-28-19</a:t>
            </a:r>
            <a:endParaRPr lang="en-US" altLang="en-US" b="1" dirty="0"/>
          </a:p>
        </p:txBody>
      </p:sp>
    </p:spTree>
    <p:extLst>
      <p:ext uri="{BB962C8B-B14F-4D97-AF65-F5344CB8AC3E}">
        <p14:creationId xmlns:p14="http://schemas.microsoft.com/office/powerpoint/2010/main" val="6300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4C4E2009-24EF-4B34-A8C1-5DAEC96B57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4755" name="Rectangle 7">
            <a:extLst>
              <a:ext uri="{FF2B5EF4-FFF2-40B4-BE49-F238E27FC236}">
                <a16:creationId xmlns:a16="http://schemas.microsoft.com/office/drawing/2014/main" id="{0630F775-A253-47C1-AFE8-B81808EA6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077329A1-D4A1-4781-9A85-F55A34B528C2}"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
        <p:nvSpPr>
          <p:cNvPr id="74756" name="Rectangle 2">
            <a:extLst>
              <a:ext uri="{FF2B5EF4-FFF2-40B4-BE49-F238E27FC236}">
                <a16:creationId xmlns:a16="http://schemas.microsoft.com/office/drawing/2014/main" id="{D2171FD6-48C3-4B2B-AD42-270DCF7AEEEC}"/>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26F26F80-1873-4DAD-AC71-75B281DDA4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Graphic from CDC</a:t>
            </a:r>
          </a:p>
        </p:txBody>
      </p:sp>
    </p:spTree>
    <p:extLst>
      <p:ext uri="{BB962C8B-B14F-4D97-AF65-F5344CB8AC3E}">
        <p14:creationId xmlns:p14="http://schemas.microsoft.com/office/powerpoint/2010/main" val="119097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FF802672-D73A-4F97-AAD3-0E8B7AA0DBF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5779" name="Rectangle 7">
            <a:extLst>
              <a:ext uri="{FF2B5EF4-FFF2-40B4-BE49-F238E27FC236}">
                <a16:creationId xmlns:a16="http://schemas.microsoft.com/office/drawing/2014/main" id="{3CA5F0DF-F99A-41DC-9AD7-B296042620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9C3A99A1-9568-48F5-81C4-6F602206BAF1}"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
        <p:nvSpPr>
          <p:cNvPr id="75780" name="Rectangle 2">
            <a:extLst>
              <a:ext uri="{FF2B5EF4-FFF2-40B4-BE49-F238E27FC236}">
                <a16:creationId xmlns:a16="http://schemas.microsoft.com/office/drawing/2014/main" id="{44962215-E9EA-4BA9-AE62-5609A82B7D47}"/>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48D65104-59EB-4B36-9440-D014F98D1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spread through shaking someone’s hand, sharing food or drink, touching bed linens or toilet seats, sharing toothbrushes or kissing. </a:t>
            </a:r>
          </a:p>
        </p:txBody>
      </p:sp>
    </p:spTree>
    <p:extLst>
      <p:ext uri="{BB962C8B-B14F-4D97-AF65-F5344CB8AC3E}">
        <p14:creationId xmlns:p14="http://schemas.microsoft.com/office/powerpoint/2010/main" val="38158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D1BD5705-E97E-4DDD-BE2A-7AB45676D6C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r>
              <a:rPr lang="en-US" altLang="en-US" dirty="0">
                <a:latin typeface="Times New Roman" panose="02020603050405020304" pitchFamily="18" charset="0"/>
              </a:rPr>
              <a:t>April 2, 2009</a:t>
            </a:r>
          </a:p>
        </p:txBody>
      </p:sp>
      <p:sp>
        <p:nvSpPr>
          <p:cNvPr id="76803" name="Rectangle 7">
            <a:extLst>
              <a:ext uri="{FF2B5EF4-FFF2-40B4-BE49-F238E27FC236}">
                <a16:creationId xmlns:a16="http://schemas.microsoft.com/office/drawing/2014/main" id="{F7FB823B-F8E3-4A75-840E-9154EFBD9E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94" indent="-290036">
              <a:defRPr>
                <a:solidFill>
                  <a:schemeClr val="tx1"/>
                </a:solidFill>
                <a:latin typeface="Verdana" panose="020B0604030504040204" pitchFamily="34" charset="0"/>
              </a:defRPr>
            </a:lvl2pPr>
            <a:lvl3pPr marL="1160145" indent="-232029">
              <a:defRPr>
                <a:solidFill>
                  <a:schemeClr val="tx1"/>
                </a:solidFill>
                <a:latin typeface="Verdana" panose="020B0604030504040204" pitchFamily="34" charset="0"/>
              </a:defRPr>
            </a:lvl3pPr>
            <a:lvl4pPr marL="1624203" indent="-232029">
              <a:defRPr>
                <a:solidFill>
                  <a:schemeClr val="tx1"/>
                </a:solidFill>
                <a:latin typeface="Verdana" panose="020B0604030504040204" pitchFamily="34" charset="0"/>
              </a:defRPr>
            </a:lvl4pPr>
            <a:lvl5pPr marL="2088261" indent="-232029">
              <a:defRPr>
                <a:solidFill>
                  <a:schemeClr val="tx1"/>
                </a:solidFill>
                <a:latin typeface="Verdana" panose="020B0604030504040204" pitchFamily="34" charset="0"/>
              </a:defRPr>
            </a:lvl5pPr>
            <a:lvl6pPr marL="2552319" indent="-232029" eaLnBrk="0" fontAlgn="base" hangingPunct="0">
              <a:spcBef>
                <a:spcPct val="0"/>
              </a:spcBef>
              <a:spcAft>
                <a:spcPct val="0"/>
              </a:spcAft>
              <a:defRPr>
                <a:solidFill>
                  <a:schemeClr val="tx1"/>
                </a:solidFill>
                <a:latin typeface="Verdana" panose="020B0604030504040204" pitchFamily="34" charset="0"/>
              </a:defRPr>
            </a:lvl6pPr>
            <a:lvl7pPr marL="3016377" indent="-232029" eaLnBrk="0" fontAlgn="base" hangingPunct="0">
              <a:spcBef>
                <a:spcPct val="0"/>
              </a:spcBef>
              <a:spcAft>
                <a:spcPct val="0"/>
              </a:spcAft>
              <a:defRPr>
                <a:solidFill>
                  <a:schemeClr val="tx1"/>
                </a:solidFill>
                <a:latin typeface="Verdana" panose="020B0604030504040204" pitchFamily="34" charset="0"/>
              </a:defRPr>
            </a:lvl7pPr>
            <a:lvl8pPr marL="3480435" indent="-232029" eaLnBrk="0" fontAlgn="base" hangingPunct="0">
              <a:spcBef>
                <a:spcPct val="0"/>
              </a:spcBef>
              <a:spcAft>
                <a:spcPct val="0"/>
              </a:spcAft>
              <a:defRPr>
                <a:solidFill>
                  <a:schemeClr val="tx1"/>
                </a:solidFill>
                <a:latin typeface="Verdana" panose="020B0604030504040204" pitchFamily="34" charset="0"/>
              </a:defRPr>
            </a:lvl8pPr>
            <a:lvl9pPr marL="3944493" indent="-232029" eaLnBrk="0" fontAlgn="base" hangingPunct="0">
              <a:spcBef>
                <a:spcPct val="0"/>
              </a:spcBef>
              <a:spcAft>
                <a:spcPct val="0"/>
              </a:spcAft>
              <a:defRPr>
                <a:solidFill>
                  <a:schemeClr val="tx1"/>
                </a:solidFill>
                <a:latin typeface="Verdana" panose="020B0604030504040204" pitchFamily="34" charset="0"/>
              </a:defRPr>
            </a:lvl9pPr>
          </a:lstStyle>
          <a:p>
            <a:fld id="{F92C93D6-522F-412E-86E4-F943AA0E58B8}"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
        <p:nvSpPr>
          <p:cNvPr id="76804" name="Rectangle 2">
            <a:extLst>
              <a:ext uri="{FF2B5EF4-FFF2-40B4-BE49-F238E27FC236}">
                <a16:creationId xmlns:a16="http://schemas.microsoft.com/office/drawing/2014/main" id="{FA172319-8EF3-499E-8D48-9284BC543C34}"/>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E05732D6-2227-4295-809D-9E2866C14A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Environments characterized by overcrowding or close confinement in areas with little or no ventilation favor the transmission of TB to others. </a:t>
            </a:r>
          </a:p>
          <a:p>
            <a:endParaRPr lang="en-US" altLang="en-US" dirty="0"/>
          </a:p>
          <a:p>
            <a:r>
              <a:rPr lang="en-US" altLang="en-US" dirty="0"/>
              <a:t>Photo from MS Clipart</a:t>
            </a:r>
          </a:p>
        </p:txBody>
      </p:sp>
    </p:spTree>
    <p:extLst>
      <p:ext uri="{BB962C8B-B14F-4D97-AF65-F5344CB8AC3E}">
        <p14:creationId xmlns:p14="http://schemas.microsoft.com/office/powerpoint/2010/main" val="1756448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dirty="0"/>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grpSp>
        <p:nvGrpSpPr>
          <p:cNvPr id="12" name="Group 11"/>
          <p:cNvGrpSpPr/>
          <p:nvPr userDrawn="1"/>
        </p:nvGrpSpPr>
        <p:grpSpPr>
          <a:xfrm>
            <a:off x="228599" y="6049962"/>
            <a:ext cx="2113056" cy="731838"/>
            <a:chOff x="2743200" y="3581401"/>
            <a:chExt cx="1910883" cy="603968"/>
          </a:xfrm>
        </p:grpSpPr>
        <p:pic>
          <p:nvPicPr>
            <p:cNvPr id="13" name="Picture 12"/>
            <p:cNvPicPr>
              <a:picLocks noChangeAspect="1"/>
            </p:cNvPicPr>
            <p:nvPr userDrawn="1"/>
          </p:nvPicPr>
          <p:blipFill>
            <a:blip r:embed="rId2"/>
            <a:stretch>
              <a:fillRect/>
            </a:stretch>
          </p:blipFill>
          <p:spPr>
            <a:xfrm>
              <a:off x="2743200" y="3581401"/>
              <a:ext cx="1318811" cy="603968"/>
            </a:xfrm>
            <a:prstGeom prst="rect">
              <a:avLst/>
            </a:prstGeom>
          </p:spPr>
        </p:pic>
        <p:sp>
          <p:nvSpPr>
            <p:cNvPr id="14" name="TextBox 13"/>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Text Placeholder 2"/>
          <p:cNvSpPr>
            <a:spLocks noGrp="1"/>
          </p:cNvSpPr>
          <p:nvPr>
            <p:ph type="body"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1213" y="1555750"/>
            <a:ext cx="3913187" cy="4311650"/>
          </a:xfrm>
        </p:spPr>
        <p:txBody>
          <a:bodyPr/>
          <a:lstStyle/>
          <a:p>
            <a:pPr lvl="0"/>
            <a:endParaRPr lang="en-US" noProof="0" dirty="0"/>
          </a:p>
        </p:txBody>
      </p:sp>
    </p:spTree>
    <p:extLst>
      <p:ext uri="{BB962C8B-B14F-4D97-AF65-F5344CB8AC3E}">
        <p14:creationId xmlns:p14="http://schemas.microsoft.com/office/powerpoint/2010/main" val="30351950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7213" y="1555750"/>
            <a:ext cx="391160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1213" y="1555750"/>
            <a:ext cx="3913187"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52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3881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8902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dirty="0"/>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15" name="Group 14"/>
          <p:cNvGrpSpPr/>
          <p:nvPr userDrawn="1"/>
        </p:nvGrpSpPr>
        <p:grpSpPr>
          <a:xfrm>
            <a:off x="228599" y="6049962"/>
            <a:ext cx="2113056" cy="731838"/>
            <a:chOff x="2743200" y="3581401"/>
            <a:chExt cx="1910883" cy="603968"/>
          </a:xfrm>
        </p:grpSpPr>
        <p:pic>
          <p:nvPicPr>
            <p:cNvPr id="16" name="Picture 15"/>
            <p:cNvPicPr>
              <a:picLocks noChangeAspect="1"/>
            </p:cNvPicPr>
            <p:nvPr userDrawn="1"/>
          </p:nvPicPr>
          <p:blipFill>
            <a:blip r:embed="rId13"/>
            <a:stretch>
              <a:fillRect/>
            </a:stretch>
          </p:blipFill>
          <p:spPr>
            <a:xfrm>
              <a:off x="2743200" y="3581401"/>
              <a:ext cx="1318811" cy="603968"/>
            </a:xfrm>
            <a:prstGeom prst="rect">
              <a:avLst/>
            </a:prstGeom>
          </p:spPr>
        </p:pic>
        <p:sp>
          <p:nvSpPr>
            <p:cNvPr id="17" name="TextBox 16"/>
            <p:cNvSpPr txBox="1"/>
            <p:nvPr userDrawn="1"/>
          </p:nvSpPr>
          <p:spPr>
            <a:xfrm>
              <a:off x="3501203" y="3803096"/>
              <a:ext cx="1152880" cy="369332"/>
            </a:xfrm>
            <a:prstGeom prst="rect">
              <a:avLst/>
            </a:prstGeom>
            <a:noFill/>
          </p:spPr>
          <p:txBody>
            <a:bodyPr wrap="non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4" r:id="rId8"/>
    <p:sldLayoutId id="2147483976" r:id="rId9"/>
    <p:sldLayoutId id="2147483977" r:id="rId10"/>
    <p:sldLayoutId id="2147483978" r:id="rId11"/>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ww.silentthundermodels.com/wall_plaques/images/CDC14.jp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images.google.com/imgres?imgurl=http://infectioncontrol.ucsfmedicalcenter.org/assets/Isolationsigns/yellow_front.jpg&amp;imgrefurl=http://infectioncontrol.ucsfmedicalcenter.org/html/FAQs.html&amp;usg=__7bZEmrCxxGFmjOz79sg43mXOVa4=&amp;h=150&amp;w=150&amp;sz=59&amp;hl=en&amp;start=1&amp;um=1&amp;tbnid=8tYwFWDbPH-fZM:&amp;tbnh=96&amp;tbnw=96&amp;prev=/images?q%3DRESPIRATORY%2BISOLATION%2Bsign%26hl%3Den%26um%3D1"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www.ncdol.com/"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696200" cy="698909"/>
          </a:xfrm>
        </p:spPr>
        <p:txBody>
          <a:bodyPr/>
          <a:lstStyle/>
          <a:p>
            <a:r>
              <a:rPr lang="en-US" altLang="en-US" sz="4000" dirty="0"/>
              <a:t>OSH 125: Tuberculosis</a:t>
            </a:r>
          </a:p>
        </p:txBody>
      </p:sp>
      <p:sp>
        <p:nvSpPr>
          <p:cNvPr id="3076" name="Rectangle 4"/>
          <p:cNvSpPr>
            <a:spLocks noChangeArrowheads="1"/>
          </p:cNvSpPr>
          <p:nvPr/>
        </p:nvSpPr>
        <p:spPr bwMode="auto">
          <a:xfrm>
            <a:off x="685800" y="5573022"/>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600" b="1" u="none" dirty="0">
                <a:solidFill>
                  <a:srgbClr val="012D9A"/>
                </a:solidFill>
                <a:latin typeface="Arial" panose="020B0604020202020204" pitchFamily="34" charset="0"/>
              </a:rPr>
              <a:t>Presented by</a:t>
            </a:r>
            <a:r>
              <a:rPr lang="en-US" altLang="en-US" sz="1600" u="none" dirty="0">
                <a:solidFill>
                  <a:srgbClr val="777777"/>
                </a:solidFill>
                <a:latin typeface="Arial" panose="020B0604020202020204" pitchFamily="34" charset="0"/>
              </a:rPr>
              <a:t>: Cory Dunphy, ETTA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03B2C18-4B42-4EEC-8F37-2A68649746C4}"/>
              </a:ext>
            </a:extLst>
          </p:cNvPr>
          <p:cNvSpPr>
            <a:spLocks noGrp="1" noChangeArrowheads="1"/>
          </p:cNvSpPr>
          <p:nvPr>
            <p:ph type="title"/>
          </p:nvPr>
        </p:nvSpPr>
        <p:spPr>
          <a:xfrm>
            <a:off x="533400" y="533400"/>
            <a:ext cx="8229600" cy="517525"/>
          </a:xfrm>
        </p:spPr>
        <p:txBody>
          <a:bodyPr/>
          <a:lstStyle/>
          <a:p>
            <a:r>
              <a:rPr lang="en-US" altLang="en-US" sz="3400" dirty="0"/>
              <a:t>TB Pathogenesis - Latent TB Infection</a:t>
            </a:r>
          </a:p>
        </p:txBody>
      </p:sp>
      <p:sp>
        <p:nvSpPr>
          <p:cNvPr id="16387" name="Rectangle 3">
            <a:extLst>
              <a:ext uri="{FF2B5EF4-FFF2-40B4-BE49-F238E27FC236}">
                <a16:creationId xmlns:a16="http://schemas.microsoft.com/office/drawing/2014/main" id="{E2CCE8CC-1FBA-4612-A398-AAE4A788E410}"/>
              </a:ext>
            </a:extLst>
          </p:cNvPr>
          <p:cNvSpPr>
            <a:spLocks noGrp="1" noChangeArrowheads="1"/>
          </p:cNvSpPr>
          <p:nvPr>
            <p:ph type="body" idx="1"/>
          </p:nvPr>
        </p:nvSpPr>
        <p:spPr/>
        <p:txBody>
          <a:bodyPr/>
          <a:lstStyle/>
          <a:p>
            <a:pPr>
              <a:spcAft>
                <a:spcPct val="25000"/>
              </a:spcAft>
            </a:pPr>
            <a:r>
              <a:rPr lang="en-US" altLang="en-US" dirty="0"/>
              <a:t>Once inhaled, bacteria travel to lung alveoli and establish infection</a:t>
            </a:r>
          </a:p>
          <a:p>
            <a:pPr lvl="1">
              <a:spcAft>
                <a:spcPct val="25000"/>
              </a:spcAft>
            </a:pPr>
            <a:r>
              <a:rPr lang="en-US" altLang="en-US" dirty="0"/>
              <a:t>Can travel through blood to other body parts </a:t>
            </a:r>
          </a:p>
          <a:p>
            <a:pPr>
              <a:spcAft>
                <a:spcPct val="25000"/>
              </a:spcAft>
            </a:pPr>
            <a:endParaRPr lang="en-US" altLang="en-US" dirty="0"/>
          </a:p>
          <a:p>
            <a:pPr>
              <a:spcAft>
                <a:spcPct val="25000"/>
              </a:spcAft>
            </a:pPr>
            <a:r>
              <a:rPr lang="en-US" altLang="en-US" dirty="0"/>
              <a:t>2</a:t>
            </a:r>
            <a:r>
              <a:rPr lang="en-US" altLang="en-US" dirty="0">
                <a:latin typeface="Times New Roman" panose="02020603050405020304" pitchFamily="18" charset="0"/>
                <a:cs typeface="Arial" panose="020B0604020202020204" pitchFamily="34" charset="0"/>
              </a:rPr>
              <a:t>–</a:t>
            </a:r>
            <a:r>
              <a:rPr lang="en-US" altLang="en-US" dirty="0"/>
              <a:t>12 wks after infection, immune response limits activity; infection is detectable</a:t>
            </a:r>
          </a:p>
          <a:p>
            <a:pPr>
              <a:spcAft>
                <a:spcPct val="25000"/>
              </a:spcAft>
            </a:pPr>
            <a:endParaRPr lang="en-US" altLang="en-US" dirty="0"/>
          </a:p>
          <a:p>
            <a:pPr>
              <a:spcAft>
                <a:spcPct val="25000"/>
              </a:spcAft>
            </a:pPr>
            <a:r>
              <a:rPr lang="en-US" altLang="en-US" dirty="0"/>
              <a:t>Some bacteria survive and remain dormant but viable for years (latent TB infection, or LTBI)</a:t>
            </a:r>
          </a:p>
        </p:txBody>
      </p:sp>
    </p:spTree>
    <p:extLst>
      <p:ext uri="{BB962C8B-B14F-4D97-AF65-F5344CB8AC3E}">
        <p14:creationId xmlns:p14="http://schemas.microsoft.com/office/powerpoint/2010/main" val="26202374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FFE15F8-C6EB-4D20-AC45-C7EC6F5160EB}"/>
              </a:ext>
            </a:extLst>
          </p:cNvPr>
          <p:cNvSpPr>
            <a:spLocks noGrp="1" noChangeArrowheads="1"/>
          </p:cNvSpPr>
          <p:nvPr>
            <p:ph type="body" idx="1"/>
          </p:nvPr>
        </p:nvSpPr>
        <p:spPr>
          <a:xfrm>
            <a:off x="533400" y="1371600"/>
            <a:ext cx="7977188" cy="4311650"/>
          </a:xfrm>
        </p:spPr>
        <p:txBody>
          <a:bodyPr/>
          <a:lstStyle/>
          <a:p>
            <a:pPr>
              <a:spcAft>
                <a:spcPct val="25000"/>
              </a:spcAft>
              <a:buClr>
                <a:srgbClr val="910023"/>
              </a:buClr>
            </a:pPr>
            <a:r>
              <a:rPr lang="en-US" altLang="en-US" dirty="0"/>
              <a:t>Persons with LTBI are:</a:t>
            </a:r>
          </a:p>
          <a:p>
            <a:pPr lvl="1">
              <a:spcAft>
                <a:spcPct val="25000"/>
              </a:spcAft>
              <a:buClr>
                <a:srgbClr val="910023"/>
              </a:buClr>
              <a:buSzPct val="84000"/>
            </a:pPr>
            <a:r>
              <a:rPr lang="en-US" altLang="en-US" dirty="0"/>
              <a:t>Asymptomatic</a:t>
            </a:r>
          </a:p>
          <a:p>
            <a:pPr lvl="1">
              <a:spcAft>
                <a:spcPct val="25000"/>
              </a:spcAft>
              <a:buClr>
                <a:srgbClr val="910023"/>
              </a:buClr>
              <a:buSzPct val="84000"/>
            </a:pPr>
            <a:r>
              <a:rPr lang="en-US" altLang="en-US" dirty="0"/>
              <a:t>Not infectious</a:t>
            </a:r>
          </a:p>
          <a:p>
            <a:pPr lvl="1">
              <a:spcAft>
                <a:spcPct val="25000"/>
              </a:spcAft>
              <a:buClr>
                <a:srgbClr val="910023"/>
              </a:buClr>
              <a:buSzPct val="84000"/>
            </a:pPr>
            <a:endParaRPr lang="en-US" altLang="en-US" dirty="0"/>
          </a:p>
          <a:p>
            <a:pPr>
              <a:spcAft>
                <a:spcPct val="25000"/>
              </a:spcAft>
              <a:buClr>
                <a:srgbClr val="910023"/>
              </a:buClr>
            </a:pPr>
            <a:r>
              <a:rPr lang="en-US" altLang="en-US" dirty="0"/>
              <a:t>LTBI formerly diagnosed only with TST</a:t>
            </a:r>
          </a:p>
          <a:p>
            <a:pPr>
              <a:spcAft>
                <a:spcPct val="25000"/>
              </a:spcAft>
              <a:buClr>
                <a:srgbClr val="910023"/>
              </a:buClr>
            </a:pPr>
            <a:endParaRPr lang="en-US" altLang="en-US" dirty="0"/>
          </a:p>
          <a:p>
            <a:pPr>
              <a:spcAft>
                <a:spcPct val="25000"/>
              </a:spcAft>
              <a:buClr>
                <a:srgbClr val="910023"/>
              </a:buClr>
            </a:pPr>
            <a:r>
              <a:rPr lang="en-US" altLang="en-US" dirty="0"/>
              <a:t>Now QFT-G can be used</a:t>
            </a:r>
          </a:p>
          <a:p>
            <a:pPr>
              <a:spcAft>
                <a:spcPct val="25000"/>
              </a:spcAft>
              <a:buClr>
                <a:srgbClr val="910023"/>
              </a:buClr>
            </a:pPr>
            <a:endParaRPr lang="en-US" altLang="en-US" dirty="0"/>
          </a:p>
        </p:txBody>
      </p:sp>
      <p:sp>
        <p:nvSpPr>
          <p:cNvPr id="17411" name="Rectangle 2">
            <a:extLst>
              <a:ext uri="{FF2B5EF4-FFF2-40B4-BE49-F238E27FC236}">
                <a16:creationId xmlns:a16="http://schemas.microsoft.com/office/drawing/2014/main" id="{F42B567E-CD89-492A-A76E-143CDD448F95}"/>
              </a:ext>
            </a:extLst>
          </p:cNvPr>
          <p:cNvSpPr>
            <a:spLocks noChangeArrowheads="1"/>
          </p:cNvSpPr>
          <p:nvPr/>
        </p:nvSpPr>
        <p:spPr bwMode="gray">
          <a:xfrm>
            <a:off x="609600" y="533400"/>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400" b="1" dirty="0">
                <a:solidFill>
                  <a:srgbClr val="012D9A"/>
                </a:solidFill>
                <a:latin typeface="Arial" panose="020B0604020202020204" pitchFamily="34" charset="0"/>
              </a:rPr>
              <a:t>TB Pathogenesis - Latent TB Infection</a:t>
            </a:r>
          </a:p>
        </p:txBody>
      </p:sp>
    </p:spTree>
    <p:extLst>
      <p:ext uri="{BB962C8B-B14F-4D97-AF65-F5344CB8AC3E}">
        <p14:creationId xmlns:p14="http://schemas.microsoft.com/office/powerpoint/2010/main" val="18856302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E7EF764-D734-4C92-A77A-0F4C70BFB4C3}"/>
              </a:ext>
            </a:extLst>
          </p:cNvPr>
          <p:cNvSpPr>
            <a:spLocks noGrp="1" noChangeArrowheads="1"/>
          </p:cNvSpPr>
          <p:nvPr>
            <p:ph type="title"/>
          </p:nvPr>
        </p:nvSpPr>
        <p:spPr>
          <a:xfrm>
            <a:off x="533400" y="533400"/>
            <a:ext cx="8153400" cy="517525"/>
          </a:xfrm>
        </p:spPr>
        <p:txBody>
          <a:bodyPr/>
          <a:lstStyle/>
          <a:p>
            <a:r>
              <a:rPr lang="en-US" altLang="en-US" sz="3400" dirty="0"/>
              <a:t>TB Pathogenesis - Active TB Disease</a:t>
            </a:r>
          </a:p>
        </p:txBody>
      </p:sp>
      <p:sp>
        <p:nvSpPr>
          <p:cNvPr id="18435" name="Rectangle 3">
            <a:extLst>
              <a:ext uri="{FF2B5EF4-FFF2-40B4-BE49-F238E27FC236}">
                <a16:creationId xmlns:a16="http://schemas.microsoft.com/office/drawing/2014/main" id="{B936E47C-E002-4A74-8934-9CED484C36C7}"/>
              </a:ext>
            </a:extLst>
          </p:cNvPr>
          <p:cNvSpPr>
            <a:spLocks noGrp="1" noChangeArrowheads="1"/>
          </p:cNvSpPr>
          <p:nvPr>
            <p:ph type="body" idx="1"/>
          </p:nvPr>
        </p:nvSpPr>
        <p:spPr>
          <a:xfrm>
            <a:off x="533400" y="1295400"/>
            <a:ext cx="7977188" cy="4311650"/>
          </a:xfrm>
        </p:spPr>
        <p:txBody>
          <a:bodyPr/>
          <a:lstStyle/>
          <a:p>
            <a:pPr>
              <a:spcAft>
                <a:spcPct val="25000"/>
              </a:spcAft>
            </a:pPr>
            <a:r>
              <a:rPr lang="en-US" altLang="en-US" dirty="0"/>
              <a:t>LTBI progresses to TB disease in:</a:t>
            </a:r>
          </a:p>
          <a:p>
            <a:pPr>
              <a:spcAft>
                <a:spcPct val="25000"/>
              </a:spcAft>
              <a:buFont typeface="Wingdings" panose="05000000000000000000" pitchFamily="2" charset="2"/>
              <a:buNone/>
            </a:pPr>
            <a:endParaRPr lang="en-US" altLang="en-US" sz="800" dirty="0"/>
          </a:p>
          <a:p>
            <a:pPr lvl="1">
              <a:spcAft>
                <a:spcPct val="25000"/>
              </a:spcAft>
            </a:pPr>
            <a:r>
              <a:rPr lang="en-US" altLang="en-US" dirty="0"/>
              <a:t>Small number of persons soon after infection</a:t>
            </a:r>
          </a:p>
          <a:p>
            <a:pPr lvl="1">
              <a:spcAft>
                <a:spcPct val="25000"/>
              </a:spcAft>
            </a:pPr>
            <a:endParaRPr lang="en-US" altLang="en-US" sz="800" dirty="0"/>
          </a:p>
          <a:p>
            <a:pPr lvl="1">
              <a:spcAft>
                <a:spcPct val="25000"/>
              </a:spcAft>
            </a:pPr>
            <a:r>
              <a:rPr lang="en-US" altLang="en-US" dirty="0"/>
              <a:t>5%</a:t>
            </a:r>
            <a:r>
              <a:rPr lang="en-US" altLang="en-US" dirty="0">
                <a:cs typeface="Arial" panose="020B0604020202020204" pitchFamily="34" charset="0"/>
              </a:rPr>
              <a:t>–</a:t>
            </a:r>
            <a:r>
              <a:rPr lang="en-US" altLang="en-US" dirty="0"/>
              <a:t>10% of persons with untreated LTBI sometime during </a:t>
            </a:r>
            <a:r>
              <a:rPr lang="en-US" altLang="en-US" b="1" i="1" dirty="0"/>
              <a:t>lifetime</a:t>
            </a:r>
          </a:p>
          <a:p>
            <a:pPr lvl="1">
              <a:spcAft>
                <a:spcPct val="25000"/>
              </a:spcAft>
            </a:pPr>
            <a:endParaRPr lang="en-US" altLang="en-US" sz="800" b="1" i="1" dirty="0"/>
          </a:p>
          <a:p>
            <a:pPr lvl="1">
              <a:spcAft>
                <a:spcPct val="25000"/>
              </a:spcAft>
            </a:pPr>
            <a:r>
              <a:rPr lang="en-US" altLang="en-US" dirty="0"/>
              <a:t>About 10% of persons with HIV and untreated LTBI </a:t>
            </a:r>
            <a:r>
              <a:rPr lang="en-US" altLang="en-US" b="1" i="1" dirty="0"/>
              <a:t>per year</a:t>
            </a:r>
          </a:p>
        </p:txBody>
      </p:sp>
    </p:spTree>
    <p:extLst>
      <p:ext uri="{BB962C8B-B14F-4D97-AF65-F5344CB8AC3E}">
        <p14:creationId xmlns:p14="http://schemas.microsoft.com/office/powerpoint/2010/main" val="2992135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8A54F-F579-469E-8C37-55925D11519F}"/>
              </a:ext>
            </a:extLst>
          </p:cNvPr>
          <p:cNvSpPr>
            <a:spLocks noGrp="1" noChangeArrowheads="1"/>
          </p:cNvSpPr>
          <p:nvPr>
            <p:ph type="title"/>
          </p:nvPr>
        </p:nvSpPr>
        <p:spPr>
          <a:xfrm>
            <a:off x="609600" y="533400"/>
            <a:ext cx="7953375" cy="549275"/>
          </a:xfrm>
        </p:spPr>
        <p:txBody>
          <a:bodyPr/>
          <a:lstStyle/>
          <a:p>
            <a:r>
              <a:rPr lang="en-US" altLang="en-US" dirty="0"/>
              <a:t>Pathogenesis</a:t>
            </a:r>
          </a:p>
        </p:txBody>
      </p:sp>
      <p:sp>
        <p:nvSpPr>
          <p:cNvPr id="19459" name="Rectangle 3">
            <a:extLst>
              <a:ext uri="{FF2B5EF4-FFF2-40B4-BE49-F238E27FC236}">
                <a16:creationId xmlns:a16="http://schemas.microsoft.com/office/drawing/2014/main" id="{BFB7D639-D60A-41FF-A6B7-D6D6D7C5515F}"/>
              </a:ext>
            </a:extLst>
          </p:cNvPr>
          <p:cNvSpPr>
            <a:spLocks noGrp="1" noChangeArrowheads="1"/>
          </p:cNvSpPr>
          <p:nvPr>
            <p:ph type="body" idx="1"/>
          </p:nvPr>
        </p:nvSpPr>
        <p:spPr>
          <a:xfrm>
            <a:off x="533400" y="1371600"/>
            <a:ext cx="7924800" cy="4311650"/>
          </a:xfrm>
        </p:spPr>
        <p:txBody>
          <a:bodyPr/>
          <a:lstStyle/>
          <a:p>
            <a:r>
              <a:rPr lang="en-US" altLang="en-US" dirty="0"/>
              <a:t>10% of infected persons with normal immune systems develop TB at some point in life</a:t>
            </a:r>
          </a:p>
          <a:p>
            <a:endParaRPr lang="en-US" altLang="en-US" dirty="0"/>
          </a:p>
          <a:p>
            <a:r>
              <a:rPr lang="en-US" altLang="en-US" dirty="0"/>
              <a:t>HIV strongest risk factor for development of TB if infected</a:t>
            </a:r>
          </a:p>
          <a:p>
            <a:endParaRPr lang="en-US" altLang="en-US" sz="800" dirty="0"/>
          </a:p>
          <a:p>
            <a:pPr lvl="1"/>
            <a:r>
              <a:rPr lang="en-US" altLang="en-US" dirty="0"/>
              <a:t>Risk of  developing TB disease 7% to 10% each year</a:t>
            </a:r>
          </a:p>
          <a:p>
            <a:pPr lvl="1"/>
            <a:endParaRPr lang="en-US" altLang="en-US" dirty="0"/>
          </a:p>
          <a:p>
            <a:r>
              <a:rPr lang="en-US" altLang="en-US" dirty="0"/>
              <a:t>Certain medical conditions increase risk that TB infection will progress to TB disease</a:t>
            </a:r>
          </a:p>
          <a:p>
            <a:endParaRPr lang="en-US" altLang="en-US" dirty="0"/>
          </a:p>
        </p:txBody>
      </p:sp>
    </p:spTree>
    <p:extLst>
      <p:ext uri="{BB962C8B-B14F-4D97-AF65-F5344CB8AC3E}">
        <p14:creationId xmlns:p14="http://schemas.microsoft.com/office/powerpoint/2010/main" val="19539641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66B6C3C-17CC-464C-9FCC-D04ED6E6176E}"/>
              </a:ext>
            </a:extLst>
          </p:cNvPr>
          <p:cNvSpPr>
            <a:spLocks noGrp="1" noChangeArrowheads="1"/>
          </p:cNvSpPr>
          <p:nvPr>
            <p:ph type="title"/>
          </p:nvPr>
        </p:nvSpPr>
        <p:spPr>
          <a:xfrm>
            <a:off x="609600" y="533400"/>
            <a:ext cx="7686675" cy="549275"/>
          </a:xfrm>
        </p:spPr>
        <p:txBody>
          <a:bodyPr/>
          <a:lstStyle/>
          <a:p>
            <a:r>
              <a:rPr lang="en-US" altLang="en-US" dirty="0"/>
              <a:t>Conditions That Increase Risk…</a:t>
            </a:r>
          </a:p>
        </p:txBody>
      </p:sp>
      <p:sp>
        <p:nvSpPr>
          <p:cNvPr id="20483" name="Rectangle 3">
            <a:extLst>
              <a:ext uri="{FF2B5EF4-FFF2-40B4-BE49-F238E27FC236}">
                <a16:creationId xmlns:a16="http://schemas.microsoft.com/office/drawing/2014/main" id="{0F14B831-4B95-434F-92E6-230B2C01047C}"/>
              </a:ext>
            </a:extLst>
          </p:cNvPr>
          <p:cNvSpPr>
            <a:spLocks noGrp="1" noChangeArrowheads="1"/>
          </p:cNvSpPr>
          <p:nvPr>
            <p:ph type="body" idx="1"/>
          </p:nvPr>
        </p:nvSpPr>
        <p:spPr>
          <a:xfrm>
            <a:off x="609600" y="1371600"/>
            <a:ext cx="8229600" cy="4311650"/>
          </a:xfrm>
        </p:spPr>
        <p:txBody>
          <a:bodyPr/>
          <a:lstStyle/>
          <a:p>
            <a:pPr>
              <a:spcAft>
                <a:spcPct val="25000"/>
              </a:spcAft>
              <a:buFont typeface="Wingdings" panose="05000000000000000000" pitchFamily="2" charset="2"/>
              <a:buNone/>
            </a:pPr>
            <a:r>
              <a:rPr lang="en-US" altLang="en-US" b="1" dirty="0"/>
              <a:t>….of progression to TB disease</a:t>
            </a:r>
          </a:p>
          <a:p>
            <a:pPr>
              <a:spcAft>
                <a:spcPct val="25000"/>
              </a:spcAft>
              <a:buFont typeface="Wingdings" panose="05000000000000000000" pitchFamily="2" charset="2"/>
              <a:buNone/>
            </a:pPr>
            <a:endParaRPr lang="en-US" altLang="en-US" sz="800" b="1" dirty="0"/>
          </a:p>
          <a:p>
            <a:pPr>
              <a:spcAft>
                <a:spcPct val="25000"/>
              </a:spcAft>
            </a:pPr>
            <a:r>
              <a:rPr lang="en-US" altLang="en-US" sz="2400" dirty="0"/>
              <a:t>HIV infection</a:t>
            </a:r>
          </a:p>
          <a:p>
            <a:pPr>
              <a:spcAft>
                <a:spcPct val="25000"/>
              </a:spcAft>
            </a:pPr>
            <a:r>
              <a:rPr lang="en-US" altLang="en-US" sz="2400" dirty="0"/>
              <a:t>Substance abuse</a:t>
            </a:r>
          </a:p>
          <a:p>
            <a:pPr>
              <a:spcAft>
                <a:spcPct val="25000"/>
              </a:spcAft>
            </a:pPr>
            <a:r>
              <a:rPr lang="en-US" altLang="en-US" sz="2400" dirty="0"/>
              <a:t>Recent infection</a:t>
            </a:r>
          </a:p>
          <a:p>
            <a:pPr>
              <a:spcAft>
                <a:spcPct val="25000"/>
              </a:spcAft>
            </a:pPr>
            <a:r>
              <a:rPr lang="en-US" altLang="en-US" sz="2400" dirty="0"/>
              <a:t>Chest radiograph findings suggestive of previous TB</a:t>
            </a:r>
          </a:p>
          <a:p>
            <a:pPr>
              <a:spcAft>
                <a:spcPct val="25000"/>
              </a:spcAft>
            </a:pPr>
            <a:r>
              <a:rPr lang="en-US" altLang="en-US" sz="2400" dirty="0"/>
              <a:t>Diabetes mellitus</a:t>
            </a:r>
          </a:p>
          <a:p>
            <a:pPr>
              <a:spcAft>
                <a:spcPct val="25000"/>
              </a:spcAft>
            </a:pPr>
            <a:r>
              <a:rPr lang="en-US" altLang="en-US" sz="2400" dirty="0"/>
              <a:t>Silicosis</a:t>
            </a:r>
          </a:p>
          <a:p>
            <a:pPr>
              <a:spcAft>
                <a:spcPct val="25000"/>
              </a:spcAft>
            </a:pPr>
            <a:r>
              <a:rPr lang="en-US" altLang="en-US" sz="2400" dirty="0"/>
              <a:t>Cancer of the head and neck</a:t>
            </a:r>
          </a:p>
          <a:p>
            <a:pPr>
              <a:spcAft>
                <a:spcPct val="25000"/>
              </a:spcAft>
            </a:pPr>
            <a:endParaRPr lang="en-US" altLang="en-US" sz="2400" dirty="0"/>
          </a:p>
        </p:txBody>
      </p:sp>
      <p:sp>
        <p:nvSpPr>
          <p:cNvPr id="20484" name="Text Box 5">
            <a:extLst>
              <a:ext uri="{FF2B5EF4-FFF2-40B4-BE49-F238E27FC236}">
                <a16:creationId xmlns:a16="http://schemas.microsoft.com/office/drawing/2014/main" id="{EE29B204-6FC4-4F8A-AEED-A6086BEAFA20}"/>
              </a:ext>
            </a:extLst>
          </p:cNvPr>
          <p:cNvSpPr txBox="1">
            <a:spLocks noChangeArrowheads="1"/>
          </p:cNvSpPr>
          <p:nvPr/>
        </p:nvSpPr>
        <p:spPr bwMode="auto">
          <a:xfrm>
            <a:off x="5334000" y="5486400"/>
            <a:ext cx="108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dirty="0">
                <a:latin typeface="Arial" panose="020B0604020202020204" pitchFamily="34" charset="0"/>
              </a:rPr>
              <a:t>(cont…)</a:t>
            </a:r>
          </a:p>
        </p:txBody>
      </p:sp>
    </p:spTree>
    <p:extLst>
      <p:ext uri="{BB962C8B-B14F-4D97-AF65-F5344CB8AC3E}">
        <p14:creationId xmlns:p14="http://schemas.microsoft.com/office/powerpoint/2010/main" val="12728661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C6C2ECF-69F2-4927-87DB-87A0C886FC60}"/>
              </a:ext>
            </a:extLst>
          </p:cNvPr>
          <p:cNvSpPr>
            <a:spLocks noGrp="1" noChangeArrowheads="1"/>
          </p:cNvSpPr>
          <p:nvPr>
            <p:ph type="body" idx="1"/>
          </p:nvPr>
        </p:nvSpPr>
        <p:spPr>
          <a:xfrm>
            <a:off x="557213" y="1371600"/>
            <a:ext cx="7977187" cy="4495800"/>
          </a:xfrm>
        </p:spPr>
        <p:txBody>
          <a:bodyPr/>
          <a:lstStyle/>
          <a:p>
            <a:pPr>
              <a:spcAft>
                <a:spcPct val="25000"/>
              </a:spcAft>
              <a:buFont typeface="Wingdings" panose="05000000000000000000" pitchFamily="2" charset="2"/>
              <a:buNone/>
            </a:pPr>
            <a:r>
              <a:rPr lang="en-US" altLang="en-US" b="1" dirty="0"/>
              <a:t>….of progression to TB disease</a:t>
            </a:r>
          </a:p>
          <a:p>
            <a:pPr>
              <a:spcAft>
                <a:spcPct val="25000"/>
              </a:spcAft>
              <a:buFont typeface="Wingdings" panose="05000000000000000000" pitchFamily="2" charset="2"/>
              <a:buNone/>
            </a:pPr>
            <a:endParaRPr lang="en-US" altLang="en-US" sz="800" b="1" dirty="0"/>
          </a:p>
          <a:p>
            <a:pPr>
              <a:spcAft>
                <a:spcPct val="25000"/>
              </a:spcAft>
            </a:pPr>
            <a:r>
              <a:rPr lang="en-US" altLang="en-US" sz="2400" dirty="0"/>
              <a:t>Hematologic and reticuloendothelial diseases</a:t>
            </a:r>
          </a:p>
          <a:p>
            <a:pPr>
              <a:spcAft>
                <a:spcPct val="25000"/>
              </a:spcAft>
            </a:pPr>
            <a:r>
              <a:rPr lang="en-US" altLang="en-US" sz="2400" dirty="0"/>
              <a:t>End-stage renal disease</a:t>
            </a:r>
          </a:p>
          <a:p>
            <a:pPr>
              <a:spcAft>
                <a:spcPct val="25000"/>
              </a:spcAft>
            </a:pPr>
            <a:r>
              <a:rPr lang="en-US" altLang="en-US" sz="2400" dirty="0"/>
              <a:t>Intestinal bypass or gastrectomy</a:t>
            </a:r>
          </a:p>
          <a:p>
            <a:pPr>
              <a:spcAft>
                <a:spcPct val="25000"/>
              </a:spcAft>
            </a:pPr>
            <a:r>
              <a:rPr lang="en-US" altLang="en-US" sz="2400" dirty="0"/>
              <a:t>Chronic malabsorption syndromes</a:t>
            </a:r>
          </a:p>
          <a:p>
            <a:pPr>
              <a:spcAft>
                <a:spcPct val="25000"/>
              </a:spcAft>
            </a:pPr>
            <a:r>
              <a:rPr lang="en-US" altLang="en-US" sz="2400" dirty="0"/>
              <a:t>Low body weight (10% or more below the ideal)</a:t>
            </a:r>
          </a:p>
          <a:p>
            <a:pPr>
              <a:spcAft>
                <a:spcPct val="25000"/>
              </a:spcAft>
            </a:pPr>
            <a:r>
              <a:rPr lang="en-US" altLang="en-US" sz="2400" dirty="0"/>
              <a:t>Prolonged corticosteroid therapy</a:t>
            </a:r>
          </a:p>
          <a:p>
            <a:pPr>
              <a:spcAft>
                <a:spcPct val="25000"/>
              </a:spcAft>
            </a:pPr>
            <a:r>
              <a:rPr lang="en-US" altLang="en-US" sz="2400" dirty="0"/>
              <a:t>Other immunosuppressive therapy</a:t>
            </a:r>
          </a:p>
          <a:p>
            <a:pPr>
              <a:spcAft>
                <a:spcPct val="25000"/>
              </a:spcAft>
            </a:pPr>
            <a:endParaRPr lang="en-US" altLang="en-US" sz="2400" dirty="0"/>
          </a:p>
        </p:txBody>
      </p:sp>
      <p:sp>
        <p:nvSpPr>
          <p:cNvPr id="21507" name="Rectangle 2">
            <a:extLst>
              <a:ext uri="{FF2B5EF4-FFF2-40B4-BE49-F238E27FC236}">
                <a16:creationId xmlns:a16="http://schemas.microsoft.com/office/drawing/2014/main" id="{7AC024A6-BCFB-4598-B25B-DE2117706551}"/>
              </a:ext>
            </a:extLst>
          </p:cNvPr>
          <p:cNvSpPr>
            <a:spLocks noChangeArrowheads="1"/>
          </p:cNvSpPr>
          <p:nvPr/>
        </p:nvSpPr>
        <p:spPr bwMode="gray">
          <a:xfrm>
            <a:off x="609600" y="533400"/>
            <a:ext cx="7686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600" b="1" dirty="0">
                <a:solidFill>
                  <a:srgbClr val="012D9A"/>
                </a:solidFill>
                <a:latin typeface="Arial" panose="020B0604020202020204" pitchFamily="34" charset="0"/>
              </a:rPr>
              <a:t>Conditions That Increase Risk…</a:t>
            </a:r>
          </a:p>
        </p:txBody>
      </p:sp>
    </p:spTree>
    <p:extLst>
      <p:ext uri="{BB962C8B-B14F-4D97-AF65-F5344CB8AC3E}">
        <p14:creationId xmlns:p14="http://schemas.microsoft.com/office/powerpoint/2010/main" val="9514101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CF27337-3863-4B48-9385-58E7CA568A2F}"/>
              </a:ext>
            </a:extLst>
          </p:cNvPr>
          <p:cNvSpPr>
            <a:spLocks noGrp="1" noChangeArrowheads="1"/>
          </p:cNvSpPr>
          <p:nvPr>
            <p:ph type="title"/>
          </p:nvPr>
        </p:nvSpPr>
        <p:spPr>
          <a:xfrm>
            <a:off x="533400" y="457200"/>
            <a:ext cx="7953375" cy="549275"/>
          </a:xfrm>
        </p:spPr>
        <p:txBody>
          <a:bodyPr/>
          <a:lstStyle/>
          <a:p>
            <a:r>
              <a:rPr lang="en-US" altLang="en-US" dirty="0"/>
              <a:t>Common Sites of TB Disease </a:t>
            </a:r>
          </a:p>
        </p:txBody>
      </p:sp>
      <p:sp>
        <p:nvSpPr>
          <p:cNvPr id="22531" name="Rectangle 3">
            <a:extLst>
              <a:ext uri="{FF2B5EF4-FFF2-40B4-BE49-F238E27FC236}">
                <a16:creationId xmlns:a16="http://schemas.microsoft.com/office/drawing/2014/main" id="{A8F2AAF4-4754-4808-A23C-D7FB16C506CD}"/>
              </a:ext>
            </a:extLst>
          </p:cNvPr>
          <p:cNvSpPr>
            <a:spLocks noGrp="1" noChangeArrowheads="1"/>
          </p:cNvSpPr>
          <p:nvPr>
            <p:ph type="body" sz="half" idx="1"/>
          </p:nvPr>
        </p:nvSpPr>
        <p:spPr>
          <a:xfrm>
            <a:off x="557213" y="1295400"/>
            <a:ext cx="4090987" cy="4572000"/>
          </a:xfrm>
        </p:spPr>
        <p:txBody>
          <a:bodyPr/>
          <a:lstStyle/>
          <a:p>
            <a:pPr marL="0" indent="0">
              <a:lnSpc>
                <a:spcPct val="120000"/>
              </a:lnSpc>
              <a:spcAft>
                <a:spcPct val="40000"/>
              </a:spcAft>
            </a:pPr>
            <a:r>
              <a:rPr lang="en-US" altLang="en-US" sz="2400" dirty="0"/>
              <a:t> Lungs</a:t>
            </a:r>
          </a:p>
          <a:p>
            <a:pPr marL="0" indent="0">
              <a:lnSpc>
                <a:spcPct val="120000"/>
              </a:lnSpc>
              <a:spcAft>
                <a:spcPct val="40000"/>
              </a:spcAft>
            </a:pPr>
            <a:r>
              <a:rPr lang="en-US" altLang="en-US" sz="2400" dirty="0"/>
              <a:t> Pleura</a:t>
            </a:r>
          </a:p>
          <a:p>
            <a:pPr marL="0" indent="0">
              <a:lnSpc>
                <a:spcPct val="120000"/>
              </a:lnSpc>
              <a:spcAft>
                <a:spcPct val="40000"/>
              </a:spcAft>
            </a:pPr>
            <a:r>
              <a:rPr lang="en-US" altLang="en-US" sz="2400" dirty="0"/>
              <a:t> Central nervous system</a:t>
            </a:r>
          </a:p>
          <a:p>
            <a:pPr marL="0" indent="0">
              <a:lnSpc>
                <a:spcPct val="120000"/>
              </a:lnSpc>
              <a:spcAft>
                <a:spcPct val="40000"/>
              </a:spcAft>
            </a:pPr>
            <a:r>
              <a:rPr lang="en-US" altLang="en-US" sz="2400" dirty="0"/>
              <a:t> Lymphatic system</a:t>
            </a:r>
          </a:p>
          <a:p>
            <a:pPr marL="0" indent="0">
              <a:lnSpc>
                <a:spcPct val="120000"/>
              </a:lnSpc>
              <a:spcAft>
                <a:spcPct val="40000"/>
              </a:spcAft>
            </a:pPr>
            <a:r>
              <a:rPr lang="en-US" altLang="en-US" sz="2400" dirty="0"/>
              <a:t> Genitourinary systems</a:t>
            </a:r>
          </a:p>
          <a:p>
            <a:pPr marL="0" indent="0">
              <a:lnSpc>
                <a:spcPct val="120000"/>
              </a:lnSpc>
              <a:spcAft>
                <a:spcPct val="40000"/>
              </a:spcAft>
            </a:pPr>
            <a:r>
              <a:rPr lang="en-US" altLang="en-US" sz="2400" dirty="0"/>
              <a:t> Bones and joints</a:t>
            </a:r>
          </a:p>
          <a:p>
            <a:pPr marL="0" indent="0">
              <a:lnSpc>
                <a:spcPct val="120000"/>
              </a:lnSpc>
              <a:spcAft>
                <a:spcPct val="40000"/>
              </a:spcAft>
            </a:pPr>
            <a:r>
              <a:rPr lang="en-US" altLang="en-US" sz="2400" dirty="0"/>
              <a:t> Disseminated (miliary TB)</a:t>
            </a:r>
          </a:p>
        </p:txBody>
      </p:sp>
      <p:pic>
        <p:nvPicPr>
          <p:cNvPr id="22532" name="Picture 6" descr="TB_sites">
            <a:extLst>
              <a:ext uri="{FF2B5EF4-FFF2-40B4-BE49-F238E27FC236}">
                <a16:creationId xmlns:a16="http://schemas.microsoft.com/office/drawing/2014/main" id="{6646A5C8-912E-430D-B77D-B692EC5E6A96}"/>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02150" y="2000250"/>
            <a:ext cx="4108450" cy="2752725"/>
          </a:xfrm>
        </p:spPr>
      </p:pic>
    </p:spTree>
    <p:extLst>
      <p:ext uri="{BB962C8B-B14F-4D97-AF65-F5344CB8AC3E}">
        <p14:creationId xmlns:p14="http://schemas.microsoft.com/office/powerpoint/2010/main" val="15765664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74DA0D37-DA42-4AA1-A1D2-E093278BD559}"/>
              </a:ext>
            </a:extLst>
          </p:cNvPr>
          <p:cNvSpPr>
            <a:spLocks noGrp="1" noChangeArrowheads="1"/>
          </p:cNvSpPr>
          <p:nvPr>
            <p:ph type="title"/>
          </p:nvPr>
        </p:nvSpPr>
        <p:spPr>
          <a:xfrm>
            <a:off x="609600" y="533400"/>
            <a:ext cx="7953375" cy="549275"/>
          </a:xfrm>
        </p:spPr>
        <p:txBody>
          <a:bodyPr/>
          <a:lstStyle/>
          <a:p>
            <a:r>
              <a:rPr lang="en-US" altLang="en-US" dirty="0"/>
              <a:t>Classification System for TB</a:t>
            </a:r>
          </a:p>
        </p:txBody>
      </p:sp>
      <p:graphicFrame>
        <p:nvGraphicFramePr>
          <p:cNvPr id="1111113" name="Group 73">
            <a:extLst>
              <a:ext uri="{FF2B5EF4-FFF2-40B4-BE49-F238E27FC236}">
                <a16:creationId xmlns:a16="http://schemas.microsoft.com/office/drawing/2014/main" id="{61C3A962-D27C-4CAA-85D0-400C2DE654BB}"/>
              </a:ext>
            </a:extLst>
          </p:cNvPr>
          <p:cNvGraphicFramePr>
            <a:graphicFrameLocks noGrp="1"/>
          </p:cNvGraphicFramePr>
          <p:nvPr>
            <p:ph idx="1"/>
          </p:nvPr>
        </p:nvGraphicFramePr>
        <p:xfrm>
          <a:off x="685800" y="1295400"/>
          <a:ext cx="7696200" cy="4572001"/>
        </p:xfrm>
        <a:graphic>
          <a:graphicData uri="http://schemas.openxmlformats.org/drawingml/2006/table">
            <a:tbl>
              <a:tblPr/>
              <a:tblGrid>
                <a:gridCol w="950913">
                  <a:extLst>
                    <a:ext uri="{9D8B030D-6E8A-4147-A177-3AD203B41FA5}">
                      <a16:colId xmlns:a16="http://schemas.microsoft.com/office/drawing/2014/main" val="20000"/>
                    </a:ext>
                  </a:extLst>
                </a:gridCol>
                <a:gridCol w="1819275">
                  <a:extLst>
                    <a:ext uri="{9D8B030D-6E8A-4147-A177-3AD203B41FA5}">
                      <a16:colId xmlns:a16="http://schemas.microsoft.com/office/drawing/2014/main" val="20001"/>
                    </a:ext>
                  </a:extLst>
                </a:gridCol>
                <a:gridCol w="4926012">
                  <a:extLst>
                    <a:ext uri="{9D8B030D-6E8A-4147-A177-3AD203B41FA5}">
                      <a16:colId xmlns:a16="http://schemas.microsoft.com/office/drawing/2014/main" val="20002"/>
                    </a:ext>
                  </a:extLst>
                </a:gridCol>
              </a:tblGrid>
              <a:tr h="274638">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bg2"/>
                          </a:solidFill>
                          <a:effectLst/>
                          <a:latin typeface="Arial" charset="0"/>
                        </a:rPr>
                        <a:t>Class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bg2"/>
                          </a:solidFill>
                          <a:effectLst/>
                          <a:latin typeface="Arial" charset="0"/>
                        </a:rPr>
                        <a:t>Type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bg2"/>
                          </a:solidFill>
                          <a:effectLst/>
                          <a:latin typeface="Arial" charset="0"/>
                        </a:rPr>
                        <a:t>Description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8788">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 TB exposure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Not infected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 history of exposure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Negative reaction to tuberculin skin test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8788">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TB exposure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 evidence of infection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History of exposure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Negative reaction to tuberculin skin test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499">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TB infection</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 disease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Positive reaction to tuberculin skin test</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Negative bacteriologic studies (if done)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No clinical, bacteriological, or radiographic </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evidence of active TB</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TB, clinically active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rPr>
                        <a:t>M. tuberculosis</a:t>
                      </a:r>
                      <a:r>
                        <a:rPr kumimoji="0" lang="en-US" sz="1200" b="0" i="0" u="none" strike="noStrike" cap="none" normalizeH="0" baseline="0" dirty="0">
                          <a:ln>
                            <a:noFill/>
                          </a:ln>
                          <a:solidFill>
                            <a:schemeClr val="tx1"/>
                          </a:solidFill>
                          <a:effectLst/>
                          <a:latin typeface="Arial" charset="0"/>
                        </a:rPr>
                        <a:t> cultured (if done)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Clinical, bacteriological, or radiographic </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evidence of current disease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65262">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TB, not clinically active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History of episode(s) of TB</a:t>
                      </a:r>
                    </a:p>
                    <a:p>
                      <a:pPr marL="914400" marR="0" lvl="2" indent="0" algn="l" defTabSz="914400" rtl="0" eaLnBrk="0" fontAlgn="base" latinLnBrk="0" hangingPunct="0">
                        <a:lnSpc>
                          <a:spcPct val="100000"/>
                        </a:lnSpc>
                        <a:spcBef>
                          <a:spcPct val="0"/>
                        </a:spcBef>
                        <a:spcAft>
                          <a:spcPct val="0"/>
                        </a:spcAft>
                        <a:buClr>
                          <a:srgbClr val="012D9A"/>
                        </a:buClr>
                        <a:buSzTx/>
                        <a:buFontTx/>
                        <a:buNone/>
                        <a:tabLst/>
                      </a:pPr>
                      <a:r>
                        <a:rPr kumimoji="0" lang="en-US" sz="1000" b="1" i="0" u="none" strike="noStrike" cap="none" normalizeH="0" baseline="0" dirty="0">
                          <a:ln>
                            <a:noFill/>
                          </a:ln>
                          <a:solidFill>
                            <a:schemeClr val="tx1"/>
                          </a:solidFill>
                          <a:effectLst/>
                          <a:latin typeface="Arial" charset="0"/>
                        </a:rPr>
                        <a:t>or</a:t>
                      </a: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Abnormal but stable radiographic findings</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Positive reaction to the tuberculin skin test</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Negative bacteriologic studies (if done)</a:t>
                      </a:r>
                    </a:p>
                    <a:p>
                      <a:pPr marL="914400" marR="0" lvl="2" indent="0" algn="l" defTabSz="914400" rtl="0" eaLnBrk="0" fontAlgn="base" latinLnBrk="0" hangingPunct="0">
                        <a:lnSpc>
                          <a:spcPct val="100000"/>
                        </a:lnSpc>
                        <a:spcBef>
                          <a:spcPct val="0"/>
                        </a:spcBef>
                        <a:spcAft>
                          <a:spcPct val="0"/>
                        </a:spcAft>
                        <a:buClr>
                          <a:srgbClr val="012D9A"/>
                        </a:buClr>
                        <a:buSzTx/>
                        <a:buFontTx/>
                        <a:buNone/>
                        <a:tabLst/>
                      </a:pPr>
                      <a:r>
                        <a:rPr kumimoji="0" lang="en-US" sz="1000" b="1" i="0" u="none" strike="noStrike" cap="none" normalizeH="0" baseline="0" dirty="0">
                          <a:ln>
                            <a:noFill/>
                          </a:ln>
                          <a:solidFill>
                            <a:schemeClr val="tx1"/>
                          </a:solidFill>
                          <a:effectLst/>
                          <a:latin typeface="Arial" charset="0"/>
                        </a:rPr>
                        <a:t>and</a:t>
                      </a: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No clinical or radiographic evidence of </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000" b="0" i="0" u="none" strike="noStrike" cap="none" normalizeH="0" baseline="0" dirty="0">
                          <a:ln>
                            <a:noFill/>
                          </a:ln>
                          <a:solidFill>
                            <a:schemeClr val="tx1"/>
                          </a:solidFill>
                          <a:effectLst/>
                          <a:latin typeface="Arial" charset="0"/>
                        </a:rPr>
                        <a:t>current disease</a:t>
                      </a:r>
                    </a:p>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6088">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TB suspected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200" b="0" i="0" u="none" strike="noStrike" cap="none" normalizeH="0" baseline="0" dirty="0">
                          <a:ln>
                            <a:noFill/>
                          </a:ln>
                          <a:solidFill>
                            <a:schemeClr val="tx1"/>
                          </a:solidFill>
                          <a:effectLst/>
                          <a:latin typeface="Arial" charset="0"/>
                        </a:rPr>
                        <a:t>Diagnosis is pending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5124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39391FA-3F68-42FB-8F22-B9A01409F30F}"/>
              </a:ext>
            </a:extLst>
          </p:cNvPr>
          <p:cNvSpPr>
            <a:spLocks noGrp="1" noChangeArrowheads="1"/>
          </p:cNvSpPr>
          <p:nvPr>
            <p:ph type="title"/>
          </p:nvPr>
        </p:nvSpPr>
        <p:spPr>
          <a:xfrm>
            <a:off x="609600" y="533400"/>
            <a:ext cx="7953375" cy="549275"/>
          </a:xfrm>
        </p:spPr>
        <p:txBody>
          <a:bodyPr/>
          <a:lstStyle/>
          <a:p>
            <a:r>
              <a:rPr lang="en-US" altLang="en-US" dirty="0"/>
              <a:t>Drug-Resistant TB</a:t>
            </a:r>
          </a:p>
        </p:txBody>
      </p:sp>
      <p:sp>
        <p:nvSpPr>
          <p:cNvPr id="24579" name="Rectangle 3">
            <a:extLst>
              <a:ext uri="{FF2B5EF4-FFF2-40B4-BE49-F238E27FC236}">
                <a16:creationId xmlns:a16="http://schemas.microsoft.com/office/drawing/2014/main" id="{05B22ECD-57B1-432A-9926-9F75BD0A7CBD}"/>
              </a:ext>
            </a:extLst>
          </p:cNvPr>
          <p:cNvSpPr>
            <a:spLocks noGrp="1" noChangeArrowheads="1"/>
          </p:cNvSpPr>
          <p:nvPr>
            <p:ph type="body" idx="1"/>
          </p:nvPr>
        </p:nvSpPr>
        <p:spPr>
          <a:xfrm>
            <a:off x="533400" y="1295400"/>
            <a:ext cx="7977188" cy="4311650"/>
          </a:xfrm>
        </p:spPr>
        <p:txBody>
          <a:bodyPr/>
          <a:lstStyle/>
          <a:p>
            <a:pPr>
              <a:spcAft>
                <a:spcPct val="25000"/>
              </a:spcAft>
            </a:pPr>
            <a:r>
              <a:rPr lang="en-US" altLang="en-US" dirty="0"/>
              <a:t>Drug-resistant TB transmitted same way as drug-susceptible TB</a:t>
            </a:r>
            <a:br>
              <a:rPr lang="en-US" altLang="en-US" dirty="0"/>
            </a:br>
            <a:endParaRPr lang="en-US" altLang="en-US" dirty="0"/>
          </a:p>
          <a:p>
            <a:pPr>
              <a:spcAft>
                <a:spcPct val="25000"/>
              </a:spcAft>
            </a:pPr>
            <a:r>
              <a:rPr lang="en-US" altLang="en-US" dirty="0"/>
              <a:t>Drug resistance is divided into two types:</a:t>
            </a:r>
          </a:p>
          <a:p>
            <a:pPr lvl="1">
              <a:spcAft>
                <a:spcPct val="25000"/>
              </a:spcAft>
            </a:pPr>
            <a:r>
              <a:rPr lang="en-US" altLang="en-US" dirty="0"/>
              <a:t>Primary resistance develops in persons initially infected with resistant organisms</a:t>
            </a:r>
          </a:p>
          <a:p>
            <a:pPr lvl="1">
              <a:spcAft>
                <a:spcPct val="25000"/>
              </a:spcAft>
            </a:pPr>
            <a:r>
              <a:rPr lang="en-US" altLang="en-US" dirty="0"/>
              <a:t>Secondary resistance (acquired resistance) develops during TB therapy</a:t>
            </a:r>
          </a:p>
          <a:p>
            <a:pPr>
              <a:spcAft>
                <a:spcPct val="25000"/>
              </a:spcAft>
            </a:pPr>
            <a:endParaRPr lang="en-US" altLang="en-US" dirty="0"/>
          </a:p>
        </p:txBody>
      </p:sp>
    </p:spTree>
    <p:extLst>
      <p:ext uri="{BB962C8B-B14F-4D97-AF65-F5344CB8AC3E}">
        <p14:creationId xmlns:p14="http://schemas.microsoft.com/office/powerpoint/2010/main" val="19160589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95B6B74-CFC0-4AAE-9DDF-F669D0E66368}"/>
              </a:ext>
            </a:extLst>
          </p:cNvPr>
          <p:cNvSpPr>
            <a:spLocks noGrp="1" noChangeArrowheads="1"/>
          </p:cNvSpPr>
          <p:nvPr>
            <p:ph type="title"/>
          </p:nvPr>
        </p:nvSpPr>
        <p:spPr/>
        <p:txBody>
          <a:bodyPr/>
          <a:lstStyle/>
          <a:p>
            <a:r>
              <a:rPr lang="en-US" altLang="en-US" dirty="0"/>
              <a:t>First-Line Anti-TB Drugs</a:t>
            </a:r>
            <a:endParaRPr lang="en-US" altLang="en-US" baseline="30000" dirty="0"/>
          </a:p>
        </p:txBody>
      </p:sp>
      <p:sp>
        <p:nvSpPr>
          <p:cNvPr id="25603" name="Rectangle 3">
            <a:extLst>
              <a:ext uri="{FF2B5EF4-FFF2-40B4-BE49-F238E27FC236}">
                <a16:creationId xmlns:a16="http://schemas.microsoft.com/office/drawing/2014/main" id="{B92FAE91-520C-44DA-926C-4870C6017C78}"/>
              </a:ext>
            </a:extLst>
          </p:cNvPr>
          <p:cNvSpPr>
            <a:spLocks noGrp="1" noChangeArrowheads="1"/>
          </p:cNvSpPr>
          <p:nvPr>
            <p:ph type="body" idx="1"/>
          </p:nvPr>
        </p:nvSpPr>
        <p:spPr>
          <a:xfrm>
            <a:off x="457200" y="1524000"/>
            <a:ext cx="7977188" cy="4311650"/>
          </a:xfrm>
        </p:spPr>
        <p:txBody>
          <a:bodyPr/>
          <a:lstStyle/>
          <a:p>
            <a:r>
              <a:rPr lang="en-US" altLang="en-US" dirty="0"/>
              <a:t>Isoniazid (INH)</a:t>
            </a:r>
          </a:p>
          <a:p>
            <a:pPr lvl="1"/>
            <a:endParaRPr lang="en-US" altLang="en-US" dirty="0"/>
          </a:p>
          <a:p>
            <a:r>
              <a:rPr lang="en-US" altLang="en-US" dirty="0"/>
              <a:t>Rifampin (RIF)</a:t>
            </a:r>
          </a:p>
          <a:p>
            <a:pPr lvl="1"/>
            <a:endParaRPr lang="en-US" altLang="en-US" dirty="0"/>
          </a:p>
          <a:p>
            <a:r>
              <a:rPr lang="en-US" altLang="en-US" dirty="0"/>
              <a:t>Pyrazinamide (PZA)</a:t>
            </a:r>
          </a:p>
          <a:p>
            <a:endParaRPr lang="en-US" altLang="en-US" dirty="0"/>
          </a:p>
          <a:p>
            <a:r>
              <a:rPr lang="en-US" altLang="en-US" dirty="0"/>
              <a:t>Ethambutol (EMB) or Streptomycin (SM)*</a:t>
            </a:r>
          </a:p>
        </p:txBody>
      </p:sp>
    </p:spTree>
    <p:extLst>
      <p:ext uri="{BB962C8B-B14F-4D97-AF65-F5344CB8AC3E}">
        <p14:creationId xmlns:p14="http://schemas.microsoft.com/office/powerpoint/2010/main" val="34659837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FFF016F-49BF-4E8D-B5DE-8163B95E79D7}"/>
              </a:ext>
            </a:extLst>
          </p:cNvPr>
          <p:cNvSpPr>
            <a:spLocks noGrp="1" noChangeArrowheads="1"/>
          </p:cNvSpPr>
          <p:nvPr>
            <p:ph type="title"/>
          </p:nvPr>
        </p:nvSpPr>
        <p:spPr>
          <a:xfrm>
            <a:off x="609600" y="533400"/>
            <a:ext cx="7953375" cy="549275"/>
          </a:xfrm>
        </p:spPr>
        <p:txBody>
          <a:bodyPr/>
          <a:lstStyle/>
          <a:p>
            <a:r>
              <a:rPr lang="en-US" altLang="en-US" dirty="0"/>
              <a:t>Objectives</a:t>
            </a:r>
          </a:p>
        </p:txBody>
      </p:sp>
      <p:sp>
        <p:nvSpPr>
          <p:cNvPr id="7171" name="Rectangle 3">
            <a:extLst>
              <a:ext uri="{FF2B5EF4-FFF2-40B4-BE49-F238E27FC236}">
                <a16:creationId xmlns:a16="http://schemas.microsoft.com/office/drawing/2014/main" id="{A2CE63A0-5AB3-48B8-8EB5-7DE69BC39636}"/>
              </a:ext>
            </a:extLst>
          </p:cNvPr>
          <p:cNvSpPr>
            <a:spLocks noGrp="1" noChangeArrowheads="1"/>
          </p:cNvSpPr>
          <p:nvPr>
            <p:ph type="body" idx="1"/>
          </p:nvPr>
        </p:nvSpPr>
        <p:spPr/>
        <p:txBody>
          <a:bodyPr/>
          <a:lstStyle/>
          <a:p>
            <a:pPr>
              <a:spcAft>
                <a:spcPct val="25000"/>
              </a:spcAft>
            </a:pPr>
            <a:r>
              <a:rPr lang="en-US" altLang="en-US" dirty="0"/>
              <a:t>Provide a basic understanding regarding the transmission and pathogenesis of </a:t>
            </a:r>
            <a:r>
              <a:rPr lang="en-US" altLang="en-US" i="1" dirty="0"/>
              <a:t>M. tuberculosis</a:t>
            </a:r>
          </a:p>
          <a:p>
            <a:pPr>
              <a:spcAft>
                <a:spcPct val="25000"/>
              </a:spcAft>
            </a:pPr>
            <a:endParaRPr lang="en-US" altLang="en-US" sz="1200" i="1" dirty="0"/>
          </a:p>
          <a:p>
            <a:pPr>
              <a:spcAft>
                <a:spcPct val="25000"/>
              </a:spcAft>
            </a:pPr>
            <a:r>
              <a:rPr lang="en-US" altLang="en-US" dirty="0"/>
              <a:t>Discuss the epidemiology of TB in the US and NC</a:t>
            </a:r>
          </a:p>
          <a:p>
            <a:pPr>
              <a:spcAft>
                <a:spcPct val="25000"/>
              </a:spcAft>
            </a:pPr>
            <a:endParaRPr lang="en-US" altLang="en-US" sz="1200" dirty="0"/>
          </a:p>
          <a:p>
            <a:pPr>
              <a:spcAft>
                <a:spcPct val="25000"/>
              </a:spcAft>
            </a:pPr>
            <a:r>
              <a:rPr lang="en-US" altLang="en-US" dirty="0"/>
              <a:t>Provide an overview regarding the enforcement procedures for occupational exposure to TB</a:t>
            </a:r>
          </a:p>
        </p:txBody>
      </p:sp>
    </p:spTree>
    <p:extLst>
      <p:ext uri="{BB962C8B-B14F-4D97-AF65-F5344CB8AC3E}">
        <p14:creationId xmlns:p14="http://schemas.microsoft.com/office/powerpoint/2010/main" val="4016958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F1B9F6B-D598-404F-8712-6F083F2C9672}"/>
              </a:ext>
            </a:extLst>
          </p:cNvPr>
          <p:cNvSpPr>
            <a:spLocks noGrp="1" noChangeArrowheads="1"/>
          </p:cNvSpPr>
          <p:nvPr>
            <p:ph type="title"/>
          </p:nvPr>
        </p:nvSpPr>
        <p:spPr/>
        <p:txBody>
          <a:bodyPr/>
          <a:lstStyle/>
          <a:p>
            <a:r>
              <a:rPr lang="en-US" altLang="en-US" dirty="0"/>
              <a:t>Second-Line Anti-TB Drugs</a:t>
            </a:r>
            <a:endParaRPr lang="en-US" altLang="en-US" baseline="30000" dirty="0"/>
          </a:p>
        </p:txBody>
      </p:sp>
      <p:sp>
        <p:nvSpPr>
          <p:cNvPr id="26627" name="Rectangle 3">
            <a:extLst>
              <a:ext uri="{FF2B5EF4-FFF2-40B4-BE49-F238E27FC236}">
                <a16:creationId xmlns:a16="http://schemas.microsoft.com/office/drawing/2014/main" id="{914C0237-9D62-4793-A31F-F18AEFC0F7B0}"/>
              </a:ext>
            </a:extLst>
          </p:cNvPr>
          <p:cNvSpPr>
            <a:spLocks noGrp="1" noChangeArrowheads="1"/>
          </p:cNvSpPr>
          <p:nvPr>
            <p:ph type="body" sz="half" idx="1"/>
          </p:nvPr>
        </p:nvSpPr>
        <p:spPr/>
        <p:txBody>
          <a:bodyPr/>
          <a:lstStyle/>
          <a:p>
            <a:pPr marL="0" indent="0"/>
            <a:r>
              <a:rPr lang="en-US" altLang="en-US" sz="2400" dirty="0"/>
              <a:t> Capreomycin</a:t>
            </a:r>
          </a:p>
          <a:p>
            <a:pPr marL="0" indent="0"/>
            <a:endParaRPr lang="en-US" altLang="en-US" sz="2400" dirty="0"/>
          </a:p>
          <a:p>
            <a:pPr marL="0" indent="0"/>
            <a:r>
              <a:rPr lang="en-US" altLang="en-US" sz="2400" dirty="0"/>
              <a:t> Kanamycin</a:t>
            </a:r>
          </a:p>
          <a:p>
            <a:pPr marL="0" indent="0"/>
            <a:endParaRPr lang="en-US" altLang="en-US" sz="2400" dirty="0"/>
          </a:p>
          <a:p>
            <a:pPr marL="0" indent="0"/>
            <a:r>
              <a:rPr lang="en-US" altLang="en-US" sz="2400" dirty="0"/>
              <a:t> Amikacin</a:t>
            </a:r>
          </a:p>
          <a:p>
            <a:pPr marL="0" indent="0"/>
            <a:endParaRPr lang="en-US" altLang="en-US" sz="2400" dirty="0"/>
          </a:p>
          <a:p>
            <a:pPr marL="0" indent="0"/>
            <a:r>
              <a:rPr lang="en-US" altLang="en-US" sz="2400" dirty="0"/>
              <a:t> Ethionamide</a:t>
            </a:r>
          </a:p>
          <a:p>
            <a:pPr marL="0" indent="0"/>
            <a:endParaRPr lang="en-US" altLang="en-US" sz="2400" dirty="0"/>
          </a:p>
          <a:p>
            <a:pPr marL="0" indent="0"/>
            <a:r>
              <a:rPr lang="en-US" altLang="en-US" sz="2400" dirty="0"/>
              <a:t> Para-aminosalicylic acid</a:t>
            </a:r>
          </a:p>
          <a:p>
            <a:pPr marL="0" indent="0"/>
            <a:endParaRPr lang="en-US" altLang="en-US" sz="2400" dirty="0"/>
          </a:p>
          <a:p>
            <a:pPr lvl="1"/>
            <a:endParaRPr lang="en-US" altLang="en-US" sz="2200" dirty="0"/>
          </a:p>
          <a:p>
            <a:pPr marL="0" indent="0"/>
            <a:endParaRPr lang="en-US" altLang="en-US" sz="2400" dirty="0"/>
          </a:p>
        </p:txBody>
      </p:sp>
      <p:sp>
        <p:nvSpPr>
          <p:cNvPr id="26628" name="Rectangle 7">
            <a:extLst>
              <a:ext uri="{FF2B5EF4-FFF2-40B4-BE49-F238E27FC236}">
                <a16:creationId xmlns:a16="http://schemas.microsoft.com/office/drawing/2014/main" id="{DD4CFB05-E1CF-480E-A909-B5980F689202}"/>
              </a:ext>
            </a:extLst>
          </p:cNvPr>
          <p:cNvSpPr>
            <a:spLocks noGrp="1" noChangeArrowheads="1"/>
          </p:cNvSpPr>
          <p:nvPr>
            <p:ph type="body" sz="half" idx="2"/>
          </p:nvPr>
        </p:nvSpPr>
        <p:spPr/>
        <p:txBody>
          <a:bodyPr/>
          <a:lstStyle/>
          <a:p>
            <a:pPr marL="0" indent="0"/>
            <a:r>
              <a:rPr lang="en-US" altLang="en-US" sz="2400" dirty="0"/>
              <a:t> Cycloserine</a:t>
            </a:r>
          </a:p>
          <a:p>
            <a:pPr marL="0" indent="0"/>
            <a:endParaRPr lang="en-US" altLang="en-US" sz="2400" dirty="0"/>
          </a:p>
          <a:p>
            <a:pPr marL="0" indent="0"/>
            <a:r>
              <a:rPr lang="en-US" altLang="en-US" sz="2400" dirty="0"/>
              <a:t> Ciprofloxacin*</a:t>
            </a:r>
          </a:p>
          <a:p>
            <a:pPr marL="0" indent="0"/>
            <a:endParaRPr lang="en-US" altLang="en-US" sz="2400" dirty="0"/>
          </a:p>
          <a:p>
            <a:pPr marL="0" indent="0"/>
            <a:r>
              <a:rPr lang="en-US" altLang="en-US" sz="2400" dirty="0"/>
              <a:t> Ofloxacin*</a:t>
            </a:r>
          </a:p>
          <a:p>
            <a:pPr marL="0" indent="0"/>
            <a:endParaRPr lang="en-US" altLang="en-US" sz="2400" dirty="0"/>
          </a:p>
          <a:p>
            <a:pPr marL="0" indent="0"/>
            <a:r>
              <a:rPr lang="en-US" altLang="en-US" sz="2400" dirty="0"/>
              <a:t> Levofloxacin*</a:t>
            </a:r>
          </a:p>
          <a:p>
            <a:pPr marL="0" indent="0"/>
            <a:endParaRPr lang="en-US" altLang="en-US" sz="2400" dirty="0"/>
          </a:p>
          <a:p>
            <a:pPr marL="0" indent="0"/>
            <a:r>
              <a:rPr lang="en-US" altLang="en-US" sz="2400" dirty="0"/>
              <a:t> Clofazamine</a:t>
            </a:r>
          </a:p>
        </p:txBody>
      </p:sp>
    </p:spTree>
    <p:extLst>
      <p:ext uri="{BB962C8B-B14F-4D97-AF65-F5344CB8AC3E}">
        <p14:creationId xmlns:p14="http://schemas.microsoft.com/office/powerpoint/2010/main" val="185585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09C8DDF-6791-471F-9464-7DEA38F380BC}"/>
              </a:ext>
            </a:extLst>
          </p:cNvPr>
          <p:cNvSpPr>
            <a:spLocks noGrp="1" noChangeArrowheads="1"/>
          </p:cNvSpPr>
          <p:nvPr>
            <p:ph type="title"/>
          </p:nvPr>
        </p:nvSpPr>
        <p:spPr>
          <a:xfrm>
            <a:off x="609600" y="488950"/>
            <a:ext cx="7953375" cy="638175"/>
          </a:xfrm>
          <a:noFill/>
        </p:spPr>
        <p:txBody>
          <a:bodyPr lIns="90488" tIns="44450" rIns="90488" bIns="44450" anchor="ctr"/>
          <a:lstStyle/>
          <a:p>
            <a:r>
              <a:rPr lang="en-US" altLang="en-US" dirty="0"/>
              <a:t>Chronology</a:t>
            </a:r>
          </a:p>
        </p:txBody>
      </p:sp>
      <p:sp>
        <p:nvSpPr>
          <p:cNvPr id="27651" name="Rectangle 3">
            <a:extLst>
              <a:ext uri="{FF2B5EF4-FFF2-40B4-BE49-F238E27FC236}">
                <a16:creationId xmlns:a16="http://schemas.microsoft.com/office/drawing/2014/main" id="{62F14428-EF4F-4D6A-B3E4-C46B22366DAE}"/>
              </a:ext>
            </a:extLst>
          </p:cNvPr>
          <p:cNvSpPr>
            <a:spLocks noGrp="1" noChangeArrowheads="1"/>
          </p:cNvSpPr>
          <p:nvPr>
            <p:ph type="body" idx="1"/>
          </p:nvPr>
        </p:nvSpPr>
        <p:spPr>
          <a:xfrm>
            <a:off x="533400" y="1371600"/>
            <a:ext cx="8001000" cy="4572000"/>
          </a:xfrm>
          <a:noFill/>
        </p:spPr>
        <p:txBody>
          <a:bodyPr lIns="90488" tIns="44450" rIns="90488" bIns="44450"/>
          <a:lstStyle/>
          <a:p>
            <a:pPr>
              <a:lnSpc>
                <a:spcPct val="90000"/>
              </a:lnSpc>
            </a:pPr>
            <a:r>
              <a:rPr lang="en-US" altLang="en-US" sz="2000" b="1" i="1" dirty="0"/>
              <a:t>May 1992</a:t>
            </a:r>
            <a:r>
              <a:rPr lang="en-US" altLang="en-US" sz="2000" dirty="0"/>
              <a:t>, Region II OSHA issues “Enforcement Guidelines for Occupational Exposure to Tuberculosis” in response to increasing complaints</a:t>
            </a:r>
          </a:p>
          <a:p>
            <a:pPr>
              <a:lnSpc>
                <a:spcPct val="90000"/>
              </a:lnSpc>
            </a:pPr>
            <a:endParaRPr lang="en-US" altLang="en-US" sz="2000" dirty="0"/>
          </a:p>
          <a:p>
            <a:pPr>
              <a:lnSpc>
                <a:spcPct val="90000"/>
              </a:lnSpc>
              <a:spcBef>
                <a:spcPct val="50000"/>
              </a:spcBef>
            </a:pPr>
            <a:r>
              <a:rPr lang="en-US" altLang="en-US" sz="2000" b="1" i="1" dirty="0"/>
              <a:t>October 8, 1993</a:t>
            </a:r>
            <a:r>
              <a:rPr lang="en-US" altLang="en-US" sz="2000" dirty="0"/>
              <a:t> - Memorandum from Roger A. Clark, Directorate of Compliance Programs</a:t>
            </a:r>
          </a:p>
          <a:p>
            <a:pPr>
              <a:lnSpc>
                <a:spcPct val="90000"/>
              </a:lnSpc>
              <a:spcBef>
                <a:spcPct val="50000"/>
              </a:spcBef>
            </a:pPr>
            <a:endParaRPr lang="en-US" altLang="en-US" sz="800" dirty="0"/>
          </a:p>
          <a:p>
            <a:pPr lvl="1">
              <a:lnSpc>
                <a:spcPct val="90000"/>
              </a:lnSpc>
            </a:pPr>
            <a:r>
              <a:rPr lang="en-US" altLang="en-US" sz="1800" dirty="0"/>
              <a:t>Based on 1990 CDC TB guidelines</a:t>
            </a:r>
          </a:p>
          <a:p>
            <a:pPr lvl="1">
              <a:lnSpc>
                <a:spcPct val="90000"/>
              </a:lnSpc>
            </a:pPr>
            <a:r>
              <a:rPr lang="en-US" altLang="en-US" sz="1800" dirty="0"/>
              <a:t>Utilizes General Duty Clause (GDC) to enforce CDC guidelines</a:t>
            </a:r>
          </a:p>
          <a:p>
            <a:pPr lvl="1">
              <a:lnSpc>
                <a:spcPct val="90000"/>
              </a:lnSpc>
            </a:pPr>
            <a:endParaRPr lang="en-US" altLang="en-US" sz="1800" b="1" i="1" dirty="0"/>
          </a:p>
          <a:p>
            <a:pPr lvl="1">
              <a:lnSpc>
                <a:spcPct val="90000"/>
              </a:lnSpc>
            </a:pPr>
            <a:endParaRPr lang="en-US" altLang="en-US" sz="1800" b="1" i="1" dirty="0"/>
          </a:p>
          <a:p>
            <a:pPr>
              <a:lnSpc>
                <a:spcPct val="90000"/>
              </a:lnSpc>
            </a:pPr>
            <a:r>
              <a:rPr lang="en-US" altLang="en-US" sz="2000" b="1" i="1" dirty="0"/>
              <a:t>February 9, 1996</a:t>
            </a:r>
            <a:r>
              <a:rPr lang="en-US" altLang="en-US" sz="2000" dirty="0"/>
              <a:t> -- OSHA Instruction CPL 2.106, “Enforcement Procedures and Scheduling for Occupational Exposure to Tuberculosis”</a:t>
            </a:r>
          </a:p>
          <a:p>
            <a:pPr>
              <a:lnSpc>
                <a:spcPct val="90000"/>
              </a:lnSpc>
            </a:pPr>
            <a:endParaRPr lang="en-US" altLang="en-US" sz="800" dirty="0"/>
          </a:p>
          <a:p>
            <a:pPr lvl="1">
              <a:lnSpc>
                <a:spcPct val="90000"/>
              </a:lnSpc>
            </a:pPr>
            <a:r>
              <a:rPr lang="en-US" altLang="en-US" sz="1800" dirty="0"/>
              <a:t>Based on 1994 CDC revised guidelines</a:t>
            </a:r>
          </a:p>
          <a:p>
            <a:pPr>
              <a:lnSpc>
                <a:spcPct val="90000"/>
              </a:lnSpc>
            </a:pPr>
            <a:endParaRPr lang="en-US" altLang="en-US" sz="2400" dirty="0"/>
          </a:p>
        </p:txBody>
      </p:sp>
    </p:spTree>
    <p:extLst>
      <p:ext uri="{BB962C8B-B14F-4D97-AF65-F5344CB8AC3E}">
        <p14:creationId xmlns:p14="http://schemas.microsoft.com/office/powerpoint/2010/main" val="17772502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C702E5E-5809-4674-9748-4242EA7BF9EB}"/>
              </a:ext>
            </a:extLst>
          </p:cNvPr>
          <p:cNvSpPr>
            <a:spLocks noGrp="1" noChangeArrowheads="1"/>
          </p:cNvSpPr>
          <p:nvPr>
            <p:ph type="title"/>
          </p:nvPr>
        </p:nvSpPr>
        <p:spPr>
          <a:xfrm>
            <a:off x="609600" y="533400"/>
            <a:ext cx="7953375" cy="638175"/>
          </a:xfrm>
          <a:noFill/>
        </p:spPr>
        <p:txBody>
          <a:bodyPr lIns="90488" tIns="44450" rIns="90488" bIns="44450" anchor="ctr"/>
          <a:lstStyle/>
          <a:p>
            <a:r>
              <a:rPr lang="en-US" altLang="en-US" dirty="0"/>
              <a:t>Chronology</a:t>
            </a:r>
          </a:p>
        </p:txBody>
      </p:sp>
      <p:sp>
        <p:nvSpPr>
          <p:cNvPr id="28675" name="Rectangle 3">
            <a:extLst>
              <a:ext uri="{FF2B5EF4-FFF2-40B4-BE49-F238E27FC236}">
                <a16:creationId xmlns:a16="http://schemas.microsoft.com/office/drawing/2014/main" id="{23878C3B-7AEA-4A84-9364-E96FBB1A1A9F}"/>
              </a:ext>
            </a:extLst>
          </p:cNvPr>
          <p:cNvSpPr>
            <a:spLocks noGrp="1" noChangeArrowheads="1"/>
          </p:cNvSpPr>
          <p:nvPr>
            <p:ph type="body" idx="1"/>
          </p:nvPr>
        </p:nvSpPr>
        <p:spPr>
          <a:xfrm>
            <a:off x="533400" y="1295400"/>
            <a:ext cx="7977188" cy="4311650"/>
          </a:xfrm>
          <a:noFill/>
        </p:spPr>
        <p:txBody>
          <a:bodyPr lIns="90488" tIns="44450" rIns="90488" bIns="44450"/>
          <a:lstStyle/>
          <a:p>
            <a:pPr>
              <a:lnSpc>
                <a:spcPct val="90000"/>
              </a:lnSpc>
            </a:pPr>
            <a:r>
              <a:rPr lang="en-US" altLang="en-US" sz="2400" b="1" i="1" dirty="0"/>
              <a:t>October 17, 1997</a:t>
            </a:r>
            <a:r>
              <a:rPr lang="en-US" altLang="en-US" sz="2400" i="1" dirty="0"/>
              <a:t> </a:t>
            </a:r>
            <a:r>
              <a:rPr lang="en-US" altLang="en-US" sz="2400" dirty="0"/>
              <a:t>-- Proposed standard (NPRM) on occupational exposure to tuberculosis.</a:t>
            </a:r>
          </a:p>
          <a:p>
            <a:pPr>
              <a:lnSpc>
                <a:spcPct val="90000"/>
              </a:lnSpc>
            </a:pPr>
            <a:endParaRPr lang="en-US" altLang="en-US" sz="2400" b="1" i="1" dirty="0"/>
          </a:p>
          <a:p>
            <a:pPr>
              <a:lnSpc>
                <a:spcPct val="90000"/>
              </a:lnSpc>
            </a:pPr>
            <a:r>
              <a:rPr lang="en-US" altLang="en-US" sz="2400" b="1" i="1" dirty="0"/>
              <a:t>December 31, 2003</a:t>
            </a:r>
            <a:r>
              <a:rPr lang="en-US" altLang="en-US" sz="2400" dirty="0"/>
              <a:t> -- OSHA terminates rulemaking and revokes 29 CFR 1910.139 (respiratory protection against tuberculosis)</a:t>
            </a:r>
          </a:p>
          <a:p>
            <a:pPr>
              <a:lnSpc>
                <a:spcPct val="90000"/>
              </a:lnSpc>
            </a:pPr>
            <a:endParaRPr lang="en-US" altLang="en-US" sz="2400" dirty="0"/>
          </a:p>
          <a:p>
            <a:pPr>
              <a:lnSpc>
                <a:spcPct val="90000"/>
              </a:lnSpc>
            </a:pPr>
            <a:r>
              <a:rPr lang="en-US" altLang="en-US" sz="2400" b="1" i="1" dirty="0"/>
              <a:t>March 2, 2004</a:t>
            </a:r>
            <a:r>
              <a:rPr lang="en-US" altLang="en-US" sz="2400" i="1" dirty="0"/>
              <a:t> </a:t>
            </a:r>
            <a:r>
              <a:rPr lang="en-US" altLang="en-US" sz="2400" dirty="0"/>
              <a:t>– NCDOL adopts revocation of 1910.139, effective 6/30/04.</a:t>
            </a:r>
          </a:p>
        </p:txBody>
      </p:sp>
    </p:spTree>
    <p:extLst>
      <p:ext uri="{BB962C8B-B14F-4D97-AF65-F5344CB8AC3E}">
        <p14:creationId xmlns:p14="http://schemas.microsoft.com/office/powerpoint/2010/main" val="1184033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D156E68-0B96-4A64-AC14-D7625D9A529F}"/>
              </a:ext>
            </a:extLst>
          </p:cNvPr>
          <p:cNvSpPr>
            <a:spLocks noGrp="1" noChangeArrowheads="1"/>
          </p:cNvSpPr>
          <p:nvPr>
            <p:ph type="title"/>
          </p:nvPr>
        </p:nvSpPr>
        <p:spPr>
          <a:xfrm>
            <a:off x="609600" y="457200"/>
            <a:ext cx="7953375" cy="638175"/>
          </a:xfrm>
          <a:noFill/>
        </p:spPr>
        <p:txBody>
          <a:bodyPr lIns="90488" tIns="44450" rIns="90488" bIns="44450" anchor="ctr"/>
          <a:lstStyle/>
          <a:p>
            <a:r>
              <a:rPr lang="en-US" altLang="en-US" dirty="0"/>
              <a:t>Chronology</a:t>
            </a:r>
          </a:p>
        </p:txBody>
      </p:sp>
      <p:sp>
        <p:nvSpPr>
          <p:cNvPr id="29699" name="Rectangle 3">
            <a:extLst>
              <a:ext uri="{FF2B5EF4-FFF2-40B4-BE49-F238E27FC236}">
                <a16:creationId xmlns:a16="http://schemas.microsoft.com/office/drawing/2014/main" id="{81F0F39C-1C40-4851-BF4D-BA2D624C6AD9}"/>
              </a:ext>
            </a:extLst>
          </p:cNvPr>
          <p:cNvSpPr>
            <a:spLocks noGrp="1" noChangeArrowheads="1"/>
          </p:cNvSpPr>
          <p:nvPr>
            <p:ph type="body" idx="1"/>
          </p:nvPr>
        </p:nvSpPr>
        <p:spPr>
          <a:xfrm>
            <a:off x="533400" y="1447800"/>
            <a:ext cx="7900988" cy="4311650"/>
          </a:xfrm>
          <a:noFill/>
        </p:spPr>
        <p:txBody>
          <a:bodyPr lIns="90488" tIns="44450" rIns="90488" bIns="44450"/>
          <a:lstStyle/>
          <a:p>
            <a:pPr>
              <a:buClr>
                <a:srgbClr val="910023"/>
              </a:buClr>
            </a:pPr>
            <a:r>
              <a:rPr lang="en-US" altLang="en-US" sz="2400" b="1" i="1" dirty="0"/>
              <a:t>June 30, 2015 </a:t>
            </a:r>
            <a:r>
              <a:rPr lang="en-US" altLang="en-US" sz="2400" dirty="0"/>
              <a:t>– OSHA introduces CPL 02-02-078: Inspection Procedures for Occupational Exposure to Tuberculosis which replaces CPL 02.106. </a:t>
            </a:r>
          </a:p>
          <a:p>
            <a:endParaRPr lang="en-US" altLang="en-US" sz="2400" dirty="0"/>
          </a:p>
          <a:p>
            <a:r>
              <a:rPr lang="en-US" altLang="en-US" sz="2400" b="1" i="1" dirty="0"/>
              <a:t>September 9, 2015</a:t>
            </a:r>
            <a:r>
              <a:rPr lang="en-US" altLang="en-US" sz="2400" dirty="0"/>
              <a:t> – NCDOL adopts CPL 02-02-078, which provides guidance to the CSHO for Tuberculosis inspections. </a:t>
            </a:r>
            <a:endParaRPr lang="en-US" altLang="en-US" sz="2400" b="1" i="1" dirty="0"/>
          </a:p>
        </p:txBody>
      </p:sp>
    </p:spTree>
    <p:extLst>
      <p:ext uri="{BB962C8B-B14F-4D97-AF65-F5344CB8AC3E}">
        <p14:creationId xmlns:p14="http://schemas.microsoft.com/office/powerpoint/2010/main" val="25474828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C2B5E11-2DA3-4059-8FA4-5FB6A4E4F1EF}"/>
              </a:ext>
            </a:extLst>
          </p:cNvPr>
          <p:cNvSpPr>
            <a:spLocks noGrp="1" noChangeArrowheads="1"/>
          </p:cNvSpPr>
          <p:nvPr>
            <p:ph type="title"/>
          </p:nvPr>
        </p:nvSpPr>
        <p:spPr>
          <a:xfrm>
            <a:off x="609600" y="486155"/>
            <a:ext cx="7953375" cy="643766"/>
          </a:xfrm>
          <a:noFill/>
        </p:spPr>
        <p:txBody>
          <a:bodyPr lIns="90488" tIns="44450" rIns="90488" bIns="44450" anchor="ctr"/>
          <a:lstStyle/>
          <a:p>
            <a:r>
              <a:rPr lang="en-US" altLang="en-US" dirty="0"/>
              <a:t>OSHA Instruction CPL 02-02-078</a:t>
            </a:r>
          </a:p>
        </p:txBody>
      </p:sp>
      <p:sp>
        <p:nvSpPr>
          <p:cNvPr id="30723" name="Rectangle 3">
            <a:extLst>
              <a:ext uri="{FF2B5EF4-FFF2-40B4-BE49-F238E27FC236}">
                <a16:creationId xmlns:a16="http://schemas.microsoft.com/office/drawing/2014/main" id="{81AAD441-F71D-4A89-8E66-E45E090E3E2F}"/>
              </a:ext>
            </a:extLst>
          </p:cNvPr>
          <p:cNvSpPr>
            <a:spLocks noGrp="1" noChangeArrowheads="1"/>
          </p:cNvSpPr>
          <p:nvPr>
            <p:ph type="subTitle" idx="4294967295"/>
          </p:nvPr>
        </p:nvSpPr>
        <p:spPr>
          <a:xfrm>
            <a:off x="304800" y="1676400"/>
            <a:ext cx="8382000" cy="1752600"/>
          </a:xfrm>
          <a:noFill/>
        </p:spPr>
        <p:txBody>
          <a:bodyPr lIns="90488" tIns="44450" rIns="90488" bIns="44450"/>
          <a:lstStyle/>
          <a:p>
            <a:pPr>
              <a:buFont typeface="Wingdings" panose="05000000000000000000" pitchFamily="2" charset="2"/>
              <a:buNone/>
            </a:pPr>
            <a:r>
              <a:rPr lang="en-US" altLang="en-US" sz="4000" dirty="0">
                <a:solidFill>
                  <a:srgbClr val="012D9A"/>
                </a:solidFill>
              </a:rPr>
              <a:t>	</a:t>
            </a:r>
            <a:r>
              <a:rPr lang="en-US" altLang="en-US" sz="4000" b="1" dirty="0">
                <a:solidFill>
                  <a:srgbClr val="012D9A"/>
                </a:solidFill>
              </a:rPr>
              <a:t>Inspection Procedures for  Occupational Exposure to Tuberculosis</a:t>
            </a:r>
            <a:endParaRPr lang="en-US" altLang="en-US" sz="4000" b="1" dirty="0">
              <a:solidFill>
                <a:srgbClr val="009688"/>
              </a:solidFill>
            </a:endParaRPr>
          </a:p>
        </p:txBody>
      </p:sp>
      <p:grpSp>
        <p:nvGrpSpPr>
          <p:cNvPr id="4" name="Group 3">
            <a:extLst>
              <a:ext uri="{FF2B5EF4-FFF2-40B4-BE49-F238E27FC236}">
                <a16:creationId xmlns:a16="http://schemas.microsoft.com/office/drawing/2014/main" id="{5D999D34-C631-43B9-BA2E-7FCAB8A346ED}"/>
              </a:ext>
            </a:extLst>
          </p:cNvPr>
          <p:cNvGrpSpPr/>
          <p:nvPr/>
        </p:nvGrpSpPr>
        <p:grpSpPr>
          <a:xfrm>
            <a:off x="4800600" y="3276600"/>
            <a:ext cx="3630363" cy="2706231"/>
            <a:chOff x="4800600" y="3276600"/>
            <a:chExt cx="3630363" cy="2706231"/>
          </a:xfrm>
        </p:grpSpPr>
        <p:pic>
          <p:nvPicPr>
            <p:cNvPr id="2" name="Picture 1">
              <a:extLst>
                <a:ext uri="{FF2B5EF4-FFF2-40B4-BE49-F238E27FC236}">
                  <a16:creationId xmlns:a16="http://schemas.microsoft.com/office/drawing/2014/main" id="{A713B123-1582-44A8-8617-2EF32E5946C6}"/>
                </a:ext>
              </a:extLst>
            </p:cNvPr>
            <p:cNvPicPr>
              <a:picLocks noChangeAspect="1"/>
            </p:cNvPicPr>
            <p:nvPr/>
          </p:nvPicPr>
          <p:blipFill>
            <a:blip r:embed="rId3"/>
            <a:stretch>
              <a:fillRect/>
            </a:stretch>
          </p:blipFill>
          <p:spPr>
            <a:xfrm>
              <a:off x="4800600" y="3276600"/>
              <a:ext cx="3630363" cy="2490787"/>
            </a:xfrm>
            <a:prstGeom prst="rect">
              <a:avLst/>
            </a:prstGeom>
          </p:spPr>
        </p:pic>
        <p:sp>
          <p:nvSpPr>
            <p:cNvPr id="3" name="TextBox 2">
              <a:extLst>
                <a:ext uri="{FF2B5EF4-FFF2-40B4-BE49-F238E27FC236}">
                  <a16:creationId xmlns:a16="http://schemas.microsoft.com/office/drawing/2014/main" id="{A3E6697E-1FDE-4792-9D9F-F0FAD821ADFE}"/>
                </a:ext>
              </a:extLst>
            </p:cNvPr>
            <p:cNvSpPr txBox="1"/>
            <p:nvPr/>
          </p:nvSpPr>
          <p:spPr>
            <a:xfrm>
              <a:off x="7280343" y="5767387"/>
              <a:ext cx="1143000"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18994906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E04F6C5-7614-4648-B820-68B1B3FD4DC2}"/>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Inspection Scheduling and Scope</a:t>
            </a:r>
          </a:p>
        </p:txBody>
      </p:sp>
      <p:sp>
        <p:nvSpPr>
          <p:cNvPr id="31747" name="Rectangle 3">
            <a:extLst>
              <a:ext uri="{FF2B5EF4-FFF2-40B4-BE49-F238E27FC236}">
                <a16:creationId xmlns:a16="http://schemas.microsoft.com/office/drawing/2014/main" id="{880AB975-32B2-4B45-9623-DF01BC370D2E}"/>
              </a:ext>
            </a:extLst>
          </p:cNvPr>
          <p:cNvSpPr>
            <a:spLocks noGrp="1" noChangeArrowheads="1"/>
          </p:cNvSpPr>
          <p:nvPr>
            <p:ph type="body" idx="1"/>
          </p:nvPr>
        </p:nvSpPr>
        <p:spPr>
          <a:xfrm>
            <a:off x="533400" y="1295400"/>
            <a:ext cx="7977188" cy="4311650"/>
          </a:xfrm>
          <a:noFill/>
        </p:spPr>
        <p:txBody>
          <a:bodyPr lIns="90488" tIns="44450" rIns="90488" bIns="44450"/>
          <a:lstStyle/>
          <a:p>
            <a:r>
              <a:rPr lang="en-US" altLang="en-US" dirty="0"/>
              <a:t>Inspections conducted in response to:</a:t>
            </a:r>
          </a:p>
          <a:p>
            <a:endParaRPr lang="en-US" altLang="en-US" sz="800" dirty="0"/>
          </a:p>
          <a:p>
            <a:pPr lvl="1"/>
            <a:r>
              <a:rPr lang="en-US" altLang="en-US" dirty="0"/>
              <a:t>Valid employee complaints or referrals </a:t>
            </a:r>
          </a:p>
          <a:p>
            <a:pPr lvl="1"/>
            <a:endParaRPr lang="en-US" altLang="en-US" sz="800" dirty="0"/>
          </a:p>
          <a:p>
            <a:pPr lvl="1"/>
            <a:r>
              <a:rPr lang="en-US" altLang="en-US" dirty="0"/>
              <a:t>Related fatality/catastrophes</a:t>
            </a:r>
          </a:p>
          <a:p>
            <a:pPr lvl="1"/>
            <a:endParaRPr lang="en-US" altLang="en-US" sz="800" dirty="0"/>
          </a:p>
          <a:p>
            <a:pPr lvl="1"/>
            <a:r>
              <a:rPr lang="en-US" altLang="en-US" dirty="0"/>
              <a:t>Part of all industrial hygiene inspections in covered facilities</a:t>
            </a:r>
          </a:p>
          <a:p>
            <a:pPr lvl="1"/>
            <a:endParaRPr lang="en-US" altLang="en-US" sz="800" dirty="0"/>
          </a:p>
          <a:p>
            <a:pPr lvl="1"/>
            <a:r>
              <a:rPr lang="en-US" altLang="en-US" dirty="0"/>
              <a:t>Part of all inspections covered by </a:t>
            </a:r>
            <a:r>
              <a:rPr lang="en-US" altLang="en-US" b="1" i="1" dirty="0"/>
              <a:t>OPN 132: SEP for Log Term Care Facilities</a:t>
            </a:r>
          </a:p>
        </p:txBody>
      </p:sp>
    </p:spTree>
    <p:extLst>
      <p:ext uri="{BB962C8B-B14F-4D97-AF65-F5344CB8AC3E}">
        <p14:creationId xmlns:p14="http://schemas.microsoft.com/office/powerpoint/2010/main" val="15210132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8D8C654-0E18-49D9-AEBE-D14204E3E78F}"/>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Covered Facilities</a:t>
            </a:r>
            <a:endParaRPr lang="en-US" altLang="en-US" i="1" dirty="0"/>
          </a:p>
        </p:txBody>
      </p:sp>
      <p:sp>
        <p:nvSpPr>
          <p:cNvPr id="32771" name="Rectangle 3">
            <a:extLst>
              <a:ext uri="{FF2B5EF4-FFF2-40B4-BE49-F238E27FC236}">
                <a16:creationId xmlns:a16="http://schemas.microsoft.com/office/drawing/2014/main" id="{67F2DEC8-D7CA-492E-BC6B-7AB00A87AADE}"/>
              </a:ext>
            </a:extLst>
          </p:cNvPr>
          <p:cNvSpPr>
            <a:spLocks noGrp="1" noChangeArrowheads="1"/>
          </p:cNvSpPr>
          <p:nvPr>
            <p:ph type="body" idx="1"/>
          </p:nvPr>
        </p:nvSpPr>
        <p:spPr>
          <a:xfrm>
            <a:off x="457200" y="1219200"/>
            <a:ext cx="8077200" cy="4572000"/>
          </a:xfrm>
          <a:noFill/>
        </p:spPr>
        <p:txBody>
          <a:bodyPr lIns="90488" tIns="44450" rIns="90488" bIns="44450"/>
          <a:lstStyle/>
          <a:p>
            <a:r>
              <a:rPr lang="en-US" altLang="en-US" sz="3200" dirty="0"/>
              <a:t>Health care facilities</a:t>
            </a:r>
          </a:p>
          <a:p>
            <a:endParaRPr lang="en-US" altLang="en-US" sz="900" dirty="0"/>
          </a:p>
          <a:p>
            <a:pPr lvl="1"/>
            <a:r>
              <a:rPr lang="en-US" altLang="en-US" sz="2800" dirty="0"/>
              <a:t>Include hospitals where patients w/ confirmed or suspect TB are treated or transported</a:t>
            </a:r>
          </a:p>
          <a:p>
            <a:pPr lvl="1"/>
            <a:endParaRPr lang="en-US" altLang="en-US" sz="800" dirty="0"/>
          </a:p>
          <a:p>
            <a:pPr lvl="1"/>
            <a:r>
              <a:rPr lang="en-US" altLang="en-US" sz="2800" dirty="0"/>
              <a:t>Non-hospital health care settings</a:t>
            </a:r>
          </a:p>
          <a:p>
            <a:pPr lvl="1"/>
            <a:endParaRPr lang="en-US" altLang="en-US" sz="800" dirty="0"/>
          </a:p>
          <a:p>
            <a:pPr lvl="2"/>
            <a:r>
              <a:rPr lang="en-US" altLang="en-US" i="0" dirty="0"/>
              <a:t>Applies only to personnel present during performance of high-hazard procedures</a:t>
            </a:r>
          </a:p>
          <a:p>
            <a:pPr lvl="2"/>
            <a:endParaRPr lang="en-US" altLang="en-US" sz="800" i="0" dirty="0"/>
          </a:p>
          <a:p>
            <a:pPr lvl="2"/>
            <a:r>
              <a:rPr lang="en-US" altLang="en-US" i="0" dirty="0"/>
              <a:t>Dental personnel covered only if treat suspect or confirmed active TB patients in hospital or correctional facility</a:t>
            </a:r>
            <a:endParaRPr lang="en-US" altLang="en-US" sz="2400" i="0" dirty="0"/>
          </a:p>
        </p:txBody>
      </p:sp>
    </p:spTree>
    <p:extLst>
      <p:ext uri="{BB962C8B-B14F-4D97-AF65-F5344CB8AC3E}">
        <p14:creationId xmlns:p14="http://schemas.microsoft.com/office/powerpoint/2010/main" val="13616829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830E1AAA-4905-455D-B227-B8D05136A065}"/>
              </a:ext>
            </a:extLst>
          </p:cNvPr>
          <p:cNvSpPr>
            <a:spLocks noGrp="1" noChangeArrowheads="1"/>
          </p:cNvSpPr>
          <p:nvPr>
            <p:ph type="body" idx="1"/>
          </p:nvPr>
        </p:nvSpPr>
        <p:spPr>
          <a:xfrm>
            <a:off x="533400" y="1371600"/>
            <a:ext cx="8229600" cy="4267200"/>
          </a:xfrm>
          <a:noFill/>
        </p:spPr>
        <p:txBody>
          <a:bodyPr lIns="90488" tIns="44450" rIns="90488" bIns="44450"/>
          <a:lstStyle/>
          <a:p>
            <a:pPr>
              <a:lnSpc>
                <a:spcPct val="85000"/>
              </a:lnSpc>
              <a:spcBef>
                <a:spcPct val="15000"/>
              </a:spcBef>
              <a:buSzTx/>
            </a:pPr>
            <a:r>
              <a:rPr lang="en-US" altLang="en-US" dirty="0"/>
              <a:t>Correctional institutions</a:t>
            </a:r>
          </a:p>
          <a:p>
            <a:pPr>
              <a:lnSpc>
                <a:spcPct val="85000"/>
              </a:lnSpc>
              <a:spcBef>
                <a:spcPct val="15000"/>
              </a:spcBef>
              <a:buSzTx/>
            </a:pPr>
            <a:endParaRPr lang="en-US" altLang="en-US" sz="2400" dirty="0"/>
          </a:p>
          <a:p>
            <a:pPr>
              <a:lnSpc>
                <a:spcPct val="85000"/>
              </a:lnSpc>
              <a:spcBef>
                <a:spcPct val="15000"/>
              </a:spcBef>
              <a:buSzTx/>
            </a:pPr>
            <a:r>
              <a:rPr lang="en-US" altLang="en-US" dirty="0"/>
              <a:t>Long-term care facilities for the elderly</a:t>
            </a:r>
          </a:p>
          <a:p>
            <a:pPr>
              <a:lnSpc>
                <a:spcPct val="85000"/>
              </a:lnSpc>
              <a:spcBef>
                <a:spcPct val="15000"/>
              </a:spcBef>
              <a:buSzTx/>
            </a:pPr>
            <a:endParaRPr lang="en-US" altLang="en-US" sz="2400" dirty="0"/>
          </a:p>
          <a:p>
            <a:pPr>
              <a:lnSpc>
                <a:spcPct val="85000"/>
              </a:lnSpc>
              <a:spcBef>
                <a:spcPct val="15000"/>
              </a:spcBef>
              <a:buSzTx/>
            </a:pPr>
            <a:r>
              <a:rPr lang="en-US" altLang="en-US" dirty="0"/>
              <a:t>Homeless shelters</a:t>
            </a:r>
          </a:p>
          <a:p>
            <a:pPr>
              <a:lnSpc>
                <a:spcPct val="85000"/>
              </a:lnSpc>
              <a:spcBef>
                <a:spcPct val="15000"/>
              </a:spcBef>
              <a:buSzTx/>
            </a:pPr>
            <a:endParaRPr lang="en-US" altLang="en-US" sz="800" dirty="0"/>
          </a:p>
          <a:p>
            <a:pPr lvl="1">
              <a:lnSpc>
                <a:spcPct val="85000"/>
              </a:lnSpc>
              <a:spcBef>
                <a:spcPct val="15000"/>
              </a:spcBef>
              <a:buFont typeface="Arial" panose="020B0604020202020204" pitchFamily="34" charset="0"/>
              <a:buChar char="-"/>
            </a:pPr>
            <a:r>
              <a:rPr lang="en-US" altLang="en-US" dirty="0"/>
              <a:t>Present unique problems for protection of workers</a:t>
            </a:r>
          </a:p>
          <a:p>
            <a:pPr lvl="1">
              <a:lnSpc>
                <a:spcPct val="85000"/>
              </a:lnSpc>
              <a:spcBef>
                <a:spcPct val="15000"/>
              </a:spcBef>
              <a:buFont typeface="Arial" panose="020B0604020202020204" pitchFamily="34" charset="0"/>
              <a:buChar char="-"/>
            </a:pPr>
            <a:endParaRPr lang="en-US" altLang="en-US" sz="800" dirty="0"/>
          </a:p>
          <a:p>
            <a:pPr lvl="1">
              <a:lnSpc>
                <a:spcPct val="85000"/>
              </a:lnSpc>
              <a:spcBef>
                <a:spcPct val="15000"/>
              </a:spcBef>
              <a:buFont typeface="Arial" panose="020B0604020202020204" pitchFamily="34" charset="0"/>
              <a:buChar char="-"/>
            </a:pPr>
            <a:r>
              <a:rPr lang="en-US" altLang="en-US" dirty="0"/>
              <a:t>Must establish protocols for rapid early identification followed by immediate transfer if shelter not treating patients</a:t>
            </a:r>
          </a:p>
          <a:p>
            <a:pPr lvl="1">
              <a:lnSpc>
                <a:spcPct val="85000"/>
              </a:lnSpc>
              <a:spcBef>
                <a:spcPct val="15000"/>
              </a:spcBef>
              <a:buFont typeface="Arial" panose="020B0604020202020204" pitchFamily="34" charset="0"/>
              <a:buChar char="-"/>
            </a:pPr>
            <a:endParaRPr lang="en-US" altLang="en-US" dirty="0"/>
          </a:p>
          <a:p>
            <a:pPr>
              <a:lnSpc>
                <a:spcPct val="85000"/>
              </a:lnSpc>
              <a:spcBef>
                <a:spcPct val="15000"/>
              </a:spcBef>
              <a:buSzTx/>
            </a:pPr>
            <a:r>
              <a:rPr lang="en-US" altLang="en-US" dirty="0"/>
              <a:t>Drug treatment centers</a:t>
            </a:r>
          </a:p>
        </p:txBody>
      </p:sp>
      <p:sp>
        <p:nvSpPr>
          <p:cNvPr id="33795" name="Rectangle 5">
            <a:extLst>
              <a:ext uri="{FF2B5EF4-FFF2-40B4-BE49-F238E27FC236}">
                <a16:creationId xmlns:a16="http://schemas.microsoft.com/office/drawing/2014/main" id="{B7C99754-3D3A-45A5-87F8-6D1FE8549531}"/>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Covered Facilities</a:t>
            </a:r>
          </a:p>
        </p:txBody>
      </p:sp>
    </p:spTree>
    <p:extLst>
      <p:ext uri="{BB962C8B-B14F-4D97-AF65-F5344CB8AC3E}">
        <p14:creationId xmlns:p14="http://schemas.microsoft.com/office/powerpoint/2010/main" val="25690178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E267D3-45F2-4396-8812-4A1CF2C0B0C4}"/>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Inspection Procedures</a:t>
            </a:r>
          </a:p>
        </p:txBody>
      </p:sp>
      <p:sp>
        <p:nvSpPr>
          <p:cNvPr id="34819" name="Rectangle 3">
            <a:extLst>
              <a:ext uri="{FF2B5EF4-FFF2-40B4-BE49-F238E27FC236}">
                <a16:creationId xmlns:a16="http://schemas.microsoft.com/office/drawing/2014/main" id="{C4C192B9-5813-483A-8090-1155A4EC2882}"/>
              </a:ext>
            </a:extLst>
          </p:cNvPr>
          <p:cNvSpPr>
            <a:spLocks noGrp="1" noChangeArrowheads="1"/>
          </p:cNvSpPr>
          <p:nvPr>
            <p:ph type="body" idx="1"/>
          </p:nvPr>
        </p:nvSpPr>
        <p:spPr>
          <a:xfrm>
            <a:off x="228600" y="1295400"/>
            <a:ext cx="7977188" cy="4311650"/>
          </a:xfrm>
          <a:noFill/>
        </p:spPr>
        <p:txBody>
          <a:bodyPr lIns="90488" tIns="44450" rIns="90488" bIns="44450"/>
          <a:lstStyle/>
          <a:p>
            <a:pPr>
              <a:buFont typeface="Monotype Sorts" charset="2"/>
              <a:buChar char=" "/>
            </a:pPr>
            <a:r>
              <a:rPr lang="en-US" altLang="en-US" b="1" dirty="0"/>
              <a:t>Has the facility had a suspect or confirmed active case within previous 6 months?</a:t>
            </a:r>
          </a:p>
          <a:p>
            <a:pPr>
              <a:buFont typeface="Monotype Sorts" charset="2"/>
              <a:buChar char=" "/>
            </a:pPr>
            <a:endParaRPr lang="en-US" altLang="en-US" sz="1000" dirty="0"/>
          </a:p>
          <a:p>
            <a:pPr lvl="1">
              <a:lnSpc>
                <a:spcPct val="150000"/>
              </a:lnSpc>
              <a:buClr>
                <a:srgbClr val="910046"/>
              </a:buClr>
              <a:buFont typeface="Wingdings" panose="05000000000000000000" pitchFamily="2" charset="2"/>
              <a:buChar char="þ"/>
            </a:pPr>
            <a:r>
              <a:rPr lang="en-US" altLang="en-US" dirty="0"/>
              <a:t>No, TB enforcement procedures do </a:t>
            </a:r>
            <a:r>
              <a:rPr lang="en-US" altLang="en-US" b="1" i="1" dirty="0"/>
              <a:t>not</a:t>
            </a:r>
            <a:r>
              <a:rPr lang="en-US" altLang="en-US" b="1" dirty="0"/>
              <a:t> </a:t>
            </a:r>
            <a:r>
              <a:rPr lang="en-US" altLang="en-US" dirty="0"/>
              <a:t>apply</a:t>
            </a:r>
          </a:p>
          <a:p>
            <a:pPr lvl="1">
              <a:lnSpc>
                <a:spcPct val="150000"/>
              </a:lnSpc>
              <a:buFont typeface="Wingdings" panose="05000000000000000000" pitchFamily="2" charset="2"/>
              <a:buChar char="þ"/>
            </a:pPr>
            <a:endParaRPr lang="en-US" altLang="en-US" sz="1000" dirty="0"/>
          </a:p>
          <a:p>
            <a:pPr lvl="1">
              <a:spcBef>
                <a:spcPct val="50000"/>
              </a:spcBef>
              <a:buClr>
                <a:srgbClr val="910046"/>
              </a:buClr>
              <a:buFont typeface="Wingdings" panose="05000000000000000000" pitchFamily="2" charset="2"/>
              <a:buChar char="þ"/>
            </a:pPr>
            <a:r>
              <a:rPr lang="en-US" altLang="en-US" dirty="0"/>
              <a:t>Yes, CSHO to proceed with TB portion of inspection </a:t>
            </a:r>
          </a:p>
        </p:txBody>
      </p:sp>
    </p:spTree>
    <p:extLst>
      <p:ext uri="{BB962C8B-B14F-4D97-AF65-F5344CB8AC3E}">
        <p14:creationId xmlns:p14="http://schemas.microsoft.com/office/powerpoint/2010/main" val="27370129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0A883E1-B3D7-4E3B-B209-1564918BD7F2}"/>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Inspection Procedures</a:t>
            </a:r>
          </a:p>
        </p:txBody>
      </p:sp>
      <p:sp>
        <p:nvSpPr>
          <p:cNvPr id="35843" name="Rectangle 3">
            <a:extLst>
              <a:ext uri="{FF2B5EF4-FFF2-40B4-BE49-F238E27FC236}">
                <a16:creationId xmlns:a16="http://schemas.microsoft.com/office/drawing/2014/main" id="{AF35475F-3EE3-47FB-82E4-624271FEA192}"/>
              </a:ext>
            </a:extLst>
          </p:cNvPr>
          <p:cNvSpPr>
            <a:spLocks noGrp="1" noChangeArrowheads="1"/>
          </p:cNvSpPr>
          <p:nvPr>
            <p:ph type="body" idx="1"/>
          </p:nvPr>
        </p:nvSpPr>
        <p:spPr>
          <a:xfrm>
            <a:off x="533400" y="1295400"/>
            <a:ext cx="7977188" cy="4311650"/>
          </a:xfrm>
          <a:noFill/>
        </p:spPr>
        <p:txBody>
          <a:bodyPr lIns="90488" tIns="44450" rIns="90488" bIns="44450"/>
          <a:lstStyle/>
          <a:p>
            <a:r>
              <a:rPr lang="en-US" altLang="en-US" dirty="0"/>
              <a:t>Employer’s TB plan will be verified through employee interviews and direct observation where feasible</a:t>
            </a:r>
          </a:p>
          <a:p>
            <a:endParaRPr lang="en-US" altLang="en-US" sz="800" dirty="0"/>
          </a:p>
          <a:p>
            <a:r>
              <a:rPr lang="en-US" altLang="en-US" dirty="0"/>
              <a:t>CSHO shall use professional judgement to determine what areas shall be inspected</a:t>
            </a:r>
          </a:p>
          <a:p>
            <a:endParaRPr lang="en-US" altLang="en-US" sz="800" dirty="0"/>
          </a:p>
          <a:p>
            <a:r>
              <a:rPr lang="en-US" altLang="en-US" dirty="0"/>
              <a:t>When smoke-trail visualization tests are used</a:t>
            </a:r>
          </a:p>
          <a:p>
            <a:endParaRPr lang="en-US" altLang="en-US" sz="800" dirty="0"/>
          </a:p>
          <a:p>
            <a:pPr lvl="1"/>
            <a:r>
              <a:rPr lang="en-US" altLang="en-US" dirty="0"/>
              <a:t>Be prepared to present </a:t>
            </a:r>
          </a:p>
          <a:p>
            <a:pPr marL="457200" lvl="1" indent="0">
              <a:buNone/>
            </a:pPr>
            <a:r>
              <a:rPr lang="en-US" altLang="en-US" dirty="0"/>
              <a:t>   SDS for smoke</a:t>
            </a:r>
          </a:p>
        </p:txBody>
      </p:sp>
      <p:grpSp>
        <p:nvGrpSpPr>
          <p:cNvPr id="7" name="Group 6">
            <a:extLst>
              <a:ext uri="{FF2B5EF4-FFF2-40B4-BE49-F238E27FC236}">
                <a16:creationId xmlns:a16="http://schemas.microsoft.com/office/drawing/2014/main" id="{B2C66B77-1C1C-40BE-B849-84524B3D714E}"/>
              </a:ext>
            </a:extLst>
          </p:cNvPr>
          <p:cNvGrpSpPr/>
          <p:nvPr/>
        </p:nvGrpSpPr>
        <p:grpSpPr>
          <a:xfrm>
            <a:off x="5459506" y="4267200"/>
            <a:ext cx="2312894" cy="1721672"/>
            <a:chOff x="5459506" y="4267200"/>
            <a:chExt cx="2312894" cy="1721672"/>
          </a:xfrm>
        </p:grpSpPr>
        <p:pic>
          <p:nvPicPr>
            <p:cNvPr id="5" name="Picture 4" descr="A picture containing indoor, sitting, table, knife&#10;&#10;Description automatically generated">
              <a:extLst>
                <a:ext uri="{FF2B5EF4-FFF2-40B4-BE49-F238E27FC236}">
                  <a16:creationId xmlns:a16="http://schemas.microsoft.com/office/drawing/2014/main" id="{FBC819B4-5E3C-466E-AAB9-38BBC3097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267200"/>
              <a:ext cx="2286000" cy="1714500"/>
            </a:xfrm>
            <a:prstGeom prst="rect">
              <a:avLst/>
            </a:prstGeom>
          </p:spPr>
        </p:pic>
        <p:sp>
          <p:nvSpPr>
            <p:cNvPr id="6" name="TextBox 5">
              <a:extLst>
                <a:ext uri="{FF2B5EF4-FFF2-40B4-BE49-F238E27FC236}">
                  <a16:creationId xmlns:a16="http://schemas.microsoft.com/office/drawing/2014/main" id="{3CF242A6-1B1C-4A3B-B48F-043C866A9FD5}"/>
                </a:ext>
              </a:extLst>
            </p:cNvPr>
            <p:cNvSpPr txBox="1"/>
            <p:nvPr/>
          </p:nvSpPr>
          <p:spPr>
            <a:xfrm>
              <a:off x="5459506" y="5773428"/>
              <a:ext cx="1143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7363298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436602"/>
            <a:ext cx="8610600" cy="553998"/>
          </a:xfrm>
        </p:spPr>
        <p:txBody>
          <a:bodyPr/>
          <a:lstStyle/>
          <a:p>
            <a:r>
              <a:rPr lang="en-US" altLang="en-US" dirty="0">
                <a:latin typeface="Arial Narrow" panose="020B0606020202030204" pitchFamily="34" charset="0"/>
                <a:cs typeface="Arial" panose="020B0604020202020204" pitchFamily="34" charset="0"/>
              </a:rPr>
              <a:t>Reported TB Cases United States, 1990</a:t>
            </a:r>
            <a:r>
              <a:rPr lang="en-US" dirty="0">
                <a:latin typeface="Arial Narrow" panose="020B0606020202030204" pitchFamily="34" charset="0"/>
              </a:rPr>
              <a:t>-</a:t>
            </a:r>
            <a:r>
              <a:rPr lang="en-US" altLang="en-US" dirty="0">
                <a:latin typeface="Arial Narrow" panose="020B0606020202030204" pitchFamily="34" charset="0"/>
                <a:cs typeface="Arial" panose="020B0604020202020204" pitchFamily="34" charset="0"/>
              </a:rPr>
              <a:t>2017</a:t>
            </a:r>
            <a:endParaRPr lang="en-US" altLang="en-US" dirty="0">
              <a:latin typeface="Arial Narrow" panose="020B0606020202030204" pitchFamily="34" charset="0"/>
            </a:endParaRPr>
          </a:p>
        </p:txBody>
      </p:sp>
      <p:sp>
        <p:nvSpPr>
          <p:cNvPr id="11267" name="Text Placeholder 3"/>
          <p:cNvSpPr>
            <a:spLocks noGrp="1"/>
          </p:cNvSpPr>
          <p:nvPr>
            <p:ph idx="1"/>
          </p:nvPr>
        </p:nvSpPr>
        <p:spPr>
          <a:xfrm>
            <a:off x="6161321" y="5689600"/>
            <a:ext cx="2819400" cy="381000"/>
          </a:xfrm>
        </p:spPr>
        <p:txBody>
          <a:bodyPr/>
          <a:lstStyle/>
          <a:p>
            <a:pPr>
              <a:buFont typeface="Wingdings" panose="05000000000000000000" pitchFamily="2" charset="2"/>
              <a:buNone/>
            </a:pPr>
            <a:r>
              <a:rPr lang="en-US" altLang="en-US" sz="1200" dirty="0">
                <a:solidFill>
                  <a:schemeClr val="tx2"/>
                </a:solidFill>
              </a:rPr>
              <a:t>*Updated as of January 28, 2019</a:t>
            </a:r>
          </a:p>
        </p:txBody>
      </p:sp>
      <p:sp>
        <p:nvSpPr>
          <p:cNvPr id="8" name="TextBox 7"/>
          <p:cNvSpPr txBox="1"/>
          <p:nvPr/>
        </p:nvSpPr>
        <p:spPr>
          <a:xfrm rot="5400000">
            <a:off x="4595861" y="4210616"/>
            <a:ext cx="553998" cy="2862322"/>
          </a:xfrm>
          <a:prstGeom prst="rect">
            <a:avLst/>
          </a:prstGeom>
          <a:noFill/>
        </p:spPr>
        <p:txBody>
          <a:bodyPr vert="vert270">
            <a:spAutoFit/>
          </a:bodyPr>
          <a:lstStyle/>
          <a:p>
            <a:pPr algn="ctr">
              <a:defRPr/>
            </a:pPr>
            <a:r>
              <a:rPr lang="en-US" sz="2400" b="1" u="none" dirty="0">
                <a:solidFill>
                  <a:schemeClr val="tx2"/>
                </a:solidFill>
                <a:latin typeface="+mj-lt"/>
              </a:rPr>
              <a:t>Year</a:t>
            </a:r>
          </a:p>
        </p:txBody>
      </p:sp>
      <p:graphicFrame>
        <p:nvGraphicFramePr>
          <p:cNvPr id="2" name="Chart 5"/>
          <p:cNvGraphicFramePr>
            <a:graphicFrameLocks/>
          </p:cNvGraphicFramePr>
          <p:nvPr/>
        </p:nvGraphicFramePr>
        <p:xfrm>
          <a:off x="379198" y="1260442"/>
          <a:ext cx="8089478"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7535" y="1586617"/>
            <a:ext cx="553998" cy="2862322"/>
          </a:xfrm>
          <a:prstGeom prst="rect">
            <a:avLst/>
          </a:prstGeom>
          <a:noFill/>
        </p:spPr>
        <p:txBody>
          <a:bodyPr vert="vert270">
            <a:spAutoFit/>
          </a:bodyPr>
          <a:lstStyle/>
          <a:p>
            <a:pPr algn="ctr">
              <a:defRPr/>
            </a:pPr>
            <a:r>
              <a:rPr lang="en-US" sz="2400" b="1" u="none" dirty="0">
                <a:solidFill>
                  <a:schemeClr val="tx2"/>
                </a:solidFill>
                <a:latin typeface="+mj-lt"/>
              </a:rPr>
              <a:t>Cases</a:t>
            </a:r>
          </a:p>
        </p:txBody>
      </p:sp>
      <p:sp>
        <p:nvSpPr>
          <p:cNvPr id="4" name="TextBox 3"/>
          <p:cNvSpPr txBox="1"/>
          <p:nvPr/>
        </p:nvSpPr>
        <p:spPr>
          <a:xfrm>
            <a:off x="6934200" y="4424351"/>
            <a:ext cx="1508746" cy="246221"/>
          </a:xfrm>
          <a:prstGeom prst="rect">
            <a:avLst/>
          </a:prstGeom>
          <a:noFill/>
        </p:spPr>
        <p:txBody>
          <a:bodyPr wrap="none" rtlCol="0">
            <a:spAutoFit/>
          </a:bodyPr>
          <a:lstStyle/>
          <a:p>
            <a:r>
              <a:rPr lang="en-US" sz="1000" b="1" u="none" dirty="0">
                <a:latin typeface="+mj-lt"/>
              </a:rPr>
              <a:t>NCDOL Photo Library</a:t>
            </a:r>
          </a:p>
        </p:txBody>
      </p:sp>
    </p:spTree>
    <p:extLst>
      <p:ext uri="{BB962C8B-B14F-4D97-AF65-F5344CB8AC3E}">
        <p14:creationId xmlns:p14="http://schemas.microsoft.com/office/powerpoint/2010/main" val="15350778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90C-5177-4625-A09C-51E00A3C2CB5}"/>
              </a:ext>
            </a:extLst>
          </p:cNvPr>
          <p:cNvSpPr>
            <a:spLocks noGrp="1"/>
          </p:cNvSpPr>
          <p:nvPr>
            <p:ph type="title"/>
          </p:nvPr>
        </p:nvSpPr>
        <p:spPr/>
        <p:txBody>
          <a:bodyPr/>
          <a:lstStyle/>
          <a:p>
            <a:r>
              <a:rPr lang="en-US" dirty="0"/>
              <a:t>CSHO Protection</a:t>
            </a:r>
          </a:p>
        </p:txBody>
      </p:sp>
      <p:sp>
        <p:nvSpPr>
          <p:cNvPr id="3" name="Content Placeholder 2">
            <a:extLst>
              <a:ext uri="{FF2B5EF4-FFF2-40B4-BE49-F238E27FC236}">
                <a16:creationId xmlns:a16="http://schemas.microsoft.com/office/drawing/2014/main" id="{49863B26-B221-4E85-8CFF-5DB976064550}"/>
              </a:ext>
            </a:extLst>
          </p:cNvPr>
          <p:cNvSpPr>
            <a:spLocks noGrp="1"/>
          </p:cNvSpPr>
          <p:nvPr>
            <p:ph idx="1"/>
          </p:nvPr>
        </p:nvSpPr>
        <p:spPr/>
        <p:txBody>
          <a:bodyPr/>
          <a:lstStyle/>
          <a:p>
            <a:r>
              <a:rPr lang="en-US" dirty="0"/>
              <a:t>Use professional judgement and extreme caution to avoid potential exposure</a:t>
            </a:r>
          </a:p>
          <a:p>
            <a:endParaRPr lang="en-US" sz="800" dirty="0"/>
          </a:p>
          <a:p>
            <a:r>
              <a:rPr lang="en-US" dirty="0"/>
              <a:t>Generally should not enter airborne infection isolation rooms (AIIRs)</a:t>
            </a:r>
          </a:p>
          <a:p>
            <a:endParaRPr lang="en-US" sz="800" dirty="0"/>
          </a:p>
          <a:p>
            <a:r>
              <a:rPr lang="en-US" dirty="0"/>
              <a:t>If you must enter, comply with facility-imposed PPE</a:t>
            </a:r>
          </a:p>
          <a:p>
            <a:endParaRPr lang="en-US" sz="800" dirty="0"/>
          </a:p>
          <a:p>
            <a:pPr lvl="1"/>
            <a:r>
              <a:rPr lang="en-US" dirty="0"/>
              <a:t>With at least a half-mask negative pressure respirator with an N95 filter</a:t>
            </a:r>
          </a:p>
          <a:p>
            <a:pPr lvl="1"/>
            <a:endParaRPr lang="en-US" sz="800" dirty="0"/>
          </a:p>
          <a:p>
            <a:pPr lvl="1"/>
            <a:r>
              <a:rPr lang="en-US" dirty="0"/>
              <a:t>Wash hands afterwards with soap &amp; water</a:t>
            </a:r>
          </a:p>
        </p:txBody>
      </p:sp>
    </p:spTree>
    <p:extLst>
      <p:ext uri="{BB962C8B-B14F-4D97-AF65-F5344CB8AC3E}">
        <p14:creationId xmlns:p14="http://schemas.microsoft.com/office/powerpoint/2010/main" val="31439060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EAF88A0-408F-4C5A-9226-5DD5CA526C85}"/>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Citation Policy</a:t>
            </a:r>
          </a:p>
        </p:txBody>
      </p:sp>
      <p:sp>
        <p:nvSpPr>
          <p:cNvPr id="36867" name="Rectangle 3">
            <a:extLst>
              <a:ext uri="{FF2B5EF4-FFF2-40B4-BE49-F238E27FC236}">
                <a16:creationId xmlns:a16="http://schemas.microsoft.com/office/drawing/2014/main" id="{1F73F176-8BBA-495C-A299-2FAABF27653D}"/>
              </a:ext>
            </a:extLst>
          </p:cNvPr>
          <p:cNvSpPr>
            <a:spLocks noGrp="1" noChangeArrowheads="1"/>
          </p:cNvSpPr>
          <p:nvPr>
            <p:ph type="body" idx="1"/>
          </p:nvPr>
        </p:nvSpPr>
        <p:spPr>
          <a:xfrm>
            <a:off x="533400" y="1219200"/>
            <a:ext cx="8305800" cy="4343400"/>
          </a:xfrm>
          <a:noFill/>
        </p:spPr>
        <p:txBody>
          <a:bodyPr lIns="90488" tIns="44450" rIns="90488" bIns="44450"/>
          <a:lstStyle/>
          <a:p>
            <a:pPr>
              <a:spcBef>
                <a:spcPct val="15000"/>
              </a:spcBef>
            </a:pPr>
            <a:r>
              <a:rPr lang="en-US" altLang="en-US" dirty="0"/>
              <a:t>Employers who have employees occupationally exposed to TB must comply with the following provisions:</a:t>
            </a:r>
          </a:p>
          <a:p>
            <a:pPr>
              <a:spcBef>
                <a:spcPct val="15000"/>
              </a:spcBef>
            </a:pPr>
            <a:endParaRPr lang="en-US" altLang="en-US" sz="800" dirty="0"/>
          </a:p>
          <a:p>
            <a:pPr lvl="1">
              <a:lnSpc>
                <a:spcPct val="110000"/>
              </a:lnSpc>
              <a:spcBef>
                <a:spcPct val="15000"/>
              </a:spcBef>
            </a:pPr>
            <a:r>
              <a:rPr lang="en-US" altLang="en-US" sz="2000" dirty="0"/>
              <a:t>NCGS 95-129(1) -- </a:t>
            </a:r>
            <a:r>
              <a:rPr lang="en-US" altLang="en-US" sz="2000" i="1" dirty="0"/>
              <a:t>General Duty Clause</a:t>
            </a:r>
          </a:p>
          <a:p>
            <a:pPr lvl="1">
              <a:lnSpc>
                <a:spcPct val="110000"/>
              </a:lnSpc>
              <a:spcBef>
                <a:spcPct val="15000"/>
              </a:spcBef>
            </a:pPr>
            <a:r>
              <a:rPr lang="en-US" altLang="en-US" sz="2000" dirty="0"/>
              <a:t>29 CFR 1910.132 – </a:t>
            </a:r>
            <a:r>
              <a:rPr lang="en-US" altLang="en-US" sz="2000" i="1" dirty="0"/>
              <a:t>Personal Protective Equipment</a:t>
            </a:r>
          </a:p>
          <a:p>
            <a:pPr lvl="1">
              <a:lnSpc>
                <a:spcPct val="110000"/>
              </a:lnSpc>
              <a:spcBef>
                <a:spcPct val="15000"/>
              </a:spcBef>
            </a:pPr>
            <a:r>
              <a:rPr lang="en-US" altLang="en-US" sz="2000" dirty="0"/>
              <a:t>29 CFR 1910.139 -- </a:t>
            </a:r>
            <a:r>
              <a:rPr lang="en-US" altLang="en-US" sz="2000" i="1" dirty="0"/>
              <a:t>Respiratory Protection</a:t>
            </a:r>
          </a:p>
          <a:p>
            <a:pPr lvl="1">
              <a:lnSpc>
                <a:spcPct val="110000"/>
              </a:lnSpc>
              <a:spcBef>
                <a:spcPct val="15000"/>
              </a:spcBef>
            </a:pPr>
            <a:r>
              <a:rPr lang="en-US" altLang="en-US" sz="2000" dirty="0"/>
              <a:t>29 CFR 1910.145 --</a:t>
            </a:r>
            <a:r>
              <a:rPr lang="en-US" altLang="en-US" sz="2000" i="1" dirty="0"/>
              <a:t> Accident Prevention Signs and Tags</a:t>
            </a:r>
            <a:endParaRPr lang="en-US" altLang="en-US" sz="2000" dirty="0"/>
          </a:p>
          <a:p>
            <a:pPr lvl="1">
              <a:lnSpc>
                <a:spcPct val="110000"/>
              </a:lnSpc>
              <a:spcBef>
                <a:spcPct val="15000"/>
              </a:spcBef>
            </a:pPr>
            <a:r>
              <a:rPr lang="en-US" altLang="en-US" sz="2000" dirty="0"/>
              <a:t>29 CFR 1910.1020 -- </a:t>
            </a:r>
            <a:r>
              <a:rPr lang="en-US" altLang="en-US" sz="2000" i="1" dirty="0"/>
              <a:t>Access to Employee Exposure </a:t>
            </a:r>
          </a:p>
          <a:p>
            <a:pPr lvl="1">
              <a:lnSpc>
                <a:spcPct val="110000"/>
              </a:lnSpc>
              <a:spcBef>
                <a:spcPct val="15000"/>
              </a:spcBef>
              <a:buFont typeface="Symbol" panose="05050102010706020507" pitchFamily="18" charset="2"/>
              <a:buNone/>
            </a:pPr>
            <a:r>
              <a:rPr lang="en-US" altLang="en-US" sz="2000" i="1" dirty="0"/>
              <a:t>   and Medical Records</a:t>
            </a:r>
            <a:endParaRPr lang="en-US" altLang="en-US" sz="2000" dirty="0"/>
          </a:p>
          <a:p>
            <a:pPr lvl="1">
              <a:lnSpc>
                <a:spcPct val="110000"/>
              </a:lnSpc>
              <a:spcBef>
                <a:spcPct val="15000"/>
              </a:spcBef>
            </a:pPr>
            <a:r>
              <a:rPr lang="en-US" altLang="en-US" sz="2000" dirty="0"/>
              <a:t>29 CFR 1904 -- </a:t>
            </a:r>
            <a:r>
              <a:rPr lang="en-US" altLang="en-US" sz="2000" i="1" dirty="0"/>
              <a:t>Recording &amp; Reporting Occupational </a:t>
            </a:r>
          </a:p>
          <a:p>
            <a:pPr lvl="1">
              <a:lnSpc>
                <a:spcPct val="110000"/>
              </a:lnSpc>
              <a:spcBef>
                <a:spcPct val="15000"/>
              </a:spcBef>
              <a:buFont typeface="Symbol" panose="05050102010706020507" pitchFamily="18" charset="2"/>
              <a:buNone/>
            </a:pPr>
            <a:r>
              <a:rPr lang="en-US" altLang="en-US" sz="2000" i="1" dirty="0"/>
              <a:t>   Injuries &amp; Illnesses</a:t>
            </a:r>
          </a:p>
        </p:txBody>
      </p:sp>
    </p:spTree>
    <p:extLst>
      <p:ext uri="{BB962C8B-B14F-4D97-AF65-F5344CB8AC3E}">
        <p14:creationId xmlns:p14="http://schemas.microsoft.com/office/powerpoint/2010/main" val="17610170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2661664-2EF1-423C-97DA-F802FCCA9883}"/>
              </a:ext>
            </a:extLst>
          </p:cNvPr>
          <p:cNvSpPr>
            <a:spLocks noGrp="1" noChangeArrowheads="1"/>
          </p:cNvSpPr>
          <p:nvPr>
            <p:ph type="body" idx="1"/>
          </p:nvPr>
        </p:nvSpPr>
        <p:spPr>
          <a:xfrm>
            <a:off x="533400" y="1219200"/>
            <a:ext cx="7848600" cy="4525963"/>
          </a:xfrm>
        </p:spPr>
        <p:txBody>
          <a:bodyPr/>
          <a:lstStyle/>
          <a:p>
            <a:pPr marL="398463" indent="-398463"/>
            <a:r>
              <a:rPr lang="en-US" altLang="en-US" b="1" dirty="0"/>
              <a:t>NCGS: 95-129(1)</a:t>
            </a:r>
            <a:endParaRPr lang="en-US" altLang="en-US" sz="3200" u="sng" dirty="0"/>
          </a:p>
          <a:p>
            <a:pPr marL="398463" indent="-398463"/>
            <a:endParaRPr lang="en-US" altLang="en-US" sz="800" u="sng" dirty="0"/>
          </a:p>
          <a:p>
            <a:pPr marL="798513" lvl="1"/>
            <a:r>
              <a:rPr lang="en-US" altLang="en-US" dirty="0"/>
              <a:t>Each employer shall furnish to each of his employees conditions of employment and a place of employment which are free from recognized hazards that are causing or are likely to cause death or serious physical harm to his employees.</a:t>
            </a:r>
          </a:p>
        </p:txBody>
      </p:sp>
      <p:sp>
        <p:nvSpPr>
          <p:cNvPr id="37891" name="Rectangle 3">
            <a:extLst>
              <a:ext uri="{FF2B5EF4-FFF2-40B4-BE49-F238E27FC236}">
                <a16:creationId xmlns:a16="http://schemas.microsoft.com/office/drawing/2014/main" id="{B9CF8D05-6D12-48E3-990A-40A0A9D66F28}"/>
              </a:ext>
            </a:extLst>
          </p:cNvPr>
          <p:cNvSpPr>
            <a:spLocks noGrp="1" noChangeArrowheads="1"/>
          </p:cNvSpPr>
          <p:nvPr>
            <p:ph type="title"/>
          </p:nvPr>
        </p:nvSpPr>
        <p:spPr>
          <a:xfrm>
            <a:off x="609600" y="533400"/>
            <a:ext cx="8229600" cy="549275"/>
          </a:xfrm>
          <a:noFill/>
        </p:spPr>
        <p:txBody>
          <a:bodyPr/>
          <a:lstStyle/>
          <a:p>
            <a:r>
              <a:rPr lang="en-US" altLang="en-US" dirty="0"/>
              <a:t>General Duty Clause </a:t>
            </a:r>
          </a:p>
        </p:txBody>
      </p:sp>
      <p:pic>
        <p:nvPicPr>
          <p:cNvPr id="5" name="Picture 4">
            <a:extLst>
              <a:ext uri="{FF2B5EF4-FFF2-40B4-BE49-F238E27FC236}">
                <a16:creationId xmlns:a16="http://schemas.microsoft.com/office/drawing/2014/main" id="{598EDCBF-B194-43F3-9D4C-2BBF6B765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762863"/>
            <a:ext cx="3162300" cy="2117870"/>
          </a:xfrm>
          <a:prstGeom prst="rect">
            <a:avLst/>
          </a:prstGeom>
        </p:spPr>
      </p:pic>
    </p:spTree>
    <p:extLst>
      <p:ext uri="{BB962C8B-B14F-4D97-AF65-F5344CB8AC3E}">
        <p14:creationId xmlns:p14="http://schemas.microsoft.com/office/powerpoint/2010/main" val="6534773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25E2FF-FFDC-40BE-B499-318F446E5BAE}"/>
              </a:ext>
            </a:extLst>
          </p:cNvPr>
          <p:cNvSpPr>
            <a:spLocks noGrp="1" noChangeArrowheads="1"/>
          </p:cNvSpPr>
          <p:nvPr>
            <p:ph type="title"/>
          </p:nvPr>
        </p:nvSpPr>
        <p:spPr>
          <a:xfrm>
            <a:off x="457200" y="503238"/>
            <a:ext cx="7953375" cy="1125537"/>
          </a:xfrm>
          <a:noFill/>
        </p:spPr>
        <p:txBody>
          <a:bodyPr lIns="90488" tIns="44450" rIns="90488" bIns="44450" anchor="ctr"/>
          <a:lstStyle/>
          <a:p>
            <a:r>
              <a:rPr lang="en-US" altLang="en-US" dirty="0"/>
              <a:t>General Duty Clause Violation</a:t>
            </a:r>
            <a:br>
              <a:rPr lang="en-US" altLang="en-US" sz="3200" dirty="0"/>
            </a:br>
            <a:endParaRPr lang="en-US" altLang="en-US" sz="3200" dirty="0"/>
          </a:p>
        </p:txBody>
      </p:sp>
      <p:sp>
        <p:nvSpPr>
          <p:cNvPr id="38915" name="Rectangle 3">
            <a:extLst>
              <a:ext uri="{FF2B5EF4-FFF2-40B4-BE49-F238E27FC236}">
                <a16:creationId xmlns:a16="http://schemas.microsoft.com/office/drawing/2014/main" id="{AD76C8BF-E5E4-4A07-BDD5-B0C80CFFA680}"/>
              </a:ext>
            </a:extLst>
          </p:cNvPr>
          <p:cNvSpPr>
            <a:spLocks noGrp="1" noChangeArrowheads="1"/>
          </p:cNvSpPr>
          <p:nvPr>
            <p:ph type="body" idx="1"/>
          </p:nvPr>
        </p:nvSpPr>
        <p:spPr>
          <a:xfrm>
            <a:off x="457200" y="1295400"/>
            <a:ext cx="8077200" cy="4572000"/>
          </a:xfrm>
          <a:noFill/>
        </p:spPr>
        <p:txBody>
          <a:bodyPr lIns="90488" tIns="44450" rIns="90488" bIns="44450"/>
          <a:lstStyle/>
          <a:p>
            <a:pPr marL="609600" indent="-609600">
              <a:lnSpc>
                <a:spcPct val="90000"/>
              </a:lnSpc>
              <a:spcBef>
                <a:spcPct val="40000"/>
              </a:spcBef>
              <a:buSzPct val="95000"/>
            </a:pPr>
            <a:r>
              <a:rPr lang="en-US" altLang="en-US" b="1" dirty="0"/>
              <a:t>Four Required Elements</a:t>
            </a:r>
          </a:p>
          <a:p>
            <a:pPr marL="609600" indent="-609600">
              <a:lnSpc>
                <a:spcPct val="90000"/>
              </a:lnSpc>
              <a:spcBef>
                <a:spcPct val="40000"/>
              </a:spcBef>
              <a:buSzPct val="95000"/>
            </a:pPr>
            <a:endParaRPr lang="en-US" altLang="en-US" sz="800" b="1" dirty="0"/>
          </a:p>
          <a:p>
            <a:pPr lvl="1">
              <a:lnSpc>
                <a:spcPct val="90000"/>
              </a:lnSpc>
              <a:spcBef>
                <a:spcPct val="40000"/>
              </a:spcBef>
              <a:buSzPct val="95000"/>
              <a:buFont typeface="Wingdings" panose="05000000000000000000" pitchFamily="2" charset="2"/>
              <a:buAutoNum type="arabicParenR"/>
            </a:pPr>
            <a:r>
              <a:rPr lang="en-US" altLang="en-US" dirty="0"/>
              <a:t>The employer failed to keep the workplace free of a </a:t>
            </a:r>
            <a:r>
              <a:rPr lang="en-US" altLang="en-US" b="1" dirty="0"/>
              <a:t>hazard to which employees </a:t>
            </a:r>
            <a:r>
              <a:rPr lang="en-US" altLang="en-US" dirty="0"/>
              <a:t>of that employer </a:t>
            </a:r>
            <a:r>
              <a:rPr lang="en-US" altLang="en-US" b="1" dirty="0"/>
              <a:t>were exposed</a:t>
            </a:r>
            <a:r>
              <a:rPr lang="en-US" altLang="en-US" dirty="0"/>
              <a:t>;</a:t>
            </a:r>
          </a:p>
          <a:p>
            <a:pPr lvl="1">
              <a:lnSpc>
                <a:spcPct val="90000"/>
              </a:lnSpc>
              <a:spcBef>
                <a:spcPct val="40000"/>
              </a:spcBef>
              <a:buSzPct val="95000"/>
              <a:buFont typeface="Wingdings" panose="05000000000000000000" pitchFamily="2" charset="2"/>
              <a:buAutoNum type="arabicParenR"/>
            </a:pPr>
            <a:endParaRPr lang="en-US" altLang="en-US" sz="800" dirty="0"/>
          </a:p>
          <a:p>
            <a:pPr lvl="1">
              <a:lnSpc>
                <a:spcPct val="90000"/>
              </a:lnSpc>
              <a:spcBef>
                <a:spcPct val="40000"/>
              </a:spcBef>
              <a:buSzPct val="95000"/>
              <a:buFont typeface="Wingdings" panose="05000000000000000000" pitchFamily="2" charset="2"/>
              <a:buAutoNum type="arabicParenR"/>
            </a:pPr>
            <a:r>
              <a:rPr lang="en-US" altLang="en-US" dirty="0"/>
              <a:t>The hazard was </a:t>
            </a:r>
            <a:r>
              <a:rPr lang="en-US" altLang="en-US" b="1" dirty="0"/>
              <a:t>recognized</a:t>
            </a:r>
            <a:r>
              <a:rPr lang="en-US" altLang="en-US" dirty="0"/>
              <a:t> in the industry;</a:t>
            </a:r>
          </a:p>
          <a:p>
            <a:pPr lvl="1">
              <a:lnSpc>
                <a:spcPct val="90000"/>
              </a:lnSpc>
              <a:spcBef>
                <a:spcPct val="40000"/>
              </a:spcBef>
              <a:buSzPct val="95000"/>
              <a:buFont typeface="Wingdings" panose="05000000000000000000" pitchFamily="2" charset="2"/>
              <a:buAutoNum type="arabicParenR"/>
            </a:pPr>
            <a:endParaRPr lang="en-US" altLang="en-US" sz="800" dirty="0"/>
          </a:p>
          <a:p>
            <a:pPr lvl="1">
              <a:lnSpc>
                <a:spcPct val="90000"/>
              </a:lnSpc>
              <a:spcBef>
                <a:spcPct val="40000"/>
              </a:spcBef>
              <a:buSzPct val="95000"/>
              <a:buFont typeface="Wingdings" panose="05000000000000000000" pitchFamily="2" charset="2"/>
              <a:buAutoNum type="arabicParenR"/>
            </a:pPr>
            <a:r>
              <a:rPr lang="en-US" altLang="en-US" dirty="0"/>
              <a:t>The hazard was causing or likely to cause </a:t>
            </a:r>
            <a:r>
              <a:rPr lang="en-US" altLang="en-US" b="1" dirty="0"/>
              <a:t>death or serious physical harm</a:t>
            </a:r>
            <a:r>
              <a:rPr lang="en-US" altLang="en-US" dirty="0"/>
              <a:t>; </a:t>
            </a:r>
            <a:r>
              <a:rPr lang="en-US" altLang="en-US" b="1" i="1" dirty="0"/>
              <a:t>and </a:t>
            </a:r>
          </a:p>
          <a:p>
            <a:pPr lvl="1">
              <a:lnSpc>
                <a:spcPct val="90000"/>
              </a:lnSpc>
              <a:spcBef>
                <a:spcPct val="40000"/>
              </a:spcBef>
              <a:buSzPct val="95000"/>
              <a:buFont typeface="Wingdings" panose="05000000000000000000" pitchFamily="2" charset="2"/>
              <a:buAutoNum type="arabicParenR"/>
            </a:pPr>
            <a:endParaRPr lang="en-US" altLang="en-US" sz="800" b="1" i="1" dirty="0"/>
          </a:p>
          <a:p>
            <a:pPr lvl="1">
              <a:lnSpc>
                <a:spcPct val="90000"/>
              </a:lnSpc>
              <a:spcBef>
                <a:spcPct val="40000"/>
              </a:spcBef>
              <a:buSzPct val="95000"/>
              <a:buFont typeface="Wingdings" panose="05000000000000000000" pitchFamily="2" charset="2"/>
              <a:buAutoNum type="arabicParenR"/>
            </a:pPr>
            <a:r>
              <a:rPr lang="en-US" altLang="en-US" dirty="0"/>
              <a:t>There was a </a:t>
            </a:r>
            <a:r>
              <a:rPr lang="en-US" altLang="en-US" b="1" dirty="0"/>
              <a:t>feasible and useful abatement method </a:t>
            </a:r>
            <a:r>
              <a:rPr lang="en-US" altLang="en-US" dirty="0"/>
              <a:t>to correct (abate) the hazard.</a:t>
            </a:r>
          </a:p>
        </p:txBody>
      </p:sp>
    </p:spTree>
    <p:extLst>
      <p:ext uri="{BB962C8B-B14F-4D97-AF65-F5344CB8AC3E}">
        <p14:creationId xmlns:p14="http://schemas.microsoft.com/office/powerpoint/2010/main" val="34199876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B5558C8-3011-4E39-B546-E721FA69DF32}"/>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Invoking the General Duty Clause</a:t>
            </a:r>
          </a:p>
        </p:txBody>
      </p:sp>
      <p:sp>
        <p:nvSpPr>
          <p:cNvPr id="39939" name="Rectangle 3">
            <a:extLst>
              <a:ext uri="{FF2B5EF4-FFF2-40B4-BE49-F238E27FC236}">
                <a16:creationId xmlns:a16="http://schemas.microsoft.com/office/drawing/2014/main" id="{6643A860-B068-4B3A-9900-BAD726DFECF1}"/>
              </a:ext>
            </a:extLst>
          </p:cNvPr>
          <p:cNvSpPr>
            <a:spLocks noGrp="1" noChangeArrowheads="1"/>
          </p:cNvSpPr>
          <p:nvPr>
            <p:ph type="body" idx="1"/>
          </p:nvPr>
        </p:nvSpPr>
        <p:spPr>
          <a:xfrm>
            <a:off x="533400" y="1295400"/>
            <a:ext cx="7977188" cy="3630613"/>
          </a:xfrm>
          <a:noFill/>
        </p:spPr>
        <p:txBody>
          <a:bodyPr lIns="90488" tIns="44450" rIns="90488" bIns="44450"/>
          <a:lstStyle/>
          <a:p>
            <a:r>
              <a:rPr lang="en-US" altLang="en-US" sz="3200" dirty="0"/>
              <a:t>The basis of a </a:t>
            </a:r>
            <a:r>
              <a:rPr lang="en-US" altLang="en-US" sz="3200" b="1" dirty="0"/>
              <a:t>General Duty Clause</a:t>
            </a:r>
            <a:r>
              <a:rPr lang="en-US" altLang="en-US" sz="3200" dirty="0"/>
              <a:t> violation is exposure to the hazard, not the absence of a particular abatement method.</a:t>
            </a:r>
          </a:p>
        </p:txBody>
      </p:sp>
      <p:pic>
        <p:nvPicPr>
          <p:cNvPr id="39940" name="Picture 5">
            <a:extLst>
              <a:ext uri="{FF2B5EF4-FFF2-40B4-BE49-F238E27FC236}">
                <a16:creationId xmlns:a16="http://schemas.microsoft.com/office/drawing/2014/main" id="{DDA7A4A9-2A58-4BB0-A46A-995C02EC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24200"/>
            <a:ext cx="2184400" cy="2667000"/>
          </a:xfrm>
          <a:prstGeom prst="rect">
            <a:avLst/>
          </a:prstGeom>
          <a:noFill/>
          <a:ln w="12700">
            <a:solidFill>
              <a:srgbClr val="EAEAEA"/>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129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6EC8EFD-A496-4BFD-B29B-5D147FAB283D}"/>
              </a:ext>
            </a:extLst>
          </p:cNvPr>
          <p:cNvSpPr>
            <a:spLocks noGrp="1" noChangeArrowheads="1"/>
          </p:cNvSpPr>
          <p:nvPr>
            <p:ph type="title"/>
          </p:nvPr>
        </p:nvSpPr>
        <p:spPr>
          <a:xfrm>
            <a:off x="457200" y="609600"/>
            <a:ext cx="8686800" cy="473075"/>
          </a:xfrm>
        </p:spPr>
        <p:txBody>
          <a:bodyPr/>
          <a:lstStyle/>
          <a:p>
            <a:r>
              <a:rPr lang="en-US" altLang="en-US" sz="3100" dirty="0"/>
              <a:t>Recognizing Exposure to a Serious Hazard</a:t>
            </a:r>
          </a:p>
        </p:txBody>
      </p:sp>
      <p:sp>
        <p:nvSpPr>
          <p:cNvPr id="40963" name="Rectangle 3">
            <a:extLst>
              <a:ext uri="{FF2B5EF4-FFF2-40B4-BE49-F238E27FC236}">
                <a16:creationId xmlns:a16="http://schemas.microsoft.com/office/drawing/2014/main" id="{69CA7C7A-14D7-4120-BC23-14FF577F1458}"/>
              </a:ext>
            </a:extLst>
          </p:cNvPr>
          <p:cNvSpPr>
            <a:spLocks noGrp="1" noChangeArrowheads="1"/>
          </p:cNvSpPr>
          <p:nvPr>
            <p:ph type="body" idx="1"/>
          </p:nvPr>
        </p:nvSpPr>
        <p:spPr>
          <a:xfrm>
            <a:off x="533400" y="1295400"/>
            <a:ext cx="7977188" cy="4311650"/>
          </a:xfrm>
        </p:spPr>
        <p:txBody>
          <a:bodyPr/>
          <a:lstStyle/>
          <a:p>
            <a:pPr>
              <a:spcAft>
                <a:spcPct val="50000"/>
              </a:spcAft>
            </a:pPr>
            <a:r>
              <a:rPr lang="en-US" altLang="en-US" dirty="0"/>
              <a:t>Employers with employees working in one of the high risk occupational settings,</a:t>
            </a:r>
          </a:p>
          <a:p>
            <a:pPr>
              <a:lnSpc>
                <a:spcPct val="80000"/>
              </a:lnSpc>
              <a:spcAft>
                <a:spcPct val="50000"/>
              </a:spcAft>
            </a:pPr>
            <a:endParaRPr lang="en-US" altLang="en-US" sz="1600" dirty="0"/>
          </a:p>
          <a:p>
            <a:pPr>
              <a:spcAft>
                <a:spcPct val="50000"/>
              </a:spcAft>
            </a:pPr>
            <a:r>
              <a:rPr lang="en-US" altLang="en-US" dirty="0"/>
              <a:t>When employees not provided with appropriate protection, </a:t>
            </a:r>
            <a:r>
              <a:rPr lang="en-US" altLang="en-US" b="1" i="1" dirty="0"/>
              <a:t>and </a:t>
            </a:r>
          </a:p>
          <a:p>
            <a:pPr>
              <a:lnSpc>
                <a:spcPct val="80000"/>
              </a:lnSpc>
              <a:spcAft>
                <a:spcPct val="50000"/>
              </a:spcAft>
            </a:pPr>
            <a:endParaRPr lang="en-US" altLang="en-US" sz="1600" b="1" i="1" dirty="0"/>
          </a:p>
          <a:p>
            <a:pPr>
              <a:lnSpc>
                <a:spcPct val="80000"/>
              </a:lnSpc>
              <a:spcAft>
                <a:spcPct val="50000"/>
              </a:spcAft>
            </a:pPr>
            <a:r>
              <a:rPr lang="en-US" altLang="en-US" dirty="0"/>
              <a:t>Who have occupational exposure to TB</a:t>
            </a:r>
          </a:p>
        </p:txBody>
      </p:sp>
    </p:spTree>
    <p:extLst>
      <p:ext uri="{BB962C8B-B14F-4D97-AF65-F5344CB8AC3E}">
        <p14:creationId xmlns:p14="http://schemas.microsoft.com/office/powerpoint/2010/main" val="30860758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1AF9150-6026-4FFD-9FAE-FAE6B4FCE70D}"/>
              </a:ext>
            </a:extLst>
          </p:cNvPr>
          <p:cNvSpPr>
            <a:spLocks noGrp="1" noChangeArrowheads="1"/>
          </p:cNvSpPr>
          <p:nvPr>
            <p:ph type="title"/>
          </p:nvPr>
        </p:nvSpPr>
        <p:spPr>
          <a:xfrm>
            <a:off x="533400" y="609600"/>
            <a:ext cx="8029575" cy="487363"/>
          </a:xfrm>
        </p:spPr>
        <p:txBody>
          <a:bodyPr/>
          <a:lstStyle/>
          <a:p>
            <a:r>
              <a:rPr lang="en-US" altLang="en-US" sz="3200" dirty="0"/>
              <a:t>Occupational Exposure to Tuberculosis</a:t>
            </a:r>
          </a:p>
        </p:txBody>
      </p:sp>
      <p:sp>
        <p:nvSpPr>
          <p:cNvPr id="41987" name="Rectangle 3">
            <a:extLst>
              <a:ext uri="{FF2B5EF4-FFF2-40B4-BE49-F238E27FC236}">
                <a16:creationId xmlns:a16="http://schemas.microsoft.com/office/drawing/2014/main" id="{56A9902C-0486-4B9E-BDB3-E445534F8DA4}"/>
              </a:ext>
            </a:extLst>
          </p:cNvPr>
          <p:cNvSpPr>
            <a:spLocks noGrp="1" noChangeArrowheads="1"/>
          </p:cNvSpPr>
          <p:nvPr>
            <p:ph type="body" idx="1"/>
          </p:nvPr>
        </p:nvSpPr>
        <p:spPr>
          <a:xfrm>
            <a:off x="533400" y="1371600"/>
            <a:ext cx="8001000" cy="4311650"/>
          </a:xfrm>
        </p:spPr>
        <p:txBody>
          <a:bodyPr/>
          <a:lstStyle/>
          <a:p>
            <a:pPr>
              <a:lnSpc>
                <a:spcPct val="90000"/>
              </a:lnSpc>
              <a:spcAft>
                <a:spcPct val="50000"/>
              </a:spcAft>
            </a:pPr>
            <a:r>
              <a:rPr lang="en-US" altLang="en-US" dirty="0"/>
              <a:t>Exposure to exhaled air of an individual with suspected or confirmed pulmonary TB disease, </a:t>
            </a:r>
            <a:r>
              <a:rPr lang="en-US" altLang="en-US" b="1" i="1" dirty="0"/>
              <a:t>or</a:t>
            </a:r>
          </a:p>
          <a:p>
            <a:pPr>
              <a:lnSpc>
                <a:spcPct val="90000"/>
              </a:lnSpc>
              <a:spcAft>
                <a:spcPct val="50000"/>
              </a:spcAft>
            </a:pPr>
            <a:endParaRPr lang="en-US" altLang="en-US" sz="1200" b="1" i="1" dirty="0"/>
          </a:p>
          <a:p>
            <a:pPr>
              <a:lnSpc>
                <a:spcPct val="90000"/>
              </a:lnSpc>
              <a:spcAft>
                <a:spcPct val="50000"/>
              </a:spcAft>
            </a:pPr>
            <a:r>
              <a:rPr lang="en-US" altLang="en-US" dirty="0"/>
              <a:t>Employee exposure without appropriate protection to a high hazard procedure performed on individual with suspected or confirmed infectious TB disease and which has potential to generate infectious airborne droplet nuclei.</a:t>
            </a:r>
          </a:p>
        </p:txBody>
      </p:sp>
    </p:spTree>
    <p:extLst>
      <p:ext uri="{BB962C8B-B14F-4D97-AF65-F5344CB8AC3E}">
        <p14:creationId xmlns:p14="http://schemas.microsoft.com/office/powerpoint/2010/main" val="37364721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196684F-F75A-4574-8976-35DA5B51D8CC}"/>
              </a:ext>
            </a:extLst>
          </p:cNvPr>
          <p:cNvSpPr>
            <a:spLocks noGrp="1" noChangeArrowheads="1"/>
          </p:cNvSpPr>
          <p:nvPr>
            <p:ph type="title"/>
          </p:nvPr>
        </p:nvSpPr>
        <p:spPr>
          <a:xfrm>
            <a:off x="609600" y="533400"/>
            <a:ext cx="7953375" cy="549275"/>
          </a:xfrm>
          <a:noFill/>
        </p:spPr>
        <p:txBody>
          <a:bodyPr lIns="90488" tIns="44450" rIns="90488" bIns="44450" anchor="ctr"/>
          <a:lstStyle/>
          <a:p>
            <a:r>
              <a:rPr lang="en-US" altLang="en-US" dirty="0"/>
              <a:t>High Hazard Procedures</a:t>
            </a:r>
          </a:p>
        </p:txBody>
      </p:sp>
      <p:sp>
        <p:nvSpPr>
          <p:cNvPr id="43011" name="Rectangle 3">
            <a:extLst>
              <a:ext uri="{FF2B5EF4-FFF2-40B4-BE49-F238E27FC236}">
                <a16:creationId xmlns:a16="http://schemas.microsoft.com/office/drawing/2014/main" id="{CF6B7411-E783-4FC6-804C-704D87051459}"/>
              </a:ext>
            </a:extLst>
          </p:cNvPr>
          <p:cNvSpPr>
            <a:spLocks noGrp="1" noChangeArrowheads="1"/>
          </p:cNvSpPr>
          <p:nvPr>
            <p:ph type="body" idx="1"/>
          </p:nvPr>
        </p:nvSpPr>
        <p:spPr>
          <a:xfrm>
            <a:off x="533400" y="1371600"/>
            <a:ext cx="7977188" cy="4311650"/>
          </a:xfrm>
          <a:noFill/>
        </p:spPr>
        <p:txBody>
          <a:bodyPr lIns="90488" tIns="44450" rIns="90488" bIns="44450"/>
          <a:lstStyle/>
          <a:p>
            <a:pPr>
              <a:spcAft>
                <a:spcPct val="45000"/>
              </a:spcAft>
            </a:pPr>
            <a:r>
              <a:rPr lang="en-US" altLang="en-US" dirty="0"/>
              <a:t>Aerosolized medication treatment</a:t>
            </a:r>
          </a:p>
          <a:p>
            <a:pPr>
              <a:lnSpc>
                <a:spcPct val="85000"/>
              </a:lnSpc>
              <a:spcAft>
                <a:spcPct val="45000"/>
              </a:spcAft>
            </a:pPr>
            <a:r>
              <a:rPr lang="en-US" altLang="en-US" dirty="0"/>
              <a:t>Bronchoscopy</a:t>
            </a:r>
          </a:p>
          <a:p>
            <a:pPr>
              <a:lnSpc>
                <a:spcPct val="85000"/>
              </a:lnSpc>
              <a:spcAft>
                <a:spcPct val="45000"/>
              </a:spcAft>
            </a:pPr>
            <a:r>
              <a:rPr lang="en-US" altLang="en-US" dirty="0"/>
              <a:t>Sputum induction</a:t>
            </a:r>
          </a:p>
          <a:p>
            <a:pPr>
              <a:lnSpc>
                <a:spcPct val="85000"/>
              </a:lnSpc>
              <a:spcAft>
                <a:spcPct val="45000"/>
              </a:spcAft>
            </a:pPr>
            <a:r>
              <a:rPr lang="en-US" altLang="en-US" dirty="0"/>
              <a:t>Endotracheal intubation and suctioning procedures</a:t>
            </a:r>
          </a:p>
          <a:p>
            <a:pPr>
              <a:lnSpc>
                <a:spcPct val="85000"/>
              </a:lnSpc>
              <a:spcAft>
                <a:spcPct val="45000"/>
              </a:spcAft>
            </a:pPr>
            <a:r>
              <a:rPr lang="en-US" altLang="en-US" dirty="0"/>
              <a:t>Emergency dental procedures</a:t>
            </a:r>
          </a:p>
          <a:p>
            <a:pPr>
              <a:lnSpc>
                <a:spcPct val="85000"/>
              </a:lnSpc>
              <a:spcAft>
                <a:spcPct val="45000"/>
              </a:spcAft>
            </a:pPr>
            <a:r>
              <a:rPr lang="en-US" altLang="en-US" dirty="0"/>
              <a:t>Endoscopic procedures</a:t>
            </a:r>
          </a:p>
          <a:p>
            <a:pPr>
              <a:lnSpc>
                <a:spcPct val="85000"/>
              </a:lnSpc>
              <a:spcAft>
                <a:spcPct val="45000"/>
              </a:spcAft>
            </a:pPr>
            <a:r>
              <a:rPr lang="en-US" altLang="en-US" dirty="0"/>
              <a:t>Autopsies conducted in hospitals</a:t>
            </a:r>
          </a:p>
        </p:txBody>
      </p:sp>
    </p:spTree>
    <p:extLst>
      <p:ext uri="{BB962C8B-B14F-4D97-AF65-F5344CB8AC3E}">
        <p14:creationId xmlns:p14="http://schemas.microsoft.com/office/powerpoint/2010/main" val="17154429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8BE36AC-F022-4BA9-A2F9-263D12401A43}"/>
              </a:ext>
            </a:extLst>
          </p:cNvPr>
          <p:cNvSpPr>
            <a:spLocks noGrp="1" noChangeArrowheads="1"/>
          </p:cNvSpPr>
          <p:nvPr>
            <p:ph type="title"/>
          </p:nvPr>
        </p:nvSpPr>
        <p:spPr>
          <a:xfrm>
            <a:off x="533400" y="533400"/>
            <a:ext cx="8258175" cy="549275"/>
          </a:xfrm>
          <a:noFill/>
        </p:spPr>
        <p:txBody>
          <a:bodyPr lIns="90488" tIns="44450" rIns="90488" bIns="44450" anchor="ctr"/>
          <a:lstStyle/>
          <a:p>
            <a:r>
              <a:rPr lang="en-US" altLang="en-US" sz="3200" dirty="0"/>
              <a:t>Feasible and Useful Abatement Methods</a:t>
            </a:r>
          </a:p>
        </p:txBody>
      </p:sp>
      <p:sp>
        <p:nvSpPr>
          <p:cNvPr id="44035" name="Rectangle 3">
            <a:extLst>
              <a:ext uri="{FF2B5EF4-FFF2-40B4-BE49-F238E27FC236}">
                <a16:creationId xmlns:a16="http://schemas.microsoft.com/office/drawing/2014/main" id="{C4CFAEE5-882D-4A42-AE86-E3F309F70C69}"/>
              </a:ext>
            </a:extLst>
          </p:cNvPr>
          <p:cNvSpPr>
            <a:spLocks noGrp="1" noChangeArrowheads="1"/>
          </p:cNvSpPr>
          <p:nvPr>
            <p:ph type="body" idx="1"/>
          </p:nvPr>
        </p:nvSpPr>
        <p:spPr>
          <a:xfrm>
            <a:off x="457200" y="1295400"/>
            <a:ext cx="7977188" cy="4311650"/>
          </a:xfrm>
          <a:noFill/>
        </p:spPr>
        <p:txBody>
          <a:bodyPr lIns="90488" tIns="44450" rIns="90488" bIns="44450"/>
          <a:lstStyle/>
          <a:p>
            <a:pPr>
              <a:spcBef>
                <a:spcPct val="50000"/>
              </a:spcBef>
            </a:pPr>
            <a:r>
              <a:rPr lang="en-US" altLang="en-US" dirty="0"/>
              <a:t>Early identification of patient/client </a:t>
            </a:r>
          </a:p>
          <a:p>
            <a:pPr lvl="1">
              <a:spcBef>
                <a:spcPct val="50000"/>
              </a:spcBef>
            </a:pPr>
            <a:r>
              <a:rPr lang="en-US" altLang="en-US" dirty="0"/>
              <a:t>Employer must implement a protocol for early identification of individuals with active TB</a:t>
            </a:r>
          </a:p>
          <a:p>
            <a:pPr lvl="1">
              <a:spcBef>
                <a:spcPct val="50000"/>
              </a:spcBef>
            </a:pPr>
            <a:r>
              <a:rPr lang="en-US" altLang="en-US" dirty="0"/>
              <a:t>Program must identify and characterize each area within the facility </a:t>
            </a:r>
          </a:p>
          <a:p>
            <a:pPr lvl="1">
              <a:spcBef>
                <a:spcPct val="50000"/>
              </a:spcBef>
            </a:pPr>
            <a:r>
              <a:rPr lang="en-US" altLang="en-US" dirty="0"/>
              <a:t>Characteristics of effective TB IC program (see Table 3, CDC Guidelines)</a:t>
            </a:r>
          </a:p>
        </p:txBody>
      </p:sp>
      <p:pic>
        <p:nvPicPr>
          <p:cNvPr id="44036" name="Picture 6" descr="See full size image">
            <a:hlinkClick r:id="rId3"/>
            <a:extLst>
              <a:ext uri="{FF2B5EF4-FFF2-40B4-BE49-F238E27FC236}">
                <a16:creationId xmlns:a16="http://schemas.microsoft.com/office/drawing/2014/main" id="{6D3A3B48-0E18-49ED-A0B0-B95E14C1F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72000"/>
            <a:ext cx="1279525" cy="1295400"/>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04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E342-92D6-4CC3-865C-DB35237E3B35}"/>
              </a:ext>
            </a:extLst>
          </p:cNvPr>
          <p:cNvSpPr>
            <a:spLocks noGrp="1"/>
          </p:cNvSpPr>
          <p:nvPr>
            <p:ph type="title"/>
          </p:nvPr>
        </p:nvSpPr>
        <p:spPr/>
        <p:txBody>
          <a:bodyPr/>
          <a:lstStyle/>
          <a:p>
            <a:r>
              <a:rPr lang="en-US" dirty="0"/>
              <a:t>Inspection Procedures	</a:t>
            </a:r>
          </a:p>
        </p:txBody>
      </p:sp>
      <p:sp>
        <p:nvSpPr>
          <p:cNvPr id="3" name="Content Placeholder 2">
            <a:extLst>
              <a:ext uri="{FF2B5EF4-FFF2-40B4-BE49-F238E27FC236}">
                <a16:creationId xmlns:a16="http://schemas.microsoft.com/office/drawing/2014/main" id="{6F760A76-6B9A-46B2-B05F-2E8CA44CD64A}"/>
              </a:ext>
            </a:extLst>
          </p:cNvPr>
          <p:cNvSpPr>
            <a:spLocks noGrp="1"/>
          </p:cNvSpPr>
          <p:nvPr>
            <p:ph idx="1"/>
          </p:nvPr>
        </p:nvSpPr>
        <p:spPr>
          <a:xfrm>
            <a:off x="609600" y="1295400"/>
            <a:ext cx="8001000" cy="4953000"/>
          </a:xfrm>
        </p:spPr>
        <p:txBody>
          <a:bodyPr/>
          <a:lstStyle/>
          <a:p>
            <a:r>
              <a:rPr lang="en-US" dirty="0"/>
              <a:t>CSHOs should evaluate the following</a:t>
            </a:r>
          </a:p>
          <a:p>
            <a:endParaRPr lang="en-US" sz="800" dirty="0"/>
          </a:p>
          <a:p>
            <a:pPr lvl="1"/>
            <a:r>
              <a:rPr lang="en-US" dirty="0"/>
              <a:t>TB Infection Control Program</a:t>
            </a:r>
          </a:p>
          <a:p>
            <a:pPr lvl="1"/>
            <a:endParaRPr lang="en-US" sz="800" dirty="0"/>
          </a:p>
          <a:p>
            <a:pPr lvl="1"/>
            <a:r>
              <a:rPr lang="en-US" dirty="0"/>
              <a:t>TB Risk Assessment for incoming patients</a:t>
            </a:r>
          </a:p>
          <a:p>
            <a:pPr lvl="1"/>
            <a:endParaRPr lang="en-US" sz="800" dirty="0"/>
          </a:p>
          <a:p>
            <a:pPr lvl="1"/>
            <a:r>
              <a:rPr lang="en-US" dirty="0"/>
              <a:t>Medical Surveillance of Employees</a:t>
            </a:r>
          </a:p>
          <a:p>
            <a:pPr lvl="1"/>
            <a:endParaRPr lang="en-US" sz="800" dirty="0"/>
          </a:p>
          <a:p>
            <a:pPr lvl="2"/>
            <a:r>
              <a:rPr lang="en-US" dirty="0"/>
              <a:t>Initial testing</a:t>
            </a:r>
          </a:p>
          <a:p>
            <a:pPr lvl="2"/>
            <a:r>
              <a:rPr lang="en-US" dirty="0"/>
              <a:t>Periodic evaluations</a:t>
            </a:r>
          </a:p>
          <a:p>
            <a:pPr lvl="2"/>
            <a:endParaRPr lang="en-US" sz="800" dirty="0"/>
          </a:p>
          <a:p>
            <a:pPr lvl="1"/>
            <a:r>
              <a:rPr lang="en-US" dirty="0"/>
              <a:t>Case Management for infected employees</a:t>
            </a:r>
          </a:p>
          <a:p>
            <a:pPr lvl="1"/>
            <a:endParaRPr lang="en-US" sz="800" dirty="0"/>
          </a:p>
          <a:p>
            <a:pPr lvl="1"/>
            <a:r>
              <a:rPr lang="en-US" dirty="0"/>
              <a:t>Education and Training</a:t>
            </a:r>
          </a:p>
          <a:p>
            <a:pPr lvl="1"/>
            <a:endParaRPr lang="en-US" sz="800" dirty="0"/>
          </a:p>
          <a:p>
            <a:pPr lvl="1"/>
            <a:r>
              <a:rPr lang="en-US" dirty="0"/>
              <a:t>Engineering Controls</a:t>
            </a:r>
          </a:p>
          <a:p>
            <a:pPr lvl="1"/>
            <a:endParaRPr lang="en-US" dirty="0"/>
          </a:p>
        </p:txBody>
      </p:sp>
      <p:pic>
        <p:nvPicPr>
          <p:cNvPr id="9" name="Picture 8">
            <a:extLst>
              <a:ext uri="{FF2B5EF4-FFF2-40B4-BE49-F238E27FC236}">
                <a16:creationId xmlns:a16="http://schemas.microsoft.com/office/drawing/2014/main" id="{29334302-FF99-4EC0-93DA-10186A197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24600" y="4495800"/>
            <a:ext cx="1930400" cy="1447800"/>
          </a:xfrm>
          <a:prstGeom prst="rect">
            <a:avLst/>
          </a:prstGeom>
        </p:spPr>
      </p:pic>
      <p:sp>
        <p:nvSpPr>
          <p:cNvPr id="10" name="TextBox 9">
            <a:extLst>
              <a:ext uri="{FF2B5EF4-FFF2-40B4-BE49-F238E27FC236}">
                <a16:creationId xmlns:a16="http://schemas.microsoft.com/office/drawing/2014/main" id="{368BED54-CCB8-42B5-AD2A-B6C3A40CCC2E}"/>
              </a:ext>
            </a:extLst>
          </p:cNvPr>
          <p:cNvSpPr txBox="1"/>
          <p:nvPr/>
        </p:nvSpPr>
        <p:spPr>
          <a:xfrm>
            <a:off x="7112000" y="5758636"/>
            <a:ext cx="1143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19680288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85717" y="323659"/>
            <a:ext cx="8458200" cy="628650"/>
          </a:xfrm>
        </p:spPr>
        <p:txBody>
          <a:bodyPr>
            <a:normAutofit/>
          </a:bodyPr>
          <a:lstStyle/>
          <a:p>
            <a:pPr>
              <a:lnSpc>
                <a:spcPts val="4200"/>
              </a:lnSpc>
              <a:defRPr/>
            </a:pPr>
            <a:r>
              <a:rPr lang="en-US" dirty="0">
                <a:latin typeface="Arial Narrow" panose="020B0606020202030204" pitchFamily="34" charset="0"/>
              </a:rPr>
              <a:t>TB Morbidity </a:t>
            </a:r>
            <a:r>
              <a:rPr lang="en-US" dirty="0">
                <a:latin typeface="Arial Narrow" panose="020B0606020202030204" pitchFamily="34" charset="0"/>
                <a:cs typeface="Arial" panose="020B0604020202020204" pitchFamily="34" charset="0"/>
              </a:rPr>
              <a:t>-</a:t>
            </a:r>
            <a:r>
              <a:rPr lang="en-US" dirty="0">
                <a:latin typeface="Arial Narrow" panose="020B0606020202030204" pitchFamily="34" charset="0"/>
              </a:rPr>
              <a:t> United States, 2009 - 2017</a:t>
            </a:r>
          </a:p>
        </p:txBody>
      </p:sp>
      <p:sp>
        <p:nvSpPr>
          <p:cNvPr id="13349" name="Text Placeholder 6"/>
          <p:cNvSpPr>
            <a:spLocks noGrp="1"/>
          </p:cNvSpPr>
          <p:nvPr>
            <p:ph type="body" sz="quarter" idx="4294967295"/>
          </p:nvPr>
        </p:nvSpPr>
        <p:spPr>
          <a:xfrm>
            <a:off x="533400" y="5689600"/>
            <a:ext cx="4419600" cy="609600"/>
          </a:xfrm>
        </p:spPr>
        <p:txBody>
          <a:bodyPr/>
          <a:lstStyle/>
          <a:p>
            <a:pPr>
              <a:buFont typeface="Wingdings" panose="05000000000000000000" pitchFamily="2" charset="2"/>
              <a:buNone/>
            </a:pPr>
            <a:r>
              <a:rPr lang="en-US" altLang="en-US" sz="1200" dirty="0"/>
              <a:t>*Cases per 100,000. Updated as of January 28, 2019</a:t>
            </a:r>
          </a:p>
        </p:txBody>
      </p:sp>
      <p:sp>
        <p:nvSpPr>
          <p:cNvPr id="2" name="TextBox 1"/>
          <p:cNvSpPr txBox="1"/>
          <p:nvPr/>
        </p:nvSpPr>
        <p:spPr>
          <a:xfrm>
            <a:off x="6781800" y="5717401"/>
            <a:ext cx="1905000" cy="276999"/>
          </a:xfrm>
          <a:prstGeom prst="rect">
            <a:avLst/>
          </a:prstGeom>
          <a:noFill/>
        </p:spPr>
        <p:txBody>
          <a:bodyPr wrap="square" rtlCol="0">
            <a:spAutoFit/>
          </a:bodyPr>
          <a:lstStyle/>
          <a:p>
            <a:r>
              <a:rPr lang="en-US" sz="1200" b="1" u="none" dirty="0">
                <a:latin typeface="+mj-lt"/>
              </a:rPr>
              <a:t>NCDOL Photo Library</a:t>
            </a:r>
          </a:p>
        </p:txBody>
      </p:sp>
      <p:graphicFrame>
        <p:nvGraphicFramePr>
          <p:cNvPr id="3" name="Table 2">
            <a:extLst>
              <a:ext uri="{FF2B5EF4-FFF2-40B4-BE49-F238E27FC236}">
                <a16:creationId xmlns:a16="http://schemas.microsoft.com/office/drawing/2014/main" id="{8F9D0B85-F0C8-41B3-8ADC-D7E1B8A97BA9}"/>
              </a:ext>
            </a:extLst>
          </p:cNvPr>
          <p:cNvGraphicFramePr>
            <a:graphicFrameLocks noGrp="1"/>
          </p:cNvGraphicFramePr>
          <p:nvPr/>
        </p:nvGraphicFramePr>
        <p:xfrm>
          <a:off x="585716" y="1143000"/>
          <a:ext cx="7948684" cy="4546602"/>
        </p:xfrm>
        <a:graphic>
          <a:graphicData uri="http://schemas.openxmlformats.org/drawingml/2006/table">
            <a:tbl>
              <a:tblPr firstRow="1" bandRow="1">
                <a:tableStyleId>{21E4AEA4-8DFA-4A89-87EB-49C32662AFE0}</a:tableStyleId>
              </a:tblPr>
              <a:tblGrid>
                <a:gridCol w="2624161">
                  <a:extLst>
                    <a:ext uri="{9D8B030D-6E8A-4147-A177-3AD203B41FA5}">
                      <a16:colId xmlns:a16="http://schemas.microsoft.com/office/drawing/2014/main" val="1787115768"/>
                    </a:ext>
                  </a:extLst>
                </a:gridCol>
                <a:gridCol w="2624161">
                  <a:extLst>
                    <a:ext uri="{9D8B030D-6E8A-4147-A177-3AD203B41FA5}">
                      <a16:colId xmlns:a16="http://schemas.microsoft.com/office/drawing/2014/main" val="2788085121"/>
                    </a:ext>
                  </a:extLst>
                </a:gridCol>
                <a:gridCol w="2700362">
                  <a:extLst>
                    <a:ext uri="{9D8B030D-6E8A-4147-A177-3AD203B41FA5}">
                      <a16:colId xmlns:a16="http://schemas.microsoft.com/office/drawing/2014/main" val="4193591311"/>
                    </a:ext>
                  </a:extLst>
                </a:gridCol>
              </a:tblGrid>
              <a:tr h="371151">
                <a:tc>
                  <a:txBody>
                    <a:bodyPr/>
                    <a:lstStyle/>
                    <a:p>
                      <a:pPr algn="ctr"/>
                      <a:r>
                        <a:rPr lang="en-US" b="1" dirty="0"/>
                        <a:t>Year</a:t>
                      </a:r>
                    </a:p>
                  </a:txBody>
                  <a:tcPr>
                    <a:solidFill>
                      <a:srgbClr val="009900"/>
                    </a:solidFill>
                  </a:tcPr>
                </a:tc>
                <a:tc>
                  <a:txBody>
                    <a:bodyPr/>
                    <a:lstStyle/>
                    <a:p>
                      <a:pPr algn="ctr"/>
                      <a:r>
                        <a:rPr lang="en-US" dirty="0"/>
                        <a:t>Number</a:t>
                      </a:r>
                    </a:p>
                  </a:txBody>
                  <a:tcPr>
                    <a:solidFill>
                      <a:srgbClr val="009900"/>
                    </a:solidFill>
                  </a:tcPr>
                </a:tc>
                <a:tc>
                  <a:txBody>
                    <a:bodyPr/>
                    <a:lstStyle/>
                    <a:p>
                      <a:pPr algn="ctr"/>
                      <a:r>
                        <a:rPr lang="en-US" dirty="0"/>
                        <a:t>Rate*</a:t>
                      </a:r>
                    </a:p>
                  </a:txBody>
                  <a:tcPr>
                    <a:solidFill>
                      <a:srgbClr val="009900"/>
                    </a:solidFill>
                  </a:tcPr>
                </a:tc>
                <a:extLst>
                  <a:ext uri="{0D108BD9-81ED-4DB2-BD59-A6C34878D82A}">
                    <a16:rowId xmlns:a16="http://schemas.microsoft.com/office/drawing/2014/main" val="1730193840"/>
                  </a:ext>
                </a:extLst>
              </a:tr>
              <a:tr h="463939">
                <a:tc>
                  <a:txBody>
                    <a:bodyPr/>
                    <a:lstStyle/>
                    <a:p>
                      <a:pPr algn="ctr"/>
                      <a:r>
                        <a:rPr lang="en-US" sz="2400" b="1" dirty="0"/>
                        <a:t>2009</a:t>
                      </a:r>
                    </a:p>
                  </a:txBody>
                  <a:tcPr>
                    <a:solidFill>
                      <a:srgbClr val="92D050"/>
                    </a:solidFill>
                  </a:tcPr>
                </a:tc>
                <a:tc>
                  <a:txBody>
                    <a:bodyPr/>
                    <a:lstStyle/>
                    <a:p>
                      <a:pPr algn="ctr"/>
                      <a:r>
                        <a:rPr lang="en-US" sz="2400" b="1" dirty="0"/>
                        <a:t>11,519</a:t>
                      </a:r>
                    </a:p>
                  </a:txBody>
                  <a:tcPr>
                    <a:solidFill>
                      <a:srgbClr val="92D050"/>
                    </a:solidFill>
                  </a:tcPr>
                </a:tc>
                <a:tc>
                  <a:txBody>
                    <a:bodyPr/>
                    <a:lstStyle/>
                    <a:p>
                      <a:pPr algn="ctr"/>
                      <a:r>
                        <a:rPr lang="en-US" sz="2400" b="1" dirty="0"/>
                        <a:t>3.8</a:t>
                      </a:r>
                    </a:p>
                  </a:txBody>
                  <a:tcPr>
                    <a:solidFill>
                      <a:srgbClr val="92D050"/>
                    </a:solidFill>
                  </a:tcPr>
                </a:tc>
                <a:extLst>
                  <a:ext uri="{0D108BD9-81ED-4DB2-BD59-A6C34878D82A}">
                    <a16:rowId xmlns:a16="http://schemas.microsoft.com/office/drawing/2014/main" val="3460173539"/>
                  </a:ext>
                </a:extLst>
              </a:tr>
              <a:tr h="463939">
                <a:tc>
                  <a:txBody>
                    <a:bodyPr/>
                    <a:lstStyle/>
                    <a:p>
                      <a:pPr algn="ctr"/>
                      <a:r>
                        <a:rPr lang="en-US" sz="2400" b="1" dirty="0"/>
                        <a:t>2010</a:t>
                      </a:r>
                    </a:p>
                  </a:txBody>
                  <a:tcPr>
                    <a:solidFill>
                      <a:srgbClr val="CCFF33"/>
                    </a:solidFill>
                  </a:tcPr>
                </a:tc>
                <a:tc>
                  <a:txBody>
                    <a:bodyPr/>
                    <a:lstStyle/>
                    <a:p>
                      <a:pPr algn="ctr"/>
                      <a:r>
                        <a:rPr lang="en-US" sz="2400" b="1" dirty="0"/>
                        <a:t>11,164</a:t>
                      </a:r>
                    </a:p>
                  </a:txBody>
                  <a:tcPr>
                    <a:solidFill>
                      <a:srgbClr val="CCFF33"/>
                    </a:solidFill>
                  </a:tcPr>
                </a:tc>
                <a:tc>
                  <a:txBody>
                    <a:bodyPr/>
                    <a:lstStyle/>
                    <a:p>
                      <a:pPr algn="ctr"/>
                      <a:r>
                        <a:rPr lang="en-US" sz="2400" b="1" dirty="0"/>
                        <a:t>3.6</a:t>
                      </a:r>
                    </a:p>
                  </a:txBody>
                  <a:tcPr>
                    <a:solidFill>
                      <a:srgbClr val="CCFF33"/>
                    </a:solidFill>
                  </a:tcPr>
                </a:tc>
                <a:extLst>
                  <a:ext uri="{0D108BD9-81ED-4DB2-BD59-A6C34878D82A}">
                    <a16:rowId xmlns:a16="http://schemas.microsoft.com/office/drawing/2014/main" val="495774281"/>
                  </a:ext>
                </a:extLst>
              </a:tr>
              <a:tr h="463939">
                <a:tc>
                  <a:txBody>
                    <a:bodyPr/>
                    <a:lstStyle/>
                    <a:p>
                      <a:pPr algn="ctr"/>
                      <a:r>
                        <a:rPr lang="en-US" sz="2400" b="1" dirty="0"/>
                        <a:t>2011</a:t>
                      </a:r>
                    </a:p>
                  </a:txBody>
                  <a:tcPr>
                    <a:solidFill>
                      <a:srgbClr val="92D050"/>
                    </a:solidFill>
                  </a:tcPr>
                </a:tc>
                <a:tc>
                  <a:txBody>
                    <a:bodyPr/>
                    <a:lstStyle/>
                    <a:p>
                      <a:pPr algn="ctr"/>
                      <a:r>
                        <a:rPr lang="en-US" sz="2400" b="1" dirty="0"/>
                        <a:t>10,509</a:t>
                      </a:r>
                    </a:p>
                  </a:txBody>
                  <a:tcPr>
                    <a:solidFill>
                      <a:srgbClr val="92D050"/>
                    </a:solidFill>
                  </a:tcPr>
                </a:tc>
                <a:tc>
                  <a:txBody>
                    <a:bodyPr/>
                    <a:lstStyle/>
                    <a:p>
                      <a:pPr algn="ctr"/>
                      <a:r>
                        <a:rPr lang="en-US" sz="2400" b="1" dirty="0"/>
                        <a:t>3.4</a:t>
                      </a:r>
                    </a:p>
                  </a:txBody>
                  <a:tcPr>
                    <a:solidFill>
                      <a:srgbClr val="92D050"/>
                    </a:solidFill>
                  </a:tcPr>
                </a:tc>
                <a:extLst>
                  <a:ext uri="{0D108BD9-81ED-4DB2-BD59-A6C34878D82A}">
                    <a16:rowId xmlns:a16="http://schemas.microsoft.com/office/drawing/2014/main" val="1492155737"/>
                  </a:ext>
                </a:extLst>
              </a:tr>
              <a:tr h="463939">
                <a:tc>
                  <a:txBody>
                    <a:bodyPr/>
                    <a:lstStyle/>
                    <a:p>
                      <a:pPr algn="ctr"/>
                      <a:r>
                        <a:rPr lang="en-US" sz="2400" b="1" dirty="0"/>
                        <a:t>2012</a:t>
                      </a:r>
                    </a:p>
                  </a:txBody>
                  <a:tcPr>
                    <a:solidFill>
                      <a:srgbClr val="CCFF33"/>
                    </a:solidFill>
                  </a:tcPr>
                </a:tc>
                <a:tc>
                  <a:txBody>
                    <a:bodyPr/>
                    <a:lstStyle/>
                    <a:p>
                      <a:pPr algn="ctr"/>
                      <a:r>
                        <a:rPr lang="en-US" sz="2400" b="1" dirty="0"/>
                        <a:t>9,940</a:t>
                      </a:r>
                    </a:p>
                  </a:txBody>
                  <a:tcPr>
                    <a:solidFill>
                      <a:srgbClr val="CCFF33"/>
                    </a:solidFill>
                  </a:tcPr>
                </a:tc>
                <a:tc>
                  <a:txBody>
                    <a:bodyPr/>
                    <a:lstStyle/>
                    <a:p>
                      <a:pPr algn="ctr"/>
                      <a:r>
                        <a:rPr lang="en-US" sz="2400" b="1" dirty="0"/>
                        <a:t>3.2</a:t>
                      </a:r>
                    </a:p>
                  </a:txBody>
                  <a:tcPr>
                    <a:solidFill>
                      <a:srgbClr val="CCFF33"/>
                    </a:solidFill>
                  </a:tcPr>
                </a:tc>
                <a:extLst>
                  <a:ext uri="{0D108BD9-81ED-4DB2-BD59-A6C34878D82A}">
                    <a16:rowId xmlns:a16="http://schemas.microsoft.com/office/drawing/2014/main" val="2430016780"/>
                  </a:ext>
                </a:extLst>
              </a:tr>
              <a:tr h="463939">
                <a:tc>
                  <a:txBody>
                    <a:bodyPr/>
                    <a:lstStyle/>
                    <a:p>
                      <a:pPr algn="ctr"/>
                      <a:r>
                        <a:rPr lang="en-US" sz="2400" b="1" dirty="0"/>
                        <a:t>2013</a:t>
                      </a:r>
                    </a:p>
                  </a:txBody>
                  <a:tcPr>
                    <a:solidFill>
                      <a:srgbClr val="92D050"/>
                    </a:solidFill>
                  </a:tcPr>
                </a:tc>
                <a:tc>
                  <a:txBody>
                    <a:bodyPr/>
                    <a:lstStyle/>
                    <a:p>
                      <a:pPr algn="ctr"/>
                      <a:r>
                        <a:rPr lang="en-US" sz="2400" b="1" dirty="0"/>
                        <a:t>9,582</a:t>
                      </a:r>
                    </a:p>
                  </a:txBody>
                  <a:tcPr>
                    <a:solidFill>
                      <a:srgbClr val="92D050"/>
                    </a:solidFill>
                  </a:tcPr>
                </a:tc>
                <a:tc>
                  <a:txBody>
                    <a:bodyPr/>
                    <a:lstStyle/>
                    <a:p>
                      <a:pPr algn="ctr"/>
                      <a:r>
                        <a:rPr lang="en-US" sz="2400" b="1" dirty="0"/>
                        <a:t>3.0</a:t>
                      </a:r>
                    </a:p>
                  </a:txBody>
                  <a:tcPr>
                    <a:solidFill>
                      <a:srgbClr val="92D050"/>
                    </a:solidFill>
                  </a:tcPr>
                </a:tc>
                <a:extLst>
                  <a:ext uri="{0D108BD9-81ED-4DB2-BD59-A6C34878D82A}">
                    <a16:rowId xmlns:a16="http://schemas.microsoft.com/office/drawing/2014/main" val="2730544755"/>
                  </a:ext>
                </a:extLst>
              </a:tr>
              <a:tr h="463939">
                <a:tc>
                  <a:txBody>
                    <a:bodyPr/>
                    <a:lstStyle/>
                    <a:p>
                      <a:pPr algn="ctr"/>
                      <a:r>
                        <a:rPr lang="en-US" sz="2400" b="1" dirty="0"/>
                        <a:t>2014</a:t>
                      </a:r>
                    </a:p>
                  </a:txBody>
                  <a:tcPr>
                    <a:solidFill>
                      <a:srgbClr val="CCFF33"/>
                    </a:solidFill>
                  </a:tcPr>
                </a:tc>
                <a:tc>
                  <a:txBody>
                    <a:bodyPr/>
                    <a:lstStyle/>
                    <a:p>
                      <a:pPr algn="ctr"/>
                      <a:r>
                        <a:rPr lang="en-US" sz="2400" b="1" dirty="0"/>
                        <a:t>9,412</a:t>
                      </a:r>
                    </a:p>
                  </a:txBody>
                  <a:tcPr>
                    <a:solidFill>
                      <a:srgbClr val="CCFF33"/>
                    </a:solidFill>
                  </a:tcPr>
                </a:tc>
                <a:tc>
                  <a:txBody>
                    <a:bodyPr/>
                    <a:lstStyle/>
                    <a:p>
                      <a:pPr algn="ctr"/>
                      <a:r>
                        <a:rPr lang="en-US" sz="2400" b="1" dirty="0"/>
                        <a:t>3.0</a:t>
                      </a:r>
                    </a:p>
                  </a:txBody>
                  <a:tcPr>
                    <a:solidFill>
                      <a:srgbClr val="CCFF33"/>
                    </a:solidFill>
                  </a:tcPr>
                </a:tc>
                <a:extLst>
                  <a:ext uri="{0D108BD9-81ED-4DB2-BD59-A6C34878D82A}">
                    <a16:rowId xmlns:a16="http://schemas.microsoft.com/office/drawing/2014/main" val="1040504076"/>
                  </a:ext>
                </a:extLst>
              </a:tr>
              <a:tr h="463939">
                <a:tc>
                  <a:txBody>
                    <a:bodyPr/>
                    <a:lstStyle/>
                    <a:p>
                      <a:pPr algn="ctr"/>
                      <a:r>
                        <a:rPr lang="en-US" sz="2400" b="1" dirty="0"/>
                        <a:t>2015</a:t>
                      </a:r>
                    </a:p>
                  </a:txBody>
                  <a:tcPr>
                    <a:solidFill>
                      <a:srgbClr val="92D050"/>
                    </a:solidFill>
                  </a:tcPr>
                </a:tc>
                <a:tc>
                  <a:txBody>
                    <a:bodyPr/>
                    <a:lstStyle/>
                    <a:p>
                      <a:pPr algn="ctr"/>
                      <a:r>
                        <a:rPr lang="en-US" sz="2400" b="1" dirty="0"/>
                        <a:t>9,547</a:t>
                      </a:r>
                    </a:p>
                  </a:txBody>
                  <a:tcPr>
                    <a:solidFill>
                      <a:srgbClr val="92D050"/>
                    </a:solidFill>
                  </a:tcPr>
                </a:tc>
                <a:tc>
                  <a:txBody>
                    <a:bodyPr/>
                    <a:lstStyle/>
                    <a:p>
                      <a:pPr algn="ctr"/>
                      <a:r>
                        <a:rPr lang="en-US" sz="2400" b="1" dirty="0"/>
                        <a:t>3.0</a:t>
                      </a:r>
                    </a:p>
                  </a:txBody>
                  <a:tcPr>
                    <a:solidFill>
                      <a:srgbClr val="92D050"/>
                    </a:solidFill>
                  </a:tcPr>
                </a:tc>
                <a:extLst>
                  <a:ext uri="{0D108BD9-81ED-4DB2-BD59-A6C34878D82A}">
                    <a16:rowId xmlns:a16="http://schemas.microsoft.com/office/drawing/2014/main" val="1540106735"/>
                  </a:ext>
                </a:extLst>
              </a:tr>
              <a:tr h="463939">
                <a:tc>
                  <a:txBody>
                    <a:bodyPr/>
                    <a:lstStyle/>
                    <a:p>
                      <a:pPr algn="ctr"/>
                      <a:r>
                        <a:rPr lang="en-US" sz="2400" b="1" dirty="0"/>
                        <a:t>2016</a:t>
                      </a:r>
                    </a:p>
                  </a:txBody>
                  <a:tcPr>
                    <a:solidFill>
                      <a:srgbClr val="CCFF33"/>
                    </a:solidFill>
                  </a:tcPr>
                </a:tc>
                <a:tc>
                  <a:txBody>
                    <a:bodyPr/>
                    <a:lstStyle/>
                    <a:p>
                      <a:pPr algn="ctr"/>
                      <a:r>
                        <a:rPr lang="en-US" sz="2400" b="1" dirty="0"/>
                        <a:t>9,272</a:t>
                      </a:r>
                    </a:p>
                  </a:txBody>
                  <a:tcPr>
                    <a:solidFill>
                      <a:srgbClr val="CCFF33"/>
                    </a:solidFill>
                  </a:tcPr>
                </a:tc>
                <a:tc>
                  <a:txBody>
                    <a:bodyPr/>
                    <a:lstStyle/>
                    <a:p>
                      <a:pPr algn="ctr"/>
                      <a:r>
                        <a:rPr lang="en-US" sz="2400" b="1" dirty="0"/>
                        <a:t>2.9</a:t>
                      </a:r>
                    </a:p>
                  </a:txBody>
                  <a:tcPr>
                    <a:solidFill>
                      <a:srgbClr val="CCFF33"/>
                    </a:solidFill>
                  </a:tcPr>
                </a:tc>
                <a:extLst>
                  <a:ext uri="{0D108BD9-81ED-4DB2-BD59-A6C34878D82A}">
                    <a16:rowId xmlns:a16="http://schemas.microsoft.com/office/drawing/2014/main" val="2681527160"/>
                  </a:ext>
                </a:extLst>
              </a:tr>
              <a:tr h="463939">
                <a:tc>
                  <a:txBody>
                    <a:bodyPr/>
                    <a:lstStyle/>
                    <a:p>
                      <a:pPr algn="ctr"/>
                      <a:r>
                        <a:rPr lang="en-US" sz="2400" b="1" dirty="0"/>
                        <a:t>2017</a:t>
                      </a:r>
                    </a:p>
                  </a:txBody>
                  <a:tcPr>
                    <a:solidFill>
                      <a:srgbClr val="92D050"/>
                    </a:solidFill>
                  </a:tcPr>
                </a:tc>
                <a:tc>
                  <a:txBody>
                    <a:bodyPr/>
                    <a:lstStyle/>
                    <a:p>
                      <a:pPr algn="ctr"/>
                      <a:r>
                        <a:rPr lang="en-US" sz="2400" b="1" dirty="0"/>
                        <a:t>9,105</a:t>
                      </a:r>
                    </a:p>
                  </a:txBody>
                  <a:tcPr>
                    <a:solidFill>
                      <a:srgbClr val="92D050"/>
                    </a:solidFill>
                  </a:tcPr>
                </a:tc>
                <a:tc>
                  <a:txBody>
                    <a:bodyPr/>
                    <a:lstStyle/>
                    <a:p>
                      <a:pPr algn="ctr"/>
                      <a:r>
                        <a:rPr lang="en-US" sz="2400" b="1" dirty="0"/>
                        <a:t>2.8</a:t>
                      </a:r>
                    </a:p>
                  </a:txBody>
                  <a:tcPr>
                    <a:solidFill>
                      <a:srgbClr val="92D050"/>
                    </a:solidFill>
                  </a:tcPr>
                </a:tc>
                <a:extLst>
                  <a:ext uri="{0D108BD9-81ED-4DB2-BD59-A6C34878D82A}">
                    <a16:rowId xmlns:a16="http://schemas.microsoft.com/office/drawing/2014/main" val="557848896"/>
                  </a:ext>
                </a:extLst>
              </a:tr>
            </a:tbl>
          </a:graphicData>
        </a:graphic>
      </p:graphicFrame>
    </p:spTree>
    <p:extLst>
      <p:ext uri="{BB962C8B-B14F-4D97-AF65-F5344CB8AC3E}">
        <p14:creationId xmlns:p14="http://schemas.microsoft.com/office/powerpoint/2010/main" val="9745495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8EA9C13-3C71-4F26-9DBE-FE665C242041}"/>
              </a:ext>
            </a:extLst>
          </p:cNvPr>
          <p:cNvSpPr>
            <a:spLocks noGrp="1" noChangeArrowheads="1"/>
          </p:cNvSpPr>
          <p:nvPr>
            <p:ph type="title"/>
          </p:nvPr>
        </p:nvSpPr>
        <p:spPr>
          <a:xfrm>
            <a:off x="609600" y="609600"/>
            <a:ext cx="7777163" cy="360363"/>
          </a:xfrm>
          <a:noFill/>
        </p:spPr>
        <p:txBody>
          <a:bodyPr lIns="90488" tIns="44450" rIns="90488" bIns="44450" anchor="ctr"/>
          <a:lstStyle/>
          <a:p>
            <a:r>
              <a:rPr lang="en-US" altLang="en-US" dirty="0"/>
              <a:t>Respiratory Protection</a:t>
            </a:r>
          </a:p>
        </p:txBody>
      </p:sp>
      <p:sp>
        <p:nvSpPr>
          <p:cNvPr id="55299" name="Rectangle 3">
            <a:extLst>
              <a:ext uri="{FF2B5EF4-FFF2-40B4-BE49-F238E27FC236}">
                <a16:creationId xmlns:a16="http://schemas.microsoft.com/office/drawing/2014/main" id="{3BB3ED81-CD3A-445E-B676-5D345C29698D}"/>
              </a:ext>
            </a:extLst>
          </p:cNvPr>
          <p:cNvSpPr>
            <a:spLocks noGrp="1" noChangeArrowheads="1"/>
          </p:cNvSpPr>
          <p:nvPr>
            <p:ph type="body" idx="1"/>
          </p:nvPr>
        </p:nvSpPr>
        <p:spPr>
          <a:xfrm>
            <a:off x="381000" y="1371600"/>
            <a:ext cx="7543800" cy="4419600"/>
          </a:xfrm>
          <a:noFill/>
        </p:spPr>
        <p:txBody>
          <a:bodyPr lIns="90488" tIns="44450" rIns="90488" bIns="44450"/>
          <a:lstStyle/>
          <a:p>
            <a:pPr>
              <a:spcBef>
                <a:spcPct val="40000"/>
              </a:spcBef>
              <a:buFont typeface="Monotype Sorts" charset="2"/>
              <a:buChar char=" "/>
            </a:pPr>
            <a:r>
              <a:rPr lang="en-US" altLang="en-US" sz="2400" dirty="0"/>
              <a:t>“Respirators shall be provided by the employer when such equipment is necessary to protect the health of the employee.  </a:t>
            </a:r>
          </a:p>
          <a:p>
            <a:pPr>
              <a:spcBef>
                <a:spcPct val="40000"/>
              </a:spcBef>
              <a:buFont typeface="Monotype Sorts" charset="2"/>
              <a:buChar char=" "/>
            </a:pPr>
            <a:r>
              <a:rPr lang="en-US" altLang="en-US" sz="2400" dirty="0"/>
              <a:t>The employer shall provide the respirators which are applicable and suitable for the purpose intended.  </a:t>
            </a:r>
          </a:p>
          <a:p>
            <a:pPr>
              <a:spcBef>
                <a:spcPct val="40000"/>
              </a:spcBef>
              <a:buFont typeface="Monotype Sorts" charset="2"/>
              <a:buChar char=" "/>
            </a:pPr>
            <a:r>
              <a:rPr lang="en-US" altLang="en-US" sz="2400" dirty="0"/>
              <a:t>The employer shall be responsible for the establishment and maintenance of a respiratory protection program which shall include the requirements outlined in paragraph (c) of this section.”</a:t>
            </a:r>
          </a:p>
        </p:txBody>
      </p:sp>
      <p:sp>
        <p:nvSpPr>
          <p:cNvPr id="55300" name="Text Box 5">
            <a:extLst>
              <a:ext uri="{FF2B5EF4-FFF2-40B4-BE49-F238E27FC236}">
                <a16:creationId xmlns:a16="http://schemas.microsoft.com/office/drawing/2014/main" id="{109B7D71-E2BE-4046-B5C4-9DCB10F493B1}"/>
              </a:ext>
            </a:extLst>
          </p:cNvPr>
          <p:cNvSpPr txBox="1">
            <a:spLocks noChangeArrowheads="1"/>
          </p:cNvSpPr>
          <p:nvPr/>
        </p:nvSpPr>
        <p:spPr bwMode="auto">
          <a:xfrm>
            <a:off x="6765925" y="646113"/>
            <a:ext cx="1879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1910.134(a)(2)</a:t>
            </a:r>
          </a:p>
        </p:txBody>
      </p:sp>
    </p:spTree>
    <p:extLst>
      <p:ext uri="{BB962C8B-B14F-4D97-AF65-F5344CB8AC3E}">
        <p14:creationId xmlns:p14="http://schemas.microsoft.com/office/powerpoint/2010/main" val="33649494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45AB1C36-6979-46C2-826B-028DCF6D4CC0}"/>
              </a:ext>
            </a:extLst>
          </p:cNvPr>
          <p:cNvSpPr>
            <a:spLocks noGrp="1" noChangeArrowheads="1"/>
          </p:cNvSpPr>
          <p:nvPr>
            <p:ph type="body" idx="1"/>
          </p:nvPr>
        </p:nvSpPr>
        <p:spPr>
          <a:xfrm>
            <a:off x="457200" y="1295400"/>
            <a:ext cx="8153400" cy="4648200"/>
          </a:xfrm>
        </p:spPr>
        <p:txBody>
          <a:bodyPr/>
          <a:lstStyle/>
          <a:p>
            <a:r>
              <a:rPr lang="en-US" altLang="en-US" dirty="0"/>
              <a:t>HEPA respirators or respirators certified under 42 CFR Part 84 Subpart K are required:</a:t>
            </a:r>
          </a:p>
          <a:p>
            <a:endParaRPr lang="en-US" altLang="en-US" sz="800" dirty="0"/>
          </a:p>
          <a:p>
            <a:pPr lvl="1"/>
            <a:r>
              <a:rPr lang="en-US" altLang="en-US" dirty="0"/>
              <a:t>When workers enter rooms housing individuals with suspected or confirmed infectious TB</a:t>
            </a:r>
          </a:p>
          <a:p>
            <a:pPr lvl="1"/>
            <a:endParaRPr lang="en-US" altLang="en-US" sz="800" dirty="0"/>
          </a:p>
          <a:p>
            <a:pPr lvl="1"/>
            <a:r>
              <a:rPr lang="en-US" altLang="en-US" dirty="0"/>
              <a:t>When workers present during performance of high hazard procedures on individuals with suspected or confirmed infectious TB</a:t>
            </a:r>
          </a:p>
          <a:p>
            <a:pPr lvl="1"/>
            <a:endParaRPr lang="en-US" altLang="en-US" sz="800" dirty="0"/>
          </a:p>
          <a:p>
            <a:pPr lvl="1"/>
            <a:r>
              <a:rPr lang="en-US" altLang="en-US" dirty="0"/>
              <a:t>When emergency-medical-response personnel or others transport, in a closed a vehicle, an individual with suspected or confirmed infectious TB</a:t>
            </a:r>
          </a:p>
          <a:p>
            <a:pPr lvl="1"/>
            <a:endParaRPr lang="en-US" altLang="en-US" dirty="0"/>
          </a:p>
          <a:p>
            <a:pPr lvl="1"/>
            <a:endParaRPr lang="en-US" altLang="en-US" dirty="0"/>
          </a:p>
          <a:p>
            <a:pPr lvl="1"/>
            <a:endParaRPr lang="en-US" altLang="en-US" dirty="0"/>
          </a:p>
          <a:p>
            <a:endParaRPr lang="en-US" altLang="en-US" dirty="0"/>
          </a:p>
        </p:txBody>
      </p:sp>
      <p:sp>
        <p:nvSpPr>
          <p:cNvPr id="58371" name="Rectangle 5">
            <a:extLst>
              <a:ext uri="{FF2B5EF4-FFF2-40B4-BE49-F238E27FC236}">
                <a16:creationId xmlns:a16="http://schemas.microsoft.com/office/drawing/2014/main" id="{05165358-DC4C-41B6-B626-0BE7B16DA696}"/>
              </a:ext>
            </a:extLst>
          </p:cNvPr>
          <p:cNvSpPr>
            <a:spLocks noChangeArrowheads="1"/>
          </p:cNvSpPr>
          <p:nvPr/>
        </p:nvSpPr>
        <p:spPr bwMode="gray">
          <a:xfrm>
            <a:off x="609600" y="467899"/>
            <a:ext cx="7777163"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600" b="1" u="none" dirty="0">
                <a:solidFill>
                  <a:srgbClr val="012D9A"/>
                </a:solidFill>
                <a:latin typeface="Arial" panose="020B0604020202020204" pitchFamily="34" charset="0"/>
              </a:rPr>
              <a:t>Respiratory Protection</a:t>
            </a:r>
          </a:p>
        </p:txBody>
      </p:sp>
    </p:spTree>
    <p:extLst>
      <p:ext uri="{BB962C8B-B14F-4D97-AF65-F5344CB8AC3E}">
        <p14:creationId xmlns:p14="http://schemas.microsoft.com/office/powerpoint/2010/main" val="9678191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23BDDF4-D43F-4BD0-9DB5-542565756141}"/>
              </a:ext>
            </a:extLst>
          </p:cNvPr>
          <p:cNvSpPr>
            <a:spLocks noGrp="1" noChangeArrowheads="1"/>
          </p:cNvSpPr>
          <p:nvPr>
            <p:ph type="title"/>
          </p:nvPr>
        </p:nvSpPr>
        <p:spPr>
          <a:xfrm>
            <a:off x="381000" y="533400"/>
            <a:ext cx="7686675" cy="1063625"/>
          </a:xfrm>
          <a:noFill/>
        </p:spPr>
        <p:txBody>
          <a:bodyPr lIns="90488" tIns="44450" rIns="90488" bIns="44450" anchor="ctr"/>
          <a:lstStyle/>
          <a:p>
            <a:r>
              <a:rPr lang="en-US" altLang="en-US" sz="3200" dirty="0"/>
              <a:t>Respirator Program Requirements</a:t>
            </a:r>
            <a:br>
              <a:rPr lang="en-US" altLang="en-US" sz="3200" dirty="0"/>
            </a:br>
            <a:endParaRPr lang="en-US" altLang="en-US" sz="3200" dirty="0"/>
          </a:p>
        </p:txBody>
      </p:sp>
      <p:sp>
        <p:nvSpPr>
          <p:cNvPr id="59395" name="Rectangle 3">
            <a:extLst>
              <a:ext uri="{FF2B5EF4-FFF2-40B4-BE49-F238E27FC236}">
                <a16:creationId xmlns:a16="http://schemas.microsoft.com/office/drawing/2014/main" id="{CEACCC1A-9F79-446E-9127-08D1DFFEC08B}"/>
              </a:ext>
            </a:extLst>
          </p:cNvPr>
          <p:cNvSpPr>
            <a:spLocks noGrp="1" noChangeArrowheads="1"/>
          </p:cNvSpPr>
          <p:nvPr>
            <p:ph type="body" sz="half" idx="1"/>
          </p:nvPr>
        </p:nvSpPr>
        <p:spPr>
          <a:xfrm>
            <a:off x="457200" y="1371600"/>
            <a:ext cx="5462588" cy="4311650"/>
          </a:xfrm>
          <a:noFill/>
        </p:spPr>
        <p:txBody>
          <a:bodyPr lIns="90488" tIns="44450" rIns="90488" bIns="44450"/>
          <a:lstStyle/>
          <a:p>
            <a:pPr marL="0" indent="0">
              <a:lnSpc>
                <a:spcPct val="70000"/>
              </a:lnSpc>
              <a:spcBef>
                <a:spcPct val="50000"/>
              </a:spcBef>
            </a:pPr>
            <a:r>
              <a:rPr lang="en-US" altLang="en-US" sz="2400" dirty="0"/>
              <a:t> Written operating </a:t>
            </a:r>
          </a:p>
          <a:p>
            <a:pPr marL="0" indent="0">
              <a:lnSpc>
                <a:spcPct val="70000"/>
              </a:lnSpc>
              <a:spcBef>
                <a:spcPct val="50000"/>
              </a:spcBef>
              <a:buFont typeface="Wingdings" panose="05000000000000000000" pitchFamily="2" charset="2"/>
              <a:buNone/>
            </a:pPr>
            <a:r>
              <a:rPr lang="en-US" altLang="en-US" sz="2400" dirty="0"/>
              <a:t>    procedures</a:t>
            </a:r>
          </a:p>
          <a:p>
            <a:pPr marL="0" indent="0">
              <a:spcBef>
                <a:spcPct val="50000"/>
              </a:spcBef>
            </a:pPr>
            <a:r>
              <a:rPr lang="en-US" altLang="en-US" sz="2400" dirty="0"/>
              <a:t> Proper selection</a:t>
            </a:r>
          </a:p>
          <a:p>
            <a:pPr marL="0" indent="0">
              <a:spcBef>
                <a:spcPct val="50000"/>
              </a:spcBef>
            </a:pPr>
            <a:r>
              <a:rPr lang="en-US" altLang="en-US" sz="2400" dirty="0"/>
              <a:t> Training and fitting</a:t>
            </a:r>
          </a:p>
          <a:p>
            <a:pPr marL="0" indent="0">
              <a:spcBef>
                <a:spcPct val="50000"/>
              </a:spcBef>
            </a:pPr>
            <a:r>
              <a:rPr lang="en-US" altLang="en-US" sz="2400" dirty="0"/>
              <a:t> Cleaning and disinfecting</a:t>
            </a:r>
          </a:p>
          <a:p>
            <a:pPr marL="0" indent="0">
              <a:spcBef>
                <a:spcPct val="50000"/>
              </a:spcBef>
            </a:pPr>
            <a:r>
              <a:rPr lang="en-US" altLang="en-US" sz="2400" dirty="0"/>
              <a:t> Storage</a:t>
            </a:r>
          </a:p>
        </p:txBody>
      </p:sp>
      <p:sp>
        <p:nvSpPr>
          <p:cNvPr id="59397" name="Rectangle 5">
            <a:extLst>
              <a:ext uri="{FF2B5EF4-FFF2-40B4-BE49-F238E27FC236}">
                <a16:creationId xmlns:a16="http://schemas.microsoft.com/office/drawing/2014/main" id="{D4EADA2A-99B0-469D-90D0-25EEB358C983}"/>
              </a:ext>
            </a:extLst>
          </p:cNvPr>
          <p:cNvSpPr>
            <a:spLocks noGrp="1" noChangeArrowheads="1"/>
          </p:cNvSpPr>
          <p:nvPr>
            <p:ph type="body" sz="half" idx="2"/>
          </p:nvPr>
        </p:nvSpPr>
        <p:spPr>
          <a:xfrm>
            <a:off x="4343400" y="1219200"/>
            <a:ext cx="5357813" cy="4311650"/>
          </a:xfrm>
        </p:spPr>
        <p:txBody>
          <a:bodyPr/>
          <a:lstStyle/>
          <a:p>
            <a:pPr marL="0" indent="0">
              <a:spcBef>
                <a:spcPct val="50000"/>
              </a:spcBef>
            </a:pPr>
            <a:r>
              <a:rPr lang="en-US" altLang="en-US" sz="2400" dirty="0"/>
              <a:t> Inspection and maintenance</a:t>
            </a:r>
          </a:p>
          <a:p>
            <a:pPr marL="0" indent="0">
              <a:lnSpc>
                <a:spcPct val="110000"/>
              </a:lnSpc>
              <a:spcBef>
                <a:spcPct val="50000"/>
              </a:spcBef>
            </a:pPr>
            <a:r>
              <a:rPr lang="en-US" altLang="en-US" sz="2400" dirty="0"/>
              <a:t> Work area surveillance</a:t>
            </a:r>
          </a:p>
          <a:p>
            <a:pPr marL="0" indent="0">
              <a:lnSpc>
                <a:spcPct val="110000"/>
              </a:lnSpc>
              <a:spcBef>
                <a:spcPct val="50000"/>
              </a:spcBef>
            </a:pPr>
            <a:r>
              <a:rPr lang="en-US" altLang="en-US" sz="2400" dirty="0"/>
              <a:t> Inspection/evaluation of </a:t>
            </a:r>
          </a:p>
          <a:p>
            <a:pPr marL="0" indent="0">
              <a:lnSpc>
                <a:spcPct val="70000"/>
              </a:lnSpc>
              <a:spcBef>
                <a:spcPct val="50000"/>
              </a:spcBef>
              <a:buFont typeface="Wingdings" panose="05000000000000000000" pitchFamily="2" charset="2"/>
              <a:buNone/>
            </a:pPr>
            <a:r>
              <a:rPr lang="en-US" altLang="en-US" sz="2400" dirty="0"/>
              <a:t>    program</a:t>
            </a:r>
          </a:p>
          <a:p>
            <a:pPr marL="0" indent="0">
              <a:spcBef>
                <a:spcPct val="50000"/>
              </a:spcBef>
            </a:pPr>
            <a:r>
              <a:rPr lang="en-US" altLang="en-US" sz="2400" dirty="0"/>
              <a:t> Approved respirators</a:t>
            </a:r>
          </a:p>
          <a:p>
            <a:pPr marL="0" indent="0"/>
            <a:endParaRPr lang="en-US" altLang="en-US" sz="2400" dirty="0"/>
          </a:p>
        </p:txBody>
      </p:sp>
      <p:sp>
        <p:nvSpPr>
          <p:cNvPr id="59398" name="Text Box 7">
            <a:extLst>
              <a:ext uri="{FF2B5EF4-FFF2-40B4-BE49-F238E27FC236}">
                <a16:creationId xmlns:a16="http://schemas.microsoft.com/office/drawing/2014/main" id="{607EF917-1303-495F-9DAC-030A552A82E0}"/>
              </a:ext>
            </a:extLst>
          </p:cNvPr>
          <p:cNvSpPr txBox="1">
            <a:spLocks noChangeArrowheads="1"/>
          </p:cNvSpPr>
          <p:nvPr/>
        </p:nvSpPr>
        <p:spPr bwMode="auto">
          <a:xfrm>
            <a:off x="7239000" y="685800"/>
            <a:ext cx="1552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1910.134(c)</a:t>
            </a:r>
          </a:p>
        </p:txBody>
      </p:sp>
      <p:sp>
        <p:nvSpPr>
          <p:cNvPr id="4" name="TextBox 3">
            <a:extLst>
              <a:ext uri="{FF2B5EF4-FFF2-40B4-BE49-F238E27FC236}">
                <a16:creationId xmlns:a16="http://schemas.microsoft.com/office/drawing/2014/main" id="{E5EA221F-32B2-4E27-A8B3-C13E9E396343}"/>
              </a:ext>
            </a:extLst>
          </p:cNvPr>
          <p:cNvSpPr txBox="1"/>
          <p:nvPr/>
        </p:nvSpPr>
        <p:spPr>
          <a:xfrm>
            <a:off x="6894195" y="5432683"/>
            <a:ext cx="1158241" cy="215444"/>
          </a:xfrm>
          <a:prstGeom prst="rect">
            <a:avLst/>
          </a:prstGeom>
          <a:noFill/>
        </p:spPr>
        <p:txBody>
          <a:bodyPr wrap="square" rtlCol="0">
            <a:spAutoFit/>
          </a:bodyPr>
          <a:lstStyle/>
          <a:p>
            <a:r>
              <a:rPr lang="en-US" sz="800" u="none" dirty="0">
                <a:solidFill>
                  <a:schemeClr val="bg1"/>
                </a:solidFill>
              </a:rPr>
              <a:t>NCDOL Photo Library</a:t>
            </a:r>
          </a:p>
        </p:txBody>
      </p:sp>
      <p:pic>
        <p:nvPicPr>
          <p:cNvPr id="6" name="Picture 5" descr="A picture containing table, plastic, food, blender&#10;&#10;Description automatically generated">
            <a:extLst>
              <a:ext uri="{FF2B5EF4-FFF2-40B4-BE49-F238E27FC236}">
                <a16:creationId xmlns:a16="http://schemas.microsoft.com/office/drawing/2014/main" id="{EB9D637A-491B-4C42-8D7D-EDBD22342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920" y="3962400"/>
            <a:ext cx="3586407" cy="1940953"/>
          </a:xfrm>
          <a:prstGeom prst="rect">
            <a:avLst/>
          </a:prstGeom>
        </p:spPr>
      </p:pic>
      <p:sp>
        <p:nvSpPr>
          <p:cNvPr id="7" name="TextBox 6">
            <a:extLst>
              <a:ext uri="{FF2B5EF4-FFF2-40B4-BE49-F238E27FC236}">
                <a16:creationId xmlns:a16="http://schemas.microsoft.com/office/drawing/2014/main" id="{64360DC3-1FD4-4491-A9D8-0CCB7A8E215C}"/>
              </a:ext>
            </a:extLst>
          </p:cNvPr>
          <p:cNvSpPr txBox="1"/>
          <p:nvPr/>
        </p:nvSpPr>
        <p:spPr>
          <a:xfrm>
            <a:off x="6801773" y="5656580"/>
            <a:ext cx="1190381"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38848931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95F0A34-2B0F-4B44-90DC-AA46D08CB5E3}"/>
              </a:ext>
            </a:extLst>
          </p:cNvPr>
          <p:cNvSpPr>
            <a:spLocks noGrp="1" noChangeArrowheads="1"/>
          </p:cNvSpPr>
          <p:nvPr>
            <p:ph type="title"/>
          </p:nvPr>
        </p:nvSpPr>
        <p:spPr>
          <a:xfrm>
            <a:off x="533400" y="609600"/>
            <a:ext cx="8610600" cy="515938"/>
          </a:xfrm>
          <a:noFill/>
        </p:spPr>
        <p:txBody>
          <a:bodyPr lIns="90488" tIns="44450" rIns="90488" bIns="44450" anchor="ctr"/>
          <a:lstStyle/>
          <a:p>
            <a:r>
              <a:rPr lang="en-US" altLang="en-US" sz="2800" dirty="0"/>
              <a:t>Employee Medical/Exposure Records</a:t>
            </a:r>
          </a:p>
        </p:txBody>
      </p:sp>
      <p:sp>
        <p:nvSpPr>
          <p:cNvPr id="60419" name="Rectangle 3">
            <a:extLst>
              <a:ext uri="{FF2B5EF4-FFF2-40B4-BE49-F238E27FC236}">
                <a16:creationId xmlns:a16="http://schemas.microsoft.com/office/drawing/2014/main" id="{007F04C2-EDA5-4E65-B917-70CC83BA9FF7}"/>
              </a:ext>
            </a:extLst>
          </p:cNvPr>
          <p:cNvSpPr>
            <a:spLocks noGrp="1" noChangeArrowheads="1"/>
          </p:cNvSpPr>
          <p:nvPr>
            <p:ph type="body" idx="1"/>
          </p:nvPr>
        </p:nvSpPr>
        <p:spPr>
          <a:xfrm>
            <a:off x="533400" y="1295400"/>
            <a:ext cx="7748588" cy="4311650"/>
          </a:xfrm>
          <a:noFill/>
        </p:spPr>
        <p:txBody>
          <a:bodyPr lIns="90488" tIns="44450" rIns="90488" bIns="44450"/>
          <a:lstStyle/>
          <a:p>
            <a:pPr>
              <a:spcBef>
                <a:spcPct val="50000"/>
              </a:spcBef>
            </a:pPr>
            <a:r>
              <a:rPr lang="en-US" altLang="en-US" dirty="0"/>
              <a:t>Employee access to records</a:t>
            </a:r>
          </a:p>
          <a:p>
            <a:pPr lvl="1">
              <a:spcBef>
                <a:spcPct val="50000"/>
              </a:spcBef>
            </a:pPr>
            <a:r>
              <a:rPr lang="en-US" altLang="en-US" dirty="0"/>
              <a:t>A record concerning employee exposure to TB is an employee exposure record. </a:t>
            </a:r>
          </a:p>
          <a:p>
            <a:pPr lvl="1">
              <a:spcBef>
                <a:spcPct val="50000"/>
              </a:spcBef>
            </a:pPr>
            <a:r>
              <a:rPr lang="en-US" altLang="en-US" dirty="0"/>
              <a:t>A record of TB skin test results and medical evaluations and treatment are employee medical records.</a:t>
            </a:r>
          </a:p>
        </p:txBody>
      </p:sp>
      <p:sp>
        <p:nvSpPr>
          <p:cNvPr id="60421" name="Text Box 6">
            <a:extLst>
              <a:ext uri="{FF2B5EF4-FFF2-40B4-BE49-F238E27FC236}">
                <a16:creationId xmlns:a16="http://schemas.microsoft.com/office/drawing/2014/main" id="{FD8CFAD4-B4F8-450D-9D35-1201B03035DD}"/>
              </a:ext>
            </a:extLst>
          </p:cNvPr>
          <p:cNvSpPr txBox="1">
            <a:spLocks noChangeArrowheads="1"/>
          </p:cNvSpPr>
          <p:nvPr/>
        </p:nvSpPr>
        <p:spPr bwMode="auto">
          <a:xfrm>
            <a:off x="7239000" y="685800"/>
            <a:ext cx="139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1910.1020</a:t>
            </a:r>
          </a:p>
        </p:txBody>
      </p:sp>
    </p:spTree>
    <p:extLst>
      <p:ext uri="{BB962C8B-B14F-4D97-AF65-F5344CB8AC3E}">
        <p14:creationId xmlns:p14="http://schemas.microsoft.com/office/powerpoint/2010/main" val="15250770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EAFEDD9-699A-44FF-9E39-72EBA90EC6D5}"/>
              </a:ext>
            </a:extLst>
          </p:cNvPr>
          <p:cNvSpPr>
            <a:spLocks noGrp="1" noChangeArrowheads="1"/>
          </p:cNvSpPr>
          <p:nvPr>
            <p:ph type="title"/>
          </p:nvPr>
        </p:nvSpPr>
        <p:spPr>
          <a:xfrm>
            <a:off x="457200" y="563563"/>
            <a:ext cx="8305800" cy="515937"/>
          </a:xfrm>
          <a:noFill/>
        </p:spPr>
        <p:txBody>
          <a:bodyPr lIns="90488" tIns="44450" rIns="90488" bIns="44450" anchor="ctr"/>
          <a:lstStyle/>
          <a:p>
            <a:r>
              <a:rPr lang="en-US" altLang="en-US" sz="2800" dirty="0"/>
              <a:t>Accident Prevention Signs and Tags</a:t>
            </a:r>
          </a:p>
        </p:txBody>
      </p:sp>
      <p:sp>
        <p:nvSpPr>
          <p:cNvPr id="61443" name="Rectangle 3">
            <a:extLst>
              <a:ext uri="{FF2B5EF4-FFF2-40B4-BE49-F238E27FC236}">
                <a16:creationId xmlns:a16="http://schemas.microsoft.com/office/drawing/2014/main" id="{C2D51002-353D-41FB-A3D6-6AEBA20AAE59}"/>
              </a:ext>
            </a:extLst>
          </p:cNvPr>
          <p:cNvSpPr>
            <a:spLocks noGrp="1" noChangeArrowheads="1"/>
          </p:cNvSpPr>
          <p:nvPr>
            <p:ph type="body" idx="1"/>
          </p:nvPr>
        </p:nvSpPr>
        <p:spPr>
          <a:xfrm>
            <a:off x="457200" y="1371600"/>
            <a:ext cx="7977188" cy="4311650"/>
          </a:xfrm>
          <a:noFill/>
        </p:spPr>
        <p:txBody>
          <a:bodyPr lIns="90488" tIns="44450" rIns="90488" bIns="44450"/>
          <a:lstStyle/>
          <a:p>
            <a:pPr>
              <a:spcAft>
                <a:spcPct val="30000"/>
              </a:spcAft>
            </a:pPr>
            <a:r>
              <a:rPr lang="en-US" altLang="en-US" dirty="0"/>
              <a:t>A warning shall be posted outside the respiratory isolation or treatment room or a message referring one to the nursing station for instruction may be posted. </a:t>
            </a:r>
          </a:p>
          <a:p>
            <a:pPr lvl="1">
              <a:spcAft>
                <a:spcPct val="30000"/>
              </a:spcAft>
              <a:buClr>
                <a:srgbClr val="009688"/>
              </a:buClr>
              <a:buFont typeface="Monotype Sorts" charset="2"/>
              <a:buChar char="v"/>
            </a:pPr>
            <a:endParaRPr lang="en-US" altLang="en-US" sz="2800" dirty="0"/>
          </a:p>
        </p:txBody>
      </p:sp>
      <p:sp>
        <p:nvSpPr>
          <p:cNvPr id="61445" name="Text Box 10">
            <a:extLst>
              <a:ext uri="{FF2B5EF4-FFF2-40B4-BE49-F238E27FC236}">
                <a16:creationId xmlns:a16="http://schemas.microsoft.com/office/drawing/2014/main" id="{9E5D8DFF-5577-49BB-A614-17E295660B15}"/>
              </a:ext>
            </a:extLst>
          </p:cNvPr>
          <p:cNvSpPr txBox="1">
            <a:spLocks noChangeArrowheads="1"/>
          </p:cNvSpPr>
          <p:nvPr/>
        </p:nvSpPr>
        <p:spPr bwMode="auto">
          <a:xfrm>
            <a:off x="7010400" y="68580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1910.145(f)(8)</a:t>
            </a:r>
          </a:p>
        </p:txBody>
      </p:sp>
    </p:spTree>
    <p:extLst>
      <p:ext uri="{BB962C8B-B14F-4D97-AF65-F5344CB8AC3E}">
        <p14:creationId xmlns:p14="http://schemas.microsoft.com/office/powerpoint/2010/main" val="36258117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488892AC-546E-44DB-BE63-01424852F5EB}"/>
              </a:ext>
            </a:extLst>
          </p:cNvPr>
          <p:cNvSpPr>
            <a:spLocks noGrp="1" noChangeArrowheads="1"/>
          </p:cNvSpPr>
          <p:nvPr>
            <p:ph type="body" idx="1"/>
          </p:nvPr>
        </p:nvSpPr>
        <p:spPr>
          <a:xfrm>
            <a:off x="557213" y="1295400"/>
            <a:ext cx="8205787" cy="4572000"/>
          </a:xfrm>
        </p:spPr>
        <p:txBody>
          <a:bodyPr/>
          <a:lstStyle/>
          <a:p>
            <a:pPr>
              <a:spcAft>
                <a:spcPct val="25000"/>
              </a:spcAft>
            </a:pPr>
            <a:r>
              <a:rPr lang="en-US" altLang="en-US" sz="2400" dirty="0"/>
              <a:t>A signal word/phrase (“STOP”, “HALT”, “NO ADMITTANCE”), </a:t>
            </a:r>
            <a:r>
              <a:rPr lang="en-US" altLang="en-US" sz="2400" b="1" i="1" dirty="0"/>
              <a:t>or </a:t>
            </a:r>
          </a:p>
          <a:p>
            <a:pPr>
              <a:spcAft>
                <a:spcPct val="25000"/>
              </a:spcAft>
            </a:pPr>
            <a:endParaRPr lang="en-US" altLang="en-US" sz="800" b="1" i="1" dirty="0"/>
          </a:p>
          <a:p>
            <a:pPr>
              <a:spcAft>
                <a:spcPct val="25000"/>
              </a:spcAft>
            </a:pPr>
            <a:r>
              <a:rPr lang="en-US" altLang="en-US" sz="2400" dirty="0"/>
              <a:t>Biohazard symbol </a:t>
            </a:r>
            <a:r>
              <a:rPr lang="en-US" altLang="en-US" sz="2400" i="1" dirty="0"/>
              <a:t>and </a:t>
            </a:r>
            <a:r>
              <a:rPr lang="en-US" altLang="en-US" sz="2400" dirty="0"/>
              <a:t> major message (“RESPIRATORY ISOLATION” or “AFB ISOLATION”) along with necessary precautions.</a:t>
            </a:r>
          </a:p>
          <a:p>
            <a:pPr>
              <a:spcAft>
                <a:spcPct val="25000"/>
              </a:spcAft>
            </a:pPr>
            <a:endParaRPr lang="en-US" altLang="en-US" sz="800" dirty="0"/>
          </a:p>
          <a:p>
            <a:pPr>
              <a:spcAft>
                <a:spcPct val="25000"/>
              </a:spcAft>
            </a:pPr>
            <a:r>
              <a:rPr lang="en-US" altLang="en-US" sz="2400" dirty="0"/>
              <a:t>Biological hazard tags are also required on air transport components (</a:t>
            </a:r>
            <a:r>
              <a:rPr lang="en-US" altLang="en-US" sz="2400" i="1" dirty="0"/>
              <a:t>e.g.,</a:t>
            </a:r>
            <a:r>
              <a:rPr lang="en-US" altLang="en-US" sz="2400" dirty="0"/>
              <a:t> fans, ducts, filters) that transport contaminated air.</a:t>
            </a:r>
          </a:p>
        </p:txBody>
      </p:sp>
      <p:sp>
        <p:nvSpPr>
          <p:cNvPr id="62467" name="Rectangle 2">
            <a:extLst>
              <a:ext uri="{FF2B5EF4-FFF2-40B4-BE49-F238E27FC236}">
                <a16:creationId xmlns:a16="http://schemas.microsoft.com/office/drawing/2014/main" id="{4E2E59A9-71A2-4A8C-A460-AFF2C577063A}"/>
              </a:ext>
            </a:extLst>
          </p:cNvPr>
          <p:cNvSpPr>
            <a:spLocks noChangeArrowheads="1"/>
          </p:cNvSpPr>
          <p:nvPr/>
        </p:nvSpPr>
        <p:spPr bwMode="gray">
          <a:xfrm>
            <a:off x="533400" y="563563"/>
            <a:ext cx="8229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dirty="0">
                <a:solidFill>
                  <a:srgbClr val="012D9A"/>
                </a:solidFill>
                <a:latin typeface="Arial" panose="020B0604020202020204" pitchFamily="34" charset="0"/>
              </a:rPr>
              <a:t>Accident Prevention Signs and Tags</a:t>
            </a:r>
          </a:p>
        </p:txBody>
      </p:sp>
      <p:sp>
        <p:nvSpPr>
          <p:cNvPr id="62468" name="Text Box 7">
            <a:extLst>
              <a:ext uri="{FF2B5EF4-FFF2-40B4-BE49-F238E27FC236}">
                <a16:creationId xmlns:a16="http://schemas.microsoft.com/office/drawing/2014/main" id="{725B8E74-55D4-446E-A72B-D1A9492DE976}"/>
              </a:ext>
            </a:extLst>
          </p:cNvPr>
          <p:cNvSpPr txBox="1">
            <a:spLocks noChangeArrowheads="1"/>
          </p:cNvSpPr>
          <p:nvPr/>
        </p:nvSpPr>
        <p:spPr bwMode="auto">
          <a:xfrm>
            <a:off x="7010400" y="68580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1910.145(f)(4)</a:t>
            </a:r>
          </a:p>
        </p:txBody>
      </p:sp>
      <p:pic>
        <p:nvPicPr>
          <p:cNvPr id="62469" name="Picture 9" descr="yellow_front">
            <a:hlinkClick r:id="rId3"/>
            <a:extLst>
              <a:ext uri="{FF2B5EF4-FFF2-40B4-BE49-F238E27FC236}">
                <a16:creationId xmlns:a16="http://schemas.microsoft.com/office/drawing/2014/main" id="{320B4D6F-DBB9-45F6-82EB-757132A6A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648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90782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7F74DCB-82B1-4B88-9D7E-60C8E555D79B}"/>
              </a:ext>
            </a:extLst>
          </p:cNvPr>
          <p:cNvSpPr>
            <a:spLocks noGrp="1" noChangeArrowheads="1"/>
          </p:cNvSpPr>
          <p:nvPr>
            <p:ph type="title"/>
          </p:nvPr>
        </p:nvSpPr>
        <p:spPr>
          <a:xfrm>
            <a:off x="609600" y="609600"/>
            <a:ext cx="7656513" cy="360363"/>
          </a:xfrm>
          <a:noFill/>
        </p:spPr>
        <p:txBody>
          <a:bodyPr lIns="90488" tIns="44450" rIns="90488" bIns="44450" anchor="ctr"/>
          <a:lstStyle/>
          <a:p>
            <a:r>
              <a:rPr lang="en-US" altLang="en-US" dirty="0"/>
              <a:t>OSHA 300 Log</a:t>
            </a:r>
          </a:p>
        </p:txBody>
      </p:sp>
      <p:sp>
        <p:nvSpPr>
          <p:cNvPr id="63491" name="Rectangle 3">
            <a:extLst>
              <a:ext uri="{FF2B5EF4-FFF2-40B4-BE49-F238E27FC236}">
                <a16:creationId xmlns:a16="http://schemas.microsoft.com/office/drawing/2014/main" id="{982775FC-07F2-4311-BD39-B8A8E0290846}"/>
              </a:ext>
            </a:extLst>
          </p:cNvPr>
          <p:cNvSpPr>
            <a:spLocks noGrp="1" noChangeArrowheads="1"/>
          </p:cNvSpPr>
          <p:nvPr>
            <p:ph type="body" idx="1"/>
          </p:nvPr>
        </p:nvSpPr>
        <p:spPr>
          <a:xfrm>
            <a:off x="557213" y="1295400"/>
            <a:ext cx="7977187" cy="4572000"/>
          </a:xfrm>
          <a:noFill/>
        </p:spPr>
        <p:txBody>
          <a:bodyPr lIns="90488" tIns="44450" rIns="90488" bIns="44450"/>
          <a:lstStyle/>
          <a:p>
            <a:r>
              <a:rPr lang="en-US" altLang="en-US" sz="2400" dirty="0"/>
              <a:t>Both TB infections (positive skin test) and TB disease are recordable</a:t>
            </a:r>
          </a:p>
          <a:p>
            <a:endParaRPr lang="en-US" altLang="en-US" sz="900" dirty="0"/>
          </a:p>
          <a:p>
            <a:r>
              <a:rPr lang="en-US" altLang="en-US" sz="2400" dirty="0"/>
              <a:t>Original entry must be updated if TB infection progresses to TB disease during 5 year maintenance period </a:t>
            </a:r>
          </a:p>
          <a:p>
            <a:endParaRPr lang="en-US" altLang="en-US" sz="800" dirty="0"/>
          </a:p>
          <a:p>
            <a:r>
              <a:rPr lang="en-US" altLang="en-US" sz="2400" dirty="0"/>
              <a:t>Positive skin test within first 2 weeks of employment does not have to be recorded on the OSHA 300 form </a:t>
            </a:r>
          </a:p>
        </p:txBody>
      </p:sp>
      <p:sp>
        <p:nvSpPr>
          <p:cNvPr id="63492" name="Text Box 5">
            <a:extLst>
              <a:ext uri="{FF2B5EF4-FFF2-40B4-BE49-F238E27FC236}">
                <a16:creationId xmlns:a16="http://schemas.microsoft.com/office/drawing/2014/main" id="{883E2CF8-A470-4761-8ABE-34C04D33BADD}"/>
              </a:ext>
            </a:extLst>
          </p:cNvPr>
          <p:cNvSpPr txBox="1">
            <a:spLocks noChangeArrowheads="1"/>
          </p:cNvSpPr>
          <p:nvPr/>
        </p:nvSpPr>
        <p:spPr bwMode="auto">
          <a:xfrm>
            <a:off x="7467600" y="685800"/>
            <a:ext cx="1092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000" u="none" dirty="0">
                <a:latin typeface="Arial" panose="020B0604020202020204" pitchFamily="34" charset="0"/>
              </a:rPr>
              <a:t>1904.11</a:t>
            </a:r>
          </a:p>
        </p:txBody>
      </p:sp>
      <p:pic>
        <p:nvPicPr>
          <p:cNvPr id="63493" name="Picture 6">
            <a:extLst>
              <a:ext uri="{FF2B5EF4-FFF2-40B4-BE49-F238E27FC236}">
                <a16:creationId xmlns:a16="http://schemas.microsoft.com/office/drawing/2014/main" id="{49AA8A83-83FF-46C9-92FD-A6BD829FF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67200"/>
            <a:ext cx="2895600" cy="1671638"/>
          </a:xfrm>
          <a:prstGeom prst="rect">
            <a:avLst/>
          </a:prstGeom>
          <a:noFill/>
          <a:ln w="19050">
            <a:solidFill>
              <a:srgbClr val="EAEAEA"/>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8924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CB945E6-9B41-4AF7-8756-E528EA35E214}"/>
              </a:ext>
            </a:extLst>
          </p:cNvPr>
          <p:cNvSpPr>
            <a:spLocks noGrp="1" noChangeArrowheads="1"/>
          </p:cNvSpPr>
          <p:nvPr>
            <p:ph type="title"/>
          </p:nvPr>
        </p:nvSpPr>
        <p:spPr>
          <a:xfrm>
            <a:off x="609600" y="685800"/>
            <a:ext cx="7686675" cy="265113"/>
          </a:xfrm>
          <a:noFill/>
        </p:spPr>
        <p:txBody>
          <a:bodyPr lIns="90488" tIns="44450" rIns="90488" bIns="44450" anchor="ctr"/>
          <a:lstStyle/>
          <a:p>
            <a:r>
              <a:rPr lang="en-US" altLang="en-US" dirty="0"/>
              <a:t>Outreach and Assistance</a:t>
            </a:r>
            <a:endParaRPr lang="en-US" altLang="en-US" i="1" dirty="0"/>
          </a:p>
        </p:txBody>
      </p:sp>
      <p:sp>
        <p:nvSpPr>
          <p:cNvPr id="64515" name="Rectangle 3">
            <a:extLst>
              <a:ext uri="{FF2B5EF4-FFF2-40B4-BE49-F238E27FC236}">
                <a16:creationId xmlns:a16="http://schemas.microsoft.com/office/drawing/2014/main" id="{DCF094EE-F5CC-4ECD-973C-9CC3716E1E62}"/>
              </a:ext>
            </a:extLst>
          </p:cNvPr>
          <p:cNvSpPr>
            <a:spLocks noGrp="1" noChangeArrowheads="1"/>
          </p:cNvSpPr>
          <p:nvPr>
            <p:ph type="body" idx="1"/>
          </p:nvPr>
        </p:nvSpPr>
        <p:spPr>
          <a:xfrm>
            <a:off x="558800" y="1295400"/>
            <a:ext cx="7772400" cy="4540250"/>
          </a:xfrm>
          <a:noFill/>
        </p:spPr>
        <p:txBody>
          <a:bodyPr lIns="90488" tIns="44450" rIns="90488" bIns="44450"/>
          <a:lstStyle/>
          <a:p>
            <a:pPr>
              <a:spcBef>
                <a:spcPct val="15000"/>
              </a:spcBef>
            </a:pPr>
            <a:r>
              <a:rPr lang="en-US" altLang="en-US" sz="2400" b="1" dirty="0"/>
              <a:t>NC Department of Labor</a:t>
            </a:r>
          </a:p>
          <a:p>
            <a:pPr>
              <a:spcBef>
                <a:spcPct val="15000"/>
              </a:spcBef>
              <a:buFont typeface="Monotype Sorts" charset="2"/>
              <a:buChar char=" "/>
            </a:pPr>
            <a:r>
              <a:rPr lang="en-US" altLang="en-US" sz="2400" dirty="0"/>
              <a:t>	</a:t>
            </a:r>
            <a:r>
              <a:rPr lang="en-US" altLang="en-US" sz="2000" dirty="0"/>
              <a:t>1-800-NCLABOR</a:t>
            </a:r>
          </a:p>
          <a:p>
            <a:pPr>
              <a:spcBef>
                <a:spcPct val="15000"/>
              </a:spcBef>
              <a:buFont typeface="Monotype Sorts" charset="2"/>
              <a:buChar char=" "/>
            </a:pPr>
            <a:r>
              <a:rPr lang="en-US" altLang="en-US" sz="2000" dirty="0"/>
              <a:t>	</a:t>
            </a:r>
            <a:r>
              <a:rPr lang="en-US" altLang="en-US" sz="2000" u="sng" dirty="0">
                <a:hlinkClick r:id="rId3"/>
              </a:rPr>
              <a:t>http://www.</a:t>
            </a:r>
            <a:r>
              <a:rPr lang="en-US" altLang="en-US" sz="2000" u="sng" dirty="0"/>
              <a:t>labor.nc.gov</a:t>
            </a:r>
          </a:p>
          <a:p>
            <a:pPr>
              <a:spcBef>
                <a:spcPct val="15000"/>
              </a:spcBef>
              <a:buFont typeface="Monotype Sorts" charset="2"/>
              <a:buChar char=" "/>
            </a:pPr>
            <a:endParaRPr lang="en-US" altLang="en-US" sz="800" dirty="0"/>
          </a:p>
          <a:p>
            <a:pPr>
              <a:spcBef>
                <a:spcPct val="15000"/>
              </a:spcBef>
            </a:pPr>
            <a:r>
              <a:rPr lang="en-US" altLang="en-US" sz="2400" b="1" dirty="0"/>
              <a:t>Consultative Services</a:t>
            </a:r>
          </a:p>
          <a:p>
            <a:pPr>
              <a:spcBef>
                <a:spcPct val="15000"/>
              </a:spcBef>
              <a:buFont typeface="Monotype Sorts" charset="2"/>
              <a:buChar char=" "/>
            </a:pPr>
            <a:r>
              <a:rPr lang="en-US" altLang="en-US" sz="2400" dirty="0"/>
              <a:t>	</a:t>
            </a:r>
            <a:r>
              <a:rPr lang="en-US" altLang="en-US" sz="2000" dirty="0"/>
              <a:t>1-800-NCLABOR or (919) 707-7846</a:t>
            </a:r>
          </a:p>
          <a:p>
            <a:pPr>
              <a:spcBef>
                <a:spcPct val="15000"/>
              </a:spcBef>
              <a:buFont typeface="Monotype Sorts" charset="2"/>
              <a:buChar char=" "/>
            </a:pPr>
            <a:endParaRPr lang="en-US" altLang="en-US" sz="800" dirty="0"/>
          </a:p>
          <a:p>
            <a:pPr>
              <a:spcBef>
                <a:spcPct val="15000"/>
              </a:spcBef>
            </a:pPr>
            <a:r>
              <a:rPr lang="en-US" altLang="en-US" sz="2400" b="1" dirty="0"/>
              <a:t> Education, Training &amp; Technical Assistance</a:t>
            </a:r>
            <a:endParaRPr lang="en-US" altLang="en-US" sz="2400" dirty="0"/>
          </a:p>
          <a:p>
            <a:pPr lvl="1">
              <a:spcBef>
                <a:spcPct val="15000"/>
              </a:spcBef>
              <a:buClr>
                <a:schemeClr val="tx1"/>
              </a:buClr>
              <a:buFontTx/>
              <a:buChar char=" "/>
            </a:pPr>
            <a:r>
              <a:rPr lang="en-US" altLang="en-US" sz="2000" dirty="0"/>
              <a:t>1-800-NCLABOR or (919) 707-7874</a:t>
            </a:r>
          </a:p>
          <a:p>
            <a:pPr lvl="1">
              <a:spcBef>
                <a:spcPct val="15000"/>
              </a:spcBef>
              <a:buClr>
                <a:schemeClr val="tx1"/>
              </a:buClr>
              <a:buFontTx/>
              <a:buChar char=" "/>
            </a:pPr>
            <a:endParaRPr lang="en-US" altLang="en-US" sz="800" b="1" dirty="0"/>
          </a:p>
          <a:p>
            <a:pPr>
              <a:spcBef>
                <a:spcPct val="15000"/>
              </a:spcBef>
            </a:pPr>
            <a:r>
              <a:rPr lang="en-US" altLang="en-US" sz="2400" b="1" dirty="0"/>
              <a:t>NIOSH</a:t>
            </a:r>
          </a:p>
          <a:p>
            <a:pPr>
              <a:spcBef>
                <a:spcPct val="15000"/>
              </a:spcBef>
              <a:buFont typeface="Wingdings" panose="05000000000000000000" pitchFamily="2" charset="2"/>
              <a:buNone/>
            </a:pPr>
            <a:r>
              <a:rPr lang="en-US" altLang="en-US" sz="2400" dirty="0"/>
              <a:t>		</a:t>
            </a:r>
            <a:r>
              <a:rPr lang="en-US" altLang="en-US" sz="2000" dirty="0"/>
              <a:t>1-800-232-4636</a:t>
            </a:r>
          </a:p>
          <a:p>
            <a:pPr>
              <a:spcBef>
                <a:spcPct val="15000"/>
              </a:spcBef>
              <a:buFont typeface="Wingdings" panose="05000000000000000000" pitchFamily="2" charset="2"/>
              <a:buNone/>
            </a:pPr>
            <a:r>
              <a:rPr lang="en-US" altLang="en-US" sz="2000" dirty="0"/>
              <a:t>		http://www.cdc.gov/niosh/homepage.html</a:t>
            </a:r>
          </a:p>
        </p:txBody>
      </p:sp>
    </p:spTree>
    <p:extLst>
      <p:ext uri="{BB962C8B-B14F-4D97-AF65-F5344CB8AC3E}">
        <p14:creationId xmlns:p14="http://schemas.microsoft.com/office/powerpoint/2010/main" val="26586105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t>Summary	</a:t>
            </a:r>
            <a:endParaRPr lang="en-US" altLang="en-US" sz="1400" dirty="0"/>
          </a:p>
        </p:txBody>
      </p:sp>
      <p:sp>
        <p:nvSpPr>
          <p:cNvPr id="73731" name="Rectangle 3"/>
          <p:cNvSpPr>
            <a:spLocks noGrp="1" noChangeArrowheads="1"/>
          </p:cNvSpPr>
          <p:nvPr>
            <p:ph type="body" sz="half" idx="4294967295"/>
          </p:nvPr>
        </p:nvSpPr>
        <p:spPr>
          <a:xfrm>
            <a:off x="609600" y="1295400"/>
            <a:ext cx="7793038" cy="4535488"/>
          </a:xfrm>
        </p:spPr>
        <p:txBody>
          <a:bodyPr/>
          <a:lstStyle/>
          <a:p>
            <a:pPr>
              <a:spcAft>
                <a:spcPct val="25000"/>
              </a:spcAft>
            </a:pPr>
            <a:r>
              <a:rPr lang="en-US" altLang="en-US" dirty="0"/>
              <a:t>Provided a basic understanding regarding the transmission and pathogenesis of </a:t>
            </a:r>
            <a:r>
              <a:rPr lang="en-US" altLang="en-US" i="1" dirty="0"/>
              <a:t>M. tuberculosis</a:t>
            </a:r>
          </a:p>
          <a:p>
            <a:pPr>
              <a:spcAft>
                <a:spcPct val="25000"/>
              </a:spcAft>
            </a:pPr>
            <a:endParaRPr lang="en-US" altLang="en-US" sz="1200" i="1" dirty="0"/>
          </a:p>
          <a:p>
            <a:pPr>
              <a:spcAft>
                <a:spcPct val="25000"/>
              </a:spcAft>
            </a:pPr>
            <a:r>
              <a:rPr lang="en-US" altLang="en-US" dirty="0"/>
              <a:t>Discussed the epidemiology of TB in the US and NC</a:t>
            </a:r>
          </a:p>
          <a:p>
            <a:pPr>
              <a:spcAft>
                <a:spcPct val="25000"/>
              </a:spcAft>
            </a:pPr>
            <a:endParaRPr lang="en-US" altLang="en-US" sz="1200" dirty="0"/>
          </a:p>
          <a:p>
            <a:pPr>
              <a:spcAft>
                <a:spcPct val="25000"/>
              </a:spcAft>
            </a:pPr>
            <a:r>
              <a:rPr lang="en-US" altLang="en-US" dirty="0"/>
              <a:t>Provided an overview regarding the enforcement procedures for occupational exposure to TB</a:t>
            </a:r>
          </a:p>
          <a:p>
            <a:pPr marL="0" indent="0" eaLnBrk="1" hangingPunct="1">
              <a:buNone/>
            </a:pPr>
            <a:endParaRPr lang="en-US" altLang="en-US" sz="1200" dirty="0"/>
          </a:p>
          <a:p>
            <a:pPr marL="641351" lvl="1" indent="-293688" eaLnBrk="1" hangingPunct="1"/>
            <a:endParaRPr lang="en-US" altLang="en-US" dirty="0"/>
          </a:p>
        </p:txBody>
      </p:sp>
    </p:spTree>
    <p:extLst>
      <p:ext uri="{BB962C8B-B14F-4D97-AF65-F5344CB8AC3E}">
        <p14:creationId xmlns:p14="http://schemas.microsoft.com/office/powerpoint/2010/main" val="260138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28750" y="2667000"/>
            <a:ext cx="6477000" cy="3108543"/>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r>
              <a:rPr lang="en-US" altLang="en-US" sz="2800" b="1" u="none" dirty="0">
                <a:solidFill>
                  <a:srgbClr val="008000"/>
                </a:solidFill>
                <a:latin typeface="Arial" panose="020B0604020202020204" pitchFamily="34" charset="0"/>
              </a:rPr>
              <a:t>1-800-NC-LABOR</a:t>
            </a:r>
          </a:p>
          <a:p>
            <a:pPr algn="ctr"/>
            <a:endParaRPr lang="en-US" altLang="en-US" sz="2800" i="1" u="none" dirty="0">
              <a:latin typeface="Arial" panose="020B0604020202020204" pitchFamily="34" charset="0"/>
            </a:endParaRPr>
          </a:p>
          <a:p>
            <a:pPr algn="ctr"/>
            <a:r>
              <a:rPr lang="en-US" altLang="en-US" sz="2800" i="1" u="none" dirty="0">
                <a:latin typeface="Arial" panose="020B0604020202020204" pitchFamily="34" charset="0"/>
              </a:rPr>
              <a:t>(1-800-625-2267)</a:t>
            </a:r>
          </a:p>
          <a:p>
            <a:pPr algn="ctr"/>
            <a:endParaRPr lang="en-US" altLang="en-US" sz="2800" b="1" u="none" dirty="0">
              <a:latin typeface="Arial" panose="020B0604020202020204" pitchFamily="34" charset="0"/>
            </a:endParaRPr>
          </a:p>
          <a:p>
            <a:pPr algn="ctr"/>
            <a:r>
              <a:rPr lang="en-US" altLang="en-US" sz="2800" b="1" u="none" dirty="0">
                <a:solidFill>
                  <a:schemeClr val="tx2">
                    <a:lumMod val="75000"/>
                  </a:schemeClr>
                </a:solidFill>
                <a:latin typeface="Arial" panose="020B0604020202020204" pitchFamily="34" charset="0"/>
              </a:rPr>
              <a:t>www.nclabor.com</a:t>
            </a:r>
          </a:p>
          <a:p>
            <a:pPr algn="ctr"/>
            <a:endParaRPr lang="en-US" altLang="en-US" sz="2800" u="none" dirty="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28600" y="5591889"/>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000" b="1" u="none" dirty="0">
                <a:solidFill>
                  <a:srgbClr val="000000"/>
                </a:solidFill>
                <a:cs typeface="Times New Roman" panose="02020603050405020304" pitchFamily="18" charset="0"/>
              </a:rPr>
              <a:t>DATA SOURCE: </a:t>
            </a:r>
            <a:r>
              <a:rPr lang="en-US" altLang="en-US" sz="1000" b="1" u="none" dirty="0"/>
              <a:t>epi.publichealth.nc.gov</a:t>
            </a:r>
            <a:endParaRPr lang="en-US" altLang="en-US" sz="1000" u="none" dirty="0"/>
          </a:p>
        </p:txBody>
      </p:sp>
      <p:graphicFrame>
        <p:nvGraphicFramePr>
          <p:cNvPr id="9" name="Content Placeholder 6"/>
          <p:cNvGraphicFramePr>
            <a:graphicFrameLocks noGrp="1"/>
          </p:cNvGraphicFramePr>
          <p:nvPr>
            <p:ph idx="1"/>
          </p:nvPr>
        </p:nvGraphicFramePr>
        <p:xfrm>
          <a:off x="152400" y="417870"/>
          <a:ext cx="93865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803138" y="3470138"/>
            <a:ext cx="2645276" cy="276999"/>
          </a:xfrm>
          <a:prstGeom prst="rect">
            <a:avLst/>
          </a:prstGeom>
          <a:noFill/>
        </p:spPr>
        <p:txBody>
          <a:bodyPr wrap="none" rtlCol="0">
            <a:spAutoFit/>
          </a:bodyPr>
          <a:lstStyle/>
          <a:p>
            <a:r>
              <a:rPr lang="en-US" sz="1200" b="1" u="none" dirty="0">
                <a:solidFill>
                  <a:srgbClr val="000099"/>
                </a:solidFill>
                <a:latin typeface="+mj-lt"/>
              </a:rPr>
              <a:t>Case Rate per 100,000 Population</a:t>
            </a:r>
          </a:p>
        </p:txBody>
      </p:sp>
      <p:sp>
        <p:nvSpPr>
          <p:cNvPr id="5" name="TextBox 4"/>
          <p:cNvSpPr txBox="1"/>
          <p:nvPr/>
        </p:nvSpPr>
        <p:spPr>
          <a:xfrm>
            <a:off x="7162800" y="5715000"/>
            <a:ext cx="1671355" cy="276999"/>
          </a:xfrm>
          <a:prstGeom prst="rect">
            <a:avLst/>
          </a:prstGeom>
          <a:noFill/>
        </p:spPr>
        <p:txBody>
          <a:bodyPr wrap="none" rtlCol="0">
            <a:spAutoFit/>
          </a:bodyPr>
          <a:lstStyle/>
          <a:p>
            <a:r>
              <a:rPr lang="en-US" sz="1200" u="none" dirty="0">
                <a:latin typeface="+mj-lt"/>
                <a:ea typeface="Segoe UI" panose="020B0502040204020203" pitchFamily="34" charset="0"/>
                <a:cs typeface="Segoe UI" panose="020B0502040204020203" pitchFamily="34" charset="0"/>
              </a:rPr>
              <a:t>NCDOL Photo Library</a:t>
            </a:r>
          </a:p>
        </p:txBody>
      </p:sp>
    </p:spTree>
    <p:extLst>
      <p:ext uri="{BB962C8B-B14F-4D97-AF65-F5344CB8AC3E}">
        <p14:creationId xmlns:p14="http://schemas.microsoft.com/office/powerpoint/2010/main" val="11871870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533400" y="457200"/>
            <a:ext cx="7953375" cy="549275"/>
          </a:xfrm>
        </p:spPr>
        <p:txBody>
          <a:bodyPr/>
          <a:lstStyle/>
          <a:p>
            <a:r>
              <a:rPr lang="en-US" altLang="en-US" dirty="0"/>
              <a:t>North Carolina 2017 TB Cases</a:t>
            </a:r>
          </a:p>
        </p:txBody>
      </p:sp>
      <p:sp>
        <p:nvSpPr>
          <p:cNvPr id="4" name="Rectangle 3"/>
          <p:cNvSpPr txBox="1">
            <a:spLocks noChangeArrowheads="1"/>
          </p:cNvSpPr>
          <p:nvPr/>
        </p:nvSpPr>
        <p:spPr bwMode="auto">
          <a:xfrm>
            <a:off x="5334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Aft>
                <a:spcPct val="25000"/>
              </a:spcAft>
            </a:pPr>
            <a:r>
              <a:rPr lang="en-US" altLang="en-US" u="none" dirty="0">
                <a:cs typeface="Arial" panose="020B0604020202020204" pitchFamily="34" charset="0"/>
              </a:rPr>
              <a:t>North Carolina’s Tuberculosis Case Rate decreased from </a:t>
            </a:r>
            <a:r>
              <a:rPr lang="en-US" altLang="en-US" b="1" u="none" dirty="0">
                <a:cs typeface="Arial" panose="020B0604020202020204" pitchFamily="34" charset="0"/>
              </a:rPr>
              <a:t>3.8</a:t>
            </a:r>
            <a:r>
              <a:rPr lang="en-US" altLang="en-US" u="none" dirty="0">
                <a:cs typeface="Arial" panose="020B0604020202020204" pitchFamily="34" charset="0"/>
              </a:rPr>
              <a:t> to </a:t>
            </a:r>
            <a:r>
              <a:rPr lang="en-US" altLang="en-US" b="1" u="none" dirty="0">
                <a:cs typeface="Arial" panose="020B0604020202020204" pitchFamily="34" charset="0"/>
              </a:rPr>
              <a:t>2.1</a:t>
            </a:r>
            <a:r>
              <a:rPr lang="en-US" altLang="en-US" u="none" dirty="0">
                <a:cs typeface="Arial" panose="020B0604020202020204" pitchFamily="34" charset="0"/>
              </a:rPr>
              <a:t> from 2007 through 2017 </a:t>
            </a:r>
          </a:p>
          <a:p>
            <a:pPr lvl="1">
              <a:spcAft>
                <a:spcPct val="25000"/>
              </a:spcAft>
            </a:pPr>
            <a:r>
              <a:rPr lang="en-US" altLang="en-US" i="1" u="none" dirty="0">
                <a:cs typeface="Arial" panose="020B0604020202020204" pitchFamily="34" charset="0"/>
              </a:rPr>
              <a:t>During the same time frame, Tuberculosis Case Rate in the United States decreased from </a:t>
            </a:r>
            <a:r>
              <a:rPr lang="en-US" altLang="en-US" b="1" i="1" u="none" dirty="0">
                <a:cs typeface="Arial" panose="020B0604020202020204" pitchFamily="34" charset="0"/>
              </a:rPr>
              <a:t>4.4</a:t>
            </a:r>
            <a:r>
              <a:rPr lang="en-US" altLang="en-US" i="1" u="none" dirty="0">
                <a:cs typeface="Arial" panose="020B0604020202020204" pitchFamily="34" charset="0"/>
              </a:rPr>
              <a:t> to </a:t>
            </a:r>
            <a:r>
              <a:rPr lang="en-US" altLang="en-US" b="1" i="1" u="none" dirty="0">
                <a:cs typeface="Arial" panose="020B0604020202020204" pitchFamily="34" charset="0"/>
              </a:rPr>
              <a:t>2.8</a:t>
            </a:r>
          </a:p>
          <a:p>
            <a:pPr>
              <a:spcAft>
                <a:spcPct val="25000"/>
              </a:spcAft>
            </a:pPr>
            <a:endParaRPr lang="en-US" altLang="en-US" u="none" kern="0" dirty="0"/>
          </a:p>
        </p:txBody>
      </p:sp>
      <p:pic>
        <p:nvPicPr>
          <p:cNvPr id="2" name="Picture 1">
            <a:extLst>
              <a:ext uri="{FF2B5EF4-FFF2-40B4-BE49-F238E27FC236}">
                <a16:creationId xmlns:a16="http://schemas.microsoft.com/office/drawing/2014/main" id="{3C2B6D53-F894-40D7-847A-DE8B584CEF6E}"/>
              </a:ext>
            </a:extLst>
          </p:cNvPr>
          <p:cNvPicPr>
            <a:picLocks noChangeAspect="1"/>
          </p:cNvPicPr>
          <p:nvPr/>
        </p:nvPicPr>
        <p:blipFill>
          <a:blip r:embed="rId3"/>
          <a:stretch>
            <a:fillRect/>
          </a:stretch>
        </p:blipFill>
        <p:spPr>
          <a:xfrm>
            <a:off x="2971800" y="3886200"/>
            <a:ext cx="2500312" cy="1826415"/>
          </a:xfrm>
          <a:prstGeom prst="rect">
            <a:avLst/>
          </a:prstGeom>
        </p:spPr>
      </p:pic>
    </p:spTree>
    <p:extLst>
      <p:ext uri="{BB962C8B-B14F-4D97-AF65-F5344CB8AC3E}">
        <p14:creationId xmlns:p14="http://schemas.microsoft.com/office/powerpoint/2010/main" val="34104693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E2C9D3D-BDA5-4EB3-B0EB-427F199899B8}"/>
              </a:ext>
            </a:extLst>
          </p:cNvPr>
          <p:cNvSpPr>
            <a:spLocks noChangeArrowheads="1"/>
          </p:cNvSpPr>
          <p:nvPr/>
        </p:nvSpPr>
        <p:spPr bwMode="auto">
          <a:xfrm>
            <a:off x="609600" y="457200"/>
            <a:ext cx="792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600" b="1" dirty="0">
                <a:solidFill>
                  <a:srgbClr val="012D9A"/>
                </a:solidFill>
                <a:latin typeface="Arial" panose="020B0604020202020204" pitchFamily="34" charset="0"/>
              </a:rPr>
              <a:t>Transmission and Pathogenesis</a:t>
            </a:r>
          </a:p>
        </p:txBody>
      </p:sp>
      <p:sp>
        <p:nvSpPr>
          <p:cNvPr id="13315" name="Rectangle 3">
            <a:extLst>
              <a:ext uri="{FF2B5EF4-FFF2-40B4-BE49-F238E27FC236}">
                <a16:creationId xmlns:a16="http://schemas.microsoft.com/office/drawing/2014/main" id="{E61C5A27-1E95-4C26-BB75-FA05F0468345}"/>
              </a:ext>
            </a:extLst>
          </p:cNvPr>
          <p:cNvSpPr>
            <a:spLocks noChangeArrowheads="1"/>
          </p:cNvSpPr>
          <p:nvPr/>
        </p:nvSpPr>
        <p:spPr bwMode="auto">
          <a:xfrm>
            <a:off x="1828800" y="1905000"/>
            <a:ext cx="5554663" cy="3505200"/>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pic>
        <p:nvPicPr>
          <p:cNvPr id="13316" name="Picture 4" descr="1frame">
            <a:extLst>
              <a:ext uri="{FF2B5EF4-FFF2-40B4-BE49-F238E27FC236}">
                <a16:creationId xmlns:a16="http://schemas.microsoft.com/office/drawing/2014/main" id="{B08652EB-A282-4B40-A995-D2E1890B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467600" cy="4419600"/>
          </a:xfrm>
          <a:prstGeom prst="rect">
            <a:avLst/>
          </a:prstGeom>
          <a:noFill/>
          <a:ln w="9525">
            <a:solidFill>
              <a:srgbClr val="B5CFB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50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A26E3D5-DE8C-486B-B3B5-A88D846BBD3F}"/>
              </a:ext>
            </a:extLst>
          </p:cNvPr>
          <p:cNvSpPr>
            <a:spLocks noGrp="1" noChangeArrowheads="1"/>
          </p:cNvSpPr>
          <p:nvPr>
            <p:ph type="title"/>
          </p:nvPr>
        </p:nvSpPr>
        <p:spPr>
          <a:xfrm>
            <a:off x="609600" y="533400"/>
            <a:ext cx="7953375" cy="549275"/>
          </a:xfrm>
        </p:spPr>
        <p:txBody>
          <a:bodyPr/>
          <a:lstStyle/>
          <a:p>
            <a:r>
              <a:rPr lang="en-US" altLang="en-US" dirty="0"/>
              <a:t>Transmission of </a:t>
            </a:r>
            <a:r>
              <a:rPr lang="en-US" altLang="en-US" i="1" dirty="0"/>
              <a:t>M. Tuberculosis</a:t>
            </a:r>
          </a:p>
        </p:txBody>
      </p:sp>
      <p:sp>
        <p:nvSpPr>
          <p:cNvPr id="14339" name="Rectangle 3">
            <a:extLst>
              <a:ext uri="{FF2B5EF4-FFF2-40B4-BE49-F238E27FC236}">
                <a16:creationId xmlns:a16="http://schemas.microsoft.com/office/drawing/2014/main" id="{8B6C07EC-1CE0-4E80-920D-D2FEBBDAD1C4}"/>
              </a:ext>
            </a:extLst>
          </p:cNvPr>
          <p:cNvSpPr>
            <a:spLocks noGrp="1" noChangeArrowheads="1"/>
          </p:cNvSpPr>
          <p:nvPr>
            <p:ph type="body" idx="1"/>
          </p:nvPr>
        </p:nvSpPr>
        <p:spPr/>
        <p:txBody>
          <a:bodyPr/>
          <a:lstStyle/>
          <a:p>
            <a:pPr>
              <a:spcAft>
                <a:spcPct val="50000"/>
              </a:spcAft>
            </a:pPr>
            <a:r>
              <a:rPr lang="en-US" altLang="en-US" dirty="0"/>
              <a:t>Spread by droplet nuclei (1-5 </a:t>
            </a:r>
            <a:r>
              <a:rPr lang="en-US" altLang="en-US" dirty="0">
                <a:cs typeface="Arial" panose="020B0604020202020204" pitchFamily="34" charset="0"/>
              </a:rPr>
              <a:t>µm)</a:t>
            </a:r>
          </a:p>
          <a:p>
            <a:pPr>
              <a:spcAft>
                <a:spcPct val="50000"/>
              </a:spcAft>
            </a:pPr>
            <a:r>
              <a:rPr lang="en-US" altLang="en-US" dirty="0"/>
              <a:t>Expelled when person with infectious TB coughs, sneezes, speaks, or sings</a:t>
            </a:r>
          </a:p>
          <a:p>
            <a:pPr>
              <a:spcAft>
                <a:spcPct val="50000"/>
              </a:spcAft>
            </a:pPr>
            <a:r>
              <a:rPr lang="en-US" altLang="en-US" dirty="0"/>
              <a:t>Close contacts at highest risk of becoming infected</a:t>
            </a:r>
          </a:p>
          <a:p>
            <a:pPr>
              <a:spcAft>
                <a:spcPct val="50000"/>
              </a:spcAft>
            </a:pPr>
            <a:r>
              <a:rPr lang="en-US" altLang="en-US" dirty="0"/>
              <a:t>Transmission occurs from person with infectious TB disease (not latent TB infection)</a:t>
            </a:r>
          </a:p>
        </p:txBody>
      </p:sp>
    </p:spTree>
    <p:extLst>
      <p:ext uri="{BB962C8B-B14F-4D97-AF65-F5344CB8AC3E}">
        <p14:creationId xmlns:p14="http://schemas.microsoft.com/office/powerpoint/2010/main" val="33054663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6FBFA9B8-5E37-42F3-9EFD-2C660A02E8C5}"/>
              </a:ext>
            </a:extLst>
          </p:cNvPr>
          <p:cNvSpPr>
            <a:spLocks noGrp="1" noChangeArrowheads="1"/>
          </p:cNvSpPr>
          <p:nvPr>
            <p:ph type="title"/>
          </p:nvPr>
        </p:nvSpPr>
        <p:spPr>
          <a:xfrm>
            <a:off x="609600" y="533400"/>
            <a:ext cx="7686675" cy="549275"/>
          </a:xfrm>
        </p:spPr>
        <p:txBody>
          <a:bodyPr/>
          <a:lstStyle/>
          <a:p>
            <a:r>
              <a:rPr lang="en-US" altLang="en-US" dirty="0"/>
              <a:t>Probability of TB Transmission</a:t>
            </a:r>
          </a:p>
        </p:txBody>
      </p:sp>
      <p:sp>
        <p:nvSpPr>
          <p:cNvPr id="15363" name="Rectangle 5">
            <a:extLst>
              <a:ext uri="{FF2B5EF4-FFF2-40B4-BE49-F238E27FC236}">
                <a16:creationId xmlns:a16="http://schemas.microsoft.com/office/drawing/2014/main" id="{2EC818F6-54DA-4A48-8AEA-48301977D930}"/>
              </a:ext>
            </a:extLst>
          </p:cNvPr>
          <p:cNvSpPr>
            <a:spLocks noGrp="1" noChangeArrowheads="1"/>
          </p:cNvSpPr>
          <p:nvPr>
            <p:ph type="body" idx="1"/>
          </p:nvPr>
        </p:nvSpPr>
        <p:spPr/>
        <p:txBody>
          <a:bodyPr/>
          <a:lstStyle/>
          <a:p>
            <a:pPr>
              <a:spcAft>
                <a:spcPct val="100000"/>
              </a:spcAft>
            </a:pPr>
            <a:r>
              <a:rPr lang="en-US" altLang="en-US" dirty="0"/>
              <a:t>Infectiousness of person with TB</a:t>
            </a:r>
          </a:p>
          <a:p>
            <a:pPr>
              <a:spcAft>
                <a:spcPct val="100000"/>
              </a:spcAft>
            </a:pPr>
            <a:r>
              <a:rPr lang="en-US" altLang="en-US" dirty="0"/>
              <a:t>Environment in which exposure occurred</a:t>
            </a:r>
          </a:p>
          <a:p>
            <a:pPr>
              <a:spcAft>
                <a:spcPct val="100000"/>
              </a:spcAft>
            </a:pPr>
            <a:r>
              <a:rPr lang="en-US" altLang="en-US" dirty="0"/>
              <a:t>Duration of exposure</a:t>
            </a:r>
          </a:p>
          <a:p>
            <a:pPr>
              <a:spcAft>
                <a:spcPct val="100000"/>
              </a:spcAft>
            </a:pPr>
            <a:r>
              <a:rPr lang="en-US" altLang="en-US" dirty="0"/>
              <a:t>Virulence of the organism</a:t>
            </a:r>
          </a:p>
        </p:txBody>
      </p:sp>
    </p:spTree>
    <p:extLst>
      <p:ext uri="{BB962C8B-B14F-4D97-AF65-F5344CB8AC3E}">
        <p14:creationId xmlns:p14="http://schemas.microsoft.com/office/powerpoint/2010/main" val="3410865101"/>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27928</TotalTime>
  <Pages>1</Pages>
  <Words>6039</Words>
  <Application>Microsoft Office PowerPoint</Application>
  <PresentationFormat>Letter Paper (8.5x11 in)</PresentationFormat>
  <Paragraphs>671</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Narrow</vt:lpstr>
      <vt:lpstr>Arial Rounded MT Bold</vt:lpstr>
      <vt:lpstr>Monotype Sorts</vt:lpstr>
      <vt:lpstr>Symbol</vt:lpstr>
      <vt:lpstr>Times New Roman</vt:lpstr>
      <vt:lpstr>Verdana</vt:lpstr>
      <vt:lpstr>Wingdings</vt:lpstr>
      <vt:lpstr>NCDOL  Standard</vt:lpstr>
      <vt:lpstr>OSH 125: Tuberculosis</vt:lpstr>
      <vt:lpstr>Objectives</vt:lpstr>
      <vt:lpstr>Reported TB Cases United States, 1990-2017</vt:lpstr>
      <vt:lpstr>TB Morbidity - United States, 2009 - 2017</vt:lpstr>
      <vt:lpstr>PowerPoint Presentation</vt:lpstr>
      <vt:lpstr>North Carolina 2017 TB Cases</vt:lpstr>
      <vt:lpstr>PowerPoint Presentation</vt:lpstr>
      <vt:lpstr>Transmission of M. Tuberculosis</vt:lpstr>
      <vt:lpstr>Probability of TB Transmission</vt:lpstr>
      <vt:lpstr>TB Pathogenesis - Latent TB Infection</vt:lpstr>
      <vt:lpstr>PowerPoint Presentation</vt:lpstr>
      <vt:lpstr>TB Pathogenesis - Active TB Disease</vt:lpstr>
      <vt:lpstr>Pathogenesis</vt:lpstr>
      <vt:lpstr>Conditions That Increase Risk…</vt:lpstr>
      <vt:lpstr>PowerPoint Presentation</vt:lpstr>
      <vt:lpstr>Common Sites of TB Disease </vt:lpstr>
      <vt:lpstr>Classification System for TB</vt:lpstr>
      <vt:lpstr>Drug-Resistant TB</vt:lpstr>
      <vt:lpstr>First-Line Anti-TB Drugs</vt:lpstr>
      <vt:lpstr>Second-Line Anti-TB Drugs</vt:lpstr>
      <vt:lpstr>Chronology</vt:lpstr>
      <vt:lpstr>Chronology</vt:lpstr>
      <vt:lpstr>Chronology</vt:lpstr>
      <vt:lpstr>OSHA Instruction CPL 02-02-078</vt:lpstr>
      <vt:lpstr>Inspection Scheduling and Scope</vt:lpstr>
      <vt:lpstr>Covered Facilities</vt:lpstr>
      <vt:lpstr>Covered Facilities</vt:lpstr>
      <vt:lpstr>Inspection Procedures</vt:lpstr>
      <vt:lpstr>Inspection Procedures</vt:lpstr>
      <vt:lpstr>CSHO Protection</vt:lpstr>
      <vt:lpstr>Citation Policy</vt:lpstr>
      <vt:lpstr>General Duty Clause </vt:lpstr>
      <vt:lpstr>General Duty Clause Violation </vt:lpstr>
      <vt:lpstr>Invoking the General Duty Clause</vt:lpstr>
      <vt:lpstr>Recognizing Exposure to a Serious Hazard</vt:lpstr>
      <vt:lpstr>Occupational Exposure to Tuberculosis</vt:lpstr>
      <vt:lpstr>High Hazard Procedures</vt:lpstr>
      <vt:lpstr>Feasible and Useful Abatement Methods</vt:lpstr>
      <vt:lpstr>Inspection Procedures </vt:lpstr>
      <vt:lpstr>Respiratory Protection</vt:lpstr>
      <vt:lpstr>PowerPoint Presentation</vt:lpstr>
      <vt:lpstr>Respirator Program Requirements </vt:lpstr>
      <vt:lpstr>Employee Medical/Exposure Records</vt:lpstr>
      <vt:lpstr>Accident Prevention Signs and Tags</vt:lpstr>
      <vt:lpstr>PowerPoint Presentation</vt:lpstr>
      <vt:lpstr>OSHA 300 Log</vt:lpstr>
      <vt:lpstr>Outreach and Assistance</vt:lpstr>
      <vt:lpstr>Summary </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subject>For Web and Leader Led Training</dc:subject>
  <dc:creator>Cory Dunphy</dc:creator>
  <cp:keywords>Review by Standards Supervisor:2-24-2010</cp:keywords>
  <dc:description>WLagoe reviewed: 032010</dc:description>
  <cp:lastModifiedBy>Lagoe, Wanda</cp:lastModifiedBy>
  <cp:revision>2787</cp:revision>
  <cp:lastPrinted>2015-07-13T17:43:25Z</cp:lastPrinted>
  <dcterms:created xsi:type="dcterms:W3CDTF">2001-05-15T12:53:32Z</dcterms:created>
  <dcterms:modified xsi:type="dcterms:W3CDTF">2022-10-13T16:10:48Z</dcterms:modified>
  <cp:category>Format Review by Andy on 12-30-08</cp:category>
</cp:coreProperties>
</file>