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54"/>
  </p:notesMasterIdLst>
  <p:handoutMasterIdLst>
    <p:handoutMasterId r:id="rId255"/>
  </p:handoutMasterIdLst>
  <p:sldIdLst>
    <p:sldId id="402" r:id="rId2"/>
    <p:sldId id="403" r:id="rId3"/>
    <p:sldId id="404" r:id="rId4"/>
    <p:sldId id="405" r:id="rId5"/>
    <p:sldId id="406" r:id="rId6"/>
    <p:sldId id="407" r:id="rId7"/>
    <p:sldId id="408" r:id="rId8"/>
    <p:sldId id="409" r:id="rId9"/>
    <p:sldId id="410" r:id="rId10"/>
    <p:sldId id="411" r:id="rId11"/>
    <p:sldId id="412" r:id="rId12"/>
    <p:sldId id="768" r:id="rId13"/>
    <p:sldId id="413" r:id="rId14"/>
    <p:sldId id="414" r:id="rId15"/>
    <p:sldId id="415" r:id="rId16"/>
    <p:sldId id="416" r:id="rId17"/>
    <p:sldId id="417" r:id="rId18"/>
    <p:sldId id="418" r:id="rId19"/>
    <p:sldId id="419" r:id="rId20"/>
    <p:sldId id="420" r:id="rId21"/>
    <p:sldId id="421" r:id="rId22"/>
    <p:sldId id="422" r:id="rId23"/>
    <p:sldId id="423" r:id="rId24"/>
    <p:sldId id="424" r:id="rId25"/>
    <p:sldId id="425" r:id="rId26"/>
    <p:sldId id="426" r:id="rId27"/>
    <p:sldId id="427" r:id="rId28"/>
    <p:sldId id="428" r:id="rId29"/>
    <p:sldId id="759" r:id="rId30"/>
    <p:sldId id="463" r:id="rId31"/>
    <p:sldId id="429" r:id="rId32"/>
    <p:sldId id="430" r:id="rId33"/>
    <p:sldId id="431" r:id="rId34"/>
    <p:sldId id="433" r:id="rId35"/>
    <p:sldId id="434" r:id="rId36"/>
    <p:sldId id="435" r:id="rId37"/>
    <p:sldId id="436" r:id="rId38"/>
    <p:sldId id="437" r:id="rId39"/>
    <p:sldId id="438" r:id="rId40"/>
    <p:sldId id="439" r:id="rId41"/>
    <p:sldId id="440" r:id="rId42"/>
    <p:sldId id="441" r:id="rId43"/>
    <p:sldId id="442" r:id="rId44"/>
    <p:sldId id="443" r:id="rId45"/>
    <p:sldId id="444" r:id="rId46"/>
    <p:sldId id="445" r:id="rId47"/>
    <p:sldId id="446" r:id="rId48"/>
    <p:sldId id="447" r:id="rId49"/>
    <p:sldId id="448" r:id="rId50"/>
    <p:sldId id="449" r:id="rId51"/>
    <p:sldId id="450" r:id="rId52"/>
    <p:sldId id="451" r:id="rId53"/>
    <p:sldId id="452" r:id="rId54"/>
    <p:sldId id="453" r:id="rId55"/>
    <p:sldId id="454" r:id="rId56"/>
    <p:sldId id="455" r:id="rId57"/>
    <p:sldId id="456" r:id="rId58"/>
    <p:sldId id="457" r:id="rId59"/>
    <p:sldId id="458" r:id="rId60"/>
    <p:sldId id="459" r:id="rId61"/>
    <p:sldId id="460" r:id="rId62"/>
    <p:sldId id="461" r:id="rId63"/>
    <p:sldId id="462" r:id="rId64"/>
    <p:sldId id="464" r:id="rId65"/>
    <p:sldId id="465" r:id="rId66"/>
    <p:sldId id="466" r:id="rId67"/>
    <p:sldId id="468" r:id="rId68"/>
    <p:sldId id="469" r:id="rId69"/>
    <p:sldId id="470" r:id="rId70"/>
    <p:sldId id="471" r:id="rId71"/>
    <p:sldId id="472" r:id="rId72"/>
    <p:sldId id="473" r:id="rId73"/>
    <p:sldId id="474" r:id="rId74"/>
    <p:sldId id="475" r:id="rId75"/>
    <p:sldId id="476" r:id="rId76"/>
    <p:sldId id="477" r:id="rId77"/>
    <p:sldId id="467" r:id="rId78"/>
    <p:sldId id="478" r:id="rId79"/>
    <p:sldId id="479" r:id="rId80"/>
    <p:sldId id="480" r:id="rId81"/>
    <p:sldId id="481" r:id="rId82"/>
    <p:sldId id="482" r:id="rId83"/>
    <p:sldId id="483" r:id="rId84"/>
    <p:sldId id="484" r:id="rId85"/>
    <p:sldId id="485" r:id="rId86"/>
    <p:sldId id="486" r:id="rId87"/>
    <p:sldId id="487" r:id="rId88"/>
    <p:sldId id="488" r:id="rId89"/>
    <p:sldId id="489" r:id="rId90"/>
    <p:sldId id="490" r:id="rId91"/>
    <p:sldId id="491" r:id="rId92"/>
    <p:sldId id="492" r:id="rId93"/>
    <p:sldId id="493" r:id="rId94"/>
    <p:sldId id="494" r:id="rId95"/>
    <p:sldId id="495" r:id="rId96"/>
    <p:sldId id="496" r:id="rId97"/>
    <p:sldId id="497" r:id="rId98"/>
    <p:sldId id="498" r:id="rId99"/>
    <p:sldId id="499" r:id="rId100"/>
    <p:sldId id="500" r:id="rId101"/>
    <p:sldId id="761" r:id="rId102"/>
    <p:sldId id="502" r:id="rId103"/>
    <p:sldId id="503" r:id="rId104"/>
    <p:sldId id="504" r:id="rId105"/>
    <p:sldId id="505" r:id="rId106"/>
    <p:sldId id="506" r:id="rId107"/>
    <p:sldId id="507" r:id="rId108"/>
    <p:sldId id="508" r:id="rId109"/>
    <p:sldId id="509" r:id="rId110"/>
    <p:sldId id="510" r:id="rId111"/>
    <p:sldId id="511" r:id="rId112"/>
    <p:sldId id="512" r:id="rId113"/>
    <p:sldId id="513" r:id="rId114"/>
    <p:sldId id="762" r:id="rId115"/>
    <p:sldId id="722" r:id="rId116"/>
    <p:sldId id="724" r:id="rId117"/>
    <p:sldId id="680" r:id="rId118"/>
    <p:sldId id="687" r:id="rId119"/>
    <p:sldId id="689" r:id="rId120"/>
    <p:sldId id="707" r:id="rId121"/>
    <p:sldId id="708" r:id="rId122"/>
    <p:sldId id="692" r:id="rId123"/>
    <p:sldId id="693" r:id="rId124"/>
    <p:sldId id="681" r:id="rId125"/>
    <p:sldId id="688" r:id="rId126"/>
    <p:sldId id="700" r:id="rId127"/>
    <p:sldId id="710" r:id="rId128"/>
    <p:sldId id="711" r:id="rId129"/>
    <p:sldId id="713" r:id="rId130"/>
    <p:sldId id="714" r:id="rId131"/>
    <p:sldId id="715" r:id="rId132"/>
    <p:sldId id="515" r:id="rId133"/>
    <p:sldId id="516" r:id="rId134"/>
    <p:sldId id="517" r:id="rId135"/>
    <p:sldId id="518" r:id="rId136"/>
    <p:sldId id="519" r:id="rId137"/>
    <p:sldId id="609" r:id="rId138"/>
    <p:sldId id="612" r:id="rId139"/>
    <p:sldId id="610" r:id="rId140"/>
    <p:sldId id="613" r:id="rId141"/>
    <p:sldId id="611" r:id="rId142"/>
    <p:sldId id="614" r:id="rId143"/>
    <p:sldId id="520" r:id="rId144"/>
    <p:sldId id="521" r:id="rId145"/>
    <p:sldId id="522" r:id="rId146"/>
    <p:sldId id="523" r:id="rId147"/>
    <p:sldId id="524" r:id="rId148"/>
    <p:sldId id="769" r:id="rId149"/>
    <p:sldId id="770" r:id="rId150"/>
    <p:sldId id="771" r:id="rId151"/>
    <p:sldId id="637" r:id="rId152"/>
    <p:sldId id="772" r:id="rId153"/>
    <p:sldId id="525" r:id="rId154"/>
    <p:sldId id="625" r:id="rId155"/>
    <p:sldId id="636" r:id="rId156"/>
    <p:sldId id="763" r:id="rId157"/>
    <p:sldId id="640" r:id="rId158"/>
    <p:sldId id="641" r:id="rId159"/>
    <p:sldId id="642" r:id="rId160"/>
    <p:sldId id="773" r:id="rId161"/>
    <p:sldId id="774" r:id="rId162"/>
    <p:sldId id="533" r:id="rId163"/>
    <p:sldId id="775" r:id="rId164"/>
    <p:sldId id="534" r:id="rId165"/>
    <p:sldId id="776" r:id="rId166"/>
    <p:sldId id="777" r:id="rId167"/>
    <p:sldId id="778" r:id="rId168"/>
    <p:sldId id="779" r:id="rId169"/>
    <p:sldId id="780" r:id="rId170"/>
    <p:sldId id="554" r:id="rId171"/>
    <p:sldId id="682" r:id="rId172"/>
    <p:sldId id="765" r:id="rId173"/>
    <p:sldId id="716" r:id="rId174"/>
    <p:sldId id="764" r:id="rId175"/>
    <p:sldId id="683" r:id="rId176"/>
    <p:sldId id="767" r:id="rId177"/>
    <p:sldId id="717" r:id="rId178"/>
    <p:sldId id="718" r:id="rId179"/>
    <p:sldId id="719" r:id="rId180"/>
    <p:sldId id="720" r:id="rId181"/>
    <p:sldId id="721" r:id="rId182"/>
    <p:sldId id="555" r:id="rId183"/>
    <p:sldId id="556" r:id="rId184"/>
    <p:sldId id="557" r:id="rId185"/>
    <p:sldId id="558" r:id="rId186"/>
    <p:sldId id="559" r:id="rId187"/>
    <p:sldId id="560" r:id="rId188"/>
    <p:sldId id="561" r:id="rId189"/>
    <p:sldId id="562" r:id="rId190"/>
    <p:sldId id="563" r:id="rId191"/>
    <p:sldId id="564" r:id="rId192"/>
    <p:sldId id="565" r:id="rId193"/>
    <p:sldId id="566" r:id="rId194"/>
    <p:sldId id="567" r:id="rId195"/>
    <p:sldId id="568" r:id="rId196"/>
    <p:sldId id="569" r:id="rId197"/>
    <p:sldId id="570" r:id="rId198"/>
    <p:sldId id="571" r:id="rId199"/>
    <p:sldId id="572" r:id="rId200"/>
    <p:sldId id="574" r:id="rId201"/>
    <p:sldId id="575" r:id="rId202"/>
    <p:sldId id="576" r:id="rId203"/>
    <p:sldId id="577" r:id="rId204"/>
    <p:sldId id="578" r:id="rId205"/>
    <p:sldId id="579" r:id="rId206"/>
    <p:sldId id="580" r:id="rId207"/>
    <p:sldId id="581" r:id="rId208"/>
    <p:sldId id="686" r:id="rId209"/>
    <p:sldId id="727" r:id="rId210"/>
    <p:sldId id="742" r:id="rId211"/>
    <p:sldId id="744" r:id="rId212"/>
    <p:sldId id="743" r:id="rId213"/>
    <p:sldId id="745" r:id="rId214"/>
    <p:sldId id="726" r:id="rId215"/>
    <p:sldId id="729" r:id="rId216"/>
    <p:sldId id="733" r:id="rId217"/>
    <p:sldId id="734" r:id="rId218"/>
    <p:sldId id="735" r:id="rId219"/>
    <p:sldId id="736" r:id="rId220"/>
    <p:sldId id="741" r:id="rId221"/>
    <p:sldId id="737" r:id="rId222"/>
    <p:sldId id="738" r:id="rId223"/>
    <p:sldId id="728" r:id="rId224"/>
    <p:sldId id="725" r:id="rId225"/>
    <p:sldId id="731" r:id="rId226"/>
    <p:sldId id="732" r:id="rId227"/>
    <p:sldId id="730" r:id="rId228"/>
    <p:sldId id="746" r:id="rId229"/>
    <p:sldId id="674" r:id="rId230"/>
    <p:sldId id="750" r:id="rId231"/>
    <p:sldId id="751" r:id="rId232"/>
    <p:sldId id="749" r:id="rId233"/>
    <p:sldId id="752" r:id="rId234"/>
    <p:sldId id="753" r:id="rId235"/>
    <p:sldId id="754" r:id="rId236"/>
    <p:sldId id="755" r:id="rId237"/>
    <p:sldId id="756" r:id="rId238"/>
    <p:sldId id="757" r:id="rId239"/>
    <p:sldId id="758" r:id="rId240"/>
    <p:sldId id="584" r:id="rId241"/>
    <p:sldId id="667" r:id="rId242"/>
    <p:sldId id="668" r:id="rId243"/>
    <p:sldId id="591" r:id="rId244"/>
    <p:sldId id="678" r:id="rId245"/>
    <p:sldId id="679" r:id="rId246"/>
    <p:sldId id="597" r:id="rId247"/>
    <p:sldId id="671" r:id="rId248"/>
    <p:sldId id="598" r:id="rId249"/>
    <p:sldId id="585" r:id="rId250"/>
    <p:sldId id="676" r:id="rId251"/>
    <p:sldId id="401" r:id="rId252"/>
    <p:sldId id="341" r:id="rId253"/>
  </p:sldIdLst>
  <p:sldSz cx="9144000" cy="6858000" type="letter"/>
  <p:notesSz cx="7053263" cy="9309100"/>
  <p:defaultTextStyle>
    <a:defPPr>
      <a:defRPr lang="en-US"/>
    </a:defPPr>
    <a:lvl1pPr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5pPr>
    <a:lvl6pPr marL="2286000" algn="l" defTabSz="914400" rtl="0" eaLnBrk="1" latinLnBrk="0" hangingPunct="1">
      <a:defRPr sz="3600" u="sng" kern="1200">
        <a:solidFill>
          <a:schemeClr val="tx1"/>
        </a:solidFill>
        <a:latin typeface="Times New Roman" panose="02020603050405020304" pitchFamily="18" charset="0"/>
        <a:ea typeface="+mn-ea"/>
        <a:cs typeface="+mn-cs"/>
      </a:defRPr>
    </a:lvl6pPr>
    <a:lvl7pPr marL="2743200" algn="l" defTabSz="914400" rtl="0" eaLnBrk="1" latinLnBrk="0" hangingPunct="1">
      <a:defRPr sz="3600" u="sng" kern="1200">
        <a:solidFill>
          <a:schemeClr val="tx1"/>
        </a:solidFill>
        <a:latin typeface="Times New Roman" panose="02020603050405020304" pitchFamily="18" charset="0"/>
        <a:ea typeface="+mn-ea"/>
        <a:cs typeface="+mn-cs"/>
      </a:defRPr>
    </a:lvl7pPr>
    <a:lvl8pPr marL="3200400" algn="l" defTabSz="914400" rtl="0" eaLnBrk="1" latinLnBrk="0" hangingPunct="1">
      <a:defRPr sz="3600" u="sng" kern="1200">
        <a:solidFill>
          <a:schemeClr val="tx1"/>
        </a:solidFill>
        <a:latin typeface="Times New Roman" panose="02020603050405020304" pitchFamily="18" charset="0"/>
        <a:ea typeface="+mn-ea"/>
        <a:cs typeface="+mn-cs"/>
      </a:defRPr>
    </a:lvl8pPr>
    <a:lvl9pPr marL="3657600" algn="l" defTabSz="914400" rtl="0" eaLnBrk="1" latinLnBrk="0" hangingPunct="1">
      <a:defRPr sz="3600" u="sng"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3" userDrawn="1">
          <p15:clr>
            <a:srgbClr val="A4A3A4"/>
          </p15:clr>
        </p15:guide>
        <p15:guide id="2" pos="22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D9A"/>
    <a:srgbClr val="008000"/>
    <a:srgbClr val="33CC33"/>
    <a:srgbClr val="000000"/>
    <a:srgbClr val="FFFFFF"/>
    <a:srgbClr val="FF5050"/>
    <a:srgbClr val="FF00FF"/>
    <a:srgbClr val="FFFF66"/>
    <a:srgbClr val="910046"/>
    <a:srgbClr val="0070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058" autoAdjust="0"/>
    <p:restoredTop sz="80234" autoAdjust="0"/>
  </p:normalViewPr>
  <p:slideViewPr>
    <p:cSldViewPr>
      <p:cViewPr varScale="1">
        <p:scale>
          <a:sx n="59" d="100"/>
          <a:sy n="59" d="100"/>
        </p:scale>
        <p:origin x="127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720" y="-1157"/>
      </p:cViewPr>
      <p:guideLst>
        <p:guide orient="horz" pos="2933"/>
        <p:guide pos="2222"/>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notesMaster" Target="notesMasters/notesMaster1.xml"/><Relationship Id="rId259" Type="http://schemas.openxmlformats.org/officeDocument/2006/relationships/tableStyles" Target="tableStyle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handoutMaster" Target="handoutMasters/handoutMaster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viewProps" Target="viewProps.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3056414" cy="465857"/>
          </a:xfrm>
          <a:prstGeom prst="rect">
            <a:avLst/>
          </a:prstGeom>
          <a:noFill/>
          <a:ln w="9525">
            <a:noFill/>
            <a:miter lim="800000"/>
            <a:headEnd/>
            <a:tailEnd/>
          </a:ln>
          <a:effectLst/>
        </p:spPr>
        <p:txBody>
          <a:bodyPr vert="horz" wrap="square" lIns="19778" tIns="0" rIns="19778" bIns="0" numCol="1" anchor="t" anchorCtr="0" compatLnSpc="1">
            <a:prstTxWarp prst="textNoShape">
              <a:avLst/>
            </a:prstTxWarp>
          </a:bodyPr>
          <a:lstStyle>
            <a:lvl1pPr defTabSz="949462">
              <a:defRPr sz="1000" i="1" u="none"/>
            </a:lvl1pPr>
          </a:lstStyle>
          <a:p>
            <a:pPr>
              <a:defRPr/>
            </a:pPr>
            <a:endParaRPr lang="en-US"/>
          </a:p>
        </p:txBody>
      </p:sp>
      <p:sp>
        <p:nvSpPr>
          <p:cNvPr id="3075" name="Rectangle 3"/>
          <p:cNvSpPr>
            <a:spLocks noGrp="1" noChangeArrowheads="1"/>
          </p:cNvSpPr>
          <p:nvPr>
            <p:ph type="dt" sz="quarter" idx="1"/>
          </p:nvPr>
        </p:nvSpPr>
        <p:spPr bwMode="auto">
          <a:xfrm>
            <a:off x="3996849" y="0"/>
            <a:ext cx="3056414" cy="465857"/>
          </a:xfrm>
          <a:prstGeom prst="rect">
            <a:avLst/>
          </a:prstGeom>
          <a:noFill/>
          <a:ln w="9525">
            <a:noFill/>
            <a:miter lim="800000"/>
            <a:headEnd/>
            <a:tailEnd/>
          </a:ln>
          <a:effectLst/>
        </p:spPr>
        <p:txBody>
          <a:bodyPr vert="horz" wrap="square" lIns="19778" tIns="0" rIns="19778" bIns="0" numCol="1" anchor="t" anchorCtr="0" compatLnSpc="1">
            <a:prstTxWarp prst="textNoShape">
              <a:avLst/>
            </a:prstTxWarp>
          </a:bodyPr>
          <a:lstStyle>
            <a:lvl1pPr algn="r" defTabSz="949462">
              <a:defRPr sz="1000" i="1" u="none"/>
            </a:lvl1pPr>
          </a:lstStyle>
          <a:p>
            <a:pPr>
              <a:defRPr/>
            </a:pPr>
            <a:endParaRPr lang="en-US"/>
          </a:p>
        </p:txBody>
      </p:sp>
      <p:sp>
        <p:nvSpPr>
          <p:cNvPr id="3076" name="Rectangle 4"/>
          <p:cNvSpPr>
            <a:spLocks noGrp="1" noChangeArrowheads="1"/>
          </p:cNvSpPr>
          <p:nvPr>
            <p:ph type="ftr" sz="quarter" idx="2"/>
          </p:nvPr>
        </p:nvSpPr>
        <p:spPr bwMode="auto">
          <a:xfrm>
            <a:off x="1" y="8843244"/>
            <a:ext cx="3056414" cy="465857"/>
          </a:xfrm>
          <a:prstGeom prst="rect">
            <a:avLst/>
          </a:prstGeom>
          <a:noFill/>
          <a:ln w="9525">
            <a:noFill/>
            <a:miter lim="800000"/>
            <a:headEnd/>
            <a:tailEnd/>
          </a:ln>
          <a:effectLst/>
        </p:spPr>
        <p:txBody>
          <a:bodyPr vert="horz" wrap="square" lIns="19778" tIns="0" rIns="19778" bIns="0" numCol="1" anchor="b" anchorCtr="0" compatLnSpc="1">
            <a:prstTxWarp prst="textNoShape">
              <a:avLst/>
            </a:prstTxWarp>
          </a:bodyPr>
          <a:lstStyle>
            <a:lvl1pPr defTabSz="949462">
              <a:defRPr sz="1000" i="1" u="none"/>
            </a:lvl1pPr>
          </a:lstStyle>
          <a:p>
            <a:pPr>
              <a:defRPr/>
            </a:pPr>
            <a:endParaRPr lang="en-US"/>
          </a:p>
        </p:txBody>
      </p:sp>
      <p:sp>
        <p:nvSpPr>
          <p:cNvPr id="3077" name="Rectangle 5"/>
          <p:cNvSpPr>
            <a:spLocks noGrp="1" noChangeArrowheads="1"/>
          </p:cNvSpPr>
          <p:nvPr>
            <p:ph type="sldNum" sz="quarter" idx="3"/>
          </p:nvPr>
        </p:nvSpPr>
        <p:spPr bwMode="auto">
          <a:xfrm>
            <a:off x="3996849" y="8843244"/>
            <a:ext cx="3056414" cy="465857"/>
          </a:xfrm>
          <a:prstGeom prst="rect">
            <a:avLst/>
          </a:prstGeom>
          <a:noFill/>
          <a:ln w="9525">
            <a:noFill/>
            <a:miter lim="800000"/>
            <a:headEnd/>
            <a:tailEnd/>
          </a:ln>
          <a:effectLst/>
        </p:spPr>
        <p:txBody>
          <a:bodyPr vert="horz" wrap="square" lIns="19778" tIns="0" rIns="19778" bIns="0" numCol="1" anchor="b" anchorCtr="0" compatLnSpc="1">
            <a:prstTxWarp prst="textNoShape">
              <a:avLst/>
            </a:prstTxWarp>
          </a:bodyPr>
          <a:lstStyle>
            <a:lvl1pPr algn="r" defTabSz="949462">
              <a:defRPr sz="1000" i="1" u="none"/>
            </a:lvl1pPr>
          </a:lstStyle>
          <a:p>
            <a:fld id="{DDAC06DB-EFDA-4CD5-821B-BDAACBD20BA2}" type="slidenum">
              <a:rPr lang="en-US" altLang="en-US"/>
              <a:pPr/>
              <a:t>‹#›</a:t>
            </a:fld>
            <a:endParaRPr lang="en-US" altLang="en-US"/>
          </a:p>
        </p:txBody>
      </p:sp>
    </p:spTree>
    <p:extLst>
      <p:ext uri="{BB962C8B-B14F-4D97-AF65-F5344CB8AC3E}">
        <p14:creationId xmlns:p14="http://schemas.microsoft.com/office/powerpoint/2010/main" val="33447306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 y="0"/>
            <a:ext cx="3056414" cy="465857"/>
          </a:xfrm>
          <a:prstGeom prst="rect">
            <a:avLst/>
          </a:prstGeom>
          <a:noFill/>
          <a:ln w="9525">
            <a:noFill/>
            <a:miter lim="800000"/>
            <a:headEnd/>
            <a:tailEnd/>
          </a:ln>
          <a:effectLst/>
        </p:spPr>
        <p:txBody>
          <a:bodyPr vert="horz" wrap="square" lIns="19778" tIns="0" rIns="19778" bIns="0" numCol="1" anchor="t" anchorCtr="0" compatLnSpc="1">
            <a:prstTxWarp prst="textNoShape">
              <a:avLst/>
            </a:prstTxWarp>
          </a:bodyPr>
          <a:lstStyle>
            <a:lvl1pPr defTabSz="949462">
              <a:defRPr sz="1000" i="1" u="none"/>
            </a:lvl1pPr>
          </a:lstStyle>
          <a:p>
            <a:pPr>
              <a:defRPr/>
            </a:pPr>
            <a:endParaRPr lang="en-US"/>
          </a:p>
        </p:txBody>
      </p:sp>
      <p:sp>
        <p:nvSpPr>
          <p:cNvPr id="2051" name="Rectangle 3"/>
          <p:cNvSpPr>
            <a:spLocks noGrp="1" noChangeArrowheads="1"/>
          </p:cNvSpPr>
          <p:nvPr>
            <p:ph type="dt" idx="1"/>
          </p:nvPr>
        </p:nvSpPr>
        <p:spPr bwMode="auto">
          <a:xfrm>
            <a:off x="3996849" y="0"/>
            <a:ext cx="3056414" cy="465857"/>
          </a:xfrm>
          <a:prstGeom prst="rect">
            <a:avLst/>
          </a:prstGeom>
          <a:noFill/>
          <a:ln w="9525">
            <a:noFill/>
            <a:miter lim="800000"/>
            <a:headEnd/>
            <a:tailEnd/>
          </a:ln>
          <a:effectLst/>
        </p:spPr>
        <p:txBody>
          <a:bodyPr vert="horz" wrap="square" lIns="19778" tIns="0" rIns="19778" bIns="0" numCol="1" anchor="t" anchorCtr="0" compatLnSpc="1">
            <a:prstTxWarp prst="textNoShape">
              <a:avLst/>
            </a:prstTxWarp>
          </a:bodyPr>
          <a:lstStyle>
            <a:lvl1pPr algn="r" defTabSz="949462">
              <a:defRPr sz="1000" i="1" u="none"/>
            </a:lvl1pPr>
          </a:lstStyle>
          <a:p>
            <a:pPr>
              <a:defRPr/>
            </a:pPr>
            <a:endParaRPr lang="en-US"/>
          </a:p>
        </p:txBody>
      </p:sp>
      <p:sp>
        <p:nvSpPr>
          <p:cNvPr id="2052" name="Rectangle 4"/>
          <p:cNvSpPr>
            <a:spLocks noGrp="1" noChangeArrowheads="1"/>
          </p:cNvSpPr>
          <p:nvPr>
            <p:ph type="ftr" sz="quarter" idx="4"/>
          </p:nvPr>
        </p:nvSpPr>
        <p:spPr bwMode="auto">
          <a:xfrm>
            <a:off x="1" y="8843244"/>
            <a:ext cx="3056414" cy="465857"/>
          </a:xfrm>
          <a:prstGeom prst="rect">
            <a:avLst/>
          </a:prstGeom>
          <a:noFill/>
          <a:ln w="9525">
            <a:noFill/>
            <a:miter lim="800000"/>
            <a:headEnd/>
            <a:tailEnd/>
          </a:ln>
          <a:effectLst/>
        </p:spPr>
        <p:txBody>
          <a:bodyPr vert="horz" wrap="square" lIns="19778" tIns="0" rIns="19778" bIns="0" numCol="1" anchor="b" anchorCtr="0" compatLnSpc="1">
            <a:prstTxWarp prst="textNoShape">
              <a:avLst/>
            </a:prstTxWarp>
          </a:bodyPr>
          <a:lstStyle>
            <a:lvl1pPr defTabSz="949462">
              <a:defRPr sz="1000" i="1" u="none"/>
            </a:lvl1pPr>
          </a:lstStyle>
          <a:p>
            <a:pPr>
              <a:defRPr/>
            </a:pPr>
            <a:endParaRPr lang="en-US"/>
          </a:p>
        </p:txBody>
      </p:sp>
      <p:sp>
        <p:nvSpPr>
          <p:cNvPr id="2053" name="Rectangle 5"/>
          <p:cNvSpPr>
            <a:spLocks noGrp="1" noChangeArrowheads="1"/>
          </p:cNvSpPr>
          <p:nvPr>
            <p:ph type="sldNum" sz="quarter" idx="5"/>
          </p:nvPr>
        </p:nvSpPr>
        <p:spPr bwMode="auto">
          <a:xfrm>
            <a:off x="3996849" y="8843244"/>
            <a:ext cx="3056414" cy="465857"/>
          </a:xfrm>
          <a:prstGeom prst="rect">
            <a:avLst/>
          </a:prstGeom>
          <a:noFill/>
          <a:ln w="9525">
            <a:noFill/>
            <a:miter lim="800000"/>
            <a:headEnd/>
            <a:tailEnd/>
          </a:ln>
          <a:effectLst/>
        </p:spPr>
        <p:txBody>
          <a:bodyPr vert="horz" wrap="square" lIns="19778" tIns="0" rIns="19778" bIns="0" numCol="1" anchor="b" anchorCtr="0" compatLnSpc="1">
            <a:prstTxWarp prst="textNoShape">
              <a:avLst/>
            </a:prstTxWarp>
          </a:bodyPr>
          <a:lstStyle>
            <a:lvl1pPr algn="r" defTabSz="949462">
              <a:defRPr sz="1000" i="1" u="none"/>
            </a:lvl1pPr>
          </a:lstStyle>
          <a:p>
            <a:fld id="{DB3F8F3D-5445-4B2D-8E34-6319E2745A18}" type="slidenum">
              <a:rPr lang="en-US" altLang="en-US"/>
              <a:pPr/>
              <a:t>‹#›</a:t>
            </a:fld>
            <a:endParaRPr lang="en-US" altLang="en-US"/>
          </a:p>
        </p:txBody>
      </p:sp>
      <p:sp>
        <p:nvSpPr>
          <p:cNvPr id="2054" name="Rectangle 6"/>
          <p:cNvSpPr>
            <a:spLocks noGrp="1" noChangeArrowheads="1"/>
          </p:cNvSpPr>
          <p:nvPr>
            <p:ph type="body" sz="quarter" idx="3"/>
          </p:nvPr>
        </p:nvSpPr>
        <p:spPr bwMode="auto">
          <a:xfrm>
            <a:off x="940435" y="4422426"/>
            <a:ext cx="5172393" cy="4189496"/>
          </a:xfrm>
          <a:prstGeom prst="rect">
            <a:avLst/>
          </a:prstGeom>
          <a:noFill/>
          <a:ln w="9525">
            <a:noFill/>
            <a:miter lim="800000"/>
            <a:headEnd/>
            <a:tailEnd/>
          </a:ln>
          <a:effectLst/>
        </p:spPr>
        <p:txBody>
          <a:bodyPr vert="horz" wrap="square" lIns="95588" tIns="47793" rIns="95588" bIns="47793"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9095" name="Rectangle 7"/>
          <p:cNvSpPr>
            <a:spLocks noGrp="1" noRot="1" noChangeAspect="1" noChangeArrowheads="1" noTextEdit="1"/>
          </p:cNvSpPr>
          <p:nvPr>
            <p:ph type="sldImg" idx="2"/>
          </p:nvPr>
        </p:nvSpPr>
        <p:spPr bwMode="auto">
          <a:xfrm>
            <a:off x="1206500" y="703263"/>
            <a:ext cx="4640263" cy="3479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8000096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charset="0"/>
        <a:ea typeface="+mn-ea"/>
        <a:cs typeface="+mn-cs"/>
      </a:defRPr>
    </a:lvl1pPr>
    <a:lvl2pPr marL="457200" algn="l" rtl="0" eaLnBrk="0" fontAlgn="base" hangingPunct="0">
      <a:spcBef>
        <a:spcPct val="30000"/>
      </a:spcBef>
      <a:spcAft>
        <a:spcPct val="0"/>
      </a:spcAft>
      <a:defRPr sz="1000" kern="1200">
        <a:solidFill>
          <a:schemeClr val="tx1"/>
        </a:solidFill>
        <a:latin typeface="Arial" charset="0"/>
        <a:ea typeface="+mn-ea"/>
        <a:cs typeface="+mn-cs"/>
      </a:defRPr>
    </a:lvl2pPr>
    <a:lvl3pPr marL="914400" algn="l" rtl="0" eaLnBrk="0" fontAlgn="base" hangingPunct="0">
      <a:spcBef>
        <a:spcPct val="30000"/>
      </a:spcBef>
      <a:spcAft>
        <a:spcPct val="0"/>
      </a:spcAft>
      <a:defRPr sz="1000" kern="1200">
        <a:solidFill>
          <a:schemeClr val="tx1"/>
        </a:solidFill>
        <a:latin typeface="Arial" charset="0"/>
        <a:ea typeface="+mn-ea"/>
        <a:cs typeface="+mn-cs"/>
      </a:defRPr>
    </a:lvl3pPr>
    <a:lvl4pPr marL="1371600" algn="l" rtl="0" eaLnBrk="0" fontAlgn="base" hangingPunct="0">
      <a:spcBef>
        <a:spcPct val="30000"/>
      </a:spcBef>
      <a:spcAft>
        <a:spcPct val="0"/>
      </a:spcAft>
      <a:defRPr sz="1000" kern="1200">
        <a:solidFill>
          <a:schemeClr val="tx1"/>
        </a:solidFill>
        <a:latin typeface="Arial" charset="0"/>
        <a:ea typeface="+mn-ea"/>
        <a:cs typeface="+mn-cs"/>
      </a:defRPr>
    </a:lvl4pPr>
    <a:lvl5pPr marL="1828800" algn="l" rtl="0" eaLnBrk="0" fontAlgn="base" hangingPunct="0">
      <a:spcBef>
        <a:spcPct val="30000"/>
      </a:spcBef>
      <a:spcAft>
        <a:spcPct val="0"/>
      </a:spcAft>
      <a:defRPr sz="10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905">
              <a:defRPr sz="3700" u="sng">
                <a:solidFill>
                  <a:schemeClr val="tx1"/>
                </a:solidFill>
                <a:latin typeface="Times New Roman" panose="02020603050405020304" pitchFamily="18" charset="0"/>
              </a:defRPr>
            </a:lvl1pPr>
            <a:lvl2pPr marL="753347" indent="-289749" defTabSz="944905">
              <a:defRPr sz="3700" u="sng">
                <a:solidFill>
                  <a:schemeClr val="tx1"/>
                </a:solidFill>
                <a:latin typeface="Times New Roman" panose="02020603050405020304" pitchFamily="18" charset="0"/>
              </a:defRPr>
            </a:lvl2pPr>
            <a:lvl3pPr marL="1158996" indent="-231800" defTabSz="944905">
              <a:defRPr sz="3700" u="sng">
                <a:solidFill>
                  <a:schemeClr val="tx1"/>
                </a:solidFill>
                <a:latin typeface="Times New Roman" panose="02020603050405020304" pitchFamily="18" charset="0"/>
              </a:defRPr>
            </a:lvl3pPr>
            <a:lvl4pPr marL="1622595" indent="-231800" defTabSz="944905">
              <a:defRPr sz="3700" u="sng">
                <a:solidFill>
                  <a:schemeClr val="tx1"/>
                </a:solidFill>
                <a:latin typeface="Times New Roman" panose="02020603050405020304" pitchFamily="18" charset="0"/>
              </a:defRPr>
            </a:lvl4pPr>
            <a:lvl5pPr marL="2086193" indent="-231800" defTabSz="944905">
              <a:defRPr sz="3700" u="sng">
                <a:solidFill>
                  <a:schemeClr val="tx1"/>
                </a:solidFill>
                <a:latin typeface="Times New Roman" panose="02020603050405020304" pitchFamily="18" charset="0"/>
              </a:defRPr>
            </a:lvl5pPr>
            <a:lvl6pPr marL="2549792" indent="-231800" defTabSz="944905" eaLnBrk="0" fontAlgn="base" hangingPunct="0">
              <a:spcBef>
                <a:spcPct val="0"/>
              </a:spcBef>
              <a:spcAft>
                <a:spcPct val="0"/>
              </a:spcAft>
              <a:defRPr sz="3700" u="sng">
                <a:solidFill>
                  <a:schemeClr val="tx1"/>
                </a:solidFill>
                <a:latin typeface="Times New Roman" panose="02020603050405020304" pitchFamily="18" charset="0"/>
              </a:defRPr>
            </a:lvl6pPr>
            <a:lvl7pPr marL="3013391" indent="-231800" defTabSz="944905" eaLnBrk="0" fontAlgn="base" hangingPunct="0">
              <a:spcBef>
                <a:spcPct val="0"/>
              </a:spcBef>
              <a:spcAft>
                <a:spcPct val="0"/>
              </a:spcAft>
              <a:defRPr sz="3700" u="sng">
                <a:solidFill>
                  <a:schemeClr val="tx1"/>
                </a:solidFill>
                <a:latin typeface="Times New Roman" panose="02020603050405020304" pitchFamily="18" charset="0"/>
              </a:defRPr>
            </a:lvl7pPr>
            <a:lvl8pPr marL="3476989" indent="-231800" defTabSz="944905" eaLnBrk="0" fontAlgn="base" hangingPunct="0">
              <a:spcBef>
                <a:spcPct val="0"/>
              </a:spcBef>
              <a:spcAft>
                <a:spcPct val="0"/>
              </a:spcAft>
              <a:defRPr sz="3700" u="sng">
                <a:solidFill>
                  <a:schemeClr val="tx1"/>
                </a:solidFill>
                <a:latin typeface="Times New Roman" panose="02020603050405020304" pitchFamily="18" charset="0"/>
              </a:defRPr>
            </a:lvl8pPr>
            <a:lvl9pPr marL="3940588" indent="-231800" defTabSz="944905" eaLnBrk="0" fontAlgn="base" hangingPunct="0">
              <a:spcBef>
                <a:spcPct val="0"/>
              </a:spcBef>
              <a:spcAft>
                <a:spcPct val="0"/>
              </a:spcAft>
              <a:defRPr sz="3700" u="sng">
                <a:solidFill>
                  <a:schemeClr val="tx1"/>
                </a:solidFill>
                <a:latin typeface="Times New Roman" panose="02020603050405020304" pitchFamily="18" charset="0"/>
              </a:defRPr>
            </a:lvl9pPr>
          </a:lstStyle>
          <a:p>
            <a:fld id="{2757F4DE-90AE-4950-972E-B9722BC10802}" type="slidenum">
              <a:rPr lang="en-US" altLang="en-US" sz="1000" u="none"/>
              <a:pPr/>
              <a:t>1</a:t>
            </a:fld>
            <a:endParaRPr lang="en-US" altLang="en-US" sz="1000" u="none"/>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35420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11</a:t>
            </a:fld>
            <a:endParaRPr lang="en-US" altLang="en-US"/>
          </a:p>
        </p:txBody>
      </p:sp>
    </p:spTree>
    <p:extLst>
      <p:ext uri="{BB962C8B-B14F-4D97-AF65-F5344CB8AC3E}">
        <p14:creationId xmlns:p14="http://schemas.microsoft.com/office/powerpoint/2010/main" val="314471169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103</a:t>
            </a:fld>
            <a:endParaRPr lang="en-US" altLang="en-US"/>
          </a:p>
        </p:txBody>
      </p:sp>
    </p:spTree>
    <p:extLst>
      <p:ext uri="{BB962C8B-B14F-4D97-AF65-F5344CB8AC3E}">
        <p14:creationId xmlns:p14="http://schemas.microsoft.com/office/powerpoint/2010/main" val="16774231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104</a:t>
            </a:fld>
            <a:endParaRPr lang="en-US" altLang="en-US"/>
          </a:p>
        </p:txBody>
      </p:sp>
    </p:spTree>
    <p:extLst>
      <p:ext uri="{BB962C8B-B14F-4D97-AF65-F5344CB8AC3E}">
        <p14:creationId xmlns:p14="http://schemas.microsoft.com/office/powerpoint/2010/main" val="294985793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105</a:t>
            </a:fld>
            <a:endParaRPr lang="en-US" altLang="en-US"/>
          </a:p>
        </p:txBody>
      </p:sp>
    </p:spTree>
    <p:extLst>
      <p:ext uri="{BB962C8B-B14F-4D97-AF65-F5344CB8AC3E}">
        <p14:creationId xmlns:p14="http://schemas.microsoft.com/office/powerpoint/2010/main" val="250099753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106</a:t>
            </a:fld>
            <a:endParaRPr lang="en-US" altLang="en-US"/>
          </a:p>
        </p:txBody>
      </p:sp>
    </p:spTree>
    <p:extLst>
      <p:ext uri="{BB962C8B-B14F-4D97-AF65-F5344CB8AC3E}">
        <p14:creationId xmlns:p14="http://schemas.microsoft.com/office/powerpoint/2010/main" val="202606797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390">
              <a:defRPr>
                <a:solidFill>
                  <a:schemeClr val="tx1"/>
                </a:solidFill>
                <a:latin typeface="Arial" panose="020B0604020202020204" pitchFamily="34" charset="0"/>
              </a:defRPr>
            </a:lvl1pPr>
            <a:lvl2pPr marL="739384" indent="-284378" defTabSz="927390">
              <a:defRPr>
                <a:solidFill>
                  <a:schemeClr val="tx1"/>
                </a:solidFill>
                <a:latin typeface="Arial" panose="020B0604020202020204" pitchFamily="34" charset="0"/>
              </a:defRPr>
            </a:lvl2pPr>
            <a:lvl3pPr marL="1137514" indent="-227503" defTabSz="927390">
              <a:defRPr>
                <a:solidFill>
                  <a:schemeClr val="tx1"/>
                </a:solidFill>
                <a:latin typeface="Arial" panose="020B0604020202020204" pitchFamily="34" charset="0"/>
              </a:defRPr>
            </a:lvl3pPr>
            <a:lvl4pPr marL="1592519" indent="-227503" defTabSz="927390">
              <a:defRPr>
                <a:solidFill>
                  <a:schemeClr val="tx1"/>
                </a:solidFill>
                <a:latin typeface="Arial" panose="020B0604020202020204" pitchFamily="34" charset="0"/>
              </a:defRPr>
            </a:lvl4pPr>
            <a:lvl5pPr marL="2047524" indent="-227503" defTabSz="927390">
              <a:defRPr>
                <a:solidFill>
                  <a:schemeClr val="tx1"/>
                </a:solidFill>
                <a:latin typeface="Arial" panose="020B0604020202020204" pitchFamily="34" charset="0"/>
              </a:defRPr>
            </a:lvl5pPr>
            <a:lvl6pPr marL="2502530" indent="-227503" defTabSz="927390" eaLnBrk="0" fontAlgn="base" hangingPunct="0">
              <a:spcBef>
                <a:spcPct val="0"/>
              </a:spcBef>
              <a:spcAft>
                <a:spcPct val="0"/>
              </a:spcAft>
              <a:defRPr>
                <a:solidFill>
                  <a:schemeClr val="tx1"/>
                </a:solidFill>
                <a:latin typeface="Arial" panose="020B0604020202020204" pitchFamily="34" charset="0"/>
              </a:defRPr>
            </a:lvl6pPr>
            <a:lvl7pPr marL="2957535" indent="-227503" defTabSz="927390" eaLnBrk="0" fontAlgn="base" hangingPunct="0">
              <a:spcBef>
                <a:spcPct val="0"/>
              </a:spcBef>
              <a:spcAft>
                <a:spcPct val="0"/>
              </a:spcAft>
              <a:defRPr>
                <a:solidFill>
                  <a:schemeClr val="tx1"/>
                </a:solidFill>
                <a:latin typeface="Arial" panose="020B0604020202020204" pitchFamily="34" charset="0"/>
              </a:defRPr>
            </a:lvl7pPr>
            <a:lvl8pPr marL="3412541" indent="-227503" defTabSz="927390" eaLnBrk="0" fontAlgn="base" hangingPunct="0">
              <a:spcBef>
                <a:spcPct val="0"/>
              </a:spcBef>
              <a:spcAft>
                <a:spcPct val="0"/>
              </a:spcAft>
              <a:defRPr>
                <a:solidFill>
                  <a:schemeClr val="tx1"/>
                </a:solidFill>
                <a:latin typeface="Arial" panose="020B0604020202020204" pitchFamily="34" charset="0"/>
              </a:defRPr>
            </a:lvl8pPr>
            <a:lvl9pPr marL="3867546" indent="-227503" defTabSz="927390" eaLnBrk="0" fontAlgn="base" hangingPunct="0">
              <a:spcBef>
                <a:spcPct val="0"/>
              </a:spcBef>
              <a:spcAft>
                <a:spcPct val="0"/>
              </a:spcAft>
              <a:defRPr>
                <a:solidFill>
                  <a:schemeClr val="tx1"/>
                </a:solidFill>
                <a:latin typeface="Arial" panose="020B0604020202020204" pitchFamily="34" charset="0"/>
              </a:defRPr>
            </a:lvl9pPr>
          </a:lstStyle>
          <a:p>
            <a:fld id="{E5CCA2E1-DD57-45C7-B444-8FF8184440D4}" type="slidenum">
              <a:rPr lang="en-US" altLang="en-US" smtClean="0">
                <a:latin typeface="Times New Roman" panose="02020603050405020304" pitchFamily="18" charset="0"/>
              </a:rPr>
              <a:pPr/>
              <a:t>107</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33403002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108</a:t>
            </a:fld>
            <a:endParaRPr lang="en-US" altLang="en-US"/>
          </a:p>
        </p:txBody>
      </p:sp>
    </p:spTree>
    <p:extLst>
      <p:ext uri="{BB962C8B-B14F-4D97-AF65-F5344CB8AC3E}">
        <p14:creationId xmlns:p14="http://schemas.microsoft.com/office/powerpoint/2010/main" val="31979318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109</a:t>
            </a:fld>
            <a:endParaRPr lang="en-US" altLang="en-US"/>
          </a:p>
        </p:txBody>
      </p:sp>
    </p:spTree>
    <p:extLst>
      <p:ext uri="{BB962C8B-B14F-4D97-AF65-F5344CB8AC3E}">
        <p14:creationId xmlns:p14="http://schemas.microsoft.com/office/powerpoint/2010/main" val="167817697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110</a:t>
            </a:fld>
            <a:endParaRPr lang="en-US" altLang="en-US"/>
          </a:p>
        </p:txBody>
      </p:sp>
    </p:spTree>
    <p:extLst>
      <p:ext uri="{BB962C8B-B14F-4D97-AF65-F5344CB8AC3E}">
        <p14:creationId xmlns:p14="http://schemas.microsoft.com/office/powerpoint/2010/main" val="311171301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111</a:t>
            </a:fld>
            <a:endParaRPr lang="en-US" altLang="en-US"/>
          </a:p>
        </p:txBody>
      </p:sp>
    </p:spTree>
    <p:extLst>
      <p:ext uri="{BB962C8B-B14F-4D97-AF65-F5344CB8AC3E}">
        <p14:creationId xmlns:p14="http://schemas.microsoft.com/office/powerpoint/2010/main" val="312530818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112</a:t>
            </a:fld>
            <a:endParaRPr lang="en-US" altLang="en-US"/>
          </a:p>
        </p:txBody>
      </p:sp>
    </p:spTree>
    <p:extLst>
      <p:ext uri="{BB962C8B-B14F-4D97-AF65-F5344CB8AC3E}">
        <p14:creationId xmlns:p14="http://schemas.microsoft.com/office/powerpoint/2010/main" val="1821238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12</a:t>
            </a:fld>
            <a:endParaRPr lang="en-US" altLang="en-US"/>
          </a:p>
        </p:txBody>
      </p:sp>
    </p:spTree>
    <p:extLst>
      <p:ext uri="{BB962C8B-B14F-4D97-AF65-F5344CB8AC3E}">
        <p14:creationId xmlns:p14="http://schemas.microsoft.com/office/powerpoint/2010/main" val="258184560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113</a:t>
            </a:fld>
            <a:endParaRPr lang="en-US" altLang="en-US"/>
          </a:p>
        </p:txBody>
      </p:sp>
    </p:spTree>
    <p:extLst>
      <p:ext uri="{BB962C8B-B14F-4D97-AF65-F5344CB8AC3E}">
        <p14:creationId xmlns:p14="http://schemas.microsoft.com/office/powerpoint/2010/main" val="231062813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114</a:t>
            </a:fld>
            <a:endParaRPr lang="en-US" altLang="en-US"/>
          </a:p>
        </p:txBody>
      </p:sp>
    </p:spTree>
    <p:extLst>
      <p:ext uri="{BB962C8B-B14F-4D97-AF65-F5344CB8AC3E}">
        <p14:creationId xmlns:p14="http://schemas.microsoft.com/office/powerpoint/2010/main" val="38971927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115</a:t>
            </a:fld>
            <a:endParaRPr lang="en-US" altLang="en-US"/>
          </a:p>
        </p:txBody>
      </p:sp>
    </p:spTree>
    <p:extLst>
      <p:ext uri="{BB962C8B-B14F-4D97-AF65-F5344CB8AC3E}">
        <p14:creationId xmlns:p14="http://schemas.microsoft.com/office/powerpoint/2010/main" val="375652345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116</a:t>
            </a:fld>
            <a:endParaRPr lang="en-US" altLang="en-US"/>
          </a:p>
        </p:txBody>
      </p:sp>
    </p:spTree>
    <p:extLst>
      <p:ext uri="{BB962C8B-B14F-4D97-AF65-F5344CB8AC3E}">
        <p14:creationId xmlns:p14="http://schemas.microsoft.com/office/powerpoint/2010/main" val="376589986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117</a:t>
            </a:fld>
            <a:endParaRPr lang="en-US" altLang="en-US"/>
          </a:p>
        </p:txBody>
      </p:sp>
    </p:spTree>
    <p:extLst>
      <p:ext uri="{BB962C8B-B14F-4D97-AF65-F5344CB8AC3E}">
        <p14:creationId xmlns:p14="http://schemas.microsoft.com/office/powerpoint/2010/main" val="355760329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118</a:t>
            </a:fld>
            <a:endParaRPr lang="en-US" altLang="en-US"/>
          </a:p>
        </p:txBody>
      </p:sp>
    </p:spTree>
    <p:extLst>
      <p:ext uri="{BB962C8B-B14F-4D97-AF65-F5344CB8AC3E}">
        <p14:creationId xmlns:p14="http://schemas.microsoft.com/office/powerpoint/2010/main" val="57705626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119</a:t>
            </a:fld>
            <a:endParaRPr lang="en-US" altLang="en-US"/>
          </a:p>
        </p:txBody>
      </p:sp>
    </p:spTree>
    <p:extLst>
      <p:ext uri="{BB962C8B-B14F-4D97-AF65-F5344CB8AC3E}">
        <p14:creationId xmlns:p14="http://schemas.microsoft.com/office/powerpoint/2010/main" val="326478151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120</a:t>
            </a:fld>
            <a:endParaRPr lang="en-US" altLang="en-US"/>
          </a:p>
        </p:txBody>
      </p:sp>
    </p:spTree>
    <p:extLst>
      <p:ext uri="{BB962C8B-B14F-4D97-AF65-F5344CB8AC3E}">
        <p14:creationId xmlns:p14="http://schemas.microsoft.com/office/powerpoint/2010/main" val="287156896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121</a:t>
            </a:fld>
            <a:endParaRPr lang="en-US" altLang="en-US"/>
          </a:p>
        </p:txBody>
      </p:sp>
    </p:spTree>
    <p:extLst>
      <p:ext uri="{BB962C8B-B14F-4D97-AF65-F5344CB8AC3E}">
        <p14:creationId xmlns:p14="http://schemas.microsoft.com/office/powerpoint/2010/main" val="302639156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122</a:t>
            </a:fld>
            <a:endParaRPr lang="en-US" altLang="en-US"/>
          </a:p>
        </p:txBody>
      </p:sp>
    </p:spTree>
    <p:extLst>
      <p:ext uri="{BB962C8B-B14F-4D97-AF65-F5344CB8AC3E}">
        <p14:creationId xmlns:p14="http://schemas.microsoft.com/office/powerpoint/2010/main" val="3566512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13</a:t>
            </a:fld>
            <a:endParaRPr lang="en-US" altLang="en-US"/>
          </a:p>
        </p:txBody>
      </p:sp>
    </p:spTree>
    <p:extLst>
      <p:ext uri="{BB962C8B-B14F-4D97-AF65-F5344CB8AC3E}">
        <p14:creationId xmlns:p14="http://schemas.microsoft.com/office/powerpoint/2010/main" val="393039650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123</a:t>
            </a:fld>
            <a:endParaRPr lang="en-US" altLang="en-US"/>
          </a:p>
        </p:txBody>
      </p:sp>
    </p:spTree>
    <p:extLst>
      <p:ext uri="{BB962C8B-B14F-4D97-AF65-F5344CB8AC3E}">
        <p14:creationId xmlns:p14="http://schemas.microsoft.com/office/powerpoint/2010/main" val="197423740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124</a:t>
            </a:fld>
            <a:endParaRPr lang="en-US" altLang="en-US"/>
          </a:p>
        </p:txBody>
      </p:sp>
    </p:spTree>
    <p:extLst>
      <p:ext uri="{BB962C8B-B14F-4D97-AF65-F5344CB8AC3E}">
        <p14:creationId xmlns:p14="http://schemas.microsoft.com/office/powerpoint/2010/main" val="157538893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125</a:t>
            </a:fld>
            <a:endParaRPr lang="en-US" altLang="en-US"/>
          </a:p>
        </p:txBody>
      </p:sp>
    </p:spTree>
    <p:extLst>
      <p:ext uri="{BB962C8B-B14F-4D97-AF65-F5344CB8AC3E}">
        <p14:creationId xmlns:p14="http://schemas.microsoft.com/office/powerpoint/2010/main" val="296856233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126</a:t>
            </a:fld>
            <a:endParaRPr lang="en-US" altLang="en-US"/>
          </a:p>
        </p:txBody>
      </p:sp>
    </p:spTree>
    <p:extLst>
      <p:ext uri="{BB962C8B-B14F-4D97-AF65-F5344CB8AC3E}">
        <p14:creationId xmlns:p14="http://schemas.microsoft.com/office/powerpoint/2010/main" val="197771625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127</a:t>
            </a:fld>
            <a:endParaRPr lang="en-US" altLang="en-US"/>
          </a:p>
        </p:txBody>
      </p:sp>
    </p:spTree>
    <p:extLst>
      <p:ext uri="{BB962C8B-B14F-4D97-AF65-F5344CB8AC3E}">
        <p14:creationId xmlns:p14="http://schemas.microsoft.com/office/powerpoint/2010/main" val="314534733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128</a:t>
            </a:fld>
            <a:endParaRPr lang="en-US" altLang="en-US"/>
          </a:p>
        </p:txBody>
      </p:sp>
    </p:spTree>
    <p:extLst>
      <p:ext uri="{BB962C8B-B14F-4D97-AF65-F5344CB8AC3E}">
        <p14:creationId xmlns:p14="http://schemas.microsoft.com/office/powerpoint/2010/main" val="322687816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129</a:t>
            </a:fld>
            <a:endParaRPr lang="en-US" altLang="en-US"/>
          </a:p>
        </p:txBody>
      </p:sp>
    </p:spTree>
    <p:extLst>
      <p:ext uri="{BB962C8B-B14F-4D97-AF65-F5344CB8AC3E}">
        <p14:creationId xmlns:p14="http://schemas.microsoft.com/office/powerpoint/2010/main" val="32805200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130</a:t>
            </a:fld>
            <a:endParaRPr lang="en-US" altLang="en-US"/>
          </a:p>
        </p:txBody>
      </p:sp>
    </p:spTree>
    <p:extLst>
      <p:ext uri="{BB962C8B-B14F-4D97-AF65-F5344CB8AC3E}">
        <p14:creationId xmlns:p14="http://schemas.microsoft.com/office/powerpoint/2010/main" val="247415002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131</a:t>
            </a:fld>
            <a:endParaRPr lang="en-US" altLang="en-US"/>
          </a:p>
        </p:txBody>
      </p:sp>
    </p:spTree>
    <p:extLst>
      <p:ext uri="{BB962C8B-B14F-4D97-AF65-F5344CB8AC3E}">
        <p14:creationId xmlns:p14="http://schemas.microsoft.com/office/powerpoint/2010/main" val="117581851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132</a:t>
            </a:fld>
            <a:endParaRPr lang="en-US" altLang="en-US"/>
          </a:p>
        </p:txBody>
      </p:sp>
    </p:spTree>
    <p:extLst>
      <p:ext uri="{BB962C8B-B14F-4D97-AF65-F5344CB8AC3E}">
        <p14:creationId xmlns:p14="http://schemas.microsoft.com/office/powerpoint/2010/main" val="2510114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14</a:t>
            </a:fld>
            <a:endParaRPr lang="en-US" altLang="en-US"/>
          </a:p>
        </p:txBody>
      </p:sp>
    </p:spTree>
    <p:extLst>
      <p:ext uri="{BB962C8B-B14F-4D97-AF65-F5344CB8AC3E}">
        <p14:creationId xmlns:p14="http://schemas.microsoft.com/office/powerpoint/2010/main" val="3282766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133</a:t>
            </a:fld>
            <a:endParaRPr lang="en-US" altLang="en-US"/>
          </a:p>
        </p:txBody>
      </p:sp>
    </p:spTree>
    <p:extLst>
      <p:ext uri="{BB962C8B-B14F-4D97-AF65-F5344CB8AC3E}">
        <p14:creationId xmlns:p14="http://schemas.microsoft.com/office/powerpoint/2010/main" val="280811752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011">
              <a:defRPr/>
            </a:pPr>
            <a:endParaRPr lang="en-US" baseline="0"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134</a:t>
            </a:fld>
            <a:endParaRPr lang="en-US" altLang="en-US"/>
          </a:p>
        </p:txBody>
      </p:sp>
    </p:spTree>
    <p:extLst>
      <p:ext uri="{BB962C8B-B14F-4D97-AF65-F5344CB8AC3E}">
        <p14:creationId xmlns:p14="http://schemas.microsoft.com/office/powerpoint/2010/main" val="140449533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135</a:t>
            </a:fld>
            <a:endParaRPr lang="en-US" altLang="en-US"/>
          </a:p>
        </p:txBody>
      </p:sp>
    </p:spTree>
    <p:extLst>
      <p:ext uri="{BB962C8B-B14F-4D97-AF65-F5344CB8AC3E}">
        <p14:creationId xmlns:p14="http://schemas.microsoft.com/office/powerpoint/2010/main" val="282993404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136</a:t>
            </a:fld>
            <a:endParaRPr lang="en-US" altLang="en-US"/>
          </a:p>
        </p:txBody>
      </p:sp>
    </p:spTree>
    <p:extLst>
      <p:ext uri="{BB962C8B-B14F-4D97-AF65-F5344CB8AC3E}">
        <p14:creationId xmlns:p14="http://schemas.microsoft.com/office/powerpoint/2010/main" val="312368478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137</a:t>
            </a:fld>
            <a:endParaRPr lang="en-US" altLang="en-US"/>
          </a:p>
        </p:txBody>
      </p:sp>
    </p:spTree>
    <p:extLst>
      <p:ext uri="{BB962C8B-B14F-4D97-AF65-F5344CB8AC3E}">
        <p14:creationId xmlns:p14="http://schemas.microsoft.com/office/powerpoint/2010/main" val="216252016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138</a:t>
            </a:fld>
            <a:endParaRPr lang="en-US" altLang="en-US"/>
          </a:p>
        </p:txBody>
      </p:sp>
    </p:spTree>
    <p:extLst>
      <p:ext uri="{BB962C8B-B14F-4D97-AF65-F5344CB8AC3E}">
        <p14:creationId xmlns:p14="http://schemas.microsoft.com/office/powerpoint/2010/main" val="295692266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139</a:t>
            </a:fld>
            <a:endParaRPr lang="en-US" altLang="en-US"/>
          </a:p>
        </p:txBody>
      </p:sp>
    </p:spTree>
    <p:extLst>
      <p:ext uri="{BB962C8B-B14F-4D97-AF65-F5344CB8AC3E}">
        <p14:creationId xmlns:p14="http://schemas.microsoft.com/office/powerpoint/2010/main" val="284060081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140</a:t>
            </a:fld>
            <a:endParaRPr lang="en-US" altLang="en-US"/>
          </a:p>
        </p:txBody>
      </p:sp>
    </p:spTree>
    <p:extLst>
      <p:ext uri="{BB962C8B-B14F-4D97-AF65-F5344CB8AC3E}">
        <p14:creationId xmlns:p14="http://schemas.microsoft.com/office/powerpoint/2010/main" val="356812614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141</a:t>
            </a:fld>
            <a:endParaRPr lang="en-US" altLang="en-US"/>
          </a:p>
        </p:txBody>
      </p:sp>
    </p:spTree>
    <p:extLst>
      <p:ext uri="{BB962C8B-B14F-4D97-AF65-F5344CB8AC3E}">
        <p14:creationId xmlns:p14="http://schemas.microsoft.com/office/powerpoint/2010/main" val="66309038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142</a:t>
            </a:fld>
            <a:endParaRPr lang="en-US" altLang="en-US"/>
          </a:p>
        </p:txBody>
      </p:sp>
    </p:spTree>
    <p:extLst>
      <p:ext uri="{BB962C8B-B14F-4D97-AF65-F5344CB8AC3E}">
        <p14:creationId xmlns:p14="http://schemas.microsoft.com/office/powerpoint/2010/main" val="1762238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15</a:t>
            </a:fld>
            <a:endParaRPr lang="en-US" altLang="en-US"/>
          </a:p>
        </p:txBody>
      </p:sp>
    </p:spTree>
    <p:extLst>
      <p:ext uri="{BB962C8B-B14F-4D97-AF65-F5344CB8AC3E}">
        <p14:creationId xmlns:p14="http://schemas.microsoft.com/office/powerpoint/2010/main" val="407874755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143</a:t>
            </a:fld>
            <a:endParaRPr lang="en-US" altLang="en-US"/>
          </a:p>
        </p:txBody>
      </p:sp>
    </p:spTree>
    <p:extLst>
      <p:ext uri="{BB962C8B-B14F-4D97-AF65-F5344CB8AC3E}">
        <p14:creationId xmlns:p14="http://schemas.microsoft.com/office/powerpoint/2010/main" val="32990416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011">
              <a:defRPr/>
            </a:pPr>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144</a:t>
            </a:fld>
            <a:endParaRPr lang="en-US" altLang="en-US"/>
          </a:p>
        </p:txBody>
      </p:sp>
    </p:spTree>
    <p:extLst>
      <p:ext uri="{BB962C8B-B14F-4D97-AF65-F5344CB8AC3E}">
        <p14:creationId xmlns:p14="http://schemas.microsoft.com/office/powerpoint/2010/main" val="348702048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145</a:t>
            </a:fld>
            <a:endParaRPr lang="en-US" altLang="en-US"/>
          </a:p>
        </p:txBody>
      </p:sp>
    </p:spTree>
    <p:extLst>
      <p:ext uri="{BB962C8B-B14F-4D97-AF65-F5344CB8AC3E}">
        <p14:creationId xmlns:p14="http://schemas.microsoft.com/office/powerpoint/2010/main" val="408864543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146</a:t>
            </a:fld>
            <a:endParaRPr lang="en-US" altLang="en-US"/>
          </a:p>
        </p:txBody>
      </p:sp>
    </p:spTree>
    <p:extLst>
      <p:ext uri="{BB962C8B-B14F-4D97-AF65-F5344CB8AC3E}">
        <p14:creationId xmlns:p14="http://schemas.microsoft.com/office/powerpoint/2010/main" val="361521820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147</a:t>
            </a:fld>
            <a:endParaRPr lang="en-US" altLang="en-US"/>
          </a:p>
        </p:txBody>
      </p:sp>
    </p:spTree>
    <p:extLst>
      <p:ext uri="{BB962C8B-B14F-4D97-AF65-F5344CB8AC3E}">
        <p14:creationId xmlns:p14="http://schemas.microsoft.com/office/powerpoint/2010/main" val="383012136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lvl="2"/>
                <a:endParaRPr lang="en-US" sz="700" dirty="0"/>
              </a:p>
            </p:txBody>
          </p:sp>
        </mc:Choice>
        <mc:Fallback xmlns="">
          <p:sp>
            <p:nvSpPr>
              <p:cNvPr id="3" name="Notes Placeholder 2"/>
              <p:cNvSpPr>
                <a:spLocks noGrp="1"/>
              </p:cNvSpPr>
              <p:nvPr>
                <p:ph type="body" idx="1"/>
              </p:nvPr>
            </p:nvSpPr>
            <p:spPr/>
            <p:txBody>
              <a:bodyPr/>
              <a:lstStyle/>
              <a:p>
                <a:r>
                  <a:rPr lang="en-US" sz="1000" dirty="0"/>
                  <a:t>So lets walk through an example of a TWA calculation using hypothetical numbers.  In this example we only collected one sample.</a:t>
                </a:r>
              </a:p>
              <a:p>
                <a:endParaRPr lang="en-US" sz="1000" dirty="0"/>
              </a:p>
              <a:p>
                <a:pPr lvl="1"/>
                <a:r>
                  <a:rPr lang="en-US" sz="1000" dirty="0"/>
                  <a:t>Actual TWA</a:t>
                </a:r>
                <a:r>
                  <a:rPr lang="en-US" sz="1000" b="0" i="0">
                    <a:latin typeface="Cambria Math" panose="02040503050406030204" pitchFamily="18" charset="0"/>
                  </a:rPr>
                  <a:t> </a:t>
                </a:r>
                <a:r>
                  <a:rPr lang="en-US" sz="1000" i="0">
                    <a:latin typeface="Cambria Math" panose="02040503050406030204" pitchFamily="18" charset="0"/>
                  </a:rPr>
                  <a:t>𝑇𝑊𝐴= </a:t>
                </a:r>
                <a:r>
                  <a:rPr lang="en-US" sz="1000" b="0" i="0">
                    <a:latin typeface="Cambria Math" panose="02040503050406030204" pitchFamily="18" charset="0"/>
                  </a:rPr>
                  <a:t> ((1.1 𝑚𝑔∕〖𝑚^3  𝑥 7 ℎ𝑜𝑢𝑟𝑠〗)  )/(7 ℎ𝑜𝑢𝑟𝑠)</a:t>
                </a:r>
                <a:endParaRPr lang="en-US" sz="1000" dirty="0"/>
              </a:p>
              <a:p>
                <a:pPr lvl="2"/>
                <a:endParaRPr lang="en-US" sz="1000" dirty="0"/>
              </a:p>
              <a:p>
                <a:pPr lvl="1"/>
                <a:r>
                  <a:rPr lang="en-US" sz="1000" dirty="0"/>
                  <a:t>8-hour TWA </a:t>
                </a:r>
                <a:r>
                  <a:rPr lang="en-US" sz="1000" i="0">
                    <a:latin typeface="Cambria Math" panose="02040503050406030204" pitchFamily="18" charset="0"/>
                  </a:rPr>
                  <a:t>𝑇𝑊𝐴=  ((1.</a:t>
                </a:r>
                <a:r>
                  <a:rPr lang="en-US" sz="1000" b="0" i="0">
                    <a:latin typeface="Cambria Math" panose="02040503050406030204" pitchFamily="18" charset="0"/>
                  </a:rPr>
                  <a:t>1</a:t>
                </a:r>
                <a:r>
                  <a:rPr lang="en-US" sz="1000" i="0">
                    <a:latin typeface="Cambria Math" panose="02040503050406030204" pitchFamily="18" charset="0"/>
                  </a:rPr>
                  <a:t> 𝑚𝑔∕〖𝑚^3  𝑥 7 ℎ𝑜𝑢𝑟𝑠〗)  + (0 𝑚𝑔∕〖𝑚^3  𝑥 1 ℎ𝑜𝑢𝑟)〗)/(8 ℎ𝑜𝑢𝑟𝑠)</a:t>
                </a:r>
                <a:endParaRPr lang="en-US" sz="1000" dirty="0"/>
              </a:p>
              <a:p>
                <a:pPr lvl="2"/>
                <a:endParaRPr lang="en-US" sz="700" dirty="0"/>
              </a:p>
            </p:txBody>
          </p:sp>
        </mc:Fallback>
      </mc:AlternateContent>
      <p:sp>
        <p:nvSpPr>
          <p:cNvPr id="4" name="Slide Number Placeholder 3"/>
          <p:cNvSpPr>
            <a:spLocks noGrp="1"/>
          </p:cNvSpPr>
          <p:nvPr>
            <p:ph type="sldNum" sz="quarter" idx="10"/>
          </p:nvPr>
        </p:nvSpPr>
        <p:spPr/>
        <p:txBody>
          <a:bodyPr/>
          <a:lstStyle/>
          <a:p>
            <a:fld id="{DB3F8F3D-5445-4B2D-8E34-6319E2745A18}" type="slidenum">
              <a:rPr lang="en-US" altLang="en-US" smtClean="0"/>
              <a:pPr/>
              <a:t>148</a:t>
            </a:fld>
            <a:endParaRPr lang="en-US" altLang="en-US"/>
          </a:p>
        </p:txBody>
      </p:sp>
    </p:spTree>
    <p:extLst>
      <p:ext uri="{BB962C8B-B14F-4D97-AF65-F5344CB8AC3E}">
        <p14:creationId xmlns:p14="http://schemas.microsoft.com/office/powerpoint/2010/main" val="380872018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lvl="2"/>
                <a:endParaRPr lang="en-US" dirty="0"/>
              </a:p>
            </p:txBody>
          </p:sp>
        </mc:Choice>
        <mc:Fallback xmlns="">
          <p:sp>
            <p:nvSpPr>
              <p:cNvPr id="3" name="Notes Placeholder 2"/>
              <p:cNvSpPr>
                <a:spLocks noGrp="1"/>
              </p:cNvSpPr>
              <p:nvPr>
                <p:ph type="body" idx="1"/>
              </p:nvPr>
            </p:nvSpPr>
            <p:spPr/>
            <p:txBody>
              <a:bodyPr/>
              <a:lstStyle/>
              <a:p>
                <a:r>
                  <a:rPr lang="en-US" sz="1000" dirty="0"/>
                  <a:t>Now lets walk through another example of a TWA calculation using hypothetical numbers, but this time we collected two samples.</a:t>
                </a:r>
              </a:p>
              <a:p>
                <a:endParaRPr lang="en-US" sz="1000" dirty="0"/>
              </a:p>
              <a:p>
                <a:pPr lvl="1"/>
                <a:r>
                  <a:rPr lang="en-US" sz="1000" dirty="0"/>
                  <a:t> </a:t>
                </a:r>
                <a:r>
                  <a:rPr lang="en-US" sz="1000" i="0">
                    <a:latin typeface="Cambria Math" panose="02040503050406030204" pitchFamily="18" charset="0"/>
                  </a:rPr>
                  <a:t>𝑇𝑊𝐴= </a:t>
                </a:r>
                <a:r>
                  <a:rPr lang="en-US" sz="1000" b="0" i="0">
                    <a:latin typeface="Cambria Math" panose="02040503050406030204" pitchFamily="18" charset="0"/>
                  </a:rPr>
                  <a:t> ((1.12 𝑚𝑔∕〖𝑚^3  𝑥 4 ℎ𝑜𝑢𝑟𝑠〗)+(1. 13 𝑚𝑔∕〖𝑚^3  𝑥 4 ℎ𝑜𝑢𝑟𝑠)〗)/(8 ℎ𝑜𝑢𝑟𝑠)</a:t>
                </a:r>
                <a:endParaRPr lang="en-US" sz="1000" dirty="0"/>
              </a:p>
              <a:p>
                <a:pPr lvl="2"/>
                <a:endParaRPr lang="en-US" dirty="0"/>
              </a:p>
            </p:txBody>
          </p:sp>
        </mc:Fallback>
      </mc:AlternateContent>
      <p:sp>
        <p:nvSpPr>
          <p:cNvPr id="4" name="Slide Number Placeholder 3"/>
          <p:cNvSpPr>
            <a:spLocks noGrp="1"/>
          </p:cNvSpPr>
          <p:nvPr>
            <p:ph type="sldNum" sz="quarter" idx="10"/>
          </p:nvPr>
        </p:nvSpPr>
        <p:spPr/>
        <p:txBody>
          <a:bodyPr/>
          <a:lstStyle/>
          <a:p>
            <a:fld id="{DB3F8F3D-5445-4B2D-8E34-6319E2745A18}" type="slidenum">
              <a:rPr lang="en-US" altLang="en-US" smtClean="0"/>
              <a:pPr/>
              <a:t>149</a:t>
            </a:fld>
            <a:endParaRPr lang="en-US" altLang="en-US"/>
          </a:p>
        </p:txBody>
      </p:sp>
    </p:spTree>
    <p:extLst>
      <p:ext uri="{BB962C8B-B14F-4D97-AF65-F5344CB8AC3E}">
        <p14:creationId xmlns:p14="http://schemas.microsoft.com/office/powerpoint/2010/main" val="382935313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150</a:t>
            </a:fld>
            <a:endParaRPr lang="en-US" altLang="en-US"/>
          </a:p>
        </p:txBody>
      </p:sp>
    </p:spTree>
    <p:extLst>
      <p:ext uri="{BB962C8B-B14F-4D97-AF65-F5344CB8AC3E}">
        <p14:creationId xmlns:p14="http://schemas.microsoft.com/office/powerpoint/2010/main" val="73099043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151</a:t>
            </a:fld>
            <a:endParaRPr lang="en-US" altLang="en-US"/>
          </a:p>
        </p:txBody>
      </p:sp>
    </p:spTree>
    <p:extLst>
      <p:ext uri="{BB962C8B-B14F-4D97-AF65-F5344CB8AC3E}">
        <p14:creationId xmlns:p14="http://schemas.microsoft.com/office/powerpoint/2010/main" val="355212123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152</a:t>
            </a:fld>
            <a:endParaRPr lang="en-US" altLang="en-US"/>
          </a:p>
        </p:txBody>
      </p:sp>
    </p:spTree>
    <p:extLst>
      <p:ext uri="{BB962C8B-B14F-4D97-AF65-F5344CB8AC3E}">
        <p14:creationId xmlns:p14="http://schemas.microsoft.com/office/powerpoint/2010/main" val="673136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16</a:t>
            </a:fld>
            <a:endParaRPr lang="en-US" altLang="en-US"/>
          </a:p>
        </p:txBody>
      </p:sp>
    </p:spTree>
    <p:extLst>
      <p:ext uri="{BB962C8B-B14F-4D97-AF65-F5344CB8AC3E}">
        <p14:creationId xmlns:p14="http://schemas.microsoft.com/office/powerpoint/2010/main" val="42778062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153</a:t>
            </a:fld>
            <a:endParaRPr lang="en-US" altLang="en-US"/>
          </a:p>
        </p:txBody>
      </p:sp>
    </p:spTree>
    <p:extLst>
      <p:ext uri="{BB962C8B-B14F-4D97-AF65-F5344CB8AC3E}">
        <p14:creationId xmlns:p14="http://schemas.microsoft.com/office/powerpoint/2010/main" val="255686125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154</a:t>
            </a:fld>
            <a:endParaRPr lang="en-US" altLang="en-US"/>
          </a:p>
        </p:txBody>
      </p:sp>
    </p:spTree>
    <p:extLst>
      <p:ext uri="{BB962C8B-B14F-4D97-AF65-F5344CB8AC3E}">
        <p14:creationId xmlns:p14="http://schemas.microsoft.com/office/powerpoint/2010/main" val="238212087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155</a:t>
            </a:fld>
            <a:endParaRPr lang="en-US" altLang="en-US"/>
          </a:p>
        </p:txBody>
      </p:sp>
    </p:spTree>
    <p:extLst>
      <p:ext uri="{BB962C8B-B14F-4D97-AF65-F5344CB8AC3E}">
        <p14:creationId xmlns:p14="http://schemas.microsoft.com/office/powerpoint/2010/main" val="65320277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157</a:t>
            </a:fld>
            <a:endParaRPr lang="en-US" altLang="en-US"/>
          </a:p>
        </p:txBody>
      </p:sp>
    </p:spTree>
    <p:extLst>
      <p:ext uri="{BB962C8B-B14F-4D97-AF65-F5344CB8AC3E}">
        <p14:creationId xmlns:p14="http://schemas.microsoft.com/office/powerpoint/2010/main" val="290651672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158</a:t>
            </a:fld>
            <a:endParaRPr lang="en-US" altLang="en-US"/>
          </a:p>
        </p:txBody>
      </p:sp>
    </p:spTree>
    <p:extLst>
      <p:ext uri="{BB962C8B-B14F-4D97-AF65-F5344CB8AC3E}">
        <p14:creationId xmlns:p14="http://schemas.microsoft.com/office/powerpoint/2010/main" val="342994146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159</a:t>
            </a:fld>
            <a:endParaRPr lang="en-US" altLang="en-US"/>
          </a:p>
        </p:txBody>
      </p:sp>
    </p:spTree>
    <p:extLst>
      <p:ext uri="{BB962C8B-B14F-4D97-AF65-F5344CB8AC3E}">
        <p14:creationId xmlns:p14="http://schemas.microsoft.com/office/powerpoint/2010/main" val="287790384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160</a:t>
            </a:fld>
            <a:endParaRPr lang="en-US" altLang="en-US"/>
          </a:p>
        </p:txBody>
      </p:sp>
    </p:spTree>
    <p:extLst>
      <p:ext uri="{BB962C8B-B14F-4D97-AF65-F5344CB8AC3E}">
        <p14:creationId xmlns:p14="http://schemas.microsoft.com/office/powerpoint/2010/main" val="245972415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lvl="0"/>
                <a:endParaRPr lang="en-US" sz="2000" dirty="0"/>
              </a:p>
            </p:txBody>
          </p:sp>
        </mc:Choice>
        <mc:Fallback xmlns="">
          <p:sp>
            <p:nvSpPr>
              <p:cNvPr id="3" name="Notes Placeholder 2"/>
              <p:cNvSpPr>
                <a:spLocks noGrp="1"/>
              </p:cNvSpPr>
              <p:nvPr>
                <p:ph type="body" idx="1"/>
              </p:nvPr>
            </p:nvSpPr>
            <p:spPr/>
            <p:txBody>
              <a:bodyPr/>
              <a:lstStyle/>
              <a:p>
                <a:pPr marL="0" marR="0" lvl="0" indent="0" algn="l" defTabSz="910011" rtl="0" eaLnBrk="0" fontAlgn="base" latinLnBrk="0" hangingPunct="0">
                  <a:lnSpc>
                    <a:spcPct val="100000"/>
                  </a:lnSpc>
                  <a:spcBef>
                    <a:spcPct val="30000"/>
                  </a:spcBef>
                  <a:spcAft>
                    <a:spcPct val="0"/>
                  </a:spcAft>
                  <a:buClrTx/>
                  <a:buSzTx/>
                  <a:buFontTx/>
                  <a:buNone/>
                  <a:tabLst/>
                  <a:defRPr/>
                </a:pPr>
                <a:r>
                  <a:rPr lang="en-US" sz="1000" i="0" dirty="0">
                    <a:latin typeface="Arial" panose="020B0604020202020204" pitchFamily="34" charset="0"/>
                    <a:cs typeface="Arial" panose="020B0604020202020204" pitchFamily="34" charset="0"/>
                  </a:rPr>
                  <a:t>Example 1</a:t>
                </a:r>
              </a:p>
              <a:p>
                <a:pPr marL="0" marR="0" lvl="0" indent="0" algn="l" defTabSz="910011" rtl="0" eaLnBrk="0" fontAlgn="base" latinLnBrk="0" hangingPunct="0">
                  <a:lnSpc>
                    <a:spcPct val="100000"/>
                  </a:lnSpc>
                  <a:spcBef>
                    <a:spcPct val="30000"/>
                  </a:spcBef>
                  <a:spcAft>
                    <a:spcPct val="0"/>
                  </a:spcAft>
                  <a:buClrTx/>
                  <a:buSzTx/>
                  <a:buFontTx/>
                  <a:buNone/>
                  <a:tabLst/>
                  <a:defRPr/>
                </a:pPr>
                <a:r>
                  <a:rPr lang="en-US" sz="2000" i="0">
                    <a:latin typeface="Cambria Math" panose="02040503050406030204" pitchFamily="18" charset="0"/>
                  </a:rPr>
                  <a:t>𝐿𝐶𝐿=</a:t>
                </a:r>
                <a:r>
                  <a:rPr lang="en-US" sz="2000" b="0" i="0">
                    <a:latin typeface="Cambria Math" panose="02040503050406030204" pitchFamily="18" charset="0"/>
                  </a:rPr>
                  <a:t>0.9625</a:t>
                </a:r>
                <a:r>
                  <a:rPr lang="en-US" sz="2000" i="0">
                    <a:latin typeface="Cambria Math" panose="02040503050406030204" pitchFamily="18" charset="0"/>
                  </a:rPr>
                  <a:t>−0.143115</a:t>
                </a:r>
                <a:endParaRPr lang="en-US" sz="2000" dirty="0"/>
              </a:p>
              <a:p>
                <a:pPr marL="0" marR="0" lvl="0" indent="0" algn="l" defTabSz="910011" rtl="0" eaLnBrk="0" fontAlgn="base" latinLnBrk="0" hangingPunct="0">
                  <a:lnSpc>
                    <a:spcPct val="100000"/>
                  </a:lnSpc>
                  <a:spcBef>
                    <a:spcPct val="30000"/>
                  </a:spcBef>
                  <a:spcAft>
                    <a:spcPct val="0"/>
                  </a:spcAft>
                  <a:buClrTx/>
                  <a:buSzTx/>
                  <a:buFontTx/>
                  <a:buNone/>
                  <a:tabLst/>
                  <a:defRPr/>
                </a:pPr>
                <a:r>
                  <a:rPr lang="en-US" sz="2000" i="0">
                    <a:latin typeface="Cambria Math" panose="02040503050406030204" pitchFamily="18" charset="0"/>
                  </a:rPr>
                  <a:t>𝑈𝐶𝐿=</a:t>
                </a:r>
                <a:r>
                  <a:rPr lang="en-US" sz="2000" b="0" i="0">
                    <a:latin typeface="Cambria Math" panose="02040503050406030204" pitchFamily="18" charset="0"/>
                  </a:rPr>
                  <a:t>0.9625</a:t>
                </a:r>
                <a:r>
                  <a:rPr lang="en-US" sz="2000" i="0">
                    <a:latin typeface="Cambria Math" panose="02040503050406030204" pitchFamily="18" charset="0"/>
                  </a:rPr>
                  <a:t>+0.143115</a:t>
                </a:r>
                <a:endParaRPr lang="en-US" sz="2000" dirty="0"/>
              </a:p>
              <a:p>
                <a:pPr defTabSz="910011">
                  <a:defRPr/>
                </a:pPr>
                <a:endParaRPr lang="en-US" sz="2000" dirty="0"/>
              </a:p>
              <a:p>
                <a:pPr defTabSz="910011">
                  <a:defRPr/>
                </a:pPr>
                <a:r>
                  <a:rPr lang="en-US" sz="2000" dirty="0"/>
                  <a:t>This shows that there is a possibility of an overexposure.  The questions you want to ask as a CSHO, is this sample representative?  If I would have sampled for 8-hours would I have an overexposure?</a:t>
                </a:r>
              </a:p>
              <a:p>
                <a:endParaRPr lang="en-US" sz="2000" dirty="0"/>
              </a:p>
              <a:p>
                <a:r>
                  <a:rPr lang="en-US" sz="2000" dirty="0"/>
                  <a:t>Concerns?</a:t>
                </a:r>
              </a:p>
              <a:p>
                <a:pPr lvl="1"/>
                <a:r>
                  <a:rPr lang="en-US" sz="2000" dirty="0"/>
                  <a:t>Is this sample representative?</a:t>
                </a:r>
              </a:p>
              <a:p>
                <a:pPr lvl="1"/>
                <a:r>
                  <a:rPr lang="en-US" sz="2000" dirty="0"/>
                  <a:t>Was this sample a worst case?</a:t>
                </a:r>
              </a:p>
              <a:p>
                <a:pPr lvl="1"/>
                <a:endParaRPr lang="en-US" sz="2000" dirty="0"/>
              </a:p>
              <a:p>
                <a:r>
                  <a:rPr lang="en-US" sz="2000" dirty="0"/>
                  <a:t>Example 2</a:t>
                </a:r>
              </a:p>
              <a:p>
                <a:r>
                  <a:rPr lang="en-US" sz="2000" dirty="0"/>
                  <a:t>Since this shows a possible overexposure according to the FOM, which then dictates for consecutive full-period sampling CSHO must use the equation on the next slide.</a:t>
                </a:r>
              </a:p>
              <a:p>
                <a:pPr lvl="0"/>
                <a:endParaRPr lang="en-US" sz="2000" dirty="0"/>
              </a:p>
            </p:txBody>
          </p:sp>
        </mc:Fallback>
      </mc:AlternateContent>
      <p:sp>
        <p:nvSpPr>
          <p:cNvPr id="4" name="Slide Number Placeholder 3"/>
          <p:cNvSpPr>
            <a:spLocks noGrp="1"/>
          </p:cNvSpPr>
          <p:nvPr>
            <p:ph type="sldNum" sz="quarter" idx="10"/>
          </p:nvPr>
        </p:nvSpPr>
        <p:spPr/>
        <p:txBody>
          <a:bodyPr/>
          <a:lstStyle/>
          <a:p>
            <a:fld id="{DB3F8F3D-5445-4B2D-8E34-6319E2745A18}" type="slidenum">
              <a:rPr lang="en-US" altLang="en-US" smtClean="0"/>
              <a:pPr/>
              <a:t>161</a:t>
            </a:fld>
            <a:endParaRPr lang="en-US" altLang="en-US"/>
          </a:p>
        </p:txBody>
      </p:sp>
    </p:spTree>
    <p:extLst>
      <p:ext uri="{BB962C8B-B14F-4D97-AF65-F5344CB8AC3E}">
        <p14:creationId xmlns:p14="http://schemas.microsoft.com/office/powerpoint/2010/main" val="353291786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162</a:t>
            </a:fld>
            <a:endParaRPr lang="en-US" altLang="en-US"/>
          </a:p>
        </p:txBody>
      </p:sp>
    </p:spTree>
    <p:extLst>
      <p:ext uri="{BB962C8B-B14F-4D97-AF65-F5344CB8AC3E}">
        <p14:creationId xmlns:p14="http://schemas.microsoft.com/office/powerpoint/2010/main" val="94396177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163</a:t>
            </a:fld>
            <a:endParaRPr lang="en-US" altLang="en-US"/>
          </a:p>
        </p:txBody>
      </p:sp>
    </p:spTree>
    <p:extLst>
      <p:ext uri="{BB962C8B-B14F-4D97-AF65-F5344CB8AC3E}">
        <p14:creationId xmlns:p14="http://schemas.microsoft.com/office/powerpoint/2010/main" val="3538370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17</a:t>
            </a:fld>
            <a:endParaRPr lang="en-US" altLang="en-US"/>
          </a:p>
        </p:txBody>
      </p:sp>
    </p:spTree>
    <p:extLst>
      <p:ext uri="{BB962C8B-B14F-4D97-AF65-F5344CB8AC3E}">
        <p14:creationId xmlns:p14="http://schemas.microsoft.com/office/powerpoint/2010/main" val="170717123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164</a:t>
            </a:fld>
            <a:endParaRPr lang="en-US" altLang="en-US"/>
          </a:p>
        </p:txBody>
      </p:sp>
    </p:spTree>
    <p:extLst>
      <p:ext uri="{BB962C8B-B14F-4D97-AF65-F5344CB8AC3E}">
        <p14:creationId xmlns:p14="http://schemas.microsoft.com/office/powerpoint/2010/main" val="233867054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166</a:t>
            </a:fld>
            <a:endParaRPr lang="en-US" altLang="en-US"/>
          </a:p>
        </p:txBody>
      </p:sp>
    </p:spTree>
    <p:extLst>
      <p:ext uri="{BB962C8B-B14F-4D97-AF65-F5344CB8AC3E}">
        <p14:creationId xmlns:p14="http://schemas.microsoft.com/office/powerpoint/2010/main" val="264103728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169</a:t>
            </a:fld>
            <a:endParaRPr lang="en-US" altLang="en-US"/>
          </a:p>
        </p:txBody>
      </p:sp>
    </p:spTree>
    <p:extLst>
      <p:ext uri="{BB962C8B-B14F-4D97-AF65-F5344CB8AC3E}">
        <p14:creationId xmlns:p14="http://schemas.microsoft.com/office/powerpoint/2010/main" val="264623980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170</a:t>
            </a:fld>
            <a:endParaRPr lang="en-US" altLang="en-US"/>
          </a:p>
        </p:txBody>
      </p:sp>
    </p:spTree>
    <p:extLst>
      <p:ext uri="{BB962C8B-B14F-4D97-AF65-F5344CB8AC3E}">
        <p14:creationId xmlns:p14="http://schemas.microsoft.com/office/powerpoint/2010/main" val="151490486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172</a:t>
            </a:fld>
            <a:endParaRPr lang="en-US" altLang="en-US"/>
          </a:p>
        </p:txBody>
      </p:sp>
    </p:spTree>
    <p:extLst>
      <p:ext uri="{BB962C8B-B14F-4D97-AF65-F5344CB8AC3E}">
        <p14:creationId xmlns:p14="http://schemas.microsoft.com/office/powerpoint/2010/main" val="93873099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173</a:t>
            </a:fld>
            <a:endParaRPr lang="en-US" altLang="en-US"/>
          </a:p>
        </p:txBody>
      </p:sp>
    </p:spTree>
    <p:extLst>
      <p:ext uri="{BB962C8B-B14F-4D97-AF65-F5344CB8AC3E}">
        <p14:creationId xmlns:p14="http://schemas.microsoft.com/office/powerpoint/2010/main" val="192156697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174</a:t>
            </a:fld>
            <a:endParaRPr lang="en-US" altLang="en-US"/>
          </a:p>
        </p:txBody>
      </p:sp>
    </p:spTree>
    <p:extLst>
      <p:ext uri="{BB962C8B-B14F-4D97-AF65-F5344CB8AC3E}">
        <p14:creationId xmlns:p14="http://schemas.microsoft.com/office/powerpoint/2010/main" val="377994571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176</a:t>
            </a:fld>
            <a:endParaRPr lang="en-US" altLang="en-US"/>
          </a:p>
        </p:txBody>
      </p:sp>
    </p:spTree>
    <p:extLst>
      <p:ext uri="{BB962C8B-B14F-4D97-AF65-F5344CB8AC3E}">
        <p14:creationId xmlns:p14="http://schemas.microsoft.com/office/powerpoint/2010/main" val="51266290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177</a:t>
            </a:fld>
            <a:endParaRPr lang="en-US" altLang="en-US"/>
          </a:p>
        </p:txBody>
      </p:sp>
    </p:spTree>
    <p:extLst>
      <p:ext uri="{BB962C8B-B14F-4D97-AF65-F5344CB8AC3E}">
        <p14:creationId xmlns:p14="http://schemas.microsoft.com/office/powerpoint/2010/main" val="11661490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178</a:t>
            </a:fld>
            <a:endParaRPr lang="en-US" altLang="en-US"/>
          </a:p>
        </p:txBody>
      </p:sp>
    </p:spTree>
    <p:extLst>
      <p:ext uri="{BB962C8B-B14F-4D97-AF65-F5344CB8AC3E}">
        <p14:creationId xmlns:p14="http://schemas.microsoft.com/office/powerpoint/2010/main" val="4125162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18</a:t>
            </a:fld>
            <a:endParaRPr lang="en-US" altLang="en-US"/>
          </a:p>
        </p:txBody>
      </p:sp>
    </p:spTree>
    <p:extLst>
      <p:ext uri="{BB962C8B-B14F-4D97-AF65-F5344CB8AC3E}">
        <p14:creationId xmlns:p14="http://schemas.microsoft.com/office/powerpoint/2010/main" val="387775036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179</a:t>
            </a:fld>
            <a:endParaRPr lang="en-US" altLang="en-US"/>
          </a:p>
        </p:txBody>
      </p:sp>
    </p:spTree>
    <p:extLst>
      <p:ext uri="{BB962C8B-B14F-4D97-AF65-F5344CB8AC3E}">
        <p14:creationId xmlns:p14="http://schemas.microsoft.com/office/powerpoint/2010/main" val="59757477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180</a:t>
            </a:fld>
            <a:endParaRPr lang="en-US" altLang="en-US"/>
          </a:p>
        </p:txBody>
      </p:sp>
    </p:spTree>
    <p:extLst>
      <p:ext uri="{BB962C8B-B14F-4D97-AF65-F5344CB8AC3E}">
        <p14:creationId xmlns:p14="http://schemas.microsoft.com/office/powerpoint/2010/main" val="228622641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181</a:t>
            </a:fld>
            <a:endParaRPr lang="en-US" altLang="en-US"/>
          </a:p>
        </p:txBody>
      </p:sp>
    </p:spTree>
    <p:extLst>
      <p:ext uri="{BB962C8B-B14F-4D97-AF65-F5344CB8AC3E}">
        <p14:creationId xmlns:p14="http://schemas.microsoft.com/office/powerpoint/2010/main" val="259879248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182</a:t>
            </a:fld>
            <a:endParaRPr lang="en-US" altLang="en-US"/>
          </a:p>
        </p:txBody>
      </p:sp>
    </p:spTree>
    <p:extLst>
      <p:ext uri="{BB962C8B-B14F-4D97-AF65-F5344CB8AC3E}">
        <p14:creationId xmlns:p14="http://schemas.microsoft.com/office/powerpoint/2010/main" val="336556314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183</a:t>
            </a:fld>
            <a:endParaRPr lang="en-US" altLang="en-US"/>
          </a:p>
        </p:txBody>
      </p:sp>
    </p:spTree>
    <p:extLst>
      <p:ext uri="{BB962C8B-B14F-4D97-AF65-F5344CB8AC3E}">
        <p14:creationId xmlns:p14="http://schemas.microsoft.com/office/powerpoint/2010/main" val="198065938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89">
              <a:defRPr>
                <a:solidFill>
                  <a:schemeClr val="tx1"/>
                </a:solidFill>
                <a:latin typeface="Arial" panose="020B0604020202020204" pitchFamily="34" charset="0"/>
              </a:defRPr>
            </a:lvl1pPr>
            <a:lvl2pPr marL="745703" indent="-285959" defTabSz="935289">
              <a:defRPr>
                <a:solidFill>
                  <a:schemeClr val="tx1"/>
                </a:solidFill>
                <a:latin typeface="Arial" panose="020B0604020202020204" pitchFamily="34" charset="0"/>
              </a:defRPr>
            </a:lvl2pPr>
            <a:lvl3pPr marL="1148573" indent="-229083" defTabSz="935289">
              <a:defRPr>
                <a:solidFill>
                  <a:schemeClr val="tx1"/>
                </a:solidFill>
                <a:latin typeface="Arial" panose="020B0604020202020204" pitchFamily="34" charset="0"/>
              </a:defRPr>
            </a:lvl3pPr>
            <a:lvl4pPr marL="1608318" indent="-229083" defTabSz="935289">
              <a:defRPr>
                <a:solidFill>
                  <a:schemeClr val="tx1"/>
                </a:solidFill>
                <a:latin typeface="Arial" panose="020B0604020202020204" pitchFamily="34" charset="0"/>
              </a:defRPr>
            </a:lvl4pPr>
            <a:lvl5pPr marL="2068063" indent="-229083" defTabSz="935289">
              <a:defRPr>
                <a:solidFill>
                  <a:schemeClr val="tx1"/>
                </a:solidFill>
                <a:latin typeface="Arial" panose="020B0604020202020204" pitchFamily="34" charset="0"/>
              </a:defRPr>
            </a:lvl5pPr>
            <a:lvl6pPr marL="2523069" indent="-229083" defTabSz="935289" eaLnBrk="0" fontAlgn="base" hangingPunct="0">
              <a:spcBef>
                <a:spcPct val="0"/>
              </a:spcBef>
              <a:spcAft>
                <a:spcPct val="0"/>
              </a:spcAft>
              <a:defRPr>
                <a:solidFill>
                  <a:schemeClr val="tx1"/>
                </a:solidFill>
                <a:latin typeface="Arial" panose="020B0604020202020204" pitchFamily="34" charset="0"/>
              </a:defRPr>
            </a:lvl6pPr>
            <a:lvl7pPr marL="2978074" indent="-229083" defTabSz="935289" eaLnBrk="0" fontAlgn="base" hangingPunct="0">
              <a:spcBef>
                <a:spcPct val="0"/>
              </a:spcBef>
              <a:spcAft>
                <a:spcPct val="0"/>
              </a:spcAft>
              <a:defRPr>
                <a:solidFill>
                  <a:schemeClr val="tx1"/>
                </a:solidFill>
                <a:latin typeface="Arial" panose="020B0604020202020204" pitchFamily="34" charset="0"/>
              </a:defRPr>
            </a:lvl7pPr>
            <a:lvl8pPr marL="3433080" indent="-229083" defTabSz="935289" eaLnBrk="0" fontAlgn="base" hangingPunct="0">
              <a:spcBef>
                <a:spcPct val="0"/>
              </a:spcBef>
              <a:spcAft>
                <a:spcPct val="0"/>
              </a:spcAft>
              <a:defRPr>
                <a:solidFill>
                  <a:schemeClr val="tx1"/>
                </a:solidFill>
                <a:latin typeface="Arial" panose="020B0604020202020204" pitchFamily="34" charset="0"/>
              </a:defRPr>
            </a:lvl8pPr>
            <a:lvl9pPr marL="3888085" indent="-229083" defTabSz="935289" eaLnBrk="0" fontAlgn="base" hangingPunct="0">
              <a:spcBef>
                <a:spcPct val="0"/>
              </a:spcBef>
              <a:spcAft>
                <a:spcPct val="0"/>
              </a:spcAft>
              <a:defRPr>
                <a:solidFill>
                  <a:schemeClr val="tx1"/>
                </a:solidFill>
                <a:latin typeface="Arial" panose="020B0604020202020204" pitchFamily="34" charset="0"/>
              </a:defRPr>
            </a:lvl9pPr>
          </a:lstStyle>
          <a:p>
            <a:fld id="{1EA63886-ED78-4D92-842E-C2808CAC0626}" type="slidenum">
              <a:rPr lang="en-US" altLang="en-US" smtClean="0">
                <a:latin typeface="Times New Roman" panose="02020603050405020304" pitchFamily="18" charset="0"/>
              </a:rPr>
              <a:pPr/>
              <a:t>184</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47749442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89">
              <a:defRPr>
                <a:solidFill>
                  <a:schemeClr val="tx1"/>
                </a:solidFill>
                <a:latin typeface="Arial" panose="020B0604020202020204" pitchFamily="34" charset="0"/>
              </a:defRPr>
            </a:lvl1pPr>
            <a:lvl2pPr marL="745703" indent="-285959" defTabSz="935289">
              <a:defRPr>
                <a:solidFill>
                  <a:schemeClr val="tx1"/>
                </a:solidFill>
                <a:latin typeface="Arial" panose="020B0604020202020204" pitchFamily="34" charset="0"/>
              </a:defRPr>
            </a:lvl2pPr>
            <a:lvl3pPr marL="1148573" indent="-229083" defTabSz="935289">
              <a:defRPr>
                <a:solidFill>
                  <a:schemeClr val="tx1"/>
                </a:solidFill>
                <a:latin typeface="Arial" panose="020B0604020202020204" pitchFamily="34" charset="0"/>
              </a:defRPr>
            </a:lvl3pPr>
            <a:lvl4pPr marL="1608318" indent="-229083" defTabSz="935289">
              <a:defRPr>
                <a:solidFill>
                  <a:schemeClr val="tx1"/>
                </a:solidFill>
                <a:latin typeface="Arial" panose="020B0604020202020204" pitchFamily="34" charset="0"/>
              </a:defRPr>
            </a:lvl4pPr>
            <a:lvl5pPr marL="2068063" indent="-229083" defTabSz="935289">
              <a:defRPr>
                <a:solidFill>
                  <a:schemeClr val="tx1"/>
                </a:solidFill>
                <a:latin typeface="Arial" panose="020B0604020202020204" pitchFamily="34" charset="0"/>
              </a:defRPr>
            </a:lvl5pPr>
            <a:lvl6pPr marL="2523069" indent="-229083" defTabSz="935289" eaLnBrk="0" fontAlgn="base" hangingPunct="0">
              <a:spcBef>
                <a:spcPct val="0"/>
              </a:spcBef>
              <a:spcAft>
                <a:spcPct val="0"/>
              </a:spcAft>
              <a:defRPr>
                <a:solidFill>
                  <a:schemeClr val="tx1"/>
                </a:solidFill>
                <a:latin typeface="Arial" panose="020B0604020202020204" pitchFamily="34" charset="0"/>
              </a:defRPr>
            </a:lvl6pPr>
            <a:lvl7pPr marL="2978074" indent="-229083" defTabSz="935289" eaLnBrk="0" fontAlgn="base" hangingPunct="0">
              <a:spcBef>
                <a:spcPct val="0"/>
              </a:spcBef>
              <a:spcAft>
                <a:spcPct val="0"/>
              </a:spcAft>
              <a:defRPr>
                <a:solidFill>
                  <a:schemeClr val="tx1"/>
                </a:solidFill>
                <a:latin typeface="Arial" panose="020B0604020202020204" pitchFamily="34" charset="0"/>
              </a:defRPr>
            </a:lvl7pPr>
            <a:lvl8pPr marL="3433080" indent="-229083" defTabSz="935289" eaLnBrk="0" fontAlgn="base" hangingPunct="0">
              <a:spcBef>
                <a:spcPct val="0"/>
              </a:spcBef>
              <a:spcAft>
                <a:spcPct val="0"/>
              </a:spcAft>
              <a:defRPr>
                <a:solidFill>
                  <a:schemeClr val="tx1"/>
                </a:solidFill>
                <a:latin typeface="Arial" panose="020B0604020202020204" pitchFamily="34" charset="0"/>
              </a:defRPr>
            </a:lvl8pPr>
            <a:lvl9pPr marL="3888085" indent="-229083" defTabSz="935289" eaLnBrk="0" fontAlgn="base" hangingPunct="0">
              <a:spcBef>
                <a:spcPct val="0"/>
              </a:spcBef>
              <a:spcAft>
                <a:spcPct val="0"/>
              </a:spcAft>
              <a:defRPr>
                <a:solidFill>
                  <a:schemeClr val="tx1"/>
                </a:solidFill>
                <a:latin typeface="Arial" panose="020B0604020202020204" pitchFamily="34" charset="0"/>
              </a:defRPr>
            </a:lvl9pPr>
          </a:lstStyle>
          <a:p>
            <a:fld id="{27F291AF-E784-4895-A1AC-88601309213D}" type="slidenum">
              <a:rPr lang="en-US" altLang="en-US" smtClean="0">
                <a:latin typeface="Times New Roman" panose="02020603050405020304" pitchFamily="18" charset="0"/>
              </a:rPr>
              <a:pPr/>
              <a:t>185</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89471040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89">
              <a:defRPr>
                <a:solidFill>
                  <a:schemeClr val="tx1"/>
                </a:solidFill>
                <a:latin typeface="Arial" panose="020B0604020202020204" pitchFamily="34" charset="0"/>
              </a:defRPr>
            </a:lvl1pPr>
            <a:lvl2pPr marL="745703" indent="-285959" defTabSz="935289">
              <a:defRPr>
                <a:solidFill>
                  <a:schemeClr val="tx1"/>
                </a:solidFill>
                <a:latin typeface="Arial" panose="020B0604020202020204" pitchFamily="34" charset="0"/>
              </a:defRPr>
            </a:lvl2pPr>
            <a:lvl3pPr marL="1148573" indent="-229083" defTabSz="935289">
              <a:defRPr>
                <a:solidFill>
                  <a:schemeClr val="tx1"/>
                </a:solidFill>
                <a:latin typeface="Arial" panose="020B0604020202020204" pitchFamily="34" charset="0"/>
              </a:defRPr>
            </a:lvl3pPr>
            <a:lvl4pPr marL="1608318" indent="-229083" defTabSz="935289">
              <a:defRPr>
                <a:solidFill>
                  <a:schemeClr val="tx1"/>
                </a:solidFill>
                <a:latin typeface="Arial" panose="020B0604020202020204" pitchFamily="34" charset="0"/>
              </a:defRPr>
            </a:lvl4pPr>
            <a:lvl5pPr marL="2068063" indent="-229083" defTabSz="935289">
              <a:defRPr>
                <a:solidFill>
                  <a:schemeClr val="tx1"/>
                </a:solidFill>
                <a:latin typeface="Arial" panose="020B0604020202020204" pitchFamily="34" charset="0"/>
              </a:defRPr>
            </a:lvl5pPr>
            <a:lvl6pPr marL="2523069" indent="-229083" defTabSz="935289" eaLnBrk="0" fontAlgn="base" hangingPunct="0">
              <a:spcBef>
                <a:spcPct val="0"/>
              </a:spcBef>
              <a:spcAft>
                <a:spcPct val="0"/>
              </a:spcAft>
              <a:defRPr>
                <a:solidFill>
                  <a:schemeClr val="tx1"/>
                </a:solidFill>
                <a:latin typeface="Arial" panose="020B0604020202020204" pitchFamily="34" charset="0"/>
              </a:defRPr>
            </a:lvl6pPr>
            <a:lvl7pPr marL="2978074" indent="-229083" defTabSz="935289" eaLnBrk="0" fontAlgn="base" hangingPunct="0">
              <a:spcBef>
                <a:spcPct val="0"/>
              </a:spcBef>
              <a:spcAft>
                <a:spcPct val="0"/>
              </a:spcAft>
              <a:defRPr>
                <a:solidFill>
                  <a:schemeClr val="tx1"/>
                </a:solidFill>
                <a:latin typeface="Arial" panose="020B0604020202020204" pitchFamily="34" charset="0"/>
              </a:defRPr>
            </a:lvl7pPr>
            <a:lvl8pPr marL="3433080" indent="-229083" defTabSz="935289" eaLnBrk="0" fontAlgn="base" hangingPunct="0">
              <a:spcBef>
                <a:spcPct val="0"/>
              </a:spcBef>
              <a:spcAft>
                <a:spcPct val="0"/>
              </a:spcAft>
              <a:defRPr>
                <a:solidFill>
                  <a:schemeClr val="tx1"/>
                </a:solidFill>
                <a:latin typeface="Arial" panose="020B0604020202020204" pitchFamily="34" charset="0"/>
              </a:defRPr>
            </a:lvl8pPr>
            <a:lvl9pPr marL="3888085" indent="-229083" defTabSz="935289" eaLnBrk="0" fontAlgn="base" hangingPunct="0">
              <a:spcBef>
                <a:spcPct val="0"/>
              </a:spcBef>
              <a:spcAft>
                <a:spcPct val="0"/>
              </a:spcAft>
              <a:defRPr>
                <a:solidFill>
                  <a:schemeClr val="tx1"/>
                </a:solidFill>
                <a:latin typeface="Arial" panose="020B0604020202020204" pitchFamily="34" charset="0"/>
              </a:defRPr>
            </a:lvl9pPr>
          </a:lstStyle>
          <a:p>
            <a:fld id="{171E6661-96BD-4293-A250-BFBF7B9EE97D}" type="slidenum">
              <a:rPr lang="en-US" altLang="en-US" smtClean="0">
                <a:latin typeface="Times New Roman" panose="02020603050405020304" pitchFamily="18" charset="0"/>
              </a:rPr>
              <a:pPr/>
              <a:t>186</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21190619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89">
              <a:defRPr>
                <a:solidFill>
                  <a:schemeClr val="tx1"/>
                </a:solidFill>
                <a:latin typeface="Arial" panose="020B0604020202020204" pitchFamily="34" charset="0"/>
              </a:defRPr>
            </a:lvl1pPr>
            <a:lvl2pPr marL="745703" indent="-285959" defTabSz="935289">
              <a:defRPr>
                <a:solidFill>
                  <a:schemeClr val="tx1"/>
                </a:solidFill>
                <a:latin typeface="Arial" panose="020B0604020202020204" pitchFamily="34" charset="0"/>
              </a:defRPr>
            </a:lvl2pPr>
            <a:lvl3pPr marL="1148573" indent="-229083" defTabSz="935289">
              <a:defRPr>
                <a:solidFill>
                  <a:schemeClr val="tx1"/>
                </a:solidFill>
                <a:latin typeface="Arial" panose="020B0604020202020204" pitchFamily="34" charset="0"/>
              </a:defRPr>
            </a:lvl3pPr>
            <a:lvl4pPr marL="1608318" indent="-229083" defTabSz="935289">
              <a:defRPr>
                <a:solidFill>
                  <a:schemeClr val="tx1"/>
                </a:solidFill>
                <a:latin typeface="Arial" panose="020B0604020202020204" pitchFamily="34" charset="0"/>
              </a:defRPr>
            </a:lvl4pPr>
            <a:lvl5pPr marL="2068063" indent="-229083" defTabSz="935289">
              <a:defRPr>
                <a:solidFill>
                  <a:schemeClr val="tx1"/>
                </a:solidFill>
                <a:latin typeface="Arial" panose="020B0604020202020204" pitchFamily="34" charset="0"/>
              </a:defRPr>
            </a:lvl5pPr>
            <a:lvl6pPr marL="2523069" indent="-229083" defTabSz="935289" eaLnBrk="0" fontAlgn="base" hangingPunct="0">
              <a:spcBef>
                <a:spcPct val="0"/>
              </a:spcBef>
              <a:spcAft>
                <a:spcPct val="0"/>
              </a:spcAft>
              <a:defRPr>
                <a:solidFill>
                  <a:schemeClr val="tx1"/>
                </a:solidFill>
                <a:latin typeface="Arial" panose="020B0604020202020204" pitchFamily="34" charset="0"/>
              </a:defRPr>
            </a:lvl6pPr>
            <a:lvl7pPr marL="2978074" indent="-229083" defTabSz="935289" eaLnBrk="0" fontAlgn="base" hangingPunct="0">
              <a:spcBef>
                <a:spcPct val="0"/>
              </a:spcBef>
              <a:spcAft>
                <a:spcPct val="0"/>
              </a:spcAft>
              <a:defRPr>
                <a:solidFill>
                  <a:schemeClr val="tx1"/>
                </a:solidFill>
                <a:latin typeface="Arial" panose="020B0604020202020204" pitchFamily="34" charset="0"/>
              </a:defRPr>
            </a:lvl7pPr>
            <a:lvl8pPr marL="3433080" indent="-229083" defTabSz="935289" eaLnBrk="0" fontAlgn="base" hangingPunct="0">
              <a:spcBef>
                <a:spcPct val="0"/>
              </a:spcBef>
              <a:spcAft>
                <a:spcPct val="0"/>
              </a:spcAft>
              <a:defRPr>
                <a:solidFill>
                  <a:schemeClr val="tx1"/>
                </a:solidFill>
                <a:latin typeface="Arial" panose="020B0604020202020204" pitchFamily="34" charset="0"/>
              </a:defRPr>
            </a:lvl8pPr>
            <a:lvl9pPr marL="3888085" indent="-229083" defTabSz="935289" eaLnBrk="0" fontAlgn="base" hangingPunct="0">
              <a:spcBef>
                <a:spcPct val="0"/>
              </a:spcBef>
              <a:spcAft>
                <a:spcPct val="0"/>
              </a:spcAft>
              <a:defRPr>
                <a:solidFill>
                  <a:schemeClr val="tx1"/>
                </a:solidFill>
                <a:latin typeface="Arial" panose="020B0604020202020204" pitchFamily="34" charset="0"/>
              </a:defRPr>
            </a:lvl9pPr>
          </a:lstStyle>
          <a:p>
            <a:fld id="{CB06A89D-0453-4139-A31B-1D9AEB874BD1}" type="slidenum">
              <a:rPr lang="en-US" altLang="en-US" smtClean="0">
                <a:latin typeface="Times New Roman" panose="02020603050405020304" pitchFamily="18" charset="0"/>
              </a:rPr>
              <a:pPr/>
              <a:t>187</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16279250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89">
              <a:defRPr>
                <a:solidFill>
                  <a:schemeClr val="tx1"/>
                </a:solidFill>
                <a:latin typeface="Arial" panose="020B0604020202020204" pitchFamily="34" charset="0"/>
              </a:defRPr>
            </a:lvl1pPr>
            <a:lvl2pPr marL="745703" indent="-285959" defTabSz="935289">
              <a:defRPr>
                <a:solidFill>
                  <a:schemeClr val="tx1"/>
                </a:solidFill>
                <a:latin typeface="Arial" panose="020B0604020202020204" pitchFamily="34" charset="0"/>
              </a:defRPr>
            </a:lvl2pPr>
            <a:lvl3pPr marL="1148573" indent="-229083" defTabSz="935289">
              <a:defRPr>
                <a:solidFill>
                  <a:schemeClr val="tx1"/>
                </a:solidFill>
                <a:latin typeface="Arial" panose="020B0604020202020204" pitchFamily="34" charset="0"/>
              </a:defRPr>
            </a:lvl3pPr>
            <a:lvl4pPr marL="1608318" indent="-229083" defTabSz="935289">
              <a:defRPr>
                <a:solidFill>
                  <a:schemeClr val="tx1"/>
                </a:solidFill>
                <a:latin typeface="Arial" panose="020B0604020202020204" pitchFamily="34" charset="0"/>
              </a:defRPr>
            </a:lvl4pPr>
            <a:lvl5pPr marL="2068063" indent="-229083" defTabSz="935289">
              <a:defRPr>
                <a:solidFill>
                  <a:schemeClr val="tx1"/>
                </a:solidFill>
                <a:latin typeface="Arial" panose="020B0604020202020204" pitchFamily="34" charset="0"/>
              </a:defRPr>
            </a:lvl5pPr>
            <a:lvl6pPr marL="2523069" indent="-229083" defTabSz="935289" eaLnBrk="0" fontAlgn="base" hangingPunct="0">
              <a:spcBef>
                <a:spcPct val="0"/>
              </a:spcBef>
              <a:spcAft>
                <a:spcPct val="0"/>
              </a:spcAft>
              <a:defRPr>
                <a:solidFill>
                  <a:schemeClr val="tx1"/>
                </a:solidFill>
                <a:latin typeface="Arial" panose="020B0604020202020204" pitchFamily="34" charset="0"/>
              </a:defRPr>
            </a:lvl6pPr>
            <a:lvl7pPr marL="2978074" indent="-229083" defTabSz="935289" eaLnBrk="0" fontAlgn="base" hangingPunct="0">
              <a:spcBef>
                <a:spcPct val="0"/>
              </a:spcBef>
              <a:spcAft>
                <a:spcPct val="0"/>
              </a:spcAft>
              <a:defRPr>
                <a:solidFill>
                  <a:schemeClr val="tx1"/>
                </a:solidFill>
                <a:latin typeface="Arial" panose="020B0604020202020204" pitchFamily="34" charset="0"/>
              </a:defRPr>
            </a:lvl7pPr>
            <a:lvl8pPr marL="3433080" indent="-229083" defTabSz="935289" eaLnBrk="0" fontAlgn="base" hangingPunct="0">
              <a:spcBef>
                <a:spcPct val="0"/>
              </a:spcBef>
              <a:spcAft>
                <a:spcPct val="0"/>
              </a:spcAft>
              <a:defRPr>
                <a:solidFill>
                  <a:schemeClr val="tx1"/>
                </a:solidFill>
                <a:latin typeface="Arial" panose="020B0604020202020204" pitchFamily="34" charset="0"/>
              </a:defRPr>
            </a:lvl8pPr>
            <a:lvl9pPr marL="3888085" indent="-229083" defTabSz="935289" eaLnBrk="0" fontAlgn="base" hangingPunct="0">
              <a:spcBef>
                <a:spcPct val="0"/>
              </a:spcBef>
              <a:spcAft>
                <a:spcPct val="0"/>
              </a:spcAft>
              <a:defRPr>
                <a:solidFill>
                  <a:schemeClr val="tx1"/>
                </a:solidFill>
                <a:latin typeface="Arial" panose="020B0604020202020204" pitchFamily="34" charset="0"/>
              </a:defRPr>
            </a:lvl9pPr>
          </a:lstStyle>
          <a:p>
            <a:fld id="{40C3C1E8-6913-4DB8-B10E-23CDEA48D943}" type="slidenum">
              <a:rPr lang="en-US" altLang="en-US" smtClean="0">
                <a:latin typeface="Times New Roman" panose="02020603050405020304" pitchFamily="18" charset="0"/>
              </a:rPr>
              <a:pPr/>
              <a:t>188</a:t>
            </a:fld>
            <a:endParaRPr lang="en-US" altLang="en-US">
              <a:latin typeface="Times New Roman" panose="02020603050405020304" pitchFamily="18" charset="0"/>
            </a:endParaRPr>
          </a:p>
        </p:txBody>
      </p:sp>
    </p:spTree>
    <p:extLst>
      <p:ext uri="{BB962C8B-B14F-4D97-AF65-F5344CB8AC3E}">
        <p14:creationId xmlns:p14="http://schemas.microsoft.com/office/powerpoint/2010/main" val="4159350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20</a:t>
            </a:fld>
            <a:endParaRPr lang="en-US" altLang="en-US"/>
          </a:p>
        </p:txBody>
      </p:sp>
    </p:spTree>
    <p:extLst>
      <p:ext uri="{BB962C8B-B14F-4D97-AF65-F5344CB8AC3E}">
        <p14:creationId xmlns:p14="http://schemas.microsoft.com/office/powerpoint/2010/main" val="246304275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89">
              <a:defRPr>
                <a:solidFill>
                  <a:schemeClr val="tx1"/>
                </a:solidFill>
                <a:latin typeface="Arial" panose="020B0604020202020204" pitchFamily="34" charset="0"/>
              </a:defRPr>
            </a:lvl1pPr>
            <a:lvl2pPr marL="745703" indent="-285959" defTabSz="935289">
              <a:defRPr>
                <a:solidFill>
                  <a:schemeClr val="tx1"/>
                </a:solidFill>
                <a:latin typeface="Arial" panose="020B0604020202020204" pitchFamily="34" charset="0"/>
              </a:defRPr>
            </a:lvl2pPr>
            <a:lvl3pPr marL="1148573" indent="-229083" defTabSz="935289">
              <a:defRPr>
                <a:solidFill>
                  <a:schemeClr val="tx1"/>
                </a:solidFill>
                <a:latin typeface="Arial" panose="020B0604020202020204" pitchFamily="34" charset="0"/>
              </a:defRPr>
            </a:lvl3pPr>
            <a:lvl4pPr marL="1608318" indent="-229083" defTabSz="935289">
              <a:defRPr>
                <a:solidFill>
                  <a:schemeClr val="tx1"/>
                </a:solidFill>
                <a:latin typeface="Arial" panose="020B0604020202020204" pitchFamily="34" charset="0"/>
              </a:defRPr>
            </a:lvl4pPr>
            <a:lvl5pPr marL="2068063" indent="-229083" defTabSz="935289">
              <a:defRPr>
                <a:solidFill>
                  <a:schemeClr val="tx1"/>
                </a:solidFill>
                <a:latin typeface="Arial" panose="020B0604020202020204" pitchFamily="34" charset="0"/>
              </a:defRPr>
            </a:lvl5pPr>
            <a:lvl6pPr marL="2523069" indent="-229083" defTabSz="935289" eaLnBrk="0" fontAlgn="base" hangingPunct="0">
              <a:spcBef>
                <a:spcPct val="0"/>
              </a:spcBef>
              <a:spcAft>
                <a:spcPct val="0"/>
              </a:spcAft>
              <a:defRPr>
                <a:solidFill>
                  <a:schemeClr val="tx1"/>
                </a:solidFill>
                <a:latin typeface="Arial" panose="020B0604020202020204" pitchFamily="34" charset="0"/>
              </a:defRPr>
            </a:lvl6pPr>
            <a:lvl7pPr marL="2978074" indent="-229083" defTabSz="935289" eaLnBrk="0" fontAlgn="base" hangingPunct="0">
              <a:spcBef>
                <a:spcPct val="0"/>
              </a:spcBef>
              <a:spcAft>
                <a:spcPct val="0"/>
              </a:spcAft>
              <a:defRPr>
                <a:solidFill>
                  <a:schemeClr val="tx1"/>
                </a:solidFill>
                <a:latin typeface="Arial" panose="020B0604020202020204" pitchFamily="34" charset="0"/>
              </a:defRPr>
            </a:lvl7pPr>
            <a:lvl8pPr marL="3433080" indent="-229083" defTabSz="935289" eaLnBrk="0" fontAlgn="base" hangingPunct="0">
              <a:spcBef>
                <a:spcPct val="0"/>
              </a:spcBef>
              <a:spcAft>
                <a:spcPct val="0"/>
              </a:spcAft>
              <a:defRPr>
                <a:solidFill>
                  <a:schemeClr val="tx1"/>
                </a:solidFill>
                <a:latin typeface="Arial" panose="020B0604020202020204" pitchFamily="34" charset="0"/>
              </a:defRPr>
            </a:lvl8pPr>
            <a:lvl9pPr marL="3888085" indent="-229083" defTabSz="935289" eaLnBrk="0" fontAlgn="base" hangingPunct="0">
              <a:spcBef>
                <a:spcPct val="0"/>
              </a:spcBef>
              <a:spcAft>
                <a:spcPct val="0"/>
              </a:spcAft>
              <a:defRPr>
                <a:solidFill>
                  <a:schemeClr val="tx1"/>
                </a:solidFill>
                <a:latin typeface="Arial" panose="020B0604020202020204" pitchFamily="34" charset="0"/>
              </a:defRPr>
            </a:lvl9pPr>
          </a:lstStyle>
          <a:p>
            <a:fld id="{F993B981-E94F-40D9-80B3-5FA12E7BC55B}" type="slidenum">
              <a:rPr lang="en-US" altLang="en-US" smtClean="0">
                <a:latin typeface="Times New Roman" panose="02020603050405020304" pitchFamily="18" charset="0"/>
              </a:rPr>
              <a:pPr/>
              <a:t>189</a:t>
            </a:fld>
            <a:endParaRPr lang="en-US" altLang="en-US">
              <a:latin typeface="Times New Roman" panose="02020603050405020304" pitchFamily="18" charset="0"/>
            </a:endParaRPr>
          </a:p>
        </p:txBody>
      </p:sp>
    </p:spTree>
    <p:extLst>
      <p:ext uri="{BB962C8B-B14F-4D97-AF65-F5344CB8AC3E}">
        <p14:creationId xmlns:p14="http://schemas.microsoft.com/office/powerpoint/2010/main" val="58425497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89">
              <a:defRPr>
                <a:solidFill>
                  <a:schemeClr val="tx1"/>
                </a:solidFill>
                <a:latin typeface="Arial" panose="020B0604020202020204" pitchFamily="34" charset="0"/>
              </a:defRPr>
            </a:lvl1pPr>
            <a:lvl2pPr marL="745703" indent="-285959" defTabSz="935289">
              <a:defRPr>
                <a:solidFill>
                  <a:schemeClr val="tx1"/>
                </a:solidFill>
                <a:latin typeface="Arial" panose="020B0604020202020204" pitchFamily="34" charset="0"/>
              </a:defRPr>
            </a:lvl2pPr>
            <a:lvl3pPr marL="1148573" indent="-229083" defTabSz="935289">
              <a:defRPr>
                <a:solidFill>
                  <a:schemeClr val="tx1"/>
                </a:solidFill>
                <a:latin typeface="Arial" panose="020B0604020202020204" pitchFamily="34" charset="0"/>
              </a:defRPr>
            </a:lvl3pPr>
            <a:lvl4pPr marL="1608318" indent="-229083" defTabSz="935289">
              <a:defRPr>
                <a:solidFill>
                  <a:schemeClr val="tx1"/>
                </a:solidFill>
                <a:latin typeface="Arial" panose="020B0604020202020204" pitchFamily="34" charset="0"/>
              </a:defRPr>
            </a:lvl4pPr>
            <a:lvl5pPr marL="2068063" indent="-229083" defTabSz="935289">
              <a:defRPr>
                <a:solidFill>
                  <a:schemeClr val="tx1"/>
                </a:solidFill>
                <a:latin typeface="Arial" panose="020B0604020202020204" pitchFamily="34" charset="0"/>
              </a:defRPr>
            </a:lvl5pPr>
            <a:lvl6pPr marL="2523069" indent="-229083" defTabSz="935289" eaLnBrk="0" fontAlgn="base" hangingPunct="0">
              <a:spcBef>
                <a:spcPct val="0"/>
              </a:spcBef>
              <a:spcAft>
                <a:spcPct val="0"/>
              </a:spcAft>
              <a:defRPr>
                <a:solidFill>
                  <a:schemeClr val="tx1"/>
                </a:solidFill>
                <a:latin typeface="Arial" panose="020B0604020202020204" pitchFamily="34" charset="0"/>
              </a:defRPr>
            </a:lvl6pPr>
            <a:lvl7pPr marL="2978074" indent="-229083" defTabSz="935289" eaLnBrk="0" fontAlgn="base" hangingPunct="0">
              <a:spcBef>
                <a:spcPct val="0"/>
              </a:spcBef>
              <a:spcAft>
                <a:spcPct val="0"/>
              </a:spcAft>
              <a:defRPr>
                <a:solidFill>
                  <a:schemeClr val="tx1"/>
                </a:solidFill>
                <a:latin typeface="Arial" panose="020B0604020202020204" pitchFamily="34" charset="0"/>
              </a:defRPr>
            </a:lvl7pPr>
            <a:lvl8pPr marL="3433080" indent="-229083" defTabSz="935289" eaLnBrk="0" fontAlgn="base" hangingPunct="0">
              <a:spcBef>
                <a:spcPct val="0"/>
              </a:spcBef>
              <a:spcAft>
                <a:spcPct val="0"/>
              </a:spcAft>
              <a:defRPr>
                <a:solidFill>
                  <a:schemeClr val="tx1"/>
                </a:solidFill>
                <a:latin typeface="Arial" panose="020B0604020202020204" pitchFamily="34" charset="0"/>
              </a:defRPr>
            </a:lvl8pPr>
            <a:lvl9pPr marL="3888085" indent="-229083" defTabSz="935289" eaLnBrk="0" fontAlgn="base" hangingPunct="0">
              <a:spcBef>
                <a:spcPct val="0"/>
              </a:spcBef>
              <a:spcAft>
                <a:spcPct val="0"/>
              </a:spcAft>
              <a:defRPr>
                <a:solidFill>
                  <a:schemeClr val="tx1"/>
                </a:solidFill>
                <a:latin typeface="Arial" panose="020B0604020202020204" pitchFamily="34" charset="0"/>
              </a:defRPr>
            </a:lvl9pPr>
          </a:lstStyle>
          <a:p>
            <a:fld id="{3E91CA1B-F62A-4F9D-B20B-3E6D6E9CB1D3}" type="slidenum">
              <a:rPr lang="en-US" altLang="en-US" smtClean="0">
                <a:latin typeface="Times New Roman" panose="02020603050405020304" pitchFamily="18" charset="0"/>
              </a:rPr>
              <a:pPr/>
              <a:t>190</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54898088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89">
              <a:defRPr>
                <a:solidFill>
                  <a:schemeClr val="tx1"/>
                </a:solidFill>
                <a:latin typeface="Arial" panose="020B0604020202020204" pitchFamily="34" charset="0"/>
              </a:defRPr>
            </a:lvl1pPr>
            <a:lvl2pPr marL="745703" indent="-285959" defTabSz="935289">
              <a:defRPr>
                <a:solidFill>
                  <a:schemeClr val="tx1"/>
                </a:solidFill>
                <a:latin typeface="Arial" panose="020B0604020202020204" pitchFamily="34" charset="0"/>
              </a:defRPr>
            </a:lvl2pPr>
            <a:lvl3pPr marL="1148573" indent="-229083" defTabSz="935289">
              <a:defRPr>
                <a:solidFill>
                  <a:schemeClr val="tx1"/>
                </a:solidFill>
                <a:latin typeface="Arial" panose="020B0604020202020204" pitchFamily="34" charset="0"/>
              </a:defRPr>
            </a:lvl3pPr>
            <a:lvl4pPr marL="1608318" indent="-229083" defTabSz="935289">
              <a:defRPr>
                <a:solidFill>
                  <a:schemeClr val="tx1"/>
                </a:solidFill>
                <a:latin typeface="Arial" panose="020B0604020202020204" pitchFamily="34" charset="0"/>
              </a:defRPr>
            </a:lvl4pPr>
            <a:lvl5pPr marL="2068063" indent="-229083" defTabSz="935289">
              <a:defRPr>
                <a:solidFill>
                  <a:schemeClr val="tx1"/>
                </a:solidFill>
                <a:latin typeface="Arial" panose="020B0604020202020204" pitchFamily="34" charset="0"/>
              </a:defRPr>
            </a:lvl5pPr>
            <a:lvl6pPr marL="2523069" indent="-229083" defTabSz="935289" eaLnBrk="0" fontAlgn="base" hangingPunct="0">
              <a:spcBef>
                <a:spcPct val="0"/>
              </a:spcBef>
              <a:spcAft>
                <a:spcPct val="0"/>
              </a:spcAft>
              <a:defRPr>
                <a:solidFill>
                  <a:schemeClr val="tx1"/>
                </a:solidFill>
                <a:latin typeface="Arial" panose="020B0604020202020204" pitchFamily="34" charset="0"/>
              </a:defRPr>
            </a:lvl6pPr>
            <a:lvl7pPr marL="2978074" indent="-229083" defTabSz="935289" eaLnBrk="0" fontAlgn="base" hangingPunct="0">
              <a:spcBef>
                <a:spcPct val="0"/>
              </a:spcBef>
              <a:spcAft>
                <a:spcPct val="0"/>
              </a:spcAft>
              <a:defRPr>
                <a:solidFill>
                  <a:schemeClr val="tx1"/>
                </a:solidFill>
                <a:latin typeface="Arial" panose="020B0604020202020204" pitchFamily="34" charset="0"/>
              </a:defRPr>
            </a:lvl7pPr>
            <a:lvl8pPr marL="3433080" indent="-229083" defTabSz="935289" eaLnBrk="0" fontAlgn="base" hangingPunct="0">
              <a:spcBef>
                <a:spcPct val="0"/>
              </a:spcBef>
              <a:spcAft>
                <a:spcPct val="0"/>
              </a:spcAft>
              <a:defRPr>
                <a:solidFill>
                  <a:schemeClr val="tx1"/>
                </a:solidFill>
                <a:latin typeface="Arial" panose="020B0604020202020204" pitchFamily="34" charset="0"/>
              </a:defRPr>
            </a:lvl8pPr>
            <a:lvl9pPr marL="3888085" indent="-229083" defTabSz="935289" eaLnBrk="0" fontAlgn="base" hangingPunct="0">
              <a:spcBef>
                <a:spcPct val="0"/>
              </a:spcBef>
              <a:spcAft>
                <a:spcPct val="0"/>
              </a:spcAft>
              <a:defRPr>
                <a:solidFill>
                  <a:schemeClr val="tx1"/>
                </a:solidFill>
                <a:latin typeface="Arial" panose="020B0604020202020204" pitchFamily="34" charset="0"/>
              </a:defRPr>
            </a:lvl9pPr>
          </a:lstStyle>
          <a:p>
            <a:fld id="{5F585209-2716-4742-9841-ECE50870B631}" type="slidenum">
              <a:rPr lang="en-US" altLang="en-US" smtClean="0">
                <a:latin typeface="Times New Roman" panose="02020603050405020304" pitchFamily="18" charset="0"/>
              </a:rPr>
              <a:pPr/>
              <a:t>191</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88824384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89">
              <a:defRPr>
                <a:solidFill>
                  <a:schemeClr val="tx1"/>
                </a:solidFill>
                <a:latin typeface="Arial" panose="020B0604020202020204" pitchFamily="34" charset="0"/>
              </a:defRPr>
            </a:lvl1pPr>
            <a:lvl2pPr marL="745703" indent="-285959" defTabSz="935289">
              <a:defRPr>
                <a:solidFill>
                  <a:schemeClr val="tx1"/>
                </a:solidFill>
                <a:latin typeface="Arial" panose="020B0604020202020204" pitchFamily="34" charset="0"/>
              </a:defRPr>
            </a:lvl2pPr>
            <a:lvl3pPr marL="1148573" indent="-229083" defTabSz="935289">
              <a:defRPr>
                <a:solidFill>
                  <a:schemeClr val="tx1"/>
                </a:solidFill>
                <a:latin typeface="Arial" panose="020B0604020202020204" pitchFamily="34" charset="0"/>
              </a:defRPr>
            </a:lvl3pPr>
            <a:lvl4pPr marL="1608318" indent="-229083" defTabSz="935289">
              <a:defRPr>
                <a:solidFill>
                  <a:schemeClr val="tx1"/>
                </a:solidFill>
                <a:latin typeface="Arial" panose="020B0604020202020204" pitchFamily="34" charset="0"/>
              </a:defRPr>
            </a:lvl4pPr>
            <a:lvl5pPr marL="2068063" indent="-229083" defTabSz="935289">
              <a:defRPr>
                <a:solidFill>
                  <a:schemeClr val="tx1"/>
                </a:solidFill>
                <a:latin typeface="Arial" panose="020B0604020202020204" pitchFamily="34" charset="0"/>
              </a:defRPr>
            </a:lvl5pPr>
            <a:lvl6pPr marL="2523069" indent="-229083" defTabSz="935289" eaLnBrk="0" fontAlgn="base" hangingPunct="0">
              <a:spcBef>
                <a:spcPct val="0"/>
              </a:spcBef>
              <a:spcAft>
                <a:spcPct val="0"/>
              </a:spcAft>
              <a:defRPr>
                <a:solidFill>
                  <a:schemeClr val="tx1"/>
                </a:solidFill>
                <a:latin typeface="Arial" panose="020B0604020202020204" pitchFamily="34" charset="0"/>
              </a:defRPr>
            </a:lvl6pPr>
            <a:lvl7pPr marL="2978074" indent="-229083" defTabSz="935289" eaLnBrk="0" fontAlgn="base" hangingPunct="0">
              <a:spcBef>
                <a:spcPct val="0"/>
              </a:spcBef>
              <a:spcAft>
                <a:spcPct val="0"/>
              </a:spcAft>
              <a:defRPr>
                <a:solidFill>
                  <a:schemeClr val="tx1"/>
                </a:solidFill>
                <a:latin typeface="Arial" panose="020B0604020202020204" pitchFamily="34" charset="0"/>
              </a:defRPr>
            </a:lvl7pPr>
            <a:lvl8pPr marL="3433080" indent="-229083" defTabSz="935289" eaLnBrk="0" fontAlgn="base" hangingPunct="0">
              <a:spcBef>
                <a:spcPct val="0"/>
              </a:spcBef>
              <a:spcAft>
                <a:spcPct val="0"/>
              </a:spcAft>
              <a:defRPr>
                <a:solidFill>
                  <a:schemeClr val="tx1"/>
                </a:solidFill>
                <a:latin typeface="Arial" panose="020B0604020202020204" pitchFamily="34" charset="0"/>
              </a:defRPr>
            </a:lvl8pPr>
            <a:lvl9pPr marL="3888085" indent="-229083" defTabSz="935289" eaLnBrk="0" fontAlgn="base" hangingPunct="0">
              <a:spcBef>
                <a:spcPct val="0"/>
              </a:spcBef>
              <a:spcAft>
                <a:spcPct val="0"/>
              </a:spcAft>
              <a:defRPr>
                <a:solidFill>
                  <a:schemeClr val="tx1"/>
                </a:solidFill>
                <a:latin typeface="Arial" panose="020B0604020202020204" pitchFamily="34" charset="0"/>
              </a:defRPr>
            </a:lvl9pPr>
          </a:lstStyle>
          <a:p>
            <a:fld id="{3EAA1749-FE57-4585-B746-4E3B47E25A9D}" type="slidenum">
              <a:rPr lang="en-US" altLang="en-US" smtClean="0">
                <a:latin typeface="Times New Roman" panose="02020603050405020304" pitchFamily="18" charset="0"/>
              </a:rPr>
              <a:pPr/>
              <a:t>192</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03076539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89">
              <a:defRPr>
                <a:solidFill>
                  <a:schemeClr val="tx1"/>
                </a:solidFill>
                <a:latin typeface="Arial" panose="020B0604020202020204" pitchFamily="34" charset="0"/>
              </a:defRPr>
            </a:lvl1pPr>
            <a:lvl2pPr marL="745703" indent="-285959" defTabSz="935289">
              <a:defRPr>
                <a:solidFill>
                  <a:schemeClr val="tx1"/>
                </a:solidFill>
                <a:latin typeface="Arial" panose="020B0604020202020204" pitchFamily="34" charset="0"/>
              </a:defRPr>
            </a:lvl2pPr>
            <a:lvl3pPr marL="1148573" indent="-229083" defTabSz="935289">
              <a:defRPr>
                <a:solidFill>
                  <a:schemeClr val="tx1"/>
                </a:solidFill>
                <a:latin typeface="Arial" panose="020B0604020202020204" pitchFamily="34" charset="0"/>
              </a:defRPr>
            </a:lvl3pPr>
            <a:lvl4pPr marL="1608318" indent="-229083" defTabSz="935289">
              <a:defRPr>
                <a:solidFill>
                  <a:schemeClr val="tx1"/>
                </a:solidFill>
                <a:latin typeface="Arial" panose="020B0604020202020204" pitchFamily="34" charset="0"/>
              </a:defRPr>
            </a:lvl4pPr>
            <a:lvl5pPr marL="2068063" indent="-229083" defTabSz="935289">
              <a:defRPr>
                <a:solidFill>
                  <a:schemeClr val="tx1"/>
                </a:solidFill>
                <a:latin typeface="Arial" panose="020B0604020202020204" pitchFamily="34" charset="0"/>
              </a:defRPr>
            </a:lvl5pPr>
            <a:lvl6pPr marL="2523069" indent="-229083" defTabSz="935289" eaLnBrk="0" fontAlgn="base" hangingPunct="0">
              <a:spcBef>
                <a:spcPct val="0"/>
              </a:spcBef>
              <a:spcAft>
                <a:spcPct val="0"/>
              </a:spcAft>
              <a:defRPr>
                <a:solidFill>
                  <a:schemeClr val="tx1"/>
                </a:solidFill>
                <a:latin typeface="Arial" panose="020B0604020202020204" pitchFamily="34" charset="0"/>
              </a:defRPr>
            </a:lvl6pPr>
            <a:lvl7pPr marL="2978074" indent="-229083" defTabSz="935289" eaLnBrk="0" fontAlgn="base" hangingPunct="0">
              <a:spcBef>
                <a:spcPct val="0"/>
              </a:spcBef>
              <a:spcAft>
                <a:spcPct val="0"/>
              </a:spcAft>
              <a:defRPr>
                <a:solidFill>
                  <a:schemeClr val="tx1"/>
                </a:solidFill>
                <a:latin typeface="Arial" panose="020B0604020202020204" pitchFamily="34" charset="0"/>
              </a:defRPr>
            </a:lvl7pPr>
            <a:lvl8pPr marL="3433080" indent="-229083" defTabSz="935289" eaLnBrk="0" fontAlgn="base" hangingPunct="0">
              <a:spcBef>
                <a:spcPct val="0"/>
              </a:spcBef>
              <a:spcAft>
                <a:spcPct val="0"/>
              </a:spcAft>
              <a:defRPr>
                <a:solidFill>
                  <a:schemeClr val="tx1"/>
                </a:solidFill>
                <a:latin typeface="Arial" panose="020B0604020202020204" pitchFamily="34" charset="0"/>
              </a:defRPr>
            </a:lvl8pPr>
            <a:lvl9pPr marL="3888085" indent="-229083" defTabSz="935289" eaLnBrk="0" fontAlgn="base" hangingPunct="0">
              <a:spcBef>
                <a:spcPct val="0"/>
              </a:spcBef>
              <a:spcAft>
                <a:spcPct val="0"/>
              </a:spcAft>
              <a:defRPr>
                <a:solidFill>
                  <a:schemeClr val="tx1"/>
                </a:solidFill>
                <a:latin typeface="Arial" panose="020B0604020202020204" pitchFamily="34" charset="0"/>
              </a:defRPr>
            </a:lvl9pPr>
          </a:lstStyle>
          <a:p>
            <a:fld id="{F3D5C2CD-9ADF-4652-AED2-62E2DA9A98C3}" type="slidenum">
              <a:rPr lang="en-US" altLang="en-US" smtClean="0">
                <a:latin typeface="Times New Roman" panose="02020603050405020304" pitchFamily="18" charset="0"/>
              </a:rPr>
              <a:pPr/>
              <a:t>193</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74615004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89">
              <a:defRPr>
                <a:solidFill>
                  <a:schemeClr val="tx1"/>
                </a:solidFill>
                <a:latin typeface="Arial" panose="020B0604020202020204" pitchFamily="34" charset="0"/>
              </a:defRPr>
            </a:lvl1pPr>
            <a:lvl2pPr marL="745703" indent="-285959" defTabSz="935289">
              <a:defRPr>
                <a:solidFill>
                  <a:schemeClr val="tx1"/>
                </a:solidFill>
                <a:latin typeface="Arial" panose="020B0604020202020204" pitchFamily="34" charset="0"/>
              </a:defRPr>
            </a:lvl2pPr>
            <a:lvl3pPr marL="1148573" indent="-229083" defTabSz="935289">
              <a:defRPr>
                <a:solidFill>
                  <a:schemeClr val="tx1"/>
                </a:solidFill>
                <a:latin typeface="Arial" panose="020B0604020202020204" pitchFamily="34" charset="0"/>
              </a:defRPr>
            </a:lvl3pPr>
            <a:lvl4pPr marL="1608318" indent="-229083" defTabSz="935289">
              <a:defRPr>
                <a:solidFill>
                  <a:schemeClr val="tx1"/>
                </a:solidFill>
                <a:latin typeface="Arial" panose="020B0604020202020204" pitchFamily="34" charset="0"/>
              </a:defRPr>
            </a:lvl4pPr>
            <a:lvl5pPr marL="2068063" indent="-229083" defTabSz="935289">
              <a:defRPr>
                <a:solidFill>
                  <a:schemeClr val="tx1"/>
                </a:solidFill>
                <a:latin typeface="Arial" panose="020B0604020202020204" pitchFamily="34" charset="0"/>
              </a:defRPr>
            </a:lvl5pPr>
            <a:lvl6pPr marL="2523069" indent="-229083" defTabSz="935289" eaLnBrk="0" fontAlgn="base" hangingPunct="0">
              <a:spcBef>
                <a:spcPct val="0"/>
              </a:spcBef>
              <a:spcAft>
                <a:spcPct val="0"/>
              </a:spcAft>
              <a:defRPr>
                <a:solidFill>
                  <a:schemeClr val="tx1"/>
                </a:solidFill>
                <a:latin typeface="Arial" panose="020B0604020202020204" pitchFamily="34" charset="0"/>
              </a:defRPr>
            </a:lvl6pPr>
            <a:lvl7pPr marL="2978074" indent="-229083" defTabSz="935289" eaLnBrk="0" fontAlgn="base" hangingPunct="0">
              <a:spcBef>
                <a:spcPct val="0"/>
              </a:spcBef>
              <a:spcAft>
                <a:spcPct val="0"/>
              </a:spcAft>
              <a:defRPr>
                <a:solidFill>
                  <a:schemeClr val="tx1"/>
                </a:solidFill>
                <a:latin typeface="Arial" panose="020B0604020202020204" pitchFamily="34" charset="0"/>
              </a:defRPr>
            </a:lvl7pPr>
            <a:lvl8pPr marL="3433080" indent="-229083" defTabSz="935289" eaLnBrk="0" fontAlgn="base" hangingPunct="0">
              <a:spcBef>
                <a:spcPct val="0"/>
              </a:spcBef>
              <a:spcAft>
                <a:spcPct val="0"/>
              </a:spcAft>
              <a:defRPr>
                <a:solidFill>
                  <a:schemeClr val="tx1"/>
                </a:solidFill>
                <a:latin typeface="Arial" panose="020B0604020202020204" pitchFamily="34" charset="0"/>
              </a:defRPr>
            </a:lvl8pPr>
            <a:lvl9pPr marL="3888085" indent="-229083" defTabSz="935289" eaLnBrk="0" fontAlgn="base" hangingPunct="0">
              <a:spcBef>
                <a:spcPct val="0"/>
              </a:spcBef>
              <a:spcAft>
                <a:spcPct val="0"/>
              </a:spcAft>
              <a:defRPr>
                <a:solidFill>
                  <a:schemeClr val="tx1"/>
                </a:solidFill>
                <a:latin typeface="Arial" panose="020B0604020202020204" pitchFamily="34" charset="0"/>
              </a:defRPr>
            </a:lvl9pPr>
          </a:lstStyle>
          <a:p>
            <a:fld id="{FAFDF0B1-5344-446E-9944-4B94985C8403}" type="slidenum">
              <a:rPr lang="en-US" altLang="en-US" smtClean="0">
                <a:latin typeface="Times New Roman" panose="02020603050405020304" pitchFamily="18" charset="0"/>
              </a:rPr>
              <a:pPr/>
              <a:t>194</a:t>
            </a:fld>
            <a:endParaRPr lang="en-US" altLang="en-US">
              <a:latin typeface="Times New Roman" panose="02020603050405020304" pitchFamily="18" charset="0"/>
            </a:endParaRPr>
          </a:p>
        </p:txBody>
      </p:sp>
    </p:spTree>
    <p:extLst>
      <p:ext uri="{BB962C8B-B14F-4D97-AF65-F5344CB8AC3E}">
        <p14:creationId xmlns:p14="http://schemas.microsoft.com/office/powerpoint/2010/main" val="421629957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89">
              <a:defRPr>
                <a:solidFill>
                  <a:schemeClr val="tx1"/>
                </a:solidFill>
                <a:latin typeface="Arial" panose="020B0604020202020204" pitchFamily="34" charset="0"/>
              </a:defRPr>
            </a:lvl1pPr>
            <a:lvl2pPr marL="745703" indent="-285959" defTabSz="935289">
              <a:defRPr>
                <a:solidFill>
                  <a:schemeClr val="tx1"/>
                </a:solidFill>
                <a:latin typeface="Arial" panose="020B0604020202020204" pitchFamily="34" charset="0"/>
              </a:defRPr>
            </a:lvl2pPr>
            <a:lvl3pPr marL="1148573" indent="-229083" defTabSz="935289">
              <a:defRPr>
                <a:solidFill>
                  <a:schemeClr val="tx1"/>
                </a:solidFill>
                <a:latin typeface="Arial" panose="020B0604020202020204" pitchFamily="34" charset="0"/>
              </a:defRPr>
            </a:lvl3pPr>
            <a:lvl4pPr marL="1608318" indent="-229083" defTabSz="935289">
              <a:defRPr>
                <a:solidFill>
                  <a:schemeClr val="tx1"/>
                </a:solidFill>
                <a:latin typeface="Arial" panose="020B0604020202020204" pitchFamily="34" charset="0"/>
              </a:defRPr>
            </a:lvl4pPr>
            <a:lvl5pPr marL="2068063" indent="-229083" defTabSz="935289">
              <a:defRPr>
                <a:solidFill>
                  <a:schemeClr val="tx1"/>
                </a:solidFill>
                <a:latin typeface="Arial" panose="020B0604020202020204" pitchFamily="34" charset="0"/>
              </a:defRPr>
            </a:lvl5pPr>
            <a:lvl6pPr marL="2523069" indent="-229083" defTabSz="935289" eaLnBrk="0" fontAlgn="base" hangingPunct="0">
              <a:spcBef>
                <a:spcPct val="0"/>
              </a:spcBef>
              <a:spcAft>
                <a:spcPct val="0"/>
              </a:spcAft>
              <a:defRPr>
                <a:solidFill>
                  <a:schemeClr val="tx1"/>
                </a:solidFill>
                <a:latin typeface="Arial" panose="020B0604020202020204" pitchFamily="34" charset="0"/>
              </a:defRPr>
            </a:lvl6pPr>
            <a:lvl7pPr marL="2978074" indent="-229083" defTabSz="935289" eaLnBrk="0" fontAlgn="base" hangingPunct="0">
              <a:spcBef>
                <a:spcPct val="0"/>
              </a:spcBef>
              <a:spcAft>
                <a:spcPct val="0"/>
              </a:spcAft>
              <a:defRPr>
                <a:solidFill>
                  <a:schemeClr val="tx1"/>
                </a:solidFill>
                <a:latin typeface="Arial" panose="020B0604020202020204" pitchFamily="34" charset="0"/>
              </a:defRPr>
            </a:lvl7pPr>
            <a:lvl8pPr marL="3433080" indent="-229083" defTabSz="935289" eaLnBrk="0" fontAlgn="base" hangingPunct="0">
              <a:spcBef>
                <a:spcPct val="0"/>
              </a:spcBef>
              <a:spcAft>
                <a:spcPct val="0"/>
              </a:spcAft>
              <a:defRPr>
                <a:solidFill>
                  <a:schemeClr val="tx1"/>
                </a:solidFill>
                <a:latin typeface="Arial" panose="020B0604020202020204" pitchFamily="34" charset="0"/>
              </a:defRPr>
            </a:lvl8pPr>
            <a:lvl9pPr marL="3888085" indent="-229083" defTabSz="935289" eaLnBrk="0" fontAlgn="base" hangingPunct="0">
              <a:spcBef>
                <a:spcPct val="0"/>
              </a:spcBef>
              <a:spcAft>
                <a:spcPct val="0"/>
              </a:spcAft>
              <a:defRPr>
                <a:solidFill>
                  <a:schemeClr val="tx1"/>
                </a:solidFill>
                <a:latin typeface="Arial" panose="020B0604020202020204" pitchFamily="34" charset="0"/>
              </a:defRPr>
            </a:lvl9pPr>
          </a:lstStyle>
          <a:p>
            <a:fld id="{CE19E6DB-BD98-4C84-8D08-80DD80E38881}" type="slidenum">
              <a:rPr lang="en-US" altLang="en-US" smtClean="0">
                <a:latin typeface="Times New Roman" panose="02020603050405020304" pitchFamily="18" charset="0"/>
              </a:rPr>
              <a:pPr/>
              <a:t>195</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97574544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89">
              <a:defRPr>
                <a:solidFill>
                  <a:schemeClr val="tx1"/>
                </a:solidFill>
                <a:latin typeface="Arial" panose="020B0604020202020204" pitchFamily="34" charset="0"/>
              </a:defRPr>
            </a:lvl1pPr>
            <a:lvl2pPr marL="745703" indent="-285959" defTabSz="935289">
              <a:defRPr>
                <a:solidFill>
                  <a:schemeClr val="tx1"/>
                </a:solidFill>
                <a:latin typeface="Arial" panose="020B0604020202020204" pitchFamily="34" charset="0"/>
              </a:defRPr>
            </a:lvl2pPr>
            <a:lvl3pPr marL="1148573" indent="-229083" defTabSz="935289">
              <a:defRPr>
                <a:solidFill>
                  <a:schemeClr val="tx1"/>
                </a:solidFill>
                <a:latin typeface="Arial" panose="020B0604020202020204" pitchFamily="34" charset="0"/>
              </a:defRPr>
            </a:lvl3pPr>
            <a:lvl4pPr marL="1608318" indent="-229083" defTabSz="935289">
              <a:defRPr>
                <a:solidFill>
                  <a:schemeClr val="tx1"/>
                </a:solidFill>
                <a:latin typeface="Arial" panose="020B0604020202020204" pitchFamily="34" charset="0"/>
              </a:defRPr>
            </a:lvl4pPr>
            <a:lvl5pPr marL="2068063" indent="-229083" defTabSz="935289">
              <a:defRPr>
                <a:solidFill>
                  <a:schemeClr val="tx1"/>
                </a:solidFill>
                <a:latin typeface="Arial" panose="020B0604020202020204" pitchFamily="34" charset="0"/>
              </a:defRPr>
            </a:lvl5pPr>
            <a:lvl6pPr marL="2523069" indent="-229083" defTabSz="935289" eaLnBrk="0" fontAlgn="base" hangingPunct="0">
              <a:spcBef>
                <a:spcPct val="0"/>
              </a:spcBef>
              <a:spcAft>
                <a:spcPct val="0"/>
              </a:spcAft>
              <a:defRPr>
                <a:solidFill>
                  <a:schemeClr val="tx1"/>
                </a:solidFill>
                <a:latin typeface="Arial" panose="020B0604020202020204" pitchFamily="34" charset="0"/>
              </a:defRPr>
            </a:lvl6pPr>
            <a:lvl7pPr marL="2978074" indent="-229083" defTabSz="935289" eaLnBrk="0" fontAlgn="base" hangingPunct="0">
              <a:spcBef>
                <a:spcPct val="0"/>
              </a:spcBef>
              <a:spcAft>
                <a:spcPct val="0"/>
              </a:spcAft>
              <a:defRPr>
                <a:solidFill>
                  <a:schemeClr val="tx1"/>
                </a:solidFill>
                <a:latin typeface="Arial" panose="020B0604020202020204" pitchFamily="34" charset="0"/>
              </a:defRPr>
            </a:lvl7pPr>
            <a:lvl8pPr marL="3433080" indent="-229083" defTabSz="935289" eaLnBrk="0" fontAlgn="base" hangingPunct="0">
              <a:spcBef>
                <a:spcPct val="0"/>
              </a:spcBef>
              <a:spcAft>
                <a:spcPct val="0"/>
              </a:spcAft>
              <a:defRPr>
                <a:solidFill>
                  <a:schemeClr val="tx1"/>
                </a:solidFill>
                <a:latin typeface="Arial" panose="020B0604020202020204" pitchFamily="34" charset="0"/>
              </a:defRPr>
            </a:lvl8pPr>
            <a:lvl9pPr marL="3888085" indent="-229083" defTabSz="935289" eaLnBrk="0" fontAlgn="base" hangingPunct="0">
              <a:spcBef>
                <a:spcPct val="0"/>
              </a:spcBef>
              <a:spcAft>
                <a:spcPct val="0"/>
              </a:spcAft>
              <a:defRPr>
                <a:solidFill>
                  <a:schemeClr val="tx1"/>
                </a:solidFill>
                <a:latin typeface="Arial" panose="020B0604020202020204" pitchFamily="34" charset="0"/>
              </a:defRPr>
            </a:lvl9pPr>
          </a:lstStyle>
          <a:p>
            <a:fld id="{DB04DE2B-6C3F-4230-8A4F-6D758E8C451E}" type="slidenum">
              <a:rPr lang="en-US" altLang="en-US" smtClean="0">
                <a:latin typeface="Times New Roman" panose="02020603050405020304" pitchFamily="18" charset="0"/>
              </a:rPr>
              <a:pPr/>
              <a:t>196</a:t>
            </a:fld>
            <a:endParaRPr lang="en-US" altLang="en-US">
              <a:latin typeface="Times New Roman" panose="02020603050405020304" pitchFamily="18" charset="0"/>
            </a:endParaRPr>
          </a:p>
        </p:txBody>
      </p:sp>
    </p:spTree>
    <p:extLst>
      <p:ext uri="{BB962C8B-B14F-4D97-AF65-F5344CB8AC3E}">
        <p14:creationId xmlns:p14="http://schemas.microsoft.com/office/powerpoint/2010/main" val="76680118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89">
              <a:defRPr>
                <a:solidFill>
                  <a:schemeClr val="tx1"/>
                </a:solidFill>
                <a:latin typeface="Arial" panose="020B0604020202020204" pitchFamily="34" charset="0"/>
              </a:defRPr>
            </a:lvl1pPr>
            <a:lvl2pPr marL="745703" indent="-285959" defTabSz="935289">
              <a:defRPr>
                <a:solidFill>
                  <a:schemeClr val="tx1"/>
                </a:solidFill>
                <a:latin typeface="Arial" panose="020B0604020202020204" pitchFamily="34" charset="0"/>
              </a:defRPr>
            </a:lvl2pPr>
            <a:lvl3pPr marL="1148573" indent="-229083" defTabSz="935289">
              <a:defRPr>
                <a:solidFill>
                  <a:schemeClr val="tx1"/>
                </a:solidFill>
                <a:latin typeface="Arial" panose="020B0604020202020204" pitchFamily="34" charset="0"/>
              </a:defRPr>
            </a:lvl3pPr>
            <a:lvl4pPr marL="1608318" indent="-229083" defTabSz="935289">
              <a:defRPr>
                <a:solidFill>
                  <a:schemeClr val="tx1"/>
                </a:solidFill>
                <a:latin typeface="Arial" panose="020B0604020202020204" pitchFamily="34" charset="0"/>
              </a:defRPr>
            </a:lvl4pPr>
            <a:lvl5pPr marL="2068063" indent="-229083" defTabSz="935289">
              <a:defRPr>
                <a:solidFill>
                  <a:schemeClr val="tx1"/>
                </a:solidFill>
                <a:latin typeface="Arial" panose="020B0604020202020204" pitchFamily="34" charset="0"/>
              </a:defRPr>
            </a:lvl5pPr>
            <a:lvl6pPr marL="2523069" indent="-229083" defTabSz="935289" eaLnBrk="0" fontAlgn="base" hangingPunct="0">
              <a:spcBef>
                <a:spcPct val="0"/>
              </a:spcBef>
              <a:spcAft>
                <a:spcPct val="0"/>
              </a:spcAft>
              <a:defRPr>
                <a:solidFill>
                  <a:schemeClr val="tx1"/>
                </a:solidFill>
                <a:latin typeface="Arial" panose="020B0604020202020204" pitchFamily="34" charset="0"/>
              </a:defRPr>
            </a:lvl6pPr>
            <a:lvl7pPr marL="2978074" indent="-229083" defTabSz="935289" eaLnBrk="0" fontAlgn="base" hangingPunct="0">
              <a:spcBef>
                <a:spcPct val="0"/>
              </a:spcBef>
              <a:spcAft>
                <a:spcPct val="0"/>
              </a:spcAft>
              <a:defRPr>
                <a:solidFill>
                  <a:schemeClr val="tx1"/>
                </a:solidFill>
                <a:latin typeface="Arial" panose="020B0604020202020204" pitchFamily="34" charset="0"/>
              </a:defRPr>
            </a:lvl7pPr>
            <a:lvl8pPr marL="3433080" indent="-229083" defTabSz="935289" eaLnBrk="0" fontAlgn="base" hangingPunct="0">
              <a:spcBef>
                <a:spcPct val="0"/>
              </a:spcBef>
              <a:spcAft>
                <a:spcPct val="0"/>
              </a:spcAft>
              <a:defRPr>
                <a:solidFill>
                  <a:schemeClr val="tx1"/>
                </a:solidFill>
                <a:latin typeface="Arial" panose="020B0604020202020204" pitchFamily="34" charset="0"/>
              </a:defRPr>
            </a:lvl8pPr>
            <a:lvl9pPr marL="3888085" indent="-229083" defTabSz="935289" eaLnBrk="0" fontAlgn="base" hangingPunct="0">
              <a:spcBef>
                <a:spcPct val="0"/>
              </a:spcBef>
              <a:spcAft>
                <a:spcPct val="0"/>
              </a:spcAft>
              <a:defRPr>
                <a:solidFill>
                  <a:schemeClr val="tx1"/>
                </a:solidFill>
                <a:latin typeface="Arial" panose="020B0604020202020204" pitchFamily="34" charset="0"/>
              </a:defRPr>
            </a:lvl9pPr>
          </a:lstStyle>
          <a:p>
            <a:fld id="{1E2BD172-CFF1-4897-A749-88FC7405F0D3}" type="slidenum">
              <a:rPr lang="en-US" altLang="en-US" smtClean="0">
                <a:latin typeface="Times New Roman" panose="02020603050405020304" pitchFamily="18" charset="0"/>
              </a:rPr>
              <a:pPr/>
              <a:t>197</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88276692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89">
              <a:defRPr>
                <a:solidFill>
                  <a:schemeClr val="tx1"/>
                </a:solidFill>
                <a:latin typeface="Arial" panose="020B0604020202020204" pitchFamily="34" charset="0"/>
              </a:defRPr>
            </a:lvl1pPr>
            <a:lvl2pPr marL="745703" indent="-285959" defTabSz="935289">
              <a:defRPr>
                <a:solidFill>
                  <a:schemeClr val="tx1"/>
                </a:solidFill>
                <a:latin typeface="Arial" panose="020B0604020202020204" pitchFamily="34" charset="0"/>
              </a:defRPr>
            </a:lvl2pPr>
            <a:lvl3pPr marL="1148573" indent="-229083" defTabSz="935289">
              <a:defRPr>
                <a:solidFill>
                  <a:schemeClr val="tx1"/>
                </a:solidFill>
                <a:latin typeface="Arial" panose="020B0604020202020204" pitchFamily="34" charset="0"/>
              </a:defRPr>
            </a:lvl3pPr>
            <a:lvl4pPr marL="1608318" indent="-229083" defTabSz="935289">
              <a:defRPr>
                <a:solidFill>
                  <a:schemeClr val="tx1"/>
                </a:solidFill>
                <a:latin typeface="Arial" panose="020B0604020202020204" pitchFamily="34" charset="0"/>
              </a:defRPr>
            </a:lvl4pPr>
            <a:lvl5pPr marL="2068063" indent="-229083" defTabSz="935289">
              <a:defRPr>
                <a:solidFill>
                  <a:schemeClr val="tx1"/>
                </a:solidFill>
                <a:latin typeface="Arial" panose="020B0604020202020204" pitchFamily="34" charset="0"/>
              </a:defRPr>
            </a:lvl5pPr>
            <a:lvl6pPr marL="2523069" indent="-229083" defTabSz="935289" eaLnBrk="0" fontAlgn="base" hangingPunct="0">
              <a:spcBef>
                <a:spcPct val="0"/>
              </a:spcBef>
              <a:spcAft>
                <a:spcPct val="0"/>
              </a:spcAft>
              <a:defRPr>
                <a:solidFill>
                  <a:schemeClr val="tx1"/>
                </a:solidFill>
                <a:latin typeface="Arial" panose="020B0604020202020204" pitchFamily="34" charset="0"/>
              </a:defRPr>
            </a:lvl6pPr>
            <a:lvl7pPr marL="2978074" indent="-229083" defTabSz="935289" eaLnBrk="0" fontAlgn="base" hangingPunct="0">
              <a:spcBef>
                <a:spcPct val="0"/>
              </a:spcBef>
              <a:spcAft>
                <a:spcPct val="0"/>
              </a:spcAft>
              <a:defRPr>
                <a:solidFill>
                  <a:schemeClr val="tx1"/>
                </a:solidFill>
                <a:latin typeface="Arial" panose="020B0604020202020204" pitchFamily="34" charset="0"/>
              </a:defRPr>
            </a:lvl7pPr>
            <a:lvl8pPr marL="3433080" indent="-229083" defTabSz="935289" eaLnBrk="0" fontAlgn="base" hangingPunct="0">
              <a:spcBef>
                <a:spcPct val="0"/>
              </a:spcBef>
              <a:spcAft>
                <a:spcPct val="0"/>
              </a:spcAft>
              <a:defRPr>
                <a:solidFill>
                  <a:schemeClr val="tx1"/>
                </a:solidFill>
                <a:latin typeface="Arial" panose="020B0604020202020204" pitchFamily="34" charset="0"/>
              </a:defRPr>
            </a:lvl8pPr>
            <a:lvl9pPr marL="3888085" indent="-229083" defTabSz="935289" eaLnBrk="0" fontAlgn="base" hangingPunct="0">
              <a:spcBef>
                <a:spcPct val="0"/>
              </a:spcBef>
              <a:spcAft>
                <a:spcPct val="0"/>
              </a:spcAft>
              <a:defRPr>
                <a:solidFill>
                  <a:schemeClr val="tx1"/>
                </a:solidFill>
                <a:latin typeface="Arial" panose="020B0604020202020204" pitchFamily="34" charset="0"/>
              </a:defRPr>
            </a:lvl9pPr>
          </a:lstStyle>
          <a:p>
            <a:fld id="{D70AD71C-81E5-4026-A158-CCE99CD99CA5}" type="slidenum">
              <a:rPr lang="en-US" altLang="en-US" smtClean="0">
                <a:latin typeface="Times New Roman" panose="02020603050405020304" pitchFamily="18" charset="0"/>
              </a:rPr>
              <a:pPr/>
              <a:t>198</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105088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21</a:t>
            </a:fld>
            <a:endParaRPr lang="en-US" altLang="en-US"/>
          </a:p>
        </p:txBody>
      </p:sp>
    </p:spTree>
    <p:extLst>
      <p:ext uri="{BB962C8B-B14F-4D97-AF65-F5344CB8AC3E}">
        <p14:creationId xmlns:p14="http://schemas.microsoft.com/office/powerpoint/2010/main" val="46892266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89">
              <a:defRPr>
                <a:solidFill>
                  <a:schemeClr val="tx1"/>
                </a:solidFill>
                <a:latin typeface="Arial" panose="020B0604020202020204" pitchFamily="34" charset="0"/>
              </a:defRPr>
            </a:lvl1pPr>
            <a:lvl2pPr marL="745703" indent="-285959" defTabSz="935289">
              <a:defRPr>
                <a:solidFill>
                  <a:schemeClr val="tx1"/>
                </a:solidFill>
                <a:latin typeface="Arial" panose="020B0604020202020204" pitchFamily="34" charset="0"/>
              </a:defRPr>
            </a:lvl2pPr>
            <a:lvl3pPr marL="1148573" indent="-229083" defTabSz="935289">
              <a:defRPr>
                <a:solidFill>
                  <a:schemeClr val="tx1"/>
                </a:solidFill>
                <a:latin typeface="Arial" panose="020B0604020202020204" pitchFamily="34" charset="0"/>
              </a:defRPr>
            </a:lvl3pPr>
            <a:lvl4pPr marL="1608318" indent="-229083" defTabSz="935289">
              <a:defRPr>
                <a:solidFill>
                  <a:schemeClr val="tx1"/>
                </a:solidFill>
                <a:latin typeface="Arial" panose="020B0604020202020204" pitchFamily="34" charset="0"/>
              </a:defRPr>
            </a:lvl4pPr>
            <a:lvl5pPr marL="2068063" indent="-229083" defTabSz="935289">
              <a:defRPr>
                <a:solidFill>
                  <a:schemeClr val="tx1"/>
                </a:solidFill>
                <a:latin typeface="Arial" panose="020B0604020202020204" pitchFamily="34" charset="0"/>
              </a:defRPr>
            </a:lvl5pPr>
            <a:lvl6pPr marL="2523069" indent="-229083" defTabSz="935289" eaLnBrk="0" fontAlgn="base" hangingPunct="0">
              <a:spcBef>
                <a:spcPct val="0"/>
              </a:spcBef>
              <a:spcAft>
                <a:spcPct val="0"/>
              </a:spcAft>
              <a:defRPr>
                <a:solidFill>
                  <a:schemeClr val="tx1"/>
                </a:solidFill>
                <a:latin typeface="Arial" panose="020B0604020202020204" pitchFamily="34" charset="0"/>
              </a:defRPr>
            </a:lvl6pPr>
            <a:lvl7pPr marL="2978074" indent="-229083" defTabSz="935289" eaLnBrk="0" fontAlgn="base" hangingPunct="0">
              <a:spcBef>
                <a:spcPct val="0"/>
              </a:spcBef>
              <a:spcAft>
                <a:spcPct val="0"/>
              </a:spcAft>
              <a:defRPr>
                <a:solidFill>
                  <a:schemeClr val="tx1"/>
                </a:solidFill>
                <a:latin typeface="Arial" panose="020B0604020202020204" pitchFamily="34" charset="0"/>
              </a:defRPr>
            </a:lvl7pPr>
            <a:lvl8pPr marL="3433080" indent="-229083" defTabSz="935289" eaLnBrk="0" fontAlgn="base" hangingPunct="0">
              <a:spcBef>
                <a:spcPct val="0"/>
              </a:spcBef>
              <a:spcAft>
                <a:spcPct val="0"/>
              </a:spcAft>
              <a:defRPr>
                <a:solidFill>
                  <a:schemeClr val="tx1"/>
                </a:solidFill>
                <a:latin typeface="Arial" panose="020B0604020202020204" pitchFamily="34" charset="0"/>
              </a:defRPr>
            </a:lvl8pPr>
            <a:lvl9pPr marL="3888085" indent="-229083" defTabSz="935289" eaLnBrk="0" fontAlgn="base" hangingPunct="0">
              <a:spcBef>
                <a:spcPct val="0"/>
              </a:spcBef>
              <a:spcAft>
                <a:spcPct val="0"/>
              </a:spcAft>
              <a:defRPr>
                <a:solidFill>
                  <a:schemeClr val="tx1"/>
                </a:solidFill>
                <a:latin typeface="Arial" panose="020B0604020202020204" pitchFamily="34" charset="0"/>
              </a:defRPr>
            </a:lvl9pPr>
          </a:lstStyle>
          <a:p>
            <a:fld id="{1D9BFE44-E03E-4503-ADBC-30AB494D7E4A}" type="slidenum">
              <a:rPr lang="en-US" altLang="en-US" smtClean="0">
                <a:latin typeface="Times New Roman" panose="02020603050405020304" pitchFamily="18" charset="0"/>
              </a:rPr>
              <a:pPr/>
              <a:t>199</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79792443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89">
              <a:defRPr>
                <a:solidFill>
                  <a:schemeClr val="tx1"/>
                </a:solidFill>
                <a:latin typeface="Arial" panose="020B0604020202020204" pitchFamily="34" charset="0"/>
              </a:defRPr>
            </a:lvl1pPr>
            <a:lvl2pPr marL="745703" indent="-285959" defTabSz="935289">
              <a:defRPr>
                <a:solidFill>
                  <a:schemeClr val="tx1"/>
                </a:solidFill>
                <a:latin typeface="Arial" panose="020B0604020202020204" pitchFamily="34" charset="0"/>
              </a:defRPr>
            </a:lvl2pPr>
            <a:lvl3pPr marL="1148573" indent="-229083" defTabSz="935289">
              <a:defRPr>
                <a:solidFill>
                  <a:schemeClr val="tx1"/>
                </a:solidFill>
                <a:latin typeface="Arial" panose="020B0604020202020204" pitchFamily="34" charset="0"/>
              </a:defRPr>
            </a:lvl3pPr>
            <a:lvl4pPr marL="1608318" indent="-229083" defTabSz="935289">
              <a:defRPr>
                <a:solidFill>
                  <a:schemeClr val="tx1"/>
                </a:solidFill>
                <a:latin typeface="Arial" panose="020B0604020202020204" pitchFamily="34" charset="0"/>
              </a:defRPr>
            </a:lvl4pPr>
            <a:lvl5pPr marL="2068063" indent="-229083" defTabSz="935289">
              <a:defRPr>
                <a:solidFill>
                  <a:schemeClr val="tx1"/>
                </a:solidFill>
                <a:latin typeface="Arial" panose="020B0604020202020204" pitchFamily="34" charset="0"/>
              </a:defRPr>
            </a:lvl5pPr>
            <a:lvl6pPr marL="2523069" indent="-229083" defTabSz="935289" eaLnBrk="0" fontAlgn="base" hangingPunct="0">
              <a:spcBef>
                <a:spcPct val="0"/>
              </a:spcBef>
              <a:spcAft>
                <a:spcPct val="0"/>
              </a:spcAft>
              <a:defRPr>
                <a:solidFill>
                  <a:schemeClr val="tx1"/>
                </a:solidFill>
                <a:latin typeface="Arial" panose="020B0604020202020204" pitchFamily="34" charset="0"/>
              </a:defRPr>
            </a:lvl6pPr>
            <a:lvl7pPr marL="2978074" indent="-229083" defTabSz="935289" eaLnBrk="0" fontAlgn="base" hangingPunct="0">
              <a:spcBef>
                <a:spcPct val="0"/>
              </a:spcBef>
              <a:spcAft>
                <a:spcPct val="0"/>
              </a:spcAft>
              <a:defRPr>
                <a:solidFill>
                  <a:schemeClr val="tx1"/>
                </a:solidFill>
                <a:latin typeface="Arial" panose="020B0604020202020204" pitchFamily="34" charset="0"/>
              </a:defRPr>
            </a:lvl7pPr>
            <a:lvl8pPr marL="3433080" indent="-229083" defTabSz="935289" eaLnBrk="0" fontAlgn="base" hangingPunct="0">
              <a:spcBef>
                <a:spcPct val="0"/>
              </a:spcBef>
              <a:spcAft>
                <a:spcPct val="0"/>
              </a:spcAft>
              <a:defRPr>
                <a:solidFill>
                  <a:schemeClr val="tx1"/>
                </a:solidFill>
                <a:latin typeface="Arial" panose="020B0604020202020204" pitchFamily="34" charset="0"/>
              </a:defRPr>
            </a:lvl8pPr>
            <a:lvl9pPr marL="3888085" indent="-229083" defTabSz="935289" eaLnBrk="0" fontAlgn="base" hangingPunct="0">
              <a:spcBef>
                <a:spcPct val="0"/>
              </a:spcBef>
              <a:spcAft>
                <a:spcPct val="0"/>
              </a:spcAft>
              <a:defRPr>
                <a:solidFill>
                  <a:schemeClr val="tx1"/>
                </a:solidFill>
                <a:latin typeface="Arial" panose="020B0604020202020204" pitchFamily="34" charset="0"/>
              </a:defRPr>
            </a:lvl9pPr>
          </a:lstStyle>
          <a:p>
            <a:fld id="{27251B90-3DAC-489A-990E-AF55CDD8F0C4}" type="slidenum">
              <a:rPr lang="en-US" altLang="en-US" smtClean="0">
                <a:latin typeface="Times New Roman" panose="02020603050405020304" pitchFamily="18" charset="0"/>
              </a:rPr>
              <a:pPr/>
              <a:t>200</a:t>
            </a:fld>
            <a:endParaRPr lang="en-US" altLang="en-US">
              <a:latin typeface="Times New Roman" panose="02020603050405020304" pitchFamily="18" charset="0"/>
            </a:endParaRPr>
          </a:p>
        </p:txBody>
      </p:sp>
    </p:spTree>
    <p:extLst>
      <p:ext uri="{BB962C8B-B14F-4D97-AF65-F5344CB8AC3E}">
        <p14:creationId xmlns:p14="http://schemas.microsoft.com/office/powerpoint/2010/main" val="80177027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89">
              <a:defRPr>
                <a:solidFill>
                  <a:schemeClr val="tx1"/>
                </a:solidFill>
                <a:latin typeface="Arial" panose="020B0604020202020204" pitchFamily="34" charset="0"/>
              </a:defRPr>
            </a:lvl1pPr>
            <a:lvl2pPr marL="745703" indent="-285959" defTabSz="935289">
              <a:defRPr>
                <a:solidFill>
                  <a:schemeClr val="tx1"/>
                </a:solidFill>
                <a:latin typeface="Arial" panose="020B0604020202020204" pitchFamily="34" charset="0"/>
              </a:defRPr>
            </a:lvl2pPr>
            <a:lvl3pPr marL="1148573" indent="-229083" defTabSz="935289">
              <a:defRPr>
                <a:solidFill>
                  <a:schemeClr val="tx1"/>
                </a:solidFill>
                <a:latin typeface="Arial" panose="020B0604020202020204" pitchFamily="34" charset="0"/>
              </a:defRPr>
            </a:lvl3pPr>
            <a:lvl4pPr marL="1608318" indent="-229083" defTabSz="935289">
              <a:defRPr>
                <a:solidFill>
                  <a:schemeClr val="tx1"/>
                </a:solidFill>
                <a:latin typeface="Arial" panose="020B0604020202020204" pitchFamily="34" charset="0"/>
              </a:defRPr>
            </a:lvl4pPr>
            <a:lvl5pPr marL="2068063" indent="-229083" defTabSz="935289">
              <a:defRPr>
                <a:solidFill>
                  <a:schemeClr val="tx1"/>
                </a:solidFill>
                <a:latin typeface="Arial" panose="020B0604020202020204" pitchFamily="34" charset="0"/>
              </a:defRPr>
            </a:lvl5pPr>
            <a:lvl6pPr marL="2523069" indent="-229083" defTabSz="935289" eaLnBrk="0" fontAlgn="base" hangingPunct="0">
              <a:spcBef>
                <a:spcPct val="0"/>
              </a:spcBef>
              <a:spcAft>
                <a:spcPct val="0"/>
              </a:spcAft>
              <a:defRPr>
                <a:solidFill>
                  <a:schemeClr val="tx1"/>
                </a:solidFill>
                <a:latin typeface="Arial" panose="020B0604020202020204" pitchFamily="34" charset="0"/>
              </a:defRPr>
            </a:lvl6pPr>
            <a:lvl7pPr marL="2978074" indent="-229083" defTabSz="935289" eaLnBrk="0" fontAlgn="base" hangingPunct="0">
              <a:spcBef>
                <a:spcPct val="0"/>
              </a:spcBef>
              <a:spcAft>
                <a:spcPct val="0"/>
              </a:spcAft>
              <a:defRPr>
                <a:solidFill>
                  <a:schemeClr val="tx1"/>
                </a:solidFill>
                <a:latin typeface="Arial" panose="020B0604020202020204" pitchFamily="34" charset="0"/>
              </a:defRPr>
            </a:lvl7pPr>
            <a:lvl8pPr marL="3433080" indent="-229083" defTabSz="935289" eaLnBrk="0" fontAlgn="base" hangingPunct="0">
              <a:spcBef>
                <a:spcPct val="0"/>
              </a:spcBef>
              <a:spcAft>
                <a:spcPct val="0"/>
              </a:spcAft>
              <a:defRPr>
                <a:solidFill>
                  <a:schemeClr val="tx1"/>
                </a:solidFill>
                <a:latin typeface="Arial" panose="020B0604020202020204" pitchFamily="34" charset="0"/>
              </a:defRPr>
            </a:lvl8pPr>
            <a:lvl9pPr marL="3888085" indent="-229083" defTabSz="935289" eaLnBrk="0" fontAlgn="base" hangingPunct="0">
              <a:spcBef>
                <a:spcPct val="0"/>
              </a:spcBef>
              <a:spcAft>
                <a:spcPct val="0"/>
              </a:spcAft>
              <a:defRPr>
                <a:solidFill>
                  <a:schemeClr val="tx1"/>
                </a:solidFill>
                <a:latin typeface="Arial" panose="020B0604020202020204" pitchFamily="34" charset="0"/>
              </a:defRPr>
            </a:lvl9pPr>
          </a:lstStyle>
          <a:p>
            <a:fld id="{0EDC359B-D82B-407C-A57F-5AA11AB78285}" type="slidenum">
              <a:rPr lang="en-US" altLang="en-US" smtClean="0">
                <a:latin typeface="Times New Roman" panose="02020603050405020304" pitchFamily="18" charset="0"/>
              </a:rPr>
              <a:pPr/>
              <a:t>201</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171453258"/>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89">
              <a:defRPr>
                <a:solidFill>
                  <a:schemeClr val="tx1"/>
                </a:solidFill>
                <a:latin typeface="Arial" panose="020B0604020202020204" pitchFamily="34" charset="0"/>
              </a:defRPr>
            </a:lvl1pPr>
            <a:lvl2pPr marL="745703" indent="-285959" defTabSz="935289">
              <a:defRPr>
                <a:solidFill>
                  <a:schemeClr val="tx1"/>
                </a:solidFill>
                <a:latin typeface="Arial" panose="020B0604020202020204" pitchFamily="34" charset="0"/>
              </a:defRPr>
            </a:lvl2pPr>
            <a:lvl3pPr marL="1148573" indent="-229083" defTabSz="935289">
              <a:defRPr>
                <a:solidFill>
                  <a:schemeClr val="tx1"/>
                </a:solidFill>
                <a:latin typeface="Arial" panose="020B0604020202020204" pitchFamily="34" charset="0"/>
              </a:defRPr>
            </a:lvl3pPr>
            <a:lvl4pPr marL="1608318" indent="-229083" defTabSz="935289">
              <a:defRPr>
                <a:solidFill>
                  <a:schemeClr val="tx1"/>
                </a:solidFill>
                <a:latin typeface="Arial" panose="020B0604020202020204" pitchFamily="34" charset="0"/>
              </a:defRPr>
            </a:lvl4pPr>
            <a:lvl5pPr marL="2068063" indent="-229083" defTabSz="935289">
              <a:defRPr>
                <a:solidFill>
                  <a:schemeClr val="tx1"/>
                </a:solidFill>
                <a:latin typeface="Arial" panose="020B0604020202020204" pitchFamily="34" charset="0"/>
              </a:defRPr>
            </a:lvl5pPr>
            <a:lvl6pPr marL="2523069" indent="-229083" defTabSz="935289" eaLnBrk="0" fontAlgn="base" hangingPunct="0">
              <a:spcBef>
                <a:spcPct val="0"/>
              </a:spcBef>
              <a:spcAft>
                <a:spcPct val="0"/>
              </a:spcAft>
              <a:defRPr>
                <a:solidFill>
                  <a:schemeClr val="tx1"/>
                </a:solidFill>
                <a:latin typeface="Arial" panose="020B0604020202020204" pitchFamily="34" charset="0"/>
              </a:defRPr>
            </a:lvl6pPr>
            <a:lvl7pPr marL="2978074" indent="-229083" defTabSz="935289" eaLnBrk="0" fontAlgn="base" hangingPunct="0">
              <a:spcBef>
                <a:spcPct val="0"/>
              </a:spcBef>
              <a:spcAft>
                <a:spcPct val="0"/>
              </a:spcAft>
              <a:defRPr>
                <a:solidFill>
                  <a:schemeClr val="tx1"/>
                </a:solidFill>
                <a:latin typeface="Arial" panose="020B0604020202020204" pitchFamily="34" charset="0"/>
              </a:defRPr>
            </a:lvl7pPr>
            <a:lvl8pPr marL="3433080" indent="-229083" defTabSz="935289" eaLnBrk="0" fontAlgn="base" hangingPunct="0">
              <a:spcBef>
                <a:spcPct val="0"/>
              </a:spcBef>
              <a:spcAft>
                <a:spcPct val="0"/>
              </a:spcAft>
              <a:defRPr>
                <a:solidFill>
                  <a:schemeClr val="tx1"/>
                </a:solidFill>
                <a:latin typeface="Arial" panose="020B0604020202020204" pitchFamily="34" charset="0"/>
              </a:defRPr>
            </a:lvl8pPr>
            <a:lvl9pPr marL="3888085" indent="-229083" defTabSz="935289" eaLnBrk="0" fontAlgn="base" hangingPunct="0">
              <a:spcBef>
                <a:spcPct val="0"/>
              </a:spcBef>
              <a:spcAft>
                <a:spcPct val="0"/>
              </a:spcAft>
              <a:defRPr>
                <a:solidFill>
                  <a:schemeClr val="tx1"/>
                </a:solidFill>
                <a:latin typeface="Arial" panose="020B0604020202020204" pitchFamily="34" charset="0"/>
              </a:defRPr>
            </a:lvl9pPr>
          </a:lstStyle>
          <a:p>
            <a:fld id="{788490B4-5831-4F38-836C-C4783B9EF100}" type="slidenum">
              <a:rPr lang="en-US" altLang="en-US" smtClean="0">
                <a:latin typeface="Times New Roman" panose="02020603050405020304" pitchFamily="18" charset="0"/>
              </a:rPr>
              <a:pPr/>
              <a:t>202</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50520046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89">
              <a:defRPr>
                <a:solidFill>
                  <a:schemeClr val="tx1"/>
                </a:solidFill>
                <a:latin typeface="Arial" panose="020B0604020202020204" pitchFamily="34" charset="0"/>
              </a:defRPr>
            </a:lvl1pPr>
            <a:lvl2pPr marL="745703" indent="-285959" defTabSz="935289">
              <a:defRPr>
                <a:solidFill>
                  <a:schemeClr val="tx1"/>
                </a:solidFill>
                <a:latin typeface="Arial" panose="020B0604020202020204" pitchFamily="34" charset="0"/>
              </a:defRPr>
            </a:lvl2pPr>
            <a:lvl3pPr marL="1148573" indent="-229083" defTabSz="935289">
              <a:defRPr>
                <a:solidFill>
                  <a:schemeClr val="tx1"/>
                </a:solidFill>
                <a:latin typeface="Arial" panose="020B0604020202020204" pitchFamily="34" charset="0"/>
              </a:defRPr>
            </a:lvl3pPr>
            <a:lvl4pPr marL="1608318" indent="-229083" defTabSz="935289">
              <a:defRPr>
                <a:solidFill>
                  <a:schemeClr val="tx1"/>
                </a:solidFill>
                <a:latin typeface="Arial" panose="020B0604020202020204" pitchFamily="34" charset="0"/>
              </a:defRPr>
            </a:lvl4pPr>
            <a:lvl5pPr marL="2068063" indent="-229083" defTabSz="935289">
              <a:defRPr>
                <a:solidFill>
                  <a:schemeClr val="tx1"/>
                </a:solidFill>
                <a:latin typeface="Arial" panose="020B0604020202020204" pitchFamily="34" charset="0"/>
              </a:defRPr>
            </a:lvl5pPr>
            <a:lvl6pPr marL="2523069" indent="-229083" defTabSz="935289" eaLnBrk="0" fontAlgn="base" hangingPunct="0">
              <a:spcBef>
                <a:spcPct val="0"/>
              </a:spcBef>
              <a:spcAft>
                <a:spcPct val="0"/>
              </a:spcAft>
              <a:defRPr>
                <a:solidFill>
                  <a:schemeClr val="tx1"/>
                </a:solidFill>
                <a:latin typeface="Arial" panose="020B0604020202020204" pitchFamily="34" charset="0"/>
              </a:defRPr>
            </a:lvl6pPr>
            <a:lvl7pPr marL="2978074" indent="-229083" defTabSz="935289" eaLnBrk="0" fontAlgn="base" hangingPunct="0">
              <a:spcBef>
                <a:spcPct val="0"/>
              </a:spcBef>
              <a:spcAft>
                <a:spcPct val="0"/>
              </a:spcAft>
              <a:defRPr>
                <a:solidFill>
                  <a:schemeClr val="tx1"/>
                </a:solidFill>
                <a:latin typeface="Arial" panose="020B0604020202020204" pitchFamily="34" charset="0"/>
              </a:defRPr>
            </a:lvl7pPr>
            <a:lvl8pPr marL="3433080" indent="-229083" defTabSz="935289" eaLnBrk="0" fontAlgn="base" hangingPunct="0">
              <a:spcBef>
                <a:spcPct val="0"/>
              </a:spcBef>
              <a:spcAft>
                <a:spcPct val="0"/>
              </a:spcAft>
              <a:defRPr>
                <a:solidFill>
                  <a:schemeClr val="tx1"/>
                </a:solidFill>
                <a:latin typeface="Arial" panose="020B0604020202020204" pitchFamily="34" charset="0"/>
              </a:defRPr>
            </a:lvl8pPr>
            <a:lvl9pPr marL="3888085" indent="-229083" defTabSz="935289" eaLnBrk="0" fontAlgn="base" hangingPunct="0">
              <a:spcBef>
                <a:spcPct val="0"/>
              </a:spcBef>
              <a:spcAft>
                <a:spcPct val="0"/>
              </a:spcAft>
              <a:defRPr>
                <a:solidFill>
                  <a:schemeClr val="tx1"/>
                </a:solidFill>
                <a:latin typeface="Arial" panose="020B0604020202020204" pitchFamily="34" charset="0"/>
              </a:defRPr>
            </a:lvl9pPr>
          </a:lstStyle>
          <a:p>
            <a:fld id="{FE5DEF30-1A45-4053-A9C0-52C5CEB32A3D}" type="slidenum">
              <a:rPr lang="en-US" altLang="en-US" smtClean="0">
                <a:latin typeface="Times New Roman" panose="02020603050405020304" pitchFamily="18" charset="0"/>
              </a:rPr>
              <a:pPr/>
              <a:t>203</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30407344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89">
              <a:defRPr>
                <a:solidFill>
                  <a:schemeClr val="tx1"/>
                </a:solidFill>
                <a:latin typeface="Arial" panose="020B0604020202020204" pitchFamily="34" charset="0"/>
              </a:defRPr>
            </a:lvl1pPr>
            <a:lvl2pPr marL="745703" indent="-285959" defTabSz="935289">
              <a:defRPr>
                <a:solidFill>
                  <a:schemeClr val="tx1"/>
                </a:solidFill>
                <a:latin typeface="Arial" panose="020B0604020202020204" pitchFamily="34" charset="0"/>
              </a:defRPr>
            </a:lvl2pPr>
            <a:lvl3pPr marL="1148573" indent="-229083" defTabSz="935289">
              <a:defRPr>
                <a:solidFill>
                  <a:schemeClr val="tx1"/>
                </a:solidFill>
                <a:latin typeface="Arial" panose="020B0604020202020204" pitchFamily="34" charset="0"/>
              </a:defRPr>
            </a:lvl3pPr>
            <a:lvl4pPr marL="1608318" indent="-229083" defTabSz="935289">
              <a:defRPr>
                <a:solidFill>
                  <a:schemeClr val="tx1"/>
                </a:solidFill>
                <a:latin typeface="Arial" panose="020B0604020202020204" pitchFamily="34" charset="0"/>
              </a:defRPr>
            </a:lvl4pPr>
            <a:lvl5pPr marL="2068063" indent="-229083" defTabSz="935289">
              <a:defRPr>
                <a:solidFill>
                  <a:schemeClr val="tx1"/>
                </a:solidFill>
                <a:latin typeface="Arial" panose="020B0604020202020204" pitchFamily="34" charset="0"/>
              </a:defRPr>
            </a:lvl5pPr>
            <a:lvl6pPr marL="2523069" indent="-229083" defTabSz="935289" eaLnBrk="0" fontAlgn="base" hangingPunct="0">
              <a:spcBef>
                <a:spcPct val="0"/>
              </a:spcBef>
              <a:spcAft>
                <a:spcPct val="0"/>
              </a:spcAft>
              <a:defRPr>
                <a:solidFill>
                  <a:schemeClr val="tx1"/>
                </a:solidFill>
                <a:latin typeface="Arial" panose="020B0604020202020204" pitchFamily="34" charset="0"/>
              </a:defRPr>
            </a:lvl6pPr>
            <a:lvl7pPr marL="2978074" indent="-229083" defTabSz="935289" eaLnBrk="0" fontAlgn="base" hangingPunct="0">
              <a:spcBef>
                <a:spcPct val="0"/>
              </a:spcBef>
              <a:spcAft>
                <a:spcPct val="0"/>
              </a:spcAft>
              <a:defRPr>
                <a:solidFill>
                  <a:schemeClr val="tx1"/>
                </a:solidFill>
                <a:latin typeface="Arial" panose="020B0604020202020204" pitchFamily="34" charset="0"/>
              </a:defRPr>
            </a:lvl7pPr>
            <a:lvl8pPr marL="3433080" indent="-229083" defTabSz="935289" eaLnBrk="0" fontAlgn="base" hangingPunct="0">
              <a:spcBef>
                <a:spcPct val="0"/>
              </a:spcBef>
              <a:spcAft>
                <a:spcPct val="0"/>
              </a:spcAft>
              <a:defRPr>
                <a:solidFill>
                  <a:schemeClr val="tx1"/>
                </a:solidFill>
                <a:latin typeface="Arial" panose="020B0604020202020204" pitchFamily="34" charset="0"/>
              </a:defRPr>
            </a:lvl8pPr>
            <a:lvl9pPr marL="3888085" indent="-229083" defTabSz="935289" eaLnBrk="0" fontAlgn="base" hangingPunct="0">
              <a:spcBef>
                <a:spcPct val="0"/>
              </a:spcBef>
              <a:spcAft>
                <a:spcPct val="0"/>
              </a:spcAft>
              <a:defRPr>
                <a:solidFill>
                  <a:schemeClr val="tx1"/>
                </a:solidFill>
                <a:latin typeface="Arial" panose="020B0604020202020204" pitchFamily="34" charset="0"/>
              </a:defRPr>
            </a:lvl9pPr>
          </a:lstStyle>
          <a:p>
            <a:fld id="{6EF4F908-4A30-4E33-8B90-134688CC3123}" type="slidenum">
              <a:rPr lang="en-US" altLang="en-US" smtClean="0">
                <a:latin typeface="Times New Roman" panose="02020603050405020304" pitchFamily="18" charset="0"/>
              </a:rPr>
              <a:pPr/>
              <a:t>204</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298696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89">
              <a:defRPr>
                <a:solidFill>
                  <a:schemeClr val="tx1"/>
                </a:solidFill>
                <a:latin typeface="Arial" panose="020B0604020202020204" pitchFamily="34" charset="0"/>
              </a:defRPr>
            </a:lvl1pPr>
            <a:lvl2pPr marL="745703" indent="-285959" defTabSz="935289">
              <a:defRPr>
                <a:solidFill>
                  <a:schemeClr val="tx1"/>
                </a:solidFill>
                <a:latin typeface="Arial" panose="020B0604020202020204" pitchFamily="34" charset="0"/>
              </a:defRPr>
            </a:lvl2pPr>
            <a:lvl3pPr marL="1148573" indent="-229083" defTabSz="935289">
              <a:defRPr>
                <a:solidFill>
                  <a:schemeClr val="tx1"/>
                </a:solidFill>
                <a:latin typeface="Arial" panose="020B0604020202020204" pitchFamily="34" charset="0"/>
              </a:defRPr>
            </a:lvl3pPr>
            <a:lvl4pPr marL="1608318" indent="-229083" defTabSz="935289">
              <a:defRPr>
                <a:solidFill>
                  <a:schemeClr val="tx1"/>
                </a:solidFill>
                <a:latin typeface="Arial" panose="020B0604020202020204" pitchFamily="34" charset="0"/>
              </a:defRPr>
            </a:lvl4pPr>
            <a:lvl5pPr marL="2068063" indent="-229083" defTabSz="935289">
              <a:defRPr>
                <a:solidFill>
                  <a:schemeClr val="tx1"/>
                </a:solidFill>
                <a:latin typeface="Arial" panose="020B0604020202020204" pitchFamily="34" charset="0"/>
              </a:defRPr>
            </a:lvl5pPr>
            <a:lvl6pPr marL="2523069" indent="-229083" defTabSz="935289" eaLnBrk="0" fontAlgn="base" hangingPunct="0">
              <a:spcBef>
                <a:spcPct val="0"/>
              </a:spcBef>
              <a:spcAft>
                <a:spcPct val="0"/>
              </a:spcAft>
              <a:defRPr>
                <a:solidFill>
                  <a:schemeClr val="tx1"/>
                </a:solidFill>
                <a:latin typeface="Arial" panose="020B0604020202020204" pitchFamily="34" charset="0"/>
              </a:defRPr>
            </a:lvl6pPr>
            <a:lvl7pPr marL="2978074" indent="-229083" defTabSz="935289" eaLnBrk="0" fontAlgn="base" hangingPunct="0">
              <a:spcBef>
                <a:spcPct val="0"/>
              </a:spcBef>
              <a:spcAft>
                <a:spcPct val="0"/>
              </a:spcAft>
              <a:defRPr>
                <a:solidFill>
                  <a:schemeClr val="tx1"/>
                </a:solidFill>
                <a:latin typeface="Arial" panose="020B0604020202020204" pitchFamily="34" charset="0"/>
              </a:defRPr>
            </a:lvl7pPr>
            <a:lvl8pPr marL="3433080" indent="-229083" defTabSz="935289" eaLnBrk="0" fontAlgn="base" hangingPunct="0">
              <a:spcBef>
                <a:spcPct val="0"/>
              </a:spcBef>
              <a:spcAft>
                <a:spcPct val="0"/>
              </a:spcAft>
              <a:defRPr>
                <a:solidFill>
                  <a:schemeClr val="tx1"/>
                </a:solidFill>
                <a:latin typeface="Arial" panose="020B0604020202020204" pitchFamily="34" charset="0"/>
              </a:defRPr>
            </a:lvl8pPr>
            <a:lvl9pPr marL="3888085" indent="-229083" defTabSz="935289" eaLnBrk="0" fontAlgn="base" hangingPunct="0">
              <a:spcBef>
                <a:spcPct val="0"/>
              </a:spcBef>
              <a:spcAft>
                <a:spcPct val="0"/>
              </a:spcAft>
              <a:defRPr>
                <a:solidFill>
                  <a:schemeClr val="tx1"/>
                </a:solidFill>
                <a:latin typeface="Arial" panose="020B0604020202020204" pitchFamily="34" charset="0"/>
              </a:defRPr>
            </a:lvl9pPr>
          </a:lstStyle>
          <a:p>
            <a:fld id="{134DF747-4630-45D1-B8AE-97DA4102987F}" type="slidenum">
              <a:rPr lang="en-US" altLang="en-US" smtClean="0">
                <a:latin typeface="Times New Roman" panose="02020603050405020304" pitchFamily="18" charset="0"/>
              </a:rPr>
              <a:pPr/>
              <a:t>205</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57544332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89">
              <a:defRPr>
                <a:solidFill>
                  <a:schemeClr val="tx1"/>
                </a:solidFill>
                <a:latin typeface="Arial" panose="020B0604020202020204" pitchFamily="34" charset="0"/>
              </a:defRPr>
            </a:lvl1pPr>
            <a:lvl2pPr marL="745703" indent="-285959" defTabSz="935289">
              <a:defRPr>
                <a:solidFill>
                  <a:schemeClr val="tx1"/>
                </a:solidFill>
                <a:latin typeface="Arial" panose="020B0604020202020204" pitchFamily="34" charset="0"/>
              </a:defRPr>
            </a:lvl2pPr>
            <a:lvl3pPr marL="1148573" indent="-229083" defTabSz="935289">
              <a:defRPr>
                <a:solidFill>
                  <a:schemeClr val="tx1"/>
                </a:solidFill>
                <a:latin typeface="Arial" panose="020B0604020202020204" pitchFamily="34" charset="0"/>
              </a:defRPr>
            </a:lvl3pPr>
            <a:lvl4pPr marL="1608318" indent="-229083" defTabSz="935289">
              <a:defRPr>
                <a:solidFill>
                  <a:schemeClr val="tx1"/>
                </a:solidFill>
                <a:latin typeface="Arial" panose="020B0604020202020204" pitchFamily="34" charset="0"/>
              </a:defRPr>
            </a:lvl4pPr>
            <a:lvl5pPr marL="2068063" indent="-229083" defTabSz="935289">
              <a:defRPr>
                <a:solidFill>
                  <a:schemeClr val="tx1"/>
                </a:solidFill>
                <a:latin typeface="Arial" panose="020B0604020202020204" pitchFamily="34" charset="0"/>
              </a:defRPr>
            </a:lvl5pPr>
            <a:lvl6pPr marL="2523069" indent="-229083" defTabSz="935289" eaLnBrk="0" fontAlgn="base" hangingPunct="0">
              <a:spcBef>
                <a:spcPct val="0"/>
              </a:spcBef>
              <a:spcAft>
                <a:spcPct val="0"/>
              </a:spcAft>
              <a:defRPr>
                <a:solidFill>
                  <a:schemeClr val="tx1"/>
                </a:solidFill>
                <a:latin typeface="Arial" panose="020B0604020202020204" pitchFamily="34" charset="0"/>
              </a:defRPr>
            </a:lvl6pPr>
            <a:lvl7pPr marL="2978074" indent="-229083" defTabSz="935289" eaLnBrk="0" fontAlgn="base" hangingPunct="0">
              <a:spcBef>
                <a:spcPct val="0"/>
              </a:spcBef>
              <a:spcAft>
                <a:spcPct val="0"/>
              </a:spcAft>
              <a:defRPr>
                <a:solidFill>
                  <a:schemeClr val="tx1"/>
                </a:solidFill>
                <a:latin typeface="Arial" panose="020B0604020202020204" pitchFamily="34" charset="0"/>
              </a:defRPr>
            </a:lvl7pPr>
            <a:lvl8pPr marL="3433080" indent="-229083" defTabSz="935289" eaLnBrk="0" fontAlgn="base" hangingPunct="0">
              <a:spcBef>
                <a:spcPct val="0"/>
              </a:spcBef>
              <a:spcAft>
                <a:spcPct val="0"/>
              </a:spcAft>
              <a:defRPr>
                <a:solidFill>
                  <a:schemeClr val="tx1"/>
                </a:solidFill>
                <a:latin typeface="Arial" panose="020B0604020202020204" pitchFamily="34" charset="0"/>
              </a:defRPr>
            </a:lvl8pPr>
            <a:lvl9pPr marL="3888085" indent="-229083" defTabSz="935289" eaLnBrk="0" fontAlgn="base" hangingPunct="0">
              <a:spcBef>
                <a:spcPct val="0"/>
              </a:spcBef>
              <a:spcAft>
                <a:spcPct val="0"/>
              </a:spcAft>
              <a:defRPr>
                <a:solidFill>
                  <a:schemeClr val="tx1"/>
                </a:solidFill>
                <a:latin typeface="Arial" panose="020B0604020202020204" pitchFamily="34" charset="0"/>
              </a:defRPr>
            </a:lvl9pPr>
          </a:lstStyle>
          <a:p>
            <a:fld id="{271AF383-AADA-4337-A1E6-AC918CC5C6C1}" type="slidenum">
              <a:rPr lang="en-US" altLang="en-US" smtClean="0">
                <a:latin typeface="Times New Roman" panose="02020603050405020304" pitchFamily="18" charset="0"/>
              </a:rPr>
              <a:pPr/>
              <a:t>206</a:t>
            </a:fld>
            <a:endParaRPr lang="en-US" altLang="en-US">
              <a:latin typeface="Times New Roman" panose="02020603050405020304" pitchFamily="18" charset="0"/>
            </a:endParaRPr>
          </a:p>
        </p:txBody>
      </p:sp>
    </p:spTree>
    <p:extLst>
      <p:ext uri="{BB962C8B-B14F-4D97-AF65-F5344CB8AC3E}">
        <p14:creationId xmlns:p14="http://schemas.microsoft.com/office/powerpoint/2010/main" val="4243857462"/>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207</a:t>
            </a:fld>
            <a:endParaRPr lang="en-US" altLang="en-US"/>
          </a:p>
        </p:txBody>
      </p:sp>
    </p:spTree>
    <p:extLst>
      <p:ext uri="{BB962C8B-B14F-4D97-AF65-F5344CB8AC3E}">
        <p14:creationId xmlns:p14="http://schemas.microsoft.com/office/powerpoint/2010/main" val="393565305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209</a:t>
            </a:fld>
            <a:endParaRPr lang="en-US" altLang="en-US"/>
          </a:p>
        </p:txBody>
      </p:sp>
    </p:spTree>
    <p:extLst>
      <p:ext uri="{BB962C8B-B14F-4D97-AF65-F5344CB8AC3E}">
        <p14:creationId xmlns:p14="http://schemas.microsoft.com/office/powerpoint/2010/main" val="3188908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a:t>
            </a:fld>
            <a:endParaRPr lang="en-US" altLang="en-US"/>
          </a:p>
        </p:txBody>
      </p:sp>
    </p:spTree>
    <p:extLst>
      <p:ext uri="{BB962C8B-B14F-4D97-AF65-F5344CB8AC3E}">
        <p14:creationId xmlns:p14="http://schemas.microsoft.com/office/powerpoint/2010/main" val="2414087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22</a:t>
            </a:fld>
            <a:endParaRPr lang="en-US" altLang="en-US"/>
          </a:p>
        </p:txBody>
      </p:sp>
    </p:spTree>
    <p:extLst>
      <p:ext uri="{BB962C8B-B14F-4D97-AF65-F5344CB8AC3E}">
        <p14:creationId xmlns:p14="http://schemas.microsoft.com/office/powerpoint/2010/main" val="409488845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210</a:t>
            </a:fld>
            <a:endParaRPr lang="en-US" altLang="en-US"/>
          </a:p>
        </p:txBody>
      </p:sp>
    </p:spTree>
    <p:extLst>
      <p:ext uri="{BB962C8B-B14F-4D97-AF65-F5344CB8AC3E}">
        <p14:creationId xmlns:p14="http://schemas.microsoft.com/office/powerpoint/2010/main" val="117035604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211</a:t>
            </a:fld>
            <a:endParaRPr lang="en-US" altLang="en-US"/>
          </a:p>
        </p:txBody>
      </p:sp>
    </p:spTree>
    <p:extLst>
      <p:ext uri="{BB962C8B-B14F-4D97-AF65-F5344CB8AC3E}">
        <p14:creationId xmlns:p14="http://schemas.microsoft.com/office/powerpoint/2010/main" val="140589262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212</a:t>
            </a:fld>
            <a:endParaRPr lang="en-US" altLang="en-US"/>
          </a:p>
        </p:txBody>
      </p:sp>
    </p:spTree>
    <p:extLst>
      <p:ext uri="{BB962C8B-B14F-4D97-AF65-F5344CB8AC3E}">
        <p14:creationId xmlns:p14="http://schemas.microsoft.com/office/powerpoint/2010/main" val="37051578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213</a:t>
            </a:fld>
            <a:endParaRPr lang="en-US" altLang="en-US"/>
          </a:p>
        </p:txBody>
      </p:sp>
    </p:spTree>
    <p:extLst>
      <p:ext uri="{BB962C8B-B14F-4D97-AF65-F5344CB8AC3E}">
        <p14:creationId xmlns:p14="http://schemas.microsoft.com/office/powerpoint/2010/main" val="407086162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215</a:t>
            </a:fld>
            <a:endParaRPr lang="en-US" altLang="en-US"/>
          </a:p>
        </p:txBody>
      </p:sp>
    </p:spTree>
    <p:extLst>
      <p:ext uri="{BB962C8B-B14F-4D97-AF65-F5344CB8AC3E}">
        <p14:creationId xmlns:p14="http://schemas.microsoft.com/office/powerpoint/2010/main" val="70619507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216</a:t>
            </a:fld>
            <a:endParaRPr lang="en-US" altLang="en-US"/>
          </a:p>
        </p:txBody>
      </p:sp>
    </p:spTree>
    <p:extLst>
      <p:ext uri="{BB962C8B-B14F-4D97-AF65-F5344CB8AC3E}">
        <p14:creationId xmlns:p14="http://schemas.microsoft.com/office/powerpoint/2010/main" val="90044748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217</a:t>
            </a:fld>
            <a:endParaRPr lang="en-US" altLang="en-US"/>
          </a:p>
        </p:txBody>
      </p:sp>
    </p:spTree>
    <p:extLst>
      <p:ext uri="{BB962C8B-B14F-4D97-AF65-F5344CB8AC3E}">
        <p14:creationId xmlns:p14="http://schemas.microsoft.com/office/powerpoint/2010/main" val="147920778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218</a:t>
            </a:fld>
            <a:endParaRPr lang="en-US" altLang="en-US"/>
          </a:p>
        </p:txBody>
      </p:sp>
    </p:spTree>
    <p:extLst>
      <p:ext uri="{BB962C8B-B14F-4D97-AF65-F5344CB8AC3E}">
        <p14:creationId xmlns:p14="http://schemas.microsoft.com/office/powerpoint/2010/main" val="374970128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219</a:t>
            </a:fld>
            <a:endParaRPr lang="en-US" altLang="en-US"/>
          </a:p>
        </p:txBody>
      </p:sp>
    </p:spTree>
    <p:extLst>
      <p:ext uri="{BB962C8B-B14F-4D97-AF65-F5344CB8AC3E}">
        <p14:creationId xmlns:p14="http://schemas.microsoft.com/office/powerpoint/2010/main" val="390646352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220</a:t>
            </a:fld>
            <a:endParaRPr lang="en-US" altLang="en-US"/>
          </a:p>
        </p:txBody>
      </p:sp>
    </p:spTree>
    <p:extLst>
      <p:ext uri="{BB962C8B-B14F-4D97-AF65-F5344CB8AC3E}">
        <p14:creationId xmlns:p14="http://schemas.microsoft.com/office/powerpoint/2010/main" val="4003902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23</a:t>
            </a:fld>
            <a:endParaRPr lang="en-US" altLang="en-US"/>
          </a:p>
        </p:txBody>
      </p:sp>
    </p:spTree>
    <p:extLst>
      <p:ext uri="{BB962C8B-B14F-4D97-AF65-F5344CB8AC3E}">
        <p14:creationId xmlns:p14="http://schemas.microsoft.com/office/powerpoint/2010/main" val="364115643"/>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221</a:t>
            </a:fld>
            <a:endParaRPr lang="en-US" altLang="en-US"/>
          </a:p>
        </p:txBody>
      </p:sp>
    </p:spTree>
    <p:extLst>
      <p:ext uri="{BB962C8B-B14F-4D97-AF65-F5344CB8AC3E}">
        <p14:creationId xmlns:p14="http://schemas.microsoft.com/office/powerpoint/2010/main" val="4198109358"/>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222</a:t>
            </a:fld>
            <a:endParaRPr lang="en-US" altLang="en-US"/>
          </a:p>
        </p:txBody>
      </p:sp>
    </p:spTree>
    <p:extLst>
      <p:ext uri="{BB962C8B-B14F-4D97-AF65-F5344CB8AC3E}">
        <p14:creationId xmlns:p14="http://schemas.microsoft.com/office/powerpoint/2010/main" val="2015648744"/>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224</a:t>
            </a:fld>
            <a:endParaRPr lang="en-US" altLang="en-US"/>
          </a:p>
        </p:txBody>
      </p:sp>
    </p:spTree>
    <p:extLst>
      <p:ext uri="{BB962C8B-B14F-4D97-AF65-F5344CB8AC3E}">
        <p14:creationId xmlns:p14="http://schemas.microsoft.com/office/powerpoint/2010/main" val="1778615935"/>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225</a:t>
            </a:fld>
            <a:endParaRPr lang="en-US" altLang="en-US"/>
          </a:p>
        </p:txBody>
      </p:sp>
    </p:spTree>
    <p:extLst>
      <p:ext uri="{BB962C8B-B14F-4D97-AF65-F5344CB8AC3E}">
        <p14:creationId xmlns:p14="http://schemas.microsoft.com/office/powerpoint/2010/main" val="278064471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226</a:t>
            </a:fld>
            <a:endParaRPr lang="en-US" altLang="en-US"/>
          </a:p>
        </p:txBody>
      </p:sp>
    </p:spTree>
    <p:extLst>
      <p:ext uri="{BB962C8B-B14F-4D97-AF65-F5344CB8AC3E}">
        <p14:creationId xmlns:p14="http://schemas.microsoft.com/office/powerpoint/2010/main" val="38499933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227</a:t>
            </a:fld>
            <a:endParaRPr lang="en-US" altLang="en-US"/>
          </a:p>
        </p:txBody>
      </p:sp>
    </p:spTree>
    <p:extLst>
      <p:ext uri="{BB962C8B-B14F-4D97-AF65-F5344CB8AC3E}">
        <p14:creationId xmlns:p14="http://schemas.microsoft.com/office/powerpoint/2010/main" val="296097837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228</a:t>
            </a:fld>
            <a:endParaRPr lang="en-US" altLang="en-US"/>
          </a:p>
        </p:txBody>
      </p:sp>
    </p:spTree>
    <p:extLst>
      <p:ext uri="{BB962C8B-B14F-4D97-AF65-F5344CB8AC3E}">
        <p14:creationId xmlns:p14="http://schemas.microsoft.com/office/powerpoint/2010/main" val="3484299873"/>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229</a:t>
            </a:fld>
            <a:endParaRPr lang="en-US" altLang="en-US"/>
          </a:p>
        </p:txBody>
      </p:sp>
    </p:spTree>
    <p:extLst>
      <p:ext uri="{BB962C8B-B14F-4D97-AF65-F5344CB8AC3E}">
        <p14:creationId xmlns:p14="http://schemas.microsoft.com/office/powerpoint/2010/main" val="3016305661"/>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230</a:t>
            </a:fld>
            <a:endParaRPr lang="en-US" altLang="en-US"/>
          </a:p>
        </p:txBody>
      </p:sp>
    </p:spTree>
    <p:extLst>
      <p:ext uri="{BB962C8B-B14F-4D97-AF65-F5344CB8AC3E}">
        <p14:creationId xmlns:p14="http://schemas.microsoft.com/office/powerpoint/2010/main" val="162167280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231</a:t>
            </a:fld>
            <a:endParaRPr lang="en-US" altLang="en-US"/>
          </a:p>
        </p:txBody>
      </p:sp>
    </p:spTree>
    <p:extLst>
      <p:ext uri="{BB962C8B-B14F-4D97-AF65-F5344CB8AC3E}">
        <p14:creationId xmlns:p14="http://schemas.microsoft.com/office/powerpoint/2010/main" val="2141643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24</a:t>
            </a:fld>
            <a:endParaRPr lang="en-US" altLang="en-US"/>
          </a:p>
        </p:txBody>
      </p:sp>
    </p:spTree>
    <p:extLst>
      <p:ext uri="{BB962C8B-B14F-4D97-AF65-F5344CB8AC3E}">
        <p14:creationId xmlns:p14="http://schemas.microsoft.com/office/powerpoint/2010/main" val="360151653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232</a:t>
            </a:fld>
            <a:endParaRPr lang="en-US" altLang="en-US"/>
          </a:p>
        </p:txBody>
      </p:sp>
    </p:spTree>
    <p:extLst>
      <p:ext uri="{BB962C8B-B14F-4D97-AF65-F5344CB8AC3E}">
        <p14:creationId xmlns:p14="http://schemas.microsoft.com/office/powerpoint/2010/main" val="2172153178"/>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233</a:t>
            </a:fld>
            <a:endParaRPr lang="en-US" altLang="en-US"/>
          </a:p>
        </p:txBody>
      </p:sp>
    </p:spTree>
    <p:extLst>
      <p:ext uri="{BB962C8B-B14F-4D97-AF65-F5344CB8AC3E}">
        <p14:creationId xmlns:p14="http://schemas.microsoft.com/office/powerpoint/2010/main" val="1999519103"/>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234</a:t>
            </a:fld>
            <a:endParaRPr lang="en-US" altLang="en-US"/>
          </a:p>
        </p:txBody>
      </p:sp>
    </p:spTree>
    <p:extLst>
      <p:ext uri="{BB962C8B-B14F-4D97-AF65-F5344CB8AC3E}">
        <p14:creationId xmlns:p14="http://schemas.microsoft.com/office/powerpoint/2010/main" val="4066409641"/>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235</a:t>
            </a:fld>
            <a:endParaRPr lang="en-US" altLang="en-US"/>
          </a:p>
        </p:txBody>
      </p:sp>
    </p:spTree>
    <p:extLst>
      <p:ext uri="{BB962C8B-B14F-4D97-AF65-F5344CB8AC3E}">
        <p14:creationId xmlns:p14="http://schemas.microsoft.com/office/powerpoint/2010/main" val="207783570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236</a:t>
            </a:fld>
            <a:endParaRPr lang="en-US" altLang="en-US"/>
          </a:p>
        </p:txBody>
      </p:sp>
    </p:spTree>
    <p:extLst>
      <p:ext uri="{BB962C8B-B14F-4D97-AF65-F5344CB8AC3E}">
        <p14:creationId xmlns:p14="http://schemas.microsoft.com/office/powerpoint/2010/main" val="228935582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237</a:t>
            </a:fld>
            <a:endParaRPr lang="en-US" altLang="en-US"/>
          </a:p>
        </p:txBody>
      </p:sp>
    </p:spTree>
    <p:extLst>
      <p:ext uri="{BB962C8B-B14F-4D97-AF65-F5344CB8AC3E}">
        <p14:creationId xmlns:p14="http://schemas.microsoft.com/office/powerpoint/2010/main" val="3728909741"/>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238</a:t>
            </a:fld>
            <a:endParaRPr lang="en-US" altLang="en-US"/>
          </a:p>
        </p:txBody>
      </p:sp>
    </p:spTree>
    <p:extLst>
      <p:ext uri="{BB962C8B-B14F-4D97-AF65-F5344CB8AC3E}">
        <p14:creationId xmlns:p14="http://schemas.microsoft.com/office/powerpoint/2010/main" val="2824601372"/>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239</a:t>
            </a:fld>
            <a:endParaRPr lang="en-US" altLang="en-US"/>
          </a:p>
        </p:txBody>
      </p:sp>
    </p:spTree>
    <p:extLst>
      <p:ext uri="{BB962C8B-B14F-4D97-AF65-F5344CB8AC3E}">
        <p14:creationId xmlns:p14="http://schemas.microsoft.com/office/powerpoint/2010/main" val="3915443541"/>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240</a:t>
            </a:fld>
            <a:endParaRPr lang="en-US" altLang="en-US"/>
          </a:p>
        </p:txBody>
      </p:sp>
    </p:spTree>
    <p:extLst>
      <p:ext uri="{BB962C8B-B14F-4D97-AF65-F5344CB8AC3E}">
        <p14:creationId xmlns:p14="http://schemas.microsoft.com/office/powerpoint/2010/main" val="2203177751"/>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241</a:t>
            </a:fld>
            <a:endParaRPr lang="en-US" altLang="en-US"/>
          </a:p>
        </p:txBody>
      </p:sp>
    </p:spTree>
    <p:extLst>
      <p:ext uri="{BB962C8B-B14F-4D97-AF65-F5344CB8AC3E}">
        <p14:creationId xmlns:p14="http://schemas.microsoft.com/office/powerpoint/2010/main" val="4275806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25</a:t>
            </a:fld>
            <a:endParaRPr lang="en-US" altLang="en-US"/>
          </a:p>
        </p:txBody>
      </p:sp>
    </p:spTree>
    <p:extLst>
      <p:ext uri="{BB962C8B-B14F-4D97-AF65-F5344CB8AC3E}">
        <p14:creationId xmlns:p14="http://schemas.microsoft.com/office/powerpoint/2010/main" val="3662027346"/>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242</a:t>
            </a:fld>
            <a:endParaRPr lang="en-US" altLang="en-US"/>
          </a:p>
        </p:txBody>
      </p:sp>
    </p:spTree>
    <p:extLst>
      <p:ext uri="{BB962C8B-B14F-4D97-AF65-F5344CB8AC3E}">
        <p14:creationId xmlns:p14="http://schemas.microsoft.com/office/powerpoint/2010/main" val="3711234436"/>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243</a:t>
            </a:fld>
            <a:endParaRPr lang="en-US" altLang="en-US"/>
          </a:p>
        </p:txBody>
      </p:sp>
    </p:spTree>
    <p:extLst>
      <p:ext uri="{BB962C8B-B14F-4D97-AF65-F5344CB8AC3E}">
        <p14:creationId xmlns:p14="http://schemas.microsoft.com/office/powerpoint/2010/main" val="3290841967"/>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244</a:t>
            </a:fld>
            <a:endParaRPr lang="en-US" altLang="en-US"/>
          </a:p>
        </p:txBody>
      </p:sp>
    </p:spTree>
    <p:extLst>
      <p:ext uri="{BB962C8B-B14F-4D97-AF65-F5344CB8AC3E}">
        <p14:creationId xmlns:p14="http://schemas.microsoft.com/office/powerpoint/2010/main" val="3958754550"/>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245</a:t>
            </a:fld>
            <a:endParaRPr lang="en-US" altLang="en-US"/>
          </a:p>
        </p:txBody>
      </p:sp>
    </p:spTree>
    <p:extLst>
      <p:ext uri="{BB962C8B-B14F-4D97-AF65-F5344CB8AC3E}">
        <p14:creationId xmlns:p14="http://schemas.microsoft.com/office/powerpoint/2010/main" val="3764304735"/>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246</a:t>
            </a:fld>
            <a:endParaRPr lang="en-US" altLang="en-US"/>
          </a:p>
        </p:txBody>
      </p:sp>
    </p:spTree>
    <p:extLst>
      <p:ext uri="{BB962C8B-B14F-4D97-AF65-F5344CB8AC3E}">
        <p14:creationId xmlns:p14="http://schemas.microsoft.com/office/powerpoint/2010/main" val="3813481687"/>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247</a:t>
            </a:fld>
            <a:endParaRPr lang="en-US" altLang="en-US"/>
          </a:p>
        </p:txBody>
      </p:sp>
    </p:spTree>
    <p:extLst>
      <p:ext uri="{BB962C8B-B14F-4D97-AF65-F5344CB8AC3E}">
        <p14:creationId xmlns:p14="http://schemas.microsoft.com/office/powerpoint/2010/main" val="3509389432"/>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248</a:t>
            </a:fld>
            <a:endParaRPr lang="en-US" altLang="en-US"/>
          </a:p>
        </p:txBody>
      </p:sp>
    </p:spTree>
    <p:extLst>
      <p:ext uri="{BB962C8B-B14F-4D97-AF65-F5344CB8AC3E}">
        <p14:creationId xmlns:p14="http://schemas.microsoft.com/office/powerpoint/2010/main" val="22980792"/>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249</a:t>
            </a:fld>
            <a:endParaRPr lang="en-US" altLang="en-US"/>
          </a:p>
        </p:txBody>
      </p:sp>
    </p:spTree>
    <p:extLst>
      <p:ext uri="{BB962C8B-B14F-4D97-AF65-F5344CB8AC3E}">
        <p14:creationId xmlns:p14="http://schemas.microsoft.com/office/powerpoint/2010/main" val="32220737"/>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250</a:t>
            </a:fld>
            <a:endParaRPr lang="en-US" altLang="en-US"/>
          </a:p>
        </p:txBody>
      </p:sp>
    </p:spTree>
    <p:extLst>
      <p:ext uri="{BB962C8B-B14F-4D97-AF65-F5344CB8AC3E}">
        <p14:creationId xmlns:p14="http://schemas.microsoft.com/office/powerpoint/2010/main" val="449866242"/>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xfrm>
            <a:off x="1206500" y="703263"/>
            <a:ext cx="4641850" cy="3481387"/>
          </a:xfrm>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89" tIns="45924" rIns="93489" bIns="45924"/>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698303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26</a:t>
            </a:fld>
            <a:endParaRPr lang="en-US" altLang="en-US"/>
          </a:p>
        </p:txBody>
      </p:sp>
    </p:spTree>
    <p:extLst>
      <p:ext uri="{BB962C8B-B14F-4D97-AF65-F5344CB8AC3E}">
        <p14:creationId xmlns:p14="http://schemas.microsoft.com/office/powerpoint/2010/main" val="3039882306"/>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462">
              <a:defRPr sz="3700" u="sng">
                <a:solidFill>
                  <a:schemeClr val="tx1"/>
                </a:solidFill>
                <a:latin typeface="Times New Roman" panose="02020603050405020304" pitchFamily="18" charset="0"/>
              </a:defRPr>
            </a:lvl1pPr>
            <a:lvl2pPr marL="756981" indent="-291147" defTabSz="949462">
              <a:defRPr sz="3700" u="sng">
                <a:solidFill>
                  <a:schemeClr val="tx1"/>
                </a:solidFill>
                <a:latin typeface="Times New Roman" panose="02020603050405020304" pitchFamily="18" charset="0"/>
              </a:defRPr>
            </a:lvl2pPr>
            <a:lvl3pPr marL="1164586" indent="-232918" defTabSz="949462">
              <a:defRPr sz="3700" u="sng">
                <a:solidFill>
                  <a:schemeClr val="tx1"/>
                </a:solidFill>
                <a:latin typeface="Times New Roman" panose="02020603050405020304" pitchFamily="18" charset="0"/>
              </a:defRPr>
            </a:lvl3pPr>
            <a:lvl4pPr marL="1630421" indent="-232918" defTabSz="949462">
              <a:defRPr sz="3700" u="sng">
                <a:solidFill>
                  <a:schemeClr val="tx1"/>
                </a:solidFill>
                <a:latin typeface="Times New Roman" panose="02020603050405020304" pitchFamily="18" charset="0"/>
              </a:defRPr>
            </a:lvl4pPr>
            <a:lvl5pPr marL="2096255" indent="-232918" defTabSz="949462">
              <a:defRPr sz="3700" u="sng">
                <a:solidFill>
                  <a:schemeClr val="tx1"/>
                </a:solidFill>
                <a:latin typeface="Times New Roman" panose="02020603050405020304" pitchFamily="18" charset="0"/>
              </a:defRPr>
            </a:lvl5pPr>
            <a:lvl6pPr marL="2562090" indent="-232918" defTabSz="949462" eaLnBrk="0" fontAlgn="base" hangingPunct="0">
              <a:spcBef>
                <a:spcPct val="0"/>
              </a:spcBef>
              <a:spcAft>
                <a:spcPct val="0"/>
              </a:spcAft>
              <a:defRPr sz="3700" u="sng">
                <a:solidFill>
                  <a:schemeClr val="tx1"/>
                </a:solidFill>
                <a:latin typeface="Times New Roman" panose="02020603050405020304" pitchFamily="18" charset="0"/>
              </a:defRPr>
            </a:lvl6pPr>
            <a:lvl7pPr marL="3027925" indent="-232918" defTabSz="949462" eaLnBrk="0" fontAlgn="base" hangingPunct="0">
              <a:spcBef>
                <a:spcPct val="0"/>
              </a:spcBef>
              <a:spcAft>
                <a:spcPct val="0"/>
              </a:spcAft>
              <a:defRPr sz="3700" u="sng">
                <a:solidFill>
                  <a:schemeClr val="tx1"/>
                </a:solidFill>
                <a:latin typeface="Times New Roman" panose="02020603050405020304" pitchFamily="18" charset="0"/>
              </a:defRPr>
            </a:lvl7pPr>
            <a:lvl8pPr marL="3493759" indent="-232918" defTabSz="949462" eaLnBrk="0" fontAlgn="base" hangingPunct="0">
              <a:spcBef>
                <a:spcPct val="0"/>
              </a:spcBef>
              <a:spcAft>
                <a:spcPct val="0"/>
              </a:spcAft>
              <a:defRPr sz="3700" u="sng">
                <a:solidFill>
                  <a:schemeClr val="tx1"/>
                </a:solidFill>
                <a:latin typeface="Times New Roman" panose="02020603050405020304" pitchFamily="18" charset="0"/>
              </a:defRPr>
            </a:lvl8pPr>
            <a:lvl9pPr marL="3959594" indent="-232918" defTabSz="949462" eaLnBrk="0" fontAlgn="base" hangingPunct="0">
              <a:spcBef>
                <a:spcPct val="0"/>
              </a:spcBef>
              <a:spcAft>
                <a:spcPct val="0"/>
              </a:spcAft>
              <a:defRPr sz="3700" u="sng">
                <a:solidFill>
                  <a:schemeClr val="tx1"/>
                </a:solidFill>
                <a:latin typeface="Times New Roman" panose="02020603050405020304" pitchFamily="18" charset="0"/>
              </a:defRPr>
            </a:lvl9pPr>
          </a:lstStyle>
          <a:p>
            <a:fld id="{2F3C2436-C4E8-4546-A4FE-45BE9A2A79F2}" type="slidenum">
              <a:rPr lang="en-US" altLang="en-US" sz="1000" u="none"/>
              <a:pPr/>
              <a:t>252</a:t>
            </a:fld>
            <a:endParaRPr lang="en-US" altLang="en-US" sz="1000" u="none"/>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801130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27</a:t>
            </a:fld>
            <a:endParaRPr lang="en-US" altLang="en-US"/>
          </a:p>
        </p:txBody>
      </p:sp>
    </p:spTree>
    <p:extLst>
      <p:ext uri="{BB962C8B-B14F-4D97-AF65-F5344CB8AC3E}">
        <p14:creationId xmlns:p14="http://schemas.microsoft.com/office/powerpoint/2010/main" val="910061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28</a:t>
            </a:fld>
            <a:endParaRPr lang="en-US" altLang="en-US"/>
          </a:p>
        </p:txBody>
      </p:sp>
    </p:spTree>
    <p:extLst>
      <p:ext uri="{BB962C8B-B14F-4D97-AF65-F5344CB8AC3E}">
        <p14:creationId xmlns:p14="http://schemas.microsoft.com/office/powerpoint/2010/main" val="4098078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29</a:t>
            </a:fld>
            <a:endParaRPr lang="en-US" altLang="en-US"/>
          </a:p>
        </p:txBody>
      </p:sp>
    </p:spTree>
    <p:extLst>
      <p:ext uri="{BB962C8B-B14F-4D97-AF65-F5344CB8AC3E}">
        <p14:creationId xmlns:p14="http://schemas.microsoft.com/office/powerpoint/2010/main" val="40487904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30</a:t>
            </a:fld>
            <a:endParaRPr lang="en-US" altLang="en-US"/>
          </a:p>
        </p:txBody>
      </p:sp>
    </p:spTree>
    <p:extLst>
      <p:ext uri="{BB962C8B-B14F-4D97-AF65-F5344CB8AC3E}">
        <p14:creationId xmlns:p14="http://schemas.microsoft.com/office/powerpoint/2010/main" val="3996668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31</a:t>
            </a:fld>
            <a:endParaRPr lang="en-US" altLang="en-US"/>
          </a:p>
        </p:txBody>
      </p:sp>
    </p:spTree>
    <p:extLst>
      <p:ext uri="{BB962C8B-B14F-4D97-AF65-F5344CB8AC3E}">
        <p14:creationId xmlns:p14="http://schemas.microsoft.com/office/powerpoint/2010/main" val="2504102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xfrm>
            <a:off x="1206500" y="698500"/>
            <a:ext cx="4618038" cy="3462338"/>
          </a:xfrm>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40" tIns="45704" rIns="93040" bIns="45704"/>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2448339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32</a:t>
            </a:fld>
            <a:endParaRPr lang="en-US" altLang="en-US"/>
          </a:p>
        </p:txBody>
      </p:sp>
    </p:spTree>
    <p:extLst>
      <p:ext uri="{BB962C8B-B14F-4D97-AF65-F5344CB8AC3E}">
        <p14:creationId xmlns:p14="http://schemas.microsoft.com/office/powerpoint/2010/main" val="1419516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33</a:t>
            </a:fld>
            <a:endParaRPr lang="en-US" altLang="en-US"/>
          </a:p>
        </p:txBody>
      </p:sp>
    </p:spTree>
    <p:extLst>
      <p:ext uri="{BB962C8B-B14F-4D97-AF65-F5344CB8AC3E}">
        <p14:creationId xmlns:p14="http://schemas.microsoft.com/office/powerpoint/2010/main" val="9607633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34</a:t>
            </a:fld>
            <a:endParaRPr lang="en-US" altLang="en-US"/>
          </a:p>
        </p:txBody>
      </p:sp>
    </p:spTree>
    <p:extLst>
      <p:ext uri="{BB962C8B-B14F-4D97-AF65-F5344CB8AC3E}">
        <p14:creationId xmlns:p14="http://schemas.microsoft.com/office/powerpoint/2010/main" val="40272936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35</a:t>
            </a:fld>
            <a:endParaRPr lang="en-US" altLang="en-US"/>
          </a:p>
        </p:txBody>
      </p:sp>
    </p:spTree>
    <p:extLst>
      <p:ext uri="{BB962C8B-B14F-4D97-AF65-F5344CB8AC3E}">
        <p14:creationId xmlns:p14="http://schemas.microsoft.com/office/powerpoint/2010/main" val="33010597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36</a:t>
            </a:fld>
            <a:endParaRPr lang="en-US" altLang="en-US"/>
          </a:p>
        </p:txBody>
      </p:sp>
    </p:spTree>
    <p:extLst>
      <p:ext uri="{BB962C8B-B14F-4D97-AF65-F5344CB8AC3E}">
        <p14:creationId xmlns:p14="http://schemas.microsoft.com/office/powerpoint/2010/main" val="1022042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37</a:t>
            </a:fld>
            <a:endParaRPr lang="en-US" altLang="en-US"/>
          </a:p>
        </p:txBody>
      </p:sp>
    </p:spTree>
    <p:extLst>
      <p:ext uri="{BB962C8B-B14F-4D97-AF65-F5344CB8AC3E}">
        <p14:creationId xmlns:p14="http://schemas.microsoft.com/office/powerpoint/2010/main" val="6174966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b="1"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38</a:t>
            </a:fld>
            <a:endParaRPr lang="en-US" altLang="en-US"/>
          </a:p>
        </p:txBody>
      </p:sp>
    </p:spTree>
    <p:extLst>
      <p:ext uri="{BB962C8B-B14F-4D97-AF65-F5344CB8AC3E}">
        <p14:creationId xmlns:p14="http://schemas.microsoft.com/office/powerpoint/2010/main" val="30169519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39</a:t>
            </a:fld>
            <a:endParaRPr lang="en-US" altLang="en-US"/>
          </a:p>
        </p:txBody>
      </p:sp>
    </p:spTree>
    <p:extLst>
      <p:ext uri="{BB962C8B-B14F-4D97-AF65-F5344CB8AC3E}">
        <p14:creationId xmlns:p14="http://schemas.microsoft.com/office/powerpoint/2010/main" val="454484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40</a:t>
            </a:fld>
            <a:endParaRPr lang="en-US" altLang="en-US"/>
          </a:p>
        </p:txBody>
      </p:sp>
    </p:spTree>
    <p:extLst>
      <p:ext uri="{BB962C8B-B14F-4D97-AF65-F5344CB8AC3E}">
        <p14:creationId xmlns:p14="http://schemas.microsoft.com/office/powerpoint/2010/main" val="3891421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41</a:t>
            </a:fld>
            <a:endParaRPr lang="en-US" altLang="en-US"/>
          </a:p>
        </p:txBody>
      </p:sp>
    </p:spTree>
    <p:extLst>
      <p:ext uri="{BB962C8B-B14F-4D97-AF65-F5344CB8AC3E}">
        <p14:creationId xmlns:p14="http://schemas.microsoft.com/office/powerpoint/2010/main" val="1213321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5</a:t>
            </a:fld>
            <a:endParaRPr lang="en-US" altLang="en-US"/>
          </a:p>
        </p:txBody>
      </p:sp>
    </p:spTree>
    <p:extLst>
      <p:ext uri="{BB962C8B-B14F-4D97-AF65-F5344CB8AC3E}">
        <p14:creationId xmlns:p14="http://schemas.microsoft.com/office/powerpoint/2010/main" val="8486348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42</a:t>
            </a:fld>
            <a:endParaRPr lang="en-US" altLang="en-US"/>
          </a:p>
        </p:txBody>
      </p:sp>
    </p:spTree>
    <p:extLst>
      <p:ext uri="{BB962C8B-B14F-4D97-AF65-F5344CB8AC3E}">
        <p14:creationId xmlns:p14="http://schemas.microsoft.com/office/powerpoint/2010/main" val="40311268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43</a:t>
            </a:fld>
            <a:endParaRPr lang="en-US" altLang="en-US"/>
          </a:p>
        </p:txBody>
      </p:sp>
    </p:spTree>
    <p:extLst>
      <p:ext uri="{BB962C8B-B14F-4D97-AF65-F5344CB8AC3E}">
        <p14:creationId xmlns:p14="http://schemas.microsoft.com/office/powerpoint/2010/main" val="23871999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44</a:t>
            </a:fld>
            <a:endParaRPr lang="en-US" altLang="en-US"/>
          </a:p>
        </p:txBody>
      </p:sp>
    </p:spTree>
    <p:extLst>
      <p:ext uri="{BB962C8B-B14F-4D97-AF65-F5344CB8AC3E}">
        <p14:creationId xmlns:p14="http://schemas.microsoft.com/office/powerpoint/2010/main" val="4698653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45</a:t>
            </a:fld>
            <a:endParaRPr lang="en-US" altLang="en-US"/>
          </a:p>
        </p:txBody>
      </p:sp>
    </p:spTree>
    <p:extLst>
      <p:ext uri="{BB962C8B-B14F-4D97-AF65-F5344CB8AC3E}">
        <p14:creationId xmlns:p14="http://schemas.microsoft.com/office/powerpoint/2010/main" val="22923382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46</a:t>
            </a:fld>
            <a:endParaRPr lang="en-US" altLang="en-US"/>
          </a:p>
        </p:txBody>
      </p:sp>
    </p:spTree>
    <p:extLst>
      <p:ext uri="{BB962C8B-B14F-4D97-AF65-F5344CB8AC3E}">
        <p14:creationId xmlns:p14="http://schemas.microsoft.com/office/powerpoint/2010/main" val="40850757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47</a:t>
            </a:fld>
            <a:endParaRPr lang="en-US" altLang="en-US"/>
          </a:p>
        </p:txBody>
      </p:sp>
    </p:spTree>
    <p:extLst>
      <p:ext uri="{BB962C8B-B14F-4D97-AF65-F5344CB8AC3E}">
        <p14:creationId xmlns:p14="http://schemas.microsoft.com/office/powerpoint/2010/main" val="34396314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48</a:t>
            </a:fld>
            <a:endParaRPr lang="en-US" altLang="en-US"/>
          </a:p>
        </p:txBody>
      </p:sp>
    </p:spTree>
    <p:extLst>
      <p:ext uri="{BB962C8B-B14F-4D97-AF65-F5344CB8AC3E}">
        <p14:creationId xmlns:p14="http://schemas.microsoft.com/office/powerpoint/2010/main" val="27342129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49</a:t>
            </a:fld>
            <a:endParaRPr lang="en-US" altLang="en-US"/>
          </a:p>
        </p:txBody>
      </p:sp>
    </p:spTree>
    <p:extLst>
      <p:ext uri="{BB962C8B-B14F-4D97-AF65-F5344CB8AC3E}">
        <p14:creationId xmlns:p14="http://schemas.microsoft.com/office/powerpoint/2010/main" val="222084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50</a:t>
            </a:fld>
            <a:endParaRPr lang="en-US" altLang="en-US"/>
          </a:p>
        </p:txBody>
      </p:sp>
    </p:spTree>
    <p:extLst>
      <p:ext uri="{BB962C8B-B14F-4D97-AF65-F5344CB8AC3E}">
        <p14:creationId xmlns:p14="http://schemas.microsoft.com/office/powerpoint/2010/main" val="25005566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51</a:t>
            </a:fld>
            <a:endParaRPr lang="en-US" altLang="en-US"/>
          </a:p>
        </p:txBody>
      </p:sp>
    </p:spTree>
    <p:extLst>
      <p:ext uri="{BB962C8B-B14F-4D97-AF65-F5344CB8AC3E}">
        <p14:creationId xmlns:p14="http://schemas.microsoft.com/office/powerpoint/2010/main" val="469741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6</a:t>
            </a:fld>
            <a:endParaRPr lang="en-US" altLang="en-US"/>
          </a:p>
        </p:txBody>
      </p:sp>
    </p:spTree>
    <p:extLst>
      <p:ext uri="{BB962C8B-B14F-4D97-AF65-F5344CB8AC3E}">
        <p14:creationId xmlns:p14="http://schemas.microsoft.com/office/powerpoint/2010/main" val="3793402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52</a:t>
            </a:fld>
            <a:endParaRPr lang="en-US" altLang="en-US"/>
          </a:p>
        </p:txBody>
      </p:sp>
    </p:spTree>
    <p:extLst>
      <p:ext uri="{BB962C8B-B14F-4D97-AF65-F5344CB8AC3E}">
        <p14:creationId xmlns:p14="http://schemas.microsoft.com/office/powerpoint/2010/main" val="37814594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53</a:t>
            </a:fld>
            <a:endParaRPr lang="en-US" altLang="en-US"/>
          </a:p>
        </p:txBody>
      </p:sp>
    </p:spTree>
    <p:extLst>
      <p:ext uri="{BB962C8B-B14F-4D97-AF65-F5344CB8AC3E}">
        <p14:creationId xmlns:p14="http://schemas.microsoft.com/office/powerpoint/2010/main" val="7966365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54</a:t>
            </a:fld>
            <a:endParaRPr lang="en-US" altLang="en-US"/>
          </a:p>
        </p:txBody>
      </p:sp>
    </p:spTree>
    <p:extLst>
      <p:ext uri="{BB962C8B-B14F-4D97-AF65-F5344CB8AC3E}">
        <p14:creationId xmlns:p14="http://schemas.microsoft.com/office/powerpoint/2010/main" val="22260009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55</a:t>
            </a:fld>
            <a:endParaRPr lang="en-US" altLang="en-US"/>
          </a:p>
        </p:txBody>
      </p:sp>
    </p:spTree>
    <p:extLst>
      <p:ext uri="{BB962C8B-B14F-4D97-AF65-F5344CB8AC3E}">
        <p14:creationId xmlns:p14="http://schemas.microsoft.com/office/powerpoint/2010/main" val="11978537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56</a:t>
            </a:fld>
            <a:endParaRPr lang="en-US" altLang="en-US"/>
          </a:p>
        </p:txBody>
      </p:sp>
    </p:spTree>
    <p:extLst>
      <p:ext uri="{BB962C8B-B14F-4D97-AF65-F5344CB8AC3E}">
        <p14:creationId xmlns:p14="http://schemas.microsoft.com/office/powerpoint/2010/main" val="28109076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57</a:t>
            </a:fld>
            <a:endParaRPr lang="en-US" altLang="en-US"/>
          </a:p>
        </p:txBody>
      </p:sp>
    </p:spTree>
    <p:extLst>
      <p:ext uri="{BB962C8B-B14F-4D97-AF65-F5344CB8AC3E}">
        <p14:creationId xmlns:p14="http://schemas.microsoft.com/office/powerpoint/2010/main" val="20897606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58</a:t>
            </a:fld>
            <a:endParaRPr lang="en-US" altLang="en-US"/>
          </a:p>
        </p:txBody>
      </p:sp>
    </p:spTree>
    <p:extLst>
      <p:ext uri="{BB962C8B-B14F-4D97-AF65-F5344CB8AC3E}">
        <p14:creationId xmlns:p14="http://schemas.microsoft.com/office/powerpoint/2010/main" val="31246490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59</a:t>
            </a:fld>
            <a:endParaRPr lang="en-US" altLang="en-US"/>
          </a:p>
        </p:txBody>
      </p:sp>
    </p:spTree>
    <p:extLst>
      <p:ext uri="{BB962C8B-B14F-4D97-AF65-F5344CB8AC3E}">
        <p14:creationId xmlns:p14="http://schemas.microsoft.com/office/powerpoint/2010/main" val="40851212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60</a:t>
            </a:fld>
            <a:endParaRPr lang="en-US" altLang="en-US"/>
          </a:p>
        </p:txBody>
      </p:sp>
    </p:spTree>
    <p:extLst>
      <p:ext uri="{BB962C8B-B14F-4D97-AF65-F5344CB8AC3E}">
        <p14:creationId xmlns:p14="http://schemas.microsoft.com/office/powerpoint/2010/main" val="4605969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61</a:t>
            </a:fld>
            <a:endParaRPr lang="en-US" altLang="en-US"/>
          </a:p>
        </p:txBody>
      </p:sp>
    </p:spTree>
    <p:extLst>
      <p:ext uri="{BB962C8B-B14F-4D97-AF65-F5344CB8AC3E}">
        <p14:creationId xmlns:p14="http://schemas.microsoft.com/office/powerpoint/2010/main" val="2152572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7</a:t>
            </a:fld>
            <a:endParaRPr lang="en-US" altLang="en-US"/>
          </a:p>
        </p:txBody>
      </p:sp>
    </p:spTree>
    <p:extLst>
      <p:ext uri="{BB962C8B-B14F-4D97-AF65-F5344CB8AC3E}">
        <p14:creationId xmlns:p14="http://schemas.microsoft.com/office/powerpoint/2010/main" val="38293636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62</a:t>
            </a:fld>
            <a:endParaRPr lang="en-US" altLang="en-US"/>
          </a:p>
        </p:txBody>
      </p:sp>
    </p:spTree>
    <p:extLst>
      <p:ext uri="{BB962C8B-B14F-4D97-AF65-F5344CB8AC3E}">
        <p14:creationId xmlns:p14="http://schemas.microsoft.com/office/powerpoint/2010/main" val="21141635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63</a:t>
            </a:fld>
            <a:endParaRPr lang="en-US" altLang="en-US"/>
          </a:p>
        </p:txBody>
      </p:sp>
    </p:spTree>
    <p:extLst>
      <p:ext uri="{BB962C8B-B14F-4D97-AF65-F5344CB8AC3E}">
        <p14:creationId xmlns:p14="http://schemas.microsoft.com/office/powerpoint/2010/main" val="39255475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65</a:t>
            </a:fld>
            <a:endParaRPr lang="en-US" altLang="en-US"/>
          </a:p>
        </p:txBody>
      </p:sp>
    </p:spTree>
    <p:extLst>
      <p:ext uri="{BB962C8B-B14F-4D97-AF65-F5344CB8AC3E}">
        <p14:creationId xmlns:p14="http://schemas.microsoft.com/office/powerpoint/2010/main" val="7453834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66</a:t>
            </a:fld>
            <a:endParaRPr lang="en-US" altLang="en-US"/>
          </a:p>
        </p:txBody>
      </p:sp>
    </p:spTree>
    <p:extLst>
      <p:ext uri="{BB962C8B-B14F-4D97-AF65-F5344CB8AC3E}">
        <p14:creationId xmlns:p14="http://schemas.microsoft.com/office/powerpoint/2010/main" val="21976547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67</a:t>
            </a:fld>
            <a:endParaRPr lang="en-US" altLang="en-US"/>
          </a:p>
        </p:txBody>
      </p:sp>
    </p:spTree>
    <p:extLst>
      <p:ext uri="{BB962C8B-B14F-4D97-AF65-F5344CB8AC3E}">
        <p14:creationId xmlns:p14="http://schemas.microsoft.com/office/powerpoint/2010/main" val="13357737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68</a:t>
            </a:fld>
            <a:endParaRPr lang="en-US" altLang="en-US"/>
          </a:p>
        </p:txBody>
      </p:sp>
    </p:spTree>
    <p:extLst>
      <p:ext uri="{BB962C8B-B14F-4D97-AF65-F5344CB8AC3E}">
        <p14:creationId xmlns:p14="http://schemas.microsoft.com/office/powerpoint/2010/main" val="23863450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69</a:t>
            </a:fld>
            <a:endParaRPr lang="en-US" altLang="en-US"/>
          </a:p>
        </p:txBody>
      </p:sp>
    </p:spTree>
    <p:extLst>
      <p:ext uri="{BB962C8B-B14F-4D97-AF65-F5344CB8AC3E}">
        <p14:creationId xmlns:p14="http://schemas.microsoft.com/office/powerpoint/2010/main" val="27234136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70</a:t>
            </a:fld>
            <a:endParaRPr lang="en-US" altLang="en-US"/>
          </a:p>
        </p:txBody>
      </p:sp>
    </p:spTree>
    <p:extLst>
      <p:ext uri="{BB962C8B-B14F-4D97-AF65-F5344CB8AC3E}">
        <p14:creationId xmlns:p14="http://schemas.microsoft.com/office/powerpoint/2010/main" val="16284639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71</a:t>
            </a:fld>
            <a:endParaRPr lang="en-US" altLang="en-US"/>
          </a:p>
        </p:txBody>
      </p:sp>
    </p:spTree>
    <p:extLst>
      <p:ext uri="{BB962C8B-B14F-4D97-AF65-F5344CB8AC3E}">
        <p14:creationId xmlns:p14="http://schemas.microsoft.com/office/powerpoint/2010/main" val="15428223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72</a:t>
            </a:fld>
            <a:endParaRPr lang="en-US" altLang="en-US"/>
          </a:p>
        </p:txBody>
      </p:sp>
    </p:spTree>
    <p:extLst>
      <p:ext uri="{BB962C8B-B14F-4D97-AF65-F5344CB8AC3E}">
        <p14:creationId xmlns:p14="http://schemas.microsoft.com/office/powerpoint/2010/main" val="3905033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8</a:t>
            </a:fld>
            <a:endParaRPr lang="en-US" altLang="en-US"/>
          </a:p>
        </p:txBody>
      </p:sp>
    </p:spTree>
    <p:extLst>
      <p:ext uri="{BB962C8B-B14F-4D97-AF65-F5344CB8AC3E}">
        <p14:creationId xmlns:p14="http://schemas.microsoft.com/office/powerpoint/2010/main" val="15598165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73</a:t>
            </a:fld>
            <a:endParaRPr lang="en-US" altLang="en-US"/>
          </a:p>
        </p:txBody>
      </p:sp>
    </p:spTree>
    <p:extLst>
      <p:ext uri="{BB962C8B-B14F-4D97-AF65-F5344CB8AC3E}">
        <p14:creationId xmlns:p14="http://schemas.microsoft.com/office/powerpoint/2010/main" val="15726470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74</a:t>
            </a:fld>
            <a:endParaRPr lang="en-US" altLang="en-US"/>
          </a:p>
        </p:txBody>
      </p:sp>
    </p:spTree>
    <p:extLst>
      <p:ext uri="{BB962C8B-B14F-4D97-AF65-F5344CB8AC3E}">
        <p14:creationId xmlns:p14="http://schemas.microsoft.com/office/powerpoint/2010/main" val="33104381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75</a:t>
            </a:fld>
            <a:endParaRPr lang="en-US" altLang="en-US"/>
          </a:p>
        </p:txBody>
      </p:sp>
    </p:spTree>
    <p:extLst>
      <p:ext uri="{BB962C8B-B14F-4D97-AF65-F5344CB8AC3E}">
        <p14:creationId xmlns:p14="http://schemas.microsoft.com/office/powerpoint/2010/main" val="5842950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76</a:t>
            </a:fld>
            <a:endParaRPr lang="en-US" altLang="en-US"/>
          </a:p>
        </p:txBody>
      </p:sp>
    </p:spTree>
    <p:extLst>
      <p:ext uri="{BB962C8B-B14F-4D97-AF65-F5344CB8AC3E}">
        <p14:creationId xmlns:p14="http://schemas.microsoft.com/office/powerpoint/2010/main" val="12077593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77</a:t>
            </a:fld>
            <a:endParaRPr lang="en-US" altLang="en-US"/>
          </a:p>
        </p:txBody>
      </p:sp>
    </p:spTree>
    <p:extLst>
      <p:ext uri="{BB962C8B-B14F-4D97-AF65-F5344CB8AC3E}">
        <p14:creationId xmlns:p14="http://schemas.microsoft.com/office/powerpoint/2010/main" val="13863854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78</a:t>
            </a:fld>
            <a:endParaRPr lang="en-US" altLang="en-US"/>
          </a:p>
        </p:txBody>
      </p:sp>
    </p:spTree>
    <p:extLst>
      <p:ext uri="{BB962C8B-B14F-4D97-AF65-F5344CB8AC3E}">
        <p14:creationId xmlns:p14="http://schemas.microsoft.com/office/powerpoint/2010/main" val="10457025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79</a:t>
            </a:fld>
            <a:endParaRPr lang="en-US" altLang="en-US"/>
          </a:p>
        </p:txBody>
      </p:sp>
    </p:spTree>
    <p:extLst>
      <p:ext uri="{BB962C8B-B14F-4D97-AF65-F5344CB8AC3E}">
        <p14:creationId xmlns:p14="http://schemas.microsoft.com/office/powerpoint/2010/main" val="17892642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80</a:t>
            </a:fld>
            <a:endParaRPr lang="en-US" altLang="en-US"/>
          </a:p>
        </p:txBody>
      </p:sp>
    </p:spTree>
    <p:extLst>
      <p:ext uri="{BB962C8B-B14F-4D97-AF65-F5344CB8AC3E}">
        <p14:creationId xmlns:p14="http://schemas.microsoft.com/office/powerpoint/2010/main" val="25799850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81</a:t>
            </a:fld>
            <a:endParaRPr lang="en-US" altLang="en-US"/>
          </a:p>
        </p:txBody>
      </p:sp>
    </p:spTree>
    <p:extLst>
      <p:ext uri="{BB962C8B-B14F-4D97-AF65-F5344CB8AC3E}">
        <p14:creationId xmlns:p14="http://schemas.microsoft.com/office/powerpoint/2010/main" val="15069538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82</a:t>
            </a:fld>
            <a:endParaRPr lang="en-US" altLang="en-US"/>
          </a:p>
        </p:txBody>
      </p:sp>
    </p:spTree>
    <p:extLst>
      <p:ext uri="{BB962C8B-B14F-4D97-AF65-F5344CB8AC3E}">
        <p14:creationId xmlns:p14="http://schemas.microsoft.com/office/powerpoint/2010/main" val="3894835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9</a:t>
            </a:fld>
            <a:endParaRPr lang="en-US" altLang="en-US"/>
          </a:p>
        </p:txBody>
      </p:sp>
    </p:spTree>
    <p:extLst>
      <p:ext uri="{BB962C8B-B14F-4D97-AF65-F5344CB8AC3E}">
        <p14:creationId xmlns:p14="http://schemas.microsoft.com/office/powerpoint/2010/main" val="2888677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83</a:t>
            </a:fld>
            <a:endParaRPr lang="en-US" altLang="en-US"/>
          </a:p>
        </p:txBody>
      </p:sp>
    </p:spTree>
    <p:extLst>
      <p:ext uri="{BB962C8B-B14F-4D97-AF65-F5344CB8AC3E}">
        <p14:creationId xmlns:p14="http://schemas.microsoft.com/office/powerpoint/2010/main" val="8940664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84</a:t>
            </a:fld>
            <a:endParaRPr lang="en-US" altLang="en-US"/>
          </a:p>
        </p:txBody>
      </p:sp>
    </p:spTree>
    <p:extLst>
      <p:ext uri="{BB962C8B-B14F-4D97-AF65-F5344CB8AC3E}">
        <p14:creationId xmlns:p14="http://schemas.microsoft.com/office/powerpoint/2010/main" val="41509045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85</a:t>
            </a:fld>
            <a:endParaRPr lang="en-US" altLang="en-US"/>
          </a:p>
        </p:txBody>
      </p:sp>
    </p:spTree>
    <p:extLst>
      <p:ext uri="{BB962C8B-B14F-4D97-AF65-F5344CB8AC3E}">
        <p14:creationId xmlns:p14="http://schemas.microsoft.com/office/powerpoint/2010/main" val="1689265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86</a:t>
            </a:fld>
            <a:endParaRPr lang="en-US" altLang="en-US"/>
          </a:p>
        </p:txBody>
      </p:sp>
    </p:spTree>
    <p:extLst>
      <p:ext uri="{BB962C8B-B14F-4D97-AF65-F5344CB8AC3E}">
        <p14:creationId xmlns:p14="http://schemas.microsoft.com/office/powerpoint/2010/main" val="27323852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87</a:t>
            </a:fld>
            <a:endParaRPr lang="en-US" altLang="en-US"/>
          </a:p>
        </p:txBody>
      </p:sp>
    </p:spTree>
    <p:extLst>
      <p:ext uri="{BB962C8B-B14F-4D97-AF65-F5344CB8AC3E}">
        <p14:creationId xmlns:p14="http://schemas.microsoft.com/office/powerpoint/2010/main" val="18941824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88</a:t>
            </a:fld>
            <a:endParaRPr lang="en-US" altLang="en-US"/>
          </a:p>
        </p:txBody>
      </p:sp>
    </p:spTree>
    <p:extLst>
      <p:ext uri="{BB962C8B-B14F-4D97-AF65-F5344CB8AC3E}">
        <p14:creationId xmlns:p14="http://schemas.microsoft.com/office/powerpoint/2010/main" val="297058736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89</a:t>
            </a:fld>
            <a:endParaRPr lang="en-US" altLang="en-US"/>
          </a:p>
        </p:txBody>
      </p:sp>
    </p:spTree>
    <p:extLst>
      <p:ext uri="{BB962C8B-B14F-4D97-AF65-F5344CB8AC3E}">
        <p14:creationId xmlns:p14="http://schemas.microsoft.com/office/powerpoint/2010/main" val="21783839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90</a:t>
            </a:fld>
            <a:endParaRPr lang="en-US" altLang="en-US"/>
          </a:p>
        </p:txBody>
      </p:sp>
    </p:spTree>
    <p:extLst>
      <p:ext uri="{BB962C8B-B14F-4D97-AF65-F5344CB8AC3E}">
        <p14:creationId xmlns:p14="http://schemas.microsoft.com/office/powerpoint/2010/main" val="333164922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xfrm>
            <a:off x="892339" y="4254005"/>
            <a:ext cx="4909387" cy="402800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9959">
              <a:defRPr sz="3400" u="sng">
                <a:solidFill>
                  <a:schemeClr val="tx1"/>
                </a:solidFill>
                <a:latin typeface="Times New Roman" panose="02020603050405020304" pitchFamily="18" charset="0"/>
              </a:defRPr>
            </a:lvl1pPr>
            <a:lvl2pPr marL="717514" indent="-275967" defTabSz="899959">
              <a:defRPr sz="3400" u="sng">
                <a:solidFill>
                  <a:schemeClr val="tx1"/>
                </a:solidFill>
                <a:latin typeface="Times New Roman" panose="02020603050405020304" pitchFamily="18" charset="0"/>
              </a:defRPr>
            </a:lvl2pPr>
            <a:lvl3pPr marL="1103868" indent="-220774" defTabSz="899959">
              <a:defRPr sz="3400" u="sng">
                <a:solidFill>
                  <a:schemeClr val="tx1"/>
                </a:solidFill>
                <a:latin typeface="Times New Roman" panose="02020603050405020304" pitchFamily="18" charset="0"/>
              </a:defRPr>
            </a:lvl3pPr>
            <a:lvl4pPr marL="1545415" indent="-220774" defTabSz="899959">
              <a:defRPr sz="3400" u="sng">
                <a:solidFill>
                  <a:schemeClr val="tx1"/>
                </a:solidFill>
                <a:latin typeface="Times New Roman" panose="02020603050405020304" pitchFamily="18" charset="0"/>
              </a:defRPr>
            </a:lvl4pPr>
            <a:lvl5pPr marL="1986963" indent="-220774" defTabSz="899959">
              <a:defRPr sz="3400" u="sng">
                <a:solidFill>
                  <a:schemeClr val="tx1"/>
                </a:solidFill>
                <a:latin typeface="Times New Roman" panose="02020603050405020304" pitchFamily="18" charset="0"/>
              </a:defRPr>
            </a:lvl5pPr>
            <a:lvl6pPr marL="2428510" indent="-220774" defTabSz="899959" eaLnBrk="0" fontAlgn="base" hangingPunct="0">
              <a:spcBef>
                <a:spcPct val="0"/>
              </a:spcBef>
              <a:spcAft>
                <a:spcPct val="0"/>
              </a:spcAft>
              <a:defRPr sz="3400" u="sng">
                <a:solidFill>
                  <a:schemeClr val="tx1"/>
                </a:solidFill>
                <a:latin typeface="Times New Roman" panose="02020603050405020304" pitchFamily="18" charset="0"/>
              </a:defRPr>
            </a:lvl6pPr>
            <a:lvl7pPr marL="2870057" indent="-220774" defTabSz="899959" eaLnBrk="0" fontAlgn="base" hangingPunct="0">
              <a:spcBef>
                <a:spcPct val="0"/>
              </a:spcBef>
              <a:spcAft>
                <a:spcPct val="0"/>
              </a:spcAft>
              <a:defRPr sz="3400" u="sng">
                <a:solidFill>
                  <a:schemeClr val="tx1"/>
                </a:solidFill>
                <a:latin typeface="Times New Roman" panose="02020603050405020304" pitchFamily="18" charset="0"/>
              </a:defRPr>
            </a:lvl7pPr>
            <a:lvl8pPr marL="3311605" indent="-220774" defTabSz="899959" eaLnBrk="0" fontAlgn="base" hangingPunct="0">
              <a:spcBef>
                <a:spcPct val="0"/>
              </a:spcBef>
              <a:spcAft>
                <a:spcPct val="0"/>
              </a:spcAft>
              <a:defRPr sz="3400" u="sng">
                <a:solidFill>
                  <a:schemeClr val="tx1"/>
                </a:solidFill>
                <a:latin typeface="Times New Roman" panose="02020603050405020304" pitchFamily="18" charset="0"/>
              </a:defRPr>
            </a:lvl8pPr>
            <a:lvl9pPr marL="3753152" indent="-220774" defTabSz="899959" eaLnBrk="0" fontAlgn="base" hangingPunct="0">
              <a:spcBef>
                <a:spcPct val="0"/>
              </a:spcBef>
              <a:spcAft>
                <a:spcPct val="0"/>
              </a:spcAft>
              <a:defRPr sz="3400" u="sng">
                <a:solidFill>
                  <a:schemeClr val="tx1"/>
                </a:solidFill>
                <a:latin typeface="Times New Roman" panose="02020603050405020304" pitchFamily="18" charset="0"/>
              </a:defRPr>
            </a:lvl9pPr>
          </a:lstStyle>
          <a:p>
            <a:fld id="{5D90A53D-6E5A-46B8-9F5A-202DCD220120}" type="slidenum">
              <a:rPr lang="en-US" altLang="en-US" sz="1000" u="none"/>
              <a:pPr/>
              <a:t>91</a:t>
            </a:fld>
            <a:endParaRPr lang="en-US" altLang="en-US" sz="1000" u="none"/>
          </a:p>
        </p:txBody>
      </p:sp>
    </p:spTree>
    <p:extLst>
      <p:ext uri="{BB962C8B-B14F-4D97-AF65-F5344CB8AC3E}">
        <p14:creationId xmlns:p14="http://schemas.microsoft.com/office/powerpoint/2010/main" val="29370291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9959">
              <a:defRPr sz="3400" u="sng">
                <a:solidFill>
                  <a:schemeClr val="tx1"/>
                </a:solidFill>
                <a:latin typeface="Times New Roman" panose="02020603050405020304" pitchFamily="18" charset="0"/>
              </a:defRPr>
            </a:lvl1pPr>
            <a:lvl2pPr marL="717514" indent="-275967" defTabSz="899959">
              <a:defRPr sz="3400" u="sng">
                <a:solidFill>
                  <a:schemeClr val="tx1"/>
                </a:solidFill>
                <a:latin typeface="Times New Roman" panose="02020603050405020304" pitchFamily="18" charset="0"/>
              </a:defRPr>
            </a:lvl2pPr>
            <a:lvl3pPr marL="1103868" indent="-220774" defTabSz="899959">
              <a:defRPr sz="3400" u="sng">
                <a:solidFill>
                  <a:schemeClr val="tx1"/>
                </a:solidFill>
                <a:latin typeface="Times New Roman" panose="02020603050405020304" pitchFamily="18" charset="0"/>
              </a:defRPr>
            </a:lvl3pPr>
            <a:lvl4pPr marL="1545415" indent="-220774" defTabSz="899959">
              <a:defRPr sz="3400" u="sng">
                <a:solidFill>
                  <a:schemeClr val="tx1"/>
                </a:solidFill>
                <a:latin typeface="Times New Roman" panose="02020603050405020304" pitchFamily="18" charset="0"/>
              </a:defRPr>
            </a:lvl4pPr>
            <a:lvl5pPr marL="1986963" indent="-220774" defTabSz="899959">
              <a:defRPr sz="3400" u="sng">
                <a:solidFill>
                  <a:schemeClr val="tx1"/>
                </a:solidFill>
                <a:latin typeface="Times New Roman" panose="02020603050405020304" pitchFamily="18" charset="0"/>
              </a:defRPr>
            </a:lvl5pPr>
            <a:lvl6pPr marL="2428510" indent="-220774" defTabSz="899959" eaLnBrk="0" fontAlgn="base" hangingPunct="0">
              <a:spcBef>
                <a:spcPct val="0"/>
              </a:spcBef>
              <a:spcAft>
                <a:spcPct val="0"/>
              </a:spcAft>
              <a:defRPr sz="3400" u="sng">
                <a:solidFill>
                  <a:schemeClr val="tx1"/>
                </a:solidFill>
                <a:latin typeface="Times New Roman" panose="02020603050405020304" pitchFamily="18" charset="0"/>
              </a:defRPr>
            </a:lvl6pPr>
            <a:lvl7pPr marL="2870057" indent="-220774" defTabSz="899959" eaLnBrk="0" fontAlgn="base" hangingPunct="0">
              <a:spcBef>
                <a:spcPct val="0"/>
              </a:spcBef>
              <a:spcAft>
                <a:spcPct val="0"/>
              </a:spcAft>
              <a:defRPr sz="3400" u="sng">
                <a:solidFill>
                  <a:schemeClr val="tx1"/>
                </a:solidFill>
                <a:latin typeface="Times New Roman" panose="02020603050405020304" pitchFamily="18" charset="0"/>
              </a:defRPr>
            </a:lvl7pPr>
            <a:lvl8pPr marL="3311605" indent="-220774" defTabSz="899959" eaLnBrk="0" fontAlgn="base" hangingPunct="0">
              <a:spcBef>
                <a:spcPct val="0"/>
              </a:spcBef>
              <a:spcAft>
                <a:spcPct val="0"/>
              </a:spcAft>
              <a:defRPr sz="3400" u="sng">
                <a:solidFill>
                  <a:schemeClr val="tx1"/>
                </a:solidFill>
                <a:latin typeface="Times New Roman" panose="02020603050405020304" pitchFamily="18" charset="0"/>
              </a:defRPr>
            </a:lvl8pPr>
            <a:lvl9pPr marL="3753152" indent="-220774" defTabSz="899959" eaLnBrk="0" fontAlgn="base" hangingPunct="0">
              <a:spcBef>
                <a:spcPct val="0"/>
              </a:spcBef>
              <a:spcAft>
                <a:spcPct val="0"/>
              </a:spcAft>
              <a:defRPr sz="3400" u="sng">
                <a:solidFill>
                  <a:schemeClr val="tx1"/>
                </a:solidFill>
                <a:latin typeface="Times New Roman" panose="02020603050405020304" pitchFamily="18" charset="0"/>
              </a:defRPr>
            </a:lvl9pPr>
          </a:lstStyle>
          <a:p>
            <a:fld id="{03E776A8-DC26-409D-95F9-239512E2CC30}" type="slidenum">
              <a:rPr lang="en-US" altLang="en-US" sz="1000" u="none"/>
              <a:pPr/>
              <a:t>92</a:t>
            </a:fld>
            <a:endParaRPr lang="en-US" altLang="en-US" sz="1000" u="none"/>
          </a:p>
        </p:txBody>
      </p:sp>
    </p:spTree>
    <p:extLst>
      <p:ext uri="{BB962C8B-B14F-4D97-AF65-F5344CB8AC3E}">
        <p14:creationId xmlns:p14="http://schemas.microsoft.com/office/powerpoint/2010/main" val="3148560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10</a:t>
            </a:fld>
            <a:endParaRPr lang="en-US" altLang="en-US"/>
          </a:p>
        </p:txBody>
      </p:sp>
    </p:spTree>
    <p:extLst>
      <p:ext uri="{BB962C8B-B14F-4D97-AF65-F5344CB8AC3E}">
        <p14:creationId xmlns:p14="http://schemas.microsoft.com/office/powerpoint/2010/main" val="38591495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3094">
              <a:defRPr/>
            </a:pPr>
            <a:endParaRPr lang="en-US" altLang="en-US" dirty="0">
              <a:latin typeface="Arial" panose="020B0604020202020204" pitchFamily="34" charset="0"/>
            </a:endParaRP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9959">
              <a:defRPr sz="3400" u="sng">
                <a:solidFill>
                  <a:schemeClr val="tx1"/>
                </a:solidFill>
                <a:latin typeface="Times New Roman" panose="02020603050405020304" pitchFamily="18" charset="0"/>
              </a:defRPr>
            </a:lvl1pPr>
            <a:lvl2pPr marL="717514" indent="-275967" defTabSz="899959">
              <a:defRPr sz="3400" u="sng">
                <a:solidFill>
                  <a:schemeClr val="tx1"/>
                </a:solidFill>
                <a:latin typeface="Times New Roman" panose="02020603050405020304" pitchFamily="18" charset="0"/>
              </a:defRPr>
            </a:lvl2pPr>
            <a:lvl3pPr marL="1103868" indent="-220774" defTabSz="899959">
              <a:defRPr sz="3400" u="sng">
                <a:solidFill>
                  <a:schemeClr val="tx1"/>
                </a:solidFill>
                <a:latin typeface="Times New Roman" panose="02020603050405020304" pitchFamily="18" charset="0"/>
              </a:defRPr>
            </a:lvl3pPr>
            <a:lvl4pPr marL="1545415" indent="-220774" defTabSz="899959">
              <a:defRPr sz="3400" u="sng">
                <a:solidFill>
                  <a:schemeClr val="tx1"/>
                </a:solidFill>
                <a:latin typeface="Times New Roman" panose="02020603050405020304" pitchFamily="18" charset="0"/>
              </a:defRPr>
            </a:lvl4pPr>
            <a:lvl5pPr marL="1986963" indent="-220774" defTabSz="899959">
              <a:defRPr sz="3400" u="sng">
                <a:solidFill>
                  <a:schemeClr val="tx1"/>
                </a:solidFill>
                <a:latin typeface="Times New Roman" panose="02020603050405020304" pitchFamily="18" charset="0"/>
              </a:defRPr>
            </a:lvl5pPr>
            <a:lvl6pPr marL="2428510" indent="-220774" defTabSz="899959" eaLnBrk="0" fontAlgn="base" hangingPunct="0">
              <a:spcBef>
                <a:spcPct val="0"/>
              </a:spcBef>
              <a:spcAft>
                <a:spcPct val="0"/>
              </a:spcAft>
              <a:defRPr sz="3400" u="sng">
                <a:solidFill>
                  <a:schemeClr val="tx1"/>
                </a:solidFill>
                <a:latin typeface="Times New Roman" panose="02020603050405020304" pitchFamily="18" charset="0"/>
              </a:defRPr>
            </a:lvl6pPr>
            <a:lvl7pPr marL="2870057" indent="-220774" defTabSz="899959" eaLnBrk="0" fontAlgn="base" hangingPunct="0">
              <a:spcBef>
                <a:spcPct val="0"/>
              </a:spcBef>
              <a:spcAft>
                <a:spcPct val="0"/>
              </a:spcAft>
              <a:defRPr sz="3400" u="sng">
                <a:solidFill>
                  <a:schemeClr val="tx1"/>
                </a:solidFill>
                <a:latin typeface="Times New Roman" panose="02020603050405020304" pitchFamily="18" charset="0"/>
              </a:defRPr>
            </a:lvl7pPr>
            <a:lvl8pPr marL="3311605" indent="-220774" defTabSz="899959" eaLnBrk="0" fontAlgn="base" hangingPunct="0">
              <a:spcBef>
                <a:spcPct val="0"/>
              </a:spcBef>
              <a:spcAft>
                <a:spcPct val="0"/>
              </a:spcAft>
              <a:defRPr sz="3400" u="sng">
                <a:solidFill>
                  <a:schemeClr val="tx1"/>
                </a:solidFill>
                <a:latin typeface="Times New Roman" panose="02020603050405020304" pitchFamily="18" charset="0"/>
              </a:defRPr>
            </a:lvl8pPr>
            <a:lvl9pPr marL="3753152" indent="-220774" defTabSz="899959" eaLnBrk="0" fontAlgn="base" hangingPunct="0">
              <a:spcBef>
                <a:spcPct val="0"/>
              </a:spcBef>
              <a:spcAft>
                <a:spcPct val="0"/>
              </a:spcAft>
              <a:defRPr sz="3400" u="sng">
                <a:solidFill>
                  <a:schemeClr val="tx1"/>
                </a:solidFill>
                <a:latin typeface="Times New Roman" panose="02020603050405020304" pitchFamily="18" charset="0"/>
              </a:defRPr>
            </a:lvl9pPr>
          </a:lstStyle>
          <a:p>
            <a:fld id="{B317340A-1385-45DF-9091-883A37F23BDF}" type="slidenum">
              <a:rPr lang="en-US" altLang="en-US" sz="1000" u="none"/>
              <a:pPr/>
              <a:t>93</a:t>
            </a:fld>
            <a:endParaRPr lang="en-US" altLang="en-US" sz="1000" u="none"/>
          </a:p>
        </p:txBody>
      </p:sp>
    </p:spTree>
    <p:extLst>
      <p:ext uri="{BB962C8B-B14F-4D97-AF65-F5344CB8AC3E}">
        <p14:creationId xmlns:p14="http://schemas.microsoft.com/office/powerpoint/2010/main" val="12729652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aseline="0"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94</a:t>
            </a:fld>
            <a:endParaRPr lang="en-US" altLang="en-US"/>
          </a:p>
        </p:txBody>
      </p:sp>
    </p:spTree>
    <p:extLst>
      <p:ext uri="{BB962C8B-B14F-4D97-AF65-F5344CB8AC3E}">
        <p14:creationId xmlns:p14="http://schemas.microsoft.com/office/powerpoint/2010/main" val="30840134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95</a:t>
            </a:fld>
            <a:endParaRPr lang="en-US" altLang="en-US"/>
          </a:p>
        </p:txBody>
      </p:sp>
    </p:spTree>
    <p:extLst>
      <p:ext uri="{BB962C8B-B14F-4D97-AF65-F5344CB8AC3E}">
        <p14:creationId xmlns:p14="http://schemas.microsoft.com/office/powerpoint/2010/main" val="23450224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96</a:t>
            </a:fld>
            <a:endParaRPr lang="en-US" altLang="en-US"/>
          </a:p>
        </p:txBody>
      </p:sp>
    </p:spTree>
    <p:extLst>
      <p:ext uri="{BB962C8B-B14F-4D97-AF65-F5344CB8AC3E}">
        <p14:creationId xmlns:p14="http://schemas.microsoft.com/office/powerpoint/2010/main" val="25714171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97</a:t>
            </a:fld>
            <a:endParaRPr lang="en-US" altLang="en-US"/>
          </a:p>
        </p:txBody>
      </p:sp>
    </p:spTree>
    <p:extLst>
      <p:ext uri="{BB962C8B-B14F-4D97-AF65-F5344CB8AC3E}">
        <p14:creationId xmlns:p14="http://schemas.microsoft.com/office/powerpoint/2010/main" val="104463722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9959">
              <a:defRPr sz="3400" u="sng">
                <a:solidFill>
                  <a:schemeClr val="tx1"/>
                </a:solidFill>
                <a:latin typeface="Times New Roman" panose="02020603050405020304" pitchFamily="18" charset="0"/>
              </a:defRPr>
            </a:lvl1pPr>
            <a:lvl2pPr marL="717514" indent="-275967" defTabSz="899959">
              <a:defRPr sz="3400" u="sng">
                <a:solidFill>
                  <a:schemeClr val="tx1"/>
                </a:solidFill>
                <a:latin typeface="Times New Roman" panose="02020603050405020304" pitchFamily="18" charset="0"/>
              </a:defRPr>
            </a:lvl2pPr>
            <a:lvl3pPr marL="1103868" indent="-220774" defTabSz="899959">
              <a:defRPr sz="3400" u="sng">
                <a:solidFill>
                  <a:schemeClr val="tx1"/>
                </a:solidFill>
                <a:latin typeface="Times New Roman" panose="02020603050405020304" pitchFamily="18" charset="0"/>
              </a:defRPr>
            </a:lvl3pPr>
            <a:lvl4pPr marL="1545415" indent="-220774" defTabSz="899959">
              <a:defRPr sz="3400" u="sng">
                <a:solidFill>
                  <a:schemeClr val="tx1"/>
                </a:solidFill>
                <a:latin typeface="Times New Roman" panose="02020603050405020304" pitchFamily="18" charset="0"/>
              </a:defRPr>
            </a:lvl4pPr>
            <a:lvl5pPr marL="1986963" indent="-220774" defTabSz="899959">
              <a:defRPr sz="3400" u="sng">
                <a:solidFill>
                  <a:schemeClr val="tx1"/>
                </a:solidFill>
                <a:latin typeface="Times New Roman" panose="02020603050405020304" pitchFamily="18" charset="0"/>
              </a:defRPr>
            </a:lvl5pPr>
            <a:lvl6pPr marL="2428510" indent="-220774" defTabSz="899959" eaLnBrk="0" fontAlgn="base" hangingPunct="0">
              <a:spcBef>
                <a:spcPct val="0"/>
              </a:spcBef>
              <a:spcAft>
                <a:spcPct val="0"/>
              </a:spcAft>
              <a:defRPr sz="3400" u="sng">
                <a:solidFill>
                  <a:schemeClr val="tx1"/>
                </a:solidFill>
                <a:latin typeface="Times New Roman" panose="02020603050405020304" pitchFamily="18" charset="0"/>
              </a:defRPr>
            </a:lvl6pPr>
            <a:lvl7pPr marL="2870057" indent="-220774" defTabSz="899959" eaLnBrk="0" fontAlgn="base" hangingPunct="0">
              <a:spcBef>
                <a:spcPct val="0"/>
              </a:spcBef>
              <a:spcAft>
                <a:spcPct val="0"/>
              </a:spcAft>
              <a:defRPr sz="3400" u="sng">
                <a:solidFill>
                  <a:schemeClr val="tx1"/>
                </a:solidFill>
                <a:latin typeface="Times New Roman" panose="02020603050405020304" pitchFamily="18" charset="0"/>
              </a:defRPr>
            </a:lvl7pPr>
            <a:lvl8pPr marL="3311605" indent="-220774" defTabSz="899959" eaLnBrk="0" fontAlgn="base" hangingPunct="0">
              <a:spcBef>
                <a:spcPct val="0"/>
              </a:spcBef>
              <a:spcAft>
                <a:spcPct val="0"/>
              </a:spcAft>
              <a:defRPr sz="3400" u="sng">
                <a:solidFill>
                  <a:schemeClr val="tx1"/>
                </a:solidFill>
                <a:latin typeface="Times New Roman" panose="02020603050405020304" pitchFamily="18" charset="0"/>
              </a:defRPr>
            </a:lvl8pPr>
            <a:lvl9pPr marL="3753152" indent="-220774" defTabSz="899959" eaLnBrk="0" fontAlgn="base" hangingPunct="0">
              <a:spcBef>
                <a:spcPct val="0"/>
              </a:spcBef>
              <a:spcAft>
                <a:spcPct val="0"/>
              </a:spcAft>
              <a:defRPr sz="3400" u="sng">
                <a:solidFill>
                  <a:schemeClr val="tx1"/>
                </a:solidFill>
                <a:latin typeface="Times New Roman" panose="02020603050405020304" pitchFamily="18" charset="0"/>
              </a:defRPr>
            </a:lvl9pPr>
          </a:lstStyle>
          <a:p>
            <a:fld id="{BB1F3C9E-471A-468A-86AF-C4E78FEF0072}" type="slidenum">
              <a:rPr lang="en-US" altLang="en-US" sz="1000" u="none"/>
              <a:pPr/>
              <a:t>98</a:t>
            </a:fld>
            <a:endParaRPr lang="en-US" altLang="en-US" sz="1000" u="none"/>
          </a:p>
        </p:txBody>
      </p:sp>
    </p:spTree>
    <p:extLst>
      <p:ext uri="{BB962C8B-B14F-4D97-AF65-F5344CB8AC3E}">
        <p14:creationId xmlns:p14="http://schemas.microsoft.com/office/powerpoint/2010/main" val="189382594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99</a:t>
            </a:fld>
            <a:endParaRPr lang="en-US" altLang="en-US"/>
          </a:p>
        </p:txBody>
      </p:sp>
    </p:spTree>
    <p:extLst>
      <p:ext uri="{BB962C8B-B14F-4D97-AF65-F5344CB8AC3E}">
        <p14:creationId xmlns:p14="http://schemas.microsoft.com/office/powerpoint/2010/main" val="9470709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100</a:t>
            </a:fld>
            <a:endParaRPr lang="en-US" altLang="en-US"/>
          </a:p>
        </p:txBody>
      </p:sp>
    </p:spTree>
    <p:extLst>
      <p:ext uri="{BB962C8B-B14F-4D97-AF65-F5344CB8AC3E}">
        <p14:creationId xmlns:p14="http://schemas.microsoft.com/office/powerpoint/2010/main" val="7289279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101</a:t>
            </a:fld>
            <a:endParaRPr lang="en-US" altLang="en-US"/>
          </a:p>
        </p:txBody>
      </p:sp>
    </p:spTree>
    <p:extLst>
      <p:ext uri="{BB962C8B-B14F-4D97-AF65-F5344CB8AC3E}">
        <p14:creationId xmlns:p14="http://schemas.microsoft.com/office/powerpoint/2010/main" val="32326356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102</a:t>
            </a:fld>
            <a:endParaRPr lang="en-US" altLang="en-US"/>
          </a:p>
        </p:txBody>
      </p:sp>
    </p:spTree>
    <p:extLst>
      <p:ext uri="{BB962C8B-B14F-4D97-AF65-F5344CB8AC3E}">
        <p14:creationId xmlns:p14="http://schemas.microsoft.com/office/powerpoint/2010/main" val="10969589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Line 22"/>
          <p:cNvSpPr>
            <a:spLocks noChangeShapeType="1"/>
          </p:cNvSpPr>
          <p:nvPr userDrawn="1"/>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a:defRPr/>
            </a:pPr>
            <a:endParaRPr lang="en-US"/>
          </a:p>
        </p:txBody>
      </p:sp>
      <p:sp>
        <p:nvSpPr>
          <p:cNvPr id="6" name="Line 24"/>
          <p:cNvSpPr>
            <a:spLocks noChangeShapeType="1"/>
          </p:cNvSpPr>
          <p:nvPr userDrawn="1"/>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a:defRPr/>
            </a:pPr>
            <a:endParaRPr lang="en-US"/>
          </a:p>
        </p:txBody>
      </p:sp>
      <p:sp>
        <p:nvSpPr>
          <p:cNvPr id="7" name="TextBox 6"/>
          <p:cNvSpPr txBox="1"/>
          <p:nvPr userDrawn="1"/>
        </p:nvSpPr>
        <p:spPr>
          <a:xfrm>
            <a:off x="6400800" y="6186071"/>
            <a:ext cx="2168525" cy="276225"/>
          </a:xfrm>
          <a:prstGeom prst="rect">
            <a:avLst/>
          </a:prstGeom>
          <a:noFill/>
        </p:spPr>
        <p:txBody>
          <a:bodyPr wrap="none">
            <a:spAutoFit/>
          </a:bodyPr>
          <a:lstStyle/>
          <a:p>
            <a:pPr>
              <a:defRPr/>
            </a:pPr>
            <a:r>
              <a:rPr lang="en-US" sz="1200" u="none" dirty="0">
                <a:solidFill>
                  <a:srgbClr val="012D9A"/>
                </a:solidFill>
                <a:latin typeface="+mn-lt"/>
              </a:rPr>
              <a:t>For Public Officials’ Use Only</a:t>
            </a:r>
          </a:p>
        </p:txBody>
      </p:sp>
      <p:sp>
        <p:nvSpPr>
          <p:cNvPr id="312329" name="Rectangle 9"/>
          <p:cNvSpPr>
            <a:spLocks noGrp="1" noChangeArrowheads="1"/>
          </p:cNvSpPr>
          <p:nvPr>
            <p:ph type="ctrTitle" sz="quarter"/>
          </p:nvPr>
        </p:nvSpPr>
        <p:spPr bwMode="auto">
          <a:xfrm>
            <a:off x="2260600" y="2900363"/>
            <a:ext cx="6235700" cy="752475"/>
          </a:xfrm>
        </p:spPr>
        <p:txBody>
          <a:bodyPr lIns="82550" tIns="41275" rIns="82550" bIns="41275" anchor="ctr"/>
          <a:lstStyle>
            <a:lvl1pPr>
              <a:defRPr sz="4400"/>
            </a:lvl1pPr>
          </a:lstStyle>
          <a:p>
            <a:endParaRPr lang="en-US" dirty="0"/>
          </a:p>
        </p:txBody>
      </p:sp>
      <p:sp>
        <p:nvSpPr>
          <p:cNvPr id="312330" name="Rectangle 10"/>
          <p:cNvSpPr>
            <a:spLocks noGrp="1" noChangeArrowheads="1"/>
          </p:cNvSpPr>
          <p:nvPr>
            <p:ph type="subTitle" sz="quarter" idx="1"/>
          </p:nvPr>
        </p:nvSpPr>
        <p:spPr>
          <a:xfrm>
            <a:off x="2819400" y="4435475"/>
            <a:ext cx="5721350" cy="509588"/>
          </a:xfrm>
        </p:spPr>
        <p:txBody>
          <a:bodyPr lIns="82550" tIns="41275" rIns="82550" bIns="41275" anchor="ctr">
            <a:spAutoFit/>
          </a:bodyPr>
          <a:lstStyle>
            <a:lvl1pPr marL="287338" indent="-287338">
              <a:defRPr>
                <a:solidFill>
                  <a:srgbClr val="012D9A"/>
                </a:solidFill>
              </a:defRPr>
            </a:lvl1pPr>
          </a:lstStyle>
          <a:p>
            <a:endParaRPr lang="en-US" dirty="0"/>
          </a:p>
        </p:txBody>
      </p:sp>
      <p:grpSp>
        <p:nvGrpSpPr>
          <p:cNvPr id="12" name="Group 11"/>
          <p:cNvGrpSpPr/>
          <p:nvPr userDrawn="1"/>
        </p:nvGrpSpPr>
        <p:grpSpPr>
          <a:xfrm>
            <a:off x="228599" y="6049962"/>
            <a:ext cx="2113056" cy="731838"/>
            <a:chOff x="2743200" y="3581401"/>
            <a:chExt cx="1910883" cy="603968"/>
          </a:xfrm>
        </p:grpSpPr>
        <p:pic>
          <p:nvPicPr>
            <p:cNvPr id="13" name="Picture 12"/>
            <p:cNvPicPr>
              <a:picLocks noChangeAspect="1"/>
            </p:cNvPicPr>
            <p:nvPr userDrawn="1"/>
          </p:nvPicPr>
          <p:blipFill>
            <a:blip r:embed="rId2"/>
            <a:stretch>
              <a:fillRect/>
            </a:stretch>
          </p:blipFill>
          <p:spPr>
            <a:xfrm>
              <a:off x="2743200" y="3581401"/>
              <a:ext cx="1318811" cy="603968"/>
            </a:xfrm>
            <a:prstGeom prst="rect">
              <a:avLst/>
            </a:prstGeom>
          </p:spPr>
        </p:pic>
        <p:sp>
          <p:nvSpPr>
            <p:cNvPr id="14" name="TextBox 13"/>
            <p:cNvSpPr txBox="1"/>
            <p:nvPr userDrawn="1"/>
          </p:nvSpPr>
          <p:spPr>
            <a:xfrm>
              <a:off x="3501203" y="3803096"/>
              <a:ext cx="1152880" cy="369332"/>
            </a:xfrm>
            <a:prstGeom prst="rect">
              <a:avLst/>
            </a:prstGeom>
            <a:noFill/>
          </p:spPr>
          <p:txBody>
            <a:bodyPr wrap="none" rtlCol="0">
              <a:spAutoFit/>
            </a:bodyPr>
            <a:lstStyle/>
            <a:p>
              <a:pPr algn="r"/>
              <a:r>
                <a:rPr lang="en-US" sz="900" b="0" i="1" u="none" dirty="0">
                  <a:solidFill>
                    <a:srgbClr val="012D9A"/>
                  </a:solidFill>
                  <a:latin typeface="Arial Rounded MT Bold" panose="020F0704030504030204" pitchFamily="34" charset="0"/>
                </a:rPr>
                <a:t>OSH Division</a:t>
              </a:r>
            </a:p>
            <a:p>
              <a:pPr algn="r"/>
              <a:r>
                <a:rPr lang="en-US" sz="900" b="0" i="1" u="none" dirty="0">
                  <a:solidFill>
                    <a:srgbClr val="012D9A"/>
                  </a:solidFill>
                  <a:latin typeface="Arial Rounded MT Bold" panose="020F0704030504030204" pitchFamily="34" charset="0"/>
                </a:rPr>
                <a:t> Internal Training</a:t>
              </a:r>
              <a:endParaRPr lang="en-US" sz="1400" b="0" i="1" u="none" dirty="0">
                <a:solidFill>
                  <a:schemeClr val="tx2">
                    <a:lumMod val="75000"/>
                  </a:schemeClr>
                </a:solidFill>
                <a:latin typeface="+mj-lt"/>
              </a:endParaRPr>
            </a:p>
          </p:txBody>
        </p:sp>
      </p:grpSp>
    </p:spTree>
    <p:extLst>
      <p:ext uri="{BB962C8B-B14F-4D97-AF65-F5344CB8AC3E}">
        <p14:creationId xmlns:p14="http://schemas.microsoft.com/office/powerpoint/2010/main" val="90875319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43000"/>
            <a:ext cx="3962400" cy="4800601"/>
          </a:xfrm>
        </p:spPr>
        <p:txBody>
          <a:bodyPr/>
          <a:lstStyle>
            <a:lvl1pPr>
              <a:defRPr sz="2800"/>
            </a:lvl1pPr>
            <a:lvl2pPr>
              <a:defRPr sz="2400"/>
            </a:lvl2pPr>
            <a:lvl3pPr>
              <a:defRPr sz="2000"/>
            </a:lvl3pPr>
            <a:lvl4pPr>
              <a:defRPr sz="20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p:nvPr>
        </p:nvSpPr>
        <p:spPr>
          <a:xfrm>
            <a:off x="609600" y="1142999"/>
            <a:ext cx="38100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09600" y="457200"/>
            <a:ext cx="7924800" cy="549275"/>
          </a:xfrm>
        </p:spPr>
        <p:txBody>
          <a:bodyPr/>
          <a:lstStyle/>
          <a:p>
            <a:r>
              <a:rPr lang="en-US" dirty="0"/>
              <a:t>Click to edit Master title style</a:t>
            </a:r>
          </a:p>
        </p:txBody>
      </p:sp>
      <p:sp>
        <p:nvSpPr>
          <p:cNvPr id="8" name="Content Placeholder 8"/>
          <p:cNvSpPr>
            <a:spLocks noGrp="1"/>
          </p:cNvSpPr>
          <p:nvPr>
            <p:ph sz="quarter" idx="11"/>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251774950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43000"/>
            <a:ext cx="3962400" cy="4800601"/>
          </a:xfrm>
        </p:spPr>
        <p:txBody>
          <a:bodyPr/>
          <a:lstStyle>
            <a:lvl1pPr>
              <a:defRPr sz="2800"/>
            </a:lvl1pPr>
            <a:lvl2pPr>
              <a:defRPr sz="2400"/>
            </a:lvl2pPr>
            <a:lvl3pPr>
              <a:defRPr sz="2000"/>
            </a:lvl3pPr>
            <a:lvl4pPr>
              <a:defRPr sz="20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p:nvPr>
        </p:nvSpPr>
        <p:spPr>
          <a:xfrm>
            <a:off x="609600" y="1142999"/>
            <a:ext cx="38100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09600" y="457200"/>
            <a:ext cx="7924800" cy="549275"/>
          </a:xfrm>
        </p:spPr>
        <p:txBody>
          <a:bodyPr/>
          <a:lstStyle/>
          <a:p>
            <a:r>
              <a:rPr lang="en-US" dirty="0"/>
              <a:t>Click to edit Master title style</a:t>
            </a:r>
          </a:p>
        </p:txBody>
      </p:sp>
      <p:sp>
        <p:nvSpPr>
          <p:cNvPr id="8" name="Content Placeholder 8"/>
          <p:cNvSpPr>
            <a:spLocks noGrp="1"/>
          </p:cNvSpPr>
          <p:nvPr>
            <p:ph sz="quarter" idx="11"/>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424610144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43000"/>
            <a:ext cx="3962400" cy="4800601"/>
          </a:xfrm>
        </p:spPr>
        <p:txBody>
          <a:bodyPr/>
          <a:lstStyle>
            <a:lvl1pPr>
              <a:defRPr sz="2800"/>
            </a:lvl1pPr>
            <a:lvl2pPr>
              <a:defRPr sz="2400"/>
            </a:lvl2pPr>
            <a:lvl3pPr>
              <a:defRPr sz="2000"/>
            </a:lvl3pPr>
            <a:lvl4pPr>
              <a:defRPr sz="20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p:nvPr>
        </p:nvSpPr>
        <p:spPr>
          <a:xfrm>
            <a:off x="609600" y="1142999"/>
            <a:ext cx="38100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09600" y="457200"/>
            <a:ext cx="7924800" cy="549275"/>
          </a:xfrm>
        </p:spPr>
        <p:txBody>
          <a:bodyPr/>
          <a:lstStyle/>
          <a:p>
            <a:r>
              <a:rPr lang="en-US" dirty="0"/>
              <a:t>Click to edit Master title style</a:t>
            </a:r>
          </a:p>
        </p:txBody>
      </p:sp>
      <p:sp>
        <p:nvSpPr>
          <p:cNvPr id="8" name="Content Placeholder 8"/>
          <p:cNvSpPr>
            <a:spLocks noGrp="1"/>
          </p:cNvSpPr>
          <p:nvPr>
            <p:ph sz="quarter" idx="11"/>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149048674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43000"/>
            <a:ext cx="3962400" cy="4800601"/>
          </a:xfrm>
        </p:spPr>
        <p:txBody>
          <a:bodyPr/>
          <a:lstStyle>
            <a:lvl1pPr>
              <a:defRPr sz="2800"/>
            </a:lvl1pPr>
            <a:lvl2pPr>
              <a:defRPr sz="2400"/>
            </a:lvl2pPr>
            <a:lvl3pPr>
              <a:defRPr sz="2000"/>
            </a:lvl3pPr>
            <a:lvl4pPr>
              <a:defRPr sz="20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p:nvPr>
        </p:nvSpPr>
        <p:spPr>
          <a:xfrm>
            <a:off x="609600" y="1142999"/>
            <a:ext cx="38100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09600" y="457200"/>
            <a:ext cx="7924800" cy="549275"/>
          </a:xfrm>
        </p:spPr>
        <p:txBody>
          <a:bodyPr/>
          <a:lstStyle/>
          <a:p>
            <a:r>
              <a:rPr lang="en-US" dirty="0"/>
              <a:t>Click to edit Master title style</a:t>
            </a:r>
          </a:p>
        </p:txBody>
      </p:sp>
      <p:sp>
        <p:nvSpPr>
          <p:cNvPr id="8" name="Content Placeholder 8"/>
          <p:cNvSpPr>
            <a:spLocks noGrp="1"/>
          </p:cNvSpPr>
          <p:nvPr>
            <p:ph sz="quarter" idx="11"/>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142895490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43000"/>
            <a:ext cx="3962400" cy="4800601"/>
          </a:xfrm>
        </p:spPr>
        <p:txBody>
          <a:bodyPr/>
          <a:lstStyle>
            <a:lvl1pPr>
              <a:defRPr sz="2800"/>
            </a:lvl1pPr>
            <a:lvl2pPr>
              <a:defRPr sz="2400"/>
            </a:lvl2pPr>
            <a:lvl3pPr>
              <a:defRPr sz="2000"/>
            </a:lvl3pPr>
            <a:lvl4pPr>
              <a:defRPr sz="20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p:nvPr>
        </p:nvSpPr>
        <p:spPr>
          <a:xfrm>
            <a:off x="609600" y="1142999"/>
            <a:ext cx="38100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09600" y="457200"/>
            <a:ext cx="7924800" cy="549275"/>
          </a:xfrm>
        </p:spPr>
        <p:txBody>
          <a:bodyPr/>
          <a:lstStyle/>
          <a:p>
            <a:r>
              <a:rPr lang="en-US" dirty="0"/>
              <a:t>Click to edit Master title style</a:t>
            </a:r>
          </a:p>
        </p:txBody>
      </p:sp>
      <p:sp>
        <p:nvSpPr>
          <p:cNvPr id="8" name="Content Placeholder 8"/>
          <p:cNvSpPr>
            <a:spLocks noGrp="1"/>
          </p:cNvSpPr>
          <p:nvPr>
            <p:ph sz="quarter" idx="11"/>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165554153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43000"/>
            <a:ext cx="3962400" cy="4800601"/>
          </a:xfrm>
        </p:spPr>
        <p:txBody>
          <a:bodyPr/>
          <a:lstStyle>
            <a:lvl1pPr>
              <a:defRPr sz="2800"/>
            </a:lvl1pPr>
            <a:lvl2pPr>
              <a:defRPr sz="2400"/>
            </a:lvl2pPr>
            <a:lvl3pPr>
              <a:defRPr sz="2000"/>
            </a:lvl3pPr>
            <a:lvl4pPr>
              <a:defRPr sz="20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p:nvPr>
        </p:nvSpPr>
        <p:spPr>
          <a:xfrm>
            <a:off x="609600" y="1142999"/>
            <a:ext cx="38100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09600" y="457200"/>
            <a:ext cx="7924800" cy="549275"/>
          </a:xfrm>
        </p:spPr>
        <p:txBody>
          <a:bodyPr/>
          <a:lstStyle/>
          <a:p>
            <a:r>
              <a:rPr lang="en-US" dirty="0"/>
              <a:t>Click to edit Master title style</a:t>
            </a:r>
          </a:p>
        </p:txBody>
      </p:sp>
      <p:sp>
        <p:nvSpPr>
          <p:cNvPr id="8" name="Content Placeholder 8"/>
          <p:cNvSpPr>
            <a:spLocks noGrp="1"/>
          </p:cNvSpPr>
          <p:nvPr>
            <p:ph sz="quarter" idx="11"/>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17487543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43000"/>
            <a:ext cx="3962400" cy="4800601"/>
          </a:xfrm>
        </p:spPr>
        <p:txBody>
          <a:bodyPr/>
          <a:lstStyle>
            <a:lvl1pPr>
              <a:defRPr sz="2800"/>
            </a:lvl1pPr>
            <a:lvl2pPr>
              <a:defRPr sz="2400"/>
            </a:lvl2pPr>
            <a:lvl3pPr>
              <a:defRPr sz="2000"/>
            </a:lvl3pPr>
            <a:lvl4pPr>
              <a:defRPr sz="20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p:nvPr>
        </p:nvSpPr>
        <p:spPr>
          <a:xfrm>
            <a:off x="609600" y="1142999"/>
            <a:ext cx="38100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09600" y="457200"/>
            <a:ext cx="7924800" cy="549275"/>
          </a:xfrm>
        </p:spPr>
        <p:txBody>
          <a:bodyPr/>
          <a:lstStyle/>
          <a:p>
            <a:r>
              <a:rPr lang="en-US" dirty="0"/>
              <a:t>Click to edit Master title style</a:t>
            </a:r>
          </a:p>
        </p:txBody>
      </p:sp>
      <p:sp>
        <p:nvSpPr>
          <p:cNvPr id="8" name="Content Placeholder 8"/>
          <p:cNvSpPr>
            <a:spLocks noGrp="1"/>
          </p:cNvSpPr>
          <p:nvPr>
            <p:ph sz="quarter" idx="11"/>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410921967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43000"/>
            <a:ext cx="3962400" cy="4800601"/>
          </a:xfrm>
        </p:spPr>
        <p:txBody>
          <a:bodyPr/>
          <a:lstStyle>
            <a:lvl1pPr>
              <a:defRPr sz="2800"/>
            </a:lvl1pPr>
            <a:lvl2pPr>
              <a:defRPr sz="2400"/>
            </a:lvl2pPr>
            <a:lvl3pPr>
              <a:defRPr sz="2000"/>
            </a:lvl3pPr>
            <a:lvl4pPr>
              <a:defRPr sz="20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p:nvPr>
        </p:nvSpPr>
        <p:spPr>
          <a:xfrm>
            <a:off x="609600" y="1142999"/>
            <a:ext cx="38100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09600" y="457200"/>
            <a:ext cx="7924800" cy="549275"/>
          </a:xfrm>
        </p:spPr>
        <p:txBody>
          <a:bodyPr/>
          <a:lstStyle/>
          <a:p>
            <a:r>
              <a:rPr lang="en-US" dirty="0"/>
              <a:t>Click to edit Master title style</a:t>
            </a:r>
          </a:p>
        </p:txBody>
      </p:sp>
      <p:sp>
        <p:nvSpPr>
          <p:cNvPr id="8" name="Content Placeholder 8"/>
          <p:cNvSpPr>
            <a:spLocks noGrp="1"/>
          </p:cNvSpPr>
          <p:nvPr>
            <p:ph sz="quarter" idx="11"/>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227789814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43000"/>
            <a:ext cx="3962400" cy="4800601"/>
          </a:xfrm>
        </p:spPr>
        <p:txBody>
          <a:bodyPr/>
          <a:lstStyle>
            <a:lvl1pPr>
              <a:defRPr sz="2800"/>
            </a:lvl1pPr>
            <a:lvl2pPr>
              <a:defRPr sz="2400"/>
            </a:lvl2pPr>
            <a:lvl3pPr>
              <a:defRPr sz="2000"/>
            </a:lvl3pPr>
            <a:lvl4pPr>
              <a:defRPr sz="20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p:nvPr>
        </p:nvSpPr>
        <p:spPr>
          <a:xfrm>
            <a:off x="609600" y="1142999"/>
            <a:ext cx="38100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09600" y="457200"/>
            <a:ext cx="7924800" cy="549275"/>
          </a:xfrm>
        </p:spPr>
        <p:txBody>
          <a:bodyPr/>
          <a:lstStyle/>
          <a:p>
            <a:r>
              <a:rPr lang="en-US" dirty="0"/>
              <a:t>Click to edit Master title style</a:t>
            </a:r>
          </a:p>
        </p:txBody>
      </p:sp>
      <p:sp>
        <p:nvSpPr>
          <p:cNvPr id="8" name="Content Placeholder 8"/>
          <p:cNvSpPr>
            <a:spLocks noGrp="1"/>
          </p:cNvSpPr>
          <p:nvPr>
            <p:ph sz="quarter" idx="11"/>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341260798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43000"/>
            <a:ext cx="3962400" cy="4800601"/>
          </a:xfrm>
        </p:spPr>
        <p:txBody>
          <a:bodyPr/>
          <a:lstStyle>
            <a:lvl1pPr>
              <a:defRPr sz="2800"/>
            </a:lvl1pPr>
            <a:lvl2pPr>
              <a:defRPr sz="2400"/>
            </a:lvl2pPr>
            <a:lvl3pPr>
              <a:defRPr sz="2000"/>
            </a:lvl3pPr>
            <a:lvl4pPr>
              <a:defRPr sz="20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p:nvPr>
        </p:nvSpPr>
        <p:spPr>
          <a:xfrm>
            <a:off x="609600" y="1142999"/>
            <a:ext cx="38100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09600" y="457200"/>
            <a:ext cx="7924800" cy="549275"/>
          </a:xfrm>
        </p:spPr>
        <p:txBody>
          <a:bodyPr/>
          <a:lstStyle/>
          <a:p>
            <a:r>
              <a:rPr lang="en-US" dirty="0"/>
              <a:t>Click to edit Master title style</a:t>
            </a:r>
          </a:p>
        </p:txBody>
      </p:sp>
      <p:sp>
        <p:nvSpPr>
          <p:cNvPr id="8" name="Content Placeholder 8"/>
          <p:cNvSpPr>
            <a:spLocks noGrp="1"/>
          </p:cNvSpPr>
          <p:nvPr>
            <p:ph sz="quarter" idx="11"/>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260960207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dirty="0"/>
              <a:t>Click to edit Master title style</a:t>
            </a:r>
          </a:p>
        </p:txBody>
      </p:sp>
      <p:sp>
        <p:nvSpPr>
          <p:cNvPr id="3" name="Content Placeholder 2"/>
          <p:cNvSpPr>
            <a:spLocks noGrp="1"/>
          </p:cNvSpPr>
          <p:nvPr>
            <p:ph idx="1"/>
          </p:nvPr>
        </p:nvSpPr>
        <p:spPr>
          <a:xfrm>
            <a:off x="609600" y="1219200"/>
            <a:ext cx="8001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0"/>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43884834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43000"/>
            <a:ext cx="3962400" cy="4800601"/>
          </a:xfrm>
        </p:spPr>
        <p:txBody>
          <a:bodyPr/>
          <a:lstStyle>
            <a:lvl1pPr>
              <a:defRPr sz="2800"/>
            </a:lvl1pPr>
            <a:lvl2pPr>
              <a:defRPr sz="2400"/>
            </a:lvl2pPr>
            <a:lvl3pPr>
              <a:defRPr sz="2000"/>
            </a:lvl3pPr>
            <a:lvl4pPr>
              <a:defRPr sz="20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p:nvPr>
        </p:nvSpPr>
        <p:spPr>
          <a:xfrm>
            <a:off x="609600" y="1142999"/>
            <a:ext cx="38100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09600" y="457200"/>
            <a:ext cx="7924800" cy="549275"/>
          </a:xfrm>
        </p:spPr>
        <p:txBody>
          <a:bodyPr/>
          <a:lstStyle/>
          <a:p>
            <a:r>
              <a:rPr lang="en-US" dirty="0"/>
              <a:t>Click to edit Master title style</a:t>
            </a:r>
          </a:p>
        </p:txBody>
      </p:sp>
      <p:sp>
        <p:nvSpPr>
          <p:cNvPr id="8" name="Content Placeholder 8"/>
          <p:cNvSpPr>
            <a:spLocks noGrp="1"/>
          </p:cNvSpPr>
          <p:nvPr>
            <p:ph sz="quarter" idx="11"/>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371104719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43000"/>
            <a:ext cx="3962400" cy="4800601"/>
          </a:xfrm>
        </p:spPr>
        <p:txBody>
          <a:bodyPr/>
          <a:lstStyle>
            <a:lvl1pPr>
              <a:defRPr sz="2800"/>
            </a:lvl1pPr>
            <a:lvl2pPr>
              <a:defRPr sz="2400"/>
            </a:lvl2pPr>
            <a:lvl3pPr>
              <a:defRPr sz="2000"/>
            </a:lvl3pPr>
            <a:lvl4pPr>
              <a:defRPr sz="20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p:nvPr>
        </p:nvSpPr>
        <p:spPr>
          <a:xfrm>
            <a:off x="609600" y="1142999"/>
            <a:ext cx="38100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09600" y="457200"/>
            <a:ext cx="7924800" cy="549275"/>
          </a:xfrm>
        </p:spPr>
        <p:txBody>
          <a:bodyPr/>
          <a:lstStyle/>
          <a:p>
            <a:r>
              <a:rPr lang="en-US" dirty="0"/>
              <a:t>Click to edit Master title style</a:t>
            </a:r>
          </a:p>
        </p:txBody>
      </p:sp>
      <p:sp>
        <p:nvSpPr>
          <p:cNvPr id="8" name="Content Placeholder 8"/>
          <p:cNvSpPr>
            <a:spLocks noGrp="1"/>
          </p:cNvSpPr>
          <p:nvPr>
            <p:ph sz="quarter" idx="11"/>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18039001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43000"/>
            <a:ext cx="3962400" cy="4800601"/>
          </a:xfrm>
        </p:spPr>
        <p:txBody>
          <a:bodyPr/>
          <a:lstStyle>
            <a:lvl1pPr>
              <a:defRPr sz="2800"/>
            </a:lvl1pPr>
            <a:lvl2pPr>
              <a:defRPr sz="2400"/>
            </a:lvl2pPr>
            <a:lvl3pPr>
              <a:defRPr sz="2000"/>
            </a:lvl3pPr>
            <a:lvl4pPr>
              <a:defRPr sz="20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p:nvPr>
        </p:nvSpPr>
        <p:spPr>
          <a:xfrm>
            <a:off x="609600" y="1142999"/>
            <a:ext cx="38100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09600" y="457200"/>
            <a:ext cx="7924800" cy="549275"/>
          </a:xfrm>
        </p:spPr>
        <p:txBody>
          <a:bodyPr/>
          <a:lstStyle/>
          <a:p>
            <a:r>
              <a:rPr lang="en-US" dirty="0"/>
              <a:t>Click to edit Master title style</a:t>
            </a:r>
          </a:p>
        </p:txBody>
      </p:sp>
      <p:sp>
        <p:nvSpPr>
          <p:cNvPr id="8" name="Content Placeholder 8"/>
          <p:cNvSpPr>
            <a:spLocks noGrp="1"/>
          </p:cNvSpPr>
          <p:nvPr>
            <p:ph sz="quarter" idx="11"/>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151771963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5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43000"/>
            <a:ext cx="3962400" cy="4800601"/>
          </a:xfrm>
        </p:spPr>
        <p:txBody>
          <a:bodyPr/>
          <a:lstStyle>
            <a:lvl1pPr>
              <a:defRPr sz="2800"/>
            </a:lvl1pPr>
            <a:lvl2pPr>
              <a:defRPr sz="2400"/>
            </a:lvl2pPr>
            <a:lvl3pPr>
              <a:defRPr sz="2000"/>
            </a:lvl3pPr>
            <a:lvl4pPr>
              <a:defRPr sz="20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p:nvPr>
        </p:nvSpPr>
        <p:spPr>
          <a:xfrm>
            <a:off x="609600" y="1142999"/>
            <a:ext cx="38100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09600" y="457200"/>
            <a:ext cx="7924800" cy="549275"/>
          </a:xfrm>
        </p:spPr>
        <p:txBody>
          <a:bodyPr/>
          <a:lstStyle/>
          <a:p>
            <a:r>
              <a:rPr lang="en-US" dirty="0"/>
              <a:t>Click to edit Master title style</a:t>
            </a:r>
          </a:p>
        </p:txBody>
      </p:sp>
      <p:sp>
        <p:nvSpPr>
          <p:cNvPr id="8" name="Content Placeholder 8"/>
          <p:cNvSpPr>
            <a:spLocks noGrp="1"/>
          </p:cNvSpPr>
          <p:nvPr>
            <p:ph sz="quarter" idx="11"/>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414486834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6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43000"/>
            <a:ext cx="3962400" cy="4800601"/>
          </a:xfrm>
        </p:spPr>
        <p:txBody>
          <a:bodyPr/>
          <a:lstStyle>
            <a:lvl1pPr>
              <a:defRPr sz="2800"/>
            </a:lvl1pPr>
            <a:lvl2pPr>
              <a:defRPr sz="2400"/>
            </a:lvl2pPr>
            <a:lvl3pPr>
              <a:defRPr sz="2000"/>
            </a:lvl3pPr>
            <a:lvl4pPr>
              <a:defRPr sz="20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p:nvPr>
        </p:nvSpPr>
        <p:spPr>
          <a:xfrm>
            <a:off x="609600" y="1142999"/>
            <a:ext cx="38100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09600" y="457200"/>
            <a:ext cx="7924800" cy="549275"/>
          </a:xfrm>
        </p:spPr>
        <p:txBody>
          <a:bodyPr/>
          <a:lstStyle/>
          <a:p>
            <a:r>
              <a:rPr lang="en-US" dirty="0"/>
              <a:t>Click to edit Master title style</a:t>
            </a:r>
          </a:p>
        </p:txBody>
      </p:sp>
      <p:sp>
        <p:nvSpPr>
          <p:cNvPr id="8" name="Content Placeholder 8"/>
          <p:cNvSpPr>
            <a:spLocks noGrp="1"/>
          </p:cNvSpPr>
          <p:nvPr>
            <p:ph sz="quarter" idx="11"/>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231599164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43000"/>
            <a:ext cx="3962400" cy="4800601"/>
          </a:xfrm>
        </p:spPr>
        <p:txBody>
          <a:bodyPr/>
          <a:lstStyle>
            <a:lvl1pPr>
              <a:defRPr sz="2800"/>
            </a:lvl1pPr>
            <a:lvl2pPr>
              <a:defRPr sz="2400"/>
            </a:lvl2pPr>
            <a:lvl3pPr>
              <a:defRPr sz="2000"/>
            </a:lvl3pPr>
            <a:lvl4pPr>
              <a:defRPr sz="20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p:nvPr>
        </p:nvSpPr>
        <p:spPr>
          <a:xfrm>
            <a:off x="609600" y="1142999"/>
            <a:ext cx="38100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09600" y="457200"/>
            <a:ext cx="7924800" cy="549275"/>
          </a:xfrm>
        </p:spPr>
        <p:txBody>
          <a:bodyPr/>
          <a:lstStyle/>
          <a:p>
            <a:r>
              <a:rPr lang="en-US" dirty="0"/>
              <a:t>Click to edit Master title style</a:t>
            </a:r>
          </a:p>
        </p:txBody>
      </p:sp>
      <p:sp>
        <p:nvSpPr>
          <p:cNvPr id="8" name="Content Placeholder 8"/>
          <p:cNvSpPr>
            <a:spLocks noGrp="1"/>
          </p:cNvSpPr>
          <p:nvPr>
            <p:ph sz="quarter" idx="11"/>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85201181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8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43000"/>
            <a:ext cx="3962400" cy="4800601"/>
          </a:xfrm>
        </p:spPr>
        <p:txBody>
          <a:bodyPr/>
          <a:lstStyle>
            <a:lvl1pPr>
              <a:defRPr sz="2800"/>
            </a:lvl1pPr>
            <a:lvl2pPr>
              <a:defRPr sz="2400"/>
            </a:lvl2pPr>
            <a:lvl3pPr>
              <a:defRPr sz="2000"/>
            </a:lvl3pPr>
            <a:lvl4pPr>
              <a:defRPr sz="20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p:nvPr>
        </p:nvSpPr>
        <p:spPr>
          <a:xfrm>
            <a:off x="609600" y="1142999"/>
            <a:ext cx="38100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09600" y="457200"/>
            <a:ext cx="7924800" cy="549275"/>
          </a:xfrm>
        </p:spPr>
        <p:txBody>
          <a:bodyPr/>
          <a:lstStyle/>
          <a:p>
            <a:r>
              <a:rPr lang="en-US" dirty="0"/>
              <a:t>Click to edit Master title style</a:t>
            </a:r>
          </a:p>
        </p:txBody>
      </p:sp>
      <p:sp>
        <p:nvSpPr>
          <p:cNvPr id="8" name="Content Placeholder 8"/>
          <p:cNvSpPr>
            <a:spLocks noGrp="1"/>
          </p:cNvSpPr>
          <p:nvPr>
            <p:ph sz="quarter" idx="11"/>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317765316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9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43000"/>
            <a:ext cx="3962400" cy="4800601"/>
          </a:xfrm>
        </p:spPr>
        <p:txBody>
          <a:bodyPr/>
          <a:lstStyle>
            <a:lvl1pPr>
              <a:defRPr sz="2800"/>
            </a:lvl1pPr>
            <a:lvl2pPr>
              <a:defRPr sz="2400"/>
            </a:lvl2pPr>
            <a:lvl3pPr>
              <a:defRPr sz="2000"/>
            </a:lvl3pPr>
            <a:lvl4pPr>
              <a:defRPr sz="20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p:nvPr>
        </p:nvSpPr>
        <p:spPr>
          <a:xfrm>
            <a:off x="609600" y="1142999"/>
            <a:ext cx="38100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09600" y="457200"/>
            <a:ext cx="7924800" cy="549275"/>
          </a:xfrm>
        </p:spPr>
        <p:txBody>
          <a:bodyPr/>
          <a:lstStyle/>
          <a:p>
            <a:r>
              <a:rPr lang="en-US" dirty="0"/>
              <a:t>Click to edit Master title style</a:t>
            </a:r>
          </a:p>
        </p:txBody>
      </p:sp>
      <p:sp>
        <p:nvSpPr>
          <p:cNvPr id="8" name="Content Placeholder 8"/>
          <p:cNvSpPr>
            <a:spLocks noGrp="1"/>
          </p:cNvSpPr>
          <p:nvPr>
            <p:ph sz="quarter" idx="11"/>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240969221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0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43000"/>
            <a:ext cx="3962400" cy="4800601"/>
          </a:xfrm>
        </p:spPr>
        <p:txBody>
          <a:bodyPr/>
          <a:lstStyle>
            <a:lvl1pPr>
              <a:defRPr sz="2800"/>
            </a:lvl1pPr>
            <a:lvl2pPr>
              <a:defRPr sz="2400"/>
            </a:lvl2pPr>
            <a:lvl3pPr>
              <a:defRPr sz="2000"/>
            </a:lvl3pPr>
            <a:lvl4pPr>
              <a:defRPr sz="20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p:nvPr>
        </p:nvSpPr>
        <p:spPr>
          <a:xfrm>
            <a:off x="609600" y="1142999"/>
            <a:ext cx="38100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09600" y="457200"/>
            <a:ext cx="7924800" cy="549275"/>
          </a:xfrm>
        </p:spPr>
        <p:txBody>
          <a:bodyPr/>
          <a:lstStyle/>
          <a:p>
            <a:r>
              <a:rPr lang="en-US" dirty="0"/>
              <a:t>Click to edit Master title style</a:t>
            </a:r>
          </a:p>
        </p:txBody>
      </p:sp>
      <p:sp>
        <p:nvSpPr>
          <p:cNvPr id="8" name="Content Placeholder 8"/>
          <p:cNvSpPr>
            <a:spLocks noGrp="1"/>
          </p:cNvSpPr>
          <p:nvPr>
            <p:ph sz="quarter" idx="11"/>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10194977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43000"/>
            <a:ext cx="3962400" cy="4800601"/>
          </a:xfrm>
        </p:spPr>
        <p:txBody>
          <a:bodyPr/>
          <a:lstStyle>
            <a:lvl1pPr>
              <a:defRPr sz="2800"/>
            </a:lvl1pPr>
            <a:lvl2pPr>
              <a:defRPr sz="2400"/>
            </a:lvl2pPr>
            <a:lvl3pPr>
              <a:defRPr sz="2000"/>
            </a:lvl3pPr>
            <a:lvl4pPr>
              <a:defRPr sz="20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p:nvPr>
        </p:nvSpPr>
        <p:spPr>
          <a:xfrm>
            <a:off x="609600" y="1142999"/>
            <a:ext cx="38100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09600" y="457200"/>
            <a:ext cx="7924800" cy="549275"/>
          </a:xfrm>
        </p:spPr>
        <p:txBody>
          <a:bodyPr/>
          <a:lstStyle/>
          <a:p>
            <a:r>
              <a:rPr lang="en-US" dirty="0"/>
              <a:t>Click to edit Master title style</a:t>
            </a:r>
          </a:p>
        </p:txBody>
      </p:sp>
      <p:sp>
        <p:nvSpPr>
          <p:cNvPr id="8" name="Content Placeholder 8"/>
          <p:cNvSpPr>
            <a:spLocks noGrp="1"/>
          </p:cNvSpPr>
          <p:nvPr>
            <p:ph sz="quarter" idx="11"/>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92892311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982188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43000"/>
            <a:ext cx="3962400" cy="4800601"/>
          </a:xfrm>
        </p:spPr>
        <p:txBody>
          <a:bodyPr/>
          <a:lstStyle>
            <a:lvl1pPr>
              <a:defRPr sz="2800"/>
            </a:lvl1pPr>
            <a:lvl2pPr>
              <a:defRPr sz="2400"/>
            </a:lvl2pPr>
            <a:lvl3pPr>
              <a:defRPr sz="2000"/>
            </a:lvl3pPr>
            <a:lvl4pPr>
              <a:defRPr sz="20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p:nvPr>
        </p:nvSpPr>
        <p:spPr>
          <a:xfrm>
            <a:off x="609600" y="1142999"/>
            <a:ext cx="38100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09600" y="457200"/>
            <a:ext cx="7924800" cy="549275"/>
          </a:xfrm>
        </p:spPr>
        <p:txBody>
          <a:bodyPr/>
          <a:lstStyle/>
          <a:p>
            <a:r>
              <a:rPr lang="en-US" dirty="0"/>
              <a:t>Click to edit Master title style</a:t>
            </a:r>
          </a:p>
        </p:txBody>
      </p:sp>
      <p:sp>
        <p:nvSpPr>
          <p:cNvPr id="8" name="Content Placeholder 8"/>
          <p:cNvSpPr>
            <a:spLocks noGrp="1"/>
          </p:cNvSpPr>
          <p:nvPr>
            <p:ph sz="quarter" idx="11"/>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325459042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43000"/>
            <a:ext cx="3962400" cy="4800601"/>
          </a:xfrm>
        </p:spPr>
        <p:txBody>
          <a:bodyPr/>
          <a:lstStyle>
            <a:lvl1pPr>
              <a:defRPr sz="2800"/>
            </a:lvl1pPr>
            <a:lvl2pPr>
              <a:defRPr sz="2400"/>
            </a:lvl2pPr>
            <a:lvl3pPr>
              <a:defRPr sz="2000"/>
            </a:lvl3pPr>
            <a:lvl4pPr>
              <a:defRPr sz="20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p:nvPr>
        </p:nvSpPr>
        <p:spPr>
          <a:xfrm>
            <a:off x="609600" y="1142999"/>
            <a:ext cx="38100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09600" y="457200"/>
            <a:ext cx="7924800" cy="549275"/>
          </a:xfrm>
        </p:spPr>
        <p:txBody>
          <a:bodyPr/>
          <a:lstStyle/>
          <a:p>
            <a:r>
              <a:rPr lang="en-US" dirty="0"/>
              <a:t>Click to edit Master title style</a:t>
            </a:r>
          </a:p>
        </p:txBody>
      </p:sp>
      <p:sp>
        <p:nvSpPr>
          <p:cNvPr id="8" name="Content Placeholder 8"/>
          <p:cNvSpPr>
            <a:spLocks noGrp="1"/>
          </p:cNvSpPr>
          <p:nvPr>
            <p:ph sz="quarter" idx="11"/>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320650600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4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43000"/>
            <a:ext cx="3962400" cy="4800601"/>
          </a:xfrm>
        </p:spPr>
        <p:txBody>
          <a:bodyPr/>
          <a:lstStyle>
            <a:lvl1pPr>
              <a:defRPr sz="2800"/>
            </a:lvl1pPr>
            <a:lvl2pPr>
              <a:defRPr sz="2400"/>
            </a:lvl2pPr>
            <a:lvl3pPr>
              <a:defRPr sz="2000"/>
            </a:lvl3pPr>
            <a:lvl4pPr>
              <a:defRPr sz="20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p:nvPr>
        </p:nvSpPr>
        <p:spPr>
          <a:xfrm>
            <a:off x="609600" y="1142999"/>
            <a:ext cx="38100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09600" y="457200"/>
            <a:ext cx="7924800" cy="549275"/>
          </a:xfrm>
        </p:spPr>
        <p:txBody>
          <a:bodyPr/>
          <a:lstStyle/>
          <a:p>
            <a:r>
              <a:rPr lang="en-US" dirty="0"/>
              <a:t>Click to edit Master title style</a:t>
            </a:r>
          </a:p>
        </p:txBody>
      </p:sp>
      <p:sp>
        <p:nvSpPr>
          <p:cNvPr id="8" name="Content Placeholder 8"/>
          <p:cNvSpPr>
            <a:spLocks noGrp="1"/>
          </p:cNvSpPr>
          <p:nvPr>
            <p:ph sz="quarter" idx="11"/>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320365226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309001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5190247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4002526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404765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533400"/>
            <a:ext cx="2114550" cy="5287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533400"/>
            <a:ext cx="6191250" cy="5287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456133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38818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43000"/>
            <a:ext cx="3962400" cy="4800601"/>
          </a:xfrm>
        </p:spPr>
        <p:txBody>
          <a:bodyPr/>
          <a:lstStyle>
            <a:lvl1pPr>
              <a:defRPr sz="2800"/>
            </a:lvl1pPr>
            <a:lvl2pPr>
              <a:defRPr sz="2400"/>
            </a:lvl2pPr>
            <a:lvl3pPr>
              <a:defRPr sz="2000"/>
            </a:lvl3pPr>
            <a:lvl4pPr>
              <a:defRPr sz="20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p:nvPr>
        </p:nvSpPr>
        <p:spPr>
          <a:xfrm>
            <a:off x="609600" y="1142999"/>
            <a:ext cx="38100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09600" y="457200"/>
            <a:ext cx="7924800" cy="549275"/>
          </a:xfrm>
        </p:spPr>
        <p:txBody>
          <a:bodyPr/>
          <a:lstStyle/>
          <a:p>
            <a:r>
              <a:rPr lang="en-US" dirty="0"/>
              <a:t>Click to edit Master title style</a:t>
            </a:r>
          </a:p>
        </p:txBody>
      </p:sp>
      <p:sp>
        <p:nvSpPr>
          <p:cNvPr id="8" name="Content Placeholder 8"/>
          <p:cNvSpPr>
            <a:spLocks noGrp="1"/>
          </p:cNvSpPr>
          <p:nvPr>
            <p:ph sz="quarter" idx="11"/>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420914210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gray">
          <a:xfrm>
            <a:off x="609600" y="457200"/>
            <a:ext cx="7924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6038" tIns="0" rIns="46038" bIns="0" numCol="1" anchor="t" anchorCtr="0" compatLnSpc="1">
            <a:prstTxWarp prst="textNoShape">
              <a:avLst/>
            </a:prstTxWarp>
            <a:spAutoFit/>
          </a:bodyPr>
          <a:lstStyle/>
          <a:p>
            <a:pPr lvl="0"/>
            <a:r>
              <a:rPr lang="en-US" altLang="en-US"/>
              <a:t>Title of Slide in Caps &amp; Lower Case</a:t>
            </a:r>
          </a:p>
        </p:txBody>
      </p:sp>
      <p:sp>
        <p:nvSpPr>
          <p:cNvPr id="1048" name="Line 24"/>
          <p:cNvSpPr>
            <a:spLocks noChangeShapeType="1"/>
          </p:cNvSpPr>
          <p:nvPr userDrawn="1"/>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a:defRPr/>
            </a:pPr>
            <a:endParaRPr lang="en-US"/>
          </a:p>
        </p:txBody>
      </p:sp>
      <p:sp>
        <p:nvSpPr>
          <p:cNvPr id="1049" name="Line 25"/>
          <p:cNvSpPr>
            <a:spLocks noChangeShapeType="1"/>
          </p:cNvSpPr>
          <p:nvPr userDrawn="1"/>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a:defRPr/>
            </a:pPr>
            <a:endParaRPr lang="en-US" dirty="0"/>
          </a:p>
        </p:txBody>
      </p:sp>
      <p:sp>
        <p:nvSpPr>
          <p:cNvPr id="1029" name="Rectangle 28"/>
          <p:cNvSpPr>
            <a:spLocks noGrp="1" noChangeArrowheads="1"/>
          </p:cNvSpPr>
          <p:nvPr>
            <p:ph type="body" idx="1"/>
          </p:nvPr>
        </p:nvSpPr>
        <p:spPr bwMode="auto">
          <a:xfrm>
            <a:off x="609600" y="1295400"/>
            <a:ext cx="8001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4" name="TextBox 13"/>
          <p:cNvSpPr txBox="1"/>
          <p:nvPr userDrawn="1"/>
        </p:nvSpPr>
        <p:spPr>
          <a:xfrm>
            <a:off x="6365875" y="6186071"/>
            <a:ext cx="2168525" cy="276225"/>
          </a:xfrm>
          <a:prstGeom prst="rect">
            <a:avLst/>
          </a:prstGeom>
          <a:noFill/>
        </p:spPr>
        <p:txBody>
          <a:bodyPr wrap="none">
            <a:spAutoFit/>
          </a:bodyPr>
          <a:lstStyle/>
          <a:p>
            <a:pPr>
              <a:defRPr/>
            </a:pPr>
            <a:r>
              <a:rPr lang="en-US" sz="1200" u="none" baseline="0" dirty="0">
                <a:solidFill>
                  <a:srgbClr val="012D9A"/>
                </a:solidFill>
                <a:latin typeface="+mn-lt"/>
              </a:rPr>
              <a:t>For Public Officials’ Use Only</a:t>
            </a:r>
          </a:p>
        </p:txBody>
      </p:sp>
      <p:grpSp>
        <p:nvGrpSpPr>
          <p:cNvPr id="15" name="Group 14"/>
          <p:cNvGrpSpPr/>
          <p:nvPr userDrawn="1"/>
        </p:nvGrpSpPr>
        <p:grpSpPr>
          <a:xfrm>
            <a:off x="228599" y="6049962"/>
            <a:ext cx="2113056" cy="731838"/>
            <a:chOff x="2743200" y="3581401"/>
            <a:chExt cx="1910883" cy="603968"/>
          </a:xfrm>
        </p:grpSpPr>
        <p:pic>
          <p:nvPicPr>
            <p:cNvPr id="16" name="Picture 15"/>
            <p:cNvPicPr>
              <a:picLocks noChangeAspect="1"/>
            </p:cNvPicPr>
            <p:nvPr userDrawn="1"/>
          </p:nvPicPr>
          <p:blipFill>
            <a:blip r:embed="rId35"/>
            <a:stretch>
              <a:fillRect/>
            </a:stretch>
          </p:blipFill>
          <p:spPr>
            <a:xfrm>
              <a:off x="2743200" y="3581401"/>
              <a:ext cx="1318811" cy="603968"/>
            </a:xfrm>
            <a:prstGeom prst="rect">
              <a:avLst/>
            </a:prstGeom>
          </p:spPr>
        </p:pic>
        <p:sp>
          <p:nvSpPr>
            <p:cNvPr id="17" name="TextBox 16"/>
            <p:cNvSpPr txBox="1"/>
            <p:nvPr userDrawn="1"/>
          </p:nvSpPr>
          <p:spPr>
            <a:xfrm>
              <a:off x="3501203" y="3803096"/>
              <a:ext cx="1152880" cy="369332"/>
            </a:xfrm>
            <a:prstGeom prst="rect">
              <a:avLst/>
            </a:prstGeom>
            <a:noFill/>
          </p:spPr>
          <p:txBody>
            <a:bodyPr wrap="none" rtlCol="0">
              <a:spAutoFit/>
            </a:bodyPr>
            <a:lstStyle/>
            <a:p>
              <a:pPr algn="r"/>
              <a:r>
                <a:rPr lang="en-US" sz="900" b="0" i="1" u="none" dirty="0">
                  <a:solidFill>
                    <a:srgbClr val="012D9A"/>
                  </a:solidFill>
                  <a:latin typeface="Arial Rounded MT Bold" panose="020F0704030504030204" pitchFamily="34" charset="0"/>
                </a:rPr>
                <a:t>OSH Division</a:t>
              </a:r>
            </a:p>
            <a:p>
              <a:pPr algn="r"/>
              <a:r>
                <a:rPr lang="en-US" sz="900" b="0" i="1" u="none" dirty="0">
                  <a:solidFill>
                    <a:srgbClr val="012D9A"/>
                  </a:solidFill>
                  <a:latin typeface="Arial Rounded MT Bold" panose="020F0704030504030204" pitchFamily="34" charset="0"/>
                </a:rPr>
                <a:t> Internal Training</a:t>
              </a:r>
              <a:endParaRPr lang="en-US" sz="1400" b="0" i="1" u="none" dirty="0">
                <a:solidFill>
                  <a:schemeClr val="tx2">
                    <a:lumMod val="75000"/>
                  </a:schemeClr>
                </a:solidFill>
                <a:latin typeface="+mj-lt"/>
              </a:endParaRPr>
            </a:p>
          </p:txBody>
        </p:sp>
      </p:grpSp>
    </p:spTree>
  </p:cSld>
  <p:clrMap bg1="lt1" tx1="dk1" bg2="lt2" tx2="dk2" accent1="accent1" accent2="accent2" accent3="accent3" accent4="accent4" accent5="accent5" accent6="accent6" hlink="hlink" folHlink="folHlink"/>
  <p:sldLayoutIdLst>
    <p:sldLayoutId id="2147483975" r:id="rId1"/>
    <p:sldLayoutId id="2147483967" r:id="rId2"/>
    <p:sldLayoutId id="2147483968" r:id="rId3"/>
    <p:sldLayoutId id="2147483969" r:id="rId4"/>
    <p:sldLayoutId id="2147483970" r:id="rId5"/>
    <p:sldLayoutId id="2147483971" r:id="rId6"/>
    <p:sldLayoutId id="2147483972" r:id="rId7"/>
    <p:sldLayoutId id="2147483974"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3986" r:id="rId19"/>
    <p:sldLayoutId id="2147483987" r:id="rId20"/>
    <p:sldLayoutId id="2147483988" r:id="rId21"/>
    <p:sldLayoutId id="2147483989" r:id="rId22"/>
    <p:sldLayoutId id="2147483990" r:id="rId23"/>
    <p:sldLayoutId id="2147483991" r:id="rId24"/>
    <p:sldLayoutId id="2147483992" r:id="rId25"/>
    <p:sldLayoutId id="2147483993" r:id="rId26"/>
    <p:sldLayoutId id="2147483994" r:id="rId27"/>
    <p:sldLayoutId id="2147483995" r:id="rId28"/>
    <p:sldLayoutId id="2147483996" r:id="rId29"/>
    <p:sldLayoutId id="2147483997" r:id="rId30"/>
    <p:sldLayoutId id="2147483998" r:id="rId31"/>
    <p:sldLayoutId id="2147483999" r:id="rId32"/>
    <p:sldLayoutId id="2147484000" r:id="rId33"/>
  </p:sldLayoutIdLst>
  <p:transition/>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4.xml"/><Relationship Id="rId1" Type="http://schemas.openxmlformats.org/officeDocument/2006/relationships/slideLayout" Target="../slideLayouts/slideLayout33.xml"/><Relationship Id="rId4" Type="http://schemas.openxmlformats.org/officeDocument/2006/relationships/image" Target="../media/image38.png"/></Relationships>
</file>

<file path=ppt/slides/_rels/slide108.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6.xm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481.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3" Type="http://schemas.openxmlformats.org/officeDocument/2006/relationships/image" Target="../media/image491.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9.xml"/><Relationship Id="rId1" Type="http://schemas.openxmlformats.org/officeDocument/2006/relationships/slideLayout" Target="../slideLayouts/slideLayout9.xml"/><Relationship Id="rId4" Type="http://schemas.openxmlformats.org/officeDocument/2006/relationships/image" Target="../media/image69.png"/></Relationships>
</file>

<file path=ppt/slides/_rels/slide153.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7.xml"/><Relationship Id="rId1" Type="http://schemas.openxmlformats.org/officeDocument/2006/relationships/slideLayout" Target="../slideLayouts/slideLayout9.xml"/><Relationship Id="rId4" Type="http://schemas.openxmlformats.org/officeDocument/2006/relationships/image" Target="../media/image72.png"/></Relationships>
</file>

<file path=ppt/slides/_rels/slide162.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640.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690.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630.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8.xml"/><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0.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5.xml"/><Relationship Id="rId1" Type="http://schemas.openxmlformats.org/officeDocument/2006/relationships/slideLayout" Target="../slideLayouts/slideLayout8.xml"/></Relationships>
</file>

<file path=ppt/slides/_rels/slide1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6.xml"/><Relationship Id="rId1" Type="http://schemas.openxmlformats.org/officeDocument/2006/relationships/slideLayout" Target="../slideLayouts/slideLayout33.xml"/></Relationships>
</file>

<file path=ppt/slides/_rels/slide1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7.xml"/><Relationship Id="rId1" Type="http://schemas.openxmlformats.org/officeDocument/2006/relationships/slideLayout" Target="../slideLayouts/slideLayout8.xml"/></Relationships>
</file>

<file path=ppt/slides/_rels/slide1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8.xml"/><Relationship Id="rId1" Type="http://schemas.openxmlformats.org/officeDocument/2006/relationships/slideLayout" Target="../slideLayouts/slideLayout8.xml"/></Relationships>
</file>

<file path=ppt/slides/_rels/slide1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9.xml"/><Relationship Id="rId1" Type="http://schemas.openxmlformats.org/officeDocument/2006/relationships/slideLayout" Target="../slideLayouts/slideLayout8.xml"/></Relationships>
</file>

<file path=ppt/slides/_rels/slide18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0.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1.xml"/><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2.xml"/><Relationship Id="rId1" Type="http://schemas.openxmlformats.org/officeDocument/2006/relationships/slideLayout" Target="../slideLayouts/slideLayout8.xml"/></Relationships>
</file>

<file path=ppt/slides/_rels/slide1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3.xml"/><Relationship Id="rId1" Type="http://schemas.openxmlformats.org/officeDocument/2006/relationships/slideLayout" Target="../slideLayouts/slideLayout8.xml"/></Relationships>
</file>

<file path=ppt/slides/_rels/slide19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4.xml"/><Relationship Id="rId1" Type="http://schemas.openxmlformats.org/officeDocument/2006/relationships/slideLayout" Target="../slideLayouts/slideLayout8.xml"/></Relationships>
</file>

<file path=ppt/slides/_rels/slide1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5.xml"/><Relationship Id="rId1" Type="http://schemas.openxmlformats.org/officeDocument/2006/relationships/slideLayout" Target="../slideLayouts/slideLayout8.xml"/></Relationships>
</file>

<file path=ppt/slides/_rels/slide1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6.xml"/><Relationship Id="rId1" Type="http://schemas.openxmlformats.org/officeDocument/2006/relationships/slideLayout" Target="../slideLayouts/slideLayout8.xml"/></Relationships>
</file>

<file path=ppt/slides/_rels/slide19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7.xml"/><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8.xml"/><Relationship Id="rId1" Type="http://schemas.openxmlformats.org/officeDocument/2006/relationships/slideLayout" Target="../slideLayouts/slideLayout8.xml"/></Relationships>
</file>

<file path=ppt/slides/_rels/slide19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9.xml"/><Relationship Id="rId1" Type="http://schemas.openxmlformats.org/officeDocument/2006/relationships/slideLayout" Target="../slideLayouts/slideLayout8.xml"/></Relationships>
</file>

<file path=ppt/slides/_rels/slide19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0.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www.osha.gov/dts/osta/otm/otm_toc.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cdc.gov/niosh/docs/77-173/" TargetMode="External"/><Relationship Id="rId4" Type="http://schemas.openxmlformats.org/officeDocument/2006/relationships/hyperlink" Target="https://www.osha.gov/dts/chemicalsampling/toc/toc_chemsamp.html"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1.xml"/><Relationship Id="rId1" Type="http://schemas.openxmlformats.org/officeDocument/2006/relationships/slideLayout" Target="../slideLayouts/slideLayout8.xml"/></Relationships>
</file>

<file path=ppt/slides/_rels/slide20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2.xml"/><Relationship Id="rId1" Type="http://schemas.openxmlformats.org/officeDocument/2006/relationships/slideLayout" Target="../slideLayouts/slideLayout8.xml"/></Relationships>
</file>

<file path=ppt/slides/_rels/slide20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93.xml"/><Relationship Id="rId1" Type="http://schemas.openxmlformats.org/officeDocument/2006/relationships/slideLayout" Target="../slideLayouts/slideLayout8.xml"/></Relationships>
</file>

<file path=ppt/slides/_rels/slide2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4.xml"/><Relationship Id="rId1" Type="http://schemas.openxmlformats.org/officeDocument/2006/relationships/slideLayout" Target="../slideLayouts/slideLayout8.xml"/></Relationships>
</file>

<file path=ppt/slides/_rels/slide20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5.xml"/><Relationship Id="rId1" Type="http://schemas.openxmlformats.org/officeDocument/2006/relationships/slideLayout" Target="../slideLayouts/slideLayout8.xml"/></Relationships>
</file>

<file path=ppt/slides/_rels/slide20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6.xml"/><Relationship Id="rId1" Type="http://schemas.openxmlformats.org/officeDocument/2006/relationships/slideLayout" Target="../slideLayouts/slideLayout8.xml"/></Relationships>
</file>

<file path=ppt/slides/_rels/slide20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97.xml"/><Relationship Id="rId1" Type="http://schemas.openxmlformats.org/officeDocument/2006/relationships/slideLayout" Target="../slideLayouts/slideLayout8.xml"/></Relationships>
</file>

<file path=ppt/slides/_rels/slide2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1170.png"/><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8.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8.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1.xml"/></Relationships>
</file>

<file path=ppt/slides/_rels/slide8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4.xml"/><Relationship Id="rId1" Type="http://schemas.openxmlformats.org/officeDocument/2006/relationships/slideLayout" Target="../slideLayouts/slideLayout32.xml"/><Relationship Id="rId4" Type="http://schemas.openxmlformats.org/officeDocument/2006/relationships/image" Target="../media/image23.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978224"/>
            <a:ext cx="7696200" cy="1314462"/>
          </a:xfrm>
        </p:spPr>
        <p:txBody>
          <a:bodyPr/>
          <a:lstStyle/>
          <a:p>
            <a:r>
              <a:rPr lang="en-US" altLang="en-US" sz="4000" dirty="0"/>
              <a:t>N.C Department of Labor </a:t>
            </a:r>
            <a:br>
              <a:rPr lang="en-US" altLang="en-US" sz="4000" dirty="0"/>
            </a:br>
            <a:r>
              <a:rPr lang="en-US" altLang="en-US" sz="4000" dirty="0"/>
              <a:t>OSH Division</a:t>
            </a:r>
          </a:p>
        </p:txBody>
      </p:sp>
      <p:sp>
        <p:nvSpPr>
          <p:cNvPr id="3075" name="Rectangle 3"/>
          <p:cNvSpPr>
            <a:spLocks noGrp="1" noChangeArrowheads="1"/>
          </p:cNvSpPr>
          <p:nvPr>
            <p:ph type="subTitle" idx="1"/>
          </p:nvPr>
        </p:nvSpPr>
        <p:spPr>
          <a:xfrm>
            <a:off x="3276600" y="3198073"/>
            <a:ext cx="5715000" cy="514243"/>
          </a:xfrm>
        </p:spPr>
        <p:txBody>
          <a:bodyPr/>
          <a:lstStyle/>
          <a:p>
            <a:r>
              <a:rPr lang="en-US" altLang="en-US" dirty="0"/>
              <a:t> </a:t>
            </a:r>
            <a:r>
              <a:rPr lang="en-US" altLang="en-US" b="1" i="1" dirty="0"/>
              <a:t>Sampling and Analysis</a:t>
            </a:r>
          </a:p>
        </p:txBody>
      </p:sp>
      <p:sp>
        <p:nvSpPr>
          <p:cNvPr id="3076" name="Rectangle 4"/>
          <p:cNvSpPr>
            <a:spLocks noChangeArrowheads="1"/>
          </p:cNvSpPr>
          <p:nvPr/>
        </p:nvSpPr>
        <p:spPr bwMode="auto">
          <a:xfrm>
            <a:off x="685800" y="5573022"/>
            <a:ext cx="7924800" cy="33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550" tIns="41275" rIns="82550" bIns="41275" anchor="ct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a:lnSpc>
                <a:spcPct val="110000"/>
              </a:lnSpc>
              <a:buClr>
                <a:srgbClr val="910046"/>
              </a:buClr>
              <a:buSzPct val="84000"/>
              <a:buFont typeface="Wingdings" panose="05000000000000000000" pitchFamily="2" charset="2"/>
              <a:buNone/>
            </a:pPr>
            <a:r>
              <a:rPr lang="en-US" altLang="en-US" sz="1600" b="1" u="none" dirty="0">
                <a:solidFill>
                  <a:srgbClr val="012D9A"/>
                </a:solidFill>
                <a:latin typeface="Arial" panose="020B0604020202020204" pitchFamily="34" charset="0"/>
              </a:rPr>
              <a:t>Presented by</a:t>
            </a:r>
            <a:r>
              <a:rPr lang="en-US" altLang="en-US" sz="1600" u="none" dirty="0">
                <a:solidFill>
                  <a:srgbClr val="777777"/>
                </a:solidFill>
                <a:latin typeface="Arial" panose="020B0604020202020204" pitchFamily="34" charset="0"/>
              </a:rPr>
              <a:t>: ETTA Bureau, (919) 707-7876</a:t>
            </a:r>
          </a:p>
        </p:txBody>
      </p:sp>
    </p:spTree>
    <p:extLst>
      <p:ext uri="{BB962C8B-B14F-4D97-AF65-F5344CB8AC3E}">
        <p14:creationId xmlns:p14="http://schemas.microsoft.com/office/powerpoint/2010/main" val="30431919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t>Toxicological Classification</a:t>
            </a:r>
          </a:p>
        </p:txBody>
      </p:sp>
      <p:sp>
        <p:nvSpPr>
          <p:cNvPr id="3" name="Content Placeholder 2"/>
          <p:cNvSpPr>
            <a:spLocks noGrp="1"/>
          </p:cNvSpPr>
          <p:nvPr>
            <p:ph idx="1"/>
          </p:nvPr>
        </p:nvSpPr>
        <p:spPr/>
        <p:txBody>
          <a:bodyPr/>
          <a:lstStyle/>
          <a:p>
            <a:pPr marL="0" indent="0">
              <a:buNone/>
            </a:pPr>
            <a:r>
              <a:rPr lang="en-US" dirty="0"/>
              <a:t>Different criteria used throughout the world</a:t>
            </a:r>
          </a:p>
          <a:p>
            <a:pPr marL="0" indent="0">
              <a:buNone/>
            </a:pPr>
            <a:endParaRPr lang="en-US" sz="800" dirty="0"/>
          </a:p>
          <a:p>
            <a:r>
              <a:rPr lang="en-US" sz="2400" dirty="0"/>
              <a:t>Examples:</a:t>
            </a:r>
          </a:p>
          <a:p>
            <a:pPr lvl="1"/>
            <a:r>
              <a:rPr lang="en-US" sz="2000" dirty="0"/>
              <a:t>Acute Toxicity</a:t>
            </a:r>
          </a:p>
          <a:p>
            <a:pPr lvl="1"/>
            <a:r>
              <a:rPr lang="en-US" sz="2000" dirty="0"/>
              <a:t>Asphyxiants</a:t>
            </a:r>
          </a:p>
          <a:p>
            <a:pPr lvl="1"/>
            <a:r>
              <a:rPr lang="en-US" sz="2000" dirty="0"/>
              <a:t>Carcinogens</a:t>
            </a:r>
          </a:p>
          <a:p>
            <a:pPr lvl="1"/>
            <a:r>
              <a:rPr lang="en-US" sz="2000" dirty="0"/>
              <a:t>Chronic Toxicity</a:t>
            </a:r>
          </a:p>
          <a:p>
            <a:pPr lvl="1"/>
            <a:r>
              <a:rPr lang="en-US" sz="2000" dirty="0"/>
              <a:t>Corrosive</a:t>
            </a:r>
          </a:p>
          <a:p>
            <a:pPr lvl="1"/>
            <a:r>
              <a:rPr lang="en-US" sz="2000" dirty="0"/>
              <a:t>Irritation</a:t>
            </a:r>
          </a:p>
          <a:p>
            <a:pPr lvl="1"/>
            <a:r>
              <a:rPr lang="en-US" sz="2000" dirty="0"/>
              <a:t>Mutagens</a:t>
            </a:r>
          </a:p>
          <a:p>
            <a:pPr lvl="1"/>
            <a:r>
              <a:rPr lang="en-US" sz="2000" dirty="0"/>
              <a:t>Reproductive Toxicity</a:t>
            </a:r>
          </a:p>
          <a:p>
            <a:pPr lvl="1"/>
            <a:r>
              <a:rPr lang="en-US" sz="2000" dirty="0"/>
              <a:t>Sensitization</a:t>
            </a:r>
          </a:p>
          <a:p>
            <a:pPr lvl="1"/>
            <a:r>
              <a:rPr lang="en-US" sz="2000" dirty="0"/>
              <a:t>Systemic Poisons</a:t>
            </a:r>
          </a:p>
          <a:p>
            <a:pPr lvl="1"/>
            <a:r>
              <a:rPr lang="en-US" sz="2000" dirty="0"/>
              <a:t>Teratogens</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45391601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23220"/>
          </a:xfrm>
        </p:spPr>
        <p:txBody>
          <a:bodyPr/>
          <a:lstStyle/>
          <a:p>
            <a:r>
              <a:rPr lang="en-US" sz="3400" dirty="0"/>
              <a:t>Day of Sampling – Equipment Checks</a:t>
            </a:r>
          </a:p>
        </p:txBody>
      </p:sp>
      <p:sp>
        <p:nvSpPr>
          <p:cNvPr id="3" name="Content Placeholder 2"/>
          <p:cNvSpPr>
            <a:spLocks noGrp="1"/>
          </p:cNvSpPr>
          <p:nvPr>
            <p:ph idx="1"/>
          </p:nvPr>
        </p:nvSpPr>
        <p:spPr/>
        <p:txBody>
          <a:bodyPr/>
          <a:lstStyle/>
          <a:p>
            <a:r>
              <a:rPr lang="en-US" dirty="0"/>
              <a:t>Field Sampling Worksheet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 y="2286000"/>
            <a:ext cx="7924801" cy="2214928"/>
          </a:xfrm>
          <a:prstGeom prst="rect">
            <a:avLst/>
          </a:prstGeom>
        </p:spPr>
      </p:pic>
    </p:spTree>
    <p:extLst>
      <p:ext uri="{BB962C8B-B14F-4D97-AF65-F5344CB8AC3E}">
        <p14:creationId xmlns:p14="http://schemas.microsoft.com/office/powerpoint/2010/main" val="2406869800"/>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5EC07-9C0D-4CD9-9DAE-A8D972F6FBB8}"/>
              </a:ext>
            </a:extLst>
          </p:cNvPr>
          <p:cNvSpPr>
            <a:spLocks noGrp="1"/>
          </p:cNvSpPr>
          <p:nvPr>
            <p:ph type="title"/>
          </p:nvPr>
        </p:nvSpPr>
        <p:spPr/>
        <p:txBody>
          <a:bodyPr/>
          <a:lstStyle/>
          <a:p>
            <a:r>
              <a:rPr lang="en-US" altLang="en-US" dirty="0"/>
              <a:t>Equipment Checks</a:t>
            </a:r>
            <a:endParaRPr lang="en-US" dirty="0"/>
          </a:p>
        </p:txBody>
      </p:sp>
      <p:sp>
        <p:nvSpPr>
          <p:cNvPr id="3" name="Content Placeholder 2">
            <a:extLst>
              <a:ext uri="{FF2B5EF4-FFF2-40B4-BE49-F238E27FC236}">
                <a16:creationId xmlns:a16="http://schemas.microsoft.com/office/drawing/2014/main" id="{7CCDA2C8-947A-4D61-9114-51EB1094C8E6}"/>
              </a:ext>
            </a:extLst>
          </p:cNvPr>
          <p:cNvSpPr>
            <a:spLocks noGrp="1"/>
          </p:cNvSpPr>
          <p:nvPr>
            <p:ph idx="1"/>
          </p:nvPr>
        </p:nvSpPr>
        <p:spPr/>
        <p:txBody>
          <a:bodyPr/>
          <a:lstStyle/>
          <a:p>
            <a:r>
              <a:rPr lang="en-US" altLang="en-US" dirty="0"/>
              <a:t>Once sampling equipment is placed on employee or area</a:t>
            </a:r>
          </a:p>
          <a:p>
            <a:pPr lvl="1"/>
            <a:r>
              <a:rPr lang="en-US" altLang="en-US" dirty="0"/>
              <a:t>Check on sampling equipment </a:t>
            </a:r>
          </a:p>
          <a:p>
            <a:pPr lvl="2"/>
            <a:r>
              <a:rPr lang="en-US" altLang="en-US" dirty="0"/>
              <a:t>First 30 minutes</a:t>
            </a:r>
          </a:p>
          <a:p>
            <a:pPr lvl="2"/>
            <a:r>
              <a:rPr lang="en-US" altLang="en-US" dirty="0"/>
              <a:t>1-hour after the 30 minutes</a:t>
            </a:r>
          </a:p>
          <a:p>
            <a:pPr lvl="2"/>
            <a:r>
              <a:rPr lang="en-US" altLang="en-US" dirty="0"/>
              <a:t>2 hours after the first hour</a:t>
            </a:r>
          </a:p>
          <a:p>
            <a:endParaRPr lang="en-US" altLang="en-US" sz="800" dirty="0"/>
          </a:p>
          <a:p>
            <a:r>
              <a:rPr lang="en-US" altLang="en-US" dirty="0"/>
              <a:t>CSHO must remain at workplace while samples are being collected. </a:t>
            </a:r>
          </a:p>
          <a:p>
            <a:endParaRPr lang="en-US" dirty="0"/>
          </a:p>
        </p:txBody>
      </p:sp>
      <p:sp>
        <p:nvSpPr>
          <p:cNvPr id="4" name="Content Placeholder 3">
            <a:extLst>
              <a:ext uri="{FF2B5EF4-FFF2-40B4-BE49-F238E27FC236}">
                <a16:creationId xmlns:a16="http://schemas.microsoft.com/office/drawing/2014/main" id="{A69788CC-79B4-4E31-B2F7-52EC8DBAC7F0}"/>
              </a:ext>
            </a:extLst>
          </p:cNvPr>
          <p:cNvSpPr>
            <a:spLocks noGrp="1"/>
          </p:cNvSpPr>
          <p:nvPr>
            <p:ph sz="quarter" idx="10"/>
          </p:nvPr>
        </p:nvSpPr>
        <p:spPr/>
        <p:txBody>
          <a:bodyPr/>
          <a:lstStyle/>
          <a:p>
            <a:r>
              <a:rPr lang="en-US" dirty="0"/>
              <a:t>FOM XV.C.2.c</a:t>
            </a:r>
          </a:p>
        </p:txBody>
      </p:sp>
    </p:spTree>
    <p:extLst>
      <p:ext uri="{BB962C8B-B14F-4D97-AF65-F5344CB8AC3E}">
        <p14:creationId xmlns:p14="http://schemas.microsoft.com/office/powerpoint/2010/main" val="1553382887"/>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a:t>
            </a:r>
          </a:p>
        </p:txBody>
      </p:sp>
      <p:sp>
        <p:nvSpPr>
          <p:cNvPr id="3" name="Content Placeholder 2"/>
          <p:cNvSpPr>
            <a:spLocks noGrp="1"/>
          </p:cNvSpPr>
          <p:nvPr>
            <p:ph idx="1"/>
          </p:nvPr>
        </p:nvSpPr>
        <p:spPr/>
        <p:txBody>
          <a:bodyPr/>
          <a:lstStyle/>
          <a:p>
            <a:r>
              <a:rPr lang="en-US" dirty="0"/>
              <a:t>Observe employee(s) during sampling</a:t>
            </a:r>
          </a:p>
          <a:p>
            <a:pPr lvl="1"/>
            <a:r>
              <a:rPr lang="en-US" dirty="0"/>
              <a:t>Note any deviation(s) from procedure</a:t>
            </a:r>
          </a:p>
          <a:p>
            <a:pPr lvl="2"/>
            <a:r>
              <a:rPr lang="en-US" dirty="0"/>
              <a:t>Non-routine tasks</a:t>
            </a:r>
          </a:p>
          <a:p>
            <a:pPr lvl="2"/>
            <a:r>
              <a:rPr lang="en-US" dirty="0"/>
              <a:t>Additional protections</a:t>
            </a:r>
          </a:p>
          <a:p>
            <a:pPr lvl="3"/>
            <a:r>
              <a:rPr lang="en-US" dirty="0"/>
              <a:t>New engineering controls</a:t>
            </a:r>
          </a:p>
          <a:p>
            <a:pPr lvl="3"/>
            <a:r>
              <a:rPr lang="en-US" dirty="0"/>
              <a:t>Rotation</a:t>
            </a:r>
          </a:p>
          <a:p>
            <a:pPr lvl="3"/>
            <a:r>
              <a:rPr lang="en-US" dirty="0"/>
              <a:t>PPE usage</a:t>
            </a:r>
          </a:p>
          <a:p>
            <a:pPr lvl="2"/>
            <a:r>
              <a:rPr lang="en-US" dirty="0"/>
              <a:t>Shorten duration</a:t>
            </a:r>
          </a:p>
          <a:p>
            <a:pPr lvl="2"/>
            <a:endParaRPr lang="en-US" dirty="0"/>
          </a:p>
          <a:p>
            <a:pPr lvl="1"/>
            <a:r>
              <a:rPr lang="en-US" dirty="0"/>
              <a:t>Anything else of importance</a:t>
            </a:r>
          </a:p>
          <a:p>
            <a:pPr lvl="2"/>
            <a:endParaRPr lang="en-US" dirty="0"/>
          </a:p>
          <a:p>
            <a:pPr lvl="1"/>
            <a:endParaRPr lang="en-US" dirty="0"/>
          </a:p>
          <a:p>
            <a:pPr lvl="2"/>
            <a:endParaRPr lang="en-US" dirty="0"/>
          </a:p>
          <a:p>
            <a:pPr lvl="2"/>
            <a:endParaRPr lang="en-US" dirty="0"/>
          </a:p>
          <a:p>
            <a:pPr lvl="1"/>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360370576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 of Sampling - Observation</a:t>
            </a:r>
          </a:p>
        </p:txBody>
      </p:sp>
      <p:sp>
        <p:nvSpPr>
          <p:cNvPr id="3" name="Content Placeholder 2"/>
          <p:cNvSpPr>
            <a:spLocks noGrp="1"/>
          </p:cNvSpPr>
          <p:nvPr>
            <p:ph idx="1"/>
          </p:nvPr>
        </p:nvSpPr>
        <p:spPr/>
        <p:txBody>
          <a:bodyPr/>
          <a:lstStyle/>
          <a:p>
            <a:r>
              <a:rPr lang="en-US" dirty="0"/>
              <a:t>Field Sampling Worksheet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905000"/>
            <a:ext cx="5715000" cy="3608746"/>
          </a:xfrm>
          <a:prstGeom prst="rect">
            <a:avLst/>
          </a:prstGeom>
        </p:spPr>
      </p:pic>
      <p:sp>
        <p:nvSpPr>
          <p:cNvPr id="4" name="TextBox 3"/>
          <p:cNvSpPr txBox="1"/>
          <p:nvPr/>
        </p:nvSpPr>
        <p:spPr>
          <a:xfrm>
            <a:off x="2209800" y="2438400"/>
            <a:ext cx="4876800" cy="400110"/>
          </a:xfrm>
          <a:prstGeom prst="rect">
            <a:avLst/>
          </a:prstGeom>
          <a:noFill/>
        </p:spPr>
        <p:txBody>
          <a:bodyPr wrap="square" rtlCol="0">
            <a:spAutoFit/>
          </a:bodyPr>
          <a:lstStyle/>
          <a:p>
            <a:r>
              <a:rPr lang="en-US" sz="2000" u="none" dirty="0">
                <a:latin typeface="+mn-lt"/>
              </a:rPr>
              <a:t>Record any and all observations here</a:t>
            </a:r>
          </a:p>
        </p:txBody>
      </p:sp>
    </p:spTree>
    <p:extLst>
      <p:ext uri="{BB962C8B-B14F-4D97-AF65-F5344CB8AC3E}">
        <p14:creationId xmlns:p14="http://schemas.microsoft.com/office/powerpoint/2010/main" val="413464192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 Sample Collection</a:t>
            </a:r>
          </a:p>
        </p:txBody>
      </p:sp>
      <p:sp>
        <p:nvSpPr>
          <p:cNvPr id="3" name="Content Placeholder 2"/>
          <p:cNvSpPr>
            <a:spLocks noGrp="1"/>
          </p:cNvSpPr>
          <p:nvPr>
            <p:ph idx="1"/>
          </p:nvPr>
        </p:nvSpPr>
        <p:spPr/>
        <p:txBody>
          <a:bodyPr/>
          <a:lstStyle/>
          <a:p>
            <a:r>
              <a:rPr lang="en-US" dirty="0"/>
              <a:t>Post Calibrate sampling equipment, immediately after sampling.</a:t>
            </a:r>
          </a:p>
          <a:p>
            <a:pPr lvl="1"/>
            <a:r>
              <a:rPr lang="en-US" dirty="0"/>
              <a:t>Document on </a:t>
            </a:r>
            <a:r>
              <a:rPr lang="en-US" altLang="en-US" dirty="0"/>
              <a:t>Calibration Worksheet for each piece of sampling equipment. </a:t>
            </a:r>
          </a:p>
          <a:p>
            <a:pPr lvl="1"/>
            <a:endParaRPr lang="en-US" sz="800" dirty="0"/>
          </a:p>
          <a:p>
            <a:r>
              <a:rPr lang="en-US" dirty="0"/>
              <a:t>Difference between pre and post flow rates as a general rule should not be greater than 5%</a:t>
            </a:r>
          </a:p>
          <a:p>
            <a:endParaRPr lang="en-US" dirty="0"/>
          </a:p>
        </p:txBody>
      </p:sp>
      <p:sp>
        <p:nvSpPr>
          <p:cNvPr id="4" name="Content Placeholder 3"/>
          <p:cNvSpPr>
            <a:spLocks noGrp="1"/>
          </p:cNvSpPr>
          <p:nvPr>
            <p:ph sz="quarter" idx="10"/>
          </p:nvPr>
        </p:nvSpPr>
        <p:spPr/>
        <p:txBody>
          <a:bodyPr/>
          <a:lstStyle/>
          <a:p>
            <a:endParaRPr lang="en-US"/>
          </a:p>
        </p:txBody>
      </p:sp>
      <p:pic>
        <p:nvPicPr>
          <p:cNvPr id="5" name="Picture 4"/>
          <p:cNvPicPr>
            <a:picLocks noChangeAspect="1"/>
          </p:cNvPicPr>
          <p:nvPr/>
        </p:nvPicPr>
        <p:blipFill>
          <a:blip r:embed="rId3"/>
          <a:stretch>
            <a:fillRect/>
          </a:stretch>
        </p:blipFill>
        <p:spPr>
          <a:xfrm>
            <a:off x="890849" y="4038600"/>
            <a:ext cx="7362301" cy="1647825"/>
          </a:xfrm>
          <a:prstGeom prst="rect">
            <a:avLst/>
          </a:prstGeom>
        </p:spPr>
      </p:pic>
    </p:spTree>
    <p:extLst>
      <p:ext uri="{BB962C8B-B14F-4D97-AF65-F5344CB8AC3E}">
        <p14:creationId xmlns:p14="http://schemas.microsoft.com/office/powerpoint/2010/main" val="18464980"/>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a:t>
            </a:r>
          </a:p>
        </p:txBody>
      </p:sp>
      <p:sp>
        <p:nvSpPr>
          <p:cNvPr id="3" name="Content Placeholder 2"/>
          <p:cNvSpPr>
            <a:spLocks noGrp="1"/>
          </p:cNvSpPr>
          <p:nvPr>
            <p:ph idx="1"/>
          </p:nvPr>
        </p:nvSpPr>
        <p:spPr>
          <a:xfrm>
            <a:off x="609600" y="1006475"/>
            <a:ext cx="8001000" cy="5013325"/>
          </a:xfrm>
        </p:spPr>
        <p:txBody>
          <a:bodyPr numCol="2"/>
          <a:lstStyle/>
          <a:p>
            <a:endParaRPr lang="en-US" sz="600" dirty="0"/>
          </a:p>
          <a:p>
            <a:endParaRPr lang="en-US" dirty="0"/>
          </a:p>
          <a:p>
            <a:endParaRPr lang="en-US" dirty="0"/>
          </a:p>
          <a:p>
            <a:endParaRPr lang="en-US" dirty="0"/>
          </a:p>
          <a:p>
            <a:endParaRPr lang="en-US" dirty="0"/>
          </a:p>
          <a:p>
            <a:endParaRPr lang="en-US" dirty="0"/>
          </a:p>
          <a:p>
            <a:endParaRPr lang="en-US" dirty="0"/>
          </a:p>
          <a:p>
            <a:endParaRPr lang="en-US" sz="600" dirty="0"/>
          </a:p>
          <a:p>
            <a:endParaRPr lang="en-US" sz="600" dirty="0"/>
          </a:p>
          <a:p>
            <a:endParaRPr lang="en-US" sz="2400" dirty="0"/>
          </a:p>
          <a:p>
            <a:endParaRPr lang="en-US" sz="2400" dirty="0"/>
          </a:p>
          <a:p>
            <a:endParaRPr lang="en-US" dirty="0"/>
          </a:p>
          <a:p>
            <a:endParaRPr lang="en-US" dirty="0"/>
          </a:p>
          <a:p>
            <a:endParaRPr lang="en-US" dirty="0"/>
          </a:p>
          <a:p>
            <a:endParaRPr lang="en-US" dirty="0"/>
          </a:p>
          <a:p>
            <a:endParaRPr lang="en-US" dirty="0"/>
          </a:p>
          <a:p>
            <a:endParaRPr lang="en-US" dirty="0"/>
          </a:p>
          <a:p>
            <a:r>
              <a:rPr lang="en-US" sz="2400" dirty="0"/>
              <a:t>Not calibrated on-site</a:t>
            </a:r>
          </a:p>
          <a:p>
            <a:r>
              <a:rPr lang="en-US" sz="2400" dirty="0"/>
              <a:t>Not immediately post calibrated</a:t>
            </a:r>
          </a:p>
        </p:txBody>
      </p:sp>
      <p:sp>
        <p:nvSpPr>
          <p:cNvPr id="4" name="Content Placeholder 3"/>
          <p:cNvSpPr>
            <a:spLocks noGrp="1"/>
          </p:cNvSpPr>
          <p:nvPr>
            <p:ph sz="quarter" idx="10"/>
          </p:nvPr>
        </p:nvSpPr>
        <p:spPr/>
        <p:txBody>
          <a:bodyPr/>
          <a:lstStyle/>
          <a:p>
            <a:endParaRPr lang="en-US"/>
          </a:p>
        </p:txBody>
      </p:sp>
      <p:pic>
        <p:nvPicPr>
          <p:cNvPr id="5"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09600" y="2057400"/>
            <a:ext cx="8001000" cy="244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502926"/>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2</a:t>
            </a:r>
          </a:p>
        </p:txBody>
      </p:sp>
      <p:sp>
        <p:nvSpPr>
          <p:cNvPr id="3" name="Content Placeholder 2"/>
          <p:cNvSpPr>
            <a:spLocks noGrp="1"/>
          </p:cNvSpPr>
          <p:nvPr>
            <p:ph idx="1"/>
          </p:nvPr>
        </p:nvSpPr>
        <p:spPr/>
        <p:txBody>
          <a:bodyPr/>
          <a:lstStyle/>
          <a:p>
            <a:endParaRPr lang="en-US" sz="800" dirty="0"/>
          </a:p>
          <a:p>
            <a:endParaRPr lang="en-US" dirty="0"/>
          </a:p>
          <a:p>
            <a:endParaRPr lang="en-US" dirty="0"/>
          </a:p>
          <a:p>
            <a:endParaRPr lang="en-US" dirty="0"/>
          </a:p>
          <a:p>
            <a:endParaRPr lang="en-US" dirty="0"/>
          </a:p>
          <a:p>
            <a:endParaRPr lang="en-US" dirty="0"/>
          </a:p>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219201"/>
            <a:ext cx="7924800" cy="2445472"/>
          </a:xfrm>
          <a:prstGeom prst="rect">
            <a:avLst/>
          </a:prstGeom>
        </p:spPr>
      </p:pic>
    </p:spTree>
    <p:extLst>
      <p:ext uri="{BB962C8B-B14F-4D97-AF65-F5344CB8AC3E}">
        <p14:creationId xmlns:p14="http://schemas.microsoft.com/office/powerpoint/2010/main" val="3898755911"/>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ltLang="en-US"/>
              <a:t>Analytics Lab Test Request Form</a:t>
            </a:r>
          </a:p>
        </p:txBody>
      </p:sp>
      <p:pic>
        <p:nvPicPr>
          <p:cNvPr id="61443" name="Picture 6" descr="C:\Users\jejaskolka\Desktop\Training Slides\SKMBT_36315040112370.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22575" y="1295400"/>
            <a:ext cx="3498850" cy="4525963"/>
          </a:xfrm>
          <a:noFill/>
        </p:spPr>
      </p:pic>
      <p:sp>
        <p:nvSpPr>
          <p:cNvPr id="61444" name="TextBox 6"/>
          <p:cNvSpPr txBox="1">
            <a:spLocks noChangeArrowheads="1"/>
          </p:cNvSpPr>
          <p:nvPr/>
        </p:nvSpPr>
        <p:spPr bwMode="auto">
          <a:xfrm>
            <a:off x="4572000" y="1066800"/>
            <a:ext cx="175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800">
                <a:latin typeface="Times New Roman" panose="02020603050405020304" pitchFamily="18" charset="0"/>
                <a:cs typeface="Times New Roman" panose="02020603050405020304" pitchFamily="18" charset="0"/>
              </a:rPr>
              <a:t>Photo Source: NCDOL Photo Library</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68" y="2514600"/>
            <a:ext cx="8101468" cy="579521"/>
          </a:xfrm>
          <a:prstGeom prst="rect">
            <a:avLst/>
          </a:prstGeom>
        </p:spPr>
      </p:pic>
    </p:spTree>
    <p:extLst>
      <p:ext uri="{BB962C8B-B14F-4D97-AF65-F5344CB8AC3E}">
        <p14:creationId xmlns:p14="http://schemas.microsoft.com/office/powerpoint/2010/main" val="24302751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Calculating Sample Volume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endParaRPr lang="en-US" b="0" i="1" dirty="0">
                  <a:latin typeface="Cambria Math" panose="02040503050406030204" pitchFamily="18" charset="0"/>
                </a:endParaRPr>
              </a:p>
              <a:p>
                <a14:m>
                  <m:oMath xmlns:m="http://schemas.openxmlformats.org/officeDocument/2006/math">
                    <m:r>
                      <m:rPr>
                        <m:sty m:val="p"/>
                      </m:rPr>
                      <a:rPr lang="en-US" b="0" i="0" smtClean="0">
                        <a:latin typeface="Cambria Math" panose="02040503050406030204" pitchFamily="18" charset="0"/>
                      </a:rPr>
                      <m:t>Sample</m:t>
                    </m:r>
                    <m:r>
                      <a:rPr lang="en-US" b="0" i="1" smtClean="0">
                        <a:latin typeface="Cambria Math" panose="02040503050406030204" pitchFamily="18" charset="0"/>
                      </a:rPr>
                      <m:t> </m:t>
                    </m:r>
                    <m:r>
                      <m:rPr>
                        <m:sty m:val="p"/>
                      </m:rPr>
                      <a:rPr lang="en-US" b="0" i="0" smtClean="0">
                        <a:latin typeface="Cambria Math" panose="02040503050406030204" pitchFamily="18" charset="0"/>
                      </a:rPr>
                      <m:t>Volume</m:t>
                    </m:r>
                    <m:r>
                      <a:rPr lang="en-US" b="0" i="0" smtClean="0">
                        <a:latin typeface="Cambria Math" panose="02040503050406030204" pitchFamily="18" charset="0"/>
                      </a:rPr>
                      <m:t>=</m:t>
                    </m:r>
                    <m:r>
                      <m:rPr>
                        <m:sty m:val="p"/>
                      </m:rPr>
                      <a:rPr lang="en-US" b="0" i="0" smtClean="0">
                        <a:latin typeface="Cambria Math" panose="02040503050406030204" pitchFamily="18" charset="0"/>
                      </a:rPr>
                      <m:t>Flow</m:t>
                    </m:r>
                    <m:r>
                      <a:rPr lang="en-US" b="0" i="0" smtClean="0">
                        <a:latin typeface="Cambria Math" panose="02040503050406030204" pitchFamily="18" charset="0"/>
                      </a:rPr>
                      <m:t> </m:t>
                    </m:r>
                    <m:r>
                      <m:rPr>
                        <m:sty m:val="p"/>
                      </m:rPr>
                      <a:rPr lang="en-US" b="0" i="0" smtClean="0">
                        <a:latin typeface="Cambria Math" panose="02040503050406030204" pitchFamily="18" charset="0"/>
                      </a:rPr>
                      <m:t>rate</m:t>
                    </m:r>
                    <m:r>
                      <a:rPr lang="en-US" b="0" i="0" smtClean="0">
                        <a:latin typeface="Cambria Math" panose="02040503050406030204" pitchFamily="18" charset="0"/>
                      </a:rPr>
                      <m:t> </m:t>
                    </m:r>
                    <m:r>
                      <m:rPr>
                        <m:sty m:val="p"/>
                      </m:rPr>
                      <a:rPr lang="en-US" b="0" i="0" smtClean="0">
                        <a:latin typeface="Cambria Math" panose="02040503050406030204" pitchFamily="18" charset="0"/>
                      </a:rPr>
                      <m:t>x</m:t>
                    </m:r>
                    <m:r>
                      <a:rPr lang="en-US" b="0" i="0" smtClean="0">
                        <a:latin typeface="Cambria Math" panose="02040503050406030204" pitchFamily="18" charset="0"/>
                      </a:rPr>
                      <m:t> </m:t>
                    </m:r>
                    <m:r>
                      <m:rPr>
                        <m:sty m:val="p"/>
                      </m:rPr>
                      <a:rPr lang="en-US" b="0" i="0" smtClean="0">
                        <a:latin typeface="Cambria Math" panose="02040503050406030204" pitchFamily="18" charset="0"/>
                      </a:rPr>
                      <m:t>time</m:t>
                    </m:r>
                  </m:oMath>
                </a14:m>
                <a:endParaRPr lang="en-US" b="0" dirty="0"/>
              </a:p>
              <a:p>
                <a:endParaRPr lang="en-US" sz="900" dirty="0"/>
              </a:p>
              <a:p>
                <a:endParaRPr lang="en-US" sz="900" dirty="0"/>
              </a:p>
              <a:p>
                <a:pPr lvl="1"/>
                <a:r>
                  <a:rPr lang="en-US" sz="2800" dirty="0"/>
                  <a:t>Example </a:t>
                </a:r>
              </a:p>
              <a:p>
                <a:pPr lvl="2"/>
                <a:r>
                  <a:rPr lang="en-US" sz="2400" dirty="0"/>
                  <a:t>Sampled at a flow rate of 1.7 L/min</a:t>
                </a:r>
              </a:p>
              <a:p>
                <a:pPr lvl="2"/>
                <a:r>
                  <a:rPr lang="en-US" sz="2400" dirty="0"/>
                  <a:t>Sample for 7 hours (420 minutes)</a:t>
                </a:r>
              </a:p>
              <a:p>
                <a:pPr lvl="1"/>
                <a:endParaRPr lang="en-US" sz="1400" dirty="0"/>
              </a:p>
              <a:p>
                <a:pPr lvl="2"/>
                <a14:m>
                  <m:oMath xmlns:m="http://schemas.openxmlformats.org/officeDocument/2006/math">
                    <m:r>
                      <m:rPr>
                        <m:sty m:val="p"/>
                      </m:rPr>
                      <a:rPr lang="en-US" sz="2800" b="0" i="0" smtClean="0">
                        <a:latin typeface="Cambria Math" panose="02040503050406030204" pitchFamily="18" charset="0"/>
                      </a:rPr>
                      <m:t>Sample</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Volume</m:t>
                    </m:r>
                    <m:r>
                      <a:rPr lang="en-US" sz="2800" b="0" i="1" smtClean="0">
                        <a:latin typeface="Cambria Math" panose="02040503050406030204" pitchFamily="18" charset="0"/>
                      </a:rPr>
                      <m:t>=1.7</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𝐿</m:t>
                        </m:r>
                      </m:num>
                      <m:den>
                        <m:r>
                          <a:rPr lang="en-US" sz="2800" b="0" i="1" smtClean="0">
                            <a:latin typeface="Cambria Math" panose="02040503050406030204" pitchFamily="18" charset="0"/>
                          </a:rPr>
                          <m:t>𝑚𝑖𝑛</m:t>
                        </m:r>
                      </m:den>
                    </m:f>
                    <m:r>
                      <a:rPr lang="en-US" sz="2800" b="0" i="1" smtClean="0">
                        <a:latin typeface="Cambria Math" panose="02040503050406030204" pitchFamily="18" charset="0"/>
                      </a:rPr>
                      <m:t> </m:t>
                    </m:r>
                    <m:r>
                      <a:rPr lang="en-US" sz="2800" b="0" i="1" smtClean="0">
                        <a:latin typeface="Cambria Math" panose="02040503050406030204" pitchFamily="18" charset="0"/>
                      </a:rPr>
                      <m:t>𝑥</m:t>
                    </m:r>
                    <m:r>
                      <a:rPr lang="en-US" sz="2800" b="0" i="1" smtClean="0">
                        <a:latin typeface="Cambria Math" panose="02040503050406030204" pitchFamily="18" charset="0"/>
                      </a:rPr>
                      <m:t> 420 </m:t>
                    </m:r>
                    <m:r>
                      <a:rPr lang="en-US" sz="2800" b="0" i="1" smtClean="0">
                        <a:latin typeface="Cambria Math" panose="02040503050406030204" pitchFamily="18" charset="0"/>
                      </a:rPr>
                      <m:t>𝑚𝑖𝑛</m:t>
                    </m:r>
                  </m:oMath>
                </a14:m>
                <a:endParaRPr lang="en-US" dirty="0"/>
              </a:p>
              <a:p>
                <a:pPr lvl="1"/>
                <a:endParaRPr lang="en-US" sz="800" dirty="0"/>
              </a:p>
              <a:p>
                <a:pPr lvl="2"/>
                <a14:m>
                  <m:oMath xmlns:m="http://schemas.openxmlformats.org/officeDocument/2006/math">
                    <m:r>
                      <m:rPr>
                        <m:sty m:val="p"/>
                      </m:rPr>
                      <a:rPr lang="en-US" sz="2800" b="0" i="0" smtClean="0">
                        <a:latin typeface="Cambria Math" panose="02040503050406030204" pitchFamily="18" charset="0"/>
                      </a:rPr>
                      <m:t>Sample</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Volume</m:t>
                    </m:r>
                    <m:r>
                      <a:rPr lang="en-US" sz="2800" b="0" i="1" smtClean="0">
                        <a:latin typeface="Cambria Math" panose="02040503050406030204" pitchFamily="18" charset="0"/>
                      </a:rPr>
                      <m:t>=714 </m:t>
                    </m:r>
                    <m:r>
                      <a:rPr lang="en-US" sz="2800" b="0" i="1" smtClean="0">
                        <a:latin typeface="Cambria Math" panose="02040503050406030204" pitchFamily="18" charset="0"/>
                      </a:rPr>
                      <m:t>𝐿</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en-US">
                    <a:noFill/>
                  </a:rPr>
                  <a:t> </a:t>
                </a:r>
              </a:p>
            </p:txBody>
          </p:sp>
        </mc:Fallback>
      </mc:AlternateContent>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172362707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Calculating Sample Volume</a:t>
            </a:r>
          </a:p>
        </p:txBody>
      </p:sp>
      <p:sp>
        <p:nvSpPr>
          <p:cNvPr id="3" name="Content Placeholder 2"/>
          <p:cNvSpPr>
            <a:spLocks noGrp="1"/>
          </p:cNvSpPr>
          <p:nvPr>
            <p:ph idx="1"/>
          </p:nvPr>
        </p:nvSpPr>
        <p:spPr/>
        <p:txBody>
          <a:bodyPr/>
          <a:lstStyle/>
          <a:p>
            <a:r>
              <a:rPr lang="en-US" dirty="0"/>
              <a:t>What is the sampling flow rate and sample volume for Example 2?</a:t>
            </a:r>
          </a:p>
          <a:p>
            <a:endParaRPr lang="en-US" dirty="0"/>
          </a:p>
          <a:p>
            <a:endParaRPr lang="en-US" dirty="0"/>
          </a:p>
          <a:p>
            <a:pPr lvl="2"/>
            <a:endParaRPr lang="en-US" dirty="0"/>
          </a:p>
          <a:p>
            <a:pPr lvl="1"/>
            <a:endParaRPr lang="en-US" dirty="0"/>
          </a:p>
          <a:p>
            <a:pPr marL="514350" indent="-514350">
              <a:buFont typeface="+mj-lt"/>
              <a:buAutoNum type="arabicPeriod"/>
            </a:pPr>
            <a:r>
              <a:rPr lang="en-US" dirty="0"/>
              <a:t>Pre-</a:t>
            </a:r>
            <a:r>
              <a:rPr lang="en-US" dirty="0" err="1"/>
              <a:t>cal</a:t>
            </a:r>
            <a:r>
              <a:rPr lang="en-US" dirty="0"/>
              <a:t> = 50.571 mL/min</a:t>
            </a:r>
          </a:p>
          <a:p>
            <a:pPr marL="514350" indent="-514350">
              <a:buFont typeface="+mj-lt"/>
              <a:buAutoNum type="arabicPeriod"/>
            </a:pPr>
            <a:r>
              <a:rPr lang="en-US" dirty="0"/>
              <a:t>Post-</a:t>
            </a:r>
            <a:r>
              <a:rPr lang="en-US" dirty="0" err="1"/>
              <a:t>cal</a:t>
            </a:r>
            <a:r>
              <a:rPr lang="en-US" dirty="0"/>
              <a:t> = 48.501 mL/min</a:t>
            </a:r>
          </a:p>
          <a:p>
            <a:pPr marL="514350" indent="-514350">
              <a:buFont typeface="+mj-lt"/>
              <a:buAutoNum type="arabicPeriod"/>
            </a:pPr>
            <a:r>
              <a:rPr lang="en-US" dirty="0"/>
              <a:t>Average of pre and post  = 49.536 mL/min</a:t>
            </a:r>
          </a:p>
        </p:txBody>
      </p:sp>
      <p:graphicFrame>
        <p:nvGraphicFramePr>
          <p:cNvPr id="5" name="Content Placeholder 4"/>
          <p:cNvGraphicFramePr>
            <a:graphicFrameLocks noGrp="1"/>
          </p:cNvGraphicFramePr>
          <p:nvPr>
            <p:ph sz="quarter" idx="10"/>
          </p:nvPr>
        </p:nvGraphicFramePr>
        <p:xfrm>
          <a:off x="2074544" y="2362200"/>
          <a:ext cx="5071111" cy="828040"/>
        </p:xfrm>
        <a:graphic>
          <a:graphicData uri="http://schemas.openxmlformats.org/drawingml/2006/table">
            <a:tbl>
              <a:tblPr firstRow="1" bandRow="1">
                <a:tableStyleId>{5940675A-B579-460E-94D1-54222C63F5DA}</a:tableStyleId>
              </a:tblPr>
              <a:tblGrid>
                <a:gridCol w="2451418">
                  <a:extLst>
                    <a:ext uri="{9D8B030D-6E8A-4147-A177-3AD203B41FA5}">
                      <a16:colId xmlns:a16="http://schemas.microsoft.com/office/drawing/2014/main" val="20000"/>
                    </a:ext>
                  </a:extLst>
                </a:gridCol>
                <a:gridCol w="2619693">
                  <a:extLst>
                    <a:ext uri="{9D8B030D-6E8A-4147-A177-3AD203B41FA5}">
                      <a16:colId xmlns:a16="http://schemas.microsoft.com/office/drawing/2014/main" val="20001"/>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Pre-Calibration</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Post-Calibration</a:t>
                      </a:r>
                      <a:endParaRPr lang="en-US" dirty="0"/>
                    </a:p>
                  </a:txBody>
                  <a:tcPr/>
                </a:tc>
                <a:extLst>
                  <a:ext uri="{0D108BD9-81ED-4DB2-BD59-A6C34878D82A}">
                    <a16:rowId xmlns:a16="http://schemas.microsoft.com/office/drawing/2014/main" val="1000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50.571 mL/min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48.501 mL/min</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4790216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t>Physiological Effects</a:t>
            </a:r>
          </a:p>
        </p:txBody>
      </p:sp>
      <p:sp>
        <p:nvSpPr>
          <p:cNvPr id="3" name="Content Placeholder 2"/>
          <p:cNvSpPr>
            <a:spLocks noGrp="1"/>
          </p:cNvSpPr>
          <p:nvPr>
            <p:ph idx="1"/>
          </p:nvPr>
        </p:nvSpPr>
        <p:spPr>
          <a:xfrm>
            <a:off x="609600" y="1011198"/>
            <a:ext cx="8001000" cy="5008602"/>
          </a:xfrm>
        </p:spPr>
        <p:txBody>
          <a:bodyPr/>
          <a:lstStyle/>
          <a:p>
            <a:r>
              <a:rPr lang="en-US" dirty="0"/>
              <a:t>Acute Toxicity</a:t>
            </a:r>
          </a:p>
          <a:p>
            <a:pPr lvl="1"/>
            <a:r>
              <a:rPr lang="en-US" dirty="0"/>
              <a:t>Refers to those adverse effects occurring following oral or dermal administration of a single dose of a substance, or multiple doses given within 24 hours, or an inhalation exposure of 4 hours.</a:t>
            </a:r>
          </a:p>
          <a:p>
            <a:pPr lvl="2"/>
            <a:r>
              <a:rPr lang="en-US" dirty="0"/>
              <a:t>e.g., phenol – [C</a:t>
            </a:r>
            <a:r>
              <a:rPr lang="en-US" baseline="-25000" dirty="0"/>
              <a:t>6</a:t>
            </a:r>
            <a:r>
              <a:rPr lang="en-US" dirty="0"/>
              <a:t>H</a:t>
            </a:r>
            <a:r>
              <a:rPr lang="en-US" baseline="-25000" dirty="0"/>
              <a:t>6</a:t>
            </a:r>
            <a:r>
              <a:rPr lang="en-US" dirty="0"/>
              <a:t>O]; nickel carbonyl – [Ni(CO)</a:t>
            </a:r>
            <a:r>
              <a:rPr lang="en-US" baseline="-25000" dirty="0"/>
              <a:t>4</a:t>
            </a:r>
            <a:r>
              <a:rPr lang="en-US" dirty="0"/>
              <a:t>]</a:t>
            </a:r>
          </a:p>
          <a:p>
            <a:pPr lvl="2"/>
            <a:endParaRPr lang="en-US" sz="800" dirty="0"/>
          </a:p>
          <a:p>
            <a:r>
              <a:rPr lang="en-US" dirty="0"/>
              <a:t>Chronic Toxicity</a:t>
            </a:r>
          </a:p>
          <a:p>
            <a:pPr lvl="1"/>
            <a:r>
              <a:rPr lang="en-US" dirty="0"/>
              <a:t>Refers to the ability of a chemical to do systemic damage as a result of many repeated exposures, during a prolonged period of time, to relatively low levels of the chemical. </a:t>
            </a:r>
          </a:p>
          <a:p>
            <a:pPr lvl="2"/>
            <a:r>
              <a:rPr lang="en-US" sz="1800" dirty="0"/>
              <a:t>e.g., phenol – [C</a:t>
            </a:r>
            <a:r>
              <a:rPr lang="en-US" sz="1800" baseline="-25000" dirty="0"/>
              <a:t>6</a:t>
            </a:r>
            <a:r>
              <a:rPr lang="en-US" sz="1800" dirty="0"/>
              <a:t>H</a:t>
            </a:r>
            <a:r>
              <a:rPr lang="en-US" sz="1800" baseline="-25000" dirty="0"/>
              <a:t>6</a:t>
            </a:r>
            <a:r>
              <a:rPr lang="en-US" sz="1800" dirty="0"/>
              <a:t>O]; nickel carbonyl – [Ni(CO)</a:t>
            </a:r>
            <a:r>
              <a:rPr lang="en-US" sz="1800" baseline="-25000" dirty="0"/>
              <a:t>4</a:t>
            </a:r>
            <a:r>
              <a:rPr lang="en-US" sz="1800" dirty="0"/>
              <a:t>]</a:t>
            </a:r>
          </a:p>
          <a:p>
            <a:pPr lvl="2"/>
            <a:endParaRPr lang="en-US" sz="1800" dirty="0"/>
          </a:p>
        </p:txBody>
      </p:sp>
    </p:spTree>
    <p:extLst>
      <p:ext uri="{BB962C8B-B14F-4D97-AF65-F5344CB8AC3E}">
        <p14:creationId xmlns:p14="http://schemas.microsoft.com/office/powerpoint/2010/main" val="3101044658"/>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a:t>
            </a:r>
          </a:p>
        </p:txBody>
      </p:sp>
      <p:sp>
        <p:nvSpPr>
          <p:cNvPr id="3" name="Content Placeholder 2"/>
          <p:cNvSpPr>
            <a:spLocks noGrp="1"/>
          </p:cNvSpPr>
          <p:nvPr>
            <p:ph idx="1"/>
          </p:nvPr>
        </p:nvSpPr>
        <p:spPr/>
        <p:txBody>
          <a:bodyPr/>
          <a:lstStyle/>
          <a:p>
            <a:r>
              <a:rPr lang="en-US" dirty="0"/>
              <a:t>Pre-</a:t>
            </a:r>
            <a:r>
              <a:rPr lang="en-US" dirty="0" err="1"/>
              <a:t>cal</a:t>
            </a:r>
            <a:r>
              <a:rPr lang="en-US" dirty="0"/>
              <a:t> = 50.571 mL/min</a:t>
            </a:r>
          </a:p>
          <a:p>
            <a:endParaRPr lang="en-US" dirty="0"/>
          </a:p>
          <a:p>
            <a:endParaRPr lang="en-US" dirty="0"/>
          </a:p>
          <a:p>
            <a:r>
              <a:rPr lang="en-US" dirty="0"/>
              <a:t>Post-</a:t>
            </a:r>
            <a:r>
              <a:rPr lang="en-US" dirty="0" err="1"/>
              <a:t>cal</a:t>
            </a:r>
            <a:r>
              <a:rPr lang="en-US" dirty="0"/>
              <a:t> = 48.501 mL/min</a:t>
            </a:r>
          </a:p>
          <a:p>
            <a:endParaRPr lang="en-US" dirty="0"/>
          </a:p>
          <a:p>
            <a:endParaRPr lang="en-US" dirty="0"/>
          </a:p>
          <a:p>
            <a:r>
              <a:rPr lang="en-US" dirty="0"/>
              <a:t>Average = 49.536 mL/min</a:t>
            </a:r>
          </a:p>
          <a:p>
            <a:pPr marL="0" indent="0">
              <a:buNone/>
            </a:pPr>
            <a:endParaRPr lang="en-US" dirty="0"/>
          </a:p>
          <a:p>
            <a:pPr marL="0" indent="0">
              <a:buNone/>
            </a:pPr>
            <a:r>
              <a:rPr lang="en-US" dirty="0"/>
              <a:t>					</a:t>
            </a:r>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3260885614"/>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a:t>
            </a:r>
          </a:p>
        </p:txBody>
      </p:sp>
      <p:sp>
        <p:nvSpPr>
          <p:cNvPr id="3" name="Content Placeholder 2"/>
          <p:cNvSpPr>
            <a:spLocks noGrp="1"/>
          </p:cNvSpPr>
          <p:nvPr>
            <p:ph idx="1"/>
          </p:nvPr>
        </p:nvSpPr>
        <p:spPr/>
        <p:txBody>
          <a:bodyPr/>
          <a:lstStyle/>
          <a:p>
            <a:r>
              <a:rPr lang="en-US" dirty="0"/>
              <a:t>Example – PEL 1ppm</a:t>
            </a:r>
          </a:p>
          <a:p>
            <a:pPr lvl="1"/>
            <a:r>
              <a:rPr lang="en-US" dirty="0"/>
              <a:t>43µg was detected on one sample collected over 480 minutes.</a:t>
            </a:r>
          </a:p>
          <a:p>
            <a:pPr lvl="1"/>
            <a:endParaRPr lang="en-US" dirty="0"/>
          </a:p>
          <a:p>
            <a:pPr lvl="2"/>
            <a:r>
              <a:rPr lang="en-US" sz="2400" dirty="0"/>
              <a:t>Typical reports </a:t>
            </a:r>
          </a:p>
          <a:p>
            <a:pPr lvl="3"/>
            <a:r>
              <a:rPr lang="en-US" sz="2400" dirty="0"/>
              <a:t>mg/m</a:t>
            </a:r>
            <a:r>
              <a:rPr lang="en-US" sz="2400" baseline="30000" dirty="0"/>
              <a:t>3</a:t>
            </a:r>
            <a:r>
              <a:rPr lang="en-US" sz="2400" dirty="0"/>
              <a:t> and/or ppm</a:t>
            </a:r>
          </a:p>
          <a:p>
            <a:pPr lvl="3"/>
            <a:r>
              <a:rPr lang="en-US" sz="2400" dirty="0"/>
              <a:t>43µg = 0.043mg</a:t>
            </a:r>
          </a:p>
          <a:p>
            <a:pPr lvl="3"/>
            <a:endParaRPr lang="en-US" sz="2400" dirty="0"/>
          </a:p>
          <a:p>
            <a:pPr marL="514350" indent="-514350">
              <a:buFont typeface="+mj-lt"/>
              <a:buAutoNum type="arabicPeriod"/>
            </a:pPr>
            <a:r>
              <a:rPr lang="en-US" dirty="0"/>
              <a:t>Pre-</a:t>
            </a:r>
            <a:r>
              <a:rPr lang="en-US" dirty="0" err="1"/>
              <a:t>cal</a:t>
            </a:r>
            <a:r>
              <a:rPr lang="en-US" dirty="0"/>
              <a:t> = 50.571 mL/min</a:t>
            </a:r>
          </a:p>
          <a:p>
            <a:pPr marL="514350" indent="-514350">
              <a:buFont typeface="+mj-lt"/>
              <a:buAutoNum type="arabicPeriod"/>
            </a:pPr>
            <a:r>
              <a:rPr lang="en-US" dirty="0"/>
              <a:t>Post-</a:t>
            </a:r>
            <a:r>
              <a:rPr lang="en-US" dirty="0" err="1"/>
              <a:t>cal</a:t>
            </a:r>
            <a:r>
              <a:rPr lang="en-US" dirty="0"/>
              <a:t> = 48.501 mL/min</a:t>
            </a:r>
          </a:p>
          <a:p>
            <a:pPr marL="514350" indent="-514350">
              <a:buFont typeface="+mj-lt"/>
              <a:buAutoNum type="arabicPeriod"/>
            </a:pPr>
            <a:r>
              <a:rPr lang="en-US" dirty="0"/>
              <a:t>Average of pre and post  = 49.536 mL/min</a:t>
            </a:r>
          </a:p>
          <a:p>
            <a:pPr lvl="3"/>
            <a:endParaRPr lang="en-US" sz="2400"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2162251511"/>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Conversions</a:t>
            </a:r>
          </a:p>
        </p:txBody>
      </p:sp>
      <p:sp>
        <p:nvSpPr>
          <p:cNvPr id="3" name="Content Placeholder 2"/>
          <p:cNvSpPr>
            <a:spLocks noGrp="1"/>
          </p:cNvSpPr>
          <p:nvPr>
            <p:ph idx="1"/>
          </p:nvPr>
        </p:nvSpPr>
        <p:spPr/>
        <p:txBody>
          <a:bodyPr/>
          <a:lstStyle/>
          <a:p>
            <a:pPr marL="0" indent="0">
              <a:buNone/>
            </a:pPr>
            <a:r>
              <a:rPr lang="en-US" u="sng" dirty="0"/>
              <a:t>Pre-</a:t>
            </a:r>
            <a:r>
              <a:rPr lang="en-US" u="sng" dirty="0" err="1"/>
              <a:t>cal</a:t>
            </a:r>
            <a:endParaRPr lang="en-US" u="sng" dirty="0"/>
          </a:p>
          <a:p>
            <a:r>
              <a:rPr lang="en-US" dirty="0"/>
              <a:t>50.571 mL/min x 480 min = 24274.08 mL</a:t>
            </a:r>
          </a:p>
          <a:p>
            <a:r>
              <a:rPr lang="en-US" dirty="0"/>
              <a:t>24274.08 ml = 24.27408 L = 0.02427408 m</a:t>
            </a:r>
            <a:r>
              <a:rPr lang="en-US" baseline="30000" dirty="0"/>
              <a:t>3</a:t>
            </a:r>
          </a:p>
          <a:p>
            <a:endParaRPr lang="en-US" sz="800" dirty="0"/>
          </a:p>
          <a:p>
            <a:pPr marL="0" indent="0">
              <a:buNone/>
            </a:pPr>
            <a:r>
              <a:rPr lang="en-US" u="sng" dirty="0"/>
              <a:t>Post-</a:t>
            </a:r>
            <a:r>
              <a:rPr lang="en-US" u="sng" dirty="0" err="1"/>
              <a:t>cal</a:t>
            </a:r>
            <a:endParaRPr lang="en-US" u="sng" dirty="0"/>
          </a:p>
          <a:p>
            <a:r>
              <a:rPr lang="en-US" dirty="0"/>
              <a:t>48.501 mL/min x 480 min = 23280.48 mL</a:t>
            </a:r>
          </a:p>
          <a:p>
            <a:r>
              <a:rPr lang="en-US" dirty="0"/>
              <a:t>23280.48 mL = 23.28048 L = 0.02328048 m</a:t>
            </a:r>
            <a:r>
              <a:rPr lang="en-US" baseline="30000" dirty="0"/>
              <a:t>3</a:t>
            </a:r>
          </a:p>
          <a:p>
            <a:endParaRPr lang="en-US" sz="800" dirty="0"/>
          </a:p>
          <a:p>
            <a:pPr marL="0" indent="0">
              <a:buNone/>
            </a:pPr>
            <a:r>
              <a:rPr lang="en-US" u="sng" dirty="0"/>
              <a:t>Average</a:t>
            </a:r>
          </a:p>
          <a:p>
            <a:r>
              <a:rPr lang="en-US" dirty="0"/>
              <a:t>49.536 mL/min x 480 min = 23777.28 mL</a:t>
            </a:r>
          </a:p>
          <a:p>
            <a:r>
              <a:rPr lang="en-US" dirty="0"/>
              <a:t>23777.28 mL = 23.77728 L = 0.02377728 m</a:t>
            </a:r>
            <a:r>
              <a:rPr lang="en-US" baseline="30000" dirty="0"/>
              <a:t>3</a:t>
            </a:r>
          </a:p>
          <a:p>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177780090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Concentrations</a:t>
            </a:r>
          </a:p>
        </p:txBody>
      </p:sp>
      <p:sp>
        <p:nvSpPr>
          <p:cNvPr id="3" name="Content Placeholder 2"/>
          <p:cNvSpPr>
            <a:spLocks noGrp="1"/>
          </p:cNvSpPr>
          <p:nvPr>
            <p:ph idx="1"/>
          </p:nvPr>
        </p:nvSpPr>
        <p:spPr/>
        <p:txBody>
          <a:bodyPr/>
          <a:lstStyle/>
          <a:p>
            <a:pPr marL="0" indent="0">
              <a:buNone/>
            </a:pPr>
            <a:r>
              <a:rPr lang="en-US" u="sng" dirty="0"/>
              <a:t>Pre-Cal</a:t>
            </a:r>
          </a:p>
          <a:p>
            <a:r>
              <a:rPr lang="en-US" dirty="0"/>
              <a:t>0.043mg / 0.02427408 m</a:t>
            </a:r>
            <a:r>
              <a:rPr lang="en-US" baseline="30000" dirty="0"/>
              <a:t>3 </a:t>
            </a:r>
            <a:r>
              <a:rPr lang="en-US" dirty="0"/>
              <a:t>=</a:t>
            </a:r>
            <a:r>
              <a:rPr lang="en-US" baseline="30000" dirty="0"/>
              <a:t> </a:t>
            </a:r>
            <a:r>
              <a:rPr lang="en-US" dirty="0"/>
              <a:t>1.77 mg/m</a:t>
            </a:r>
            <a:r>
              <a:rPr lang="en-US" baseline="30000" dirty="0"/>
              <a:t>3</a:t>
            </a:r>
            <a:endParaRPr lang="en-US" dirty="0"/>
          </a:p>
          <a:p>
            <a:r>
              <a:rPr lang="en-US" dirty="0"/>
              <a:t>1.77 mg/m</a:t>
            </a:r>
            <a:r>
              <a:rPr lang="en-US" baseline="30000" dirty="0"/>
              <a:t>3</a:t>
            </a:r>
            <a:r>
              <a:rPr lang="en-US" dirty="0"/>
              <a:t> = 0.98 ppm</a:t>
            </a:r>
          </a:p>
          <a:p>
            <a:endParaRPr lang="en-US" sz="800" dirty="0"/>
          </a:p>
          <a:p>
            <a:pPr marL="0" indent="0">
              <a:buNone/>
            </a:pPr>
            <a:r>
              <a:rPr lang="en-US" u="sng" dirty="0"/>
              <a:t>Post-Cal</a:t>
            </a:r>
          </a:p>
          <a:p>
            <a:r>
              <a:rPr lang="en-US" dirty="0"/>
              <a:t>0.043mg / 0.02328078 m</a:t>
            </a:r>
            <a:r>
              <a:rPr lang="en-US" baseline="30000" dirty="0"/>
              <a:t>3 </a:t>
            </a:r>
            <a:r>
              <a:rPr lang="en-US" dirty="0"/>
              <a:t>=</a:t>
            </a:r>
            <a:r>
              <a:rPr lang="en-US" baseline="30000" dirty="0"/>
              <a:t> </a:t>
            </a:r>
            <a:r>
              <a:rPr lang="en-US" dirty="0"/>
              <a:t>1.85 mg/m</a:t>
            </a:r>
            <a:r>
              <a:rPr lang="en-US" baseline="30000" dirty="0"/>
              <a:t>3</a:t>
            </a:r>
            <a:endParaRPr lang="en-US" dirty="0"/>
          </a:p>
          <a:p>
            <a:r>
              <a:rPr lang="en-US" dirty="0"/>
              <a:t>1.85 mg/m</a:t>
            </a:r>
            <a:r>
              <a:rPr lang="en-US" baseline="30000" dirty="0"/>
              <a:t>3</a:t>
            </a:r>
            <a:r>
              <a:rPr lang="en-US" dirty="0"/>
              <a:t> = 1.03 ppm</a:t>
            </a:r>
          </a:p>
          <a:p>
            <a:endParaRPr lang="en-US" sz="800" dirty="0"/>
          </a:p>
          <a:p>
            <a:pPr marL="0" indent="0">
              <a:buNone/>
            </a:pPr>
            <a:r>
              <a:rPr lang="en-US" u="sng" dirty="0"/>
              <a:t>Average</a:t>
            </a:r>
          </a:p>
          <a:p>
            <a:r>
              <a:rPr lang="en-US" dirty="0"/>
              <a:t>0.043mg / 0.02377728 m</a:t>
            </a:r>
            <a:r>
              <a:rPr lang="en-US" baseline="30000" dirty="0"/>
              <a:t>3 </a:t>
            </a:r>
            <a:r>
              <a:rPr lang="en-US" dirty="0"/>
              <a:t>=</a:t>
            </a:r>
            <a:r>
              <a:rPr lang="en-US" baseline="30000" dirty="0"/>
              <a:t> </a:t>
            </a:r>
            <a:r>
              <a:rPr lang="en-US" dirty="0"/>
              <a:t>1.81 mg/m</a:t>
            </a:r>
            <a:r>
              <a:rPr lang="en-US" baseline="30000" dirty="0"/>
              <a:t>3</a:t>
            </a:r>
            <a:endParaRPr lang="en-US" dirty="0"/>
          </a:p>
          <a:p>
            <a:r>
              <a:rPr lang="en-US" dirty="0"/>
              <a:t>1.81 mg/m</a:t>
            </a:r>
            <a:r>
              <a:rPr lang="en-US" baseline="30000" dirty="0"/>
              <a:t>3</a:t>
            </a:r>
            <a:r>
              <a:rPr lang="en-US" dirty="0"/>
              <a:t> = 1.00 ppm</a:t>
            </a:r>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199274754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8C1DD-34FF-4044-B554-397DBA52C148}"/>
              </a:ext>
            </a:extLst>
          </p:cNvPr>
          <p:cNvSpPr>
            <a:spLocks noGrp="1"/>
          </p:cNvSpPr>
          <p:nvPr>
            <p:ph type="title"/>
          </p:nvPr>
        </p:nvSpPr>
        <p:spPr/>
        <p:txBody>
          <a:bodyPr/>
          <a:lstStyle/>
          <a:p>
            <a:r>
              <a:rPr lang="en-US" dirty="0"/>
              <a:t>Form 21 Tape</a:t>
            </a:r>
          </a:p>
        </p:txBody>
      </p:sp>
      <p:pic>
        <p:nvPicPr>
          <p:cNvPr id="6" name="Content Placeholder 5">
            <a:extLst>
              <a:ext uri="{FF2B5EF4-FFF2-40B4-BE49-F238E27FC236}">
                <a16:creationId xmlns:a16="http://schemas.microsoft.com/office/drawing/2014/main" id="{290C7977-27A5-448D-A9A0-67FE1040E43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2843444"/>
            <a:ext cx="8001000" cy="1475912"/>
          </a:xfrm>
        </p:spPr>
      </p:pic>
      <p:sp>
        <p:nvSpPr>
          <p:cNvPr id="4" name="Content Placeholder 3">
            <a:extLst>
              <a:ext uri="{FF2B5EF4-FFF2-40B4-BE49-F238E27FC236}">
                <a16:creationId xmlns:a16="http://schemas.microsoft.com/office/drawing/2014/main" id="{89C858ED-D29A-4BD4-A323-59AC78C58ADD}"/>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1806762929"/>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21 Tape</a:t>
            </a:r>
          </a:p>
        </p:txBody>
      </p:sp>
      <p:sp>
        <p:nvSpPr>
          <p:cNvPr id="4" name="Content Placeholder 3"/>
          <p:cNvSpPr>
            <a:spLocks noGrp="1"/>
          </p:cNvSpPr>
          <p:nvPr>
            <p:ph sz="quarter" idx="10"/>
          </p:nvPr>
        </p:nvSpPr>
        <p:spPr/>
        <p:txBody>
          <a:bodyPr/>
          <a:lstStyle/>
          <a:p>
            <a:endParaRPr lang="en-US"/>
          </a:p>
        </p:txBody>
      </p:sp>
      <p:pic>
        <p:nvPicPr>
          <p:cNvPr id="5122" name="Picture 2" descr="Figure G-2. Incorrectly Sealed Charcoal Tube. End Caps Can be Removed, Allowing Sample Integrity to be Jeopardized Without Disturbing the Seal">
            <a:extLst>
              <a:ext uri="{FF2B5EF4-FFF2-40B4-BE49-F238E27FC236}">
                <a16:creationId xmlns:a16="http://schemas.microsoft.com/office/drawing/2014/main" id="{BD08F6B9-CD2E-4757-AA97-F7FC1E620B7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57750" y="1158875"/>
            <a:ext cx="30861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igure G-1. Correctly Sealed Charcoal Tube. Charcoal Tube Inside Form OSHA-21">
            <a:extLst>
              <a:ext uri="{FF2B5EF4-FFF2-40B4-BE49-F238E27FC236}">
                <a16:creationId xmlns:a16="http://schemas.microsoft.com/office/drawing/2014/main" id="{287271F1-0478-4269-A0BD-CFDD6E016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416050"/>
            <a:ext cx="3667125" cy="18669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igure G-3. Incorrectly Sealed Cassette Allows Access to Inlet/Outlet Ports After Sample Has Been Taken">
            <a:extLst>
              <a:ext uri="{FF2B5EF4-FFF2-40B4-BE49-F238E27FC236}">
                <a16:creationId xmlns:a16="http://schemas.microsoft.com/office/drawing/2014/main" id="{8F5FE18E-5B17-4939-B401-59F5349396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3505200"/>
            <a:ext cx="18923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496346"/>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21 Tape</a:t>
            </a:r>
          </a:p>
        </p:txBody>
      </p:sp>
      <p:sp>
        <p:nvSpPr>
          <p:cNvPr id="4" name="Content Placeholder 3"/>
          <p:cNvSpPr>
            <a:spLocks noGrp="1"/>
          </p:cNvSpPr>
          <p:nvPr>
            <p:ph sz="quarter" idx="10"/>
          </p:nvPr>
        </p:nvSpPr>
        <p:spPr/>
        <p:txBody>
          <a:bodyPr/>
          <a:lstStyle/>
          <a:p>
            <a:endParaRPr lang="en-US"/>
          </a:p>
        </p:txBody>
      </p:sp>
      <p:pic>
        <p:nvPicPr>
          <p:cNvPr id="3074" name="Picture 2" descr="Figure G-4. Correctly Sealed Cassette With Form OSHA-21 Covering Inlet/Outlet Ports Maintaining Sample Integrity">
            <a:extLst>
              <a:ext uri="{FF2B5EF4-FFF2-40B4-BE49-F238E27FC236}">
                <a16:creationId xmlns:a16="http://schemas.microsoft.com/office/drawing/2014/main" id="{DA0DD71C-1D27-44E2-B4F4-E0D08B2D8E1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76400" y="1286869"/>
            <a:ext cx="5183717" cy="2362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igure G-5. Standard Asbestos Cassette (25mm) Correctly Sealed With a Form OSHA-21">
            <a:extLst>
              <a:ext uri="{FF2B5EF4-FFF2-40B4-BE49-F238E27FC236}">
                <a16:creationId xmlns:a16="http://schemas.microsoft.com/office/drawing/2014/main" id="{2317F414-37F5-4494-A24A-65AB78E93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267200"/>
            <a:ext cx="3477926"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orrectly sealed 3M passive monitor">
            <a:extLst>
              <a:ext uri="{FF2B5EF4-FFF2-40B4-BE49-F238E27FC236}">
                <a16:creationId xmlns:a16="http://schemas.microsoft.com/office/drawing/2014/main" id="{4C5F6AF9-EABA-4F9B-A3DC-801499CC83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929463"/>
            <a:ext cx="1670050" cy="191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774464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60600" y="2896368"/>
            <a:ext cx="6235700" cy="760465"/>
          </a:xfrm>
        </p:spPr>
        <p:txBody>
          <a:bodyPr/>
          <a:lstStyle/>
          <a:p>
            <a:r>
              <a:rPr lang="en-US" dirty="0"/>
              <a:t>Sample Collection</a:t>
            </a:r>
          </a:p>
        </p:txBody>
      </p:sp>
      <p:sp>
        <p:nvSpPr>
          <p:cNvPr id="3" name="Subtitle 2"/>
          <p:cNvSpPr>
            <a:spLocks noGrp="1"/>
          </p:cNvSpPr>
          <p:nvPr>
            <p:ph type="subTitle" sz="quarter" idx="1"/>
          </p:nvPr>
        </p:nvSpPr>
        <p:spPr>
          <a:xfrm>
            <a:off x="2759710" y="3672073"/>
            <a:ext cx="5721350" cy="509588"/>
          </a:xfrm>
        </p:spPr>
        <p:txBody>
          <a:bodyPr/>
          <a:lstStyle/>
          <a:p>
            <a:r>
              <a:rPr lang="en-US" dirty="0"/>
              <a:t>Wipe Samples</a:t>
            </a:r>
          </a:p>
        </p:txBody>
      </p:sp>
    </p:spTree>
    <p:extLst>
      <p:ext uri="{BB962C8B-B14F-4D97-AF65-F5344CB8AC3E}">
        <p14:creationId xmlns:p14="http://schemas.microsoft.com/office/powerpoint/2010/main" val="451978448"/>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090E-F1DA-4FD2-B053-61B8C4119951}"/>
              </a:ext>
            </a:extLst>
          </p:cNvPr>
          <p:cNvSpPr>
            <a:spLocks noGrp="1"/>
          </p:cNvSpPr>
          <p:nvPr>
            <p:ph type="title"/>
          </p:nvPr>
        </p:nvSpPr>
        <p:spPr/>
        <p:txBody>
          <a:bodyPr/>
          <a:lstStyle/>
          <a:p>
            <a:r>
              <a:rPr lang="en-US" dirty="0"/>
              <a:t>Wipe Sampling</a:t>
            </a:r>
          </a:p>
        </p:txBody>
      </p:sp>
      <p:sp>
        <p:nvSpPr>
          <p:cNvPr id="3" name="Content Placeholder 2">
            <a:extLst>
              <a:ext uri="{FF2B5EF4-FFF2-40B4-BE49-F238E27FC236}">
                <a16:creationId xmlns:a16="http://schemas.microsoft.com/office/drawing/2014/main" id="{2C6359A4-F3B6-4336-8CB2-FABD9D7D86BD}"/>
              </a:ext>
            </a:extLst>
          </p:cNvPr>
          <p:cNvSpPr>
            <a:spLocks noGrp="1"/>
          </p:cNvSpPr>
          <p:nvPr>
            <p:ph idx="1"/>
          </p:nvPr>
        </p:nvSpPr>
        <p:spPr/>
        <p:txBody>
          <a:bodyPr/>
          <a:lstStyle/>
          <a:p>
            <a:r>
              <a:rPr lang="en-US" dirty="0"/>
              <a:t>Wipe Sampling Procedures </a:t>
            </a:r>
          </a:p>
          <a:p>
            <a:pPr lvl="1"/>
            <a:r>
              <a:rPr lang="en-US" dirty="0"/>
              <a:t>FOM Chapter XV</a:t>
            </a:r>
          </a:p>
          <a:p>
            <a:pPr lvl="2"/>
            <a:r>
              <a:rPr lang="en-US" dirty="0"/>
              <a:t>Refer to the OSHA Technical Manual</a:t>
            </a:r>
          </a:p>
          <a:p>
            <a:endParaRPr lang="en-US" sz="800" dirty="0"/>
          </a:p>
          <a:p>
            <a:r>
              <a:rPr lang="en-US" dirty="0"/>
              <a:t>Prior determination of wipe sample locations</a:t>
            </a:r>
          </a:p>
          <a:p>
            <a:pPr lvl="1"/>
            <a:r>
              <a:rPr lang="en-US" dirty="0"/>
              <a:t>Surfaces</a:t>
            </a:r>
          </a:p>
          <a:p>
            <a:pPr lvl="2"/>
            <a:r>
              <a:rPr lang="en-US" dirty="0"/>
              <a:t>e.g., Floor, desks, tables, door knobs, etc.</a:t>
            </a:r>
          </a:p>
          <a:p>
            <a:pPr lvl="1"/>
            <a:r>
              <a:rPr lang="en-US" dirty="0"/>
              <a:t>Employees’ skin</a:t>
            </a:r>
          </a:p>
          <a:p>
            <a:pPr lvl="2"/>
            <a:r>
              <a:rPr lang="en-US" dirty="0"/>
              <a:t>e.g., hands, face.</a:t>
            </a:r>
          </a:p>
          <a:p>
            <a:pPr lvl="2"/>
            <a:endParaRPr lang="en-US" sz="800" dirty="0"/>
          </a:p>
          <a:p>
            <a:r>
              <a:rPr lang="en-US" dirty="0"/>
              <a:t>Each wipe sample</a:t>
            </a:r>
          </a:p>
          <a:p>
            <a:pPr lvl="1"/>
            <a:r>
              <a:rPr lang="en-US" dirty="0"/>
              <a:t>A new set of clean, disposable, powder-free gloves must be used for each sample. </a:t>
            </a:r>
          </a:p>
          <a:p>
            <a:pPr lvl="2"/>
            <a:r>
              <a:rPr lang="en-US" dirty="0"/>
              <a:t>prevents false positives</a:t>
            </a:r>
          </a:p>
          <a:p>
            <a:endParaRPr lang="en-US" dirty="0"/>
          </a:p>
        </p:txBody>
      </p:sp>
      <p:sp>
        <p:nvSpPr>
          <p:cNvPr id="4" name="Content Placeholder 3">
            <a:extLst>
              <a:ext uri="{FF2B5EF4-FFF2-40B4-BE49-F238E27FC236}">
                <a16:creationId xmlns:a16="http://schemas.microsoft.com/office/drawing/2014/main" id="{6595BC74-A8D0-4EE1-BA66-DBA378EE6BE1}"/>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3538205756"/>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07846-CF59-46A4-98BA-99303A21A68D}"/>
              </a:ext>
            </a:extLst>
          </p:cNvPr>
          <p:cNvSpPr>
            <a:spLocks noGrp="1"/>
          </p:cNvSpPr>
          <p:nvPr>
            <p:ph type="title"/>
          </p:nvPr>
        </p:nvSpPr>
        <p:spPr>
          <a:xfrm>
            <a:off x="609600" y="457200"/>
            <a:ext cx="7924800" cy="553998"/>
          </a:xfrm>
        </p:spPr>
        <p:txBody>
          <a:bodyPr/>
          <a:lstStyle/>
          <a:p>
            <a:r>
              <a:rPr lang="en-US" dirty="0"/>
              <a:t>Day of Sampling </a:t>
            </a:r>
          </a:p>
        </p:txBody>
      </p:sp>
      <p:sp>
        <p:nvSpPr>
          <p:cNvPr id="3" name="Content Placeholder 2">
            <a:extLst>
              <a:ext uri="{FF2B5EF4-FFF2-40B4-BE49-F238E27FC236}">
                <a16:creationId xmlns:a16="http://schemas.microsoft.com/office/drawing/2014/main" id="{C7CC5CE2-30CA-46B2-84A7-F10BB31AC6A9}"/>
              </a:ext>
            </a:extLst>
          </p:cNvPr>
          <p:cNvSpPr>
            <a:spLocks noGrp="1"/>
          </p:cNvSpPr>
          <p:nvPr>
            <p:ph idx="1"/>
          </p:nvPr>
        </p:nvSpPr>
        <p:spPr>
          <a:xfrm>
            <a:off x="609600" y="1143000"/>
            <a:ext cx="8001000" cy="4953000"/>
          </a:xfrm>
        </p:spPr>
        <p:txBody>
          <a:bodyPr/>
          <a:lstStyle/>
          <a:p>
            <a:r>
              <a:rPr lang="en-US" dirty="0"/>
              <a:t>Record each location with a unique identifier.</a:t>
            </a:r>
          </a:p>
          <a:p>
            <a:pPr lvl="1"/>
            <a:r>
              <a:rPr lang="en-US" dirty="0"/>
              <a:t>Photograph each location and specify each location within the facility.</a:t>
            </a:r>
          </a:p>
          <a:p>
            <a:pPr lvl="2"/>
            <a:r>
              <a:rPr lang="en-US" dirty="0"/>
              <a:t>If photographs cannot be taken, sketches, diagrams, and other means of identifying locations are acceptable.</a:t>
            </a:r>
          </a:p>
          <a:p>
            <a:pPr lvl="2"/>
            <a:endParaRPr lang="en-US" sz="800" dirty="0"/>
          </a:p>
          <a:p>
            <a:r>
              <a:rPr lang="en-US" dirty="0"/>
              <a:t>Don gloves</a:t>
            </a:r>
          </a:p>
          <a:p>
            <a:endParaRPr lang="en-US" sz="800" dirty="0"/>
          </a:p>
          <a:p>
            <a:r>
              <a:rPr lang="en-US" dirty="0"/>
              <a:t>Remove media (e.g., filter) from packaging / cassette / vial with tweezers or fingers.</a:t>
            </a:r>
            <a:endParaRPr lang="en-US" sz="3200" dirty="0"/>
          </a:p>
          <a:p>
            <a:pPr lvl="1"/>
            <a:r>
              <a:rPr lang="en-US" dirty="0"/>
              <a:t>If a damp wipe sample is desired, moisten the filter with distilled water or other solvent as recommended.  </a:t>
            </a:r>
          </a:p>
          <a:p>
            <a:pPr lvl="2"/>
            <a:r>
              <a:rPr lang="en-US" dirty="0"/>
              <a:t>Note: For skin sampling use only distilled water.  </a:t>
            </a:r>
          </a:p>
        </p:txBody>
      </p:sp>
      <p:sp>
        <p:nvSpPr>
          <p:cNvPr id="4" name="Content Placeholder 3">
            <a:extLst>
              <a:ext uri="{FF2B5EF4-FFF2-40B4-BE49-F238E27FC236}">
                <a16:creationId xmlns:a16="http://schemas.microsoft.com/office/drawing/2014/main" id="{1CF771BA-04EB-4D13-A204-81C651305D02}"/>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164018914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t>Physiological Effects</a:t>
            </a:r>
          </a:p>
        </p:txBody>
      </p:sp>
      <p:sp>
        <p:nvSpPr>
          <p:cNvPr id="3" name="Content Placeholder 2"/>
          <p:cNvSpPr>
            <a:spLocks noGrp="1"/>
          </p:cNvSpPr>
          <p:nvPr>
            <p:ph idx="1"/>
          </p:nvPr>
        </p:nvSpPr>
        <p:spPr>
          <a:xfrm>
            <a:off x="609600" y="1011198"/>
            <a:ext cx="8001000" cy="5008602"/>
          </a:xfrm>
        </p:spPr>
        <p:txBody>
          <a:bodyPr/>
          <a:lstStyle/>
          <a:p>
            <a:pPr lvl="2"/>
            <a:endParaRPr lang="en-US" sz="800" dirty="0"/>
          </a:p>
          <a:p>
            <a:r>
              <a:rPr lang="en-US" dirty="0"/>
              <a:t>Systemic Poisons</a:t>
            </a:r>
          </a:p>
          <a:p>
            <a:pPr lvl="1"/>
            <a:r>
              <a:rPr lang="en-US" dirty="0"/>
              <a:t>Toxic substance whose effect is not localized in one spot but spreads to all body organs and systems in varying degrees, the major effects being manifested in one or two organs. </a:t>
            </a:r>
          </a:p>
          <a:p>
            <a:pPr lvl="2"/>
            <a:r>
              <a:rPr lang="en-US" sz="1800" dirty="0"/>
              <a:t>e.g., tetraethyl lead – [(CH</a:t>
            </a:r>
            <a:r>
              <a:rPr lang="en-US" sz="1800" baseline="-25000" dirty="0"/>
              <a:t>3</a:t>
            </a:r>
            <a:r>
              <a:rPr lang="en-US" sz="1800" dirty="0"/>
              <a:t>CH</a:t>
            </a:r>
            <a:r>
              <a:rPr lang="en-US" sz="1800" baseline="-25000" dirty="0"/>
              <a:t>2</a:t>
            </a:r>
            <a:r>
              <a:rPr lang="en-US" sz="1800" dirty="0"/>
              <a:t>)</a:t>
            </a:r>
            <a:r>
              <a:rPr lang="en-US" sz="1800" baseline="-25000" dirty="0"/>
              <a:t>4</a:t>
            </a:r>
            <a:r>
              <a:rPr lang="en-US" sz="1800" dirty="0"/>
              <a:t>Pb]</a:t>
            </a:r>
          </a:p>
          <a:p>
            <a:pPr lvl="2"/>
            <a:endParaRPr lang="en-US" sz="1800" dirty="0"/>
          </a:p>
        </p:txBody>
      </p:sp>
    </p:spTree>
    <p:extLst>
      <p:ext uri="{BB962C8B-B14F-4D97-AF65-F5344CB8AC3E}">
        <p14:creationId xmlns:p14="http://schemas.microsoft.com/office/powerpoint/2010/main" val="1065391754"/>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B3138-18BF-4FB0-9986-791B0C73DF87}"/>
              </a:ext>
            </a:extLst>
          </p:cNvPr>
          <p:cNvSpPr>
            <a:spLocks noGrp="1"/>
          </p:cNvSpPr>
          <p:nvPr>
            <p:ph type="title"/>
          </p:nvPr>
        </p:nvSpPr>
        <p:spPr>
          <a:xfrm>
            <a:off x="609600" y="457200"/>
            <a:ext cx="7924800" cy="1107996"/>
          </a:xfrm>
        </p:spPr>
        <p:txBody>
          <a:bodyPr/>
          <a:lstStyle/>
          <a:p>
            <a:r>
              <a:rPr lang="en-US" dirty="0"/>
              <a:t>Day of Sampling</a:t>
            </a:r>
            <a:br>
              <a:rPr lang="en-US" dirty="0"/>
            </a:br>
            <a:endParaRPr lang="en-US" dirty="0"/>
          </a:p>
        </p:txBody>
      </p:sp>
      <p:sp>
        <p:nvSpPr>
          <p:cNvPr id="3" name="Content Placeholder 2">
            <a:extLst>
              <a:ext uri="{FF2B5EF4-FFF2-40B4-BE49-F238E27FC236}">
                <a16:creationId xmlns:a16="http://schemas.microsoft.com/office/drawing/2014/main" id="{D983F319-7145-44BB-A272-644621B26DA6}"/>
              </a:ext>
            </a:extLst>
          </p:cNvPr>
          <p:cNvSpPr>
            <a:spLocks noGrp="1"/>
          </p:cNvSpPr>
          <p:nvPr>
            <p:ph idx="1"/>
          </p:nvPr>
        </p:nvSpPr>
        <p:spPr/>
        <p:txBody>
          <a:bodyPr/>
          <a:lstStyle/>
          <a:p>
            <a:r>
              <a:rPr lang="en-US" dirty="0"/>
              <a:t>Place single-use 10cm x 10cm templates at desired location</a:t>
            </a:r>
          </a:p>
          <a:p>
            <a:endParaRPr lang="en-US" sz="800" dirty="0"/>
          </a:p>
          <a:p>
            <a:r>
              <a:rPr lang="en-US" dirty="0"/>
              <a:t>Using the media, wipe an area about 100 cm</a:t>
            </a:r>
            <a:r>
              <a:rPr lang="en-US" baseline="30000" dirty="0"/>
              <a:t>2</a:t>
            </a:r>
            <a:r>
              <a:rPr lang="en-US" dirty="0"/>
              <a:t>, rubbing the entire area side to side, then up and down. </a:t>
            </a:r>
          </a:p>
          <a:p>
            <a:pPr lvl="1"/>
            <a:r>
              <a:rPr lang="en-US" dirty="0"/>
              <a:t>When wiping, apply firm pressure</a:t>
            </a:r>
          </a:p>
          <a:p>
            <a:pPr lvl="1"/>
            <a:r>
              <a:rPr lang="en-US" dirty="0"/>
              <a:t>In many cases (such as knobs and levers) it may not be possible to wipe 100 cm</a:t>
            </a:r>
            <a:r>
              <a:rPr lang="en-US" baseline="30000" dirty="0"/>
              <a:t>2</a:t>
            </a:r>
            <a:r>
              <a:rPr lang="en-US" dirty="0"/>
              <a:t>.</a:t>
            </a:r>
          </a:p>
          <a:p>
            <a:pPr lvl="2"/>
            <a:r>
              <a:rPr lang="en-US" dirty="0"/>
              <a:t>Sample cannot be quantified </a:t>
            </a:r>
          </a:p>
          <a:p>
            <a:pPr lvl="2"/>
            <a:endParaRPr lang="en-US" sz="800" dirty="0"/>
          </a:p>
          <a:p>
            <a:r>
              <a:rPr lang="en-US" dirty="0"/>
              <a:t>Place media in a sample vial, cap and label it with the same unique identifier as the location.</a:t>
            </a:r>
          </a:p>
        </p:txBody>
      </p:sp>
      <p:sp>
        <p:nvSpPr>
          <p:cNvPr id="4" name="Content Placeholder 3">
            <a:extLst>
              <a:ext uri="{FF2B5EF4-FFF2-40B4-BE49-F238E27FC236}">
                <a16:creationId xmlns:a16="http://schemas.microsoft.com/office/drawing/2014/main" id="{7D8B28CB-1448-4BE1-9C1C-1BF937347AD3}"/>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395568290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B3138-18BF-4FB0-9986-791B0C73DF87}"/>
              </a:ext>
            </a:extLst>
          </p:cNvPr>
          <p:cNvSpPr>
            <a:spLocks noGrp="1"/>
          </p:cNvSpPr>
          <p:nvPr>
            <p:ph type="title"/>
          </p:nvPr>
        </p:nvSpPr>
        <p:spPr>
          <a:xfrm>
            <a:off x="609600" y="457200"/>
            <a:ext cx="7924800" cy="1107996"/>
          </a:xfrm>
        </p:spPr>
        <p:txBody>
          <a:bodyPr/>
          <a:lstStyle/>
          <a:p>
            <a:r>
              <a:rPr lang="en-US" dirty="0"/>
              <a:t>Day of Sampling</a:t>
            </a:r>
            <a:br>
              <a:rPr lang="en-US" dirty="0"/>
            </a:br>
            <a:endParaRPr lang="en-US" dirty="0"/>
          </a:p>
        </p:txBody>
      </p:sp>
      <p:sp>
        <p:nvSpPr>
          <p:cNvPr id="3" name="Content Placeholder 2">
            <a:extLst>
              <a:ext uri="{FF2B5EF4-FFF2-40B4-BE49-F238E27FC236}">
                <a16:creationId xmlns:a16="http://schemas.microsoft.com/office/drawing/2014/main" id="{D983F319-7145-44BB-A272-644621B26DA6}"/>
              </a:ext>
            </a:extLst>
          </p:cNvPr>
          <p:cNvSpPr>
            <a:spLocks noGrp="1"/>
          </p:cNvSpPr>
          <p:nvPr>
            <p:ph idx="1"/>
          </p:nvPr>
        </p:nvSpPr>
        <p:spPr/>
        <p:txBody>
          <a:bodyPr/>
          <a:lstStyle/>
          <a:p>
            <a:r>
              <a:rPr lang="en-US" dirty="0"/>
              <a:t>Remove and dispose gloves.</a:t>
            </a:r>
          </a:p>
          <a:p>
            <a:endParaRPr lang="en-US" sz="800" dirty="0"/>
          </a:p>
          <a:p>
            <a:r>
              <a:rPr lang="en-US" dirty="0"/>
              <a:t>Include additional relevant details regarding the nature of the sample </a:t>
            </a:r>
          </a:p>
          <a:p>
            <a:pPr lvl="1"/>
            <a:r>
              <a:rPr lang="en-US" dirty="0"/>
              <a:t>e.g., inside Fred’s respirator, “x” distance from contaminant generating process</a:t>
            </a:r>
          </a:p>
          <a:p>
            <a:pPr lvl="1"/>
            <a:endParaRPr lang="en-US" sz="800" dirty="0"/>
          </a:p>
          <a:p>
            <a:r>
              <a:rPr lang="en-US" dirty="0"/>
              <a:t>At least one blank media treated in the same fashion, but without wiping, should be submitted for each sampled area.</a:t>
            </a:r>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7D8B28CB-1448-4BE1-9C1C-1BF937347AD3}"/>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1373845133"/>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07846-CF59-46A4-98BA-99303A21A68D}"/>
              </a:ext>
            </a:extLst>
          </p:cNvPr>
          <p:cNvSpPr>
            <a:spLocks noGrp="1"/>
          </p:cNvSpPr>
          <p:nvPr>
            <p:ph type="title"/>
          </p:nvPr>
        </p:nvSpPr>
        <p:spPr/>
        <p:txBody>
          <a:bodyPr/>
          <a:lstStyle/>
          <a:p>
            <a:r>
              <a:rPr lang="en-US" dirty="0"/>
              <a:t>Day of Sampling</a:t>
            </a:r>
          </a:p>
        </p:txBody>
      </p:sp>
      <p:sp>
        <p:nvSpPr>
          <p:cNvPr id="3" name="Content Placeholder 2">
            <a:extLst>
              <a:ext uri="{FF2B5EF4-FFF2-40B4-BE49-F238E27FC236}">
                <a16:creationId xmlns:a16="http://schemas.microsoft.com/office/drawing/2014/main" id="{C7CC5CE2-30CA-46B2-84A7-F10BB31AC6A9}"/>
              </a:ext>
            </a:extLst>
          </p:cNvPr>
          <p:cNvSpPr>
            <a:spLocks noGrp="1"/>
          </p:cNvSpPr>
          <p:nvPr>
            <p:ph idx="1"/>
          </p:nvPr>
        </p:nvSpPr>
        <p:spPr/>
        <p:txBody>
          <a:bodyPr/>
          <a:lstStyle/>
          <a:p>
            <a:r>
              <a:rPr lang="en-US" dirty="0"/>
              <a:t>Some substances (e.g., benzidine, hexavalent chromium, and 4,4’-methylenedianiline) are unstable and may require a solution to be added to the vial as soon as the wipe sample is placed in the vial or may require other special sample handling.  </a:t>
            </a:r>
          </a:p>
        </p:txBody>
      </p:sp>
      <p:sp>
        <p:nvSpPr>
          <p:cNvPr id="4" name="Content Placeholder 3">
            <a:extLst>
              <a:ext uri="{FF2B5EF4-FFF2-40B4-BE49-F238E27FC236}">
                <a16:creationId xmlns:a16="http://schemas.microsoft.com/office/drawing/2014/main" id="{1CF771BA-04EB-4D13-A204-81C651305D02}"/>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3974392344"/>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07846-CF59-46A4-98BA-99303A21A68D}"/>
              </a:ext>
            </a:extLst>
          </p:cNvPr>
          <p:cNvSpPr>
            <a:spLocks noGrp="1"/>
          </p:cNvSpPr>
          <p:nvPr>
            <p:ph type="title"/>
          </p:nvPr>
        </p:nvSpPr>
        <p:spPr>
          <a:xfrm>
            <a:off x="609600" y="457200"/>
            <a:ext cx="7924800" cy="553998"/>
          </a:xfrm>
        </p:spPr>
        <p:txBody>
          <a:bodyPr/>
          <a:lstStyle/>
          <a:p>
            <a:r>
              <a:rPr lang="en-US" dirty="0"/>
              <a:t>After Sampling Collection</a:t>
            </a:r>
          </a:p>
        </p:txBody>
      </p:sp>
      <p:sp>
        <p:nvSpPr>
          <p:cNvPr id="3" name="Content Placeholder 2">
            <a:extLst>
              <a:ext uri="{FF2B5EF4-FFF2-40B4-BE49-F238E27FC236}">
                <a16:creationId xmlns:a16="http://schemas.microsoft.com/office/drawing/2014/main" id="{C7CC5CE2-30CA-46B2-84A7-F10BB31AC6A9}"/>
              </a:ext>
            </a:extLst>
          </p:cNvPr>
          <p:cNvSpPr>
            <a:spLocks noGrp="1"/>
          </p:cNvSpPr>
          <p:nvPr>
            <p:ph idx="1"/>
          </p:nvPr>
        </p:nvSpPr>
        <p:spPr/>
        <p:txBody>
          <a:bodyPr/>
          <a:lstStyle/>
          <a:p>
            <a:r>
              <a:rPr lang="en-US" dirty="0"/>
              <a:t>Submit the samples, each sealed with a Form OSHA-21, and in accordance with any special procedures located in OTM Section II Chapter 4 (Sample Shipping and Handling). </a:t>
            </a:r>
          </a:p>
          <a:p>
            <a:endParaRPr lang="en-US" dirty="0"/>
          </a:p>
          <a:p>
            <a:endParaRPr lang="en-US" dirty="0"/>
          </a:p>
        </p:txBody>
      </p:sp>
      <p:sp>
        <p:nvSpPr>
          <p:cNvPr id="4" name="Content Placeholder 3">
            <a:extLst>
              <a:ext uri="{FF2B5EF4-FFF2-40B4-BE49-F238E27FC236}">
                <a16:creationId xmlns:a16="http://schemas.microsoft.com/office/drawing/2014/main" id="{1CF771BA-04EB-4D13-A204-81C651305D02}"/>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2406878937"/>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60600" y="2896368"/>
            <a:ext cx="6235700" cy="760465"/>
          </a:xfrm>
        </p:spPr>
        <p:txBody>
          <a:bodyPr/>
          <a:lstStyle/>
          <a:p>
            <a:r>
              <a:rPr lang="en-US" dirty="0"/>
              <a:t>Sample Collection</a:t>
            </a:r>
          </a:p>
        </p:txBody>
      </p:sp>
      <p:sp>
        <p:nvSpPr>
          <p:cNvPr id="3" name="Subtitle 2"/>
          <p:cNvSpPr>
            <a:spLocks noGrp="1"/>
          </p:cNvSpPr>
          <p:nvPr>
            <p:ph type="subTitle" sz="quarter" idx="1"/>
          </p:nvPr>
        </p:nvSpPr>
        <p:spPr>
          <a:xfrm>
            <a:off x="2759710" y="3672073"/>
            <a:ext cx="5721350" cy="509588"/>
          </a:xfrm>
        </p:spPr>
        <p:txBody>
          <a:bodyPr/>
          <a:lstStyle/>
          <a:p>
            <a:r>
              <a:rPr lang="en-US" dirty="0"/>
              <a:t>Bulk Samples</a:t>
            </a:r>
          </a:p>
        </p:txBody>
      </p:sp>
    </p:spTree>
    <p:extLst>
      <p:ext uri="{BB962C8B-B14F-4D97-AF65-F5344CB8AC3E}">
        <p14:creationId xmlns:p14="http://schemas.microsoft.com/office/powerpoint/2010/main" val="3947390926"/>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869E6-AB87-4396-AD64-02B841ADE7A5}"/>
              </a:ext>
            </a:extLst>
          </p:cNvPr>
          <p:cNvSpPr>
            <a:spLocks noGrp="1"/>
          </p:cNvSpPr>
          <p:nvPr>
            <p:ph type="title"/>
          </p:nvPr>
        </p:nvSpPr>
        <p:spPr/>
        <p:txBody>
          <a:bodyPr/>
          <a:lstStyle/>
          <a:p>
            <a:r>
              <a:rPr lang="en-US" dirty="0"/>
              <a:t>Bulk Sampling</a:t>
            </a:r>
          </a:p>
        </p:txBody>
      </p:sp>
      <p:sp>
        <p:nvSpPr>
          <p:cNvPr id="3" name="Content Placeholder 2">
            <a:extLst>
              <a:ext uri="{FF2B5EF4-FFF2-40B4-BE49-F238E27FC236}">
                <a16:creationId xmlns:a16="http://schemas.microsoft.com/office/drawing/2014/main" id="{A5F4110A-4F90-488A-A0E0-5EC85EBF193D}"/>
              </a:ext>
            </a:extLst>
          </p:cNvPr>
          <p:cNvSpPr>
            <a:spLocks noGrp="1"/>
          </p:cNvSpPr>
          <p:nvPr>
            <p:ph idx="1"/>
          </p:nvPr>
        </p:nvSpPr>
        <p:spPr/>
        <p:txBody>
          <a:bodyPr/>
          <a:lstStyle/>
          <a:p>
            <a:r>
              <a:rPr lang="en-US" dirty="0"/>
              <a:t>Bulk Sampling Procedures </a:t>
            </a:r>
          </a:p>
          <a:p>
            <a:pPr lvl="1"/>
            <a:r>
              <a:rPr lang="en-US" dirty="0"/>
              <a:t>FOM Chapter XV</a:t>
            </a:r>
          </a:p>
          <a:p>
            <a:pPr lvl="2"/>
            <a:r>
              <a:rPr lang="en-US" dirty="0"/>
              <a:t>Refer to the OSHA Technical Manual</a:t>
            </a:r>
          </a:p>
          <a:p>
            <a:endParaRPr lang="en-US" sz="800" dirty="0"/>
          </a:p>
          <a:p>
            <a:r>
              <a:rPr lang="en-US" dirty="0"/>
              <a:t>Locations</a:t>
            </a:r>
          </a:p>
          <a:p>
            <a:pPr lvl="1"/>
            <a:r>
              <a:rPr lang="en-US" dirty="0"/>
              <a:t>Prior determination after walk-around</a:t>
            </a:r>
          </a:p>
          <a:p>
            <a:pPr lvl="1"/>
            <a:r>
              <a:rPr lang="en-US" dirty="0"/>
              <a:t>Immediate during walk-around</a:t>
            </a:r>
          </a:p>
          <a:p>
            <a:endParaRPr lang="en-US" sz="800" dirty="0"/>
          </a:p>
          <a:p>
            <a:r>
              <a:rPr lang="en-US" dirty="0"/>
              <a:t>Equipment</a:t>
            </a:r>
          </a:p>
          <a:p>
            <a:pPr lvl="1"/>
            <a:r>
              <a:rPr lang="en-US" dirty="0"/>
              <a:t>Plastic container, natural bristle brush and non-sparking dust pans</a:t>
            </a:r>
          </a:p>
          <a:p>
            <a:pPr lvl="2"/>
            <a:r>
              <a:rPr lang="en-US" dirty="0"/>
              <a:t>e.g., combustible dust</a:t>
            </a:r>
          </a:p>
          <a:p>
            <a:pPr lvl="1"/>
            <a:r>
              <a:rPr lang="en-US" dirty="0"/>
              <a:t>Plastic bag and gloves</a:t>
            </a:r>
          </a:p>
          <a:p>
            <a:pPr lvl="2"/>
            <a:r>
              <a:rPr lang="en-US" dirty="0"/>
              <a:t>e.g., paint chips</a:t>
            </a:r>
          </a:p>
        </p:txBody>
      </p:sp>
      <p:sp>
        <p:nvSpPr>
          <p:cNvPr id="4" name="Content Placeholder 3">
            <a:extLst>
              <a:ext uri="{FF2B5EF4-FFF2-40B4-BE49-F238E27FC236}">
                <a16:creationId xmlns:a16="http://schemas.microsoft.com/office/drawing/2014/main" id="{41228FAD-7484-45D6-A19A-F1D9039CC40D}"/>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1073848383"/>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F5187-558F-49B7-9489-8BDBBC65AFC3}"/>
              </a:ext>
            </a:extLst>
          </p:cNvPr>
          <p:cNvSpPr>
            <a:spLocks noGrp="1"/>
          </p:cNvSpPr>
          <p:nvPr>
            <p:ph type="title"/>
          </p:nvPr>
        </p:nvSpPr>
        <p:spPr/>
        <p:txBody>
          <a:bodyPr/>
          <a:lstStyle/>
          <a:p>
            <a:r>
              <a:rPr lang="en-US" dirty="0"/>
              <a:t>Dust – Day of Sampling</a:t>
            </a:r>
          </a:p>
        </p:txBody>
      </p:sp>
      <p:sp>
        <p:nvSpPr>
          <p:cNvPr id="3" name="Content Placeholder 2">
            <a:extLst>
              <a:ext uri="{FF2B5EF4-FFF2-40B4-BE49-F238E27FC236}">
                <a16:creationId xmlns:a16="http://schemas.microsoft.com/office/drawing/2014/main" id="{CC554807-CD06-4CB4-A847-844FF7BF2B3F}"/>
              </a:ext>
            </a:extLst>
          </p:cNvPr>
          <p:cNvSpPr>
            <a:spLocks noGrp="1"/>
          </p:cNvSpPr>
          <p:nvPr>
            <p:ph idx="1"/>
          </p:nvPr>
        </p:nvSpPr>
        <p:spPr/>
        <p:txBody>
          <a:bodyPr/>
          <a:lstStyle/>
          <a:p>
            <a:r>
              <a:rPr lang="en-US" dirty="0"/>
              <a:t>Each type of dust must be collected as a separate sample</a:t>
            </a:r>
          </a:p>
          <a:p>
            <a:pPr lvl="1"/>
            <a:r>
              <a:rPr lang="en-US" dirty="0"/>
              <a:t>Collect at least 1 liter of dust per sample</a:t>
            </a:r>
          </a:p>
          <a:p>
            <a:pPr lvl="1"/>
            <a:r>
              <a:rPr lang="en-US" dirty="0"/>
              <a:t>If grain dust collect two samples</a:t>
            </a:r>
          </a:p>
          <a:p>
            <a:pPr lvl="1"/>
            <a:endParaRPr lang="en-US" sz="800" dirty="0"/>
          </a:p>
          <a:p>
            <a:r>
              <a:rPr lang="en-US" dirty="0"/>
              <a:t>Suggested locations</a:t>
            </a:r>
          </a:p>
          <a:p>
            <a:pPr lvl="1"/>
            <a:r>
              <a:rPr lang="en-US" dirty="0"/>
              <a:t>“High spaces” such as roof beams, open web beams, and other ceiling supports; tops of pipes, railing, ductwork, conduit, electrical boxes/panels and other horizontal surfaces located as high in the overhead as possible.  </a:t>
            </a:r>
          </a:p>
          <a:p>
            <a:pPr lvl="2"/>
            <a:r>
              <a:rPr lang="en-US" dirty="0"/>
              <a:t>Samples from floor level present a significantly reduced potential for dust cloud generation </a:t>
            </a:r>
          </a:p>
          <a:p>
            <a:pPr lvl="1"/>
            <a:endParaRPr lang="en-US" dirty="0"/>
          </a:p>
        </p:txBody>
      </p:sp>
      <p:sp>
        <p:nvSpPr>
          <p:cNvPr id="4" name="Content Placeholder 3">
            <a:extLst>
              <a:ext uri="{FF2B5EF4-FFF2-40B4-BE49-F238E27FC236}">
                <a16:creationId xmlns:a16="http://schemas.microsoft.com/office/drawing/2014/main" id="{7FDDF77C-05B3-451B-BE98-C4207CDD5E2D}"/>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1052524618"/>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F5187-558F-49B7-9489-8BDBBC65AFC3}"/>
              </a:ext>
            </a:extLst>
          </p:cNvPr>
          <p:cNvSpPr>
            <a:spLocks noGrp="1"/>
          </p:cNvSpPr>
          <p:nvPr>
            <p:ph type="title"/>
          </p:nvPr>
        </p:nvSpPr>
        <p:spPr/>
        <p:txBody>
          <a:bodyPr/>
          <a:lstStyle/>
          <a:p>
            <a:r>
              <a:rPr lang="en-US" dirty="0"/>
              <a:t>Dust – Day of Sampling</a:t>
            </a:r>
          </a:p>
        </p:txBody>
      </p:sp>
      <p:sp>
        <p:nvSpPr>
          <p:cNvPr id="3" name="Content Placeholder 2">
            <a:extLst>
              <a:ext uri="{FF2B5EF4-FFF2-40B4-BE49-F238E27FC236}">
                <a16:creationId xmlns:a16="http://schemas.microsoft.com/office/drawing/2014/main" id="{CC554807-CD06-4CB4-A847-844FF7BF2B3F}"/>
              </a:ext>
            </a:extLst>
          </p:cNvPr>
          <p:cNvSpPr>
            <a:spLocks noGrp="1"/>
          </p:cNvSpPr>
          <p:nvPr>
            <p:ph idx="1"/>
          </p:nvPr>
        </p:nvSpPr>
        <p:spPr/>
        <p:txBody>
          <a:bodyPr/>
          <a:lstStyle/>
          <a:p>
            <a:r>
              <a:rPr lang="en-US" dirty="0"/>
              <a:t>Record each location where sample was collected.</a:t>
            </a:r>
          </a:p>
          <a:p>
            <a:pPr lvl="1"/>
            <a:r>
              <a:rPr lang="en-US" dirty="0"/>
              <a:t>Document each location within the facility.</a:t>
            </a:r>
          </a:p>
          <a:p>
            <a:pPr lvl="2"/>
            <a:r>
              <a:rPr lang="en-US" dirty="0"/>
              <a:t>Do not take photographs</a:t>
            </a:r>
          </a:p>
          <a:p>
            <a:pPr lvl="2"/>
            <a:r>
              <a:rPr lang="en-US" dirty="0"/>
              <a:t>Use sketches, diagrams, and other means of identifying locations were samples were taken from.</a:t>
            </a:r>
          </a:p>
          <a:p>
            <a:pPr lvl="1"/>
            <a:r>
              <a:rPr lang="en-US" dirty="0"/>
              <a:t>Document where, when, and how dust is used and/or generated.  </a:t>
            </a:r>
          </a:p>
          <a:p>
            <a:pPr lvl="2"/>
            <a:endParaRPr lang="en-US" sz="800" dirty="0"/>
          </a:p>
          <a:p>
            <a:r>
              <a:rPr lang="en-US" dirty="0"/>
              <a:t>Don gloves</a:t>
            </a:r>
          </a:p>
          <a:p>
            <a:endParaRPr lang="en-US" sz="800" dirty="0"/>
          </a:p>
          <a:p>
            <a:r>
              <a:rPr lang="en-US" dirty="0"/>
              <a:t>Use natural bristle hand brush to sweep accumulated dust into non-sparking dust pans.</a:t>
            </a:r>
          </a:p>
        </p:txBody>
      </p:sp>
      <p:sp>
        <p:nvSpPr>
          <p:cNvPr id="4" name="Content Placeholder 3">
            <a:extLst>
              <a:ext uri="{FF2B5EF4-FFF2-40B4-BE49-F238E27FC236}">
                <a16:creationId xmlns:a16="http://schemas.microsoft.com/office/drawing/2014/main" id="{7FDDF77C-05B3-451B-BE98-C4207CDD5E2D}"/>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171092190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F5187-558F-49B7-9489-8BDBBC65AFC3}"/>
              </a:ext>
            </a:extLst>
          </p:cNvPr>
          <p:cNvSpPr>
            <a:spLocks noGrp="1"/>
          </p:cNvSpPr>
          <p:nvPr>
            <p:ph type="title"/>
          </p:nvPr>
        </p:nvSpPr>
        <p:spPr/>
        <p:txBody>
          <a:bodyPr/>
          <a:lstStyle/>
          <a:p>
            <a:r>
              <a:rPr lang="en-US" dirty="0"/>
              <a:t>Dust – Day of Sampling</a:t>
            </a:r>
          </a:p>
        </p:txBody>
      </p:sp>
      <p:sp>
        <p:nvSpPr>
          <p:cNvPr id="3" name="Content Placeholder 2">
            <a:extLst>
              <a:ext uri="{FF2B5EF4-FFF2-40B4-BE49-F238E27FC236}">
                <a16:creationId xmlns:a16="http://schemas.microsoft.com/office/drawing/2014/main" id="{CC554807-CD06-4CB4-A847-844FF7BF2B3F}"/>
              </a:ext>
            </a:extLst>
          </p:cNvPr>
          <p:cNvSpPr>
            <a:spLocks noGrp="1"/>
          </p:cNvSpPr>
          <p:nvPr>
            <p:ph idx="1"/>
          </p:nvPr>
        </p:nvSpPr>
        <p:spPr/>
        <p:txBody>
          <a:bodyPr/>
          <a:lstStyle/>
          <a:p>
            <a:r>
              <a:rPr lang="en-US" dirty="0"/>
              <a:t>Transfer dust from dust pans to plastic container.</a:t>
            </a:r>
          </a:p>
          <a:p>
            <a:endParaRPr lang="en-US" sz="800" dirty="0"/>
          </a:p>
          <a:p>
            <a:r>
              <a:rPr lang="en-US" dirty="0"/>
              <a:t>Upon completion </a:t>
            </a:r>
          </a:p>
          <a:p>
            <a:pPr lvl="1"/>
            <a:r>
              <a:rPr lang="en-US" dirty="0"/>
              <a:t>Affix an OSHA-21 sample identification seal to the container.</a:t>
            </a:r>
          </a:p>
          <a:p>
            <a:pPr lvl="2"/>
            <a:r>
              <a:rPr lang="en-US" dirty="0"/>
              <a:t>To seal the container, apply one end of the seal to the center of the lid, and run the seal down the edge of the lid and as far down the side of the container as it will reach</a:t>
            </a:r>
          </a:p>
          <a:p>
            <a:pPr lvl="2"/>
            <a:endParaRPr lang="en-US" sz="800" dirty="0"/>
          </a:p>
          <a:p>
            <a:pPr lvl="1"/>
            <a:r>
              <a:rPr lang="en-US" dirty="0"/>
              <a:t>Complete the Receipt of Evidence or Property Form</a:t>
            </a:r>
          </a:p>
          <a:p>
            <a:pPr lvl="1"/>
            <a:endParaRPr lang="en-US" sz="800" dirty="0"/>
          </a:p>
          <a:p>
            <a:pPr lvl="1"/>
            <a:r>
              <a:rPr lang="en-US" dirty="0"/>
              <a:t>If available collect MSDS/SDS of dust or raw materials  </a:t>
            </a:r>
          </a:p>
          <a:p>
            <a:pPr lvl="1"/>
            <a:endParaRPr lang="en-US" dirty="0"/>
          </a:p>
        </p:txBody>
      </p:sp>
      <p:sp>
        <p:nvSpPr>
          <p:cNvPr id="4" name="Content Placeholder 3">
            <a:extLst>
              <a:ext uri="{FF2B5EF4-FFF2-40B4-BE49-F238E27FC236}">
                <a16:creationId xmlns:a16="http://schemas.microsoft.com/office/drawing/2014/main" id="{7FDDF77C-05B3-451B-BE98-C4207CDD5E2D}"/>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2255707578"/>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53D11E55-D18A-49F2-B66D-7DF2D0BCA7C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53079" y="1143000"/>
            <a:ext cx="3800242" cy="4800600"/>
          </a:xfrm>
        </p:spPr>
      </p:pic>
      <p:pic>
        <p:nvPicPr>
          <p:cNvPr id="7" name="Content Placeholder 6">
            <a:extLst>
              <a:ext uri="{FF2B5EF4-FFF2-40B4-BE49-F238E27FC236}">
                <a16:creationId xmlns:a16="http://schemas.microsoft.com/office/drawing/2014/main" id="{E4C15AB7-403A-45FE-AADB-1890A719D3E4}"/>
              </a:ext>
            </a:extLst>
          </p:cNvPr>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a:off x="617723" y="1143000"/>
            <a:ext cx="3793753" cy="4800600"/>
          </a:xfrm>
        </p:spPr>
      </p:pic>
      <p:sp>
        <p:nvSpPr>
          <p:cNvPr id="4" name="Title 3">
            <a:extLst>
              <a:ext uri="{FF2B5EF4-FFF2-40B4-BE49-F238E27FC236}">
                <a16:creationId xmlns:a16="http://schemas.microsoft.com/office/drawing/2014/main" id="{50B09B79-607F-4E06-BB9E-7F200CF0055F}"/>
              </a:ext>
            </a:extLst>
          </p:cNvPr>
          <p:cNvSpPr>
            <a:spLocks noGrp="1"/>
          </p:cNvSpPr>
          <p:nvPr>
            <p:ph type="title"/>
          </p:nvPr>
        </p:nvSpPr>
        <p:spPr/>
        <p:txBody>
          <a:bodyPr/>
          <a:lstStyle/>
          <a:p>
            <a:r>
              <a:rPr lang="en-US" dirty="0"/>
              <a:t>Receipt of Evidence/Property Form</a:t>
            </a:r>
          </a:p>
        </p:txBody>
      </p:sp>
    </p:spTree>
    <p:extLst>
      <p:ext uri="{BB962C8B-B14F-4D97-AF65-F5344CB8AC3E}">
        <p14:creationId xmlns:p14="http://schemas.microsoft.com/office/powerpoint/2010/main" val="38027658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t>Physiological Effects</a:t>
            </a:r>
          </a:p>
        </p:txBody>
      </p:sp>
      <p:sp>
        <p:nvSpPr>
          <p:cNvPr id="3" name="Content Placeholder 2"/>
          <p:cNvSpPr>
            <a:spLocks noGrp="1"/>
          </p:cNvSpPr>
          <p:nvPr>
            <p:ph idx="1"/>
          </p:nvPr>
        </p:nvSpPr>
        <p:spPr>
          <a:xfrm>
            <a:off x="609600" y="1066800"/>
            <a:ext cx="8001000" cy="4953000"/>
          </a:xfrm>
        </p:spPr>
        <p:txBody>
          <a:bodyPr/>
          <a:lstStyle/>
          <a:p>
            <a:r>
              <a:rPr lang="en-US" sz="2400" dirty="0"/>
              <a:t>Asphyxiants</a:t>
            </a:r>
          </a:p>
          <a:p>
            <a:pPr lvl="1"/>
            <a:r>
              <a:rPr lang="en-US" sz="2000" dirty="0"/>
              <a:t>A vapor or gas that can cause unconsciousness or death by suffocation due to lack or depletion of oxygen.  </a:t>
            </a:r>
          </a:p>
          <a:p>
            <a:pPr lvl="2"/>
            <a:r>
              <a:rPr lang="en-US" u="sng" dirty="0"/>
              <a:t>Simple asphyxiants </a:t>
            </a:r>
          </a:p>
          <a:p>
            <a:pPr lvl="3"/>
            <a:r>
              <a:rPr lang="en-US" dirty="0"/>
              <a:t>Are inert gases or vapors which are harmful to the body when they become so concentrated that they reduce oxygen in the air to dangerous levels</a:t>
            </a:r>
          </a:p>
          <a:p>
            <a:pPr lvl="4"/>
            <a:r>
              <a:rPr lang="en-US" sz="1800" dirty="0"/>
              <a:t>e.g., carbon dioxide – [CO</a:t>
            </a:r>
            <a:r>
              <a:rPr lang="en-US" sz="1800" baseline="-25000" dirty="0"/>
              <a:t>2</a:t>
            </a:r>
            <a:r>
              <a:rPr lang="en-US" sz="1800" dirty="0"/>
              <a:t>]; nitrogen – [N]; methane – [CH</a:t>
            </a:r>
            <a:r>
              <a:rPr lang="en-US" sz="1800" baseline="-25000" dirty="0"/>
              <a:t>4</a:t>
            </a:r>
            <a:r>
              <a:rPr lang="en-US" sz="1800" dirty="0"/>
              <a:t>]; hydrogen – [H]</a:t>
            </a:r>
          </a:p>
          <a:p>
            <a:pPr lvl="2"/>
            <a:r>
              <a:rPr lang="en-US" u="sng" dirty="0"/>
              <a:t>Chemical asphyxiants </a:t>
            </a:r>
          </a:p>
          <a:p>
            <a:pPr lvl="3"/>
            <a:r>
              <a:rPr lang="en-US" dirty="0"/>
              <a:t>Cause suffocation by either preventing the uptake of oxygen in the blood or by preventing the normal oxygen transfer from the blood to the tissues or within the cell itself</a:t>
            </a:r>
            <a:r>
              <a:rPr lang="en-US" sz="1600" dirty="0"/>
              <a:t>.</a:t>
            </a:r>
          </a:p>
          <a:p>
            <a:pPr lvl="4"/>
            <a:r>
              <a:rPr lang="en-US" sz="1800" dirty="0"/>
              <a:t>e.g., carbon monoxide – [CO]; hydrogen cyanide – [HCN]; hydrogen sulfide – [H</a:t>
            </a:r>
            <a:r>
              <a:rPr lang="en-US" sz="1800" baseline="-25000" dirty="0"/>
              <a:t>2</a:t>
            </a:r>
            <a:r>
              <a:rPr lang="en-US" sz="1800" dirty="0"/>
              <a:t>S]</a:t>
            </a:r>
          </a:p>
          <a:p>
            <a:pPr lvl="1"/>
            <a:endParaRPr lang="en-US" sz="2000" dirty="0"/>
          </a:p>
        </p:txBody>
      </p:sp>
    </p:spTree>
    <p:extLst>
      <p:ext uri="{BB962C8B-B14F-4D97-AF65-F5344CB8AC3E}">
        <p14:creationId xmlns:p14="http://schemas.microsoft.com/office/powerpoint/2010/main" val="731215296"/>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930DC-EFF1-4D00-944F-7AB2461FC99F}"/>
              </a:ext>
            </a:extLst>
          </p:cNvPr>
          <p:cNvSpPr>
            <a:spLocks noGrp="1"/>
          </p:cNvSpPr>
          <p:nvPr>
            <p:ph type="title"/>
          </p:nvPr>
        </p:nvSpPr>
        <p:spPr/>
        <p:txBody>
          <a:bodyPr/>
          <a:lstStyle/>
          <a:p>
            <a:r>
              <a:rPr lang="en-US" dirty="0"/>
              <a:t>Dust – Day of Sampling</a:t>
            </a:r>
          </a:p>
        </p:txBody>
      </p:sp>
      <p:sp>
        <p:nvSpPr>
          <p:cNvPr id="3" name="Content Placeholder 2">
            <a:extLst>
              <a:ext uri="{FF2B5EF4-FFF2-40B4-BE49-F238E27FC236}">
                <a16:creationId xmlns:a16="http://schemas.microsoft.com/office/drawing/2014/main" id="{546A5D41-D9AB-4536-8FC4-AAC63AE5258C}"/>
              </a:ext>
            </a:extLst>
          </p:cNvPr>
          <p:cNvSpPr>
            <a:spLocks noGrp="1"/>
          </p:cNvSpPr>
          <p:nvPr>
            <p:ph idx="1"/>
          </p:nvPr>
        </p:nvSpPr>
        <p:spPr/>
        <p:txBody>
          <a:bodyPr/>
          <a:lstStyle/>
          <a:p>
            <a:r>
              <a:rPr lang="en-US" dirty="0"/>
              <a:t>Storage</a:t>
            </a:r>
          </a:p>
          <a:p>
            <a:pPr lvl="1"/>
            <a:r>
              <a:rPr lang="en-US" dirty="0"/>
              <a:t>Secure sample(s)</a:t>
            </a:r>
          </a:p>
          <a:p>
            <a:endParaRPr lang="en-US" sz="800" dirty="0"/>
          </a:p>
          <a:p>
            <a:r>
              <a:rPr lang="en-US" dirty="0"/>
              <a:t>Approval must be received prior to sending sample for analysis</a:t>
            </a:r>
          </a:p>
          <a:p>
            <a:pPr lvl="1"/>
            <a:r>
              <a:rPr lang="en-US" dirty="0"/>
              <a:t>Typically after file is contested</a:t>
            </a:r>
          </a:p>
          <a:p>
            <a:pPr lvl="1"/>
            <a:endParaRPr lang="en-US" sz="800" dirty="0"/>
          </a:p>
          <a:p>
            <a:r>
              <a:rPr lang="en-US" dirty="0"/>
              <a:t>Fill out form 91 to submit to SLTC</a:t>
            </a:r>
          </a:p>
          <a:p>
            <a:pPr lvl="1"/>
            <a:r>
              <a:rPr lang="en-US" dirty="0"/>
              <a:t>Must specify test to be done</a:t>
            </a:r>
          </a:p>
          <a:p>
            <a:pPr lvl="2"/>
            <a:r>
              <a:rPr lang="en-US" dirty="0"/>
              <a:t>Request “Potential Class II Dust” to support electrical violations </a:t>
            </a:r>
          </a:p>
          <a:p>
            <a:pPr lvl="3"/>
            <a:r>
              <a:rPr lang="en-US" dirty="0"/>
              <a:t>e.g., 29 CFR 1910.307 </a:t>
            </a:r>
          </a:p>
          <a:p>
            <a:pPr lvl="2"/>
            <a:r>
              <a:rPr lang="en-US" dirty="0"/>
              <a:t>Request “</a:t>
            </a:r>
            <a:r>
              <a:rPr lang="en-US" dirty="0" err="1"/>
              <a:t>Kst</a:t>
            </a:r>
            <a:r>
              <a:rPr lang="en-US" dirty="0"/>
              <a:t>” to support fire or explosion hazards that may result from housekeeping or 95-129(1).</a:t>
            </a:r>
          </a:p>
          <a:p>
            <a:pPr marL="1254125" lvl="3" indent="0">
              <a:buNone/>
            </a:pPr>
            <a:endParaRPr lang="en-US" dirty="0"/>
          </a:p>
          <a:p>
            <a:pPr marL="1254125" lvl="3" indent="0">
              <a:buNone/>
            </a:pPr>
            <a:endParaRPr lang="en-US" dirty="0"/>
          </a:p>
        </p:txBody>
      </p:sp>
      <p:sp>
        <p:nvSpPr>
          <p:cNvPr id="4" name="Content Placeholder 3">
            <a:extLst>
              <a:ext uri="{FF2B5EF4-FFF2-40B4-BE49-F238E27FC236}">
                <a16:creationId xmlns:a16="http://schemas.microsoft.com/office/drawing/2014/main" id="{FCCAAF5D-EC38-4318-8A7B-8397EA69205C}"/>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2910626618"/>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33D8-0A2A-4BCF-9673-B6A6DA5838D7}"/>
              </a:ext>
            </a:extLst>
          </p:cNvPr>
          <p:cNvSpPr>
            <a:spLocks noGrp="1"/>
          </p:cNvSpPr>
          <p:nvPr>
            <p:ph type="title"/>
          </p:nvPr>
        </p:nvSpPr>
        <p:spPr/>
        <p:txBody>
          <a:bodyPr/>
          <a:lstStyle/>
          <a:p>
            <a:r>
              <a:rPr lang="en-US" dirty="0"/>
              <a:t>Dust - Submission</a:t>
            </a:r>
          </a:p>
        </p:txBody>
      </p:sp>
      <p:pic>
        <p:nvPicPr>
          <p:cNvPr id="6" name="Content Placeholder 5">
            <a:extLst>
              <a:ext uri="{FF2B5EF4-FFF2-40B4-BE49-F238E27FC236}">
                <a16:creationId xmlns:a16="http://schemas.microsoft.com/office/drawing/2014/main" id="{66C02FA6-AD2E-4F6D-B917-8FDDD9321B4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94821" y="1219200"/>
            <a:ext cx="3430558" cy="4724400"/>
          </a:xfrm>
        </p:spPr>
      </p:pic>
      <p:sp>
        <p:nvSpPr>
          <p:cNvPr id="4" name="Content Placeholder 3">
            <a:extLst>
              <a:ext uri="{FF2B5EF4-FFF2-40B4-BE49-F238E27FC236}">
                <a16:creationId xmlns:a16="http://schemas.microsoft.com/office/drawing/2014/main" id="{CAC2E6FB-24BD-4B0B-B8B2-D10074319C1F}"/>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1144003253"/>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60600" y="2557814"/>
            <a:ext cx="6235700" cy="1437573"/>
          </a:xfrm>
        </p:spPr>
        <p:txBody>
          <a:bodyPr/>
          <a:lstStyle/>
          <a:p>
            <a:r>
              <a:rPr lang="en-US" dirty="0"/>
              <a:t>Evaluation of Sampling Results</a:t>
            </a:r>
          </a:p>
        </p:txBody>
      </p:sp>
      <p:sp>
        <p:nvSpPr>
          <p:cNvPr id="3" name="Subtitle 2"/>
          <p:cNvSpPr>
            <a:spLocks noGrp="1"/>
          </p:cNvSpPr>
          <p:nvPr>
            <p:ph type="subTitle" sz="quarter" idx="1"/>
          </p:nvPr>
        </p:nvSpPr>
        <p:spPr>
          <a:xfrm>
            <a:off x="2805430" y="4026502"/>
            <a:ext cx="5721350" cy="509588"/>
          </a:xfrm>
        </p:spPr>
        <p:txBody>
          <a:bodyPr/>
          <a:lstStyle/>
          <a:p>
            <a:r>
              <a:rPr lang="en-US" dirty="0"/>
              <a:t>Air and Noise Samples</a:t>
            </a:r>
          </a:p>
        </p:txBody>
      </p:sp>
    </p:spTree>
    <p:extLst>
      <p:ext uri="{BB962C8B-B14F-4D97-AF65-F5344CB8AC3E}">
        <p14:creationId xmlns:p14="http://schemas.microsoft.com/office/powerpoint/2010/main" val="1717932665"/>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Results</a:t>
            </a:r>
          </a:p>
        </p:txBody>
      </p:sp>
      <p:sp>
        <p:nvSpPr>
          <p:cNvPr id="3" name="Content Placeholder 2"/>
          <p:cNvSpPr>
            <a:spLocks noGrp="1"/>
          </p:cNvSpPr>
          <p:nvPr>
            <p:ph idx="1"/>
          </p:nvPr>
        </p:nvSpPr>
        <p:spPr/>
        <p:txBody>
          <a:bodyPr/>
          <a:lstStyle/>
          <a:p>
            <a:r>
              <a:rPr lang="en-US" dirty="0"/>
              <a:t>Direct Reading Results</a:t>
            </a:r>
          </a:p>
          <a:p>
            <a:pPr lvl="1"/>
            <a:r>
              <a:rPr lang="en-US" dirty="0"/>
              <a:t>Directly displayed on screen</a:t>
            </a:r>
          </a:p>
          <a:p>
            <a:pPr lvl="1"/>
            <a:r>
              <a:rPr lang="en-US" dirty="0"/>
              <a:t>Print outs</a:t>
            </a:r>
          </a:p>
          <a:p>
            <a:r>
              <a:rPr lang="en-US" dirty="0"/>
              <a:t>In-House Results</a:t>
            </a:r>
          </a:p>
          <a:p>
            <a:pPr lvl="1"/>
            <a:r>
              <a:rPr lang="en-US" dirty="0"/>
              <a:t>Equipment software</a:t>
            </a:r>
          </a:p>
          <a:p>
            <a:pPr lvl="2"/>
            <a:r>
              <a:rPr lang="en-US" dirty="0"/>
              <a:t>Print outs</a:t>
            </a:r>
          </a:p>
          <a:p>
            <a:r>
              <a:rPr lang="en-US" dirty="0"/>
              <a:t>Laboratory Results</a:t>
            </a:r>
          </a:p>
          <a:p>
            <a:pPr lvl="1"/>
            <a:r>
              <a:rPr lang="en-US" dirty="0"/>
              <a:t>Mailed results</a:t>
            </a:r>
          </a:p>
          <a:p>
            <a:pPr lvl="2"/>
            <a:r>
              <a:rPr lang="en-US" dirty="0"/>
              <a:t>Amount detected</a:t>
            </a:r>
          </a:p>
          <a:p>
            <a:endParaRPr lang="en-US" dirty="0"/>
          </a:p>
          <a:p>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539533263"/>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430887"/>
          </a:xfrm>
        </p:spPr>
        <p:txBody>
          <a:bodyPr/>
          <a:lstStyle/>
          <a:p>
            <a:r>
              <a:rPr lang="en-US" sz="2800" dirty="0"/>
              <a:t>Direct Print Out – Sound Results: Edge 5s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78350" y="1219200"/>
            <a:ext cx="3663500" cy="472440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6827" y="1828801"/>
            <a:ext cx="3907573" cy="2754383"/>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539" y="1828801"/>
            <a:ext cx="3863475" cy="2678184"/>
          </a:xfrm>
          <a:prstGeom prst="rect">
            <a:avLst/>
          </a:prstGeom>
        </p:spPr>
      </p:pic>
    </p:spTree>
    <p:extLst>
      <p:ext uri="{BB962C8B-B14F-4D97-AF65-F5344CB8AC3E}">
        <p14:creationId xmlns:p14="http://schemas.microsoft.com/office/powerpoint/2010/main" val="1951606732"/>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430887"/>
          </a:xfrm>
        </p:spPr>
        <p:txBody>
          <a:bodyPr/>
          <a:lstStyle/>
          <a:p>
            <a:r>
              <a:rPr lang="en-US" sz="2800" dirty="0"/>
              <a:t>Direct Print Out – Sound Results: Edge 5s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78350" y="1219200"/>
            <a:ext cx="3663500" cy="4724400"/>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604315"/>
            <a:ext cx="3683532" cy="252397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3132" y="1604315"/>
            <a:ext cx="4090719" cy="2475276"/>
          </a:xfrm>
          <a:prstGeom prst="rect">
            <a:avLst/>
          </a:prstGeom>
        </p:spPr>
      </p:pic>
    </p:spTree>
    <p:extLst>
      <p:ext uri="{BB962C8B-B14F-4D97-AF65-F5344CB8AC3E}">
        <p14:creationId xmlns:p14="http://schemas.microsoft.com/office/powerpoint/2010/main" val="1727955334"/>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430887"/>
          </a:xfrm>
        </p:spPr>
        <p:txBody>
          <a:bodyPr/>
          <a:lstStyle/>
          <a:p>
            <a:r>
              <a:rPr lang="en-US" sz="2800" dirty="0"/>
              <a:t>Direct Print Out – Sound Results: Edge 5s</a:t>
            </a:r>
            <a:endParaRPr lang="en-US" dirty="0"/>
          </a:p>
        </p:txBody>
      </p:sp>
      <p:sp>
        <p:nvSpPr>
          <p:cNvPr id="3" name="Content Placeholder 2"/>
          <p:cNvSpPr>
            <a:spLocks noGrp="1"/>
          </p:cNvSpPr>
          <p:nvPr>
            <p:ph idx="1"/>
          </p:nvPr>
        </p:nvSpPr>
        <p:spPr/>
        <p:txBody>
          <a:bodyPr numCol="2"/>
          <a:lstStyle/>
          <a:p>
            <a:r>
              <a:rPr lang="en-US" dirty="0"/>
              <a:t>Threshold – 80 dB(A)</a:t>
            </a:r>
          </a:p>
          <a:p>
            <a:endParaRPr lang="en-US" sz="800" dirty="0"/>
          </a:p>
          <a:p>
            <a:pPr lvl="1"/>
            <a:r>
              <a:rPr lang="en-US" dirty="0"/>
              <a:t>AL 85 dB(A)</a:t>
            </a:r>
          </a:p>
          <a:p>
            <a:pPr lvl="1"/>
            <a:endParaRPr lang="en-US" sz="800" dirty="0"/>
          </a:p>
          <a:p>
            <a:pPr lvl="2"/>
            <a:r>
              <a:rPr lang="en-US" dirty="0"/>
              <a:t>TWA – 95.7 dB</a:t>
            </a:r>
          </a:p>
          <a:p>
            <a:pPr lvl="3"/>
            <a:r>
              <a:rPr lang="en-US" dirty="0"/>
              <a:t>Projected – 95.9 dB</a:t>
            </a:r>
          </a:p>
          <a:p>
            <a:pPr lvl="3"/>
            <a:endParaRPr lang="en-US" sz="800" dirty="0"/>
          </a:p>
          <a:p>
            <a:pPr lvl="2"/>
            <a:r>
              <a:rPr lang="en-US" dirty="0"/>
              <a:t>Dose – 220.7% </a:t>
            </a:r>
          </a:p>
          <a:p>
            <a:pPr lvl="3"/>
            <a:r>
              <a:rPr lang="en-US" dirty="0"/>
              <a:t>Projected – 228.8%</a:t>
            </a:r>
          </a:p>
          <a:p>
            <a:pPr lvl="3"/>
            <a:endParaRPr lang="en-US" sz="800" dirty="0"/>
          </a:p>
          <a:p>
            <a:pPr lvl="2"/>
            <a:r>
              <a:rPr lang="en-US" dirty="0" err="1"/>
              <a:t>Lavg</a:t>
            </a:r>
            <a:r>
              <a:rPr lang="en-US" dirty="0"/>
              <a:t> – 95.9 dB</a:t>
            </a:r>
          </a:p>
          <a:p>
            <a:pPr lvl="2"/>
            <a:endParaRPr lang="en-US" sz="800" dirty="0"/>
          </a:p>
          <a:p>
            <a:pPr lvl="2"/>
            <a:r>
              <a:rPr lang="en-US" dirty="0"/>
              <a:t>Peak – 104.8 dB</a:t>
            </a:r>
          </a:p>
          <a:p>
            <a:pPr lvl="2"/>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r>
              <a:rPr lang="en-US" dirty="0"/>
              <a:t>Threshold – 90 dB(A)</a:t>
            </a:r>
          </a:p>
          <a:p>
            <a:endParaRPr lang="en-US" sz="800" dirty="0"/>
          </a:p>
          <a:p>
            <a:pPr lvl="1"/>
            <a:r>
              <a:rPr lang="en-US" dirty="0"/>
              <a:t>PEL 90 dB(A)</a:t>
            </a:r>
          </a:p>
          <a:p>
            <a:pPr lvl="1"/>
            <a:endParaRPr lang="en-US" sz="800" dirty="0"/>
          </a:p>
          <a:p>
            <a:pPr lvl="2"/>
            <a:r>
              <a:rPr lang="en-US" dirty="0"/>
              <a:t>TWA – 95.4 dB</a:t>
            </a:r>
          </a:p>
          <a:p>
            <a:pPr lvl="3"/>
            <a:r>
              <a:rPr lang="en-US" dirty="0"/>
              <a:t>Projected – 95.6 dB</a:t>
            </a:r>
          </a:p>
          <a:p>
            <a:pPr lvl="3"/>
            <a:endParaRPr lang="en-US" sz="800" dirty="0"/>
          </a:p>
          <a:p>
            <a:pPr lvl="2"/>
            <a:r>
              <a:rPr lang="en-US" dirty="0"/>
              <a:t>Dose – 212.4%</a:t>
            </a:r>
          </a:p>
          <a:p>
            <a:pPr lvl="3"/>
            <a:r>
              <a:rPr lang="en-US" dirty="0"/>
              <a:t>Projected – 220.2%</a:t>
            </a:r>
          </a:p>
          <a:p>
            <a:pPr lvl="3"/>
            <a:endParaRPr lang="en-US" sz="800" dirty="0"/>
          </a:p>
          <a:p>
            <a:pPr lvl="2"/>
            <a:r>
              <a:rPr lang="en-US" dirty="0" err="1"/>
              <a:t>Lavg</a:t>
            </a:r>
            <a:r>
              <a:rPr lang="en-US" dirty="0"/>
              <a:t> – 95.6 dB</a:t>
            </a:r>
          </a:p>
          <a:p>
            <a:pPr lvl="2"/>
            <a:endParaRPr lang="en-US" sz="800" dirty="0"/>
          </a:p>
          <a:p>
            <a:pPr lvl="2"/>
            <a:r>
              <a:rPr lang="en-US" dirty="0"/>
              <a:t>Peak – 104.8 dB</a:t>
            </a:r>
          </a:p>
          <a:p>
            <a:endParaRPr lang="en-US" dirty="0"/>
          </a:p>
        </p:txBody>
      </p:sp>
    </p:spTree>
    <p:extLst>
      <p:ext uri="{BB962C8B-B14F-4D97-AF65-F5344CB8AC3E}">
        <p14:creationId xmlns:p14="http://schemas.microsoft.com/office/powerpoint/2010/main" val="4279780165"/>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Noise Equations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Dose</a:t>
                </a:r>
              </a:p>
              <a:p>
                <a:pPr lvl="1"/>
                <a14:m>
                  <m:oMath xmlns:m="http://schemas.openxmlformats.org/officeDocument/2006/math">
                    <m:r>
                      <a:rPr lang="en-US" sz="2800" b="0" i="1" smtClean="0">
                        <a:latin typeface="Cambria Math" panose="02040503050406030204" pitchFamily="18" charset="0"/>
                      </a:rPr>
                      <m:t>%</m:t>
                    </m:r>
                    <m:r>
                      <a:rPr lang="en-US" sz="2800" b="0" i="1" smtClean="0">
                        <a:latin typeface="Cambria Math" panose="02040503050406030204" pitchFamily="18" charset="0"/>
                      </a:rPr>
                      <m:t>𝐷</m:t>
                    </m:r>
                    <m:r>
                      <a:rPr lang="en-US" sz="2800" b="0" i="1" smtClean="0">
                        <a:latin typeface="Cambria Math" panose="02040503050406030204" pitchFamily="18" charset="0"/>
                      </a:rPr>
                      <m:t>=100 </m:t>
                    </m:r>
                    <m:d>
                      <m:dPr>
                        <m:begChr m:val="["/>
                        <m:endChr m:val="]"/>
                        <m:ctrlPr>
                          <a:rPr lang="en-US" sz="2800" b="0" i="1" smtClean="0">
                            <a:latin typeface="Cambria Math" panose="02040503050406030204" pitchFamily="18" charset="0"/>
                          </a:rPr>
                        </m:ctrlPr>
                      </m:dPr>
                      <m:e>
                        <m:f>
                          <m:fPr>
                            <m:ctrlPr>
                              <a:rPr lang="en-US" sz="2800" b="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𝐶</m:t>
                                </m:r>
                              </m:e>
                              <m:sub>
                                <m:r>
                                  <a:rPr lang="en-US" sz="2800" b="0" i="1" smtClean="0">
                                    <a:latin typeface="Cambria Math" panose="02040503050406030204" pitchFamily="18" charset="0"/>
                                  </a:rPr>
                                  <m:t>1</m:t>
                                </m:r>
                              </m:sub>
                            </m:sSub>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1</m:t>
                                </m:r>
                              </m:sub>
                            </m:sSub>
                          </m:den>
                        </m:f>
                        <m:r>
                          <a:rPr lang="en-US" sz="2800" b="0" i="1" smtClean="0">
                            <a:latin typeface="Cambria Math" panose="02040503050406030204" pitchFamily="18" charset="0"/>
                          </a:rPr>
                          <m:t>+ </m:t>
                        </m:r>
                        <m:f>
                          <m:fPr>
                            <m:ctrlPr>
                              <a:rPr lang="en-US" sz="2800" b="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𝐶</m:t>
                                </m:r>
                              </m:e>
                              <m:sub>
                                <m:r>
                                  <a:rPr lang="en-US" sz="2800" b="0" i="1" smtClean="0">
                                    <a:latin typeface="Cambria Math" panose="02040503050406030204" pitchFamily="18" charset="0"/>
                                  </a:rPr>
                                  <m:t>2</m:t>
                                </m:r>
                              </m:sub>
                            </m:sSub>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2</m:t>
                                </m:r>
                              </m:sub>
                            </m:sSub>
                          </m:den>
                        </m:f>
                        <m:r>
                          <a:rPr lang="en-US" sz="2800" b="0" i="1" smtClean="0">
                            <a:latin typeface="Cambria Math" panose="02040503050406030204" pitchFamily="18" charset="0"/>
                          </a:rPr>
                          <m:t>+ …</m:t>
                        </m:r>
                        <m:f>
                          <m:fPr>
                            <m:ctrlPr>
                              <a:rPr lang="en-US" sz="2800" b="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𝐶</m:t>
                                </m:r>
                              </m:e>
                              <m:sub>
                                <m:r>
                                  <a:rPr lang="en-US" sz="2800" b="0" i="1" smtClean="0">
                                    <a:latin typeface="Cambria Math" panose="02040503050406030204" pitchFamily="18" charset="0"/>
                                  </a:rPr>
                                  <m:t>𝑛</m:t>
                                </m:r>
                              </m:sub>
                            </m:sSub>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𝑛</m:t>
                                </m:r>
                              </m:sub>
                            </m:sSub>
                          </m:den>
                        </m:f>
                      </m:e>
                    </m:d>
                  </m:oMath>
                </a14:m>
                <a:endParaRPr lang="en-US" dirty="0"/>
              </a:p>
              <a:p>
                <a:pPr lvl="1"/>
                <a:endParaRPr lang="en-US" dirty="0"/>
              </a:p>
              <a:p>
                <a:pPr lvl="1"/>
                <a:r>
                  <a:rPr lang="en-US" dirty="0"/>
                  <a:t>C is the total time of exposure at specific noise level</a:t>
                </a:r>
              </a:p>
              <a:p>
                <a:pPr lvl="1"/>
                <a:r>
                  <a:rPr lang="en-US" dirty="0"/>
                  <a:t>T is reference duration for noise exposure </a:t>
                </a:r>
              </a:p>
              <a:p>
                <a:pPr lvl="1"/>
                <a:r>
                  <a:rPr lang="en-US" dirty="0"/>
                  <a:t>%D is percentage dose</a:t>
                </a:r>
              </a:p>
              <a:p>
                <a:pPr lvl="1"/>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14" t="-1290"/>
                </a:stretch>
              </a:blipFill>
            </p:spPr>
            <p:txBody>
              <a:bodyPr/>
              <a:lstStyle/>
              <a:p>
                <a:r>
                  <a:rPr lang="en-US">
                    <a:noFill/>
                  </a:rPr>
                  <a:t> </a:t>
                </a:r>
              </a:p>
            </p:txBody>
          </p:sp>
        </mc:Fallback>
      </mc:AlternateContent>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568549969"/>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1107996"/>
          </a:xfrm>
        </p:spPr>
        <p:txBody>
          <a:bodyPr/>
          <a:lstStyle/>
          <a:p>
            <a:r>
              <a:rPr lang="en-US" dirty="0"/>
              <a:t>Dose Example </a:t>
            </a:r>
            <a:br>
              <a:rPr lang="en-US" dirty="0"/>
            </a:br>
            <a:endParaRPr lang="en-US" dirty="0"/>
          </a:p>
        </p:txBody>
      </p:sp>
      <p:sp>
        <p:nvSpPr>
          <p:cNvPr id="3" name="Content Placeholder 2"/>
          <p:cNvSpPr>
            <a:spLocks noGrp="1"/>
          </p:cNvSpPr>
          <p:nvPr>
            <p:ph idx="1"/>
          </p:nvPr>
        </p:nvSpPr>
        <p:spPr/>
        <p:txBody>
          <a:bodyPr/>
          <a:lstStyle/>
          <a:p>
            <a:r>
              <a:rPr lang="en-US" dirty="0"/>
              <a:t>Calculate the dose for an employee who is exposed to the follow noise levels:</a:t>
            </a:r>
          </a:p>
          <a:p>
            <a:pPr lvl="1"/>
            <a:r>
              <a:rPr lang="en-US" dirty="0"/>
              <a:t>95 dB(A) for 1 hour</a:t>
            </a:r>
          </a:p>
          <a:p>
            <a:pPr lvl="1"/>
            <a:r>
              <a:rPr lang="en-US" dirty="0"/>
              <a:t>90 dB(A) for 3 hours</a:t>
            </a:r>
          </a:p>
          <a:p>
            <a:pPr lvl="1"/>
            <a:r>
              <a:rPr lang="en-US" dirty="0"/>
              <a:t>105 dB(A) for 10 minutes</a:t>
            </a:r>
          </a:p>
          <a:p>
            <a:pPr lvl="1"/>
            <a:r>
              <a:rPr lang="en-US" dirty="0"/>
              <a:t>93 dB(A) for 2 hours</a:t>
            </a:r>
          </a:p>
          <a:p>
            <a:pPr lvl="1"/>
            <a:r>
              <a:rPr lang="en-US" dirty="0"/>
              <a:t>86 dB(A) for 1 hour </a:t>
            </a:r>
          </a:p>
          <a:p>
            <a:pPr lvl="1"/>
            <a:endParaRPr lang="en-US" sz="1100" dirty="0"/>
          </a:p>
          <a:p>
            <a:pPr lvl="1"/>
            <a:r>
              <a:rPr lang="en-US" dirty="0"/>
              <a:t>Answer:</a:t>
            </a:r>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2234437421"/>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Noise Equations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TWA</a:t>
                </a:r>
              </a:p>
              <a:p>
                <a:pPr lvl="1"/>
                <a14:m>
                  <m:oMath xmlns:m="http://schemas.openxmlformats.org/officeDocument/2006/math">
                    <m:r>
                      <a:rPr lang="en-US" sz="2800" b="0" i="1" smtClean="0">
                        <a:latin typeface="Cambria Math" panose="02040503050406030204" pitchFamily="18" charset="0"/>
                      </a:rPr>
                      <m:t>𝑇𝑊𝐴</m:t>
                    </m:r>
                    <m:r>
                      <a:rPr lang="en-US" sz="2800" b="0" i="1" smtClean="0">
                        <a:latin typeface="Cambria Math" panose="02040503050406030204" pitchFamily="18" charset="0"/>
                      </a:rPr>
                      <m:t>=16.61</m:t>
                    </m:r>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log</m:t>
                        </m:r>
                      </m:fName>
                      <m:e>
                        <m:d>
                          <m:dPr>
                            <m:ctrlPr>
                              <a:rPr lang="en-US" sz="2800" b="0" i="1" smtClean="0">
                                <a:latin typeface="Cambria Math" panose="02040503050406030204" pitchFamily="18" charset="0"/>
                              </a:rPr>
                            </m:ctrlPr>
                          </m:dPr>
                          <m:e>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m:t>
                                </m:r>
                                <m:r>
                                  <a:rPr lang="en-US" sz="2800" b="0" i="1" smtClean="0">
                                    <a:latin typeface="Cambria Math" panose="02040503050406030204" pitchFamily="18" charset="0"/>
                                  </a:rPr>
                                  <m:t>𝐷</m:t>
                                </m:r>
                              </m:num>
                              <m:den>
                                <m:r>
                                  <a:rPr lang="en-US" sz="2800" b="0" i="1" smtClean="0">
                                    <a:latin typeface="Cambria Math" panose="02040503050406030204" pitchFamily="18" charset="0"/>
                                  </a:rPr>
                                  <m:t>100</m:t>
                                </m:r>
                              </m:den>
                            </m:f>
                          </m:e>
                        </m:d>
                        <m:r>
                          <a:rPr lang="en-US" sz="2800" b="0" i="1" smtClean="0">
                            <a:latin typeface="Cambria Math" panose="02040503050406030204" pitchFamily="18" charset="0"/>
                          </a:rPr>
                          <m:t>+90 </m:t>
                        </m:r>
                        <m:r>
                          <a:rPr lang="en-US" sz="2800" b="0" i="1" smtClean="0">
                            <a:latin typeface="Cambria Math" panose="02040503050406030204" pitchFamily="18" charset="0"/>
                          </a:rPr>
                          <m:t>𝑑𝐵𝐴</m:t>
                        </m:r>
                      </m:e>
                    </m:func>
                  </m:oMath>
                </a14:m>
                <a:endParaRPr lang="en-US" sz="3200" dirty="0"/>
              </a:p>
              <a:p>
                <a:pPr lvl="2"/>
                <a:endParaRPr lang="en-US" sz="2800" dirty="0"/>
              </a:p>
              <a:p>
                <a:pPr lvl="1"/>
                <a:r>
                  <a:rPr lang="en-US" dirty="0"/>
                  <a:t>%D is percentage dose</a:t>
                </a:r>
              </a:p>
              <a:p>
                <a:pPr lvl="1"/>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14" t="-1290"/>
                </a:stretch>
              </a:blipFill>
            </p:spPr>
            <p:txBody>
              <a:bodyPr/>
              <a:lstStyle/>
              <a:p>
                <a:r>
                  <a:rPr lang="en-US">
                    <a:noFill/>
                  </a:rPr>
                  <a:t> </a:t>
                </a:r>
              </a:p>
            </p:txBody>
          </p:sp>
        </mc:Fallback>
      </mc:AlternateContent>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15732198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t>Physiological Effects</a:t>
            </a:r>
          </a:p>
        </p:txBody>
      </p:sp>
      <p:sp>
        <p:nvSpPr>
          <p:cNvPr id="3" name="Content Placeholder 2"/>
          <p:cNvSpPr>
            <a:spLocks noGrp="1"/>
          </p:cNvSpPr>
          <p:nvPr>
            <p:ph idx="1"/>
          </p:nvPr>
        </p:nvSpPr>
        <p:spPr/>
        <p:txBody>
          <a:bodyPr/>
          <a:lstStyle/>
          <a:p>
            <a:r>
              <a:rPr lang="en-US" dirty="0"/>
              <a:t>Corrosive</a:t>
            </a:r>
          </a:p>
          <a:p>
            <a:pPr lvl="1"/>
            <a:r>
              <a:rPr lang="en-US" dirty="0"/>
              <a:t>Chemical at the site of contact that causes </a:t>
            </a:r>
            <a:r>
              <a:rPr lang="en-US" u="sng" dirty="0"/>
              <a:t>visible destruction</a:t>
            </a:r>
            <a:r>
              <a:rPr lang="en-US" dirty="0"/>
              <a:t> or </a:t>
            </a:r>
            <a:r>
              <a:rPr lang="en-US" u="sng" dirty="0"/>
              <a:t>irreversible alterations </a:t>
            </a:r>
            <a:r>
              <a:rPr lang="en-US" dirty="0"/>
              <a:t>of the skin, eyes, lining of the respiratory tract, or gastrointestinal tract.</a:t>
            </a:r>
          </a:p>
          <a:p>
            <a:pPr lvl="2"/>
            <a:r>
              <a:rPr lang="en-US" dirty="0"/>
              <a:t>e.g., hydrochloric acid – [</a:t>
            </a:r>
            <a:r>
              <a:rPr lang="en-US" dirty="0" err="1"/>
              <a:t>HCl</a:t>
            </a:r>
            <a:r>
              <a:rPr lang="en-US" dirty="0"/>
              <a:t>]; sulfuric acid – [H</a:t>
            </a:r>
            <a:r>
              <a:rPr lang="en-US" baseline="-25000" dirty="0"/>
              <a:t>2</a:t>
            </a:r>
            <a:r>
              <a:rPr lang="en-US" dirty="0"/>
              <a:t>SO</a:t>
            </a:r>
            <a:r>
              <a:rPr lang="en-US" baseline="-25000" dirty="0"/>
              <a:t>4</a:t>
            </a:r>
            <a:r>
              <a:rPr lang="en-US" dirty="0"/>
              <a:t>]</a:t>
            </a:r>
          </a:p>
          <a:p>
            <a:pPr lvl="1"/>
            <a:endParaRPr lang="en-US" dirty="0"/>
          </a:p>
          <a:p>
            <a:r>
              <a:rPr lang="en-US" dirty="0"/>
              <a:t>Irritation</a:t>
            </a:r>
          </a:p>
          <a:p>
            <a:pPr lvl="1"/>
            <a:r>
              <a:rPr lang="en-US" dirty="0"/>
              <a:t>Chemical at the site of contact may cause </a:t>
            </a:r>
            <a:r>
              <a:rPr lang="en-US" u="sng" dirty="0"/>
              <a:t>inflammation</a:t>
            </a:r>
            <a:r>
              <a:rPr lang="en-US" dirty="0"/>
              <a:t> of the skin, eyes, lining of the respiratory tract, or gastrointestinal tract. </a:t>
            </a:r>
          </a:p>
          <a:p>
            <a:pPr lvl="2"/>
            <a:r>
              <a:rPr lang="en-US" dirty="0"/>
              <a:t>e.g., ammonia – [NH</a:t>
            </a:r>
            <a:r>
              <a:rPr lang="en-US" baseline="-25000" dirty="0"/>
              <a:t>3</a:t>
            </a:r>
            <a:r>
              <a:rPr lang="en-US" dirty="0"/>
              <a:t>]; nitrogen dioxide – [NO</a:t>
            </a:r>
            <a:r>
              <a:rPr lang="en-US" baseline="-25000" dirty="0"/>
              <a:t>2</a:t>
            </a:r>
            <a:r>
              <a:rPr lang="en-US" dirty="0"/>
              <a:t>]</a:t>
            </a:r>
          </a:p>
          <a:p>
            <a:pPr lvl="1"/>
            <a:endParaRPr lang="en-US" dirty="0"/>
          </a:p>
        </p:txBody>
      </p:sp>
    </p:spTree>
    <p:extLst>
      <p:ext uri="{BB962C8B-B14F-4D97-AF65-F5344CB8AC3E}">
        <p14:creationId xmlns:p14="http://schemas.microsoft.com/office/powerpoint/2010/main" val="30797760"/>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t>TWA Noise Example</a:t>
            </a:r>
          </a:p>
        </p:txBody>
      </p:sp>
      <p:sp>
        <p:nvSpPr>
          <p:cNvPr id="3" name="Content Placeholder 2"/>
          <p:cNvSpPr>
            <a:spLocks noGrp="1"/>
          </p:cNvSpPr>
          <p:nvPr>
            <p:ph idx="1"/>
          </p:nvPr>
        </p:nvSpPr>
        <p:spPr/>
        <p:txBody>
          <a:bodyPr/>
          <a:lstStyle/>
          <a:p>
            <a:r>
              <a:rPr lang="en-US" dirty="0"/>
              <a:t>Calculate the TWA in dB(A) for an employee was exposed to noise at a dose of 140.7% </a:t>
            </a:r>
          </a:p>
          <a:p>
            <a:pPr lvl="1"/>
            <a:endParaRPr lang="en-US" dirty="0"/>
          </a:p>
          <a:p>
            <a:pPr lvl="1"/>
            <a:r>
              <a:rPr lang="en-US" dirty="0"/>
              <a:t>Answer:</a:t>
            </a:r>
          </a:p>
          <a:p>
            <a:pPr lvl="2"/>
            <a:endParaRPr lang="en-US" sz="1600" dirty="0"/>
          </a:p>
          <a:p>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57922106"/>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Noise Equations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Distance</a:t>
                </a:r>
              </a:p>
              <a:p>
                <a:endParaRPr lang="en-US" sz="1050" dirty="0"/>
              </a:p>
              <a:p>
                <a:pPr lvl="1"/>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𝑆𝑃𝐿</m:t>
                        </m:r>
                      </m:e>
                      <m:sub>
                        <m:r>
                          <a:rPr lang="en-US" sz="2800" b="0" i="1" smtClean="0">
                            <a:latin typeface="Cambria Math" panose="02040503050406030204" pitchFamily="18" charset="0"/>
                          </a:rPr>
                          <m:t>2</m:t>
                        </m:r>
                      </m:sub>
                    </m:sSub>
                    <m:r>
                      <a:rPr lang="en-US" sz="2800" b="0" i="1" smtClean="0">
                        <a:latin typeface="Cambria Math" panose="02040503050406030204" pitchFamily="18" charset="0"/>
                      </a:rPr>
                      <m:t>=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𝑆𝑃𝐿</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+20</m:t>
                    </m:r>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log</m:t>
                        </m:r>
                      </m:fName>
                      <m:e>
                        <m:d>
                          <m:dPr>
                            <m:ctrlPr>
                              <a:rPr lang="en-US" sz="2800" b="0" i="1" smtClean="0">
                                <a:latin typeface="Cambria Math" panose="02040503050406030204" pitchFamily="18" charset="0"/>
                              </a:rPr>
                            </m:ctrlPr>
                          </m:dPr>
                          <m:e>
                            <m:f>
                              <m:fPr>
                                <m:ctrlPr>
                                  <a:rPr lang="en-US" sz="2800" b="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𝑑</m:t>
                                    </m:r>
                                  </m:e>
                                  <m:sub>
                                    <m:r>
                                      <a:rPr lang="en-US" sz="2800" b="0" i="1" smtClean="0">
                                        <a:latin typeface="Cambria Math" panose="02040503050406030204" pitchFamily="18" charset="0"/>
                                      </a:rPr>
                                      <m:t>1</m:t>
                                    </m:r>
                                  </m:sub>
                                </m:sSub>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𝑑</m:t>
                                    </m:r>
                                  </m:e>
                                  <m:sub>
                                    <m:r>
                                      <a:rPr lang="en-US" sz="2800" b="0" i="1" smtClean="0">
                                        <a:latin typeface="Cambria Math" panose="02040503050406030204" pitchFamily="18" charset="0"/>
                                      </a:rPr>
                                      <m:t>2</m:t>
                                    </m:r>
                                  </m:sub>
                                </m:sSub>
                              </m:den>
                            </m:f>
                          </m:e>
                        </m:d>
                      </m:e>
                    </m:func>
                  </m:oMath>
                </a14:m>
                <a:endParaRPr lang="en-US" dirty="0"/>
              </a:p>
              <a:p>
                <a:endParaRPr lang="en-US" dirty="0"/>
              </a:p>
              <a:p>
                <a:pPr lvl="1"/>
                <a:r>
                  <a:rPr lang="en-US" dirty="0"/>
                  <a:t>SPL is sound pressure level in dB(A)</a:t>
                </a:r>
              </a:p>
              <a:p>
                <a:pPr lvl="1"/>
                <a:r>
                  <a:rPr lang="en-US" dirty="0"/>
                  <a:t>d is distance in feet or meters</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14" t="-1290"/>
                </a:stretch>
              </a:blipFill>
            </p:spPr>
            <p:txBody>
              <a:bodyPr/>
              <a:lstStyle/>
              <a:p>
                <a:r>
                  <a:rPr lang="en-US">
                    <a:noFill/>
                  </a:rPr>
                  <a:t> </a:t>
                </a:r>
              </a:p>
            </p:txBody>
          </p:sp>
        </mc:Fallback>
      </mc:AlternateContent>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2979513043"/>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Distance Noise Example</a:t>
            </a:r>
          </a:p>
        </p:txBody>
      </p:sp>
      <p:sp>
        <p:nvSpPr>
          <p:cNvPr id="3" name="Content Placeholder 2"/>
          <p:cNvSpPr>
            <a:spLocks noGrp="1"/>
          </p:cNvSpPr>
          <p:nvPr>
            <p:ph idx="1"/>
          </p:nvPr>
        </p:nvSpPr>
        <p:spPr/>
        <p:txBody>
          <a:bodyPr/>
          <a:lstStyle/>
          <a:p>
            <a:r>
              <a:rPr lang="en-US" dirty="0"/>
              <a:t>You measure the sound pressure level of 95 dB(A) from 5 feet away from the noise source, what is the sound pressure level the employee is exposed to at 1 foot away?</a:t>
            </a:r>
          </a:p>
          <a:p>
            <a:endParaRPr lang="en-US" dirty="0"/>
          </a:p>
          <a:p>
            <a:pPr lvl="1"/>
            <a:r>
              <a:rPr lang="en-US" dirty="0"/>
              <a:t>Answer:</a:t>
            </a:r>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300873048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Laboratory Results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7800" y="1126837"/>
            <a:ext cx="6205606" cy="4816763"/>
          </a:xfr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276600"/>
            <a:ext cx="8038854" cy="1066800"/>
          </a:xfrm>
          <a:prstGeom prst="rect">
            <a:avLst/>
          </a:prstGeom>
        </p:spPr>
      </p:pic>
      <p:sp>
        <p:nvSpPr>
          <p:cNvPr id="11" name="Content Placeholder 10"/>
          <p:cNvSpPr>
            <a:spLocks noGrp="1"/>
          </p:cNvSpPr>
          <p:nvPr>
            <p:ph sz="quarter" idx="10"/>
          </p:nvPr>
        </p:nvSpPr>
        <p:spPr/>
        <p:txBody>
          <a:bodyPr/>
          <a:lstStyle/>
          <a:p>
            <a:endParaRPr lang="en-US"/>
          </a:p>
        </p:txBody>
      </p:sp>
    </p:spTree>
    <p:extLst>
      <p:ext uri="{BB962C8B-B14F-4D97-AF65-F5344CB8AC3E}">
        <p14:creationId xmlns:p14="http://schemas.microsoft.com/office/powerpoint/2010/main" val="1946878165"/>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Break-Through</a:t>
            </a:r>
          </a:p>
        </p:txBody>
      </p:sp>
      <p:sp>
        <p:nvSpPr>
          <p:cNvPr id="3" name="Content Placeholder 2"/>
          <p:cNvSpPr>
            <a:spLocks noGrp="1"/>
          </p:cNvSpPr>
          <p:nvPr>
            <p:ph idx="1"/>
          </p:nvPr>
        </p:nvSpPr>
        <p:spPr/>
        <p:txBody>
          <a:bodyPr/>
          <a:lstStyle/>
          <a:p>
            <a:r>
              <a:rPr lang="en-US" dirty="0"/>
              <a:t>Sample break-through</a:t>
            </a:r>
          </a:p>
          <a:p>
            <a:pPr lvl="1"/>
            <a:r>
              <a:rPr lang="en-US" dirty="0"/>
              <a:t>If the back-up section of the sampling media contains &gt;25% of the contaminant then the sample should be considered invalid.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3352800"/>
            <a:ext cx="3467584" cy="1657581"/>
          </a:xfrm>
          <a:prstGeom prst="rect">
            <a:avLst/>
          </a:prstGeom>
        </p:spPr>
      </p:pic>
    </p:spTree>
    <p:extLst>
      <p:ext uri="{BB962C8B-B14F-4D97-AF65-F5344CB8AC3E}">
        <p14:creationId xmlns:p14="http://schemas.microsoft.com/office/powerpoint/2010/main" val="2021233177"/>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Equations</a:t>
            </a:r>
          </a:p>
        </p:txBody>
      </p:sp>
      <p:sp>
        <p:nvSpPr>
          <p:cNvPr id="3" name="Content Placeholder 2"/>
          <p:cNvSpPr>
            <a:spLocks noGrp="1"/>
          </p:cNvSpPr>
          <p:nvPr>
            <p:ph idx="1"/>
          </p:nvPr>
        </p:nvSpPr>
        <p:spPr/>
        <p:txBody>
          <a:bodyPr/>
          <a:lstStyle/>
          <a:p>
            <a:r>
              <a:rPr lang="en-US" dirty="0"/>
              <a:t>Calculation of </a:t>
            </a:r>
            <a:r>
              <a:rPr lang="en-US" b="1" u="sng" dirty="0"/>
              <a:t>potential exposure </a:t>
            </a:r>
            <a:r>
              <a:rPr lang="en-US" dirty="0"/>
              <a:t>concentrations</a:t>
            </a:r>
          </a:p>
          <a:p>
            <a:endParaRPr lang="en-US" dirty="0"/>
          </a:p>
          <a:p>
            <a:r>
              <a:rPr lang="en-US" dirty="0"/>
              <a:t>However, no more than eight hours of sampling can be used in the 8-hour TWA calculation </a:t>
            </a:r>
          </a:p>
          <a:p>
            <a:endParaRPr lang="en-US" dirty="0"/>
          </a:p>
          <a:p>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2539007223"/>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Equations</a:t>
            </a:r>
          </a:p>
        </p:txBody>
      </p:sp>
      <p:sp>
        <p:nvSpPr>
          <p:cNvPr id="3" name="Content Placeholder 2"/>
          <p:cNvSpPr>
            <a:spLocks noGrp="1"/>
          </p:cNvSpPr>
          <p:nvPr>
            <p:ph idx="1"/>
          </p:nvPr>
        </p:nvSpPr>
        <p:spPr/>
        <p:txBody>
          <a:bodyPr/>
          <a:lstStyle/>
          <a:p>
            <a:r>
              <a:rPr lang="en-US" dirty="0"/>
              <a:t>A zero exposure will be assumed unless the CSHO can defend a professional judgment on the magnitude of the exposure for the </a:t>
            </a:r>
            <a:r>
              <a:rPr lang="en-US" dirty="0" err="1"/>
              <a:t>unsampled</a:t>
            </a:r>
            <a:r>
              <a:rPr lang="en-US" dirty="0"/>
              <a:t> period. Thus, a TWA should generally be calculated by dividing the sample results by 8 hours (or 480 minutes) rather than the actual time sampled </a:t>
            </a:r>
          </a:p>
          <a:p>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3981465754"/>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TWA Equations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Actual</a:t>
                </a:r>
              </a:p>
              <a:p>
                <a:pPr lvl="1"/>
                <a14:m>
                  <m:oMath xmlns:m="http://schemas.openxmlformats.org/officeDocument/2006/math">
                    <m:r>
                      <a:rPr lang="en-US" sz="2800" b="0" i="1" smtClean="0">
                        <a:latin typeface="Cambria Math" panose="02040503050406030204" pitchFamily="18" charset="0"/>
                      </a:rPr>
                      <m:t>𝑇𝑊𝐴</m:t>
                    </m:r>
                    <m:r>
                      <a:rPr lang="en-US" sz="2800" b="0" i="1" smtClean="0">
                        <a:latin typeface="Cambria Math" panose="02040503050406030204" pitchFamily="18" charset="0"/>
                      </a:rPr>
                      <m:t>= </m:t>
                    </m:r>
                    <m:f>
                      <m:fPr>
                        <m:ctrlPr>
                          <a:rPr lang="en-US" sz="2800" b="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𝐶</m:t>
                            </m:r>
                          </m:e>
                          <m:sub>
                            <m:r>
                              <a:rPr lang="en-US" sz="2800" b="0" i="1" smtClean="0">
                                <a:latin typeface="Cambria Math" panose="02040503050406030204" pitchFamily="18" charset="0"/>
                              </a:rPr>
                              <m:t>1</m:t>
                            </m:r>
                          </m:sub>
                        </m:s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𝐶</m:t>
                            </m:r>
                          </m:e>
                          <m:sub>
                            <m:r>
                              <a:rPr lang="en-US" sz="2800" b="0" i="1" smtClean="0">
                                <a:latin typeface="Cambria Math" panose="02040503050406030204" pitchFamily="18" charset="0"/>
                              </a:rPr>
                              <m:t>2</m:t>
                            </m:r>
                          </m:sub>
                        </m:s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2</m:t>
                            </m:r>
                          </m:sub>
                        </m:s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m:t>
                            </m:r>
                            <m:r>
                              <a:rPr lang="en-US" sz="2800" b="0" i="1" smtClean="0">
                                <a:latin typeface="Cambria Math" panose="02040503050406030204" pitchFamily="18" charset="0"/>
                              </a:rPr>
                              <m:t>𝐶</m:t>
                            </m:r>
                          </m:e>
                          <m:sub>
                            <m:r>
                              <a:rPr lang="en-US" sz="2800" b="0" i="1" smtClean="0">
                                <a:latin typeface="Cambria Math" panose="02040503050406030204" pitchFamily="18" charset="0"/>
                              </a:rPr>
                              <m:t>3</m:t>
                            </m:r>
                          </m:sub>
                        </m:s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3</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m:t>
                            </m:r>
                            <m:r>
                              <a:rPr lang="en-US" sz="2800" b="0" i="1" smtClean="0">
                                <a:latin typeface="Cambria Math" panose="02040503050406030204" pitchFamily="18" charset="0"/>
                              </a:rPr>
                              <m:t>𝐶</m:t>
                            </m:r>
                          </m:e>
                          <m:sub>
                            <m:r>
                              <a:rPr lang="en-US" sz="2800" b="0" i="1" smtClean="0">
                                <a:latin typeface="Cambria Math" panose="02040503050406030204" pitchFamily="18" charset="0"/>
                              </a:rPr>
                              <m:t>𝑛</m:t>
                            </m:r>
                          </m:sub>
                        </m:s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𝑛</m:t>
                            </m:r>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𝑇</m:t>
                            </m:r>
                          </m:e>
                          <m:sub>
                            <m:r>
                              <a:rPr lang="en-US" sz="2800" i="1">
                                <a:latin typeface="Cambria Math" panose="02040503050406030204" pitchFamily="18" charset="0"/>
                              </a:rPr>
                              <m:t>1</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𝑇</m:t>
                            </m:r>
                          </m:e>
                          <m:sub>
                            <m:r>
                              <a:rPr lang="en-US" sz="2800" i="1">
                                <a:latin typeface="Cambria Math" panose="02040503050406030204" pitchFamily="18" charset="0"/>
                              </a:rPr>
                              <m:t>2</m:t>
                            </m:r>
                          </m:sub>
                        </m:sSub>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𝑇</m:t>
                            </m:r>
                          </m:e>
                          <m:sub>
                            <m:r>
                              <a:rPr lang="en-US" sz="2800" i="1">
                                <a:latin typeface="Cambria Math" panose="02040503050406030204" pitchFamily="18" charset="0"/>
                              </a:rPr>
                              <m:t>3</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m:t>
                            </m:r>
                            <m:r>
                              <a:rPr lang="en-US" sz="2800" b="0" i="1" smtClean="0">
                                <a:latin typeface="Cambria Math" panose="02040503050406030204" pitchFamily="18" charset="0"/>
                              </a:rPr>
                              <m:t>𝑇</m:t>
                            </m:r>
                          </m:e>
                          <m:sub>
                            <m:r>
                              <a:rPr lang="en-US" sz="2800" i="1">
                                <a:latin typeface="Cambria Math" panose="02040503050406030204" pitchFamily="18" charset="0"/>
                              </a:rPr>
                              <m:t>𝑛</m:t>
                            </m:r>
                          </m:sub>
                        </m:sSub>
                      </m:den>
                    </m:f>
                  </m:oMath>
                </a14:m>
                <a:r>
                  <a:rPr lang="en-US" dirty="0"/>
                  <a:t> </a:t>
                </a:r>
              </a:p>
              <a:p>
                <a:pPr lvl="1"/>
                <a:endParaRPr lang="en-US" sz="1000" dirty="0"/>
              </a:p>
              <a:p>
                <a:r>
                  <a:rPr lang="en-US" dirty="0"/>
                  <a:t>8-hour</a:t>
                </a:r>
              </a:p>
              <a:p>
                <a:pPr lvl="1"/>
                <a14:m>
                  <m:oMath xmlns:m="http://schemas.openxmlformats.org/officeDocument/2006/math">
                    <m:r>
                      <a:rPr lang="en-US" sz="2800" b="0" i="1" smtClean="0">
                        <a:latin typeface="Cambria Math" panose="02040503050406030204" pitchFamily="18" charset="0"/>
                      </a:rPr>
                      <m:t>𝑇𝑊𝐴</m:t>
                    </m:r>
                    <m:r>
                      <a:rPr lang="en-US" sz="2800" b="0" i="1" smtClean="0">
                        <a:latin typeface="Cambria Math" panose="02040503050406030204" pitchFamily="18" charset="0"/>
                      </a:rPr>
                      <m:t>= </m:t>
                    </m:r>
                    <m:f>
                      <m:fPr>
                        <m:ctrlPr>
                          <a:rPr lang="en-US" sz="2800" b="0" i="1" smtClean="0">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𝐶</m:t>
                            </m:r>
                          </m:e>
                          <m:sub>
                            <m:r>
                              <a:rPr lang="en-US" sz="2800" i="1">
                                <a:latin typeface="Cambria Math" panose="02040503050406030204" pitchFamily="18" charset="0"/>
                              </a:rPr>
                              <m:t>1</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𝑇</m:t>
                            </m:r>
                          </m:e>
                          <m:sub>
                            <m:r>
                              <a:rPr lang="en-US" sz="2800" i="1">
                                <a:latin typeface="Cambria Math" panose="02040503050406030204" pitchFamily="18" charset="0"/>
                              </a:rPr>
                              <m:t>1</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𝐶</m:t>
                            </m:r>
                          </m:e>
                          <m:sub>
                            <m:r>
                              <a:rPr lang="en-US" sz="2800" i="1">
                                <a:latin typeface="Cambria Math" panose="02040503050406030204" pitchFamily="18" charset="0"/>
                              </a:rPr>
                              <m:t>2</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𝑇</m:t>
                            </m:r>
                          </m:e>
                          <m:sub>
                            <m:r>
                              <a:rPr lang="en-US" sz="2800" i="1">
                                <a:latin typeface="Cambria Math" panose="02040503050406030204" pitchFamily="18" charset="0"/>
                              </a:rPr>
                              <m:t>2</m:t>
                            </m:r>
                          </m:sub>
                        </m:sSub>
                        <m:sSub>
                          <m:sSubPr>
                            <m:ctrlPr>
                              <a:rPr lang="en-US" sz="2800" i="1">
                                <a:latin typeface="Cambria Math" panose="02040503050406030204" pitchFamily="18" charset="0"/>
                              </a:rPr>
                            </m:ctrlPr>
                          </m:sSubPr>
                          <m:e>
                            <m:r>
                              <a:rPr lang="en-US" sz="2800" i="1">
                                <a:latin typeface="Cambria Math" panose="02040503050406030204" pitchFamily="18" charset="0"/>
                              </a:rPr>
                              <m:t>+</m:t>
                            </m:r>
                            <m:r>
                              <a:rPr lang="en-US" sz="2800" i="1">
                                <a:latin typeface="Cambria Math" panose="02040503050406030204" pitchFamily="18" charset="0"/>
                              </a:rPr>
                              <m:t>𝐶</m:t>
                            </m:r>
                          </m:e>
                          <m:sub>
                            <m:r>
                              <a:rPr lang="en-US" sz="2800" i="1">
                                <a:latin typeface="Cambria Math" panose="02040503050406030204" pitchFamily="18" charset="0"/>
                              </a:rPr>
                              <m:t>3</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𝑇</m:t>
                            </m:r>
                          </m:e>
                          <m:sub>
                            <m:r>
                              <a:rPr lang="en-US" sz="2800" i="1">
                                <a:latin typeface="Cambria Math" panose="02040503050406030204" pitchFamily="18" charset="0"/>
                              </a:rPr>
                              <m:t>3</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m:t>
                            </m:r>
                            <m:r>
                              <a:rPr lang="en-US" sz="2800" i="1">
                                <a:latin typeface="Cambria Math" panose="02040503050406030204" pitchFamily="18" charset="0"/>
                              </a:rPr>
                              <m:t>𝐶</m:t>
                            </m:r>
                          </m:e>
                          <m:sub>
                            <m:r>
                              <a:rPr lang="en-US" sz="2800" i="1">
                                <a:latin typeface="Cambria Math" panose="02040503050406030204" pitchFamily="18" charset="0"/>
                              </a:rPr>
                              <m:t>𝑛</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𝑇</m:t>
                            </m:r>
                          </m:e>
                          <m:sub>
                            <m:r>
                              <a:rPr lang="en-US" sz="2800" i="1">
                                <a:latin typeface="Cambria Math" panose="02040503050406030204" pitchFamily="18" charset="0"/>
                              </a:rPr>
                              <m:t>𝑛</m:t>
                            </m:r>
                          </m:sub>
                        </m:sSub>
                      </m:num>
                      <m:den>
                        <m:r>
                          <a:rPr lang="en-US" sz="2800" b="0" i="1" smtClean="0">
                            <a:latin typeface="Cambria Math" panose="02040503050406030204" pitchFamily="18" charset="0"/>
                          </a:rPr>
                          <m:t>480 </m:t>
                        </m:r>
                        <m:r>
                          <a:rPr lang="en-US" sz="2800" b="0" i="1" smtClean="0">
                            <a:latin typeface="Cambria Math" panose="02040503050406030204" pitchFamily="18" charset="0"/>
                          </a:rPr>
                          <m:t>𝑚𝑖𝑛𝑢𝑡𝑒𝑠</m:t>
                        </m:r>
                        <m:r>
                          <a:rPr lang="en-US" sz="2800" b="0" i="1" smtClean="0">
                            <a:latin typeface="Cambria Math" panose="02040503050406030204" pitchFamily="18" charset="0"/>
                          </a:rPr>
                          <m:t> </m:t>
                        </m:r>
                        <m:r>
                          <a:rPr lang="en-US" sz="2800" b="0" i="1" smtClean="0">
                            <a:latin typeface="Cambria Math" panose="02040503050406030204" pitchFamily="18" charset="0"/>
                          </a:rPr>
                          <m:t>𝑜𝑟</m:t>
                        </m:r>
                        <m:r>
                          <a:rPr lang="en-US" sz="2800" b="0" i="1" smtClean="0">
                            <a:latin typeface="Cambria Math" panose="02040503050406030204" pitchFamily="18" charset="0"/>
                          </a:rPr>
                          <m:t> 8 </m:t>
                        </m:r>
                        <m:r>
                          <a:rPr lang="en-US" sz="2800" b="0" i="1" smtClean="0">
                            <a:latin typeface="Cambria Math" panose="02040503050406030204" pitchFamily="18" charset="0"/>
                          </a:rPr>
                          <m:t>h𝑜𝑢𝑟𝑠</m:t>
                        </m:r>
                      </m:den>
                    </m:f>
                  </m:oMath>
                </a14:m>
                <a:endParaRPr lang="en-US" b="0" dirty="0"/>
              </a:p>
              <a:p>
                <a:pPr lvl="1"/>
                <a:endParaRPr lang="en-US" dirty="0"/>
              </a:p>
              <a:p>
                <a:pPr lvl="1"/>
                <a:r>
                  <a:rPr lang="en-US" dirty="0"/>
                  <a:t>C is concentration</a:t>
                </a:r>
              </a:p>
              <a:p>
                <a:pPr lvl="1"/>
                <a:r>
                  <a:rPr lang="en-US" dirty="0"/>
                  <a:t>T is actual duration of time sampled</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14" t="-1290"/>
                </a:stretch>
              </a:blipFill>
            </p:spPr>
            <p:txBody>
              <a:bodyPr/>
              <a:lstStyle/>
              <a:p>
                <a:r>
                  <a:rPr lang="en-US">
                    <a:noFill/>
                  </a:rPr>
                  <a:t> </a:t>
                </a:r>
              </a:p>
            </p:txBody>
          </p:sp>
        </mc:Fallback>
      </mc:AlternateContent>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2467201493"/>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TWA Example 1</a:t>
            </a:r>
          </a:p>
        </p:txBody>
      </p:sp>
      <p:sp>
        <p:nvSpPr>
          <p:cNvPr id="3" name="Content Placeholder 2"/>
          <p:cNvSpPr>
            <a:spLocks noGrp="1"/>
          </p:cNvSpPr>
          <p:nvPr>
            <p:ph idx="1"/>
          </p:nvPr>
        </p:nvSpPr>
        <p:spPr/>
        <p:txBody>
          <a:bodyPr/>
          <a:lstStyle/>
          <a:p>
            <a:r>
              <a:rPr lang="en-US" dirty="0"/>
              <a:t>Sampling for Sulfuric Acid. </a:t>
            </a:r>
          </a:p>
          <a:p>
            <a:pPr lvl="1"/>
            <a:endParaRPr lang="en-US" sz="1000" dirty="0"/>
          </a:p>
          <a:p>
            <a:pPr lvl="1"/>
            <a:r>
              <a:rPr lang="en-US" b="1" u="sng" dirty="0"/>
              <a:t>PEL</a:t>
            </a:r>
            <a:r>
              <a:rPr lang="en-US" dirty="0"/>
              <a:t> is </a:t>
            </a:r>
            <a:r>
              <a:rPr lang="en-US" b="1" u="sng" dirty="0"/>
              <a:t>1 mg/m</a:t>
            </a:r>
            <a:r>
              <a:rPr lang="en-US" b="1" u="sng" baseline="30000" dirty="0"/>
              <a:t>3</a:t>
            </a:r>
          </a:p>
          <a:p>
            <a:pPr lvl="1"/>
            <a:endParaRPr lang="en-US" sz="1000" dirty="0"/>
          </a:p>
          <a:p>
            <a:pPr lvl="1"/>
            <a:r>
              <a:rPr lang="en-US" dirty="0"/>
              <a:t>Take one sample</a:t>
            </a:r>
          </a:p>
          <a:p>
            <a:pPr lvl="2"/>
            <a:r>
              <a:rPr lang="en-US" dirty="0"/>
              <a:t>The sampling pump ran for </a:t>
            </a:r>
            <a:r>
              <a:rPr lang="en-US" b="1" u="sng" dirty="0"/>
              <a:t>7 hours</a:t>
            </a:r>
            <a:r>
              <a:rPr lang="en-US" dirty="0"/>
              <a:t> or </a:t>
            </a:r>
            <a:r>
              <a:rPr lang="en-US" b="1" u="sng" dirty="0"/>
              <a:t>420 minutes</a:t>
            </a:r>
            <a:r>
              <a:rPr lang="en-US" dirty="0"/>
              <a:t>.  </a:t>
            </a:r>
          </a:p>
          <a:p>
            <a:pPr lvl="1"/>
            <a:endParaRPr lang="en-US" sz="1000" dirty="0"/>
          </a:p>
          <a:p>
            <a:pPr lvl="1"/>
            <a:r>
              <a:rPr lang="en-US" dirty="0"/>
              <a:t>The laboratory reported a concentration of            </a:t>
            </a:r>
            <a:r>
              <a:rPr lang="en-US" b="1" u="sng" dirty="0"/>
              <a:t>1.1 mg/m</a:t>
            </a:r>
            <a:r>
              <a:rPr lang="en-US" b="1" u="sng" baseline="30000" dirty="0"/>
              <a:t>3</a:t>
            </a:r>
            <a:r>
              <a:rPr lang="en-US" dirty="0"/>
              <a:t>.  </a:t>
            </a:r>
          </a:p>
          <a:p>
            <a:pPr lvl="1"/>
            <a:endParaRPr lang="en-US" sz="1000" dirty="0"/>
          </a:p>
          <a:p>
            <a:pPr lvl="2"/>
            <a:r>
              <a:rPr lang="en-US" dirty="0"/>
              <a:t>8-hour TWA</a:t>
            </a:r>
          </a:p>
          <a:p>
            <a:endParaRPr lang="en-US" sz="1000" dirty="0"/>
          </a:p>
          <a:p>
            <a:pPr lvl="3"/>
            <a:endParaRPr lang="en-US" sz="1000" baseline="30000" dirty="0"/>
          </a:p>
          <a:p>
            <a:pPr lvl="3"/>
            <a:endParaRPr lang="en-US" sz="1000" baseline="30000" dirty="0"/>
          </a:p>
          <a:p>
            <a:pPr lvl="3"/>
            <a:endParaRPr lang="en-US" sz="1000" baseline="30000" dirty="0"/>
          </a:p>
          <a:p>
            <a:endParaRPr lang="en-US" sz="1000" dirty="0"/>
          </a:p>
          <a:p>
            <a:pPr lvl="3"/>
            <a:endParaRPr lang="en-US" baseline="30000" dirty="0"/>
          </a:p>
        </p:txBody>
      </p:sp>
    </p:spTree>
    <p:extLst>
      <p:ext uri="{BB962C8B-B14F-4D97-AF65-F5344CB8AC3E}">
        <p14:creationId xmlns:p14="http://schemas.microsoft.com/office/powerpoint/2010/main" val="88785539"/>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t>TWA Example 2</a:t>
            </a:r>
          </a:p>
        </p:txBody>
      </p:sp>
      <p:sp>
        <p:nvSpPr>
          <p:cNvPr id="3" name="Content Placeholder 2"/>
          <p:cNvSpPr>
            <a:spLocks noGrp="1"/>
          </p:cNvSpPr>
          <p:nvPr>
            <p:ph idx="1"/>
          </p:nvPr>
        </p:nvSpPr>
        <p:spPr>
          <a:xfrm>
            <a:off x="609600" y="1143000"/>
            <a:ext cx="8001000" cy="4800600"/>
          </a:xfrm>
        </p:spPr>
        <p:txBody>
          <a:bodyPr/>
          <a:lstStyle/>
          <a:p>
            <a:r>
              <a:rPr lang="en-US" dirty="0"/>
              <a:t>Sampling for Sulfuric Acid.</a:t>
            </a:r>
          </a:p>
          <a:p>
            <a:endParaRPr lang="en-US" sz="1000" dirty="0"/>
          </a:p>
          <a:p>
            <a:endParaRPr lang="en-US" sz="200" dirty="0"/>
          </a:p>
          <a:p>
            <a:pPr lvl="1"/>
            <a:r>
              <a:rPr lang="en-US" b="1" i="1" dirty="0"/>
              <a:t>Take two samples</a:t>
            </a:r>
          </a:p>
          <a:p>
            <a:pPr lvl="1"/>
            <a:endParaRPr lang="en-US" sz="1000" b="1" i="1" dirty="0"/>
          </a:p>
          <a:p>
            <a:pPr lvl="2"/>
            <a:r>
              <a:rPr lang="en-US" b="1" i="1" dirty="0"/>
              <a:t>Sample 1</a:t>
            </a:r>
            <a:r>
              <a:rPr lang="en-US" dirty="0"/>
              <a:t> </a:t>
            </a:r>
          </a:p>
          <a:p>
            <a:pPr lvl="3"/>
            <a:r>
              <a:rPr lang="en-US" dirty="0"/>
              <a:t>The sampling pump ran for </a:t>
            </a:r>
            <a:r>
              <a:rPr lang="en-US" b="1" u="sng" dirty="0"/>
              <a:t>4 hours</a:t>
            </a:r>
            <a:r>
              <a:rPr lang="en-US" b="1" i="1" dirty="0"/>
              <a:t> </a:t>
            </a:r>
            <a:r>
              <a:rPr lang="en-US" dirty="0"/>
              <a:t>or </a:t>
            </a:r>
            <a:r>
              <a:rPr lang="en-US" b="1" u="sng" dirty="0"/>
              <a:t>240 minutes.</a:t>
            </a:r>
            <a:endParaRPr lang="en-US" dirty="0"/>
          </a:p>
          <a:p>
            <a:pPr lvl="3"/>
            <a:r>
              <a:rPr lang="en-US" dirty="0"/>
              <a:t>The laboratory reported a concentration of </a:t>
            </a:r>
            <a:r>
              <a:rPr lang="en-US" b="1" i="1" u="sng" dirty="0"/>
              <a:t>1.12 mg/m</a:t>
            </a:r>
            <a:r>
              <a:rPr lang="en-US" b="1" i="1" u="sng" baseline="30000" dirty="0"/>
              <a:t>3</a:t>
            </a:r>
            <a:r>
              <a:rPr lang="en-US" b="1" u="sng" baseline="30000" dirty="0"/>
              <a:t> </a:t>
            </a:r>
            <a:r>
              <a:rPr lang="en-US" b="1" u="sng" dirty="0"/>
              <a:t>.</a:t>
            </a:r>
          </a:p>
          <a:p>
            <a:pPr lvl="1"/>
            <a:endParaRPr lang="en-US" sz="1000" b="1" u="sng" dirty="0"/>
          </a:p>
          <a:p>
            <a:pPr lvl="2"/>
            <a:r>
              <a:rPr lang="en-US" b="1" i="1" dirty="0"/>
              <a:t>Sample 2</a:t>
            </a:r>
          </a:p>
          <a:p>
            <a:pPr lvl="3"/>
            <a:r>
              <a:rPr lang="en-US" dirty="0"/>
              <a:t>The sampling pump ran for </a:t>
            </a:r>
            <a:r>
              <a:rPr lang="en-US" b="1" u="sng" dirty="0"/>
              <a:t>4 hours </a:t>
            </a:r>
            <a:r>
              <a:rPr lang="en-US" dirty="0"/>
              <a:t>or </a:t>
            </a:r>
            <a:r>
              <a:rPr lang="en-US" b="1" u="sng" dirty="0"/>
              <a:t>240 minutes</a:t>
            </a:r>
            <a:r>
              <a:rPr lang="en-US" dirty="0"/>
              <a:t>.</a:t>
            </a:r>
          </a:p>
          <a:p>
            <a:pPr lvl="3"/>
            <a:r>
              <a:rPr lang="en-US" dirty="0"/>
              <a:t>The laboratory reported a concentration of </a:t>
            </a:r>
            <a:r>
              <a:rPr lang="en-US" b="1" u="sng" dirty="0"/>
              <a:t>1.13 mg/m</a:t>
            </a:r>
            <a:r>
              <a:rPr lang="en-US" b="1" u="sng" baseline="30000" dirty="0"/>
              <a:t>3 </a:t>
            </a:r>
          </a:p>
          <a:p>
            <a:pPr lvl="1"/>
            <a:endParaRPr lang="en-US" sz="1000" dirty="0"/>
          </a:p>
          <a:p>
            <a:pPr lvl="4"/>
            <a:r>
              <a:rPr lang="en-US" sz="2000" dirty="0"/>
              <a:t>Actual &amp; 8-hour TWA</a:t>
            </a:r>
          </a:p>
          <a:p>
            <a:pPr lvl="1"/>
            <a:endParaRPr lang="en-US" dirty="0"/>
          </a:p>
        </p:txBody>
      </p:sp>
    </p:spTree>
    <p:extLst>
      <p:ext uri="{BB962C8B-B14F-4D97-AF65-F5344CB8AC3E}">
        <p14:creationId xmlns:p14="http://schemas.microsoft.com/office/powerpoint/2010/main" val="256635281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t>Physiological Effects</a:t>
            </a:r>
          </a:p>
        </p:txBody>
      </p:sp>
      <p:sp>
        <p:nvSpPr>
          <p:cNvPr id="3" name="Content Placeholder 2"/>
          <p:cNvSpPr>
            <a:spLocks noGrp="1"/>
          </p:cNvSpPr>
          <p:nvPr>
            <p:ph idx="1"/>
          </p:nvPr>
        </p:nvSpPr>
        <p:spPr/>
        <p:txBody>
          <a:bodyPr/>
          <a:lstStyle/>
          <a:p>
            <a:r>
              <a:rPr lang="en-US" dirty="0"/>
              <a:t>Mutagens</a:t>
            </a:r>
          </a:p>
          <a:p>
            <a:pPr lvl="1"/>
            <a:r>
              <a:rPr lang="en-US" dirty="0"/>
              <a:t>Chemicals to modify the genetic material in the nucleus of cells in ways that allow the changes to be transmitted during cell division and potentially causing heritable effects.</a:t>
            </a:r>
          </a:p>
          <a:p>
            <a:pPr lvl="2"/>
            <a:r>
              <a:rPr lang="en-US" dirty="0"/>
              <a:t>e.g., bromine – [Br]; benzene – [C</a:t>
            </a:r>
            <a:r>
              <a:rPr lang="en-US" baseline="-25000" dirty="0"/>
              <a:t>6</a:t>
            </a:r>
            <a:r>
              <a:rPr lang="en-US" dirty="0"/>
              <a:t>H</a:t>
            </a:r>
            <a:r>
              <a:rPr lang="en-US" baseline="-25000" dirty="0"/>
              <a:t>6</a:t>
            </a:r>
            <a:r>
              <a:rPr lang="en-US" dirty="0"/>
              <a:t>]</a:t>
            </a:r>
          </a:p>
          <a:p>
            <a:pPr marL="457200" lvl="1" indent="0">
              <a:buNone/>
            </a:pPr>
            <a:endParaRPr lang="en-US" sz="800" dirty="0"/>
          </a:p>
          <a:p>
            <a:r>
              <a:rPr lang="en-US" dirty="0"/>
              <a:t>Carcinogens</a:t>
            </a:r>
          </a:p>
          <a:p>
            <a:pPr lvl="1"/>
            <a:r>
              <a:rPr lang="en-US" dirty="0"/>
              <a:t>A substance or a mixture of substances which induces cancer or increases its incidence.</a:t>
            </a:r>
          </a:p>
          <a:p>
            <a:pPr lvl="2"/>
            <a:r>
              <a:rPr lang="en-US" dirty="0"/>
              <a:t>e.g., Beta-</a:t>
            </a:r>
            <a:r>
              <a:rPr lang="en-US" dirty="0" err="1"/>
              <a:t>naphthylamine</a:t>
            </a:r>
            <a:r>
              <a:rPr lang="en-US" dirty="0"/>
              <a:t> – [C</a:t>
            </a:r>
            <a:r>
              <a:rPr lang="en-US" baseline="-25000" dirty="0"/>
              <a:t>10</a:t>
            </a:r>
            <a:r>
              <a:rPr lang="en-US" dirty="0"/>
              <a:t>H</a:t>
            </a:r>
            <a:r>
              <a:rPr lang="en-US" baseline="-25000" dirty="0"/>
              <a:t>9</a:t>
            </a:r>
            <a:r>
              <a:rPr lang="en-US" dirty="0"/>
              <a:t>N]; Bis-chloromethyl either (BCME) – [C</a:t>
            </a:r>
            <a:r>
              <a:rPr lang="en-US" baseline="-25000" dirty="0"/>
              <a:t>2</a:t>
            </a:r>
            <a:r>
              <a:rPr lang="en-US" dirty="0"/>
              <a:t>H</a:t>
            </a:r>
            <a:r>
              <a:rPr lang="en-US" baseline="-25000" dirty="0"/>
              <a:t>4</a:t>
            </a:r>
            <a:r>
              <a:rPr lang="en-US" dirty="0"/>
              <a:t>Cl</a:t>
            </a:r>
            <a:r>
              <a:rPr lang="en-US" baseline="-25000" dirty="0"/>
              <a:t>2</a:t>
            </a:r>
            <a:r>
              <a:rPr lang="en-US" dirty="0"/>
              <a:t>O]</a:t>
            </a:r>
          </a:p>
          <a:p>
            <a:pPr marL="457200" lvl="1" indent="0">
              <a:buNone/>
            </a:pPr>
            <a:endParaRPr lang="en-US" dirty="0"/>
          </a:p>
        </p:txBody>
      </p:sp>
    </p:spTree>
    <p:extLst>
      <p:ext uri="{BB962C8B-B14F-4D97-AF65-F5344CB8AC3E}">
        <p14:creationId xmlns:p14="http://schemas.microsoft.com/office/powerpoint/2010/main" val="1183986275"/>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7DDEE9-F283-4B6E-A954-C13E73F28C0B}"/>
              </a:ext>
            </a:extLst>
          </p:cNvPr>
          <p:cNvSpPr>
            <a:spLocks noGrp="1"/>
          </p:cNvSpPr>
          <p:nvPr>
            <p:ph idx="1"/>
          </p:nvPr>
        </p:nvSpPr>
        <p:spPr/>
        <p:txBody>
          <a:bodyPr/>
          <a:lstStyle/>
          <a:p>
            <a:r>
              <a:rPr lang="en-US" dirty="0"/>
              <a:t>Example 2</a:t>
            </a:r>
          </a:p>
          <a:p>
            <a:endParaRPr lang="en-US" sz="1000" dirty="0"/>
          </a:p>
          <a:p>
            <a:pPr lvl="1"/>
            <a:r>
              <a:rPr lang="en-US" dirty="0"/>
              <a:t>2 samples taken</a:t>
            </a:r>
          </a:p>
          <a:p>
            <a:pPr lvl="2"/>
            <a:r>
              <a:rPr lang="en-US" dirty="0"/>
              <a:t>8 hours sampled</a:t>
            </a:r>
          </a:p>
          <a:p>
            <a:pPr lvl="2"/>
            <a:endParaRPr lang="en-US" sz="1000" dirty="0"/>
          </a:p>
          <a:p>
            <a:pPr lvl="2"/>
            <a:r>
              <a:rPr lang="en-US" b="1" u="sng" dirty="0"/>
              <a:t>Actual &amp; 8-hour TWA</a:t>
            </a:r>
          </a:p>
          <a:p>
            <a:pPr lvl="3"/>
            <a:r>
              <a:rPr lang="en-US" dirty="0"/>
              <a:t>1.125 mg/m</a:t>
            </a:r>
            <a:r>
              <a:rPr lang="en-US" baseline="30000" dirty="0"/>
              <a:t>3</a:t>
            </a:r>
          </a:p>
          <a:p>
            <a:pPr lvl="2"/>
            <a:endParaRPr lang="en-US" dirty="0"/>
          </a:p>
        </p:txBody>
      </p:sp>
      <p:sp>
        <p:nvSpPr>
          <p:cNvPr id="3" name="Content Placeholder 2">
            <a:extLst>
              <a:ext uri="{FF2B5EF4-FFF2-40B4-BE49-F238E27FC236}">
                <a16:creationId xmlns:a16="http://schemas.microsoft.com/office/drawing/2014/main" id="{F2B01292-1F24-46AD-9A1F-4E88813A668B}"/>
              </a:ext>
            </a:extLst>
          </p:cNvPr>
          <p:cNvSpPr>
            <a:spLocks noGrp="1"/>
          </p:cNvSpPr>
          <p:nvPr>
            <p:ph sz="quarter" idx="10"/>
          </p:nvPr>
        </p:nvSpPr>
        <p:spPr/>
        <p:txBody>
          <a:bodyPr/>
          <a:lstStyle/>
          <a:p>
            <a:r>
              <a:rPr lang="en-US" dirty="0"/>
              <a:t>Example 1</a:t>
            </a:r>
          </a:p>
          <a:p>
            <a:endParaRPr lang="en-US" sz="1000" dirty="0"/>
          </a:p>
          <a:p>
            <a:pPr lvl="1"/>
            <a:r>
              <a:rPr lang="en-US" dirty="0"/>
              <a:t>1 sample taken</a:t>
            </a:r>
          </a:p>
          <a:p>
            <a:pPr lvl="2"/>
            <a:r>
              <a:rPr lang="en-US" dirty="0"/>
              <a:t>7 hours sampled</a:t>
            </a:r>
          </a:p>
          <a:p>
            <a:pPr lvl="1"/>
            <a:endParaRPr lang="en-US" sz="1000" dirty="0"/>
          </a:p>
          <a:p>
            <a:pPr lvl="2"/>
            <a:r>
              <a:rPr lang="en-US" b="1" u="sng" dirty="0"/>
              <a:t>8-hour TWA</a:t>
            </a:r>
          </a:p>
          <a:p>
            <a:pPr lvl="3"/>
            <a:r>
              <a:rPr lang="en-US" dirty="0"/>
              <a:t>0.9625 mg/m</a:t>
            </a:r>
            <a:r>
              <a:rPr lang="en-US" baseline="30000" dirty="0"/>
              <a:t>3</a:t>
            </a:r>
          </a:p>
          <a:p>
            <a:pPr lvl="3"/>
            <a:endParaRPr lang="en-US" sz="1000" baseline="30000" dirty="0"/>
          </a:p>
          <a:p>
            <a:pPr lvl="2"/>
            <a:r>
              <a:rPr lang="en-US" b="1" u="sng" dirty="0"/>
              <a:t>Actual TWA</a:t>
            </a:r>
          </a:p>
          <a:p>
            <a:pPr lvl="3"/>
            <a:r>
              <a:rPr lang="en-US" dirty="0"/>
              <a:t>1.1 mg/m</a:t>
            </a:r>
            <a:r>
              <a:rPr lang="en-US" baseline="30000" dirty="0"/>
              <a:t>3</a:t>
            </a:r>
          </a:p>
          <a:p>
            <a:pPr lvl="2"/>
            <a:endParaRPr lang="en-US" dirty="0"/>
          </a:p>
        </p:txBody>
      </p:sp>
      <p:sp>
        <p:nvSpPr>
          <p:cNvPr id="4" name="Title 3">
            <a:extLst>
              <a:ext uri="{FF2B5EF4-FFF2-40B4-BE49-F238E27FC236}">
                <a16:creationId xmlns:a16="http://schemas.microsoft.com/office/drawing/2014/main" id="{EC2CFA38-9FA5-4FBD-BE73-2ED05170EC50}"/>
              </a:ext>
            </a:extLst>
          </p:cNvPr>
          <p:cNvSpPr>
            <a:spLocks noGrp="1"/>
          </p:cNvSpPr>
          <p:nvPr>
            <p:ph type="title"/>
          </p:nvPr>
        </p:nvSpPr>
        <p:spPr/>
        <p:txBody>
          <a:bodyPr/>
          <a:lstStyle/>
          <a:p>
            <a:r>
              <a:rPr lang="en-US" dirty="0"/>
              <a:t>Sulfuric Acid Sampling</a:t>
            </a:r>
          </a:p>
        </p:txBody>
      </p:sp>
      <p:sp>
        <p:nvSpPr>
          <p:cNvPr id="5" name="Content Placeholder 4">
            <a:extLst>
              <a:ext uri="{FF2B5EF4-FFF2-40B4-BE49-F238E27FC236}">
                <a16:creationId xmlns:a16="http://schemas.microsoft.com/office/drawing/2014/main" id="{A149D02A-F417-4021-8636-6EF4A0FAE6D9}"/>
              </a:ext>
            </a:extLst>
          </p:cNvPr>
          <p:cNvSpPr>
            <a:spLocks noGrp="1"/>
          </p:cNvSpPr>
          <p:nvPr>
            <p:ph sz="quarter" idx="11"/>
          </p:nvPr>
        </p:nvSpPr>
        <p:spPr/>
        <p:txBody>
          <a:bodyPr/>
          <a:lstStyle/>
          <a:p>
            <a:endParaRPr lang="en-US"/>
          </a:p>
        </p:txBody>
      </p:sp>
      <p:cxnSp>
        <p:nvCxnSpPr>
          <p:cNvPr id="7" name="Straight Connector 6">
            <a:extLst>
              <a:ext uri="{FF2B5EF4-FFF2-40B4-BE49-F238E27FC236}">
                <a16:creationId xmlns:a16="http://schemas.microsoft.com/office/drawing/2014/main" id="{BF0B29C5-0637-49C5-936E-150CA4C026EE}"/>
              </a:ext>
            </a:extLst>
          </p:cNvPr>
          <p:cNvCxnSpPr/>
          <p:nvPr/>
        </p:nvCxnSpPr>
        <p:spPr bwMode="auto">
          <a:xfrm>
            <a:off x="4419600" y="1143000"/>
            <a:ext cx="0" cy="4800601"/>
          </a:xfrm>
          <a:prstGeom prst="line">
            <a:avLst/>
          </a:prstGeom>
          <a:ln>
            <a:headEnd type="none" w="sm" len="sm"/>
            <a:tailEnd type="none" w="sm" len="sm"/>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336670292"/>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Severity / hazard ratio</a:t>
                </a:r>
              </a:p>
              <a:p>
                <a:endParaRPr lang="en-US" sz="1050" dirty="0"/>
              </a:p>
              <a:p>
                <a:pPr lvl="1"/>
                <a14:m>
                  <m:oMath xmlns:m="http://schemas.openxmlformats.org/officeDocument/2006/math">
                    <m:r>
                      <a:rPr lang="en-US" sz="2800" b="0" i="1" smtClean="0">
                        <a:latin typeface="Cambria Math" panose="02040503050406030204" pitchFamily="18" charset="0"/>
                      </a:rPr>
                      <m:t>𝑌</m:t>
                    </m:r>
                    <m:r>
                      <a:rPr lang="en-US" sz="2800" b="0" i="1" smtClean="0">
                        <a:latin typeface="Cambria Math" panose="02040503050406030204" pitchFamily="18" charset="0"/>
                      </a:rPr>
                      <m:t>= </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𝐶</m:t>
                        </m:r>
                      </m:num>
                      <m:den>
                        <m:r>
                          <a:rPr lang="en-US" sz="2800" b="0" i="1" smtClean="0">
                            <a:latin typeface="Cambria Math" panose="02040503050406030204" pitchFamily="18" charset="0"/>
                          </a:rPr>
                          <m:t>𝑂𝐸𝐿</m:t>
                        </m:r>
                      </m:den>
                    </m:f>
                  </m:oMath>
                </a14:m>
                <a:endParaRPr lang="en-US" dirty="0"/>
              </a:p>
              <a:p>
                <a:pPr lvl="1"/>
                <a:endParaRPr lang="en-US" dirty="0"/>
              </a:p>
              <a:p>
                <a:pPr lvl="1"/>
                <a:r>
                  <a:rPr lang="en-US" dirty="0"/>
                  <a:t>Y is the severity or hazard ratio</a:t>
                </a:r>
              </a:p>
              <a:p>
                <a:pPr lvl="1"/>
                <a:r>
                  <a:rPr lang="en-US" dirty="0"/>
                  <a:t>C is the concentration or employee exposure</a:t>
                </a:r>
              </a:p>
              <a:p>
                <a:pPr lvl="1"/>
                <a:r>
                  <a:rPr lang="en-US" dirty="0"/>
                  <a:t>OEL is the Occupational Exposure Limit</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14" t="-1290"/>
                </a:stretch>
              </a:blipFill>
            </p:spPr>
            <p:txBody>
              <a:bodyPr/>
              <a:lstStyle/>
              <a:p>
                <a:r>
                  <a:rPr lang="en-US">
                    <a:noFill/>
                  </a:rPr>
                  <a:t> </a:t>
                </a:r>
              </a:p>
            </p:txBody>
          </p:sp>
        </mc:Fallback>
      </mc:AlternateContent>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2653285000"/>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9E7DDEE9-F283-4B6E-A954-C13E73F28C0B}"/>
                  </a:ext>
                </a:extLst>
              </p:cNvPr>
              <p:cNvSpPr>
                <a:spLocks noGrp="1"/>
              </p:cNvSpPr>
              <p:nvPr>
                <p:ph idx="1"/>
              </p:nvPr>
            </p:nvSpPr>
            <p:spPr/>
            <p:txBody>
              <a:bodyPr/>
              <a:lstStyle/>
              <a:p>
                <a:r>
                  <a:rPr lang="en-US" dirty="0"/>
                  <a:t>Example 2</a:t>
                </a:r>
              </a:p>
              <a:p>
                <a:endParaRPr lang="en-US" sz="1000" dirty="0"/>
              </a:p>
              <a:p>
                <a:pPr lvl="1"/>
                <a:r>
                  <a:rPr lang="en-US" dirty="0"/>
                  <a:t>8-hour TWA</a:t>
                </a:r>
              </a:p>
              <a:p>
                <a:pPr lvl="2"/>
                <a:r>
                  <a:rPr lang="en-US" dirty="0"/>
                  <a:t>1.125 mg/m</a:t>
                </a:r>
                <a:r>
                  <a:rPr lang="en-US" baseline="30000" dirty="0"/>
                  <a:t>3</a:t>
                </a:r>
              </a:p>
              <a:p>
                <a:pPr lvl="2"/>
                <a:endParaRPr lang="en-US" sz="1000" baseline="30000" dirty="0"/>
              </a:p>
              <a:p>
                <a:pPr lvl="2"/>
                <a:endParaRPr lang="en-US" sz="1000" baseline="30000" dirty="0"/>
              </a:p>
              <a:p>
                <a:pPr lvl="2"/>
                <a14:m>
                  <m:oMath xmlns:m="http://schemas.openxmlformats.org/officeDocument/2006/math">
                    <m:r>
                      <a:rPr lang="en-US" i="1">
                        <a:latin typeface="Cambria Math" panose="02040503050406030204" pitchFamily="18" charset="0"/>
                      </a:rPr>
                      <m:t>𝑌</m:t>
                    </m:r>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1.125</m:t>
                        </m:r>
                      </m:num>
                      <m:den>
                        <m:r>
                          <a:rPr lang="en-US" i="1">
                            <a:latin typeface="Cambria Math" panose="02040503050406030204" pitchFamily="18" charset="0"/>
                          </a:rPr>
                          <m:t>1</m:t>
                        </m:r>
                      </m:den>
                    </m:f>
                  </m:oMath>
                </a14:m>
                <a:endParaRPr lang="en-US" dirty="0"/>
              </a:p>
              <a:p>
                <a:pPr lvl="2"/>
                <a:endParaRPr lang="en-US" sz="700" dirty="0"/>
              </a:p>
              <a:p>
                <a:pPr lvl="2"/>
                <a14:m>
                  <m:oMath xmlns:m="http://schemas.openxmlformats.org/officeDocument/2006/math">
                    <m:r>
                      <a:rPr lang="en-US" i="1">
                        <a:latin typeface="Cambria Math" panose="02040503050406030204" pitchFamily="18" charset="0"/>
                      </a:rPr>
                      <m:t>𝑌</m:t>
                    </m:r>
                    <m:r>
                      <a:rPr lang="en-US" i="1">
                        <a:latin typeface="Cambria Math" panose="02040503050406030204" pitchFamily="18" charset="0"/>
                      </a:rPr>
                      <m:t>=1.</m:t>
                    </m:r>
                    <m:r>
                      <a:rPr lang="en-US">
                        <a:latin typeface="Cambria Math" panose="02040503050406030204" pitchFamily="18" charset="0"/>
                      </a:rPr>
                      <m:t>125</m:t>
                    </m:r>
                  </m:oMath>
                </a14:m>
                <a:endParaRPr lang="en-US" dirty="0"/>
              </a:p>
              <a:p>
                <a:pPr lvl="2"/>
                <a:endParaRPr lang="en-US" sz="1000" dirty="0"/>
              </a:p>
              <a:p>
                <a:pPr lvl="2"/>
                <a:r>
                  <a:rPr lang="en-US" dirty="0"/>
                  <a:t>112.5% of the PEL</a:t>
                </a:r>
              </a:p>
            </p:txBody>
          </p:sp>
        </mc:Choice>
        <mc:Fallback xmlns="">
          <p:sp>
            <p:nvSpPr>
              <p:cNvPr id="2" name="Content Placeholder 1">
                <a:extLst>
                  <a:ext uri="{FF2B5EF4-FFF2-40B4-BE49-F238E27FC236}">
                    <a16:creationId xmlns:a16="http://schemas.microsoft.com/office/drawing/2014/main" id="{9E7DDEE9-F283-4B6E-A954-C13E73F28C0B}"/>
                  </a:ext>
                </a:extLst>
              </p:cNvPr>
              <p:cNvSpPr>
                <a:spLocks noGrp="1" noRot="1" noChangeAspect="1" noMove="1" noResize="1" noEditPoints="1" noAdjustHandles="1" noChangeArrowheads="1" noChangeShapeType="1" noTextEdit="1"/>
              </p:cNvSpPr>
              <p:nvPr>
                <p:ph idx="1"/>
              </p:nvPr>
            </p:nvSpPr>
            <p:spPr>
              <a:blipFill>
                <a:blip r:embed="rId3"/>
                <a:stretch>
                  <a:fillRect l="-1846" t="-13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2B01292-1F24-46AD-9A1F-4E88813A668B}"/>
                  </a:ext>
                </a:extLst>
              </p:cNvPr>
              <p:cNvSpPr>
                <a:spLocks noGrp="1"/>
              </p:cNvSpPr>
              <p:nvPr>
                <p:ph sz="quarter" idx="10"/>
              </p:nvPr>
            </p:nvSpPr>
            <p:spPr/>
            <p:txBody>
              <a:bodyPr/>
              <a:lstStyle/>
              <a:p>
                <a:r>
                  <a:rPr lang="en-US" dirty="0"/>
                  <a:t>Example 1</a:t>
                </a:r>
              </a:p>
              <a:p>
                <a:pPr lvl="1"/>
                <a:endParaRPr lang="en-US" sz="1000" dirty="0"/>
              </a:p>
              <a:p>
                <a:pPr lvl="1"/>
                <a:r>
                  <a:rPr lang="en-US" dirty="0"/>
                  <a:t>8-hour TWA</a:t>
                </a:r>
              </a:p>
              <a:p>
                <a:pPr lvl="2"/>
                <a:r>
                  <a:rPr lang="en-US" dirty="0"/>
                  <a:t>0.9625 mg/m</a:t>
                </a:r>
                <a:r>
                  <a:rPr lang="en-US" baseline="30000" dirty="0"/>
                  <a:t>3</a:t>
                </a:r>
              </a:p>
              <a:p>
                <a:pPr lvl="2"/>
                <a:endParaRPr lang="en-US" sz="1000" baseline="30000" dirty="0"/>
              </a:p>
              <a:p>
                <a:pPr lvl="2"/>
                <a:endParaRPr lang="en-US" sz="1000" baseline="30000" dirty="0"/>
              </a:p>
              <a:p>
                <a:pPr lvl="2"/>
                <a14:m>
                  <m:oMath xmlns:m="http://schemas.openxmlformats.org/officeDocument/2006/math">
                    <m:r>
                      <a:rPr lang="en-US" i="1">
                        <a:latin typeface="Cambria Math" panose="02040503050406030204" pitchFamily="18" charset="0"/>
                      </a:rPr>
                      <m:t>𝑌</m:t>
                    </m:r>
                    <m:r>
                      <a:rPr lang="en-US" i="1">
                        <a:latin typeface="Cambria Math" panose="02040503050406030204" pitchFamily="18" charset="0"/>
                      </a:rPr>
                      <m:t>= </m:t>
                    </m:r>
                    <m:f>
                      <m:fPr>
                        <m:ctrlPr>
                          <a:rPr lang="en-US" i="1">
                            <a:latin typeface="Cambria Math" panose="02040503050406030204" pitchFamily="18" charset="0"/>
                          </a:rPr>
                        </m:ctrlPr>
                      </m:fPr>
                      <m:num>
                        <m:r>
                          <a:rPr lang="en-US" b="0" i="1" smtClean="0">
                            <a:latin typeface="Cambria Math" panose="02040503050406030204" pitchFamily="18" charset="0"/>
                          </a:rPr>
                          <m:t>0</m:t>
                        </m:r>
                        <m:r>
                          <a:rPr lang="en-US" i="1">
                            <a:latin typeface="Cambria Math" panose="02040503050406030204" pitchFamily="18" charset="0"/>
                          </a:rPr>
                          <m:t>.</m:t>
                        </m:r>
                        <m:r>
                          <a:rPr lang="en-US" b="0" i="1" smtClean="0">
                            <a:latin typeface="Cambria Math" panose="02040503050406030204" pitchFamily="18" charset="0"/>
                          </a:rPr>
                          <m:t>9625</m:t>
                        </m:r>
                      </m:num>
                      <m:den>
                        <m:r>
                          <a:rPr lang="en-US" i="1">
                            <a:latin typeface="Cambria Math" panose="02040503050406030204" pitchFamily="18" charset="0"/>
                          </a:rPr>
                          <m:t>1</m:t>
                        </m:r>
                      </m:den>
                    </m:f>
                  </m:oMath>
                </a14:m>
                <a:endParaRPr lang="en-US" dirty="0"/>
              </a:p>
              <a:p>
                <a:pPr lvl="2"/>
                <a:endParaRPr lang="en-US" sz="700" dirty="0"/>
              </a:p>
              <a:p>
                <a:pPr lvl="2"/>
                <a14:m>
                  <m:oMath xmlns:m="http://schemas.openxmlformats.org/officeDocument/2006/math">
                    <m:r>
                      <a:rPr lang="en-US" i="1">
                        <a:latin typeface="Cambria Math" panose="02040503050406030204" pitchFamily="18" charset="0"/>
                      </a:rPr>
                      <m:t>𝑌</m:t>
                    </m:r>
                    <m:r>
                      <a:rPr lang="en-US" i="1">
                        <a:latin typeface="Cambria Math" panose="02040503050406030204" pitchFamily="18" charset="0"/>
                      </a:rPr>
                      <m:t>=0.9625</m:t>
                    </m:r>
                  </m:oMath>
                </a14:m>
                <a:endParaRPr lang="en-US" dirty="0"/>
              </a:p>
              <a:p>
                <a:pPr lvl="2"/>
                <a:endParaRPr lang="en-US" sz="1000" dirty="0"/>
              </a:p>
              <a:p>
                <a:pPr lvl="2"/>
                <a:r>
                  <a:rPr lang="en-US" dirty="0"/>
                  <a:t>96.25% of the PEL</a:t>
                </a:r>
              </a:p>
            </p:txBody>
          </p:sp>
        </mc:Choice>
        <mc:Fallback xmlns="">
          <p:sp>
            <p:nvSpPr>
              <p:cNvPr id="3" name="Content Placeholder 2">
                <a:extLst>
                  <a:ext uri="{FF2B5EF4-FFF2-40B4-BE49-F238E27FC236}">
                    <a16:creationId xmlns:a16="http://schemas.microsoft.com/office/drawing/2014/main" id="{F2B01292-1F24-46AD-9A1F-4E88813A668B}"/>
                  </a:ext>
                </a:extLst>
              </p:cNvPr>
              <p:cNvSpPr>
                <a:spLocks noGrp="1" noRot="1" noChangeAspect="1" noMove="1" noResize="1" noEditPoints="1" noAdjustHandles="1" noChangeArrowheads="1" noChangeShapeType="1" noTextEdit="1"/>
              </p:cNvSpPr>
              <p:nvPr>
                <p:ph sz="quarter" idx="10"/>
              </p:nvPr>
            </p:nvSpPr>
            <p:spPr>
              <a:blipFill>
                <a:blip r:embed="rId4"/>
                <a:stretch>
                  <a:fillRect l="-1920" t="-1269"/>
                </a:stretch>
              </a:blipFill>
            </p:spPr>
            <p:txBody>
              <a:bodyPr/>
              <a:lstStyle/>
              <a:p>
                <a:r>
                  <a:rPr lang="en-US">
                    <a:noFill/>
                  </a:rPr>
                  <a:t> </a:t>
                </a:r>
              </a:p>
            </p:txBody>
          </p:sp>
        </mc:Fallback>
      </mc:AlternateContent>
      <p:sp>
        <p:nvSpPr>
          <p:cNvPr id="4" name="Title 3">
            <a:extLst>
              <a:ext uri="{FF2B5EF4-FFF2-40B4-BE49-F238E27FC236}">
                <a16:creationId xmlns:a16="http://schemas.microsoft.com/office/drawing/2014/main" id="{EC2CFA38-9FA5-4FBD-BE73-2ED05170EC50}"/>
              </a:ext>
            </a:extLst>
          </p:cNvPr>
          <p:cNvSpPr>
            <a:spLocks noGrp="1"/>
          </p:cNvSpPr>
          <p:nvPr>
            <p:ph type="title"/>
          </p:nvPr>
        </p:nvSpPr>
        <p:spPr/>
        <p:txBody>
          <a:bodyPr/>
          <a:lstStyle/>
          <a:p>
            <a:r>
              <a:rPr lang="en-US" dirty="0"/>
              <a:t>Severity / Hazard Ratio</a:t>
            </a:r>
          </a:p>
        </p:txBody>
      </p:sp>
      <p:sp>
        <p:nvSpPr>
          <p:cNvPr id="5" name="Content Placeholder 4">
            <a:extLst>
              <a:ext uri="{FF2B5EF4-FFF2-40B4-BE49-F238E27FC236}">
                <a16:creationId xmlns:a16="http://schemas.microsoft.com/office/drawing/2014/main" id="{A149D02A-F417-4021-8636-6EF4A0FAE6D9}"/>
              </a:ext>
            </a:extLst>
          </p:cNvPr>
          <p:cNvSpPr>
            <a:spLocks noGrp="1"/>
          </p:cNvSpPr>
          <p:nvPr>
            <p:ph sz="quarter" idx="11"/>
          </p:nvPr>
        </p:nvSpPr>
        <p:spPr/>
        <p:txBody>
          <a:bodyPr/>
          <a:lstStyle/>
          <a:p>
            <a:endParaRPr lang="en-US"/>
          </a:p>
        </p:txBody>
      </p:sp>
      <p:cxnSp>
        <p:nvCxnSpPr>
          <p:cNvPr id="7" name="Straight Connector 6">
            <a:extLst>
              <a:ext uri="{FF2B5EF4-FFF2-40B4-BE49-F238E27FC236}">
                <a16:creationId xmlns:a16="http://schemas.microsoft.com/office/drawing/2014/main" id="{BF0B29C5-0637-49C5-936E-150CA4C026EE}"/>
              </a:ext>
            </a:extLst>
          </p:cNvPr>
          <p:cNvCxnSpPr/>
          <p:nvPr/>
        </p:nvCxnSpPr>
        <p:spPr bwMode="auto">
          <a:xfrm>
            <a:off x="4419600" y="1143000"/>
            <a:ext cx="0" cy="4800601"/>
          </a:xfrm>
          <a:prstGeom prst="line">
            <a:avLst/>
          </a:prstGeom>
          <a:ln>
            <a:headEnd type="none" w="sm" len="sm"/>
            <a:tailEnd type="none" w="sm" len="sm"/>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784397878"/>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TWA Mixture Equation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For substances with occupational exposure limits (OELs) established for similar toxicological pathways and target organs.</a:t>
                </a:r>
              </a:p>
              <a:p>
                <a:pPr lvl="1"/>
                <a:endParaRPr lang="en-US" sz="1000" dirty="0"/>
              </a:p>
              <a:p>
                <a:pPr lvl="1"/>
                <a:r>
                  <a:rPr lang="en-US" dirty="0"/>
                  <a:t>Compare results to unity (1)</a:t>
                </a:r>
              </a:p>
              <a:p>
                <a:pPr lvl="2"/>
                <a:r>
                  <a:rPr lang="en-US" dirty="0"/>
                  <a:t>&lt; 1 – below combined OEL</a:t>
                </a:r>
              </a:p>
              <a:p>
                <a:pPr lvl="2"/>
                <a:r>
                  <a:rPr lang="en-US" dirty="0"/>
                  <a:t>&gt; 1 – exceeds combined OEL</a:t>
                </a:r>
              </a:p>
              <a:p>
                <a:endParaRPr lang="en-US" sz="1000" dirty="0"/>
              </a:p>
              <a:p>
                <a:pPr lvl="1"/>
                <a14:m>
                  <m:oMath xmlns:m="http://schemas.openxmlformats.org/officeDocument/2006/math">
                    <m:r>
                      <a:rPr lang="en-US" sz="2800" b="0" i="1" smtClean="0">
                        <a:latin typeface="Cambria Math" panose="02040503050406030204" pitchFamily="18" charset="0"/>
                      </a:rPr>
                      <m:t>= </m:t>
                    </m:r>
                    <m:f>
                      <m:fPr>
                        <m:ctrlPr>
                          <a:rPr lang="en-US" sz="2800" b="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𝐶</m:t>
                            </m:r>
                          </m:e>
                          <m:sub>
                            <m:r>
                              <a:rPr lang="en-US" sz="2800" b="0" i="1" smtClean="0">
                                <a:latin typeface="Cambria Math" panose="02040503050406030204" pitchFamily="18" charset="0"/>
                              </a:rPr>
                              <m:t>1</m:t>
                            </m:r>
                          </m:sub>
                        </m:sSub>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𝑂𝐸𝐿</m:t>
                            </m:r>
                          </m:e>
                          <m:sub>
                            <m:r>
                              <a:rPr lang="en-US" sz="2800" b="0" i="1" smtClean="0">
                                <a:latin typeface="Cambria Math" panose="02040503050406030204" pitchFamily="18" charset="0"/>
                              </a:rPr>
                              <m:t>1</m:t>
                            </m:r>
                          </m:sub>
                        </m:sSub>
                      </m:den>
                    </m:f>
                    <m:r>
                      <a:rPr lang="en-US" sz="2800" b="0" i="1" smtClean="0">
                        <a:latin typeface="Cambria Math" panose="02040503050406030204" pitchFamily="18" charset="0"/>
                      </a:rPr>
                      <m:t>+ </m:t>
                    </m:r>
                    <m:f>
                      <m:fPr>
                        <m:ctrlPr>
                          <a:rPr lang="en-US" sz="2800" b="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𝐶</m:t>
                            </m:r>
                          </m:e>
                          <m:sub>
                            <m:r>
                              <a:rPr lang="en-US" sz="2800" b="0" i="1" smtClean="0">
                                <a:latin typeface="Cambria Math" panose="02040503050406030204" pitchFamily="18" charset="0"/>
                              </a:rPr>
                              <m:t>2</m:t>
                            </m:r>
                          </m:sub>
                        </m:sSub>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𝑂𝐸𝐿</m:t>
                            </m:r>
                          </m:e>
                          <m:sub>
                            <m:r>
                              <a:rPr lang="en-US" sz="2800" b="0" i="1" smtClean="0">
                                <a:latin typeface="Cambria Math" panose="02040503050406030204" pitchFamily="18" charset="0"/>
                              </a:rPr>
                              <m:t>2</m:t>
                            </m:r>
                          </m:sub>
                        </m:sSub>
                      </m:den>
                    </m:f>
                    <m:r>
                      <a:rPr lang="en-US" sz="2800" b="0" i="0" smtClean="0">
                        <a:latin typeface="Cambria Math" panose="02040503050406030204" pitchFamily="18" charset="0"/>
                      </a:rPr>
                      <m:t>+ …</m:t>
                    </m:r>
                    <m:f>
                      <m:fPr>
                        <m:ctrlPr>
                          <a:rPr lang="en-US" sz="2800" b="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𝐶</m:t>
                            </m:r>
                          </m:e>
                          <m:sub>
                            <m:r>
                              <a:rPr lang="en-US" sz="2800" b="0" i="1" smtClean="0">
                                <a:latin typeface="Cambria Math" panose="02040503050406030204" pitchFamily="18" charset="0"/>
                              </a:rPr>
                              <m:t>𝑛</m:t>
                            </m:r>
                          </m:sub>
                        </m:sSub>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𝑂𝐸𝐿</m:t>
                            </m:r>
                          </m:e>
                          <m:sub>
                            <m:r>
                              <a:rPr lang="en-US" sz="2800" b="0" i="1" smtClean="0">
                                <a:latin typeface="Cambria Math" panose="02040503050406030204" pitchFamily="18" charset="0"/>
                              </a:rPr>
                              <m:t>𝑛</m:t>
                            </m:r>
                          </m:sub>
                        </m:sSub>
                      </m:den>
                    </m:f>
                  </m:oMath>
                </a14:m>
                <a:endParaRPr lang="en-US" dirty="0"/>
              </a:p>
              <a:p>
                <a:pPr lvl="1"/>
                <a:endParaRPr lang="en-US" sz="1800" dirty="0"/>
              </a:p>
              <a:p>
                <a:pPr lvl="1"/>
                <a:r>
                  <a:rPr lang="en-US" dirty="0"/>
                  <a:t>C is 8-hour TWA concentration</a:t>
                </a:r>
              </a:p>
              <a:p>
                <a:pPr lvl="1"/>
                <a:r>
                  <a:rPr lang="en-US" dirty="0"/>
                  <a:t>OEL is Occupational Exposure Limit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14" t="-1290"/>
                </a:stretch>
              </a:blipFill>
            </p:spPr>
            <p:txBody>
              <a:bodyPr/>
              <a:lstStyle/>
              <a:p>
                <a:r>
                  <a:rPr lang="en-US">
                    <a:noFill/>
                  </a:rPr>
                  <a:t> </a:t>
                </a:r>
              </a:p>
            </p:txBody>
          </p:sp>
        </mc:Fallback>
      </mc:AlternateContent>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3197314326"/>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Mixture Example</a:t>
            </a:r>
          </a:p>
        </p:txBody>
      </p:sp>
      <p:sp>
        <p:nvSpPr>
          <p:cNvPr id="3" name="Content Placeholder 2"/>
          <p:cNvSpPr>
            <a:spLocks noGrp="1"/>
          </p:cNvSpPr>
          <p:nvPr>
            <p:ph idx="1"/>
          </p:nvPr>
        </p:nvSpPr>
        <p:spPr>
          <a:xfrm>
            <a:off x="609600" y="1143000"/>
            <a:ext cx="8001000" cy="4953000"/>
          </a:xfrm>
        </p:spPr>
        <p:txBody>
          <a:bodyPr/>
          <a:lstStyle/>
          <a:p>
            <a:r>
              <a:rPr lang="en-US" dirty="0"/>
              <a:t>Sampling conducted</a:t>
            </a:r>
          </a:p>
          <a:p>
            <a:endParaRPr lang="en-US" sz="1000" dirty="0"/>
          </a:p>
          <a:p>
            <a:pPr lvl="1"/>
            <a:r>
              <a:rPr lang="en-US" dirty="0"/>
              <a:t>carbon tetrachloride </a:t>
            </a:r>
          </a:p>
          <a:p>
            <a:pPr lvl="2"/>
            <a:r>
              <a:rPr lang="en-US" b="1" i="1" dirty="0"/>
              <a:t>Sample 1</a:t>
            </a:r>
            <a:r>
              <a:rPr lang="en-US" dirty="0"/>
              <a:t> reported </a:t>
            </a:r>
            <a:r>
              <a:rPr lang="en-US" b="1" u="sng" dirty="0"/>
              <a:t>2.9 ppm</a:t>
            </a:r>
            <a:r>
              <a:rPr lang="en-US" b="1" dirty="0"/>
              <a:t> </a:t>
            </a:r>
            <a:r>
              <a:rPr lang="en-US" dirty="0"/>
              <a:t>collected over </a:t>
            </a:r>
            <a:r>
              <a:rPr lang="en-US" b="1" u="sng" dirty="0"/>
              <a:t>4 hours</a:t>
            </a:r>
          </a:p>
          <a:p>
            <a:pPr lvl="2"/>
            <a:r>
              <a:rPr lang="en-US" b="1" i="1" dirty="0"/>
              <a:t>Sample 2</a:t>
            </a:r>
            <a:r>
              <a:rPr lang="en-US" dirty="0"/>
              <a:t> reported </a:t>
            </a:r>
            <a:r>
              <a:rPr lang="en-US" b="1" u="sng" dirty="0"/>
              <a:t>3.5 ppm</a:t>
            </a:r>
            <a:r>
              <a:rPr lang="en-US" b="1" dirty="0"/>
              <a:t> </a:t>
            </a:r>
            <a:r>
              <a:rPr lang="en-US" dirty="0"/>
              <a:t>collected over </a:t>
            </a:r>
            <a:r>
              <a:rPr lang="en-US" b="1" u="sng" dirty="0"/>
              <a:t>4 hours</a:t>
            </a:r>
          </a:p>
          <a:p>
            <a:pPr lvl="3"/>
            <a:r>
              <a:rPr lang="en-US" b="1" u="sng" dirty="0"/>
              <a:t>PEL</a:t>
            </a:r>
            <a:r>
              <a:rPr lang="en-US" dirty="0"/>
              <a:t> is </a:t>
            </a:r>
            <a:r>
              <a:rPr lang="en-US" b="1" u="sng" dirty="0"/>
              <a:t>10 ppm</a:t>
            </a:r>
          </a:p>
          <a:p>
            <a:pPr lvl="3"/>
            <a:endParaRPr lang="en-US" sz="1000" dirty="0"/>
          </a:p>
          <a:p>
            <a:pPr lvl="1"/>
            <a:r>
              <a:rPr lang="en-US" dirty="0"/>
              <a:t>trichloroethylene</a:t>
            </a:r>
          </a:p>
          <a:p>
            <a:pPr lvl="2"/>
            <a:r>
              <a:rPr lang="en-US" b="1" i="1" dirty="0"/>
              <a:t>Sample 1</a:t>
            </a:r>
            <a:r>
              <a:rPr lang="en-US" dirty="0"/>
              <a:t> reported </a:t>
            </a:r>
            <a:r>
              <a:rPr lang="en-US" b="1" u="sng" dirty="0"/>
              <a:t>30 ppm</a:t>
            </a:r>
            <a:r>
              <a:rPr lang="en-US" b="1" dirty="0"/>
              <a:t> </a:t>
            </a:r>
            <a:r>
              <a:rPr lang="en-US" dirty="0"/>
              <a:t>collected over </a:t>
            </a:r>
            <a:r>
              <a:rPr lang="en-US" b="1" u="sng" dirty="0"/>
              <a:t>4 hours</a:t>
            </a:r>
          </a:p>
          <a:p>
            <a:pPr lvl="2"/>
            <a:r>
              <a:rPr lang="en-US" b="1" i="1" dirty="0"/>
              <a:t>Sample 2</a:t>
            </a:r>
            <a:r>
              <a:rPr lang="en-US" dirty="0"/>
              <a:t> reported </a:t>
            </a:r>
            <a:r>
              <a:rPr lang="en-US" b="1" u="sng" dirty="0"/>
              <a:t>60 ppm</a:t>
            </a:r>
            <a:r>
              <a:rPr lang="en-US" b="1" dirty="0"/>
              <a:t> </a:t>
            </a:r>
            <a:r>
              <a:rPr lang="en-US" dirty="0"/>
              <a:t>collected over </a:t>
            </a:r>
            <a:r>
              <a:rPr lang="en-US" b="1" u="sng" dirty="0"/>
              <a:t>4 hours</a:t>
            </a:r>
          </a:p>
          <a:p>
            <a:pPr lvl="3"/>
            <a:r>
              <a:rPr lang="en-US" b="1" u="sng" dirty="0"/>
              <a:t>PEL</a:t>
            </a:r>
            <a:r>
              <a:rPr lang="en-US" dirty="0"/>
              <a:t> is </a:t>
            </a:r>
            <a:r>
              <a:rPr lang="en-US" b="1" u="sng" dirty="0"/>
              <a:t>100 ppm </a:t>
            </a:r>
          </a:p>
          <a:p>
            <a:pPr lvl="3"/>
            <a:endParaRPr lang="en-US" sz="1000" dirty="0"/>
          </a:p>
          <a:p>
            <a:pPr lvl="1"/>
            <a:r>
              <a:rPr lang="en-US" dirty="0"/>
              <a:t>vinyl chloride</a:t>
            </a:r>
            <a:endParaRPr lang="en-US" sz="2800" dirty="0"/>
          </a:p>
          <a:p>
            <a:pPr lvl="2"/>
            <a:r>
              <a:rPr lang="en-US" b="1" i="1" dirty="0"/>
              <a:t>Sample 1</a:t>
            </a:r>
            <a:r>
              <a:rPr lang="en-US" dirty="0"/>
              <a:t> reported </a:t>
            </a:r>
            <a:r>
              <a:rPr lang="en-US" b="1" u="sng" dirty="0"/>
              <a:t>0.39 ppm</a:t>
            </a:r>
            <a:r>
              <a:rPr lang="en-US" b="1" dirty="0"/>
              <a:t> </a:t>
            </a:r>
            <a:r>
              <a:rPr lang="en-US" dirty="0"/>
              <a:t>collected over </a:t>
            </a:r>
            <a:r>
              <a:rPr lang="en-US" b="1" u="sng" dirty="0"/>
              <a:t>4 hours</a:t>
            </a:r>
          </a:p>
          <a:p>
            <a:pPr lvl="2"/>
            <a:r>
              <a:rPr lang="en-US" b="1" i="1" dirty="0"/>
              <a:t>Sample 2</a:t>
            </a:r>
            <a:r>
              <a:rPr lang="en-US" dirty="0"/>
              <a:t> reported </a:t>
            </a:r>
            <a:r>
              <a:rPr lang="en-US" b="1" u="sng" dirty="0"/>
              <a:t>0.23 ppm</a:t>
            </a:r>
            <a:r>
              <a:rPr lang="en-US" b="1" dirty="0"/>
              <a:t> </a:t>
            </a:r>
            <a:r>
              <a:rPr lang="en-US" dirty="0"/>
              <a:t>collected over </a:t>
            </a:r>
            <a:r>
              <a:rPr lang="en-US" b="1" u="sng" dirty="0"/>
              <a:t>4 hours</a:t>
            </a:r>
          </a:p>
          <a:p>
            <a:pPr lvl="3"/>
            <a:r>
              <a:rPr lang="en-US" b="1" u="sng" dirty="0"/>
              <a:t>PEL</a:t>
            </a:r>
            <a:r>
              <a:rPr lang="en-US" dirty="0"/>
              <a:t> is </a:t>
            </a:r>
            <a:r>
              <a:rPr lang="en-US" b="1" u="sng" dirty="0"/>
              <a:t>1 ppm </a:t>
            </a:r>
          </a:p>
          <a:p>
            <a:pPr marL="914400" lvl="2" indent="0">
              <a:buNone/>
            </a:pPr>
            <a:endParaRPr lang="en-US" dirty="0"/>
          </a:p>
          <a:p>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3538578133"/>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Mixture Example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sz="2400" dirty="0"/>
                  <a:t>carbon tetrachloride </a:t>
                </a:r>
              </a:p>
              <a:p>
                <a:pPr lvl="1"/>
                <a:r>
                  <a:rPr lang="en-US" sz="2000" dirty="0"/>
                  <a:t>TWA is 3.2 ppm</a:t>
                </a:r>
              </a:p>
              <a:p>
                <a:pPr lvl="1"/>
                <a:endParaRPr lang="en-US" sz="500" dirty="0"/>
              </a:p>
              <a:p>
                <a:r>
                  <a:rPr lang="en-US" sz="2400" dirty="0"/>
                  <a:t>trichloroethylene</a:t>
                </a:r>
              </a:p>
              <a:p>
                <a:pPr lvl="1"/>
                <a:r>
                  <a:rPr lang="en-US" sz="2000" dirty="0"/>
                  <a:t>TWA is 45 ppm</a:t>
                </a:r>
              </a:p>
              <a:p>
                <a:pPr lvl="1"/>
                <a:endParaRPr lang="en-US" sz="500" dirty="0"/>
              </a:p>
              <a:p>
                <a:r>
                  <a:rPr lang="en-US" sz="2400" dirty="0"/>
                  <a:t>vinyl chloride</a:t>
                </a:r>
              </a:p>
              <a:p>
                <a:pPr lvl="1"/>
                <a:r>
                  <a:rPr lang="en-US" sz="2000" dirty="0"/>
                  <a:t>TWA is 0.31 ppm</a:t>
                </a:r>
              </a:p>
              <a:p>
                <a:endParaRPr lang="en-US" sz="800" dirty="0"/>
              </a:p>
              <a:p>
                <a:r>
                  <a:rPr lang="en-US" sz="2400" dirty="0"/>
                  <a:t>Now we can do the mixture equation (</a:t>
                </a:r>
                <a:r>
                  <a:rPr lang="en-US" sz="2400" dirty="0" err="1"/>
                  <a:t>E</a:t>
                </a:r>
                <a:r>
                  <a:rPr lang="en-US" sz="2400" baseline="-25000" dirty="0" err="1"/>
                  <a:t>m</a:t>
                </a:r>
                <a:r>
                  <a:rPr lang="en-US" sz="2400" dirty="0"/>
                  <a:t>)</a:t>
                </a:r>
              </a:p>
              <a:p>
                <a:endParaRPr lang="en-US" sz="1050" dirty="0"/>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𝐸</m:t>
                        </m:r>
                      </m:e>
                      <m:sub>
                        <m:r>
                          <a:rPr lang="en-US" sz="2800" i="1">
                            <a:latin typeface="Cambria Math" panose="02040503050406030204" pitchFamily="18" charset="0"/>
                          </a:rPr>
                          <m:t>𝑚</m:t>
                        </m:r>
                      </m:sub>
                    </m:sSub>
                    <m:r>
                      <a:rPr lang="en-US" sz="2800" i="1">
                        <a:latin typeface="Cambria Math" panose="02040503050406030204" pitchFamily="18" charset="0"/>
                      </a:rPr>
                      <m:t>= </m:t>
                    </m:r>
                    <m:f>
                      <m:fPr>
                        <m:ctrlPr>
                          <a:rPr lang="en-US" sz="2800" i="1">
                            <a:latin typeface="Cambria Math" panose="02040503050406030204" pitchFamily="18" charset="0"/>
                          </a:rPr>
                        </m:ctrlPr>
                      </m:fPr>
                      <m:num>
                        <m:r>
                          <a:rPr lang="en-US" sz="2800" i="1">
                            <a:latin typeface="Cambria Math" panose="02040503050406030204" pitchFamily="18" charset="0"/>
                          </a:rPr>
                          <m:t>3.2</m:t>
                        </m:r>
                      </m:num>
                      <m:den>
                        <m:r>
                          <a:rPr lang="en-US" sz="2800" i="1">
                            <a:latin typeface="Cambria Math" panose="02040503050406030204" pitchFamily="18" charset="0"/>
                          </a:rPr>
                          <m:t>10</m:t>
                        </m:r>
                      </m:den>
                    </m:f>
                    <m:r>
                      <a:rPr lang="en-US" sz="2800" i="1">
                        <a:latin typeface="Cambria Math" panose="02040503050406030204" pitchFamily="18" charset="0"/>
                      </a:rPr>
                      <m:t>+ </m:t>
                    </m:r>
                    <m:f>
                      <m:fPr>
                        <m:ctrlPr>
                          <a:rPr lang="en-US" sz="2800" i="1">
                            <a:latin typeface="Cambria Math" panose="02040503050406030204" pitchFamily="18" charset="0"/>
                          </a:rPr>
                        </m:ctrlPr>
                      </m:fPr>
                      <m:num>
                        <m:r>
                          <a:rPr lang="en-US" sz="2800" i="1">
                            <a:latin typeface="Cambria Math" panose="02040503050406030204" pitchFamily="18" charset="0"/>
                          </a:rPr>
                          <m:t>45</m:t>
                        </m:r>
                      </m:num>
                      <m:den>
                        <m:r>
                          <a:rPr lang="en-US" sz="2800" i="1">
                            <a:latin typeface="Cambria Math" panose="02040503050406030204" pitchFamily="18" charset="0"/>
                          </a:rPr>
                          <m:t>100</m:t>
                        </m:r>
                      </m:den>
                    </m:f>
                    <m:r>
                      <a:rPr lang="en-US" sz="2800">
                        <a:latin typeface="Cambria Math" panose="02040503050406030204" pitchFamily="18" charset="0"/>
                      </a:rPr>
                      <m:t>+ </m:t>
                    </m:r>
                    <m:f>
                      <m:fPr>
                        <m:ctrlPr>
                          <a:rPr lang="en-US" sz="2800" i="1">
                            <a:latin typeface="Cambria Math" panose="02040503050406030204" pitchFamily="18" charset="0"/>
                          </a:rPr>
                        </m:ctrlPr>
                      </m:fPr>
                      <m:num>
                        <m:r>
                          <a:rPr lang="en-US" sz="2800" i="1">
                            <a:latin typeface="Cambria Math" panose="02040503050406030204" pitchFamily="18" charset="0"/>
                          </a:rPr>
                          <m:t>0.3</m:t>
                        </m:r>
                        <m:r>
                          <a:rPr lang="en-US" sz="2800" b="0" i="1" smtClean="0">
                            <a:latin typeface="Cambria Math" panose="02040503050406030204" pitchFamily="18" charset="0"/>
                          </a:rPr>
                          <m:t>1</m:t>
                        </m:r>
                      </m:num>
                      <m:den>
                        <m:r>
                          <a:rPr lang="en-US" sz="2800" i="1">
                            <a:latin typeface="Cambria Math" panose="02040503050406030204" pitchFamily="18" charset="0"/>
                          </a:rPr>
                          <m:t>1</m:t>
                        </m:r>
                      </m:den>
                    </m:f>
                  </m:oMath>
                </a14:m>
                <a:endParaRPr lang="en-US" sz="2800" i="1" dirty="0">
                  <a:latin typeface="Cambria Math" panose="02040503050406030204" pitchFamily="18" charset="0"/>
                </a:endParaRPr>
              </a:p>
              <a:p>
                <a:pPr lvl="1"/>
                <a:endParaRPr lang="en-US" sz="800" i="1" dirty="0">
                  <a:latin typeface="Cambria Math" panose="02040503050406030204" pitchFamily="18" charset="0"/>
                </a:endParaRP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𝑚</m:t>
                        </m:r>
                      </m:sub>
                    </m:sSub>
                    <m:r>
                      <a:rPr lang="en-US" i="1">
                        <a:latin typeface="Cambria Math" panose="02040503050406030204" pitchFamily="18" charset="0"/>
                      </a:rPr>
                      <m:t>=1.0</m:t>
                    </m:r>
                    <m:r>
                      <a:rPr lang="en-US" b="0" i="1" smtClean="0">
                        <a:latin typeface="Cambria Math" panose="02040503050406030204" pitchFamily="18" charset="0"/>
                      </a:rPr>
                      <m:t>8</m:t>
                    </m:r>
                  </m:oMath>
                </a14:m>
                <a:endParaRPr lang="en-US" sz="2800" i="1" dirty="0">
                  <a:latin typeface="Cambria Math" panose="02040503050406030204" pitchFamily="18" charset="0"/>
                </a:endParaRPr>
              </a:p>
              <a:p>
                <a:pPr lvl="1"/>
                <a:endParaRPr lang="en-US" sz="800" dirty="0">
                  <a:latin typeface="Cambria Math" panose="02040503050406030204" pitchFamily="18" charset="0"/>
                </a:endParaRP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𝑚</m:t>
                        </m:r>
                      </m:sub>
                    </m:sSub>
                  </m:oMath>
                </a14:m>
                <a:r>
                  <a:rPr lang="en-US" dirty="0"/>
                  <a:t> &gt; 1, exceeds </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685" t="-903"/>
                </a:stretch>
              </a:blipFill>
            </p:spPr>
            <p:txBody>
              <a:bodyPr/>
              <a:lstStyle/>
              <a:p>
                <a:r>
                  <a:rPr lang="en-US">
                    <a:noFill/>
                  </a:rPr>
                  <a:t> </a:t>
                </a:r>
              </a:p>
            </p:txBody>
          </p:sp>
        </mc:Fallback>
      </mc:AlternateContent>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578005316"/>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CA692-72C1-4E52-811A-EFCE3CE5751C}"/>
              </a:ext>
            </a:extLst>
          </p:cNvPr>
          <p:cNvSpPr>
            <a:spLocks noGrp="1"/>
          </p:cNvSpPr>
          <p:nvPr>
            <p:ph type="ctrTitle" sz="quarter"/>
          </p:nvPr>
        </p:nvSpPr>
        <p:spPr>
          <a:xfrm>
            <a:off x="2260600" y="2896368"/>
            <a:ext cx="6235700" cy="760465"/>
          </a:xfrm>
        </p:spPr>
        <p:txBody>
          <a:bodyPr/>
          <a:lstStyle/>
          <a:p>
            <a:r>
              <a:rPr lang="en-US" dirty="0"/>
              <a:t>Statistical Analysis</a:t>
            </a:r>
          </a:p>
        </p:txBody>
      </p:sp>
      <p:sp>
        <p:nvSpPr>
          <p:cNvPr id="3" name="Subtitle 2">
            <a:extLst>
              <a:ext uri="{FF2B5EF4-FFF2-40B4-BE49-F238E27FC236}">
                <a16:creationId xmlns:a16="http://schemas.microsoft.com/office/drawing/2014/main" id="{9ABF76F9-5CF6-4105-A77D-47EE414F49B4}"/>
              </a:ext>
            </a:extLst>
          </p:cNvPr>
          <p:cNvSpPr>
            <a:spLocks noGrp="1"/>
          </p:cNvSpPr>
          <p:nvPr>
            <p:ph type="subTitle" sz="quarter" idx="1"/>
          </p:nvPr>
        </p:nvSpPr>
        <p:spPr/>
        <p:txBody>
          <a:bodyPr/>
          <a:lstStyle/>
          <a:p>
            <a:endParaRPr lang="en-US"/>
          </a:p>
        </p:txBody>
      </p:sp>
    </p:spTree>
    <p:extLst>
      <p:ext uri="{BB962C8B-B14F-4D97-AF65-F5344CB8AC3E}">
        <p14:creationId xmlns:p14="http://schemas.microsoft.com/office/powerpoint/2010/main" val="2291842210"/>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t>Accuracy of air sampling	</a:t>
            </a:r>
          </a:p>
        </p:txBody>
      </p:sp>
      <p:sp>
        <p:nvSpPr>
          <p:cNvPr id="3" name="Content Placeholder 2"/>
          <p:cNvSpPr>
            <a:spLocks noGrp="1"/>
          </p:cNvSpPr>
          <p:nvPr>
            <p:ph idx="1"/>
          </p:nvPr>
        </p:nvSpPr>
        <p:spPr/>
        <p:txBody>
          <a:bodyPr/>
          <a:lstStyle/>
          <a:p>
            <a:r>
              <a:rPr lang="en-US" dirty="0"/>
              <a:t>Air sampling accuracy is ± 25% of the true value (given the errors during calibration, sampling, and analytical methods).</a:t>
            </a:r>
          </a:p>
          <a:p>
            <a:endParaRPr lang="en-US" dirty="0"/>
          </a:p>
          <a:p>
            <a:endParaRPr lang="en-US" dirty="0"/>
          </a:p>
        </p:txBody>
      </p:sp>
    </p:spTree>
    <p:extLst>
      <p:ext uri="{BB962C8B-B14F-4D97-AF65-F5344CB8AC3E}">
        <p14:creationId xmlns:p14="http://schemas.microsoft.com/office/powerpoint/2010/main" val="4075943842"/>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Equations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Sampling and Analytical Error (SAE)</a:t>
                </a:r>
              </a:p>
              <a:p>
                <a:endParaRPr lang="en-US" sz="1050" dirty="0"/>
              </a:p>
              <a:p>
                <a:pPr lvl="1"/>
                <a14:m>
                  <m:oMath xmlns:m="http://schemas.openxmlformats.org/officeDocument/2006/math">
                    <m:r>
                      <a:rPr lang="en-US" sz="2800" b="0" i="1" smtClean="0">
                        <a:latin typeface="Cambria Math" panose="02040503050406030204" pitchFamily="18" charset="0"/>
                      </a:rPr>
                      <m:t>𝑆𝐴𝐸</m:t>
                    </m:r>
                    <m:r>
                      <a:rPr lang="en-US" sz="2800" b="0" i="1" smtClean="0">
                        <a:latin typeface="Cambria Math" panose="02040503050406030204" pitchFamily="18" charset="0"/>
                      </a:rPr>
                      <m:t>=1.645 </m:t>
                    </m:r>
                    <m:r>
                      <a:rPr lang="en-US" sz="2800" b="0" i="1" smtClean="0">
                        <a:latin typeface="Cambria Math" panose="02040503050406030204" pitchFamily="18" charset="0"/>
                      </a:rPr>
                      <m:t>𝑥</m:t>
                    </m:r>
                    <m:r>
                      <a:rPr lang="en-US" sz="2800" b="0" i="1" smtClean="0">
                        <a:latin typeface="Cambria Math" panose="02040503050406030204" pitchFamily="18" charset="0"/>
                      </a:rPr>
                      <m:t>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𝑆</m:t>
                        </m:r>
                      </m:e>
                      <m:sub>
                        <m:r>
                          <a:rPr lang="en-US" sz="2800" b="0" i="1" smtClean="0">
                            <a:latin typeface="Cambria Math" panose="02040503050406030204" pitchFamily="18" charset="0"/>
                          </a:rPr>
                          <m:t>𝑟𝑇</m:t>
                        </m:r>
                      </m:sub>
                    </m:sSub>
                  </m:oMath>
                </a14:m>
                <a:endParaRPr lang="en-US" sz="2800" b="0" dirty="0"/>
              </a:p>
              <a:p>
                <a:pPr lvl="2"/>
                <a:endParaRPr lang="en-US" sz="1000" dirty="0"/>
              </a:p>
              <a:p>
                <a:pPr lvl="2"/>
                <a:r>
                  <a:rPr lang="en-US" sz="2400" dirty="0"/>
                  <a:t>1.645 is a statistical constant</a:t>
                </a:r>
              </a:p>
              <a:p>
                <a:pPr lvl="2"/>
                <a:r>
                  <a:rPr lang="en-US" sz="2400" dirty="0" err="1"/>
                  <a:t>S</a:t>
                </a:r>
                <a:r>
                  <a:rPr lang="en-US" sz="2400" baseline="-25000" dirty="0" err="1"/>
                  <a:t>rT</a:t>
                </a:r>
                <a:r>
                  <a:rPr lang="en-US" sz="2400" baseline="-25000" dirty="0"/>
                  <a:t> </a:t>
                </a:r>
                <a:r>
                  <a:rPr lang="en-US" sz="2400" dirty="0"/>
                  <a:t>is the Overall Precision </a:t>
                </a:r>
              </a:p>
              <a:p>
                <a:pPr lvl="1"/>
                <a:endParaRPr lang="en-US" sz="1050" dirty="0"/>
              </a:p>
              <a:p>
                <a:pPr lvl="1"/>
                <a:endParaRPr lang="en-US" sz="1050" dirty="0"/>
              </a:p>
              <a:p>
                <a:r>
                  <a:rPr lang="en-US" dirty="0"/>
                  <a:t>OSHA Methods: SAE can be read directly </a:t>
                </a:r>
              </a:p>
              <a:p>
                <a:endParaRPr lang="en-US" sz="800" dirty="0"/>
              </a:p>
              <a:p>
                <a:r>
                  <a:rPr lang="en-US" dirty="0"/>
                  <a:t>NIOSH Methods: Must be calculated</a:t>
                </a:r>
              </a:p>
              <a:p>
                <a:endParaRPr lang="en-US" sz="800" dirty="0"/>
              </a:p>
              <a:p>
                <a:r>
                  <a:rPr lang="en-US" dirty="0"/>
                  <a:t>Not listed: Contact the laboratory to get the SAE</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914" t="-1290"/>
                </a:stretch>
              </a:blipFill>
            </p:spPr>
            <p:txBody>
              <a:bodyPr/>
              <a:lstStyle/>
              <a:p>
                <a:r>
                  <a:rPr lang="en-US">
                    <a:noFill/>
                  </a:rPr>
                  <a:t> </a:t>
                </a:r>
              </a:p>
            </p:txBody>
          </p:sp>
        </mc:Fallback>
      </mc:AlternateContent>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3753930269"/>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Equations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Confidence Limits: </a:t>
                </a:r>
                <a:r>
                  <a:rPr lang="en-US" b="1" u="sng" dirty="0"/>
                  <a:t>Full-Period, Single Sample</a:t>
                </a:r>
              </a:p>
              <a:p>
                <a:endParaRPr lang="en-US" sz="1000" b="1" u="sng" dirty="0"/>
              </a:p>
              <a:p>
                <a:pPr lvl="1"/>
                <a:r>
                  <a:rPr lang="en-US" dirty="0"/>
                  <a:t>Upper Confidence Limit (UCL)</a:t>
                </a:r>
              </a:p>
              <a:p>
                <a:pPr lvl="2"/>
                <a14:m>
                  <m:oMath xmlns:m="http://schemas.openxmlformats.org/officeDocument/2006/math">
                    <m:r>
                      <a:rPr lang="en-US" sz="2800" b="0" i="1" smtClean="0">
                        <a:latin typeface="Cambria Math" panose="02040503050406030204" pitchFamily="18" charset="0"/>
                      </a:rPr>
                      <m:t>𝑈𝐶𝐿</m:t>
                    </m:r>
                    <m:r>
                      <a:rPr lang="en-US" sz="2800" b="0" i="1" smtClean="0">
                        <a:latin typeface="Cambria Math" panose="02040503050406030204" pitchFamily="18" charset="0"/>
                      </a:rPr>
                      <m:t>=</m:t>
                    </m:r>
                    <m:r>
                      <a:rPr lang="en-US" sz="2800" b="0" i="1" smtClean="0">
                        <a:latin typeface="Cambria Math" panose="02040503050406030204" pitchFamily="18" charset="0"/>
                      </a:rPr>
                      <m:t>𝑌</m:t>
                    </m:r>
                    <m:r>
                      <a:rPr lang="en-US" sz="2800" b="0" i="1" smtClean="0">
                        <a:latin typeface="Cambria Math" panose="02040503050406030204" pitchFamily="18" charset="0"/>
                      </a:rPr>
                      <m:t>+</m:t>
                    </m:r>
                    <m:r>
                      <a:rPr lang="en-US" sz="2800" b="0" i="1" smtClean="0">
                        <a:latin typeface="Cambria Math" panose="02040503050406030204" pitchFamily="18" charset="0"/>
                      </a:rPr>
                      <m:t>𝑆𝐴𝐸</m:t>
                    </m:r>
                  </m:oMath>
                </a14:m>
                <a:endParaRPr lang="en-US" sz="1000" dirty="0"/>
              </a:p>
              <a:p>
                <a:pPr lvl="2"/>
                <a:endParaRPr lang="en-US" sz="1000" dirty="0"/>
              </a:p>
              <a:p>
                <a:pPr lvl="1"/>
                <a:r>
                  <a:rPr lang="en-US" dirty="0"/>
                  <a:t>Lower Confidence Limit (LCL)</a:t>
                </a:r>
              </a:p>
              <a:p>
                <a:pPr lvl="2"/>
                <a14:m>
                  <m:oMath xmlns:m="http://schemas.openxmlformats.org/officeDocument/2006/math">
                    <m:r>
                      <a:rPr lang="en-US" sz="2800" b="0" i="1" smtClean="0">
                        <a:latin typeface="Cambria Math" panose="02040503050406030204" pitchFamily="18" charset="0"/>
                      </a:rPr>
                      <m:t>𝐿𝐶𝐿</m:t>
                    </m:r>
                    <m:r>
                      <a:rPr lang="en-US" sz="2800" b="0" i="1" smtClean="0">
                        <a:latin typeface="Cambria Math" panose="02040503050406030204" pitchFamily="18" charset="0"/>
                      </a:rPr>
                      <m:t>=</m:t>
                    </m:r>
                    <m:r>
                      <a:rPr lang="en-US" sz="2800" b="0" i="1" smtClean="0">
                        <a:latin typeface="Cambria Math" panose="02040503050406030204" pitchFamily="18" charset="0"/>
                      </a:rPr>
                      <m:t>𝑌</m:t>
                    </m:r>
                    <m:r>
                      <a:rPr lang="en-US" sz="2800" b="0" i="1" smtClean="0">
                        <a:latin typeface="Cambria Math" panose="02040503050406030204" pitchFamily="18" charset="0"/>
                      </a:rPr>
                      <m:t> −</m:t>
                    </m:r>
                    <m:r>
                      <a:rPr lang="en-US" sz="2800" b="0" i="1" smtClean="0">
                        <a:latin typeface="Cambria Math" panose="02040503050406030204" pitchFamily="18" charset="0"/>
                      </a:rPr>
                      <m:t>𝑆𝐴𝐸</m:t>
                    </m:r>
                  </m:oMath>
                </a14:m>
                <a:endParaRPr lang="en-US" sz="2800" dirty="0"/>
              </a:p>
              <a:p>
                <a:pPr lvl="2"/>
                <a:endParaRPr lang="en-US" sz="1000" dirty="0"/>
              </a:p>
              <a:p>
                <a:pPr lvl="1"/>
                <a:r>
                  <a:rPr lang="en-US" dirty="0"/>
                  <a:t>Y is severity / hazard ratio.</a:t>
                </a:r>
              </a:p>
              <a:p>
                <a:pPr lvl="1"/>
                <a:r>
                  <a:rPr lang="en-US" dirty="0"/>
                  <a:t>SAE is sampling and analytical error.</a:t>
                </a:r>
              </a:p>
              <a:p>
                <a:endParaRPr lang="en-US" sz="800" dirty="0"/>
              </a:p>
              <a:p>
                <a:r>
                  <a:rPr lang="en-US" sz="2400" dirty="0"/>
                  <a:t>If LCL is ≥ 1, then a violation exists with a 95% confidence</a:t>
                </a:r>
              </a:p>
              <a:p>
                <a:pPr lvl="1"/>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914" t="-1290"/>
                </a:stretch>
              </a:blipFill>
            </p:spPr>
            <p:txBody>
              <a:bodyPr/>
              <a:lstStyle/>
              <a:p>
                <a:r>
                  <a:rPr lang="en-US">
                    <a:noFill/>
                  </a:rPr>
                  <a:t> </a:t>
                </a:r>
              </a:p>
            </p:txBody>
          </p:sp>
        </mc:Fallback>
      </mc:AlternateContent>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192438562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t>Physiological Effects</a:t>
            </a:r>
          </a:p>
        </p:txBody>
      </p:sp>
      <p:sp>
        <p:nvSpPr>
          <p:cNvPr id="3" name="Content Placeholder 2"/>
          <p:cNvSpPr>
            <a:spLocks noGrp="1"/>
          </p:cNvSpPr>
          <p:nvPr>
            <p:ph idx="1"/>
          </p:nvPr>
        </p:nvSpPr>
        <p:spPr/>
        <p:txBody>
          <a:bodyPr/>
          <a:lstStyle/>
          <a:p>
            <a:r>
              <a:rPr lang="en-US" dirty="0"/>
              <a:t>Reproductive Toxicity</a:t>
            </a:r>
          </a:p>
          <a:p>
            <a:pPr lvl="1"/>
            <a:r>
              <a:rPr lang="en-US" dirty="0"/>
              <a:t>Adverse effects induced by a chemical on any aspect of mammalian reproduction. </a:t>
            </a:r>
          </a:p>
          <a:p>
            <a:pPr lvl="2"/>
            <a:r>
              <a:rPr lang="en-US" sz="2400" u="sng" dirty="0"/>
              <a:t>Reproductive Toxicity</a:t>
            </a:r>
          </a:p>
          <a:p>
            <a:pPr lvl="3"/>
            <a:r>
              <a:rPr lang="en-US" dirty="0"/>
              <a:t>Adverse effects that interfere with the ability of males or females to reproduce.</a:t>
            </a:r>
          </a:p>
          <a:p>
            <a:pPr lvl="4"/>
            <a:r>
              <a:rPr lang="en-US" sz="2000" dirty="0"/>
              <a:t>e.g., lead – [</a:t>
            </a:r>
            <a:r>
              <a:rPr lang="en-US" sz="2000" dirty="0" err="1"/>
              <a:t>Pb</a:t>
            </a:r>
            <a:r>
              <a:rPr lang="en-US" sz="2000" dirty="0"/>
              <a:t>]; ethylene oxide – [C</a:t>
            </a:r>
            <a:r>
              <a:rPr lang="en-US" sz="2000" baseline="-25000" dirty="0"/>
              <a:t>2</a:t>
            </a:r>
            <a:r>
              <a:rPr lang="en-US" sz="2000" dirty="0"/>
              <a:t>H</a:t>
            </a:r>
            <a:r>
              <a:rPr lang="en-US" sz="2000" baseline="-25000" dirty="0"/>
              <a:t>4</a:t>
            </a:r>
            <a:r>
              <a:rPr lang="en-US" sz="2000" dirty="0"/>
              <a:t>O];            1,2-dibromo-3-chloropropane (DBCP) – [C</a:t>
            </a:r>
            <a:r>
              <a:rPr lang="en-US" sz="2000" baseline="-25000" dirty="0"/>
              <a:t>3</a:t>
            </a:r>
            <a:r>
              <a:rPr lang="en-US" sz="2000" dirty="0"/>
              <a:t>H</a:t>
            </a:r>
            <a:r>
              <a:rPr lang="en-US" sz="2000" baseline="-25000" dirty="0"/>
              <a:t>5</a:t>
            </a:r>
            <a:r>
              <a:rPr lang="en-US" sz="2000" dirty="0"/>
              <a:t>Br</a:t>
            </a:r>
            <a:r>
              <a:rPr lang="en-US" sz="2000" baseline="-25000" dirty="0"/>
              <a:t>2</a:t>
            </a:r>
            <a:r>
              <a:rPr lang="en-US" sz="2000" dirty="0"/>
              <a:t>Cl]</a:t>
            </a:r>
          </a:p>
          <a:p>
            <a:pPr lvl="2"/>
            <a:r>
              <a:rPr lang="en-US" sz="2400" u="sng" dirty="0"/>
              <a:t>Developmental Toxicity</a:t>
            </a:r>
          </a:p>
          <a:p>
            <a:pPr lvl="3"/>
            <a:r>
              <a:rPr lang="en-US" dirty="0"/>
              <a:t>Adverse effects manifested in the embryonic or fetal periods or postnatally, associated with exposure during pregnancy.</a:t>
            </a:r>
          </a:p>
          <a:p>
            <a:pPr lvl="4"/>
            <a:r>
              <a:rPr lang="en-US" sz="2000" dirty="0"/>
              <a:t>e.g., ethylene oxide – [C</a:t>
            </a:r>
            <a:r>
              <a:rPr lang="en-US" sz="2000" baseline="-25000" dirty="0"/>
              <a:t>2</a:t>
            </a:r>
            <a:r>
              <a:rPr lang="en-US" sz="2000" dirty="0"/>
              <a:t>H</a:t>
            </a:r>
            <a:r>
              <a:rPr lang="en-US" sz="2000" baseline="-25000" dirty="0"/>
              <a:t>4</a:t>
            </a:r>
            <a:r>
              <a:rPr lang="en-US" sz="2000" dirty="0"/>
              <a:t>O]; thalidomide – [C</a:t>
            </a:r>
            <a:r>
              <a:rPr lang="en-US" sz="2000" baseline="-25000" dirty="0"/>
              <a:t>13</a:t>
            </a:r>
            <a:r>
              <a:rPr lang="en-US" sz="2000" dirty="0"/>
              <a:t>H</a:t>
            </a:r>
            <a:r>
              <a:rPr lang="en-US" sz="2000" baseline="-25000" dirty="0"/>
              <a:t>10</a:t>
            </a:r>
            <a:r>
              <a:rPr lang="en-US" sz="2000" dirty="0"/>
              <a:t>N</a:t>
            </a:r>
            <a:r>
              <a:rPr lang="en-US" sz="2000" baseline="-25000" dirty="0"/>
              <a:t>2</a:t>
            </a:r>
            <a:r>
              <a:rPr lang="en-US" sz="2000" dirty="0"/>
              <a:t>O</a:t>
            </a:r>
            <a:r>
              <a:rPr lang="en-US" sz="2000" baseline="-25000" dirty="0"/>
              <a:t>4</a:t>
            </a:r>
            <a:r>
              <a:rPr lang="en-US" sz="2000" dirty="0"/>
              <a:t>]</a:t>
            </a:r>
          </a:p>
          <a:p>
            <a:pPr lvl="4"/>
            <a:endParaRPr lang="en-US" sz="2000" dirty="0"/>
          </a:p>
        </p:txBody>
      </p:sp>
    </p:spTree>
    <p:extLst>
      <p:ext uri="{BB962C8B-B14F-4D97-AF65-F5344CB8AC3E}">
        <p14:creationId xmlns:p14="http://schemas.microsoft.com/office/powerpoint/2010/main" val="3858093561"/>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TWA Examples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143000"/>
                <a:ext cx="8001000" cy="4800600"/>
              </a:xfrm>
            </p:spPr>
            <p:txBody>
              <a:bodyPr/>
              <a:lstStyle/>
              <a:p>
                <a:r>
                  <a:rPr lang="en-US" sz="2400" dirty="0"/>
                  <a:t>Sampling for Sulfuric Acid.</a:t>
                </a:r>
              </a:p>
              <a:p>
                <a:endParaRPr lang="en-US" sz="1000" dirty="0"/>
              </a:p>
              <a:p>
                <a:pPr lvl="1"/>
                <a:r>
                  <a:rPr lang="en-US" sz="2000" dirty="0"/>
                  <a:t>NIOSH Method 7903</a:t>
                </a:r>
              </a:p>
              <a:p>
                <a:pPr lvl="1"/>
                <a:endParaRPr lang="en-US" sz="1000" dirty="0"/>
              </a:p>
              <a:p>
                <a:pPr lvl="2"/>
                <a:r>
                  <a:rPr lang="en-US" dirty="0"/>
                  <a:t>The </a:t>
                </a:r>
                <a:r>
                  <a:rPr lang="en-US" b="1" u="sng" dirty="0" err="1"/>
                  <a:t>SrT</a:t>
                </a:r>
                <a:r>
                  <a:rPr lang="en-US" dirty="0"/>
                  <a:t> is </a:t>
                </a:r>
                <a:r>
                  <a:rPr lang="en-US" b="1" u="sng" dirty="0"/>
                  <a:t>0.087</a:t>
                </a:r>
              </a:p>
              <a:p>
                <a:pPr lvl="2"/>
                <a:endParaRPr lang="en-US" sz="1050" dirty="0"/>
              </a:p>
              <a:p>
                <a:r>
                  <a:rPr lang="en-US" sz="2400" dirty="0"/>
                  <a:t>Sampling and Analytical Error</a:t>
                </a:r>
              </a:p>
              <a:p>
                <a:pPr lvl="1"/>
                <a:endParaRPr lang="en-US" sz="800" dirty="0"/>
              </a:p>
              <a:p>
                <a:pPr lvl="1"/>
                <a14:m>
                  <m:oMath xmlns:m="http://schemas.openxmlformats.org/officeDocument/2006/math">
                    <m:r>
                      <a:rPr lang="en-US" sz="2800" i="1">
                        <a:latin typeface="Cambria Math" panose="02040503050406030204" pitchFamily="18" charset="0"/>
                      </a:rPr>
                      <m:t>𝑆𝐴𝐸</m:t>
                    </m:r>
                    <m:r>
                      <a:rPr lang="en-US" sz="2800" i="1">
                        <a:latin typeface="Cambria Math" panose="02040503050406030204" pitchFamily="18" charset="0"/>
                      </a:rPr>
                      <m:t>=1.645 </m:t>
                    </m:r>
                    <m:r>
                      <a:rPr lang="en-US" sz="2800" i="1">
                        <a:latin typeface="Cambria Math" panose="02040503050406030204" pitchFamily="18" charset="0"/>
                      </a:rPr>
                      <m:t>𝑥</m:t>
                    </m:r>
                    <m:r>
                      <a:rPr lang="en-US" sz="2800" i="1">
                        <a:latin typeface="Cambria Math" panose="02040503050406030204" pitchFamily="18" charset="0"/>
                      </a:rPr>
                      <m:t> 0.087</m:t>
                    </m:r>
                  </m:oMath>
                </a14:m>
                <a:endParaRPr lang="en-US" dirty="0"/>
              </a:p>
              <a:p>
                <a:pPr lvl="2"/>
                <a:endParaRPr lang="en-US" sz="800" dirty="0"/>
              </a:p>
              <a:p>
                <a:pPr lvl="1"/>
                <a14:m>
                  <m:oMath xmlns:m="http://schemas.openxmlformats.org/officeDocument/2006/math">
                    <m:r>
                      <a:rPr lang="en-US" sz="2800" i="1">
                        <a:latin typeface="Cambria Math" panose="02040503050406030204" pitchFamily="18" charset="0"/>
                      </a:rPr>
                      <m:t>𝑆𝐴𝐸</m:t>
                    </m:r>
                    <m:r>
                      <a:rPr lang="en-US" sz="2800" i="1">
                        <a:latin typeface="Cambria Math" panose="02040503050406030204" pitchFamily="18" charset="0"/>
                      </a:rPr>
                      <m:t>=0.143115</m:t>
                    </m:r>
                  </m:oMath>
                </a14:m>
                <a:endParaRPr lang="en-US" dirty="0"/>
              </a:p>
              <a:p>
                <a:endParaRPr lang="en-US" dirty="0"/>
              </a:p>
              <a:p>
                <a:pPr marL="0" indent="0">
                  <a:buNone/>
                </a:pP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143000"/>
                <a:ext cx="8001000" cy="4800600"/>
              </a:xfrm>
              <a:blipFill>
                <a:blip r:embed="rId3"/>
                <a:stretch>
                  <a:fillRect l="-685" t="-889"/>
                </a:stretch>
              </a:blipFill>
            </p:spPr>
            <p:txBody>
              <a:bodyPr/>
              <a:lstStyle/>
              <a:p>
                <a:r>
                  <a:rPr lang="en-US">
                    <a:noFill/>
                  </a:rPr>
                  <a:t> </a:t>
                </a:r>
              </a:p>
            </p:txBody>
          </p:sp>
        </mc:Fallback>
      </mc:AlternateContent>
    </p:spTree>
    <p:extLst>
      <p:ext uri="{BB962C8B-B14F-4D97-AF65-F5344CB8AC3E}">
        <p14:creationId xmlns:p14="http://schemas.microsoft.com/office/powerpoint/2010/main" val="2198327395"/>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sz="2400" b="1" dirty="0"/>
                  <a:t>Example 2</a:t>
                </a:r>
              </a:p>
              <a:p>
                <a:pPr lvl="1"/>
                <a:r>
                  <a:rPr lang="en-US" sz="2000" dirty="0"/>
                  <a:t>Lower Confidence Limit (LCL)</a:t>
                </a:r>
              </a:p>
              <a:p>
                <a:pPr lvl="2"/>
                <a14:m>
                  <m:oMath xmlns:m="http://schemas.openxmlformats.org/officeDocument/2006/math">
                    <m:r>
                      <a:rPr lang="en-US" sz="2400" i="1">
                        <a:latin typeface="Cambria Math" panose="02040503050406030204" pitchFamily="18" charset="0"/>
                      </a:rPr>
                      <m:t>𝐿𝐶𝐿</m:t>
                    </m:r>
                    <m:r>
                      <a:rPr lang="en-US" sz="2400" i="1">
                        <a:latin typeface="Cambria Math" panose="02040503050406030204" pitchFamily="18" charset="0"/>
                      </a:rPr>
                      <m:t>=0.981885</m:t>
                    </m:r>
                  </m:oMath>
                </a14:m>
                <a:endParaRPr lang="en-US" dirty="0"/>
              </a:p>
              <a:p>
                <a:pPr lvl="2"/>
                <a:endParaRPr lang="en-US" sz="800" dirty="0"/>
              </a:p>
              <a:p>
                <a:pPr lvl="1"/>
                <a:r>
                  <a:rPr lang="en-US" sz="2000" dirty="0"/>
                  <a:t>Upper Confidence Limit (UCL)</a:t>
                </a:r>
              </a:p>
              <a:p>
                <a:pPr lvl="2"/>
                <a14:m>
                  <m:oMath xmlns:m="http://schemas.openxmlformats.org/officeDocument/2006/math">
                    <m:r>
                      <a:rPr lang="en-US" sz="2400" i="1">
                        <a:latin typeface="Cambria Math" panose="02040503050406030204" pitchFamily="18" charset="0"/>
                      </a:rPr>
                      <m:t>𝑈𝐶𝐿</m:t>
                    </m:r>
                    <m:r>
                      <a:rPr lang="en-US" sz="2400" i="1">
                        <a:latin typeface="Cambria Math" panose="02040503050406030204" pitchFamily="18" charset="0"/>
                      </a:rPr>
                      <m:t>=1.268115</m:t>
                    </m:r>
                  </m:oMath>
                </a14:m>
                <a:endParaRPr lang="en-US" dirty="0"/>
              </a:p>
              <a:p>
                <a:pPr lvl="1"/>
                <a:endParaRPr lang="en-US" sz="800" dirty="0"/>
              </a:p>
              <a:p>
                <a:pPr lvl="1"/>
                <a:r>
                  <a:rPr lang="en-US" sz="2000" dirty="0"/>
                  <a:t>LCL</a:t>
                </a:r>
                <a:r>
                  <a:rPr lang="en-US" sz="2000" baseline="-25000" dirty="0"/>
                  <a:t>95%</a:t>
                </a:r>
                <a:r>
                  <a:rPr lang="en-US" sz="2000" dirty="0"/>
                  <a:t> &lt; 1 &amp; UCL</a:t>
                </a:r>
                <a:r>
                  <a:rPr lang="en-US" sz="2000" baseline="-25000" dirty="0"/>
                  <a:t>95%</a:t>
                </a:r>
                <a:r>
                  <a:rPr lang="en-US" sz="2000" dirty="0"/>
                  <a:t> &gt; 1 </a:t>
                </a:r>
              </a:p>
              <a:p>
                <a:pPr lvl="2"/>
                <a:r>
                  <a:rPr lang="en-US" dirty="0"/>
                  <a:t>the results are in the possible overexposure region.</a:t>
                </a:r>
              </a:p>
              <a:p>
                <a:pPr lvl="1"/>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385" t="-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F0B1F850-39FF-4629-BC1B-86F103327158}"/>
                  </a:ext>
                </a:extLst>
              </p:cNvPr>
              <p:cNvSpPr>
                <a:spLocks noGrp="1"/>
              </p:cNvSpPr>
              <p:nvPr>
                <p:ph sz="quarter" idx="10"/>
              </p:nvPr>
            </p:nvSpPr>
            <p:spPr>
              <a:xfrm>
                <a:off x="609600" y="1142999"/>
                <a:ext cx="3962400" cy="4800601"/>
              </a:xfrm>
            </p:spPr>
            <p:txBody>
              <a:bodyPr/>
              <a:lstStyle/>
              <a:p>
                <a:r>
                  <a:rPr lang="en-US" sz="2400" b="1" dirty="0"/>
                  <a:t>Example 1</a:t>
                </a:r>
              </a:p>
              <a:p>
                <a:pPr lvl="1"/>
                <a:r>
                  <a:rPr lang="en-US" sz="2000" dirty="0"/>
                  <a:t>Lower Confidence Limit (LCL)</a:t>
                </a:r>
              </a:p>
              <a:p>
                <a:pPr lvl="2"/>
                <a14:m>
                  <m:oMath xmlns:m="http://schemas.openxmlformats.org/officeDocument/2006/math">
                    <m:r>
                      <a:rPr lang="en-US" sz="2400" i="1">
                        <a:latin typeface="Cambria Math" panose="02040503050406030204" pitchFamily="18" charset="0"/>
                      </a:rPr>
                      <m:t>𝐿</m:t>
                    </m:r>
                    <m:r>
                      <a:rPr lang="en-US" sz="2400" i="1" smtClean="0">
                        <a:latin typeface="Cambria Math" panose="02040503050406030204" pitchFamily="18" charset="0"/>
                      </a:rPr>
                      <m:t>𝐶</m:t>
                    </m:r>
                    <m:r>
                      <a:rPr lang="en-US" sz="2400" i="1">
                        <a:latin typeface="Cambria Math" panose="02040503050406030204" pitchFamily="18" charset="0"/>
                      </a:rPr>
                      <m:t>𝐿</m:t>
                    </m:r>
                    <m:r>
                      <a:rPr lang="en-US" sz="2400" i="1">
                        <a:latin typeface="Cambria Math" panose="02040503050406030204" pitchFamily="18" charset="0"/>
                      </a:rPr>
                      <m:t>=0.8194</m:t>
                    </m:r>
                  </m:oMath>
                </a14:m>
                <a:endParaRPr lang="en-US" dirty="0"/>
              </a:p>
              <a:p>
                <a:pPr lvl="2"/>
                <a:endParaRPr lang="en-US" sz="800" dirty="0"/>
              </a:p>
              <a:p>
                <a:pPr lvl="1"/>
                <a:r>
                  <a:rPr lang="en-US" sz="2000" dirty="0"/>
                  <a:t>Upper Confidence Limit (UCL)</a:t>
                </a:r>
              </a:p>
              <a:p>
                <a:pPr lvl="2"/>
                <a14:m>
                  <m:oMath xmlns:m="http://schemas.openxmlformats.org/officeDocument/2006/math">
                    <m:r>
                      <a:rPr lang="en-US" sz="2400" i="1">
                        <a:latin typeface="Cambria Math" panose="02040503050406030204" pitchFamily="18" charset="0"/>
                      </a:rPr>
                      <m:t>𝑈𝐶𝐿</m:t>
                    </m:r>
                    <m:r>
                      <a:rPr lang="en-US" sz="2400" i="1">
                        <a:latin typeface="Cambria Math" panose="02040503050406030204" pitchFamily="18" charset="0"/>
                      </a:rPr>
                      <m:t>=1.1056</m:t>
                    </m:r>
                  </m:oMath>
                </a14:m>
                <a:endParaRPr lang="en-US" dirty="0"/>
              </a:p>
              <a:p>
                <a:pPr lvl="2"/>
                <a:endParaRPr lang="en-US" sz="800" dirty="0"/>
              </a:p>
              <a:p>
                <a:pPr lvl="1"/>
                <a:r>
                  <a:rPr lang="en-US" sz="2000" dirty="0"/>
                  <a:t>LCL</a:t>
                </a:r>
                <a:r>
                  <a:rPr lang="en-US" sz="2000" baseline="-25000" dirty="0"/>
                  <a:t>95%</a:t>
                </a:r>
                <a:r>
                  <a:rPr lang="en-US" sz="2000" dirty="0"/>
                  <a:t> &lt; 1 &amp; UCL</a:t>
                </a:r>
                <a:r>
                  <a:rPr lang="en-US" sz="2000" baseline="-25000" dirty="0"/>
                  <a:t>95%</a:t>
                </a:r>
                <a:r>
                  <a:rPr lang="en-US" sz="2000" dirty="0"/>
                  <a:t> &gt; 1 </a:t>
                </a:r>
              </a:p>
              <a:p>
                <a:pPr lvl="2"/>
                <a:r>
                  <a:rPr lang="en-US" dirty="0"/>
                  <a:t>the results are in the possible overexposure region.</a:t>
                </a:r>
              </a:p>
              <a:p>
                <a:endParaRPr lang="en-US" sz="800" dirty="0"/>
              </a:p>
              <a:p>
                <a:endParaRPr lang="en-US" dirty="0"/>
              </a:p>
            </p:txBody>
          </p:sp>
        </mc:Choice>
        <mc:Fallback xmlns="">
          <p:sp>
            <p:nvSpPr>
              <p:cNvPr id="4" name="Content Placeholder 3">
                <a:extLst>
                  <a:ext uri="{FF2B5EF4-FFF2-40B4-BE49-F238E27FC236}">
                    <a16:creationId xmlns:a16="http://schemas.microsoft.com/office/drawing/2014/main" id="{F0B1F850-39FF-4629-BC1B-86F103327158}"/>
                  </a:ext>
                </a:extLst>
              </p:cNvPr>
              <p:cNvSpPr>
                <a:spLocks noGrp="1" noRot="1" noChangeAspect="1" noMove="1" noResize="1" noEditPoints="1" noAdjustHandles="1" noChangeArrowheads="1" noChangeShapeType="1" noTextEdit="1"/>
              </p:cNvSpPr>
              <p:nvPr>
                <p:ph sz="quarter" idx="10"/>
              </p:nvPr>
            </p:nvSpPr>
            <p:spPr>
              <a:xfrm>
                <a:off x="609600" y="1142999"/>
                <a:ext cx="3962400" cy="4800601"/>
              </a:xfrm>
              <a:blipFill>
                <a:blip r:embed="rId4"/>
                <a:stretch>
                  <a:fillRect l="-1385" t="-761"/>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a:t>TWA Example 1</a:t>
            </a:r>
          </a:p>
        </p:txBody>
      </p:sp>
      <p:sp>
        <p:nvSpPr>
          <p:cNvPr id="5" name="Content Placeholder 4">
            <a:extLst>
              <a:ext uri="{FF2B5EF4-FFF2-40B4-BE49-F238E27FC236}">
                <a16:creationId xmlns:a16="http://schemas.microsoft.com/office/drawing/2014/main" id="{53AA8913-C061-468D-B8F9-3F14B2F57A6D}"/>
              </a:ext>
            </a:extLst>
          </p:cNvPr>
          <p:cNvSpPr>
            <a:spLocks noGrp="1"/>
          </p:cNvSpPr>
          <p:nvPr>
            <p:ph sz="quarter" idx="11"/>
          </p:nvPr>
        </p:nvSpPr>
        <p:spPr/>
        <p:txBody>
          <a:bodyPr/>
          <a:lstStyle/>
          <a:p>
            <a:endParaRPr lang="en-US"/>
          </a:p>
        </p:txBody>
      </p:sp>
      <p:cxnSp>
        <p:nvCxnSpPr>
          <p:cNvPr id="7" name="Straight Connector 6">
            <a:extLst>
              <a:ext uri="{FF2B5EF4-FFF2-40B4-BE49-F238E27FC236}">
                <a16:creationId xmlns:a16="http://schemas.microsoft.com/office/drawing/2014/main" id="{866AB140-3B72-4DFB-B4AC-2256EAE6E1EB}"/>
              </a:ext>
            </a:extLst>
          </p:cNvPr>
          <p:cNvCxnSpPr/>
          <p:nvPr/>
        </p:nvCxnSpPr>
        <p:spPr bwMode="auto">
          <a:xfrm>
            <a:off x="4572000" y="1142999"/>
            <a:ext cx="0" cy="4800601"/>
          </a:xfrm>
          <a:prstGeom prst="line">
            <a:avLst/>
          </a:prstGeom>
          <a:ln>
            <a:headEnd type="none" w="sm" len="sm"/>
            <a:tailEnd type="none" w="sm" len="sm"/>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294008119"/>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Equations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219200"/>
                <a:ext cx="8001000" cy="4876800"/>
              </a:xfrm>
            </p:spPr>
            <p:txBody>
              <a:bodyPr/>
              <a:lstStyle/>
              <a:p>
                <a:r>
                  <a:rPr lang="en-US" dirty="0"/>
                  <a:t>Confidence Limits: </a:t>
                </a:r>
                <a:r>
                  <a:rPr lang="en-US" b="1" u="sng" dirty="0"/>
                  <a:t>Full-Period, Consecutive Sampling</a:t>
                </a:r>
              </a:p>
              <a:p>
                <a:endParaRPr lang="en-US" sz="900" b="1" u="sng" dirty="0"/>
              </a:p>
              <a:p>
                <a:pPr lvl="1"/>
                <a:r>
                  <a:rPr lang="en-US" dirty="0"/>
                  <a:t>Upper Confidence Limit (UCL)</a:t>
                </a:r>
              </a:p>
              <a:p>
                <a:pPr lvl="2"/>
                <a14:m>
                  <m:oMath xmlns:m="http://schemas.openxmlformats.org/officeDocument/2006/math">
                    <m:r>
                      <a:rPr lang="en-US" sz="2800" b="0" i="1" smtClean="0">
                        <a:latin typeface="Cambria Math" panose="02040503050406030204" pitchFamily="18" charset="0"/>
                      </a:rPr>
                      <m:t>𝑈𝐶𝐿</m:t>
                    </m:r>
                    <m:r>
                      <a:rPr lang="en-US" sz="2800" b="0" i="1" smtClean="0">
                        <a:latin typeface="Cambria Math" panose="02040503050406030204" pitchFamily="18" charset="0"/>
                      </a:rPr>
                      <m:t>=</m:t>
                    </m:r>
                    <m:r>
                      <a:rPr lang="en-US" sz="2800" b="0" i="1" smtClean="0">
                        <a:latin typeface="Cambria Math" panose="02040503050406030204" pitchFamily="18" charset="0"/>
                      </a:rPr>
                      <m:t>𝑌</m:t>
                    </m:r>
                    <m:r>
                      <a:rPr lang="en-US" sz="2800" b="0" i="1" smtClean="0">
                        <a:latin typeface="Cambria Math" panose="02040503050406030204" pitchFamily="18" charset="0"/>
                      </a:rPr>
                      <m:t>+</m:t>
                    </m:r>
                    <m:f>
                      <m:fPr>
                        <m:ctrlPr>
                          <a:rPr lang="en-US" sz="2800" i="1">
                            <a:latin typeface="Cambria Math" panose="02040503050406030204" pitchFamily="18" charset="0"/>
                          </a:rPr>
                        </m:ctrlPr>
                      </m:fPr>
                      <m:num>
                        <m:d>
                          <m:dPr>
                            <m:begChr m:val="{"/>
                            <m:endChr m:val="}"/>
                            <m:ctrlPr>
                              <a:rPr lang="en-US" sz="2800" i="1">
                                <a:latin typeface="Cambria Math" panose="02040503050406030204" pitchFamily="18" charset="0"/>
                              </a:rPr>
                            </m:ctrlPr>
                          </m:dPr>
                          <m:e>
                            <m:r>
                              <a:rPr lang="en-US" sz="2800" i="1">
                                <a:latin typeface="Cambria Math" panose="02040503050406030204" pitchFamily="18" charset="0"/>
                              </a:rPr>
                              <m:t>𝑆𝐴𝐸</m:t>
                            </m:r>
                            <m:r>
                              <a:rPr lang="en-US" sz="2800" i="1">
                                <a:latin typeface="Cambria Math" panose="02040503050406030204" pitchFamily="18" charset="0"/>
                              </a:rPr>
                              <m:t> </m:t>
                            </m:r>
                            <m:rad>
                              <m:radPr>
                                <m:degHide m:val="on"/>
                                <m:ctrlPr>
                                  <a:rPr lang="en-US" sz="2800" i="1">
                                    <a:latin typeface="Cambria Math" panose="02040503050406030204" pitchFamily="18" charset="0"/>
                                  </a:rPr>
                                </m:ctrlPr>
                              </m:radPr>
                              <m:deg/>
                              <m:e>
                                <m:d>
                                  <m:dPr>
                                    <m:begChr m:val="["/>
                                    <m:endChr m:val="]"/>
                                    <m:ctrlPr>
                                      <a:rPr lang="en-US" sz="2800" i="1">
                                        <a:latin typeface="Cambria Math" panose="02040503050406030204" pitchFamily="18" charset="0"/>
                                      </a:rPr>
                                    </m:ctrlPr>
                                  </m:dPr>
                                  <m:e>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𝑇</m:t>
                                                </m:r>
                                              </m:e>
                                              <m:sub>
                                                <m:r>
                                                  <a:rPr lang="en-US" sz="2800" i="1">
                                                    <a:latin typeface="Cambria Math" panose="02040503050406030204" pitchFamily="18" charset="0"/>
                                                  </a:rPr>
                                                  <m:t>1</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𝑋</m:t>
                                                </m:r>
                                              </m:e>
                                              <m:sub>
                                                <m:r>
                                                  <a:rPr lang="en-US" sz="2800" i="1">
                                                    <a:latin typeface="Cambria Math" panose="02040503050406030204" pitchFamily="18" charset="0"/>
                                                  </a:rPr>
                                                  <m:t>1</m:t>
                                                </m:r>
                                              </m:sub>
                                            </m:sSub>
                                          </m:e>
                                        </m:d>
                                      </m:e>
                                      <m:sup>
                                        <m:r>
                                          <a:rPr lang="en-US" sz="2800" i="1">
                                            <a:latin typeface="Cambria Math" panose="02040503050406030204" pitchFamily="18" charset="0"/>
                                          </a:rPr>
                                          <m:t>2</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𝑇</m:t>
                                                </m:r>
                                              </m:e>
                                              <m:sub>
                                                <m:r>
                                                  <a:rPr lang="en-US" sz="2800" i="1">
                                                    <a:latin typeface="Cambria Math" panose="02040503050406030204" pitchFamily="18" charset="0"/>
                                                  </a:rPr>
                                                  <m:t>2</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𝑋</m:t>
                                                </m:r>
                                              </m:e>
                                              <m:sub>
                                                <m:r>
                                                  <a:rPr lang="en-US" sz="2800" i="1">
                                                    <a:latin typeface="Cambria Math" panose="02040503050406030204" pitchFamily="18" charset="0"/>
                                                  </a:rPr>
                                                  <m:t>2</m:t>
                                                </m:r>
                                              </m:sub>
                                            </m:sSub>
                                          </m:e>
                                        </m:d>
                                      </m:e>
                                      <m:sup>
                                        <m:r>
                                          <a:rPr lang="en-US" sz="2800" i="1">
                                            <a:latin typeface="Cambria Math" panose="02040503050406030204" pitchFamily="18" charset="0"/>
                                          </a:rPr>
                                          <m:t>2</m:t>
                                        </m:r>
                                      </m:sup>
                                    </m:sSup>
                                    <m:r>
                                      <a:rPr lang="en-US" sz="2800" i="1">
                                        <a:latin typeface="Cambria Math" panose="02040503050406030204" pitchFamily="18" charset="0"/>
                                      </a:rPr>
                                      <m:t>+ …</m:t>
                                    </m:r>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𝑇</m:t>
                                                </m:r>
                                              </m:e>
                                              <m:sub>
                                                <m:r>
                                                  <a:rPr lang="en-US" sz="2800" i="1">
                                                    <a:latin typeface="Cambria Math" panose="02040503050406030204" pitchFamily="18" charset="0"/>
                                                  </a:rPr>
                                                  <m:t>𝑛</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𝑋</m:t>
                                                </m:r>
                                              </m:e>
                                              <m:sub>
                                                <m:r>
                                                  <a:rPr lang="en-US" sz="2800" i="1">
                                                    <a:latin typeface="Cambria Math" panose="02040503050406030204" pitchFamily="18" charset="0"/>
                                                  </a:rPr>
                                                  <m:t>𝑛</m:t>
                                                </m:r>
                                              </m:sub>
                                            </m:sSub>
                                          </m:e>
                                        </m:d>
                                      </m:e>
                                      <m:sup>
                                        <m:r>
                                          <a:rPr lang="en-US" sz="2800" i="1">
                                            <a:latin typeface="Cambria Math" panose="02040503050406030204" pitchFamily="18" charset="0"/>
                                          </a:rPr>
                                          <m:t>2</m:t>
                                        </m:r>
                                      </m:sup>
                                    </m:sSup>
                                  </m:e>
                                </m:d>
                              </m:e>
                            </m:rad>
                          </m:e>
                        </m:d>
                      </m:num>
                      <m:den>
                        <m:d>
                          <m:dPr>
                            <m:begChr m:val="["/>
                            <m:endChr m:val="]"/>
                            <m:ctrlPr>
                              <a:rPr lang="en-US" sz="2800" i="1">
                                <a:latin typeface="Cambria Math" panose="02040503050406030204" pitchFamily="18" charset="0"/>
                              </a:rPr>
                            </m:ctrlPr>
                          </m:dPr>
                          <m:e>
                            <m:r>
                              <a:rPr lang="en-US" sz="2800" i="1">
                                <a:latin typeface="Cambria Math" panose="02040503050406030204" pitchFamily="18" charset="0"/>
                              </a:rPr>
                              <m:t>𝑃𝐸𝐿</m:t>
                            </m:r>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𝑇</m:t>
                                    </m:r>
                                  </m:e>
                                  <m:sub>
                                    <m:r>
                                      <a:rPr lang="en-US" sz="2800" i="1">
                                        <a:latin typeface="Cambria Math" panose="02040503050406030204" pitchFamily="18" charset="0"/>
                                      </a:rPr>
                                      <m:t>1</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𝑇</m:t>
                                    </m:r>
                                  </m:e>
                                  <m:sub>
                                    <m:r>
                                      <a:rPr lang="en-US" sz="2800" i="1">
                                        <a:latin typeface="Cambria Math" panose="02040503050406030204" pitchFamily="18" charset="0"/>
                                      </a:rPr>
                                      <m:t>2</m:t>
                                    </m:r>
                                  </m:sub>
                                </m:sSub>
                                <m:r>
                                  <a:rPr lang="en-US" sz="2800" i="1">
                                    <a:latin typeface="Cambria Math" panose="02040503050406030204" pitchFamily="18" charset="0"/>
                                  </a:rPr>
                                  <m:t>+ …</m:t>
                                </m:r>
                                <m:sSub>
                                  <m:sSubPr>
                                    <m:ctrlPr>
                                      <a:rPr lang="en-US" sz="2800" i="1">
                                        <a:latin typeface="Cambria Math" panose="02040503050406030204" pitchFamily="18" charset="0"/>
                                      </a:rPr>
                                    </m:ctrlPr>
                                  </m:sSubPr>
                                  <m:e>
                                    <m:r>
                                      <a:rPr lang="en-US" sz="2800" i="1">
                                        <a:latin typeface="Cambria Math" panose="02040503050406030204" pitchFamily="18" charset="0"/>
                                      </a:rPr>
                                      <m:t>𝑇</m:t>
                                    </m:r>
                                  </m:e>
                                  <m:sub>
                                    <m:r>
                                      <a:rPr lang="en-US" sz="2800" i="1">
                                        <a:latin typeface="Cambria Math" panose="02040503050406030204" pitchFamily="18" charset="0"/>
                                      </a:rPr>
                                      <m:t>𝑛</m:t>
                                    </m:r>
                                  </m:sub>
                                </m:sSub>
                              </m:e>
                            </m:d>
                          </m:e>
                        </m:d>
                      </m:den>
                    </m:f>
                  </m:oMath>
                </a14:m>
                <a:endParaRPr lang="en-US" sz="1000" dirty="0"/>
              </a:p>
              <a:p>
                <a:pPr lvl="2"/>
                <a:endParaRPr lang="en-US" sz="900" dirty="0"/>
              </a:p>
              <a:p>
                <a:pPr lvl="1"/>
                <a:r>
                  <a:rPr lang="en-US" dirty="0"/>
                  <a:t>Lower Confidence Limit (LCL)</a:t>
                </a:r>
              </a:p>
              <a:p>
                <a:pPr lvl="2"/>
                <a14:m>
                  <m:oMath xmlns:m="http://schemas.openxmlformats.org/officeDocument/2006/math">
                    <m:r>
                      <a:rPr lang="en-US" sz="2800" b="0" i="1" smtClean="0">
                        <a:latin typeface="Cambria Math" panose="02040503050406030204" pitchFamily="18" charset="0"/>
                      </a:rPr>
                      <m:t>𝐿𝐶𝐿</m:t>
                    </m:r>
                    <m:r>
                      <a:rPr lang="en-US" sz="2800" b="0" i="1" smtClean="0">
                        <a:latin typeface="Cambria Math" panose="02040503050406030204" pitchFamily="18" charset="0"/>
                      </a:rPr>
                      <m:t>=</m:t>
                    </m:r>
                    <m:r>
                      <a:rPr lang="en-US" sz="2800" b="0" i="1" smtClean="0">
                        <a:latin typeface="Cambria Math" panose="02040503050406030204" pitchFamily="18" charset="0"/>
                      </a:rPr>
                      <m:t>𝑌</m:t>
                    </m:r>
                    <m:r>
                      <a:rPr lang="en-US" sz="2800" b="0" i="1" smtClean="0">
                        <a:latin typeface="Cambria Math" panose="02040503050406030204" pitchFamily="18" charset="0"/>
                      </a:rPr>
                      <m:t> − </m:t>
                    </m:r>
                    <m:f>
                      <m:fPr>
                        <m:ctrlPr>
                          <a:rPr lang="en-US" sz="2800" b="0" i="1" smtClean="0">
                            <a:latin typeface="Cambria Math" panose="02040503050406030204" pitchFamily="18" charset="0"/>
                          </a:rPr>
                        </m:ctrlPr>
                      </m:fPr>
                      <m:num>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𝑆𝐴𝐸</m:t>
                            </m:r>
                            <m:r>
                              <a:rPr lang="en-US" sz="2800" b="0" i="1" smtClean="0">
                                <a:latin typeface="Cambria Math" panose="02040503050406030204" pitchFamily="18" charset="0"/>
                              </a:rPr>
                              <m:t> </m:t>
                            </m:r>
                            <m:rad>
                              <m:radPr>
                                <m:degHide m:val="on"/>
                                <m:ctrlPr>
                                  <a:rPr lang="en-US" sz="2800" b="0" i="1" smtClean="0">
                                    <a:latin typeface="Cambria Math" panose="02040503050406030204" pitchFamily="18" charset="0"/>
                                  </a:rPr>
                                </m:ctrlPr>
                              </m:radPr>
                              <m:deg/>
                              <m:e>
                                <m:d>
                                  <m:dPr>
                                    <m:begChr m:val="["/>
                                    <m:endChr m:val="]"/>
                                    <m:ctrlPr>
                                      <a:rPr lang="en-US" sz="2800" b="0" i="1" smtClean="0">
                                        <a:latin typeface="Cambria Math" panose="02040503050406030204" pitchFamily="18" charset="0"/>
                                      </a:rPr>
                                    </m:ctrlPr>
                                  </m:dPr>
                                  <m:e>
                                    <m:sSup>
                                      <m:sSupPr>
                                        <m:ctrlPr>
                                          <a:rPr lang="en-US" sz="2800" b="0" i="1" smtClean="0">
                                            <a:latin typeface="Cambria Math" panose="02040503050406030204" pitchFamily="18" charset="0"/>
                                          </a:rPr>
                                        </m:ctrlPr>
                                      </m:sSupPr>
                                      <m:e>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1</m:t>
                                                </m:r>
                                              </m:sub>
                                            </m:s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1</m:t>
                                                </m:r>
                                              </m:sub>
                                            </m:sSub>
                                          </m:e>
                                        </m:d>
                                      </m:e>
                                      <m:sup>
                                        <m:r>
                                          <a:rPr lang="en-US" sz="2800" b="0" i="1" smtClean="0">
                                            <a:latin typeface="Cambria Math" panose="02040503050406030204" pitchFamily="18" charset="0"/>
                                          </a:rPr>
                                          <m:t>2</m:t>
                                        </m:r>
                                      </m:sup>
                                    </m:sSup>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2</m:t>
                                                </m:r>
                                              </m:sub>
                                            </m:s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2</m:t>
                                                </m:r>
                                              </m:sub>
                                            </m:sSub>
                                          </m:e>
                                        </m:d>
                                      </m:e>
                                      <m:sup>
                                        <m:r>
                                          <a:rPr lang="en-US" sz="2800" b="0" i="1" smtClean="0">
                                            <a:latin typeface="Cambria Math" panose="02040503050406030204" pitchFamily="18" charset="0"/>
                                          </a:rPr>
                                          <m:t>2</m:t>
                                        </m:r>
                                      </m:sup>
                                    </m:sSup>
                                    <m:r>
                                      <a:rPr lang="en-US" sz="2800" b="0" i="1" smtClean="0">
                                        <a:latin typeface="Cambria Math" panose="02040503050406030204" pitchFamily="18" charset="0"/>
                                      </a:rPr>
                                      <m:t>+ …</m:t>
                                    </m:r>
                                    <m:sSup>
                                      <m:sSupPr>
                                        <m:ctrlPr>
                                          <a:rPr lang="en-US" sz="2800" b="0" i="1" smtClean="0">
                                            <a:latin typeface="Cambria Math" panose="02040503050406030204" pitchFamily="18" charset="0"/>
                                          </a:rPr>
                                        </m:ctrlPr>
                                      </m:sSupPr>
                                      <m:e>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𝑛</m:t>
                                                </m:r>
                                              </m:sub>
                                            </m:s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𝑋</m:t>
                                                </m:r>
                                              </m:e>
                                              <m:sub>
                                                <m:r>
                                                  <a:rPr lang="en-US" sz="2800" b="0" i="1" smtClean="0">
                                                    <a:latin typeface="Cambria Math" panose="02040503050406030204" pitchFamily="18" charset="0"/>
                                                  </a:rPr>
                                                  <m:t>𝑛</m:t>
                                                </m:r>
                                              </m:sub>
                                            </m:sSub>
                                          </m:e>
                                        </m:d>
                                      </m:e>
                                      <m:sup>
                                        <m:r>
                                          <a:rPr lang="en-US" sz="2800" b="0" i="1" smtClean="0">
                                            <a:latin typeface="Cambria Math" panose="02040503050406030204" pitchFamily="18" charset="0"/>
                                          </a:rPr>
                                          <m:t>2</m:t>
                                        </m:r>
                                      </m:sup>
                                    </m:sSup>
                                  </m:e>
                                </m:d>
                              </m:e>
                            </m:rad>
                          </m:e>
                        </m:d>
                      </m:num>
                      <m:den>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𝑃𝐸𝐿</m:t>
                            </m:r>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2</m:t>
                                    </m:r>
                                  </m:sub>
                                </m:sSub>
                                <m:r>
                                  <a:rPr lang="en-US" sz="2800" b="0" i="1" smtClean="0">
                                    <a:latin typeface="Cambria Math" panose="02040503050406030204" pitchFamily="18" charset="0"/>
                                  </a:rPr>
                                  <m:t>+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𝑛</m:t>
                                    </m:r>
                                  </m:sub>
                                </m:sSub>
                              </m:e>
                            </m:d>
                          </m:e>
                        </m:d>
                      </m:den>
                    </m:f>
                  </m:oMath>
                </a14:m>
                <a:r>
                  <a:rPr lang="en-US" sz="2800" dirty="0"/>
                  <a:t> </a:t>
                </a:r>
              </a:p>
              <a:p>
                <a:pPr lvl="1"/>
                <a:r>
                  <a:rPr lang="en-US" sz="2000" dirty="0"/>
                  <a:t>Y is severity / hazard ratio</a:t>
                </a:r>
              </a:p>
              <a:p>
                <a:pPr lvl="1"/>
                <a:r>
                  <a:rPr lang="en-US" sz="2000" dirty="0"/>
                  <a:t>SAE is sampling and analytical error</a:t>
                </a:r>
              </a:p>
              <a:p>
                <a:pPr lvl="1"/>
                <a:r>
                  <a:rPr lang="en-US" sz="2000" dirty="0"/>
                  <a:t>T is actual duration of time sampled</a:t>
                </a:r>
              </a:p>
              <a:p>
                <a:pPr lvl="1"/>
                <a:r>
                  <a:rPr lang="en-US" sz="2000" dirty="0"/>
                  <a:t>X is concentration</a:t>
                </a:r>
              </a:p>
              <a:p>
                <a:pPr lvl="1"/>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219200"/>
                <a:ext cx="8001000" cy="4876800"/>
              </a:xfrm>
              <a:blipFill rotWithShape="0">
                <a:blip r:embed="rId3"/>
                <a:stretch>
                  <a:fillRect l="-914" t="-1250" b="-2125"/>
                </a:stretch>
              </a:blipFill>
            </p:spPr>
            <p:txBody>
              <a:bodyPr/>
              <a:lstStyle/>
              <a:p>
                <a:r>
                  <a:rPr lang="en-US">
                    <a:noFill/>
                  </a:rPr>
                  <a:t> </a:t>
                </a:r>
              </a:p>
            </p:txBody>
          </p:sp>
        </mc:Fallback>
      </mc:AlternateContent>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2537390581"/>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t>TWA Example 2</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066800"/>
                <a:ext cx="8001000" cy="4953000"/>
              </a:xfrm>
            </p:spPr>
            <p:txBody>
              <a:bodyPr/>
              <a:lstStyle/>
              <a:p>
                <a:r>
                  <a:rPr lang="en-US" sz="2400" dirty="0"/>
                  <a:t>Calculated </a:t>
                </a:r>
              </a:p>
              <a:p>
                <a:endParaRPr lang="en-US" sz="500" dirty="0"/>
              </a:p>
              <a:p>
                <a:pPr lvl="1"/>
                <a:r>
                  <a:rPr lang="en-US" sz="2000" dirty="0"/>
                  <a:t>TWA = 1.125 mg/m3</a:t>
                </a:r>
              </a:p>
              <a:p>
                <a:pPr lvl="1"/>
                <a:endParaRPr lang="en-US" sz="500" dirty="0"/>
              </a:p>
              <a:p>
                <a:pPr lvl="1"/>
                <a:r>
                  <a:rPr lang="en-US" sz="2000" dirty="0"/>
                  <a:t>Severity / hazard ratio = 1.125</a:t>
                </a:r>
              </a:p>
              <a:p>
                <a:pPr lvl="1"/>
                <a:endParaRPr lang="en-US" sz="500" dirty="0"/>
              </a:p>
              <a:p>
                <a:r>
                  <a:rPr lang="en-US" sz="2400" dirty="0"/>
                  <a:t>Lower Confidence Limit (LCL)</a:t>
                </a:r>
              </a:p>
              <a:p>
                <a:endParaRPr lang="en-US" sz="800" dirty="0"/>
              </a:p>
              <a:p>
                <a:pPr lvl="1"/>
                <a14:m>
                  <m:oMath xmlns:m="http://schemas.openxmlformats.org/officeDocument/2006/math">
                    <m:r>
                      <a:rPr lang="en-US" sz="1800" i="1">
                        <a:latin typeface="Cambria Math" panose="02040503050406030204" pitchFamily="18" charset="0"/>
                      </a:rPr>
                      <m:t>𝐿𝐶𝐿</m:t>
                    </m:r>
                    <m:r>
                      <a:rPr lang="en-US" sz="1800" i="1">
                        <a:latin typeface="Cambria Math" panose="02040503050406030204" pitchFamily="18" charset="0"/>
                      </a:rPr>
                      <m:t>=1.125 − </m:t>
                    </m:r>
                    <m:f>
                      <m:fPr>
                        <m:ctrlPr>
                          <a:rPr lang="en-US" sz="1800" i="1">
                            <a:latin typeface="Cambria Math" panose="02040503050406030204" pitchFamily="18" charset="0"/>
                          </a:rPr>
                        </m:ctrlPr>
                      </m:fPr>
                      <m:num>
                        <m:d>
                          <m:dPr>
                            <m:begChr m:val="{"/>
                            <m:endChr m:val="}"/>
                            <m:ctrlPr>
                              <a:rPr lang="en-US" sz="1800" i="1">
                                <a:latin typeface="Cambria Math" panose="02040503050406030204" pitchFamily="18" charset="0"/>
                              </a:rPr>
                            </m:ctrlPr>
                          </m:dPr>
                          <m:e>
                            <m:r>
                              <a:rPr lang="en-US" sz="1800" b="0" i="1" smtClean="0">
                                <a:latin typeface="Cambria Math" panose="02040503050406030204" pitchFamily="18" charset="0"/>
                              </a:rPr>
                              <m:t>0.143115</m:t>
                            </m:r>
                            <m:rad>
                              <m:radPr>
                                <m:degHide m:val="on"/>
                                <m:ctrlPr>
                                  <a:rPr lang="en-US" sz="1800" i="1">
                                    <a:latin typeface="Cambria Math" panose="02040503050406030204" pitchFamily="18" charset="0"/>
                                  </a:rPr>
                                </m:ctrlPr>
                              </m:radPr>
                              <m:deg/>
                              <m:e>
                                <m:d>
                                  <m:dPr>
                                    <m:begChr m:val="["/>
                                    <m:endChr m:val="]"/>
                                    <m:ctrlPr>
                                      <a:rPr lang="en-US" sz="1800" i="1" smtClean="0">
                                        <a:latin typeface="Cambria Math" panose="02040503050406030204" pitchFamily="18" charset="0"/>
                                      </a:rPr>
                                    </m:ctrlPr>
                                  </m:dPr>
                                  <m:e>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b="0" i="1" smtClean="0">
                                                <a:latin typeface="Cambria Math" panose="02040503050406030204" pitchFamily="18" charset="0"/>
                                              </a:rPr>
                                              <m:t>4 </m:t>
                                            </m:r>
                                            <m:r>
                                              <a:rPr lang="en-US" sz="1800" b="0" i="1" smtClean="0">
                                                <a:latin typeface="Cambria Math" panose="02040503050406030204" pitchFamily="18" charset="0"/>
                                              </a:rPr>
                                              <m:t>h𝑜𝑢𝑟𝑠</m:t>
                                            </m:r>
                                            <m:r>
                                              <a:rPr lang="en-US" sz="1800" b="0" i="1" smtClean="0">
                                                <a:latin typeface="Cambria Math" panose="02040503050406030204" pitchFamily="18" charset="0"/>
                                              </a:rPr>
                                              <m:t> </m:t>
                                            </m:r>
                                            <m:r>
                                              <a:rPr lang="en-US" sz="1800" b="0" i="1" smtClean="0">
                                                <a:latin typeface="Cambria Math" panose="02040503050406030204" pitchFamily="18" charset="0"/>
                                              </a:rPr>
                                              <m:t>𝑥</m:t>
                                            </m:r>
                                            <m:r>
                                              <a:rPr lang="en-US" sz="1800" b="0" i="1" smtClean="0">
                                                <a:latin typeface="Cambria Math" panose="02040503050406030204" pitchFamily="18" charset="0"/>
                                              </a:rPr>
                                              <m:t> 1.13 </m:t>
                                            </m:r>
                                            <m:f>
                                              <m:fPr>
                                                <m:type m:val="lin"/>
                                                <m:ctrlPr>
                                                  <a:rPr lang="en-US" sz="1800" b="0" i="1" smtClean="0">
                                                    <a:latin typeface="Cambria Math" panose="02040503050406030204" pitchFamily="18" charset="0"/>
                                                  </a:rPr>
                                                </m:ctrlPr>
                                              </m:fPr>
                                              <m:num>
                                                <m:r>
                                                  <a:rPr lang="en-US" sz="1800" b="0" i="1" smtClean="0">
                                                    <a:latin typeface="Cambria Math" panose="02040503050406030204" pitchFamily="18" charset="0"/>
                                                  </a:rPr>
                                                  <m:t>𝑚𝑔</m:t>
                                                </m:r>
                                              </m:num>
                                              <m:den>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𝑚</m:t>
                                                    </m:r>
                                                  </m:e>
                                                  <m:sup>
                                                    <m:r>
                                                      <a:rPr lang="en-US" sz="1800" b="0" i="1" smtClean="0">
                                                        <a:latin typeface="Cambria Math" panose="02040503050406030204" pitchFamily="18" charset="0"/>
                                                      </a:rPr>
                                                      <m:t>3</m:t>
                                                    </m:r>
                                                  </m:sup>
                                                </m:sSup>
                                              </m:den>
                                            </m:f>
                                          </m:e>
                                        </m:d>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b="0" i="1" smtClean="0">
                                                <a:latin typeface="Cambria Math" panose="02040503050406030204" pitchFamily="18" charset="0"/>
                                              </a:rPr>
                                              <m:t>4 </m:t>
                                            </m:r>
                                            <m:r>
                                              <a:rPr lang="en-US" sz="1800" b="0" i="1" smtClean="0">
                                                <a:latin typeface="Cambria Math" panose="02040503050406030204" pitchFamily="18" charset="0"/>
                                              </a:rPr>
                                              <m:t>h𝑜𝑢𝑟𝑠</m:t>
                                            </m:r>
                                            <m:r>
                                              <a:rPr lang="en-US" sz="1800" b="0" i="1" smtClean="0">
                                                <a:latin typeface="Cambria Math" panose="02040503050406030204" pitchFamily="18" charset="0"/>
                                              </a:rPr>
                                              <m:t> </m:t>
                                            </m:r>
                                            <m:r>
                                              <a:rPr lang="en-US" sz="1800" b="0" i="1" smtClean="0">
                                                <a:latin typeface="Cambria Math" panose="02040503050406030204" pitchFamily="18" charset="0"/>
                                              </a:rPr>
                                              <m:t>𝑥</m:t>
                                            </m:r>
                                            <m:r>
                                              <a:rPr lang="en-US" sz="1800" b="0" i="1" smtClean="0">
                                                <a:latin typeface="Cambria Math" panose="02040503050406030204" pitchFamily="18" charset="0"/>
                                              </a:rPr>
                                              <m:t> 1.12 </m:t>
                                            </m:r>
                                            <m:f>
                                              <m:fPr>
                                                <m:type m:val="lin"/>
                                                <m:ctrlPr>
                                                  <a:rPr lang="en-US" sz="1800" b="0" i="1" smtClean="0">
                                                    <a:latin typeface="Cambria Math" panose="02040503050406030204" pitchFamily="18" charset="0"/>
                                                  </a:rPr>
                                                </m:ctrlPr>
                                              </m:fPr>
                                              <m:num>
                                                <m:r>
                                                  <a:rPr lang="en-US" sz="1800" b="0" i="1" smtClean="0">
                                                    <a:latin typeface="Cambria Math" panose="02040503050406030204" pitchFamily="18" charset="0"/>
                                                  </a:rPr>
                                                  <m:t>𝑚𝑔</m:t>
                                                </m:r>
                                              </m:num>
                                              <m:den>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𝑚</m:t>
                                                    </m:r>
                                                  </m:e>
                                                  <m:sup>
                                                    <m:r>
                                                      <a:rPr lang="en-US" sz="1800" b="0" i="1" smtClean="0">
                                                        <a:latin typeface="Cambria Math" panose="02040503050406030204" pitchFamily="18" charset="0"/>
                                                      </a:rPr>
                                                      <m:t>3</m:t>
                                                    </m:r>
                                                  </m:sup>
                                                </m:sSup>
                                              </m:den>
                                            </m:f>
                                          </m:e>
                                        </m:d>
                                      </m:e>
                                      <m:sup>
                                        <m:r>
                                          <a:rPr lang="en-US" sz="1800" i="1">
                                            <a:latin typeface="Cambria Math" panose="02040503050406030204" pitchFamily="18" charset="0"/>
                                          </a:rPr>
                                          <m:t>2</m:t>
                                        </m:r>
                                      </m:sup>
                                    </m:sSup>
                                  </m:e>
                                </m:d>
                              </m:e>
                            </m:rad>
                          </m:e>
                        </m:d>
                      </m:num>
                      <m:den>
                        <m:d>
                          <m:dPr>
                            <m:begChr m:val="["/>
                            <m:endChr m:val="]"/>
                            <m:ctrlPr>
                              <a:rPr lang="en-US" sz="1800" i="1">
                                <a:latin typeface="Cambria Math" panose="02040503050406030204" pitchFamily="18" charset="0"/>
                              </a:rPr>
                            </m:ctrlPr>
                          </m:dPr>
                          <m:e>
                            <m:r>
                              <a:rPr lang="en-US" sz="1800" b="0" i="1" smtClean="0">
                                <a:latin typeface="Cambria Math" panose="02040503050406030204" pitchFamily="18" charset="0"/>
                              </a:rPr>
                              <m:t>1 </m:t>
                            </m:r>
                            <m:f>
                              <m:fPr>
                                <m:type m:val="lin"/>
                                <m:ctrlPr>
                                  <a:rPr lang="en-US" sz="1800" b="0" i="1" smtClean="0">
                                    <a:latin typeface="Cambria Math" panose="02040503050406030204" pitchFamily="18" charset="0"/>
                                  </a:rPr>
                                </m:ctrlPr>
                              </m:fPr>
                              <m:num>
                                <m:r>
                                  <a:rPr lang="en-US" sz="1800" b="0" i="1" smtClean="0">
                                    <a:latin typeface="Cambria Math" panose="02040503050406030204" pitchFamily="18" charset="0"/>
                                  </a:rPr>
                                  <m:t>𝑚𝑔</m:t>
                                </m:r>
                              </m:num>
                              <m:den>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𝑚</m:t>
                                    </m:r>
                                  </m:e>
                                  <m:sup>
                                    <m:r>
                                      <a:rPr lang="en-US" sz="1800" b="0" i="1" smtClean="0">
                                        <a:latin typeface="Cambria Math" panose="02040503050406030204" pitchFamily="18" charset="0"/>
                                      </a:rPr>
                                      <m:t>3</m:t>
                                    </m:r>
                                  </m:sup>
                                </m:sSup>
                              </m:den>
                            </m:f>
                            <m:d>
                              <m:dPr>
                                <m:ctrlPr>
                                  <a:rPr lang="en-US" sz="1800" i="1">
                                    <a:latin typeface="Cambria Math" panose="02040503050406030204" pitchFamily="18" charset="0"/>
                                  </a:rPr>
                                </m:ctrlPr>
                              </m:dPr>
                              <m:e>
                                <m:r>
                                  <a:rPr lang="en-US" sz="1800" b="0" i="1" smtClean="0">
                                    <a:latin typeface="Cambria Math" panose="02040503050406030204" pitchFamily="18" charset="0"/>
                                  </a:rPr>
                                  <m:t>4 </m:t>
                                </m:r>
                                <m:r>
                                  <a:rPr lang="en-US" sz="1800" b="0" i="1" smtClean="0">
                                    <a:latin typeface="Cambria Math" panose="02040503050406030204" pitchFamily="18" charset="0"/>
                                  </a:rPr>
                                  <m:t>h𝑜𝑢𝑟𝑠</m:t>
                                </m:r>
                                <m:r>
                                  <a:rPr lang="en-US" sz="1800" b="0" i="1" smtClean="0">
                                    <a:latin typeface="Cambria Math" panose="02040503050406030204" pitchFamily="18" charset="0"/>
                                  </a:rPr>
                                  <m:t> +4 </m:t>
                                </m:r>
                                <m:r>
                                  <a:rPr lang="en-US" sz="1800" b="0" i="1" smtClean="0">
                                    <a:latin typeface="Cambria Math" panose="02040503050406030204" pitchFamily="18" charset="0"/>
                                  </a:rPr>
                                  <m:t>h𝑜𝑢𝑟𝑠</m:t>
                                </m:r>
                              </m:e>
                            </m:d>
                          </m:e>
                        </m:d>
                      </m:den>
                    </m:f>
                  </m:oMath>
                </a14:m>
                <a:endParaRPr lang="en-US" i="1" dirty="0">
                  <a:latin typeface="Cambria Math" panose="02040503050406030204" pitchFamily="18" charset="0"/>
                </a:endParaRPr>
              </a:p>
              <a:p>
                <a:pPr lvl="1"/>
                <a14:m>
                  <m:oMath xmlns:m="http://schemas.openxmlformats.org/officeDocument/2006/math">
                    <m:r>
                      <a:rPr lang="en-US" sz="1800" b="0" i="1" smtClean="0">
                        <a:latin typeface="Cambria Math" panose="02040503050406030204" pitchFamily="18" charset="0"/>
                      </a:rPr>
                      <m:t>𝐿𝐶𝐿</m:t>
                    </m:r>
                    <m:r>
                      <a:rPr lang="en-US" sz="1800" b="0" i="1" smtClean="0">
                        <a:latin typeface="Cambria Math" panose="02040503050406030204" pitchFamily="18" charset="0"/>
                      </a:rPr>
                      <m:t>=1.011152</m:t>
                    </m:r>
                  </m:oMath>
                </a14:m>
                <a:endParaRPr lang="en-US" dirty="0"/>
              </a:p>
              <a:p>
                <a:pPr lvl="2"/>
                <a:endParaRPr lang="en-US" sz="800"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066800"/>
                <a:ext cx="8001000" cy="4953000"/>
              </a:xfrm>
              <a:blipFill>
                <a:blip r:embed="rId3"/>
                <a:stretch>
                  <a:fillRect l="-685" t="-861"/>
                </a:stretch>
              </a:blipFill>
            </p:spPr>
            <p:txBody>
              <a:bodyPr/>
              <a:lstStyle/>
              <a:p>
                <a:r>
                  <a:rPr lang="en-US">
                    <a:noFill/>
                  </a:rPr>
                  <a:t> </a:t>
                </a:r>
              </a:p>
            </p:txBody>
          </p:sp>
        </mc:Fallback>
      </mc:AlternateContent>
    </p:spTree>
    <p:extLst>
      <p:ext uri="{BB962C8B-B14F-4D97-AF65-F5344CB8AC3E}">
        <p14:creationId xmlns:p14="http://schemas.microsoft.com/office/powerpoint/2010/main" val="3307610456"/>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Equation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Confidence Limits: </a:t>
                </a:r>
                <a:r>
                  <a:rPr lang="en-US" b="1" u="sng" dirty="0"/>
                  <a:t>Mixtures</a:t>
                </a:r>
              </a:p>
              <a:p>
                <a:pPr lvl="1"/>
                <a:endParaRPr lang="en-US" sz="1050" b="0" i="1" dirty="0">
                  <a:latin typeface="Cambria Math" panose="02040503050406030204" pitchFamily="18" charset="0"/>
                </a:endParaRPr>
              </a:p>
              <a:p>
                <a:pPr lvl="1"/>
                <a14:m>
                  <m:oMath xmlns:m="http://schemas.openxmlformats.org/officeDocument/2006/math">
                    <m:r>
                      <a:rPr lang="en-US" sz="2800" b="0" i="1" smtClean="0">
                        <a:latin typeface="Cambria Math" panose="02040503050406030204" pitchFamily="18" charset="0"/>
                      </a:rPr>
                      <m:t>𝐶𝐿</m:t>
                    </m:r>
                    <m:r>
                      <a:rPr lang="en-US" sz="2800" b="0" i="1" smtClean="0">
                        <a:latin typeface="Cambria Math" panose="02040503050406030204" pitchFamily="18" charset="0"/>
                      </a:rPr>
                      <m:t>=1+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𝑅</m:t>
                        </m:r>
                      </m:e>
                      <m:sub>
                        <m:r>
                          <a:rPr lang="en-US" sz="2800" b="0" i="1" smtClean="0">
                            <a:latin typeface="Cambria Math" panose="02040503050406030204" pitchFamily="18" charset="0"/>
                          </a:rPr>
                          <m:t>𝑆𝑡</m:t>
                        </m:r>
                      </m:sub>
                    </m:sSub>
                  </m:oMath>
                </a14:m>
                <a:endParaRPr lang="en-US" b="0" dirty="0"/>
              </a:p>
              <a:p>
                <a:pPr lvl="1"/>
                <a:endParaRPr lang="en-US" sz="1000" b="0" dirty="0"/>
              </a:p>
              <a:p>
                <a:pPr lvl="2"/>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𝑅</m:t>
                        </m:r>
                      </m:e>
                      <m:sub>
                        <m:r>
                          <a:rPr lang="en-US" sz="2400" i="1">
                            <a:latin typeface="Cambria Math" panose="02040503050406030204" pitchFamily="18" charset="0"/>
                          </a:rPr>
                          <m:t>𝑆𝑡</m:t>
                        </m:r>
                      </m:sub>
                    </m:sSub>
                    <m:r>
                      <a:rPr lang="en-US" sz="2400" i="1">
                        <a:latin typeface="Cambria Math" panose="02040503050406030204" pitchFamily="18" charset="0"/>
                      </a:rPr>
                      <m:t>= </m:t>
                    </m:r>
                    <m:sSup>
                      <m:sSupPr>
                        <m:ctrlPr>
                          <a:rPr lang="en-US" sz="2400" i="1">
                            <a:latin typeface="Cambria Math" panose="02040503050406030204" pitchFamily="18" charset="0"/>
                          </a:rPr>
                        </m:ctrlPr>
                      </m:sSupPr>
                      <m:e>
                        <m:d>
                          <m:dPr>
                            <m:begChr m:val="["/>
                            <m:endChr m:val="]"/>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𝑅</m:t>
                                        </m:r>
                                      </m:e>
                                      <m:sub>
                                        <m:r>
                                          <a:rPr lang="en-US" sz="2400" i="1">
                                            <a:latin typeface="Cambria Math" panose="02040503050406030204" pitchFamily="18" charset="0"/>
                                          </a:rPr>
                                          <m:t>1</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𝑆𝐴𝐸</m:t>
                                        </m:r>
                                      </m:e>
                                      <m:sub>
                                        <m:r>
                                          <a:rPr lang="en-US" sz="2400" i="1">
                                            <a:latin typeface="Cambria Math" panose="02040503050406030204" pitchFamily="18" charset="0"/>
                                          </a:rPr>
                                          <m:t>1</m:t>
                                        </m:r>
                                      </m:sub>
                                    </m:sSub>
                                  </m:e>
                                </m:d>
                              </m:e>
                              <m:sup>
                                <m:r>
                                  <a:rPr lang="en-US" sz="2400" i="1">
                                    <a:latin typeface="Cambria Math" panose="02040503050406030204" pitchFamily="18" charset="0"/>
                                  </a:rPr>
                                  <m:t>2</m:t>
                                </m:r>
                              </m:sup>
                            </m:sSup>
                            <m:r>
                              <a:rPr lang="en-US" sz="2400" i="1">
                                <a:latin typeface="Cambria Math" panose="02040503050406030204" pitchFamily="18" charset="0"/>
                              </a:rPr>
                              <m:t>+</m:t>
                            </m:r>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𝑅</m:t>
                                        </m:r>
                                      </m:e>
                                      <m:sub>
                                        <m:r>
                                          <a:rPr lang="en-US" sz="2400" i="1">
                                            <a:latin typeface="Cambria Math" panose="02040503050406030204" pitchFamily="18" charset="0"/>
                                          </a:rPr>
                                          <m:t>2</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𝑆𝐴𝐸</m:t>
                                        </m:r>
                                      </m:e>
                                      <m:sub>
                                        <m:r>
                                          <a:rPr lang="en-US" sz="2400" i="1">
                                            <a:latin typeface="Cambria Math" panose="02040503050406030204" pitchFamily="18" charset="0"/>
                                          </a:rPr>
                                          <m:t>2</m:t>
                                        </m:r>
                                      </m:sub>
                                    </m:sSub>
                                  </m:e>
                                </m:d>
                              </m:e>
                              <m:sup>
                                <m:r>
                                  <a:rPr lang="en-US" sz="2400" i="1">
                                    <a:latin typeface="Cambria Math" panose="02040503050406030204" pitchFamily="18" charset="0"/>
                                  </a:rPr>
                                  <m:t>2</m:t>
                                </m:r>
                              </m:sup>
                            </m:sSup>
                            <m:r>
                              <a:rPr lang="en-US" sz="2400" i="1">
                                <a:latin typeface="Cambria Math" panose="02040503050406030204" pitchFamily="18" charset="0"/>
                              </a:rPr>
                              <m:t>+ …</m:t>
                            </m:r>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𝑅</m:t>
                                        </m:r>
                                      </m:e>
                                      <m:sub>
                                        <m:r>
                                          <a:rPr lang="en-US" sz="2400" i="1">
                                            <a:latin typeface="Cambria Math" panose="02040503050406030204" pitchFamily="18" charset="0"/>
                                          </a:rPr>
                                          <m:t>𝑛</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𝑆𝐴𝐸</m:t>
                                        </m:r>
                                      </m:e>
                                      <m:sub>
                                        <m:r>
                                          <a:rPr lang="en-US" sz="2400" i="1">
                                            <a:latin typeface="Cambria Math" panose="02040503050406030204" pitchFamily="18" charset="0"/>
                                          </a:rPr>
                                          <m:t>𝑛</m:t>
                                        </m:r>
                                      </m:sub>
                                    </m:sSub>
                                  </m:e>
                                </m:d>
                              </m:e>
                              <m:sup>
                                <m:r>
                                  <a:rPr lang="en-US" sz="2400" i="1">
                                    <a:latin typeface="Cambria Math" panose="02040503050406030204" pitchFamily="18" charset="0"/>
                                  </a:rPr>
                                  <m:t>2</m:t>
                                </m:r>
                              </m:sup>
                            </m:sSup>
                          </m:e>
                        </m:d>
                      </m:e>
                      <m:sup>
                        <m:r>
                          <a:rPr lang="en-US" sz="2400" i="1">
                            <a:latin typeface="Cambria Math" panose="02040503050406030204" pitchFamily="18" charset="0"/>
                          </a:rPr>
                          <m:t>0.5</m:t>
                        </m:r>
                      </m:sup>
                    </m:sSup>
                  </m:oMath>
                </a14:m>
                <a:endParaRPr lang="en-US" b="1" dirty="0"/>
              </a:p>
              <a:p>
                <a:pPr lvl="1"/>
                <a:endParaRPr lang="en-US" sz="1000" dirty="0"/>
              </a:p>
              <a:p>
                <a:pPr lvl="3"/>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 </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𝑌</m:t>
                            </m:r>
                          </m:e>
                          <m:sub>
                            <m:r>
                              <a:rPr lang="en-US" sz="2400" b="0" i="1" smtClean="0">
                                <a:latin typeface="Cambria Math" panose="02040503050406030204" pitchFamily="18" charset="0"/>
                              </a:rPr>
                              <m:t>1</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𝑚</m:t>
                            </m:r>
                          </m:sub>
                        </m:sSub>
                      </m:den>
                    </m:f>
                  </m:oMath>
                </a14:m>
                <a:endParaRPr lang="en-US" dirty="0"/>
              </a:p>
              <a:p>
                <a:pPr lvl="1"/>
                <a:endParaRPr lang="en-US" sz="900" dirty="0"/>
              </a:p>
              <a:p>
                <a:pPr lvl="1"/>
                <a:r>
                  <a:rPr lang="en-US" dirty="0"/>
                  <a:t>CL is mixture control limit</a:t>
                </a:r>
              </a:p>
              <a:p>
                <a:pPr lvl="1"/>
                <a:r>
                  <a:rPr lang="en-US" dirty="0"/>
                  <a:t>E</a:t>
                </a:r>
                <a:r>
                  <a:rPr lang="en-US" baseline="-25000" dirty="0"/>
                  <a:t>m</a:t>
                </a:r>
                <a:r>
                  <a:rPr lang="en-US" dirty="0"/>
                  <a:t> is the equivalent exposure for the mixture</a:t>
                </a:r>
              </a:p>
              <a:p>
                <a:pPr lvl="1"/>
                <a:r>
                  <a:rPr lang="en-US" dirty="0"/>
                  <a:t>Y is the exposure ratio</a:t>
                </a:r>
              </a:p>
              <a:p>
                <a:pPr lvl="1"/>
                <a:r>
                  <a:rPr lang="en-US" dirty="0"/>
                  <a:t>R is the ratio to total exposure</a:t>
                </a:r>
              </a:p>
              <a:p>
                <a:pPr lvl="1"/>
                <a:r>
                  <a:rPr lang="en-US" dirty="0"/>
                  <a:t>SAE is the sampling and analytical error</a:t>
                </a:r>
              </a:p>
              <a:p>
                <a:r>
                  <a:rPr lang="en-US" dirty="0"/>
                  <a:t>If E</a:t>
                </a:r>
                <a:r>
                  <a:rPr lang="en-US" baseline="-25000" dirty="0"/>
                  <a:t>m</a:t>
                </a:r>
                <a:r>
                  <a:rPr lang="en-US" dirty="0"/>
                  <a:t> &gt; 1 and E</a:t>
                </a:r>
                <a:r>
                  <a:rPr lang="en-US" baseline="-25000" dirty="0"/>
                  <a:t>m</a:t>
                </a:r>
                <a:r>
                  <a:rPr lang="en-US" dirty="0"/>
                  <a:t> &gt; CL = an overexposure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14" t="-1290" b="-3871"/>
                </a:stretch>
              </a:blipFill>
            </p:spPr>
            <p:txBody>
              <a:bodyPr/>
              <a:lstStyle/>
              <a:p>
                <a:r>
                  <a:rPr lang="en-US">
                    <a:noFill/>
                  </a:rPr>
                  <a:t> </a:t>
                </a:r>
              </a:p>
            </p:txBody>
          </p:sp>
        </mc:Fallback>
      </mc:AlternateContent>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3893557090"/>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Mixture Example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143000"/>
                <a:ext cx="8001000" cy="4800600"/>
              </a:xfrm>
            </p:spPr>
            <p:txBody>
              <a:bodyPr/>
              <a:lstStyle/>
              <a:p>
                <a:r>
                  <a:rPr lang="en-US" dirty="0"/>
                  <a:t>TWA </a:t>
                </a:r>
              </a:p>
              <a:p>
                <a:pPr lvl="1"/>
                <a:r>
                  <a:rPr lang="en-US" dirty="0"/>
                  <a:t>carbon tetrachloride</a:t>
                </a:r>
              </a:p>
              <a:p>
                <a:pPr lvl="1"/>
                <a:endParaRPr lang="en-US" sz="500" dirty="0"/>
              </a:p>
              <a:p>
                <a:pPr lvl="2"/>
                <a14:m>
                  <m:oMath xmlns:m="http://schemas.openxmlformats.org/officeDocument/2006/math">
                    <m:r>
                      <a:rPr lang="en-US" i="1">
                        <a:latin typeface="Cambria Math" panose="02040503050406030204" pitchFamily="18" charset="0"/>
                      </a:rPr>
                      <m:t>𝑇𝑊𝐴</m:t>
                    </m:r>
                    <m:r>
                      <a:rPr lang="en-US" i="1">
                        <a:latin typeface="Cambria Math" panose="02040503050406030204" pitchFamily="18" charset="0"/>
                      </a:rPr>
                      <m:t>=3.2 </m:t>
                    </m:r>
                    <m:r>
                      <a:rPr lang="en-US" b="0" i="1" smtClean="0">
                        <a:latin typeface="Cambria Math" panose="02040503050406030204" pitchFamily="18" charset="0"/>
                      </a:rPr>
                      <m:t>𝑝𝑝𝑚</m:t>
                    </m:r>
                  </m:oMath>
                </a14:m>
                <a:endParaRPr lang="en-US" dirty="0"/>
              </a:p>
              <a:p>
                <a:pPr lvl="1"/>
                <a:endParaRPr lang="en-US" sz="800" dirty="0"/>
              </a:p>
              <a:p>
                <a:pPr lvl="1"/>
                <a:r>
                  <a:rPr lang="en-US" dirty="0"/>
                  <a:t>trichloroethylene</a:t>
                </a:r>
              </a:p>
              <a:p>
                <a:pPr lvl="1"/>
                <a:endParaRPr lang="en-US" sz="500" dirty="0"/>
              </a:p>
              <a:p>
                <a:pPr lvl="2"/>
                <a14:m>
                  <m:oMath xmlns:m="http://schemas.openxmlformats.org/officeDocument/2006/math">
                    <m:r>
                      <a:rPr lang="en-US" i="1">
                        <a:latin typeface="Cambria Math" panose="02040503050406030204" pitchFamily="18" charset="0"/>
                      </a:rPr>
                      <m:t>𝑇𝑊𝐴</m:t>
                    </m:r>
                    <m:r>
                      <a:rPr lang="en-US" i="1">
                        <a:latin typeface="Cambria Math" panose="02040503050406030204" pitchFamily="18" charset="0"/>
                      </a:rPr>
                      <m:t>=45 </m:t>
                    </m:r>
                    <m:r>
                      <a:rPr lang="en-US" i="1">
                        <a:latin typeface="Cambria Math" panose="02040503050406030204" pitchFamily="18" charset="0"/>
                      </a:rPr>
                      <m:t>𝑝𝑝𝑚</m:t>
                    </m:r>
                  </m:oMath>
                </a14:m>
                <a:endParaRPr lang="en-US" dirty="0"/>
              </a:p>
              <a:p>
                <a:pPr lvl="2"/>
                <a:endParaRPr lang="en-US" sz="800" dirty="0"/>
              </a:p>
              <a:p>
                <a:pPr lvl="1"/>
                <a:r>
                  <a:rPr lang="en-US" dirty="0"/>
                  <a:t>vinyl chloride</a:t>
                </a:r>
              </a:p>
              <a:p>
                <a:pPr lvl="1"/>
                <a:endParaRPr lang="en-US" sz="500" dirty="0"/>
              </a:p>
              <a:p>
                <a:pPr lvl="2"/>
                <a14:m>
                  <m:oMath xmlns:m="http://schemas.openxmlformats.org/officeDocument/2006/math">
                    <m:r>
                      <a:rPr lang="en-US" i="1">
                        <a:latin typeface="Cambria Math" panose="02040503050406030204" pitchFamily="18" charset="0"/>
                      </a:rPr>
                      <m:t>𝑇𝑊𝐴</m:t>
                    </m:r>
                    <m:r>
                      <a:rPr lang="en-US" i="1">
                        <a:latin typeface="Cambria Math" panose="02040503050406030204" pitchFamily="18" charset="0"/>
                      </a:rPr>
                      <m:t>=0.31 </m:t>
                    </m:r>
                    <m:r>
                      <a:rPr lang="en-US" i="1">
                        <a:latin typeface="Cambria Math" panose="02040503050406030204" pitchFamily="18" charset="0"/>
                      </a:rPr>
                      <m:t>𝑝𝑝𝑚</m:t>
                    </m:r>
                  </m:oMath>
                </a14:m>
                <a:endParaRPr lang="en-US" dirty="0"/>
              </a:p>
              <a:p>
                <a:endParaRPr lang="en-US" dirty="0"/>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𝑚</m:t>
                        </m:r>
                      </m:sub>
                    </m:sSub>
                    <m:r>
                      <a:rPr lang="en-US" i="1">
                        <a:latin typeface="Cambria Math" panose="02040503050406030204" pitchFamily="18" charset="0"/>
                      </a:rPr>
                      <m:t>=1.0</m:t>
                    </m:r>
                    <m:r>
                      <a:rPr lang="en-US" b="0" i="1" smtClean="0">
                        <a:latin typeface="Cambria Math" panose="02040503050406030204" pitchFamily="18" charset="0"/>
                      </a:rPr>
                      <m:t>8</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143000"/>
                <a:ext cx="8001000" cy="4800600"/>
              </a:xfrm>
              <a:blipFill rotWithShape="0">
                <a:blip r:embed="rId2"/>
                <a:stretch>
                  <a:fillRect l="-914" t="-1398"/>
                </a:stretch>
              </a:blipFill>
            </p:spPr>
            <p:txBody>
              <a:bodyPr/>
              <a:lstStyle/>
              <a:p>
                <a:r>
                  <a:rPr lang="en-US">
                    <a:noFill/>
                  </a:rPr>
                  <a:t> </a:t>
                </a:r>
              </a:p>
            </p:txBody>
          </p:sp>
        </mc:Fallback>
      </mc:AlternateContent>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859940982"/>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Mixture Example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006475"/>
                <a:ext cx="8001000" cy="4937125"/>
              </a:xfrm>
            </p:spPr>
            <p:txBody>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𝑚</m:t>
                        </m:r>
                      </m:sub>
                    </m:sSub>
                    <m:r>
                      <a:rPr lang="en-US" i="1">
                        <a:latin typeface="Cambria Math" panose="02040503050406030204" pitchFamily="18" charset="0"/>
                      </a:rPr>
                      <m:t>=1.0</m:t>
                    </m:r>
                    <m:r>
                      <a:rPr lang="en-US" b="0" i="1" smtClean="0">
                        <a:latin typeface="Cambria Math" panose="02040503050406030204" pitchFamily="18" charset="0"/>
                      </a:rPr>
                      <m:t>8</m:t>
                    </m:r>
                  </m:oMath>
                </a14:m>
                <a:endParaRPr lang="en-US" dirty="0"/>
              </a:p>
              <a:p>
                <a:endParaRPr lang="en-US" sz="800" dirty="0"/>
              </a:p>
              <a:p>
                <a:pPr lvl="1"/>
                <a:r>
                  <a:rPr lang="en-US" dirty="0"/>
                  <a:t>carbon tetrachloride</a:t>
                </a:r>
              </a:p>
              <a:p>
                <a:pPr lvl="1"/>
                <a:endParaRPr lang="en-US" sz="500" dirty="0"/>
              </a:p>
              <a:p>
                <a:pPr lvl="2"/>
                <a14:m>
                  <m:oMath xmlns:m="http://schemas.openxmlformats.org/officeDocument/2006/math">
                    <m:r>
                      <a:rPr lang="en-US" i="1">
                        <a:latin typeface="Cambria Math" panose="02040503050406030204" pitchFamily="18" charset="0"/>
                      </a:rPr>
                      <m:t>𝑇𝑊𝐴</m:t>
                    </m:r>
                    <m:r>
                      <a:rPr lang="en-US" i="1">
                        <a:latin typeface="Cambria Math" panose="02040503050406030204" pitchFamily="18" charset="0"/>
                      </a:rPr>
                      <m:t>=3.2 </m:t>
                    </m:r>
                    <m:r>
                      <a:rPr lang="en-US" b="0" i="1" smtClean="0">
                        <a:latin typeface="Cambria Math" panose="02040503050406030204" pitchFamily="18" charset="0"/>
                      </a:rPr>
                      <m:t>𝑝𝑝𝑚</m:t>
                    </m:r>
                  </m:oMath>
                </a14:m>
                <a:endParaRPr lang="en-US" dirty="0"/>
              </a:p>
              <a:p>
                <a:pPr lvl="2"/>
                <a14:m>
                  <m:oMath xmlns:m="http://schemas.openxmlformats.org/officeDocument/2006/math">
                    <m:r>
                      <a:rPr lang="en-US" b="0" i="1" smtClean="0">
                        <a:latin typeface="Cambria Math" panose="02040503050406030204" pitchFamily="18" charset="0"/>
                      </a:rPr>
                      <m:t>𝑌</m:t>
                    </m:r>
                    <m:r>
                      <a:rPr lang="en-US" b="0" i="1" smtClean="0">
                        <a:latin typeface="Cambria Math" panose="02040503050406030204" pitchFamily="18" charset="0"/>
                      </a:rPr>
                      <m:t>=0.32</m:t>
                    </m:r>
                  </m:oMath>
                </a14:m>
                <a:endParaRPr lang="en-US" dirty="0"/>
              </a:p>
              <a:p>
                <a:pPr lvl="2"/>
                <a14:m>
                  <m:oMath xmlns:m="http://schemas.openxmlformats.org/officeDocument/2006/math">
                    <m:r>
                      <a:rPr lang="en-US" i="1">
                        <a:latin typeface="Cambria Math" panose="02040503050406030204" pitchFamily="18" charset="0"/>
                      </a:rPr>
                      <m:t>𝑆𝐴𝐸</m:t>
                    </m:r>
                    <m:r>
                      <a:rPr lang="en-US" i="1">
                        <a:latin typeface="Cambria Math" panose="02040503050406030204" pitchFamily="18" charset="0"/>
                      </a:rPr>
                      <m:t>=0.15134</m:t>
                    </m:r>
                  </m:oMath>
                </a14:m>
                <a:endParaRPr lang="en-US" dirty="0"/>
              </a:p>
              <a:p>
                <a:pPr lvl="1"/>
                <a:endParaRPr lang="en-US" sz="800" dirty="0"/>
              </a:p>
              <a:p>
                <a:pPr lvl="1"/>
                <a:r>
                  <a:rPr lang="en-US" dirty="0"/>
                  <a:t>trichloroethylene</a:t>
                </a:r>
              </a:p>
              <a:p>
                <a:pPr lvl="1"/>
                <a:endParaRPr lang="en-US" sz="500" dirty="0"/>
              </a:p>
              <a:p>
                <a:pPr lvl="2"/>
                <a14:m>
                  <m:oMath xmlns:m="http://schemas.openxmlformats.org/officeDocument/2006/math">
                    <m:r>
                      <a:rPr lang="en-US" i="1">
                        <a:latin typeface="Cambria Math" panose="02040503050406030204" pitchFamily="18" charset="0"/>
                      </a:rPr>
                      <m:t>𝑇𝑊𝐴</m:t>
                    </m:r>
                    <m:r>
                      <a:rPr lang="en-US" i="1">
                        <a:latin typeface="Cambria Math" panose="02040503050406030204" pitchFamily="18" charset="0"/>
                      </a:rPr>
                      <m:t>=45 </m:t>
                    </m:r>
                    <m:r>
                      <a:rPr lang="en-US" i="1">
                        <a:latin typeface="Cambria Math" panose="02040503050406030204" pitchFamily="18" charset="0"/>
                      </a:rPr>
                      <m:t>𝑝𝑝𝑚</m:t>
                    </m:r>
                  </m:oMath>
                </a14:m>
                <a:endParaRPr lang="en-US" dirty="0"/>
              </a:p>
              <a:p>
                <a:pPr lvl="2"/>
                <a14:m>
                  <m:oMath xmlns:m="http://schemas.openxmlformats.org/officeDocument/2006/math">
                    <m:r>
                      <a:rPr lang="en-US" b="0" i="1" smtClean="0">
                        <a:latin typeface="Cambria Math" panose="02040503050406030204" pitchFamily="18" charset="0"/>
                      </a:rPr>
                      <m:t>𝑌</m:t>
                    </m:r>
                    <m:r>
                      <a:rPr lang="en-US" b="0" i="1" smtClean="0">
                        <a:latin typeface="Cambria Math" panose="02040503050406030204" pitchFamily="18" charset="0"/>
                      </a:rPr>
                      <m:t>=0.45</m:t>
                    </m:r>
                  </m:oMath>
                </a14:m>
                <a:endParaRPr lang="en-US" dirty="0"/>
              </a:p>
              <a:p>
                <a:pPr lvl="2"/>
                <a14:m>
                  <m:oMath xmlns:m="http://schemas.openxmlformats.org/officeDocument/2006/math">
                    <m:r>
                      <a:rPr lang="en-US" i="1">
                        <a:latin typeface="Cambria Math" panose="02040503050406030204" pitchFamily="18" charset="0"/>
                      </a:rPr>
                      <m:t>𝑆𝐴𝐸</m:t>
                    </m:r>
                    <m:r>
                      <a:rPr lang="en-US" i="1">
                        <a:latin typeface="Cambria Math" panose="02040503050406030204" pitchFamily="18" charset="0"/>
                      </a:rPr>
                      <m:t>=0.13489</m:t>
                    </m:r>
                  </m:oMath>
                </a14:m>
                <a:endParaRPr lang="en-US" dirty="0"/>
              </a:p>
              <a:p>
                <a:pPr lvl="2"/>
                <a:endParaRPr lang="en-US" sz="800" dirty="0"/>
              </a:p>
              <a:p>
                <a:pPr lvl="1"/>
                <a:r>
                  <a:rPr lang="en-US" dirty="0"/>
                  <a:t>vinyl chloride</a:t>
                </a:r>
              </a:p>
              <a:p>
                <a:pPr lvl="1"/>
                <a:endParaRPr lang="en-US" sz="500" dirty="0"/>
              </a:p>
              <a:p>
                <a:pPr lvl="2"/>
                <a14:m>
                  <m:oMath xmlns:m="http://schemas.openxmlformats.org/officeDocument/2006/math">
                    <m:r>
                      <a:rPr lang="en-US" i="1">
                        <a:latin typeface="Cambria Math" panose="02040503050406030204" pitchFamily="18" charset="0"/>
                      </a:rPr>
                      <m:t>𝑇𝑊𝐴</m:t>
                    </m:r>
                    <m:r>
                      <a:rPr lang="en-US" i="1">
                        <a:latin typeface="Cambria Math" panose="02040503050406030204" pitchFamily="18" charset="0"/>
                      </a:rPr>
                      <m:t>=0.31 </m:t>
                    </m:r>
                    <m:r>
                      <a:rPr lang="en-US" i="1">
                        <a:latin typeface="Cambria Math" panose="02040503050406030204" pitchFamily="18" charset="0"/>
                      </a:rPr>
                      <m:t>𝑝𝑝𝑚</m:t>
                    </m:r>
                  </m:oMath>
                </a14:m>
                <a:endParaRPr lang="en-US" dirty="0"/>
              </a:p>
              <a:p>
                <a:pPr lvl="2"/>
                <a14:m>
                  <m:oMath xmlns:m="http://schemas.openxmlformats.org/officeDocument/2006/math">
                    <m:r>
                      <a:rPr lang="en-US" b="0" i="1" smtClean="0">
                        <a:latin typeface="Cambria Math" panose="02040503050406030204" pitchFamily="18" charset="0"/>
                      </a:rPr>
                      <m:t>𝑌</m:t>
                    </m:r>
                    <m:r>
                      <a:rPr lang="en-US" b="0" i="1" smtClean="0">
                        <a:latin typeface="Cambria Math" panose="02040503050406030204" pitchFamily="18" charset="0"/>
                      </a:rPr>
                      <m:t>=0.31</m:t>
                    </m:r>
                  </m:oMath>
                </a14:m>
                <a:endParaRPr lang="en-US" b="0" dirty="0"/>
              </a:p>
              <a:p>
                <a:pPr lvl="2"/>
                <a14:m>
                  <m:oMath xmlns:m="http://schemas.openxmlformats.org/officeDocument/2006/math">
                    <m:r>
                      <a:rPr lang="en-US" i="1">
                        <a:latin typeface="Cambria Math" panose="02040503050406030204" pitchFamily="18" charset="0"/>
                      </a:rPr>
                      <m:t>𝑆𝐴𝐸</m:t>
                    </m:r>
                    <m:r>
                      <a:rPr lang="en-US" i="1">
                        <a:latin typeface="Cambria Math" panose="02040503050406030204" pitchFamily="18" charset="0"/>
                      </a:rPr>
                      <m:t>=0.0987</m:t>
                    </m:r>
                  </m:oMath>
                </a14:m>
                <a:endParaRPr lang="en-US" dirty="0"/>
              </a:p>
              <a:p>
                <a:pPr lvl="2"/>
                <a:endParaRPr lang="en-US" b="0" dirty="0"/>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006475"/>
                <a:ext cx="8001000" cy="4937125"/>
              </a:xfrm>
              <a:blipFill>
                <a:blip r:embed="rId3"/>
                <a:stretch>
                  <a:fillRect b="-2469"/>
                </a:stretch>
              </a:blipFill>
            </p:spPr>
            <p:txBody>
              <a:bodyPr/>
              <a:lstStyle/>
              <a:p>
                <a:r>
                  <a:rPr lang="en-US">
                    <a:noFill/>
                  </a:rPr>
                  <a:t> </a:t>
                </a:r>
              </a:p>
            </p:txBody>
          </p:sp>
        </mc:Fallback>
      </mc:AlternateContent>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493981604"/>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Mixture Example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143000"/>
                <a:ext cx="8001000" cy="4800600"/>
              </a:xfrm>
            </p:spPr>
            <p:txBody>
              <a:bodyPr/>
              <a:lstStyle/>
              <a:p>
                <a:r>
                  <a:rPr lang="en-US" dirty="0"/>
                  <a:t>Ratio to total exposure </a:t>
                </a:r>
              </a:p>
              <a:p>
                <a:pPr lvl="1"/>
                <a:r>
                  <a:rPr lang="en-US" dirty="0"/>
                  <a:t>carbon tetrachloride</a:t>
                </a:r>
              </a:p>
              <a:p>
                <a:pPr lvl="1"/>
                <a:endParaRPr lang="en-US" sz="500" dirty="0"/>
              </a:p>
              <a:p>
                <a:pPr lvl="2"/>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𝐶</m:t>
                        </m:r>
                      </m:sub>
                    </m:sSub>
                    <m:r>
                      <a:rPr lang="en-US" i="1">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0.32</m:t>
                        </m:r>
                      </m:num>
                      <m:den>
                        <m:r>
                          <a:rPr lang="en-US" b="0" i="1" smtClean="0">
                            <a:latin typeface="Cambria Math" panose="02040503050406030204" pitchFamily="18" charset="0"/>
                          </a:rPr>
                          <m:t>1.08</m:t>
                        </m:r>
                      </m:den>
                    </m:f>
                  </m:oMath>
                </a14:m>
                <a:endParaRPr lang="en-US" dirty="0"/>
              </a:p>
              <a:p>
                <a:pPr lvl="2"/>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𝐶</m:t>
                        </m:r>
                      </m:sub>
                    </m:sSub>
                    <m:r>
                      <a:rPr lang="en-US" b="0" i="1" smtClean="0">
                        <a:latin typeface="Cambria Math" panose="02040503050406030204" pitchFamily="18" charset="0"/>
                      </a:rPr>
                      <m:t>=0.2963</m:t>
                    </m:r>
                  </m:oMath>
                </a14:m>
                <a:endParaRPr lang="en-US" dirty="0"/>
              </a:p>
              <a:p>
                <a:pPr lvl="1"/>
                <a:endParaRPr lang="en-US" sz="800" dirty="0"/>
              </a:p>
              <a:p>
                <a:pPr lvl="1"/>
                <a:r>
                  <a:rPr lang="en-US" dirty="0"/>
                  <a:t>trichloroethylene</a:t>
                </a:r>
              </a:p>
              <a:p>
                <a:pPr lvl="1"/>
                <a:endParaRPr lang="en-US" sz="500" dirty="0"/>
              </a:p>
              <a:p>
                <a:pPr lvl="2"/>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𝑇</m:t>
                        </m:r>
                      </m:sub>
                    </m:sSub>
                    <m:r>
                      <a:rPr lang="en-US" i="1">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0.45</m:t>
                        </m:r>
                      </m:num>
                      <m:den>
                        <m:r>
                          <a:rPr lang="en-US" b="0" i="1" smtClean="0">
                            <a:latin typeface="Cambria Math" panose="02040503050406030204" pitchFamily="18" charset="0"/>
                          </a:rPr>
                          <m:t>1.08</m:t>
                        </m:r>
                      </m:den>
                    </m:f>
                  </m:oMath>
                </a14:m>
                <a:endParaRPr lang="en-US" dirty="0"/>
              </a:p>
              <a:p>
                <a:pPr lvl="2"/>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𝑇</m:t>
                        </m:r>
                      </m:sub>
                    </m:sSub>
                    <m:r>
                      <a:rPr lang="en-US" b="0" i="1" smtClean="0">
                        <a:latin typeface="Cambria Math" panose="02040503050406030204" pitchFamily="18" charset="0"/>
                      </a:rPr>
                      <m:t>=0.4167</m:t>
                    </m:r>
                  </m:oMath>
                </a14:m>
                <a:endParaRPr lang="en-US" dirty="0"/>
              </a:p>
              <a:p>
                <a:pPr lvl="2"/>
                <a:endParaRPr lang="en-US" sz="800" dirty="0"/>
              </a:p>
              <a:p>
                <a:pPr lvl="1"/>
                <a:r>
                  <a:rPr lang="en-US" dirty="0"/>
                  <a:t>vinyl chloride</a:t>
                </a:r>
              </a:p>
              <a:p>
                <a:pPr lvl="1"/>
                <a:endParaRPr lang="en-US" sz="500" dirty="0"/>
              </a:p>
              <a:p>
                <a:pPr lvl="2"/>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𝑉</m:t>
                        </m:r>
                      </m:sub>
                    </m:sSub>
                    <m:r>
                      <a:rPr lang="en-US" b="0" i="1" smtClean="0">
                        <a:latin typeface="Cambria Math" panose="02040503050406030204" pitchFamily="18" charset="0"/>
                      </a:rPr>
                      <m:t> </m:t>
                    </m:r>
                    <m:r>
                      <a:rPr lang="en-US" i="1">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0.3</m:t>
                        </m:r>
                      </m:num>
                      <m:den>
                        <m:r>
                          <a:rPr lang="en-US" b="0" i="1" smtClean="0">
                            <a:latin typeface="Cambria Math" panose="02040503050406030204" pitchFamily="18" charset="0"/>
                          </a:rPr>
                          <m:t>1.08</m:t>
                        </m:r>
                      </m:den>
                    </m:f>
                  </m:oMath>
                </a14:m>
                <a:endParaRPr lang="en-US" dirty="0"/>
              </a:p>
              <a:p>
                <a:pPr lvl="2"/>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𝑉</m:t>
                        </m:r>
                      </m:sub>
                    </m:sSub>
                    <m:r>
                      <a:rPr lang="en-US" b="0" i="1" smtClean="0">
                        <a:latin typeface="Cambria Math" panose="02040503050406030204" pitchFamily="18" charset="0"/>
                      </a:rPr>
                      <m:t>=0.2870</m:t>
                    </m:r>
                  </m:oMath>
                </a14:m>
                <a:endParaRPr lang="en-US" b="0" dirty="0"/>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143000"/>
                <a:ext cx="8001000" cy="4800600"/>
              </a:xfrm>
              <a:blipFill rotWithShape="0">
                <a:blip r:embed="rId2"/>
                <a:stretch>
                  <a:fillRect l="-914" t="-1398"/>
                </a:stretch>
              </a:blipFill>
            </p:spPr>
            <p:txBody>
              <a:bodyPr/>
              <a:lstStyle/>
              <a:p>
                <a:r>
                  <a:rPr lang="en-US">
                    <a:noFill/>
                  </a:rPr>
                  <a:t> </a:t>
                </a:r>
              </a:p>
            </p:txBody>
          </p:sp>
        </mc:Fallback>
      </mc:AlternateContent>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779742076"/>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Mixture Example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006475"/>
                <a:ext cx="8001000" cy="5089525"/>
              </a:xfrm>
            </p:spPr>
            <p:txBody>
              <a:bodyPr/>
              <a:lstStyle/>
              <a:p>
                <a14:m>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𝐸</m:t>
                        </m:r>
                      </m:e>
                      <m:sub>
                        <m:r>
                          <a:rPr lang="en-US" sz="2000" i="1">
                            <a:latin typeface="Cambria Math" panose="02040503050406030204" pitchFamily="18" charset="0"/>
                          </a:rPr>
                          <m:t>𝑚</m:t>
                        </m:r>
                      </m:sub>
                    </m:sSub>
                    <m:r>
                      <a:rPr lang="en-US" sz="2000" i="1">
                        <a:latin typeface="Cambria Math" panose="02040503050406030204" pitchFamily="18" charset="0"/>
                      </a:rPr>
                      <m:t>=1.0</m:t>
                    </m:r>
                    <m:r>
                      <a:rPr lang="en-US" sz="2000" b="0" i="0" smtClean="0">
                        <a:latin typeface="Cambria Math" panose="02040503050406030204" pitchFamily="18" charset="0"/>
                      </a:rPr>
                      <m:t>8</m:t>
                    </m:r>
                  </m:oMath>
                </a14:m>
                <a:endParaRPr lang="en-US" sz="2000" dirty="0"/>
              </a:p>
              <a:p>
                <a:endParaRPr lang="en-US" sz="600" dirty="0"/>
              </a:p>
              <a:p>
                <a:pPr lvl="1"/>
                <a:r>
                  <a:rPr lang="en-US" sz="2000" dirty="0"/>
                  <a:t>carbon tetrachloride</a:t>
                </a:r>
              </a:p>
              <a:p>
                <a:pPr lvl="1"/>
                <a:endParaRPr lang="en-US" sz="300" dirty="0"/>
              </a:p>
              <a:p>
                <a:pPr lvl="2"/>
                <a14:m>
                  <m:oMath xmlns:m="http://schemas.openxmlformats.org/officeDocument/2006/math">
                    <m:r>
                      <a:rPr lang="en-US" sz="1800" i="1">
                        <a:latin typeface="Cambria Math" panose="02040503050406030204" pitchFamily="18" charset="0"/>
                      </a:rPr>
                      <m:t>𝑇𝑊𝐴</m:t>
                    </m:r>
                    <m:r>
                      <a:rPr lang="en-US" sz="1800" i="1">
                        <a:latin typeface="Cambria Math" panose="02040503050406030204" pitchFamily="18" charset="0"/>
                      </a:rPr>
                      <m:t>=3.2 </m:t>
                    </m:r>
                    <m:r>
                      <a:rPr lang="en-US" sz="1800" b="0" i="1" smtClean="0">
                        <a:latin typeface="Cambria Math" panose="02040503050406030204" pitchFamily="18" charset="0"/>
                      </a:rPr>
                      <m:t>𝑝𝑝𝑚</m:t>
                    </m:r>
                  </m:oMath>
                </a14:m>
                <a:endParaRPr lang="en-US" sz="1800" dirty="0"/>
              </a:p>
              <a:p>
                <a:pPr lvl="2"/>
                <a14:m>
                  <m:oMath xmlns:m="http://schemas.openxmlformats.org/officeDocument/2006/math">
                    <m:r>
                      <a:rPr lang="en-US" sz="1800" b="0" i="1" smtClean="0">
                        <a:latin typeface="Cambria Math" panose="02040503050406030204" pitchFamily="18" charset="0"/>
                      </a:rPr>
                      <m:t>𝑌</m:t>
                    </m:r>
                    <m:r>
                      <a:rPr lang="en-US" sz="1800" b="0" i="1" smtClean="0">
                        <a:latin typeface="Cambria Math" panose="02040503050406030204" pitchFamily="18" charset="0"/>
                      </a:rPr>
                      <m:t>=0.32</m:t>
                    </m:r>
                  </m:oMath>
                </a14:m>
                <a:endParaRPr lang="en-US" sz="1800" b="0" dirty="0"/>
              </a:p>
              <a:p>
                <a:pPr lvl="2"/>
                <a14:m>
                  <m:oMath xmlns:m="http://schemas.openxmlformats.org/officeDocument/2006/math">
                    <m:r>
                      <a:rPr lang="en-US" sz="1800" i="1">
                        <a:latin typeface="Cambria Math" panose="02040503050406030204" pitchFamily="18" charset="0"/>
                      </a:rPr>
                      <m:t>𝑆𝐴𝐸</m:t>
                    </m:r>
                    <m:r>
                      <a:rPr lang="en-US" sz="1800" i="1">
                        <a:latin typeface="Cambria Math" panose="02040503050406030204" pitchFamily="18" charset="0"/>
                      </a:rPr>
                      <m:t>=0.15134</m:t>
                    </m:r>
                  </m:oMath>
                </a14:m>
                <a:endParaRPr lang="en-US" sz="1800" dirty="0"/>
              </a:p>
              <a:p>
                <a:pPr lvl="2"/>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𝑅</m:t>
                        </m:r>
                      </m:e>
                      <m:sub>
                        <m:r>
                          <a:rPr lang="en-US" sz="1800" b="0" i="1" smtClean="0">
                            <a:latin typeface="Cambria Math" panose="02040503050406030204" pitchFamily="18" charset="0"/>
                          </a:rPr>
                          <m:t>𝐶</m:t>
                        </m:r>
                      </m:sub>
                    </m:sSub>
                    <m:r>
                      <a:rPr lang="en-US" sz="1800" b="0" i="1" smtClean="0">
                        <a:latin typeface="Cambria Math" panose="02040503050406030204" pitchFamily="18" charset="0"/>
                      </a:rPr>
                      <m:t>=0.2963</m:t>
                    </m:r>
                  </m:oMath>
                </a14:m>
                <a:endParaRPr lang="en-US" sz="1800" dirty="0"/>
              </a:p>
              <a:p>
                <a:pPr lvl="1"/>
                <a:endParaRPr lang="en-US" sz="600" dirty="0"/>
              </a:p>
              <a:p>
                <a:pPr lvl="1"/>
                <a:r>
                  <a:rPr lang="en-US" sz="2000" dirty="0"/>
                  <a:t>trichloroethylene</a:t>
                </a:r>
              </a:p>
              <a:p>
                <a:pPr lvl="1"/>
                <a:endParaRPr lang="en-US" sz="300" dirty="0"/>
              </a:p>
              <a:p>
                <a:pPr lvl="2"/>
                <a14:m>
                  <m:oMath xmlns:m="http://schemas.openxmlformats.org/officeDocument/2006/math">
                    <m:r>
                      <a:rPr lang="en-US" sz="1800" i="1">
                        <a:latin typeface="Cambria Math" panose="02040503050406030204" pitchFamily="18" charset="0"/>
                      </a:rPr>
                      <m:t>𝑇𝑊𝐴</m:t>
                    </m:r>
                    <m:r>
                      <a:rPr lang="en-US" sz="1800" i="1">
                        <a:latin typeface="Cambria Math" panose="02040503050406030204" pitchFamily="18" charset="0"/>
                      </a:rPr>
                      <m:t>=45 </m:t>
                    </m:r>
                    <m:r>
                      <a:rPr lang="en-US" sz="1800" i="1">
                        <a:latin typeface="Cambria Math" panose="02040503050406030204" pitchFamily="18" charset="0"/>
                      </a:rPr>
                      <m:t>𝑝𝑝𝑚</m:t>
                    </m:r>
                  </m:oMath>
                </a14:m>
                <a:endParaRPr lang="en-US" sz="1800" dirty="0"/>
              </a:p>
              <a:p>
                <a:pPr lvl="2"/>
                <a14:m>
                  <m:oMath xmlns:m="http://schemas.openxmlformats.org/officeDocument/2006/math">
                    <m:r>
                      <a:rPr lang="en-US" sz="1800" b="0" i="1" smtClean="0">
                        <a:latin typeface="Cambria Math" panose="02040503050406030204" pitchFamily="18" charset="0"/>
                      </a:rPr>
                      <m:t>𝑌</m:t>
                    </m:r>
                    <m:r>
                      <a:rPr lang="en-US" sz="1800" b="0" i="1" smtClean="0">
                        <a:latin typeface="Cambria Math" panose="02040503050406030204" pitchFamily="18" charset="0"/>
                      </a:rPr>
                      <m:t>=0.45</m:t>
                    </m:r>
                  </m:oMath>
                </a14:m>
                <a:endParaRPr lang="en-US" sz="1800" dirty="0"/>
              </a:p>
              <a:p>
                <a:pPr lvl="2"/>
                <a14:m>
                  <m:oMath xmlns:m="http://schemas.openxmlformats.org/officeDocument/2006/math">
                    <m:r>
                      <a:rPr lang="en-US" sz="1800" i="1">
                        <a:latin typeface="Cambria Math" panose="02040503050406030204" pitchFamily="18" charset="0"/>
                      </a:rPr>
                      <m:t>𝑆𝐴𝐸</m:t>
                    </m:r>
                    <m:r>
                      <a:rPr lang="en-US" sz="1800" i="1">
                        <a:latin typeface="Cambria Math" panose="02040503050406030204" pitchFamily="18" charset="0"/>
                      </a:rPr>
                      <m:t>=0.13489</m:t>
                    </m:r>
                  </m:oMath>
                </a14:m>
                <a:endParaRPr lang="en-US" sz="1800" dirty="0"/>
              </a:p>
              <a:p>
                <a:pPr lvl="2"/>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𝑅</m:t>
                        </m:r>
                      </m:e>
                      <m:sub>
                        <m:r>
                          <a:rPr lang="en-US" sz="1800" b="0" i="1" smtClean="0">
                            <a:latin typeface="Cambria Math" panose="02040503050406030204" pitchFamily="18" charset="0"/>
                          </a:rPr>
                          <m:t>𝑇</m:t>
                        </m:r>
                      </m:sub>
                    </m:sSub>
                    <m:r>
                      <a:rPr lang="en-US" sz="1800" b="0" i="1" smtClean="0">
                        <a:latin typeface="Cambria Math" panose="02040503050406030204" pitchFamily="18" charset="0"/>
                      </a:rPr>
                      <m:t>=0.4167</m:t>
                    </m:r>
                  </m:oMath>
                </a14:m>
                <a:endParaRPr lang="en-US" sz="1800" dirty="0"/>
              </a:p>
              <a:p>
                <a:pPr lvl="2"/>
                <a:endParaRPr lang="en-US" sz="600" dirty="0"/>
              </a:p>
              <a:p>
                <a:pPr lvl="1"/>
                <a:r>
                  <a:rPr lang="en-US" sz="2000" dirty="0"/>
                  <a:t>vinyl chloride</a:t>
                </a:r>
              </a:p>
              <a:p>
                <a:pPr lvl="1"/>
                <a:endParaRPr lang="en-US" sz="300" dirty="0"/>
              </a:p>
              <a:p>
                <a:pPr lvl="2"/>
                <a14:m>
                  <m:oMath xmlns:m="http://schemas.openxmlformats.org/officeDocument/2006/math">
                    <m:r>
                      <a:rPr lang="en-US" sz="1800" i="1">
                        <a:latin typeface="Cambria Math" panose="02040503050406030204" pitchFamily="18" charset="0"/>
                      </a:rPr>
                      <m:t>𝑇𝑊𝐴</m:t>
                    </m:r>
                    <m:r>
                      <a:rPr lang="en-US" sz="1800" i="1">
                        <a:latin typeface="Cambria Math" panose="02040503050406030204" pitchFamily="18" charset="0"/>
                      </a:rPr>
                      <m:t>=0.31 </m:t>
                    </m:r>
                    <m:r>
                      <a:rPr lang="en-US" sz="1800" i="1">
                        <a:latin typeface="Cambria Math" panose="02040503050406030204" pitchFamily="18" charset="0"/>
                      </a:rPr>
                      <m:t>𝑝𝑝𝑚</m:t>
                    </m:r>
                  </m:oMath>
                </a14:m>
                <a:endParaRPr lang="en-US" sz="1800" dirty="0"/>
              </a:p>
              <a:p>
                <a:pPr lvl="2"/>
                <a14:m>
                  <m:oMath xmlns:m="http://schemas.openxmlformats.org/officeDocument/2006/math">
                    <m:r>
                      <a:rPr lang="en-US" sz="1800" b="0" i="1" smtClean="0">
                        <a:latin typeface="Cambria Math" panose="02040503050406030204" pitchFamily="18" charset="0"/>
                      </a:rPr>
                      <m:t>𝑌</m:t>
                    </m:r>
                    <m:r>
                      <a:rPr lang="en-US" sz="1800" b="0" i="1" smtClean="0">
                        <a:latin typeface="Cambria Math" panose="02040503050406030204" pitchFamily="18" charset="0"/>
                      </a:rPr>
                      <m:t>=0.3</m:t>
                    </m:r>
                  </m:oMath>
                </a14:m>
                <a:r>
                  <a:rPr lang="en-US" sz="1800" b="0" dirty="0"/>
                  <a:t>1</a:t>
                </a:r>
              </a:p>
              <a:p>
                <a:pPr lvl="2"/>
                <a14:m>
                  <m:oMath xmlns:m="http://schemas.openxmlformats.org/officeDocument/2006/math">
                    <m:r>
                      <a:rPr lang="en-US" sz="1800" i="1">
                        <a:latin typeface="Cambria Math" panose="02040503050406030204" pitchFamily="18" charset="0"/>
                      </a:rPr>
                      <m:t>𝑆𝐴𝐸</m:t>
                    </m:r>
                    <m:r>
                      <a:rPr lang="en-US" sz="1800" i="1">
                        <a:latin typeface="Cambria Math" panose="02040503050406030204" pitchFamily="18" charset="0"/>
                      </a:rPr>
                      <m:t> =0.0987</m:t>
                    </m:r>
                  </m:oMath>
                </a14:m>
                <a:endParaRPr lang="en-US" sz="1800" dirty="0"/>
              </a:p>
              <a:p>
                <a:pPr lvl="2"/>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𝑅</m:t>
                        </m:r>
                      </m:e>
                      <m:sub>
                        <m:r>
                          <a:rPr lang="en-US" sz="1800" b="0" i="1" smtClean="0">
                            <a:latin typeface="Cambria Math" panose="02040503050406030204" pitchFamily="18" charset="0"/>
                          </a:rPr>
                          <m:t>𝑉</m:t>
                        </m:r>
                      </m:sub>
                    </m:sSub>
                    <m:r>
                      <a:rPr lang="en-US" sz="1800" b="0" i="1" smtClean="0">
                        <a:latin typeface="Cambria Math" panose="02040503050406030204" pitchFamily="18" charset="0"/>
                      </a:rPr>
                      <m:t>=0.2870</m:t>
                    </m:r>
                  </m:oMath>
                </a14:m>
                <a:endParaRPr lang="en-US" sz="1800" b="0" dirty="0"/>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006475"/>
                <a:ext cx="8001000" cy="5089525"/>
              </a:xfrm>
              <a:blipFill>
                <a:blip r:embed="rId2"/>
                <a:stretch>
                  <a:fillRect l="-305" b="-240"/>
                </a:stretch>
              </a:blipFill>
            </p:spPr>
            <p:txBody>
              <a:bodyPr/>
              <a:lstStyle/>
              <a:p>
                <a:r>
                  <a:rPr lang="en-US">
                    <a:noFill/>
                  </a:rPr>
                  <a:t> </a:t>
                </a:r>
              </a:p>
            </p:txBody>
          </p:sp>
        </mc:Fallback>
      </mc:AlternateContent>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2982794296"/>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Mixture Example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143000"/>
                <a:ext cx="8001000" cy="4800600"/>
              </a:xfrm>
            </p:spPr>
            <p:txBody>
              <a:bodyPr/>
              <a:lstStyle/>
              <a:p>
                <a:r>
                  <a:rPr lang="en-US" dirty="0"/>
                  <a:t>Total Ratio</a:t>
                </a:r>
              </a:p>
              <a:p>
                <a:pPr lvl="1"/>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𝑅</m:t>
                        </m:r>
                      </m:e>
                      <m:sub>
                        <m:r>
                          <a:rPr lang="en-US" sz="1600" i="1">
                            <a:latin typeface="Cambria Math" panose="02040503050406030204" pitchFamily="18" charset="0"/>
                          </a:rPr>
                          <m:t>𝑆𝑡</m:t>
                        </m:r>
                      </m:sub>
                    </m:sSub>
                    <m:r>
                      <a:rPr lang="en-US" sz="1600" i="1">
                        <a:latin typeface="Cambria Math" panose="02040503050406030204" pitchFamily="18" charset="0"/>
                      </a:rPr>
                      <m:t>= </m:t>
                    </m:r>
                    <m:sSup>
                      <m:sSupPr>
                        <m:ctrlPr>
                          <a:rPr lang="en-US" sz="1600" i="1">
                            <a:latin typeface="Cambria Math" panose="02040503050406030204" pitchFamily="18" charset="0"/>
                          </a:rPr>
                        </m:ctrlPr>
                      </m:sSupPr>
                      <m:e>
                        <m:d>
                          <m:dPr>
                            <m:begChr m:val="["/>
                            <m:endChr m:val="]"/>
                            <m:ctrlPr>
                              <a:rPr lang="en-US" sz="1600" i="1">
                                <a:latin typeface="Cambria Math" panose="02040503050406030204" pitchFamily="18" charset="0"/>
                              </a:rPr>
                            </m:ctrlPr>
                          </m:dPr>
                          <m:e>
                            <m:sSup>
                              <m:sSupPr>
                                <m:ctrlPr>
                                  <a:rPr lang="en-US" sz="1600" i="1">
                                    <a:latin typeface="Cambria Math" panose="02040503050406030204" pitchFamily="18" charset="0"/>
                                  </a:rPr>
                                </m:ctrlPr>
                              </m:sSupPr>
                              <m:e>
                                <m:d>
                                  <m:dPr>
                                    <m:ctrlPr>
                                      <a:rPr lang="en-US" sz="1600" i="1">
                                        <a:latin typeface="Cambria Math" panose="02040503050406030204" pitchFamily="18" charset="0"/>
                                      </a:rPr>
                                    </m:ctrlPr>
                                  </m:dPr>
                                  <m:e>
                                    <m:r>
                                      <a:rPr lang="en-US" sz="1600" i="1">
                                        <a:latin typeface="Cambria Math" panose="02040503050406030204" pitchFamily="18" charset="0"/>
                                      </a:rPr>
                                      <m:t>0.29</m:t>
                                    </m:r>
                                    <m:r>
                                      <a:rPr lang="en-US" sz="1600" b="0" i="1" smtClean="0">
                                        <a:latin typeface="Cambria Math" panose="02040503050406030204" pitchFamily="18" charset="0"/>
                                      </a:rPr>
                                      <m:t>63</m:t>
                                    </m:r>
                                    <m:r>
                                      <a:rPr lang="en-US" sz="1600" i="1">
                                        <a:latin typeface="Cambria Math" panose="02040503050406030204" pitchFamily="18" charset="0"/>
                                      </a:rPr>
                                      <m:t> </m:t>
                                    </m:r>
                                    <m:r>
                                      <a:rPr lang="en-US" sz="1600" i="1">
                                        <a:latin typeface="Cambria Math" panose="02040503050406030204" pitchFamily="18" charset="0"/>
                                      </a:rPr>
                                      <m:t>𝑥</m:t>
                                    </m:r>
                                    <m:r>
                                      <a:rPr lang="en-US" sz="1600" i="1">
                                        <a:latin typeface="Cambria Math" panose="02040503050406030204" pitchFamily="18" charset="0"/>
                                      </a:rPr>
                                      <m:t> 0.15134</m:t>
                                    </m:r>
                                  </m:e>
                                </m:d>
                              </m:e>
                              <m:sup>
                                <m:r>
                                  <a:rPr lang="en-US" sz="1600" i="1">
                                    <a:latin typeface="Cambria Math" panose="02040503050406030204" pitchFamily="18" charset="0"/>
                                  </a:rPr>
                                  <m:t>2</m:t>
                                </m:r>
                              </m:sup>
                            </m:sSup>
                            <m:r>
                              <a:rPr lang="en-US" sz="1600" i="1">
                                <a:latin typeface="Cambria Math" panose="02040503050406030204" pitchFamily="18" charset="0"/>
                              </a:rPr>
                              <m:t>+</m:t>
                            </m:r>
                            <m:sSup>
                              <m:sSupPr>
                                <m:ctrlPr>
                                  <a:rPr lang="en-US" sz="1600" i="1">
                                    <a:latin typeface="Cambria Math" panose="02040503050406030204" pitchFamily="18" charset="0"/>
                                  </a:rPr>
                                </m:ctrlPr>
                              </m:sSupPr>
                              <m:e>
                                <m:d>
                                  <m:dPr>
                                    <m:ctrlPr>
                                      <a:rPr lang="en-US" sz="1600" i="1">
                                        <a:latin typeface="Cambria Math" panose="02040503050406030204" pitchFamily="18" charset="0"/>
                                      </a:rPr>
                                    </m:ctrlPr>
                                  </m:dPr>
                                  <m:e>
                                    <m:r>
                                      <a:rPr lang="en-US" sz="1600" i="1">
                                        <a:latin typeface="Cambria Math" panose="02040503050406030204" pitchFamily="18" charset="0"/>
                                      </a:rPr>
                                      <m:t>0.4</m:t>
                                    </m:r>
                                    <m:r>
                                      <a:rPr lang="en-US" sz="1600" b="0" i="1" smtClean="0">
                                        <a:latin typeface="Cambria Math" panose="02040503050406030204" pitchFamily="18" charset="0"/>
                                      </a:rPr>
                                      <m:t>167</m:t>
                                    </m:r>
                                    <m:r>
                                      <a:rPr lang="en-US" sz="1600" i="1">
                                        <a:latin typeface="Cambria Math" panose="02040503050406030204" pitchFamily="18" charset="0"/>
                                      </a:rPr>
                                      <m:t> </m:t>
                                    </m:r>
                                    <m:r>
                                      <a:rPr lang="en-US" sz="1600" i="1">
                                        <a:latin typeface="Cambria Math" panose="02040503050406030204" pitchFamily="18" charset="0"/>
                                      </a:rPr>
                                      <m:t>𝑥</m:t>
                                    </m:r>
                                    <m:r>
                                      <a:rPr lang="en-US" sz="1600" i="1">
                                        <a:latin typeface="Cambria Math" panose="02040503050406030204" pitchFamily="18" charset="0"/>
                                      </a:rPr>
                                      <m:t> 0.13489</m:t>
                                    </m:r>
                                  </m:e>
                                </m:d>
                              </m:e>
                              <m:sup>
                                <m:r>
                                  <a:rPr lang="en-US" sz="1600" i="1">
                                    <a:latin typeface="Cambria Math" panose="02040503050406030204" pitchFamily="18" charset="0"/>
                                  </a:rPr>
                                  <m:t>2</m:t>
                                </m:r>
                              </m:sup>
                            </m:sSup>
                            <m:r>
                              <a:rPr lang="en-US" sz="1600" i="1">
                                <a:latin typeface="Cambria Math" panose="02040503050406030204" pitchFamily="18" charset="0"/>
                              </a:rPr>
                              <m:t>+ </m:t>
                            </m:r>
                            <m:sSup>
                              <m:sSupPr>
                                <m:ctrlPr>
                                  <a:rPr lang="en-US" sz="1600" i="1" smtClean="0">
                                    <a:latin typeface="Cambria Math" panose="02040503050406030204" pitchFamily="18" charset="0"/>
                                  </a:rPr>
                                </m:ctrlPr>
                              </m:sSupPr>
                              <m:e>
                                <m:d>
                                  <m:dPr>
                                    <m:ctrlPr>
                                      <a:rPr lang="en-US" sz="1600" i="1" smtClean="0">
                                        <a:latin typeface="Cambria Math" panose="02040503050406030204" pitchFamily="18" charset="0"/>
                                      </a:rPr>
                                    </m:ctrlPr>
                                  </m:dPr>
                                  <m:e>
                                    <m:r>
                                      <a:rPr lang="en-US" sz="1600" b="0" i="1" smtClean="0">
                                        <a:latin typeface="Cambria Math" panose="02040503050406030204" pitchFamily="18" charset="0"/>
                                      </a:rPr>
                                      <m:t>0.287 </m:t>
                                    </m:r>
                                    <m:r>
                                      <a:rPr lang="en-US" sz="1600" b="0" i="1" smtClean="0">
                                        <a:latin typeface="Cambria Math" panose="02040503050406030204" pitchFamily="18" charset="0"/>
                                      </a:rPr>
                                      <m:t>𝑥</m:t>
                                    </m:r>
                                    <m:r>
                                      <a:rPr lang="en-US" sz="1600" b="0" i="1" smtClean="0">
                                        <a:latin typeface="Cambria Math" panose="02040503050406030204" pitchFamily="18" charset="0"/>
                                      </a:rPr>
                                      <m:t> 0.0987</m:t>
                                    </m:r>
                                  </m:e>
                                </m:d>
                              </m:e>
                              <m:sup>
                                <m:r>
                                  <a:rPr lang="en-US" sz="1600" b="0" i="1" smtClean="0">
                                    <a:latin typeface="Cambria Math" panose="02040503050406030204" pitchFamily="18" charset="0"/>
                                  </a:rPr>
                                  <m:t>2</m:t>
                                </m:r>
                              </m:sup>
                            </m:sSup>
                          </m:e>
                        </m:d>
                      </m:e>
                      <m:sup>
                        <m:r>
                          <a:rPr lang="en-US" sz="1600" i="1">
                            <a:latin typeface="Cambria Math" panose="02040503050406030204" pitchFamily="18" charset="0"/>
                          </a:rPr>
                          <m:t>0.5</m:t>
                        </m:r>
                      </m:sup>
                    </m:sSup>
                  </m:oMath>
                </a14:m>
                <a:endParaRPr lang="en-US" i="1" dirty="0">
                  <a:latin typeface="Cambria Math" panose="02040503050406030204" pitchFamily="18" charset="0"/>
                </a:endParaRPr>
              </a:p>
              <a:p>
                <a:pPr lvl="1"/>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𝑅</m:t>
                        </m:r>
                      </m:e>
                      <m:sub>
                        <m:r>
                          <a:rPr lang="en-US" sz="2000" i="1">
                            <a:latin typeface="Cambria Math" panose="02040503050406030204" pitchFamily="18" charset="0"/>
                          </a:rPr>
                          <m:t>𝑆𝑡</m:t>
                        </m:r>
                      </m:sub>
                    </m:sSub>
                    <m:r>
                      <a:rPr lang="en-US" sz="2000" i="1">
                        <a:latin typeface="Cambria Math" panose="02040503050406030204" pitchFamily="18" charset="0"/>
                      </a:rPr>
                      <m:t>=0.0</m:t>
                    </m:r>
                    <m:r>
                      <a:rPr lang="en-US" sz="2000" b="0" i="1" smtClean="0">
                        <a:latin typeface="Cambria Math" panose="02040503050406030204" pitchFamily="18" charset="0"/>
                      </a:rPr>
                      <m:t>7728057</m:t>
                    </m:r>
                  </m:oMath>
                </a14:m>
                <a:endParaRPr lang="en-US" dirty="0"/>
              </a:p>
              <a:p>
                <a:pPr lvl="1"/>
                <a:endParaRPr lang="en-US" sz="1100" dirty="0"/>
              </a:p>
              <a:p>
                <a:r>
                  <a:rPr lang="en-US" dirty="0"/>
                  <a:t>Mixture Control limit</a:t>
                </a:r>
              </a:p>
              <a:p>
                <a:pPr lvl="1"/>
                <a14:m>
                  <m:oMath xmlns:m="http://schemas.openxmlformats.org/officeDocument/2006/math">
                    <m:r>
                      <a:rPr lang="en-US" i="1">
                        <a:latin typeface="Cambria Math" panose="02040503050406030204" pitchFamily="18" charset="0"/>
                      </a:rPr>
                      <m:t>𝐶𝐿</m:t>
                    </m:r>
                    <m:r>
                      <a:rPr lang="en-US" i="1">
                        <a:latin typeface="Cambria Math" panose="02040503050406030204" pitchFamily="18" charset="0"/>
                      </a:rPr>
                      <m:t>=1+0.07728057</m:t>
                    </m:r>
                  </m:oMath>
                </a14:m>
                <a:endParaRPr lang="en-US" dirty="0"/>
              </a:p>
              <a:p>
                <a:pPr lvl="1"/>
                <a14:m>
                  <m:oMath xmlns:m="http://schemas.openxmlformats.org/officeDocument/2006/math">
                    <m:r>
                      <a:rPr lang="en-US" i="1">
                        <a:latin typeface="Cambria Math" panose="02040503050406030204" pitchFamily="18" charset="0"/>
                      </a:rPr>
                      <m:t>𝐶𝐿</m:t>
                    </m:r>
                    <m:r>
                      <a:rPr lang="en-US" i="1">
                        <a:latin typeface="Cambria Math" panose="02040503050406030204" pitchFamily="18" charset="0"/>
                      </a:rPr>
                      <m:t>=1.07728057</m:t>
                    </m:r>
                  </m:oMath>
                </a14:m>
                <a:endParaRPr lang="en-US" dirty="0"/>
              </a:p>
              <a:p>
                <a:endParaRPr lang="en-US" sz="1200" dirty="0"/>
              </a:p>
              <a:p>
                <a:r>
                  <a:rPr lang="en-US" dirty="0" err="1"/>
                  <a:t>Em</a:t>
                </a:r>
                <a:r>
                  <a:rPr lang="en-US" dirty="0"/>
                  <a:t> = 1.08</a:t>
                </a:r>
              </a:p>
              <a:p>
                <a:r>
                  <a:rPr lang="en-US" dirty="0"/>
                  <a:t>CL = 1.077</a:t>
                </a:r>
              </a:p>
              <a:p>
                <a:endParaRPr lang="en-US" sz="1200" dirty="0"/>
              </a:p>
              <a:p>
                <a:r>
                  <a:rPr lang="en-US" dirty="0" err="1"/>
                  <a:t>E</a:t>
                </a:r>
                <a:r>
                  <a:rPr lang="en-US" baseline="-25000" dirty="0" err="1"/>
                  <a:t>m</a:t>
                </a:r>
                <a:r>
                  <a:rPr lang="en-US" dirty="0"/>
                  <a:t> &gt; 1    &amp;     </a:t>
                </a:r>
                <a:r>
                  <a:rPr lang="en-US" dirty="0" err="1"/>
                  <a:t>E</a:t>
                </a:r>
                <a:r>
                  <a:rPr lang="en-US" baseline="-25000" dirty="0" err="1"/>
                  <a:t>m</a:t>
                </a:r>
                <a:r>
                  <a:rPr lang="en-US" dirty="0"/>
                  <a:t> &gt; CL.  </a:t>
                </a:r>
              </a:p>
              <a:p>
                <a:pPr lvl="1"/>
                <a:r>
                  <a:rPr lang="en-US" dirty="0"/>
                  <a:t>Therefore, an violation has been established.</a:t>
                </a:r>
              </a:p>
              <a:p>
                <a:endParaRPr lang="en-US" dirty="0"/>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143000"/>
                <a:ext cx="8001000" cy="4800600"/>
              </a:xfrm>
              <a:blipFill rotWithShape="0">
                <a:blip r:embed="rId3"/>
                <a:stretch>
                  <a:fillRect l="-914" t="-1398"/>
                </a:stretch>
              </a:blipFill>
            </p:spPr>
            <p:txBody>
              <a:bodyPr/>
              <a:lstStyle/>
              <a:p>
                <a:r>
                  <a:rPr lang="en-US">
                    <a:noFill/>
                  </a:rPr>
                  <a:t> </a:t>
                </a:r>
              </a:p>
            </p:txBody>
          </p:sp>
        </mc:Fallback>
      </mc:AlternateContent>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172449223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t>Physiological Effects</a:t>
            </a:r>
          </a:p>
        </p:txBody>
      </p:sp>
      <p:sp>
        <p:nvSpPr>
          <p:cNvPr id="3" name="Content Placeholder 2"/>
          <p:cNvSpPr>
            <a:spLocks noGrp="1"/>
          </p:cNvSpPr>
          <p:nvPr>
            <p:ph idx="1"/>
          </p:nvPr>
        </p:nvSpPr>
        <p:spPr/>
        <p:txBody>
          <a:bodyPr/>
          <a:lstStyle/>
          <a:p>
            <a:r>
              <a:rPr lang="en-US" dirty="0"/>
              <a:t>Teratogens</a:t>
            </a:r>
          </a:p>
          <a:p>
            <a:pPr lvl="1"/>
            <a:r>
              <a:rPr lang="en-US" dirty="0"/>
              <a:t>Agents that cause irreversible deleterious structural malformations in an embryo as a consequence of exposure of the mother during pregnancy. </a:t>
            </a:r>
          </a:p>
          <a:p>
            <a:pPr lvl="2"/>
            <a:r>
              <a:rPr lang="en-US" dirty="0"/>
              <a:t>e.g., ethylene oxide – [C</a:t>
            </a:r>
            <a:r>
              <a:rPr lang="en-US" baseline="-25000" dirty="0"/>
              <a:t>2</a:t>
            </a:r>
            <a:r>
              <a:rPr lang="en-US" dirty="0"/>
              <a:t>H</a:t>
            </a:r>
            <a:r>
              <a:rPr lang="en-US" baseline="-25000" dirty="0"/>
              <a:t>4</a:t>
            </a:r>
            <a:r>
              <a:rPr lang="en-US" dirty="0"/>
              <a:t>O]; thalidomide – [C</a:t>
            </a:r>
            <a:r>
              <a:rPr lang="en-US" baseline="-25000" dirty="0"/>
              <a:t>13</a:t>
            </a:r>
            <a:r>
              <a:rPr lang="en-US" dirty="0"/>
              <a:t>H</a:t>
            </a:r>
            <a:r>
              <a:rPr lang="en-US" baseline="-25000" dirty="0"/>
              <a:t>10</a:t>
            </a:r>
            <a:r>
              <a:rPr lang="en-US" dirty="0"/>
              <a:t>N</a:t>
            </a:r>
            <a:r>
              <a:rPr lang="en-US" baseline="-25000" dirty="0"/>
              <a:t>2</a:t>
            </a:r>
            <a:r>
              <a:rPr lang="en-US" dirty="0"/>
              <a:t>O</a:t>
            </a:r>
            <a:r>
              <a:rPr lang="en-US" baseline="-25000" dirty="0"/>
              <a:t>4</a:t>
            </a:r>
            <a:r>
              <a:rPr lang="en-US" dirty="0"/>
              <a:t>]</a:t>
            </a:r>
          </a:p>
          <a:p>
            <a:pPr lvl="1"/>
            <a:endParaRPr lang="en-US" dirty="0"/>
          </a:p>
          <a:p>
            <a:r>
              <a:rPr lang="en-US" dirty="0"/>
              <a:t>Sensitization</a:t>
            </a:r>
          </a:p>
          <a:p>
            <a:pPr lvl="1"/>
            <a:r>
              <a:rPr lang="en-US" dirty="0"/>
              <a:t>Agent that can cause an allergic response in susceptible individuals. </a:t>
            </a:r>
          </a:p>
          <a:p>
            <a:pPr lvl="2"/>
            <a:r>
              <a:rPr lang="en-US" dirty="0"/>
              <a:t>e.g., methylene </a:t>
            </a:r>
            <a:r>
              <a:rPr lang="en-US" dirty="0" err="1"/>
              <a:t>bisphenyl</a:t>
            </a:r>
            <a:r>
              <a:rPr lang="en-US" dirty="0"/>
              <a:t> isocyanate (MDI) – [C</a:t>
            </a:r>
            <a:r>
              <a:rPr lang="en-US" baseline="-25000" dirty="0"/>
              <a:t>15</a:t>
            </a:r>
            <a:r>
              <a:rPr lang="en-US" dirty="0"/>
              <a:t>H</a:t>
            </a:r>
            <a:r>
              <a:rPr lang="en-US" baseline="-25000" dirty="0"/>
              <a:t>10</a:t>
            </a:r>
            <a:r>
              <a:rPr lang="en-US" dirty="0"/>
              <a:t>N</a:t>
            </a:r>
            <a:r>
              <a:rPr lang="en-US" baseline="-25000" dirty="0"/>
              <a:t>2</a:t>
            </a:r>
            <a:r>
              <a:rPr lang="en-US" dirty="0"/>
              <a:t>O</a:t>
            </a:r>
            <a:r>
              <a:rPr lang="en-US" baseline="-25000" dirty="0"/>
              <a:t>2</a:t>
            </a:r>
            <a:r>
              <a:rPr lang="en-US" dirty="0"/>
              <a:t>]; trichloroethylene – [C</a:t>
            </a:r>
            <a:r>
              <a:rPr lang="en-US" baseline="-25000" dirty="0"/>
              <a:t>2</a:t>
            </a:r>
            <a:r>
              <a:rPr lang="en-US" dirty="0"/>
              <a:t>HCl</a:t>
            </a:r>
            <a:r>
              <a:rPr lang="en-US" baseline="-25000" dirty="0"/>
              <a:t>3</a:t>
            </a:r>
            <a:r>
              <a:rPr lang="en-US" dirty="0"/>
              <a:t>]</a:t>
            </a:r>
            <a:endParaRPr lang="en-US" sz="2800" dirty="0"/>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3463617891"/>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Equations</a:t>
            </a:r>
          </a:p>
        </p:txBody>
      </p:sp>
      <p:sp>
        <p:nvSpPr>
          <p:cNvPr id="3" name="Content Placeholder 2"/>
          <p:cNvSpPr>
            <a:spLocks noGrp="1"/>
          </p:cNvSpPr>
          <p:nvPr>
            <p:ph idx="1"/>
          </p:nvPr>
        </p:nvSpPr>
        <p:spPr/>
        <p:txBody>
          <a:bodyPr/>
          <a:lstStyle/>
          <a:p>
            <a:r>
              <a:rPr lang="en-US" dirty="0"/>
              <a:t>Field Sampling Worksheet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905000"/>
            <a:ext cx="5715000" cy="3608746"/>
          </a:xfrm>
          <a:prstGeom prst="rect">
            <a:avLst/>
          </a:prstGeom>
        </p:spPr>
      </p:pic>
      <p:sp>
        <p:nvSpPr>
          <p:cNvPr id="4" name="TextBox 3"/>
          <p:cNvSpPr txBox="1"/>
          <p:nvPr/>
        </p:nvSpPr>
        <p:spPr>
          <a:xfrm>
            <a:off x="1866900" y="2133600"/>
            <a:ext cx="4876800" cy="400110"/>
          </a:xfrm>
          <a:prstGeom prst="rect">
            <a:avLst/>
          </a:prstGeom>
          <a:noFill/>
        </p:spPr>
        <p:txBody>
          <a:bodyPr wrap="square" rtlCol="0">
            <a:spAutoFit/>
          </a:bodyPr>
          <a:lstStyle/>
          <a:p>
            <a:r>
              <a:rPr lang="en-US" sz="2000" u="none" dirty="0">
                <a:latin typeface="+mn-lt"/>
              </a:rPr>
              <a:t>Recorded observations</a:t>
            </a:r>
          </a:p>
        </p:txBody>
      </p:sp>
      <p:sp>
        <p:nvSpPr>
          <p:cNvPr id="6" name="TextBox 5"/>
          <p:cNvSpPr txBox="1"/>
          <p:nvPr/>
        </p:nvSpPr>
        <p:spPr>
          <a:xfrm>
            <a:off x="2057400" y="2667000"/>
            <a:ext cx="5105400" cy="707886"/>
          </a:xfrm>
          <a:prstGeom prst="rect">
            <a:avLst/>
          </a:prstGeom>
          <a:noFill/>
        </p:spPr>
        <p:txBody>
          <a:bodyPr wrap="square" rtlCol="0">
            <a:spAutoFit/>
          </a:bodyPr>
          <a:lstStyle/>
          <a:p>
            <a:r>
              <a:rPr lang="en-US" sz="2000" u="none" dirty="0">
                <a:latin typeface="+mn-lt"/>
              </a:rPr>
              <a:t>Recommended to include your calculations in this area as well</a:t>
            </a:r>
          </a:p>
        </p:txBody>
      </p:sp>
      <mc:AlternateContent xmlns:mc="http://schemas.openxmlformats.org/markup-compatibility/2006" xmlns:a14="http://schemas.microsoft.com/office/drawing/2010/main">
        <mc:Choice Requires="a14">
          <p:sp>
            <p:nvSpPr>
              <p:cNvPr id="7" name="TextBox 6"/>
              <p:cNvSpPr txBox="1"/>
              <p:nvPr/>
            </p:nvSpPr>
            <p:spPr>
              <a:xfrm>
                <a:off x="2057400" y="3374886"/>
                <a:ext cx="5257800" cy="2582758"/>
              </a:xfrm>
              <a:prstGeom prst="rect">
                <a:avLst/>
              </a:prstGeom>
              <a:noFill/>
            </p:spPr>
            <p:txBody>
              <a:bodyPr wrap="square" rtlCol="0">
                <a:spAutoFit/>
              </a:bodyPr>
              <a:lstStyle/>
              <a:p>
                <a:pPr lvl="1"/>
                <a:r>
                  <a:rPr lang="en-US" sz="1200" u="none" dirty="0">
                    <a:latin typeface="+mn-lt"/>
                  </a:rPr>
                  <a:t>TWA</a:t>
                </a:r>
              </a:p>
              <a:p>
                <a:pPr lvl="2"/>
                <a14:m>
                  <m:oMathPara xmlns:m="http://schemas.openxmlformats.org/officeDocument/2006/math">
                    <m:oMathParaPr>
                      <m:jc m:val="centerGroup"/>
                    </m:oMathParaPr>
                    <m:oMath xmlns:m="http://schemas.openxmlformats.org/officeDocument/2006/math">
                      <m:r>
                        <a:rPr lang="en-US" sz="1200" i="1" u="none">
                          <a:latin typeface="Cambria Math" panose="02040503050406030204" pitchFamily="18" charset="0"/>
                        </a:rPr>
                        <m:t>𝑇𝑊𝐴</m:t>
                      </m:r>
                      <m:r>
                        <a:rPr lang="en-US" sz="1200" i="1" u="none">
                          <a:latin typeface="Cambria Math" panose="02040503050406030204" pitchFamily="18" charset="0"/>
                        </a:rPr>
                        <m:t>= </m:t>
                      </m:r>
                      <m:f>
                        <m:fPr>
                          <m:ctrlPr>
                            <a:rPr lang="en-US" sz="1200" i="1" u="none">
                              <a:latin typeface="Cambria Math" panose="02040503050406030204" pitchFamily="18" charset="0"/>
                            </a:rPr>
                          </m:ctrlPr>
                        </m:fPr>
                        <m:num>
                          <m:d>
                            <m:dPr>
                              <m:ctrlPr>
                                <a:rPr lang="en-US" sz="1200" i="1" u="none">
                                  <a:latin typeface="Cambria Math" panose="02040503050406030204" pitchFamily="18" charset="0"/>
                                </a:rPr>
                              </m:ctrlPr>
                            </m:dPr>
                            <m:e>
                              <m:r>
                                <a:rPr lang="en-US" sz="1200" i="1" u="none">
                                  <a:latin typeface="Cambria Math" panose="02040503050406030204" pitchFamily="18" charset="0"/>
                                </a:rPr>
                                <m:t>2.9 </m:t>
                              </m:r>
                              <m:r>
                                <a:rPr lang="en-US" sz="1200" i="1" u="none">
                                  <a:latin typeface="Cambria Math" panose="02040503050406030204" pitchFamily="18" charset="0"/>
                                </a:rPr>
                                <m:t>𝑝𝑝𝑚</m:t>
                              </m:r>
                              <m:r>
                                <a:rPr lang="en-US" sz="1200" i="1" u="none">
                                  <a:latin typeface="Cambria Math" panose="02040503050406030204" pitchFamily="18" charset="0"/>
                                </a:rPr>
                                <m:t> </m:t>
                              </m:r>
                              <m:r>
                                <a:rPr lang="en-US" sz="1200" i="1" u="none">
                                  <a:latin typeface="Cambria Math" panose="02040503050406030204" pitchFamily="18" charset="0"/>
                                </a:rPr>
                                <m:t>𝑥</m:t>
                              </m:r>
                              <m:r>
                                <a:rPr lang="en-US" sz="1200" i="1" u="none">
                                  <a:latin typeface="Cambria Math" panose="02040503050406030204" pitchFamily="18" charset="0"/>
                                </a:rPr>
                                <m:t> 4 </m:t>
                              </m:r>
                              <m:r>
                                <a:rPr lang="en-US" sz="1200" i="1" u="none">
                                  <a:latin typeface="Cambria Math" panose="02040503050406030204" pitchFamily="18" charset="0"/>
                                </a:rPr>
                                <m:t>h𝑜𝑢𝑟𝑠</m:t>
                              </m:r>
                            </m:e>
                          </m:d>
                          <m:r>
                            <a:rPr lang="en-US" sz="1200" i="1" u="none">
                              <a:latin typeface="Cambria Math" panose="02040503050406030204" pitchFamily="18" charset="0"/>
                            </a:rPr>
                            <m:t>+(3.5 </m:t>
                          </m:r>
                          <m:r>
                            <a:rPr lang="en-US" sz="1200" i="1" u="none">
                              <a:latin typeface="Cambria Math" panose="02040503050406030204" pitchFamily="18" charset="0"/>
                            </a:rPr>
                            <m:t>𝑝𝑝𝑚</m:t>
                          </m:r>
                          <m:r>
                            <a:rPr lang="en-US" sz="1200" i="1" u="none">
                              <a:latin typeface="Cambria Math" panose="02040503050406030204" pitchFamily="18" charset="0"/>
                            </a:rPr>
                            <m:t> </m:t>
                          </m:r>
                          <m:r>
                            <a:rPr lang="en-US" sz="1200" i="1" u="none">
                              <a:latin typeface="Cambria Math" panose="02040503050406030204" pitchFamily="18" charset="0"/>
                            </a:rPr>
                            <m:t>𝑥</m:t>
                          </m:r>
                          <m:r>
                            <a:rPr lang="en-US" sz="1200" i="1" u="none">
                              <a:latin typeface="Cambria Math" panose="02040503050406030204" pitchFamily="18" charset="0"/>
                            </a:rPr>
                            <m:t> 4 </m:t>
                          </m:r>
                          <m:r>
                            <a:rPr lang="en-US" sz="1200" i="1" u="none">
                              <a:latin typeface="Cambria Math" panose="02040503050406030204" pitchFamily="18" charset="0"/>
                            </a:rPr>
                            <m:t>h𝑜𝑢𝑟𝑠</m:t>
                          </m:r>
                        </m:num>
                        <m:den>
                          <m:r>
                            <a:rPr lang="en-US" sz="1200" i="1" u="none">
                              <a:latin typeface="Cambria Math" panose="02040503050406030204" pitchFamily="18" charset="0"/>
                            </a:rPr>
                            <m:t>8 </m:t>
                          </m:r>
                          <m:r>
                            <a:rPr lang="en-US" sz="1200" i="1" u="none">
                              <a:latin typeface="Cambria Math" panose="02040503050406030204" pitchFamily="18" charset="0"/>
                            </a:rPr>
                            <m:t>h𝑜𝑢𝑟𝑠</m:t>
                          </m:r>
                        </m:den>
                      </m:f>
                    </m:oMath>
                  </m:oMathPara>
                </a14:m>
                <a:endParaRPr lang="en-US" sz="1200" u="none" dirty="0">
                  <a:latin typeface="+mn-lt"/>
                </a:endParaRPr>
              </a:p>
              <a:p>
                <a:pPr lvl="2"/>
                <a:endParaRPr lang="en-US" sz="1200" i="1" u="none" dirty="0">
                  <a:latin typeface="+mn-lt"/>
                </a:endParaRPr>
              </a:p>
              <a:p>
                <a:pPr lvl="2"/>
                <a14:m>
                  <m:oMathPara xmlns:m="http://schemas.openxmlformats.org/officeDocument/2006/math">
                    <m:oMathParaPr>
                      <m:jc m:val="centerGroup"/>
                    </m:oMathParaPr>
                    <m:oMath xmlns:m="http://schemas.openxmlformats.org/officeDocument/2006/math">
                      <m:r>
                        <a:rPr lang="en-US" sz="1200" i="1" u="none">
                          <a:latin typeface="Cambria Math" panose="02040503050406030204" pitchFamily="18" charset="0"/>
                        </a:rPr>
                        <m:t>𝑇𝑊𝐴</m:t>
                      </m:r>
                      <m:r>
                        <a:rPr lang="en-US" sz="1200" i="1" u="none">
                          <a:latin typeface="Cambria Math" panose="02040503050406030204" pitchFamily="18" charset="0"/>
                        </a:rPr>
                        <m:t>=3.2 </m:t>
                      </m:r>
                      <m:r>
                        <a:rPr lang="en-US" sz="1200" i="1" u="none">
                          <a:latin typeface="Cambria Math" panose="02040503050406030204" pitchFamily="18" charset="0"/>
                        </a:rPr>
                        <m:t>𝑝𝑝𝑚</m:t>
                      </m:r>
                    </m:oMath>
                  </m:oMathPara>
                </a14:m>
                <a:endParaRPr lang="en-US" sz="1200" u="none" dirty="0">
                  <a:latin typeface="+mn-lt"/>
                </a:endParaRPr>
              </a:p>
              <a:p>
                <a:pPr lvl="1"/>
                <a:endParaRPr lang="en-US" sz="1000" u="none" dirty="0">
                  <a:latin typeface="+mn-lt"/>
                </a:endParaRPr>
              </a:p>
              <a:p>
                <a:pPr lvl="1"/>
                <a:r>
                  <a:rPr lang="en-US" sz="1200" u="none" dirty="0">
                    <a:latin typeface="+mn-lt"/>
                  </a:rPr>
                  <a:t>Severity</a:t>
                </a:r>
                <a:endParaRPr lang="en-US" sz="1800" u="none" dirty="0">
                  <a:latin typeface="+mn-lt"/>
                </a:endParaRPr>
              </a:p>
              <a:p>
                <a:pPr lvl="2"/>
                <a14:m>
                  <m:oMathPara xmlns:m="http://schemas.openxmlformats.org/officeDocument/2006/math">
                    <m:oMathParaPr>
                      <m:jc m:val="centerGroup"/>
                    </m:oMathParaPr>
                    <m:oMath xmlns:m="http://schemas.openxmlformats.org/officeDocument/2006/math">
                      <m:r>
                        <a:rPr lang="en-US" sz="1200" i="1" u="none">
                          <a:latin typeface="Cambria Math" panose="02040503050406030204" pitchFamily="18" charset="0"/>
                        </a:rPr>
                        <m:t>𝑌</m:t>
                      </m:r>
                      <m:r>
                        <a:rPr lang="en-US" sz="1200" i="1" u="none">
                          <a:latin typeface="Cambria Math" panose="02040503050406030204" pitchFamily="18" charset="0"/>
                        </a:rPr>
                        <m:t>= </m:t>
                      </m:r>
                      <m:f>
                        <m:fPr>
                          <m:ctrlPr>
                            <a:rPr lang="en-US" sz="1200" i="1" u="none">
                              <a:latin typeface="Cambria Math" panose="02040503050406030204" pitchFamily="18" charset="0"/>
                            </a:rPr>
                          </m:ctrlPr>
                        </m:fPr>
                        <m:num>
                          <m:r>
                            <a:rPr lang="en-US" sz="1200" i="1" u="none">
                              <a:latin typeface="Cambria Math" panose="02040503050406030204" pitchFamily="18" charset="0"/>
                            </a:rPr>
                            <m:t>3.2</m:t>
                          </m:r>
                        </m:num>
                        <m:den>
                          <m:r>
                            <a:rPr lang="en-US" sz="1200" i="1" u="none">
                              <a:latin typeface="Cambria Math" panose="02040503050406030204" pitchFamily="18" charset="0"/>
                            </a:rPr>
                            <m:t>10</m:t>
                          </m:r>
                        </m:den>
                      </m:f>
                    </m:oMath>
                  </m:oMathPara>
                </a14:m>
                <a:endParaRPr lang="en-US" sz="1200" u="none" dirty="0">
                  <a:latin typeface="+mn-lt"/>
                </a:endParaRPr>
              </a:p>
              <a:p>
                <a:pPr lvl="2"/>
                <a:endParaRPr lang="en-US" sz="1000" u="none" dirty="0">
                  <a:latin typeface="+mn-lt"/>
                </a:endParaRPr>
              </a:p>
              <a:p>
                <a:pPr lvl="2"/>
                <a14:m>
                  <m:oMathPara xmlns:m="http://schemas.openxmlformats.org/officeDocument/2006/math">
                    <m:oMathParaPr>
                      <m:jc m:val="centerGroup"/>
                    </m:oMathParaPr>
                    <m:oMath xmlns:m="http://schemas.openxmlformats.org/officeDocument/2006/math">
                      <m:r>
                        <a:rPr lang="en-US" sz="1200" i="1" u="none">
                          <a:latin typeface="Cambria Math" panose="02040503050406030204" pitchFamily="18" charset="0"/>
                        </a:rPr>
                        <m:t>𝑌</m:t>
                      </m:r>
                      <m:r>
                        <a:rPr lang="en-US" sz="1200" i="1" u="none">
                          <a:latin typeface="Cambria Math" panose="02040503050406030204" pitchFamily="18" charset="0"/>
                        </a:rPr>
                        <m:t>=0.32</m:t>
                      </m:r>
                    </m:oMath>
                  </m:oMathPara>
                </a14:m>
                <a:endParaRPr lang="en-US" sz="1000" u="none" dirty="0">
                  <a:latin typeface="+mn-lt"/>
                </a:endParaRPr>
              </a:p>
              <a:p>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2057400" y="3374886"/>
                <a:ext cx="5257800" cy="2582758"/>
              </a:xfrm>
              <a:prstGeom prst="rect">
                <a:avLst/>
              </a:prstGeom>
              <a:blipFill rotWithShape="0">
                <a:blip r:embed="rId4"/>
                <a:stretch>
                  <a:fillRect t="-473"/>
                </a:stretch>
              </a:blipFill>
            </p:spPr>
            <p:txBody>
              <a:bodyPr/>
              <a:lstStyle/>
              <a:p>
                <a:r>
                  <a:rPr lang="en-US">
                    <a:noFill/>
                  </a:rPr>
                  <a:t> </a:t>
                </a:r>
              </a:p>
            </p:txBody>
          </p:sp>
        </mc:Fallback>
      </mc:AlternateContent>
    </p:spTree>
    <p:extLst>
      <p:ext uri="{BB962C8B-B14F-4D97-AF65-F5344CB8AC3E}">
        <p14:creationId xmlns:p14="http://schemas.microsoft.com/office/powerpoint/2010/main" val="3478913650"/>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60600" y="2557814"/>
            <a:ext cx="6235700" cy="1437573"/>
          </a:xfrm>
        </p:spPr>
        <p:txBody>
          <a:bodyPr/>
          <a:lstStyle/>
          <a:p>
            <a:r>
              <a:rPr lang="en-US" dirty="0"/>
              <a:t>Evaluation of Sampling Results</a:t>
            </a:r>
          </a:p>
        </p:txBody>
      </p:sp>
      <p:sp>
        <p:nvSpPr>
          <p:cNvPr id="3" name="Subtitle 2"/>
          <p:cNvSpPr>
            <a:spLocks noGrp="1"/>
          </p:cNvSpPr>
          <p:nvPr>
            <p:ph type="subTitle" sz="quarter" idx="1"/>
          </p:nvPr>
        </p:nvSpPr>
        <p:spPr>
          <a:xfrm>
            <a:off x="2805430" y="4026502"/>
            <a:ext cx="5721350" cy="509588"/>
          </a:xfrm>
        </p:spPr>
        <p:txBody>
          <a:bodyPr/>
          <a:lstStyle/>
          <a:p>
            <a:r>
              <a:rPr lang="en-US" dirty="0"/>
              <a:t>Wipe Samples</a:t>
            </a:r>
          </a:p>
        </p:txBody>
      </p:sp>
    </p:spTree>
    <p:extLst>
      <p:ext uri="{BB962C8B-B14F-4D97-AF65-F5344CB8AC3E}">
        <p14:creationId xmlns:p14="http://schemas.microsoft.com/office/powerpoint/2010/main" val="872633728"/>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7CA9-C4FD-45A1-91D1-682C68F914D9}"/>
              </a:ext>
            </a:extLst>
          </p:cNvPr>
          <p:cNvSpPr>
            <a:spLocks noGrp="1"/>
          </p:cNvSpPr>
          <p:nvPr>
            <p:ph type="title"/>
          </p:nvPr>
        </p:nvSpPr>
        <p:spPr/>
        <p:txBody>
          <a:bodyPr/>
          <a:lstStyle/>
          <a:p>
            <a:r>
              <a:rPr lang="en-US" dirty="0"/>
              <a:t>Wipe Results</a:t>
            </a:r>
          </a:p>
        </p:txBody>
      </p:sp>
      <p:sp>
        <p:nvSpPr>
          <p:cNvPr id="3" name="Content Placeholder 2">
            <a:extLst>
              <a:ext uri="{FF2B5EF4-FFF2-40B4-BE49-F238E27FC236}">
                <a16:creationId xmlns:a16="http://schemas.microsoft.com/office/drawing/2014/main" id="{5C3A3566-7DE9-41E5-9550-A8D26F055E73}"/>
              </a:ext>
            </a:extLst>
          </p:cNvPr>
          <p:cNvSpPr>
            <a:spLocks noGrp="1"/>
          </p:cNvSpPr>
          <p:nvPr>
            <p:ph idx="1"/>
          </p:nvPr>
        </p:nvSpPr>
        <p:spPr/>
        <p:txBody>
          <a:bodyPr/>
          <a:lstStyle/>
          <a:p>
            <a:r>
              <a:rPr lang="en-US" dirty="0"/>
              <a:t>OSHA does not have standards setting limits for surface contamination.</a:t>
            </a:r>
          </a:p>
          <a:p>
            <a:endParaRPr lang="en-US" sz="800" dirty="0"/>
          </a:p>
          <a:p>
            <a:pPr lvl="1"/>
            <a:r>
              <a:rPr lang="en-US" dirty="0"/>
              <a:t>Standard with housekeeping sections</a:t>
            </a:r>
          </a:p>
          <a:p>
            <a:pPr lvl="2"/>
            <a:r>
              <a:rPr lang="en-US" dirty="0"/>
              <a:t>Inorganic arsenic – §1910.1018 </a:t>
            </a:r>
          </a:p>
          <a:p>
            <a:pPr lvl="2"/>
            <a:r>
              <a:rPr lang="en-US" dirty="0"/>
              <a:t>Beryllium – §1910.1024</a:t>
            </a:r>
          </a:p>
          <a:p>
            <a:pPr lvl="2"/>
            <a:r>
              <a:rPr lang="en-US" dirty="0"/>
              <a:t>Lead – §1910.1025 &amp; §1926.62</a:t>
            </a:r>
          </a:p>
          <a:p>
            <a:pPr lvl="2"/>
            <a:r>
              <a:rPr lang="en-US" dirty="0"/>
              <a:t>Chromium (VI) – §1910.1026 &amp; §1926.1126</a:t>
            </a:r>
          </a:p>
          <a:p>
            <a:pPr lvl="2"/>
            <a:r>
              <a:rPr lang="en-US" dirty="0"/>
              <a:t>Cadmium – §1910.1027 &amp; §1926.1127</a:t>
            </a:r>
          </a:p>
          <a:p>
            <a:pPr lvl="2"/>
            <a:r>
              <a:rPr lang="en-US" dirty="0"/>
              <a:t>Etc.</a:t>
            </a:r>
          </a:p>
          <a:p>
            <a:pPr lvl="1"/>
            <a:endParaRPr lang="en-US" sz="800" dirty="0"/>
          </a:p>
          <a:p>
            <a:pPr lvl="3"/>
            <a:r>
              <a:rPr lang="en-US" dirty="0"/>
              <a:t>All use that same language “as free as practicable”.</a:t>
            </a:r>
          </a:p>
          <a:p>
            <a:pPr lvl="2"/>
            <a:endParaRPr lang="en-US" dirty="0"/>
          </a:p>
          <a:p>
            <a:pPr lvl="2"/>
            <a:endParaRPr lang="en-US" dirty="0"/>
          </a:p>
          <a:p>
            <a:pPr marL="0" indent="0">
              <a:buNone/>
            </a:pPr>
            <a:endParaRPr lang="en-US" dirty="0"/>
          </a:p>
          <a:p>
            <a:endParaRPr lang="en-US" dirty="0"/>
          </a:p>
        </p:txBody>
      </p:sp>
      <p:sp>
        <p:nvSpPr>
          <p:cNvPr id="4" name="Content Placeholder 3">
            <a:extLst>
              <a:ext uri="{FF2B5EF4-FFF2-40B4-BE49-F238E27FC236}">
                <a16:creationId xmlns:a16="http://schemas.microsoft.com/office/drawing/2014/main" id="{8E8995E8-41DD-4F63-BCDD-9C901F86EFAA}"/>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3736794109"/>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4C29-25EC-476C-B4C3-EB9DAC3BECB6}"/>
              </a:ext>
            </a:extLst>
          </p:cNvPr>
          <p:cNvSpPr>
            <a:spLocks noGrp="1"/>
          </p:cNvSpPr>
          <p:nvPr>
            <p:ph type="title"/>
          </p:nvPr>
        </p:nvSpPr>
        <p:spPr/>
        <p:txBody>
          <a:bodyPr/>
          <a:lstStyle/>
          <a:p>
            <a:r>
              <a:rPr lang="en-US" dirty="0"/>
              <a:t>Wipe Results</a:t>
            </a:r>
          </a:p>
        </p:txBody>
      </p:sp>
      <p:pic>
        <p:nvPicPr>
          <p:cNvPr id="6" name="Content Placeholder 5">
            <a:extLst>
              <a:ext uri="{FF2B5EF4-FFF2-40B4-BE49-F238E27FC236}">
                <a16:creationId xmlns:a16="http://schemas.microsoft.com/office/drawing/2014/main" id="{CBFA8910-335C-4F48-84B3-909BD1FDDB1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95926" y="1219200"/>
            <a:ext cx="4828347" cy="4724400"/>
          </a:xfrm>
        </p:spPr>
      </p:pic>
      <p:pic>
        <p:nvPicPr>
          <p:cNvPr id="8" name="Picture 7">
            <a:extLst>
              <a:ext uri="{FF2B5EF4-FFF2-40B4-BE49-F238E27FC236}">
                <a16:creationId xmlns:a16="http://schemas.microsoft.com/office/drawing/2014/main" id="{ED00AD4D-FDA4-4CBC-9BB0-EAC7B853F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743200"/>
            <a:ext cx="7924800" cy="906887"/>
          </a:xfrm>
          <a:prstGeom prst="rect">
            <a:avLst/>
          </a:prstGeom>
        </p:spPr>
      </p:pic>
    </p:spTree>
    <p:extLst>
      <p:ext uri="{BB962C8B-B14F-4D97-AF65-F5344CB8AC3E}">
        <p14:creationId xmlns:p14="http://schemas.microsoft.com/office/powerpoint/2010/main" val="1081978719"/>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4506A-D255-41CE-9785-409A5F5E4BCE}"/>
              </a:ext>
            </a:extLst>
          </p:cNvPr>
          <p:cNvSpPr>
            <a:spLocks noGrp="1"/>
          </p:cNvSpPr>
          <p:nvPr>
            <p:ph type="title"/>
          </p:nvPr>
        </p:nvSpPr>
        <p:spPr/>
        <p:txBody>
          <a:bodyPr/>
          <a:lstStyle/>
          <a:p>
            <a:r>
              <a:rPr lang="en-US" dirty="0"/>
              <a:t>Understanding Wipe Results</a:t>
            </a:r>
          </a:p>
        </p:txBody>
      </p:sp>
      <p:sp>
        <p:nvSpPr>
          <p:cNvPr id="3" name="Content Placeholder 2">
            <a:extLst>
              <a:ext uri="{FF2B5EF4-FFF2-40B4-BE49-F238E27FC236}">
                <a16:creationId xmlns:a16="http://schemas.microsoft.com/office/drawing/2014/main" id="{2DA4EC85-F766-412E-A61D-BA8540699A29}"/>
              </a:ext>
            </a:extLst>
          </p:cNvPr>
          <p:cNvSpPr>
            <a:spLocks noGrp="1"/>
          </p:cNvSpPr>
          <p:nvPr>
            <p:ph idx="1"/>
          </p:nvPr>
        </p:nvSpPr>
        <p:spPr/>
        <p:txBody>
          <a:bodyPr/>
          <a:lstStyle/>
          <a:p>
            <a:r>
              <a:rPr lang="en-US" dirty="0"/>
              <a:t>Lead Wipe</a:t>
            </a:r>
          </a:p>
          <a:p>
            <a:endParaRPr lang="en-US" sz="800" dirty="0"/>
          </a:p>
          <a:p>
            <a:pPr lvl="1"/>
            <a:r>
              <a:rPr lang="en-US" dirty="0"/>
              <a:t>Concentration</a:t>
            </a:r>
          </a:p>
          <a:p>
            <a:pPr lvl="1"/>
            <a:endParaRPr lang="en-US" sz="800" dirty="0"/>
          </a:p>
          <a:p>
            <a:pPr lvl="2"/>
            <a:r>
              <a:rPr lang="en-US" dirty="0"/>
              <a:t>0.0273 µg/cm</a:t>
            </a:r>
            <a:r>
              <a:rPr lang="en-US" baseline="30000" dirty="0"/>
              <a:t>2</a:t>
            </a:r>
            <a:r>
              <a:rPr lang="en-US" dirty="0"/>
              <a:t> </a:t>
            </a:r>
            <a:r>
              <a:rPr lang="en-US" baseline="30000" dirty="0"/>
              <a:t> </a:t>
            </a:r>
          </a:p>
          <a:p>
            <a:endParaRPr lang="en-US" sz="800" dirty="0"/>
          </a:p>
          <a:p>
            <a:pPr lvl="2"/>
            <a:endParaRPr lang="en-US" sz="800" dirty="0"/>
          </a:p>
          <a:p>
            <a:pPr lvl="2"/>
            <a:endParaRPr lang="en-US" sz="800" dirty="0"/>
          </a:p>
          <a:p>
            <a:pPr lvl="2"/>
            <a:endParaRPr lang="en-US" sz="800" dirty="0"/>
          </a:p>
          <a:p>
            <a:r>
              <a:rPr lang="en-US" dirty="0"/>
              <a:t>Does this concentration constitute a violation of the standard?</a:t>
            </a:r>
          </a:p>
          <a:p>
            <a:endParaRPr lang="en-US" sz="800" dirty="0"/>
          </a:p>
          <a:p>
            <a:pPr marL="0" indent="0">
              <a:buNone/>
            </a:pPr>
            <a:endParaRPr lang="en-US" dirty="0"/>
          </a:p>
          <a:p>
            <a:pPr marL="0" indent="0">
              <a:buNone/>
            </a:pPr>
            <a:endParaRPr lang="en-US" dirty="0"/>
          </a:p>
          <a:p>
            <a:endParaRPr lang="en-US" dirty="0"/>
          </a:p>
        </p:txBody>
      </p:sp>
      <p:sp>
        <p:nvSpPr>
          <p:cNvPr id="4" name="Content Placeholder 3">
            <a:extLst>
              <a:ext uri="{FF2B5EF4-FFF2-40B4-BE49-F238E27FC236}">
                <a16:creationId xmlns:a16="http://schemas.microsoft.com/office/drawing/2014/main" id="{620AFA17-5C79-42A3-AD10-6BBB46124FFA}"/>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1316308951"/>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60600" y="2557814"/>
            <a:ext cx="6235700" cy="1437573"/>
          </a:xfrm>
        </p:spPr>
        <p:txBody>
          <a:bodyPr/>
          <a:lstStyle/>
          <a:p>
            <a:r>
              <a:rPr lang="en-US" dirty="0"/>
              <a:t>Evaluation of Sampling Results</a:t>
            </a:r>
          </a:p>
        </p:txBody>
      </p:sp>
      <p:sp>
        <p:nvSpPr>
          <p:cNvPr id="3" name="Subtitle 2"/>
          <p:cNvSpPr>
            <a:spLocks noGrp="1"/>
          </p:cNvSpPr>
          <p:nvPr>
            <p:ph type="subTitle" sz="quarter" idx="1"/>
          </p:nvPr>
        </p:nvSpPr>
        <p:spPr>
          <a:xfrm>
            <a:off x="2805430" y="4024175"/>
            <a:ext cx="5721350" cy="514243"/>
          </a:xfrm>
        </p:spPr>
        <p:txBody>
          <a:bodyPr/>
          <a:lstStyle/>
          <a:p>
            <a:r>
              <a:rPr lang="en-US" dirty="0"/>
              <a:t>Bulk Samples</a:t>
            </a:r>
          </a:p>
        </p:txBody>
      </p:sp>
    </p:spTree>
    <p:extLst>
      <p:ext uri="{BB962C8B-B14F-4D97-AF65-F5344CB8AC3E}">
        <p14:creationId xmlns:p14="http://schemas.microsoft.com/office/powerpoint/2010/main" val="2152731948"/>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8EBF-6F6E-45DA-97A3-CDA92CB3BA15}"/>
              </a:ext>
            </a:extLst>
          </p:cNvPr>
          <p:cNvSpPr>
            <a:spLocks noGrp="1"/>
          </p:cNvSpPr>
          <p:nvPr>
            <p:ph type="title"/>
          </p:nvPr>
        </p:nvSpPr>
        <p:spPr/>
        <p:txBody>
          <a:bodyPr/>
          <a:lstStyle/>
          <a:p>
            <a:r>
              <a:rPr lang="en-US" dirty="0"/>
              <a:t>Bulk Sample - Identification</a:t>
            </a:r>
          </a:p>
        </p:txBody>
      </p:sp>
      <p:pic>
        <p:nvPicPr>
          <p:cNvPr id="6" name="Content Placeholder 5">
            <a:extLst>
              <a:ext uri="{FF2B5EF4-FFF2-40B4-BE49-F238E27FC236}">
                <a16:creationId xmlns:a16="http://schemas.microsoft.com/office/drawing/2014/main" id="{B87E15D9-1DDC-438A-8E85-BF15D3FF268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410" y="1219200"/>
            <a:ext cx="6019380" cy="4724400"/>
          </a:xfrm>
        </p:spPr>
      </p:pic>
    </p:spTree>
    <p:extLst>
      <p:ext uri="{BB962C8B-B14F-4D97-AF65-F5344CB8AC3E}">
        <p14:creationId xmlns:p14="http://schemas.microsoft.com/office/powerpoint/2010/main" val="2851973325"/>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A8F5A7E-14E6-435E-A23A-956C858F4D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8087" y="1173480"/>
            <a:ext cx="3683913" cy="4800600"/>
          </a:xfrm>
        </p:spPr>
      </p:pic>
      <p:pic>
        <p:nvPicPr>
          <p:cNvPr id="7" name="Content Placeholder 6">
            <a:extLst>
              <a:ext uri="{FF2B5EF4-FFF2-40B4-BE49-F238E27FC236}">
                <a16:creationId xmlns:a16="http://schemas.microsoft.com/office/drawing/2014/main" id="{8958758E-9307-4079-A406-F28170408718}"/>
              </a:ext>
            </a:extLst>
          </p:cNvPr>
          <p:cNvPicPr>
            <a:picLocks noGrp="1" noChangeAspect="1"/>
          </p:cNvPicPr>
          <p:nvPr>
            <p:ph sz="quarter" idx="10"/>
          </p:nvPr>
        </p:nvPicPr>
        <p:blipFill>
          <a:blip r:embed="rId4"/>
          <a:stretch>
            <a:fillRect/>
          </a:stretch>
        </p:blipFill>
        <p:spPr>
          <a:xfrm>
            <a:off x="4617720" y="1158240"/>
            <a:ext cx="3737064" cy="4800600"/>
          </a:xfrm>
          <a:prstGeom prst="rect">
            <a:avLst/>
          </a:prstGeom>
        </p:spPr>
      </p:pic>
      <p:sp>
        <p:nvSpPr>
          <p:cNvPr id="2" name="Title 1">
            <a:extLst>
              <a:ext uri="{FF2B5EF4-FFF2-40B4-BE49-F238E27FC236}">
                <a16:creationId xmlns:a16="http://schemas.microsoft.com/office/drawing/2014/main" id="{2165754E-2260-485C-82C0-B35BAE60229F}"/>
              </a:ext>
            </a:extLst>
          </p:cNvPr>
          <p:cNvSpPr>
            <a:spLocks noGrp="1"/>
          </p:cNvSpPr>
          <p:nvPr>
            <p:ph type="title"/>
          </p:nvPr>
        </p:nvSpPr>
        <p:spPr/>
        <p:txBody>
          <a:bodyPr/>
          <a:lstStyle/>
          <a:p>
            <a:r>
              <a:rPr lang="en-US" dirty="0"/>
              <a:t>Bulk Sample - Dust Results</a:t>
            </a:r>
          </a:p>
        </p:txBody>
      </p:sp>
    </p:spTree>
    <p:extLst>
      <p:ext uri="{BB962C8B-B14F-4D97-AF65-F5344CB8AC3E}">
        <p14:creationId xmlns:p14="http://schemas.microsoft.com/office/powerpoint/2010/main" val="2062716806"/>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55312-2EE4-46D4-AFAB-E2C28046F9EA}"/>
              </a:ext>
            </a:extLst>
          </p:cNvPr>
          <p:cNvSpPr>
            <a:spLocks noGrp="1"/>
          </p:cNvSpPr>
          <p:nvPr>
            <p:ph type="title"/>
          </p:nvPr>
        </p:nvSpPr>
        <p:spPr/>
        <p:txBody>
          <a:bodyPr/>
          <a:lstStyle/>
          <a:p>
            <a:r>
              <a:rPr lang="en-US" dirty="0"/>
              <a:t>Understanding Results</a:t>
            </a:r>
          </a:p>
        </p:txBody>
      </p:sp>
      <p:sp>
        <p:nvSpPr>
          <p:cNvPr id="3" name="Content Placeholder 2">
            <a:extLst>
              <a:ext uri="{FF2B5EF4-FFF2-40B4-BE49-F238E27FC236}">
                <a16:creationId xmlns:a16="http://schemas.microsoft.com/office/drawing/2014/main" id="{672DCCBB-DF8F-4B26-ADB0-AEC5F953BA1E}"/>
              </a:ext>
            </a:extLst>
          </p:cNvPr>
          <p:cNvSpPr>
            <a:spLocks noGrp="1"/>
          </p:cNvSpPr>
          <p:nvPr>
            <p:ph idx="1"/>
          </p:nvPr>
        </p:nvSpPr>
        <p:spPr/>
        <p:txBody>
          <a:bodyPr/>
          <a:lstStyle/>
          <a:p>
            <a:r>
              <a:rPr lang="en-US" sz="2400" dirty="0"/>
              <a:t>Reports may contain the following:</a:t>
            </a:r>
          </a:p>
          <a:p>
            <a:pPr lvl="1"/>
            <a:r>
              <a:rPr lang="en-US" sz="2000" dirty="0"/>
              <a:t>Percent through 40 mesh</a:t>
            </a:r>
          </a:p>
          <a:p>
            <a:pPr lvl="1"/>
            <a:r>
              <a:rPr lang="en-US" sz="2000" dirty="0"/>
              <a:t>Percent moisture content</a:t>
            </a:r>
          </a:p>
          <a:p>
            <a:pPr lvl="1"/>
            <a:r>
              <a:rPr lang="en-US" sz="2000" dirty="0"/>
              <a:t>Percent combustible material</a:t>
            </a:r>
          </a:p>
          <a:p>
            <a:pPr lvl="1"/>
            <a:r>
              <a:rPr lang="en-US" sz="2000" dirty="0"/>
              <a:t>Percent combustible dust</a:t>
            </a:r>
          </a:p>
          <a:p>
            <a:pPr lvl="1"/>
            <a:r>
              <a:rPr lang="en-US" sz="2000" dirty="0"/>
              <a:t>Metal dusts will include resistivity</a:t>
            </a:r>
          </a:p>
          <a:p>
            <a:pPr lvl="1"/>
            <a:r>
              <a:rPr lang="en-US" sz="2000" dirty="0"/>
              <a:t>Minimum explosive concentration (MEC)</a:t>
            </a:r>
          </a:p>
          <a:p>
            <a:pPr lvl="1"/>
            <a:r>
              <a:rPr lang="en-US" sz="2000" dirty="0"/>
              <a:t>Minimum ignition energy (MIE)</a:t>
            </a:r>
          </a:p>
          <a:p>
            <a:pPr lvl="1"/>
            <a:r>
              <a:rPr lang="en-US" sz="2000" dirty="0"/>
              <a:t>Class II test</a:t>
            </a:r>
          </a:p>
          <a:p>
            <a:pPr lvl="1"/>
            <a:r>
              <a:rPr lang="en-US" sz="2000" dirty="0"/>
              <a:t>Sample weight</a:t>
            </a:r>
          </a:p>
          <a:p>
            <a:pPr lvl="1"/>
            <a:r>
              <a:rPr lang="en-US" sz="2000" dirty="0"/>
              <a:t>Maximum normalized rate of pressure rise (</a:t>
            </a:r>
            <a:r>
              <a:rPr lang="en-US" sz="2000" dirty="0" err="1"/>
              <a:t>dP</a:t>
            </a:r>
            <a:r>
              <a:rPr lang="en-US" sz="2000" dirty="0"/>
              <a:t>/</a:t>
            </a:r>
            <a:r>
              <a:rPr lang="en-US" sz="2000" dirty="0" err="1"/>
              <a:t>dt</a:t>
            </a:r>
            <a:r>
              <a:rPr lang="en-US" sz="2000" dirty="0"/>
              <a:t>) – </a:t>
            </a:r>
            <a:r>
              <a:rPr lang="en-US" sz="2000" dirty="0" err="1"/>
              <a:t>Kst</a:t>
            </a:r>
            <a:r>
              <a:rPr lang="en-US" sz="2000" dirty="0"/>
              <a:t> Test</a:t>
            </a:r>
          </a:p>
          <a:p>
            <a:pPr lvl="1"/>
            <a:r>
              <a:rPr lang="en-US" sz="2000" dirty="0"/>
              <a:t>Minimum ignition temperature</a:t>
            </a:r>
          </a:p>
        </p:txBody>
      </p:sp>
      <p:sp>
        <p:nvSpPr>
          <p:cNvPr id="4" name="Content Placeholder 3">
            <a:extLst>
              <a:ext uri="{FF2B5EF4-FFF2-40B4-BE49-F238E27FC236}">
                <a16:creationId xmlns:a16="http://schemas.microsoft.com/office/drawing/2014/main" id="{66F2E2AC-285F-4579-AE7D-C1CA485A413C}"/>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2480068918"/>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E5C5E-5487-4525-AD05-7EBD1426C2AE}"/>
              </a:ext>
            </a:extLst>
          </p:cNvPr>
          <p:cNvSpPr>
            <a:spLocks noGrp="1"/>
          </p:cNvSpPr>
          <p:nvPr>
            <p:ph type="title"/>
          </p:nvPr>
        </p:nvSpPr>
        <p:spPr/>
        <p:txBody>
          <a:bodyPr/>
          <a:lstStyle/>
          <a:p>
            <a:r>
              <a:rPr lang="en-US" dirty="0"/>
              <a:t>Understanding Results</a:t>
            </a:r>
          </a:p>
        </p:txBody>
      </p:sp>
      <p:pic>
        <p:nvPicPr>
          <p:cNvPr id="6" name="Content Placeholder 5">
            <a:extLst>
              <a:ext uri="{FF2B5EF4-FFF2-40B4-BE49-F238E27FC236}">
                <a16:creationId xmlns:a16="http://schemas.microsoft.com/office/drawing/2014/main" id="{4F1BBAD3-E375-4FAE-97BE-53F997F645D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97381" y="1219200"/>
            <a:ext cx="3625438" cy="4724400"/>
          </a:xfrm>
        </p:spPr>
      </p:pic>
      <p:pic>
        <p:nvPicPr>
          <p:cNvPr id="8" name="Content Placeholder 7">
            <a:extLst>
              <a:ext uri="{FF2B5EF4-FFF2-40B4-BE49-F238E27FC236}">
                <a16:creationId xmlns:a16="http://schemas.microsoft.com/office/drawing/2014/main" id="{37E5ACF7-3742-4B0A-838F-E142B1373A3A}"/>
              </a:ext>
            </a:extLst>
          </p:cNvPr>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a:off x="1143000" y="2187188"/>
            <a:ext cx="6537009" cy="609600"/>
          </a:xfrm>
        </p:spPr>
      </p:pic>
      <p:pic>
        <p:nvPicPr>
          <p:cNvPr id="10" name="Picture 9">
            <a:extLst>
              <a:ext uri="{FF2B5EF4-FFF2-40B4-BE49-F238E27FC236}">
                <a16:creationId xmlns:a16="http://schemas.microsoft.com/office/drawing/2014/main" id="{56927132-E5BF-437D-931B-1EE6C8D3D8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2600" y="3112721"/>
            <a:ext cx="4975654" cy="1611679"/>
          </a:xfrm>
          <a:prstGeom prst="rect">
            <a:avLst/>
          </a:prstGeom>
        </p:spPr>
      </p:pic>
    </p:spTree>
    <p:extLst>
      <p:ext uri="{BB962C8B-B14F-4D97-AF65-F5344CB8AC3E}">
        <p14:creationId xmlns:p14="http://schemas.microsoft.com/office/powerpoint/2010/main" val="58818700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t>Hazard Classification</a:t>
            </a:r>
          </a:p>
        </p:txBody>
      </p:sp>
      <p:sp>
        <p:nvSpPr>
          <p:cNvPr id="3" name="Content Placeholder 2"/>
          <p:cNvSpPr>
            <a:spLocks noGrp="1"/>
          </p:cNvSpPr>
          <p:nvPr>
            <p:ph idx="1"/>
          </p:nvPr>
        </p:nvSpPr>
        <p:spPr/>
        <p:txBody>
          <a:bodyPr/>
          <a:lstStyle/>
          <a:p>
            <a:pPr marL="0" indent="0" algn="ctr">
              <a:buNone/>
            </a:pPr>
            <a:r>
              <a:rPr lang="en-US" sz="2400" dirty="0"/>
              <a:t>Hazard Communication Standard (HCS) 2012</a:t>
            </a:r>
          </a:p>
          <a:p>
            <a:pPr marL="457200" lvl="1" indent="0">
              <a:buNone/>
            </a:pPr>
            <a:endParaRPr lang="en-US" dirty="0"/>
          </a:p>
          <a:p>
            <a:pPr marL="457200" lvl="1" indent="0">
              <a:buNone/>
            </a:pPr>
            <a:endParaRPr lang="en-US" dirty="0"/>
          </a:p>
        </p:txBody>
      </p:sp>
      <p:sp>
        <p:nvSpPr>
          <p:cNvPr id="9" name="Content Placeholder 8"/>
          <p:cNvSpPr>
            <a:spLocks noGrp="1"/>
          </p:cNvSpPr>
          <p:nvPr>
            <p:ph sz="quarter" idx="10"/>
          </p:nvPr>
        </p:nvSpPr>
        <p:spPr/>
        <p:txBody>
          <a:bodyPr/>
          <a:lstStyle/>
          <a:p>
            <a:pPr algn="r"/>
            <a:r>
              <a:rPr lang="en-US" dirty="0"/>
              <a:t>1910.1200</a:t>
            </a:r>
          </a:p>
        </p:txBody>
      </p:sp>
      <p:pic>
        <p:nvPicPr>
          <p:cNvPr id="2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933031" y="1661867"/>
            <a:ext cx="5354137" cy="428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0815621"/>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BAB19-1477-495B-A82E-6FA8DB0CDC88}"/>
              </a:ext>
            </a:extLst>
          </p:cNvPr>
          <p:cNvSpPr>
            <a:spLocks noGrp="1"/>
          </p:cNvSpPr>
          <p:nvPr>
            <p:ph type="title"/>
          </p:nvPr>
        </p:nvSpPr>
        <p:spPr/>
        <p:txBody>
          <a:bodyPr/>
          <a:lstStyle/>
          <a:p>
            <a:r>
              <a:rPr lang="en-US" dirty="0"/>
              <a:t>Understanding Results</a:t>
            </a:r>
          </a:p>
        </p:txBody>
      </p:sp>
      <p:sp>
        <p:nvSpPr>
          <p:cNvPr id="3" name="Content Placeholder 2">
            <a:extLst>
              <a:ext uri="{FF2B5EF4-FFF2-40B4-BE49-F238E27FC236}">
                <a16:creationId xmlns:a16="http://schemas.microsoft.com/office/drawing/2014/main" id="{2400BE05-4F71-423A-B1F3-45B4B24FF448}"/>
              </a:ext>
            </a:extLst>
          </p:cNvPr>
          <p:cNvSpPr>
            <a:spLocks noGrp="1"/>
          </p:cNvSpPr>
          <p:nvPr>
            <p:ph idx="1"/>
          </p:nvPr>
        </p:nvSpPr>
        <p:spPr/>
        <p:txBody>
          <a:bodyPr/>
          <a:lstStyle/>
          <a:p>
            <a:r>
              <a:rPr lang="en-US" dirty="0" err="1"/>
              <a:t>Kst</a:t>
            </a:r>
            <a:endParaRPr lang="en-US" dirty="0"/>
          </a:p>
          <a:p>
            <a:pPr lvl="1"/>
            <a:r>
              <a:rPr lang="en-US" dirty="0"/>
              <a:t>The maximum rate of pressure rise generated when dust is tested in a confined enclosure.</a:t>
            </a:r>
          </a:p>
          <a:p>
            <a:pPr lvl="1"/>
            <a:endParaRPr lang="en-US" dirty="0"/>
          </a:p>
          <a:p>
            <a:pPr lvl="1"/>
            <a:endParaRPr lang="en-US" dirty="0"/>
          </a:p>
        </p:txBody>
      </p:sp>
      <p:graphicFrame>
        <p:nvGraphicFramePr>
          <p:cNvPr id="5" name="Content Placeholder 4">
            <a:extLst>
              <a:ext uri="{FF2B5EF4-FFF2-40B4-BE49-F238E27FC236}">
                <a16:creationId xmlns:a16="http://schemas.microsoft.com/office/drawing/2014/main" id="{53C2CDB4-26D3-4D59-9B46-3DC001B29566}"/>
              </a:ext>
            </a:extLst>
          </p:cNvPr>
          <p:cNvGraphicFramePr>
            <a:graphicFrameLocks noGrp="1"/>
          </p:cNvGraphicFramePr>
          <p:nvPr>
            <p:ph sz="quarter" idx="10"/>
            <p:extLst>
              <p:ext uri="{D42A27DB-BD31-4B8C-83A1-F6EECF244321}">
                <p14:modId xmlns:p14="http://schemas.microsoft.com/office/powerpoint/2010/main" val="742140273"/>
              </p:ext>
            </p:extLst>
          </p:nvPr>
        </p:nvGraphicFramePr>
        <p:xfrm>
          <a:off x="1219200" y="2743200"/>
          <a:ext cx="6781800" cy="2184400"/>
        </p:xfrm>
        <a:graphic>
          <a:graphicData uri="http://schemas.openxmlformats.org/drawingml/2006/table">
            <a:tbl>
              <a:tblPr firstRow="1" bandRow="1">
                <a:tableStyleId>{F5AB1C69-6EDB-4FF4-983F-18BD219EF322}</a:tableStyleId>
              </a:tblPr>
              <a:tblGrid>
                <a:gridCol w="2260600">
                  <a:extLst>
                    <a:ext uri="{9D8B030D-6E8A-4147-A177-3AD203B41FA5}">
                      <a16:colId xmlns:a16="http://schemas.microsoft.com/office/drawing/2014/main" val="1612752062"/>
                    </a:ext>
                  </a:extLst>
                </a:gridCol>
                <a:gridCol w="1778000">
                  <a:extLst>
                    <a:ext uri="{9D8B030D-6E8A-4147-A177-3AD203B41FA5}">
                      <a16:colId xmlns:a16="http://schemas.microsoft.com/office/drawing/2014/main" val="2098960624"/>
                    </a:ext>
                  </a:extLst>
                </a:gridCol>
                <a:gridCol w="2743200">
                  <a:extLst>
                    <a:ext uri="{9D8B030D-6E8A-4147-A177-3AD203B41FA5}">
                      <a16:colId xmlns:a16="http://schemas.microsoft.com/office/drawing/2014/main" val="1182037993"/>
                    </a:ext>
                  </a:extLst>
                </a:gridCol>
              </a:tblGrid>
              <a:tr h="370840">
                <a:tc>
                  <a:txBody>
                    <a:bodyPr/>
                    <a:lstStyle/>
                    <a:p>
                      <a:pPr algn="ctr"/>
                      <a:r>
                        <a:rPr lang="en-US" sz="2000" dirty="0">
                          <a:solidFill>
                            <a:schemeClr val="tx1"/>
                          </a:solidFill>
                        </a:rPr>
                        <a:t>Dust Explosion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solidFill>
                            <a:schemeClr val="tx1"/>
                          </a:solidFill>
                        </a:rPr>
                        <a:t>Kst</a:t>
                      </a:r>
                      <a:r>
                        <a:rPr lang="en-US" dirty="0">
                          <a:solidFill>
                            <a:schemeClr val="tx1"/>
                          </a:solidFill>
                        </a:rPr>
                        <a:t> (</a:t>
                      </a:r>
                      <a:r>
                        <a:rPr lang="en-US" dirty="0" err="1">
                          <a:solidFill>
                            <a:schemeClr val="tx1"/>
                          </a:solidFill>
                        </a:rPr>
                        <a:t>bar.m</a:t>
                      </a:r>
                      <a:r>
                        <a:rPr lang="en-US"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Characteristic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5161393"/>
                  </a:ext>
                </a:extLst>
              </a:tr>
              <a:tr h="370840">
                <a:tc>
                  <a:txBody>
                    <a:bodyPr/>
                    <a:lstStyle/>
                    <a:p>
                      <a:pPr algn="ctr"/>
                      <a:r>
                        <a:rPr lang="en-US" dirty="0">
                          <a:solidFill>
                            <a:schemeClr val="tx1"/>
                          </a:solidFill>
                        </a:rPr>
                        <a:t>St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No Explosion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5916293"/>
                  </a:ext>
                </a:extLst>
              </a:tr>
              <a:tr h="370840">
                <a:tc>
                  <a:txBody>
                    <a:bodyPr/>
                    <a:lstStyle/>
                    <a:p>
                      <a:pPr algn="ctr"/>
                      <a:r>
                        <a:rPr lang="en-US" dirty="0">
                          <a:solidFill>
                            <a:schemeClr val="tx1"/>
                          </a:solidFill>
                        </a:rPr>
                        <a:t>St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&gt;0 and ≤200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Weak explosion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295922"/>
                  </a:ext>
                </a:extLst>
              </a:tr>
              <a:tr h="370840">
                <a:tc>
                  <a:txBody>
                    <a:bodyPr/>
                    <a:lstStyle/>
                    <a:p>
                      <a:pPr algn="ctr"/>
                      <a:r>
                        <a:rPr lang="en-US" dirty="0">
                          <a:solidFill>
                            <a:schemeClr val="tx1"/>
                          </a:solidFill>
                        </a:rPr>
                        <a:t>St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&gt;200 and ≤300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Strong explosion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7307842"/>
                  </a:ext>
                </a:extLst>
              </a:tr>
              <a:tr h="370840">
                <a:tc>
                  <a:txBody>
                    <a:bodyPr/>
                    <a:lstStyle/>
                    <a:p>
                      <a:pPr algn="ctr"/>
                      <a:r>
                        <a:rPr lang="en-US" dirty="0">
                          <a:solidFill>
                            <a:schemeClr val="tx1"/>
                          </a:solidFill>
                        </a:rPr>
                        <a:t>St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&gt;300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Very strong explosion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2112274"/>
                  </a:ext>
                </a:extLst>
              </a:tr>
            </a:tbl>
          </a:graphicData>
        </a:graphic>
      </p:graphicFrame>
    </p:spTree>
    <p:extLst>
      <p:ext uri="{BB962C8B-B14F-4D97-AF65-F5344CB8AC3E}">
        <p14:creationId xmlns:p14="http://schemas.microsoft.com/office/powerpoint/2010/main" val="649057006"/>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0BEB7-A125-485B-9DA0-1E13C0FF4844}"/>
              </a:ext>
            </a:extLst>
          </p:cNvPr>
          <p:cNvSpPr>
            <a:spLocks noGrp="1"/>
          </p:cNvSpPr>
          <p:nvPr>
            <p:ph type="title"/>
          </p:nvPr>
        </p:nvSpPr>
        <p:spPr/>
        <p:txBody>
          <a:bodyPr/>
          <a:lstStyle/>
          <a:p>
            <a:r>
              <a:rPr lang="en-US" dirty="0"/>
              <a:t>Understanding Results</a:t>
            </a:r>
          </a:p>
        </p:txBody>
      </p:sp>
      <p:sp>
        <p:nvSpPr>
          <p:cNvPr id="3" name="Content Placeholder 2">
            <a:extLst>
              <a:ext uri="{FF2B5EF4-FFF2-40B4-BE49-F238E27FC236}">
                <a16:creationId xmlns:a16="http://schemas.microsoft.com/office/drawing/2014/main" id="{BB389B50-51EF-4C9D-B943-20FE0AF0847A}"/>
              </a:ext>
            </a:extLst>
          </p:cNvPr>
          <p:cNvSpPr>
            <a:spLocks noGrp="1"/>
          </p:cNvSpPr>
          <p:nvPr>
            <p:ph idx="1"/>
          </p:nvPr>
        </p:nvSpPr>
        <p:spPr/>
        <p:txBody>
          <a:bodyPr/>
          <a:lstStyle/>
          <a:p>
            <a:r>
              <a:rPr lang="en-US" sz="2400" dirty="0"/>
              <a:t>Moisture</a:t>
            </a:r>
          </a:p>
          <a:p>
            <a:endParaRPr lang="en-US" sz="800" dirty="0"/>
          </a:p>
          <a:p>
            <a:pPr lvl="1"/>
            <a:r>
              <a:rPr lang="en-US" sz="2000" dirty="0"/>
              <a:t>Moisture in dust particles raises the ignition temperature of the dust because of the heat absorbed during heating and vaporization of the moisture.</a:t>
            </a:r>
          </a:p>
          <a:p>
            <a:pPr lvl="1"/>
            <a:endParaRPr lang="en-US" sz="200" dirty="0"/>
          </a:p>
          <a:p>
            <a:pPr lvl="2"/>
            <a:r>
              <a:rPr lang="en-US" dirty="0"/>
              <a:t>Ignition temperature of cornstarch may increase as must as 122F, with an increase of moisture content from 1.6% to 12.5%.</a:t>
            </a:r>
          </a:p>
          <a:p>
            <a:pPr lvl="2"/>
            <a:endParaRPr lang="en-US" sz="800" dirty="0"/>
          </a:p>
          <a:p>
            <a:pPr lvl="1"/>
            <a:r>
              <a:rPr lang="en-US" sz="2000" dirty="0"/>
              <a:t>The moisture in the air surrounding a dust particle has no significant effect on the course of deflagration once ignition has occurred.</a:t>
            </a:r>
          </a:p>
          <a:p>
            <a:pPr lvl="1"/>
            <a:endParaRPr lang="en-US" sz="200" dirty="0"/>
          </a:p>
          <a:p>
            <a:pPr lvl="2"/>
            <a:r>
              <a:rPr lang="en-US" dirty="0"/>
              <a:t>In order for moisture to prevent ignition of dust by common source, the dust would have to be so damp that a cloud could not be formed</a:t>
            </a:r>
          </a:p>
          <a:p>
            <a:pPr lvl="1"/>
            <a:endParaRPr lang="en-US" dirty="0"/>
          </a:p>
        </p:txBody>
      </p:sp>
      <p:sp>
        <p:nvSpPr>
          <p:cNvPr id="4" name="Content Placeholder 3">
            <a:extLst>
              <a:ext uri="{FF2B5EF4-FFF2-40B4-BE49-F238E27FC236}">
                <a16:creationId xmlns:a16="http://schemas.microsoft.com/office/drawing/2014/main" id="{8CA94D42-143E-4DF0-BD7B-3EBFBBFFE6E2}"/>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3673658246"/>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60600" y="2557814"/>
            <a:ext cx="6235700" cy="1437573"/>
          </a:xfrm>
        </p:spPr>
        <p:txBody>
          <a:bodyPr/>
          <a:lstStyle/>
          <a:p>
            <a:r>
              <a:rPr lang="en-US" dirty="0"/>
              <a:t>Recording Sampling Data</a:t>
            </a:r>
          </a:p>
        </p:txBody>
      </p:sp>
      <p:sp>
        <p:nvSpPr>
          <p:cNvPr id="3" name="Subtitle 2"/>
          <p:cNvSpPr>
            <a:spLocks noGrp="1"/>
          </p:cNvSpPr>
          <p:nvPr>
            <p:ph type="subTitle" sz="quarter" idx="1"/>
          </p:nvPr>
        </p:nvSpPr>
        <p:spPr>
          <a:xfrm>
            <a:off x="2895600" y="3980147"/>
            <a:ext cx="5721350" cy="514243"/>
          </a:xfrm>
        </p:spPr>
        <p:txBody>
          <a:bodyPr/>
          <a:lstStyle/>
          <a:p>
            <a:r>
              <a:rPr lang="en-US" dirty="0"/>
              <a:t>Air and Noise Samples</a:t>
            </a:r>
          </a:p>
        </p:txBody>
      </p:sp>
    </p:spTree>
    <p:extLst>
      <p:ext uri="{BB962C8B-B14F-4D97-AF65-F5344CB8AC3E}">
        <p14:creationId xmlns:p14="http://schemas.microsoft.com/office/powerpoint/2010/main" val="2707132740"/>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Recording Sampling Data</a:t>
            </a:r>
          </a:p>
        </p:txBody>
      </p:sp>
      <p:sp>
        <p:nvSpPr>
          <p:cNvPr id="3" name="Content Placeholder 2"/>
          <p:cNvSpPr>
            <a:spLocks noGrp="1"/>
          </p:cNvSpPr>
          <p:nvPr>
            <p:ph idx="1"/>
          </p:nvPr>
        </p:nvSpPr>
        <p:spPr/>
        <p:txBody>
          <a:bodyPr/>
          <a:lstStyle/>
          <a:p>
            <a:r>
              <a:rPr lang="en-US" dirty="0"/>
              <a:t>All sampling data must be recorded </a:t>
            </a:r>
          </a:p>
          <a:p>
            <a:pPr lvl="1"/>
            <a:r>
              <a:rPr lang="en-US" dirty="0"/>
              <a:t>OE </a:t>
            </a:r>
          </a:p>
          <a:p>
            <a:pPr lvl="1"/>
            <a:r>
              <a:rPr lang="en-US" dirty="0"/>
              <a:t>Field Sampling Worksheet</a:t>
            </a:r>
          </a:p>
          <a:p>
            <a:endParaRPr lang="en-US" dirty="0"/>
          </a:p>
          <a:p>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3797247276"/>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Users\Chaos\Desktop\Training Slides\91 form\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38250"/>
            <a:ext cx="7543800"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7"/>
          <p:cNvSpPr txBox="1">
            <a:spLocks/>
          </p:cNvSpPr>
          <p:nvPr/>
        </p:nvSpPr>
        <p:spPr>
          <a:xfrm>
            <a:off x="609600" y="381000"/>
            <a:ext cx="8229600" cy="549275"/>
          </a:xfrm>
          <a:prstGeom prst="rect">
            <a:avLst/>
          </a:prstGeom>
        </p:spPr>
        <p:txBody>
          <a:bodyPr/>
          <a:lstStyle/>
          <a:p>
            <a:pPr>
              <a:defRPr/>
            </a:pPr>
            <a:r>
              <a:rPr lang="en-US" sz="3600" b="1" kern="0">
                <a:solidFill>
                  <a:srgbClr val="012D9A"/>
                </a:solidFill>
                <a:latin typeface="+mj-lt"/>
                <a:ea typeface="+mj-ea"/>
                <a:cs typeface="+mj-cs"/>
              </a:rPr>
              <a:t>Entering Sampling Data in OE</a:t>
            </a:r>
            <a:endParaRPr lang="en-US" sz="3600" b="1" kern="0" dirty="0">
              <a:solidFill>
                <a:srgbClr val="012D9A"/>
              </a:solidFill>
              <a:latin typeface="+mj-lt"/>
              <a:ea typeface="+mj-ea"/>
              <a:cs typeface="+mj-cs"/>
            </a:endParaRPr>
          </a:p>
        </p:txBody>
      </p:sp>
      <p:sp>
        <p:nvSpPr>
          <p:cNvPr id="5" name="Rectangle 4"/>
          <p:cNvSpPr/>
          <p:nvPr/>
        </p:nvSpPr>
        <p:spPr bwMode="auto">
          <a:xfrm>
            <a:off x="2438400" y="2667000"/>
            <a:ext cx="533400" cy="76200"/>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wrap="none"/>
          <a:lstStyle/>
          <a:p>
            <a:pPr>
              <a:defRPr/>
            </a:pPr>
            <a:endParaRPr lang="en-US">
              <a:solidFill>
                <a:schemeClr val="tx1"/>
              </a:solidFill>
            </a:endParaRPr>
          </a:p>
        </p:txBody>
      </p:sp>
      <p:sp>
        <p:nvSpPr>
          <p:cNvPr id="86021" name="TextBox 6"/>
          <p:cNvSpPr txBox="1">
            <a:spLocks noChangeArrowheads="1"/>
          </p:cNvSpPr>
          <p:nvPr/>
        </p:nvSpPr>
        <p:spPr bwMode="auto">
          <a:xfrm>
            <a:off x="6705600" y="1066800"/>
            <a:ext cx="175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800">
                <a:latin typeface="Times New Roman" panose="02020603050405020304" pitchFamily="18" charset="0"/>
                <a:cs typeface="Times New Roman" panose="02020603050405020304" pitchFamily="18" charset="0"/>
              </a:rPr>
              <a:t>Photo Source: NCDOL Photo Library</a:t>
            </a:r>
          </a:p>
        </p:txBody>
      </p:sp>
    </p:spTree>
    <p:extLst>
      <p:ext uri="{BB962C8B-B14F-4D97-AF65-F5344CB8AC3E}">
        <p14:creationId xmlns:p14="http://schemas.microsoft.com/office/powerpoint/2010/main" val="3319925561"/>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descr="C:\Users\Chaos\Desktop\Training Slides\91 form\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467600"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itle 7"/>
          <p:cNvSpPr>
            <a:spLocks noGrp="1"/>
          </p:cNvSpPr>
          <p:nvPr>
            <p:ph type="title"/>
          </p:nvPr>
        </p:nvSpPr>
        <p:spPr>
          <a:xfrm>
            <a:off x="609600" y="457200"/>
            <a:ext cx="8229600" cy="549275"/>
          </a:xfrm>
        </p:spPr>
        <p:txBody>
          <a:bodyPr/>
          <a:lstStyle/>
          <a:p>
            <a:r>
              <a:rPr lang="en-US" altLang="en-US"/>
              <a:t>Entering Sampling Data in OE</a:t>
            </a:r>
          </a:p>
        </p:txBody>
      </p:sp>
      <p:sp>
        <p:nvSpPr>
          <p:cNvPr id="88068" name="TextBox 6"/>
          <p:cNvSpPr txBox="1">
            <a:spLocks noChangeArrowheads="1"/>
          </p:cNvSpPr>
          <p:nvPr/>
        </p:nvSpPr>
        <p:spPr bwMode="auto">
          <a:xfrm>
            <a:off x="6553200" y="1143000"/>
            <a:ext cx="175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800">
                <a:latin typeface="Times New Roman" panose="02020603050405020304" pitchFamily="18" charset="0"/>
                <a:cs typeface="Times New Roman" panose="02020603050405020304" pitchFamily="18" charset="0"/>
              </a:rPr>
              <a:t>Photo Source: NCDOL Photo Library</a:t>
            </a:r>
          </a:p>
        </p:txBody>
      </p:sp>
    </p:spTree>
    <p:extLst>
      <p:ext uri="{BB962C8B-B14F-4D97-AF65-F5344CB8AC3E}">
        <p14:creationId xmlns:p14="http://schemas.microsoft.com/office/powerpoint/2010/main" val="114318572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3" descr="C:\Users\Chaos\Desktop\Training Slides\91 form\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1600"/>
            <a:ext cx="7467600" cy="461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7"/>
          <p:cNvSpPr txBox="1">
            <a:spLocks/>
          </p:cNvSpPr>
          <p:nvPr/>
        </p:nvSpPr>
        <p:spPr>
          <a:xfrm>
            <a:off x="609600" y="457200"/>
            <a:ext cx="8229600" cy="549275"/>
          </a:xfrm>
          <a:prstGeom prst="rect">
            <a:avLst/>
          </a:prstGeom>
        </p:spPr>
        <p:txBody>
          <a:bodyPr/>
          <a:lstStyle/>
          <a:p>
            <a:pPr>
              <a:defRPr/>
            </a:pPr>
            <a:r>
              <a:rPr lang="en-US" sz="3600" b="1" kern="0">
                <a:solidFill>
                  <a:srgbClr val="012D9A"/>
                </a:solidFill>
                <a:latin typeface="+mj-lt"/>
                <a:ea typeface="+mj-ea"/>
                <a:cs typeface="+mj-cs"/>
              </a:rPr>
              <a:t>Entering Sampling Data in OE</a:t>
            </a:r>
            <a:endParaRPr lang="en-US" sz="3600" b="1" kern="0" dirty="0">
              <a:solidFill>
                <a:srgbClr val="012D9A"/>
              </a:solidFill>
              <a:latin typeface="+mj-lt"/>
              <a:ea typeface="+mj-ea"/>
              <a:cs typeface="+mj-cs"/>
            </a:endParaRPr>
          </a:p>
        </p:txBody>
      </p:sp>
      <p:sp>
        <p:nvSpPr>
          <p:cNvPr id="4" name="Rectangle 3"/>
          <p:cNvSpPr/>
          <p:nvPr/>
        </p:nvSpPr>
        <p:spPr bwMode="auto">
          <a:xfrm>
            <a:off x="2438400" y="2743200"/>
            <a:ext cx="533400" cy="76200"/>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wrap="none"/>
          <a:lstStyle/>
          <a:p>
            <a:pPr>
              <a:defRPr/>
            </a:pPr>
            <a:endParaRPr lang="en-US">
              <a:solidFill>
                <a:schemeClr val="tx1"/>
              </a:solidFill>
            </a:endParaRPr>
          </a:p>
        </p:txBody>
      </p:sp>
      <p:sp>
        <p:nvSpPr>
          <p:cNvPr id="90117" name="TextBox 6"/>
          <p:cNvSpPr txBox="1">
            <a:spLocks noChangeArrowheads="1"/>
          </p:cNvSpPr>
          <p:nvPr/>
        </p:nvSpPr>
        <p:spPr bwMode="auto">
          <a:xfrm>
            <a:off x="6553200" y="1219200"/>
            <a:ext cx="175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800">
                <a:latin typeface="Times New Roman" panose="02020603050405020304" pitchFamily="18" charset="0"/>
                <a:cs typeface="Times New Roman" panose="02020603050405020304" pitchFamily="18" charset="0"/>
              </a:rPr>
              <a:t>Photo Source: NCDOL Photo Library</a:t>
            </a:r>
          </a:p>
        </p:txBody>
      </p:sp>
    </p:spTree>
    <p:extLst>
      <p:ext uri="{BB962C8B-B14F-4D97-AF65-F5344CB8AC3E}">
        <p14:creationId xmlns:p14="http://schemas.microsoft.com/office/powerpoint/2010/main" val="2353449304"/>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Users\Chaos\Desktop\Training Slides\91 form\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7620000"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7"/>
          <p:cNvSpPr txBox="1">
            <a:spLocks/>
          </p:cNvSpPr>
          <p:nvPr/>
        </p:nvSpPr>
        <p:spPr>
          <a:xfrm>
            <a:off x="609600" y="457200"/>
            <a:ext cx="8229600" cy="549275"/>
          </a:xfrm>
          <a:prstGeom prst="rect">
            <a:avLst/>
          </a:prstGeom>
        </p:spPr>
        <p:txBody>
          <a:bodyPr/>
          <a:lstStyle/>
          <a:p>
            <a:pPr>
              <a:defRPr/>
            </a:pPr>
            <a:r>
              <a:rPr lang="en-US" sz="3600" b="1" kern="0">
                <a:solidFill>
                  <a:srgbClr val="012D9A"/>
                </a:solidFill>
                <a:latin typeface="+mj-lt"/>
                <a:ea typeface="+mj-ea"/>
                <a:cs typeface="+mj-cs"/>
              </a:rPr>
              <a:t>Entering Sampling Data in OE</a:t>
            </a:r>
            <a:endParaRPr lang="en-US" sz="3600" b="1" kern="0" dirty="0">
              <a:solidFill>
                <a:srgbClr val="012D9A"/>
              </a:solidFill>
              <a:latin typeface="+mj-lt"/>
              <a:ea typeface="+mj-ea"/>
              <a:cs typeface="+mj-cs"/>
            </a:endParaRPr>
          </a:p>
        </p:txBody>
      </p:sp>
      <p:sp>
        <p:nvSpPr>
          <p:cNvPr id="4" name="Rectangle 3"/>
          <p:cNvSpPr/>
          <p:nvPr/>
        </p:nvSpPr>
        <p:spPr bwMode="auto">
          <a:xfrm>
            <a:off x="2438400" y="2819400"/>
            <a:ext cx="533400" cy="76200"/>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wrap="none"/>
          <a:lstStyle/>
          <a:p>
            <a:pPr>
              <a:defRPr/>
            </a:pPr>
            <a:endParaRPr lang="en-US">
              <a:solidFill>
                <a:schemeClr val="tx1"/>
              </a:solidFill>
            </a:endParaRPr>
          </a:p>
        </p:txBody>
      </p:sp>
      <p:sp>
        <p:nvSpPr>
          <p:cNvPr id="92165" name="TextBox 6"/>
          <p:cNvSpPr txBox="1">
            <a:spLocks noChangeArrowheads="1"/>
          </p:cNvSpPr>
          <p:nvPr/>
        </p:nvSpPr>
        <p:spPr bwMode="auto">
          <a:xfrm>
            <a:off x="6629400" y="1219200"/>
            <a:ext cx="175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800">
                <a:latin typeface="Times New Roman" panose="02020603050405020304" pitchFamily="18" charset="0"/>
                <a:cs typeface="Times New Roman" panose="02020603050405020304" pitchFamily="18" charset="0"/>
              </a:rPr>
              <a:t>Photo Source: NCDOL Photo Library</a:t>
            </a:r>
          </a:p>
        </p:txBody>
      </p:sp>
    </p:spTree>
    <p:extLst>
      <p:ext uri="{BB962C8B-B14F-4D97-AF65-F5344CB8AC3E}">
        <p14:creationId xmlns:p14="http://schemas.microsoft.com/office/powerpoint/2010/main" val="2288207910"/>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Users\Chaos\Desktop\Training Slides\91 form\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620000"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7"/>
          <p:cNvSpPr txBox="1">
            <a:spLocks/>
          </p:cNvSpPr>
          <p:nvPr/>
        </p:nvSpPr>
        <p:spPr>
          <a:xfrm>
            <a:off x="609600" y="457200"/>
            <a:ext cx="8229600" cy="549275"/>
          </a:xfrm>
          <a:prstGeom prst="rect">
            <a:avLst/>
          </a:prstGeom>
        </p:spPr>
        <p:txBody>
          <a:bodyPr/>
          <a:lstStyle/>
          <a:p>
            <a:pPr>
              <a:defRPr/>
            </a:pPr>
            <a:r>
              <a:rPr lang="en-US" sz="3600" b="1" kern="0">
                <a:solidFill>
                  <a:srgbClr val="012D9A"/>
                </a:solidFill>
                <a:latin typeface="+mj-lt"/>
                <a:ea typeface="+mj-ea"/>
                <a:cs typeface="+mj-cs"/>
              </a:rPr>
              <a:t>Entering Sampling Data in OE</a:t>
            </a:r>
            <a:endParaRPr lang="en-US" sz="3600" b="1" kern="0" dirty="0">
              <a:solidFill>
                <a:srgbClr val="012D9A"/>
              </a:solidFill>
              <a:latin typeface="+mj-lt"/>
              <a:ea typeface="+mj-ea"/>
              <a:cs typeface="+mj-cs"/>
            </a:endParaRPr>
          </a:p>
        </p:txBody>
      </p:sp>
      <p:sp>
        <p:nvSpPr>
          <p:cNvPr id="94212" name="TextBox 6"/>
          <p:cNvSpPr txBox="1">
            <a:spLocks noChangeArrowheads="1"/>
          </p:cNvSpPr>
          <p:nvPr/>
        </p:nvSpPr>
        <p:spPr bwMode="auto">
          <a:xfrm>
            <a:off x="6705600" y="1143000"/>
            <a:ext cx="175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800">
                <a:latin typeface="Times New Roman" panose="02020603050405020304" pitchFamily="18" charset="0"/>
                <a:cs typeface="Times New Roman" panose="02020603050405020304" pitchFamily="18" charset="0"/>
              </a:rPr>
              <a:t>Photo Source: NCDOL Photo Library</a:t>
            </a:r>
          </a:p>
        </p:txBody>
      </p:sp>
    </p:spTree>
    <p:extLst>
      <p:ext uri="{BB962C8B-B14F-4D97-AF65-F5344CB8AC3E}">
        <p14:creationId xmlns:p14="http://schemas.microsoft.com/office/powerpoint/2010/main" val="1468752590"/>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C:\Users\Chaos\Desktop\Training Slides\91 form\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543800" cy="465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7"/>
          <p:cNvSpPr txBox="1">
            <a:spLocks/>
          </p:cNvSpPr>
          <p:nvPr/>
        </p:nvSpPr>
        <p:spPr>
          <a:xfrm>
            <a:off x="609600" y="457200"/>
            <a:ext cx="8229600" cy="549275"/>
          </a:xfrm>
          <a:prstGeom prst="rect">
            <a:avLst/>
          </a:prstGeom>
        </p:spPr>
        <p:txBody>
          <a:bodyPr/>
          <a:lstStyle/>
          <a:p>
            <a:pPr>
              <a:defRPr/>
            </a:pPr>
            <a:r>
              <a:rPr lang="en-US" sz="3600" b="1" kern="0">
                <a:solidFill>
                  <a:srgbClr val="012D9A"/>
                </a:solidFill>
                <a:latin typeface="+mj-lt"/>
                <a:ea typeface="+mj-ea"/>
                <a:cs typeface="+mj-cs"/>
              </a:rPr>
              <a:t>Entering Sampling Data in OE</a:t>
            </a:r>
            <a:endParaRPr lang="en-US" sz="3600" b="1" kern="0" dirty="0">
              <a:solidFill>
                <a:srgbClr val="012D9A"/>
              </a:solidFill>
              <a:latin typeface="+mj-lt"/>
              <a:ea typeface="+mj-ea"/>
              <a:cs typeface="+mj-cs"/>
            </a:endParaRPr>
          </a:p>
        </p:txBody>
      </p:sp>
      <p:sp>
        <p:nvSpPr>
          <p:cNvPr id="96260" name="TextBox 6"/>
          <p:cNvSpPr txBox="1">
            <a:spLocks noChangeArrowheads="1"/>
          </p:cNvSpPr>
          <p:nvPr/>
        </p:nvSpPr>
        <p:spPr bwMode="auto">
          <a:xfrm>
            <a:off x="6553200" y="1143000"/>
            <a:ext cx="175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800">
                <a:latin typeface="Times New Roman" panose="02020603050405020304" pitchFamily="18" charset="0"/>
                <a:cs typeface="Times New Roman" panose="02020603050405020304" pitchFamily="18" charset="0"/>
              </a:rPr>
              <a:t>Photo Source: NCDOL Photo Library</a:t>
            </a:r>
          </a:p>
        </p:txBody>
      </p:sp>
    </p:spTree>
    <p:extLst>
      <p:ext uri="{BB962C8B-B14F-4D97-AF65-F5344CB8AC3E}">
        <p14:creationId xmlns:p14="http://schemas.microsoft.com/office/powerpoint/2010/main" val="244385465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sz="quarter"/>
          </p:nvPr>
        </p:nvSpPr>
        <p:spPr>
          <a:xfrm>
            <a:off x="2260600" y="2896368"/>
            <a:ext cx="6235700" cy="760465"/>
          </a:xfrm>
        </p:spPr>
        <p:txBody>
          <a:bodyPr/>
          <a:lstStyle/>
          <a:p>
            <a:r>
              <a:rPr lang="en-US" dirty="0"/>
              <a:t>Reasons for Sampling</a:t>
            </a:r>
          </a:p>
        </p:txBody>
      </p:sp>
      <p:sp>
        <p:nvSpPr>
          <p:cNvPr id="6" name="Subtitle 5"/>
          <p:cNvSpPr>
            <a:spLocks noGrp="1"/>
          </p:cNvSpPr>
          <p:nvPr>
            <p:ph type="subTitle" sz="quarter" idx="1"/>
          </p:nvPr>
        </p:nvSpPr>
        <p:spPr/>
        <p:txBody>
          <a:bodyPr/>
          <a:lstStyle/>
          <a:p>
            <a:endParaRPr lang="en-US"/>
          </a:p>
        </p:txBody>
      </p:sp>
    </p:spTree>
    <p:extLst>
      <p:ext uri="{BB962C8B-B14F-4D97-AF65-F5344CB8AC3E}">
        <p14:creationId xmlns:p14="http://schemas.microsoft.com/office/powerpoint/2010/main" val="186720190"/>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C:\Users\Chaos\Desktop\Training Slides\91 form\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620000"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7"/>
          <p:cNvSpPr txBox="1">
            <a:spLocks/>
          </p:cNvSpPr>
          <p:nvPr/>
        </p:nvSpPr>
        <p:spPr>
          <a:xfrm>
            <a:off x="609600" y="457200"/>
            <a:ext cx="8229600" cy="549275"/>
          </a:xfrm>
          <a:prstGeom prst="rect">
            <a:avLst/>
          </a:prstGeom>
        </p:spPr>
        <p:txBody>
          <a:bodyPr/>
          <a:lstStyle/>
          <a:p>
            <a:pPr>
              <a:defRPr/>
            </a:pPr>
            <a:r>
              <a:rPr lang="en-US" sz="3600" b="1" kern="0">
                <a:solidFill>
                  <a:srgbClr val="012D9A"/>
                </a:solidFill>
                <a:latin typeface="+mj-lt"/>
                <a:ea typeface="+mj-ea"/>
                <a:cs typeface="+mj-cs"/>
              </a:rPr>
              <a:t>Entering Sampling Data in OE</a:t>
            </a:r>
            <a:endParaRPr lang="en-US" sz="3600" b="1" kern="0" dirty="0">
              <a:solidFill>
                <a:srgbClr val="012D9A"/>
              </a:solidFill>
              <a:latin typeface="+mj-lt"/>
              <a:ea typeface="+mj-ea"/>
              <a:cs typeface="+mj-cs"/>
            </a:endParaRPr>
          </a:p>
        </p:txBody>
      </p:sp>
      <p:sp>
        <p:nvSpPr>
          <p:cNvPr id="98308" name="TextBox 6"/>
          <p:cNvSpPr txBox="1">
            <a:spLocks noChangeArrowheads="1"/>
          </p:cNvSpPr>
          <p:nvPr/>
        </p:nvSpPr>
        <p:spPr bwMode="auto">
          <a:xfrm>
            <a:off x="6629400" y="1143000"/>
            <a:ext cx="175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800">
                <a:latin typeface="Times New Roman" panose="02020603050405020304" pitchFamily="18" charset="0"/>
                <a:cs typeface="Times New Roman" panose="02020603050405020304" pitchFamily="18" charset="0"/>
              </a:rPr>
              <a:t>Photo Source: NCDOL Photo Library</a:t>
            </a:r>
          </a:p>
        </p:txBody>
      </p:sp>
    </p:spTree>
    <p:extLst>
      <p:ext uri="{BB962C8B-B14F-4D97-AF65-F5344CB8AC3E}">
        <p14:creationId xmlns:p14="http://schemas.microsoft.com/office/powerpoint/2010/main" val="2094013266"/>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Users\Chaos\Desktop\Training Slides\91 form\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19200"/>
            <a:ext cx="7620000"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7"/>
          <p:cNvSpPr txBox="1">
            <a:spLocks/>
          </p:cNvSpPr>
          <p:nvPr/>
        </p:nvSpPr>
        <p:spPr>
          <a:xfrm>
            <a:off x="609600" y="457200"/>
            <a:ext cx="8229600" cy="549275"/>
          </a:xfrm>
          <a:prstGeom prst="rect">
            <a:avLst/>
          </a:prstGeom>
        </p:spPr>
        <p:txBody>
          <a:bodyPr/>
          <a:lstStyle/>
          <a:p>
            <a:pPr>
              <a:defRPr/>
            </a:pPr>
            <a:r>
              <a:rPr lang="en-US" sz="3600" b="1" kern="0">
                <a:solidFill>
                  <a:srgbClr val="012D9A"/>
                </a:solidFill>
                <a:latin typeface="+mj-lt"/>
                <a:ea typeface="+mj-ea"/>
                <a:cs typeface="+mj-cs"/>
              </a:rPr>
              <a:t>Entering Sampling Data in OE</a:t>
            </a:r>
            <a:endParaRPr lang="en-US" sz="3600" b="1" kern="0" dirty="0">
              <a:solidFill>
                <a:srgbClr val="012D9A"/>
              </a:solidFill>
              <a:latin typeface="+mj-lt"/>
              <a:ea typeface="+mj-ea"/>
              <a:cs typeface="+mj-cs"/>
            </a:endParaRPr>
          </a:p>
        </p:txBody>
      </p:sp>
      <p:sp>
        <p:nvSpPr>
          <p:cNvPr id="100356" name="TextBox 6"/>
          <p:cNvSpPr txBox="1">
            <a:spLocks noChangeArrowheads="1"/>
          </p:cNvSpPr>
          <p:nvPr/>
        </p:nvSpPr>
        <p:spPr bwMode="auto">
          <a:xfrm>
            <a:off x="6629400" y="1066800"/>
            <a:ext cx="175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800">
                <a:latin typeface="Times New Roman" panose="02020603050405020304" pitchFamily="18" charset="0"/>
                <a:cs typeface="Times New Roman" panose="02020603050405020304" pitchFamily="18" charset="0"/>
              </a:rPr>
              <a:t>Photo Source: NCDOL Photo Library</a:t>
            </a:r>
          </a:p>
        </p:txBody>
      </p:sp>
    </p:spTree>
    <p:extLst>
      <p:ext uri="{BB962C8B-B14F-4D97-AF65-F5344CB8AC3E}">
        <p14:creationId xmlns:p14="http://schemas.microsoft.com/office/powerpoint/2010/main" val="3862529464"/>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C:\Users\Chaos\Desktop\Training Slides\91 form\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19200"/>
            <a:ext cx="7620000" cy="470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7"/>
          <p:cNvSpPr txBox="1">
            <a:spLocks/>
          </p:cNvSpPr>
          <p:nvPr/>
        </p:nvSpPr>
        <p:spPr>
          <a:xfrm>
            <a:off x="609600" y="457200"/>
            <a:ext cx="8229600" cy="549275"/>
          </a:xfrm>
          <a:prstGeom prst="rect">
            <a:avLst/>
          </a:prstGeom>
        </p:spPr>
        <p:txBody>
          <a:bodyPr/>
          <a:lstStyle/>
          <a:p>
            <a:pPr>
              <a:defRPr/>
            </a:pPr>
            <a:r>
              <a:rPr lang="en-US" sz="3600" b="1" kern="0">
                <a:solidFill>
                  <a:srgbClr val="012D9A"/>
                </a:solidFill>
                <a:latin typeface="+mj-lt"/>
                <a:ea typeface="+mj-ea"/>
                <a:cs typeface="+mj-cs"/>
              </a:rPr>
              <a:t>Entering Sampling Data in OE</a:t>
            </a:r>
            <a:endParaRPr lang="en-US" sz="3600" b="1" kern="0" dirty="0">
              <a:solidFill>
                <a:srgbClr val="012D9A"/>
              </a:solidFill>
              <a:latin typeface="+mj-lt"/>
              <a:ea typeface="+mj-ea"/>
              <a:cs typeface="+mj-cs"/>
            </a:endParaRPr>
          </a:p>
        </p:txBody>
      </p:sp>
      <p:sp>
        <p:nvSpPr>
          <p:cNvPr id="102404" name="TextBox 6"/>
          <p:cNvSpPr txBox="1">
            <a:spLocks noChangeArrowheads="1"/>
          </p:cNvSpPr>
          <p:nvPr/>
        </p:nvSpPr>
        <p:spPr bwMode="auto">
          <a:xfrm>
            <a:off x="6705600" y="1066800"/>
            <a:ext cx="175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800">
                <a:latin typeface="Times New Roman" panose="02020603050405020304" pitchFamily="18" charset="0"/>
                <a:cs typeface="Times New Roman" panose="02020603050405020304" pitchFamily="18" charset="0"/>
              </a:rPr>
              <a:t>Photo Source: NCDOL Photo Library</a:t>
            </a:r>
          </a:p>
        </p:txBody>
      </p:sp>
    </p:spTree>
    <p:extLst>
      <p:ext uri="{BB962C8B-B14F-4D97-AF65-F5344CB8AC3E}">
        <p14:creationId xmlns:p14="http://schemas.microsoft.com/office/powerpoint/2010/main" val="1989336569"/>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C:\Users\Chaos\Desktop\Training Slides\91 form\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38250"/>
            <a:ext cx="7620000"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7"/>
          <p:cNvSpPr txBox="1">
            <a:spLocks/>
          </p:cNvSpPr>
          <p:nvPr/>
        </p:nvSpPr>
        <p:spPr>
          <a:xfrm>
            <a:off x="609600" y="457200"/>
            <a:ext cx="8229600" cy="549275"/>
          </a:xfrm>
          <a:prstGeom prst="rect">
            <a:avLst/>
          </a:prstGeom>
        </p:spPr>
        <p:txBody>
          <a:bodyPr/>
          <a:lstStyle/>
          <a:p>
            <a:pPr>
              <a:defRPr/>
            </a:pPr>
            <a:r>
              <a:rPr lang="en-US" sz="3600" b="1" kern="0">
                <a:solidFill>
                  <a:srgbClr val="012D9A"/>
                </a:solidFill>
                <a:latin typeface="+mj-lt"/>
                <a:ea typeface="+mj-ea"/>
                <a:cs typeface="+mj-cs"/>
              </a:rPr>
              <a:t>Entering Sampling Data in OE</a:t>
            </a:r>
            <a:endParaRPr lang="en-US" sz="3600" b="1" kern="0" dirty="0">
              <a:solidFill>
                <a:srgbClr val="012D9A"/>
              </a:solidFill>
              <a:latin typeface="+mj-lt"/>
              <a:ea typeface="+mj-ea"/>
              <a:cs typeface="+mj-cs"/>
            </a:endParaRPr>
          </a:p>
        </p:txBody>
      </p:sp>
      <p:sp>
        <p:nvSpPr>
          <p:cNvPr id="104452" name="TextBox 6"/>
          <p:cNvSpPr txBox="1">
            <a:spLocks noChangeArrowheads="1"/>
          </p:cNvSpPr>
          <p:nvPr/>
        </p:nvSpPr>
        <p:spPr bwMode="auto">
          <a:xfrm>
            <a:off x="6705600" y="1066800"/>
            <a:ext cx="175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800">
                <a:latin typeface="Times New Roman" panose="02020603050405020304" pitchFamily="18" charset="0"/>
                <a:cs typeface="Times New Roman" panose="02020603050405020304" pitchFamily="18" charset="0"/>
              </a:rPr>
              <a:t>Photo Source: NCDOL Photo Library</a:t>
            </a:r>
          </a:p>
        </p:txBody>
      </p:sp>
    </p:spTree>
    <p:extLst>
      <p:ext uri="{BB962C8B-B14F-4D97-AF65-F5344CB8AC3E}">
        <p14:creationId xmlns:p14="http://schemas.microsoft.com/office/powerpoint/2010/main" val="2670240954"/>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C:\Users\Chaos\Desktop\Training Slides\91 form\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620000" cy="470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7"/>
          <p:cNvSpPr txBox="1">
            <a:spLocks/>
          </p:cNvSpPr>
          <p:nvPr/>
        </p:nvSpPr>
        <p:spPr>
          <a:xfrm>
            <a:off x="609600" y="457200"/>
            <a:ext cx="8229600" cy="549275"/>
          </a:xfrm>
          <a:prstGeom prst="rect">
            <a:avLst/>
          </a:prstGeom>
        </p:spPr>
        <p:txBody>
          <a:bodyPr/>
          <a:lstStyle/>
          <a:p>
            <a:pPr>
              <a:defRPr/>
            </a:pPr>
            <a:r>
              <a:rPr lang="en-US" sz="3600" b="1" kern="0">
                <a:solidFill>
                  <a:srgbClr val="012D9A"/>
                </a:solidFill>
                <a:latin typeface="+mj-lt"/>
                <a:ea typeface="+mj-ea"/>
                <a:cs typeface="+mj-cs"/>
              </a:rPr>
              <a:t>Entering Sampling Data in OE</a:t>
            </a:r>
            <a:endParaRPr lang="en-US" sz="3600" b="1" kern="0" dirty="0">
              <a:solidFill>
                <a:srgbClr val="012D9A"/>
              </a:solidFill>
              <a:latin typeface="+mj-lt"/>
              <a:ea typeface="+mj-ea"/>
              <a:cs typeface="+mj-cs"/>
            </a:endParaRPr>
          </a:p>
        </p:txBody>
      </p:sp>
      <p:sp>
        <p:nvSpPr>
          <p:cNvPr id="106500" name="TextBox 6"/>
          <p:cNvSpPr txBox="1">
            <a:spLocks noChangeArrowheads="1"/>
          </p:cNvSpPr>
          <p:nvPr/>
        </p:nvSpPr>
        <p:spPr bwMode="auto">
          <a:xfrm>
            <a:off x="6629400" y="1143000"/>
            <a:ext cx="175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800">
                <a:latin typeface="Times New Roman" panose="02020603050405020304" pitchFamily="18" charset="0"/>
                <a:cs typeface="Times New Roman" panose="02020603050405020304" pitchFamily="18" charset="0"/>
              </a:rPr>
              <a:t>Photo Source: NCDOL Photo Library</a:t>
            </a:r>
          </a:p>
        </p:txBody>
      </p:sp>
    </p:spTree>
    <p:extLst>
      <p:ext uri="{BB962C8B-B14F-4D97-AF65-F5344CB8AC3E}">
        <p14:creationId xmlns:p14="http://schemas.microsoft.com/office/powerpoint/2010/main" val="679055093"/>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C:\Users\Chaos\Desktop\Training Slides\91 form\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7543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7"/>
          <p:cNvSpPr txBox="1">
            <a:spLocks/>
          </p:cNvSpPr>
          <p:nvPr/>
        </p:nvSpPr>
        <p:spPr>
          <a:xfrm>
            <a:off x="609600" y="457200"/>
            <a:ext cx="8229600" cy="549275"/>
          </a:xfrm>
          <a:prstGeom prst="rect">
            <a:avLst/>
          </a:prstGeom>
        </p:spPr>
        <p:txBody>
          <a:bodyPr/>
          <a:lstStyle/>
          <a:p>
            <a:pPr>
              <a:defRPr/>
            </a:pPr>
            <a:r>
              <a:rPr lang="en-US" sz="3600" b="1" kern="0">
                <a:solidFill>
                  <a:srgbClr val="012D9A"/>
                </a:solidFill>
                <a:latin typeface="+mj-lt"/>
                <a:ea typeface="+mj-ea"/>
                <a:cs typeface="+mj-cs"/>
              </a:rPr>
              <a:t>Entering Sampling Data in OE</a:t>
            </a:r>
            <a:endParaRPr lang="en-US" sz="3600" b="1" kern="0" dirty="0">
              <a:solidFill>
                <a:srgbClr val="012D9A"/>
              </a:solidFill>
              <a:latin typeface="+mj-lt"/>
              <a:ea typeface="+mj-ea"/>
              <a:cs typeface="+mj-cs"/>
            </a:endParaRPr>
          </a:p>
        </p:txBody>
      </p:sp>
      <p:sp>
        <p:nvSpPr>
          <p:cNvPr id="108548" name="TextBox 6"/>
          <p:cNvSpPr txBox="1">
            <a:spLocks noChangeArrowheads="1"/>
          </p:cNvSpPr>
          <p:nvPr/>
        </p:nvSpPr>
        <p:spPr bwMode="auto">
          <a:xfrm>
            <a:off x="6553200" y="1219200"/>
            <a:ext cx="175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800">
                <a:latin typeface="Times New Roman" panose="02020603050405020304" pitchFamily="18" charset="0"/>
                <a:cs typeface="Times New Roman" panose="02020603050405020304" pitchFamily="18" charset="0"/>
              </a:rPr>
              <a:t>Photo Source: NCDOL Photo Library</a:t>
            </a:r>
          </a:p>
        </p:txBody>
      </p:sp>
    </p:spTree>
    <p:extLst>
      <p:ext uri="{BB962C8B-B14F-4D97-AF65-F5344CB8AC3E}">
        <p14:creationId xmlns:p14="http://schemas.microsoft.com/office/powerpoint/2010/main" val="2998579529"/>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Users\Chaos\Desktop\Training Slides\91 form\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5438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7"/>
          <p:cNvSpPr txBox="1">
            <a:spLocks/>
          </p:cNvSpPr>
          <p:nvPr/>
        </p:nvSpPr>
        <p:spPr>
          <a:xfrm>
            <a:off x="609600" y="457200"/>
            <a:ext cx="8229600" cy="549275"/>
          </a:xfrm>
          <a:prstGeom prst="rect">
            <a:avLst/>
          </a:prstGeom>
        </p:spPr>
        <p:txBody>
          <a:bodyPr/>
          <a:lstStyle/>
          <a:p>
            <a:pPr>
              <a:defRPr/>
            </a:pPr>
            <a:r>
              <a:rPr lang="en-US" sz="3600" b="1" kern="0">
                <a:solidFill>
                  <a:srgbClr val="012D9A"/>
                </a:solidFill>
                <a:latin typeface="+mj-lt"/>
                <a:ea typeface="+mj-ea"/>
                <a:cs typeface="+mj-cs"/>
              </a:rPr>
              <a:t>Entering Sampling Data in OE</a:t>
            </a:r>
            <a:endParaRPr lang="en-US" sz="3600" b="1" kern="0" dirty="0">
              <a:solidFill>
                <a:srgbClr val="012D9A"/>
              </a:solidFill>
              <a:latin typeface="+mj-lt"/>
              <a:ea typeface="+mj-ea"/>
              <a:cs typeface="+mj-cs"/>
            </a:endParaRPr>
          </a:p>
        </p:txBody>
      </p:sp>
      <p:sp>
        <p:nvSpPr>
          <p:cNvPr id="110596" name="TextBox 6"/>
          <p:cNvSpPr txBox="1">
            <a:spLocks noChangeArrowheads="1"/>
          </p:cNvSpPr>
          <p:nvPr/>
        </p:nvSpPr>
        <p:spPr bwMode="auto">
          <a:xfrm>
            <a:off x="6553200" y="1143000"/>
            <a:ext cx="175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800">
                <a:latin typeface="Times New Roman" panose="02020603050405020304" pitchFamily="18" charset="0"/>
                <a:cs typeface="Times New Roman" panose="02020603050405020304" pitchFamily="18" charset="0"/>
              </a:rPr>
              <a:t>Photo Source: NCDOL Photo Library</a:t>
            </a:r>
          </a:p>
        </p:txBody>
      </p:sp>
    </p:spTree>
    <p:extLst>
      <p:ext uri="{BB962C8B-B14F-4D97-AF65-F5344CB8AC3E}">
        <p14:creationId xmlns:p14="http://schemas.microsoft.com/office/powerpoint/2010/main" val="599085627"/>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C:\Users\Chaos\Desktop\Training Slides\91 form\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5438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7"/>
          <p:cNvSpPr txBox="1">
            <a:spLocks/>
          </p:cNvSpPr>
          <p:nvPr/>
        </p:nvSpPr>
        <p:spPr>
          <a:xfrm>
            <a:off x="609600" y="457200"/>
            <a:ext cx="8229600" cy="549275"/>
          </a:xfrm>
          <a:prstGeom prst="rect">
            <a:avLst/>
          </a:prstGeom>
        </p:spPr>
        <p:txBody>
          <a:bodyPr/>
          <a:lstStyle/>
          <a:p>
            <a:pPr>
              <a:defRPr/>
            </a:pPr>
            <a:r>
              <a:rPr lang="en-US" sz="3600" b="1" kern="0">
                <a:solidFill>
                  <a:srgbClr val="012D9A"/>
                </a:solidFill>
                <a:latin typeface="+mj-lt"/>
                <a:ea typeface="+mj-ea"/>
                <a:cs typeface="+mj-cs"/>
              </a:rPr>
              <a:t>Entering Sampling Data in OE</a:t>
            </a:r>
            <a:endParaRPr lang="en-US" sz="3600" b="1" kern="0" dirty="0">
              <a:solidFill>
                <a:srgbClr val="012D9A"/>
              </a:solidFill>
              <a:latin typeface="+mj-lt"/>
              <a:ea typeface="+mj-ea"/>
              <a:cs typeface="+mj-cs"/>
            </a:endParaRPr>
          </a:p>
        </p:txBody>
      </p:sp>
      <p:sp>
        <p:nvSpPr>
          <p:cNvPr id="112644" name="TextBox 6"/>
          <p:cNvSpPr txBox="1">
            <a:spLocks noChangeArrowheads="1"/>
          </p:cNvSpPr>
          <p:nvPr/>
        </p:nvSpPr>
        <p:spPr bwMode="auto">
          <a:xfrm>
            <a:off x="6553200" y="1143000"/>
            <a:ext cx="175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800">
                <a:latin typeface="Times New Roman" panose="02020603050405020304" pitchFamily="18" charset="0"/>
                <a:cs typeface="Times New Roman" panose="02020603050405020304" pitchFamily="18" charset="0"/>
              </a:rPr>
              <a:t>Photo Source: NCDOL Photo Library</a:t>
            </a:r>
          </a:p>
        </p:txBody>
      </p:sp>
    </p:spTree>
    <p:extLst>
      <p:ext uri="{BB962C8B-B14F-4D97-AF65-F5344CB8AC3E}">
        <p14:creationId xmlns:p14="http://schemas.microsoft.com/office/powerpoint/2010/main" val="1210585883"/>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C:\Users\Chaos\Desktop\Training Slides\91 form\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38250"/>
            <a:ext cx="7620000"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7"/>
          <p:cNvSpPr txBox="1">
            <a:spLocks/>
          </p:cNvSpPr>
          <p:nvPr/>
        </p:nvSpPr>
        <p:spPr>
          <a:xfrm>
            <a:off x="609600" y="457200"/>
            <a:ext cx="8229600" cy="549275"/>
          </a:xfrm>
          <a:prstGeom prst="rect">
            <a:avLst/>
          </a:prstGeom>
        </p:spPr>
        <p:txBody>
          <a:bodyPr/>
          <a:lstStyle/>
          <a:p>
            <a:pPr>
              <a:defRPr/>
            </a:pPr>
            <a:r>
              <a:rPr lang="en-US" sz="3600" b="1" kern="0">
                <a:solidFill>
                  <a:srgbClr val="012D9A"/>
                </a:solidFill>
                <a:latin typeface="+mj-lt"/>
                <a:ea typeface="+mj-ea"/>
                <a:cs typeface="+mj-cs"/>
              </a:rPr>
              <a:t>Entering Sampling Data in OE</a:t>
            </a:r>
            <a:endParaRPr lang="en-US" sz="3600" b="1" kern="0" dirty="0">
              <a:solidFill>
                <a:srgbClr val="012D9A"/>
              </a:solidFill>
              <a:latin typeface="+mj-lt"/>
              <a:ea typeface="+mj-ea"/>
              <a:cs typeface="+mj-cs"/>
            </a:endParaRPr>
          </a:p>
        </p:txBody>
      </p:sp>
      <p:sp>
        <p:nvSpPr>
          <p:cNvPr id="114692" name="TextBox 6"/>
          <p:cNvSpPr txBox="1">
            <a:spLocks noChangeArrowheads="1"/>
          </p:cNvSpPr>
          <p:nvPr/>
        </p:nvSpPr>
        <p:spPr bwMode="auto">
          <a:xfrm>
            <a:off x="6781800" y="1066800"/>
            <a:ext cx="175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800">
                <a:latin typeface="Times New Roman" panose="02020603050405020304" pitchFamily="18" charset="0"/>
                <a:cs typeface="Times New Roman" panose="02020603050405020304" pitchFamily="18" charset="0"/>
              </a:rPr>
              <a:t>Photo Source: NCDOL Photo Library</a:t>
            </a:r>
          </a:p>
        </p:txBody>
      </p:sp>
    </p:spTree>
    <p:extLst>
      <p:ext uri="{BB962C8B-B14F-4D97-AF65-F5344CB8AC3E}">
        <p14:creationId xmlns:p14="http://schemas.microsoft.com/office/powerpoint/2010/main" val="2779310810"/>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Users\Chaos\Desktop\Training Slides\91 form\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19200"/>
            <a:ext cx="76200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7"/>
          <p:cNvSpPr txBox="1">
            <a:spLocks/>
          </p:cNvSpPr>
          <p:nvPr/>
        </p:nvSpPr>
        <p:spPr>
          <a:xfrm>
            <a:off x="609600" y="457200"/>
            <a:ext cx="8229600" cy="549275"/>
          </a:xfrm>
          <a:prstGeom prst="rect">
            <a:avLst/>
          </a:prstGeom>
        </p:spPr>
        <p:txBody>
          <a:bodyPr/>
          <a:lstStyle/>
          <a:p>
            <a:pPr>
              <a:defRPr/>
            </a:pPr>
            <a:r>
              <a:rPr lang="en-US" sz="3600" b="1" kern="0">
                <a:solidFill>
                  <a:srgbClr val="012D9A"/>
                </a:solidFill>
                <a:latin typeface="+mj-lt"/>
                <a:ea typeface="+mj-ea"/>
                <a:cs typeface="+mj-cs"/>
              </a:rPr>
              <a:t>Entering Sampling Data in OE</a:t>
            </a:r>
            <a:endParaRPr lang="en-US" sz="3600" b="1" kern="0" dirty="0">
              <a:solidFill>
                <a:srgbClr val="012D9A"/>
              </a:solidFill>
              <a:latin typeface="+mj-lt"/>
              <a:ea typeface="+mj-ea"/>
              <a:cs typeface="+mj-cs"/>
            </a:endParaRPr>
          </a:p>
        </p:txBody>
      </p:sp>
      <p:sp>
        <p:nvSpPr>
          <p:cNvPr id="116740" name="TextBox 6"/>
          <p:cNvSpPr txBox="1">
            <a:spLocks noChangeArrowheads="1"/>
          </p:cNvSpPr>
          <p:nvPr/>
        </p:nvSpPr>
        <p:spPr bwMode="auto">
          <a:xfrm>
            <a:off x="6705600" y="1066800"/>
            <a:ext cx="175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800">
                <a:latin typeface="Times New Roman" panose="02020603050405020304" pitchFamily="18" charset="0"/>
                <a:cs typeface="Times New Roman" panose="02020603050405020304" pitchFamily="18" charset="0"/>
              </a:rPr>
              <a:t>Photo Source: NCDOL Photo Library</a:t>
            </a:r>
          </a:p>
        </p:txBody>
      </p:sp>
    </p:spTree>
    <p:extLst>
      <p:ext uri="{BB962C8B-B14F-4D97-AF65-F5344CB8AC3E}">
        <p14:creationId xmlns:p14="http://schemas.microsoft.com/office/powerpoint/2010/main" val="106652988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lstStyle/>
          <a:p>
            <a:r>
              <a:rPr lang="en-US" sz="2400" dirty="0"/>
              <a:t>FOM Chapter XV – Industrial Hygiene Compliance</a:t>
            </a:r>
          </a:p>
          <a:p>
            <a:pPr lvl="1"/>
            <a:r>
              <a:rPr lang="en-US" sz="2000" dirty="0" err="1"/>
              <a:t>OneStopShop</a:t>
            </a:r>
            <a:endParaRPr lang="en-US" sz="2000" dirty="0"/>
          </a:p>
          <a:p>
            <a:endParaRPr lang="en-US" sz="1000" dirty="0"/>
          </a:p>
          <a:p>
            <a:r>
              <a:rPr lang="en-US" sz="2400" dirty="0"/>
              <a:t>OSHA Technical Manual</a:t>
            </a:r>
          </a:p>
          <a:p>
            <a:pPr lvl="1"/>
            <a:r>
              <a:rPr lang="en-US" sz="2000" dirty="0">
                <a:hlinkClick r:id="rId3"/>
              </a:rPr>
              <a:t>https://www.osha.gov/dts/osta/otm/otm_toc.html</a:t>
            </a:r>
            <a:endParaRPr lang="en-US" sz="2000" dirty="0"/>
          </a:p>
          <a:p>
            <a:endParaRPr lang="en-US" sz="1000" dirty="0"/>
          </a:p>
          <a:p>
            <a:r>
              <a:rPr lang="en-US" sz="2400" dirty="0"/>
              <a:t>Chemical Sampling Information – OSHA website</a:t>
            </a:r>
          </a:p>
          <a:p>
            <a:pPr lvl="1"/>
            <a:r>
              <a:rPr lang="en-US" altLang="en-US" sz="2000" dirty="0">
                <a:hlinkClick r:id="rId4"/>
              </a:rPr>
              <a:t>https://www.osha.gov/dts/chemicalsampling/toc/toc_chemsamp.html</a:t>
            </a:r>
            <a:endParaRPr lang="en-US" altLang="en-US" sz="2000" dirty="0"/>
          </a:p>
          <a:p>
            <a:endParaRPr lang="en-US" sz="1000" dirty="0"/>
          </a:p>
          <a:p>
            <a:r>
              <a:rPr lang="en-US" sz="2400" dirty="0"/>
              <a:t>NIOSH – Occupational Exposure Sampling Strategy Manual</a:t>
            </a:r>
          </a:p>
          <a:p>
            <a:pPr lvl="1"/>
            <a:r>
              <a:rPr lang="en-US" altLang="en-US" sz="2000" dirty="0">
                <a:hlinkClick r:id="rId5"/>
              </a:rPr>
              <a:t>http://www.cdc.gov/niosh/docs/77-173/</a:t>
            </a:r>
            <a:endParaRPr lang="en-US" altLang="en-US" sz="2000" dirty="0"/>
          </a:p>
          <a:p>
            <a:pPr lvl="1"/>
            <a:endParaRPr lang="en-US" altLang="en-US" sz="1000" dirty="0"/>
          </a:p>
          <a:p>
            <a:r>
              <a:rPr lang="en-US" altLang="en-US" sz="2400" dirty="0"/>
              <a:t>Patty’s Industrial Hygiene and Toxicology</a:t>
            </a:r>
          </a:p>
          <a:p>
            <a:pPr lvl="1"/>
            <a:endParaRPr lang="en-US" altLang="en-US" sz="2000" dirty="0"/>
          </a:p>
          <a:p>
            <a:pPr lvl="1"/>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314476919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Reasons</a:t>
            </a:r>
          </a:p>
        </p:txBody>
      </p:sp>
      <p:sp>
        <p:nvSpPr>
          <p:cNvPr id="3" name="Content Placeholder 2"/>
          <p:cNvSpPr>
            <a:spLocks noGrp="1"/>
          </p:cNvSpPr>
          <p:nvPr>
            <p:ph idx="1"/>
          </p:nvPr>
        </p:nvSpPr>
        <p:spPr/>
        <p:txBody>
          <a:bodyPr/>
          <a:lstStyle/>
          <a:p>
            <a:r>
              <a:rPr lang="en-US" dirty="0"/>
              <a:t>Characterization of contaminant(s) and/or condition(s) present in the work environment through identification and quantification.</a:t>
            </a:r>
          </a:p>
          <a:p>
            <a:endParaRPr lang="en-US" sz="800" dirty="0"/>
          </a:p>
          <a:p>
            <a:r>
              <a:rPr lang="en-US" dirty="0"/>
              <a:t>Estimation of employee exposure</a:t>
            </a:r>
          </a:p>
          <a:p>
            <a:endParaRPr lang="en-US" sz="800" dirty="0"/>
          </a:p>
          <a:p>
            <a:r>
              <a:rPr lang="en-US" dirty="0"/>
              <a:t>Assess compliance</a:t>
            </a:r>
          </a:p>
          <a:p>
            <a:endParaRPr lang="en-US" sz="800" dirty="0"/>
          </a:p>
          <a:p>
            <a:r>
              <a:rPr lang="en-US" dirty="0"/>
              <a:t>Evaluation of the effectiveness of work place controls (i.e., engineering controls, PPE)</a:t>
            </a:r>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1689663161"/>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C:\Users\Chaos\Desktop\Training Slide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19200"/>
            <a:ext cx="7620000"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685800" y="457200"/>
            <a:ext cx="8229600" cy="549275"/>
          </a:xfrm>
          <a:prstGeom prst="rect">
            <a:avLst/>
          </a:prstGeom>
        </p:spPr>
        <p:txBody>
          <a:bodyPr/>
          <a:lstStyle/>
          <a:p>
            <a:pPr>
              <a:defRPr/>
            </a:pPr>
            <a:r>
              <a:rPr lang="en-US" sz="3600" b="1" kern="0">
                <a:solidFill>
                  <a:srgbClr val="012D9A"/>
                </a:solidFill>
                <a:latin typeface="+mj-lt"/>
                <a:ea typeface="+mj-ea"/>
                <a:cs typeface="+mj-cs"/>
              </a:rPr>
              <a:t>Entering Noise Results</a:t>
            </a:r>
            <a:endParaRPr lang="en-US" sz="3600" b="1" kern="0" dirty="0">
              <a:solidFill>
                <a:srgbClr val="012D9A"/>
              </a:solidFill>
              <a:latin typeface="+mj-lt"/>
              <a:ea typeface="+mj-ea"/>
              <a:cs typeface="+mj-cs"/>
            </a:endParaRPr>
          </a:p>
        </p:txBody>
      </p:sp>
      <p:sp>
        <p:nvSpPr>
          <p:cNvPr id="119812" name="TextBox 6"/>
          <p:cNvSpPr txBox="1">
            <a:spLocks noChangeArrowheads="1"/>
          </p:cNvSpPr>
          <p:nvPr/>
        </p:nvSpPr>
        <p:spPr bwMode="auto">
          <a:xfrm>
            <a:off x="6629400" y="1066800"/>
            <a:ext cx="175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800">
                <a:latin typeface="Times New Roman" panose="02020603050405020304" pitchFamily="18" charset="0"/>
                <a:cs typeface="Times New Roman" panose="02020603050405020304" pitchFamily="18" charset="0"/>
              </a:rPr>
              <a:t>Photo Source: NCDOL Photo Library</a:t>
            </a:r>
          </a:p>
        </p:txBody>
      </p:sp>
      <p:sp>
        <p:nvSpPr>
          <p:cNvPr id="119813" name="Rounded Rectangle 4"/>
          <p:cNvSpPr>
            <a:spLocks noChangeArrowheads="1"/>
          </p:cNvSpPr>
          <p:nvPr/>
        </p:nvSpPr>
        <p:spPr bwMode="auto">
          <a:xfrm>
            <a:off x="2362200" y="2667000"/>
            <a:ext cx="685800" cy="76200"/>
          </a:xfrm>
          <a:prstGeom prst="roundRect">
            <a:avLst>
              <a:gd name="adj" fmla="val 16667"/>
            </a:avLst>
          </a:prstGeom>
          <a:solidFill>
            <a:schemeClr val="bg1"/>
          </a:solidFill>
          <a:ln w="9525" algn="ctr">
            <a:solidFill>
              <a:schemeClr val="bg1"/>
            </a:solidFill>
            <a:miter lim="800000"/>
            <a:headEnd/>
            <a:tailEnd/>
          </a:ln>
        </p:spPr>
        <p:txBody>
          <a:bodyPr wrap="none"/>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endParaRPr lang="en-US" altLang="en-US" sz="1800"/>
          </a:p>
        </p:txBody>
      </p:sp>
    </p:spTree>
    <p:extLst>
      <p:ext uri="{BB962C8B-B14F-4D97-AF65-F5344CB8AC3E}">
        <p14:creationId xmlns:p14="http://schemas.microsoft.com/office/powerpoint/2010/main" val="1775109792"/>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C:\Users\Chaos\Desktop\Training Slides\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543800"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609600" y="381000"/>
            <a:ext cx="8229600" cy="549275"/>
          </a:xfrm>
          <a:prstGeom prst="rect">
            <a:avLst/>
          </a:prstGeom>
        </p:spPr>
        <p:txBody>
          <a:bodyPr/>
          <a:lstStyle/>
          <a:p>
            <a:pPr>
              <a:defRPr/>
            </a:pPr>
            <a:r>
              <a:rPr lang="en-US" sz="3600" b="1" kern="0">
                <a:solidFill>
                  <a:srgbClr val="012D9A"/>
                </a:solidFill>
                <a:latin typeface="+mj-lt"/>
                <a:ea typeface="+mj-ea"/>
                <a:cs typeface="+mj-cs"/>
              </a:rPr>
              <a:t>Entering Noise Results</a:t>
            </a:r>
            <a:endParaRPr lang="en-US" sz="3600" b="1" kern="0" dirty="0">
              <a:solidFill>
                <a:srgbClr val="012D9A"/>
              </a:solidFill>
              <a:latin typeface="+mj-lt"/>
              <a:ea typeface="+mj-ea"/>
              <a:cs typeface="+mj-cs"/>
            </a:endParaRPr>
          </a:p>
        </p:txBody>
      </p:sp>
      <p:sp>
        <p:nvSpPr>
          <p:cNvPr id="121860" name="TextBox 6"/>
          <p:cNvSpPr txBox="1">
            <a:spLocks noChangeArrowheads="1"/>
          </p:cNvSpPr>
          <p:nvPr/>
        </p:nvSpPr>
        <p:spPr bwMode="auto">
          <a:xfrm>
            <a:off x="6553200" y="1143000"/>
            <a:ext cx="175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800">
                <a:latin typeface="Times New Roman" panose="02020603050405020304" pitchFamily="18" charset="0"/>
                <a:cs typeface="Times New Roman" panose="02020603050405020304" pitchFamily="18" charset="0"/>
              </a:rPr>
              <a:t>Photo Source: NCDOL Photo Library</a:t>
            </a:r>
          </a:p>
        </p:txBody>
      </p:sp>
    </p:spTree>
    <p:extLst>
      <p:ext uri="{BB962C8B-B14F-4D97-AF65-F5344CB8AC3E}">
        <p14:creationId xmlns:p14="http://schemas.microsoft.com/office/powerpoint/2010/main" val="2376761034"/>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C:\Users\Chaos\Desktop\Training Slides\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1600"/>
            <a:ext cx="7467600" cy="461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609600" y="381000"/>
            <a:ext cx="8229600" cy="549275"/>
          </a:xfrm>
          <a:prstGeom prst="rect">
            <a:avLst/>
          </a:prstGeom>
        </p:spPr>
        <p:txBody>
          <a:bodyPr/>
          <a:lstStyle/>
          <a:p>
            <a:pPr>
              <a:defRPr/>
            </a:pPr>
            <a:r>
              <a:rPr lang="en-US" sz="3600" b="1" kern="0">
                <a:solidFill>
                  <a:srgbClr val="012D9A"/>
                </a:solidFill>
                <a:latin typeface="+mj-lt"/>
                <a:ea typeface="+mj-ea"/>
                <a:cs typeface="+mj-cs"/>
              </a:rPr>
              <a:t>Entering Noise Results</a:t>
            </a:r>
            <a:endParaRPr lang="en-US" sz="3600" b="1" kern="0" dirty="0">
              <a:solidFill>
                <a:srgbClr val="012D9A"/>
              </a:solidFill>
              <a:latin typeface="+mj-lt"/>
              <a:ea typeface="+mj-ea"/>
              <a:cs typeface="+mj-cs"/>
            </a:endParaRPr>
          </a:p>
        </p:txBody>
      </p:sp>
      <p:sp>
        <p:nvSpPr>
          <p:cNvPr id="123908" name="TextBox 6"/>
          <p:cNvSpPr txBox="1">
            <a:spLocks noChangeArrowheads="1"/>
          </p:cNvSpPr>
          <p:nvPr/>
        </p:nvSpPr>
        <p:spPr bwMode="auto">
          <a:xfrm>
            <a:off x="6553200" y="1219200"/>
            <a:ext cx="175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800">
                <a:latin typeface="Times New Roman" panose="02020603050405020304" pitchFamily="18" charset="0"/>
                <a:cs typeface="Times New Roman" panose="02020603050405020304" pitchFamily="18" charset="0"/>
              </a:rPr>
              <a:t>Photo Source: NCDOL Photo Library</a:t>
            </a:r>
          </a:p>
        </p:txBody>
      </p:sp>
    </p:spTree>
    <p:extLst>
      <p:ext uri="{BB962C8B-B14F-4D97-AF65-F5344CB8AC3E}">
        <p14:creationId xmlns:p14="http://schemas.microsoft.com/office/powerpoint/2010/main" val="4098069164"/>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C:\Users\Chaos\Desktop\Training Slides\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6200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609600" y="381000"/>
            <a:ext cx="8229600" cy="549275"/>
          </a:xfrm>
          <a:prstGeom prst="rect">
            <a:avLst/>
          </a:prstGeom>
        </p:spPr>
        <p:txBody>
          <a:bodyPr/>
          <a:lstStyle/>
          <a:p>
            <a:pPr>
              <a:defRPr/>
            </a:pPr>
            <a:r>
              <a:rPr lang="en-US" sz="3600" b="1" kern="0">
                <a:solidFill>
                  <a:srgbClr val="012D9A"/>
                </a:solidFill>
                <a:latin typeface="+mj-lt"/>
                <a:ea typeface="+mj-ea"/>
                <a:cs typeface="+mj-cs"/>
              </a:rPr>
              <a:t>Entering Noise Results</a:t>
            </a:r>
            <a:endParaRPr lang="en-US" sz="3600" b="1" kern="0" dirty="0">
              <a:solidFill>
                <a:srgbClr val="012D9A"/>
              </a:solidFill>
              <a:latin typeface="+mj-lt"/>
              <a:ea typeface="+mj-ea"/>
              <a:cs typeface="+mj-cs"/>
            </a:endParaRPr>
          </a:p>
        </p:txBody>
      </p:sp>
      <p:sp>
        <p:nvSpPr>
          <p:cNvPr id="125956" name="TextBox 6"/>
          <p:cNvSpPr txBox="1">
            <a:spLocks noChangeArrowheads="1"/>
          </p:cNvSpPr>
          <p:nvPr/>
        </p:nvSpPr>
        <p:spPr bwMode="auto">
          <a:xfrm>
            <a:off x="6629400" y="1143000"/>
            <a:ext cx="175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800">
                <a:latin typeface="Times New Roman" panose="02020603050405020304" pitchFamily="18" charset="0"/>
                <a:cs typeface="Times New Roman" panose="02020603050405020304" pitchFamily="18" charset="0"/>
              </a:rPr>
              <a:t>Photo Source: NCDOL Photo Library</a:t>
            </a:r>
          </a:p>
        </p:txBody>
      </p:sp>
    </p:spTree>
    <p:extLst>
      <p:ext uri="{BB962C8B-B14F-4D97-AF65-F5344CB8AC3E}">
        <p14:creationId xmlns:p14="http://schemas.microsoft.com/office/powerpoint/2010/main" val="2615011442"/>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C:\Users\Chaos\Desktop\Training Slides\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19200"/>
            <a:ext cx="7620000"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609600" y="381000"/>
            <a:ext cx="8229600" cy="549275"/>
          </a:xfrm>
          <a:prstGeom prst="rect">
            <a:avLst/>
          </a:prstGeom>
        </p:spPr>
        <p:txBody>
          <a:bodyPr/>
          <a:lstStyle/>
          <a:p>
            <a:pPr>
              <a:defRPr/>
            </a:pPr>
            <a:r>
              <a:rPr lang="en-US" sz="3600" b="1" kern="0">
                <a:solidFill>
                  <a:srgbClr val="012D9A"/>
                </a:solidFill>
                <a:latin typeface="+mj-lt"/>
                <a:ea typeface="+mj-ea"/>
                <a:cs typeface="+mj-cs"/>
              </a:rPr>
              <a:t>Entering Noise Results</a:t>
            </a:r>
            <a:endParaRPr lang="en-US" sz="3600" b="1" kern="0" dirty="0">
              <a:solidFill>
                <a:srgbClr val="012D9A"/>
              </a:solidFill>
              <a:latin typeface="+mj-lt"/>
              <a:ea typeface="+mj-ea"/>
              <a:cs typeface="+mj-cs"/>
            </a:endParaRPr>
          </a:p>
        </p:txBody>
      </p:sp>
      <p:sp>
        <p:nvSpPr>
          <p:cNvPr id="128004" name="TextBox 6"/>
          <p:cNvSpPr txBox="1">
            <a:spLocks noChangeArrowheads="1"/>
          </p:cNvSpPr>
          <p:nvPr/>
        </p:nvSpPr>
        <p:spPr bwMode="auto">
          <a:xfrm>
            <a:off x="6629400" y="1066800"/>
            <a:ext cx="175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800">
                <a:latin typeface="Times New Roman" panose="02020603050405020304" pitchFamily="18" charset="0"/>
                <a:cs typeface="Times New Roman" panose="02020603050405020304" pitchFamily="18" charset="0"/>
              </a:rPr>
              <a:t>Photo Source: NCDOL Photo Library</a:t>
            </a:r>
          </a:p>
        </p:txBody>
      </p:sp>
    </p:spTree>
    <p:extLst>
      <p:ext uri="{BB962C8B-B14F-4D97-AF65-F5344CB8AC3E}">
        <p14:creationId xmlns:p14="http://schemas.microsoft.com/office/powerpoint/2010/main" val="1571050975"/>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C:\Users\Chaos\Desktop\Training Slides\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5438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609600" y="381000"/>
            <a:ext cx="8229600" cy="549275"/>
          </a:xfrm>
          <a:prstGeom prst="rect">
            <a:avLst/>
          </a:prstGeom>
        </p:spPr>
        <p:txBody>
          <a:bodyPr/>
          <a:lstStyle/>
          <a:p>
            <a:pPr>
              <a:defRPr/>
            </a:pPr>
            <a:r>
              <a:rPr lang="en-US" sz="3600" b="1" kern="0">
                <a:solidFill>
                  <a:srgbClr val="012D9A"/>
                </a:solidFill>
                <a:latin typeface="+mj-lt"/>
                <a:ea typeface="+mj-ea"/>
                <a:cs typeface="+mj-cs"/>
              </a:rPr>
              <a:t>Entering Noise Results</a:t>
            </a:r>
            <a:endParaRPr lang="en-US" sz="3600" b="1" kern="0" dirty="0">
              <a:solidFill>
                <a:srgbClr val="012D9A"/>
              </a:solidFill>
              <a:latin typeface="+mj-lt"/>
              <a:ea typeface="+mj-ea"/>
              <a:cs typeface="+mj-cs"/>
            </a:endParaRPr>
          </a:p>
        </p:txBody>
      </p:sp>
      <p:sp>
        <p:nvSpPr>
          <p:cNvPr id="130052" name="TextBox 6"/>
          <p:cNvSpPr txBox="1">
            <a:spLocks noChangeArrowheads="1"/>
          </p:cNvSpPr>
          <p:nvPr/>
        </p:nvSpPr>
        <p:spPr bwMode="auto">
          <a:xfrm>
            <a:off x="6553200" y="1143000"/>
            <a:ext cx="175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800">
                <a:latin typeface="Times New Roman" panose="02020603050405020304" pitchFamily="18" charset="0"/>
                <a:cs typeface="Times New Roman" panose="02020603050405020304" pitchFamily="18" charset="0"/>
              </a:rPr>
              <a:t>Photo Source: NCDOL Photo Library</a:t>
            </a:r>
          </a:p>
        </p:txBody>
      </p:sp>
    </p:spTree>
    <p:extLst>
      <p:ext uri="{BB962C8B-B14F-4D97-AF65-F5344CB8AC3E}">
        <p14:creationId xmlns:p14="http://schemas.microsoft.com/office/powerpoint/2010/main" val="3878386618"/>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C:\Users\Chaos\Desktop\Training Slides\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543800" cy="465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609600" y="381000"/>
            <a:ext cx="8229600" cy="549275"/>
          </a:xfrm>
          <a:prstGeom prst="rect">
            <a:avLst/>
          </a:prstGeom>
        </p:spPr>
        <p:txBody>
          <a:bodyPr/>
          <a:lstStyle/>
          <a:p>
            <a:pPr>
              <a:defRPr/>
            </a:pPr>
            <a:r>
              <a:rPr lang="en-US" sz="3600" b="1" kern="0" dirty="0">
                <a:solidFill>
                  <a:srgbClr val="012D9A"/>
                </a:solidFill>
                <a:latin typeface="+mj-lt"/>
                <a:ea typeface="+mj-ea"/>
                <a:cs typeface="+mj-cs"/>
              </a:rPr>
              <a:t>Entering Noise Results</a:t>
            </a:r>
          </a:p>
        </p:txBody>
      </p:sp>
      <p:sp>
        <p:nvSpPr>
          <p:cNvPr id="132100" name="TextBox 6"/>
          <p:cNvSpPr txBox="1">
            <a:spLocks noChangeArrowheads="1"/>
          </p:cNvSpPr>
          <p:nvPr/>
        </p:nvSpPr>
        <p:spPr bwMode="auto">
          <a:xfrm>
            <a:off x="6629400" y="1143000"/>
            <a:ext cx="1752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800">
                <a:latin typeface="Times New Roman" panose="02020603050405020304" pitchFamily="18" charset="0"/>
                <a:cs typeface="Times New Roman" panose="02020603050405020304" pitchFamily="18" charset="0"/>
              </a:rPr>
              <a:t>Photo Source: NCDOL Photo Library</a:t>
            </a:r>
          </a:p>
        </p:txBody>
      </p:sp>
    </p:spTree>
    <p:extLst>
      <p:ext uri="{BB962C8B-B14F-4D97-AF65-F5344CB8AC3E}">
        <p14:creationId xmlns:p14="http://schemas.microsoft.com/office/powerpoint/2010/main" val="4036843077"/>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Entering Results</a:t>
            </a:r>
          </a:p>
        </p:txBody>
      </p:sp>
      <p:sp>
        <p:nvSpPr>
          <p:cNvPr id="3" name="Content Placeholder 2"/>
          <p:cNvSpPr>
            <a:spLocks noGrp="1"/>
          </p:cNvSpPr>
          <p:nvPr>
            <p:ph idx="1"/>
          </p:nvPr>
        </p:nvSpPr>
        <p:spPr/>
        <p:txBody>
          <a:bodyPr/>
          <a:lstStyle/>
          <a:p>
            <a:r>
              <a:rPr lang="en-US" dirty="0"/>
              <a:t>Field Sampling Worksheet</a:t>
            </a:r>
          </a:p>
          <a:p>
            <a:pPr lvl="1"/>
            <a:r>
              <a:rPr lang="en-US" dirty="0"/>
              <a:t>All sampling data must be record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438400"/>
            <a:ext cx="7924800" cy="1694531"/>
          </a:xfrm>
          <a:prstGeom prst="rect">
            <a:avLst/>
          </a:prstGeom>
        </p:spPr>
      </p:pic>
      <p:sp>
        <p:nvSpPr>
          <p:cNvPr id="4" name="TextBox 3"/>
          <p:cNvSpPr txBox="1"/>
          <p:nvPr/>
        </p:nvSpPr>
        <p:spPr>
          <a:xfrm>
            <a:off x="609600" y="2743200"/>
            <a:ext cx="1600200" cy="276999"/>
          </a:xfrm>
          <a:prstGeom prst="rect">
            <a:avLst/>
          </a:prstGeom>
          <a:noFill/>
        </p:spPr>
        <p:txBody>
          <a:bodyPr wrap="square" rtlCol="0">
            <a:spAutoFit/>
          </a:bodyPr>
          <a:lstStyle/>
          <a:p>
            <a:pPr algn="ctr"/>
            <a:r>
              <a:rPr lang="en-US" sz="1200" u="none" dirty="0">
                <a:latin typeface="+mn-lt"/>
              </a:rPr>
              <a:t>Noise AL</a:t>
            </a:r>
          </a:p>
        </p:txBody>
      </p:sp>
      <p:sp>
        <p:nvSpPr>
          <p:cNvPr id="6" name="TextBox 5"/>
          <p:cNvSpPr txBox="1"/>
          <p:nvPr/>
        </p:nvSpPr>
        <p:spPr>
          <a:xfrm>
            <a:off x="646771" y="3037557"/>
            <a:ext cx="1600200" cy="276999"/>
          </a:xfrm>
          <a:prstGeom prst="rect">
            <a:avLst/>
          </a:prstGeom>
          <a:noFill/>
        </p:spPr>
        <p:txBody>
          <a:bodyPr wrap="square" rtlCol="0">
            <a:spAutoFit/>
          </a:bodyPr>
          <a:lstStyle/>
          <a:p>
            <a:pPr algn="ctr"/>
            <a:r>
              <a:rPr lang="en-US" sz="1200" u="none" dirty="0">
                <a:latin typeface="+mn-lt"/>
              </a:rPr>
              <a:t>Noise PEL</a:t>
            </a:r>
          </a:p>
        </p:txBody>
      </p:sp>
      <p:sp>
        <p:nvSpPr>
          <p:cNvPr id="7" name="TextBox 6"/>
          <p:cNvSpPr txBox="1"/>
          <p:nvPr/>
        </p:nvSpPr>
        <p:spPr>
          <a:xfrm>
            <a:off x="2209800" y="2743200"/>
            <a:ext cx="685800" cy="276999"/>
          </a:xfrm>
          <a:prstGeom prst="rect">
            <a:avLst/>
          </a:prstGeom>
          <a:noFill/>
        </p:spPr>
        <p:txBody>
          <a:bodyPr wrap="square" rtlCol="0">
            <a:spAutoFit/>
          </a:bodyPr>
          <a:lstStyle/>
          <a:p>
            <a:pPr algn="ctr"/>
            <a:r>
              <a:rPr lang="en-US" sz="1200" u="none" dirty="0">
                <a:latin typeface="+mn-lt"/>
              </a:rPr>
              <a:t>8111</a:t>
            </a:r>
          </a:p>
        </p:txBody>
      </p:sp>
      <p:sp>
        <p:nvSpPr>
          <p:cNvPr id="8" name="TextBox 7"/>
          <p:cNvSpPr txBox="1"/>
          <p:nvPr/>
        </p:nvSpPr>
        <p:spPr>
          <a:xfrm>
            <a:off x="2209800" y="3008666"/>
            <a:ext cx="685800" cy="276999"/>
          </a:xfrm>
          <a:prstGeom prst="rect">
            <a:avLst/>
          </a:prstGeom>
          <a:noFill/>
        </p:spPr>
        <p:txBody>
          <a:bodyPr wrap="square" rtlCol="0">
            <a:spAutoFit/>
          </a:bodyPr>
          <a:lstStyle/>
          <a:p>
            <a:pPr algn="ctr"/>
            <a:r>
              <a:rPr lang="en-US" sz="1200" u="none" dirty="0">
                <a:latin typeface="+mn-lt"/>
              </a:rPr>
              <a:t>8110</a:t>
            </a:r>
          </a:p>
        </p:txBody>
      </p:sp>
      <p:sp>
        <p:nvSpPr>
          <p:cNvPr id="9" name="TextBox 8"/>
          <p:cNvSpPr txBox="1"/>
          <p:nvPr/>
        </p:nvSpPr>
        <p:spPr>
          <a:xfrm>
            <a:off x="2209800" y="3285169"/>
            <a:ext cx="685800" cy="276999"/>
          </a:xfrm>
          <a:prstGeom prst="rect">
            <a:avLst/>
          </a:prstGeom>
          <a:noFill/>
        </p:spPr>
        <p:txBody>
          <a:bodyPr wrap="square" rtlCol="0">
            <a:spAutoFit/>
          </a:bodyPr>
          <a:lstStyle/>
          <a:p>
            <a:pPr algn="ctr"/>
            <a:r>
              <a:rPr lang="en-US" sz="1200" u="none" dirty="0">
                <a:latin typeface="+mn-lt"/>
              </a:rPr>
              <a:t>0560</a:t>
            </a:r>
          </a:p>
        </p:txBody>
      </p:sp>
      <p:sp>
        <p:nvSpPr>
          <p:cNvPr id="10" name="TextBox 9"/>
          <p:cNvSpPr txBox="1"/>
          <p:nvPr/>
        </p:nvSpPr>
        <p:spPr>
          <a:xfrm>
            <a:off x="646771" y="3282419"/>
            <a:ext cx="1600200" cy="276999"/>
          </a:xfrm>
          <a:prstGeom prst="rect">
            <a:avLst/>
          </a:prstGeom>
          <a:noFill/>
        </p:spPr>
        <p:txBody>
          <a:bodyPr wrap="square" rtlCol="0">
            <a:spAutoFit/>
          </a:bodyPr>
          <a:lstStyle/>
          <a:p>
            <a:pPr algn="ctr"/>
            <a:r>
              <a:rPr lang="en-US" sz="1200" u="none" dirty="0">
                <a:latin typeface="+mn-lt"/>
              </a:rPr>
              <a:t>Carbon Monoxide</a:t>
            </a:r>
          </a:p>
        </p:txBody>
      </p:sp>
      <p:sp>
        <p:nvSpPr>
          <p:cNvPr id="11" name="TextBox 10"/>
          <p:cNvSpPr txBox="1"/>
          <p:nvPr/>
        </p:nvSpPr>
        <p:spPr>
          <a:xfrm>
            <a:off x="2895600" y="2727292"/>
            <a:ext cx="1066800" cy="276999"/>
          </a:xfrm>
          <a:prstGeom prst="rect">
            <a:avLst/>
          </a:prstGeom>
          <a:noFill/>
        </p:spPr>
        <p:txBody>
          <a:bodyPr wrap="square" rtlCol="0">
            <a:spAutoFit/>
          </a:bodyPr>
          <a:lstStyle/>
          <a:p>
            <a:pPr algn="ctr"/>
            <a:r>
              <a:rPr lang="en-US" sz="1200" u="none" dirty="0">
                <a:latin typeface="+mn-lt"/>
              </a:rPr>
              <a:t>TWA</a:t>
            </a:r>
          </a:p>
        </p:txBody>
      </p:sp>
      <p:sp>
        <p:nvSpPr>
          <p:cNvPr id="12" name="TextBox 11"/>
          <p:cNvSpPr txBox="1"/>
          <p:nvPr/>
        </p:nvSpPr>
        <p:spPr>
          <a:xfrm>
            <a:off x="2895600" y="3013041"/>
            <a:ext cx="1066800" cy="276999"/>
          </a:xfrm>
          <a:prstGeom prst="rect">
            <a:avLst/>
          </a:prstGeom>
          <a:noFill/>
        </p:spPr>
        <p:txBody>
          <a:bodyPr wrap="square" rtlCol="0">
            <a:spAutoFit/>
          </a:bodyPr>
          <a:lstStyle/>
          <a:p>
            <a:pPr algn="ctr"/>
            <a:r>
              <a:rPr lang="en-US" sz="1200" u="none" dirty="0">
                <a:latin typeface="+mn-lt"/>
              </a:rPr>
              <a:t>TWA</a:t>
            </a:r>
          </a:p>
        </p:txBody>
      </p:sp>
      <p:sp>
        <p:nvSpPr>
          <p:cNvPr id="13" name="TextBox 12"/>
          <p:cNvSpPr txBox="1"/>
          <p:nvPr/>
        </p:nvSpPr>
        <p:spPr>
          <a:xfrm>
            <a:off x="2895600" y="3309091"/>
            <a:ext cx="1066800" cy="276999"/>
          </a:xfrm>
          <a:prstGeom prst="rect">
            <a:avLst/>
          </a:prstGeom>
          <a:noFill/>
        </p:spPr>
        <p:txBody>
          <a:bodyPr wrap="square" rtlCol="0">
            <a:spAutoFit/>
          </a:bodyPr>
          <a:lstStyle/>
          <a:p>
            <a:pPr algn="ctr"/>
            <a:r>
              <a:rPr lang="en-US" sz="1200" u="none" dirty="0">
                <a:latin typeface="+mn-lt"/>
              </a:rPr>
              <a:t>TWA</a:t>
            </a:r>
          </a:p>
        </p:txBody>
      </p:sp>
      <p:sp>
        <p:nvSpPr>
          <p:cNvPr id="14" name="TextBox 13"/>
          <p:cNvSpPr txBox="1"/>
          <p:nvPr/>
        </p:nvSpPr>
        <p:spPr>
          <a:xfrm>
            <a:off x="3925229" y="2753504"/>
            <a:ext cx="1066800" cy="276999"/>
          </a:xfrm>
          <a:prstGeom prst="rect">
            <a:avLst/>
          </a:prstGeom>
          <a:noFill/>
        </p:spPr>
        <p:txBody>
          <a:bodyPr wrap="square" rtlCol="0">
            <a:spAutoFit/>
          </a:bodyPr>
          <a:lstStyle/>
          <a:p>
            <a:pPr algn="ctr"/>
            <a:r>
              <a:rPr lang="en-US" sz="1200" u="none" dirty="0">
                <a:latin typeface="+mn-lt"/>
              </a:rPr>
              <a:t>49</a:t>
            </a:r>
          </a:p>
        </p:txBody>
      </p:sp>
      <p:sp>
        <p:nvSpPr>
          <p:cNvPr id="15" name="TextBox 14"/>
          <p:cNvSpPr txBox="1"/>
          <p:nvPr/>
        </p:nvSpPr>
        <p:spPr>
          <a:xfrm>
            <a:off x="3940098" y="3023345"/>
            <a:ext cx="1066800" cy="276999"/>
          </a:xfrm>
          <a:prstGeom prst="rect">
            <a:avLst/>
          </a:prstGeom>
          <a:noFill/>
        </p:spPr>
        <p:txBody>
          <a:bodyPr wrap="square" rtlCol="0">
            <a:spAutoFit/>
          </a:bodyPr>
          <a:lstStyle/>
          <a:p>
            <a:pPr algn="ctr"/>
            <a:r>
              <a:rPr lang="en-US" sz="1200" u="none" dirty="0">
                <a:latin typeface="+mn-lt"/>
              </a:rPr>
              <a:t>97</a:t>
            </a:r>
          </a:p>
        </p:txBody>
      </p:sp>
      <p:sp>
        <p:nvSpPr>
          <p:cNvPr id="16" name="TextBox 15"/>
          <p:cNvSpPr txBox="1"/>
          <p:nvPr/>
        </p:nvSpPr>
        <p:spPr>
          <a:xfrm>
            <a:off x="3917794" y="3282419"/>
            <a:ext cx="1066800" cy="276999"/>
          </a:xfrm>
          <a:prstGeom prst="rect">
            <a:avLst/>
          </a:prstGeom>
          <a:noFill/>
        </p:spPr>
        <p:txBody>
          <a:bodyPr wrap="square" rtlCol="0">
            <a:spAutoFit/>
          </a:bodyPr>
          <a:lstStyle/>
          <a:p>
            <a:pPr algn="ctr"/>
            <a:r>
              <a:rPr lang="en-US" sz="1200" u="none" dirty="0">
                <a:latin typeface="+mn-lt"/>
              </a:rPr>
              <a:t>5</a:t>
            </a:r>
          </a:p>
        </p:txBody>
      </p:sp>
      <p:sp>
        <p:nvSpPr>
          <p:cNvPr id="17" name="TextBox 16"/>
          <p:cNvSpPr txBox="1"/>
          <p:nvPr/>
        </p:nvSpPr>
        <p:spPr>
          <a:xfrm>
            <a:off x="4992029" y="2727292"/>
            <a:ext cx="494372" cy="276999"/>
          </a:xfrm>
          <a:prstGeom prst="rect">
            <a:avLst/>
          </a:prstGeom>
          <a:noFill/>
        </p:spPr>
        <p:txBody>
          <a:bodyPr wrap="square" rtlCol="0">
            <a:spAutoFit/>
          </a:bodyPr>
          <a:lstStyle/>
          <a:p>
            <a:pPr algn="ctr"/>
            <a:r>
              <a:rPr lang="en-US" sz="1200" u="none" dirty="0">
                <a:latin typeface="+mn-lt"/>
              </a:rPr>
              <a:t>%</a:t>
            </a:r>
          </a:p>
        </p:txBody>
      </p:sp>
      <p:sp>
        <p:nvSpPr>
          <p:cNvPr id="18" name="TextBox 17"/>
          <p:cNvSpPr txBox="1"/>
          <p:nvPr/>
        </p:nvSpPr>
        <p:spPr>
          <a:xfrm>
            <a:off x="5003180" y="3025297"/>
            <a:ext cx="494372" cy="276999"/>
          </a:xfrm>
          <a:prstGeom prst="rect">
            <a:avLst/>
          </a:prstGeom>
          <a:noFill/>
        </p:spPr>
        <p:txBody>
          <a:bodyPr wrap="square" rtlCol="0">
            <a:spAutoFit/>
          </a:bodyPr>
          <a:lstStyle/>
          <a:p>
            <a:pPr algn="ctr"/>
            <a:r>
              <a:rPr lang="en-US" sz="1200" u="none" dirty="0">
                <a:latin typeface="+mn-lt"/>
              </a:rPr>
              <a:t>%</a:t>
            </a:r>
          </a:p>
        </p:txBody>
      </p:sp>
      <p:sp>
        <p:nvSpPr>
          <p:cNvPr id="19" name="TextBox 18"/>
          <p:cNvSpPr txBox="1"/>
          <p:nvPr/>
        </p:nvSpPr>
        <p:spPr>
          <a:xfrm>
            <a:off x="4984594" y="3320817"/>
            <a:ext cx="509241" cy="261610"/>
          </a:xfrm>
          <a:prstGeom prst="rect">
            <a:avLst/>
          </a:prstGeom>
          <a:noFill/>
        </p:spPr>
        <p:txBody>
          <a:bodyPr wrap="square" rtlCol="0">
            <a:spAutoFit/>
          </a:bodyPr>
          <a:lstStyle/>
          <a:p>
            <a:pPr algn="ctr"/>
            <a:r>
              <a:rPr lang="en-US" sz="1100" u="none" dirty="0">
                <a:latin typeface="+mn-lt"/>
              </a:rPr>
              <a:t>PPM</a:t>
            </a:r>
          </a:p>
        </p:txBody>
      </p:sp>
      <p:sp>
        <p:nvSpPr>
          <p:cNvPr id="20" name="TextBox 19"/>
          <p:cNvSpPr txBox="1"/>
          <p:nvPr/>
        </p:nvSpPr>
        <p:spPr>
          <a:xfrm>
            <a:off x="5549588" y="2743199"/>
            <a:ext cx="494372" cy="276999"/>
          </a:xfrm>
          <a:prstGeom prst="rect">
            <a:avLst/>
          </a:prstGeom>
          <a:noFill/>
        </p:spPr>
        <p:txBody>
          <a:bodyPr wrap="square" rtlCol="0">
            <a:spAutoFit/>
          </a:bodyPr>
          <a:lstStyle/>
          <a:p>
            <a:pPr algn="ctr"/>
            <a:r>
              <a:rPr lang="en-US" sz="1200" u="none" dirty="0">
                <a:latin typeface="+mn-lt"/>
              </a:rPr>
              <a:t>50</a:t>
            </a:r>
          </a:p>
        </p:txBody>
      </p:sp>
      <p:sp>
        <p:nvSpPr>
          <p:cNvPr id="21" name="TextBox 20"/>
          <p:cNvSpPr txBox="1"/>
          <p:nvPr/>
        </p:nvSpPr>
        <p:spPr>
          <a:xfrm>
            <a:off x="5557024" y="3010340"/>
            <a:ext cx="494372" cy="276999"/>
          </a:xfrm>
          <a:prstGeom prst="rect">
            <a:avLst/>
          </a:prstGeom>
          <a:noFill/>
        </p:spPr>
        <p:txBody>
          <a:bodyPr wrap="square" rtlCol="0">
            <a:spAutoFit/>
          </a:bodyPr>
          <a:lstStyle/>
          <a:p>
            <a:pPr algn="ctr"/>
            <a:r>
              <a:rPr lang="en-US" sz="1200" u="none" dirty="0">
                <a:latin typeface="+mn-lt"/>
              </a:rPr>
              <a:t>100</a:t>
            </a:r>
          </a:p>
        </p:txBody>
      </p:sp>
      <p:sp>
        <p:nvSpPr>
          <p:cNvPr id="22" name="TextBox 21"/>
          <p:cNvSpPr txBox="1"/>
          <p:nvPr/>
        </p:nvSpPr>
        <p:spPr>
          <a:xfrm>
            <a:off x="5568175" y="3290040"/>
            <a:ext cx="494372" cy="276999"/>
          </a:xfrm>
          <a:prstGeom prst="rect">
            <a:avLst/>
          </a:prstGeom>
          <a:noFill/>
        </p:spPr>
        <p:txBody>
          <a:bodyPr wrap="square" rtlCol="0">
            <a:spAutoFit/>
          </a:bodyPr>
          <a:lstStyle/>
          <a:p>
            <a:pPr algn="ctr"/>
            <a:r>
              <a:rPr lang="en-US" sz="1200" u="none" dirty="0">
                <a:latin typeface="+mn-lt"/>
              </a:rPr>
              <a:t>50</a:t>
            </a:r>
          </a:p>
        </p:txBody>
      </p:sp>
      <p:sp>
        <p:nvSpPr>
          <p:cNvPr id="23" name="TextBox 22"/>
          <p:cNvSpPr txBox="1"/>
          <p:nvPr/>
        </p:nvSpPr>
        <p:spPr>
          <a:xfrm>
            <a:off x="6110868" y="2763079"/>
            <a:ext cx="605885" cy="276999"/>
          </a:xfrm>
          <a:prstGeom prst="rect">
            <a:avLst/>
          </a:prstGeom>
          <a:noFill/>
        </p:spPr>
        <p:txBody>
          <a:bodyPr wrap="square" rtlCol="0">
            <a:spAutoFit/>
          </a:bodyPr>
          <a:lstStyle/>
          <a:p>
            <a:pPr algn="ctr"/>
            <a:r>
              <a:rPr lang="en-US" sz="1200" u="none" dirty="0">
                <a:latin typeface="+mn-lt"/>
              </a:rPr>
              <a:t>0.98</a:t>
            </a:r>
          </a:p>
        </p:txBody>
      </p:sp>
      <p:sp>
        <p:nvSpPr>
          <p:cNvPr id="24" name="TextBox 23"/>
          <p:cNvSpPr txBox="1"/>
          <p:nvPr/>
        </p:nvSpPr>
        <p:spPr>
          <a:xfrm>
            <a:off x="6118301" y="3026786"/>
            <a:ext cx="605885" cy="276999"/>
          </a:xfrm>
          <a:prstGeom prst="rect">
            <a:avLst/>
          </a:prstGeom>
          <a:noFill/>
        </p:spPr>
        <p:txBody>
          <a:bodyPr wrap="square" rtlCol="0">
            <a:spAutoFit/>
          </a:bodyPr>
          <a:lstStyle/>
          <a:p>
            <a:pPr algn="ctr"/>
            <a:r>
              <a:rPr lang="en-US" sz="1200" u="none" dirty="0">
                <a:latin typeface="+mn-lt"/>
              </a:rPr>
              <a:t>0.97</a:t>
            </a:r>
          </a:p>
        </p:txBody>
      </p:sp>
      <p:sp>
        <p:nvSpPr>
          <p:cNvPr id="25" name="TextBox 24"/>
          <p:cNvSpPr txBox="1"/>
          <p:nvPr/>
        </p:nvSpPr>
        <p:spPr>
          <a:xfrm>
            <a:off x="6129452" y="3292249"/>
            <a:ext cx="605885" cy="276999"/>
          </a:xfrm>
          <a:prstGeom prst="rect">
            <a:avLst/>
          </a:prstGeom>
          <a:noFill/>
        </p:spPr>
        <p:txBody>
          <a:bodyPr wrap="square" rtlCol="0">
            <a:spAutoFit/>
          </a:bodyPr>
          <a:lstStyle/>
          <a:p>
            <a:pPr algn="ctr"/>
            <a:r>
              <a:rPr lang="en-US" sz="1200" u="none" dirty="0">
                <a:latin typeface="+mn-lt"/>
              </a:rPr>
              <a:t>0.10</a:t>
            </a:r>
          </a:p>
        </p:txBody>
      </p:sp>
      <p:sp>
        <p:nvSpPr>
          <p:cNvPr id="26" name="TextBox 25"/>
          <p:cNvSpPr txBox="1"/>
          <p:nvPr/>
        </p:nvSpPr>
        <p:spPr>
          <a:xfrm>
            <a:off x="6811535" y="2760558"/>
            <a:ext cx="605885" cy="276999"/>
          </a:xfrm>
          <a:prstGeom prst="rect">
            <a:avLst/>
          </a:prstGeom>
          <a:noFill/>
        </p:spPr>
        <p:txBody>
          <a:bodyPr wrap="square" rtlCol="0">
            <a:spAutoFit/>
          </a:bodyPr>
          <a:lstStyle/>
          <a:p>
            <a:pPr algn="ctr"/>
            <a:r>
              <a:rPr lang="en-US" sz="1200" u="none" dirty="0">
                <a:latin typeface="+mn-lt"/>
              </a:rPr>
              <a:t>No</a:t>
            </a:r>
          </a:p>
        </p:txBody>
      </p:sp>
      <p:sp>
        <p:nvSpPr>
          <p:cNvPr id="27" name="TextBox 26"/>
          <p:cNvSpPr txBox="1"/>
          <p:nvPr/>
        </p:nvSpPr>
        <p:spPr>
          <a:xfrm>
            <a:off x="6818968" y="3017465"/>
            <a:ext cx="605885" cy="276999"/>
          </a:xfrm>
          <a:prstGeom prst="rect">
            <a:avLst/>
          </a:prstGeom>
          <a:noFill/>
        </p:spPr>
        <p:txBody>
          <a:bodyPr wrap="square" rtlCol="0">
            <a:spAutoFit/>
          </a:bodyPr>
          <a:lstStyle/>
          <a:p>
            <a:pPr algn="ctr"/>
            <a:r>
              <a:rPr lang="en-US" sz="1200" u="none" dirty="0">
                <a:latin typeface="+mn-lt"/>
              </a:rPr>
              <a:t>No</a:t>
            </a:r>
          </a:p>
        </p:txBody>
      </p:sp>
      <p:sp>
        <p:nvSpPr>
          <p:cNvPr id="28" name="TextBox 27"/>
          <p:cNvSpPr txBox="1"/>
          <p:nvPr/>
        </p:nvSpPr>
        <p:spPr>
          <a:xfrm>
            <a:off x="6830119" y="3301139"/>
            <a:ext cx="605885" cy="276999"/>
          </a:xfrm>
          <a:prstGeom prst="rect">
            <a:avLst/>
          </a:prstGeom>
          <a:noFill/>
        </p:spPr>
        <p:txBody>
          <a:bodyPr wrap="square" rtlCol="0">
            <a:spAutoFit/>
          </a:bodyPr>
          <a:lstStyle/>
          <a:p>
            <a:pPr algn="ctr"/>
            <a:r>
              <a:rPr lang="en-US" sz="1200" u="none" dirty="0">
                <a:latin typeface="+mn-lt"/>
              </a:rPr>
              <a:t>No</a:t>
            </a:r>
          </a:p>
        </p:txBody>
      </p:sp>
      <p:sp>
        <p:nvSpPr>
          <p:cNvPr id="29" name="TextBox 28"/>
          <p:cNvSpPr txBox="1"/>
          <p:nvPr/>
        </p:nvSpPr>
        <p:spPr>
          <a:xfrm>
            <a:off x="7669245" y="2760557"/>
            <a:ext cx="605885" cy="276999"/>
          </a:xfrm>
          <a:prstGeom prst="rect">
            <a:avLst/>
          </a:prstGeom>
          <a:noFill/>
        </p:spPr>
        <p:txBody>
          <a:bodyPr wrap="square" rtlCol="0">
            <a:spAutoFit/>
          </a:bodyPr>
          <a:lstStyle/>
          <a:p>
            <a:pPr algn="ctr"/>
            <a:r>
              <a:rPr lang="en-US" sz="1200" u="none" dirty="0">
                <a:latin typeface="+mn-lt"/>
              </a:rPr>
              <a:t>Yes</a:t>
            </a:r>
          </a:p>
        </p:txBody>
      </p:sp>
      <p:sp>
        <p:nvSpPr>
          <p:cNvPr id="30" name="TextBox 29"/>
          <p:cNvSpPr txBox="1"/>
          <p:nvPr/>
        </p:nvSpPr>
        <p:spPr>
          <a:xfrm>
            <a:off x="7669244" y="3037556"/>
            <a:ext cx="605885" cy="276999"/>
          </a:xfrm>
          <a:prstGeom prst="rect">
            <a:avLst/>
          </a:prstGeom>
          <a:noFill/>
        </p:spPr>
        <p:txBody>
          <a:bodyPr wrap="square" rtlCol="0">
            <a:spAutoFit/>
          </a:bodyPr>
          <a:lstStyle/>
          <a:p>
            <a:pPr algn="ctr"/>
            <a:r>
              <a:rPr lang="en-US" sz="1200" u="none" dirty="0">
                <a:latin typeface="+mn-lt"/>
              </a:rPr>
              <a:t>Yes</a:t>
            </a:r>
          </a:p>
        </p:txBody>
      </p:sp>
      <p:sp>
        <p:nvSpPr>
          <p:cNvPr id="31" name="TextBox 30"/>
          <p:cNvSpPr txBox="1"/>
          <p:nvPr/>
        </p:nvSpPr>
        <p:spPr>
          <a:xfrm>
            <a:off x="7676683" y="3290040"/>
            <a:ext cx="605885" cy="276999"/>
          </a:xfrm>
          <a:prstGeom prst="rect">
            <a:avLst/>
          </a:prstGeom>
          <a:noFill/>
        </p:spPr>
        <p:txBody>
          <a:bodyPr wrap="square" rtlCol="0">
            <a:spAutoFit/>
          </a:bodyPr>
          <a:lstStyle/>
          <a:p>
            <a:pPr algn="ctr"/>
            <a:r>
              <a:rPr lang="en-US" sz="1200" u="none" dirty="0">
                <a:latin typeface="+mn-lt"/>
              </a:rPr>
              <a:t>Yes</a:t>
            </a:r>
          </a:p>
        </p:txBody>
      </p:sp>
      <p:sp>
        <p:nvSpPr>
          <p:cNvPr id="32" name="TextBox 31"/>
          <p:cNvSpPr txBox="1"/>
          <p:nvPr/>
        </p:nvSpPr>
        <p:spPr>
          <a:xfrm>
            <a:off x="1446871" y="3810000"/>
            <a:ext cx="2515529" cy="276999"/>
          </a:xfrm>
          <a:prstGeom prst="rect">
            <a:avLst/>
          </a:prstGeom>
          <a:noFill/>
        </p:spPr>
        <p:txBody>
          <a:bodyPr wrap="square" rtlCol="0">
            <a:spAutoFit/>
          </a:bodyPr>
          <a:lstStyle/>
          <a:p>
            <a:r>
              <a:rPr lang="en-US" sz="1200" u="none" dirty="0">
                <a:latin typeface="Vladimir Script" panose="03050402040407070305" pitchFamily="66" charset="0"/>
              </a:rPr>
              <a:t>Your Signature</a:t>
            </a:r>
          </a:p>
        </p:txBody>
      </p:sp>
    </p:spTree>
    <p:extLst>
      <p:ext uri="{BB962C8B-B14F-4D97-AF65-F5344CB8AC3E}">
        <p14:creationId xmlns:p14="http://schemas.microsoft.com/office/powerpoint/2010/main" val="3812916134"/>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60600" y="2557814"/>
            <a:ext cx="6235700" cy="1437573"/>
          </a:xfrm>
        </p:spPr>
        <p:txBody>
          <a:bodyPr/>
          <a:lstStyle/>
          <a:p>
            <a:r>
              <a:rPr lang="en-US" dirty="0"/>
              <a:t>Recording Sampling Data</a:t>
            </a:r>
          </a:p>
        </p:txBody>
      </p:sp>
      <p:sp>
        <p:nvSpPr>
          <p:cNvPr id="3" name="Subtitle 2"/>
          <p:cNvSpPr>
            <a:spLocks noGrp="1"/>
          </p:cNvSpPr>
          <p:nvPr>
            <p:ph type="subTitle" sz="quarter" idx="1"/>
          </p:nvPr>
        </p:nvSpPr>
        <p:spPr>
          <a:xfrm>
            <a:off x="2805430" y="3993060"/>
            <a:ext cx="5721350" cy="514243"/>
          </a:xfrm>
        </p:spPr>
        <p:txBody>
          <a:bodyPr/>
          <a:lstStyle/>
          <a:p>
            <a:r>
              <a:rPr lang="en-US" dirty="0"/>
              <a:t>Bulk and Wipe Samples</a:t>
            </a:r>
          </a:p>
        </p:txBody>
      </p:sp>
    </p:spTree>
    <p:extLst>
      <p:ext uri="{BB962C8B-B14F-4D97-AF65-F5344CB8AC3E}">
        <p14:creationId xmlns:p14="http://schemas.microsoft.com/office/powerpoint/2010/main" val="3321422119"/>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D457E-46A6-4270-9F0D-C78EB214CE51}"/>
              </a:ext>
            </a:extLst>
          </p:cNvPr>
          <p:cNvSpPr>
            <a:spLocks noGrp="1"/>
          </p:cNvSpPr>
          <p:nvPr>
            <p:ph type="title"/>
          </p:nvPr>
        </p:nvSpPr>
        <p:spPr/>
        <p:txBody>
          <a:bodyPr/>
          <a:lstStyle/>
          <a:p>
            <a:r>
              <a:rPr lang="en-US" dirty="0"/>
              <a:t>Entering Bulk &amp; Wipe Data</a:t>
            </a:r>
          </a:p>
        </p:txBody>
      </p:sp>
      <p:pic>
        <p:nvPicPr>
          <p:cNvPr id="6" name="Content Placeholder 5">
            <a:extLst>
              <a:ext uri="{FF2B5EF4-FFF2-40B4-BE49-F238E27FC236}">
                <a16:creationId xmlns:a16="http://schemas.microsoft.com/office/drawing/2014/main" id="{CA010797-3CC3-41C2-9175-D1DF9A668B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5103" y="1219200"/>
            <a:ext cx="6089993" cy="4724400"/>
          </a:xfrm>
        </p:spPr>
      </p:pic>
      <p:sp>
        <p:nvSpPr>
          <p:cNvPr id="4" name="Content Placeholder 3">
            <a:extLst>
              <a:ext uri="{FF2B5EF4-FFF2-40B4-BE49-F238E27FC236}">
                <a16:creationId xmlns:a16="http://schemas.microsoft.com/office/drawing/2014/main" id="{17C58C1D-297E-4BA4-81C4-37ACA1D2274B}"/>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417611174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60600" y="2896368"/>
            <a:ext cx="6235700" cy="760465"/>
          </a:xfrm>
        </p:spPr>
        <p:txBody>
          <a:bodyPr/>
          <a:lstStyle/>
          <a:p>
            <a:r>
              <a:rPr lang="en-US" dirty="0"/>
              <a:t>Types of Sampling</a:t>
            </a:r>
          </a:p>
        </p:txBody>
      </p:sp>
      <p:sp>
        <p:nvSpPr>
          <p:cNvPr id="3" name="Subtitle 2"/>
          <p:cNvSpPr>
            <a:spLocks noGrp="1"/>
          </p:cNvSpPr>
          <p:nvPr>
            <p:ph type="subTitle" sz="quarter" idx="1"/>
          </p:nvPr>
        </p:nvSpPr>
        <p:spPr/>
        <p:txBody>
          <a:bodyPr/>
          <a:lstStyle/>
          <a:p>
            <a:endParaRPr lang="en-US"/>
          </a:p>
        </p:txBody>
      </p:sp>
    </p:spTree>
    <p:extLst>
      <p:ext uri="{BB962C8B-B14F-4D97-AF65-F5344CB8AC3E}">
        <p14:creationId xmlns:p14="http://schemas.microsoft.com/office/powerpoint/2010/main" val="1203170190"/>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D457E-46A6-4270-9F0D-C78EB214CE51}"/>
              </a:ext>
            </a:extLst>
          </p:cNvPr>
          <p:cNvSpPr>
            <a:spLocks noGrp="1"/>
          </p:cNvSpPr>
          <p:nvPr>
            <p:ph type="title"/>
          </p:nvPr>
        </p:nvSpPr>
        <p:spPr/>
        <p:txBody>
          <a:bodyPr/>
          <a:lstStyle/>
          <a:p>
            <a:r>
              <a:rPr lang="en-US" dirty="0"/>
              <a:t>Entering Bulk Data</a:t>
            </a:r>
          </a:p>
        </p:txBody>
      </p:sp>
      <p:pic>
        <p:nvPicPr>
          <p:cNvPr id="6" name="Content Placeholder 5">
            <a:extLst>
              <a:ext uri="{FF2B5EF4-FFF2-40B4-BE49-F238E27FC236}">
                <a16:creationId xmlns:a16="http://schemas.microsoft.com/office/drawing/2014/main" id="{E8756D8C-40F8-48EE-8E1A-EADB80060CB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3104" y="1219200"/>
            <a:ext cx="6093991" cy="4724400"/>
          </a:xfrm>
        </p:spPr>
      </p:pic>
      <p:sp>
        <p:nvSpPr>
          <p:cNvPr id="4" name="Content Placeholder 3">
            <a:extLst>
              <a:ext uri="{FF2B5EF4-FFF2-40B4-BE49-F238E27FC236}">
                <a16:creationId xmlns:a16="http://schemas.microsoft.com/office/drawing/2014/main" id="{17C58C1D-297E-4BA4-81C4-37ACA1D2274B}"/>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1249763515"/>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D457E-46A6-4270-9F0D-C78EB214CE51}"/>
              </a:ext>
            </a:extLst>
          </p:cNvPr>
          <p:cNvSpPr>
            <a:spLocks noGrp="1"/>
          </p:cNvSpPr>
          <p:nvPr>
            <p:ph type="title"/>
          </p:nvPr>
        </p:nvSpPr>
        <p:spPr/>
        <p:txBody>
          <a:bodyPr/>
          <a:lstStyle/>
          <a:p>
            <a:r>
              <a:rPr lang="en-US" dirty="0"/>
              <a:t>Entering Bulk Data</a:t>
            </a:r>
          </a:p>
        </p:txBody>
      </p:sp>
      <p:pic>
        <p:nvPicPr>
          <p:cNvPr id="6" name="Content Placeholder 5">
            <a:extLst>
              <a:ext uri="{FF2B5EF4-FFF2-40B4-BE49-F238E27FC236}">
                <a16:creationId xmlns:a16="http://schemas.microsoft.com/office/drawing/2014/main" id="{F43680F1-8339-44E1-B2BA-74D9067848D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8552" y="1219200"/>
            <a:ext cx="6083096" cy="4724400"/>
          </a:xfrm>
        </p:spPr>
      </p:pic>
      <p:sp>
        <p:nvSpPr>
          <p:cNvPr id="4" name="Content Placeholder 3">
            <a:extLst>
              <a:ext uri="{FF2B5EF4-FFF2-40B4-BE49-F238E27FC236}">
                <a16:creationId xmlns:a16="http://schemas.microsoft.com/office/drawing/2014/main" id="{17C58C1D-297E-4BA4-81C4-37ACA1D2274B}"/>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4002722370"/>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D457E-46A6-4270-9F0D-C78EB214CE51}"/>
              </a:ext>
            </a:extLst>
          </p:cNvPr>
          <p:cNvSpPr>
            <a:spLocks noGrp="1"/>
          </p:cNvSpPr>
          <p:nvPr>
            <p:ph type="title"/>
          </p:nvPr>
        </p:nvSpPr>
        <p:spPr>
          <a:xfrm>
            <a:off x="609600" y="457200"/>
            <a:ext cx="7924800" cy="553998"/>
          </a:xfrm>
        </p:spPr>
        <p:txBody>
          <a:bodyPr/>
          <a:lstStyle/>
          <a:p>
            <a:r>
              <a:rPr lang="en-US" dirty="0"/>
              <a:t>Enter Wipe Data</a:t>
            </a:r>
          </a:p>
        </p:txBody>
      </p:sp>
      <p:pic>
        <p:nvPicPr>
          <p:cNvPr id="6" name="Content Placeholder 5">
            <a:extLst>
              <a:ext uri="{FF2B5EF4-FFF2-40B4-BE49-F238E27FC236}">
                <a16:creationId xmlns:a16="http://schemas.microsoft.com/office/drawing/2014/main" id="{3321BBA3-5606-41FA-B7A2-C82F63E97C6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7559" y="1219200"/>
            <a:ext cx="6085082" cy="4724400"/>
          </a:xfrm>
        </p:spPr>
      </p:pic>
      <p:sp>
        <p:nvSpPr>
          <p:cNvPr id="4" name="Content Placeholder 3">
            <a:extLst>
              <a:ext uri="{FF2B5EF4-FFF2-40B4-BE49-F238E27FC236}">
                <a16:creationId xmlns:a16="http://schemas.microsoft.com/office/drawing/2014/main" id="{17C58C1D-297E-4BA4-81C4-37ACA1D2274B}"/>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2670173"/>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D457E-46A6-4270-9F0D-C78EB214CE51}"/>
              </a:ext>
            </a:extLst>
          </p:cNvPr>
          <p:cNvSpPr>
            <a:spLocks noGrp="1"/>
          </p:cNvSpPr>
          <p:nvPr>
            <p:ph type="title"/>
          </p:nvPr>
        </p:nvSpPr>
        <p:spPr>
          <a:xfrm>
            <a:off x="609600" y="457200"/>
            <a:ext cx="7924800" cy="553998"/>
          </a:xfrm>
        </p:spPr>
        <p:txBody>
          <a:bodyPr/>
          <a:lstStyle/>
          <a:p>
            <a:r>
              <a:rPr lang="en-US" dirty="0"/>
              <a:t>Enter Wipe Data</a:t>
            </a:r>
          </a:p>
        </p:txBody>
      </p:sp>
      <p:pic>
        <p:nvPicPr>
          <p:cNvPr id="6" name="Content Placeholder 5">
            <a:extLst>
              <a:ext uri="{FF2B5EF4-FFF2-40B4-BE49-F238E27FC236}">
                <a16:creationId xmlns:a16="http://schemas.microsoft.com/office/drawing/2014/main" id="{84D846B9-DE95-48C5-B310-5671C900547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4105" y="1219200"/>
            <a:ext cx="6091989" cy="4724400"/>
          </a:xfrm>
        </p:spPr>
      </p:pic>
      <p:sp>
        <p:nvSpPr>
          <p:cNvPr id="4" name="Content Placeholder 3">
            <a:extLst>
              <a:ext uri="{FF2B5EF4-FFF2-40B4-BE49-F238E27FC236}">
                <a16:creationId xmlns:a16="http://schemas.microsoft.com/office/drawing/2014/main" id="{17C58C1D-297E-4BA4-81C4-37ACA1D2274B}"/>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1527761441"/>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60600" y="2557814"/>
            <a:ext cx="6235700" cy="1437573"/>
          </a:xfrm>
        </p:spPr>
        <p:txBody>
          <a:bodyPr/>
          <a:lstStyle/>
          <a:p>
            <a:r>
              <a:rPr lang="en-US" dirty="0"/>
              <a:t>Recording Sampling Data</a:t>
            </a:r>
          </a:p>
        </p:txBody>
      </p:sp>
      <p:sp>
        <p:nvSpPr>
          <p:cNvPr id="3" name="Subtitle 2"/>
          <p:cNvSpPr>
            <a:spLocks noGrp="1"/>
          </p:cNvSpPr>
          <p:nvPr>
            <p:ph type="subTitle" sz="quarter" idx="1"/>
          </p:nvPr>
        </p:nvSpPr>
        <p:spPr>
          <a:xfrm>
            <a:off x="2805430" y="3995387"/>
            <a:ext cx="5721350" cy="509588"/>
          </a:xfrm>
        </p:spPr>
        <p:txBody>
          <a:bodyPr/>
          <a:lstStyle/>
          <a:p>
            <a:r>
              <a:rPr lang="en-US" dirty="0"/>
              <a:t>Direct Read Samples</a:t>
            </a:r>
          </a:p>
        </p:txBody>
      </p:sp>
    </p:spTree>
    <p:extLst>
      <p:ext uri="{BB962C8B-B14F-4D97-AF65-F5344CB8AC3E}">
        <p14:creationId xmlns:p14="http://schemas.microsoft.com/office/powerpoint/2010/main" val="4139542859"/>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A9305-27F7-425F-BE98-25D17E58F31E}"/>
              </a:ext>
            </a:extLst>
          </p:cNvPr>
          <p:cNvSpPr>
            <a:spLocks noGrp="1"/>
          </p:cNvSpPr>
          <p:nvPr>
            <p:ph type="title"/>
          </p:nvPr>
        </p:nvSpPr>
        <p:spPr>
          <a:xfrm>
            <a:off x="609600" y="457200"/>
            <a:ext cx="7924800" cy="553998"/>
          </a:xfrm>
        </p:spPr>
        <p:txBody>
          <a:bodyPr/>
          <a:lstStyle/>
          <a:p>
            <a:r>
              <a:rPr lang="en-US" dirty="0"/>
              <a:t>Entering Direct Read Data</a:t>
            </a:r>
          </a:p>
        </p:txBody>
      </p:sp>
      <p:pic>
        <p:nvPicPr>
          <p:cNvPr id="6" name="Content Placeholder 5">
            <a:extLst>
              <a:ext uri="{FF2B5EF4-FFF2-40B4-BE49-F238E27FC236}">
                <a16:creationId xmlns:a16="http://schemas.microsoft.com/office/drawing/2014/main" id="{65CC5443-B483-4F14-BAD8-9F1C71AA9E2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6099" y="1219200"/>
            <a:ext cx="6088002" cy="4724400"/>
          </a:xfrm>
        </p:spPr>
      </p:pic>
      <p:sp>
        <p:nvSpPr>
          <p:cNvPr id="4" name="Content Placeholder 3">
            <a:extLst>
              <a:ext uri="{FF2B5EF4-FFF2-40B4-BE49-F238E27FC236}">
                <a16:creationId xmlns:a16="http://schemas.microsoft.com/office/drawing/2014/main" id="{2E956A71-75A5-49F0-ADD3-F36025259BF1}"/>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159582621"/>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A9305-27F7-425F-BE98-25D17E58F31E}"/>
              </a:ext>
            </a:extLst>
          </p:cNvPr>
          <p:cNvSpPr>
            <a:spLocks noGrp="1"/>
          </p:cNvSpPr>
          <p:nvPr>
            <p:ph type="title"/>
          </p:nvPr>
        </p:nvSpPr>
        <p:spPr>
          <a:xfrm>
            <a:off x="609600" y="457200"/>
            <a:ext cx="7924800" cy="553998"/>
          </a:xfrm>
        </p:spPr>
        <p:txBody>
          <a:bodyPr/>
          <a:lstStyle/>
          <a:p>
            <a:r>
              <a:rPr lang="en-US" dirty="0"/>
              <a:t>Entering Direct Read Data</a:t>
            </a:r>
          </a:p>
        </p:txBody>
      </p:sp>
      <p:pic>
        <p:nvPicPr>
          <p:cNvPr id="6" name="Content Placeholder 5">
            <a:extLst>
              <a:ext uri="{FF2B5EF4-FFF2-40B4-BE49-F238E27FC236}">
                <a16:creationId xmlns:a16="http://schemas.microsoft.com/office/drawing/2014/main" id="{39EB1C6F-C6E5-47CE-B915-29042C5E83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5103" y="1219200"/>
            <a:ext cx="6089993" cy="4724400"/>
          </a:xfrm>
        </p:spPr>
      </p:pic>
      <p:sp>
        <p:nvSpPr>
          <p:cNvPr id="4" name="Content Placeholder 3">
            <a:extLst>
              <a:ext uri="{FF2B5EF4-FFF2-40B4-BE49-F238E27FC236}">
                <a16:creationId xmlns:a16="http://schemas.microsoft.com/office/drawing/2014/main" id="{2E956A71-75A5-49F0-ADD3-F36025259BF1}"/>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92528580"/>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A9305-27F7-425F-BE98-25D17E58F31E}"/>
              </a:ext>
            </a:extLst>
          </p:cNvPr>
          <p:cNvSpPr>
            <a:spLocks noGrp="1"/>
          </p:cNvSpPr>
          <p:nvPr>
            <p:ph type="title"/>
          </p:nvPr>
        </p:nvSpPr>
        <p:spPr>
          <a:xfrm>
            <a:off x="609600" y="457200"/>
            <a:ext cx="7924800" cy="553998"/>
          </a:xfrm>
        </p:spPr>
        <p:txBody>
          <a:bodyPr/>
          <a:lstStyle/>
          <a:p>
            <a:r>
              <a:rPr lang="en-US" dirty="0"/>
              <a:t>Entering Direct Read Data</a:t>
            </a:r>
          </a:p>
        </p:txBody>
      </p:sp>
      <p:pic>
        <p:nvPicPr>
          <p:cNvPr id="6" name="Content Placeholder 5">
            <a:extLst>
              <a:ext uri="{FF2B5EF4-FFF2-40B4-BE49-F238E27FC236}">
                <a16:creationId xmlns:a16="http://schemas.microsoft.com/office/drawing/2014/main" id="{47775CD9-6D11-4428-9948-F4DBCF4F5C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5173" y="1219200"/>
            <a:ext cx="6109854" cy="4724400"/>
          </a:xfrm>
        </p:spPr>
      </p:pic>
      <p:sp>
        <p:nvSpPr>
          <p:cNvPr id="4" name="Content Placeholder 3">
            <a:extLst>
              <a:ext uri="{FF2B5EF4-FFF2-40B4-BE49-F238E27FC236}">
                <a16:creationId xmlns:a16="http://schemas.microsoft.com/office/drawing/2014/main" id="{2E956A71-75A5-49F0-ADD3-F36025259BF1}"/>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3158418182"/>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A9305-27F7-425F-BE98-25D17E58F31E}"/>
              </a:ext>
            </a:extLst>
          </p:cNvPr>
          <p:cNvSpPr>
            <a:spLocks noGrp="1"/>
          </p:cNvSpPr>
          <p:nvPr>
            <p:ph type="title"/>
          </p:nvPr>
        </p:nvSpPr>
        <p:spPr>
          <a:xfrm>
            <a:off x="609600" y="457200"/>
            <a:ext cx="7924800" cy="553998"/>
          </a:xfrm>
        </p:spPr>
        <p:txBody>
          <a:bodyPr/>
          <a:lstStyle/>
          <a:p>
            <a:r>
              <a:rPr lang="en-US" dirty="0"/>
              <a:t>Entering Direct Read Data</a:t>
            </a:r>
          </a:p>
        </p:txBody>
      </p:sp>
      <p:pic>
        <p:nvPicPr>
          <p:cNvPr id="6" name="Content Placeholder 5">
            <a:extLst>
              <a:ext uri="{FF2B5EF4-FFF2-40B4-BE49-F238E27FC236}">
                <a16:creationId xmlns:a16="http://schemas.microsoft.com/office/drawing/2014/main" id="{EF0A6B19-8B3C-43A3-A8C6-EC980F906F8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5103" y="1219200"/>
            <a:ext cx="6089993" cy="4724400"/>
          </a:xfrm>
        </p:spPr>
      </p:pic>
      <p:sp>
        <p:nvSpPr>
          <p:cNvPr id="4" name="Content Placeholder 3">
            <a:extLst>
              <a:ext uri="{FF2B5EF4-FFF2-40B4-BE49-F238E27FC236}">
                <a16:creationId xmlns:a16="http://schemas.microsoft.com/office/drawing/2014/main" id="{2E956A71-75A5-49F0-ADD3-F36025259BF1}"/>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3462555332"/>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A9305-27F7-425F-BE98-25D17E58F31E}"/>
              </a:ext>
            </a:extLst>
          </p:cNvPr>
          <p:cNvSpPr>
            <a:spLocks noGrp="1"/>
          </p:cNvSpPr>
          <p:nvPr>
            <p:ph type="title"/>
          </p:nvPr>
        </p:nvSpPr>
        <p:spPr>
          <a:xfrm>
            <a:off x="609600" y="457200"/>
            <a:ext cx="7924800" cy="553998"/>
          </a:xfrm>
        </p:spPr>
        <p:txBody>
          <a:bodyPr/>
          <a:lstStyle/>
          <a:p>
            <a:r>
              <a:rPr lang="en-US" dirty="0"/>
              <a:t>Entering Direct Read Data</a:t>
            </a:r>
          </a:p>
        </p:txBody>
      </p:sp>
      <p:pic>
        <p:nvPicPr>
          <p:cNvPr id="6" name="Content Placeholder 5">
            <a:extLst>
              <a:ext uri="{FF2B5EF4-FFF2-40B4-BE49-F238E27FC236}">
                <a16:creationId xmlns:a16="http://schemas.microsoft.com/office/drawing/2014/main" id="{A9ECEFB2-EEF1-4D89-910B-33960944C2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5103" y="1219200"/>
            <a:ext cx="6089993" cy="4724400"/>
          </a:xfrm>
        </p:spPr>
      </p:pic>
      <p:sp>
        <p:nvSpPr>
          <p:cNvPr id="4" name="Content Placeholder 3">
            <a:extLst>
              <a:ext uri="{FF2B5EF4-FFF2-40B4-BE49-F238E27FC236}">
                <a16:creationId xmlns:a16="http://schemas.microsoft.com/office/drawing/2014/main" id="{2E956A71-75A5-49F0-ADD3-F36025259BF1}"/>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1919113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Integrated</a:t>
            </a:r>
          </a:p>
          <a:p>
            <a:pPr lvl="1"/>
            <a:r>
              <a:rPr lang="en-US" sz="2000" dirty="0"/>
              <a:t>Averages concentration over long periods of time</a:t>
            </a:r>
          </a:p>
          <a:p>
            <a:pPr lvl="2"/>
            <a:r>
              <a:rPr lang="en-US" dirty="0"/>
              <a:t>Can consist of one sample or multiple samples</a:t>
            </a:r>
          </a:p>
          <a:p>
            <a:pPr lvl="1"/>
            <a:endParaRPr lang="en-US" sz="800" dirty="0"/>
          </a:p>
          <a:p>
            <a:pPr lvl="1"/>
            <a:r>
              <a:rPr lang="en-US" sz="2000" dirty="0"/>
              <a:t>Known volume of air passed through a collection device to remove a specific contaminant(s)</a:t>
            </a:r>
          </a:p>
          <a:p>
            <a:pPr lvl="1"/>
            <a:endParaRPr lang="en-US" sz="800" dirty="0"/>
          </a:p>
          <a:p>
            <a:pPr lvl="1"/>
            <a:r>
              <a:rPr lang="en-US" sz="2000" dirty="0"/>
              <a:t>Used to determine TWA</a:t>
            </a:r>
          </a:p>
          <a:p>
            <a:pPr lvl="2"/>
            <a:r>
              <a:rPr lang="en-US" dirty="0"/>
              <a:t>Typically, 15 minutes – 8 hours </a:t>
            </a:r>
          </a:p>
        </p:txBody>
      </p:sp>
      <p:sp>
        <p:nvSpPr>
          <p:cNvPr id="3" name="Content Placeholder 2"/>
          <p:cNvSpPr>
            <a:spLocks noGrp="1"/>
          </p:cNvSpPr>
          <p:nvPr>
            <p:ph sz="quarter" idx="10"/>
          </p:nvPr>
        </p:nvSpPr>
        <p:spPr/>
        <p:txBody>
          <a:bodyPr/>
          <a:lstStyle/>
          <a:p>
            <a:r>
              <a:rPr lang="en-US" sz="2400" dirty="0"/>
              <a:t>Grab / Spot</a:t>
            </a:r>
          </a:p>
          <a:p>
            <a:pPr lvl="1"/>
            <a:r>
              <a:rPr lang="en-US" sz="2000" dirty="0"/>
              <a:t>Environmental concentrations at a specific point in time</a:t>
            </a:r>
          </a:p>
          <a:p>
            <a:pPr lvl="2"/>
            <a:r>
              <a:rPr lang="en-US" dirty="0"/>
              <a:t>Can analysis multiple contaminants</a:t>
            </a:r>
          </a:p>
          <a:p>
            <a:pPr lvl="2"/>
            <a:endParaRPr lang="en-US" sz="800" dirty="0"/>
          </a:p>
          <a:p>
            <a:pPr lvl="1"/>
            <a:r>
              <a:rPr lang="en-US" sz="2000" dirty="0"/>
              <a:t>Sampling collected over a short period of time</a:t>
            </a:r>
          </a:p>
          <a:p>
            <a:pPr lvl="2"/>
            <a:r>
              <a:rPr lang="en-US" dirty="0"/>
              <a:t>Usually less than 5 minutes</a:t>
            </a:r>
          </a:p>
          <a:p>
            <a:pPr lvl="2"/>
            <a:endParaRPr lang="en-US" sz="800" dirty="0"/>
          </a:p>
          <a:p>
            <a:pPr lvl="1"/>
            <a:r>
              <a:rPr lang="en-US" sz="2000" dirty="0"/>
              <a:t>Can be used to estimate time-weighted average (TWA) </a:t>
            </a:r>
          </a:p>
          <a:p>
            <a:endParaRPr lang="en-US" dirty="0"/>
          </a:p>
        </p:txBody>
      </p:sp>
      <p:sp>
        <p:nvSpPr>
          <p:cNvPr id="4" name="Title 3"/>
          <p:cNvSpPr>
            <a:spLocks noGrp="1"/>
          </p:cNvSpPr>
          <p:nvPr>
            <p:ph type="title"/>
          </p:nvPr>
        </p:nvSpPr>
        <p:spPr/>
        <p:txBody>
          <a:bodyPr/>
          <a:lstStyle/>
          <a:p>
            <a:r>
              <a:rPr lang="en-US" dirty="0"/>
              <a:t>Types of Sampling</a:t>
            </a:r>
          </a:p>
        </p:txBody>
      </p:sp>
      <p:sp>
        <p:nvSpPr>
          <p:cNvPr id="5" name="Content Placeholder 4"/>
          <p:cNvSpPr>
            <a:spLocks noGrp="1"/>
          </p:cNvSpPr>
          <p:nvPr>
            <p:ph sz="quarter" idx="11"/>
          </p:nvPr>
        </p:nvSpPr>
        <p:spPr/>
        <p:txBody>
          <a:bodyPr/>
          <a:lstStyle/>
          <a:p>
            <a:endParaRPr lang="en-US"/>
          </a:p>
        </p:txBody>
      </p:sp>
    </p:spTree>
    <p:extLst>
      <p:ext uri="{BB962C8B-B14F-4D97-AF65-F5344CB8AC3E}">
        <p14:creationId xmlns:p14="http://schemas.microsoft.com/office/powerpoint/2010/main" val="3364167331"/>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A9305-27F7-425F-BE98-25D17E58F31E}"/>
              </a:ext>
            </a:extLst>
          </p:cNvPr>
          <p:cNvSpPr>
            <a:spLocks noGrp="1"/>
          </p:cNvSpPr>
          <p:nvPr>
            <p:ph type="title"/>
          </p:nvPr>
        </p:nvSpPr>
        <p:spPr>
          <a:xfrm>
            <a:off x="609600" y="457200"/>
            <a:ext cx="7924800" cy="553998"/>
          </a:xfrm>
        </p:spPr>
        <p:txBody>
          <a:bodyPr/>
          <a:lstStyle/>
          <a:p>
            <a:r>
              <a:rPr lang="en-US" dirty="0"/>
              <a:t>Entering Direct Read Data</a:t>
            </a:r>
          </a:p>
        </p:txBody>
      </p:sp>
      <p:pic>
        <p:nvPicPr>
          <p:cNvPr id="6" name="Content Placeholder 5">
            <a:extLst>
              <a:ext uri="{FF2B5EF4-FFF2-40B4-BE49-F238E27FC236}">
                <a16:creationId xmlns:a16="http://schemas.microsoft.com/office/drawing/2014/main" id="{5FC7F67C-06E3-4788-8265-C7E7739605D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0652" y="1219200"/>
            <a:ext cx="6098896" cy="4724400"/>
          </a:xfrm>
        </p:spPr>
      </p:pic>
      <p:sp>
        <p:nvSpPr>
          <p:cNvPr id="4" name="Content Placeholder 3">
            <a:extLst>
              <a:ext uri="{FF2B5EF4-FFF2-40B4-BE49-F238E27FC236}">
                <a16:creationId xmlns:a16="http://schemas.microsoft.com/office/drawing/2014/main" id="{2E956A71-75A5-49F0-ADD3-F36025259BF1}"/>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2941577239"/>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A9305-27F7-425F-BE98-25D17E58F31E}"/>
              </a:ext>
            </a:extLst>
          </p:cNvPr>
          <p:cNvSpPr>
            <a:spLocks noGrp="1"/>
          </p:cNvSpPr>
          <p:nvPr>
            <p:ph type="title"/>
          </p:nvPr>
        </p:nvSpPr>
        <p:spPr>
          <a:xfrm>
            <a:off x="609600" y="457200"/>
            <a:ext cx="7924800" cy="553998"/>
          </a:xfrm>
        </p:spPr>
        <p:txBody>
          <a:bodyPr/>
          <a:lstStyle/>
          <a:p>
            <a:r>
              <a:rPr lang="en-US" dirty="0"/>
              <a:t>Entering Direct Read Data</a:t>
            </a:r>
          </a:p>
        </p:txBody>
      </p:sp>
      <p:pic>
        <p:nvPicPr>
          <p:cNvPr id="6" name="Content Placeholder 5">
            <a:extLst>
              <a:ext uri="{FF2B5EF4-FFF2-40B4-BE49-F238E27FC236}">
                <a16:creationId xmlns:a16="http://schemas.microsoft.com/office/drawing/2014/main" id="{5F097991-4A6E-426A-A3E4-12C4D70BD92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6099" y="1219200"/>
            <a:ext cx="6088002" cy="4724400"/>
          </a:xfrm>
        </p:spPr>
      </p:pic>
      <p:sp>
        <p:nvSpPr>
          <p:cNvPr id="4" name="Content Placeholder 3">
            <a:extLst>
              <a:ext uri="{FF2B5EF4-FFF2-40B4-BE49-F238E27FC236}">
                <a16:creationId xmlns:a16="http://schemas.microsoft.com/office/drawing/2014/main" id="{2E956A71-75A5-49F0-ADD3-F36025259BF1}"/>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553540790"/>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A9305-27F7-425F-BE98-25D17E58F31E}"/>
              </a:ext>
            </a:extLst>
          </p:cNvPr>
          <p:cNvSpPr>
            <a:spLocks noGrp="1"/>
          </p:cNvSpPr>
          <p:nvPr>
            <p:ph type="title"/>
          </p:nvPr>
        </p:nvSpPr>
        <p:spPr>
          <a:xfrm>
            <a:off x="609600" y="457200"/>
            <a:ext cx="7924800" cy="553998"/>
          </a:xfrm>
        </p:spPr>
        <p:txBody>
          <a:bodyPr/>
          <a:lstStyle/>
          <a:p>
            <a:r>
              <a:rPr lang="en-US" dirty="0"/>
              <a:t>Entering Direct Read Data</a:t>
            </a:r>
          </a:p>
        </p:txBody>
      </p:sp>
      <p:pic>
        <p:nvPicPr>
          <p:cNvPr id="6" name="Content Placeholder 5">
            <a:extLst>
              <a:ext uri="{FF2B5EF4-FFF2-40B4-BE49-F238E27FC236}">
                <a16:creationId xmlns:a16="http://schemas.microsoft.com/office/drawing/2014/main" id="{191CE57E-2FFF-4F1E-A599-A093FBF4C41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5103" y="1219200"/>
            <a:ext cx="6089993" cy="4724400"/>
          </a:xfrm>
        </p:spPr>
      </p:pic>
      <p:sp>
        <p:nvSpPr>
          <p:cNvPr id="4" name="Content Placeholder 3">
            <a:extLst>
              <a:ext uri="{FF2B5EF4-FFF2-40B4-BE49-F238E27FC236}">
                <a16:creationId xmlns:a16="http://schemas.microsoft.com/office/drawing/2014/main" id="{2E956A71-75A5-49F0-ADD3-F36025259BF1}"/>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1936573930"/>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60600" y="2557814"/>
            <a:ext cx="6235700" cy="1437573"/>
          </a:xfrm>
        </p:spPr>
        <p:txBody>
          <a:bodyPr/>
          <a:lstStyle/>
          <a:p>
            <a:r>
              <a:rPr lang="en-US" dirty="0"/>
              <a:t>Recording Sampling Data</a:t>
            </a:r>
          </a:p>
        </p:txBody>
      </p:sp>
      <p:sp>
        <p:nvSpPr>
          <p:cNvPr id="3" name="Subtitle 2"/>
          <p:cNvSpPr>
            <a:spLocks noGrp="1"/>
          </p:cNvSpPr>
          <p:nvPr>
            <p:ph type="subTitle" sz="quarter" idx="1"/>
          </p:nvPr>
        </p:nvSpPr>
        <p:spPr>
          <a:xfrm>
            <a:off x="2805430" y="3993060"/>
            <a:ext cx="5721350" cy="514243"/>
          </a:xfrm>
        </p:spPr>
        <p:txBody>
          <a:bodyPr/>
          <a:lstStyle/>
          <a:p>
            <a:r>
              <a:rPr lang="en-US" dirty="0"/>
              <a:t>Screening Samples</a:t>
            </a:r>
          </a:p>
        </p:txBody>
      </p:sp>
    </p:spTree>
    <p:extLst>
      <p:ext uri="{BB962C8B-B14F-4D97-AF65-F5344CB8AC3E}">
        <p14:creationId xmlns:p14="http://schemas.microsoft.com/office/powerpoint/2010/main" val="600097502"/>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7FD33-7075-41D3-90F0-2DF6C6528610}"/>
              </a:ext>
            </a:extLst>
          </p:cNvPr>
          <p:cNvSpPr>
            <a:spLocks noGrp="1"/>
          </p:cNvSpPr>
          <p:nvPr>
            <p:ph type="title"/>
          </p:nvPr>
        </p:nvSpPr>
        <p:spPr>
          <a:xfrm>
            <a:off x="609600" y="457200"/>
            <a:ext cx="7924800" cy="553998"/>
          </a:xfrm>
        </p:spPr>
        <p:txBody>
          <a:bodyPr/>
          <a:lstStyle/>
          <a:p>
            <a:r>
              <a:rPr lang="en-US" dirty="0"/>
              <a:t>Entering Screening Data</a:t>
            </a:r>
          </a:p>
        </p:txBody>
      </p:sp>
      <p:pic>
        <p:nvPicPr>
          <p:cNvPr id="5" name="Content Placeholder 4">
            <a:extLst>
              <a:ext uri="{FF2B5EF4-FFF2-40B4-BE49-F238E27FC236}">
                <a16:creationId xmlns:a16="http://schemas.microsoft.com/office/drawing/2014/main" id="{369D9AA6-C807-480F-8C81-C2DD4738FD0E}"/>
              </a:ext>
            </a:extLst>
          </p:cNvPr>
          <p:cNvPicPr>
            <a:picLocks noGrp="1" noChangeAspect="1"/>
          </p:cNvPicPr>
          <p:nvPr>
            <p:ph idx="1"/>
          </p:nvPr>
        </p:nvPicPr>
        <p:blipFill>
          <a:blip r:embed="rId3"/>
          <a:stretch>
            <a:fillRect/>
          </a:stretch>
        </p:blipFill>
        <p:spPr>
          <a:xfrm>
            <a:off x="1567559" y="1219200"/>
            <a:ext cx="6085082" cy="4724400"/>
          </a:xfrm>
          <a:prstGeom prst="rect">
            <a:avLst/>
          </a:prstGeom>
        </p:spPr>
      </p:pic>
      <p:sp>
        <p:nvSpPr>
          <p:cNvPr id="4" name="Content Placeholder 3">
            <a:extLst>
              <a:ext uri="{FF2B5EF4-FFF2-40B4-BE49-F238E27FC236}">
                <a16:creationId xmlns:a16="http://schemas.microsoft.com/office/drawing/2014/main" id="{AFC413CC-07DC-4EC7-8CA0-2902F3ECFF35}"/>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2338291649"/>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7FD33-7075-41D3-90F0-2DF6C6528610}"/>
              </a:ext>
            </a:extLst>
          </p:cNvPr>
          <p:cNvSpPr>
            <a:spLocks noGrp="1"/>
          </p:cNvSpPr>
          <p:nvPr>
            <p:ph type="title"/>
          </p:nvPr>
        </p:nvSpPr>
        <p:spPr>
          <a:xfrm>
            <a:off x="609600" y="457200"/>
            <a:ext cx="7924800" cy="553998"/>
          </a:xfrm>
        </p:spPr>
        <p:txBody>
          <a:bodyPr/>
          <a:lstStyle/>
          <a:p>
            <a:r>
              <a:rPr lang="en-US" dirty="0"/>
              <a:t>Entering Screening Data</a:t>
            </a:r>
          </a:p>
        </p:txBody>
      </p:sp>
      <p:sp>
        <p:nvSpPr>
          <p:cNvPr id="4" name="Content Placeholder 3">
            <a:extLst>
              <a:ext uri="{FF2B5EF4-FFF2-40B4-BE49-F238E27FC236}">
                <a16:creationId xmlns:a16="http://schemas.microsoft.com/office/drawing/2014/main" id="{AFC413CC-07DC-4EC7-8CA0-2902F3ECFF35}"/>
              </a:ext>
            </a:extLst>
          </p:cNvPr>
          <p:cNvSpPr>
            <a:spLocks noGrp="1"/>
          </p:cNvSpPr>
          <p:nvPr>
            <p:ph sz="quarter" idx="10"/>
          </p:nvPr>
        </p:nvSpPr>
        <p:spPr/>
        <p:txBody>
          <a:bodyPr/>
          <a:lstStyle/>
          <a:p>
            <a:endParaRPr lang="en-US"/>
          </a:p>
        </p:txBody>
      </p:sp>
      <p:pic>
        <p:nvPicPr>
          <p:cNvPr id="8" name="Content Placeholder 7">
            <a:extLst>
              <a:ext uri="{FF2B5EF4-FFF2-40B4-BE49-F238E27FC236}">
                <a16:creationId xmlns:a16="http://schemas.microsoft.com/office/drawing/2014/main" id="{A2126D46-F279-468F-B6CE-B8308EA158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5449" y="1219200"/>
            <a:ext cx="6069302" cy="4724400"/>
          </a:xfrm>
        </p:spPr>
      </p:pic>
    </p:spTree>
    <p:extLst>
      <p:ext uri="{BB962C8B-B14F-4D97-AF65-F5344CB8AC3E}">
        <p14:creationId xmlns:p14="http://schemas.microsoft.com/office/powerpoint/2010/main" val="2384363246"/>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7FD33-7075-41D3-90F0-2DF6C6528610}"/>
              </a:ext>
            </a:extLst>
          </p:cNvPr>
          <p:cNvSpPr>
            <a:spLocks noGrp="1"/>
          </p:cNvSpPr>
          <p:nvPr>
            <p:ph type="title"/>
          </p:nvPr>
        </p:nvSpPr>
        <p:spPr>
          <a:xfrm>
            <a:off x="609600" y="457200"/>
            <a:ext cx="7924800" cy="553998"/>
          </a:xfrm>
        </p:spPr>
        <p:txBody>
          <a:bodyPr/>
          <a:lstStyle/>
          <a:p>
            <a:r>
              <a:rPr lang="en-US" dirty="0"/>
              <a:t>Entering Screening Data</a:t>
            </a:r>
          </a:p>
        </p:txBody>
      </p:sp>
      <p:sp>
        <p:nvSpPr>
          <p:cNvPr id="4" name="Content Placeholder 3">
            <a:extLst>
              <a:ext uri="{FF2B5EF4-FFF2-40B4-BE49-F238E27FC236}">
                <a16:creationId xmlns:a16="http://schemas.microsoft.com/office/drawing/2014/main" id="{AFC413CC-07DC-4EC7-8CA0-2902F3ECFF35}"/>
              </a:ext>
            </a:extLst>
          </p:cNvPr>
          <p:cNvSpPr>
            <a:spLocks noGrp="1"/>
          </p:cNvSpPr>
          <p:nvPr>
            <p:ph sz="quarter" idx="10"/>
          </p:nvPr>
        </p:nvSpPr>
        <p:spPr/>
        <p:txBody>
          <a:bodyPr/>
          <a:lstStyle/>
          <a:p>
            <a:endParaRPr lang="en-US"/>
          </a:p>
        </p:txBody>
      </p:sp>
      <p:pic>
        <p:nvPicPr>
          <p:cNvPr id="5" name="Content Placeholder 4">
            <a:extLst>
              <a:ext uri="{FF2B5EF4-FFF2-40B4-BE49-F238E27FC236}">
                <a16:creationId xmlns:a16="http://schemas.microsoft.com/office/drawing/2014/main" id="{6C3DA8A3-F015-40DF-A278-C808EF54D0D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96134" y="1219200"/>
            <a:ext cx="6227932" cy="4724400"/>
          </a:xfrm>
        </p:spPr>
      </p:pic>
    </p:spTree>
    <p:extLst>
      <p:ext uri="{BB962C8B-B14F-4D97-AF65-F5344CB8AC3E}">
        <p14:creationId xmlns:p14="http://schemas.microsoft.com/office/powerpoint/2010/main" val="1544582091"/>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7FD33-7075-41D3-90F0-2DF6C6528610}"/>
              </a:ext>
            </a:extLst>
          </p:cNvPr>
          <p:cNvSpPr>
            <a:spLocks noGrp="1"/>
          </p:cNvSpPr>
          <p:nvPr>
            <p:ph type="title"/>
          </p:nvPr>
        </p:nvSpPr>
        <p:spPr>
          <a:xfrm>
            <a:off x="609600" y="457200"/>
            <a:ext cx="7924800" cy="553998"/>
          </a:xfrm>
        </p:spPr>
        <p:txBody>
          <a:bodyPr/>
          <a:lstStyle/>
          <a:p>
            <a:r>
              <a:rPr lang="en-US" dirty="0"/>
              <a:t>Entering Screening Data</a:t>
            </a:r>
          </a:p>
        </p:txBody>
      </p:sp>
      <p:sp>
        <p:nvSpPr>
          <p:cNvPr id="4" name="Content Placeholder 3">
            <a:extLst>
              <a:ext uri="{FF2B5EF4-FFF2-40B4-BE49-F238E27FC236}">
                <a16:creationId xmlns:a16="http://schemas.microsoft.com/office/drawing/2014/main" id="{AFC413CC-07DC-4EC7-8CA0-2902F3ECFF35}"/>
              </a:ext>
            </a:extLst>
          </p:cNvPr>
          <p:cNvSpPr>
            <a:spLocks noGrp="1"/>
          </p:cNvSpPr>
          <p:nvPr>
            <p:ph sz="quarter" idx="10"/>
          </p:nvPr>
        </p:nvSpPr>
        <p:spPr/>
        <p:txBody>
          <a:bodyPr/>
          <a:lstStyle/>
          <a:p>
            <a:endParaRPr lang="en-US"/>
          </a:p>
        </p:txBody>
      </p:sp>
      <p:pic>
        <p:nvPicPr>
          <p:cNvPr id="8" name="Content Placeholder 7">
            <a:extLst>
              <a:ext uri="{FF2B5EF4-FFF2-40B4-BE49-F238E27FC236}">
                <a16:creationId xmlns:a16="http://schemas.microsoft.com/office/drawing/2014/main" id="{F184FC87-87B6-4B7B-99F5-CFB5AC4F2A6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8552" y="1219200"/>
            <a:ext cx="6083096" cy="4724400"/>
          </a:xfrm>
        </p:spPr>
      </p:pic>
    </p:spTree>
    <p:extLst>
      <p:ext uri="{BB962C8B-B14F-4D97-AF65-F5344CB8AC3E}">
        <p14:creationId xmlns:p14="http://schemas.microsoft.com/office/powerpoint/2010/main" val="1864917528"/>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0E1C8-E5FA-4D02-8ECF-C518DC6C6C22}"/>
              </a:ext>
            </a:extLst>
          </p:cNvPr>
          <p:cNvSpPr>
            <a:spLocks noGrp="1"/>
          </p:cNvSpPr>
          <p:nvPr>
            <p:ph type="ctrTitle" sz="quarter"/>
          </p:nvPr>
        </p:nvSpPr>
        <p:spPr>
          <a:xfrm>
            <a:off x="2260600" y="2896368"/>
            <a:ext cx="6235700" cy="760465"/>
          </a:xfrm>
        </p:spPr>
        <p:txBody>
          <a:bodyPr/>
          <a:lstStyle/>
          <a:p>
            <a:r>
              <a:rPr lang="en-US" dirty="0"/>
              <a:t>Carbon Monoxide</a:t>
            </a:r>
          </a:p>
        </p:txBody>
      </p:sp>
      <p:sp>
        <p:nvSpPr>
          <p:cNvPr id="3" name="Subtitle 2">
            <a:extLst>
              <a:ext uri="{FF2B5EF4-FFF2-40B4-BE49-F238E27FC236}">
                <a16:creationId xmlns:a16="http://schemas.microsoft.com/office/drawing/2014/main" id="{3D07B968-4017-4CD9-AD93-52851F800B55}"/>
              </a:ext>
            </a:extLst>
          </p:cNvPr>
          <p:cNvSpPr>
            <a:spLocks noGrp="1"/>
          </p:cNvSpPr>
          <p:nvPr>
            <p:ph type="subTitle" sz="quarter" idx="1"/>
          </p:nvPr>
        </p:nvSpPr>
        <p:spPr>
          <a:xfrm>
            <a:off x="3422650" y="3656833"/>
            <a:ext cx="5721350" cy="509588"/>
          </a:xfrm>
        </p:spPr>
        <p:txBody>
          <a:bodyPr/>
          <a:lstStyle/>
          <a:p>
            <a:r>
              <a:rPr lang="en-US" dirty="0"/>
              <a:t>OPN 148</a:t>
            </a:r>
          </a:p>
        </p:txBody>
      </p:sp>
    </p:spTree>
    <p:extLst>
      <p:ext uri="{BB962C8B-B14F-4D97-AF65-F5344CB8AC3E}">
        <p14:creationId xmlns:p14="http://schemas.microsoft.com/office/powerpoint/2010/main" val="2901136163"/>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CF45D-2694-400C-8520-80CF05BD9C44}"/>
              </a:ext>
            </a:extLst>
          </p:cNvPr>
          <p:cNvSpPr>
            <a:spLocks noGrp="1"/>
          </p:cNvSpPr>
          <p:nvPr>
            <p:ph type="title"/>
          </p:nvPr>
        </p:nvSpPr>
        <p:spPr/>
        <p:txBody>
          <a:bodyPr/>
          <a:lstStyle/>
          <a:p>
            <a:r>
              <a:rPr lang="en-US" dirty="0"/>
              <a:t>OPN-148</a:t>
            </a:r>
          </a:p>
        </p:txBody>
      </p:sp>
      <p:sp>
        <p:nvSpPr>
          <p:cNvPr id="3" name="Content Placeholder 2">
            <a:extLst>
              <a:ext uri="{FF2B5EF4-FFF2-40B4-BE49-F238E27FC236}">
                <a16:creationId xmlns:a16="http://schemas.microsoft.com/office/drawing/2014/main" id="{9FD5DA46-1BD9-4485-96A7-2D847983E441}"/>
              </a:ext>
            </a:extLst>
          </p:cNvPr>
          <p:cNvSpPr>
            <a:spLocks noGrp="1"/>
          </p:cNvSpPr>
          <p:nvPr>
            <p:ph idx="1"/>
          </p:nvPr>
        </p:nvSpPr>
        <p:spPr/>
        <p:txBody>
          <a:bodyPr/>
          <a:lstStyle/>
          <a:p>
            <a:r>
              <a:rPr lang="en-US" dirty="0"/>
              <a:t>For situations where significant exposure(s) to CO occurred, resulting in medical intervention and/or hospitalization.</a:t>
            </a:r>
          </a:p>
          <a:p>
            <a:endParaRPr lang="en-US" dirty="0"/>
          </a:p>
          <a:p>
            <a:r>
              <a:rPr lang="en-US" dirty="0"/>
              <a:t>Theoretically derive an employee’s exposure to CO </a:t>
            </a:r>
          </a:p>
          <a:p>
            <a:pPr lvl="1"/>
            <a:r>
              <a:rPr lang="en-US" dirty="0"/>
              <a:t>Coburn Equation</a:t>
            </a:r>
          </a:p>
          <a:p>
            <a:pPr lvl="1"/>
            <a:r>
              <a:rPr lang="en-US" dirty="0"/>
              <a:t>Coburn-Forster-Kane Model</a:t>
            </a:r>
          </a:p>
          <a:p>
            <a:pPr lvl="1"/>
            <a:endParaRPr lang="en-US" dirty="0"/>
          </a:p>
          <a:p>
            <a:pPr lvl="1"/>
            <a:endParaRPr lang="en-US" dirty="0"/>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A1DAFDBF-0B84-4199-9D5D-E5E8016AE4D1}"/>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170361611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Personal</a:t>
            </a:r>
          </a:p>
          <a:p>
            <a:pPr lvl="1"/>
            <a:r>
              <a:rPr lang="en-US" dirty="0"/>
              <a:t>Breathing Zone</a:t>
            </a:r>
          </a:p>
          <a:p>
            <a:pPr lvl="2"/>
            <a:r>
              <a:rPr lang="en-US" dirty="0"/>
              <a:t>TWA</a:t>
            </a:r>
          </a:p>
          <a:p>
            <a:pPr lvl="3"/>
            <a:r>
              <a:rPr lang="en-US" dirty="0"/>
              <a:t>Full-shift</a:t>
            </a:r>
          </a:p>
          <a:p>
            <a:pPr lvl="3"/>
            <a:r>
              <a:rPr lang="en-US" dirty="0"/>
              <a:t>Partial-shift</a:t>
            </a:r>
          </a:p>
          <a:p>
            <a:pPr lvl="2"/>
            <a:r>
              <a:rPr lang="en-US" dirty="0"/>
              <a:t>Ceiling / Excursion / STEL</a:t>
            </a:r>
          </a:p>
          <a:p>
            <a:pPr lvl="3"/>
            <a:r>
              <a:rPr lang="en-US" dirty="0"/>
              <a:t>Typically 15 minutes</a:t>
            </a:r>
          </a:p>
          <a:p>
            <a:pPr lvl="2"/>
            <a:r>
              <a:rPr lang="en-US" dirty="0"/>
              <a:t>Variations</a:t>
            </a:r>
          </a:p>
          <a:p>
            <a:pPr lvl="3"/>
            <a:r>
              <a:rPr lang="en-US" dirty="0"/>
              <a:t>Tasks performed</a:t>
            </a:r>
          </a:p>
          <a:p>
            <a:pPr lvl="1"/>
            <a:r>
              <a:rPr lang="en-US" dirty="0"/>
              <a:t>Biological</a:t>
            </a:r>
          </a:p>
          <a:p>
            <a:pPr lvl="2"/>
            <a:r>
              <a:rPr lang="en-US" dirty="0"/>
              <a:t>Biological exposure indices (BEIs)</a:t>
            </a:r>
          </a:p>
          <a:p>
            <a:pPr lvl="3"/>
            <a:r>
              <a:rPr lang="en-US" dirty="0"/>
              <a:t>Full-shift</a:t>
            </a:r>
          </a:p>
          <a:p>
            <a:pPr lvl="1"/>
            <a:endParaRPr lang="en-US" dirty="0"/>
          </a:p>
        </p:txBody>
      </p:sp>
      <p:sp>
        <p:nvSpPr>
          <p:cNvPr id="3" name="Content Placeholder 2"/>
          <p:cNvSpPr>
            <a:spLocks noGrp="1"/>
          </p:cNvSpPr>
          <p:nvPr>
            <p:ph sz="quarter" idx="10"/>
          </p:nvPr>
        </p:nvSpPr>
        <p:spPr>
          <a:xfrm>
            <a:off x="609600" y="1142999"/>
            <a:ext cx="3962400" cy="4800601"/>
          </a:xfrm>
        </p:spPr>
        <p:txBody>
          <a:bodyPr/>
          <a:lstStyle/>
          <a:p>
            <a:r>
              <a:rPr lang="en-US" dirty="0"/>
              <a:t>Area</a:t>
            </a:r>
          </a:p>
          <a:p>
            <a:pPr lvl="1"/>
            <a:r>
              <a:rPr lang="en-US" dirty="0"/>
              <a:t>Specific area / fixed locations</a:t>
            </a:r>
          </a:p>
          <a:p>
            <a:pPr lvl="2"/>
            <a:r>
              <a:rPr lang="en-US" dirty="0"/>
              <a:t>TWA</a:t>
            </a:r>
          </a:p>
          <a:p>
            <a:pPr lvl="3"/>
            <a:r>
              <a:rPr lang="en-US" dirty="0"/>
              <a:t>Full-shift</a:t>
            </a:r>
          </a:p>
          <a:p>
            <a:pPr lvl="3"/>
            <a:r>
              <a:rPr lang="en-US" dirty="0"/>
              <a:t>Partial-shift</a:t>
            </a:r>
          </a:p>
          <a:p>
            <a:pPr lvl="2"/>
            <a:r>
              <a:rPr lang="en-US" dirty="0"/>
              <a:t>Ceiling / Excursion / Short Term Exposure Limit (STEL)</a:t>
            </a:r>
          </a:p>
          <a:p>
            <a:pPr lvl="3"/>
            <a:r>
              <a:rPr lang="en-US" dirty="0"/>
              <a:t>Typically 15 minutes</a:t>
            </a:r>
          </a:p>
          <a:p>
            <a:pPr lvl="2"/>
            <a:r>
              <a:rPr lang="en-US" dirty="0"/>
              <a:t>Variations</a:t>
            </a:r>
          </a:p>
          <a:p>
            <a:pPr lvl="3"/>
            <a:r>
              <a:rPr lang="en-US" dirty="0"/>
              <a:t>Equipment</a:t>
            </a:r>
          </a:p>
          <a:p>
            <a:pPr lvl="3"/>
            <a:r>
              <a:rPr lang="en-US" dirty="0"/>
              <a:t>Processes</a:t>
            </a:r>
          </a:p>
        </p:txBody>
      </p:sp>
      <p:sp>
        <p:nvSpPr>
          <p:cNvPr id="4" name="Title 3"/>
          <p:cNvSpPr>
            <a:spLocks noGrp="1"/>
          </p:cNvSpPr>
          <p:nvPr>
            <p:ph type="title"/>
          </p:nvPr>
        </p:nvSpPr>
        <p:spPr/>
        <p:txBody>
          <a:bodyPr/>
          <a:lstStyle/>
          <a:p>
            <a:r>
              <a:rPr lang="en-US" dirty="0"/>
              <a:t>Types of Sampling</a:t>
            </a:r>
          </a:p>
        </p:txBody>
      </p:sp>
      <p:sp>
        <p:nvSpPr>
          <p:cNvPr id="5" name="Content Placeholder 4"/>
          <p:cNvSpPr>
            <a:spLocks noGrp="1"/>
          </p:cNvSpPr>
          <p:nvPr>
            <p:ph sz="quarter" idx="11"/>
          </p:nvPr>
        </p:nvSpPr>
        <p:spPr/>
        <p:txBody>
          <a:bodyPr/>
          <a:lstStyle/>
          <a:p>
            <a:endParaRPr lang="en-US"/>
          </a:p>
        </p:txBody>
      </p:sp>
    </p:spTree>
    <p:extLst>
      <p:ext uri="{BB962C8B-B14F-4D97-AF65-F5344CB8AC3E}">
        <p14:creationId xmlns:p14="http://schemas.microsoft.com/office/powerpoint/2010/main" val="1698243114"/>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4A65-DB53-49C1-8E4F-3BFBCAC13026}"/>
              </a:ext>
            </a:extLst>
          </p:cNvPr>
          <p:cNvSpPr>
            <a:spLocks noGrp="1"/>
          </p:cNvSpPr>
          <p:nvPr>
            <p:ph type="title"/>
          </p:nvPr>
        </p:nvSpPr>
        <p:spPr/>
        <p:txBody>
          <a:bodyPr/>
          <a:lstStyle/>
          <a:p>
            <a:r>
              <a:rPr lang="en-US" dirty="0"/>
              <a:t>OPN-148</a:t>
            </a:r>
          </a:p>
        </p:txBody>
      </p:sp>
      <p:sp>
        <p:nvSpPr>
          <p:cNvPr id="3" name="Content Placeholder 2">
            <a:extLst>
              <a:ext uri="{FF2B5EF4-FFF2-40B4-BE49-F238E27FC236}">
                <a16:creationId xmlns:a16="http://schemas.microsoft.com/office/drawing/2014/main" id="{BEBDF340-3EE4-4660-87CD-4080EC7D2B94}"/>
              </a:ext>
            </a:extLst>
          </p:cNvPr>
          <p:cNvSpPr>
            <a:spLocks noGrp="1"/>
          </p:cNvSpPr>
          <p:nvPr>
            <p:ph idx="1"/>
          </p:nvPr>
        </p:nvSpPr>
        <p:spPr/>
        <p:txBody>
          <a:bodyPr/>
          <a:lstStyle/>
          <a:p>
            <a:r>
              <a:rPr lang="en-US" dirty="0"/>
              <a:t>Must request medical records of suspected employees.</a:t>
            </a:r>
          </a:p>
          <a:p>
            <a:pPr lvl="1"/>
            <a:r>
              <a:rPr lang="en-US" dirty="0"/>
              <a:t>% carboxyhemoglobin (</a:t>
            </a:r>
            <a:r>
              <a:rPr lang="en-US" dirty="0" err="1"/>
              <a:t>COHb</a:t>
            </a:r>
            <a:r>
              <a:rPr lang="en-US" dirty="0"/>
              <a:t> or </a:t>
            </a:r>
            <a:r>
              <a:rPr lang="en-US" dirty="0" err="1"/>
              <a:t>HbCO</a:t>
            </a:r>
            <a:r>
              <a:rPr lang="en-US" dirty="0"/>
              <a:t>)</a:t>
            </a:r>
          </a:p>
          <a:p>
            <a:r>
              <a:rPr lang="en-US" dirty="0"/>
              <a:t>Smoker or non-smoker</a:t>
            </a:r>
          </a:p>
          <a:p>
            <a:r>
              <a:rPr lang="en-US" dirty="0"/>
              <a:t>Assess individual’s physical activity level for assigned job task(s).</a:t>
            </a:r>
          </a:p>
          <a:p>
            <a:r>
              <a:rPr lang="en-US" dirty="0"/>
              <a:t>Description of work activity for assigned job task(s). </a:t>
            </a:r>
          </a:p>
          <a:p>
            <a:r>
              <a:rPr lang="en-US" dirty="0"/>
              <a:t>Determine the entire time period (in minutes) to which the individual(s) were occupational exposed to CO.</a:t>
            </a:r>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C01534C3-C4B0-4FB7-9844-AC035C98164A}"/>
              </a:ext>
            </a:extLst>
          </p:cNvPr>
          <p:cNvSpPr>
            <a:spLocks noGrp="1"/>
          </p:cNvSpPr>
          <p:nvPr>
            <p:ph sz="quarter" idx="10"/>
          </p:nvPr>
        </p:nvSpPr>
        <p:spPr/>
        <p:txBody>
          <a:bodyPr/>
          <a:lstStyle/>
          <a:p>
            <a:r>
              <a:rPr lang="en-US" dirty="0"/>
              <a:t>Appendix B</a:t>
            </a:r>
          </a:p>
        </p:txBody>
      </p:sp>
    </p:spTree>
    <p:extLst>
      <p:ext uri="{BB962C8B-B14F-4D97-AF65-F5344CB8AC3E}">
        <p14:creationId xmlns:p14="http://schemas.microsoft.com/office/powerpoint/2010/main" val="1070856349"/>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4A65-DB53-49C1-8E4F-3BFBCAC13026}"/>
              </a:ext>
            </a:extLst>
          </p:cNvPr>
          <p:cNvSpPr>
            <a:spLocks noGrp="1"/>
          </p:cNvSpPr>
          <p:nvPr>
            <p:ph type="title"/>
          </p:nvPr>
        </p:nvSpPr>
        <p:spPr>
          <a:xfrm>
            <a:off x="609600" y="457200"/>
            <a:ext cx="7924800" cy="553998"/>
          </a:xfrm>
        </p:spPr>
        <p:txBody>
          <a:bodyPr/>
          <a:lstStyle/>
          <a:p>
            <a:r>
              <a:rPr lang="en-US" dirty="0" err="1"/>
              <a:t>Con’t</a:t>
            </a:r>
            <a:endParaRPr lang="en-US" dirty="0"/>
          </a:p>
        </p:txBody>
      </p:sp>
      <p:sp>
        <p:nvSpPr>
          <p:cNvPr id="3" name="Content Placeholder 2">
            <a:extLst>
              <a:ext uri="{FF2B5EF4-FFF2-40B4-BE49-F238E27FC236}">
                <a16:creationId xmlns:a16="http://schemas.microsoft.com/office/drawing/2014/main" id="{BEBDF340-3EE4-4660-87CD-4080EC7D2B94}"/>
              </a:ext>
            </a:extLst>
          </p:cNvPr>
          <p:cNvSpPr>
            <a:spLocks noGrp="1"/>
          </p:cNvSpPr>
          <p:nvPr>
            <p:ph idx="1"/>
          </p:nvPr>
        </p:nvSpPr>
        <p:spPr/>
        <p:txBody>
          <a:bodyPr/>
          <a:lstStyle/>
          <a:p>
            <a:r>
              <a:rPr lang="en-US" dirty="0"/>
              <a:t>Determine time period between the end of CO exposure and blood sample taken (in minutes).</a:t>
            </a:r>
          </a:p>
          <a:p>
            <a:endParaRPr lang="en-US" dirty="0"/>
          </a:p>
          <a:p>
            <a:r>
              <a:rPr lang="en-US" dirty="0"/>
              <a:t>Recovery Time (air, oxygen, hyperbaric or mixture)</a:t>
            </a:r>
          </a:p>
          <a:p>
            <a:pPr lvl="1"/>
            <a:r>
              <a:rPr lang="en-US" dirty="0"/>
              <a:t>Mixture</a:t>
            </a:r>
          </a:p>
          <a:p>
            <a:pPr lvl="2"/>
            <a:r>
              <a:rPr lang="en-US" dirty="0"/>
              <a:t>Include time for each type of treatment</a:t>
            </a:r>
          </a:p>
          <a:p>
            <a:pPr lvl="1"/>
            <a:endParaRPr lang="en-US" dirty="0"/>
          </a:p>
        </p:txBody>
      </p:sp>
      <p:sp>
        <p:nvSpPr>
          <p:cNvPr id="4" name="Content Placeholder 3">
            <a:extLst>
              <a:ext uri="{FF2B5EF4-FFF2-40B4-BE49-F238E27FC236}">
                <a16:creationId xmlns:a16="http://schemas.microsoft.com/office/drawing/2014/main" id="{C01534C3-C4B0-4FB7-9844-AC035C98164A}"/>
              </a:ext>
            </a:extLst>
          </p:cNvPr>
          <p:cNvSpPr>
            <a:spLocks noGrp="1"/>
          </p:cNvSpPr>
          <p:nvPr>
            <p:ph sz="quarter" idx="10"/>
          </p:nvPr>
        </p:nvSpPr>
        <p:spPr/>
        <p:txBody>
          <a:bodyPr/>
          <a:lstStyle/>
          <a:p>
            <a:r>
              <a:rPr lang="en-US" dirty="0"/>
              <a:t>Appendix B</a:t>
            </a:r>
          </a:p>
        </p:txBody>
      </p:sp>
    </p:spTree>
    <p:extLst>
      <p:ext uri="{BB962C8B-B14F-4D97-AF65-F5344CB8AC3E}">
        <p14:creationId xmlns:p14="http://schemas.microsoft.com/office/powerpoint/2010/main" val="2118209860"/>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D79C7-70E0-4C7F-9FC2-FE0DD67D36E6}"/>
              </a:ext>
            </a:extLst>
          </p:cNvPr>
          <p:cNvSpPr>
            <a:spLocks noGrp="1"/>
          </p:cNvSpPr>
          <p:nvPr>
            <p:ph type="title"/>
          </p:nvPr>
        </p:nvSpPr>
        <p:spPr/>
        <p:txBody>
          <a:bodyPr/>
          <a:lstStyle/>
          <a:p>
            <a:r>
              <a:rPr lang="en-US" dirty="0"/>
              <a:t>Coburn Equation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B4100AB-BEC0-4157-B039-D916FFB0FE38}"/>
                  </a:ext>
                </a:extLst>
              </p:cNvPr>
              <p:cNvSpPr>
                <a:spLocks noGrp="1"/>
              </p:cNvSpPr>
              <p:nvPr>
                <p:ph idx="1"/>
              </p:nvPr>
            </p:nvSpPr>
            <p:spPr/>
            <p:txBody>
              <a:bodyPr/>
              <a:lstStyle/>
              <a:p>
                <a14:m>
                  <m:oMath xmlns:m="http://schemas.openxmlformats.org/officeDocument/2006/math">
                    <m:r>
                      <a:rPr lang="en-US" sz="1800" b="0" i="1" smtClean="0">
                        <a:latin typeface="Cambria Math" panose="02040503050406030204" pitchFamily="18" charset="0"/>
                      </a:rPr>
                      <m:t>𝐶𝑂</m:t>
                    </m:r>
                    <m:r>
                      <a:rPr lang="en-US" sz="1800" b="0" i="1" smtClean="0">
                        <a:latin typeface="Cambria Math" panose="02040503050406030204" pitchFamily="18" charset="0"/>
                      </a:rPr>
                      <m:t>= </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1316</m:t>
                        </m:r>
                        <m:d>
                          <m:dPr>
                            <m:begChr m:val="{"/>
                            <m:endChr m:val="}"/>
                            <m:ctrlPr>
                              <a:rPr lang="en-US" sz="1800" b="0" i="1" smtClean="0">
                                <a:latin typeface="Cambria Math" panose="02040503050406030204" pitchFamily="18" charset="0"/>
                              </a:rPr>
                            </m:ctrlPr>
                          </m:dPr>
                          <m:e>
                            <m:d>
                              <m:dPr>
                                <m:begChr m:val="["/>
                                <m:endChr m:val="]"/>
                                <m:ctrlPr>
                                  <a:rPr lang="en-US" sz="1800" b="0" i="1" smtClean="0">
                                    <a:latin typeface="Cambria Math" panose="02040503050406030204" pitchFamily="18" charset="0"/>
                                  </a:rPr>
                                </m:ctrlPr>
                              </m:dPr>
                              <m:e>
                                <m:d>
                                  <m:dPr>
                                    <m:ctrlPr>
                                      <a:rPr lang="en-US" sz="1800" b="0" i="1" smtClean="0">
                                        <a:latin typeface="Cambria Math" panose="02040503050406030204" pitchFamily="18" charset="0"/>
                                      </a:rPr>
                                    </m:ctrlPr>
                                  </m:dPr>
                                  <m:e>
                                    <m:r>
                                      <a:rPr lang="en-US" sz="1800" b="0" i="1" smtClean="0">
                                        <a:latin typeface="Cambria Math" panose="02040503050406030204" pitchFamily="18" charset="0"/>
                                      </a:rPr>
                                      <m:t>0.0046</m:t>
                                    </m:r>
                                  </m:e>
                                </m:d>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2</m:t>
                                        </m:r>
                                      </m:e>
                                      <m:sup>
                                        <m:f>
                                          <m:fPr>
                                            <m:type m:val="lin"/>
                                            <m:ctrlPr>
                                              <a:rPr lang="en-US" sz="1800" b="0" i="1" smtClean="0">
                                                <a:latin typeface="Cambria Math" panose="02040503050406030204" pitchFamily="18" charset="0"/>
                                              </a:rPr>
                                            </m:ctrlPr>
                                          </m:fPr>
                                          <m:num>
                                            <m:r>
                                              <a:rPr lang="en-US" sz="1800" b="0" i="1" smtClean="0">
                                                <a:latin typeface="Cambria Math" panose="02040503050406030204" pitchFamily="18" charset="0"/>
                                              </a:rPr>
                                              <m:t>𝜃</m:t>
                                            </m:r>
                                          </m:num>
                                          <m:den>
                                            <m:r>
                                              <a:rPr lang="en-US" sz="1800" b="0" i="1" smtClean="0">
                                                <a:latin typeface="Cambria Math" panose="02040503050406030204" pitchFamily="18" charset="0"/>
                                              </a:rPr>
                                              <m:t>𝑇</m:t>
                                            </m:r>
                                          </m:den>
                                        </m:f>
                                      </m:sup>
                                    </m:sSup>
                                  </m:e>
                                </m:d>
                                <m:r>
                                  <a:rPr lang="en-US" sz="1800" b="0" i="1" smtClean="0">
                                    <a:latin typeface="Cambria Math" panose="02040503050406030204" pitchFamily="18" charset="0"/>
                                  </a:rPr>
                                  <m:t>(</m:t>
                                </m:r>
                                <m:r>
                                  <a:rPr lang="en-US" sz="1800" b="0" i="1" smtClean="0">
                                    <a:latin typeface="Cambria Math" panose="02040503050406030204" pitchFamily="18" charset="0"/>
                                  </a:rPr>
                                  <m:t>𝐶</m:t>
                                </m:r>
                                <m:r>
                                  <a:rPr lang="en-US" sz="1800" b="0" i="1" smtClean="0">
                                    <a:latin typeface="Cambria Math" panose="02040503050406030204" pitchFamily="18" charset="0"/>
                                  </a:rPr>
                                  <m:t>)</m:t>
                                </m:r>
                              </m:e>
                            </m:d>
                            <m:r>
                              <a:rPr lang="en-US" sz="1800" b="0" i="1" smtClean="0">
                                <a:latin typeface="Cambria Math" panose="02040503050406030204" pitchFamily="18" charset="0"/>
                              </a:rPr>
                              <m:t>−</m:t>
                            </m:r>
                            <m:d>
                              <m:dPr>
                                <m:begChr m:val="["/>
                                <m:endChr m:val="]"/>
                                <m:ctrlPr>
                                  <a:rPr lang="en-US" sz="1800" b="0" i="1" smtClean="0">
                                    <a:latin typeface="Cambria Math" panose="02040503050406030204" pitchFamily="18" charset="0"/>
                                  </a:rPr>
                                </m:ctrlPr>
                              </m:dPr>
                              <m:e>
                                <m:d>
                                  <m:dPr>
                                    <m:ctrlPr>
                                      <a:rPr lang="en-US" sz="1800" b="0" i="1" smtClean="0">
                                        <a:latin typeface="Cambria Math" panose="02040503050406030204" pitchFamily="18" charset="0"/>
                                      </a:rPr>
                                    </m:ctrlPr>
                                  </m:dPr>
                                  <m:e>
                                    <m:r>
                                      <a:rPr lang="en-US" sz="1800" b="0" i="1" smtClean="0">
                                        <a:latin typeface="Cambria Math" panose="02040503050406030204" pitchFamily="18" charset="0"/>
                                      </a:rPr>
                                      <m:t>0.007</m:t>
                                    </m:r>
                                  </m:e>
                                </m:d>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𝐵</m:t>
                                    </m:r>
                                  </m:e>
                                </m:d>
                              </m:e>
                            </m:d>
                            <m:r>
                              <a:rPr lang="en-US" sz="1800" b="0" i="1" smtClean="0">
                                <a:latin typeface="Cambria Math" panose="02040503050406030204" pitchFamily="18" charset="0"/>
                              </a:rPr>
                              <m:t>+</m:t>
                            </m:r>
                            <m:d>
                              <m:dPr>
                                <m:begChr m:val="["/>
                                <m:endChr m:val="]"/>
                                <m:ctrlPr>
                                  <a:rPr lang="en-US" sz="1800" b="0" i="1" smtClean="0">
                                    <a:latin typeface="Cambria Math" panose="02040503050406030204" pitchFamily="18" charset="0"/>
                                  </a:rPr>
                                </m:ctrlPr>
                              </m:dPr>
                              <m:e>
                                <m:d>
                                  <m:dPr>
                                    <m:ctrlPr>
                                      <a:rPr lang="en-US" sz="1800" b="0" i="1" smtClean="0">
                                        <a:latin typeface="Cambria Math" panose="02040503050406030204" pitchFamily="18" charset="0"/>
                                      </a:rPr>
                                    </m:ctrlPr>
                                  </m:dPr>
                                  <m:e>
                                    <m:r>
                                      <a:rPr lang="en-US" sz="1800" b="0" i="1" smtClean="0">
                                        <a:latin typeface="Cambria Math" panose="02040503050406030204" pitchFamily="18" charset="0"/>
                                      </a:rPr>
                                      <m:t>0.007∗</m:t>
                                    </m:r>
                                    <m:r>
                                      <a:rPr lang="en-US" sz="1800" b="0" i="1" smtClean="0">
                                        <a:latin typeface="Cambria Math" panose="02040503050406030204" pitchFamily="18" charset="0"/>
                                      </a:rPr>
                                      <m:t>𝐵</m:t>
                                    </m:r>
                                  </m:e>
                                </m:d>
                                <m:r>
                                  <a:rPr lang="en-US" sz="1800" b="0" i="1" smtClean="0">
                                    <a:latin typeface="Cambria Math" panose="02040503050406030204" pitchFamily="18" charset="0"/>
                                  </a:rPr>
                                  <m:t>−2.3(</m:t>
                                </m:r>
                                <m:r>
                                  <a:rPr lang="en-US" sz="1800" b="0" i="1" smtClean="0">
                                    <a:latin typeface="Cambria Math" panose="02040503050406030204" pitchFamily="18" charset="0"/>
                                  </a:rPr>
                                  <m:t>𝐷</m:t>
                                </m:r>
                                <m:r>
                                  <a:rPr lang="en-US" sz="1800" b="0" i="1" smtClean="0">
                                    <a:latin typeface="Cambria Math" panose="02040503050406030204" pitchFamily="18" charset="0"/>
                                  </a:rPr>
                                  <m:t>)</m:t>
                                </m:r>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𝑒</m:t>
                                        </m:r>
                                      </m:e>
                                      <m:sup>
                                        <m:f>
                                          <m:fPr>
                                            <m:type m:val="lin"/>
                                            <m:ctrlPr>
                                              <a:rPr lang="en-US" sz="1800" b="0" i="1" smtClean="0">
                                                <a:latin typeface="Cambria Math" panose="02040503050406030204" pitchFamily="18" charset="0"/>
                                              </a:rPr>
                                            </m:ctrlPr>
                                          </m:fPr>
                                          <m:num>
                                            <m:r>
                                              <a:rPr lang="en-US" sz="1800" b="0" i="1" smtClean="0">
                                                <a:latin typeface="Cambria Math" panose="02040503050406030204" pitchFamily="18" charset="0"/>
                                              </a:rPr>
                                              <m:t>−2.3(</m:t>
                                            </m:r>
                                            <m:r>
                                              <a:rPr lang="en-US" sz="1800" b="0" i="1" smtClean="0">
                                                <a:latin typeface="Cambria Math" panose="02040503050406030204" pitchFamily="18" charset="0"/>
                                              </a:rPr>
                                              <m:t>𝑡</m:t>
                                            </m:r>
                                            <m:r>
                                              <a:rPr lang="en-US" sz="1800" b="0" i="1" smtClean="0">
                                                <a:latin typeface="Cambria Math" panose="02040503050406030204" pitchFamily="18" charset="0"/>
                                              </a:rPr>
                                              <m:t>)</m:t>
                                            </m:r>
                                          </m:num>
                                          <m:den>
                                            <m:r>
                                              <a:rPr lang="en-US" sz="1800" b="0" i="1" smtClean="0">
                                                <a:latin typeface="Cambria Math" panose="02040503050406030204" pitchFamily="18" charset="0"/>
                                              </a:rPr>
                                              <m:t>5500(</m:t>
                                            </m:r>
                                            <m:r>
                                              <a:rPr lang="en-US" sz="1800" b="0" i="1" smtClean="0">
                                                <a:latin typeface="Cambria Math" panose="02040503050406030204" pitchFamily="18" charset="0"/>
                                              </a:rPr>
                                              <m:t>𝑏</m:t>
                                            </m:r>
                                            <m:r>
                                              <a:rPr lang="en-US" sz="1800" b="0" i="1" smtClean="0">
                                                <a:latin typeface="Cambria Math" panose="02040503050406030204" pitchFamily="18" charset="0"/>
                                              </a:rPr>
                                              <m:t>)</m:t>
                                            </m:r>
                                          </m:den>
                                        </m:f>
                                      </m:sup>
                                    </m:sSup>
                                  </m:e>
                                </m:d>
                              </m:e>
                            </m:d>
                          </m:e>
                        </m:d>
                      </m:num>
                      <m:den>
                        <m:r>
                          <a:rPr lang="en-US" sz="1800" b="0" i="1" smtClean="0">
                            <a:latin typeface="Cambria Math" panose="02040503050406030204" pitchFamily="18" charset="0"/>
                          </a:rPr>
                          <m:t>1−</m:t>
                        </m:r>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𝑒</m:t>
                                </m:r>
                              </m:e>
                              <m:sup>
                                <m:f>
                                  <m:fPr>
                                    <m:type m:val="lin"/>
                                    <m:ctrlPr>
                                      <a:rPr lang="en-US" sz="1800" b="0" i="1" smtClean="0">
                                        <a:latin typeface="Cambria Math" panose="02040503050406030204" pitchFamily="18" charset="0"/>
                                      </a:rPr>
                                    </m:ctrlPr>
                                  </m:fPr>
                                  <m:num>
                                    <m:r>
                                      <a:rPr lang="en-US" sz="1800" b="0" i="1" smtClean="0">
                                        <a:latin typeface="Cambria Math" panose="02040503050406030204" pitchFamily="18" charset="0"/>
                                      </a:rPr>
                                      <m:t>−2.3(</m:t>
                                    </m:r>
                                    <m:r>
                                      <a:rPr lang="en-US" sz="1800" b="0" i="1" smtClean="0">
                                        <a:latin typeface="Cambria Math" panose="02040503050406030204" pitchFamily="18" charset="0"/>
                                      </a:rPr>
                                      <m:t>𝑡</m:t>
                                    </m:r>
                                    <m:r>
                                      <a:rPr lang="en-US" sz="1800" b="0" i="1" smtClean="0">
                                        <a:latin typeface="Cambria Math" panose="02040503050406030204" pitchFamily="18" charset="0"/>
                                      </a:rPr>
                                      <m:t>)</m:t>
                                    </m:r>
                                  </m:num>
                                  <m:den>
                                    <m:r>
                                      <a:rPr lang="en-US" sz="1800" b="0" i="1" smtClean="0">
                                        <a:latin typeface="Cambria Math" panose="02040503050406030204" pitchFamily="18" charset="0"/>
                                      </a:rPr>
                                      <m:t>5500(</m:t>
                                    </m:r>
                                    <m:r>
                                      <a:rPr lang="en-US" sz="1800" b="0" i="1" smtClean="0">
                                        <a:latin typeface="Cambria Math" panose="02040503050406030204" pitchFamily="18" charset="0"/>
                                      </a:rPr>
                                      <m:t>𝑏</m:t>
                                    </m:r>
                                    <m:r>
                                      <a:rPr lang="en-US" sz="1800" b="0" i="1" smtClean="0">
                                        <a:latin typeface="Cambria Math" panose="02040503050406030204" pitchFamily="18" charset="0"/>
                                      </a:rPr>
                                      <m:t>)</m:t>
                                    </m:r>
                                  </m:den>
                                </m:f>
                              </m:sup>
                            </m:sSup>
                          </m:e>
                        </m:d>
                      </m:den>
                    </m:f>
                  </m:oMath>
                </a14:m>
                <a:endParaRPr lang="en-US" dirty="0"/>
              </a:p>
              <a:p>
                <a:endParaRPr lang="en-US" sz="1800" dirty="0"/>
              </a:p>
              <a:p>
                <a:r>
                  <a:rPr lang="en-US" sz="2000" dirty="0"/>
                  <a:t>CO = theoretical concentration of CO in air (ppm)</a:t>
                </a:r>
              </a:p>
              <a:p>
                <a:endParaRPr lang="en-US" sz="800" dirty="0"/>
              </a:p>
              <a:p>
                <a:r>
                  <a:rPr lang="en-US" sz="2000" dirty="0"/>
                  <a:t>C = Blood </a:t>
                </a:r>
                <a:r>
                  <a:rPr lang="en-US" sz="2000" dirty="0" err="1"/>
                  <a:t>COHb</a:t>
                </a:r>
                <a:r>
                  <a:rPr lang="en-US" sz="2000" dirty="0"/>
                  <a:t> in % at the time of blood sample</a:t>
                </a:r>
              </a:p>
              <a:p>
                <a:endParaRPr lang="en-US" sz="800" dirty="0"/>
              </a:p>
              <a:p>
                <a:r>
                  <a:rPr lang="en-US" sz="2000" dirty="0"/>
                  <a:t>B = Activity Factor (sedentary = 0.152, light work = 0.065, heavy work = 0.040)</a:t>
                </a:r>
              </a:p>
              <a:p>
                <a:endParaRPr lang="en-US" sz="800" dirty="0"/>
              </a:p>
              <a:p>
                <a:r>
                  <a:rPr lang="en-US" sz="2000" dirty="0"/>
                  <a:t>D = background </a:t>
                </a:r>
                <a:r>
                  <a:rPr lang="en-US" sz="2000" dirty="0" err="1"/>
                  <a:t>COHb</a:t>
                </a:r>
                <a:r>
                  <a:rPr lang="en-US" sz="2000" dirty="0"/>
                  <a:t> level (non-smoker = 0.0015, smoker = 0.0100)</a:t>
                </a:r>
              </a:p>
              <a:p>
                <a:endParaRPr lang="en-US" sz="800" dirty="0"/>
              </a:p>
              <a:p>
                <a:r>
                  <a:rPr lang="en-US" sz="2000" dirty="0"/>
                  <a:t>t = time of exposure to CO (in minutes)</a:t>
                </a:r>
              </a:p>
              <a:p>
                <a:endParaRPr lang="en-US" sz="800" dirty="0"/>
              </a:p>
              <a:p>
                <a:r>
                  <a:rPr lang="en-US" sz="2000" dirty="0">
                    <a:latin typeface="Cambria Math" panose="02040503050406030204" pitchFamily="18" charset="0"/>
                    <a:ea typeface="Cambria Math" panose="02040503050406030204" pitchFamily="18" charset="0"/>
                  </a:rPr>
                  <a:t>𝜃 = time between end of CO exposure and blood sampling (in minutes)</a:t>
                </a:r>
              </a:p>
              <a:p>
                <a:endParaRPr lang="en-US" sz="800" dirty="0">
                  <a:latin typeface="Cambria Math" panose="02040503050406030204" pitchFamily="18" charset="0"/>
                  <a:ea typeface="Cambria Math" panose="02040503050406030204" pitchFamily="18" charset="0"/>
                </a:endParaRPr>
              </a:p>
              <a:p>
                <a:r>
                  <a:rPr lang="en-US" sz="2000" dirty="0">
                    <a:latin typeface="Cambria Math" panose="02040503050406030204" pitchFamily="18" charset="0"/>
                    <a:ea typeface="Cambria Math" panose="02040503050406030204" pitchFamily="18" charset="0"/>
                  </a:rPr>
                  <a:t>T = half-life recovery factor of CO removal from blood (in minutes)</a:t>
                </a:r>
                <a:endParaRPr lang="en-US" sz="2000" dirty="0"/>
              </a:p>
            </p:txBody>
          </p:sp>
        </mc:Choice>
        <mc:Fallback xmlns="">
          <p:sp>
            <p:nvSpPr>
              <p:cNvPr id="3" name="Content Placeholder 2">
                <a:extLst>
                  <a:ext uri="{FF2B5EF4-FFF2-40B4-BE49-F238E27FC236}">
                    <a16:creationId xmlns:a16="http://schemas.microsoft.com/office/drawing/2014/main" id="{1B4100AB-BEC0-4157-B039-D916FFB0FE38}"/>
                  </a:ext>
                </a:extLst>
              </p:cNvPr>
              <p:cNvSpPr>
                <a:spLocks noGrp="1" noRot="1" noChangeAspect="1" noMove="1" noResize="1" noEditPoints="1" noAdjustHandles="1" noChangeArrowheads="1" noChangeShapeType="1" noTextEdit="1"/>
              </p:cNvSpPr>
              <p:nvPr>
                <p:ph idx="1"/>
              </p:nvPr>
            </p:nvSpPr>
            <p:spPr>
              <a:blipFill>
                <a:blip r:embed="rId3"/>
                <a:stretch>
                  <a:fillRect l="-305" b="-64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275E9F2F-5E74-4678-8ED9-2B9DA70378F7}"/>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2852730814"/>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01D30-EB9A-4376-A9B1-A6C3FBEF042B}"/>
              </a:ext>
            </a:extLst>
          </p:cNvPr>
          <p:cNvSpPr>
            <a:spLocks noGrp="1"/>
          </p:cNvSpPr>
          <p:nvPr>
            <p:ph type="title"/>
          </p:nvPr>
        </p:nvSpPr>
        <p:spPr/>
        <p:txBody>
          <a:bodyPr/>
          <a:lstStyle/>
          <a:p>
            <a:r>
              <a:rPr lang="en-US" dirty="0"/>
              <a:t>Coburn Equation</a:t>
            </a:r>
          </a:p>
        </p:txBody>
      </p:sp>
      <p:sp>
        <p:nvSpPr>
          <p:cNvPr id="3" name="Content Placeholder 2">
            <a:extLst>
              <a:ext uri="{FF2B5EF4-FFF2-40B4-BE49-F238E27FC236}">
                <a16:creationId xmlns:a16="http://schemas.microsoft.com/office/drawing/2014/main" id="{C0F05C85-8465-44B5-A842-AA972CF95C8B}"/>
              </a:ext>
            </a:extLst>
          </p:cNvPr>
          <p:cNvSpPr>
            <a:spLocks noGrp="1"/>
          </p:cNvSpPr>
          <p:nvPr>
            <p:ph idx="1"/>
          </p:nvPr>
        </p:nvSpPr>
        <p:spPr/>
        <p:txBody>
          <a:bodyPr/>
          <a:lstStyle/>
          <a:p>
            <a:r>
              <a:rPr lang="en-US" dirty="0"/>
              <a:t>FIS</a:t>
            </a:r>
          </a:p>
          <a:p>
            <a:pPr lvl="1"/>
            <a:r>
              <a:rPr lang="en-US" dirty="0"/>
              <a:t>Forms</a:t>
            </a:r>
          </a:p>
          <a:p>
            <a:pPr lvl="2"/>
            <a:r>
              <a:rPr lang="en-US" dirty="0"/>
              <a:t>10 Forms COB 1: Coburn Equation CO Calculator</a:t>
            </a:r>
          </a:p>
        </p:txBody>
      </p:sp>
      <p:sp>
        <p:nvSpPr>
          <p:cNvPr id="4" name="Content Placeholder 3">
            <a:extLst>
              <a:ext uri="{FF2B5EF4-FFF2-40B4-BE49-F238E27FC236}">
                <a16:creationId xmlns:a16="http://schemas.microsoft.com/office/drawing/2014/main" id="{BCE585E9-155C-4BDD-A3BD-34AFA6BF22D1}"/>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914779620"/>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31336-DA64-4760-94B5-2AEC333AE511}"/>
              </a:ext>
            </a:extLst>
          </p:cNvPr>
          <p:cNvSpPr>
            <a:spLocks noGrp="1"/>
          </p:cNvSpPr>
          <p:nvPr>
            <p:ph type="title"/>
          </p:nvPr>
        </p:nvSpPr>
        <p:spPr/>
        <p:txBody>
          <a:bodyPr/>
          <a:lstStyle/>
          <a:p>
            <a:r>
              <a:rPr lang="en-US" dirty="0"/>
              <a:t>Reference</a:t>
            </a:r>
          </a:p>
        </p:txBody>
      </p:sp>
      <p:sp>
        <p:nvSpPr>
          <p:cNvPr id="3" name="Content Placeholder 2">
            <a:extLst>
              <a:ext uri="{FF2B5EF4-FFF2-40B4-BE49-F238E27FC236}">
                <a16:creationId xmlns:a16="http://schemas.microsoft.com/office/drawing/2014/main" id="{5241D16D-D9D2-452B-B273-4D0A830699F9}"/>
              </a:ext>
            </a:extLst>
          </p:cNvPr>
          <p:cNvSpPr>
            <a:spLocks noGrp="1"/>
          </p:cNvSpPr>
          <p:nvPr>
            <p:ph idx="1"/>
          </p:nvPr>
        </p:nvSpPr>
        <p:spPr/>
        <p:txBody>
          <a:bodyPr/>
          <a:lstStyle/>
          <a:p>
            <a:r>
              <a:rPr lang="en-US" dirty="0"/>
              <a:t>OSHA</a:t>
            </a:r>
          </a:p>
          <a:p>
            <a:pPr lvl="1"/>
            <a:r>
              <a:rPr lang="en-US" dirty="0"/>
              <a:t>CO PEL = 50 ppm</a:t>
            </a:r>
          </a:p>
          <a:p>
            <a:pPr lvl="1"/>
            <a:endParaRPr lang="en-US" sz="800" dirty="0"/>
          </a:p>
          <a:p>
            <a:r>
              <a:rPr lang="en-US" dirty="0"/>
              <a:t>NIOSH</a:t>
            </a:r>
          </a:p>
          <a:p>
            <a:pPr lvl="1"/>
            <a:r>
              <a:rPr lang="en-US" dirty="0"/>
              <a:t>CO REL = 35 ppm</a:t>
            </a:r>
          </a:p>
          <a:p>
            <a:pPr lvl="1"/>
            <a:r>
              <a:rPr lang="en-US" dirty="0"/>
              <a:t>Ceiling = 200 ppm</a:t>
            </a:r>
          </a:p>
          <a:p>
            <a:pPr lvl="1"/>
            <a:endParaRPr lang="en-US" sz="800" dirty="0"/>
          </a:p>
          <a:p>
            <a:r>
              <a:rPr lang="en-US" dirty="0"/>
              <a:t>ACGIH (2014)</a:t>
            </a:r>
          </a:p>
          <a:p>
            <a:pPr lvl="1"/>
            <a:r>
              <a:rPr lang="en-US" dirty="0"/>
              <a:t>CO TLV = 25 ppm</a:t>
            </a:r>
          </a:p>
          <a:p>
            <a:pPr lvl="1"/>
            <a:r>
              <a:rPr lang="en-US" dirty="0"/>
              <a:t>CO BEI</a:t>
            </a:r>
          </a:p>
          <a:p>
            <a:pPr lvl="2"/>
            <a:r>
              <a:rPr lang="en-US" dirty="0"/>
              <a:t>Blood (end of shift) = 3.5% of hemoglobin</a:t>
            </a:r>
          </a:p>
          <a:p>
            <a:pPr lvl="2"/>
            <a:r>
              <a:rPr lang="en-US" dirty="0"/>
              <a:t>Exhaled air (end of shift) = 20 ppm</a:t>
            </a:r>
          </a:p>
          <a:p>
            <a:pPr marL="0" indent="0">
              <a:buNone/>
            </a:pPr>
            <a:endParaRPr lang="en-US" dirty="0"/>
          </a:p>
        </p:txBody>
      </p:sp>
      <p:sp>
        <p:nvSpPr>
          <p:cNvPr id="4" name="Content Placeholder 3">
            <a:extLst>
              <a:ext uri="{FF2B5EF4-FFF2-40B4-BE49-F238E27FC236}">
                <a16:creationId xmlns:a16="http://schemas.microsoft.com/office/drawing/2014/main" id="{255993A6-80BF-46E4-80AB-092C2F447047}"/>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3494746401"/>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31336-DA64-4760-94B5-2AEC333AE511}"/>
              </a:ext>
            </a:extLst>
          </p:cNvPr>
          <p:cNvSpPr>
            <a:spLocks noGrp="1"/>
          </p:cNvSpPr>
          <p:nvPr>
            <p:ph type="title"/>
          </p:nvPr>
        </p:nvSpPr>
        <p:spPr/>
        <p:txBody>
          <a:bodyPr/>
          <a:lstStyle/>
          <a:p>
            <a:r>
              <a:rPr lang="en-US" dirty="0"/>
              <a:t>Example 1</a:t>
            </a:r>
          </a:p>
        </p:txBody>
      </p:sp>
      <p:sp>
        <p:nvSpPr>
          <p:cNvPr id="3" name="Content Placeholder 2">
            <a:extLst>
              <a:ext uri="{FF2B5EF4-FFF2-40B4-BE49-F238E27FC236}">
                <a16:creationId xmlns:a16="http://schemas.microsoft.com/office/drawing/2014/main" id="{5241D16D-D9D2-452B-B273-4D0A830699F9}"/>
              </a:ext>
            </a:extLst>
          </p:cNvPr>
          <p:cNvSpPr>
            <a:spLocks noGrp="1"/>
          </p:cNvSpPr>
          <p:nvPr>
            <p:ph idx="1"/>
          </p:nvPr>
        </p:nvSpPr>
        <p:spPr/>
        <p:txBody>
          <a:bodyPr/>
          <a:lstStyle/>
          <a:p>
            <a:r>
              <a:rPr lang="en-US" dirty="0"/>
              <a:t>Employee #1</a:t>
            </a:r>
          </a:p>
          <a:p>
            <a:pPr lvl="1"/>
            <a:r>
              <a:rPr lang="en-US" dirty="0" err="1"/>
              <a:t>COHb</a:t>
            </a:r>
            <a:r>
              <a:rPr lang="en-US" dirty="0"/>
              <a:t> % at time of blood sample = </a:t>
            </a:r>
            <a:r>
              <a:rPr lang="en-US" b="1" dirty="0">
                <a:solidFill>
                  <a:srgbClr val="FF0000"/>
                </a:solidFill>
              </a:rPr>
              <a:t>4.5%</a:t>
            </a:r>
          </a:p>
          <a:p>
            <a:pPr lvl="1"/>
            <a:r>
              <a:rPr lang="en-US" dirty="0"/>
              <a:t>Activity Factor = </a:t>
            </a:r>
            <a:r>
              <a:rPr lang="en-US" b="1" dirty="0">
                <a:solidFill>
                  <a:srgbClr val="FF0000"/>
                </a:solidFill>
              </a:rPr>
              <a:t>Sedentary</a:t>
            </a:r>
          </a:p>
          <a:p>
            <a:pPr lvl="1"/>
            <a:r>
              <a:rPr lang="en-US" dirty="0"/>
              <a:t>Background </a:t>
            </a:r>
            <a:r>
              <a:rPr lang="en-US" dirty="0" err="1"/>
              <a:t>COHb</a:t>
            </a:r>
            <a:r>
              <a:rPr lang="en-US" dirty="0"/>
              <a:t> = </a:t>
            </a:r>
            <a:r>
              <a:rPr lang="en-US" b="1" dirty="0">
                <a:solidFill>
                  <a:srgbClr val="FF0000"/>
                </a:solidFill>
              </a:rPr>
              <a:t>non-smoker</a:t>
            </a:r>
          </a:p>
          <a:p>
            <a:pPr lvl="1"/>
            <a:r>
              <a:rPr lang="en-US" dirty="0"/>
              <a:t>Exposure time to CO = </a:t>
            </a:r>
            <a:r>
              <a:rPr lang="en-US" b="1" dirty="0">
                <a:solidFill>
                  <a:srgbClr val="FF0000"/>
                </a:solidFill>
              </a:rPr>
              <a:t>8 hours</a:t>
            </a:r>
          </a:p>
          <a:p>
            <a:pPr lvl="1"/>
            <a:r>
              <a:rPr lang="en-US" dirty="0"/>
              <a:t>Time between end of CO exposure and collection of blood sample = </a:t>
            </a:r>
            <a:r>
              <a:rPr lang="en-US" b="1" dirty="0">
                <a:solidFill>
                  <a:srgbClr val="FF0000"/>
                </a:solidFill>
              </a:rPr>
              <a:t>1 hour</a:t>
            </a:r>
          </a:p>
          <a:p>
            <a:pPr lvl="1"/>
            <a:r>
              <a:rPr lang="en-US" dirty="0"/>
              <a:t>Recovery method = </a:t>
            </a:r>
            <a:r>
              <a:rPr lang="en-US" b="1" dirty="0">
                <a:solidFill>
                  <a:srgbClr val="FF0000"/>
                </a:solidFill>
              </a:rPr>
              <a:t>Air</a:t>
            </a:r>
          </a:p>
          <a:p>
            <a:pPr marL="0" indent="0">
              <a:buNone/>
            </a:pPr>
            <a:endParaRPr lang="en-US" dirty="0"/>
          </a:p>
          <a:p>
            <a:pPr marL="0" indent="0">
              <a:buNone/>
            </a:pPr>
            <a:endParaRPr lang="en-US" dirty="0"/>
          </a:p>
        </p:txBody>
      </p:sp>
      <p:sp>
        <p:nvSpPr>
          <p:cNvPr id="4" name="Content Placeholder 3">
            <a:extLst>
              <a:ext uri="{FF2B5EF4-FFF2-40B4-BE49-F238E27FC236}">
                <a16:creationId xmlns:a16="http://schemas.microsoft.com/office/drawing/2014/main" id="{255993A6-80BF-46E4-80AB-092C2F447047}"/>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387315058"/>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31336-DA64-4760-94B5-2AEC333AE511}"/>
              </a:ext>
            </a:extLst>
          </p:cNvPr>
          <p:cNvSpPr>
            <a:spLocks noGrp="1"/>
          </p:cNvSpPr>
          <p:nvPr>
            <p:ph type="title"/>
          </p:nvPr>
        </p:nvSpPr>
        <p:spPr>
          <a:xfrm>
            <a:off x="609600" y="457200"/>
            <a:ext cx="7924800" cy="549275"/>
          </a:xfrm>
        </p:spPr>
        <p:txBody>
          <a:bodyPr/>
          <a:lstStyle/>
          <a:p>
            <a:r>
              <a:rPr lang="en-US" dirty="0"/>
              <a:t>Example 2</a:t>
            </a:r>
          </a:p>
        </p:txBody>
      </p:sp>
      <p:sp>
        <p:nvSpPr>
          <p:cNvPr id="3" name="Content Placeholder 2">
            <a:extLst>
              <a:ext uri="{FF2B5EF4-FFF2-40B4-BE49-F238E27FC236}">
                <a16:creationId xmlns:a16="http://schemas.microsoft.com/office/drawing/2014/main" id="{5241D16D-D9D2-452B-B273-4D0A830699F9}"/>
              </a:ext>
            </a:extLst>
          </p:cNvPr>
          <p:cNvSpPr>
            <a:spLocks noGrp="1"/>
          </p:cNvSpPr>
          <p:nvPr>
            <p:ph idx="1"/>
          </p:nvPr>
        </p:nvSpPr>
        <p:spPr/>
        <p:txBody>
          <a:bodyPr/>
          <a:lstStyle/>
          <a:p>
            <a:r>
              <a:rPr lang="en-US" dirty="0"/>
              <a:t>Employee #1</a:t>
            </a:r>
          </a:p>
          <a:p>
            <a:pPr lvl="1"/>
            <a:r>
              <a:rPr lang="en-US" dirty="0" err="1"/>
              <a:t>COHb</a:t>
            </a:r>
            <a:r>
              <a:rPr lang="en-US" dirty="0"/>
              <a:t> % at time of blood sample = </a:t>
            </a:r>
            <a:r>
              <a:rPr lang="en-US" b="1" dirty="0">
                <a:solidFill>
                  <a:srgbClr val="FF0000"/>
                </a:solidFill>
              </a:rPr>
              <a:t>6.5%</a:t>
            </a:r>
          </a:p>
          <a:p>
            <a:pPr lvl="1"/>
            <a:r>
              <a:rPr lang="en-US" dirty="0"/>
              <a:t>Activity Factor = </a:t>
            </a:r>
            <a:r>
              <a:rPr lang="en-US" b="1" dirty="0">
                <a:solidFill>
                  <a:srgbClr val="FF0000"/>
                </a:solidFill>
              </a:rPr>
              <a:t>Heavy Work</a:t>
            </a:r>
          </a:p>
          <a:p>
            <a:pPr lvl="1"/>
            <a:r>
              <a:rPr lang="en-US" dirty="0"/>
              <a:t>Background </a:t>
            </a:r>
            <a:r>
              <a:rPr lang="en-US" dirty="0" err="1"/>
              <a:t>COHb</a:t>
            </a:r>
            <a:r>
              <a:rPr lang="en-US" dirty="0"/>
              <a:t> = </a:t>
            </a:r>
            <a:r>
              <a:rPr lang="en-US" b="1" dirty="0">
                <a:solidFill>
                  <a:srgbClr val="FF0000"/>
                </a:solidFill>
              </a:rPr>
              <a:t>Smoker</a:t>
            </a:r>
          </a:p>
          <a:p>
            <a:pPr lvl="1"/>
            <a:r>
              <a:rPr lang="en-US" dirty="0"/>
              <a:t>Exposure time to CO = </a:t>
            </a:r>
            <a:r>
              <a:rPr lang="en-US" b="1" dirty="0">
                <a:solidFill>
                  <a:srgbClr val="FF0000"/>
                </a:solidFill>
              </a:rPr>
              <a:t>30 minutes</a:t>
            </a:r>
          </a:p>
          <a:p>
            <a:pPr lvl="1"/>
            <a:r>
              <a:rPr lang="en-US" dirty="0"/>
              <a:t>Time between end of CO exposure and collection of blood sample =  </a:t>
            </a:r>
            <a:r>
              <a:rPr lang="en-US" b="1" dirty="0">
                <a:solidFill>
                  <a:srgbClr val="FF0000"/>
                </a:solidFill>
              </a:rPr>
              <a:t>45 minutes</a:t>
            </a:r>
            <a:r>
              <a:rPr lang="en-US" dirty="0"/>
              <a:t> </a:t>
            </a:r>
          </a:p>
          <a:p>
            <a:pPr lvl="1"/>
            <a:r>
              <a:rPr lang="en-US" dirty="0"/>
              <a:t>Recovery method = </a:t>
            </a:r>
            <a:r>
              <a:rPr lang="en-US" b="1" dirty="0">
                <a:solidFill>
                  <a:srgbClr val="FF0000"/>
                </a:solidFill>
              </a:rPr>
              <a:t>Mixture</a:t>
            </a:r>
          </a:p>
          <a:p>
            <a:pPr lvl="2"/>
            <a:r>
              <a:rPr lang="en-US" dirty="0"/>
              <a:t>Air recovery time = </a:t>
            </a:r>
            <a:r>
              <a:rPr lang="en-US" b="1" dirty="0">
                <a:solidFill>
                  <a:srgbClr val="FF0000"/>
                </a:solidFill>
              </a:rPr>
              <a:t>15 minutes</a:t>
            </a:r>
          </a:p>
          <a:p>
            <a:pPr lvl="2"/>
            <a:r>
              <a:rPr lang="en-US" dirty="0"/>
              <a:t>Oxygen recovery time = </a:t>
            </a:r>
            <a:r>
              <a:rPr lang="en-US" b="1" dirty="0">
                <a:solidFill>
                  <a:srgbClr val="FF0000"/>
                </a:solidFill>
              </a:rPr>
              <a:t>30 minutes</a:t>
            </a:r>
          </a:p>
          <a:p>
            <a:pPr marL="0" indent="0">
              <a:buNone/>
            </a:pPr>
            <a:endParaRPr lang="en-US" dirty="0"/>
          </a:p>
        </p:txBody>
      </p:sp>
      <p:sp>
        <p:nvSpPr>
          <p:cNvPr id="4" name="Content Placeholder 3">
            <a:extLst>
              <a:ext uri="{FF2B5EF4-FFF2-40B4-BE49-F238E27FC236}">
                <a16:creationId xmlns:a16="http://schemas.microsoft.com/office/drawing/2014/main" id="{255993A6-80BF-46E4-80AB-092C2F447047}"/>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41353617"/>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E61C9-EAAB-4C5C-BA52-846308DFC7B3}"/>
              </a:ext>
            </a:extLst>
          </p:cNvPr>
          <p:cNvSpPr>
            <a:spLocks noGrp="1"/>
          </p:cNvSpPr>
          <p:nvPr>
            <p:ph type="title"/>
          </p:nvPr>
        </p:nvSpPr>
        <p:spPr/>
        <p:txBody>
          <a:bodyPr/>
          <a:lstStyle/>
          <a:p>
            <a:r>
              <a:rPr lang="en-US" dirty="0"/>
              <a:t>Carbon Monoxide</a:t>
            </a:r>
          </a:p>
        </p:txBody>
      </p:sp>
      <p:sp>
        <p:nvSpPr>
          <p:cNvPr id="3" name="Content Placeholder 2">
            <a:extLst>
              <a:ext uri="{FF2B5EF4-FFF2-40B4-BE49-F238E27FC236}">
                <a16:creationId xmlns:a16="http://schemas.microsoft.com/office/drawing/2014/main" id="{91916D89-D58B-4EA8-B805-512A5D77BA3E}"/>
              </a:ext>
            </a:extLst>
          </p:cNvPr>
          <p:cNvSpPr>
            <a:spLocks noGrp="1"/>
          </p:cNvSpPr>
          <p:nvPr>
            <p:ph idx="1"/>
          </p:nvPr>
        </p:nvSpPr>
        <p:spPr/>
        <p:txBody>
          <a:bodyPr/>
          <a:lstStyle/>
          <a:p>
            <a:r>
              <a:rPr lang="en-US" dirty="0"/>
              <a:t>OPN 148</a:t>
            </a:r>
          </a:p>
          <a:p>
            <a:pPr lvl="1"/>
            <a:r>
              <a:rPr lang="en-US" dirty="0"/>
              <a:t>If Coburn Equation results in &gt; 50 ppm </a:t>
            </a:r>
          </a:p>
          <a:p>
            <a:pPr lvl="2"/>
            <a:r>
              <a:rPr lang="en-US" dirty="0"/>
              <a:t>Get supervisor’s approval to initiate the Coburn-Forster-Kane Model.</a:t>
            </a:r>
          </a:p>
          <a:p>
            <a:pPr lvl="3"/>
            <a:r>
              <a:rPr lang="en-US" dirty="0"/>
              <a:t>Done by Salt Lake Technical Center (SLTC)</a:t>
            </a:r>
          </a:p>
          <a:p>
            <a:pPr lvl="3"/>
            <a:r>
              <a:rPr lang="en-US" dirty="0"/>
              <a:t>Model has been extensively tested for reliability.</a:t>
            </a:r>
          </a:p>
          <a:p>
            <a:pPr lvl="3"/>
            <a:endParaRPr lang="en-US" dirty="0"/>
          </a:p>
          <a:p>
            <a:pPr lvl="1"/>
            <a:r>
              <a:rPr lang="en-US" dirty="0"/>
              <a:t>Download SLTC Application</a:t>
            </a:r>
          </a:p>
          <a:p>
            <a:pPr lvl="2"/>
            <a:r>
              <a:rPr lang="en-US" dirty="0"/>
              <a:t>Directions in Appendix C</a:t>
            </a:r>
          </a:p>
          <a:p>
            <a:pPr lvl="2"/>
            <a:r>
              <a:rPr lang="en-US" dirty="0"/>
              <a:t>Requires a OSHA Extranet account</a:t>
            </a:r>
          </a:p>
          <a:p>
            <a:pPr marL="1254125" lvl="3" indent="0">
              <a:buNone/>
            </a:pPr>
            <a:endParaRPr lang="en-US" dirty="0"/>
          </a:p>
        </p:txBody>
      </p:sp>
      <p:sp>
        <p:nvSpPr>
          <p:cNvPr id="4" name="Content Placeholder 3">
            <a:extLst>
              <a:ext uri="{FF2B5EF4-FFF2-40B4-BE49-F238E27FC236}">
                <a16:creationId xmlns:a16="http://schemas.microsoft.com/office/drawing/2014/main" id="{6C674BC5-7782-4C7C-8848-CF8D246F003D}"/>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2313893280"/>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D152C-7A2C-433B-BA74-4348FACE7FB3}"/>
              </a:ext>
            </a:extLst>
          </p:cNvPr>
          <p:cNvSpPr>
            <a:spLocks noGrp="1"/>
          </p:cNvSpPr>
          <p:nvPr>
            <p:ph type="title"/>
          </p:nvPr>
        </p:nvSpPr>
        <p:spPr/>
        <p:txBody>
          <a:bodyPr/>
          <a:lstStyle/>
          <a:p>
            <a:r>
              <a:rPr lang="en-US" dirty="0"/>
              <a:t>SLTC Application</a:t>
            </a:r>
          </a:p>
        </p:txBody>
      </p:sp>
      <p:pic>
        <p:nvPicPr>
          <p:cNvPr id="6" name="Content Placeholder 5">
            <a:extLst>
              <a:ext uri="{FF2B5EF4-FFF2-40B4-BE49-F238E27FC236}">
                <a16:creationId xmlns:a16="http://schemas.microsoft.com/office/drawing/2014/main" id="{0DAEFA46-A36A-49BF-89E0-A8BEA199B5A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16937" y="1219200"/>
            <a:ext cx="3586325" cy="4724400"/>
          </a:xfrm>
        </p:spPr>
      </p:pic>
      <p:sp>
        <p:nvSpPr>
          <p:cNvPr id="4" name="Content Placeholder 3">
            <a:extLst>
              <a:ext uri="{FF2B5EF4-FFF2-40B4-BE49-F238E27FC236}">
                <a16:creationId xmlns:a16="http://schemas.microsoft.com/office/drawing/2014/main" id="{0D10210B-8547-48C0-9D29-F14E9B97E978}"/>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1784310376"/>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223B5-5B56-49B2-83A0-ADF015EE0CA1}"/>
              </a:ext>
            </a:extLst>
          </p:cNvPr>
          <p:cNvSpPr>
            <a:spLocks noGrp="1"/>
          </p:cNvSpPr>
          <p:nvPr>
            <p:ph type="title"/>
          </p:nvPr>
        </p:nvSpPr>
        <p:spPr/>
        <p:txBody>
          <a:bodyPr/>
          <a:lstStyle/>
          <a:p>
            <a:r>
              <a:rPr lang="en-US" dirty="0"/>
              <a:t>SLTC Application</a:t>
            </a:r>
          </a:p>
        </p:txBody>
      </p:sp>
      <p:sp>
        <p:nvSpPr>
          <p:cNvPr id="3" name="Content Placeholder 2">
            <a:extLst>
              <a:ext uri="{FF2B5EF4-FFF2-40B4-BE49-F238E27FC236}">
                <a16:creationId xmlns:a16="http://schemas.microsoft.com/office/drawing/2014/main" id="{55ACB795-C64C-407F-904D-D64330FB368B}"/>
              </a:ext>
            </a:extLst>
          </p:cNvPr>
          <p:cNvSpPr>
            <a:spLocks noGrp="1"/>
          </p:cNvSpPr>
          <p:nvPr>
            <p:ph idx="1"/>
          </p:nvPr>
        </p:nvSpPr>
        <p:spPr/>
        <p:txBody>
          <a:bodyPr/>
          <a:lstStyle/>
          <a:p>
            <a:r>
              <a:rPr lang="en-US" dirty="0"/>
              <a:t>Detailed questions</a:t>
            </a:r>
          </a:p>
          <a:p>
            <a:pPr lvl="1"/>
            <a:r>
              <a:rPr lang="en-US" dirty="0"/>
              <a:t>25 numbered questions</a:t>
            </a:r>
          </a:p>
          <a:p>
            <a:pPr lvl="1"/>
            <a:r>
              <a:rPr lang="en-US" dirty="0"/>
              <a:t>Any sampling information taking during event (e.g., emergency responders)</a:t>
            </a:r>
          </a:p>
          <a:p>
            <a:pPr lvl="1"/>
            <a:r>
              <a:rPr lang="en-US" dirty="0"/>
              <a:t>Symptoms or signs employees exhibited.</a:t>
            </a:r>
          </a:p>
          <a:p>
            <a:pPr lvl="1"/>
            <a:r>
              <a:rPr lang="en-US" dirty="0"/>
              <a:t>Refer to the catalog of activity levels</a:t>
            </a:r>
          </a:p>
          <a:p>
            <a:pPr lvl="1"/>
            <a:endParaRPr lang="en-US" dirty="0"/>
          </a:p>
          <a:p>
            <a:r>
              <a:rPr lang="en-US" dirty="0"/>
              <a:t>Recommendation</a:t>
            </a:r>
          </a:p>
          <a:p>
            <a:pPr lvl="1"/>
            <a:r>
              <a:rPr lang="en-US" dirty="0"/>
              <a:t>Download this form prior to conducting inspection to ensure the gathering of all necessary information.</a:t>
            </a:r>
          </a:p>
        </p:txBody>
      </p:sp>
      <p:sp>
        <p:nvSpPr>
          <p:cNvPr id="4" name="Content Placeholder 3">
            <a:extLst>
              <a:ext uri="{FF2B5EF4-FFF2-40B4-BE49-F238E27FC236}">
                <a16:creationId xmlns:a16="http://schemas.microsoft.com/office/drawing/2014/main" id="{C2EE1762-20B8-44E8-B65C-56EF941B330A}"/>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240625879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Active</a:t>
            </a:r>
          </a:p>
          <a:p>
            <a:pPr lvl="1"/>
            <a:r>
              <a:rPr lang="en-US" dirty="0"/>
              <a:t>Physically/forcibly moving air. </a:t>
            </a:r>
          </a:p>
          <a:p>
            <a:pPr lvl="2"/>
            <a:r>
              <a:rPr lang="en-US" dirty="0"/>
              <a:t>through media</a:t>
            </a:r>
          </a:p>
          <a:p>
            <a:pPr lvl="2"/>
            <a:r>
              <a:rPr lang="en-US" dirty="0"/>
              <a:t>Into a collection device</a:t>
            </a:r>
          </a:p>
          <a:p>
            <a:pPr lvl="2"/>
            <a:r>
              <a:rPr lang="en-US" dirty="0"/>
              <a:t>Across membranes</a:t>
            </a:r>
          </a:p>
          <a:p>
            <a:pPr lvl="1"/>
            <a:r>
              <a:rPr lang="en-US" dirty="0"/>
              <a:t>TWA</a:t>
            </a:r>
          </a:p>
          <a:p>
            <a:pPr lvl="2"/>
            <a:r>
              <a:rPr lang="en-US" dirty="0"/>
              <a:t>Area</a:t>
            </a:r>
          </a:p>
          <a:p>
            <a:pPr lvl="2"/>
            <a:r>
              <a:rPr lang="en-US" dirty="0"/>
              <a:t>Personal</a:t>
            </a:r>
          </a:p>
          <a:p>
            <a:pPr lvl="1"/>
            <a:r>
              <a:rPr lang="en-US" dirty="0"/>
              <a:t>Ceiling / Excursion / STEL</a:t>
            </a:r>
          </a:p>
          <a:p>
            <a:pPr lvl="2"/>
            <a:r>
              <a:rPr lang="en-US" dirty="0"/>
              <a:t>Area</a:t>
            </a:r>
          </a:p>
          <a:p>
            <a:pPr lvl="2"/>
            <a:r>
              <a:rPr lang="en-US" dirty="0"/>
              <a:t>Personal</a:t>
            </a:r>
          </a:p>
          <a:p>
            <a:pPr lvl="1"/>
            <a:endParaRPr lang="en-US" dirty="0"/>
          </a:p>
        </p:txBody>
      </p:sp>
      <p:sp>
        <p:nvSpPr>
          <p:cNvPr id="3" name="Content Placeholder 2"/>
          <p:cNvSpPr>
            <a:spLocks noGrp="1"/>
          </p:cNvSpPr>
          <p:nvPr>
            <p:ph sz="quarter" idx="10"/>
          </p:nvPr>
        </p:nvSpPr>
        <p:spPr>
          <a:xfrm>
            <a:off x="609600" y="1142999"/>
            <a:ext cx="3962400" cy="4800601"/>
          </a:xfrm>
        </p:spPr>
        <p:txBody>
          <a:bodyPr/>
          <a:lstStyle/>
          <a:p>
            <a:r>
              <a:rPr lang="en-US" dirty="0"/>
              <a:t>Passive</a:t>
            </a:r>
          </a:p>
          <a:p>
            <a:pPr lvl="1"/>
            <a:r>
              <a:rPr lang="en-US" dirty="0"/>
              <a:t>Passive diffusion</a:t>
            </a:r>
          </a:p>
          <a:p>
            <a:pPr lvl="2"/>
            <a:r>
              <a:rPr lang="en-US" dirty="0"/>
              <a:t>Fick’s first law of diffusion</a:t>
            </a:r>
          </a:p>
          <a:p>
            <a:pPr lvl="1"/>
            <a:r>
              <a:rPr lang="en-US" dirty="0"/>
              <a:t>TWA</a:t>
            </a:r>
          </a:p>
          <a:p>
            <a:pPr lvl="2"/>
            <a:r>
              <a:rPr lang="en-US" dirty="0"/>
              <a:t>Area</a:t>
            </a:r>
          </a:p>
          <a:p>
            <a:pPr lvl="2"/>
            <a:r>
              <a:rPr lang="en-US" dirty="0"/>
              <a:t>Personal</a:t>
            </a:r>
          </a:p>
          <a:p>
            <a:pPr lvl="1"/>
            <a:r>
              <a:rPr lang="en-US" dirty="0"/>
              <a:t>Ceiling / Excursion / STEL</a:t>
            </a:r>
          </a:p>
          <a:p>
            <a:pPr lvl="2"/>
            <a:r>
              <a:rPr lang="en-US" dirty="0"/>
              <a:t>Area</a:t>
            </a:r>
          </a:p>
          <a:p>
            <a:pPr lvl="2"/>
            <a:r>
              <a:rPr lang="en-US" dirty="0"/>
              <a:t>Personal</a:t>
            </a:r>
          </a:p>
        </p:txBody>
      </p:sp>
      <p:sp>
        <p:nvSpPr>
          <p:cNvPr id="4" name="Title 3"/>
          <p:cNvSpPr>
            <a:spLocks noGrp="1"/>
          </p:cNvSpPr>
          <p:nvPr>
            <p:ph type="title"/>
          </p:nvPr>
        </p:nvSpPr>
        <p:spPr/>
        <p:txBody>
          <a:bodyPr/>
          <a:lstStyle/>
          <a:p>
            <a:r>
              <a:rPr lang="en-US" dirty="0"/>
              <a:t>Types of Sampling</a:t>
            </a:r>
          </a:p>
        </p:txBody>
      </p:sp>
      <p:sp>
        <p:nvSpPr>
          <p:cNvPr id="5" name="Content Placeholder 4"/>
          <p:cNvSpPr>
            <a:spLocks noGrp="1"/>
          </p:cNvSpPr>
          <p:nvPr>
            <p:ph sz="quarter" idx="11"/>
          </p:nvPr>
        </p:nvSpPr>
        <p:spPr/>
        <p:txBody>
          <a:bodyPr/>
          <a:lstStyle/>
          <a:p>
            <a:endParaRPr lang="en-US"/>
          </a:p>
        </p:txBody>
      </p:sp>
    </p:spTree>
    <p:extLst>
      <p:ext uri="{BB962C8B-B14F-4D97-AF65-F5344CB8AC3E}">
        <p14:creationId xmlns:p14="http://schemas.microsoft.com/office/powerpoint/2010/main" val="773439817"/>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60600" y="2896368"/>
            <a:ext cx="6235700" cy="760465"/>
          </a:xfrm>
        </p:spPr>
        <p:txBody>
          <a:bodyPr/>
          <a:lstStyle/>
          <a:p>
            <a:r>
              <a:rPr lang="en-US" dirty="0"/>
              <a:t>Common Citations</a:t>
            </a:r>
          </a:p>
        </p:txBody>
      </p:sp>
      <p:sp>
        <p:nvSpPr>
          <p:cNvPr id="3" name="Subtitle 2"/>
          <p:cNvSpPr>
            <a:spLocks noGrp="1"/>
          </p:cNvSpPr>
          <p:nvPr>
            <p:ph type="subTitle" sz="quarter" idx="1"/>
          </p:nvPr>
        </p:nvSpPr>
        <p:spPr/>
        <p:txBody>
          <a:bodyPr/>
          <a:lstStyle/>
          <a:p>
            <a:endParaRPr lang="en-US"/>
          </a:p>
        </p:txBody>
      </p:sp>
    </p:spTree>
    <p:extLst>
      <p:ext uri="{BB962C8B-B14F-4D97-AF65-F5344CB8AC3E}">
        <p14:creationId xmlns:p14="http://schemas.microsoft.com/office/powerpoint/2010/main" val="59705793"/>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Noise Citations</a:t>
            </a:r>
          </a:p>
        </p:txBody>
      </p:sp>
      <p:sp>
        <p:nvSpPr>
          <p:cNvPr id="3" name="Content Placeholder 2"/>
          <p:cNvSpPr>
            <a:spLocks noGrp="1"/>
          </p:cNvSpPr>
          <p:nvPr>
            <p:ph idx="1"/>
          </p:nvPr>
        </p:nvSpPr>
        <p:spPr/>
        <p:txBody>
          <a:bodyPr/>
          <a:lstStyle/>
          <a:p>
            <a:r>
              <a:rPr lang="en-US" dirty="0"/>
              <a:t>When the 8-hour TWA is ≥ 92 dB(A) (a dose of 132%)</a:t>
            </a:r>
          </a:p>
          <a:p>
            <a:pPr lvl="2"/>
            <a:endParaRPr lang="en-US" sz="200" dirty="0"/>
          </a:p>
          <a:p>
            <a:pPr lvl="1"/>
            <a:r>
              <a:rPr lang="en-US" dirty="0"/>
              <a:t>Exceeds the permissible noise exposure</a:t>
            </a:r>
          </a:p>
          <a:p>
            <a:pPr lvl="1"/>
            <a:endParaRPr lang="en-US" sz="200" dirty="0"/>
          </a:p>
          <a:p>
            <a:pPr lvl="2"/>
            <a:r>
              <a:rPr lang="en-US" dirty="0"/>
              <a:t>Cite </a:t>
            </a:r>
            <a:r>
              <a:rPr lang="en-US" u="sng" dirty="0"/>
              <a:t>29 CFR 1910.95(b)(1)</a:t>
            </a:r>
            <a:r>
              <a:rPr lang="en-US" dirty="0"/>
              <a:t> or </a:t>
            </a:r>
            <a:r>
              <a:rPr lang="en-US" u="sng" dirty="0"/>
              <a:t>29 CFR 1926.52(b)</a:t>
            </a:r>
          </a:p>
          <a:p>
            <a:pPr lvl="2"/>
            <a:endParaRPr lang="en-US" sz="200" u="sng" dirty="0"/>
          </a:p>
          <a:p>
            <a:pPr lvl="3"/>
            <a:r>
              <a:rPr lang="en-US" dirty="0"/>
              <a:t>Serious</a:t>
            </a:r>
          </a:p>
          <a:p>
            <a:pPr lvl="3"/>
            <a:endParaRPr lang="en-US" sz="200" dirty="0"/>
          </a:p>
          <a:p>
            <a:pPr lvl="4"/>
            <a:r>
              <a:rPr lang="en-US" sz="2000" dirty="0"/>
              <a:t>Hearing protection not provided or properly utilized; and/or</a:t>
            </a:r>
          </a:p>
          <a:p>
            <a:pPr lvl="4"/>
            <a:endParaRPr lang="en-US" sz="200" dirty="0"/>
          </a:p>
          <a:p>
            <a:pPr lvl="4"/>
            <a:r>
              <a:rPr lang="en-US" sz="2000" dirty="0"/>
              <a:t>Hearing conservation program is deficient or nonexistent</a:t>
            </a:r>
          </a:p>
          <a:p>
            <a:pPr lvl="4"/>
            <a:endParaRPr lang="en-US" sz="200" dirty="0"/>
          </a:p>
          <a:p>
            <a:pPr lvl="3"/>
            <a:r>
              <a:rPr lang="en-US" dirty="0"/>
              <a:t>Non-Serious</a:t>
            </a:r>
          </a:p>
          <a:p>
            <a:pPr lvl="3"/>
            <a:endParaRPr lang="en-US" sz="200" dirty="0"/>
          </a:p>
          <a:p>
            <a:pPr lvl="4"/>
            <a:r>
              <a:rPr lang="en-US" sz="2000" dirty="0"/>
              <a:t>Effective hearing protection provided and utilized; and</a:t>
            </a:r>
          </a:p>
          <a:p>
            <a:pPr lvl="4"/>
            <a:endParaRPr lang="en-US" sz="200" dirty="0"/>
          </a:p>
          <a:p>
            <a:pPr lvl="4"/>
            <a:r>
              <a:rPr lang="en-US" sz="2000" dirty="0"/>
              <a:t>Hearing conservation program is effective </a:t>
            </a:r>
          </a:p>
          <a:p>
            <a:pPr lvl="4"/>
            <a:endParaRPr lang="en-US" sz="200" dirty="0"/>
          </a:p>
          <a:p>
            <a:pPr lvl="4"/>
            <a:r>
              <a:rPr lang="en-US" sz="2000" dirty="0"/>
              <a:t>Employer has an effective training program.</a:t>
            </a:r>
          </a:p>
          <a:p>
            <a:pPr lvl="2"/>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636767410"/>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Noise Citations</a:t>
            </a:r>
          </a:p>
        </p:txBody>
      </p:sp>
      <p:sp>
        <p:nvSpPr>
          <p:cNvPr id="3" name="Content Placeholder 2"/>
          <p:cNvSpPr>
            <a:spLocks noGrp="1"/>
          </p:cNvSpPr>
          <p:nvPr>
            <p:ph idx="1"/>
          </p:nvPr>
        </p:nvSpPr>
        <p:spPr/>
        <p:txBody>
          <a:bodyPr/>
          <a:lstStyle/>
          <a:p>
            <a:r>
              <a:rPr lang="en-US" dirty="0"/>
              <a:t>When the 8-hour TWA is ≥ 87 dB(A) (a dose of 66%)</a:t>
            </a:r>
          </a:p>
          <a:p>
            <a:pPr lvl="1"/>
            <a:endParaRPr lang="en-US" sz="200" dirty="0"/>
          </a:p>
          <a:p>
            <a:pPr lvl="1"/>
            <a:r>
              <a:rPr lang="en-US" dirty="0"/>
              <a:t>Cite for Hearing Conservation Program if non-existent</a:t>
            </a:r>
          </a:p>
          <a:p>
            <a:pPr lvl="1"/>
            <a:endParaRPr lang="en-US" sz="200" dirty="0"/>
          </a:p>
          <a:p>
            <a:pPr lvl="2"/>
            <a:r>
              <a:rPr lang="en-US" u="sng" dirty="0"/>
              <a:t>29 CFR 1910.95(c)(1)</a:t>
            </a:r>
            <a:r>
              <a:rPr lang="en-US" dirty="0"/>
              <a:t> or </a:t>
            </a:r>
            <a:r>
              <a:rPr lang="en-US" u="sng" dirty="0"/>
              <a:t>29 CFR 1926.52(d)(1)</a:t>
            </a:r>
          </a:p>
          <a:p>
            <a:pPr lvl="2"/>
            <a:endParaRPr lang="en-US" sz="200" u="sng" dirty="0">
              <a:solidFill>
                <a:srgbClr val="FF0000"/>
              </a:solidFill>
            </a:endParaRPr>
          </a:p>
          <a:p>
            <a:pPr lvl="4"/>
            <a:r>
              <a:rPr lang="en-US" sz="2000" dirty="0"/>
              <a:t>Serious</a:t>
            </a:r>
          </a:p>
          <a:p>
            <a:pPr lvl="3"/>
            <a:endParaRPr lang="en-US" sz="200" dirty="0"/>
          </a:p>
          <a:p>
            <a:pPr lvl="5"/>
            <a:r>
              <a:rPr lang="en-US" sz="2000" dirty="0"/>
              <a:t>8-hour TWA ≥ 92 dB(A) (a dose of 132%)</a:t>
            </a:r>
          </a:p>
          <a:p>
            <a:pPr lvl="4"/>
            <a:endParaRPr lang="en-US" sz="200" dirty="0"/>
          </a:p>
          <a:p>
            <a:pPr lvl="4"/>
            <a:r>
              <a:rPr lang="en-US" sz="2000" dirty="0"/>
              <a:t>Non-Serious</a:t>
            </a:r>
          </a:p>
          <a:p>
            <a:pPr lvl="3"/>
            <a:endParaRPr lang="en-US" sz="200" dirty="0"/>
          </a:p>
          <a:p>
            <a:pPr lvl="5"/>
            <a:r>
              <a:rPr lang="en-US" sz="2000" dirty="0"/>
              <a:t>8-hours TWA ≥ 87 dB(A) but &lt; 92 dB(A) </a:t>
            </a:r>
          </a:p>
          <a:p>
            <a:pPr lvl="2"/>
            <a:endParaRPr lang="en-US" sz="800"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1998075130"/>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Contaminant Citations</a:t>
            </a:r>
          </a:p>
        </p:txBody>
      </p:sp>
      <p:sp>
        <p:nvSpPr>
          <p:cNvPr id="3" name="Content Placeholder 2"/>
          <p:cNvSpPr>
            <a:spLocks noGrp="1"/>
          </p:cNvSpPr>
          <p:nvPr>
            <p:ph idx="1"/>
          </p:nvPr>
        </p:nvSpPr>
        <p:spPr/>
        <p:txBody>
          <a:bodyPr/>
          <a:lstStyle/>
          <a:p>
            <a:r>
              <a:rPr lang="en-US" dirty="0"/>
              <a:t>Limits for air contaminants are exceeded</a:t>
            </a:r>
          </a:p>
          <a:p>
            <a:pPr lvl="1"/>
            <a:r>
              <a:rPr lang="en-US" dirty="0"/>
              <a:t>Air contaminant concentration ≥ acceptable levels</a:t>
            </a:r>
          </a:p>
          <a:p>
            <a:pPr lvl="2"/>
            <a:r>
              <a:rPr lang="en-US" dirty="0"/>
              <a:t>Table Z-1</a:t>
            </a:r>
          </a:p>
          <a:p>
            <a:pPr lvl="3"/>
            <a:r>
              <a:rPr lang="en-US" dirty="0"/>
              <a:t>Cite </a:t>
            </a:r>
            <a:r>
              <a:rPr lang="en-US" u="sng" dirty="0"/>
              <a:t>29 CFR 1910.1000(a)(1)</a:t>
            </a:r>
            <a:r>
              <a:rPr lang="en-US" dirty="0"/>
              <a:t> or </a:t>
            </a:r>
            <a:r>
              <a:rPr lang="en-US" u="sng" dirty="0"/>
              <a:t>(2)</a:t>
            </a:r>
          </a:p>
          <a:p>
            <a:pPr lvl="2"/>
            <a:r>
              <a:rPr lang="en-US" dirty="0"/>
              <a:t>Table Z-2</a:t>
            </a:r>
          </a:p>
          <a:p>
            <a:pPr lvl="3"/>
            <a:r>
              <a:rPr lang="en-US" dirty="0"/>
              <a:t>Cite </a:t>
            </a:r>
            <a:r>
              <a:rPr lang="en-US" u="sng" dirty="0"/>
              <a:t>29 CFR 1910.1000(b)(1)</a:t>
            </a:r>
            <a:r>
              <a:rPr lang="en-US" dirty="0"/>
              <a:t> or </a:t>
            </a:r>
            <a:r>
              <a:rPr lang="en-US" u="sng" dirty="0"/>
              <a:t>(2)</a:t>
            </a:r>
          </a:p>
          <a:p>
            <a:pPr lvl="2"/>
            <a:r>
              <a:rPr lang="en-US" dirty="0"/>
              <a:t>Table Z-3</a:t>
            </a:r>
          </a:p>
          <a:p>
            <a:pPr lvl="3"/>
            <a:r>
              <a:rPr lang="en-US" dirty="0"/>
              <a:t>Cite </a:t>
            </a:r>
            <a:r>
              <a:rPr lang="en-US" u="sng" dirty="0"/>
              <a:t>29 CFR 1910.1000(c)</a:t>
            </a:r>
          </a:p>
          <a:p>
            <a:pPr lvl="2"/>
            <a:r>
              <a:rPr lang="en-US" dirty="0"/>
              <a:t>Threshold Limit Values of Airborne Contaminants for Construction</a:t>
            </a:r>
          </a:p>
          <a:p>
            <a:pPr lvl="3"/>
            <a:r>
              <a:rPr lang="en-US" dirty="0"/>
              <a:t>Cite </a:t>
            </a:r>
            <a:r>
              <a:rPr lang="en-US" u="sng" dirty="0"/>
              <a:t>29 CFR 1926.55(a)</a:t>
            </a:r>
          </a:p>
          <a:p>
            <a:pPr lvl="2"/>
            <a:r>
              <a:rPr lang="en-US" dirty="0"/>
              <a:t>Lack of engineering controls and/or administrative and work practice controls</a:t>
            </a:r>
          </a:p>
          <a:p>
            <a:pPr lvl="3"/>
            <a:r>
              <a:rPr lang="en-US" dirty="0"/>
              <a:t>Cite </a:t>
            </a:r>
            <a:r>
              <a:rPr lang="en-US" u="sng" dirty="0"/>
              <a:t>29 CFR 1910.1000(e)</a:t>
            </a:r>
            <a:r>
              <a:rPr lang="en-US" dirty="0"/>
              <a:t> or </a:t>
            </a:r>
            <a:r>
              <a:rPr lang="en-US" u="sng" dirty="0"/>
              <a:t>29 CFR 1926.55(b)</a:t>
            </a:r>
          </a:p>
          <a:p>
            <a:pPr lvl="3"/>
            <a:endParaRPr lang="en-US" dirty="0"/>
          </a:p>
          <a:p>
            <a:pPr marL="0" indent="0">
              <a:buNone/>
            </a:pPr>
            <a:r>
              <a:rPr lang="en-US" dirty="0"/>
              <a:t>  </a:t>
            </a:r>
          </a:p>
        </p:txBody>
      </p:sp>
      <p:sp>
        <p:nvSpPr>
          <p:cNvPr id="4" name="Content Placeholder 3"/>
          <p:cNvSpPr>
            <a:spLocks noGrp="1"/>
          </p:cNvSpPr>
          <p:nvPr>
            <p:ph sz="quarter" idx="10"/>
          </p:nvPr>
        </p:nvSpPr>
        <p:spPr>
          <a:xfrm>
            <a:off x="6248400" y="609600"/>
            <a:ext cx="2286000" cy="381000"/>
          </a:xfrm>
        </p:spPr>
        <p:txBody>
          <a:bodyPr/>
          <a:lstStyle/>
          <a:p>
            <a:r>
              <a:rPr lang="en-US" dirty="0"/>
              <a:t>FOM </a:t>
            </a:r>
            <a:r>
              <a:rPr lang="en-US" dirty="0" err="1"/>
              <a:t>ch</a:t>
            </a:r>
            <a:r>
              <a:rPr lang="en-US" dirty="0"/>
              <a:t> XV F.4.d-e</a:t>
            </a:r>
          </a:p>
        </p:txBody>
      </p:sp>
    </p:spTree>
    <p:extLst>
      <p:ext uri="{BB962C8B-B14F-4D97-AF65-F5344CB8AC3E}">
        <p14:creationId xmlns:p14="http://schemas.microsoft.com/office/powerpoint/2010/main" val="214900092"/>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1107996"/>
          </a:xfrm>
        </p:spPr>
        <p:txBody>
          <a:bodyPr/>
          <a:lstStyle/>
          <a:p>
            <a:r>
              <a:rPr lang="en-US" dirty="0"/>
              <a:t>General Duty Clause §95-129(1)</a:t>
            </a:r>
            <a:br>
              <a:rPr lang="en-US" dirty="0"/>
            </a:br>
            <a:endParaRPr lang="en-US" dirty="0"/>
          </a:p>
        </p:txBody>
      </p:sp>
      <p:sp>
        <p:nvSpPr>
          <p:cNvPr id="3" name="Content Placeholder 2"/>
          <p:cNvSpPr>
            <a:spLocks noGrp="1"/>
          </p:cNvSpPr>
          <p:nvPr>
            <p:ph idx="1"/>
          </p:nvPr>
        </p:nvSpPr>
        <p:spPr>
          <a:xfrm>
            <a:off x="609600" y="1143000"/>
            <a:ext cx="8001000" cy="4876800"/>
          </a:xfrm>
        </p:spPr>
        <p:txBody>
          <a:bodyPr/>
          <a:lstStyle/>
          <a:p>
            <a:r>
              <a:rPr lang="en-US" dirty="0"/>
              <a:t>Substance with no OSHA PEL</a:t>
            </a:r>
          </a:p>
          <a:p>
            <a:endParaRPr lang="en-US" sz="200" dirty="0"/>
          </a:p>
          <a:p>
            <a:pPr lvl="1"/>
            <a:r>
              <a:rPr lang="en-US" dirty="0"/>
              <a:t>If the substance’s dose (exposure) and toxicity could result in a serious illness or injury; and </a:t>
            </a:r>
          </a:p>
          <a:p>
            <a:pPr lvl="2"/>
            <a:endParaRPr lang="en-US" sz="200" dirty="0"/>
          </a:p>
          <a:p>
            <a:pPr lvl="1"/>
            <a:r>
              <a:rPr lang="en-US" dirty="0"/>
              <a:t>The substance has an OEL set by other entities </a:t>
            </a:r>
          </a:p>
          <a:p>
            <a:pPr lvl="2"/>
            <a:endParaRPr lang="en-US" sz="200" dirty="0"/>
          </a:p>
          <a:p>
            <a:pPr lvl="2"/>
            <a:r>
              <a:rPr lang="en-US" dirty="0"/>
              <a:t>TLV published by ACGIH </a:t>
            </a:r>
          </a:p>
          <a:p>
            <a:pPr lvl="3"/>
            <a:endParaRPr lang="en-US" sz="200" dirty="0"/>
          </a:p>
          <a:p>
            <a:pPr lvl="2"/>
            <a:r>
              <a:rPr lang="en-US" dirty="0"/>
              <a:t>REL recommendation by NIOSH</a:t>
            </a:r>
          </a:p>
          <a:p>
            <a:pPr lvl="3"/>
            <a:endParaRPr lang="en-US" sz="200" dirty="0"/>
          </a:p>
          <a:p>
            <a:pPr lvl="3"/>
            <a:r>
              <a:rPr lang="en-US" dirty="0"/>
              <a:t>10 hour TWA</a:t>
            </a:r>
          </a:p>
          <a:p>
            <a:pPr lvl="1"/>
            <a:r>
              <a:rPr lang="en-US" dirty="0"/>
              <a:t>Exceptions (further discussion needed with supervisor and bureau chief)</a:t>
            </a:r>
          </a:p>
          <a:p>
            <a:pPr lvl="2"/>
            <a:endParaRPr lang="en-US" sz="200" dirty="0"/>
          </a:p>
          <a:p>
            <a:pPr lvl="2"/>
            <a:r>
              <a:rPr lang="en-US" dirty="0"/>
              <a:t>Substance concentration below established PEL, but in excess of a TLV or REL</a:t>
            </a:r>
          </a:p>
          <a:p>
            <a:pPr lvl="3"/>
            <a:endParaRPr lang="en-US" sz="200" dirty="0"/>
          </a:p>
          <a:p>
            <a:pPr lvl="2"/>
            <a:r>
              <a:rPr lang="en-US" dirty="0"/>
              <a:t>Substance has a PEL with no established ceiling limit, but a ceiling from either ACGIH or NIOSH</a:t>
            </a:r>
          </a:p>
          <a:p>
            <a:pPr lvl="1"/>
            <a:endParaRPr lang="en-US" dirty="0"/>
          </a:p>
        </p:txBody>
      </p:sp>
      <p:sp>
        <p:nvSpPr>
          <p:cNvPr id="4" name="Content Placeholder 3"/>
          <p:cNvSpPr>
            <a:spLocks noGrp="1"/>
          </p:cNvSpPr>
          <p:nvPr>
            <p:ph sz="quarter" idx="10"/>
          </p:nvPr>
        </p:nvSpPr>
        <p:spPr/>
        <p:txBody>
          <a:bodyPr/>
          <a:lstStyle/>
          <a:p>
            <a:endParaRPr lang="en-US" dirty="0"/>
          </a:p>
        </p:txBody>
      </p:sp>
    </p:spTree>
    <p:extLst>
      <p:ext uri="{BB962C8B-B14F-4D97-AF65-F5344CB8AC3E}">
        <p14:creationId xmlns:p14="http://schemas.microsoft.com/office/powerpoint/2010/main" val="1136488291"/>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1107996"/>
          </a:xfrm>
        </p:spPr>
        <p:txBody>
          <a:bodyPr/>
          <a:lstStyle/>
          <a:p>
            <a:r>
              <a:rPr lang="en-US" dirty="0"/>
              <a:t>General Duty Clause §95-129(1)</a:t>
            </a:r>
            <a:br>
              <a:rPr lang="en-US" dirty="0"/>
            </a:br>
            <a:endParaRPr lang="en-US" dirty="0"/>
          </a:p>
        </p:txBody>
      </p:sp>
      <p:sp>
        <p:nvSpPr>
          <p:cNvPr id="3" name="Content Placeholder 2"/>
          <p:cNvSpPr>
            <a:spLocks noGrp="1"/>
          </p:cNvSpPr>
          <p:nvPr>
            <p:ph idx="1"/>
          </p:nvPr>
        </p:nvSpPr>
        <p:spPr>
          <a:xfrm>
            <a:off x="609600" y="1143000"/>
            <a:ext cx="8001000" cy="4876800"/>
          </a:xfrm>
        </p:spPr>
        <p:txBody>
          <a:bodyPr/>
          <a:lstStyle/>
          <a:p>
            <a:r>
              <a:rPr lang="en-US" dirty="0"/>
              <a:t>Heat Stress</a:t>
            </a:r>
          </a:p>
          <a:p>
            <a:pPr lvl="1"/>
            <a:r>
              <a:rPr lang="en-US" dirty="0"/>
              <a:t>OPN 141 – Enforcement Guidance for Conducting Heat-Related Illness Inspections and Issuing Citations</a:t>
            </a:r>
          </a:p>
          <a:p>
            <a:pPr lvl="1"/>
            <a:endParaRPr lang="en-US" dirty="0"/>
          </a:p>
          <a:p>
            <a:r>
              <a:rPr lang="en-US" dirty="0"/>
              <a:t>Ergonomics</a:t>
            </a:r>
          </a:p>
          <a:p>
            <a:pPr lvl="1"/>
            <a:r>
              <a:rPr lang="en-US" dirty="0"/>
              <a:t>FOM Chapter 17 – Ergonomics Inspection Procedures</a:t>
            </a:r>
          </a:p>
          <a:p>
            <a:pPr lvl="1"/>
            <a:endParaRPr lang="en-US" dirty="0"/>
          </a:p>
          <a:p>
            <a:r>
              <a:rPr lang="en-US" dirty="0"/>
              <a:t>Combustible Dust</a:t>
            </a:r>
          </a:p>
          <a:p>
            <a:pPr lvl="1"/>
            <a:r>
              <a:rPr lang="en-US" dirty="0"/>
              <a:t>NEP: Combustible Dust Explosion Prevention Program</a:t>
            </a:r>
          </a:p>
          <a:p>
            <a:endParaRPr lang="en-US" dirty="0"/>
          </a:p>
          <a:p>
            <a:pPr marL="0" indent="0">
              <a:buNone/>
            </a:pPr>
            <a:endParaRPr lang="en-US" dirty="0"/>
          </a:p>
          <a:p>
            <a:pPr lvl="1"/>
            <a:endParaRPr lang="en-US" dirty="0"/>
          </a:p>
        </p:txBody>
      </p:sp>
      <p:sp>
        <p:nvSpPr>
          <p:cNvPr id="4" name="Content Placeholder 3"/>
          <p:cNvSpPr>
            <a:spLocks noGrp="1"/>
          </p:cNvSpPr>
          <p:nvPr>
            <p:ph sz="quarter" idx="10"/>
          </p:nvPr>
        </p:nvSpPr>
        <p:spPr/>
        <p:txBody>
          <a:bodyPr/>
          <a:lstStyle/>
          <a:p>
            <a:endParaRPr lang="en-US" dirty="0"/>
          </a:p>
        </p:txBody>
      </p:sp>
    </p:spTree>
    <p:extLst>
      <p:ext uri="{BB962C8B-B14F-4D97-AF65-F5344CB8AC3E}">
        <p14:creationId xmlns:p14="http://schemas.microsoft.com/office/powerpoint/2010/main" val="1545691641"/>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Contaminant Citations</a:t>
            </a:r>
          </a:p>
        </p:txBody>
      </p:sp>
      <p:sp>
        <p:nvSpPr>
          <p:cNvPr id="3" name="Content Placeholder 2"/>
          <p:cNvSpPr>
            <a:spLocks noGrp="1"/>
          </p:cNvSpPr>
          <p:nvPr>
            <p:ph idx="1"/>
          </p:nvPr>
        </p:nvSpPr>
        <p:spPr/>
        <p:txBody>
          <a:bodyPr/>
          <a:lstStyle/>
          <a:p>
            <a:r>
              <a:rPr lang="en-US" dirty="0"/>
              <a:t>Grouping</a:t>
            </a:r>
          </a:p>
          <a:p>
            <a:pPr lvl="1"/>
            <a:r>
              <a:rPr lang="en-US" dirty="0"/>
              <a:t>Situations where an overexposure is documented, feasible engineering and/or administrative controls have not been implemented, and respiratory protection has not been provided or is insufficient or ineffective</a:t>
            </a:r>
          </a:p>
          <a:p>
            <a:pPr lvl="2"/>
            <a:r>
              <a:rPr lang="en-US" dirty="0"/>
              <a:t>Overexposure for regulated contaminants</a:t>
            </a:r>
          </a:p>
          <a:p>
            <a:pPr lvl="3"/>
            <a:r>
              <a:rPr lang="en-US" u="sng" dirty="0"/>
              <a:t>29 CFR 1910.1000(a)</a:t>
            </a:r>
            <a:r>
              <a:rPr lang="en-US" dirty="0"/>
              <a:t>, </a:t>
            </a:r>
            <a:r>
              <a:rPr lang="en-US" u="sng" dirty="0"/>
              <a:t>(b)</a:t>
            </a:r>
            <a:r>
              <a:rPr lang="en-US" dirty="0"/>
              <a:t>, </a:t>
            </a:r>
            <a:r>
              <a:rPr lang="en-US" u="sng" dirty="0"/>
              <a:t>(c)</a:t>
            </a:r>
            <a:r>
              <a:rPr lang="en-US" dirty="0"/>
              <a:t>, </a:t>
            </a:r>
            <a:r>
              <a:rPr lang="en-US" u="sng" dirty="0"/>
              <a:t>(d)</a:t>
            </a:r>
            <a:r>
              <a:rPr lang="en-US" dirty="0"/>
              <a:t> or </a:t>
            </a:r>
            <a:r>
              <a:rPr lang="en-US" u="sng" dirty="0"/>
              <a:t>29 CFR 1926.55(a)</a:t>
            </a:r>
          </a:p>
          <a:p>
            <a:pPr lvl="2"/>
            <a:r>
              <a:rPr lang="en-US" dirty="0"/>
              <a:t>Engineering/administrative controls</a:t>
            </a:r>
          </a:p>
          <a:p>
            <a:pPr lvl="3"/>
            <a:r>
              <a:rPr lang="en-US" u="sng" dirty="0"/>
              <a:t>29 CFR 1910.1000(e)</a:t>
            </a:r>
            <a:r>
              <a:rPr lang="en-US" dirty="0"/>
              <a:t> or </a:t>
            </a:r>
            <a:r>
              <a:rPr lang="en-US" u="sng" dirty="0"/>
              <a:t>29 CFR 1926.55(b)</a:t>
            </a:r>
          </a:p>
          <a:p>
            <a:pPr lvl="2"/>
            <a:r>
              <a:rPr lang="en-US" dirty="0"/>
              <a:t>Respirator </a:t>
            </a:r>
          </a:p>
          <a:p>
            <a:pPr lvl="3"/>
            <a:r>
              <a:rPr lang="en-US" u="sng" dirty="0"/>
              <a:t>29 CFR 1910.134(a)(2)</a:t>
            </a:r>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1098519324"/>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t>Citation Classification</a:t>
            </a:r>
          </a:p>
        </p:txBody>
      </p:sp>
      <p:sp>
        <p:nvSpPr>
          <p:cNvPr id="3" name="Content Placeholder 2"/>
          <p:cNvSpPr>
            <a:spLocks noGrp="1"/>
          </p:cNvSpPr>
          <p:nvPr>
            <p:ph idx="1"/>
          </p:nvPr>
        </p:nvSpPr>
        <p:spPr>
          <a:xfrm>
            <a:off x="609600" y="1143000"/>
            <a:ext cx="8001000" cy="4800600"/>
          </a:xfrm>
        </p:spPr>
        <p:txBody>
          <a:bodyPr/>
          <a:lstStyle/>
          <a:p>
            <a:r>
              <a:rPr lang="en-US" dirty="0"/>
              <a:t>Guidance </a:t>
            </a:r>
          </a:p>
          <a:p>
            <a:pPr lvl="1"/>
            <a:r>
              <a:rPr lang="en-US" dirty="0"/>
              <a:t>Based on Health Codes from the Chemical Sampling Information page on the OSHA website</a:t>
            </a:r>
          </a:p>
          <a:p>
            <a:pPr lvl="2"/>
            <a:r>
              <a:rPr lang="en-US" dirty="0"/>
              <a:t>Substances with a health code of 13 or less</a:t>
            </a:r>
          </a:p>
          <a:p>
            <a:pPr lvl="3"/>
            <a:r>
              <a:rPr lang="en-US" dirty="0"/>
              <a:t>Serious</a:t>
            </a:r>
          </a:p>
          <a:p>
            <a:pPr lvl="2"/>
            <a:r>
              <a:rPr lang="en-US" dirty="0"/>
              <a:t>Substances with a health code of 6, 8, and 12 </a:t>
            </a:r>
          </a:p>
          <a:p>
            <a:pPr lvl="3"/>
            <a:r>
              <a:rPr lang="en-US" dirty="0"/>
              <a:t>Non-serious</a:t>
            </a:r>
            <a:endParaRPr lang="en-US" sz="2400" dirty="0"/>
          </a:p>
          <a:p>
            <a:pPr lvl="4"/>
            <a:r>
              <a:rPr lang="en-US" sz="2000" dirty="0"/>
              <a:t>mild to temporary effects</a:t>
            </a:r>
          </a:p>
          <a:p>
            <a:pPr lvl="2"/>
            <a:r>
              <a:rPr lang="en-US" dirty="0"/>
              <a:t>Substances with a health code of 14 and 15</a:t>
            </a:r>
          </a:p>
          <a:p>
            <a:pPr lvl="3"/>
            <a:r>
              <a:rPr lang="en-US" dirty="0"/>
              <a:t>Non-serious</a:t>
            </a:r>
          </a:p>
          <a:p>
            <a:pPr lvl="4"/>
            <a:r>
              <a:rPr lang="en-US" sz="2000" dirty="0"/>
              <a:t>Mild to moderate irritation</a:t>
            </a:r>
            <a:r>
              <a:rPr lang="en-US" dirty="0"/>
              <a:t> </a:t>
            </a:r>
          </a:p>
          <a:p>
            <a:pPr lvl="2"/>
            <a:r>
              <a:rPr lang="en-US" dirty="0"/>
              <a:t>Multiple health codes</a:t>
            </a:r>
          </a:p>
          <a:p>
            <a:pPr lvl="3"/>
            <a:r>
              <a:rPr lang="en-US" dirty="0"/>
              <a:t>Non-serious</a:t>
            </a:r>
          </a:p>
          <a:p>
            <a:pPr lvl="4"/>
            <a:r>
              <a:rPr lang="en-US" sz="2000" dirty="0"/>
              <a:t>Until the concentration reaches a level which a serious effect could occur</a:t>
            </a:r>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3987537234"/>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Contaminant Citations</a:t>
            </a:r>
          </a:p>
        </p:txBody>
      </p:sp>
      <p:sp>
        <p:nvSpPr>
          <p:cNvPr id="3" name="Content Placeholder 2"/>
          <p:cNvSpPr>
            <a:spLocks noGrp="1"/>
          </p:cNvSpPr>
          <p:nvPr>
            <p:ph idx="1"/>
          </p:nvPr>
        </p:nvSpPr>
        <p:spPr/>
        <p:txBody>
          <a:bodyPr/>
          <a:lstStyle/>
          <a:p>
            <a:r>
              <a:rPr lang="en-US" dirty="0"/>
              <a:t>Documented overexposure</a:t>
            </a:r>
          </a:p>
          <a:p>
            <a:endParaRPr lang="en-US" sz="200" dirty="0"/>
          </a:p>
          <a:p>
            <a:pPr lvl="1"/>
            <a:r>
              <a:rPr lang="en-US" dirty="0"/>
              <a:t>No violation or citation</a:t>
            </a:r>
          </a:p>
          <a:p>
            <a:pPr lvl="1"/>
            <a:endParaRPr lang="en-US" sz="200" dirty="0"/>
          </a:p>
          <a:p>
            <a:pPr lvl="2"/>
            <a:r>
              <a:rPr lang="en-US" dirty="0"/>
              <a:t>Engineering and/or administrative controls are in place, utilized and effective; and </a:t>
            </a:r>
          </a:p>
          <a:p>
            <a:pPr lvl="2"/>
            <a:endParaRPr lang="en-US" sz="200" dirty="0"/>
          </a:p>
          <a:p>
            <a:pPr lvl="2"/>
            <a:r>
              <a:rPr lang="en-US" dirty="0"/>
              <a:t>Personal protective equipment is provided, utilized and maintained properly</a:t>
            </a:r>
          </a:p>
          <a:p>
            <a:pPr lvl="2"/>
            <a:endParaRPr lang="en-US" sz="800" dirty="0"/>
          </a:p>
          <a:p>
            <a:pPr lvl="1"/>
            <a:r>
              <a:rPr lang="en-US" dirty="0"/>
              <a:t>Example;</a:t>
            </a:r>
          </a:p>
          <a:p>
            <a:pPr lvl="1"/>
            <a:endParaRPr lang="en-US" sz="200" dirty="0"/>
          </a:p>
          <a:p>
            <a:pPr lvl="2"/>
            <a:r>
              <a:rPr lang="en-US" dirty="0"/>
              <a:t>Process evaluated by Professional Engineer (PE) and/or Certified Industrial Hygienist (CIH), documented that engineering controls reduce the contaminant level to lowest possible levels (not below the PEL), and with proper PPE eliminated the hazard to employees.</a:t>
            </a:r>
          </a:p>
          <a:p>
            <a:pPr marL="457200" lvl="1" indent="0">
              <a:buNone/>
            </a:pPr>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732611197"/>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Citations</a:t>
            </a:r>
          </a:p>
        </p:txBody>
      </p:sp>
      <p:sp>
        <p:nvSpPr>
          <p:cNvPr id="3" name="Content Placeholder 2"/>
          <p:cNvSpPr>
            <a:spLocks noGrp="1"/>
          </p:cNvSpPr>
          <p:nvPr>
            <p:ph idx="1"/>
          </p:nvPr>
        </p:nvSpPr>
        <p:spPr/>
        <p:txBody>
          <a:bodyPr/>
          <a:lstStyle/>
          <a:p>
            <a:r>
              <a:rPr lang="en-US" dirty="0"/>
              <a:t>General Industry</a:t>
            </a:r>
          </a:p>
          <a:p>
            <a:pPr lvl="1"/>
            <a:r>
              <a:rPr lang="en-US" sz="2000" dirty="0"/>
              <a:t>29 CFR 1910.94 – Ventilation</a:t>
            </a:r>
          </a:p>
          <a:p>
            <a:pPr lvl="1"/>
            <a:r>
              <a:rPr lang="en-US" sz="2000" dirty="0"/>
              <a:t>29 CFR 1910.106 – Flammable Liquids</a:t>
            </a:r>
          </a:p>
          <a:p>
            <a:pPr lvl="1"/>
            <a:r>
              <a:rPr lang="en-US" sz="2000" dirty="0"/>
              <a:t>29 CFR 1910.119 – Process Safety Management of Highly Hazardous Chemicals</a:t>
            </a:r>
          </a:p>
          <a:p>
            <a:pPr lvl="1"/>
            <a:r>
              <a:rPr lang="en-US" sz="2000" dirty="0"/>
              <a:t>29 CFR 1910.120 – Hazardous Waste Operations and Emergency Response</a:t>
            </a:r>
          </a:p>
          <a:p>
            <a:pPr lvl="1"/>
            <a:r>
              <a:rPr lang="en-US" sz="2000" dirty="0"/>
              <a:t>29 CFR 1910.123 – 126 – Dipping and Coating Operations</a:t>
            </a:r>
          </a:p>
          <a:p>
            <a:pPr lvl="1"/>
            <a:r>
              <a:rPr lang="en-US" sz="2000" dirty="0"/>
              <a:t>Subpart I – Personal Protective Equipment</a:t>
            </a:r>
          </a:p>
          <a:p>
            <a:pPr lvl="1"/>
            <a:r>
              <a:rPr lang="en-US" sz="2000" dirty="0"/>
              <a:t>29 CFR 1910.151 – Medical Services and First Aid</a:t>
            </a:r>
          </a:p>
          <a:p>
            <a:pPr lvl="1"/>
            <a:r>
              <a:rPr lang="en-US" sz="2000" dirty="0"/>
              <a:t>Subpart Q – Welding, Cutting and Brazing</a:t>
            </a:r>
          </a:p>
          <a:p>
            <a:pPr lvl="1"/>
            <a:r>
              <a:rPr lang="en-US" sz="2000" dirty="0"/>
              <a:t>Subpart Z – Toxic and Hazardous Substances</a:t>
            </a:r>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306383037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Types of Sampling</a:t>
            </a:r>
          </a:p>
        </p:txBody>
      </p:sp>
      <p:sp>
        <p:nvSpPr>
          <p:cNvPr id="7" name="Content Placeholder 6"/>
          <p:cNvSpPr>
            <a:spLocks noGrp="1"/>
          </p:cNvSpPr>
          <p:nvPr>
            <p:ph idx="1"/>
          </p:nvPr>
        </p:nvSpPr>
        <p:spPr/>
        <p:txBody>
          <a:bodyPr/>
          <a:lstStyle/>
          <a:p>
            <a:r>
              <a:rPr lang="en-US" dirty="0"/>
              <a:t>Screenings (Grab / Spot)</a:t>
            </a:r>
          </a:p>
          <a:p>
            <a:pPr lvl="1"/>
            <a:r>
              <a:rPr lang="en-US" dirty="0"/>
              <a:t>Provide proof of the existence of the contaminant</a:t>
            </a:r>
          </a:p>
          <a:p>
            <a:pPr lvl="2"/>
            <a:r>
              <a:rPr lang="en-US" dirty="0"/>
              <a:t>Wipe samples</a:t>
            </a:r>
          </a:p>
          <a:p>
            <a:pPr lvl="3"/>
            <a:r>
              <a:rPr lang="en-US" dirty="0"/>
              <a:t>Establish presence of contaminant</a:t>
            </a:r>
          </a:p>
          <a:p>
            <a:pPr lvl="3"/>
            <a:r>
              <a:rPr lang="en-US" dirty="0"/>
              <a:t>Can determine concentration within a defined area</a:t>
            </a:r>
          </a:p>
          <a:p>
            <a:pPr lvl="4"/>
            <a:r>
              <a:rPr lang="en-US" sz="2000" dirty="0"/>
              <a:t>Difficult to interpret results</a:t>
            </a:r>
          </a:p>
          <a:p>
            <a:pPr lvl="2"/>
            <a:r>
              <a:rPr lang="en-US" dirty="0"/>
              <a:t>Bulk samples</a:t>
            </a:r>
          </a:p>
          <a:p>
            <a:pPr lvl="3"/>
            <a:r>
              <a:rPr lang="en-US" dirty="0"/>
              <a:t>Establish and identify contaminant</a:t>
            </a:r>
          </a:p>
          <a:p>
            <a:pPr lvl="3"/>
            <a:r>
              <a:rPr lang="en-US" dirty="0"/>
              <a:t>Sometimes necessary to support analysis</a:t>
            </a:r>
          </a:p>
          <a:p>
            <a:pPr lvl="2"/>
            <a:r>
              <a:rPr lang="en-US" dirty="0"/>
              <a:t>Direct read instruments</a:t>
            </a:r>
          </a:p>
          <a:p>
            <a:pPr lvl="3"/>
            <a:r>
              <a:rPr lang="en-US" dirty="0"/>
              <a:t>Instantaneous</a:t>
            </a:r>
          </a:p>
          <a:p>
            <a:pPr lvl="3"/>
            <a:r>
              <a:rPr lang="en-US" dirty="0"/>
              <a:t>Can provide quantification</a:t>
            </a:r>
          </a:p>
          <a:p>
            <a:pPr lvl="3"/>
            <a:r>
              <a:rPr lang="en-US" dirty="0"/>
              <a:t>Can be used to determine TWA</a:t>
            </a:r>
          </a:p>
          <a:p>
            <a:pPr lvl="2"/>
            <a:endParaRPr lang="en-US" dirty="0"/>
          </a:p>
          <a:p>
            <a:pPr lvl="1"/>
            <a:endParaRPr lang="en-US" dirty="0"/>
          </a:p>
        </p:txBody>
      </p:sp>
      <p:sp>
        <p:nvSpPr>
          <p:cNvPr id="8" name="Content Placeholder 7"/>
          <p:cNvSpPr>
            <a:spLocks noGrp="1"/>
          </p:cNvSpPr>
          <p:nvPr>
            <p:ph sz="quarter" idx="10"/>
          </p:nvPr>
        </p:nvSpPr>
        <p:spPr/>
        <p:txBody>
          <a:bodyPr/>
          <a:lstStyle/>
          <a:p>
            <a:endParaRPr lang="en-US"/>
          </a:p>
        </p:txBody>
      </p:sp>
    </p:spTree>
    <p:extLst>
      <p:ext uri="{BB962C8B-B14F-4D97-AF65-F5344CB8AC3E}">
        <p14:creationId xmlns:p14="http://schemas.microsoft.com/office/powerpoint/2010/main" val="3102169565"/>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Citations</a:t>
            </a:r>
          </a:p>
        </p:txBody>
      </p:sp>
      <p:sp>
        <p:nvSpPr>
          <p:cNvPr id="3" name="Content Placeholder 2"/>
          <p:cNvSpPr>
            <a:spLocks noGrp="1"/>
          </p:cNvSpPr>
          <p:nvPr>
            <p:ph idx="1"/>
          </p:nvPr>
        </p:nvSpPr>
        <p:spPr/>
        <p:txBody>
          <a:bodyPr/>
          <a:lstStyle/>
          <a:p>
            <a:r>
              <a:rPr lang="en-US" dirty="0"/>
              <a:t>Construction</a:t>
            </a:r>
          </a:p>
          <a:p>
            <a:pPr lvl="1"/>
            <a:r>
              <a:rPr lang="en-US" sz="2000" dirty="0"/>
              <a:t>29 CFR 1926.20 – General Safety and Health Provisions</a:t>
            </a:r>
          </a:p>
          <a:p>
            <a:pPr lvl="1"/>
            <a:r>
              <a:rPr lang="en-US" sz="2000" dirty="0"/>
              <a:t>Subpart D – Occupational Health and Environmental Controls</a:t>
            </a:r>
          </a:p>
          <a:p>
            <a:pPr lvl="1"/>
            <a:r>
              <a:rPr lang="en-US" sz="2000" dirty="0"/>
              <a:t>Subpart E – Personal Protective and Life Saving Equipment</a:t>
            </a:r>
          </a:p>
          <a:p>
            <a:pPr lvl="1"/>
            <a:r>
              <a:rPr lang="en-US" sz="2000" dirty="0"/>
              <a:t>Subpart J – Welding and Cutting</a:t>
            </a:r>
          </a:p>
          <a:p>
            <a:pPr lvl="1"/>
            <a:r>
              <a:rPr lang="en-US" sz="2000" dirty="0"/>
              <a:t>Subpart Z – Toxic and Hazardous Substances</a:t>
            </a:r>
          </a:p>
          <a:p>
            <a:pPr lvl="1"/>
            <a:r>
              <a:rPr lang="en-US" sz="2000" dirty="0"/>
              <a:t>Subpart AA – Confined Spaces in Construction</a:t>
            </a:r>
          </a:p>
          <a:p>
            <a:pPr lvl="1"/>
            <a:endParaRPr lang="en-US" sz="2000"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2546788681"/>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609600" y="349250"/>
            <a:ext cx="7793038" cy="641350"/>
          </a:xfrm>
        </p:spPr>
        <p:txBody>
          <a:bodyPr lIns="91440" tIns="45720" rIns="91440" bIns="45720" anchor="b"/>
          <a:lstStyle/>
          <a:p>
            <a:pPr eaLnBrk="1" hangingPunct="1"/>
            <a:r>
              <a:rPr lang="en-US" altLang="en-US" dirty="0"/>
              <a:t>Summary	</a:t>
            </a:r>
            <a:endParaRPr lang="en-US" altLang="en-US" sz="1400" dirty="0"/>
          </a:p>
        </p:txBody>
      </p:sp>
      <p:sp>
        <p:nvSpPr>
          <p:cNvPr id="73731" name="Rectangle 3"/>
          <p:cNvSpPr>
            <a:spLocks noGrp="1" noChangeArrowheads="1"/>
          </p:cNvSpPr>
          <p:nvPr>
            <p:ph type="body" sz="half" idx="4294967295"/>
          </p:nvPr>
        </p:nvSpPr>
        <p:spPr>
          <a:xfrm>
            <a:off x="609600" y="1295400"/>
            <a:ext cx="7793038" cy="4535488"/>
          </a:xfrm>
        </p:spPr>
        <p:txBody>
          <a:bodyPr/>
          <a:lstStyle/>
          <a:p>
            <a:pPr marL="0" indent="0" eaLnBrk="1" hangingPunct="1">
              <a:buNone/>
            </a:pPr>
            <a:r>
              <a:rPr lang="en-US" altLang="en-US" dirty="0"/>
              <a:t>In this course, we discussed</a:t>
            </a:r>
          </a:p>
          <a:p>
            <a:pPr marL="0" indent="0" eaLnBrk="1" hangingPunct="1">
              <a:buNone/>
            </a:pPr>
            <a:endParaRPr lang="en-US" altLang="en-US" sz="1200" dirty="0"/>
          </a:p>
          <a:p>
            <a:pPr marL="293688" indent="-293688" eaLnBrk="1" hangingPunct="1"/>
            <a:r>
              <a:rPr lang="en-US" altLang="en-US" sz="2400" dirty="0"/>
              <a:t>Sampling Equipment</a:t>
            </a:r>
          </a:p>
          <a:p>
            <a:pPr marL="293688" indent="-293688" eaLnBrk="1" hangingPunct="1"/>
            <a:endParaRPr lang="en-US" altLang="en-US" sz="1200" dirty="0"/>
          </a:p>
          <a:p>
            <a:pPr marL="293688" indent="-293688" eaLnBrk="1" hangingPunct="1"/>
            <a:r>
              <a:rPr lang="en-US" altLang="en-US" sz="2400" dirty="0"/>
              <a:t>Analytical Techniques</a:t>
            </a:r>
          </a:p>
          <a:p>
            <a:pPr marL="293688" indent="-293688" eaLnBrk="1" hangingPunct="1"/>
            <a:endParaRPr lang="en-US" altLang="en-US" sz="1200" dirty="0"/>
          </a:p>
          <a:p>
            <a:pPr marL="293688" indent="-293688" eaLnBrk="1" hangingPunct="1"/>
            <a:r>
              <a:rPr lang="en-US" altLang="en-US" sz="2400" dirty="0"/>
              <a:t>Reasons for Sampling</a:t>
            </a:r>
          </a:p>
          <a:p>
            <a:pPr marL="293688" indent="-293688" eaLnBrk="1" hangingPunct="1"/>
            <a:endParaRPr lang="en-US" altLang="en-US" sz="1200" dirty="0"/>
          </a:p>
          <a:p>
            <a:pPr marL="293688" indent="-293688" eaLnBrk="1" hangingPunct="1"/>
            <a:r>
              <a:rPr lang="en-US" altLang="en-US" sz="2400" dirty="0"/>
              <a:t>Sampling Strategies</a:t>
            </a:r>
          </a:p>
          <a:p>
            <a:pPr marL="293688" indent="-293688" eaLnBrk="1" hangingPunct="1"/>
            <a:endParaRPr lang="en-US" altLang="en-US" sz="1200" dirty="0"/>
          </a:p>
          <a:p>
            <a:pPr marL="293688" indent="-293688" eaLnBrk="1" hangingPunct="1"/>
            <a:r>
              <a:rPr lang="en-US" altLang="en-US" sz="2400" dirty="0"/>
              <a:t>Evaluation of Sampling Results</a:t>
            </a:r>
          </a:p>
          <a:p>
            <a:pPr marL="293688" indent="-293688" eaLnBrk="1" hangingPunct="1"/>
            <a:endParaRPr lang="en-US" altLang="en-US" sz="1200" dirty="0"/>
          </a:p>
          <a:p>
            <a:pPr marL="293688" indent="-293688" eaLnBrk="1" hangingPunct="1"/>
            <a:r>
              <a:rPr lang="en-US" altLang="en-US" sz="2400" dirty="0"/>
              <a:t>The Coburn Equation</a:t>
            </a:r>
          </a:p>
          <a:p>
            <a:pPr marL="293688" indent="-293688" eaLnBrk="1" hangingPunct="1"/>
            <a:endParaRPr lang="en-US" altLang="en-US" sz="1200" dirty="0"/>
          </a:p>
          <a:p>
            <a:pPr marL="293688" indent="-293688" eaLnBrk="1" hangingPunct="1"/>
            <a:r>
              <a:rPr lang="en-US" altLang="en-US" sz="2400" dirty="0"/>
              <a:t>Common Citations</a:t>
            </a:r>
          </a:p>
          <a:p>
            <a:pPr marL="0" indent="0" eaLnBrk="1" hangingPunct="1">
              <a:buNone/>
            </a:pPr>
            <a:endParaRPr lang="en-US" altLang="en-US" dirty="0"/>
          </a:p>
          <a:p>
            <a:pPr marL="0" indent="0" eaLnBrk="1" hangingPunct="1">
              <a:buNone/>
            </a:pPr>
            <a:endParaRPr lang="en-US" altLang="en-US" sz="1200" dirty="0"/>
          </a:p>
          <a:p>
            <a:pPr marL="641351" lvl="1" indent="-293688" eaLnBrk="1" hangingPunct="1"/>
            <a:endParaRPr lang="en-US" altLang="en-US" dirty="0"/>
          </a:p>
        </p:txBody>
      </p:sp>
    </p:spTree>
    <p:extLst>
      <p:ext uri="{BB962C8B-B14F-4D97-AF65-F5344CB8AC3E}">
        <p14:creationId xmlns:p14="http://schemas.microsoft.com/office/powerpoint/2010/main" val="260138112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533400" y="457200"/>
            <a:ext cx="8305800" cy="549275"/>
          </a:xfrm>
        </p:spPr>
        <p:txBody>
          <a:bodyPr/>
          <a:lstStyle/>
          <a:p>
            <a:r>
              <a:rPr lang="en-US" altLang="en-US"/>
              <a:t>Thank You For Attending!</a:t>
            </a:r>
          </a:p>
        </p:txBody>
      </p:sp>
      <p:sp>
        <p:nvSpPr>
          <p:cNvPr id="87043" name="Rectangle 3"/>
          <p:cNvSpPr>
            <a:spLocks noGrp="1" noChangeArrowheads="1"/>
          </p:cNvSpPr>
          <p:nvPr>
            <p:ph type="body" idx="1"/>
          </p:nvPr>
        </p:nvSpPr>
        <p:spPr>
          <a:xfrm>
            <a:off x="1428750" y="1531937"/>
            <a:ext cx="6705600" cy="838200"/>
          </a:xfrm>
        </p:spPr>
        <p:txBody>
          <a:bodyPr/>
          <a:lstStyle/>
          <a:p>
            <a:pPr algn="ctr">
              <a:buFont typeface="Wingdings" panose="05000000000000000000" pitchFamily="2" charset="2"/>
              <a:buNone/>
            </a:pPr>
            <a:r>
              <a:rPr lang="en-US" altLang="en-US" sz="6000" dirty="0">
                <a:solidFill>
                  <a:srgbClr val="000000"/>
                </a:solidFill>
              </a:rPr>
              <a:t>Final Questions?</a:t>
            </a:r>
            <a:endParaRPr lang="en-US" altLang="en-US" sz="6000" dirty="0"/>
          </a:p>
        </p:txBody>
      </p:sp>
      <p:sp>
        <p:nvSpPr>
          <p:cNvPr id="87044" name="Text Box 5"/>
          <p:cNvSpPr txBox="1">
            <a:spLocks noChangeArrowheads="1"/>
          </p:cNvSpPr>
          <p:nvPr/>
        </p:nvSpPr>
        <p:spPr bwMode="auto">
          <a:xfrm>
            <a:off x="1428750" y="2667000"/>
            <a:ext cx="6477000" cy="3108543"/>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algn="ctr"/>
            <a:endParaRPr lang="en-US" altLang="en-US" sz="2800" b="1" u="none" dirty="0">
              <a:solidFill>
                <a:srgbClr val="FF0000"/>
              </a:solidFill>
              <a:latin typeface="Arial" panose="020B0604020202020204" pitchFamily="34" charset="0"/>
            </a:endParaRPr>
          </a:p>
          <a:p>
            <a:pPr algn="ctr"/>
            <a:r>
              <a:rPr lang="en-US" altLang="en-US" sz="2800" b="1" u="none" dirty="0">
                <a:solidFill>
                  <a:srgbClr val="008000"/>
                </a:solidFill>
                <a:latin typeface="Arial" panose="020B0604020202020204" pitchFamily="34" charset="0"/>
              </a:rPr>
              <a:t>1-800-NC-LABOR</a:t>
            </a:r>
          </a:p>
          <a:p>
            <a:pPr algn="ctr"/>
            <a:endParaRPr lang="en-US" altLang="en-US" sz="2800" i="1" u="none" dirty="0">
              <a:latin typeface="Arial" panose="020B0604020202020204" pitchFamily="34" charset="0"/>
            </a:endParaRPr>
          </a:p>
          <a:p>
            <a:pPr algn="ctr"/>
            <a:r>
              <a:rPr lang="en-US" altLang="en-US" sz="2800" i="1" u="none" dirty="0">
                <a:latin typeface="Arial" panose="020B0604020202020204" pitchFamily="34" charset="0"/>
              </a:rPr>
              <a:t>(1-800-625-2267)</a:t>
            </a:r>
          </a:p>
          <a:p>
            <a:pPr algn="ctr"/>
            <a:endParaRPr lang="en-US" altLang="en-US" sz="2800" b="1" u="none" dirty="0">
              <a:latin typeface="Arial" panose="020B0604020202020204" pitchFamily="34" charset="0"/>
            </a:endParaRPr>
          </a:p>
          <a:p>
            <a:pPr algn="ctr"/>
            <a:r>
              <a:rPr lang="en-US" altLang="en-US" sz="2800" b="1" u="none" dirty="0">
                <a:solidFill>
                  <a:schemeClr val="tx2">
                    <a:lumMod val="75000"/>
                  </a:schemeClr>
                </a:solidFill>
                <a:latin typeface="Arial" panose="020B0604020202020204" pitchFamily="34" charset="0"/>
              </a:rPr>
              <a:t>www.nclabor.com</a:t>
            </a:r>
          </a:p>
          <a:p>
            <a:pPr algn="ctr"/>
            <a:endParaRPr lang="en-US" altLang="en-US" sz="2800" u="none" dirty="0">
              <a:latin typeface="Arial" panose="020B0604020202020204" pitchFamily="34"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Full-shift Sampling</a:t>
            </a:r>
          </a:p>
        </p:txBody>
      </p:sp>
      <p:sp>
        <p:nvSpPr>
          <p:cNvPr id="3" name="Content Placeholder 2"/>
          <p:cNvSpPr>
            <a:spLocks noGrp="1"/>
          </p:cNvSpPr>
          <p:nvPr>
            <p:ph idx="1"/>
          </p:nvPr>
        </p:nvSpPr>
        <p:spPr/>
        <p:txBody>
          <a:bodyPr/>
          <a:lstStyle/>
          <a:p>
            <a:r>
              <a:rPr lang="en-US" dirty="0"/>
              <a:t>Defined to be a minimum of the total time of the shift minus 1 hour. </a:t>
            </a:r>
          </a:p>
          <a:p>
            <a:pPr lvl="1"/>
            <a:r>
              <a:rPr lang="en-US" dirty="0"/>
              <a:t>e.g., 7 hours of an 8-hour work shift or 9 hours of a 10-hour work shift. </a:t>
            </a:r>
          </a:p>
          <a:p>
            <a:pPr lvl="1"/>
            <a:endParaRPr lang="en-US" sz="800" dirty="0"/>
          </a:p>
          <a:p>
            <a:r>
              <a:rPr lang="en-US" dirty="0"/>
              <a:t>Make every attempt to sample as much of the work shift as possible, including segments of the greatest exposure. </a:t>
            </a:r>
          </a:p>
          <a:p>
            <a:pPr lvl="1"/>
            <a:endParaRPr lang="en-US" sz="800" dirty="0"/>
          </a:p>
          <a:p>
            <a:pPr lvl="1"/>
            <a:endParaRPr lang="en-US" dirty="0"/>
          </a:p>
          <a:p>
            <a:endParaRPr lang="en-US" dirty="0"/>
          </a:p>
        </p:txBody>
      </p:sp>
      <p:sp>
        <p:nvSpPr>
          <p:cNvPr id="4" name="Content Placeholder 3"/>
          <p:cNvSpPr>
            <a:spLocks noGrp="1"/>
          </p:cNvSpPr>
          <p:nvPr>
            <p:ph sz="quarter" idx="10"/>
          </p:nvPr>
        </p:nvSpPr>
        <p:spPr/>
        <p:txBody>
          <a:bodyPr/>
          <a:lstStyle/>
          <a:p>
            <a:r>
              <a:rPr lang="en-US" dirty="0"/>
              <a:t>FOM Chapter XV</a:t>
            </a:r>
          </a:p>
        </p:txBody>
      </p:sp>
    </p:spTree>
    <p:extLst>
      <p:ext uri="{BB962C8B-B14F-4D97-AF65-F5344CB8AC3E}">
        <p14:creationId xmlns:p14="http://schemas.microsoft.com/office/powerpoint/2010/main" val="372962972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Full-shift Sampling</a:t>
            </a:r>
          </a:p>
        </p:txBody>
      </p:sp>
      <p:sp>
        <p:nvSpPr>
          <p:cNvPr id="3" name="Content Placeholder 2"/>
          <p:cNvSpPr>
            <a:spLocks noGrp="1"/>
          </p:cNvSpPr>
          <p:nvPr>
            <p:ph idx="1"/>
          </p:nvPr>
        </p:nvSpPr>
        <p:spPr/>
        <p:txBody>
          <a:bodyPr/>
          <a:lstStyle/>
          <a:p>
            <a:r>
              <a:rPr lang="en-US" dirty="0"/>
              <a:t>Monitoring may be accomplished with a full shift </a:t>
            </a:r>
            <a:r>
              <a:rPr lang="en-US" b="1" u="sng" dirty="0"/>
              <a:t>single sample</a:t>
            </a:r>
            <a:r>
              <a:rPr lang="en-US" b="1" dirty="0"/>
              <a:t> </a:t>
            </a:r>
            <a:r>
              <a:rPr lang="en-US" dirty="0"/>
              <a:t>or </a:t>
            </a:r>
            <a:r>
              <a:rPr lang="en-US" b="1" u="sng" dirty="0"/>
              <a:t>continuous multiple samples</a:t>
            </a:r>
            <a:r>
              <a:rPr lang="en-US" dirty="0"/>
              <a:t> taken to determine any 8 hours of exposure for comparison with the permissible exposure level (PEL). </a:t>
            </a:r>
          </a:p>
          <a:p>
            <a:endParaRPr lang="en-US" sz="800" dirty="0"/>
          </a:p>
          <a:p>
            <a:r>
              <a:rPr lang="en-US" dirty="0"/>
              <a:t>A separate sample should be used to determine any additional exposure beyond 8 hours. </a:t>
            </a:r>
          </a:p>
          <a:p>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370764240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1107996"/>
          </a:xfrm>
        </p:spPr>
        <p:txBody>
          <a:bodyPr/>
          <a:lstStyle/>
          <a:p>
            <a:r>
              <a:rPr lang="en-US" dirty="0"/>
              <a:t>Partial-shift Sampling</a:t>
            </a:r>
            <a:br>
              <a:rPr lang="en-US" dirty="0"/>
            </a:br>
            <a:endParaRPr lang="en-US" dirty="0"/>
          </a:p>
        </p:txBody>
      </p:sp>
      <p:sp>
        <p:nvSpPr>
          <p:cNvPr id="3" name="Content Placeholder 2"/>
          <p:cNvSpPr>
            <a:spLocks noGrp="1"/>
          </p:cNvSpPr>
          <p:nvPr>
            <p:ph idx="1"/>
          </p:nvPr>
        </p:nvSpPr>
        <p:spPr/>
        <p:txBody>
          <a:bodyPr/>
          <a:lstStyle/>
          <a:p>
            <a:r>
              <a:rPr lang="en-US" dirty="0"/>
              <a:t>Less than 7 hours of an 8-hour shift</a:t>
            </a:r>
          </a:p>
          <a:p>
            <a:pPr lvl="1"/>
            <a:r>
              <a:rPr lang="en-US" dirty="0"/>
              <a:t>Professional judgment is necessary for making any conclusions or assumptions regarding the un-sampled period </a:t>
            </a:r>
          </a:p>
          <a:p>
            <a:pPr lvl="2"/>
            <a:r>
              <a:rPr lang="en-US" dirty="0"/>
              <a:t>i.e. the set-up and/or take-down time which is not to exceed 1 hour.</a:t>
            </a:r>
          </a:p>
          <a:p>
            <a:pPr lvl="1"/>
            <a:r>
              <a:rPr lang="en-US" dirty="0"/>
              <a:t>The CSHO </a:t>
            </a:r>
            <a:r>
              <a:rPr lang="en-US" b="1" u="sng" dirty="0"/>
              <a:t>should carefully document</a:t>
            </a:r>
            <a:r>
              <a:rPr lang="en-US" b="1" dirty="0"/>
              <a:t> </a:t>
            </a:r>
            <a:r>
              <a:rPr lang="en-US" dirty="0"/>
              <a:t>the rationale for any professional judgment regarding un-sampled exposure periods. </a:t>
            </a:r>
          </a:p>
          <a:p>
            <a:pPr lvl="1"/>
            <a:r>
              <a:rPr lang="en-US" dirty="0"/>
              <a:t>A determination that any employer is in compliance will not be made in any case unless the sampled period is </a:t>
            </a:r>
            <a:r>
              <a:rPr lang="en-US" b="1" u="sng" dirty="0"/>
              <a:t>representative</a:t>
            </a:r>
            <a:r>
              <a:rPr lang="en-US" dirty="0"/>
              <a:t> of the employee's normal exposure.</a:t>
            </a:r>
            <a:endParaRPr lang="en-US" sz="2800"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24181338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F5DD7-ADC7-4EFD-A0F4-3068D450D391}"/>
              </a:ext>
            </a:extLst>
          </p:cNvPr>
          <p:cNvSpPr>
            <a:spLocks noGrp="1"/>
          </p:cNvSpPr>
          <p:nvPr>
            <p:ph type="title"/>
          </p:nvPr>
        </p:nvSpPr>
        <p:spPr/>
        <p:txBody>
          <a:bodyPr/>
          <a:lstStyle/>
          <a:p>
            <a:r>
              <a:rPr lang="en-US" dirty="0"/>
              <a:t>Ceiling Sampling</a:t>
            </a:r>
          </a:p>
        </p:txBody>
      </p:sp>
      <p:sp>
        <p:nvSpPr>
          <p:cNvPr id="3" name="Content Placeholder 2">
            <a:extLst>
              <a:ext uri="{FF2B5EF4-FFF2-40B4-BE49-F238E27FC236}">
                <a16:creationId xmlns:a16="http://schemas.microsoft.com/office/drawing/2014/main" id="{38707AED-F7B1-4724-8545-B495A0B62844}"/>
              </a:ext>
            </a:extLst>
          </p:cNvPr>
          <p:cNvSpPr>
            <a:spLocks noGrp="1"/>
          </p:cNvSpPr>
          <p:nvPr>
            <p:ph idx="1"/>
          </p:nvPr>
        </p:nvSpPr>
        <p:spPr/>
        <p:txBody>
          <a:bodyPr/>
          <a:lstStyle/>
          <a:p>
            <a:r>
              <a:rPr lang="en-US" dirty="0"/>
              <a:t>Typically a 15 minute sample</a:t>
            </a:r>
          </a:p>
          <a:p>
            <a:endParaRPr lang="en-US" dirty="0"/>
          </a:p>
          <a:p>
            <a:r>
              <a:rPr lang="en-US" dirty="0"/>
              <a:t>Monitoring may be accomplished with a </a:t>
            </a:r>
            <a:r>
              <a:rPr lang="en-US" b="1" u="sng" dirty="0"/>
              <a:t>single sample</a:t>
            </a:r>
            <a:r>
              <a:rPr lang="en-US" b="1" dirty="0"/>
              <a:t> </a:t>
            </a:r>
            <a:r>
              <a:rPr lang="en-US" dirty="0"/>
              <a:t>to determine the exposure for comparison with the ceiling limits.</a:t>
            </a:r>
          </a:p>
          <a:p>
            <a:endParaRPr lang="en-US" dirty="0"/>
          </a:p>
          <a:p>
            <a:r>
              <a:rPr lang="en-US" dirty="0"/>
              <a:t>Select time period of greatest concern and potential for exposure.</a:t>
            </a:r>
          </a:p>
          <a:p>
            <a:pPr marL="0" indent="0">
              <a:buNone/>
            </a:pPr>
            <a:endParaRPr lang="en-US" dirty="0"/>
          </a:p>
          <a:p>
            <a:endParaRPr lang="en-US" dirty="0"/>
          </a:p>
          <a:p>
            <a:endParaRPr lang="en-US" dirty="0"/>
          </a:p>
          <a:p>
            <a:endParaRPr lang="en-US" dirty="0"/>
          </a:p>
          <a:p>
            <a:endParaRPr lang="en-US" sz="3200" dirty="0"/>
          </a:p>
          <a:p>
            <a:endParaRPr lang="en-US" dirty="0"/>
          </a:p>
          <a:p>
            <a:endParaRPr lang="en-US" dirty="0"/>
          </a:p>
        </p:txBody>
      </p:sp>
      <p:sp>
        <p:nvSpPr>
          <p:cNvPr id="4" name="Content Placeholder 3">
            <a:extLst>
              <a:ext uri="{FF2B5EF4-FFF2-40B4-BE49-F238E27FC236}">
                <a16:creationId xmlns:a16="http://schemas.microsoft.com/office/drawing/2014/main" id="{ABA27B75-803D-40E2-8830-0936DE94E997}"/>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73448549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609600" y="349250"/>
            <a:ext cx="7793038" cy="641350"/>
          </a:xfrm>
        </p:spPr>
        <p:txBody>
          <a:bodyPr lIns="91440" tIns="45720" rIns="91440" bIns="45720" anchor="b"/>
          <a:lstStyle/>
          <a:p>
            <a:pPr eaLnBrk="1" hangingPunct="1"/>
            <a:r>
              <a:rPr lang="en-US" altLang="en-US" dirty="0"/>
              <a:t>Objectives</a:t>
            </a:r>
            <a:endParaRPr lang="en-US" altLang="en-US" sz="1400" dirty="0"/>
          </a:p>
        </p:txBody>
      </p:sp>
      <p:sp>
        <p:nvSpPr>
          <p:cNvPr id="73731" name="Rectangle 3"/>
          <p:cNvSpPr>
            <a:spLocks noGrp="1" noChangeArrowheads="1"/>
          </p:cNvSpPr>
          <p:nvPr>
            <p:ph type="body" sz="half" idx="4294967295"/>
          </p:nvPr>
        </p:nvSpPr>
        <p:spPr>
          <a:xfrm>
            <a:off x="609600" y="1143000"/>
            <a:ext cx="7793038" cy="4800600"/>
          </a:xfrm>
        </p:spPr>
        <p:txBody>
          <a:bodyPr/>
          <a:lstStyle/>
          <a:p>
            <a:pPr marL="293688" indent="-293688" eaLnBrk="1" hangingPunct="1"/>
            <a:r>
              <a:rPr lang="en-US" altLang="en-US" dirty="0"/>
              <a:t>Discuss Sampling Equipment</a:t>
            </a:r>
          </a:p>
          <a:p>
            <a:pPr marL="293688" indent="-293688" eaLnBrk="1" hangingPunct="1"/>
            <a:endParaRPr lang="en-US" altLang="en-US" sz="1200" dirty="0"/>
          </a:p>
          <a:p>
            <a:pPr marL="293688" indent="-293688" eaLnBrk="1" hangingPunct="1"/>
            <a:r>
              <a:rPr lang="en-US" altLang="en-US" dirty="0"/>
              <a:t>Describe Analytical Techniques</a:t>
            </a:r>
          </a:p>
          <a:p>
            <a:pPr marL="293688" indent="-293688" eaLnBrk="1" hangingPunct="1"/>
            <a:endParaRPr lang="en-US" altLang="en-US" sz="1200" dirty="0"/>
          </a:p>
          <a:p>
            <a:pPr marL="293688" indent="-293688" eaLnBrk="1" hangingPunct="1"/>
            <a:r>
              <a:rPr lang="en-US" altLang="en-US" dirty="0"/>
              <a:t>Reasons for Sampling</a:t>
            </a:r>
          </a:p>
          <a:p>
            <a:pPr marL="293688" indent="-293688" eaLnBrk="1" hangingPunct="1"/>
            <a:endParaRPr lang="en-US" altLang="en-US" sz="1200" dirty="0"/>
          </a:p>
          <a:p>
            <a:pPr marL="293688" indent="-293688" eaLnBrk="1" hangingPunct="1"/>
            <a:r>
              <a:rPr lang="en-US" altLang="en-US" dirty="0"/>
              <a:t>Develop Sampling Strategy</a:t>
            </a:r>
          </a:p>
          <a:p>
            <a:pPr marL="293688" indent="-293688" eaLnBrk="1" hangingPunct="1"/>
            <a:endParaRPr lang="en-US" altLang="en-US" sz="1200" dirty="0"/>
          </a:p>
          <a:p>
            <a:pPr marL="293688" indent="-293688" eaLnBrk="1" hangingPunct="1"/>
            <a:r>
              <a:rPr lang="en-US" altLang="en-US" dirty="0"/>
              <a:t>Evaluation of Sampling Results</a:t>
            </a:r>
          </a:p>
          <a:p>
            <a:pPr marL="293688" indent="-293688" eaLnBrk="1" hangingPunct="1"/>
            <a:endParaRPr lang="en-US" altLang="en-US" sz="1200" dirty="0"/>
          </a:p>
          <a:p>
            <a:pPr marL="293688" indent="-293688" eaLnBrk="1" hangingPunct="1"/>
            <a:r>
              <a:rPr lang="en-US" altLang="en-US" dirty="0"/>
              <a:t>Carbon Monoxide – Coburn Equation</a:t>
            </a:r>
          </a:p>
          <a:p>
            <a:pPr marL="293688" indent="-293688" eaLnBrk="1" hangingPunct="1"/>
            <a:endParaRPr lang="en-US" altLang="en-US" sz="1200" dirty="0"/>
          </a:p>
          <a:p>
            <a:pPr marL="293688" indent="-293688" eaLnBrk="1" hangingPunct="1"/>
            <a:r>
              <a:rPr lang="en-US" altLang="en-US" dirty="0"/>
              <a:t>Common Citations</a:t>
            </a:r>
          </a:p>
          <a:p>
            <a:pPr marL="293688" indent="-293688" eaLnBrk="1" hangingPunct="1"/>
            <a:endParaRPr lang="en-US" altLang="en-US" dirty="0"/>
          </a:p>
        </p:txBody>
      </p:sp>
    </p:spTree>
    <p:extLst>
      <p:ext uri="{BB962C8B-B14F-4D97-AF65-F5344CB8AC3E}">
        <p14:creationId xmlns:p14="http://schemas.microsoft.com/office/powerpoint/2010/main" val="4023829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Biological Monitoring</a:t>
            </a:r>
          </a:p>
        </p:txBody>
      </p:sp>
      <p:sp>
        <p:nvSpPr>
          <p:cNvPr id="3" name="Content Placeholder 2"/>
          <p:cNvSpPr>
            <a:spLocks noGrp="1"/>
          </p:cNvSpPr>
          <p:nvPr>
            <p:ph idx="1"/>
          </p:nvPr>
        </p:nvSpPr>
        <p:spPr/>
        <p:txBody>
          <a:bodyPr/>
          <a:lstStyle/>
          <a:p>
            <a:r>
              <a:rPr lang="en-US" dirty="0"/>
              <a:t>Indirectly reflects the dose to a worker from exposure to the chemical of interest.  </a:t>
            </a:r>
          </a:p>
          <a:p>
            <a:pPr lvl="1"/>
            <a:endParaRPr lang="en-US" sz="800" dirty="0"/>
          </a:p>
          <a:p>
            <a:pPr lvl="1"/>
            <a:r>
              <a:rPr lang="en-US" dirty="0"/>
              <a:t>Sampling time</a:t>
            </a:r>
          </a:p>
          <a:p>
            <a:pPr lvl="2"/>
            <a:r>
              <a:rPr lang="en-US" dirty="0"/>
              <a:t>Prior to shift</a:t>
            </a:r>
          </a:p>
          <a:p>
            <a:pPr lvl="2"/>
            <a:r>
              <a:rPr lang="en-US" dirty="0"/>
              <a:t>During shift</a:t>
            </a:r>
          </a:p>
          <a:p>
            <a:pPr lvl="2"/>
            <a:r>
              <a:rPr lang="en-US" dirty="0"/>
              <a:t>End of shift</a:t>
            </a:r>
          </a:p>
          <a:p>
            <a:pPr lvl="2"/>
            <a:r>
              <a:rPr lang="en-US" dirty="0"/>
              <a:t>End of the workweek</a:t>
            </a:r>
          </a:p>
          <a:p>
            <a:pPr lvl="2"/>
            <a:r>
              <a:rPr lang="en-US" dirty="0"/>
              <a:t>Discretionary</a:t>
            </a:r>
          </a:p>
          <a:p>
            <a:pPr lvl="2"/>
            <a:endParaRPr lang="en-US" sz="800" dirty="0"/>
          </a:p>
          <a:p>
            <a:pPr lvl="1"/>
            <a:r>
              <a:rPr lang="en-US" dirty="0"/>
              <a:t>Examples</a:t>
            </a:r>
          </a:p>
          <a:p>
            <a:pPr lvl="2"/>
            <a:r>
              <a:rPr lang="en-US" dirty="0"/>
              <a:t>Urine Analysis</a:t>
            </a:r>
          </a:p>
          <a:p>
            <a:pPr lvl="2"/>
            <a:r>
              <a:rPr lang="en-US" dirty="0"/>
              <a:t>Blood Analysis</a:t>
            </a:r>
          </a:p>
          <a:p>
            <a:pPr lvl="2"/>
            <a:r>
              <a:rPr lang="en-US" dirty="0"/>
              <a:t>Expired Breath Analysis</a:t>
            </a:r>
          </a:p>
          <a:p>
            <a:pPr lvl="1"/>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315968843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60600" y="2896368"/>
            <a:ext cx="6235700" cy="760465"/>
          </a:xfrm>
        </p:spPr>
        <p:txBody>
          <a:bodyPr/>
          <a:lstStyle/>
          <a:p>
            <a:r>
              <a:rPr lang="en-US" dirty="0"/>
              <a:t>Sampling Equipment</a:t>
            </a:r>
          </a:p>
        </p:txBody>
      </p:sp>
      <p:sp>
        <p:nvSpPr>
          <p:cNvPr id="3" name="Subtitle 2"/>
          <p:cNvSpPr>
            <a:spLocks noGrp="1"/>
          </p:cNvSpPr>
          <p:nvPr>
            <p:ph type="subTitle" sz="quarter" idx="1"/>
          </p:nvPr>
        </p:nvSpPr>
        <p:spPr/>
        <p:txBody>
          <a:bodyPr/>
          <a:lstStyle/>
          <a:p>
            <a:endParaRPr lang="en-US"/>
          </a:p>
        </p:txBody>
      </p:sp>
    </p:spTree>
    <p:extLst>
      <p:ext uri="{BB962C8B-B14F-4D97-AF65-F5344CB8AC3E}">
        <p14:creationId xmlns:p14="http://schemas.microsoft.com/office/powerpoint/2010/main" val="129634368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for Gases and Vapors</a:t>
            </a:r>
          </a:p>
        </p:txBody>
      </p:sp>
      <p:sp>
        <p:nvSpPr>
          <p:cNvPr id="3" name="Content Placeholder 2"/>
          <p:cNvSpPr>
            <a:spLocks noGrp="1"/>
          </p:cNvSpPr>
          <p:nvPr>
            <p:ph idx="1"/>
          </p:nvPr>
        </p:nvSpPr>
        <p:spPr/>
        <p:txBody>
          <a:bodyPr/>
          <a:lstStyle/>
          <a:p>
            <a:r>
              <a:rPr lang="en-US" dirty="0"/>
              <a:t>Grab / Spot Sampling</a:t>
            </a:r>
          </a:p>
          <a:p>
            <a:pPr lvl="1"/>
            <a:r>
              <a:rPr lang="en-US" dirty="0"/>
              <a:t>Evacuated Containers</a:t>
            </a:r>
          </a:p>
          <a:p>
            <a:pPr lvl="1"/>
            <a:r>
              <a:rPr lang="en-US" dirty="0"/>
              <a:t>Displacement Collectors</a:t>
            </a:r>
          </a:p>
          <a:p>
            <a:pPr lvl="1"/>
            <a:r>
              <a:rPr lang="en-US" dirty="0"/>
              <a:t>Flexible Plastic Bags</a:t>
            </a:r>
          </a:p>
          <a:p>
            <a:r>
              <a:rPr lang="en-US" dirty="0"/>
              <a:t>Integrated Sampling</a:t>
            </a:r>
          </a:p>
          <a:p>
            <a:pPr lvl="1"/>
            <a:r>
              <a:rPr lang="en-US" dirty="0"/>
              <a:t>Absorbers</a:t>
            </a:r>
          </a:p>
          <a:p>
            <a:pPr lvl="1"/>
            <a:r>
              <a:rPr lang="en-US" dirty="0"/>
              <a:t>Adsorption Media</a:t>
            </a:r>
          </a:p>
          <a:p>
            <a:pPr lvl="1"/>
            <a:r>
              <a:rPr lang="en-US" dirty="0"/>
              <a:t>Flexible Plastic Bags</a:t>
            </a:r>
          </a:p>
          <a:p>
            <a:pPr marL="457200" lvl="1" indent="0">
              <a:buNone/>
            </a:pPr>
            <a:endParaRPr lang="en-US" dirty="0"/>
          </a:p>
        </p:txBody>
      </p:sp>
      <p:sp>
        <p:nvSpPr>
          <p:cNvPr id="4" name="Content Placeholder 3"/>
          <p:cNvSpPr>
            <a:spLocks noGrp="1"/>
          </p:cNvSpPr>
          <p:nvPr>
            <p:ph sz="quarter" idx="10"/>
          </p:nvPr>
        </p:nvSpPr>
        <p:spPr/>
        <p:txBody>
          <a:bodyPr/>
          <a:lstStyle/>
          <a:p>
            <a:endParaRPr lang="en-US" dirty="0"/>
          </a:p>
        </p:txBody>
      </p:sp>
    </p:spTree>
    <p:extLst>
      <p:ext uri="{BB962C8B-B14F-4D97-AF65-F5344CB8AC3E}">
        <p14:creationId xmlns:p14="http://schemas.microsoft.com/office/powerpoint/2010/main" val="220569134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t>Grab Sampling for Gases/Vapors</a:t>
            </a:r>
          </a:p>
        </p:txBody>
      </p:sp>
      <p:sp>
        <p:nvSpPr>
          <p:cNvPr id="3" name="Content Placeholder 2"/>
          <p:cNvSpPr>
            <a:spLocks noGrp="1"/>
          </p:cNvSpPr>
          <p:nvPr>
            <p:ph idx="1"/>
          </p:nvPr>
        </p:nvSpPr>
        <p:spPr/>
        <p:txBody>
          <a:bodyPr/>
          <a:lstStyle/>
          <a:p>
            <a:r>
              <a:rPr lang="en-US" dirty="0"/>
              <a:t>Evacuated Containers</a:t>
            </a:r>
          </a:p>
          <a:p>
            <a:pPr lvl="1"/>
            <a:r>
              <a:rPr lang="en-US" dirty="0"/>
              <a:t>Flasks are heavy-walled containers of glass or other suitable material, where air has been removed, created a vacuum.  </a:t>
            </a:r>
          </a:p>
          <a:p>
            <a:pPr lvl="2"/>
            <a:r>
              <a:rPr lang="en-US" dirty="0"/>
              <a:t>Usually 200-1000ml in volume</a:t>
            </a:r>
          </a:p>
          <a:p>
            <a:pPr lvl="2"/>
            <a:r>
              <a:rPr lang="en-US" dirty="0"/>
              <a:t>Open container </a:t>
            </a:r>
          </a:p>
          <a:p>
            <a:pPr lvl="3"/>
            <a:r>
              <a:rPr lang="en-US" dirty="0"/>
              <a:t>Air is drawn in</a:t>
            </a:r>
          </a:p>
          <a:p>
            <a:pPr lvl="2"/>
            <a:r>
              <a:rPr lang="en-US" dirty="0"/>
              <a:t>Seal flask</a:t>
            </a:r>
          </a:p>
          <a:p>
            <a:pPr lvl="2"/>
            <a:r>
              <a:rPr lang="en-US" dirty="0"/>
              <a:t>Ship for analysis</a:t>
            </a:r>
          </a:p>
          <a:p>
            <a:pPr lvl="2"/>
            <a:endParaRPr lang="en-US" dirty="0"/>
          </a:p>
          <a:p>
            <a:pPr lvl="1"/>
            <a:endParaRPr lang="en-US" dirty="0"/>
          </a:p>
        </p:txBody>
      </p:sp>
      <p:sp>
        <p:nvSpPr>
          <p:cNvPr id="6" name="Content Placeholder 5"/>
          <p:cNvSpPr>
            <a:spLocks noGrp="1"/>
          </p:cNvSpPr>
          <p:nvPr>
            <p:ph sz="quarter" idx="10"/>
          </p:nvPr>
        </p:nvSpPr>
        <p:spPr/>
        <p:txBody>
          <a:bodyPr/>
          <a:lstStyle/>
          <a:p>
            <a:endParaRPr lang="en-US"/>
          </a:p>
        </p:txBody>
      </p:sp>
    </p:spTree>
    <p:extLst>
      <p:ext uri="{BB962C8B-B14F-4D97-AF65-F5344CB8AC3E}">
        <p14:creationId xmlns:p14="http://schemas.microsoft.com/office/powerpoint/2010/main" val="325007690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US" sz="2400" dirty="0"/>
              <a:t>Flexible Plastic Bags</a:t>
            </a:r>
          </a:p>
          <a:p>
            <a:pPr lvl="1"/>
            <a:r>
              <a:rPr lang="en-US" sz="2000" dirty="0"/>
              <a:t>Variety of sizes</a:t>
            </a:r>
          </a:p>
          <a:p>
            <a:pPr lvl="1"/>
            <a:r>
              <a:rPr lang="en-US" sz="2000" dirty="0"/>
              <a:t>Common materials used for bags;</a:t>
            </a:r>
          </a:p>
          <a:p>
            <a:pPr lvl="2"/>
            <a:r>
              <a:rPr lang="en-US" dirty="0"/>
              <a:t>Polyester</a:t>
            </a:r>
          </a:p>
          <a:p>
            <a:pPr lvl="2"/>
            <a:r>
              <a:rPr lang="en-US" dirty="0" err="1"/>
              <a:t>Polyvinylidene</a:t>
            </a:r>
            <a:r>
              <a:rPr lang="en-US" dirty="0"/>
              <a:t> chloride </a:t>
            </a:r>
          </a:p>
          <a:p>
            <a:pPr lvl="2"/>
            <a:r>
              <a:rPr lang="en-US" dirty="0"/>
              <a:t>Teflon</a:t>
            </a:r>
          </a:p>
          <a:p>
            <a:pPr lvl="2"/>
            <a:r>
              <a:rPr lang="en-US" dirty="0"/>
              <a:t>Fluorocarbons</a:t>
            </a:r>
          </a:p>
          <a:p>
            <a:pPr lvl="1"/>
            <a:r>
              <a:rPr lang="en-US" sz="2000" dirty="0"/>
              <a:t>Air drawn into bag by hand pump or battery operated pump </a:t>
            </a:r>
          </a:p>
          <a:p>
            <a:pPr lvl="1"/>
            <a:r>
              <a:rPr lang="en-US" sz="2000" dirty="0"/>
              <a:t>Can be used for either grab or integrated sampling</a:t>
            </a:r>
          </a:p>
          <a:p>
            <a:pPr lvl="1"/>
            <a:endParaRPr lang="en-US" dirty="0"/>
          </a:p>
          <a:p>
            <a:endParaRPr lang="en-US" dirty="0"/>
          </a:p>
        </p:txBody>
      </p:sp>
      <p:sp>
        <p:nvSpPr>
          <p:cNvPr id="4" name="Title 3"/>
          <p:cNvSpPr>
            <a:spLocks noGrp="1"/>
          </p:cNvSpPr>
          <p:nvPr>
            <p:ph type="title"/>
          </p:nvPr>
        </p:nvSpPr>
        <p:spPr/>
        <p:txBody>
          <a:bodyPr/>
          <a:lstStyle/>
          <a:p>
            <a:r>
              <a:rPr lang="en-US" dirty="0"/>
              <a:t>Sampling for Gases/Vapors</a:t>
            </a:r>
          </a:p>
        </p:txBody>
      </p:sp>
      <p:sp>
        <p:nvSpPr>
          <p:cNvPr id="5" name="Content Placeholder 4"/>
          <p:cNvSpPr>
            <a:spLocks noGrp="1"/>
          </p:cNvSpPr>
          <p:nvPr>
            <p:ph sz="quarter" idx="11"/>
          </p:nvPr>
        </p:nvSpPr>
        <p:spPr/>
        <p:txBody>
          <a:bodyPr/>
          <a:lstStyle/>
          <a:p>
            <a:endParaRPr lang="en-US"/>
          </a:p>
        </p:txBody>
      </p:sp>
      <p:pic>
        <p:nvPicPr>
          <p:cNvPr id="6" name="Content Placeholder 5">
            <a:extLst>
              <a:ext uri="{FF2B5EF4-FFF2-40B4-BE49-F238E27FC236}">
                <a16:creationId xmlns:a16="http://schemas.microsoft.com/office/drawing/2014/main" id="{77DA738A-0402-4826-A0DF-6203DFE4597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0" y="1706940"/>
            <a:ext cx="3962400" cy="3672720"/>
          </a:xfrm>
        </p:spPr>
      </p:pic>
    </p:spTree>
    <p:extLst>
      <p:ext uri="{BB962C8B-B14F-4D97-AF65-F5344CB8AC3E}">
        <p14:creationId xmlns:p14="http://schemas.microsoft.com/office/powerpoint/2010/main" val="14810232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Commonly used to collect</a:t>
            </a:r>
          </a:p>
        </p:txBody>
      </p:sp>
      <p:sp>
        <p:nvSpPr>
          <p:cNvPr id="3" name="Content Placeholder 2"/>
          <p:cNvSpPr>
            <a:spLocks noGrp="1"/>
          </p:cNvSpPr>
          <p:nvPr>
            <p:ph idx="1"/>
          </p:nvPr>
        </p:nvSpPr>
        <p:spPr/>
        <p:txBody>
          <a:bodyPr/>
          <a:lstStyle/>
          <a:p>
            <a:r>
              <a:rPr lang="en-US" dirty="0"/>
              <a:t>Evacuated containers</a:t>
            </a:r>
          </a:p>
          <a:p>
            <a:pPr lvl="1"/>
            <a:r>
              <a:rPr lang="en-US" dirty="0"/>
              <a:t>e.g., oxygen – [O]; carbon dioxide – [CO</a:t>
            </a:r>
            <a:r>
              <a:rPr lang="en-US" baseline="-25000" dirty="0"/>
              <a:t>2</a:t>
            </a:r>
            <a:r>
              <a:rPr lang="en-US" dirty="0"/>
              <a:t>]; carbon monoxide – [CO]; nitrogen – [N]; methane – [CH</a:t>
            </a:r>
            <a:r>
              <a:rPr lang="en-US" baseline="-25000" dirty="0"/>
              <a:t>4</a:t>
            </a:r>
            <a:r>
              <a:rPr lang="en-US" dirty="0"/>
              <a:t>]</a:t>
            </a:r>
          </a:p>
          <a:p>
            <a:pPr lvl="1"/>
            <a:endParaRPr lang="en-US" sz="800" dirty="0"/>
          </a:p>
          <a:p>
            <a:r>
              <a:rPr lang="en-US" dirty="0"/>
              <a:t>Flexible Plastic Bags</a:t>
            </a:r>
          </a:p>
          <a:p>
            <a:pPr lvl="1"/>
            <a:r>
              <a:rPr lang="en-US" dirty="0"/>
              <a:t>e.g., organic and inorganic vapors and gases</a:t>
            </a:r>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210319824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p:txBody>
          <a:bodyPr/>
          <a:lstStyle/>
          <a:p>
            <a:r>
              <a:rPr lang="en-US" dirty="0"/>
              <a:t>Absorbers</a:t>
            </a:r>
          </a:p>
          <a:p>
            <a:pPr lvl="1"/>
            <a:r>
              <a:rPr lang="en-US" dirty="0" err="1"/>
              <a:t>Impinger</a:t>
            </a:r>
            <a:endParaRPr lang="en-US" dirty="0"/>
          </a:p>
          <a:p>
            <a:pPr lvl="2"/>
            <a:r>
              <a:rPr lang="en-US" dirty="0"/>
              <a:t>Air is passed through liquid, the contaminant is captured by the liquid.</a:t>
            </a:r>
          </a:p>
          <a:p>
            <a:pPr lvl="2"/>
            <a:r>
              <a:rPr lang="en-US" dirty="0"/>
              <a:t>Types</a:t>
            </a:r>
          </a:p>
          <a:p>
            <a:pPr lvl="3"/>
            <a:r>
              <a:rPr lang="en-US" dirty="0"/>
              <a:t>Gas-wash </a:t>
            </a:r>
          </a:p>
          <a:p>
            <a:pPr lvl="3"/>
            <a:r>
              <a:rPr lang="en-US" dirty="0"/>
              <a:t>Spiral absorbers</a:t>
            </a:r>
          </a:p>
          <a:p>
            <a:pPr lvl="3"/>
            <a:r>
              <a:rPr lang="en-US" dirty="0"/>
              <a:t>Fritted bubblers</a:t>
            </a:r>
          </a:p>
          <a:p>
            <a:pPr marL="457200" lvl="1" indent="0">
              <a:buNone/>
            </a:pPr>
            <a:endParaRPr lang="en-US" dirty="0"/>
          </a:p>
          <a:p>
            <a:endParaRPr lang="en-US" dirty="0"/>
          </a:p>
        </p:txBody>
      </p:sp>
      <p:sp>
        <p:nvSpPr>
          <p:cNvPr id="2" name="Title 1"/>
          <p:cNvSpPr>
            <a:spLocks noGrp="1"/>
          </p:cNvSpPr>
          <p:nvPr>
            <p:ph type="title"/>
          </p:nvPr>
        </p:nvSpPr>
        <p:spPr/>
        <p:txBody>
          <a:bodyPr/>
          <a:lstStyle/>
          <a:p>
            <a:r>
              <a:rPr lang="en-US" dirty="0"/>
              <a:t>Integrated Sampling for Gas/Vapors</a:t>
            </a:r>
          </a:p>
        </p:txBody>
      </p:sp>
      <p:sp>
        <p:nvSpPr>
          <p:cNvPr id="6" name="Content Placeholder 5"/>
          <p:cNvSpPr>
            <a:spLocks noGrp="1"/>
          </p:cNvSpPr>
          <p:nvPr>
            <p:ph sz="quarter" idx="11"/>
          </p:nvPr>
        </p:nvSpPr>
        <p:spPr/>
        <p:txBody>
          <a:bodyPr/>
          <a:lstStyle/>
          <a:p>
            <a:endParaRPr lang="en-US"/>
          </a:p>
        </p:txBody>
      </p:sp>
      <p:pic>
        <p:nvPicPr>
          <p:cNvPr id="7" name="Content Placeholder 6">
            <a:extLst>
              <a:ext uri="{FF2B5EF4-FFF2-40B4-BE49-F238E27FC236}">
                <a16:creationId xmlns:a16="http://schemas.microsoft.com/office/drawing/2014/main" id="{7B016C4F-5795-4F21-90C9-3B9CCABE59D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42000" y="1143000"/>
            <a:ext cx="1422400" cy="4800600"/>
          </a:xfrm>
        </p:spPr>
      </p:pic>
    </p:spTree>
    <p:extLst>
      <p:ext uri="{BB962C8B-B14F-4D97-AF65-F5344CB8AC3E}">
        <p14:creationId xmlns:p14="http://schemas.microsoft.com/office/powerpoint/2010/main" val="318502301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09600" y="1142999"/>
            <a:ext cx="3962400" cy="4800601"/>
          </a:xfrm>
        </p:spPr>
        <p:txBody>
          <a:bodyPr/>
          <a:lstStyle/>
          <a:p>
            <a:r>
              <a:rPr lang="en-US" dirty="0"/>
              <a:t>Adsorption Media</a:t>
            </a:r>
          </a:p>
          <a:p>
            <a:pPr lvl="1"/>
            <a:r>
              <a:rPr lang="en-US" dirty="0"/>
              <a:t>Solid-sorbent tubes</a:t>
            </a:r>
          </a:p>
          <a:p>
            <a:pPr lvl="2"/>
            <a:r>
              <a:rPr lang="en-US" dirty="0"/>
              <a:t>Air is passed through the tube and binds to the media</a:t>
            </a:r>
          </a:p>
          <a:p>
            <a:pPr lvl="2"/>
            <a:r>
              <a:rPr lang="en-US" dirty="0"/>
              <a:t>Types</a:t>
            </a:r>
          </a:p>
          <a:p>
            <a:pPr lvl="3"/>
            <a:r>
              <a:rPr lang="en-US" dirty="0"/>
              <a:t>Activated charcoal based</a:t>
            </a:r>
          </a:p>
          <a:p>
            <a:pPr lvl="4"/>
            <a:r>
              <a:rPr lang="en-US" dirty="0"/>
              <a:t>Most common</a:t>
            </a:r>
          </a:p>
          <a:p>
            <a:pPr lvl="4"/>
            <a:r>
              <a:rPr lang="en-US" dirty="0"/>
              <a:t>Organic vapors</a:t>
            </a:r>
          </a:p>
          <a:p>
            <a:pPr lvl="3"/>
            <a:r>
              <a:rPr lang="en-US" dirty="0"/>
              <a:t>Silica gel based</a:t>
            </a:r>
          </a:p>
          <a:p>
            <a:pPr lvl="4"/>
            <a:r>
              <a:rPr lang="en-US" dirty="0"/>
              <a:t>Polar molecules</a:t>
            </a:r>
          </a:p>
          <a:p>
            <a:pPr lvl="3"/>
            <a:r>
              <a:rPr lang="en-US" dirty="0"/>
              <a:t>Impregnated solid sorbent</a:t>
            </a:r>
          </a:p>
          <a:p>
            <a:pPr lvl="4"/>
            <a:r>
              <a:rPr lang="en-US" dirty="0"/>
              <a:t>Specific contaminant</a:t>
            </a:r>
          </a:p>
          <a:p>
            <a:endParaRPr lang="en-US" dirty="0"/>
          </a:p>
        </p:txBody>
      </p:sp>
      <p:sp>
        <p:nvSpPr>
          <p:cNvPr id="4" name="Title 3"/>
          <p:cNvSpPr>
            <a:spLocks noGrp="1"/>
          </p:cNvSpPr>
          <p:nvPr>
            <p:ph type="title"/>
          </p:nvPr>
        </p:nvSpPr>
        <p:spPr/>
        <p:txBody>
          <a:bodyPr/>
          <a:lstStyle/>
          <a:p>
            <a:r>
              <a:rPr lang="en-US" dirty="0"/>
              <a:t>Integrated Sampling for Gas/Vapors</a:t>
            </a:r>
          </a:p>
        </p:txBody>
      </p:sp>
      <p:sp>
        <p:nvSpPr>
          <p:cNvPr id="5" name="Content Placeholder 4"/>
          <p:cNvSpPr>
            <a:spLocks noGrp="1"/>
          </p:cNvSpPr>
          <p:nvPr>
            <p:ph sz="quarter" idx="11"/>
          </p:nvPr>
        </p:nvSpPr>
        <p:spPr/>
        <p:txBody>
          <a:bodyPr/>
          <a:lstStyle/>
          <a:p>
            <a:endParaRPr lang="en-US"/>
          </a:p>
        </p:txBody>
      </p:sp>
      <p:sp>
        <p:nvSpPr>
          <p:cNvPr id="7" name="Content Placeholder 6">
            <a:extLst>
              <a:ext uri="{FF2B5EF4-FFF2-40B4-BE49-F238E27FC236}">
                <a16:creationId xmlns:a16="http://schemas.microsoft.com/office/drawing/2014/main" id="{3E35E756-386B-4D99-A3DE-5EB339C71ED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2092913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US" dirty="0"/>
              <a:t>Passive monitors</a:t>
            </a:r>
          </a:p>
          <a:p>
            <a:pPr lvl="1"/>
            <a:r>
              <a:rPr lang="en-US" dirty="0"/>
              <a:t>Utilize Brownian motion to control the sampling process into a collection medium</a:t>
            </a:r>
          </a:p>
          <a:p>
            <a:pPr lvl="2"/>
            <a:r>
              <a:rPr lang="en-US" dirty="0"/>
              <a:t>Follows Fick’s Law</a:t>
            </a:r>
          </a:p>
          <a:p>
            <a:pPr lvl="2"/>
            <a:endParaRPr lang="en-US" dirty="0"/>
          </a:p>
          <a:p>
            <a:pPr lvl="1"/>
            <a:r>
              <a:rPr lang="en-US" dirty="0"/>
              <a:t>Very easy to use</a:t>
            </a:r>
          </a:p>
          <a:p>
            <a:pPr lvl="1"/>
            <a:endParaRPr lang="en-US" dirty="0"/>
          </a:p>
        </p:txBody>
      </p:sp>
      <p:sp>
        <p:nvSpPr>
          <p:cNvPr id="4" name="Title 3"/>
          <p:cNvSpPr>
            <a:spLocks noGrp="1"/>
          </p:cNvSpPr>
          <p:nvPr>
            <p:ph type="title"/>
          </p:nvPr>
        </p:nvSpPr>
        <p:spPr/>
        <p:txBody>
          <a:bodyPr/>
          <a:lstStyle/>
          <a:p>
            <a:r>
              <a:rPr lang="en-US" dirty="0"/>
              <a:t>Integrated Sampling for Gas/Vapors</a:t>
            </a:r>
          </a:p>
        </p:txBody>
      </p:sp>
      <p:sp>
        <p:nvSpPr>
          <p:cNvPr id="12" name="Content Placeholder 11">
            <a:extLst>
              <a:ext uri="{FF2B5EF4-FFF2-40B4-BE49-F238E27FC236}">
                <a16:creationId xmlns:a16="http://schemas.microsoft.com/office/drawing/2014/main" id="{03349393-E96B-4FB1-8456-49D9272779F0}"/>
              </a:ext>
            </a:extLst>
          </p:cNvPr>
          <p:cNvSpPr>
            <a:spLocks noGrp="1"/>
          </p:cNvSpPr>
          <p:nvPr>
            <p:ph sz="quarter" idx="11"/>
          </p:nvPr>
        </p:nvSpPr>
        <p:spPr/>
        <p:txBody>
          <a:bodyPr/>
          <a:lstStyle/>
          <a:p>
            <a:endParaRPr lang="en-US"/>
          </a:p>
        </p:txBody>
      </p:sp>
      <p:pic>
        <p:nvPicPr>
          <p:cNvPr id="13" name="Content Placeholder 5">
            <a:extLst>
              <a:ext uri="{FF2B5EF4-FFF2-40B4-BE49-F238E27FC236}">
                <a16:creationId xmlns:a16="http://schemas.microsoft.com/office/drawing/2014/main" id="{1624B5C9-7B9F-4659-A2DC-7F969271670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05400" y="1950401"/>
            <a:ext cx="2910134" cy="2957198"/>
          </a:xfrm>
        </p:spPr>
      </p:pic>
    </p:spTree>
    <p:extLst>
      <p:ext uri="{BB962C8B-B14F-4D97-AF65-F5344CB8AC3E}">
        <p14:creationId xmlns:p14="http://schemas.microsoft.com/office/powerpoint/2010/main" val="211799092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Commonly used to collect</a:t>
            </a:r>
          </a:p>
        </p:txBody>
      </p:sp>
      <p:sp>
        <p:nvSpPr>
          <p:cNvPr id="3" name="Content Placeholder 2"/>
          <p:cNvSpPr>
            <a:spLocks noGrp="1"/>
          </p:cNvSpPr>
          <p:nvPr>
            <p:ph idx="1"/>
          </p:nvPr>
        </p:nvSpPr>
        <p:spPr/>
        <p:txBody>
          <a:bodyPr/>
          <a:lstStyle/>
          <a:p>
            <a:r>
              <a:rPr lang="en-US" dirty="0"/>
              <a:t>Absorbers</a:t>
            </a:r>
          </a:p>
          <a:p>
            <a:pPr lvl="1"/>
            <a:r>
              <a:rPr lang="en-US" dirty="0" err="1"/>
              <a:t>Impingers</a:t>
            </a:r>
            <a:endParaRPr lang="en-US" dirty="0"/>
          </a:p>
          <a:p>
            <a:pPr lvl="2"/>
            <a:r>
              <a:rPr lang="en-US" dirty="0"/>
              <a:t>e.g., formaldehyde – [CH</a:t>
            </a:r>
            <a:r>
              <a:rPr lang="en-US" baseline="-25000" dirty="0"/>
              <a:t>2</a:t>
            </a:r>
            <a:r>
              <a:rPr lang="en-US" dirty="0"/>
              <a:t>O]; iodine – [I]</a:t>
            </a:r>
          </a:p>
          <a:p>
            <a:r>
              <a:rPr lang="en-US" dirty="0"/>
              <a:t>Adsorption Media</a:t>
            </a:r>
          </a:p>
          <a:p>
            <a:pPr lvl="1"/>
            <a:r>
              <a:rPr lang="en-US" dirty="0"/>
              <a:t>Solid-sorbent tubes</a:t>
            </a:r>
          </a:p>
          <a:p>
            <a:pPr lvl="2"/>
            <a:r>
              <a:rPr lang="en-US" dirty="0"/>
              <a:t>Activated charcoal based</a:t>
            </a:r>
          </a:p>
          <a:p>
            <a:pPr lvl="3"/>
            <a:r>
              <a:rPr lang="en-US" dirty="0"/>
              <a:t>e.g., aliphatic, aromatic, halogenated hydrocarbons, alcohols, ethers, acetates, carbon disulfide – [CS</a:t>
            </a:r>
            <a:r>
              <a:rPr lang="en-US" baseline="-25000" dirty="0"/>
              <a:t>2</a:t>
            </a:r>
            <a:r>
              <a:rPr lang="en-US" dirty="0"/>
              <a:t>]</a:t>
            </a:r>
          </a:p>
          <a:p>
            <a:pPr lvl="2"/>
            <a:r>
              <a:rPr lang="en-US" dirty="0"/>
              <a:t>Silica gel based</a:t>
            </a:r>
          </a:p>
          <a:p>
            <a:pPr lvl="3"/>
            <a:r>
              <a:rPr lang="en-US" dirty="0"/>
              <a:t>e.g., Amines, acids, methanol – [CH</a:t>
            </a:r>
            <a:r>
              <a:rPr lang="en-US" baseline="-25000" dirty="0"/>
              <a:t>3</a:t>
            </a:r>
            <a:r>
              <a:rPr lang="en-US" dirty="0"/>
              <a:t>OH]</a:t>
            </a:r>
          </a:p>
          <a:p>
            <a:pPr lvl="2"/>
            <a:r>
              <a:rPr lang="en-US" dirty="0"/>
              <a:t>Impregnated solid sorbent</a:t>
            </a:r>
          </a:p>
          <a:p>
            <a:pPr lvl="3"/>
            <a:r>
              <a:rPr lang="en-US" dirty="0"/>
              <a:t>e.g., 1,3-Butadiene – [C</a:t>
            </a:r>
            <a:r>
              <a:rPr lang="en-US" baseline="-25000" dirty="0"/>
              <a:t>4</a:t>
            </a:r>
            <a:r>
              <a:rPr lang="en-US" dirty="0"/>
              <a:t>H</a:t>
            </a:r>
            <a:r>
              <a:rPr lang="en-US" baseline="-25000" dirty="0"/>
              <a:t>6</a:t>
            </a:r>
            <a:r>
              <a:rPr lang="en-US" dirty="0"/>
              <a:t>], ethylene oxide – [C</a:t>
            </a:r>
            <a:r>
              <a:rPr lang="en-US" baseline="-25000" dirty="0"/>
              <a:t>2</a:t>
            </a:r>
            <a:r>
              <a:rPr lang="en-US" dirty="0"/>
              <a:t>H</a:t>
            </a:r>
            <a:r>
              <a:rPr lang="en-US" baseline="-25000" dirty="0"/>
              <a:t>4</a:t>
            </a:r>
            <a:r>
              <a:rPr lang="en-US" dirty="0"/>
              <a:t>O]</a:t>
            </a:r>
          </a:p>
          <a:p>
            <a:pPr lvl="1"/>
            <a:r>
              <a:rPr lang="en-US" dirty="0"/>
              <a:t>Passive monitors</a:t>
            </a:r>
          </a:p>
          <a:p>
            <a:pPr lvl="2"/>
            <a:r>
              <a:rPr lang="en-US" dirty="0"/>
              <a:t>e.g., formaldehyde – [CH</a:t>
            </a:r>
            <a:r>
              <a:rPr lang="en-US" baseline="-25000" dirty="0"/>
              <a:t>2</a:t>
            </a:r>
            <a:r>
              <a:rPr lang="en-US" dirty="0"/>
              <a:t>O], mercury – [Hg], </a:t>
            </a:r>
          </a:p>
          <a:p>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373050063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60600" y="2896368"/>
            <a:ext cx="6235700" cy="760465"/>
          </a:xfrm>
        </p:spPr>
        <p:txBody>
          <a:bodyPr/>
          <a:lstStyle/>
          <a:p>
            <a:r>
              <a:rPr lang="en-US" dirty="0"/>
              <a:t>Brief Review</a:t>
            </a:r>
          </a:p>
        </p:txBody>
      </p:sp>
      <p:sp>
        <p:nvSpPr>
          <p:cNvPr id="3" name="Subtitle 2"/>
          <p:cNvSpPr>
            <a:spLocks noGrp="1"/>
          </p:cNvSpPr>
          <p:nvPr>
            <p:ph type="subTitle" sz="quarter" idx="1"/>
          </p:nvPr>
        </p:nvSpPr>
        <p:spPr/>
        <p:txBody>
          <a:bodyPr/>
          <a:lstStyle/>
          <a:p>
            <a:endParaRPr lang="en-US"/>
          </a:p>
        </p:txBody>
      </p:sp>
    </p:spTree>
    <p:extLst>
      <p:ext uri="{BB962C8B-B14F-4D97-AF65-F5344CB8AC3E}">
        <p14:creationId xmlns:p14="http://schemas.microsoft.com/office/powerpoint/2010/main" val="66739592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for Gases and Vapors</a:t>
            </a:r>
          </a:p>
        </p:txBody>
      </p:sp>
      <p:sp>
        <p:nvSpPr>
          <p:cNvPr id="3" name="Content Placeholder 2"/>
          <p:cNvSpPr>
            <a:spLocks noGrp="1"/>
          </p:cNvSpPr>
          <p:nvPr>
            <p:ph idx="1"/>
          </p:nvPr>
        </p:nvSpPr>
        <p:spPr/>
        <p:txBody>
          <a:bodyPr/>
          <a:lstStyle/>
          <a:p>
            <a:r>
              <a:rPr lang="en-US" dirty="0"/>
              <a:t>Direct-Reading Instruments</a:t>
            </a:r>
          </a:p>
          <a:p>
            <a:pPr lvl="1"/>
            <a:r>
              <a:rPr lang="en-US" dirty="0"/>
              <a:t>Typically used to rapidly detect </a:t>
            </a:r>
          </a:p>
          <a:p>
            <a:pPr lvl="2"/>
            <a:r>
              <a:rPr lang="en-US" dirty="0"/>
              <a:t>flammable or explosive atmospheres </a:t>
            </a:r>
          </a:p>
          <a:p>
            <a:pPr lvl="2"/>
            <a:r>
              <a:rPr lang="en-US" dirty="0"/>
              <a:t>oxygen deficiency </a:t>
            </a:r>
          </a:p>
          <a:p>
            <a:pPr lvl="2"/>
            <a:r>
              <a:rPr lang="en-US" dirty="0"/>
              <a:t>specific gases and vapors</a:t>
            </a:r>
          </a:p>
          <a:p>
            <a:pPr lvl="3"/>
            <a:r>
              <a:rPr lang="en-US" dirty="0"/>
              <a:t>Typically Not designed to measure or detect below 1 ppm</a:t>
            </a:r>
          </a:p>
          <a:p>
            <a:pPr lvl="3"/>
            <a:r>
              <a:rPr lang="en-US" dirty="0"/>
              <a:t>Only for specific classes of chemicals; or</a:t>
            </a:r>
          </a:p>
          <a:p>
            <a:pPr lvl="3"/>
            <a:r>
              <a:rPr lang="en-US" dirty="0"/>
              <a:t>Only for one particular substance or chemical</a:t>
            </a:r>
          </a:p>
          <a:p>
            <a:pPr lvl="3"/>
            <a:endParaRPr lang="en-US" dirty="0"/>
          </a:p>
        </p:txBody>
      </p:sp>
      <p:pic>
        <p:nvPicPr>
          <p:cNvPr id="5" name="Picture 4">
            <a:extLst>
              <a:ext uri="{FF2B5EF4-FFF2-40B4-BE49-F238E27FC236}">
                <a16:creationId xmlns:a16="http://schemas.microsoft.com/office/drawing/2014/main" id="{A341E584-29C8-484B-95F5-CEAC1F7AD3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5834" y="4239791"/>
            <a:ext cx="1250580" cy="1699260"/>
          </a:xfrm>
          <a:prstGeom prst="rect">
            <a:avLst/>
          </a:prstGeom>
        </p:spPr>
      </p:pic>
      <p:pic>
        <p:nvPicPr>
          <p:cNvPr id="6" name="Picture 5">
            <a:extLst>
              <a:ext uri="{FF2B5EF4-FFF2-40B4-BE49-F238E27FC236}">
                <a16:creationId xmlns:a16="http://schemas.microsoft.com/office/drawing/2014/main" id="{0813AADC-0539-4D2F-86D2-BFD474EE7D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4700" y="4239791"/>
            <a:ext cx="1043940" cy="1699260"/>
          </a:xfrm>
          <a:prstGeom prst="rect">
            <a:avLst/>
          </a:prstGeom>
        </p:spPr>
      </p:pic>
      <p:pic>
        <p:nvPicPr>
          <p:cNvPr id="12" name="Picture 11">
            <a:extLst>
              <a:ext uri="{FF2B5EF4-FFF2-40B4-BE49-F238E27FC236}">
                <a16:creationId xmlns:a16="http://schemas.microsoft.com/office/drawing/2014/main" id="{6FDECB7F-8F2D-4439-9D1E-85B94B142E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7907" y="4239791"/>
            <a:ext cx="988660" cy="1699260"/>
          </a:xfrm>
          <a:prstGeom prst="rect">
            <a:avLst/>
          </a:prstGeom>
        </p:spPr>
      </p:pic>
      <p:pic>
        <p:nvPicPr>
          <p:cNvPr id="14" name="Picture 13">
            <a:extLst>
              <a:ext uri="{FF2B5EF4-FFF2-40B4-BE49-F238E27FC236}">
                <a16:creationId xmlns:a16="http://schemas.microsoft.com/office/drawing/2014/main" id="{78E29B05-BFE4-4ADD-9224-DF86ADB302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5681" y="4238597"/>
            <a:ext cx="1255390" cy="1699260"/>
          </a:xfrm>
          <a:prstGeom prst="rect">
            <a:avLst/>
          </a:prstGeom>
        </p:spPr>
      </p:pic>
    </p:spTree>
    <p:extLst>
      <p:ext uri="{BB962C8B-B14F-4D97-AF65-F5344CB8AC3E}">
        <p14:creationId xmlns:p14="http://schemas.microsoft.com/office/powerpoint/2010/main" val="150940428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t>Sampling for Particulates</a:t>
            </a:r>
          </a:p>
        </p:txBody>
      </p:sp>
      <p:sp>
        <p:nvSpPr>
          <p:cNvPr id="3" name="Content Placeholder 2"/>
          <p:cNvSpPr>
            <a:spLocks noGrp="1"/>
          </p:cNvSpPr>
          <p:nvPr>
            <p:ph idx="1"/>
          </p:nvPr>
        </p:nvSpPr>
        <p:spPr/>
        <p:txBody>
          <a:bodyPr/>
          <a:lstStyle/>
          <a:p>
            <a:r>
              <a:rPr lang="en-US" dirty="0"/>
              <a:t>Grab / Spot Sampling</a:t>
            </a:r>
          </a:p>
          <a:p>
            <a:pPr lvl="1"/>
            <a:r>
              <a:rPr lang="en-US" dirty="0"/>
              <a:t>Bulk</a:t>
            </a:r>
          </a:p>
          <a:p>
            <a:pPr lvl="1"/>
            <a:r>
              <a:rPr lang="en-US" dirty="0"/>
              <a:t>Wipe</a:t>
            </a:r>
          </a:p>
          <a:p>
            <a:r>
              <a:rPr lang="en-US" dirty="0"/>
              <a:t>Integrated Sampling</a:t>
            </a:r>
          </a:p>
          <a:p>
            <a:pPr lvl="1"/>
            <a:r>
              <a:rPr lang="en-US" dirty="0"/>
              <a:t>Filtration</a:t>
            </a:r>
          </a:p>
          <a:p>
            <a:pPr lvl="1"/>
            <a:r>
              <a:rPr lang="en-US" dirty="0"/>
              <a:t>Impaction and Impingement</a:t>
            </a:r>
          </a:p>
          <a:p>
            <a:pPr lvl="1"/>
            <a:r>
              <a:rPr lang="en-US" dirty="0"/>
              <a:t>Elutriation</a:t>
            </a:r>
          </a:p>
          <a:p>
            <a:pPr lvl="1"/>
            <a:r>
              <a:rPr lang="en-US" dirty="0"/>
              <a:t>Centrifugal Collection</a:t>
            </a:r>
          </a:p>
          <a:p>
            <a:pPr lvl="1"/>
            <a:r>
              <a:rPr lang="en-US" dirty="0"/>
              <a:t>Electrostatic Precipitation</a:t>
            </a:r>
          </a:p>
          <a:p>
            <a:pPr lvl="1"/>
            <a:endParaRPr lang="en-US" dirty="0"/>
          </a:p>
          <a:p>
            <a:pPr marL="457200" lvl="1" indent="0">
              <a:buNone/>
            </a:pPr>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418305334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Sampling for Particulates</a:t>
            </a:r>
          </a:p>
        </p:txBody>
      </p:sp>
      <p:sp>
        <p:nvSpPr>
          <p:cNvPr id="3" name="Content Placeholder 2"/>
          <p:cNvSpPr>
            <a:spLocks noGrp="1"/>
          </p:cNvSpPr>
          <p:nvPr>
            <p:ph idx="1"/>
          </p:nvPr>
        </p:nvSpPr>
        <p:spPr/>
        <p:txBody>
          <a:bodyPr/>
          <a:lstStyle/>
          <a:p>
            <a:r>
              <a:rPr lang="en-US" dirty="0"/>
              <a:t>Bulk</a:t>
            </a:r>
          </a:p>
          <a:p>
            <a:pPr lvl="1"/>
            <a:r>
              <a:rPr lang="en-US" dirty="0"/>
              <a:t>Physical collection of suspect material</a:t>
            </a:r>
          </a:p>
          <a:p>
            <a:pPr lvl="2"/>
            <a:r>
              <a:rPr lang="en-US" dirty="0"/>
              <a:t>Necessary to support analysis of air samples and presence of hazard</a:t>
            </a:r>
          </a:p>
          <a:p>
            <a:pPr lvl="1"/>
            <a:r>
              <a:rPr lang="en-US" dirty="0"/>
              <a:t>Collected in plastic bad, glass container, or plastic container.</a:t>
            </a:r>
          </a:p>
          <a:p>
            <a:pPr lvl="1"/>
            <a:r>
              <a:rPr lang="en-US" dirty="0"/>
              <a:t>Commonly used to 				        collect</a:t>
            </a:r>
          </a:p>
          <a:p>
            <a:pPr lvl="2"/>
            <a:r>
              <a:rPr lang="en-US" dirty="0"/>
              <a:t>e.g., asbestos; 				 combustible dust; 				              silica – [SiO</a:t>
            </a:r>
            <a:r>
              <a:rPr lang="en-US" baseline="-25000" dirty="0"/>
              <a:t>2</a:t>
            </a:r>
            <a:r>
              <a:rPr lang="en-US" dirty="0"/>
              <a:t>]</a:t>
            </a:r>
          </a:p>
          <a:p>
            <a:pPr lvl="1"/>
            <a:endParaRPr lang="en-US" dirty="0"/>
          </a:p>
          <a:p>
            <a:pPr lvl="1"/>
            <a:endParaRPr lang="en-US" dirty="0"/>
          </a:p>
        </p:txBody>
      </p:sp>
      <p:sp>
        <p:nvSpPr>
          <p:cNvPr id="8" name="Content Placeholder 7"/>
          <p:cNvSpPr>
            <a:spLocks noGrp="1"/>
          </p:cNvSpPr>
          <p:nvPr>
            <p:ph sz="quarter" idx="10"/>
          </p:nvPr>
        </p:nvSpPr>
        <p:spPr/>
        <p:txBody>
          <a:bodyPr/>
          <a:lstStyle/>
          <a:p>
            <a:endParaRPr lang="en-US"/>
          </a:p>
        </p:txBody>
      </p:sp>
    </p:spTree>
    <p:extLst>
      <p:ext uri="{BB962C8B-B14F-4D97-AF65-F5344CB8AC3E}">
        <p14:creationId xmlns:p14="http://schemas.microsoft.com/office/powerpoint/2010/main" val="102776476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Sampling for Particulates</a:t>
            </a:r>
          </a:p>
        </p:txBody>
      </p:sp>
      <p:sp>
        <p:nvSpPr>
          <p:cNvPr id="3" name="Content Placeholder 2"/>
          <p:cNvSpPr>
            <a:spLocks noGrp="1"/>
          </p:cNvSpPr>
          <p:nvPr>
            <p:ph idx="1"/>
          </p:nvPr>
        </p:nvSpPr>
        <p:spPr/>
        <p:txBody>
          <a:bodyPr/>
          <a:lstStyle/>
          <a:p>
            <a:r>
              <a:rPr lang="en-US" dirty="0"/>
              <a:t>Wipe</a:t>
            </a:r>
          </a:p>
          <a:p>
            <a:pPr lvl="1"/>
            <a:r>
              <a:rPr lang="en-US" dirty="0"/>
              <a:t>Wiping a predetermined area  </a:t>
            </a:r>
          </a:p>
          <a:p>
            <a:pPr lvl="2"/>
            <a:r>
              <a:rPr lang="en-US" dirty="0"/>
              <a:t>Establish presence of contaminant</a:t>
            </a:r>
          </a:p>
          <a:p>
            <a:pPr lvl="3"/>
            <a:r>
              <a:rPr lang="en-US" dirty="0"/>
              <a:t>Can determine concentration within a defined area</a:t>
            </a:r>
          </a:p>
          <a:p>
            <a:pPr lvl="4"/>
            <a:r>
              <a:rPr lang="en-US" sz="2000" dirty="0"/>
              <a:t>Difficult to interpret results</a:t>
            </a:r>
          </a:p>
          <a:p>
            <a:pPr lvl="2"/>
            <a:r>
              <a:rPr lang="en-US" sz="2400" dirty="0"/>
              <a:t>Used to support effectiveness of PPE, housekeeping, and personal hygiene</a:t>
            </a:r>
          </a:p>
          <a:p>
            <a:pPr lvl="1"/>
            <a:r>
              <a:rPr lang="en-US" dirty="0"/>
              <a:t>Commonly used to collect</a:t>
            </a:r>
          </a:p>
          <a:p>
            <a:pPr lvl="2"/>
            <a:r>
              <a:rPr lang="en-US" dirty="0"/>
              <a:t>e.g., Lead – [</a:t>
            </a:r>
            <a:r>
              <a:rPr lang="en-US" dirty="0" err="1"/>
              <a:t>Pb</a:t>
            </a:r>
            <a:r>
              <a:rPr lang="en-US" dirty="0"/>
              <a:t>];         			                        	 chromium (VI) – [Cr];                                                               isocyanates</a:t>
            </a:r>
          </a:p>
          <a:p>
            <a:pPr lvl="1"/>
            <a:endParaRPr lang="en-US" dirty="0"/>
          </a:p>
          <a:p>
            <a:pPr lvl="1"/>
            <a:endParaRPr lang="en-US" dirty="0"/>
          </a:p>
        </p:txBody>
      </p:sp>
      <p:pic>
        <p:nvPicPr>
          <p:cNvPr id="14" name="Picture 13">
            <a:extLst>
              <a:ext uri="{FF2B5EF4-FFF2-40B4-BE49-F238E27FC236}">
                <a16:creationId xmlns:a16="http://schemas.microsoft.com/office/drawing/2014/main" id="{AD59945A-569F-4716-A1D1-1D397B50C5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3882049"/>
            <a:ext cx="3311859" cy="2053590"/>
          </a:xfrm>
          <a:prstGeom prst="rect">
            <a:avLst/>
          </a:prstGeom>
        </p:spPr>
      </p:pic>
    </p:spTree>
    <p:extLst>
      <p:ext uri="{BB962C8B-B14F-4D97-AF65-F5344CB8AC3E}">
        <p14:creationId xmlns:p14="http://schemas.microsoft.com/office/powerpoint/2010/main" val="360734494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09600" y="1142999"/>
            <a:ext cx="4267200" cy="4800601"/>
          </a:xfrm>
        </p:spPr>
        <p:txBody>
          <a:bodyPr/>
          <a:lstStyle/>
          <a:p>
            <a:r>
              <a:rPr lang="en-US" sz="2400" dirty="0"/>
              <a:t>Filtration</a:t>
            </a:r>
          </a:p>
          <a:p>
            <a:pPr lvl="1"/>
            <a:r>
              <a:rPr lang="en-US" sz="2000" dirty="0"/>
              <a:t>Most common method </a:t>
            </a:r>
          </a:p>
          <a:p>
            <a:pPr lvl="1"/>
            <a:r>
              <a:rPr lang="en-US" sz="2000" dirty="0"/>
              <a:t>Air passes through the filter, particles impact onto the filter</a:t>
            </a:r>
          </a:p>
          <a:p>
            <a:pPr lvl="1"/>
            <a:r>
              <a:rPr lang="en-US" sz="2000" dirty="0"/>
              <a:t>Types</a:t>
            </a:r>
          </a:p>
          <a:p>
            <a:pPr lvl="2"/>
            <a:r>
              <a:rPr lang="en-US" dirty="0"/>
              <a:t>Glass fiber</a:t>
            </a:r>
          </a:p>
          <a:p>
            <a:pPr lvl="3"/>
            <a:r>
              <a:rPr lang="en-US" dirty="0"/>
              <a:t>e.g., oil mist</a:t>
            </a:r>
          </a:p>
          <a:p>
            <a:pPr lvl="2"/>
            <a:r>
              <a:rPr lang="en-US" dirty="0"/>
              <a:t>Mixed Cellulose ester</a:t>
            </a:r>
          </a:p>
          <a:p>
            <a:pPr lvl="3"/>
            <a:r>
              <a:rPr lang="en-US" dirty="0"/>
              <a:t>e.g., asbestos</a:t>
            </a:r>
          </a:p>
          <a:p>
            <a:pPr lvl="2"/>
            <a:r>
              <a:rPr lang="en-US" dirty="0"/>
              <a:t>PVC</a:t>
            </a:r>
          </a:p>
          <a:p>
            <a:pPr lvl="3"/>
            <a:r>
              <a:rPr lang="en-US" dirty="0"/>
              <a:t>e.g., chromium (VI) – [Cr]</a:t>
            </a:r>
          </a:p>
          <a:p>
            <a:pPr lvl="2"/>
            <a:r>
              <a:rPr lang="en-US" dirty="0"/>
              <a:t>PTFE (Teflon) with XAD-2 tube</a:t>
            </a:r>
          </a:p>
          <a:p>
            <a:pPr lvl="3"/>
            <a:r>
              <a:rPr lang="en-US" dirty="0"/>
              <a:t>e.g., coal tar pitch</a:t>
            </a:r>
          </a:p>
          <a:p>
            <a:pPr lvl="1"/>
            <a:endParaRPr lang="en-US" dirty="0"/>
          </a:p>
          <a:p>
            <a:pPr lvl="1"/>
            <a:endParaRPr lang="en-US" dirty="0"/>
          </a:p>
          <a:p>
            <a:endParaRPr lang="en-US" dirty="0"/>
          </a:p>
        </p:txBody>
      </p:sp>
      <p:sp>
        <p:nvSpPr>
          <p:cNvPr id="4" name="Title 3"/>
          <p:cNvSpPr>
            <a:spLocks noGrp="1"/>
          </p:cNvSpPr>
          <p:nvPr>
            <p:ph type="title"/>
          </p:nvPr>
        </p:nvSpPr>
        <p:spPr/>
        <p:txBody>
          <a:bodyPr/>
          <a:lstStyle/>
          <a:p>
            <a:r>
              <a:rPr lang="en-US" dirty="0"/>
              <a:t>Sampling for Particulates</a:t>
            </a:r>
          </a:p>
        </p:txBody>
      </p:sp>
      <p:sp>
        <p:nvSpPr>
          <p:cNvPr id="5" name="Content Placeholder 4"/>
          <p:cNvSpPr>
            <a:spLocks noGrp="1"/>
          </p:cNvSpPr>
          <p:nvPr>
            <p:ph sz="quarter" idx="11"/>
          </p:nvPr>
        </p:nvSpPr>
        <p:spPr/>
        <p:txBody>
          <a:bodyPr/>
          <a:lstStyle/>
          <a:p>
            <a:endParaRPr lang="en-US"/>
          </a:p>
        </p:txBody>
      </p:sp>
      <p:pic>
        <p:nvPicPr>
          <p:cNvPr id="6" name="Content Placeholder 5">
            <a:extLst>
              <a:ext uri="{FF2B5EF4-FFF2-40B4-BE49-F238E27FC236}">
                <a16:creationId xmlns:a16="http://schemas.microsoft.com/office/drawing/2014/main" id="{11E2C2E5-3C37-4398-B992-9BBFD6BD7C8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0" y="2745756"/>
            <a:ext cx="3962400" cy="1595087"/>
          </a:xfrm>
        </p:spPr>
      </p:pic>
    </p:spTree>
    <p:extLst>
      <p:ext uri="{BB962C8B-B14F-4D97-AF65-F5344CB8AC3E}">
        <p14:creationId xmlns:p14="http://schemas.microsoft.com/office/powerpoint/2010/main" val="320702961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09600" y="1142999"/>
            <a:ext cx="4572000" cy="4800601"/>
          </a:xfrm>
        </p:spPr>
        <p:txBody>
          <a:bodyPr/>
          <a:lstStyle/>
          <a:p>
            <a:r>
              <a:rPr lang="en-US" sz="2400" dirty="0"/>
              <a:t>Impaction Impingement</a:t>
            </a:r>
          </a:p>
          <a:p>
            <a:pPr lvl="1"/>
            <a:r>
              <a:rPr lang="en-US" sz="2000" dirty="0"/>
              <a:t>Cascade impactors</a:t>
            </a:r>
          </a:p>
          <a:p>
            <a:pPr lvl="2"/>
            <a:r>
              <a:rPr lang="en-US" dirty="0"/>
              <a:t>Constructed with several stages to separate dust by size fractions</a:t>
            </a:r>
          </a:p>
          <a:p>
            <a:pPr lvl="3"/>
            <a:r>
              <a:rPr lang="en-US" dirty="0"/>
              <a:t>Causing a sudden change in direction  in airflow</a:t>
            </a:r>
          </a:p>
          <a:p>
            <a:pPr lvl="4"/>
            <a:r>
              <a:rPr lang="en-US" sz="2000" dirty="0"/>
              <a:t>Particle’s momentum causes it to impact on the stage  </a:t>
            </a:r>
          </a:p>
          <a:p>
            <a:pPr lvl="2"/>
            <a:r>
              <a:rPr lang="en-US" dirty="0"/>
              <a:t>Collects viable or non-viable samples</a:t>
            </a:r>
          </a:p>
          <a:p>
            <a:pPr lvl="2"/>
            <a:r>
              <a:rPr lang="en-US" dirty="0"/>
              <a:t>Commonly used to collect</a:t>
            </a:r>
          </a:p>
          <a:p>
            <a:pPr lvl="3"/>
            <a:r>
              <a:rPr lang="en-US" dirty="0"/>
              <a:t>e.g., mold</a:t>
            </a:r>
          </a:p>
          <a:p>
            <a:endParaRPr lang="en-US" dirty="0"/>
          </a:p>
        </p:txBody>
      </p:sp>
      <p:sp>
        <p:nvSpPr>
          <p:cNvPr id="4" name="Title 3"/>
          <p:cNvSpPr>
            <a:spLocks noGrp="1"/>
          </p:cNvSpPr>
          <p:nvPr>
            <p:ph type="title"/>
          </p:nvPr>
        </p:nvSpPr>
        <p:spPr/>
        <p:txBody>
          <a:bodyPr/>
          <a:lstStyle/>
          <a:p>
            <a:r>
              <a:rPr lang="en-US" dirty="0"/>
              <a:t>Sampling for Particulates</a:t>
            </a:r>
          </a:p>
        </p:txBody>
      </p:sp>
      <p:sp>
        <p:nvSpPr>
          <p:cNvPr id="9" name="Content Placeholder 8"/>
          <p:cNvSpPr>
            <a:spLocks noGrp="1"/>
          </p:cNvSpPr>
          <p:nvPr>
            <p:ph sz="quarter" idx="11"/>
          </p:nvPr>
        </p:nvSpPr>
        <p:spPr/>
        <p:txBody>
          <a:bodyPr/>
          <a:lstStyle/>
          <a:p>
            <a:endParaRPr lang="en-US"/>
          </a:p>
        </p:txBody>
      </p:sp>
      <p:sp>
        <p:nvSpPr>
          <p:cNvPr id="10" name="Content Placeholder 9">
            <a:extLst>
              <a:ext uri="{FF2B5EF4-FFF2-40B4-BE49-F238E27FC236}">
                <a16:creationId xmlns:a16="http://schemas.microsoft.com/office/drawing/2014/main" id="{B1013B90-B0D3-4536-9198-F12719B2AC2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76879758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09600" y="1142999"/>
            <a:ext cx="4572000" cy="4800601"/>
          </a:xfrm>
        </p:spPr>
        <p:txBody>
          <a:bodyPr/>
          <a:lstStyle/>
          <a:p>
            <a:r>
              <a:rPr lang="en-US" sz="2400" dirty="0"/>
              <a:t>Impingement</a:t>
            </a:r>
          </a:p>
          <a:p>
            <a:pPr lvl="1"/>
            <a:r>
              <a:rPr lang="en-US" dirty="0" err="1"/>
              <a:t>Impinger</a:t>
            </a:r>
            <a:endParaRPr lang="en-US" dirty="0"/>
          </a:p>
          <a:p>
            <a:pPr lvl="2"/>
            <a:r>
              <a:rPr lang="en-US" dirty="0"/>
              <a:t>Air is passed through liquid, the contaminant is captured by the liquid.</a:t>
            </a:r>
          </a:p>
          <a:p>
            <a:pPr lvl="2"/>
            <a:r>
              <a:rPr lang="en-US" dirty="0"/>
              <a:t>Commonly used to collect</a:t>
            </a:r>
          </a:p>
          <a:p>
            <a:pPr lvl="3"/>
            <a:r>
              <a:rPr lang="en-US" dirty="0"/>
              <a:t>e.g., dust</a:t>
            </a:r>
          </a:p>
          <a:p>
            <a:pPr lvl="2"/>
            <a:r>
              <a:rPr lang="en-US" dirty="0"/>
              <a:t>Not really used much anymore for collecting particulates</a:t>
            </a:r>
            <a:endParaRPr lang="en-US" sz="2400" dirty="0"/>
          </a:p>
          <a:p>
            <a:endParaRPr lang="en-US" dirty="0"/>
          </a:p>
        </p:txBody>
      </p:sp>
      <p:sp>
        <p:nvSpPr>
          <p:cNvPr id="4" name="Title 3"/>
          <p:cNvSpPr>
            <a:spLocks noGrp="1"/>
          </p:cNvSpPr>
          <p:nvPr>
            <p:ph type="title"/>
          </p:nvPr>
        </p:nvSpPr>
        <p:spPr/>
        <p:txBody>
          <a:bodyPr/>
          <a:lstStyle/>
          <a:p>
            <a:r>
              <a:rPr lang="en-US" dirty="0"/>
              <a:t>Sampling for Particulates</a:t>
            </a:r>
          </a:p>
        </p:txBody>
      </p:sp>
      <p:sp>
        <p:nvSpPr>
          <p:cNvPr id="9" name="Content Placeholder 8"/>
          <p:cNvSpPr>
            <a:spLocks noGrp="1"/>
          </p:cNvSpPr>
          <p:nvPr>
            <p:ph sz="quarter" idx="11"/>
          </p:nvPr>
        </p:nvSpPr>
        <p:spPr/>
        <p:txBody>
          <a:bodyPr/>
          <a:lstStyle/>
          <a:p>
            <a:endParaRPr lang="en-US"/>
          </a:p>
        </p:txBody>
      </p:sp>
      <p:pic>
        <p:nvPicPr>
          <p:cNvPr id="6" name="Content Placeholder 6">
            <a:extLst>
              <a:ext uri="{FF2B5EF4-FFF2-40B4-BE49-F238E27FC236}">
                <a16:creationId xmlns:a16="http://schemas.microsoft.com/office/drawing/2014/main" id="{D8D98590-CA64-4C7D-BF37-592048A0E74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42462" y="1143000"/>
            <a:ext cx="1421476" cy="4800600"/>
          </a:xfrm>
        </p:spPr>
      </p:pic>
    </p:spTree>
    <p:extLst>
      <p:ext uri="{BB962C8B-B14F-4D97-AF65-F5344CB8AC3E}">
        <p14:creationId xmlns:p14="http://schemas.microsoft.com/office/powerpoint/2010/main" val="7294307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US" dirty="0"/>
              <a:t>Elutriation</a:t>
            </a:r>
          </a:p>
          <a:p>
            <a:pPr lvl="1"/>
            <a:r>
              <a:rPr lang="en-US" dirty="0"/>
              <a:t>Used to remove unwanted materials and/or to remove larger size particles</a:t>
            </a:r>
          </a:p>
          <a:p>
            <a:pPr lvl="1"/>
            <a:r>
              <a:rPr lang="en-US" dirty="0"/>
              <a:t>Types</a:t>
            </a:r>
          </a:p>
          <a:p>
            <a:pPr lvl="2"/>
            <a:r>
              <a:rPr lang="en-US" dirty="0"/>
              <a:t>Vertical elutriator</a:t>
            </a:r>
          </a:p>
          <a:p>
            <a:pPr lvl="3"/>
            <a:r>
              <a:rPr lang="en-US" dirty="0"/>
              <a:t>e.g., cotton dust</a:t>
            </a:r>
          </a:p>
          <a:p>
            <a:pPr lvl="2"/>
            <a:r>
              <a:rPr lang="en-US" dirty="0"/>
              <a:t>Horizontal elutriator</a:t>
            </a:r>
          </a:p>
          <a:p>
            <a:pPr lvl="3"/>
            <a:r>
              <a:rPr lang="en-US" dirty="0"/>
              <a:t>e.g., mineral dust</a:t>
            </a:r>
          </a:p>
          <a:p>
            <a:endParaRPr lang="en-US" dirty="0"/>
          </a:p>
        </p:txBody>
      </p:sp>
      <p:sp>
        <p:nvSpPr>
          <p:cNvPr id="4" name="Title 3"/>
          <p:cNvSpPr>
            <a:spLocks noGrp="1"/>
          </p:cNvSpPr>
          <p:nvPr>
            <p:ph type="title"/>
          </p:nvPr>
        </p:nvSpPr>
        <p:spPr/>
        <p:txBody>
          <a:bodyPr/>
          <a:lstStyle/>
          <a:p>
            <a:r>
              <a:rPr lang="en-US" dirty="0"/>
              <a:t>Sampling for Particulates</a:t>
            </a:r>
          </a:p>
        </p:txBody>
      </p:sp>
      <p:sp>
        <p:nvSpPr>
          <p:cNvPr id="5" name="Content Placeholder 4"/>
          <p:cNvSpPr>
            <a:spLocks noGrp="1"/>
          </p:cNvSpPr>
          <p:nvPr>
            <p:ph sz="quarter" idx="11"/>
          </p:nvPr>
        </p:nvSpPr>
        <p:spPr/>
        <p:txBody>
          <a:bodyPr/>
          <a:lstStyle/>
          <a:p>
            <a:endParaRPr lang="en-US"/>
          </a:p>
        </p:txBody>
      </p:sp>
      <p:pic>
        <p:nvPicPr>
          <p:cNvPr id="6" name="Content Placeholder 5">
            <a:extLst>
              <a:ext uri="{FF2B5EF4-FFF2-40B4-BE49-F238E27FC236}">
                <a16:creationId xmlns:a16="http://schemas.microsoft.com/office/drawing/2014/main" id="{0703EDCF-2BB3-4903-BBF6-8BBD1316875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07671" y="1143000"/>
            <a:ext cx="2091058" cy="4800600"/>
          </a:xfrm>
        </p:spPr>
      </p:pic>
    </p:spTree>
    <p:extLst>
      <p:ext uri="{BB962C8B-B14F-4D97-AF65-F5344CB8AC3E}">
        <p14:creationId xmlns:p14="http://schemas.microsoft.com/office/powerpoint/2010/main" val="408438868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09600" y="1142999"/>
            <a:ext cx="4267200" cy="4800601"/>
          </a:xfrm>
        </p:spPr>
        <p:txBody>
          <a:bodyPr/>
          <a:lstStyle/>
          <a:p>
            <a:r>
              <a:rPr lang="en-US" dirty="0"/>
              <a:t>Centrifugal Collection</a:t>
            </a:r>
          </a:p>
          <a:p>
            <a:pPr lvl="1"/>
            <a:r>
              <a:rPr lang="en-US" dirty="0"/>
              <a:t>Used to determine the respirable fraction</a:t>
            </a:r>
          </a:p>
          <a:p>
            <a:pPr lvl="1"/>
            <a:r>
              <a:rPr lang="en-US" dirty="0"/>
              <a:t>Air stream enters the device and through centripetal force, eliminates particles larger than 10 microns.</a:t>
            </a:r>
          </a:p>
          <a:p>
            <a:pPr lvl="2"/>
            <a:r>
              <a:rPr lang="en-US" dirty="0"/>
              <a:t>Types</a:t>
            </a:r>
          </a:p>
          <a:p>
            <a:pPr lvl="3"/>
            <a:r>
              <a:rPr lang="en-US" dirty="0"/>
              <a:t>Aluminum</a:t>
            </a:r>
          </a:p>
          <a:p>
            <a:pPr lvl="3"/>
            <a:r>
              <a:rPr lang="en-US" dirty="0"/>
              <a:t>Nylon</a:t>
            </a:r>
          </a:p>
          <a:p>
            <a:pPr lvl="2"/>
            <a:r>
              <a:rPr lang="en-US" dirty="0"/>
              <a:t>Commonly used to collect</a:t>
            </a:r>
          </a:p>
          <a:p>
            <a:pPr lvl="3"/>
            <a:r>
              <a:rPr lang="en-US" dirty="0"/>
              <a:t>e.g., silica – [SiO</a:t>
            </a:r>
            <a:r>
              <a:rPr lang="en-US" baseline="-25000" dirty="0"/>
              <a:t>2</a:t>
            </a:r>
            <a:r>
              <a:rPr lang="en-US" dirty="0"/>
              <a:t>]</a:t>
            </a:r>
          </a:p>
          <a:p>
            <a:endParaRPr lang="en-US" dirty="0"/>
          </a:p>
        </p:txBody>
      </p:sp>
      <p:sp>
        <p:nvSpPr>
          <p:cNvPr id="4" name="Title 3"/>
          <p:cNvSpPr>
            <a:spLocks noGrp="1"/>
          </p:cNvSpPr>
          <p:nvPr>
            <p:ph type="title"/>
          </p:nvPr>
        </p:nvSpPr>
        <p:spPr/>
        <p:txBody>
          <a:bodyPr/>
          <a:lstStyle/>
          <a:p>
            <a:r>
              <a:rPr lang="en-US" dirty="0"/>
              <a:t>Sampling for Particulates</a:t>
            </a:r>
          </a:p>
        </p:txBody>
      </p:sp>
      <p:sp>
        <p:nvSpPr>
          <p:cNvPr id="9" name="Content Placeholder 8"/>
          <p:cNvSpPr>
            <a:spLocks noGrp="1"/>
          </p:cNvSpPr>
          <p:nvPr>
            <p:ph sz="quarter" idx="11"/>
          </p:nvPr>
        </p:nvSpPr>
        <p:spPr/>
        <p:txBody>
          <a:bodyPr/>
          <a:lstStyle/>
          <a:p>
            <a:endParaRPr lang="en-US"/>
          </a:p>
        </p:txBody>
      </p:sp>
      <p:pic>
        <p:nvPicPr>
          <p:cNvPr id="5" name="Content Placeholder 4">
            <a:extLst>
              <a:ext uri="{FF2B5EF4-FFF2-40B4-BE49-F238E27FC236}">
                <a16:creationId xmlns:a16="http://schemas.microsoft.com/office/drawing/2014/main" id="{6D57A1BC-D8BF-4D6E-A3CE-753D73F4AC2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62600" y="1295400"/>
            <a:ext cx="2231881" cy="4495800"/>
          </a:xfrm>
        </p:spPr>
      </p:pic>
    </p:spTree>
    <p:extLst>
      <p:ext uri="{BB962C8B-B14F-4D97-AF65-F5344CB8AC3E}">
        <p14:creationId xmlns:p14="http://schemas.microsoft.com/office/powerpoint/2010/main" val="150509761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09600" y="1142999"/>
            <a:ext cx="4114800" cy="4800601"/>
          </a:xfrm>
        </p:spPr>
        <p:txBody>
          <a:bodyPr/>
          <a:lstStyle/>
          <a:p>
            <a:r>
              <a:rPr lang="en-US" dirty="0"/>
              <a:t>Electrostatic Precipitation</a:t>
            </a:r>
          </a:p>
          <a:p>
            <a:pPr lvl="1"/>
            <a:r>
              <a:rPr lang="en-US" dirty="0"/>
              <a:t>High airflow, where particulates pass through a high-voltage electrical field</a:t>
            </a:r>
          </a:p>
          <a:p>
            <a:pPr lvl="2"/>
            <a:r>
              <a:rPr lang="en-US" dirty="0"/>
              <a:t>Particulates are attracted to the cylinder wall where they are collected</a:t>
            </a:r>
          </a:p>
          <a:p>
            <a:pPr lvl="1"/>
            <a:r>
              <a:rPr lang="en-US" dirty="0"/>
              <a:t>Commonly used to collect</a:t>
            </a:r>
          </a:p>
          <a:p>
            <a:pPr lvl="2"/>
            <a:r>
              <a:rPr lang="en-US" dirty="0"/>
              <a:t>e.g., nanoparticles, metal fumes</a:t>
            </a:r>
          </a:p>
          <a:p>
            <a:pPr lvl="1"/>
            <a:endParaRPr lang="en-US" dirty="0"/>
          </a:p>
          <a:p>
            <a:endParaRPr lang="en-US" dirty="0"/>
          </a:p>
        </p:txBody>
      </p:sp>
      <p:sp>
        <p:nvSpPr>
          <p:cNvPr id="4" name="Title 3"/>
          <p:cNvSpPr>
            <a:spLocks noGrp="1"/>
          </p:cNvSpPr>
          <p:nvPr>
            <p:ph type="title"/>
          </p:nvPr>
        </p:nvSpPr>
        <p:spPr/>
        <p:txBody>
          <a:bodyPr/>
          <a:lstStyle/>
          <a:p>
            <a:r>
              <a:rPr lang="en-US" dirty="0"/>
              <a:t>Sampling for Particulates</a:t>
            </a:r>
          </a:p>
        </p:txBody>
      </p:sp>
      <p:sp>
        <p:nvSpPr>
          <p:cNvPr id="5" name="Content Placeholder 4"/>
          <p:cNvSpPr>
            <a:spLocks noGrp="1"/>
          </p:cNvSpPr>
          <p:nvPr>
            <p:ph sz="quarter" idx="11"/>
          </p:nvPr>
        </p:nvSpPr>
        <p:spPr/>
        <p:txBody>
          <a:bodyPr/>
          <a:lstStyle/>
          <a:p>
            <a:endParaRPr lang="en-US"/>
          </a:p>
        </p:txBody>
      </p:sp>
      <p:sp>
        <p:nvSpPr>
          <p:cNvPr id="7" name="Content Placeholder 6">
            <a:extLst>
              <a:ext uri="{FF2B5EF4-FFF2-40B4-BE49-F238E27FC236}">
                <a16:creationId xmlns:a16="http://schemas.microsoft.com/office/drawing/2014/main" id="{8FDB5EF1-6D33-4B97-8FE9-AA2542752B4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4627371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u="sng" dirty="0"/>
              <a:t>Condition</a:t>
            </a:r>
          </a:p>
          <a:p>
            <a:pPr marL="0" indent="0">
              <a:buNone/>
            </a:pPr>
            <a:endParaRPr lang="en-US" sz="800" u="sng" dirty="0"/>
          </a:p>
          <a:p>
            <a:r>
              <a:rPr lang="en-US" dirty="0"/>
              <a:t>Thermal</a:t>
            </a:r>
          </a:p>
          <a:p>
            <a:pPr lvl="1"/>
            <a:r>
              <a:rPr lang="en-US" dirty="0"/>
              <a:t>Hot</a:t>
            </a:r>
          </a:p>
          <a:p>
            <a:pPr lvl="1"/>
            <a:r>
              <a:rPr lang="en-US" dirty="0"/>
              <a:t>Cold</a:t>
            </a:r>
          </a:p>
          <a:p>
            <a:pPr lvl="1"/>
            <a:endParaRPr lang="en-US" sz="800" dirty="0"/>
          </a:p>
          <a:p>
            <a:r>
              <a:rPr lang="en-US" dirty="0"/>
              <a:t>Ergonomic</a:t>
            </a:r>
          </a:p>
          <a:p>
            <a:pPr lvl="1"/>
            <a:r>
              <a:rPr lang="en-US" dirty="0"/>
              <a:t>Vibration</a:t>
            </a:r>
          </a:p>
          <a:p>
            <a:pPr lvl="1"/>
            <a:r>
              <a:rPr lang="en-US" dirty="0"/>
              <a:t>Repetitive tasks</a:t>
            </a:r>
          </a:p>
          <a:p>
            <a:pPr lvl="1"/>
            <a:endParaRPr lang="en-US" sz="800" dirty="0"/>
          </a:p>
          <a:p>
            <a:r>
              <a:rPr lang="en-US" dirty="0"/>
              <a:t>Noise</a:t>
            </a:r>
          </a:p>
          <a:p>
            <a:pPr lvl="1"/>
            <a:r>
              <a:rPr lang="en-US" dirty="0"/>
              <a:t>Continuous</a:t>
            </a:r>
          </a:p>
          <a:p>
            <a:pPr lvl="1"/>
            <a:endParaRPr lang="en-US" sz="800" dirty="0"/>
          </a:p>
          <a:p>
            <a:pPr lvl="1"/>
            <a:endParaRPr lang="en-US" dirty="0"/>
          </a:p>
          <a:p>
            <a:endParaRPr lang="en-US" dirty="0"/>
          </a:p>
        </p:txBody>
      </p:sp>
      <p:sp>
        <p:nvSpPr>
          <p:cNvPr id="3" name="Content Placeholder 2"/>
          <p:cNvSpPr>
            <a:spLocks noGrp="1"/>
          </p:cNvSpPr>
          <p:nvPr>
            <p:ph sz="quarter" idx="10"/>
          </p:nvPr>
        </p:nvSpPr>
        <p:spPr/>
        <p:txBody>
          <a:bodyPr/>
          <a:lstStyle/>
          <a:p>
            <a:pPr marL="0" indent="0">
              <a:buNone/>
            </a:pPr>
            <a:r>
              <a:rPr lang="en-US" u="sng" dirty="0"/>
              <a:t>Contaminant</a:t>
            </a:r>
          </a:p>
          <a:p>
            <a:pPr marL="0" indent="0">
              <a:buNone/>
            </a:pPr>
            <a:endParaRPr lang="en-US" sz="800" u="sng" dirty="0"/>
          </a:p>
          <a:p>
            <a:r>
              <a:rPr lang="en-US" dirty="0"/>
              <a:t>Chemical</a:t>
            </a:r>
          </a:p>
          <a:p>
            <a:pPr lvl="1"/>
            <a:r>
              <a:rPr lang="en-US" dirty="0"/>
              <a:t>CO</a:t>
            </a:r>
          </a:p>
          <a:p>
            <a:endParaRPr lang="en-US" sz="800" dirty="0"/>
          </a:p>
          <a:p>
            <a:r>
              <a:rPr lang="en-US" dirty="0"/>
              <a:t>Biological</a:t>
            </a:r>
          </a:p>
          <a:p>
            <a:pPr lvl="1"/>
            <a:r>
              <a:rPr lang="en-US" dirty="0"/>
              <a:t>Mold</a:t>
            </a:r>
          </a:p>
          <a:p>
            <a:endParaRPr lang="en-US" sz="800" dirty="0"/>
          </a:p>
          <a:p>
            <a:r>
              <a:rPr lang="en-US" dirty="0"/>
              <a:t>Radiation</a:t>
            </a:r>
          </a:p>
          <a:p>
            <a:pPr lvl="1"/>
            <a:r>
              <a:rPr lang="en-US" dirty="0"/>
              <a:t>Ionizing</a:t>
            </a:r>
          </a:p>
          <a:p>
            <a:pPr lvl="1"/>
            <a:r>
              <a:rPr lang="en-US" dirty="0"/>
              <a:t>Non-ionizing</a:t>
            </a:r>
          </a:p>
          <a:p>
            <a:pPr lvl="1"/>
            <a:endParaRPr lang="en-US" sz="800" dirty="0"/>
          </a:p>
          <a:p>
            <a:r>
              <a:rPr lang="en-US" dirty="0"/>
              <a:t>Reactive (explosive)</a:t>
            </a:r>
          </a:p>
          <a:p>
            <a:pPr lvl="1"/>
            <a:r>
              <a:rPr lang="en-US" dirty="0"/>
              <a:t>Combustible dust</a:t>
            </a:r>
          </a:p>
          <a:p>
            <a:pPr lvl="1"/>
            <a:endParaRPr lang="en-US" sz="800" dirty="0"/>
          </a:p>
        </p:txBody>
      </p:sp>
      <p:sp>
        <p:nvSpPr>
          <p:cNvPr id="4" name="Title 3"/>
          <p:cNvSpPr>
            <a:spLocks noGrp="1"/>
          </p:cNvSpPr>
          <p:nvPr>
            <p:ph type="title"/>
          </p:nvPr>
        </p:nvSpPr>
        <p:spPr>
          <a:xfrm>
            <a:off x="609600" y="457200"/>
            <a:ext cx="7924800" cy="553998"/>
          </a:xfrm>
        </p:spPr>
        <p:txBody>
          <a:bodyPr/>
          <a:lstStyle/>
          <a:p>
            <a:r>
              <a:rPr lang="en-US" dirty="0"/>
              <a:t>Hazard Categories for IHs</a:t>
            </a:r>
          </a:p>
        </p:txBody>
      </p:sp>
    </p:spTree>
    <p:extLst>
      <p:ext uri="{BB962C8B-B14F-4D97-AF65-F5344CB8AC3E}">
        <p14:creationId xmlns:p14="http://schemas.microsoft.com/office/powerpoint/2010/main" val="228210330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for Particulates</a:t>
            </a:r>
          </a:p>
        </p:txBody>
      </p:sp>
      <p:sp>
        <p:nvSpPr>
          <p:cNvPr id="3" name="Content Placeholder 2"/>
          <p:cNvSpPr>
            <a:spLocks noGrp="1"/>
          </p:cNvSpPr>
          <p:nvPr>
            <p:ph idx="1"/>
          </p:nvPr>
        </p:nvSpPr>
        <p:spPr/>
        <p:txBody>
          <a:bodyPr/>
          <a:lstStyle/>
          <a:p>
            <a:r>
              <a:rPr lang="en-US" dirty="0"/>
              <a:t>Direct-Reading Instruments</a:t>
            </a:r>
          </a:p>
          <a:p>
            <a:pPr lvl="1"/>
            <a:r>
              <a:rPr lang="en-US" dirty="0"/>
              <a:t>Typically used to rapidly detect</a:t>
            </a:r>
          </a:p>
          <a:p>
            <a:pPr lvl="2"/>
            <a:r>
              <a:rPr lang="en-US" dirty="0"/>
              <a:t>Particulate size distribution</a:t>
            </a:r>
          </a:p>
          <a:p>
            <a:pPr lvl="3"/>
            <a:r>
              <a:rPr lang="en-US" dirty="0"/>
              <a:t>Respirable dust</a:t>
            </a:r>
          </a:p>
          <a:p>
            <a:pPr lvl="3"/>
            <a:r>
              <a:rPr lang="en-US" dirty="0"/>
              <a:t>Total dust</a:t>
            </a:r>
          </a:p>
          <a:p>
            <a:pPr lvl="2"/>
            <a:r>
              <a:rPr lang="en-US" dirty="0"/>
              <a:t>Results are non-specific</a:t>
            </a:r>
          </a:p>
          <a:p>
            <a:pPr lvl="2"/>
            <a:endParaRPr lang="en-US" dirty="0"/>
          </a:p>
        </p:txBody>
      </p:sp>
      <p:pic>
        <p:nvPicPr>
          <p:cNvPr id="6" name="Picture 5">
            <a:extLst>
              <a:ext uri="{FF2B5EF4-FFF2-40B4-BE49-F238E27FC236}">
                <a16:creationId xmlns:a16="http://schemas.microsoft.com/office/drawing/2014/main" id="{535CEECC-14A8-46B7-93A2-2959141FF1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1185080"/>
            <a:ext cx="1905000" cy="4738981"/>
          </a:xfrm>
          <a:prstGeom prst="rect">
            <a:avLst/>
          </a:prstGeom>
        </p:spPr>
      </p:pic>
    </p:spTree>
    <p:extLst>
      <p:ext uri="{BB962C8B-B14F-4D97-AF65-F5344CB8AC3E}">
        <p14:creationId xmlns:p14="http://schemas.microsoft.com/office/powerpoint/2010/main" val="181159460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for Noise</a:t>
            </a:r>
          </a:p>
        </p:txBody>
      </p:sp>
      <p:sp>
        <p:nvSpPr>
          <p:cNvPr id="3" name="Content Placeholder 2"/>
          <p:cNvSpPr>
            <a:spLocks noGrp="1"/>
          </p:cNvSpPr>
          <p:nvPr>
            <p:ph idx="1"/>
          </p:nvPr>
        </p:nvSpPr>
        <p:spPr/>
        <p:txBody>
          <a:bodyPr/>
          <a:lstStyle/>
          <a:p>
            <a:r>
              <a:rPr lang="en-US" dirty="0"/>
              <a:t>Grab / Spot Sampling</a:t>
            </a:r>
          </a:p>
          <a:p>
            <a:pPr lvl="1"/>
            <a:r>
              <a:rPr lang="en-US" dirty="0"/>
              <a:t>Sound level meters (SLMs)</a:t>
            </a:r>
          </a:p>
          <a:p>
            <a:pPr lvl="1"/>
            <a:r>
              <a:rPr lang="en-US" dirty="0"/>
              <a:t>Octave Band Analyzer (OBA)</a:t>
            </a:r>
          </a:p>
          <a:p>
            <a:r>
              <a:rPr lang="en-US" dirty="0"/>
              <a:t>Integrated Sampling</a:t>
            </a:r>
          </a:p>
          <a:p>
            <a:pPr lvl="1"/>
            <a:r>
              <a:rPr lang="en-US" dirty="0"/>
              <a:t>Noise Dosimeters </a:t>
            </a:r>
          </a:p>
          <a:p>
            <a:endParaRPr lang="en-US" dirty="0"/>
          </a:p>
        </p:txBody>
      </p:sp>
      <p:pic>
        <p:nvPicPr>
          <p:cNvPr id="10" name="Picture 9">
            <a:extLst>
              <a:ext uri="{FF2B5EF4-FFF2-40B4-BE49-F238E27FC236}">
                <a16:creationId xmlns:a16="http://schemas.microsoft.com/office/drawing/2014/main" id="{B652833E-F022-4BA5-A699-AB88045D63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3049479"/>
            <a:ext cx="4116997" cy="2771298"/>
          </a:xfrm>
          <a:prstGeom prst="rect">
            <a:avLst/>
          </a:prstGeom>
        </p:spPr>
      </p:pic>
    </p:spTree>
    <p:extLst>
      <p:ext uri="{BB962C8B-B14F-4D97-AF65-F5344CB8AC3E}">
        <p14:creationId xmlns:p14="http://schemas.microsoft.com/office/powerpoint/2010/main" val="19427118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for Noise</a:t>
            </a:r>
          </a:p>
        </p:txBody>
      </p:sp>
      <p:sp>
        <p:nvSpPr>
          <p:cNvPr id="3" name="Content Placeholder 2"/>
          <p:cNvSpPr>
            <a:spLocks noGrp="1"/>
          </p:cNvSpPr>
          <p:nvPr>
            <p:ph idx="1"/>
          </p:nvPr>
        </p:nvSpPr>
        <p:spPr/>
        <p:txBody>
          <a:bodyPr/>
          <a:lstStyle/>
          <a:p>
            <a:r>
              <a:rPr lang="en-US" dirty="0"/>
              <a:t>Sound level meters (SLM)</a:t>
            </a:r>
          </a:p>
          <a:p>
            <a:pPr lvl="1"/>
            <a:r>
              <a:rPr lang="en-US" dirty="0"/>
              <a:t>Microphones change energy from sound waves to mechanical energy</a:t>
            </a:r>
          </a:p>
          <a:p>
            <a:pPr lvl="2"/>
            <a:r>
              <a:rPr lang="en-US" dirty="0"/>
              <a:t>Types of Microphones</a:t>
            </a:r>
          </a:p>
          <a:p>
            <a:pPr lvl="3"/>
            <a:r>
              <a:rPr lang="en-US" dirty="0"/>
              <a:t>Dynamic: </a:t>
            </a:r>
            <a:r>
              <a:rPr lang="en-US" dirty="0" err="1"/>
              <a:t>mylar</a:t>
            </a:r>
            <a:r>
              <a:rPr lang="en-US" dirty="0"/>
              <a:t>; vibrates with sound</a:t>
            </a:r>
          </a:p>
          <a:p>
            <a:pPr lvl="3"/>
            <a:r>
              <a:rPr lang="en-US" dirty="0"/>
              <a:t>Ceramic: crystals; distorted by sound; sends out piezoelectric signal.</a:t>
            </a:r>
          </a:p>
          <a:p>
            <a:pPr lvl="3"/>
            <a:r>
              <a:rPr lang="en-US" dirty="0"/>
              <a:t>Condenser: capacitor; measures voltage difference across gap (best type)</a:t>
            </a:r>
          </a:p>
          <a:p>
            <a:pPr lvl="4"/>
            <a:r>
              <a:rPr lang="en-US" sz="2000" dirty="0"/>
              <a:t>Type II</a:t>
            </a:r>
          </a:p>
          <a:p>
            <a:pPr lvl="5"/>
            <a:r>
              <a:rPr lang="en-US" sz="2000" dirty="0"/>
              <a:t>Intended for general field use</a:t>
            </a:r>
          </a:p>
          <a:p>
            <a:pPr lvl="5"/>
            <a:r>
              <a:rPr lang="en-US" sz="2000" dirty="0"/>
              <a:t>Typically ± 2 dB </a:t>
            </a:r>
          </a:p>
          <a:p>
            <a:pPr lvl="4"/>
            <a:endParaRPr lang="en-US" dirty="0"/>
          </a:p>
          <a:p>
            <a:pPr lvl="3"/>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136293889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E220D46-AF8F-4954-8E47-5EC08A6B1E82}"/>
              </a:ext>
            </a:extLst>
          </p:cNvPr>
          <p:cNvSpPr>
            <a:spLocks noGrp="1"/>
          </p:cNvSpPr>
          <p:nvPr>
            <p:ph sz="quarter" idx="10"/>
          </p:nvPr>
        </p:nvSpPr>
        <p:spPr>
          <a:xfrm>
            <a:off x="609600" y="1142999"/>
            <a:ext cx="5105400" cy="4800601"/>
          </a:xfrm>
        </p:spPr>
        <p:txBody>
          <a:bodyPr/>
          <a:lstStyle/>
          <a:p>
            <a:r>
              <a:rPr lang="en-US" dirty="0"/>
              <a:t>Sound level meters </a:t>
            </a:r>
          </a:p>
          <a:p>
            <a:pPr lvl="1"/>
            <a:r>
              <a:rPr lang="en-US" dirty="0"/>
              <a:t>Measures</a:t>
            </a:r>
          </a:p>
          <a:p>
            <a:pPr lvl="2"/>
            <a:r>
              <a:rPr lang="en-US" dirty="0"/>
              <a:t>Slow</a:t>
            </a:r>
          </a:p>
          <a:p>
            <a:pPr lvl="3"/>
            <a:r>
              <a:rPr lang="en-US" dirty="0"/>
              <a:t>Averages the response out so the SLM can be read more easily</a:t>
            </a:r>
          </a:p>
          <a:p>
            <a:pPr lvl="2"/>
            <a:r>
              <a:rPr lang="en-US" dirty="0"/>
              <a:t>Fast</a:t>
            </a:r>
          </a:p>
          <a:p>
            <a:pPr lvl="3"/>
            <a:r>
              <a:rPr lang="en-US" dirty="0"/>
              <a:t>Used for intermittent noise (i.e., allows you to measure peaks)</a:t>
            </a:r>
          </a:p>
          <a:p>
            <a:pPr lvl="2"/>
            <a:r>
              <a:rPr lang="en-US" dirty="0"/>
              <a:t>Impact</a:t>
            </a:r>
          </a:p>
          <a:p>
            <a:pPr lvl="3"/>
            <a:r>
              <a:rPr lang="en-US" dirty="0"/>
              <a:t>Transient acoustical event less than half second in duration separated by greater than one second between peaks</a:t>
            </a:r>
          </a:p>
          <a:p>
            <a:endParaRPr lang="en-US" dirty="0"/>
          </a:p>
        </p:txBody>
      </p:sp>
      <p:sp>
        <p:nvSpPr>
          <p:cNvPr id="2" name="Title 1"/>
          <p:cNvSpPr>
            <a:spLocks noGrp="1"/>
          </p:cNvSpPr>
          <p:nvPr>
            <p:ph type="title"/>
          </p:nvPr>
        </p:nvSpPr>
        <p:spPr/>
        <p:txBody>
          <a:bodyPr/>
          <a:lstStyle/>
          <a:p>
            <a:r>
              <a:rPr lang="en-US" dirty="0"/>
              <a:t>Sampling for Noise</a:t>
            </a:r>
          </a:p>
        </p:txBody>
      </p:sp>
      <p:sp>
        <p:nvSpPr>
          <p:cNvPr id="9" name="Content Placeholder 8">
            <a:extLst>
              <a:ext uri="{FF2B5EF4-FFF2-40B4-BE49-F238E27FC236}">
                <a16:creationId xmlns:a16="http://schemas.microsoft.com/office/drawing/2014/main" id="{B286ED4E-1AE4-4C4D-9014-EE789085AD99}"/>
              </a:ext>
            </a:extLst>
          </p:cNvPr>
          <p:cNvSpPr>
            <a:spLocks noGrp="1"/>
          </p:cNvSpPr>
          <p:nvPr>
            <p:ph sz="quarter" idx="11"/>
          </p:nvPr>
        </p:nvSpPr>
        <p:spPr/>
        <p:txBody>
          <a:bodyPr/>
          <a:lstStyle/>
          <a:p>
            <a:endParaRPr lang="en-US"/>
          </a:p>
        </p:txBody>
      </p:sp>
      <p:pic>
        <p:nvPicPr>
          <p:cNvPr id="6" name="Content Placeholder 5">
            <a:extLst>
              <a:ext uri="{FF2B5EF4-FFF2-40B4-BE49-F238E27FC236}">
                <a16:creationId xmlns:a16="http://schemas.microsoft.com/office/drawing/2014/main" id="{DA24D2BD-7DA4-4F06-BE3E-532C6EAD8D3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0" y="1158875"/>
            <a:ext cx="1818241" cy="4800600"/>
          </a:xfrm>
        </p:spPr>
      </p:pic>
    </p:spTree>
    <p:extLst>
      <p:ext uri="{BB962C8B-B14F-4D97-AF65-F5344CB8AC3E}">
        <p14:creationId xmlns:p14="http://schemas.microsoft.com/office/powerpoint/2010/main" val="96666740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p:txBody>
          <a:bodyPr/>
          <a:lstStyle/>
          <a:p>
            <a:r>
              <a:rPr lang="en-US" dirty="0"/>
              <a:t>Octave Band Analyzer</a:t>
            </a:r>
          </a:p>
          <a:p>
            <a:pPr lvl="1"/>
            <a:r>
              <a:rPr lang="en-US" dirty="0"/>
              <a:t>Provides frequency analysis</a:t>
            </a:r>
          </a:p>
          <a:p>
            <a:pPr lvl="2"/>
            <a:r>
              <a:rPr lang="en-US" dirty="0"/>
              <a:t>Useful to select the proper controls to reduce dB</a:t>
            </a:r>
          </a:p>
          <a:p>
            <a:endParaRPr lang="en-US" dirty="0"/>
          </a:p>
        </p:txBody>
      </p:sp>
      <p:sp>
        <p:nvSpPr>
          <p:cNvPr id="2" name="Title 1"/>
          <p:cNvSpPr>
            <a:spLocks noGrp="1"/>
          </p:cNvSpPr>
          <p:nvPr>
            <p:ph type="title"/>
          </p:nvPr>
        </p:nvSpPr>
        <p:spPr/>
        <p:txBody>
          <a:bodyPr/>
          <a:lstStyle/>
          <a:p>
            <a:r>
              <a:rPr lang="en-US" dirty="0"/>
              <a:t>Sampling for Noise</a:t>
            </a:r>
          </a:p>
        </p:txBody>
      </p:sp>
      <p:sp>
        <p:nvSpPr>
          <p:cNvPr id="6" name="Content Placeholder 5"/>
          <p:cNvSpPr>
            <a:spLocks noGrp="1"/>
          </p:cNvSpPr>
          <p:nvPr>
            <p:ph sz="quarter" idx="11"/>
          </p:nvPr>
        </p:nvSpPr>
        <p:spPr/>
        <p:txBody>
          <a:bodyPr/>
          <a:lstStyle/>
          <a:p>
            <a:endParaRPr lang="en-US"/>
          </a:p>
        </p:txBody>
      </p:sp>
      <p:sp>
        <p:nvSpPr>
          <p:cNvPr id="4" name="Content Placeholder 3">
            <a:extLst>
              <a:ext uri="{FF2B5EF4-FFF2-40B4-BE49-F238E27FC236}">
                <a16:creationId xmlns:a16="http://schemas.microsoft.com/office/drawing/2014/main" id="{21EC32AC-F6A9-44EF-8745-DC1775F0DB0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0999251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for Noise</a:t>
            </a:r>
          </a:p>
        </p:txBody>
      </p:sp>
      <p:sp>
        <p:nvSpPr>
          <p:cNvPr id="3" name="Content Placeholder 2"/>
          <p:cNvSpPr>
            <a:spLocks noGrp="1"/>
          </p:cNvSpPr>
          <p:nvPr>
            <p:ph idx="1"/>
          </p:nvPr>
        </p:nvSpPr>
        <p:spPr/>
        <p:txBody>
          <a:bodyPr/>
          <a:lstStyle/>
          <a:p>
            <a:r>
              <a:rPr lang="en-US" dirty="0"/>
              <a:t>Noise Dosimeters</a:t>
            </a:r>
          </a:p>
          <a:p>
            <a:pPr lvl="1"/>
            <a:r>
              <a:rPr lang="en-US" dirty="0"/>
              <a:t>Measures noise levels and compares them to the 8-hour PEL and AL</a:t>
            </a:r>
          </a:p>
          <a:p>
            <a:pPr lvl="1"/>
            <a:r>
              <a:rPr lang="en-US" dirty="0"/>
              <a:t>Read-out expressed as dose percentage.</a:t>
            </a:r>
          </a:p>
          <a:p>
            <a:pPr lvl="1"/>
            <a:r>
              <a:rPr lang="en-US" dirty="0"/>
              <a:t>Settings used to determine dose percentage</a:t>
            </a:r>
          </a:p>
          <a:p>
            <a:pPr lvl="2"/>
            <a:r>
              <a:rPr lang="en-US" dirty="0"/>
              <a:t>Criterion level – compared level (90 dB and 80 dB), read-out will be expressed as a percentage</a:t>
            </a:r>
          </a:p>
          <a:p>
            <a:pPr lvl="2"/>
            <a:r>
              <a:rPr lang="en-US" dirty="0"/>
              <a:t>Threshold level – level below which noise will not be registered by the meter</a:t>
            </a:r>
          </a:p>
          <a:p>
            <a:pPr lvl="2"/>
            <a:r>
              <a:rPr lang="en-US" dirty="0"/>
              <a:t>Exchange rate – amount of increase in sound pressure level that reduces the exposure time in half (e.g., OSHA uses 5 dB)</a:t>
            </a:r>
          </a:p>
          <a:p>
            <a:pPr lvl="2"/>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178661189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609600" y="1142999"/>
            <a:ext cx="4038600" cy="4800601"/>
          </a:xfrm>
        </p:spPr>
        <p:txBody>
          <a:bodyPr/>
          <a:lstStyle/>
          <a:p>
            <a:r>
              <a:rPr lang="en-US" dirty="0"/>
              <a:t>Grab / Spot Sampling</a:t>
            </a:r>
          </a:p>
          <a:p>
            <a:endParaRPr lang="en-US" sz="800" dirty="0"/>
          </a:p>
          <a:p>
            <a:pPr lvl="1"/>
            <a:r>
              <a:rPr lang="en-US" dirty="0"/>
              <a:t>Thermometers (temperature)</a:t>
            </a:r>
          </a:p>
          <a:p>
            <a:pPr lvl="1"/>
            <a:endParaRPr lang="en-US" sz="800" dirty="0"/>
          </a:p>
          <a:p>
            <a:pPr lvl="1"/>
            <a:r>
              <a:rPr lang="en-US" dirty="0"/>
              <a:t>Anemometers (air flow)</a:t>
            </a:r>
          </a:p>
          <a:p>
            <a:pPr lvl="1"/>
            <a:endParaRPr lang="en-US" sz="800" dirty="0"/>
          </a:p>
          <a:p>
            <a:pPr lvl="1"/>
            <a:r>
              <a:rPr lang="en-US" dirty="0" err="1"/>
              <a:t>Psychrometry</a:t>
            </a:r>
            <a:r>
              <a:rPr lang="en-US" dirty="0"/>
              <a:t> (humidity)</a:t>
            </a:r>
          </a:p>
          <a:p>
            <a:pPr lvl="1"/>
            <a:endParaRPr lang="en-US" sz="800" dirty="0"/>
          </a:p>
          <a:p>
            <a:pPr lvl="1"/>
            <a:r>
              <a:rPr lang="en-US" dirty="0"/>
              <a:t>Wet-bulb, Globe, Thermometer (WBGT)</a:t>
            </a:r>
          </a:p>
          <a:p>
            <a:endParaRPr lang="en-US" dirty="0"/>
          </a:p>
        </p:txBody>
      </p:sp>
      <p:sp>
        <p:nvSpPr>
          <p:cNvPr id="2" name="Title 1"/>
          <p:cNvSpPr>
            <a:spLocks noGrp="1"/>
          </p:cNvSpPr>
          <p:nvPr>
            <p:ph type="title"/>
          </p:nvPr>
        </p:nvSpPr>
        <p:spPr/>
        <p:txBody>
          <a:bodyPr/>
          <a:lstStyle/>
          <a:p>
            <a:r>
              <a:rPr lang="en-US" dirty="0"/>
              <a:t>Sampling for Heat</a:t>
            </a:r>
          </a:p>
        </p:txBody>
      </p:sp>
      <p:sp>
        <p:nvSpPr>
          <p:cNvPr id="6" name="Content Placeholder 5"/>
          <p:cNvSpPr>
            <a:spLocks noGrp="1"/>
          </p:cNvSpPr>
          <p:nvPr>
            <p:ph sz="quarter" idx="11"/>
          </p:nvPr>
        </p:nvSpPr>
        <p:spPr/>
        <p:txBody>
          <a:bodyPr/>
          <a:lstStyle/>
          <a:p>
            <a:endParaRPr lang="en-US"/>
          </a:p>
        </p:txBody>
      </p:sp>
      <p:pic>
        <p:nvPicPr>
          <p:cNvPr id="7" name="Content Placeholder 6">
            <a:extLst>
              <a:ext uri="{FF2B5EF4-FFF2-40B4-BE49-F238E27FC236}">
                <a16:creationId xmlns:a16="http://schemas.microsoft.com/office/drawing/2014/main" id="{CBC062B8-97DF-42D3-9692-98F94FBE4BC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52975" y="1143000"/>
            <a:ext cx="3600450" cy="4800600"/>
          </a:xfrm>
        </p:spPr>
      </p:pic>
    </p:spTree>
    <p:extLst>
      <p:ext uri="{BB962C8B-B14F-4D97-AF65-F5344CB8AC3E}">
        <p14:creationId xmlns:p14="http://schemas.microsoft.com/office/powerpoint/2010/main" val="238896357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609600" y="1142999"/>
            <a:ext cx="4343400" cy="4800601"/>
          </a:xfrm>
        </p:spPr>
        <p:txBody>
          <a:bodyPr/>
          <a:lstStyle/>
          <a:p>
            <a:r>
              <a:rPr lang="en-US" dirty="0"/>
              <a:t>Grab / Spot Sampling</a:t>
            </a:r>
          </a:p>
          <a:p>
            <a:pPr lvl="1"/>
            <a:r>
              <a:rPr lang="en-US" dirty="0"/>
              <a:t>Camera</a:t>
            </a:r>
          </a:p>
          <a:p>
            <a:pPr lvl="2"/>
            <a:r>
              <a:rPr lang="en-US" dirty="0"/>
              <a:t>Photographs</a:t>
            </a:r>
          </a:p>
          <a:p>
            <a:pPr lvl="2"/>
            <a:r>
              <a:rPr lang="en-US" dirty="0"/>
              <a:t>Movies</a:t>
            </a:r>
          </a:p>
          <a:p>
            <a:pPr lvl="1"/>
            <a:r>
              <a:rPr lang="en-US" dirty="0"/>
              <a:t>Spot watch</a:t>
            </a:r>
          </a:p>
          <a:p>
            <a:pPr lvl="1"/>
            <a:r>
              <a:rPr lang="en-US" dirty="0"/>
              <a:t>Scale</a:t>
            </a:r>
          </a:p>
          <a:p>
            <a:endParaRPr lang="en-US" dirty="0"/>
          </a:p>
        </p:txBody>
      </p:sp>
      <p:sp>
        <p:nvSpPr>
          <p:cNvPr id="2" name="Title 1"/>
          <p:cNvSpPr>
            <a:spLocks noGrp="1"/>
          </p:cNvSpPr>
          <p:nvPr>
            <p:ph type="title"/>
          </p:nvPr>
        </p:nvSpPr>
        <p:spPr/>
        <p:txBody>
          <a:bodyPr/>
          <a:lstStyle/>
          <a:p>
            <a:r>
              <a:rPr lang="en-US" dirty="0"/>
              <a:t>Sampling for Ergo</a:t>
            </a:r>
          </a:p>
        </p:txBody>
      </p:sp>
      <p:sp>
        <p:nvSpPr>
          <p:cNvPr id="6" name="Content Placeholder 5"/>
          <p:cNvSpPr>
            <a:spLocks noGrp="1"/>
          </p:cNvSpPr>
          <p:nvPr>
            <p:ph sz="quarter" idx="11"/>
          </p:nvPr>
        </p:nvSpPr>
        <p:spPr/>
        <p:txBody>
          <a:bodyPr/>
          <a:lstStyle/>
          <a:p>
            <a:endParaRPr lang="en-US"/>
          </a:p>
        </p:txBody>
      </p:sp>
      <p:sp>
        <p:nvSpPr>
          <p:cNvPr id="4" name="Content Placeholder 3">
            <a:extLst>
              <a:ext uri="{FF2B5EF4-FFF2-40B4-BE49-F238E27FC236}">
                <a16:creationId xmlns:a16="http://schemas.microsoft.com/office/drawing/2014/main" id="{308C2111-D6B5-4B77-A551-C66E539A263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6152493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609600" y="1142999"/>
            <a:ext cx="4191000" cy="4800601"/>
          </a:xfrm>
        </p:spPr>
        <p:txBody>
          <a:bodyPr/>
          <a:lstStyle/>
          <a:p>
            <a:r>
              <a:rPr lang="en-US" dirty="0"/>
              <a:t>Grab / Spot Sampling</a:t>
            </a:r>
          </a:p>
          <a:p>
            <a:pPr lvl="1"/>
            <a:r>
              <a:rPr lang="en-US" dirty="0"/>
              <a:t>Accelerometers</a:t>
            </a:r>
          </a:p>
          <a:p>
            <a:pPr lvl="2"/>
            <a:r>
              <a:rPr lang="en-US" dirty="0"/>
              <a:t>Common systems use a vibration transducer which transforms the mechanical motion into an electrical signal.  </a:t>
            </a:r>
          </a:p>
          <a:p>
            <a:endParaRPr lang="en-US" dirty="0"/>
          </a:p>
        </p:txBody>
      </p:sp>
      <p:sp>
        <p:nvSpPr>
          <p:cNvPr id="2" name="Title 1"/>
          <p:cNvSpPr>
            <a:spLocks noGrp="1"/>
          </p:cNvSpPr>
          <p:nvPr>
            <p:ph type="title"/>
          </p:nvPr>
        </p:nvSpPr>
        <p:spPr/>
        <p:txBody>
          <a:bodyPr/>
          <a:lstStyle/>
          <a:p>
            <a:r>
              <a:rPr lang="en-US" dirty="0"/>
              <a:t>Sampling for Ergo - Vibration</a:t>
            </a:r>
          </a:p>
        </p:txBody>
      </p:sp>
      <p:sp>
        <p:nvSpPr>
          <p:cNvPr id="6" name="Content Placeholder 5"/>
          <p:cNvSpPr>
            <a:spLocks noGrp="1"/>
          </p:cNvSpPr>
          <p:nvPr>
            <p:ph sz="quarter" idx="11"/>
          </p:nvPr>
        </p:nvSpPr>
        <p:spPr/>
        <p:txBody>
          <a:bodyPr/>
          <a:lstStyle/>
          <a:p>
            <a:endParaRPr lang="en-US"/>
          </a:p>
        </p:txBody>
      </p:sp>
      <p:sp>
        <p:nvSpPr>
          <p:cNvPr id="4" name="Content Placeholder 3">
            <a:extLst>
              <a:ext uri="{FF2B5EF4-FFF2-40B4-BE49-F238E27FC236}">
                <a16:creationId xmlns:a16="http://schemas.microsoft.com/office/drawing/2014/main" id="{573E23AA-6092-484E-B831-BA8B3EBEDC5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8629587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Radiation</a:t>
            </a:r>
          </a:p>
        </p:txBody>
      </p:sp>
      <p:sp>
        <p:nvSpPr>
          <p:cNvPr id="3" name="Content Placeholder 2"/>
          <p:cNvSpPr>
            <a:spLocks noGrp="1"/>
          </p:cNvSpPr>
          <p:nvPr>
            <p:ph idx="1"/>
          </p:nvPr>
        </p:nvSpPr>
        <p:spPr/>
        <p:txBody>
          <a:bodyPr/>
          <a:lstStyle/>
          <a:p>
            <a:r>
              <a:rPr lang="en-US" dirty="0"/>
              <a:t>Ionizing vs non-ionizing</a:t>
            </a:r>
          </a:p>
          <a:p>
            <a:pPr lvl="1"/>
            <a:r>
              <a:rPr lang="en-US" dirty="0"/>
              <a:t>Ionizing</a:t>
            </a:r>
          </a:p>
          <a:p>
            <a:pPr lvl="2"/>
            <a:r>
              <a:rPr lang="en-US" dirty="0"/>
              <a:t>Alpha</a:t>
            </a:r>
          </a:p>
          <a:p>
            <a:pPr lvl="2"/>
            <a:r>
              <a:rPr lang="en-US" dirty="0"/>
              <a:t>Beta</a:t>
            </a:r>
          </a:p>
          <a:p>
            <a:pPr lvl="2"/>
            <a:r>
              <a:rPr lang="en-US" dirty="0"/>
              <a:t>Gamma</a:t>
            </a:r>
          </a:p>
          <a:p>
            <a:pPr lvl="2"/>
            <a:r>
              <a:rPr lang="en-US" dirty="0"/>
              <a:t>Neutrons</a:t>
            </a:r>
          </a:p>
          <a:p>
            <a:pPr lvl="1"/>
            <a:r>
              <a:rPr lang="en-US" dirty="0"/>
              <a:t>Non-ionizing</a:t>
            </a:r>
          </a:p>
          <a:p>
            <a:pPr lvl="2"/>
            <a:r>
              <a:rPr lang="en-US" dirty="0"/>
              <a:t>Light</a:t>
            </a:r>
          </a:p>
          <a:p>
            <a:pPr lvl="3"/>
            <a:r>
              <a:rPr lang="en-US" dirty="0"/>
              <a:t>Lasers</a:t>
            </a:r>
          </a:p>
          <a:p>
            <a:pPr lvl="2"/>
            <a:r>
              <a:rPr lang="en-US" dirty="0"/>
              <a:t>Ultraviolet radiation</a:t>
            </a:r>
          </a:p>
          <a:p>
            <a:pPr lvl="2"/>
            <a:r>
              <a:rPr lang="en-US" dirty="0"/>
              <a:t>Radiofrequency</a:t>
            </a:r>
          </a:p>
        </p:txBody>
      </p:sp>
    </p:spTree>
    <p:extLst>
      <p:ext uri="{BB962C8B-B14F-4D97-AF65-F5344CB8AC3E}">
        <p14:creationId xmlns:p14="http://schemas.microsoft.com/office/powerpoint/2010/main" val="285065871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492443"/>
          </a:xfrm>
        </p:spPr>
        <p:txBody>
          <a:bodyPr/>
          <a:lstStyle/>
          <a:p>
            <a:r>
              <a:rPr lang="en-US" sz="3200" dirty="0"/>
              <a:t>Classification of Airborne Contaminants</a:t>
            </a:r>
          </a:p>
        </p:txBody>
      </p:sp>
      <p:sp>
        <p:nvSpPr>
          <p:cNvPr id="3" name="Content Placeholder 2"/>
          <p:cNvSpPr>
            <a:spLocks noGrp="1"/>
          </p:cNvSpPr>
          <p:nvPr>
            <p:ph idx="1"/>
          </p:nvPr>
        </p:nvSpPr>
        <p:spPr/>
        <p:txBody>
          <a:bodyPr/>
          <a:lstStyle/>
          <a:p>
            <a:pPr marL="0" indent="0">
              <a:buNone/>
            </a:pPr>
            <a:r>
              <a:rPr lang="en-US" u="sng" dirty="0"/>
              <a:t>Physical State</a:t>
            </a:r>
          </a:p>
          <a:p>
            <a:r>
              <a:rPr lang="en-US" dirty="0"/>
              <a:t>Solids</a:t>
            </a:r>
          </a:p>
          <a:p>
            <a:pPr lvl="1"/>
            <a:r>
              <a:rPr lang="en-US" dirty="0"/>
              <a:t>Fumes</a:t>
            </a:r>
          </a:p>
          <a:p>
            <a:pPr lvl="2"/>
            <a:r>
              <a:rPr lang="en-US" dirty="0"/>
              <a:t>Particles formed by condensation of vapor, generally after volatilization from the molten state and can be accompanied by a chemical reaction. </a:t>
            </a:r>
          </a:p>
          <a:p>
            <a:pPr lvl="3"/>
            <a:r>
              <a:rPr lang="en-US" dirty="0"/>
              <a:t>Size range: 0.01µm – 10.0µm</a:t>
            </a:r>
          </a:p>
          <a:p>
            <a:pPr lvl="2"/>
            <a:endParaRPr lang="en-US" sz="800" dirty="0"/>
          </a:p>
          <a:p>
            <a:pPr lvl="1"/>
            <a:r>
              <a:rPr lang="en-US" dirty="0"/>
              <a:t>Dusts</a:t>
            </a:r>
          </a:p>
          <a:p>
            <a:pPr lvl="2"/>
            <a:r>
              <a:rPr lang="en-US" dirty="0"/>
              <a:t>Particles generated by mechanical action.</a:t>
            </a:r>
          </a:p>
          <a:p>
            <a:pPr lvl="3"/>
            <a:r>
              <a:rPr lang="en-US" dirty="0"/>
              <a:t>Size range: 1µm – 100µm</a:t>
            </a:r>
          </a:p>
          <a:p>
            <a:pPr lvl="2"/>
            <a:endParaRPr lang="en-US" sz="800" dirty="0"/>
          </a:p>
          <a:p>
            <a:pPr lvl="1"/>
            <a:r>
              <a:rPr lang="en-US" dirty="0"/>
              <a:t>Fibers</a:t>
            </a:r>
          </a:p>
          <a:p>
            <a:pPr lvl="2"/>
            <a:r>
              <a:rPr lang="en-US" dirty="0"/>
              <a:t>Particulate with an aspect ratio (length to width) of 3:1</a:t>
            </a:r>
          </a:p>
        </p:txBody>
      </p:sp>
    </p:spTree>
    <p:extLst>
      <p:ext uri="{BB962C8B-B14F-4D97-AF65-F5344CB8AC3E}">
        <p14:creationId xmlns:p14="http://schemas.microsoft.com/office/powerpoint/2010/main" val="237037948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609600" y="1142999"/>
            <a:ext cx="4114800" cy="4800601"/>
          </a:xfrm>
        </p:spPr>
        <p:txBody>
          <a:bodyPr/>
          <a:lstStyle/>
          <a:p>
            <a:r>
              <a:rPr lang="en-US" dirty="0"/>
              <a:t>Ionizing</a:t>
            </a:r>
          </a:p>
          <a:p>
            <a:pPr lvl="1"/>
            <a:r>
              <a:rPr lang="en-US" dirty="0"/>
              <a:t>Grab / Spot Sampling</a:t>
            </a:r>
          </a:p>
          <a:p>
            <a:pPr lvl="2"/>
            <a:r>
              <a:rPr lang="en-US" dirty="0"/>
              <a:t>Geiger Counter</a:t>
            </a:r>
          </a:p>
          <a:p>
            <a:pPr lvl="1"/>
            <a:r>
              <a:rPr lang="en-US" dirty="0"/>
              <a:t>Integrated Sampling</a:t>
            </a:r>
          </a:p>
          <a:p>
            <a:pPr lvl="2"/>
            <a:r>
              <a:rPr lang="en-US" dirty="0"/>
              <a:t>Dosimeters</a:t>
            </a:r>
          </a:p>
          <a:p>
            <a:pPr lvl="2"/>
            <a:endParaRPr lang="en-US" dirty="0"/>
          </a:p>
          <a:p>
            <a:r>
              <a:rPr lang="en-US" dirty="0"/>
              <a:t>Non-Ionizing</a:t>
            </a:r>
          </a:p>
          <a:p>
            <a:pPr lvl="1"/>
            <a:r>
              <a:rPr lang="en-US" dirty="0"/>
              <a:t>Grab / Spot Sampling</a:t>
            </a:r>
          </a:p>
          <a:p>
            <a:pPr lvl="2"/>
            <a:r>
              <a:rPr lang="en-US" dirty="0"/>
              <a:t>Light Meter</a:t>
            </a:r>
          </a:p>
          <a:p>
            <a:pPr lvl="2"/>
            <a:r>
              <a:rPr lang="en-US" dirty="0"/>
              <a:t>RF Meter</a:t>
            </a:r>
          </a:p>
        </p:txBody>
      </p:sp>
      <p:sp>
        <p:nvSpPr>
          <p:cNvPr id="2" name="Title 1"/>
          <p:cNvSpPr>
            <a:spLocks noGrp="1"/>
          </p:cNvSpPr>
          <p:nvPr>
            <p:ph type="title"/>
          </p:nvPr>
        </p:nvSpPr>
        <p:spPr/>
        <p:txBody>
          <a:bodyPr/>
          <a:lstStyle/>
          <a:p>
            <a:r>
              <a:rPr lang="en-US" dirty="0"/>
              <a:t>Sampling for Radiation</a:t>
            </a:r>
            <a:br>
              <a:rPr lang="en-US" dirty="0"/>
            </a:br>
            <a:br>
              <a:rPr lang="en-US" dirty="0"/>
            </a:br>
            <a:endParaRPr lang="en-US" dirty="0"/>
          </a:p>
        </p:txBody>
      </p:sp>
      <p:sp>
        <p:nvSpPr>
          <p:cNvPr id="6" name="Content Placeholder 5"/>
          <p:cNvSpPr>
            <a:spLocks noGrp="1"/>
          </p:cNvSpPr>
          <p:nvPr>
            <p:ph sz="quarter" idx="11"/>
          </p:nvPr>
        </p:nvSpPr>
        <p:spPr/>
        <p:txBody>
          <a:bodyPr/>
          <a:lstStyle/>
          <a:p>
            <a:endParaRPr lang="en-US"/>
          </a:p>
        </p:txBody>
      </p:sp>
      <p:pic>
        <p:nvPicPr>
          <p:cNvPr id="7" name="Content Placeholder 6">
            <a:extLst>
              <a:ext uri="{FF2B5EF4-FFF2-40B4-BE49-F238E27FC236}">
                <a16:creationId xmlns:a16="http://schemas.microsoft.com/office/drawing/2014/main" id="{1EE0A6B0-2C72-4394-9CFE-62C84B106C0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0" y="1289593"/>
            <a:ext cx="3962400" cy="4507414"/>
          </a:xfrm>
        </p:spPr>
      </p:pic>
    </p:spTree>
    <p:extLst>
      <p:ext uri="{BB962C8B-B14F-4D97-AF65-F5344CB8AC3E}">
        <p14:creationId xmlns:p14="http://schemas.microsoft.com/office/powerpoint/2010/main" val="46838411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60600" y="2896368"/>
            <a:ext cx="6235700" cy="760465"/>
          </a:xfrm>
        </p:spPr>
        <p:txBody>
          <a:bodyPr/>
          <a:lstStyle/>
          <a:p>
            <a:r>
              <a:rPr lang="en-US" dirty="0"/>
              <a:t>Analytical Techniques</a:t>
            </a:r>
          </a:p>
        </p:txBody>
      </p:sp>
      <p:sp>
        <p:nvSpPr>
          <p:cNvPr id="3" name="Subtitle 2"/>
          <p:cNvSpPr>
            <a:spLocks noGrp="1"/>
          </p:cNvSpPr>
          <p:nvPr>
            <p:ph type="subTitle" sz="quarter" idx="1"/>
          </p:nvPr>
        </p:nvSpPr>
        <p:spPr/>
        <p:txBody>
          <a:bodyPr/>
          <a:lstStyle/>
          <a:p>
            <a:endParaRPr lang="en-US"/>
          </a:p>
        </p:txBody>
      </p:sp>
    </p:spTree>
    <p:extLst>
      <p:ext uri="{BB962C8B-B14F-4D97-AF65-F5344CB8AC3E}">
        <p14:creationId xmlns:p14="http://schemas.microsoft.com/office/powerpoint/2010/main" val="240289062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1107996"/>
          </a:xfrm>
        </p:spPr>
        <p:txBody>
          <a:bodyPr/>
          <a:lstStyle/>
          <a:p>
            <a:r>
              <a:rPr lang="en-US" dirty="0"/>
              <a:t>Analysis Techniques</a:t>
            </a:r>
            <a:br>
              <a:rPr lang="en-US" dirty="0"/>
            </a:br>
            <a:endParaRPr lang="en-US" dirty="0"/>
          </a:p>
        </p:txBody>
      </p:sp>
      <p:sp>
        <p:nvSpPr>
          <p:cNvPr id="3" name="Content Placeholder 2"/>
          <p:cNvSpPr>
            <a:spLocks noGrp="1"/>
          </p:cNvSpPr>
          <p:nvPr>
            <p:ph idx="1"/>
          </p:nvPr>
        </p:nvSpPr>
        <p:spPr/>
        <p:txBody>
          <a:bodyPr/>
          <a:lstStyle/>
          <a:p>
            <a:r>
              <a:rPr lang="en-US" dirty="0"/>
              <a:t>Gravimetric Techniques</a:t>
            </a:r>
          </a:p>
          <a:p>
            <a:pPr lvl="1"/>
            <a:r>
              <a:rPr lang="en-US" dirty="0"/>
              <a:t>Most frequently used </a:t>
            </a:r>
          </a:p>
          <a:p>
            <a:pPr lvl="1"/>
            <a:r>
              <a:rPr lang="en-US" dirty="0"/>
              <a:t>Calculate based on weight gain</a:t>
            </a:r>
          </a:p>
          <a:p>
            <a:r>
              <a:rPr lang="en-US" dirty="0"/>
              <a:t>Titrimetric Methods</a:t>
            </a:r>
          </a:p>
          <a:p>
            <a:pPr lvl="1"/>
            <a:r>
              <a:rPr lang="en-US" dirty="0"/>
              <a:t>Using a known concentration to determine an unknown concentration volumetrically</a:t>
            </a:r>
          </a:p>
          <a:p>
            <a:pPr lvl="2"/>
            <a:r>
              <a:rPr lang="en-US" dirty="0"/>
              <a:t>Acid-base</a:t>
            </a:r>
          </a:p>
          <a:p>
            <a:pPr lvl="2"/>
            <a:r>
              <a:rPr lang="en-US" dirty="0"/>
              <a:t>Oxidation-reduction</a:t>
            </a:r>
          </a:p>
          <a:p>
            <a:r>
              <a:rPr lang="en-US" dirty="0"/>
              <a:t> Optical Methods</a:t>
            </a:r>
          </a:p>
          <a:p>
            <a:pPr lvl="1"/>
            <a:r>
              <a:rPr lang="en-US" dirty="0"/>
              <a:t>Use of a microscope to count particles and fibers</a:t>
            </a:r>
          </a:p>
          <a:p>
            <a:r>
              <a:rPr lang="en-US" dirty="0"/>
              <a:t>Colorimetric Procedures</a:t>
            </a:r>
          </a:p>
          <a:p>
            <a:pPr lvl="1"/>
            <a:r>
              <a:rPr lang="en-US" dirty="0"/>
              <a:t>Change of color intensity or tone</a:t>
            </a:r>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18511680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1107996"/>
          </a:xfrm>
        </p:spPr>
        <p:txBody>
          <a:bodyPr/>
          <a:lstStyle/>
          <a:p>
            <a:r>
              <a:rPr lang="en-US" dirty="0"/>
              <a:t>Analysis Techniques</a:t>
            </a:r>
            <a:br>
              <a:rPr lang="en-US" dirty="0"/>
            </a:br>
            <a:endParaRPr lang="en-US" dirty="0"/>
          </a:p>
        </p:txBody>
      </p:sp>
      <p:sp>
        <p:nvSpPr>
          <p:cNvPr id="3" name="Content Placeholder 2"/>
          <p:cNvSpPr>
            <a:spLocks noGrp="1"/>
          </p:cNvSpPr>
          <p:nvPr>
            <p:ph idx="1"/>
          </p:nvPr>
        </p:nvSpPr>
        <p:spPr/>
        <p:txBody>
          <a:bodyPr/>
          <a:lstStyle/>
          <a:p>
            <a:r>
              <a:rPr lang="en-US" dirty="0"/>
              <a:t>Spectrophotometric Methods</a:t>
            </a:r>
          </a:p>
          <a:p>
            <a:pPr lvl="1"/>
            <a:r>
              <a:rPr lang="en-US" dirty="0"/>
              <a:t>Use infrared radiation spectra to the ultraviolet, measuring fractions transmitted or scattered</a:t>
            </a:r>
          </a:p>
          <a:p>
            <a:r>
              <a:rPr lang="en-US" dirty="0"/>
              <a:t>Spectrographic Techniques</a:t>
            </a:r>
          </a:p>
          <a:p>
            <a:pPr lvl="1"/>
            <a:r>
              <a:rPr lang="en-US" dirty="0"/>
              <a:t>Vaporize sample, disperse it and photograph resulting spectrum for analysis</a:t>
            </a:r>
          </a:p>
          <a:p>
            <a:r>
              <a:rPr lang="en-US" dirty="0"/>
              <a:t>Chromatographic Methods</a:t>
            </a:r>
          </a:p>
          <a:p>
            <a:pPr lvl="1"/>
            <a:r>
              <a:rPr lang="en-US" dirty="0"/>
              <a:t>Quantified by run times, when sample is passed through columns</a:t>
            </a:r>
          </a:p>
          <a:p>
            <a:r>
              <a:rPr lang="en-US" dirty="0"/>
              <a:t>Atomic Absorption Spectrophotometry</a:t>
            </a:r>
          </a:p>
          <a:p>
            <a:pPr lvl="1"/>
            <a:r>
              <a:rPr lang="en-US" dirty="0"/>
              <a:t>Measures adsorption of radiation to determine concentration</a:t>
            </a:r>
          </a:p>
          <a:p>
            <a:endParaRPr lang="en-US" dirty="0"/>
          </a:p>
          <a:p>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292923605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60600" y="2896368"/>
            <a:ext cx="6235700" cy="760465"/>
          </a:xfrm>
        </p:spPr>
        <p:txBody>
          <a:bodyPr/>
          <a:lstStyle/>
          <a:p>
            <a:r>
              <a:rPr lang="en-US" dirty="0"/>
              <a:t>Sampling Strategy</a:t>
            </a:r>
          </a:p>
        </p:txBody>
      </p:sp>
      <p:sp>
        <p:nvSpPr>
          <p:cNvPr id="3" name="Subtitle 2"/>
          <p:cNvSpPr>
            <a:spLocks noGrp="1"/>
          </p:cNvSpPr>
          <p:nvPr>
            <p:ph type="subTitle" sz="quarter" idx="1"/>
          </p:nvPr>
        </p:nvSpPr>
        <p:spPr/>
        <p:txBody>
          <a:bodyPr/>
          <a:lstStyle/>
          <a:p>
            <a:endParaRPr lang="en-US"/>
          </a:p>
        </p:txBody>
      </p:sp>
    </p:spTree>
    <p:extLst>
      <p:ext uri="{BB962C8B-B14F-4D97-AF65-F5344CB8AC3E}">
        <p14:creationId xmlns:p14="http://schemas.microsoft.com/office/powerpoint/2010/main" val="92466052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of sampling</a:t>
            </a:r>
          </a:p>
        </p:txBody>
      </p:sp>
      <p:sp>
        <p:nvSpPr>
          <p:cNvPr id="3" name="Content Placeholder 2"/>
          <p:cNvSpPr>
            <a:spLocks noGrp="1"/>
          </p:cNvSpPr>
          <p:nvPr>
            <p:ph idx="1"/>
          </p:nvPr>
        </p:nvSpPr>
        <p:spPr/>
        <p:txBody>
          <a:bodyPr/>
          <a:lstStyle/>
          <a:p>
            <a:r>
              <a:rPr lang="en-US" dirty="0"/>
              <a:t>There are multiple types of sampling methods and the method(s) selected comes from professional judgement and evaluation being conducted.</a:t>
            </a:r>
          </a:p>
          <a:p>
            <a:pPr lvl="1"/>
            <a:r>
              <a:rPr lang="en-US" dirty="0"/>
              <a:t>Time-weighted average (TWA)</a:t>
            </a:r>
          </a:p>
          <a:p>
            <a:pPr lvl="2"/>
            <a:r>
              <a:rPr lang="en-US" dirty="0"/>
              <a:t>Determining exposure during the entire shift</a:t>
            </a:r>
          </a:p>
          <a:p>
            <a:pPr lvl="3"/>
            <a:r>
              <a:rPr lang="en-US" dirty="0"/>
              <a:t>Typically 8 hours</a:t>
            </a:r>
          </a:p>
          <a:p>
            <a:pPr lvl="1"/>
            <a:r>
              <a:rPr lang="en-US" dirty="0"/>
              <a:t>Ceiling/excursion limits/shot term exposure limits</a:t>
            </a:r>
          </a:p>
          <a:p>
            <a:pPr lvl="2"/>
            <a:r>
              <a:rPr lang="en-US" dirty="0"/>
              <a:t>Determining short term exposures</a:t>
            </a:r>
          </a:p>
          <a:p>
            <a:pPr lvl="3"/>
            <a:r>
              <a:rPr lang="en-US" dirty="0"/>
              <a:t>Typically 15 minutes</a:t>
            </a:r>
          </a:p>
          <a:p>
            <a:pPr lvl="1"/>
            <a:r>
              <a:rPr lang="en-US" dirty="0"/>
              <a:t>Screenings</a:t>
            </a:r>
          </a:p>
          <a:p>
            <a:pPr lvl="2"/>
            <a:r>
              <a:rPr lang="en-US" dirty="0"/>
              <a:t>Provide the existence of the contaminant</a:t>
            </a:r>
          </a:p>
          <a:p>
            <a:pPr lvl="3"/>
            <a:r>
              <a:rPr lang="en-US" dirty="0"/>
              <a:t>Can provide quantification</a:t>
            </a:r>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213675639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Strategy</a:t>
            </a:r>
          </a:p>
        </p:txBody>
      </p:sp>
      <p:sp>
        <p:nvSpPr>
          <p:cNvPr id="3" name="Content Placeholder 2"/>
          <p:cNvSpPr>
            <a:spLocks noGrp="1"/>
          </p:cNvSpPr>
          <p:nvPr>
            <p:ph idx="1"/>
          </p:nvPr>
        </p:nvSpPr>
        <p:spPr/>
        <p:txBody>
          <a:bodyPr/>
          <a:lstStyle/>
          <a:p>
            <a:r>
              <a:rPr lang="en-US" dirty="0"/>
              <a:t>General Considerations</a:t>
            </a:r>
          </a:p>
          <a:p>
            <a:pPr lvl="1"/>
            <a:r>
              <a:rPr lang="en-US" dirty="0"/>
              <a:t>Preliminary Survey</a:t>
            </a:r>
          </a:p>
          <a:p>
            <a:pPr lvl="1"/>
            <a:r>
              <a:rPr lang="en-US" dirty="0"/>
              <a:t>Worst case vs Typical day</a:t>
            </a:r>
          </a:p>
          <a:p>
            <a:pPr lvl="1"/>
            <a:r>
              <a:rPr lang="en-US" dirty="0"/>
              <a:t>Whom/where/when to sample</a:t>
            </a:r>
          </a:p>
          <a:p>
            <a:pPr lvl="1"/>
            <a:r>
              <a:rPr lang="en-US" dirty="0"/>
              <a:t>Analytical Method</a:t>
            </a:r>
          </a:p>
          <a:p>
            <a:pPr lvl="1"/>
            <a:r>
              <a:rPr lang="en-US" dirty="0"/>
              <a:t>Sampling Equipment</a:t>
            </a:r>
          </a:p>
          <a:p>
            <a:pPr lvl="1"/>
            <a:r>
              <a:rPr lang="en-US" dirty="0"/>
              <a:t>Sampling Necessary?</a:t>
            </a:r>
          </a:p>
          <a:p>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94058895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Considerations</a:t>
            </a:r>
          </a:p>
        </p:txBody>
      </p:sp>
      <p:sp>
        <p:nvSpPr>
          <p:cNvPr id="3" name="Content Placeholder 2"/>
          <p:cNvSpPr>
            <a:spLocks noGrp="1"/>
          </p:cNvSpPr>
          <p:nvPr>
            <p:ph idx="1"/>
          </p:nvPr>
        </p:nvSpPr>
        <p:spPr>
          <a:xfrm>
            <a:off x="609600" y="1143000"/>
            <a:ext cx="8001000" cy="4876800"/>
          </a:xfrm>
        </p:spPr>
        <p:txBody>
          <a:bodyPr/>
          <a:lstStyle/>
          <a:p>
            <a:r>
              <a:rPr lang="en-US" dirty="0"/>
              <a:t>Preliminary Survey</a:t>
            </a:r>
          </a:p>
          <a:p>
            <a:endParaRPr lang="en-US" sz="800" dirty="0"/>
          </a:p>
          <a:p>
            <a:pPr lvl="1"/>
            <a:r>
              <a:rPr lang="en-US" dirty="0"/>
              <a:t>Materials used/present</a:t>
            </a:r>
          </a:p>
          <a:p>
            <a:pPr lvl="1"/>
            <a:endParaRPr lang="en-US" sz="800" dirty="0"/>
          </a:p>
          <a:p>
            <a:pPr lvl="1"/>
            <a:r>
              <a:rPr lang="en-US" dirty="0"/>
              <a:t>Employee complaints or symptoms </a:t>
            </a:r>
          </a:p>
          <a:p>
            <a:pPr lvl="1"/>
            <a:endParaRPr lang="en-US" sz="900" dirty="0"/>
          </a:p>
          <a:p>
            <a:pPr lvl="1"/>
            <a:r>
              <a:rPr lang="en-US" dirty="0"/>
              <a:t>Process operations</a:t>
            </a:r>
          </a:p>
          <a:p>
            <a:pPr lvl="1"/>
            <a:endParaRPr lang="en-US" sz="800" dirty="0"/>
          </a:p>
          <a:p>
            <a:pPr lvl="1"/>
            <a:r>
              <a:rPr lang="en-US" dirty="0"/>
              <a:t>Workplace observations</a:t>
            </a:r>
          </a:p>
          <a:p>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366461481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Materials/Products </a:t>
            </a:r>
          </a:p>
        </p:txBody>
      </p:sp>
      <p:sp>
        <p:nvSpPr>
          <p:cNvPr id="3" name="Content Placeholder 2"/>
          <p:cNvSpPr>
            <a:spLocks noGrp="1"/>
          </p:cNvSpPr>
          <p:nvPr>
            <p:ph idx="1"/>
          </p:nvPr>
        </p:nvSpPr>
        <p:spPr/>
        <p:txBody>
          <a:bodyPr/>
          <a:lstStyle/>
          <a:p>
            <a:r>
              <a:rPr lang="en-US" dirty="0"/>
              <a:t>Identify the raw material/products being used in production</a:t>
            </a:r>
          </a:p>
          <a:p>
            <a:pPr lvl="1"/>
            <a:r>
              <a:rPr lang="en-US" dirty="0"/>
              <a:t>Review SDS/MSDS </a:t>
            </a:r>
          </a:p>
          <a:p>
            <a:pPr lvl="1"/>
            <a:r>
              <a:rPr lang="en-US" dirty="0"/>
              <a:t>Review purchasing records</a:t>
            </a:r>
          </a:p>
          <a:p>
            <a:pPr lvl="1"/>
            <a:r>
              <a:rPr lang="en-US" dirty="0"/>
              <a:t>Determine the chemical composition of the product(s)</a:t>
            </a:r>
          </a:p>
          <a:p>
            <a:pPr lvl="2"/>
            <a:r>
              <a:rPr lang="en-US" dirty="0"/>
              <a:t>Do chemicals pose or potentially pose a hazard?</a:t>
            </a:r>
          </a:p>
          <a:p>
            <a:pPr lvl="1"/>
            <a:r>
              <a:rPr lang="en-US" dirty="0"/>
              <a:t>Determination amount of raw material/products</a:t>
            </a:r>
          </a:p>
          <a:p>
            <a:pPr lvl="1"/>
            <a:r>
              <a:rPr lang="en-US" dirty="0"/>
              <a:t>Identify any by-products produced during the production</a:t>
            </a:r>
          </a:p>
          <a:p>
            <a:pPr lvl="2"/>
            <a:r>
              <a:rPr lang="en-US" dirty="0"/>
              <a:t>e.g., dust, carbon monoxide – [CO]</a:t>
            </a:r>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72984862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Documentation</a:t>
            </a:r>
          </a:p>
          <a:p>
            <a:pPr lvl="1"/>
            <a:r>
              <a:rPr lang="en-US" dirty="0"/>
              <a:t>OSHA 300 logs</a:t>
            </a:r>
          </a:p>
          <a:p>
            <a:pPr lvl="1"/>
            <a:endParaRPr lang="en-US" sz="300" dirty="0"/>
          </a:p>
          <a:p>
            <a:pPr lvl="1"/>
            <a:r>
              <a:rPr lang="en-US" dirty="0"/>
              <a:t>Form 19s</a:t>
            </a:r>
          </a:p>
          <a:p>
            <a:pPr lvl="1"/>
            <a:endParaRPr lang="en-US" sz="300" dirty="0"/>
          </a:p>
          <a:p>
            <a:pPr lvl="1"/>
            <a:r>
              <a:rPr lang="en-US" dirty="0"/>
              <a:t>Medical Records</a:t>
            </a:r>
          </a:p>
          <a:p>
            <a:pPr lvl="1"/>
            <a:endParaRPr lang="en-US" sz="300" dirty="0"/>
          </a:p>
          <a:p>
            <a:pPr lvl="1"/>
            <a:r>
              <a:rPr lang="en-US" dirty="0"/>
              <a:t>Workers Compensation Claims</a:t>
            </a:r>
          </a:p>
          <a:p>
            <a:pPr lvl="2"/>
            <a:r>
              <a:rPr lang="en-US" dirty="0"/>
              <a:t>Form WC-14</a:t>
            </a:r>
          </a:p>
          <a:p>
            <a:pPr lvl="1"/>
            <a:endParaRPr lang="en-US" dirty="0"/>
          </a:p>
        </p:txBody>
      </p:sp>
      <p:sp>
        <p:nvSpPr>
          <p:cNvPr id="5" name="Content Placeholder 4"/>
          <p:cNvSpPr>
            <a:spLocks noGrp="1"/>
          </p:cNvSpPr>
          <p:nvPr>
            <p:ph sz="quarter" idx="10"/>
          </p:nvPr>
        </p:nvSpPr>
        <p:spPr/>
        <p:txBody>
          <a:bodyPr/>
          <a:lstStyle/>
          <a:p>
            <a:r>
              <a:rPr lang="en-US" dirty="0"/>
              <a:t>Interviews</a:t>
            </a:r>
          </a:p>
          <a:p>
            <a:pPr lvl="1"/>
            <a:r>
              <a:rPr lang="en-US" dirty="0"/>
              <a:t>Management</a:t>
            </a:r>
          </a:p>
          <a:p>
            <a:pPr lvl="2"/>
            <a:r>
              <a:rPr lang="en-US" dirty="0"/>
              <a:t>Employee complaints</a:t>
            </a:r>
          </a:p>
          <a:p>
            <a:pPr lvl="2"/>
            <a:r>
              <a:rPr lang="en-US" dirty="0"/>
              <a:t>Sick employees</a:t>
            </a:r>
          </a:p>
          <a:p>
            <a:pPr lvl="1"/>
            <a:endParaRPr lang="en-US" sz="800" dirty="0"/>
          </a:p>
          <a:p>
            <a:pPr lvl="1"/>
            <a:r>
              <a:rPr lang="en-US" dirty="0"/>
              <a:t>Employees</a:t>
            </a:r>
          </a:p>
          <a:p>
            <a:pPr lvl="2"/>
            <a:r>
              <a:rPr lang="en-US" dirty="0"/>
              <a:t>Experience any symptoms</a:t>
            </a:r>
          </a:p>
          <a:p>
            <a:pPr lvl="3"/>
            <a:r>
              <a:rPr lang="en-US" sz="1600" dirty="0"/>
              <a:t>Co-workers</a:t>
            </a:r>
          </a:p>
          <a:p>
            <a:pPr lvl="2"/>
            <a:r>
              <a:rPr lang="en-US" dirty="0"/>
              <a:t>Illnesses</a:t>
            </a:r>
          </a:p>
          <a:p>
            <a:pPr lvl="2"/>
            <a:r>
              <a:rPr lang="en-US" dirty="0"/>
              <a:t>Concerns/Issues</a:t>
            </a:r>
          </a:p>
          <a:p>
            <a:endParaRPr lang="en-US" dirty="0"/>
          </a:p>
        </p:txBody>
      </p:sp>
      <p:sp>
        <p:nvSpPr>
          <p:cNvPr id="2" name="Title 1"/>
          <p:cNvSpPr>
            <a:spLocks noGrp="1"/>
          </p:cNvSpPr>
          <p:nvPr>
            <p:ph type="title"/>
          </p:nvPr>
        </p:nvSpPr>
        <p:spPr/>
        <p:txBody>
          <a:bodyPr/>
          <a:lstStyle/>
          <a:p>
            <a:r>
              <a:rPr lang="en-US" dirty="0"/>
              <a:t>Symptoms/Complaints</a:t>
            </a:r>
          </a:p>
        </p:txBody>
      </p:sp>
      <p:sp>
        <p:nvSpPr>
          <p:cNvPr id="6" name="Content Placeholder 5"/>
          <p:cNvSpPr>
            <a:spLocks noGrp="1"/>
          </p:cNvSpPr>
          <p:nvPr>
            <p:ph sz="quarter" idx="11"/>
          </p:nvPr>
        </p:nvSpPr>
        <p:spPr/>
        <p:txBody>
          <a:bodyPr/>
          <a:lstStyle/>
          <a:p>
            <a:endParaRPr lang="en-US"/>
          </a:p>
        </p:txBody>
      </p:sp>
    </p:spTree>
    <p:extLst>
      <p:ext uri="{BB962C8B-B14F-4D97-AF65-F5344CB8AC3E}">
        <p14:creationId xmlns:p14="http://schemas.microsoft.com/office/powerpoint/2010/main" val="271542262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492443"/>
          </a:xfrm>
        </p:spPr>
        <p:txBody>
          <a:bodyPr/>
          <a:lstStyle/>
          <a:p>
            <a:r>
              <a:rPr lang="en-US" sz="3200" dirty="0"/>
              <a:t>Classification of Airborne Contaminants</a:t>
            </a:r>
          </a:p>
        </p:txBody>
      </p:sp>
      <p:sp>
        <p:nvSpPr>
          <p:cNvPr id="3" name="Content Placeholder 2"/>
          <p:cNvSpPr>
            <a:spLocks noGrp="1"/>
          </p:cNvSpPr>
          <p:nvPr>
            <p:ph idx="1"/>
          </p:nvPr>
        </p:nvSpPr>
        <p:spPr/>
        <p:txBody>
          <a:bodyPr/>
          <a:lstStyle/>
          <a:p>
            <a:pPr marL="0" indent="0">
              <a:buNone/>
            </a:pPr>
            <a:r>
              <a:rPr lang="en-US" u="sng" dirty="0"/>
              <a:t>Physical State</a:t>
            </a:r>
          </a:p>
          <a:p>
            <a:r>
              <a:rPr lang="en-US" dirty="0"/>
              <a:t>Liquids</a:t>
            </a:r>
          </a:p>
          <a:p>
            <a:pPr lvl="1"/>
            <a:r>
              <a:rPr lang="en-US" dirty="0"/>
              <a:t>Mists</a:t>
            </a:r>
          </a:p>
          <a:p>
            <a:pPr lvl="2"/>
            <a:r>
              <a:rPr lang="en-US" dirty="0"/>
              <a:t>Suspended liquid droplets generated by condensation (from gas to liquid). </a:t>
            </a:r>
          </a:p>
          <a:p>
            <a:pPr lvl="3"/>
            <a:r>
              <a:rPr lang="en-US" dirty="0"/>
              <a:t>Size range: 0.01µm – 10µm</a:t>
            </a:r>
          </a:p>
          <a:p>
            <a:pPr lvl="2"/>
            <a:endParaRPr lang="en-US" sz="800" dirty="0"/>
          </a:p>
          <a:p>
            <a:r>
              <a:rPr lang="en-US" dirty="0"/>
              <a:t>Gases</a:t>
            </a:r>
          </a:p>
          <a:p>
            <a:pPr lvl="1"/>
            <a:r>
              <a:rPr lang="en-US" dirty="0"/>
              <a:t>Vapors</a:t>
            </a:r>
          </a:p>
          <a:p>
            <a:pPr lvl="2"/>
            <a:r>
              <a:rPr lang="en-US" dirty="0"/>
              <a:t>A gaseous form of a substance that is normally a solid or liquid at room temperature</a:t>
            </a:r>
          </a:p>
        </p:txBody>
      </p:sp>
    </p:spTree>
    <p:extLst>
      <p:ext uri="{BB962C8B-B14F-4D97-AF65-F5344CB8AC3E}">
        <p14:creationId xmlns:p14="http://schemas.microsoft.com/office/powerpoint/2010/main" val="185212172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Process/Operation</a:t>
            </a:r>
          </a:p>
        </p:txBody>
      </p:sp>
      <p:sp>
        <p:nvSpPr>
          <p:cNvPr id="3" name="Content Placeholder 2"/>
          <p:cNvSpPr>
            <a:spLocks noGrp="1"/>
          </p:cNvSpPr>
          <p:nvPr>
            <p:ph idx="1"/>
          </p:nvPr>
        </p:nvSpPr>
        <p:spPr/>
        <p:txBody>
          <a:bodyPr/>
          <a:lstStyle/>
          <a:p>
            <a:r>
              <a:rPr lang="en-US" dirty="0"/>
              <a:t>Become familiar with the entire process operation.</a:t>
            </a:r>
          </a:p>
          <a:p>
            <a:pPr lvl="1"/>
            <a:r>
              <a:rPr lang="en-US" dirty="0"/>
              <a:t>Start to finish</a:t>
            </a:r>
          </a:p>
          <a:p>
            <a:pPr lvl="1"/>
            <a:r>
              <a:rPr lang="en-US" dirty="0"/>
              <a:t>Describe how raw materials/products are transformed into the sales/final product.</a:t>
            </a:r>
          </a:p>
          <a:p>
            <a:r>
              <a:rPr lang="en-US" dirty="0"/>
              <a:t>Identify equipment used</a:t>
            </a:r>
          </a:p>
          <a:p>
            <a:pPr lvl="1"/>
            <a:r>
              <a:rPr lang="en-US" dirty="0"/>
              <a:t>Identify engineering controls in place.</a:t>
            </a:r>
          </a:p>
          <a:p>
            <a:r>
              <a:rPr lang="en-US" dirty="0"/>
              <a:t>Identify specific tasks/operational procedures</a:t>
            </a:r>
          </a:p>
          <a:p>
            <a:pPr lvl="1"/>
            <a:r>
              <a:rPr lang="en-US" dirty="0"/>
              <a:t>Identify any task/operational hazards</a:t>
            </a:r>
          </a:p>
          <a:p>
            <a:pPr lvl="2"/>
            <a:r>
              <a:rPr lang="en-US" dirty="0"/>
              <a:t>Noise</a:t>
            </a:r>
          </a:p>
          <a:p>
            <a:pPr lvl="2"/>
            <a:r>
              <a:rPr lang="en-US" dirty="0"/>
              <a:t>Repetitive tasks</a:t>
            </a:r>
          </a:p>
          <a:p>
            <a:pPr lvl="2"/>
            <a:r>
              <a:rPr lang="en-US" dirty="0"/>
              <a:t>Air contaminants</a:t>
            </a:r>
          </a:p>
          <a:p>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35463307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Process/Operation</a:t>
            </a:r>
          </a:p>
        </p:txBody>
      </p:sp>
      <p:sp>
        <p:nvSpPr>
          <p:cNvPr id="3" name="Content Placeholder 2"/>
          <p:cNvSpPr>
            <a:spLocks noGrp="1"/>
          </p:cNvSpPr>
          <p:nvPr>
            <p:ph idx="1"/>
          </p:nvPr>
        </p:nvSpPr>
        <p:spPr/>
        <p:txBody>
          <a:bodyPr/>
          <a:lstStyle/>
          <a:p>
            <a:r>
              <a:rPr lang="en-US" dirty="0"/>
              <a:t>There are many processes and operations within the working environment that could expose employees to concentrations above the action level or permissible exposure limit.</a:t>
            </a:r>
          </a:p>
          <a:p>
            <a:pPr lvl="1"/>
            <a:r>
              <a:rPr lang="en-US" dirty="0"/>
              <a:t>Examples</a:t>
            </a:r>
          </a:p>
          <a:p>
            <a:pPr lvl="1"/>
            <a:endParaRPr lang="en-US" dirty="0"/>
          </a:p>
          <a:p>
            <a:endParaRPr lang="en-US" dirty="0"/>
          </a:p>
        </p:txBody>
      </p:sp>
      <p:graphicFrame>
        <p:nvGraphicFramePr>
          <p:cNvPr id="8" name="Content Placeholder 7"/>
          <p:cNvGraphicFramePr>
            <a:graphicFrameLocks noGrp="1"/>
          </p:cNvGraphicFramePr>
          <p:nvPr>
            <p:ph sz="quarter" idx="10"/>
            <p:extLst>
              <p:ext uri="{D42A27DB-BD31-4B8C-83A1-F6EECF244321}">
                <p14:modId xmlns:p14="http://schemas.microsoft.com/office/powerpoint/2010/main" val="2963903584"/>
              </p:ext>
            </p:extLst>
          </p:nvPr>
        </p:nvGraphicFramePr>
        <p:xfrm>
          <a:off x="1981200" y="3597729"/>
          <a:ext cx="3352800" cy="2133600"/>
        </p:xfrm>
        <a:graphic>
          <a:graphicData uri="http://schemas.openxmlformats.org/drawingml/2006/table">
            <a:tbl>
              <a:tblPr firstRow="1" bandRow="1">
                <a:tableStyleId>{F5AB1C69-6EDB-4FF4-983F-18BD219EF322}</a:tableStyleId>
              </a:tblPr>
              <a:tblGrid>
                <a:gridCol w="15240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426720">
                <a:tc>
                  <a:txBody>
                    <a:bodyPr/>
                    <a:lstStyle/>
                    <a:p>
                      <a:pPr algn="ctr"/>
                      <a:r>
                        <a:rPr lang="en-US" sz="2000" b="0" dirty="0">
                          <a:solidFill>
                            <a:schemeClr val="tx1"/>
                          </a:solidFill>
                        </a:rPr>
                        <a:t>Welding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a:solidFill>
                            <a:schemeClr val="tx1"/>
                          </a:solidFill>
                        </a:rPr>
                        <a:t>Dipping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26720">
                <a:tc>
                  <a:txBody>
                    <a:bodyPr/>
                    <a:lstStyle/>
                    <a:p>
                      <a:pPr algn="ctr"/>
                      <a:r>
                        <a:rPr lang="en-US" sz="2000" dirty="0"/>
                        <a:t>Soldering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Plating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26720">
                <a:tc>
                  <a:txBody>
                    <a:bodyPr/>
                    <a:lstStyle/>
                    <a:p>
                      <a:pPr algn="ctr"/>
                      <a:r>
                        <a:rPr lang="en-US" sz="2000" dirty="0"/>
                        <a:t>Painting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Mixing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26720">
                <a:tc>
                  <a:txBody>
                    <a:bodyPr/>
                    <a:lstStyle/>
                    <a:p>
                      <a:pPr algn="ctr"/>
                      <a:r>
                        <a:rPr lang="en-US" sz="2000" dirty="0"/>
                        <a:t>Etching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Milling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26720">
                <a:tc>
                  <a:txBody>
                    <a:bodyPr/>
                    <a:lstStyle/>
                    <a:p>
                      <a:pPr algn="ctr"/>
                      <a:r>
                        <a:rPr lang="en-US" sz="2000" dirty="0"/>
                        <a:t>Spraying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Drilling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6443574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PPE</a:t>
            </a:r>
          </a:p>
          <a:p>
            <a:pPr lvl="1"/>
            <a:r>
              <a:rPr lang="en-US" dirty="0"/>
              <a:t>Respirators</a:t>
            </a:r>
          </a:p>
          <a:p>
            <a:pPr lvl="2"/>
            <a:r>
              <a:rPr lang="en-US" dirty="0"/>
              <a:t>Dust Masks vs Full Face</a:t>
            </a:r>
          </a:p>
          <a:p>
            <a:pPr lvl="2"/>
            <a:endParaRPr lang="en-US" sz="800" dirty="0"/>
          </a:p>
          <a:p>
            <a:r>
              <a:rPr lang="en-US" dirty="0"/>
              <a:t>Ventilation</a:t>
            </a:r>
          </a:p>
          <a:p>
            <a:pPr lvl="1"/>
            <a:r>
              <a:rPr lang="en-US" sz="2000" dirty="0"/>
              <a:t>Mechanical vs Natural</a:t>
            </a:r>
          </a:p>
          <a:p>
            <a:endParaRPr lang="en-US" sz="800" dirty="0"/>
          </a:p>
          <a:p>
            <a:r>
              <a:rPr lang="en-US" dirty="0"/>
              <a:t>Habits</a:t>
            </a:r>
          </a:p>
        </p:txBody>
      </p:sp>
      <p:sp>
        <p:nvSpPr>
          <p:cNvPr id="5" name="Content Placeholder 4"/>
          <p:cNvSpPr>
            <a:spLocks noGrp="1"/>
          </p:cNvSpPr>
          <p:nvPr>
            <p:ph sz="quarter" idx="10"/>
          </p:nvPr>
        </p:nvSpPr>
        <p:spPr>
          <a:xfrm>
            <a:off x="553844" y="1142999"/>
            <a:ext cx="4038600" cy="4800601"/>
          </a:xfrm>
        </p:spPr>
        <p:txBody>
          <a:bodyPr/>
          <a:lstStyle/>
          <a:p>
            <a:r>
              <a:rPr lang="en-US" dirty="0"/>
              <a:t>Workplace Conditions</a:t>
            </a:r>
          </a:p>
          <a:p>
            <a:pPr lvl="1"/>
            <a:r>
              <a:rPr lang="en-US" dirty="0"/>
              <a:t>Temperature</a:t>
            </a:r>
          </a:p>
          <a:p>
            <a:pPr lvl="2"/>
            <a:r>
              <a:rPr lang="en-US" dirty="0"/>
              <a:t>Hot / cold</a:t>
            </a:r>
          </a:p>
          <a:p>
            <a:pPr lvl="2"/>
            <a:endParaRPr lang="en-US" sz="300" dirty="0"/>
          </a:p>
          <a:p>
            <a:pPr lvl="1"/>
            <a:r>
              <a:rPr lang="en-US" dirty="0"/>
              <a:t>Water damage</a:t>
            </a:r>
          </a:p>
          <a:p>
            <a:pPr lvl="2"/>
            <a:r>
              <a:rPr lang="en-US" dirty="0"/>
              <a:t>Mold</a:t>
            </a:r>
          </a:p>
          <a:p>
            <a:pPr lvl="2"/>
            <a:endParaRPr lang="en-US" sz="300" dirty="0"/>
          </a:p>
          <a:p>
            <a:pPr lvl="1"/>
            <a:r>
              <a:rPr lang="en-US" dirty="0"/>
              <a:t>Visible contamination</a:t>
            </a:r>
          </a:p>
          <a:p>
            <a:pPr lvl="2"/>
            <a:r>
              <a:rPr lang="en-US" dirty="0"/>
              <a:t>Dust clouds </a:t>
            </a:r>
          </a:p>
          <a:p>
            <a:pPr lvl="2"/>
            <a:r>
              <a:rPr lang="en-US" dirty="0"/>
              <a:t>Fumes</a:t>
            </a:r>
          </a:p>
          <a:p>
            <a:pPr lvl="2"/>
            <a:r>
              <a:rPr lang="en-US" dirty="0"/>
              <a:t>Dust piles</a:t>
            </a:r>
          </a:p>
          <a:p>
            <a:pPr lvl="2"/>
            <a:r>
              <a:rPr lang="en-US" dirty="0"/>
              <a:t>Fog</a:t>
            </a:r>
          </a:p>
          <a:p>
            <a:endParaRPr lang="en-US" dirty="0"/>
          </a:p>
        </p:txBody>
      </p:sp>
      <p:sp>
        <p:nvSpPr>
          <p:cNvPr id="2" name="Title 1"/>
          <p:cNvSpPr>
            <a:spLocks noGrp="1"/>
          </p:cNvSpPr>
          <p:nvPr>
            <p:ph type="title"/>
          </p:nvPr>
        </p:nvSpPr>
        <p:spPr/>
        <p:txBody>
          <a:bodyPr/>
          <a:lstStyle/>
          <a:p>
            <a:r>
              <a:rPr lang="en-US" dirty="0"/>
              <a:t>Workplace observation</a:t>
            </a:r>
          </a:p>
        </p:txBody>
      </p:sp>
      <p:sp>
        <p:nvSpPr>
          <p:cNvPr id="6" name="Content Placeholder 5"/>
          <p:cNvSpPr>
            <a:spLocks noGrp="1"/>
          </p:cNvSpPr>
          <p:nvPr>
            <p:ph sz="quarter" idx="11"/>
          </p:nvPr>
        </p:nvSpPr>
        <p:spPr/>
        <p:txBody>
          <a:bodyPr/>
          <a:lstStyle/>
          <a:p>
            <a:endParaRPr lang="en-US"/>
          </a:p>
        </p:txBody>
      </p:sp>
    </p:spTree>
    <p:extLst>
      <p:ext uri="{BB962C8B-B14F-4D97-AF65-F5344CB8AC3E}">
        <p14:creationId xmlns:p14="http://schemas.microsoft.com/office/powerpoint/2010/main" val="81088804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Worst Case vs Typical Day </a:t>
            </a:r>
          </a:p>
        </p:txBody>
      </p:sp>
      <p:sp>
        <p:nvSpPr>
          <p:cNvPr id="3" name="Content Placeholder 2"/>
          <p:cNvSpPr>
            <a:spLocks noGrp="1"/>
          </p:cNvSpPr>
          <p:nvPr>
            <p:ph idx="1"/>
          </p:nvPr>
        </p:nvSpPr>
        <p:spPr/>
        <p:txBody>
          <a:bodyPr/>
          <a:lstStyle/>
          <a:p>
            <a:pPr lvl="1"/>
            <a:r>
              <a:rPr lang="en-US" sz="2800" dirty="0"/>
              <a:t>Worst case</a:t>
            </a:r>
          </a:p>
          <a:p>
            <a:pPr lvl="2"/>
            <a:r>
              <a:rPr lang="en-US" sz="2400" dirty="0"/>
              <a:t>Representative of the highest potential exposures during process operations</a:t>
            </a:r>
          </a:p>
          <a:p>
            <a:pPr lvl="1"/>
            <a:endParaRPr lang="en-US" dirty="0"/>
          </a:p>
          <a:p>
            <a:pPr lvl="1"/>
            <a:r>
              <a:rPr lang="en-US" sz="2800" dirty="0"/>
              <a:t>Typical Day</a:t>
            </a:r>
          </a:p>
          <a:p>
            <a:pPr lvl="2"/>
            <a:r>
              <a:rPr lang="en-US" sz="2400" dirty="0"/>
              <a:t>Representative of normal process operations</a:t>
            </a:r>
          </a:p>
          <a:p>
            <a:pPr lvl="2"/>
            <a:endParaRPr lang="en-US" sz="2400" dirty="0"/>
          </a:p>
          <a:p>
            <a:r>
              <a:rPr lang="en-US" sz="3200" dirty="0"/>
              <a:t>Goal for compliance is to sample worst case. </a:t>
            </a:r>
          </a:p>
          <a:p>
            <a:endParaRPr lang="en-US" sz="3200"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65676707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Whom/Where/When</a:t>
            </a:r>
          </a:p>
        </p:txBody>
      </p:sp>
      <p:sp>
        <p:nvSpPr>
          <p:cNvPr id="3" name="Content Placeholder 2"/>
          <p:cNvSpPr>
            <a:spLocks noGrp="1"/>
          </p:cNvSpPr>
          <p:nvPr>
            <p:ph idx="1"/>
          </p:nvPr>
        </p:nvSpPr>
        <p:spPr/>
        <p:txBody>
          <a:bodyPr/>
          <a:lstStyle/>
          <a:p>
            <a:r>
              <a:rPr lang="en-US" sz="3200" dirty="0"/>
              <a:t>Where</a:t>
            </a:r>
          </a:p>
          <a:p>
            <a:pPr lvl="1"/>
            <a:r>
              <a:rPr lang="en-US" dirty="0"/>
              <a:t>Sample location</a:t>
            </a:r>
          </a:p>
          <a:p>
            <a:pPr lvl="2"/>
            <a:r>
              <a:rPr lang="en-US" dirty="0"/>
              <a:t>Operation</a:t>
            </a:r>
          </a:p>
          <a:p>
            <a:pPr lvl="2"/>
            <a:r>
              <a:rPr lang="en-US" dirty="0"/>
              <a:t>Department</a:t>
            </a:r>
          </a:p>
          <a:p>
            <a:pPr lvl="2"/>
            <a:endParaRPr lang="en-US" sz="800" dirty="0"/>
          </a:p>
          <a:p>
            <a:pPr lvl="1"/>
            <a:r>
              <a:rPr lang="en-US" dirty="0"/>
              <a:t>Sampling</a:t>
            </a:r>
          </a:p>
          <a:p>
            <a:pPr lvl="2"/>
            <a:r>
              <a:rPr lang="en-US" dirty="0"/>
              <a:t>Area</a:t>
            </a:r>
          </a:p>
          <a:p>
            <a:pPr lvl="3"/>
            <a:r>
              <a:rPr lang="en-US" dirty="0"/>
              <a:t>Workplace</a:t>
            </a:r>
          </a:p>
          <a:p>
            <a:pPr lvl="3"/>
            <a:r>
              <a:rPr lang="en-US" dirty="0"/>
              <a:t>Specific operation</a:t>
            </a:r>
          </a:p>
          <a:p>
            <a:pPr lvl="2"/>
            <a:r>
              <a:rPr lang="en-US" dirty="0"/>
              <a:t>Personal</a:t>
            </a:r>
          </a:p>
          <a:p>
            <a:pPr lvl="3"/>
            <a:r>
              <a:rPr lang="en-US" dirty="0"/>
              <a:t>Breathing zone</a:t>
            </a:r>
          </a:p>
          <a:p>
            <a:pPr lvl="1"/>
            <a:endParaRPr lang="en-US" sz="800"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204618231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Whom/Where/When</a:t>
            </a:r>
          </a:p>
        </p:txBody>
      </p:sp>
      <p:sp>
        <p:nvSpPr>
          <p:cNvPr id="3" name="Content Placeholder 2"/>
          <p:cNvSpPr>
            <a:spLocks noGrp="1"/>
          </p:cNvSpPr>
          <p:nvPr>
            <p:ph idx="1"/>
          </p:nvPr>
        </p:nvSpPr>
        <p:spPr/>
        <p:txBody>
          <a:bodyPr/>
          <a:lstStyle/>
          <a:p>
            <a:r>
              <a:rPr lang="en-US" sz="2400" dirty="0"/>
              <a:t>Whom</a:t>
            </a:r>
          </a:p>
          <a:p>
            <a:pPr lvl="1"/>
            <a:r>
              <a:rPr lang="en-US" sz="2000" dirty="0"/>
              <a:t>Select the maximum risk employee(s)</a:t>
            </a:r>
          </a:p>
          <a:p>
            <a:pPr lvl="1"/>
            <a:r>
              <a:rPr lang="en-US" sz="2000" dirty="0"/>
              <a:t>Employee(s) location to operation/area</a:t>
            </a:r>
          </a:p>
          <a:p>
            <a:pPr lvl="1"/>
            <a:r>
              <a:rPr lang="en-US" sz="2000" dirty="0"/>
              <a:t>Employees who perform similar tasks </a:t>
            </a:r>
          </a:p>
          <a:p>
            <a:endParaRPr lang="en-US" sz="800" dirty="0"/>
          </a:p>
          <a:p>
            <a:r>
              <a:rPr lang="en-US" sz="2400" dirty="0"/>
              <a:t>When</a:t>
            </a:r>
          </a:p>
          <a:p>
            <a:pPr lvl="1"/>
            <a:r>
              <a:rPr lang="en-US" sz="2000" dirty="0"/>
              <a:t>Differences between shifts</a:t>
            </a:r>
          </a:p>
          <a:p>
            <a:pPr lvl="1"/>
            <a:r>
              <a:rPr lang="en-US" sz="2000" dirty="0"/>
              <a:t>Ventilation changes</a:t>
            </a:r>
          </a:p>
          <a:p>
            <a:pPr lvl="1"/>
            <a:r>
              <a:rPr lang="en-US" sz="2000" dirty="0"/>
              <a:t>Weather conditions</a:t>
            </a:r>
          </a:p>
          <a:p>
            <a:pPr lvl="1"/>
            <a:r>
              <a:rPr lang="en-US" sz="2000" dirty="0"/>
              <a:t>Process change(s)</a:t>
            </a:r>
          </a:p>
          <a:p>
            <a:pPr lvl="1"/>
            <a:r>
              <a:rPr lang="en-US" sz="2000" dirty="0"/>
              <a:t>Unusual situation(s)</a:t>
            </a:r>
          </a:p>
          <a:p>
            <a:pPr lvl="1"/>
            <a:r>
              <a:rPr lang="en-US" sz="2000" dirty="0"/>
              <a:t>Worst case scenario(s)</a:t>
            </a:r>
          </a:p>
          <a:p>
            <a:pPr lvl="1"/>
            <a:r>
              <a:rPr lang="en-US" sz="2000" dirty="0"/>
              <a:t>Specific task(s)</a:t>
            </a:r>
          </a:p>
          <a:p>
            <a:pPr lvl="1"/>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278215390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Analysis</a:t>
            </a:r>
          </a:p>
        </p:txBody>
      </p:sp>
      <p:sp>
        <p:nvSpPr>
          <p:cNvPr id="3" name="Content Placeholder 2"/>
          <p:cNvSpPr>
            <a:spLocks noGrp="1"/>
          </p:cNvSpPr>
          <p:nvPr>
            <p:ph idx="1"/>
          </p:nvPr>
        </p:nvSpPr>
        <p:spPr>
          <a:xfrm>
            <a:off x="609600" y="1143000"/>
            <a:ext cx="8001000" cy="4800600"/>
          </a:xfrm>
        </p:spPr>
        <p:txBody>
          <a:bodyPr/>
          <a:lstStyle/>
          <a:p>
            <a:r>
              <a:rPr lang="en-US" sz="2400" dirty="0"/>
              <a:t>Sample Analysis</a:t>
            </a:r>
          </a:p>
          <a:p>
            <a:pPr lvl="1"/>
            <a:r>
              <a:rPr lang="en-US" sz="2000" dirty="0"/>
              <a:t>Accreditation </a:t>
            </a:r>
          </a:p>
          <a:p>
            <a:pPr lvl="2"/>
            <a:r>
              <a:rPr lang="en-US" dirty="0"/>
              <a:t>Analytics</a:t>
            </a:r>
          </a:p>
          <a:p>
            <a:pPr lvl="2"/>
            <a:r>
              <a:rPr lang="en-US" dirty="0"/>
              <a:t>OSHA’s Salt Lake Technical Center (SLTC)</a:t>
            </a:r>
          </a:p>
          <a:p>
            <a:r>
              <a:rPr lang="en-US" sz="2400" dirty="0"/>
              <a:t>Analytical Methods</a:t>
            </a:r>
          </a:p>
          <a:p>
            <a:pPr lvl="1"/>
            <a:r>
              <a:rPr lang="en-US" sz="2000" dirty="0"/>
              <a:t>Validation</a:t>
            </a:r>
          </a:p>
          <a:p>
            <a:pPr lvl="2"/>
            <a:r>
              <a:rPr lang="en-US" dirty="0"/>
              <a:t>OSHA method or NIOSH method</a:t>
            </a:r>
          </a:p>
          <a:p>
            <a:pPr lvl="3"/>
            <a:r>
              <a:rPr lang="en-US" dirty="0"/>
              <a:t>Few exceptions</a:t>
            </a:r>
          </a:p>
          <a:p>
            <a:pPr lvl="1"/>
            <a:r>
              <a:rPr lang="en-US" sz="2000" dirty="0"/>
              <a:t>Interferences</a:t>
            </a:r>
          </a:p>
          <a:p>
            <a:pPr lvl="2"/>
            <a:r>
              <a:rPr lang="en-US" dirty="0"/>
              <a:t>Positive</a:t>
            </a:r>
          </a:p>
          <a:p>
            <a:pPr lvl="3"/>
            <a:r>
              <a:rPr lang="en-US" dirty="0"/>
              <a:t>Gravimetric analysis</a:t>
            </a:r>
          </a:p>
          <a:p>
            <a:pPr lvl="2"/>
            <a:r>
              <a:rPr lang="en-US" dirty="0"/>
              <a:t>Negative</a:t>
            </a:r>
          </a:p>
          <a:p>
            <a:pPr lvl="3"/>
            <a:r>
              <a:rPr lang="en-US" dirty="0"/>
              <a:t>Depletion of contaminant</a:t>
            </a:r>
          </a:p>
          <a:p>
            <a:pPr lvl="2"/>
            <a:r>
              <a:rPr lang="en-US" dirty="0"/>
              <a:t>Combustible Dust</a:t>
            </a:r>
          </a:p>
          <a:p>
            <a:pPr lvl="3"/>
            <a:r>
              <a:rPr lang="en-US" dirty="0"/>
              <a:t>Moisture</a:t>
            </a:r>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282356961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Strategy</a:t>
            </a:r>
          </a:p>
        </p:txBody>
      </p:sp>
      <p:sp>
        <p:nvSpPr>
          <p:cNvPr id="3" name="Content Placeholder 2"/>
          <p:cNvSpPr>
            <a:spLocks noGrp="1"/>
          </p:cNvSpPr>
          <p:nvPr>
            <p:ph idx="1"/>
          </p:nvPr>
        </p:nvSpPr>
        <p:spPr/>
        <p:txBody>
          <a:bodyPr/>
          <a:lstStyle/>
          <a:p>
            <a:r>
              <a:rPr lang="en-US" dirty="0"/>
              <a:t>8-hours TWA</a:t>
            </a:r>
          </a:p>
          <a:p>
            <a:pPr lvl="1"/>
            <a:r>
              <a:rPr lang="en-US" dirty="0"/>
              <a:t>Full period single sample</a:t>
            </a:r>
          </a:p>
          <a:p>
            <a:pPr lvl="1"/>
            <a:r>
              <a:rPr lang="en-US" dirty="0"/>
              <a:t>Full period consecutive samples</a:t>
            </a:r>
          </a:p>
          <a:p>
            <a:pPr lvl="1"/>
            <a:r>
              <a:rPr lang="en-US" dirty="0"/>
              <a:t>Partial period consecutive samples</a:t>
            </a:r>
          </a:p>
          <a:p>
            <a:pPr lvl="1"/>
            <a:r>
              <a:rPr lang="en-US" dirty="0"/>
              <a:t>Grab samples measurement(s)</a:t>
            </a:r>
          </a:p>
          <a:p>
            <a:pPr lvl="1"/>
            <a:endParaRPr lang="en-US" sz="800" dirty="0"/>
          </a:p>
          <a:p>
            <a:r>
              <a:rPr lang="en-US" dirty="0"/>
              <a:t>Ceiling</a:t>
            </a:r>
          </a:p>
          <a:p>
            <a:pPr lvl="1"/>
            <a:r>
              <a:rPr lang="en-US" dirty="0"/>
              <a:t>Full period single sample</a:t>
            </a:r>
          </a:p>
          <a:p>
            <a:pPr lvl="1"/>
            <a:r>
              <a:rPr lang="en-US" dirty="0"/>
              <a:t>Grab samples measurement(s)</a:t>
            </a:r>
          </a:p>
          <a:p>
            <a:pPr lvl="1"/>
            <a:endParaRPr lang="en-US" dirty="0"/>
          </a:p>
          <a:p>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17511463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Sample Duration</a:t>
                </a:r>
              </a:p>
              <a:p>
                <a:pPr lvl="1"/>
                <a:r>
                  <a:rPr lang="en-US" dirty="0"/>
                  <a:t>TWA vs Ceiling</a:t>
                </a:r>
              </a:p>
              <a:p>
                <a:pPr lvl="2"/>
                <a:r>
                  <a:rPr lang="en-US" dirty="0"/>
                  <a:t>Check Method for minimum/maximum sample volume and flow rates</a:t>
                </a:r>
              </a:p>
              <a:p>
                <a:pPr lvl="2"/>
                <a:endParaRPr lang="en-US" sz="800" dirty="0"/>
              </a:p>
              <a:p>
                <a:pPr lvl="1"/>
                <a:r>
                  <a:rPr lang="en-US" dirty="0"/>
                  <a:t>Calculate minimum sample time </a:t>
                </a:r>
              </a:p>
              <a:p>
                <a:pPr lvl="1"/>
                <a:endParaRPr lang="en-US" sz="1000" dirty="0"/>
              </a:p>
              <a:p>
                <a:pPr marL="0"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𝑀𝑖𝑛𝑖𝑚𝑢𝑚</m:t>
                      </m:r>
                      <m:r>
                        <a:rPr lang="en-US" sz="2400" b="0" i="1" smtClean="0">
                          <a:latin typeface="Cambria Math" panose="02040503050406030204" pitchFamily="18" charset="0"/>
                        </a:rPr>
                        <m:t> </m:t>
                      </m:r>
                      <m:r>
                        <a:rPr lang="en-US" sz="2400" b="0" i="1" smtClean="0">
                          <a:latin typeface="Cambria Math" panose="02040503050406030204" pitchFamily="18" charset="0"/>
                        </a:rPr>
                        <m:t>𝑠𝑎𝑚𝑝𝑙𝑒</m:t>
                      </m:r>
                      <m:r>
                        <a:rPr lang="en-US" sz="2400" b="0" i="1" smtClean="0">
                          <a:latin typeface="Cambria Math" panose="02040503050406030204" pitchFamily="18" charset="0"/>
                        </a:rPr>
                        <m:t> </m:t>
                      </m:r>
                      <m:r>
                        <a:rPr lang="en-US" sz="2400" b="0" i="1" smtClean="0">
                          <a:latin typeface="Cambria Math" panose="02040503050406030204" pitchFamily="18" charset="0"/>
                        </a:rPr>
                        <m:t>𝑡𝑖𝑚𝑒</m:t>
                      </m:r>
                      <m:r>
                        <a:rPr lang="en-US" sz="2400" b="0" i="1" smtClean="0">
                          <a:latin typeface="Cambria Math" panose="02040503050406030204" pitchFamily="18" charset="0"/>
                        </a:rPr>
                        <m:t>= </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𝑚𝑖𝑛𝑖𝑚𝑢𝑚</m:t>
                          </m:r>
                          <m:r>
                            <a:rPr lang="en-US" sz="2400" b="0" i="1" smtClean="0">
                              <a:latin typeface="Cambria Math" panose="02040503050406030204" pitchFamily="18" charset="0"/>
                            </a:rPr>
                            <m:t> </m:t>
                          </m:r>
                          <m:r>
                            <a:rPr lang="en-US" sz="2400" b="0" i="1" smtClean="0">
                              <a:latin typeface="Cambria Math" panose="02040503050406030204" pitchFamily="18" charset="0"/>
                            </a:rPr>
                            <m:t>𝑠𝑎𝑚𝑝𝑙𝑒</m:t>
                          </m:r>
                          <m:r>
                            <a:rPr lang="en-US" sz="2400" b="0" i="1" smtClean="0">
                              <a:latin typeface="Cambria Math" panose="02040503050406030204" pitchFamily="18" charset="0"/>
                            </a:rPr>
                            <m:t> </m:t>
                          </m:r>
                          <m:r>
                            <a:rPr lang="en-US" sz="2400" b="0" i="1" smtClean="0">
                              <a:latin typeface="Cambria Math" panose="02040503050406030204" pitchFamily="18" charset="0"/>
                            </a:rPr>
                            <m:t>𝑣𝑜𝑙𝑢𝑚𝑒</m:t>
                          </m:r>
                        </m:num>
                        <m:den>
                          <m:r>
                            <a:rPr lang="en-US" sz="2400" b="0" i="1" smtClean="0">
                              <a:latin typeface="Cambria Math" panose="02040503050406030204" pitchFamily="18" charset="0"/>
                            </a:rPr>
                            <m:t>𝑓𝑙𝑜𝑤</m:t>
                          </m:r>
                          <m:r>
                            <a:rPr lang="en-US" sz="2400" b="0" i="1" smtClean="0">
                              <a:latin typeface="Cambria Math" panose="02040503050406030204" pitchFamily="18" charset="0"/>
                            </a:rPr>
                            <m:t> </m:t>
                          </m:r>
                          <m:r>
                            <a:rPr lang="en-US" sz="2400" b="0" i="1" smtClean="0">
                              <a:latin typeface="Cambria Math" panose="02040503050406030204" pitchFamily="18" charset="0"/>
                            </a:rPr>
                            <m:t>𝑟𝑎𝑡𝑒</m:t>
                          </m:r>
                        </m:den>
                      </m:f>
                    </m:oMath>
                  </m:oMathPara>
                </a14:m>
                <a:endParaRPr lang="en-US" sz="2400" dirty="0"/>
              </a:p>
              <a:p>
                <a:pPr lvl="1"/>
                <a:r>
                  <a:rPr lang="en-US" dirty="0"/>
                  <a:t>Example</a:t>
                </a:r>
              </a:p>
              <a:p>
                <a:pPr lvl="2"/>
                <a:r>
                  <a:rPr lang="en-US" dirty="0"/>
                  <a:t>NIOSH 7300 – Lead</a:t>
                </a:r>
              </a:p>
              <a:p>
                <a:pPr lvl="3"/>
                <a:r>
                  <a:rPr lang="en-US" dirty="0"/>
                  <a:t>Minimum sample volume = 50 L</a:t>
                </a:r>
              </a:p>
              <a:p>
                <a:pPr lvl="3"/>
                <a:r>
                  <a:rPr lang="en-US" dirty="0"/>
                  <a:t>Maximum sample volume = 2000 L</a:t>
                </a:r>
              </a:p>
              <a:p>
                <a:pPr lvl="3"/>
                <a:r>
                  <a:rPr lang="en-US" dirty="0"/>
                  <a:t>Flow rate 1 to 4 L/min</a:t>
                </a:r>
              </a:p>
              <a:p>
                <a:pPr lvl="4"/>
                <a:r>
                  <a:rPr lang="en-US" sz="2000" dirty="0"/>
                  <a:t>Minimum sample time = </a:t>
                </a:r>
                <a:r>
                  <a:rPr lang="en-US" sz="2000" b="1" dirty="0"/>
                  <a:t>50 to 12.5 minutes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14" t="-1290" b="-3613"/>
                </a:stretch>
              </a:blipFill>
            </p:spPr>
            <p:txBody>
              <a:bodyPr/>
              <a:lstStyle/>
              <a:p>
                <a:r>
                  <a:rPr lang="en-US">
                    <a:noFill/>
                  </a:rPr>
                  <a:t> </a:t>
                </a:r>
              </a:p>
            </p:txBody>
          </p:sp>
        </mc:Fallback>
      </mc:AlternateContent>
      <p:sp>
        <p:nvSpPr>
          <p:cNvPr id="4" name="Content Placeholder 3"/>
          <p:cNvSpPr>
            <a:spLocks noGrp="1"/>
          </p:cNvSpPr>
          <p:nvPr>
            <p:ph sz="quarter" idx="10"/>
          </p:nvPr>
        </p:nvSpPr>
        <p:spPr/>
        <p:txBody>
          <a:bodyPr/>
          <a:lstStyle/>
          <a:p>
            <a:r>
              <a:rPr lang="en-US" sz="1400" dirty="0"/>
              <a:t>Tech Man: Sec II </a:t>
            </a:r>
            <a:r>
              <a:rPr lang="en-US" sz="1400" dirty="0" err="1"/>
              <a:t>Ch</a:t>
            </a:r>
            <a:r>
              <a:rPr lang="en-US" sz="1400" dirty="0"/>
              <a:t> 1</a:t>
            </a:r>
          </a:p>
        </p:txBody>
      </p:sp>
    </p:spTree>
    <p:extLst>
      <p:ext uri="{BB962C8B-B14F-4D97-AF65-F5344CB8AC3E}">
        <p14:creationId xmlns:p14="http://schemas.microsoft.com/office/powerpoint/2010/main" val="52430196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Considerations</a:t>
            </a:r>
          </a:p>
        </p:txBody>
      </p:sp>
      <p:sp>
        <p:nvSpPr>
          <p:cNvPr id="3" name="Content Placeholder 2"/>
          <p:cNvSpPr>
            <a:spLocks noGrp="1"/>
          </p:cNvSpPr>
          <p:nvPr>
            <p:ph idx="1"/>
          </p:nvPr>
        </p:nvSpPr>
        <p:spPr/>
        <p:txBody>
          <a:bodyPr/>
          <a:lstStyle/>
          <a:p>
            <a:pPr lvl="2"/>
            <a:endParaRPr lang="en-US" sz="800" dirty="0"/>
          </a:p>
          <a:p>
            <a:pPr lvl="2"/>
            <a:endParaRPr lang="en-US" sz="800" dirty="0"/>
          </a:p>
          <a:p>
            <a:r>
              <a:rPr lang="en-US" dirty="0"/>
              <a:t>Media</a:t>
            </a:r>
          </a:p>
          <a:p>
            <a:pPr lvl="1"/>
            <a:r>
              <a:rPr lang="en-US" dirty="0"/>
              <a:t>Availability</a:t>
            </a:r>
          </a:p>
          <a:p>
            <a:pPr lvl="1"/>
            <a:r>
              <a:rPr lang="en-US" dirty="0"/>
              <a:t>Overnight shipping</a:t>
            </a:r>
          </a:p>
          <a:p>
            <a:pPr lvl="1"/>
            <a:endParaRPr lang="en-US" sz="800" dirty="0"/>
          </a:p>
          <a:p>
            <a:r>
              <a:rPr lang="en-US" dirty="0"/>
              <a:t>Number of Samples</a:t>
            </a:r>
          </a:p>
          <a:p>
            <a:pPr lvl="1"/>
            <a:r>
              <a:rPr lang="en-US" dirty="0"/>
              <a:t>Includes field blanks</a:t>
            </a:r>
          </a:p>
          <a:p>
            <a:pPr lvl="2"/>
            <a:endParaRPr lang="en-US" sz="800" dirty="0"/>
          </a:p>
          <a:p>
            <a:r>
              <a:rPr lang="en-US" dirty="0"/>
              <a:t>Cost</a:t>
            </a:r>
          </a:p>
          <a:p>
            <a:pPr lvl="1"/>
            <a:r>
              <a:rPr lang="en-US" dirty="0"/>
              <a:t>Method</a:t>
            </a:r>
          </a:p>
          <a:p>
            <a:pPr lvl="1"/>
            <a:r>
              <a:rPr lang="en-US" dirty="0"/>
              <a:t>Media</a:t>
            </a:r>
          </a:p>
          <a:p>
            <a:pPr lvl="1"/>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52574528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492443"/>
          </a:xfrm>
        </p:spPr>
        <p:txBody>
          <a:bodyPr/>
          <a:lstStyle/>
          <a:p>
            <a:r>
              <a:rPr lang="en-US" sz="3200" dirty="0"/>
              <a:t>Classification of Airborne Contaminant</a:t>
            </a:r>
          </a:p>
        </p:txBody>
      </p:sp>
      <p:sp>
        <p:nvSpPr>
          <p:cNvPr id="3" name="Content Placeholder 2"/>
          <p:cNvSpPr>
            <a:spLocks noGrp="1"/>
          </p:cNvSpPr>
          <p:nvPr>
            <p:ph idx="1"/>
          </p:nvPr>
        </p:nvSpPr>
        <p:spPr/>
        <p:txBody>
          <a:bodyPr/>
          <a:lstStyle/>
          <a:p>
            <a:pPr marL="0" indent="0">
              <a:buNone/>
            </a:pPr>
            <a:r>
              <a:rPr lang="en-US" u="sng" dirty="0"/>
              <a:t>Multiple Physical States</a:t>
            </a:r>
          </a:p>
          <a:p>
            <a:r>
              <a:rPr lang="en-US" dirty="0"/>
              <a:t>Aerosol</a:t>
            </a:r>
          </a:p>
          <a:p>
            <a:pPr lvl="1"/>
            <a:r>
              <a:rPr lang="en-US" dirty="0"/>
              <a:t>Liquid droplets or solid particles dispersed in air.</a:t>
            </a:r>
          </a:p>
          <a:p>
            <a:pPr lvl="2"/>
            <a:r>
              <a:rPr lang="en-US" dirty="0"/>
              <a:t>Size range: 0.001µm – 50µm</a:t>
            </a:r>
          </a:p>
          <a:p>
            <a:pPr lvl="1"/>
            <a:endParaRPr lang="en-US" sz="800" dirty="0"/>
          </a:p>
          <a:p>
            <a:r>
              <a:rPr lang="en-US" dirty="0"/>
              <a:t>Particulate matter</a:t>
            </a:r>
          </a:p>
          <a:p>
            <a:pPr lvl="1"/>
            <a:r>
              <a:rPr lang="en-US" dirty="0"/>
              <a:t>Fine solid or liquid particles dispersed in air.</a:t>
            </a:r>
          </a:p>
          <a:p>
            <a:pPr lvl="1"/>
            <a:endParaRPr lang="en-US" sz="800" dirty="0"/>
          </a:p>
          <a:p>
            <a:r>
              <a:rPr lang="en-US" dirty="0"/>
              <a:t>Smoke</a:t>
            </a:r>
          </a:p>
          <a:p>
            <a:pPr lvl="1"/>
            <a:r>
              <a:rPr lang="en-US" dirty="0"/>
              <a:t>Contains liquid droplets, solid particles, and gases originating from incomplete combustion. </a:t>
            </a:r>
          </a:p>
          <a:p>
            <a:pPr lvl="2"/>
            <a:r>
              <a:rPr lang="en-US" dirty="0"/>
              <a:t>Size range: 0.01µm – 1.0µm</a:t>
            </a:r>
          </a:p>
        </p:txBody>
      </p:sp>
    </p:spTree>
    <p:extLst>
      <p:ext uri="{BB962C8B-B14F-4D97-AF65-F5344CB8AC3E}">
        <p14:creationId xmlns:p14="http://schemas.microsoft.com/office/powerpoint/2010/main" val="2245654623"/>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Analytics - Book</a:t>
            </a: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88622" y="1219200"/>
            <a:ext cx="6242956" cy="4724400"/>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671743"/>
            <a:ext cx="7924800" cy="33437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3006122"/>
            <a:ext cx="7924800" cy="845756"/>
          </a:xfrm>
          <a:prstGeom prst="rect">
            <a:avLst/>
          </a:prstGeom>
        </p:spPr>
      </p:pic>
    </p:spTree>
    <p:extLst>
      <p:ext uri="{BB962C8B-B14F-4D97-AF65-F5344CB8AC3E}">
        <p14:creationId xmlns:p14="http://schemas.microsoft.com/office/powerpoint/2010/main" val="356045782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Equipment</a:t>
            </a:r>
          </a:p>
        </p:txBody>
      </p:sp>
      <p:sp>
        <p:nvSpPr>
          <p:cNvPr id="3" name="Content Placeholder 2"/>
          <p:cNvSpPr>
            <a:spLocks noGrp="1"/>
          </p:cNvSpPr>
          <p:nvPr>
            <p:ph idx="1"/>
          </p:nvPr>
        </p:nvSpPr>
        <p:spPr/>
        <p:txBody>
          <a:bodyPr/>
          <a:lstStyle/>
          <a:p>
            <a:r>
              <a:rPr lang="en-US" dirty="0"/>
              <a:t>Good working order</a:t>
            </a:r>
          </a:p>
          <a:p>
            <a:endParaRPr lang="en-US" sz="2400" dirty="0"/>
          </a:p>
          <a:p>
            <a:r>
              <a:rPr lang="en-US" dirty="0"/>
              <a:t>Availability</a:t>
            </a:r>
          </a:p>
          <a:p>
            <a:pPr lvl="1"/>
            <a:r>
              <a:rPr lang="en-US" dirty="0"/>
              <a:t>Plus additional back ups</a:t>
            </a:r>
          </a:p>
          <a:p>
            <a:endParaRPr lang="en-US" sz="2400" dirty="0"/>
          </a:p>
          <a:p>
            <a:r>
              <a:rPr lang="en-US" dirty="0"/>
              <a:t>Charged</a:t>
            </a:r>
          </a:p>
          <a:p>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145852704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Necessary?</a:t>
            </a:r>
          </a:p>
        </p:txBody>
      </p:sp>
      <p:sp>
        <p:nvSpPr>
          <p:cNvPr id="3" name="Content Placeholder 2"/>
          <p:cNvSpPr>
            <a:spLocks noGrp="1"/>
          </p:cNvSpPr>
          <p:nvPr>
            <p:ph idx="1"/>
          </p:nvPr>
        </p:nvSpPr>
        <p:spPr/>
        <p:txBody>
          <a:bodyPr/>
          <a:lstStyle/>
          <a:p>
            <a:r>
              <a:rPr lang="en-US" dirty="0"/>
              <a:t>Potential exposure?</a:t>
            </a:r>
          </a:p>
          <a:p>
            <a:endParaRPr lang="en-US" dirty="0"/>
          </a:p>
          <a:p>
            <a:r>
              <a:rPr lang="en-US" dirty="0"/>
              <a:t>Related symptoms present?</a:t>
            </a:r>
          </a:p>
          <a:p>
            <a:endParaRPr lang="en-US" dirty="0"/>
          </a:p>
          <a:p>
            <a:r>
              <a:rPr lang="en-US" dirty="0"/>
              <a:t>Contaminant / Condition present?</a:t>
            </a:r>
          </a:p>
          <a:p>
            <a:endParaRPr lang="en-US" dirty="0"/>
          </a:p>
          <a:p>
            <a:r>
              <a:rPr lang="en-US" dirty="0"/>
              <a:t>Employer’s exposure assessment?</a:t>
            </a:r>
          </a:p>
          <a:p>
            <a:endParaRPr lang="en-US" dirty="0"/>
          </a:p>
          <a:p>
            <a:r>
              <a:rPr lang="en-US" dirty="0"/>
              <a:t>Previous sampling conducted by NCDOL?</a:t>
            </a:r>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300553393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Sampling Necessary?</a:t>
            </a:r>
          </a:p>
        </p:txBody>
      </p:sp>
      <p:sp>
        <p:nvSpPr>
          <p:cNvPr id="7" name="Content Placeholder 6"/>
          <p:cNvSpPr>
            <a:spLocks noGrp="1"/>
          </p:cNvSpPr>
          <p:nvPr>
            <p:ph idx="1"/>
          </p:nvPr>
        </p:nvSpPr>
        <p:spPr/>
        <p:txBody>
          <a:bodyPr/>
          <a:lstStyle/>
          <a:p>
            <a:r>
              <a:rPr lang="en-US" dirty="0"/>
              <a:t>Employer’s exposure assessment</a:t>
            </a:r>
          </a:p>
          <a:p>
            <a:pPr lvl="1"/>
            <a:r>
              <a:rPr lang="en-US" dirty="0"/>
              <a:t>Who conducted the sampling?</a:t>
            </a:r>
          </a:p>
          <a:p>
            <a:pPr lvl="2"/>
            <a:r>
              <a:rPr lang="en-US" dirty="0"/>
              <a:t>Credentials?</a:t>
            </a:r>
          </a:p>
          <a:p>
            <a:pPr lvl="2"/>
            <a:r>
              <a:rPr lang="en-US" dirty="0"/>
              <a:t>Third-party?</a:t>
            </a:r>
          </a:p>
          <a:p>
            <a:pPr lvl="1"/>
            <a:r>
              <a:rPr lang="en-US" dirty="0"/>
              <a:t>Sampling Method Used?</a:t>
            </a:r>
          </a:p>
          <a:p>
            <a:pPr lvl="1"/>
            <a:r>
              <a:rPr lang="en-US" dirty="0"/>
              <a:t>Sample Time?</a:t>
            </a:r>
          </a:p>
          <a:p>
            <a:pPr lvl="1"/>
            <a:r>
              <a:rPr lang="en-US" dirty="0"/>
              <a:t>Employee(s) Sampled?</a:t>
            </a:r>
          </a:p>
          <a:p>
            <a:pPr lvl="2"/>
            <a:r>
              <a:rPr lang="en-US" dirty="0"/>
              <a:t>Representative?</a:t>
            </a:r>
          </a:p>
          <a:p>
            <a:pPr lvl="1"/>
            <a:r>
              <a:rPr lang="en-US" dirty="0"/>
              <a:t>Operation(s)</a:t>
            </a:r>
          </a:p>
          <a:p>
            <a:pPr lvl="1"/>
            <a:r>
              <a:rPr lang="en-US" dirty="0"/>
              <a:t>Number of samples?</a:t>
            </a:r>
          </a:p>
          <a:p>
            <a:pPr lvl="1"/>
            <a:r>
              <a:rPr lang="en-US" dirty="0"/>
              <a:t>Meets requirements of standard where applicable?</a:t>
            </a:r>
          </a:p>
          <a:p>
            <a:pPr lvl="2"/>
            <a:r>
              <a:rPr lang="en-US" dirty="0"/>
              <a:t>e.g., ethylene oxide – [C</a:t>
            </a:r>
            <a:r>
              <a:rPr lang="en-US" baseline="-25000" dirty="0"/>
              <a:t>2</a:t>
            </a:r>
            <a:r>
              <a:rPr lang="en-US" dirty="0"/>
              <a:t>H</a:t>
            </a:r>
            <a:r>
              <a:rPr lang="en-US" baseline="-25000" dirty="0"/>
              <a:t>4</a:t>
            </a:r>
            <a:r>
              <a:rPr lang="en-US" dirty="0"/>
              <a:t>O]</a:t>
            </a:r>
          </a:p>
        </p:txBody>
      </p:sp>
      <p:sp>
        <p:nvSpPr>
          <p:cNvPr id="8" name="Content Placeholder 7"/>
          <p:cNvSpPr>
            <a:spLocks noGrp="1"/>
          </p:cNvSpPr>
          <p:nvPr>
            <p:ph sz="quarter" idx="10"/>
          </p:nvPr>
        </p:nvSpPr>
        <p:spPr/>
        <p:txBody>
          <a:bodyPr/>
          <a:lstStyle/>
          <a:p>
            <a:endParaRPr lang="en-US"/>
          </a:p>
        </p:txBody>
      </p:sp>
    </p:spTree>
    <p:extLst>
      <p:ext uri="{BB962C8B-B14F-4D97-AF65-F5344CB8AC3E}">
        <p14:creationId xmlns:p14="http://schemas.microsoft.com/office/powerpoint/2010/main" val="83373490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Necessary?</a:t>
            </a:r>
          </a:p>
        </p:txBody>
      </p:sp>
      <p:sp>
        <p:nvSpPr>
          <p:cNvPr id="3" name="Content Placeholder 2"/>
          <p:cNvSpPr>
            <a:spLocks noGrp="1"/>
          </p:cNvSpPr>
          <p:nvPr>
            <p:ph idx="1"/>
          </p:nvPr>
        </p:nvSpPr>
        <p:spPr/>
        <p:txBody>
          <a:bodyPr/>
          <a:lstStyle/>
          <a:p>
            <a:r>
              <a:rPr lang="en-US" dirty="0"/>
              <a:t>OSHA’s additional monitoring requirement</a:t>
            </a:r>
          </a:p>
          <a:p>
            <a:pPr lvl="1"/>
            <a:r>
              <a:rPr lang="en-US" dirty="0"/>
              <a:t>Whenever there has been a change in the </a:t>
            </a:r>
            <a:r>
              <a:rPr lang="en-US" b="1" u="sng" dirty="0"/>
              <a:t>production</a:t>
            </a:r>
            <a:r>
              <a:rPr lang="en-US" dirty="0"/>
              <a:t>, </a:t>
            </a:r>
            <a:r>
              <a:rPr lang="en-US" b="1" u="sng" dirty="0"/>
              <a:t>process</a:t>
            </a:r>
            <a:r>
              <a:rPr lang="en-US" dirty="0"/>
              <a:t>, </a:t>
            </a:r>
            <a:r>
              <a:rPr lang="en-US" b="1" u="sng" dirty="0"/>
              <a:t>control equipment</a:t>
            </a:r>
            <a:r>
              <a:rPr lang="en-US" dirty="0"/>
              <a:t>, </a:t>
            </a:r>
            <a:r>
              <a:rPr lang="en-US" b="1" u="sng" dirty="0"/>
              <a:t>personal</a:t>
            </a:r>
            <a:r>
              <a:rPr lang="en-US" dirty="0"/>
              <a:t> or </a:t>
            </a:r>
            <a:r>
              <a:rPr lang="en-US" b="1" u="sng" dirty="0"/>
              <a:t>work practices </a:t>
            </a:r>
            <a:r>
              <a:rPr lang="en-US" dirty="0"/>
              <a:t>that may result in new or additional exposures or when the employer has </a:t>
            </a:r>
            <a:r>
              <a:rPr lang="en-US" b="1" u="sng" dirty="0"/>
              <a:t>any reason to suspect that a change </a:t>
            </a:r>
            <a:r>
              <a:rPr lang="en-US" dirty="0"/>
              <a:t>may result in new or additional exposures.</a:t>
            </a:r>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387640346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1"/>
            <a:r>
              <a:rPr lang="en-US" sz="2000" dirty="0"/>
              <a:t>DBCP</a:t>
            </a:r>
          </a:p>
          <a:p>
            <a:pPr lvl="2"/>
            <a:r>
              <a:rPr lang="en-US" sz="1600" dirty="0"/>
              <a:t>1910.1044(f)(4)</a:t>
            </a:r>
          </a:p>
          <a:p>
            <a:pPr lvl="2"/>
            <a:r>
              <a:rPr lang="en-US" sz="1600" b="1" dirty="0">
                <a:solidFill>
                  <a:srgbClr val="33CC33"/>
                </a:solidFill>
              </a:rPr>
              <a:t>1926.1144</a:t>
            </a:r>
          </a:p>
          <a:p>
            <a:pPr lvl="1"/>
            <a:r>
              <a:rPr lang="en-US" sz="2000" dirty="0"/>
              <a:t>Acrylonitrile</a:t>
            </a:r>
          </a:p>
          <a:p>
            <a:pPr lvl="2"/>
            <a:r>
              <a:rPr lang="en-US" sz="1600" dirty="0"/>
              <a:t>1910.1045(e)(4)</a:t>
            </a:r>
          </a:p>
          <a:p>
            <a:pPr lvl="2"/>
            <a:r>
              <a:rPr lang="en-US" sz="1600" b="1" dirty="0">
                <a:solidFill>
                  <a:srgbClr val="33CC33"/>
                </a:solidFill>
              </a:rPr>
              <a:t>1910.1145</a:t>
            </a:r>
          </a:p>
          <a:p>
            <a:pPr lvl="1"/>
            <a:r>
              <a:rPr lang="en-US" sz="2000" dirty="0"/>
              <a:t>Ethylene Oxide</a:t>
            </a:r>
          </a:p>
          <a:p>
            <a:pPr lvl="2"/>
            <a:r>
              <a:rPr lang="en-US" sz="1600" dirty="0"/>
              <a:t>1910.1047(d)(5)</a:t>
            </a:r>
          </a:p>
          <a:p>
            <a:pPr lvl="2"/>
            <a:r>
              <a:rPr lang="en-US" sz="1600" b="1" dirty="0">
                <a:solidFill>
                  <a:srgbClr val="33CC33"/>
                </a:solidFill>
              </a:rPr>
              <a:t>19126.147</a:t>
            </a:r>
          </a:p>
          <a:p>
            <a:pPr lvl="1"/>
            <a:r>
              <a:rPr lang="en-US" sz="2000" dirty="0"/>
              <a:t>MDA</a:t>
            </a:r>
          </a:p>
          <a:p>
            <a:pPr lvl="2"/>
            <a:r>
              <a:rPr lang="en-US" sz="1600" dirty="0"/>
              <a:t>1910.1050(e)(5)</a:t>
            </a:r>
          </a:p>
          <a:p>
            <a:pPr lvl="2"/>
            <a:r>
              <a:rPr lang="en-US" sz="1600" dirty="0"/>
              <a:t>1926.60(f)(5)</a:t>
            </a:r>
          </a:p>
          <a:p>
            <a:pPr lvl="1"/>
            <a:r>
              <a:rPr lang="en-US" sz="2000" dirty="0"/>
              <a:t>1,3-Butadiene</a:t>
            </a:r>
          </a:p>
          <a:p>
            <a:pPr lvl="2"/>
            <a:r>
              <a:rPr lang="en-US" sz="1600" dirty="0"/>
              <a:t>1910.1051(d)(5)(</a:t>
            </a:r>
            <a:r>
              <a:rPr lang="en-US" sz="1600" dirty="0" err="1"/>
              <a:t>i</a:t>
            </a:r>
            <a:r>
              <a:rPr lang="en-US" sz="1600" dirty="0"/>
              <a:t>)</a:t>
            </a:r>
          </a:p>
          <a:p>
            <a:pPr lvl="1"/>
            <a:r>
              <a:rPr lang="en-US" sz="2000" dirty="0"/>
              <a:t>Silica</a:t>
            </a:r>
          </a:p>
          <a:p>
            <a:pPr lvl="2"/>
            <a:r>
              <a:rPr lang="en-US" sz="1600" dirty="0"/>
              <a:t>1910.1053(d)(4)</a:t>
            </a:r>
          </a:p>
          <a:p>
            <a:pPr lvl="2"/>
            <a:r>
              <a:rPr lang="en-US" sz="1600" dirty="0"/>
              <a:t>1926.1153(d)(2)(iv)</a:t>
            </a:r>
          </a:p>
          <a:p>
            <a:endParaRPr lang="en-US" sz="2000" dirty="0"/>
          </a:p>
        </p:txBody>
      </p:sp>
      <p:sp>
        <p:nvSpPr>
          <p:cNvPr id="6" name="Content Placeholder 5"/>
          <p:cNvSpPr>
            <a:spLocks noGrp="1"/>
          </p:cNvSpPr>
          <p:nvPr>
            <p:ph sz="quarter" idx="10"/>
          </p:nvPr>
        </p:nvSpPr>
        <p:spPr/>
        <p:txBody>
          <a:bodyPr/>
          <a:lstStyle/>
          <a:p>
            <a:pPr lvl="1"/>
            <a:r>
              <a:rPr lang="en-US" sz="2000" dirty="0"/>
              <a:t>Asbestos</a:t>
            </a:r>
          </a:p>
          <a:p>
            <a:pPr lvl="2"/>
            <a:r>
              <a:rPr lang="en-US" sz="1600" dirty="0"/>
              <a:t>1910.1001(d)(5)</a:t>
            </a:r>
          </a:p>
          <a:p>
            <a:pPr lvl="2"/>
            <a:r>
              <a:rPr lang="en-US" sz="1600" dirty="0"/>
              <a:t>1926.1101(f)(4)(ii)</a:t>
            </a:r>
          </a:p>
          <a:p>
            <a:pPr lvl="1"/>
            <a:r>
              <a:rPr lang="en-US" sz="2000" dirty="0"/>
              <a:t>Inorganic Arsenic</a:t>
            </a:r>
          </a:p>
          <a:p>
            <a:pPr lvl="2"/>
            <a:r>
              <a:rPr lang="en-US" sz="1600" dirty="0"/>
              <a:t>1910.1018(e)(4)</a:t>
            </a:r>
          </a:p>
          <a:p>
            <a:pPr lvl="2"/>
            <a:r>
              <a:rPr lang="en-US" sz="1600" b="1" dirty="0">
                <a:solidFill>
                  <a:srgbClr val="33CC33"/>
                </a:solidFill>
              </a:rPr>
              <a:t>1926.1118</a:t>
            </a:r>
          </a:p>
          <a:p>
            <a:pPr lvl="1"/>
            <a:r>
              <a:rPr lang="en-US" sz="2000" dirty="0"/>
              <a:t>Beryllium</a:t>
            </a:r>
          </a:p>
          <a:p>
            <a:pPr lvl="2"/>
            <a:r>
              <a:rPr lang="en-US" sz="1600" dirty="0"/>
              <a:t>1910.1024(d)(4)</a:t>
            </a:r>
          </a:p>
          <a:p>
            <a:pPr lvl="2"/>
            <a:r>
              <a:rPr lang="en-US" sz="1600" b="1" dirty="0">
                <a:solidFill>
                  <a:srgbClr val="FF0000"/>
                </a:solidFill>
              </a:rPr>
              <a:t>1926.1124(d)(4)</a:t>
            </a:r>
          </a:p>
          <a:p>
            <a:pPr lvl="1"/>
            <a:r>
              <a:rPr lang="en-US" sz="2000" dirty="0"/>
              <a:t>Lead</a:t>
            </a:r>
          </a:p>
          <a:p>
            <a:pPr lvl="2"/>
            <a:r>
              <a:rPr lang="en-US" sz="1600" dirty="0"/>
              <a:t>1910.1025(d)(7)</a:t>
            </a:r>
          </a:p>
          <a:p>
            <a:pPr lvl="2"/>
            <a:r>
              <a:rPr lang="en-US" sz="1600" dirty="0"/>
              <a:t>1926.62(d)(7)</a:t>
            </a:r>
          </a:p>
          <a:p>
            <a:pPr lvl="1"/>
            <a:r>
              <a:rPr lang="en-US" sz="2000" dirty="0"/>
              <a:t>Chromium (VI)</a:t>
            </a:r>
          </a:p>
          <a:p>
            <a:pPr lvl="2"/>
            <a:r>
              <a:rPr lang="en-US" sz="1600" dirty="0"/>
              <a:t>1910.1026(d)(2)(vi)</a:t>
            </a:r>
          </a:p>
          <a:p>
            <a:pPr lvl="2"/>
            <a:r>
              <a:rPr lang="en-US" sz="1600" dirty="0"/>
              <a:t>1910.1126(d)(2)(vi)</a:t>
            </a:r>
          </a:p>
          <a:p>
            <a:pPr lvl="1"/>
            <a:r>
              <a:rPr lang="en-US" sz="2000" dirty="0"/>
              <a:t>Cadmium</a:t>
            </a:r>
          </a:p>
          <a:p>
            <a:pPr lvl="2"/>
            <a:r>
              <a:rPr lang="en-US" sz="1600" dirty="0"/>
              <a:t>1910.1027(d)(4)</a:t>
            </a:r>
          </a:p>
          <a:p>
            <a:pPr lvl="2"/>
            <a:r>
              <a:rPr lang="en-US" sz="1600" dirty="0"/>
              <a:t>1910.1126(d)(4)</a:t>
            </a:r>
          </a:p>
          <a:p>
            <a:pPr lvl="2"/>
            <a:endParaRPr lang="en-US" sz="1600" dirty="0"/>
          </a:p>
          <a:p>
            <a:endParaRPr lang="en-US" dirty="0"/>
          </a:p>
        </p:txBody>
      </p:sp>
      <p:sp>
        <p:nvSpPr>
          <p:cNvPr id="5" name="Title 4"/>
          <p:cNvSpPr>
            <a:spLocks noGrp="1"/>
          </p:cNvSpPr>
          <p:nvPr>
            <p:ph type="title"/>
          </p:nvPr>
        </p:nvSpPr>
        <p:spPr>
          <a:xfrm>
            <a:off x="609600" y="457200"/>
            <a:ext cx="7924800" cy="1107996"/>
          </a:xfrm>
        </p:spPr>
        <p:txBody>
          <a:bodyPr/>
          <a:lstStyle/>
          <a:p>
            <a:r>
              <a:rPr lang="en-US" dirty="0"/>
              <a:t>Includes Personal</a:t>
            </a:r>
            <a:br>
              <a:rPr lang="en-US" dirty="0"/>
            </a:br>
            <a:endParaRPr lang="en-US" dirty="0"/>
          </a:p>
        </p:txBody>
      </p:sp>
      <p:sp>
        <p:nvSpPr>
          <p:cNvPr id="7" name="Content Placeholder 6"/>
          <p:cNvSpPr>
            <a:spLocks noGrp="1"/>
          </p:cNvSpPr>
          <p:nvPr>
            <p:ph sz="quarter" idx="11"/>
          </p:nvPr>
        </p:nvSpPr>
        <p:spPr/>
        <p:txBody>
          <a:bodyPr/>
          <a:lstStyle/>
          <a:p>
            <a:endParaRPr lang="en-US"/>
          </a:p>
        </p:txBody>
      </p:sp>
    </p:spTree>
    <p:extLst>
      <p:ext uri="{BB962C8B-B14F-4D97-AF65-F5344CB8AC3E}">
        <p14:creationId xmlns:p14="http://schemas.microsoft.com/office/powerpoint/2010/main" val="89026182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Unique</a:t>
            </a:r>
          </a:p>
          <a:p>
            <a:endParaRPr lang="en-US" sz="800" dirty="0"/>
          </a:p>
          <a:p>
            <a:pPr lvl="1"/>
            <a:r>
              <a:rPr lang="en-US" sz="2000" dirty="0"/>
              <a:t>Formaldehyde</a:t>
            </a:r>
          </a:p>
          <a:p>
            <a:pPr lvl="2"/>
            <a:r>
              <a:rPr lang="en-US" sz="1600" dirty="0"/>
              <a:t>1910.1048</a:t>
            </a:r>
          </a:p>
          <a:p>
            <a:pPr lvl="2"/>
            <a:r>
              <a:rPr lang="en-US" sz="1600" b="1" dirty="0">
                <a:solidFill>
                  <a:srgbClr val="33CC33"/>
                </a:solidFill>
              </a:rPr>
              <a:t>1926.1148</a:t>
            </a:r>
          </a:p>
          <a:p>
            <a:pPr lvl="1"/>
            <a:r>
              <a:rPr lang="en-US" sz="2000" dirty="0"/>
              <a:t>13 Carcinogens</a:t>
            </a:r>
          </a:p>
          <a:p>
            <a:pPr lvl="2"/>
            <a:r>
              <a:rPr lang="en-US" sz="1600" dirty="0"/>
              <a:t>1910.1003 – 1910.1016</a:t>
            </a:r>
          </a:p>
          <a:p>
            <a:pPr lvl="2"/>
            <a:r>
              <a:rPr lang="en-US" sz="1600" b="1" dirty="0">
                <a:solidFill>
                  <a:srgbClr val="33CC33"/>
                </a:solidFill>
              </a:rPr>
              <a:t>1926.1103 – 1926.1116</a:t>
            </a:r>
          </a:p>
        </p:txBody>
      </p:sp>
      <p:sp>
        <p:nvSpPr>
          <p:cNvPr id="7" name="Content Placeholder 6"/>
          <p:cNvSpPr>
            <a:spLocks noGrp="1"/>
          </p:cNvSpPr>
          <p:nvPr>
            <p:ph sz="quarter" idx="10"/>
          </p:nvPr>
        </p:nvSpPr>
        <p:spPr>
          <a:xfrm>
            <a:off x="609600" y="1142999"/>
            <a:ext cx="3962400" cy="4800601"/>
          </a:xfrm>
        </p:spPr>
        <p:txBody>
          <a:bodyPr/>
          <a:lstStyle/>
          <a:p>
            <a:r>
              <a:rPr lang="en-US" dirty="0"/>
              <a:t>Doesn’t include personal</a:t>
            </a:r>
          </a:p>
          <a:p>
            <a:endParaRPr lang="en-US" sz="800" dirty="0"/>
          </a:p>
          <a:p>
            <a:pPr lvl="1"/>
            <a:r>
              <a:rPr lang="en-US" sz="2000" dirty="0"/>
              <a:t>Vinyl Chloride</a:t>
            </a:r>
          </a:p>
          <a:p>
            <a:pPr lvl="2"/>
            <a:r>
              <a:rPr lang="en-US" sz="1600" dirty="0"/>
              <a:t>1910.1017(d)(3)</a:t>
            </a:r>
          </a:p>
          <a:p>
            <a:pPr lvl="2"/>
            <a:r>
              <a:rPr lang="en-US" sz="1600" b="1" dirty="0">
                <a:solidFill>
                  <a:srgbClr val="33CC33"/>
                </a:solidFill>
              </a:rPr>
              <a:t>1926.1117</a:t>
            </a:r>
          </a:p>
          <a:p>
            <a:pPr lvl="1"/>
            <a:r>
              <a:rPr lang="en-US" sz="2000" dirty="0"/>
              <a:t>Coke Oven Emissions</a:t>
            </a:r>
          </a:p>
          <a:p>
            <a:pPr lvl="2"/>
            <a:r>
              <a:rPr lang="en-US" sz="1600" dirty="0"/>
              <a:t>1910.1029(e)(2)</a:t>
            </a:r>
          </a:p>
          <a:p>
            <a:pPr lvl="2"/>
            <a:r>
              <a:rPr lang="en-US" sz="1600" b="1" dirty="0">
                <a:solidFill>
                  <a:srgbClr val="33CC33"/>
                </a:solidFill>
              </a:rPr>
              <a:t>1926.1129</a:t>
            </a:r>
          </a:p>
          <a:p>
            <a:pPr lvl="1"/>
            <a:r>
              <a:rPr lang="en-US" sz="2000" dirty="0"/>
              <a:t>Cotton Dust</a:t>
            </a:r>
          </a:p>
          <a:p>
            <a:pPr lvl="2"/>
            <a:r>
              <a:rPr lang="en-US" sz="1600" dirty="0"/>
              <a:t>1910.1043(d)(3)(iii)</a:t>
            </a:r>
          </a:p>
          <a:p>
            <a:pPr lvl="1"/>
            <a:r>
              <a:rPr lang="en-US" sz="2000" dirty="0"/>
              <a:t>Methylene Chloride</a:t>
            </a:r>
          </a:p>
          <a:p>
            <a:pPr lvl="2"/>
            <a:r>
              <a:rPr lang="en-US" sz="1600" dirty="0"/>
              <a:t>1910.1052(d)(4)(</a:t>
            </a:r>
            <a:r>
              <a:rPr lang="en-US" sz="1600" dirty="0" err="1"/>
              <a:t>i</a:t>
            </a:r>
            <a:r>
              <a:rPr lang="en-US" sz="1600" dirty="0"/>
              <a:t>)</a:t>
            </a:r>
          </a:p>
          <a:p>
            <a:pPr lvl="2"/>
            <a:r>
              <a:rPr lang="en-US" sz="1600" b="1" dirty="0">
                <a:solidFill>
                  <a:srgbClr val="33CC33"/>
                </a:solidFill>
              </a:rPr>
              <a:t>1926.1152</a:t>
            </a:r>
          </a:p>
          <a:p>
            <a:endParaRPr lang="en-US" dirty="0"/>
          </a:p>
        </p:txBody>
      </p:sp>
      <p:sp>
        <p:nvSpPr>
          <p:cNvPr id="4" name="Title 3"/>
          <p:cNvSpPr>
            <a:spLocks noGrp="1"/>
          </p:cNvSpPr>
          <p:nvPr>
            <p:ph type="title"/>
          </p:nvPr>
        </p:nvSpPr>
        <p:spPr/>
        <p:txBody>
          <a:bodyPr/>
          <a:lstStyle/>
          <a:p>
            <a:r>
              <a:rPr lang="en-US" dirty="0"/>
              <a:t>Differences</a:t>
            </a:r>
          </a:p>
        </p:txBody>
      </p:sp>
      <p:sp>
        <p:nvSpPr>
          <p:cNvPr id="8" name="Content Placeholder 7"/>
          <p:cNvSpPr>
            <a:spLocks noGrp="1"/>
          </p:cNvSpPr>
          <p:nvPr>
            <p:ph sz="quarter" idx="11"/>
          </p:nvPr>
        </p:nvSpPr>
        <p:spPr/>
        <p:txBody>
          <a:bodyPr/>
          <a:lstStyle/>
          <a:p>
            <a:endParaRPr lang="en-US"/>
          </a:p>
        </p:txBody>
      </p:sp>
    </p:spTree>
    <p:extLst>
      <p:ext uri="{BB962C8B-B14F-4D97-AF65-F5344CB8AC3E}">
        <p14:creationId xmlns:p14="http://schemas.microsoft.com/office/powerpoint/2010/main" val="69442441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stretch>
            <a:fillRect/>
          </a:stretch>
        </p:blipFill>
        <p:spPr>
          <a:xfrm>
            <a:off x="4702553" y="1143000"/>
            <a:ext cx="3701293" cy="4800600"/>
          </a:xfrm>
          <a:prstGeom prst="rect">
            <a:avLst/>
          </a:prstGeom>
        </p:spPr>
      </p:pic>
      <p:pic>
        <p:nvPicPr>
          <p:cNvPr id="6" name="Content Placeholder 5"/>
          <p:cNvPicPr>
            <a:picLocks noGrp="1" noChangeAspect="1"/>
          </p:cNvPicPr>
          <p:nvPr>
            <p:ph sz="quarter" idx="10"/>
          </p:nvPr>
        </p:nvPicPr>
        <p:blipFill>
          <a:blip r:embed="rId4"/>
          <a:stretch>
            <a:fillRect/>
          </a:stretch>
        </p:blipFill>
        <p:spPr>
          <a:xfrm>
            <a:off x="663953" y="1143000"/>
            <a:ext cx="3701293" cy="4800600"/>
          </a:xfrm>
          <a:prstGeom prst="rect">
            <a:avLst/>
          </a:prstGeom>
        </p:spPr>
      </p:pic>
      <p:sp>
        <p:nvSpPr>
          <p:cNvPr id="4" name="Title 3"/>
          <p:cNvSpPr>
            <a:spLocks noGrp="1"/>
          </p:cNvSpPr>
          <p:nvPr>
            <p:ph type="title"/>
          </p:nvPr>
        </p:nvSpPr>
        <p:spPr/>
        <p:txBody>
          <a:bodyPr/>
          <a:lstStyle/>
          <a:p>
            <a:r>
              <a:rPr lang="en-US" dirty="0"/>
              <a:t>NCDOL Sampling</a:t>
            </a:r>
          </a:p>
        </p:txBody>
      </p:sp>
      <p:sp>
        <p:nvSpPr>
          <p:cNvPr id="5" name="Content Placeholder 4"/>
          <p:cNvSpPr>
            <a:spLocks noGrp="1"/>
          </p:cNvSpPr>
          <p:nvPr>
            <p:ph sz="quarter" idx="11"/>
          </p:nvPr>
        </p:nvSpPr>
        <p:spPr/>
        <p:txBody>
          <a:bodyPr/>
          <a:lstStyle/>
          <a:p>
            <a:endParaRPr lang="en-US"/>
          </a:p>
        </p:txBody>
      </p:sp>
    </p:spTree>
    <p:extLst>
      <p:ext uri="{BB962C8B-B14F-4D97-AF65-F5344CB8AC3E}">
        <p14:creationId xmlns:p14="http://schemas.microsoft.com/office/powerpoint/2010/main" val="96489944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NCDOL Sampling </a:t>
            </a:r>
          </a:p>
        </p:txBody>
      </p:sp>
      <p:sp>
        <p:nvSpPr>
          <p:cNvPr id="3" name="Content Placeholder 2"/>
          <p:cNvSpPr>
            <a:spLocks noGrp="1"/>
          </p:cNvSpPr>
          <p:nvPr>
            <p:ph idx="1"/>
          </p:nvPr>
        </p:nvSpPr>
        <p:spPr>
          <a:xfrm>
            <a:off x="609600" y="1143000"/>
            <a:ext cx="8001000" cy="4953000"/>
          </a:xfrm>
        </p:spPr>
        <p:txBody>
          <a:bodyPr/>
          <a:lstStyle/>
          <a:p>
            <a:pPr lvl="1"/>
            <a:r>
              <a:rPr lang="en-US" dirty="0"/>
              <a:t>The scope of the sampling episode was limited to the activity in the work environment on the day of sampling.  Although an effort was made to ensure sampling was conducted on a typical workday, the sampling data may </a:t>
            </a:r>
            <a:r>
              <a:rPr lang="en-US" b="1" u="sng" dirty="0"/>
              <a:t>not</a:t>
            </a:r>
            <a:r>
              <a:rPr lang="en-US" dirty="0"/>
              <a:t> be representative of exposures on subsequent workdays due to changes in production, work practices, equipment, or other factors.</a:t>
            </a:r>
          </a:p>
          <a:p>
            <a:pPr lvl="1"/>
            <a:endParaRPr lang="en-US" sz="800" dirty="0"/>
          </a:p>
          <a:p>
            <a:pPr lvl="1"/>
            <a:r>
              <a:rPr lang="en-US" dirty="0"/>
              <a:t>The </a:t>
            </a:r>
            <a:r>
              <a:rPr lang="en-US" b="1" u="sng" dirty="0"/>
              <a:t>data should not be used to predict exposures in the future</a:t>
            </a:r>
            <a:r>
              <a:rPr lang="en-US" dirty="0"/>
              <a:t> in lieu of collection of additional monitoring data to determine compliance after changes are made to the work environment. </a:t>
            </a:r>
          </a:p>
          <a:p>
            <a:pPr lvl="1"/>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97190543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Necessary?</a:t>
            </a:r>
          </a:p>
        </p:txBody>
      </p:sp>
      <p:sp>
        <p:nvSpPr>
          <p:cNvPr id="3" name="Content Placeholder 2"/>
          <p:cNvSpPr>
            <a:spLocks noGrp="1"/>
          </p:cNvSpPr>
          <p:nvPr>
            <p:ph idx="1"/>
          </p:nvPr>
        </p:nvSpPr>
        <p:spPr/>
        <p:txBody>
          <a:bodyPr/>
          <a:lstStyle/>
          <a:p>
            <a:r>
              <a:rPr lang="en-US" dirty="0"/>
              <a:t>FOM Chapter – XV.C.2.  </a:t>
            </a:r>
          </a:p>
          <a:p>
            <a:pPr lvl="1"/>
            <a:r>
              <a:rPr lang="en-US" dirty="0"/>
              <a:t>Sampling procedures </a:t>
            </a:r>
            <a:r>
              <a:rPr lang="en-US" b="1" u="sng" dirty="0"/>
              <a:t>should</a:t>
            </a:r>
            <a:r>
              <a:rPr lang="en-US" dirty="0"/>
              <a:t> be conducted for all complaints and referrals alleging exposure to substances.</a:t>
            </a:r>
          </a:p>
          <a:p>
            <a:pPr lvl="1"/>
            <a:r>
              <a:rPr lang="en-US" dirty="0"/>
              <a:t>If the CSHO determines that sampling is not necessary, the CSHO </a:t>
            </a:r>
            <a:r>
              <a:rPr lang="en-US" b="1" u="sng" dirty="0"/>
              <a:t>will</a:t>
            </a:r>
            <a:r>
              <a:rPr lang="en-US" dirty="0"/>
              <a:t> discuss this with their supervisor.</a:t>
            </a:r>
          </a:p>
          <a:p>
            <a:pPr lvl="1"/>
            <a:r>
              <a:rPr lang="en-US" dirty="0"/>
              <a:t>If sampling is not conducted, the CSHO </a:t>
            </a:r>
            <a:r>
              <a:rPr lang="en-US" b="1" u="sng" dirty="0"/>
              <a:t>will</a:t>
            </a:r>
            <a:r>
              <a:rPr lang="en-US" dirty="0"/>
              <a:t> document the reasons in the case file.</a:t>
            </a:r>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146721837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Routes of Entry</a:t>
            </a:r>
          </a:p>
        </p:txBody>
      </p:sp>
      <p:sp>
        <p:nvSpPr>
          <p:cNvPr id="3" name="Content Placeholder 2"/>
          <p:cNvSpPr>
            <a:spLocks noGrp="1"/>
          </p:cNvSpPr>
          <p:nvPr>
            <p:ph idx="1"/>
          </p:nvPr>
        </p:nvSpPr>
        <p:spPr/>
        <p:txBody>
          <a:bodyPr/>
          <a:lstStyle/>
          <a:p>
            <a:r>
              <a:rPr lang="en-US" dirty="0"/>
              <a:t>Inhalation</a:t>
            </a:r>
          </a:p>
          <a:p>
            <a:pPr lvl="1"/>
            <a:r>
              <a:rPr lang="en-US" dirty="0"/>
              <a:t>Material enters the body by breathing.</a:t>
            </a:r>
          </a:p>
          <a:p>
            <a:pPr lvl="1"/>
            <a:endParaRPr lang="en-US" sz="800" dirty="0"/>
          </a:p>
          <a:p>
            <a:r>
              <a:rPr lang="en-US" dirty="0"/>
              <a:t>Ingestion</a:t>
            </a:r>
          </a:p>
          <a:p>
            <a:pPr lvl="1"/>
            <a:r>
              <a:rPr lang="en-US" dirty="0"/>
              <a:t>Material enters the body by swallowing.</a:t>
            </a:r>
          </a:p>
          <a:p>
            <a:pPr lvl="1"/>
            <a:endParaRPr lang="en-US" sz="800" dirty="0"/>
          </a:p>
          <a:p>
            <a:r>
              <a:rPr lang="en-US" dirty="0"/>
              <a:t>Absorption</a:t>
            </a:r>
          </a:p>
          <a:p>
            <a:pPr lvl="1"/>
            <a:r>
              <a:rPr lang="en-US" dirty="0"/>
              <a:t>Material enters the body by diffusing across tissue/membranes.</a:t>
            </a:r>
          </a:p>
          <a:p>
            <a:pPr lvl="1"/>
            <a:endParaRPr lang="en-US" sz="800" dirty="0"/>
          </a:p>
          <a:p>
            <a:r>
              <a:rPr lang="en-US" dirty="0"/>
              <a:t>Injection</a:t>
            </a:r>
          </a:p>
          <a:p>
            <a:pPr lvl="1"/>
            <a:r>
              <a:rPr lang="en-US" dirty="0"/>
              <a:t>Material enters the body when tissue/membranes are punctured or broken.</a:t>
            </a:r>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1839052446"/>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60600" y="2896368"/>
            <a:ext cx="6235700" cy="760465"/>
          </a:xfrm>
        </p:spPr>
        <p:txBody>
          <a:bodyPr/>
          <a:lstStyle/>
          <a:p>
            <a:r>
              <a:rPr lang="en-US" dirty="0"/>
              <a:t>Sample Collection</a:t>
            </a:r>
          </a:p>
        </p:txBody>
      </p:sp>
      <p:sp>
        <p:nvSpPr>
          <p:cNvPr id="3" name="Subtitle 2"/>
          <p:cNvSpPr>
            <a:spLocks noGrp="1"/>
          </p:cNvSpPr>
          <p:nvPr>
            <p:ph type="subTitle" sz="quarter" idx="1"/>
          </p:nvPr>
        </p:nvSpPr>
        <p:spPr>
          <a:xfrm>
            <a:off x="2759710" y="3672073"/>
            <a:ext cx="5721350" cy="509588"/>
          </a:xfrm>
        </p:spPr>
        <p:txBody>
          <a:bodyPr/>
          <a:lstStyle/>
          <a:p>
            <a:r>
              <a:rPr lang="en-US" dirty="0"/>
              <a:t>Air and Noise Samples</a:t>
            </a:r>
          </a:p>
        </p:txBody>
      </p:sp>
    </p:spTree>
    <p:extLst>
      <p:ext uri="{BB962C8B-B14F-4D97-AF65-F5344CB8AC3E}">
        <p14:creationId xmlns:p14="http://schemas.microsoft.com/office/powerpoint/2010/main" val="6269391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8"/>
          <p:cNvSpPr>
            <a:spLocks noGrp="1"/>
          </p:cNvSpPr>
          <p:nvPr>
            <p:ph type="title"/>
          </p:nvPr>
        </p:nvSpPr>
        <p:spPr/>
        <p:txBody>
          <a:bodyPr/>
          <a:lstStyle/>
          <a:p>
            <a:r>
              <a:rPr lang="en-US" altLang="en-US"/>
              <a:t>Calibration Worksheet</a:t>
            </a:r>
          </a:p>
        </p:txBody>
      </p:sp>
      <p:grpSp>
        <p:nvGrpSpPr>
          <p:cNvPr id="4" name="Group 3"/>
          <p:cNvGrpSpPr/>
          <p:nvPr/>
        </p:nvGrpSpPr>
        <p:grpSpPr>
          <a:xfrm>
            <a:off x="2854347" y="1143001"/>
            <a:ext cx="3775053" cy="4800600"/>
            <a:chOff x="2854347" y="1143001"/>
            <a:chExt cx="3775053" cy="4800600"/>
          </a:xfrm>
        </p:grpSpPr>
        <p:pic>
          <p:nvPicPr>
            <p:cNvPr id="2" name="Picture 1"/>
            <p:cNvPicPr>
              <a:picLocks noChangeAspect="1"/>
            </p:cNvPicPr>
            <p:nvPr/>
          </p:nvPicPr>
          <p:blipFill>
            <a:blip r:embed="rId3"/>
            <a:stretch>
              <a:fillRect/>
            </a:stretch>
          </p:blipFill>
          <p:spPr>
            <a:xfrm>
              <a:off x="2854347" y="1143001"/>
              <a:ext cx="3713140" cy="4800600"/>
            </a:xfrm>
            <a:prstGeom prst="rect">
              <a:avLst/>
            </a:prstGeom>
          </p:spPr>
        </p:pic>
        <p:sp>
          <p:nvSpPr>
            <p:cNvPr id="3" name="TextBox 2"/>
            <p:cNvSpPr txBox="1"/>
            <p:nvPr/>
          </p:nvSpPr>
          <p:spPr>
            <a:xfrm>
              <a:off x="5486400" y="5728157"/>
              <a:ext cx="1143000" cy="215444"/>
            </a:xfrm>
            <a:prstGeom prst="rect">
              <a:avLst/>
            </a:prstGeom>
            <a:noFill/>
          </p:spPr>
          <p:txBody>
            <a:bodyPr wrap="square" rtlCol="0">
              <a:spAutoFit/>
            </a:bodyPr>
            <a:lstStyle/>
            <a:p>
              <a:r>
                <a:rPr lang="en-US" sz="800" u="none" dirty="0"/>
                <a:t>NCDOL Photo Library</a:t>
              </a:r>
            </a:p>
          </p:txBody>
        </p:sp>
      </p:grpSp>
    </p:spTree>
    <p:extLst>
      <p:ext uri="{BB962C8B-B14F-4D97-AF65-F5344CB8AC3E}">
        <p14:creationId xmlns:p14="http://schemas.microsoft.com/office/powerpoint/2010/main" val="2791506624"/>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533400" y="457200"/>
            <a:ext cx="7924800" cy="1107996"/>
          </a:xfrm>
        </p:spPr>
        <p:txBody>
          <a:bodyPr/>
          <a:lstStyle/>
          <a:p>
            <a:r>
              <a:rPr lang="en-US" altLang="en-US" dirty="0"/>
              <a:t>Calibration</a:t>
            </a:r>
            <a:br>
              <a:rPr lang="en-US" altLang="en-US" dirty="0"/>
            </a:br>
            <a:endParaRPr lang="en-US" altLang="en-US" dirty="0"/>
          </a:p>
        </p:txBody>
      </p:sp>
      <p:sp>
        <p:nvSpPr>
          <p:cNvPr id="13315" name="Content Placeholder 2"/>
          <p:cNvSpPr>
            <a:spLocks noGrp="1"/>
          </p:cNvSpPr>
          <p:nvPr>
            <p:ph idx="1"/>
          </p:nvPr>
        </p:nvSpPr>
        <p:spPr>
          <a:xfrm>
            <a:off x="609600" y="1103551"/>
            <a:ext cx="7924800" cy="4525963"/>
          </a:xfrm>
        </p:spPr>
        <p:txBody>
          <a:bodyPr/>
          <a:lstStyle/>
          <a:p>
            <a:r>
              <a:rPr lang="en-US" altLang="en-US" dirty="0"/>
              <a:t>Sampling equipment checked out, inspected and calibrated before use (on-site if possible).</a:t>
            </a:r>
          </a:p>
          <a:p>
            <a:pPr lvl="1"/>
            <a:r>
              <a:rPr lang="en-US" altLang="en-US" dirty="0"/>
              <a:t>Pre and Post calibration must be recorded on the Calibration Worksheet for each piece of sampling equipment. </a:t>
            </a:r>
          </a:p>
          <a:p>
            <a:pPr marL="914400" lvl="2" indent="0">
              <a:buNone/>
            </a:pPr>
            <a:endParaRPr lang="en-US" altLang="en-US" dirty="0"/>
          </a:p>
        </p:txBody>
      </p:sp>
      <p:pic>
        <p:nvPicPr>
          <p:cNvPr id="2" name="Picture 1"/>
          <p:cNvPicPr>
            <a:picLocks noChangeAspect="1"/>
          </p:cNvPicPr>
          <p:nvPr/>
        </p:nvPicPr>
        <p:blipFill>
          <a:blip r:embed="rId3"/>
          <a:stretch>
            <a:fillRect/>
          </a:stretch>
        </p:blipFill>
        <p:spPr>
          <a:xfrm>
            <a:off x="890849" y="3505200"/>
            <a:ext cx="7362301" cy="1647825"/>
          </a:xfrm>
          <a:prstGeom prst="rect">
            <a:avLst/>
          </a:prstGeom>
        </p:spPr>
      </p:pic>
    </p:spTree>
    <p:extLst>
      <p:ext uri="{BB962C8B-B14F-4D97-AF65-F5344CB8AC3E}">
        <p14:creationId xmlns:p14="http://schemas.microsoft.com/office/powerpoint/2010/main" val="264205245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a:t>Field Sampling Worksheet</a:t>
            </a:r>
          </a:p>
        </p:txBody>
      </p:sp>
      <p:grpSp>
        <p:nvGrpSpPr>
          <p:cNvPr id="2" name="Group 1"/>
          <p:cNvGrpSpPr/>
          <p:nvPr/>
        </p:nvGrpSpPr>
        <p:grpSpPr>
          <a:xfrm>
            <a:off x="819081" y="1143000"/>
            <a:ext cx="7715319" cy="4796034"/>
            <a:chOff x="819081" y="1143000"/>
            <a:chExt cx="7715319" cy="4796034"/>
          </a:xfrm>
        </p:grpSpPr>
        <p:pic>
          <p:nvPicPr>
            <p:cNvPr id="86018" name="Picture 2"/>
            <p:cNvPicPr>
              <a:picLocks noChangeAspect="1" noChangeArrowheads="1"/>
            </p:cNvPicPr>
            <p:nvPr/>
          </p:nvPicPr>
          <p:blipFill>
            <a:blip r:embed="rId3"/>
            <a:srcRect/>
            <a:stretch>
              <a:fillRect/>
            </a:stretch>
          </p:blipFill>
          <p:spPr bwMode="auto">
            <a:xfrm>
              <a:off x="819081" y="1143000"/>
              <a:ext cx="3642584" cy="4747756"/>
            </a:xfrm>
            <a:prstGeom prst="rect">
              <a:avLst/>
            </a:prstGeom>
            <a:noFill/>
            <a:ln w="12700" cap="flat" cmpd="sng">
              <a:solidFill>
                <a:schemeClr val="bg1">
                  <a:lumMod val="85000"/>
                </a:schemeClr>
              </a:solidFill>
              <a:prstDash val="solid"/>
              <a:miter lim="800000"/>
              <a:headEnd type="none" w="sm" len="sm"/>
              <a:tailEnd type="none" w="sm" len="sm"/>
            </a:ln>
          </p:spPr>
        </p:pic>
        <p:pic>
          <p:nvPicPr>
            <p:cNvPr id="86019" name="Picture 3"/>
            <p:cNvPicPr>
              <a:picLocks noChangeAspect="1" noChangeArrowheads="1"/>
            </p:cNvPicPr>
            <p:nvPr/>
          </p:nvPicPr>
          <p:blipFill>
            <a:blip r:embed="rId4"/>
            <a:srcRect/>
            <a:stretch>
              <a:fillRect/>
            </a:stretch>
          </p:blipFill>
          <p:spPr bwMode="auto">
            <a:xfrm>
              <a:off x="4781604" y="1143000"/>
              <a:ext cx="3650497" cy="4747756"/>
            </a:xfrm>
            <a:prstGeom prst="rect">
              <a:avLst/>
            </a:prstGeom>
            <a:noFill/>
            <a:ln w="12700" cap="flat" cmpd="sng">
              <a:solidFill>
                <a:schemeClr val="bg1">
                  <a:lumMod val="85000"/>
                </a:schemeClr>
              </a:solidFill>
              <a:prstDash val="solid"/>
              <a:miter lim="800000"/>
              <a:headEnd type="none" w="sm" len="sm"/>
              <a:tailEnd type="none" w="sm" len="sm"/>
            </a:ln>
          </p:spPr>
        </p:pic>
        <p:sp>
          <p:nvSpPr>
            <p:cNvPr id="5" name="TextBox 4"/>
            <p:cNvSpPr txBox="1"/>
            <p:nvPr/>
          </p:nvSpPr>
          <p:spPr>
            <a:xfrm>
              <a:off x="7391400" y="5723590"/>
              <a:ext cx="1143000" cy="215444"/>
            </a:xfrm>
            <a:prstGeom prst="rect">
              <a:avLst/>
            </a:prstGeom>
            <a:noFill/>
          </p:spPr>
          <p:txBody>
            <a:bodyPr wrap="square" rtlCol="0">
              <a:spAutoFit/>
            </a:bodyPr>
            <a:lstStyle/>
            <a:p>
              <a:r>
                <a:rPr lang="en-US" sz="800" u="none" dirty="0"/>
                <a:t>NCDOL Photo Library</a:t>
              </a:r>
            </a:p>
          </p:txBody>
        </p:sp>
        <p:sp>
          <p:nvSpPr>
            <p:cNvPr id="6" name="TextBox 5"/>
            <p:cNvSpPr txBox="1"/>
            <p:nvPr/>
          </p:nvSpPr>
          <p:spPr>
            <a:xfrm>
              <a:off x="3429000" y="5720591"/>
              <a:ext cx="1143000" cy="215444"/>
            </a:xfrm>
            <a:prstGeom prst="rect">
              <a:avLst/>
            </a:prstGeom>
            <a:noFill/>
          </p:spPr>
          <p:txBody>
            <a:bodyPr wrap="square" rtlCol="0">
              <a:spAutoFit/>
            </a:bodyPr>
            <a:lstStyle/>
            <a:p>
              <a:r>
                <a:rPr lang="en-US" sz="800" u="none" dirty="0"/>
                <a:t>NCDOL Photo Library</a:t>
              </a:r>
            </a:p>
          </p:txBody>
        </p:sp>
      </p:grpSp>
    </p:spTree>
    <p:extLst>
      <p:ext uri="{BB962C8B-B14F-4D97-AF65-F5344CB8AC3E}">
        <p14:creationId xmlns:p14="http://schemas.microsoft.com/office/powerpoint/2010/main" val="194922437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 of Sampling</a:t>
            </a:r>
          </a:p>
        </p:txBody>
      </p:sp>
      <p:sp>
        <p:nvSpPr>
          <p:cNvPr id="3" name="Content Placeholder 2"/>
          <p:cNvSpPr>
            <a:spLocks noGrp="1"/>
          </p:cNvSpPr>
          <p:nvPr>
            <p:ph idx="1"/>
          </p:nvPr>
        </p:nvSpPr>
        <p:spPr/>
        <p:txBody>
          <a:bodyPr/>
          <a:lstStyle/>
          <a:p>
            <a:r>
              <a:rPr lang="en-US" dirty="0"/>
              <a:t>Field Sampling Worksheet</a:t>
            </a:r>
          </a:p>
          <a:p>
            <a:endParaRPr lang="en-US" dirty="0"/>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228" y="1868321"/>
            <a:ext cx="7947171" cy="3541880"/>
          </a:xfrm>
          <a:prstGeom prst="rect">
            <a:avLst/>
          </a:prstGeom>
        </p:spPr>
      </p:pic>
    </p:spTree>
    <p:extLst>
      <p:ext uri="{BB962C8B-B14F-4D97-AF65-F5344CB8AC3E}">
        <p14:creationId xmlns:p14="http://schemas.microsoft.com/office/powerpoint/2010/main" val="16051830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 of Sampling</a:t>
            </a:r>
          </a:p>
        </p:txBody>
      </p:sp>
      <p:sp>
        <p:nvSpPr>
          <p:cNvPr id="3" name="Content Placeholder 2"/>
          <p:cNvSpPr>
            <a:spLocks noGrp="1"/>
          </p:cNvSpPr>
          <p:nvPr>
            <p:ph idx="1"/>
          </p:nvPr>
        </p:nvSpPr>
        <p:spPr/>
        <p:txBody>
          <a:bodyPr/>
          <a:lstStyle/>
          <a:p>
            <a:r>
              <a:rPr lang="en-US" dirty="0"/>
              <a:t>Field Sampling Worksheet</a:t>
            </a:r>
          </a:p>
          <a:p>
            <a:endParaRPr lang="en-US" dirty="0"/>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920962"/>
            <a:ext cx="8001727" cy="3320875"/>
          </a:xfrm>
          <a:prstGeom prst="rect">
            <a:avLst/>
          </a:prstGeom>
        </p:spPr>
      </p:pic>
    </p:spTree>
    <p:extLst>
      <p:ext uri="{BB962C8B-B14F-4D97-AF65-F5344CB8AC3E}">
        <p14:creationId xmlns:p14="http://schemas.microsoft.com/office/powerpoint/2010/main" val="3528184818"/>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 of Sampling</a:t>
            </a:r>
          </a:p>
        </p:txBody>
      </p:sp>
      <p:sp>
        <p:nvSpPr>
          <p:cNvPr id="3" name="Content Placeholder 2"/>
          <p:cNvSpPr>
            <a:spLocks noGrp="1"/>
          </p:cNvSpPr>
          <p:nvPr>
            <p:ph idx="1"/>
          </p:nvPr>
        </p:nvSpPr>
        <p:spPr/>
        <p:txBody>
          <a:bodyPr/>
          <a:lstStyle/>
          <a:p>
            <a:r>
              <a:rPr lang="en-US" dirty="0"/>
              <a:t>Field Sampling Worksheet</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730" y="1752600"/>
            <a:ext cx="5306739" cy="4030631"/>
          </a:xfrm>
          <a:prstGeom prst="rect">
            <a:avLst/>
          </a:prstGeom>
        </p:spPr>
      </p:pic>
    </p:spTree>
    <p:extLst>
      <p:ext uri="{BB962C8B-B14F-4D97-AF65-F5344CB8AC3E}">
        <p14:creationId xmlns:p14="http://schemas.microsoft.com/office/powerpoint/2010/main" val="3339724134"/>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 of Sampling</a:t>
            </a:r>
          </a:p>
        </p:txBody>
      </p:sp>
      <p:sp>
        <p:nvSpPr>
          <p:cNvPr id="3" name="Content Placeholder 2"/>
          <p:cNvSpPr>
            <a:spLocks noGrp="1"/>
          </p:cNvSpPr>
          <p:nvPr>
            <p:ph idx="1"/>
          </p:nvPr>
        </p:nvSpPr>
        <p:spPr/>
        <p:txBody>
          <a:bodyPr/>
          <a:lstStyle/>
          <a:p>
            <a:r>
              <a:rPr lang="en-US" dirty="0"/>
              <a:t>Field Sampling Worksheet</a:t>
            </a:r>
          </a:p>
          <a:p>
            <a:endParaRPr lang="en-US" dirty="0"/>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367" y="1752600"/>
            <a:ext cx="4449265" cy="4095525"/>
          </a:xfrm>
          <a:prstGeom prst="rect">
            <a:avLst/>
          </a:prstGeom>
        </p:spPr>
      </p:pic>
    </p:spTree>
    <p:extLst>
      <p:ext uri="{BB962C8B-B14F-4D97-AF65-F5344CB8AC3E}">
        <p14:creationId xmlns:p14="http://schemas.microsoft.com/office/powerpoint/2010/main" val="170179739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33400" y="457200"/>
            <a:ext cx="7924800" cy="554038"/>
          </a:xfrm>
        </p:spPr>
        <p:txBody>
          <a:bodyPr/>
          <a:lstStyle/>
          <a:p>
            <a:r>
              <a:rPr lang="en-US" altLang="en-US" dirty="0"/>
              <a:t>Breaks and Sampling</a:t>
            </a:r>
          </a:p>
        </p:txBody>
      </p:sp>
      <p:sp>
        <p:nvSpPr>
          <p:cNvPr id="20483" name="Content Placeholder 2"/>
          <p:cNvSpPr>
            <a:spLocks noGrp="1"/>
          </p:cNvSpPr>
          <p:nvPr>
            <p:ph idx="1"/>
          </p:nvPr>
        </p:nvSpPr>
        <p:spPr>
          <a:xfrm>
            <a:off x="685800" y="1116020"/>
            <a:ext cx="7902470" cy="4903780"/>
          </a:xfrm>
        </p:spPr>
        <p:txBody>
          <a:bodyPr/>
          <a:lstStyle/>
          <a:p>
            <a:pPr lvl="1"/>
            <a:endParaRPr lang="en-US" altLang="en-US" sz="500" b="1" dirty="0"/>
          </a:p>
          <a:p>
            <a:pPr lvl="1"/>
            <a:endParaRPr lang="en-US" altLang="en-US" sz="100" b="1" dirty="0"/>
          </a:p>
          <a:p>
            <a:r>
              <a:rPr lang="en-US" altLang="en-US" sz="2400" dirty="0"/>
              <a:t>Lunch breaks</a:t>
            </a:r>
          </a:p>
          <a:p>
            <a:endParaRPr lang="en-US" altLang="en-US" sz="100" b="1" dirty="0"/>
          </a:p>
          <a:p>
            <a:pPr lvl="1"/>
            <a:r>
              <a:rPr lang="en-US" altLang="en-US" sz="2000" dirty="0"/>
              <a:t>Not advisable to sample during lunch breaks </a:t>
            </a:r>
          </a:p>
          <a:p>
            <a:pPr lvl="1"/>
            <a:endParaRPr lang="en-US" altLang="en-US" sz="100" dirty="0"/>
          </a:p>
          <a:p>
            <a:pPr lvl="2"/>
            <a:endParaRPr lang="en-US" altLang="en-US" sz="100" dirty="0"/>
          </a:p>
          <a:p>
            <a:pPr lvl="2"/>
            <a:r>
              <a:rPr lang="en-US" altLang="en-US" dirty="0"/>
              <a:t>Employee may leave the company premises</a:t>
            </a:r>
          </a:p>
          <a:p>
            <a:pPr lvl="2"/>
            <a:r>
              <a:rPr lang="en-US" altLang="en-US" dirty="0"/>
              <a:t>Unless employees eat in areas where potential exposure exists.</a:t>
            </a:r>
          </a:p>
          <a:p>
            <a:pPr lvl="1"/>
            <a:endParaRPr lang="en-US" altLang="en-US" sz="800" dirty="0"/>
          </a:p>
          <a:p>
            <a:r>
              <a:rPr lang="en-US" altLang="en-US" sz="2400" dirty="0"/>
              <a:t>Bathroom breaks</a:t>
            </a:r>
          </a:p>
          <a:p>
            <a:endParaRPr lang="en-US" altLang="en-US" sz="100" b="1" dirty="0"/>
          </a:p>
          <a:p>
            <a:pPr lvl="1"/>
            <a:r>
              <a:rPr lang="en-US" altLang="en-US" sz="2000" dirty="0"/>
              <a:t>Not advisable to sample during bathroom breaks.</a:t>
            </a:r>
          </a:p>
          <a:p>
            <a:pPr lvl="1"/>
            <a:endParaRPr lang="en-US" altLang="en-US" sz="100" dirty="0"/>
          </a:p>
          <a:p>
            <a:pPr lvl="2"/>
            <a:r>
              <a:rPr lang="en-US" altLang="en-US" dirty="0"/>
              <a:t>Depends on the sampling equipment (e.g., Edge 5s)</a:t>
            </a:r>
          </a:p>
          <a:p>
            <a:pPr lvl="1"/>
            <a:endParaRPr lang="en-US" altLang="en-US" sz="800" dirty="0"/>
          </a:p>
          <a:p>
            <a:pPr lvl="3"/>
            <a:endParaRPr lang="en-US" altLang="en-US" sz="100" dirty="0"/>
          </a:p>
          <a:p>
            <a:r>
              <a:rPr lang="en-US" altLang="en-US" sz="2400" dirty="0"/>
              <a:t>Regular breaks</a:t>
            </a:r>
          </a:p>
          <a:p>
            <a:endParaRPr lang="en-US" altLang="en-US" sz="100" b="1" dirty="0"/>
          </a:p>
          <a:p>
            <a:pPr lvl="1"/>
            <a:r>
              <a:rPr lang="en-US" altLang="en-US" sz="2000" dirty="0"/>
              <a:t>Continue to sample during regular breaks. </a:t>
            </a:r>
          </a:p>
          <a:p>
            <a:pPr lvl="1"/>
            <a:endParaRPr lang="en-US" altLang="en-US" sz="100" dirty="0"/>
          </a:p>
          <a:p>
            <a:pPr lvl="2"/>
            <a:r>
              <a:rPr lang="en-US" altLang="en-US" dirty="0"/>
              <a:t>Unless employees leave the company premises</a:t>
            </a:r>
          </a:p>
          <a:p>
            <a:pPr lvl="2"/>
            <a:endParaRPr lang="en-US" altLang="en-US" sz="100" dirty="0"/>
          </a:p>
          <a:p>
            <a:pPr lvl="2"/>
            <a:r>
              <a:rPr lang="en-US" altLang="en-US" dirty="0"/>
              <a:t>Unless employees go for a smoke break</a:t>
            </a:r>
          </a:p>
          <a:p>
            <a:pPr lvl="1"/>
            <a:endParaRPr lang="en-US" altLang="en-US" dirty="0"/>
          </a:p>
        </p:txBody>
      </p:sp>
    </p:spTree>
    <p:extLst>
      <p:ext uri="{BB962C8B-B14F-4D97-AF65-F5344CB8AC3E}">
        <p14:creationId xmlns:p14="http://schemas.microsoft.com/office/powerpoint/2010/main" val="94198090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Breaks and Sampling</a:t>
            </a:r>
          </a:p>
        </p:txBody>
      </p:sp>
      <p:sp>
        <p:nvSpPr>
          <p:cNvPr id="3" name="Content Placeholder 2"/>
          <p:cNvSpPr>
            <a:spLocks noGrp="1"/>
          </p:cNvSpPr>
          <p:nvPr>
            <p:ph idx="1"/>
          </p:nvPr>
        </p:nvSpPr>
        <p:spPr/>
        <p:txBody>
          <a:bodyPr/>
          <a:lstStyle/>
          <a:p>
            <a:r>
              <a:rPr lang="en-US" altLang="en-US" dirty="0"/>
              <a:t>Removal of equipment</a:t>
            </a:r>
          </a:p>
          <a:p>
            <a:pPr lvl="2"/>
            <a:endParaRPr lang="en-US" altLang="en-US" sz="800" dirty="0"/>
          </a:p>
          <a:p>
            <a:pPr lvl="1"/>
            <a:r>
              <a:rPr lang="en-US" altLang="en-US" dirty="0"/>
              <a:t>Turn off device prior to break and turn on again after returning from break.</a:t>
            </a:r>
          </a:p>
          <a:p>
            <a:pPr lvl="3"/>
            <a:endParaRPr lang="en-US" altLang="en-US" sz="800" dirty="0"/>
          </a:p>
          <a:p>
            <a:pPr lvl="1"/>
            <a:r>
              <a:rPr lang="en-US" altLang="en-US" dirty="0"/>
              <a:t>Care taken to assure that contamination of collection medium does not occur.</a:t>
            </a:r>
          </a:p>
          <a:p>
            <a:pPr lvl="2"/>
            <a:r>
              <a:rPr lang="en-US" altLang="en-US" dirty="0"/>
              <a:t>Ensure sample media and equipment go back on the same person.</a:t>
            </a:r>
          </a:p>
          <a:p>
            <a:pPr lvl="3"/>
            <a:endParaRPr lang="en-US" altLang="en-US" sz="800" dirty="0"/>
          </a:p>
          <a:p>
            <a:pPr lvl="1"/>
            <a:r>
              <a:rPr lang="en-US" altLang="en-US" dirty="0"/>
              <a:t>The time it is off should not be counted as sample time for calculation of TWA. </a:t>
            </a:r>
          </a:p>
          <a:p>
            <a:endParaRPr lang="en-US" dirty="0"/>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647111021"/>
      </p:ext>
    </p:extLst>
  </p:cSld>
  <p:clrMapOvr>
    <a:masterClrMapping/>
  </p:clrMapOvr>
  <p:transition/>
</p:sld>
</file>

<file path=ppt/theme/theme1.xml><?xml version="1.0" encoding="utf-8"?>
<a:theme xmlns:a="http://schemas.openxmlformats.org/drawingml/2006/main" name="NCDOL  Standard">
  <a:themeElements>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41055</TotalTime>
  <Pages>1</Pages>
  <Words>9146</Words>
  <Application>Microsoft Office PowerPoint</Application>
  <PresentationFormat>Letter Paper (8.5x11 in)</PresentationFormat>
  <Paragraphs>2274</Paragraphs>
  <Slides>252</Slides>
  <Notes>240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252</vt:i4>
      </vt:variant>
    </vt:vector>
  </HeadingPairs>
  <TitlesOfParts>
    <vt:vector size="260" baseType="lpstr">
      <vt:lpstr>Arial</vt:lpstr>
      <vt:lpstr>Arial Rounded MT Bold</vt:lpstr>
      <vt:lpstr>Cambria Math</vt:lpstr>
      <vt:lpstr>Symbol</vt:lpstr>
      <vt:lpstr>Times New Roman</vt:lpstr>
      <vt:lpstr>Vladimir Script</vt:lpstr>
      <vt:lpstr>Wingdings</vt:lpstr>
      <vt:lpstr>NCDOL  Standard</vt:lpstr>
      <vt:lpstr>N.C Department of Labor  OSH Division</vt:lpstr>
      <vt:lpstr>Resources</vt:lpstr>
      <vt:lpstr>Objectives</vt:lpstr>
      <vt:lpstr>Brief Review</vt:lpstr>
      <vt:lpstr>Hazard Categories for IHs</vt:lpstr>
      <vt:lpstr>Classification of Airborne Contaminants</vt:lpstr>
      <vt:lpstr>Classification of Airborne Contaminants</vt:lpstr>
      <vt:lpstr>Classification of Airborne Contaminant</vt:lpstr>
      <vt:lpstr>Routes of Entry</vt:lpstr>
      <vt:lpstr>Toxicological Classification</vt:lpstr>
      <vt:lpstr>Physiological Effects</vt:lpstr>
      <vt:lpstr>Physiological Effects</vt:lpstr>
      <vt:lpstr>Physiological Effects</vt:lpstr>
      <vt:lpstr>Physiological Effects</vt:lpstr>
      <vt:lpstr>Physiological Effects</vt:lpstr>
      <vt:lpstr>Physiological Effects</vt:lpstr>
      <vt:lpstr>Physiological Effects</vt:lpstr>
      <vt:lpstr>Hazard Classification</vt:lpstr>
      <vt:lpstr>Reasons for Sampling</vt:lpstr>
      <vt:lpstr>Sampling Reasons</vt:lpstr>
      <vt:lpstr>Types of Sampling</vt:lpstr>
      <vt:lpstr>Types of Sampling</vt:lpstr>
      <vt:lpstr>Types of Sampling</vt:lpstr>
      <vt:lpstr>Types of Sampling</vt:lpstr>
      <vt:lpstr>Types of Sampling</vt:lpstr>
      <vt:lpstr>Full-shift Sampling</vt:lpstr>
      <vt:lpstr>Full-shift Sampling</vt:lpstr>
      <vt:lpstr>Partial-shift Sampling </vt:lpstr>
      <vt:lpstr>Ceiling Sampling</vt:lpstr>
      <vt:lpstr>Biological Monitoring</vt:lpstr>
      <vt:lpstr>Sampling Equipment</vt:lpstr>
      <vt:lpstr>Sampling for Gases and Vapors</vt:lpstr>
      <vt:lpstr>Grab Sampling for Gases/Vapors</vt:lpstr>
      <vt:lpstr>Sampling for Gases/Vapors</vt:lpstr>
      <vt:lpstr>Commonly used to collect</vt:lpstr>
      <vt:lpstr>Integrated Sampling for Gas/Vapors</vt:lpstr>
      <vt:lpstr>Integrated Sampling for Gas/Vapors</vt:lpstr>
      <vt:lpstr>Integrated Sampling for Gas/Vapors</vt:lpstr>
      <vt:lpstr>Commonly used to collect</vt:lpstr>
      <vt:lpstr>Sampling for Gases and Vapors</vt:lpstr>
      <vt:lpstr>Sampling for Particulates</vt:lpstr>
      <vt:lpstr>Sampling for Particulates</vt:lpstr>
      <vt:lpstr>Sampling for Particulates</vt:lpstr>
      <vt:lpstr>Sampling for Particulates</vt:lpstr>
      <vt:lpstr>Sampling for Particulates</vt:lpstr>
      <vt:lpstr>Sampling for Particulates</vt:lpstr>
      <vt:lpstr>Sampling for Particulates</vt:lpstr>
      <vt:lpstr>Sampling for Particulates</vt:lpstr>
      <vt:lpstr>Sampling for Particulates</vt:lpstr>
      <vt:lpstr>Sampling for Particulates</vt:lpstr>
      <vt:lpstr>Sampling for Noise</vt:lpstr>
      <vt:lpstr>Sampling for Noise</vt:lpstr>
      <vt:lpstr>Sampling for Noise</vt:lpstr>
      <vt:lpstr>Sampling for Noise</vt:lpstr>
      <vt:lpstr>Sampling for Noise</vt:lpstr>
      <vt:lpstr>Sampling for Heat</vt:lpstr>
      <vt:lpstr>Sampling for Ergo</vt:lpstr>
      <vt:lpstr>Sampling for Ergo - Vibration</vt:lpstr>
      <vt:lpstr>Radiation</vt:lpstr>
      <vt:lpstr>Sampling for Radiation  </vt:lpstr>
      <vt:lpstr>Analytical Techniques</vt:lpstr>
      <vt:lpstr>Analysis Techniques </vt:lpstr>
      <vt:lpstr>Analysis Techniques </vt:lpstr>
      <vt:lpstr>Sampling Strategy</vt:lpstr>
      <vt:lpstr>Methods of sampling</vt:lpstr>
      <vt:lpstr>Sampling Strategy</vt:lpstr>
      <vt:lpstr>General Considerations</vt:lpstr>
      <vt:lpstr>Materials/Products </vt:lpstr>
      <vt:lpstr>Symptoms/Complaints</vt:lpstr>
      <vt:lpstr>Process/Operation</vt:lpstr>
      <vt:lpstr>Process/Operation</vt:lpstr>
      <vt:lpstr>Workplace observation</vt:lpstr>
      <vt:lpstr>Worst Case vs Typical Day </vt:lpstr>
      <vt:lpstr>Whom/Where/When</vt:lpstr>
      <vt:lpstr>Whom/Where/When</vt:lpstr>
      <vt:lpstr>Sample Analysis</vt:lpstr>
      <vt:lpstr>Sampling Strategy</vt:lpstr>
      <vt:lpstr>Considerations</vt:lpstr>
      <vt:lpstr>Considerations</vt:lpstr>
      <vt:lpstr>Analytics - Book</vt:lpstr>
      <vt:lpstr>Sampling Equipment</vt:lpstr>
      <vt:lpstr>Sampling Necessary?</vt:lpstr>
      <vt:lpstr>Sampling Necessary?</vt:lpstr>
      <vt:lpstr>Sampling Necessary?</vt:lpstr>
      <vt:lpstr>Includes Personal </vt:lpstr>
      <vt:lpstr>Differences</vt:lpstr>
      <vt:lpstr>NCDOL Sampling</vt:lpstr>
      <vt:lpstr>NCDOL Sampling </vt:lpstr>
      <vt:lpstr>Sampling Necessary?</vt:lpstr>
      <vt:lpstr>Sample Collection</vt:lpstr>
      <vt:lpstr>Calibration Worksheet</vt:lpstr>
      <vt:lpstr>Calibration </vt:lpstr>
      <vt:lpstr>Field Sampling Worksheet</vt:lpstr>
      <vt:lpstr>Day of Sampling</vt:lpstr>
      <vt:lpstr>Day of Sampling</vt:lpstr>
      <vt:lpstr>Day of Sampling</vt:lpstr>
      <vt:lpstr>Day of Sampling</vt:lpstr>
      <vt:lpstr>Breaks and Sampling</vt:lpstr>
      <vt:lpstr>Breaks and Sampling</vt:lpstr>
      <vt:lpstr>Day of Sampling – Equipment Checks</vt:lpstr>
      <vt:lpstr>Equipment Checks</vt:lpstr>
      <vt:lpstr>Observation</vt:lpstr>
      <vt:lpstr>Day of Sampling - Observation</vt:lpstr>
      <vt:lpstr>After Sample Collection</vt:lpstr>
      <vt:lpstr>Example 1</vt:lpstr>
      <vt:lpstr>Example 2</vt:lpstr>
      <vt:lpstr>Analytics Lab Test Request Form</vt:lpstr>
      <vt:lpstr>Calculating Sample Volume</vt:lpstr>
      <vt:lpstr>Calculating Sample Volume</vt:lpstr>
      <vt:lpstr>Answer</vt:lpstr>
      <vt:lpstr>Reason</vt:lpstr>
      <vt:lpstr>Conversions</vt:lpstr>
      <vt:lpstr>Concentrations</vt:lpstr>
      <vt:lpstr>Form 21 Tape</vt:lpstr>
      <vt:lpstr>Form 21 Tape</vt:lpstr>
      <vt:lpstr>Form 21 Tape</vt:lpstr>
      <vt:lpstr>Sample Collection</vt:lpstr>
      <vt:lpstr>Wipe Sampling</vt:lpstr>
      <vt:lpstr>Day of Sampling </vt:lpstr>
      <vt:lpstr>Day of Sampling </vt:lpstr>
      <vt:lpstr>Day of Sampling </vt:lpstr>
      <vt:lpstr>Day of Sampling</vt:lpstr>
      <vt:lpstr>After Sampling Collection</vt:lpstr>
      <vt:lpstr>Sample Collection</vt:lpstr>
      <vt:lpstr>Bulk Sampling</vt:lpstr>
      <vt:lpstr>Dust – Day of Sampling</vt:lpstr>
      <vt:lpstr>Dust – Day of Sampling</vt:lpstr>
      <vt:lpstr>Dust – Day of Sampling</vt:lpstr>
      <vt:lpstr>Receipt of Evidence/Property Form</vt:lpstr>
      <vt:lpstr>Dust – Day of Sampling</vt:lpstr>
      <vt:lpstr>Dust - Submission</vt:lpstr>
      <vt:lpstr>Evaluation of Sampling Results</vt:lpstr>
      <vt:lpstr>Understanding Results</vt:lpstr>
      <vt:lpstr>Direct Print Out – Sound Results: Edge 5s</vt:lpstr>
      <vt:lpstr>Direct Print Out – Sound Results: Edge 5s</vt:lpstr>
      <vt:lpstr>Direct Print Out – Sound Results: Edge 5s</vt:lpstr>
      <vt:lpstr>Noise Equations</vt:lpstr>
      <vt:lpstr>Dose Example  </vt:lpstr>
      <vt:lpstr>Noise Equations</vt:lpstr>
      <vt:lpstr>TWA Noise Example</vt:lpstr>
      <vt:lpstr>Noise Equations</vt:lpstr>
      <vt:lpstr>Distance Noise Example</vt:lpstr>
      <vt:lpstr>Laboratory Results</vt:lpstr>
      <vt:lpstr>Sample Break-Through</vt:lpstr>
      <vt:lpstr>Equations</vt:lpstr>
      <vt:lpstr>Equations</vt:lpstr>
      <vt:lpstr>TWA Equations</vt:lpstr>
      <vt:lpstr>TWA Example 1</vt:lpstr>
      <vt:lpstr>TWA Example 2</vt:lpstr>
      <vt:lpstr>Sulfuric Acid Sampling</vt:lpstr>
      <vt:lpstr>Equations</vt:lpstr>
      <vt:lpstr>Severity / Hazard Ratio</vt:lpstr>
      <vt:lpstr>TWA Mixture Equation</vt:lpstr>
      <vt:lpstr>Mixture Example</vt:lpstr>
      <vt:lpstr>Mixture Example</vt:lpstr>
      <vt:lpstr>Statistical Analysis</vt:lpstr>
      <vt:lpstr>Accuracy of air sampling </vt:lpstr>
      <vt:lpstr>Statistical Equations</vt:lpstr>
      <vt:lpstr>Statistical Equations</vt:lpstr>
      <vt:lpstr>TWA Examples </vt:lpstr>
      <vt:lpstr>TWA Example 1</vt:lpstr>
      <vt:lpstr>Statistical Equations</vt:lpstr>
      <vt:lpstr>TWA Example 2</vt:lpstr>
      <vt:lpstr>Statistical Equation</vt:lpstr>
      <vt:lpstr>Mixture Example</vt:lpstr>
      <vt:lpstr>Mixture Example</vt:lpstr>
      <vt:lpstr>Mixture Example</vt:lpstr>
      <vt:lpstr>Mixture Example</vt:lpstr>
      <vt:lpstr>Mixture Example</vt:lpstr>
      <vt:lpstr>Equations</vt:lpstr>
      <vt:lpstr>Evaluation of Sampling Results</vt:lpstr>
      <vt:lpstr>Wipe Results</vt:lpstr>
      <vt:lpstr>Wipe Results</vt:lpstr>
      <vt:lpstr>Understanding Wipe Results</vt:lpstr>
      <vt:lpstr>Evaluation of Sampling Results</vt:lpstr>
      <vt:lpstr>Bulk Sample - Identification</vt:lpstr>
      <vt:lpstr>Bulk Sample - Dust Results</vt:lpstr>
      <vt:lpstr>Understanding Results</vt:lpstr>
      <vt:lpstr>Understanding Results</vt:lpstr>
      <vt:lpstr>Understanding Results</vt:lpstr>
      <vt:lpstr>Understanding Results</vt:lpstr>
      <vt:lpstr>Recording Sampling Data</vt:lpstr>
      <vt:lpstr>Recording Sampling Data</vt:lpstr>
      <vt:lpstr>PowerPoint Presentation</vt:lpstr>
      <vt:lpstr>Entering Sampling Data in OE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Entering Results</vt:lpstr>
      <vt:lpstr>Recording Sampling Data</vt:lpstr>
      <vt:lpstr>Entering Bulk &amp; Wipe Data</vt:lpstr>
      <vt:lpstr>Entering Bulk Data</vt:lpstr>
      <vt:lpstr>Entering Bulk Data</vt:lpstr>
      <vt:lpstr>Enter Wipe Data</vt:lpstr>
      <vt:lpstr>Enter Wipe Data</vt:lpstr>
      <vt:lpstr>Recording Sampling Data</vt:lpstr>
      <vt:lpstr>Entering Direct Read Data</vt:lpstr>
      <vt:lpstr>Entering Direct Read Data</vt:lpstr>
      <vt:lpstr>Entering Direct Read Data</vt:lpstr>
      <vt:lpstr>Entering Direct Read Data</vt:lpstr>
      <vt:lpstr>Entering Direct Read Data</vt:lpstr>
      <vt:lpstr>Entering Direct Read Data</vt:lpstr>
      <vt:lpstr>Entering Direct Read Data</vt:lpstr>
      <vt:lpstr>Entering Direct Read Data</vt:lpstr>
      <vt:lpstr>Recording Sampling Data</vt:lpstr>
      <vt:lpstr>Entering Screening Data</vt:lpstr>
      <vt:lpstr>Entering Screening Data</vt:lpstr>
      <vt:lpstr>Entering Screening Data</vt:lpstr>
      <vt:lpstr>Entering Screening Data</vt:lpstr>
      <vt:lpstr>Carbon Monoxide</vt:lpstr>
      <vt:lpstr>OPN-148</vt:lpstr>
      <vt:lpstr>OPN-148</vt:lpstr>
      <vt:lpstr>Con’t</vt:lpstr>
      <vt:lpstr>Coburn Equation</vt:lpstr>
      <vt:lpstr>Coburn Equation</vt:lpstr>
      <vt:lpstr>Reference</vt:lpstr>
      <vt:lpstr>Example 1</vt:lpstr>
      <vt:lpstr>Example 2</vt:lpstr>
      <vt:lpstr>Carbon Monoxide</vt:lpstr>
      <vt:lpstr>SLTC Application</vt:lpstr>
      <vt:lpstr>SLTC Application</vt:lpstr>
      <vt:lpstr>Common Citations</vt:lpstr>
      <vt:lpstr>Noise Citations</vt:lpstr>
      <vt:lpstr>Noise Citations</vt:lpstr>
      <vt:lpstr>Air Contaminant Citations</vt:lpstr>
      <vt:lpstr>General Duty Clause §95-129(1) </vt:lpstr>
      <vt:lpstr>General Duty Clause §95-129(1) </vt:lpstr>
      <vt:lpstr>Air Contaminant Citations</vt:lpstr>
      <vt:lpstr>Citation Classification</vt:lpstr>
      <vt:lpstr>Air Contaminant Citations</vt:lpstr>
      <vt:lpstr>Related Citations</vt:lpstr>
      <vt:lpstr>Related Citations</vt:lpstr>
      <vt:lpstr>Summary </vt:lpstr>
      <vt:lpstr>Thank You For Attending!</vt:lpstr>
    </vt:vector>
  </TitlesOfParts>
  <Company>NC OSH/ETTA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 Department of Labor  OSH Division</dc:title>
  <dc:subject>For Web and Leader Led Training</dc:subject>
  <dc:creator>Cronley, James R</dc:creator>
  <cp:lastModifiedBy>Lagoe, Wanda</cp:lastModifiedBy>
  <cp:revision>3267</cp:revision>
  <cp:lastPrinted>2018-08-01T18:37:26Z</cp:lastPrinted>
  <dcterms:created xsi:type="dcterms:W3CDTF">2001-05-15T12:53:32Z</dcterms:created>
  <dcterms:modified xsi:type="dcterms:W3CDTF">2022-10-13T16:07:59Z</dcterms:modified>
</cp:coreProperties>
</file>