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Lst>
  <p:notesMasterIdLst>
    <p:notesMasterId r:id="rId67"/>
  </p:notesMasterIdLst>
  <p:handoutMasterIdLst>
    <p:handoutMasterId r:id="rId68"/>
  </p:handoutMasterIdLst>
  <p:sldIdLst>
    <p:sldId id="357" r:id="rId2"/>
    <p:sldId id="366" r:id="rId3"/>
    <p:sldId id="360" r:id="rId4"/>
    <p:sldId id="369" r:id="rId5"/>
    <p:sldId id="370" r:id="rId6"/>
    <p:sldId id="373" r:id="rId7"/>
    <p:sldId id="361" r:id="rId8"/>
    <p:sldId id="323" r:id="rId9"/>
    <p:sldId id="345" r:id="rId10"/>
    <p:sldId id="359" r:id="rId11"/>
    <p:sldId id="358" r:id="rId12"/>
    <p:sldId id="315" r:id="rId13"/>
    <p:sldId id="316" r:id="rId14"/>
    <p:sldId id="304" r:id="rId15"/>
    <p:sldId id="342" r:id="rId16"/>
    <p:sldId id="364" r:id="rId17"/>
    <p:sldId id="327" r:id="rId18"/>
    <p:sldId id="328" r:id="rId19"/>
    <p:sldId id="351" r:id="rId20"/>
    <p:sldId id="334" r:id="rId21"/>
    <p:sldId id="329" r:id="rId22"/>
    <p:sldId id="331" r:id="rId23"/>
    <p:sldId id="330" r:id="rId24"/>
    <p:sldId id="268" r:id="rId25"/>
    <p:sldId id="335" r:id="rId26"/>
    <p:sldId id="336" r:id="rId27"/>
    <p:sldId id="324" r:id="rId28"/>
    <p:sldId id="308" r:id="rId29"/>
    <p:sldId id="309" r:id="rId30"/>
    <p:sldId id="326" r:id="rId31"/>
    <p:sldId id="339" r:id="rId32"/>
    <p:sldId id="362" r:id="rId33"/>
    <p:sldId id="332" r:id="rId34"/>
    <p:sldId id="318" r:id="rId35"/>
    <p:sldId id="355" r:id="rId36"/>
    <p:sldId id="325" r:id="rId37"/>
    <p:sldId id="346" r:id="rId38"/>
    <p:sldId id="354" r:id="rId39"/>
    <p:sldId id="352" r:id="rId40"/>
    <p:sldId id="353" r:id="rId41"/>
    <p:sldId id="269" r:id="rId42"/>
    <p:sldId id="270" r:id="rId43"/>
    <p:sldId id="307" r:id="rId44"/>
    <p:sldId id="272" r:id="rId45"/>
    <p:sldId id="317" r:id="rId46"/>
    <p:sldId id="273" r:id="rId47"/>
    <p:sldId id="311" r:id="rId48"/>
    <p:sldId id="274" r:id="rId49"/>
    <p:sldId id="276" r:id="rId50"/>
    <p:sldId id="277" r:id="rId51"/>
    <p:sldId id="312" r:id="rId52"/>
    <p:sldId id="278" r:id="rId53"/>
    <p:sldId id="279" r:id="rId54"/>
    <p:sldId id="281" r:id="rId55"/>
    <p:sldId id="282" r:id="rId56"/>
    <p:sldId id="283" r:id="rId57"/>
    <p:sldId id="313" r:id="rId58"/>
    <p:sldId id="284" r:id="rId59"/>
    <p:sldId id="285" r:id="rId60"/>
    <p:sldId id="314" r:id="rId61"/>
    <p:sldId id="286" r:id="rId62"/>
    <p:sldId id="287" r:id="rId63"/>
    <p:sldId id="288" r:id="rId64"/>
    <p:sldId id="289" r:id="rId65"/>
    <p:sldId id="363" r:id="rId66"/>
  </p:sldIdLst>
  <p:sldSz cx="9144000" cy="6858000" type="letter"/>
  <p:notesSz cx="6954838" cy="9240838"/>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91" autoAdjust="0"/>
  </p:normalViewPr>
  <p:slideViewPr>
    <p:cSldViewPr>
      <p:cViewPr varScale="1">
        <p:scale>
          <a:sx n="64" d="100"/>
          <a:sy n="64" d="100"/>
        </p:scale>
        <p:origin x="11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910"/>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F558A8A-3080-AF6F-75D7-B3530E44CFE2}"/>
              </a:ext>
            </a:extLst>
          </p:cNvPr>
          <p:cNvSpPr>
            <a:spLocks noGrp="1" noChangeArrowheads="1"/>
          </p:cNvSpPr>
          <p:nvPr>
            <p:ph type="body" sz="quarter" idx="3"/>
          </p:nvPr>
        </p:nvSpPr>
        <p:spPr bwMode="auto">
          <a:xfrm>
            <a:off x="927100" y="4389438"/>
            <a:ext cx="5100638" cy="4157662"/>
          </a:xfrm>
          <a:prstGeom prst="rect">
            <a:avLst/>
          </a:prstGeom>
          <a:noFill/>
          <a:ln w="12700">
            <a:noFill/>
            <a:miter lim="800000"/>
            <a:headEnd/>
            <a:tailEnd/>
          </a:ln>
          <a:effectLst/>
        </p:spPr>
        <p:txBody>
          <a:bodyPr vert="horz" wrap="square" lIns="91266" tIns="44832" rIns="91266" bIns="44832"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1AB9665C-2FB1-93FB-F14B-0CC58ACAB1FF}"/>
              </a:ext>
            </a:extLst>
          </p:cNvPr>
          <p:cNvSpPr>
            <a:spLocks noChangeArrowheads="1" noTextEdit="1"/>
          </p:cNvSpPr>
          <p:nvPr>
            <p:ph type="sldImg" idx="2"/>
          </p:nvPr>
        </p:nvSpPr>
        <p:spPr bwMode="auto">
          <a:xfrm>
            <a:off x="1174750" y="700088"/>
            <a:ext cx="4605338" cy="34528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CC2237D-551B-2458-51C7-556485E511A6}"/>
              </a:ext>
            </a:extLst>
          </p:cNvPr>
          <p:cNvSpPr>
            <a:spLocks noChangeArrowheads="1" noTextEdit="1"/>
          </p:cNvSpPr>
          <p:nvPr>
            <p:ph type="sldImg"/>
          </p:nvPr>
        </p:nvSpPr>
        <p:spPr>
          <a:xfrm>
            <a:off x="1174750" y="698500"/>
            <a:ext cx="4606925" cy="3454400"/>
          </a:xfrm>
          <a:ln/>
        </p:spPr>
      </p:sp>
      <p:sp>
        <p:nvSpPr>
          <p:cNvPr id="5123" name="Rectangle 3">
            <a:extLst>
              <a:ext uri="{FF2B5EF4-FFF2-40B4-BE49-F238E27FC236}">
                <a16:creationId xmlns:a16="http://schemas.microsoft.com/office/drawing/2014/main" id="{CC304B3C-0E71-D003-F8C1-45CE63142D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Rev 0: 6/24/2013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CDD5FAD-1BEB-599A-A556-E53341C0747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the technology of the process:</a:t>
            </a:r>
          </a:p>
          <a:p>
            <a:endParaRPr lang="en-US" altLang="en-US">
              <a:latin typeface="Arial" panose="020B0604020202020204" pitchFamily="34" charset="0"/>
            </a:endParaRPr>
          </a:p>
          <a:p>
            <a:r>
              <a:rPr lang="en-US" altLang="en-US">
                <a:latin typeface="Arial" panose="020B0604020202020204" pitchFamily="34" charset="0"/>
              </a:rPr>
              <a:t>1.A block flow diagram or simplified process flow diagram;</a:t>
            </a:r>
          </a:p>
          <a:p>
            <a:r>
              <a:rPr lang="en-US" altLang="en-US">
                <a:latin typeface="Arial" panose="020B0604020202020204" pitchFamily="34" charset="0"/>
              </a:rPr>
              <a:t>2. Process chemistry;</a:t>
            </a:r>
          </a:p>
          <a:p>
            <a:r>
              <a:rPr lang="en-US" altLang="en-US">
                <a:latin typeface="Arial" panose="020B0604020202020204" pitchFamily="34" charset="0"/>
              </a:rPr>
              <a:t>3.Maximum intended inventory;</a:t>
            </a:r>
          </a:p>
          <a:p>
            <a:r>
              <a:rPr lang="en-US" altLang="en-US">
                <a:latin typeface="Arial" panose="020B0604020202020204" pitchFamily="34" charset="0"/>
              </a:rPr>
              <a:t>4.Safe upper and lower limits for such items as temperatures, pressures, flows and/or compositions; and,</a:t>
            </a:r>
          </a:p>
          <a:p>
            <a:r>
              <a:rPr lang="en-US" altLang="en-US">
                <a:latin typeface="Arial" panose="020B0604020202020204" pitchFamily="34" charset="0"/>
              </a:rPr>
              <a:t>5.The consequences of deviations, including those affecting the safety and health of employees.</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57347" name="Rectangle 3">
            <a:extLst>
              <a:ext uri="{FF2B5EF4-FFF2-40B4-BE49-F238E27FC236}">
                <a16:creationId xmlns:a16="http://schemas.microsoft.com/office/drawing/2014/main" id="{52CE5B66-2064-9765-A4C2-315499FD6150}"/>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A40793D-E2CC-A9D2-4A16-BD774B3587C0}"/>
              </a:ext>
            </a:extLst>
          </p:cNvPr>
          <p:cNvSpPr>
            <a:spLocks noGrp="1" noChangeArrowheads="1"/>
          </p:cNvSpPr>
          <p:nvPr>
            <p:ph type="body" idx="1"/>
          </p:nvPr>
        </p:nvSpPr>
        <p:spPr>
          <a:xfrm>
            <a:off x="849313" y="4389438"/>
            <a:ext cx="5100637" cy="41576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the equipment used in the process:</a:t>
            </a:r>
          </a:p>
          <a:p>
            <a:r>
              <a:rPr lang="en-US" altLang="en-US">
                <a:latin typeface="Arial" panose="020B0604020202020204" pitchFamily="34" charset="0"/>
              </a:rPr>
              <a:t>1.Materials of construction;</a:t>
            </a:r>
          </a:p>
          <a:p>
            <a:r>
              <a:rPr lang="en-US" altLang="en-US">
                <a:latin typeface="Arial" panose="020B0604020202020204" pitchFamily="34" charset="0"/>
              </a:rPr>
              <a:t>2Piping and instrument diagrams (P&amp;ID's);</a:t>
            </a:r>
          </a:p>
          <a:p>
            <a:r>
              <a:rPr lang="en-US" altLang="en-US">
                <a:latin typeface="Arial" panose="020B0604020202020204" pitchFamily="34" charset="0"/>
              </a:rPr>
              <a:t>3.Electrical classification;</a:t>
            </a:r>
          </a:p>
          <a:p>
            <a:r>
              <a:rPr lang="en-US" altLang="en-US">
                <a:latin typeface="Arial" panose="020B0604020202020204" pitchFamily="34" charset="0"/>
              </a:rPr>
              <a:t>4.Relief systems design and design basis;</a:t>
            </a:r>
          </a:p>
          <a:p>
            <a:r>
              <a:rPr lang="en-US" altLang="en-US">
                <a:latin typeface="Arial" panose="020B0604020202020204" pitchFamily="34" charset="0"/>
              </a:rPr>
              <a:t>5.Ventilation system design;</a:t>
            </a:r>
          </a:p>
          <a:p>
            <a:r>
              <a:rPr lang="en-US" altLang="en-US">
                <a:latin typeface="Arial" panose="020B0604020202020204" pitchFamily="34" charset="0"/>
              </a:rPr>
              <a:t>6.Design codes employed;</a:t>
            </a:r>
          </a:p>
          <a:p>
            <a:r>
              <a:rPr lang="en-US" altLang="en-US">
                <a:latin typeface="Arial" panose="020B0604020202020204" pitchFamily="34" charset="0"/>
              </a:rPr>
              <a:t>7.Material and energy balances; and</a:t>
            </a:r>
          </a:p>
          <a:p>
            <a:r>
              <a:rPr lang="en-US" altLang="en-US">
                <a:latin typeface="Arial" panose="020B0604020202020204" pitchFamily="34" charset="0"/>
              </a:rPr>
              <a:t>8.Safety systems (such as	interlocks, detection and suppression systems, etc.).</a:t>
            </a:r>
          </a:p>
          <a:p>
            <a:r>
              <a:rPr lang="en-US" altLang="en-US">
                <a:latin typeface="Arial" panose="020B0604020202020204" pitchFamily="34" charset="0"/>
              </a:rPr>
              <a:t>This information is critical for evaluating the integrity, compatibility and safety considerations for the equipment in the process, and may be obtained from design specifications, existing process hazards analyses and physical inspection of the process.</a:t>
            </a:r>
          </a:p>
          <a:p>
            <a:endParaRPr lang="en-US" altLang="en-US">
              <a:latin typeface="Arial" panose="020B0604020202020204" pitchFamily="34" charset="0"/>
            </a:endParaRPr>
          </a:p>
        </p:txBody>
      </p:sp>
      <p:sp>
        <p:nvSpPr>
          <p:cNvPr id="59395" name="Rectangle 3">
            <a:extLst>
              <a:ext uri="{FF2B5EF4-FFF2-40B4-BE49-F238E27FC236}">
                <a16:creationId xmlns:a16="http://schemas.microsoft.com/office/drawing/2014/main" id="{B5965632-388F-93EF-49F2-03FEE37F4A06}"/>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3BB71C4-D466-8A5D-A409-55AC6F247933}"/>
              </a:ext>
            </a:extLst>
          </p:cNvPr>
          <p:cNvSpPr>
            <a:spLocks noGrp="1" noChangeArrowheads="1"/>
          </p:cNvSpPr>
          <p:nvPr>
            <p:ph type="body" idx="1"/>
          </p:nvPr>
        </p:nvSpPr>
        <p:spPr>
          <a:xfrm>
            <a:off x="849313" y="4389438"/>
            <a:ext cx="5100637" cy="41576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the equipment used in the process:</a:t>
            </a:r>
          </a:p>
          <a:p>
            <a:r>
              <a:rPr lang="en-US" altLang="en-US">
                <a:latin typeface="Arial" panose="020B0604020202020204" pitchFamily="34" charset="0"/>
              </a:rPr>
              <a:t>1.Materials of construction;</a:t>
            </a:r>
          </a:p>
          <a:p>
            <a:r>
              <a:rPr lang="en-US" altLang="en-US">
                <a:latin typeface="Arial" panose="020B0604020202020204" pitchFamily="34" charset="0"/>
              </a:rPr>
              <a:t>2Piping and instrument diagrams (P&amp;ID's);</a:t>
            </a:r>
          </a:p>
          <a:p>
            <a:r>
              <a:rPr lang="en-US" altLang="en-US">
                <a:latin typeface="Arial" panose="020B0604020202020204" pitchFamily="34" charset="0"/>
              </a:rPr>
              <a:t>3.Electrical classification;</a:t>
            </a:r>
          </a:p>
          <a:p>
            <a:r>
              <a:rPr lang="en-US" altLang="en-US">
                <a:latin typeface="Arial" panose="020B0604020202020204" pitchFamily="34" charset="0"/>
              </a:rPr>
              <a:t>4.Relief systems design and design basis;</a:t>
            </a:r>
          </a:p>
          <a:p>
            <a:r>
              <a:rPr lang="en-US" altLang="en-US">
                <a:latin typeface="Arial" panose="020B0604020202020204" pitchFamily="34" charset="0"/>
              </a:rPr>
              <a:t>5.Ventilation system design;</a:t>
            </a:r>
          </a:p>
          <a:p>
            <a:r>
              <a:rPr lang="en-US" altLang="en-US">
                <a:latin typeface="Arial" panose="020B0604020202020204" pitchFamily="34" charset="0"/>
              </a:rPr>
              <a:t>6.Design codes employed;</a:t>
            </a:r>
          </a:p>
          <a:p>
            <a:r>
              <a:rPr lang="en-US" altLang="en-US">
                <a:latin typeface="Arial" panose="020B0604020202020204" pitchFamily="34" charset="0"/>
              </a:rPr>
              <a:t>7.Material and energy balances; and</a:t>
            </a:r>
          </a:p>
          <a:p>
            <a:r>
              <a:rPr lang="en-US" altLang="en-US">
                <a:latin typeface="Arial" panose="020B0604020202020204" pitchFamily="34" charset="0"/>
              </a:rPr>
              <a:t>8.Safety systems (such as	interlocks, detection and suppression systems, etc.).</a:t>
            </a:r>
          </a:p>
          <a:p>
            <a:r>
              <a:rPr lang="en-US" altLang="en-US">
                <a:latin typeface="Arial" panose="020B0604020202020204" pitchFamily="34" charset="0"/>
              </a:rPr>
              <a:t>This information is critical for evaluating the integrity, compatibility and safety considerations for the equipment in the process, and may be obtained from design specifications, existing process hazards analyses and physical inspection of the process.</a:t>
            </a:r>
          </a:p>
          <a:p>
            <a:endParaRPr lang="en-US" altLang="en-US">
              <a:latin typeface="Arial" panose="020B0604020202020204" pitchFamily="34" charset="0"/>
            </a:endParaRPr>
          </a:p>
        </p:txBody>
      </p:sp>
      <p:sp>
        <p:nvSpPr>
          <p:cNvPr id="61443" name="Rectangle 3">
            <a:extLst>
              <a:ext uri="{FF2B5EF4-FFF2-40B4-BE49-F238E27FC236}">
                <a16:creationId xmlns:a16="http://schemas.microsoft.com/office/drawing/2014/main" id="{00CDFCD0-3C11-3A9D-DB5F-76CE5B2B9272}"/>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A98870C-BFC9-F7FD-6EA0-DBA65CF376E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information is necessary for understanding the process itself, its design parameters and critical operating limits.  The information could be obtained from design specifications, existing process hazards analyses and operating manuals.</a:t>
            </a:r>
          </a:p>
          <a:p>
            <a:endParaRPr lang="en-US" altLang="en-US">
              <a:latin typeface="Arial" panose="020B0604020202020204" pitchFamily="34" charset="0"/>
            </a:endParaRPr>
          </a:p>
        </p:txBody>
      </p:sp>
      <p:sp>
        <p:nvSpPr>
          <p:cNvPr id="63491" name="Rectangle 3">
            <a:extLst>
              <a:ext uri="{FF2B5EF4-FFF2-40B4-BE49-F238E27FC236}">
                <a16:creationId xmlns:a16="http://schemas.microsoft.com/office/drawing/2014/main" id="{A537D614-8166-FAED-A025-34CF25B45199}"/>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FE9E583-54A5-2E87-3CF3-89A74716AC9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PHA serves to identify, evaluate and control process hazards.  This is where the information collected about a process will be systematically evaluated, reevaluated, changes recommended and evaluated, and the confidence in the safety of a process established.  Due to the significance of the hazards in processes covered by this standard, a thorough and aggressive process hazard analysis is essential.  The employer is required to select a method which is appropriate to the complexity of the process being analyzed.  The priority order for conducting process hazard analyses must be based on such considerations as the extent of the process hazards, number of potentially affected employees, age of the process, and operating history of the process.</a:t>
            </a:r>
          </a:p>
          <a:p>
            <a:r>
              <a:rPr lang="en-US" altLang="en-US">
                <a:latin typeface="Arial" panose="020B0604020202020204" pitchFamily="34" charset="0"/>
              </a:rPr>
              <a:t>The standard sets forth six process hazard analysis methodologies:</a:t>
            </a:r>
          </a:p>
          <a:p>
            <a:r>
              <a:rPr lang="en-US" altLang="en-US">
                <a:latin typeface="Arial" panose="020B0604020202020204" pitchFamily="34" charset="0"/>
              </a:rPr>
              <a:t>1.What If?;</a:t>
            </a:r>
          </a:p>
          <a:p>
            <a:r>
              <a:rPr lang="en-US" altLang="en-US">
                <a:latin typeface="Arial" panose="020B0604020202020204" pitchFamily="34" charset="0"/>
              </a:rPr>
              <a:t>2.Checklist;</a:t>
            </a:r>
          </a:p>
          <a:p>
            <a:r>
              <a:rPr lang="en-US" altLang="en-US">
                <a:latin typeface="Arial" panose="020B0604020202020204" pitchFamily="34" charset="0"/>
              </a:rPr>
              <a:t>3The employer has the responsibility of choosing a methodology which will properly evaluate the processes.</a:t>
            </a:r>
          </a:p>
        </p:txBody>
      </p:sp>
      <p:sp>
        <p:nvSpPr>
          <p:cNvPr id="65539" name="Rectangle 3">
            <a:extLst>
              <a:ext uri="{FF2B5EF4-FFF2-40B4-BE49-F238E27FC236}">
                <a16:creationId xmlns:a16="http://schemas.microsoft.com/office/drawing/2014/main" id="{0D659A1E-18B0-62FB-03FE-980B8A86B4F7}"/>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D4EAD50-4356-C7AC-B0E0-451380E0CB2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significance of the requirement for process safety information is that the safety of the process cannot be properly evaluated without good and detailed data.  Some of the information may not be readily available, but can be obtained and incorporated as other sections of the standard are addressed by the employer.</a:t>
            </a:r>
          </a:p>
          <a:p>
            <a:endParaRPr lang="en-US" altLang="en-US">
              <a:latin typeface="Arial" panose="020B0604020202020204" pitchFamily="34" charset="0"/>
            </a:endParaRPr>
          </a:p>
          <a:p>
            <a:r>
              <a:rPr lang="en-US" altLang="en-US">
                <a:latin typeface="Arial" panose="020B0604020202020204" pitchFamily="34" charset="0"/>
              </a:rPr>
              <a:t>The process safety information package which is required to be compiled by the standard, addresses process chemicals, technology and equipment, provides the foundation for identifying and understanding the hazards involved in the process and is necessary in the development of a complete and thorough process hazard analysis.</a:t>
            </a:r>
          </a:p>
          <a:p>
            <a:endParaRPr lang="en-US" altLang="en-US">
              <a:latin typeface="Arial" panose="020B0604020202020204" pitchFamily="34" charset="0"/>
            </a:endParaRPr>
          </a:p>
          <a:p>
            <a:r>
              <a:rPr lang="en-US" altLang="en-US">
                <a:latin typeface="Arial" panose="020B0604020202020204" pitchFamily="34" charset="0"/>
              </a:rPr>
              <a:t>Although all of the elements of the process safety management system are necessary to establish and to maintain a safe operation, OSHA believes that the process hazard analysis (PHA) is the cornerstone of the regulation since it is a thorough, orderly, systematic approach for identifying, evaluating and controlling processes involving highly hazardous chemicals and improvements in a plant's process safety management system result from a rigorous scrutiny of processes.</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67587" name="Rectangle 3">
            <a:extLst>
              <a:ext uri="{FF2B5EF4-FFF2-40B4-BE49-F238E27FC236}">
                <a16:creationId xmlns:a16="http://schemas.microsoft.com/office/drawing/2014/main" id="{D4EBB49A-E8A2-4013-43A3-3660AD0F0993}"/>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BE643EA-6DAF-9D5B-13BC-F529A5DB8C2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hazard analysis must address:</a:t>
            </a:r>
          </a:p>
          <a:p>
            <a:r>
              <a:rPr lang="en-US" altLang="en-US">
                <a:latin typeface="Arial" panose="020B0604020202020204" pitchFamily="34" charset="0"/>
              </a:rPr>
              <a:t>1.The hazards of the process; 2. Identification of previous incidents; 3. Engineering and administrative controls for the hazards; 4. Consequences of failures of controls; 5. Facility siting; 6. Human factors; and 7. Consequences (qualitative) of effects on workers within the facility of potential failures. The standard requires that the process hazard analysis be conducted by a team knowledgeable in the process including at least one worker.  In addition, findings and recommendations of the analysis must be promptly addressed by the employer, and the process hazard analysis must be updated and revalidated every five years &amp; address the safe operation of the process. Although OSHA requires that process hazard analyses be conducted as soon as possible, based on considerations discussed during the rulemaking such as multiple processes, resources, and limited availability of expertise in conducting process hazard analyses, OSHA has set out a schedule of when process hazard analyses must be completed. 25% of the analyses must be completed by May 26,1994, with an additional 25% each year until May 26, 1997, when all are required to be completed. Also in recognition of efforts that have already been devoted to conducting process hazard analyses, OSHA has included a five year grandfather of process hazard analyses which meet the specified criteria.</a:t>
            </a:r>
          </a:p>
          <a:p>
            <a:r>
              <a:rPr lang="en-US" altLang="en-US">
                <a:latin typeface="Arial" panose="020B0604020202020204" pitchFamily="34" charset="0"/>
              </a:rPr>
              <a:t> </a:t>
            </a:r>
          </a:p>
          <a:p>
            <a:endParaRPr lang="en-US" altLang="en-US">
              <a:latin typeface="Arial" panose="020B0604020202020204" pitchFamily="34" charset="0"/>
            </a:endParaRPr>
          </a:p>
        </p:txBody>
      </p:sp>
      <p:sp>
        <p:nvSpPr>
          <p:cNvPr id="69635" name="Rectangle 3">
            <a:extLst>
              <a:ext uri="{FF2B5EF4-FFF2-40B4-BE49-F238E27FC236}">
                <a16:creationId xmlns:a16="http://schemas.microsoft.com/office/drawing/2014/main" id="{0A349719-B8EC-BFDC-C381-035211F85A45}"/>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59E5C6C-1EA1-DD68-25B4-D1C1A6C4F9F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standard requires that written operating procedures be developed, implemented and readily accessible.  Written operating procedures provide employees with clear and consistent instructions for safely conducting all activities involved in each process.  Written operating procedures comprise the employer's policy on how to operate the process.</a:t>
            </a:r>
          </a:p>
          <a:p>
            <a:r>
              <a:rPr lang="en-US" altLang="en-US">
                <a:latin typeface="Arial" panose="020B0604020202020204" pitchFamily="34" charset="0"/>
              </a:rPr>
              <a:t>The employer is required to provide written operating procedures for operations:1. Initial startup, normal operation,normal shutdown;2.Temporary operations, emergency operations including emergency shutdown;3.Startup following a turnaround, or after an emergency shutdown.</a:t>
            </a:r>
          </a:p>
          <a:p>
            <a:r>
              <a:rPr lang="en-US" altLang="en-US">
                <a:latin typeface="Arial" panose="020B0604020202020204" pitchFamily="34" charset="0"/>
              </a:rPr>
              <a:t>For operating limits:1.Consequences of deviation;2.Steps to take to correct or avoid deviation from operating limits;3.Safety systems related to operating limits.The operating procedures are also required to address: the hazards and properties of the chemicals used in the process; the precautions to take to prevent employee exposure; the control measures to take if physical contact or airborne exposure occurs; the safety procedures for opening process equipment; control of raw materials and inventory amounts; and any special hazards unique to the process.These written procedures must be available to process employees and they are to be reviewed. regularly to assure that they are up-to-date and reflect any changes made to the process.</a:t>
            </a:r>
          </a:p>
          <a:p>
            <a:endParaRPr lang="en-US" altLang="en-US">
              <a:latin typeface="Arial" panose="020B0604020202020204" pitchFamily="34" charset="0"/>
            </a:endParaRPr>
          </a:p>
        </p:txBody>
      </p:sp>
      <p:sp>
        <p:nvSpPr>
          <p:cNvPr id="71683" name="Rectangle 3">
            <a:extLst>
              <a:ext uri="{FF2B5EF4-FFF2-40B4-BE49-F238E27FC236}">
                <a16:creationId xmlns:a16="http://schemas.microsoft.com/office/drawing/2014/main" id="{F8323548-A828-F90C-61E3-F336FD21966F}"/>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7C3092E-116B-3D99-1729-C83355B743B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standard requires that written operating procedures be developed, implemented and readily accessible.  Written operating procedures provide employees with clear and consistent instructions for safely conducting all activities involved in each process.  Written operating procedures comprise the employer's policy on how to operate the process.</a:t>
            </a:r>
          </a:p>
          <a:p>
            <a:r>
              <a:rPr lang="en-US" altLang="en-US">
                <a:latin typeface="Arial" panose="020B0604020202020204" pitchFamily="34" charset="0"/>
              </a:rPr>
              <a:t>The employer is required to provide written operating procedures for operations:1. Initial startup, normal operation,normal shutdown;2.Temporary operations, emergency operations including emergency shutdown;3.Startup following a turnaround, or after an emergency shutdown.</a:t>
            </a:r>
          </a:p>
          <a:p>
            <a:r>
              <a:rPr lang="en-US" altLang="en-US">
                <a:latin typeface="Arial" panose="020B0604020202020204" pitchFamily="34" charset="0"/>
              </a:rPr>
              <a:t>For operating limits:1.Consequences of deviation;2.Steps to take to correct or avoid deviation from operating limits;3.Safety systems related to operating limits.The operating procedures are also required to address: the hazards and properties of the chemicals used in the process; the precautions to take to prevent employee exposure; the control measures to take if physical contact or airborne exposure occurs; the safety procedures for opening process equipment; control of raw materials and inventory amounts; and any special hazards unique to the process.These written procedures must be available to process employees and they are to be reviewed. regularly to assure that they are up-to-date and reflect any changes made to the process.</a:t>
            </a:r>
          </a:p>
          <a:p>
            <a:endParaRPr lang="en-US" altLang="en-US">
              <a:latin typeface="Arial" panose="020B0604020202020204" pitchFamily="34" charset="0"/>
            </a:endParaRPr>
          </a:p>
        </p:txBody>
      </p:sp>
      <p:sp>
        <p:nvSpPr>
          <p:cNvPr id="73731" name="Rectangle 3">
            <a:extLst>
              <a:ext uri="{FF2B5EF4-FFF2-40B4-BE49-F238E27FC236}">
                <a16:creationId xmlns:a16="http://schemas.microsoft.com/office/drawing/2014/main" id="{5DCC61C5-459D-ECEF-3D42-E48D257C6B23}"/>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ED89FAE-2690-1680-0192-29F942BE6EC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75779" name="Rectangle 3">
            <a:extLst>
              <a:ext uri="{FF2B5EF4-FFF2-40B4-BE49-F238E27FC236}">
                <a16:creationId xmlns:a16="http://schemas.microsoft.com/office/drawing/2014/main" id="{0DC3800B-961E-9FDE-A8F8-B160B9CBD168}"/>
              </a:ext>
            </a:extLst>
          </p:cNvPr>
          <p:cNvSpPr>
            <a:spLocks noChangeArrowheads="1" noTextEdit="1"/>
          </p:cNvSpPr>
          <p:nvPr>
            <p:ph type="sldImg"/>
          </p:nvPr>
        </p:nvSpPr>
        <p:spPr>
          <a:xfrm>
            <a:off x="1174750" y="700088"/>
            <a:ext cx="4603750" cy="3452812"/>
          </a:xfrm>
          <a:ln cap="flat"/>
        </p:spPr>
      </p:sp>
      <p:sp>
        <p:nvSpPr>
          <p:cNvPr id="75780" name="Rectangle 4">
            <a:extLst>
              <a:ext uri="{FF2B5EF4-FFF2-40B4-BE49-F238E27FC236}">
                <a16:creationId xmlns:a16="http://schemas.microsoft.com/office/drawing/2014/main" id="{7809451A-997C-A9D3-40AD-38D016744DD8}"/>
              </a:ext>
            </a:extLst>
          </p:cNvPr>
          <p:cNvSpPr>
            <a:spLocks noChangeArrowheads="1"/>
          </p:cNvSpPr>
          <p:nvPr/>
        </p:nvSpPr>
        <p:spPr bwMode="auto">
          <a:xfrm>
            <a:off x="458788" y="4257675"/>
            <a:ext cx="5487987"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66" tIns="44832" rIns="91266" bIns="44832">
            <a:spAutoFit/>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r>
              <a:rPr lang="en-US" altLang="en-US"/>
              <a:t>Finally, OSHA is -requiring that employers develop and implement safe work practices to provide for the control of hazards during operations such as lockout/tagout, confined space entry, opening process equipment or piping and control over the entrance into a facility by support personnel.</a:t>
            </a:r>
          </a:p>
          <a:p>
            <a:r>
              <a:rPr lang="en-US" altLang="en-US"/>
              <a:t>OSHA believes that an effective training program will enhance the safe operation of processes covered by this standard and that it is an essential component of a process safety management system.  Each employee working with a process must be trained in an overview of the process and in the operating procedures developed as outlined above.  The training should be job task specific and is to cover specific safety and health hazards, procedures and safe practices.</a:t>
            </a:r>
          </a:p>
          <a:p>
            <a:r>
              <a:rPr lang="en-US" altLang="en-US"/>
              <a:t>Refresher training must be provided no less than every three years, but more often if necessary.  The employer must consult with the employees to determine the frequency of refresher training.  Finally, OSHA wants to see that employees receive and understand training and is therefore requiring that the employer prepare a record.</a:t>
            </a:r>
          </a:p>
          <a:p>
            <a:pPr latinLnBrk="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ECB3A25-E1D9-DA7E-C67E-760F2B97D2C5}"/>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056AAC49-2B9C-D327-1572-C52B99E8FD2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Speaker’s Notes: After the 1984 Bhopal, India incident involving a release of methyl isocyanate, OSHA determined that it was necessary to immediately investigate U.S. producers and users of the chemical.  This investigation indicated that while the chemical industry is subject to OSHA's general industry standards, these standards did not contain specific coverage for chemical industry process hazards, nor did they specifically address employee protection from large releases of highly hazardous chemicals.</a:t>
            </a:r>
          </a:p>
          <a:p>
            <a:r>
              <a:rPr lang="en-US" altLang="en-US">
                <a:latin typeface="Arial" panose="020B0604020202020204" pitchFamily="34" charset="0"/>
              </a:rPr>
              <a:t>In 1985 a serious release of chemicals occurred at a plant in Institute, West Virginia, injuring 135 persons.</a:t>
            </a:r>
          </a:p>
          <a:p>
            <a:r>
              <a:rPr lang="en-US" altLang="en-US">
                <a:latin typeface="Arial" panose="020B0604020202020204" pitchFamily="34" charset="0"/>
              </a:rPr>
              <a:t>The experience of investigating this release indicated to OSHA that there was a need to look beyond existing standards and led OSHA to develop a demonstration program of special inspections.  The purpose of the program was to examine industry practices for the prevention of disastrous releases and the mitigation of the effects of releases that do occur, and to consider ways in which OSHA could best protect employees from these hazards.  Based on the results of the program, OSHA determined that chemical plant inspections needed a comprehensive inspection approach which includes plant physical conditions and management systems.</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3246ACD-54A6-63BD-F362-F257BF77856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Speaker’s Notes:</a:t>
            </a:r>
          </a:p>
        </p:txBody>
      </p:sp>
      <p:sp>
        <p:nvSpPr>
          <p:cNvPr id="77827" name="Rectangle 3">
            <a:extLst>
              <a:ext uri="{FF2B5EF4-FFF2-40B4-BE49-F238E27FC236}">
                <a16:creationId xmlns:a16="http://schemas.microsoft.com/office/drawing/2014/main" id="{FC6E66C3-8C52-1B8B-9DCA-304A32C6E9EA}"/>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B63E432-A820-443C-EC48-6CA15E5F4BB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Speaker’s Notes:</a:t>
            </a:r>
          </a:p>
        </p:txBody>
      </p:sp>
      <p:sp>
        <p:nvSpPr>
          <p:cNvPr id="79875" name="Rectangle 3">
            <a:extLst>
              <a:ext uri="{FF2B5EF4-FFF2-40B4-BE49-F238E27FC236}">
                <a16:creationId xmlns:a16="http://schemas.microsoft.com/office/drawing/2014/main" id="{CE46DD70-600A-02DA-28B2-01F70F17871E}"/>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1D00DCF-175D-5502-E9EE-E0FDF675C0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standard requires the employer to perform a pre-startup safety review for each new process or for a process that has been modified.</a:t>
            </a:r>
          </a:p>
          <a:p>
            <a:endParaRPr lang="en-US" altLang="en-US">
              <a:latin typeface="Arial" panose="020B0604020202020204" pitchFamily="34" charset="0"/>
            </a:endParaRPr>
          </a:p>
          <a:p>
            <a:r>
              <a:rPr lang="en-US" altLang="en-US">
                <a:latin typeface="Arial" panose="020B0604020202020204" pitchFamily="34" charset="0"/>
              </a:rPr>
              <a:t>The safety review must determine that:</a:t>
            </a:r>
          </a:p>
          <a:p>
            <a:r>
              <a:rPr lang="en-US" altLang="en-US">
                <a:latin typeface="Arial" panose="020B0604020202020204" pitchFamily="34" charset="0"/>
              </a:rPr>
              <a:t>1.Construction is in accordance with design specifications;</a:t>
            </a:r>
          </a:p>
          <a:p>
            <a:r>
              <a:rPr lang="en-US" altLang="en-US">
                <a:latin typeface="Arial" panose="020B0604020202020204" pitchFamily="34" charset="0"/>
              </a:rPr>
              <a:t>2.Safety, operating, maintenance, and emergency procedures are in place and are adequate;</a:t>
            </a:r>
          </a:p>
          <a:p>
            <a:r>
              <a:rPr lang="en-US" altLang="en-US">
                <a:latin typeface="Arial" panose="020B0604020202020204" pitchFamily="34" charset="0"/>
              </a:rPr>
              <a:t>3.Process hazard analysis recommendations have been addressed for any new or modified process and actions necessary for startup have been completed in accordance with the management of change provisions; and,</a:t>
            </a:r>
          </a:p>
          <a:p>
            <a:r>
              <a:rPr lang="en-US" altLang="en-US">
                <a:latin typeface="Arial" panose="020B0604020202020204" pitchFamily="34" charset="0"/>
              </a:rPr>
              <a:t>4.Operating procedures are in place and training of each operating employee has been completed.</a:t>
            </a:r>
          </a:p>
          <a:p>
            <a:r>
              <a:rPr lang="en-US" altLang="en-US">
                <a:latin typeface="Arial" panose="020B0604020202020204" pitchFamily="34" charset="0"/>
              </a:rPr>
              <a:t>The reason for this provision is to provide for a formalized double check to verify that all process safety considerations are addressed and in place before a hazardous material is introduced into the process.</a:t>
            </a:r>
          </a:p>
          <a:p>
            <a:r>
              <a:rPr lang="en-US" altLang="en-US">
                <a:latin typeface="Arial" panose="020B0604020202020204" pitchFamily="34" charset="0"/>
              </a:rPr>
              <a:t>Sirnply put, "Are the process and workers ready to safely begin operation?"</a:t>
            </a:r>
          </a:p>
          <a:p>
            <a:endParaRPr lang="en-US" altLang="en-US">
              <a:latin typeface="Arial" panose="020B0604020202020204" pitchFamily="34" charset="0"/>
            </a:endParaRPr>
          </a:p>
        </p:txBody>
      </p:sp>
      <p:sp>
        <p:nvSpPr>
          <p:cNvPr id="81923" name="Rectangle 3">
            <a:extLst>
              <a:ext uri="{FF2B5EF4-FFF2-40B4-BE49-F238E27FC236}">
                <a16:creationId xmlns:a16="http://schemas.microsoft.com/office/drawing/2014/main" id="{92DD900B-B5D1-A561-9277-692C573E3F22}"/>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AFEE4F2-5C64-248B-2804-19BABE47B3C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standard requires written procedures to be established and implemented to maintain the integrity of process equipment.  This would require inspection and testing at proper intervals, and maintaining a record of inspections on equipment such as pressure vessels, piping systems, relief valves, emergency shutdown systems, controls, alarms, and interlocks.</a:t>
            </a:r>
          </a:p>
          <a:p>
            <a:r>
              <a:rPr lang="en-US" altLang="en-US">
                <a:latin typeface="Arial" panose="020B0604020202020204" pitchFamily="34" charset="0"/>
              </a:rPr>
              <a:t>In addition, equipment deficiencies must be corrected, and a quality assurance program implemented to assure that replacement equipment meets design specifications and is property installed.</a:t>
            </a:r>
          </a:p>
          <a:p>
            <a:endParaRPr lang="en-US" altLang="en-US">
              <a:latin typeface="Arial" panose="020B0604020202020204" pitchFamily="34" charset="0"/>
            </a:endParaRPr>
          </a:p>
        </p:txBody>
      </p:sp>
      <p:sp>
        <p:nvSpPr>
          <p:cNvPr id="83971" name="Rectangle 3">
            <a:extLst>
              <a:ext uri="{FF2B5EF4-FFF2-40B4-BE49-F238E27FC236}">
                <a16:creationId xmlns:a16="http://schemas.microsoft.com/office/drawing/2014/main" id="{AD0AA757-00CA-94C1-67BA-4C2B7D6BA6AB}"/>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DBE9F46-1127-FAF2-3225-A7FE56B9EBD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final rule includes a requirement for issuing hot work permits.  Before flame or spark- producing operations, such as welding, cutting or brazing, can be performed on or near a process, a permit must be issued authorizing the work.  The permit must identify the specific location or equipment on which hot work will be performed, the date authorized and other safe conditions, such as fire prevention precautions, line blocking/purging, etc., which must be verified before work is conducted.  The purpose of this requirement is to be certain,</a:t>
            </a:r>
          </a:p>
          <a:p>
            <a:r>
              <a:rPr lang="en-US" altLang="en-US">
                <a:latin typeface="Arial" panose="020B0604020202020204" pitchFamily="34" charset="0"/>
              </a:rPr>
              <a:t>through management control and responsibility, that sources of ignition and their potential effect on the process and process environment are strictly controlled.</a:t>
            </a:r>
          </a:p>
          <a:p>
            <a:endParaRPr lang="en-US" altLang="en-US">
              <a:latin typeface="Arial" panose="020B0604020202020204" pitchFamily="34" charset="0"/>
            </a:endParaRPr>
          </a:p>
        </p:txBody>
      </p:sp>
      <p:sp>
        <p:nvSpPr>
          <p:cNvPr id="87043" name="Rectangle 3">
            <a:extLst>
              <a:ext uri="{FF2B5EF4-FFF2-40B4-BE49-F238E27FC236}">
                <a16:creationId xmlns:a16="http://schemas.microsoft.com/office/drawing/2014/main" id="{D6FA3DF3-8581-89A0-41AE-4F05B25A06AA}"/>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AFF3B51-73A8-2090-600A-84BA4A31EC2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The employer is required to establish and implement written procedures to evaluate the safety of any changes to process chemicals, technology, equipment, and the facility.</a:t>
            </a:r>
          </a:p>
          <a:p>
            <a:r>
              <a:rPr lang="en-US" altLang="en-US">
                <a:latin typeface="Arial" panose="020B0604020202020204" pitchFamily="34" charset="0"/>
              </a:rPr>
              <a:t>These procedures must address:</a:t>
            </a:r>
          </a:p>
          <a:p>
            <a:r>
              <a:rPr lang="en-US" altLang="en-US">
                <a:latin typeface="Arial" panose="020B0604020202020204" pitchFamily="34" charset="0"/>
              </a:rPr>
              <a:t>1.The technical basis for the proposed change;</a:t>
            </a:r>
          </a:p>
          <a:p>
            <a:r>
              <a:rPr lang="en-US" altLang="en-US">
                <a:latin typeface="Arial" panose="020B0604020202020204" pitchFamily="34" charset="0"/>
              </a:rPr>
              <a:t>2.Impact of change on safety and health;</a:t>
            </a:r>
          </a:p>
          <a:p>
            <a:r>
              <a:rPr lang="en-US" altLang="en-US">
                <a:latin typeface="Arial" panose="020B0604020202020204" pitchFamily="34" charset="0"/>
              </a:rPr>
              <a:t>3.Modifications to operating procedures;</a:t>
            </a:r>
          </a:p>
          <a:p>
            <a:r>
              <a:rPr lang="en-US" altLang="en-US">
                <a:latin typeface="Arial" panose="020B0604020202020204" pitchFamily="34" charset="0"/>
              </a:rPr>
              <a:t>4.Necessary time period for the change;and,</a:t>
            </a:r>
          </a:p>
          <a:p>
            <a:r>
              <a:rPr lang="en-US" altLang="en-US">
                <a:latin typeface="Arial" panose="020B0604020202020204" pitchFamily="34" charset="0"/>
              </a:rPr>
              <a:t>5.Authorization requirements for the proposed change.</a:t>
            </a:r>
          </a:p>
          <a:p>
            <a:r>
              <a:rPr lang="en-US" altLang="en-US">
                <a:latin typeface="Arial" panose="020B0604020202020204" pitchFamily="34" charset="0"/>
              </a:rPr>
              <a:t>In addition, employees must be informed of the - change and receive any necessary training as the result of the change before operation is resumed.  Safety information and operating procedures must also be updated to reflect the change.</a:t>
            </a:r>
          </a:p>
          <a:p>
            <a:endParaRPr lang="en-US" altLang="en-US">
              <a:latin typeface="Arial" panose="020B0604020202020204" pitchFamily="34" charset="0"/>
            </a:endParaRPr>
          </a:p>
        </p:txBody>
      </p:sp>
      <p:sp>
        <p:nvSpPr>
          <p:cNvPr id="89091" name="Rectangle 3">
            <a:extLst>
              <a:ext uri="{FF2B5EF4-FFF2-40B4-BE49-F238E27FC236}">
                <a16:creationId xmlns:a16="http://schemas.microsoft.com/office/drawing/2014/main" id="{5ED5B9D7-BE21-E509-18E0-E0628C8062A5}"/>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7BD10BF-E610-FF9A-7B60-E6DCF2360C3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standard requires that every incident that results in, or could have resulted in a major accident, be investigated by the employer.  This would include "near misses" as well as process deviations or events, which, at the time, appear harmless, but after closer scrutiny, are identified as being a significant compromise to the safety of a process unit.</a:t>
            </a:r>
          </a:p>
          <a:p>
            <a:r>
              <a:rPr lang="en-US" altLang="en-US">
                <a:latin typeface="Arial" panose="020B0604020202020204" pitchFamily="34" charset="0"/>
              </a:rPr>
              <a:t>Any incident which could have resulted in, or could reasonably have resulted in a catastrophic release of a highly hazardous chemical in the workplace must be investigated.  The investigation must be started within 48 hours of the incident and be conducted by a- knowledgeable investigation team.  A report is to be prepared and the findings and recommendations addressed in a timely manner.  The results of the investigation must be reviewed with all employees whose job tasks are relevant to the incident findings.</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92163" name="Rectangle 3">
            <a:extLst>
              <a:ext uri="{FF2B5EF4-FFF2-40B4-BE49-F238E27FC236}">
                <a16:creationId xmlns:a16="http://schemas.microsoft.com/office/drawing/2014/main" id="{06136837-888E-EC44-A8AA-5B8320A63683}"/>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B1BCA00-D3EC-A822-6725-65A83039D8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next element of the standard concerns emergency planning and response.  The requirements in this element help to assure that employers pre-plan for emergencies.</a:t>
            </a:r>
          </a:p>
          <a:p>
            <a:endParaRPr lang="en-US" altLang="en-US">
              <a:latin typeface="Arial" panose="020B0604020202020204" pitchFamily="34" charset="0"/>
            </a:endParaRPr>
          </a:p>
          <a:p>
            <a:r>
              <a:rPr lang="en-US" altLang="en-US">
                <a:latin typeface="Arial" panose="020B0604020202020204" pitchFamily="34" charset="0"/>
              </a:rPr>
              <a:t>Employers are required to develop an emergency action plan for the plant which meets the requirements of §1910.38(a). Emergency action plans must include escape procedures and route assignments; procedures to be followed by employees who remain to operate critical equipment; procedures to account for employees after an emergency; rescue and medical duties; preferred means of reporting fires and other emergencies; an employee alarm system; and the types of evacuation and training.</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94211" name="Rectangle 3">
            <a:extLst>
              <a:ext uri="{FF2B5EF4-FFF2-40B4-BE49-F238E27FC236}">
                <a16:creationId xmlns:a16="http://schemas.microsoft.com/office/drawing/2014/main" id="{60DB22FF-D63A-FE7E-5381-0E9A2223848B}"/>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19B03B8-AE5E-A89A-E245-7035ACBDC2F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employer is required to certify that compliance with all of the sections of the .standard have been evaluated at least every three years.  A team knowledgeable in the processes must be used for the audit, and a report of their findings developed.</a:t>
            </a:r>
          </a:p>
          <a:p>
            <a:r>
              <a:rPr lang="en-US" altLang="en-US">
                <a:latin typeface="Arial" panose="020B0604020202020204" pitchFamily="34" charset="0"/>
              </a:rPr>
              <a:t>Employees must promptly address all findings and recommendations reported by the audit team. 'A The purpose of these requirements for compliance safety audits is to double check, on a continuing basis, that all safety issues are continuing to be addressed and that unsafe changes in the process, or operating and maintenance procedures have not inadvertently occurred over time.</a:t>
            </a:r>
          </a:p>
          <a:p>
            <a:endParaRPr lang="en-US" altLang="en-US">
              <a:latin typeface="Arial" panose="020B0604020202020204" pitchFamily="34" charset="0"/>
            </a:endParaRPr>
          </a:p>
        </p:txBody>
      </p:sp>
      <p:sp>
        <p:nvSpPr>
          <p:cNvPr id="96259" name="Rectangle 3">
            <a:extLst>
              <a:ext uri="{FF2B5EF4-FFF2-40B4-BE49-F238E27FC236}">
                <a16:creationId xmlns:a16="http://schemas.microsoft.com/office/drawing/2014/main" id="{25C54F72-640A-5B82-3F5B-0F71CA807269}"/>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CE51867-2ED6-699D-F133-DF31361C7B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last element in the process safety management standard concerns the protection of trade secrets.</a:t>
            </a:r>
          </a:p>
          <a:p>
            <a:r>
              <a:rPr lang="en-US" altLang="en-US">
                <a:latin typeface="Arial" panose="020B0604020202020204" pitchFamily="34" charset="0"/>
              </a:rPr>
              <a:t>The employer would be required to provide all information to the persons responsible for compiling the process safety information, the process hazard analysis, the operating procedures, incident investigations, emergency planning and response, and compliance audits.The employer could require the persons to whom the information is made available toenter into confidentially agreements not to disclose the information, as set forth in 29 CFR 1910.1200.</a:t>
            </a:r>
          </a:p>
          <a:p>
            <a:r>
              <a:rPr lang="en-US" altLang="en-US">
                <a:latin typeface="Arial" panose="020B0604020202020204" pitchFamily="34" charset="0"/>
              </a:rPr>
              <a:t>Under rules and procedures contained in 29 CFR 1910.1200, employees and their designated representatives would have access to trade secret information contained in the process hazard analysis and other required documents.</a:t>
            </a:r>
          </a:p>
          <a:p>
            <a:r>
              <a:rPr lang="en-US" altLang="en-US">
                <a:latin typeface="Arial" panose="020B0604020202020204" pitchFamily="34" charset="0"/>
              </a:rPr>
              <a:t>The proposed standard contains fourappendices:Appendix A is mandatory and provides the list of toxic and reactive chemicals covered by the standard.Appendix B is nonmandatory and provides a sample block flow diagram and a simplified process flow diagram.Appendix C is non-mandatory and provides helpful informationfor using the standard.  A discussion of process hazard analyses methods, and . recommendations regarding incident investigations and emergency control centers are included. Appendix D lists sources of assistance.</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98307" name="Rectangle 3">
            <a:extLst>
              <a:ext uri="{FF2B5EF4-FFF2-40B4-BE49-F238E27FC236}">
                <a16:creationId xmlns:a16="http://schemas.microsoft.com/office/drawing/2014/main" id="{D650F044-3DA7-8D52-1E88-6487F41158D5}"/>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75D9BFD-3E5E-4D0E-ED6B-110FE63B153E}"/>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C41327B-D0BC-8180-1F2F-91CFA9CA4C4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process safety management standard was published in the FEDERAL REGISTER on February 24, 1992.  The final rule reflects OSHA's conclusion that employees have been and continue to be exposed to the hazards of toxicity, fires and explosions resulting from catastrophic releases of highly hazardous chemicals in the workplace.  The catastrophic hazard potential is evidenced by the releases and resulting deaths and injuries that have occurred at a variety of plants handling a variety of highly hazardous chemicals.  OSHA believes that the requirements in this new standard establish procedures for process safety management that will protect employees by preventing or minimizing the consequences of chemical accidents involving highly hazardous chemicals.</a:t>
            </a:r>
          </a:p>
          <a:p>
            <a:r>
              <a:rPr lang="en-US" altLang="en-US">
                <a:latin typeface="Arial" panose="020B0604020202020204" pitchFamily="34" charset="0"/>
              </a:rPr>
              <a:t>As we are all aware, devastating incidents involving highly hazardous chemicals have occurred worldwide.  Incidents including Bhopal, India; Norco, Louisiana; Henderson, Nevada; Pasadena, Texas; and Sterlington, Louisiana, have led to an increased public concern and scrutiny of plants handling significant quantities of highly hazardous chemicals.</a:t>
            </a:r>
          </a:p>
          <a:p>
            <a:endParaRPr lang="en-US" altLang="en-US">
              <a:latin typeface="Arial" panose="020B0604020202020204" pitchFamily="34" charset="0"/>
            </a:endParaRPr>
          </a:p>
          <a:p>
            <a:r>
              <a:rPr lang="en-US" altLang="en-US">
                <a:latin typeface="Arial" panose="020B0604020202020204" pitchFamily="34" charset="0"/>
              </a:rPr>
              <a:t>This program is not intended as a substitute for the Process Safety Management Standard.  The program provides a broad overview of the standard and is intended as. only an educational tool.</a:t>
            </a:r>
          </a:p>
          <a:p>
            <a:endParaRPr lang="en-US" altLang="en-US">
              <a:latin typeface="Arial" panose="020B0604020202020204" pitchFamily="34" charset="0"/>
            </a:endParaRPr>
          </a:p>
          <a:p>
            <a:pPr eaLnBrk="1" hangingPunct="1"/>
            <a:r>
              <a:rPr lang="en-US" altLang="en-US">
                <a:latin typeface="Arial" panose="020B0604020202020204" pitchFamily="34" charset="0"/>
              </a:rPr>
              <a:t>The picture on the slide is from the refinery explosion of BP in Texas on March 23, 2005.</a:t>
            </a:r>
          </a:p>
          <a:p>
            <a:pPr eaLnBrk="1" hangingPunct="1"/>
            <a:r>
              <a:rPr lang="en-US" altLang="en-US">
                <a:latin typeface="Arial" panose="020B0604020202020204" pitchFamily="34" charset="0"/>
              </a:rPr>
              <a:t>Photo source: http://www.csb.gov</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a:extLst>
              <a:ext uri="{FF2B5EF4-FFF2-40B4-BE49-F238E27FC236}">
                <a16:creationId xmlns:a16="http://schemas.microsoft.com/office/drawing/2014/main" id="{4741308E-FFDB-14CC-C57C-4E5C407BB205}"/>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78" tIns="0" rIns="19278" bIns="0"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AE7CBF0-0089-4F20-8833-FF3F8103D4A2}" type="slidenum">
              <a:rPr lang="en-US" altLang="en-US" sz="1000" i="1">
                <a:latin typeface="Times New Roman" panose="02020603050405020304" pitchFamily="18" charset="0"/>
              </a:rPr>
              <a:pPr algn="r" eaLnBrk="1" hangingPunct="1">
                <a:spcBef>
                  <a:spcPct val="0"/>
                </a:spcBef>
              </a:pPr>
              <a:t>65</a:t>
            </a:fld>
            <a:endParaRPr lang="en-US" altLang="en-US" sz="1000" i="1">
              <a:latin typeface="Times New Roman" panose="02020603050405020304" pitchFamily="18" charset="0"/>
            </a:endParaRPr>
          </a:p>
        </p:txBody>
      </p:sp>
      <p:sp>
        <p:nvSpPr>
          <p:cNvPr id="100355" name="Rectangle 2">
            <a:extLst>
              <a:ext uri="{FF2B5EF4-FFF2-40B4-BE49-F238E27FC236}">
                <a16:creationId xmlns:a16="http://schemas.microsoft.com/office/drawing/2014/main" id="{0BC0F17C-6292-BB2A-FD40-F8013A7F961E}"/>
              </a:ext>
            </a:extLst>
          </p:cNvPr>
          <p:cNvSpPr>
            <a:spLocks noChangeArrowheads="1" noTextEdit="1"/>
          </p:cNvSpPr>
          <p:nvPr>
            <p:ph type="sldImg"/>
          </p:nvPr>
        </p:nvSpPr>
        <p:spPr>
          <a:xfrm>
            <a:off x="1174750" y="698500"/>
            <a:ext cx="4606925" cy="3454400"/>
          </a:xfrm>
          <a:ln/>
        </p:spPr>
      </p:sp>
      <p:sp>
        <p:nvSpPr>
          <p:cNvPr id="100356" name="Rectangle 3">
            <a:extLst>
              <a:ext uri="{FF2B5EF4-FFF2-40B4-BE49-F238E27FC236}">
                <a16:creationId xmlns:a16="http://schemas.microsoft.com/office/drawing/2014/main" id="{02A251D4-3D1D-1576-C2AD-D2ED5A5C47C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7" rIns="93175" bIns="46587"/>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D7B69B7-4E17-7543-0925-B330E7C23FE5}"/>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6E16BC01-D037-8A64-517B-E378E796170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Photo fedcenter.gov </a:t>
            </a:r>
          </a:p>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0396F58-B8D9-EC4B-FAC5-DD8DD111BF8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AFD5CFF-F388-84A8-B5D7-DEF4ED67439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Photo: Fedcenter.gov (US Government)</a:t>
            </a:r>
          </a:p>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2DC7128-F082-B81A-FED8-99DEE5E3F39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Speaker’s Notes:</a:t>
            </a:r>
          </a:p>
        </p:txBody>
      </p:sp>
      <p:sp>
        <p:nvSpPr>
          <p:cNvPr id="33795" name="Rectangle 3">
            <a:extLst>
              <a:ext uri="{FF2B5EF4-FFF2-40B4-BE49-F238E27FC236}">
                <a16:creationId xmlns:a16="http://schemas.microsoft.com/office/drawing/2014/main" id="{68E0EB27-9AF2-12BA-4C4A-A829F1C644CD}"/>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6818AB2-F15A-D825-0BED-B135D401B1EF}"/>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9E050DD8-BD12-14A4-7D79-F1CCFE4E04C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standard applies generally to processes involving:</a:t>
            </a:r>
          </a:p>
          <a:p>
            <a:endParaRPr lang="en-US" altLang="en-US">
              <a:latin typeface="Arial" panose="020B0604020202020204" pitchFamily="34" charset="0"/>
            </a:endParaRPr>
          </a:p>
          <a:p>
            <a:r>
              <a:rPr lang="en-US" altLang="en-US">
                <a:latin typeface="Arial" panose="020B0604020202020204" pitchFamily="34" charset="0"/>
              </a:rPr>
              <a:t>A chemical at or above the specified threshold quantities listed in Appendix A to the standard.</a:t>
            </a:r>
          </a:p>
          <a:p>
            <a:r>
              <a:rPr lang="en-US" altLang="en-US">
                <a:latin typeface="Arial" panose="020B0604020202020204" pitchFamily="34" charset="0"/>
              </a:rPr>
              <a:t>A flammable liquid or gas on site in one location, in a quantity of 10,000 pounds or more.</a:t>
            </a:r>
          </a:p>
          <a:p>
            <a:r>
              <a:rPr lang="en-US" altLang="en-US">
                <a:latin typeface="Arial" panose="020B0604020202020204" pitchFamily="34" charset="0"/>
              </a:rPr>
              <a:t>The manufacture of explosives and pyrotechnics.</a:t>
            </a:r>
          </a:p>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2918814-F833-9C47-D3E8-2E61DFE687E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Speaker’s Notes:</a:t>
            </a:r>
          </a:p>
        </p:txBody>
      </p:sp>
      <p:sp>
        <p:nvSpPr>
          <p:cNvPr id="53251" name="Rectangle 3">
            <a:extLst>
              <a:ext uri="{FF2B5EF4-FFF2-40B4-BE49-F238E27FC236}">
                <a16:creationId xmlns:a16="http://schemas.microsoft.com/office/drawing/2014/main" id="{1C6B4D7B-D222-AED5-5492-7B1C1850E8AA}"/>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7366C04-A314-633D-62B7-2F70BAD3C1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Speaker’s Notes: This information is necessary for determining the extent of the hazards involved.  Material Safety Data Sheets (MSDS) would contain most of this information.</a:t>
            </a:r>
          </a:p>
          <a:p>
            <a:endParaRPr lang="en-US" altLang="en-US">
              <a:latin typeface="Arial" panose="020B0604020202020204" pitchFamily="34" charset="0"/>
            </a:endParaRPr>
          </a:p>
        </p:txBody>
      </p:sp>
      <p:sp>
        <p:nvSpPr>
          <p:cNvPr id="55299" name="Rectangle 3">
            <a:extLst>
              <a:ext uri="{FF2B5EF4-FFF2-40B4-BE49-F238E27FC236}">
                <a16:creationId xmlns:a16="http://schemas.microsoft.com/office/drawing/2014/main" id="{359702B6-4787-4431-8C4A-0608E7262619}"/>
              </a:ext>
            </a:extLst>
          </p:cNvPr>
          <p:cNvSpPr>
            <a:spLocks noChangeArrowheads="1" noTextEdit="1"/>
          </p:cNvSpPr>
          <p:nvPr>
            <p:ph type="sldImg"/>
          </p:nvPr>
        </p:nvSpPr>
        <p:spPr>
          <a:xfrm>
            <a:off x="1174750" y="700088"/>
            <a:ext cx="4603750" cy="3452812"/>
          </a:xfrm>
          <a:ln cap="flat"/>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FF7810B6-975A-1392-12A3-1C1D1BCCB1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Line 6">
            <a:extLst>
              <a:ext uri="{FF2B5EF4-FFF2-40B4-BE49-F238E27FC236}">
                <a16:creationId xmlns:a16="http://schemas.microsoft.com/office/drawing/2014/main" id="{057BCA28-C365-7A04-9A25-217F064DDF08}"/>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 name="Line 7">
            <a:extLst>
              <a:ext uri="{FF2B5EF4-FFF2-40B4-BE49-F238E27FC236}">
                <a16:creationId xmlns:a16="http://schemas.microsoft.com/office/drawing/2014/main" id="{05EA656C-FB6B-52EF-BAF7-9DE6C2B0F3E5}"/>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 name="TextBox 10">
            <a:extLst>
              <a:ext uri="{FF2B5EF4-FFF2-40B4-BE49-F238E27FC236}">
                <a16:creationId xmlns:a16="http://schemas.microsoft.com/office/drawing/2014/main" id="{5B9B4455-A4C7-7026-EE76-AACA0422667D}"/>
              </a:ext>
            </a:extLst>
          </p:cNvPr>
          <p:cNvSpPr txBox="1">
            <a:spLocks noChangeArrowheads="1"/>
          </p:cNvSpPr>
          <p:nvPr userDrawn="1"/>
        </p:nvSpPr>
        <p:spPr bwMode="auto">
          <a:xfrm>
            <a:off x="6324600" y="6248400"/>
            <a:ext cx="2168525" cy="276225"/>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200">
                <a:latin typeface="Arial" panose="020B0604020202020204" pitchFamily="34" charset="0"/>
              </a:rPr>
              <a:t>For Public Official’s Use Only</a:t>
            </a:r>
          </a:p>
        </p:txBody>
      </p:sp>
      <p:sp>
        <p:nvSpPr>
          <p:cNvPr id="259074" name="Rectangle 2"/>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a:p>
        </p:txBody>
      </p:sp>
      <p:sp>
        <p:nvSpPr>
          <p:cNvPr id="259075" name="Rectangle 3"/>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0" indent="0">
              <a:defRPr>
                <a:solidFill>
                  <a:srgbClr val="012D9A"/>
                </a:solidFill>
              </a:defRPr>
            </a:lvl1pPr>
          </a:lstStyle>
          <a:p>
            <a:endParaRPr lang="en-US"/>
          </a:p>
        </p:txBody>
      </p:sp>
    </p:spTree>
    <p:extLst>
      <p:ext uri="{BB962C8B-B14F-4D97-AF65-F5344CB8AC3E}">
        <p14:creationId xmlns:p14="http://schemas.microsoft.com/office/powerpoint/2010/main" val="22432967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44457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057400" cy="5440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73614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295400"/>
            <a:ext cx="3962400" cy="4525963"/>
          </a:xfrm>
        </p:spPr>
        <p:txBody>
          <a:bodyPr/>
          <a:lstStyle/>
          <a:p>
            <a:pPr lvl="0"/>
            <a:endParaRPr lang="en-US" noProof="0"/>
          </a:p>
        </p:txBody>
      </p:sp>
    </p:spTree>
    <p:extLst>
      <p:ext uri="{BB962C8B-B14F-4D97-AF65-F5344CB8AC3E}">
        <p14:creationId xmlns:p14="http://schemas.microsoft.com/office/powerpoint/2010/main" val="28300843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8659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295400"/>
            <a:ext cx="7924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3231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92708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61218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030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02990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3780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96815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07518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F2B387-6DAE-8FA4-215C-3261354EDCFC}"/>
              </a:ext>
            </a:extLst>
          </p:cNvPr>
          <p:cNvSpPr>
            <a:spLocks noGrp="1" noChangeArrowheads="1"/>
          </p:cNvSpPr>
          <p:nvPr>
            <p:ph type="title"/>
          </p:nvPr>
        </p:nvSpPr>
        <p:spPr bwMode="gray">
          <a:xfrm>
            <a:off x="609600" y="3810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sentence case</a:t>
            </a:r>
          </a:p>
        </p:txBody>
      </p:sp>
      <p:sp>
        <p:nvSpPr>
          <p:cNvPr id="1027" name="Line 3">
            <a:extLst>
              <a:ext uri="{FF2B5EF4-FFF2-40B4-BE49-F238E27FC236}">
                <a16:creationId xmlns:a16="http://schemas.microsoft.com/office/drawing/2014/main" id="{C0F2687F-780C-A713-C55C-3F3EA1B4F999}"/>
              </a:ext>
            </a:extLst>
          </p:cNvPr>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4CF4A096-601B-F0D9-15A6-03E7641F6875}"/>
              </a:ext>
            </a:extLst>
          </p:cNvPr>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 name="Rectangle 6">
            <a:extLst>
              <a:ext uri="{FF2B5EF4-FFF2-40B4-BE49-F238E27FC236}">
                <a16:creationId xmlns:a16="http://schemas.microsoft.com/office/drawing/2014/main" id="{8905C8F3-F9CA-9B62-1D26-ACFCCCC719D3}"/>
              </a:ext>
            </a:extLst>
          </p:cNvPr>
          <p:cNvSpPr>
            <a:spLocks noGrp="1" noChangeArrowheads="1"/>
          </p:cNvSpPr>
          <p:nvPr>
            <p:ph type="body" idx="1"/>
          </p:nvPr>
        </p:nvSpPr>
        <p:spPr bwMode="auto">
          <a:xfrm>
            <a:off x="609600" y="12954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7">
            <a:extLst>
              <a:ext uri="{FF2B5EF4-FFF2-40B4-BE49-F238E27FC236}">
                <a16:creationId xmlns:a16="http://schemas.microsoft.com/office/drawing/2014/main" id="{2255BCB5-9533-8A21-8F03-3197EC24472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4800" y="6108700"/>
            <a:ext cx="1447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31" name="TextBox 6">
            <a:extLst>
              <a:ext uri="{FF2B5EF4-FFF2-40B4-BE49-F238E27FC236}">
                <a16:creationId xmlns:a16="http://schemas.microsoft.com/office/drawing/2014/main" id="{E04D0002-536E-8204-397A-32ACDFB21481}"/>
              </a:ext>
            </a:extLst>
          </p:cNvPr>
          <p:cNvSpPr txBox="1">
            <a:spLocks noChangeArrowheads="1"/>
          </p:cNvSpPr>
          <p:nvPr userDrawn="1"/>
        </p:nvSpPr>
        <p:spPr bwMode="auto">
          <a:xfrm>
            <a:off x="6324600" y="6248400"/>
            <a:ext cx="2168525" cy="276225"/>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200">
                <a:latin typeface="Arial" panose="020B0604020202020204" pitchFamily="34" charset="0"/>
              </a:rPr>
              <a:t>For Public Official’s Use Only</a:t>
            </a:r>
          </a:p>
        </p:txBody>
      </p:sp>
    </p:spTree>
  </p:cSld>
  <p:clrMap bg1="lt1" tx1="dk1" bg2="lt2" tx2="dk2" accent1="accent1" accent2="accent2" accent3="accent3" accent4="accent4" accent5="accent5" accent6="accent6" hlink="hlink" folHlink="folHlink"/>
  <p:sldLayoutIdLst>
    <p:sldLayoutId id="2147483965"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143000" indent="-228600" algn="l" rtl="0" eaLnBrk="0" fontAlgn="base" hangingPunct="0">
        <a:spcBef>
          <a:spcPct val="0"/>
        </a:spcBef>
        <a:spcAft>
          <a:spcPct val="0"/>
        </a:spcAft>
        <a:buClr>
          <a:srgbClr val="012D9A"/>
        </a:buClr>
        <a:buChar char="»"/>
        <a:defRPr sz="2000" i="1">
          <a:solidFill>
            <a:schemeClr val="tx1"/>
          </a:solidFill>
          <a:latin typeface="+mn-lt"/>
        </a:defRPr>
      </a:lvl3pPr>
      <a:lvl4pPr marL="1600200" indent="-228600" algn="l" rtl="0" eaLnBrk="0" fontAlgn="base" hangingPunct="0">
        <a:spcBef>
          <a:spcPct val="0"/>
        </a:spcBef>
        <a:spcAft>
          <a:spcPct val="0"/>
        </a:spcAft>
        <a:buClr>
          <a:srgbClr val="012D9A"/>
        </a:buClr>
        <a:buChar char="•"/>
        <a:defRPr>
          <a:solidFill>
            <a:schemeClr val="tx1"/>
          </a:solidFill>
          <a:latin typeface="+mn-lt"/>
        </a:defRPr>
      </a:lvl4pPr>
      <a:lvl5pPr marL="2057400" indent="-22860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fontAlgn="base">
        <a:spcBef>
          <a:spcPct val="0"/>
        </a:spcBef>
        <a:spcAft>
          <a:spcPct val="0"/>
        </a:spcAft>
        <a:buClr>
          <a:srgbClr val="012D9A"/>
        </a:buClr>
        <a:buChar char="–"/>
        <a:defRPr sz="1600">
          <a:solidFill>
            <a:schemeClr val="tx1"/>
          </a:solidFill>
          <a:latin typeface="+mn-lt"/>
        </a:defRPr>
      </a:lvl6pPr>
      <a:lvl7pPr marL="2971800" indent="-228600" algn="l" rtl="0" fontAlgn="base">
        <a:spcBef>
          <a:spcPct val="0"/>
        </a:spcBef>
        <a:spcAft>
          <a:spcPct val="0"/>
        </a:spcAft>
        <a:buClr>
          <a:srgbClr val="012D9A"/>
        </a:buClr>
        <a:buChar char="–"/>
        <a:defRPr sz="1600">
          <a:solidFill>
            <a:schemeClr val="tx1"/>
          </a:solidFill>
          <a:latin typeface="+mn-lt"/>
        </a:defRPr>
      </a:lvl7pPr>
      <a:lvl8pPr marL="3429000" indent="-228600" algn="l" rtl="0" fontAlgn="base">
        <a:spcBef>
          <a:spcPct val="0"/>
        </a:spcBef>
        <a:spcAft>
          <a:spcPct val="0"/>
        </a:spcAft>
        <a:buClr>
          <a:srgbClr val="012D9A"/>
        </a:buClr>
        <a:buChar char="–"/>
        <a:defRPr sz="1600">
          <a:solidFill>
            <a:schemeClr val="tx1"/>
          </a:solidFill>
          <a:latin typeface="+mn-lt"/>
        </a:defRPr>
      </a:lvl8pPr>
      <a:lvl9pPr marL="3886200" indent="-22860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edcenter.gov/_storage/Photos/538.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3326A19-B3B4-5946-3544-43B58A37EC7E}"/>
              </a:ext>
            </a:extLst>
          </p:cNvPr>
          <p:cNvSpPr>
            <a:spLocks noGrp="1" noChangeArrowheads="1"/>
          </p:cNvSpPr>
          <p:nvPr>
            <p:ph type="ctrTitle"/>
          </p:nvPr>
        </p:nvSpPr>
        <p:spPr>
          <a:xfrm>
            <a:off x="990600" y="1922463"/>
            <a:ext cx="7315200" cy="1746250"/>
          </a:xfrm>
        </p:spPr>
        <p:txBody>
          <a:bodyPr/>
          <a:lstStyle/>
          <a:p>
            <a:pPr eaLnBrk="1" hangingPunct="1"/>
            <a:r>
              <a:rPr lang="en-US" altLang="en-US" sz="4000"/>
              <a:t>N.C. Department of Labor</a:t>
            </a:r>
            <a:br>
              <a:rPr lang="en-US" altLang="en-US" sz="4000"/>
            </a:br>
            <a:r>
              <a:rPr lang="en-US" altLang="en-US" sz="4000"/>
              <a:t>OSHA 125 Course</a:t>
            </a:r>
            <a:br>
              <a:rPr lang="en-US" altLang="en-US" sz="2800"/>
            </a:br>
            <a:endParaRPr lang="en-US" altLang="en-US" sz="2800"/>
          </a:p>
        </p:txBody>
      </p:sp>
      <p:sp>
        <p:nvSpPr>
          <p:cNvPr id="3075" name="Rectangle 3">
            <a:extLst>
              <a:ext uri="{FF2B5EF4-FFF2-40B4-BE49-F238E27FC236}">
                <a16:creationId xmlns:a16="http://schemas.microsoft.com/office/drawing/2014/main" id="{665FC620-2E42-D1E5-E405-F97005760834}"/>
              </a:ext>
            </a:extLst>
          </p:cNvPr>
          <p:cNvSpPr>
            <a:spLocks noGrp="1" noChangeArrowheads="1"/>
          </p:cNvSpPr>
          <p:nvPr>
            <p:ph type="subTitle" idx="1"/>
          </p:nvPr>
        </p:nvSpPr>
        <p:spPr>
          <a:xfrm>
            <a:off x="1752600" y="3783013"/>
            <a:ext cx="6781800" cy="1808162"/>
          </a:xfrm>
        </p:spPr>
        <p:txBody>
          <a:bodyPr/>
          <a:lstStyle/>
          <a:p>
            <a:pPr eaLnBrk="1" hangingPunct="1">
              <a:defRPr/>
            </a:pPr>
            <a:r>
              <a:rPr lang="en-US" b="1" dirty="0">
                <a:latin typeface="+mj-lt"/>
                <a:ea typeface="+mj-ea"/>
                <a:cs typeface="+mj-cs"/>
              </a:rPr>
              <a:t> </a:t>
            </a:r>
            <a:r>
              <a:rPr lang="en-US" i="1" dirty="0"/>
              <a:t>Process Safety Management /</a:t>
            </a:r>
            <a:br>
              <a:rPr lang="en-US" i="1" dirty="0"/>
            </a:br>
            <a:r>
              <a:rPr lang="en-US" i="1" dirty="0"/>
              <a:t>Risk Management Program / EPCRA</a:t>
            </a:r>
          </a:p>
          <a:p>
            <a:pPr eaLnBrk="1" hangingPunct="1">
              <a:defRPr/>
            </a:pPr>
            <a:endParaRPr lang="en-US" i="1" dirty="0"/>
          </a:p>
          <a:p>
            <a:pPr eaLnBrk="1" hangingPunct="1">
              <a:defRPr/>
            </a:pPr>
            <a:r>
              <a:rPr lang="en-US" i="1" dirty="0"/>
              <a:t> 29 CFR 1910.119/1926.64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BE528D8-2F7D-DBCE-7F15-A232CE03E48A}"/>
              </a:ext>
            </a:extLst>
          </p:cNvPr>
          <p:cNvSpPr>
            <a:spLocks noGrp="1" noChangeArrowheads="1"/>
          </p:cNvSpPr>
          <p:nvPr>
            <p:ph type="title"/>
          </p:nvPr>
        </p:nvSpPr>
        <p:spPr>
          <a:xfrm>
            <a:off x="609600" y="381000"/>
            <a:ext cx="8229600" cy="492125"/>
          </a:xfrm>
        </p:spPr>
        <p:txBody>
          <a:bodyPr/>
          <a:lstStyle/>
          <a:p>
            <a:r>
              <a:rPr lang="en-US" altLang="en-US" sz="3200"/>
              <a:t>Purpose of Process Safety Management</a:t>
            </a:r>
          </a:p>
        </p:txBody>
      </p:sp>
      <p:sp>
        <p:nvSpPr>
          <p:cNvPr id="15363" name="Content Placeholder 2">
            <a:extLst>
              <a:ext uri="{FF2B5EF4-FFF2-40B4-BE49-F238E27FC236}">
                <a16:creationId xmlns:a16="http://schemas.microsoft.com/office/drawing/2014/main" id="{CE44F9A8-0EDB-50D9-8DFC-49F8110968F8}"/>
              </a:ext>
            </a:extLst>
          </p:cNvPr>
          <p:cNvSpPr>
            <a:spLocks noGrp="1" noChangeArrowheads="1"/>
          </p:cNvSpPr>
          <p:nvPr>
            <p:ph idx="1"/>
          </p:nvPr>
        </p:nvSpPr>
        <p:spPr/>
        <p:txBody>
          <a:bodyPr/>
          <a:lstStyle/>
          <a:p>
            <a:r>
              <a:rPr lang="en-US" altLang="en-US"/>
              <a:t>To Prevent Catastrophic Releases of Highly Hazardous Chemicals</a:t>
            </a:r>
          </a:p>
          <a:p>
            <a:endParaRPr lang="en-US" altLang="en-US" sz="1400"/>
          </a:p>
          <a:p>
            <a:pPr lvl="1"/>
            <a:r>
              <a:rPr lang="en-US" altLang="en-US"/>
              <a:t>(Containment)</a:t>
            </a:r>
          </a:p>
        </p:txBody>
      </p:sp>
      <p:pic>
        <p:nvPicPr>
          <p:cNvPr id="15364" name="Picture 9">
            <a:extLst>
              <a:ext uri="{FF2B5EF4-FFF2-40B4-BE49-F238E27FC236}">
                <a16:creationId xmlns:a16="http://schemas.microsoft.com/office/drawing/2014/main" id="{590BB926-5A28-4832-F227-3E094F59A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2819400"/>
            <a:ext cx="47053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B80DFC1E-7885-6E71-839F-B7F43B81998B}"/>
              </a:ext>
            </a:extLst>
          </p:cNvPr>
          <p:cNvSpPr>
            <a:spLocks noGrp="1" noChangeArrowheads="1"/>
          </p:cNvSpPr>
          <p:nvPr>
            <p:ph idx="1"/>
          </p:nvPr>
        </p:nvSpPr>
        <p:spPr/>
        <p:txBody>
          <a:bodyPr/>
          <a:lstStyle/>
          <a:p>
            <a:r>
              <a:rPr lang="en-US" altLang="en-US"/>
              <a:t>PQV Team</a:t>
            </a:r>
          </a:p>
          <a:p>
            <a:pPr lvl="1"/>
            <a:endParaRPr lang="en-US" altLang="en-US" sz="1000"/>
          </a:p>
          <a:p>
            <a:pPr lvl="1"/>
            <a:r>
              <a:rPr lang="en-US" altLang="en-US"/>
              <a:t>Team inspection method used to evaluate an employer’s PSM Program</a:t>
            </a:r>
          </a:p>
        </p:txBody>
      </p:sp>
      <p:sp>
        <p:nvSpPr>
          <p:cNvPr id="17411" name="Rectangle 2">
            <a:extLst>
              <a:ext uri="{FF2B5EF4-FFF2-40B4-BE49-F238E27FC236}">
                <a16:creationId xmlns:a16="http://schemas.microsoft.com/office/drawing/2014/main" id="{583E3E7E-445B-484B-AB24-10E2E062242C}"/>
              </a:ext>
            </a:extLst>
          </p:cNvPr>
          <p:cNvSpPr>
            <a:spLocks noGrp="1" noChangeArrowheads="1"/>
          </p:cNvSpPr>
          <p:nvPr>
            <p:ph type="title"/>
          </p:nvPr>
        </p:nvSpPr>
        <p:spPr/>
        <p:txBody>
          <a:bodyPr/>
          <a:lstStyle/>
          <a:p>
            <a:r>
              <a:rPr lang="en-US" altLang="en-US"/>
              <a:t>Program Quality Verification</a:t>
            </a:r>
          </a:p>
        </p:txBody>
      </p:sp>
      <p:pic>
        <p:nvPicPr>
          <p:cNvPr id="17412" name="Picture 15" descr="See full size image">
            <a:hlinkClick r:id="rId3"/>
            <a:extLst>
              <a:ext uri="{FF2B5EF4-FFF2-40B4-BE49-F238E27FC236}">
                <a16:creationId xmlns:a16="http://schemas.microsoft.com/office/drawing/2014/main" id="{513A9D52-240E-ABC8-5AA6-112F6F8C1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74950"/>
            <a:ext cx="3457575" cy="304006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913D4142-2AA5-512F-3BA5-27253E14E6CE}"/>
              </a:ext>
            </a:extLst>
          </p:cNvPr>
          <p:cNvSpPr>
            <a:spLocks noGrp="1" noChangeArrowheads="1"/>
          </p:cNvSpPr>
          <p:nvPr>
            <p:ph type="title"/>
          </p:nvPr>
        </p:nvSpPr>
        <p:spPr>
          <a:xfrm>
            <a:off x="533400" y="381000"/>
            <a:ext cx="8229600" cy="549275"/>
          </a:xfrm>
        </p:spPr>
        <p:txBody>
          <a:bodyPr/>
          <a:lstStyle/>
          <a:p>
            <a:r>
              <a:rPr lang="en-US" altLang="en-US"/>
              <a:t>Implementation of the PSM Standard</a:t>
            </a:r>
          </a:p>
        </p:txBody>
      </p:sp>
      <p:sp>
        <p:nvSpPr>
          <p:cNvPr id="19459" name="Rectangle 1027">
            <a:extLst>
              <a:ext uri="{FF2B5EF4-FFF2-40B4-BE49-F238E27FC236}">
                <a16:creationId xmlns:a16="http://schemas.microsoft.com/office/drawing/2014/main" id="{A9C19519-E85F-BF74-4671-B0A07AEE452E}"/>
              </a:ext>
            </a:extLst>
          </p:cNvPr>
          <p:cNvSpPr>
            <a:spLocks noGrp="1" noChangeArrowheads="1"/>
          </p:cNvSpPr>
          <p:nvPr>
            <p:ph idx="1"/>
          </p:nvPr>
        </p:nvSpPr>
        <p:spPr>
          <a:xfrm>
            <a:off x="609600" y="1295400"/>
            <a:ext cx="7848600" cy="4525963"/>
          </a:xfrm>
        </p:spPr>
        <p:txBody>
          <a:bodyPr/>
          <a:lstStyle/>
          <a:p>
            <a:pPr>
              <a:lnSpc>
                <a:spcPct val="90000"/>
              </a:lnSpc>
            </a:pPr>
            <a:r>
              <a:rPr lang="en-US" altLang="en-US"/>
              <a:t>Must have </a:t>
            </a:r>
            <a:r>
              <a:rPr lang="en-US" altLang="en-US" u="sng"/>
              <a:t>top management support</a:t>
            </a:r>
            <a:r>
              <a:rPr lang="en-US" altLang="en-US"/>
              <a:t> to succeed</a:t>
            </a:r>
          </a:p>
          <a:p>
            <a:pPr>
              <a:lnSpc>
                <a:spcPct val="90000"/>
              </a:lnSpc>
            </a:pPr>
            <a:endParaRPr lang="en-US" altLang="en-US"/>
          </a:p>
          <a:p>
            <a:pPr>
              <a:lnSpc>
                <a:spcPct val="90000"/>
              </a:lnSpc>
            </a:pPr>
            <a:endParaRPr lang="en-US" altLang="en-US" sz="1000"/>
          </a:p>
          <a:p>
            <a:pPr>
              <a:lnSpc>
                <a:spcPct val="90000"/>
              </a:lnSpc>
            </a:pPr>
            <a:r>
              <a:rPr lang="en-US" altLang="en-US"/>
              <a:t>May involve </a:t>
            </a:r>
            <a:r>
              <a:rPr lang="en-US" altLang="en-US" u="sng"/>
              <a:t>added  personnel </a:t>
            </a:r>
            <a:r>
              <a:rPr lang="en-US" altLang="en-US"/>
              <a:t>and </a:t>
            </a:r>
            <a:r>
              <a:rPr lang="en-US" altLang="en-US" u="sng"/>
              <a:t>capital</a:t>
            </a:r>
            <a:r>
              <a:rPr lang="en-US" altLang="en-US"/>
              <a:t> </a:t>
            </a:r>
            <a:r>
              <a:rPr lang="en-US" altLang="en-US" u="sng"/>
              <a:t>investments</a:t>
            </a:r>
          </a:p>
          <a:p>
            <a:pPr>
              <a:lnSpc>
                <a:spcPct val="90000"/>
              </a:lnSpc>
            </a:pPr>
            <a:endParaRPr lang="en-US" altLang="en-US" u="sng"/>
          </a:p>
          <a:p>
            <a:pPr>
              <a:lnSpc>
                <a:spcPct val="90000"/>
              </a:lnSpc>
            </a:pPr>
            <a:endParaRPr lang="en-US" altLang="en-US" sz="1000"/>
          </a:p>
          <a:p>
            <a:pPr>
              <a:lnSpc>
                <a:spcPct val="90000"/>
              </a:lnSpc>
            </a:pPr>
            <a:r>
              <a:rPr lang="en-US" altLang="en-US"/>
              <a:t>“</a:t>
            </a:r>
            <a:r>
              <a:rPr lang="en-US" altLang="en-US" u="sng"/>
              <a:t>Giving another hat</a:t>
            </a:r>
            <a:r>
              <a:rPr lang="en-US" altLang="en-US"/>
              <a:t>” to the plant </a:t>
            </a:r>
          </a:p>
          <a:p>
            <a:pPr>
              <a:lnSpc>
                <a:spcPct val="90000"/>
              </a:lnSpc>
              <a:buFont typeface="Wingdings" panose="05000000000000000000" pitchFamily="2" charset="2"/>
              <a:buNone/>
            </a:pPr>
            <a:r>
              <a:rPr lang="en-US" altLang="en-US"/>
              <a:t>    engineer and/or safety manager </a:t>
            </a:r>
          </a:p>
          <a:p>
            <a:pPr>
              <a:lnSpc>
                <a:spcPct val="90000"/>
              </a:lnSpc>
              <a:buFont typeface="Wingdings" panose="05000000000000000000" pitchFamily="2" charset="2"/>
              <a:buNone/>
            </a:pPr>
            <a:r>
              <a:rPr lang="en-US" altLang="en-US"/>
              <a:t>    generally does not work  </a:t>
            </a:r>
          </a:p>
        </p:txBody>
      </p:sp>
      <p:pic>
        <p:nvPicPr>
          <p:cNvPr id="19460" name="Picture 5" descr="0303----">
            <a:extLst>
              <a:ext uri="{FF2B5EF4-FFF2-40B4-BE49-F238E27FC236}">
                <a16:creationId xmlns:a16="http://schemas.microsoft.com/office/drawing/2014/main" id="{DC2B6111-211A-7F16-B42C-E6A036D70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276600"/>
            <a:ext cx="15382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3031362A-6EE1-68D5-3091-B1FDE3BD3B59}"/>
              </a:ext>
            </a:extLst>
          </p:cNvPr>
          <p:cNvSpPr>
            <a:spLocks noGrp="1" noChangeArrowheads="1"/>
          </p:cNvSpPr>
          <p:nvPr>
            <p:ph type="title"/>
          </p:nvPr>
        </p:nvSpPr>
        <p:spPr>
          <a:xfrm>
            <a:off x="533400" y="381000"/>
            <a:ext cx="8229600" cy="549275"/>
          </a:xfrm>
        </p:spPr>
        <p:txBody>
          <a:bodyPr/>
          <a:lstStyle/>
          <a:p>
            <a:r>
              <a:rPr lang="en-US" altLang="en-US"/>
              <a:t>Implementation of the PSM Standard</a:t>
            </a:r>
            <a:endParaRPr lang="en-US" altLang="en-US" sz="1300"/>
          </a:p>
        </p:txBody>
      </p:sp>
      <p:sp>
        <p:nvSpPr>
          <p:cNvPr id="20483" name="Rectangle 1027">
            <a:extLst>
              <a:ext uri="{FF2B5EF4-FFF2-40B4-BE49-F238E27FC236}">
                <a16:creationId xmlns:a16="http://schemas.microsoft.com/office/drawing/2014/main" id="{975FA62D-D941-CD8C-EAC1-8BA4C3E985D2}"/>
              </a:ext>
            </a:extLst>
          </p:cNvPr>
          <p:cNvSpPr>
            <a:spLocks noGrp="1" noChangeArrowheads="1"/>
          </p:cNvSpPr>
          <p:nvPr>
            <p:ph idx="1"/>
          </p:nvPr>
        </p:nvSpPr>
        <p:spPr/>
        <p:txBody>
          <a:bodyPr/>
          <a:lstStyle/>
          <a:p>
            <a:r>
              <a:rPr lang="en-US" altLang="en-US"/>
              <a:t>Company may need the help of </a:t>
            </a:r>
            <a:r>
              <a:rPr lang="en-US" altLang="en-US" u="sng"/>
              <a:t>outside consultants</a:t>
            </a:r>
            <a:r>
              <a:rPr lang="en-US" altLang="en-US"/>
              <a:t> for parts of the program</a:t>
            </a:r>
          </a:p>
          <a:p>
            <a:endParaRPr lang="en-US" altLang="en-US" sz="1000"/>
          </a:p>
          <a:p>
            <a:endParaRPr lang="en-US" altLang="en-US" sz="1000"/>
          </a:p>
          <a:p>
            <a:endParaRPr lang="en-US" altLang="en-US" sz="1000"/>
          </a:p>
          <a:p>
            <a:r>
              <a:rPr lang="en-US" altLang="en-US"/>
              <a:t>Company must be </a:t>
            </a:r>
            <a:r>
              <a:rPr lang="en-US" altLang="en-US" u="sng"/>
              <a:t>involved</a:t>
            </a:r>
            <a:r>
              <a:rPr lang="en-US" altLang="en-US"/>
              <a:t> in the </a:t>
            </a:r>
            <a:r>
              <a:rPr lang="en-US" altLang="en-US" u="sng"/>
              <a:t>development</a:t>
            </a:r>
            <a:r>
              <a:rPr lang="en-US" altLang="en-US"/>
              <a:t> and have </a:t>
            </a:r>
            <a:r>
              <a:rPr lang="en-US" altLang="en-US" u="sng"/>
              <a:t>ownership</a:t>
            </a:r>
            <a:r>
              <a:rPr lang="en-US" altLang="en-US"/>
              <a:t> of the  PSM program</a:t>
            </a:r>
          </a:p>
          <a:p>
            <a:endParaRPr lang="en-US" altLang="en-US" sz="1000"/>
          </a:p>
          <a:p>
            <a:endParaRPr lang="en-US" altLang="en-US" sz="1000"/>
          </a:p>
          <a:p>
            <a:endParaRPr lang="en-US" altLang="en-US" sz="1000"/>
          </a:p>
          <a:p>
            <a:r>
              <a:rPr lang="en-US" altLang="en-US"/>
              <a:t>“</a:t>
            </a:r>
            <a:r>
              <a:rPr lang="en-US" altLang="en-US" u="sng"/>
              <a:t>Canned programs</a:t>
            </a:r>
            <a:r>
              <a:rPr lang="en-US" altLang="en-US"/>
              <a:t>” generally do not meet the requirements of the standard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A914E5EB-05C2-627E-28FA-2B2C1BCF289D}"/>
              </a:ext>
            </a:extLst>
          </p:cNvPr>
          <p:cNvSpPr>
            <a:spLocks noGrp="1" noChangeArrowheads="1"/>
          </p:cNvSpPr>
          <p:nvPr>
            <p:ph type="title"/>
          </p:nvPr>
        </p:nvSpPr>
        <p:spPr>
          <a:xfrm>
            <a:off x="533400" y="31750"/>
            <a:ext cx="7772400" cy="984250"/>
          </a:xfrm>
        </p:spPr>
        <p:txBody>
          <a:bodyPr/>
          <a:lstStyle/>
          <a:p>
            <a:r>
              <a:rPr lang="en-US" altLang="en-US" sz="3200"/>
              <a:t>1910.119  - Process Safety of Highly Hazardous Chemicals</a:t>
            </a:r>
          </a:p>
        </p:txBody>
      </p:sp>
      <p:sp>
        <p:nvSpPr>
          <p:cNvPr id="21507" name="Rectangle 1027">
            <a:extLst>
              <a:ext uri="{FF2B5EF4-FFF2-40B4-BE49-F238E27FC236}">
                <a16:creationId xmlns:a16="http://schemas.microsoft.com/office/drawing/2014/main" id="{D6F5AE3C-B89E-8BC4-BEED-5390BE3FAD89}"/>
              </a:ext>
            </a:extLst>
          </p:cNvPr>
          <p:cNvSpPr>
            <a:spLocks noGrp="1" noChangeArrowheads="1"/>
          </p:cNvSpPr>
          <p:nvPr>
            <p:ph idx="1"/>
          </p:nvPr>
        </p:nvSpPr>
        <p:spPr/>
        <p:txBody>
          <a:bodyPr/>
          <a:lstStyle/>
          <a:p>
            <a:pPr>
              <a:lnSpc>
                <a:spcPct val="90000"/>
              </a:lnSpc>
            </a:pPr>
            <a:r>
              <a:rPr lang="en-US" altLang="en-US"/>
              <a:t>Effective as of May 26, 1992</a:t>
            </a:r>
          </a:p>
          <a:p>
            <a:pPr>
              <a:lnSpc>
                <a:spcPct val="90000"/>
              </a:lnSpc>
            </a:pPr>
            <a:endParaRPr lang="en-US" altLang="en-US"/>
          </a:p>
          <a:p>
            <a:pPr>
              <a:lnSpc>
                <a:spcPct val="90000"/>
              </a:lnSpc>
            </a:pPr>
            <a:endParaRPr lang="en-US" altLang="en-US" sz="1000"/>
          </a:p>
          <a:p>
            <a:pPr>
              <a:lnSpc>
                <a:spcPct val="90000"/>
              </a:lnSpc>
            </a:pPr>
            <a:r>
              <a:rPr lang="en-US" altLang="en-US"/>
              <a:t>Has 16 paragraphs (a-p)</a:t>
            </a:r>
          </a:p>
          <a:p>
            <a:pPr>
              <a:lnSpc>
                <a:spcPct val="90000"/>
              </a:lnSpc>
            </a:pPr>
            <a:endParaRPr lang="en-US" altLang="en-US"/>
          </a:p>
          <a:p>
            <a:pPr>
              <a:lnSpc>
                <a:spcPct val="90000"/>
              </a:lnSpc>
            </a:pPr>
            <a:endParaRPr lang="en-US" altLang="en-US" sz="1000"/>
          </a:p>
          <a:p>
            <a:pPr>
              <a:lnSpc>
                <a:spcPct val="90000"/>
              </a:lnSpc>
            </a:pPr>
            <a:r>
              <a:rPr lang="en-US" altLang="en-US"/>
              <a:t>Time intensive program to implement and maintain</a:t>
            </a:r>
          </a:p>
          <a:p>
            <a:pPr>
              <a:lnSpc>
                <a:spcPct val="90000"/>
              </a:lnSpc>
            </a:pPr>
            <a:endParaRPr lang="en-US" altLang="en-US"/>
          </a:p>
          <a:p>
            <a:pPr>
              <a:lnSpc>
                <a:spcPct val="90000"/>
              </a:lnSpc>
            </a:pPr>
            <a:endParaRPr lang="en-US" altLang="en-US" sz="1000"/>
          </a:p>
          <a:p>
            <a:pPr>
              <a:lnSpc>
                <a:spcPct val="90000"/>
              </a:lnSpc>
            </a:pPr>
            <a:r>
              <a:rPr lang="en-US" altLang="en-US"/>
              <a:t>Can also be time intensive to inspect</a:t>
            </a:r>
          </a:p>
          <a:p>
            <a:pPr>
              <a:lnSpc>
                <a:spcPct val="90000"/>
              </a:lnSpc>
            </a:pPr>
            <a:endParaRPr lang="en-US" altLang="en-US"/>
          </a:p>
          <a:p>
            <a:pPr>
              <a:lnSpc>
                <a:spcPct val="90000"/>
              </a:lnSpc>
            </a:pPr>
            <a:endParaRPr lang="en-US" altLang="en-US" sz="1000"/>
          </a:p>
          <a:p>
            <a:pPr>
              <a:lnSpc>
                <a:spcPct val="90000"/>
              </a:lnSpc>
            </a:pPr>
            <a:r>
              <a:rPr lang="en-US" altLang="en-US"/>
              <a:t>Performance Based Standard</a:t>
            </a:r>
          </a:p>
        </p:txBody>
      </p:sp>
      <p:pic>
        <p:nvPicPr>
          <p:cNvPr id="21508" name="Picture 6" descr="MCj03124740000[1]">
            <a:extLst>
              <a:ext uri="{FF2B5EF4-FFF2-40B4-BE49-F238E27FC236}">
                <a16:creationId xmlns:a16="http://schemas.microsoft.com/office/drawing/2014/main" id="{97D2CBD2-0949-7F9C-CA58-12822938C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219200"/>
            <a:ext cx="14874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73AC857-76D6-0DFF-41B9-4122CDA9469F}"/>
              </a:ext>
            </a:extLst>
          </p:cNvPr>
          <p:cNvSpPr>
            <a:spLocks noGrp="1" noChangeArrowheads="1"/>
          </p:cNvSpPr>
          <p:nvPr>
            <p:ph type="title"/>
          </p:nvPr>
        </p:nvSpPr>
        <p:spPr/>
        <p:txBody>
          <a:bodyPr/>
          <a:lstStyle/>
          <a:p>
            <a:r>
              <a:rPr lang="en-US" altLang="en-US"/>
              <a:t>Performance Based Standard</a:t>
            </a:r>
          </a:p>
        </p:txBody>
      </p:sp>
      <p:sp>
        <p:nvSpPr>
          <p:cNvPr id="22531" name="Rectangle 3">
            <a:extLst>
              <a:ext uri="{FF2B5EF4-FFF2-40B4-BE49-F238E27FC236}">
                <a16:creationId xmlns:a16="http://schemas.microsoft.com/office/drawing/2014/main" id="{E9E81AFC-5E5D-12F9-9A16-70069A4E84CA}"/>
              </a:ext>
            </a:extLst>
          </p:cNvPr>
          <p:cNvSpPr>
            <a:spLocks noGrp="1" noChangeArrowheads="1"/>
          </p:cNvSpPr>
          <p:nvPr>
            <p:ph idx="1"/>
          </p:nvPr>
        </p:nvSpPr>
        <p:spPr/>
        <p:txBody>
          <a:bodyPr/>
          <a:lstStyle/>
          <a:p>
            <a:pPr>
              <a:lnSpc>
                <a:spcPct val="90000"/>
              </a:lnSpc>
            </a:pPr>
            <a:r>
              <a:rPr lang="en-US" altLang="en-US"/>
              <a:t>Employer decides HOW to be safe based on GOOD ENGINEERING PRACTICES</a:t>
            </a:r>
          </a:p>
          <a:p>
            <a:pPr lvl="1">
              <a:lnSpc>
                <a:spcPct val="90000"/>
              </a:lnSpc>
            </a:pPr>
            <a:r>
              <a:rPr lang="en-US" altLang="en-US"/>
              <a:t>(accepted practices)</a:t>
            </a:r>
          </a:p>
          <a:p>
            <a:pPr lvl="1">
              <a:lnSpc>
                <a:spcPct val="90000"/>
              </a:lnSpc>
            </a:pPr>
            <a:endParaRPr lang="en-US" altLang="en-US"/>
          </a:p>
          <a:p>
            <a:pPr>
              <a:lnSpc>
                <a:spcPct val="90000"/>
              </a:lnSpc>
            </a:pPr>
            <a:endParaRPr lang="en-US" altLang="en-US" sz="1000"/>
          </a:p>
          <a:p>
            <a:pPr>
              <a:lnSpc>
                <a:spcPct val="90000"/>
              </a:lnSpc>
            </a:pPr>
            <a:r>
              <a:rPr lang="en-US" altLang="en-US"/>
              <a:t>ANSI, ASME, NEC, NFPA, IIAR, Chlorine Institute, Owners Manual, etc., etc., etc.</a:t>
            </a:r>
          </a:p>
          <a:p>
            <a:pPr>
              <a:lnSpc>
                <a:spcPct val="90000"/>
              </a:lnSpc>
            </a:pPr>
            <a:endParaRPr lang="en-US" altLang="en-US"/>
          </a:p>
          <a:p>
            <a:pPr>
              <a:lnSpc>
                <a:spcPct val="90000"/>
              </a:lnSpc>
            </a:pPr>
            <a:endParaRPr lang="en-US" altLang="en-US" sz="1000"/>
          </a:p>
          <a:p>
            <a:pPr>
              <a:lnSpc>
                <a:spcPct val="90000"/>
              </a:lnSpc>
            </a:pPr>
            <a:r>
              <a:rPr lang="en-US" altLang="en-US"/>
              <a:t>ANY documented procedures or instructions that MAKE SENSE to use.</a:t>
            </a:r>
          </a:p>
          <a:p>
            <a:pPr>
              <a:lnSpc>
                <a:spcPct val="90000"/>
              </a:lnSpc>
            </a:pPr>
            <a:endParaRPr lang="en-US" altLang="en-US"/>
          </a:p>
          <a:p>
            <a:pPr>
              <a:lnSpc>
                <a:spcPct val="90000"/>
              </a:lnSpc>
            </a:pPr>
            <a:endParaRPr lang="en-US" altLang="en-US" sz="1000"/>
          </a:p>
          <a:p>
            <a:pPr>
              <a:lnSpc>
                <a:spcPct val="90000"/>
              </a:lnSpc>
            </a:pPr>
            <a:r>
              <a:rPr lang="en-US" altLang="en-US"/>
              <a:t>You decide what “makes sense”</a:t>
            </a:r>
          </a:p>
          <a:p>
            <a:pPr>
              <a:lnSpc>
                <a:spcPct val="90000"/>
              </a:lnSpc>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3AF0BAB-31C7-D676-5686-4B50E763366D}"/>
              </a:ext>
            </a:extLst>
          </p:cNvPr>
          <p:cNvSpPr>
            <a:spLocks noGrp="1" noChangeArrowheads="1"/>
          </p:cNvSpPr>
          <p:nvPr>
            <p:ph type="title"/>
          </p:nvPr>
        </p:nvSpPr>
        <p:spPr>
          <a:xfrm>
            <a:off x="533400" y="381000"/>
            <a:ext cx="8229600" cy="549275"/>
          </a:xfrm>
        </p:spPr>
        <p:txBody>
          <a:bodyPr/>
          <a:lstStyle/>
          <a:p>
            <a:r>
              <a:rPr lang="en-US" altLang="en-US"/>
              <a:t>Process Safety Chemicals</a:t>
            </a:r>
          </a:p>
        </p:txBody>
      </p:sp>
      <p:sp>
        <p:nvSpPr>
          <p:cNvPr id="23555" name="Text Placeholder 3">
            <a:extLst>
              <a:ext uri="{FF2B5EF4-FFF2-40B4-BE49-F238E27FC236}">
                <a16:creationId xmlns:a16="http://schemas.microsoft.com/office/drawing/2014/main" id="{59F6D066-8D06-01D7-7989-56D4E8EA1684}"/>
              </a:ext>
            </a:extLst>
          </p:cNvPr>
          <p:cNvSpPr>
            <a:spLocks noGrp="1" noChangeArrowheads="1"/>
          </p:cNvSpPr>
          <p:nvPr>
            <p:ph type="body" sz="half" idx="1"/>
          </p:nvPr>
        </p:nvSpPr>
        <p:spPr/>
        <p:txBody>
          <a:bodyPr/>
          <a:lstStyle/>
          <a:p>
            <a:r>
              <a:rPr lang="en-US" altLang="en-US" b="1"/>
              <a:t>Appendix A</a:t>
            </a:r>
          </a:p>
        </p:txBody>
      </p:sp>
      <p:pic>
        <p:nvPicPr>
          <p:cNvPr id="23556" name="Picture 5" descr="19134309">
            <a:extLst>
              <a:ext uri="{FF2B5EF4-FFF2-40B4-BE49-F238E27FC236}">
                <a16:creationId xmlns:a16="http://schemas.microsoft.com/office/drawing/2014/main" id="{C7C32AC2-90A5-29A9-761F-843951523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95400"/>
            <a:ext cx="3295650" cy="454025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EC00CD-0A4F-403B-5796-792F23031707}"/>
              </a:ext>
            </a:extLst>
          </p:cNvPr>
          <p:cNvSpPr txBox="1"/>
          <p:nvPr/>
        </p:nvSpPr>
        <p:spPr>
          <a:xfrm>
            <a:off x="6400800" y="533400"/>
            <a:ext cx="2347913" cy="369888"/>
          </a:xfrm>
          <a:prstGeom prst="rect">
            <a:avLst/>
          </a:prstGeom>
          <a:noFill/>
        </p:spPr>
        <p:txBody>
          <a:bodyPr wrap="none">
            <a:spAutoFit/>
          </a:bodyPr>
          <a:lstStyle/>
          <a:p>
            <a:pPr eaLnBrk="1" hangingPunct="1">
              <a:defRPr/>
            </a:pPr>
            <a:r>
              <a:rPr lang="en-US" sz="1800" dirty="0">
                <a:latin typeface="+mn-lt"/>
              </a:rPr>
              <a:t>1910.119 Appendix 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B2892DA-7481-80D9-C011-93DBDBE939C7}"/>
              </a:ext>
            </a:extLst>
          </p:cNvPr>
          <p:cNvSpPr>
            <a:spLocks noGrp="1" noChangeArrowheads="1"/>
          </p:cNvSpPr>
          <p:nvPr>
            <p:ph type="title"/>
          </p:nvPr>
        </p:nvSpPr>
        <p:spPr/>
        <p:txBody>
          <a:bodyPr/>
          <a:lstStyle/>
          <a:p>
            <a:r>
              <a:rPr lang="en-US" altLang="en-US"/>
              <a:t>Key P.O.C.s in Chemical Plant</a:t>
            </a:r>
          </a:p>
        </p:txBody>
      </p:sp>
      <p:sp>
        <p:nvSpPr>
          <p:cNvPr id="24579" name="Rectangle 3">
            <a:extLst>
              <a:ext uri="{FF2B5EF4-FFF2-40B4-BE49-F238E27FC236}">
                <a16:creationId xmlns:a16="http://schemas.microsoft.com/office/drawing/2014/main" id="{205BB433-C2AA-7EF6-90C7-962DD1F08710}"/>
              </a:ext>
            </a:extLst>
          </p:cNvPr>
          <p:cNvSpPr>
            <a:spLocks noGrp="1" noChangeArrowheads="1"/>
          </p:cNvSpPr>
          <p:nvPr>
            <p:ph idx="1"/>
          </p:nvPr>
        </p:nvSpPr>
        <p:spPr/>
        <p:txBody>
          <a:bodyPr/>
          <a:lstStyle/>
          <a:p>
            <a:r>
              <a:rPr lang="en-US" altLang="en-US" b="1"/>
              <a:t>Chemical Manufacturing</a:t>
            </a:r>
            <a:r>
              <a:rPr lang="en-US" altLang="en-US"/>
              <a:t>…...PhD Chemistry</a:t>
            </a:r>
          </a:p>
          <a:p>
            <a:endParaRPr lang="en-US" altLang="en-US" sz="1000"/>
          </a:p>
          <a:p>
            <a:r>
              <a:rPr lang="en-US" altLang="en-US" b="1"/>
              <a:t>Engineering</a:t>
            </a:r>
            <a:r>
              <a:rPr lang="en-US" altLang="en-US"/>
              <a:t>………………..….P.E.</a:t>
            </a:r>
          </a:p>
          <a:p>
            <a:endParaRPr lang="en-US" altLang="en-US" sz="1000"/>
          </a:p>
          <a:p>
            <a:r>
              <a:rPr lang="en-US" altLang="en-US" b="1"/>
              <a:t>Maintenance</a:t>
            </a:r>
            <a:r>
              <a:rPr lang="en-US" altLang="en-US"/>
              <a:t>…………………..P.E.</a:t>
            </a:r>
          </a:p>
          <a:p>
            <a:endParaRPr lang="en-US" altLang="en-US" sz="1000"/>
          </a:p>
          <a:p>
            <a:r>
              <a:rPr lang="en-US" altLang="en-US" b="1"/>
              <a:t>SHE</a:t>
            </a:r>
            <a:r>
              <a:rPr lang="en-US" altLang="en-US"/>
              <a:t>………………………….….CSP/CIH</a:t>
            </a:r>
          </a:p>
        </p:txBody>
      </p:sp>
      <p:pic>
        <p:nvPicPr>
          <p:cNvPr id="24580" name="Picture 5" descr="TEAMWK21">
            <a:extLst>
              <a:ext uri="{FF2B5EF4-FFF2-40B4-BE49-F238E27FC236}">
                <a16:creationId xmlns:a16="http://schemas.microsoft.com/office/drawing/2014/main" id="{C5CA99F2-5F92-326A-8745-8FBB882EA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338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FC26324-00CB-20FC-E5C0-1843BC1780D9}"/>
              </a:ext>
            </a:extLst>
          </p:cNvPr>
          <p:cNvSpPr>
            <a:spLocks noGrp="1" noChangeArrowheads="1"/>
          </p:cNvSpPr>
          <p:nvPr>
            <p:ph type="title"/>
          </p:nvPr>
        </p:nvSpPr>
        <p:spPr/>
        <p:txBody>
          <a:bodyPr/>
          <a:lstStyle/>
          <a:p>
            <a:r>
              <a:rPr lang="en-US" altLang="en-US"/>
              <a:t>How People “Really” Speak</a:t>
            </a:r>
          </a:p>
        </p:txBody>
      </p:sp>
      <p:sp>
        <p:nvSpPr>
          <p:cNvPr id="25603" name="Rectangle 3">
            <a:extLst>
              <a:ext uri="{FF2B5EF4-FFF2-40B4-BE49-F238E27FC236}">
                <a16:creationId xmlns:a16="http://schemas.microsoft.com/office/drawing/2014/main" id="{6C3C02DA-A13E-2DF0-4929-BEA8714CAFDE}"/>
              </a:ext>
            </a:extLst>
          </p:cNvPr>
          <p:cNvSpPr>
            <a:spLocks noGrp="1" noChangeArrowheads="1"/>
          </p:cNvSpPr>
          <p:nvPr>
            <p:ph idx="1"/>
          </p:nvPr>
        </p:nvSpPr>
        <p:spPr>
          <a:xfrm>
            <a:off x="457200" y="1295400"/>
            <a:ext cx="8153400" cy="4525963"/>
          </a:xfrm>
        </p:spPr>
        <p:txBody>
          <a:bodyPr/>
          <a:lstStyle/>
          <a:p>
            <a:r>
              <a:rPr lang="en-US" altLang="en-US"/>
              <a:t>PhD Chemistry………..</a:t>
            </a:r>
            <a:r>
              <a:rPr lang="en-US" altLang="en-US" b="1"/>
              <a:t>Proper Chemical name</a:t>
            </a:r>
          </a:p>
          <a:p>
            <a:endParaRPr lang="en-US" altLang="en-US" sz="1000"/>
          </a:p>
          <a:p>
            <a:r>
              <a:rPr lang="en-US" altLang="en-US"/>
              <a:t>Chemical Engineer…...</a:t>
            </a:r>
            <a:r>
              <a:rPr lang="en-US" altLang="en-US" b="1"/>
              <a:t>MEBS</a:t>
            </a:r>
          </a:p>
          <a:p>
            <a:endParaRPr lang="en-US" altLang="en-US" sz="1000"/>
          </a:p>
          <a:p>
            <a:r>
              <a:rPr lang="en-US" altLang="en-US"/>
              <a:t>Mechanical Engineer…</a:t>
            </a:r>
            <a:r>
              <a:rPr lang="en-US" altLang="en-US" b="1"/>
              <a:t>Junk</a:t>
            </a:r>
          </a:p>
          <a:p>
            <a:endParaRPr lang="en-US" altLang="en-US" sz="1000"/>
          </a:p>
          <a:p>
            <a:r>
              <a:rPr lang="en-US" altLang="en-US"/>
              <a:t>Wrench Turners……….</a:t>
            </a:r>
            <a:r>
              <a:rPr lang="en-US" altLang="en-US" b="1"/>
              <a:t>Crap</a:t>
            </a:r>
          </a:p>
        </p:txBody>
      </p:sp>
      <p:pic>
        <p:nvPicPr>
          <p:cNvPr id="25604" name="Picture 54" descr="MPj03862030000[1]">
            <a:extLst>
              <a:ext uri="{FF2B5EF4-FFF2-40B4-BE49-F238E27FC236}">
                <a16:creationId xmlns:a16="http://schemas.microsoft.com/office/drawing/2014/main" id="{1B9042AE-9253-2FDD-7A67-7BD6F80A8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3810000"/>
            <a:ext cx="3048000" cy="2032000"/>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12FEE93-F7E2-01CD-2CE7-EC3F19D67F96}"/>
              </a:ext>
            </a:extLst>
          </p:cNvPr>
          <p:cNvSpPr>
            <a:spLocks noGrp="1" noChangeArrowheads="1"/>
          </p:cNvSpPr>
          <p:nvPr>
            <p:ph type="title"/>
          </p:nvPr>
        </p:nvSpPr>
        <p:spPr/>
        <p:txBody>
          <a:bodyPr/>
          <a:lstStyle/>
          <a:p>
            <a:r>
              <a:rPr lang="en-US" altLang="en-US"/>
              <a:t>2 Things to Remember…</a:t>
            </a:r>
          </a:p>
        </p:txBody>
      </p:sp>
      <p:sp>
        <p:nvSpPr>
          <p:cNvPr id="26627" name="Rectangle 3">
            <a:extLst>
              <a:ext uri="{FF2B5EF4-FFF2-40B4-BE49-F238E27FC236}">
                <a16:creationId xmlns:a16="http://schemas.microsoft.com/office/drawing/2014/main" id="{59A0BE55-967F-ACE3-BE9A-0EC2219ECB7D}"/>
              </a:ext>
            </a:extLst>
          </p:cNvPr>
          <p:cNvSpPr>
            <a:spLocks noGrp="1" noChangeArrowheads="1"/>
          </p:cNvSpPr>
          <p:nvPr>
            <p:ph idx="1"/>
          </p:nvPr>
        </p:nvSpPr>
        <p:spPr/>
        <p:txBody>
          <a:bodyPr/>
          <a:lstStyle/>
          <a:p>
            <a:r>
              <a:rPr lang="en-US" altLang="en-US"/>
              <a:t>Not all Chemists and Engineers finished in the top 10% of their class.</a:t>
            </a:r>
          </a:p>
          <a:p>
            <a:endParaRPr lang="en-US" altLang="en-US" sz="1000"/>
          </a:p>
          <a:p>
            <a:endParaRPr lang="en-US" altLang="en-US" sz="1000"/>
          </a:p>
          <a:p>
            <a:endParaRPr lang="en-US" altLang="en-US" sz="1000"/>
          </a:p>
          <a:p>
            <a:r>
              <a:rPr lang="en-US" altLang="en-US"/>
              <a:t>A PSM site is just a regular manufacturer using the same chemicals, just larger amounts.</a:t>
            </a:r>
          </a:p>
        </p:txBody>
      </p:sp>
      <p:pic>
        <p:nvPicPr>
          <p:cNvPr id="26628" name="Picture 8" descr="santos operations">
            <a:extLst>
              <a:ext uri="{FF2B5EF4-FFF2-40B4-BE49-F238E27FC236}">
                <a16:creationId xmlns:a16="http://schemas.microsoft.com/office/drawing/2014/main" id="{05C9E60A-CA04-33FD-6766-C6E22C355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24288"/>
            <a:ext cx="2936875"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F808D4F-6A19-2B74-F0DA-D5360787F53C}"/>
              </a:ext>
            </a:extLst>
          </p:cNvPr>
          <p:cNvSpPr>
            <a:spLocks noGrp="1" noChangeArrowheads="1"/>
          </p:cNvSpPr>
          <p:nvPr>
            <p:ph type="title"/>
          </p:nvPr>
        </p:nvSpPr>
        <p:spPr/>
        <p:txBody>
          <a:bodyPr/>
          <a:lstStyle/>
          <a:p>
            <a:pPr eaLnBrk="1" hangingPunct="1"/>
            <a:r>
              <a:rPr lang="en-US" altLang="en-US"/>
              <a:t>Objectives</a:t>
            </a:r>
          </a:p>
        </p:txBody>
      </p:sp>
      <p:sp>
        <p:nvSpPr>
          <p:cNvPr id="6147" name="Rectangle 3">
            <a:extLst>
              <a:ext uri="{FF2B5EF4-FFF2-40B4-BE49-F238E27FC236}">
                <a16:creationId xmlns:a16="http://schemas.microsoft.com/office/drawing/2014/main" id="{E83B241B-B2B7-3D18-8CF5-A3D8C00C3361}"/>
              </a:ext>
            </a:extLst>
          </p:cNvPr>
          <p:cNvSpPr>
            <a:spLocks noGrp="1" noChangeArrowheads="1"/>
          </p:cNvSpPr>
          <p:nvPr>
            <p:ph type="body" idx="1"/>
          </p:nvPr>
        </p:nvSpPr>
        <p:spPr/>
        <p:txBody>
          <a:bodyPr/>
          <a:lstStyle/>
          <a:p>
            <a:pPr eaLnBrk="1" hangingPunct="1"/>
            <a:r>
              <a:rPr lang="en-US" altLang="en-US" sz="2400"/>
              <a:t>Attain an overall understanding of Process Safety Management and Risk Management Program</a:t>
            </a:r>
          </a:p>
          <a:p>
            <a:pPr eaLnBrk="1" hangingPunct="1"/>
            <a:endParaRPr lang="en-US" altLang="en-US" sz="2400"/>
          </a:p>
          <a:p>
            <a:pPr eaLnBrk="1" hangingPunct="1"/>
            <a:r>
              <a:rPr lang="en-US" altLang="en-US" sz="2400"/>
              <a:t>Have an overall understanding of the Emergency Planning and Community Right-to-Know Act (EPCRA) of 1986</a:t>
            </a:r>
          </a:p>
          <a:p>
            <a:pPr eaLnBrk="1" hangingPunct="1"/>
            <a:endParaRPr lang="en-US" altLang="en-US" sz="1000"/>
          </a:p>
          <a:p>
            <a:pPr eaLnBrk="1" hangingPunct="1"/>
            <a:endParaRPr lang="en-US" altLang="en-US" sz="1000"/>
          </a:p>
          <a:p>
            <a:pPr eaLnBrk="1" hangingPunct="1"/>
            <a:r>
              <a:rPr lang="en-US" altLang="en-US" sz="2400"/>
              <a:t>Describe how to request and obtain Tier II reports</a:t>
            </a:r>
          </a:p>
          <a:p>
            <a:pPr lvl="1" eaLnBrk="1" hangingPunct="1">
              <a:lnSpc>
                <a:spcPct val="150000"/>
              </a:lnSpc>
            </a:pPr>
            <a:r>
              <a:rPr lang="en-US" altLang="en-US" sz="2000"/>
              <a:t>State Emergency Response Commission (SERC)</a:t>
            </a:r>
          </a:p>
          <a:p>
            <a:pPr lvl="1" eaLnBrk="1" hangingPunct="1">
              <a:lnSpc>
                <a:spcPct val="150000"/>
              </a:lnSpc>
            </a:pPr>
            <a:r>
              <a:rPr lang="en-US" altLang="en-US" sz="2000"/>
              <a:t>Local County Emergency Manager</a:t>
            </a:r>
          </a:p>
          <a:p>
            <a:pPr eaLnBrk="1" hangingPunct="1"/>
            <a:endParaRPr lang="en-US" altLang="en-US" sz="1000"/>
          </a:p>
        </p:txBody>
      </p:sp>
      <p:pic>
        <p:nvPicPr>
          <p:cNvPr id="6148" name="Picture 6" descr="symbol2d">
            <a:extLst>
              <a:ext uri="{FF2B5EF4-FFF2-40B4-BE49-F238E27FC236}">
                <a16:creationId xmlns:a16="http://schemas.microsoft.com/office/drawing/2014/main" id="{9A588A02-C992-500F-BB66-50510C8AB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648200"/>
            <a:ext cx="1127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FFE83C4-C895-9ECB-3BF0-AB7E89D7C52E}"/>
              </a:ext>
            </a:extLst>
          </p:cNvPr>
          <p:cNvSpPr>
            <a:spLocks noGrp="1" noChangeArrowheads="1"/>
          </p:cNvSpPr>
          <p:nvPr>
            <p:ph type="title"/>
          </p:nvPr>
        </p:nvSpPr>
        <p:spPr/>
        <p:txBody>
          <a:bodyPr/>
          <a:lstStyle/>
          <a:p>
            <a:r>
              <a:rPr lang="en-US" altLang="en-US"/>
              <a:t>Useful Terminology</a:t>
            </a:r>
          </a:p>
        </p:txBody>
      </p:sp>
      <p:sp>
        <p:nvSpPr>
          <p:cNvPr id="27651" name="Rectangle 3">
            <a:extLst>
              <a:ext uri="{FF2B5EF4-FFF2-40B4-BE49-F238E27FC236}">
                <a16:creationId xmlns:a16="http://schemas.microsoft.com/office/drawing/2014/main" id="{308D5C09-B693-A7B8-6D37-6AC85B4EEC77}"/>
              </a:ext>
            </a:extLst>
          </p:cNvPr>
          <p:cNvSpPr>
            <a:spLocks noGrp="1" noChangeArrowheads="1"/>
          </p:cNvSpPr>
          <p:nvPr>
            <p:ph idx="1"/>
          </p:nvPr>
        </p:nvSpPr>
        <p:spPr/>
        <p:txBody>
          <a:bodyPr/>
          <a:lstStyle/>
          <a:p>
            <a:r>
              <a:rPr lang="en-US" altLang="en-US"/>
              <a:t>PSM Covered Chemicals = </a:t>
            </a:r>
            <a:r>
              <a:rPr lang="en-US" altLang="en-US" b="1"/>
              <a:t>JUNK</a:t>
            </a:r>
          </a:p>
          <a:p>
            <a:endParaRPr lang="en-US" altLang="en-US"/>
          </a:p>
          <a:p>
            <a:endParaRPr lang="en-US" altLang="en-US" sz="1000"/>
          </a:p>
          <a:p>
            <a:r>
              <a:rPr lang="en-US" altLang="en-US"/>
              <a:t>All other chemicals = </a:t>
            </a:r>
            <a:r>
              <a:rPr lang="en-US" altLang="en-US" b="1"/>
              <a:t>STUFF</a:t>
            </a:r>
          </a:p>
          <a:p>
            <a:endParaRPr lang="en-US" altLang="en-US"/>
          </a:p>
          <a:p>
            <a:endParaRPr lang="en-US" altLang="en-US" sz="1000"/>
          </a:p>
          <a:p>
            <a:r>
              <a:rPr lang="en-US" altLang="en-US"/>
              <a:t>Proper name gets you the </a:t>
            </a:r>
            <a:r>
              <a:rPr lang="en-US" altLang="en-US" b="1"/>
              <a:t>MSDS</a:t>
            </a:r>
            <a:r>
              <a:rPr lang="en-US" altLang="en-US"/>
              <a:t>, other than that, you don’t need or care what the name is.</a:t>
            </a:r>
          </a:p>
        </p:txBody>
      </p:sp>
      <p:grpSp>
        <p:nvGrpSpPr>
          <p:cNvPr id="27652" name="Group 5">
            <a:extLst>
              <a:ext uri="{FF2B5EF4-FFF2-40B4-BE49-F238E27FC236}">
                <a16:creationId xmlns:a16="http://schemas.microsoft.com/office/drawing/2014/main" id="{23407D01-7D07-2EB0-EB3B-036EDA9DB553}"/>
              </a:ext>
            </a:extLst>
          </p:cNvPr>
          <p:cNvGrpSpPr>
            <a:grpSpLocks/>
          </p:cNvGrpSpPr>
          <p:nvPr/>
        </p:nvGrpSpPr>
        <p:grpSpPr bwMode="auto">
          <a:xfrm>
            <a:off x="6781800" y="4495800"/>
            <a:ext cx="1520825" cy="1371600"/>
            <a:chOff x="1584" y="1308"/>
            <a:chExt cx="2590" cy="2580"/>
          </a:xfrm>
        </p:grpSpPr>
        <p:sp>
          <p:nvSpPr>
            <p:cNvPr id="27653" name="Freeform 6">
              <a:extLst>
                <a:ext uri="{FF2B5EF4-FFF2-40B4-BE49-F238E27FC236}">
                  <a16:creationId xmlns:a16="http://schemas.microsoft.com/office/drawing/2014/main" id="{014AAA9D-79F6-8BBC-A259-047CB28A9636}"/>
                </a:ext>
              </a:extLst>
            </p:cNvPr>
            <p:cNvSpPr>
              <a:spLocks/>
            </p:cNvSpPr>
            <p:nvPr/>
          </p:nvSpPr>
          <p:spPr bwMode="auto">
            <a:xfrm>
              <a:off x="1584" y="1308"/>
              <a:ext cx="2563" cy="2580"/>
            </a:xfrm>
            <a:custGeom>
              <a:avLst/>
              <a:gdLst>
                <a:gd name="T0" fmla="*/ 2563 w 2563"/>
                <a:gd name="T1" fmla="*/ 555 h 2580"/>
                <a:gd name="T2" fmla="*/ 2327 w 2563"/>
                <a:gd name="T3" fmla="*/ 2356 h 2580"/>
                <a:gd name="T4" fmla="*/ 322 w 2563"/>
                <a:gd name="T5" fmla="*/ 2580 h 2580"/>
                <a:gd name="T6" fmla="*/ 0 w 2563"/>
                <a:gd name="T7" fmla="*/ 0 h 2580"/>
                <a:gd name="T8" fmla="*/ 2563 w 2563"/>
                <a:gd name="T9" fmla="*/ 555 h 2580"/>
                <a:gd name="T10" fmla="*/ 0 60000 65536"/>
                <a:gd name="T11" fmla="*/ 0 60000 65536"/>
                <a:gd name="T12" fmla="*/ 0 60000 65536"/>
                <a:gd name="T13" fmla="*/ 0 60000 65536"/>
                <a:gd name="T14" fmla="*/ 0 60000 65536"/>
                <a:gd name="T15" fmla="*/ 0 w 2563"/>
                <a:gd name="T16" fmla="*/ 0 h 2580"/>
                <a:gd name="T17" fmla="*/ 2563 w 2563"/>
                <a:gd name="T18" fmla="*/ 2580 h 2580"/>
              </a:gdLst>
              <a:ahLst/>
              <a:cxnLst>
                <a:cxn ang="T10">
                  <a:pos x="T0" y="T1"/>
                </a:cxn>
                <a:cxn ang="T11">
                  <a:pos x="T2" y="T3"/>
                </a:cxn>
                <a:cxn ang="T12">
                  <a:pos x="T4" y="T5"/>
                </a:cxn>
                <a:cxn ang="T13">
                  <a:pos x="T6" y="T7"/>
                </a:cxn>
                <a:cxn ang="T14">
                  <a:pos x="T8" y="T9"/>
                </a:cxn>
              </a:cxnLst>
              <a:rect l="T15" t="T16" r="T17" b="T18"/>
              <a:pathLst>
                <a:path w="2563" h="2580">
                  <a:moveTo>
                    <a:pt x="2563" y="555"/>
                  </a:moveTo>
                  <a:lnTo>
                    <a:pt x="2327" y="2356"/>
                  </a:lnTo>
                  <a:lnTo>
                    <a:pt x="322" y="2580"/>
                  </a:lnTo>
                  <a:lnTo>
                    <a:pt x="0" y="0"/>
                  </a:lnTo>
                  <a:lnTo>
                    <a:pt x="2563" y="555"/>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4" name="Freeform 7">
              <a:extLst>
                <a:ext uri="{FF2B5EF4-FFF2-40B4-BE49-F238E27FC236}">
                  <a16:creationId xmlns:a16="http://schemas.microsoft.com/office/drawing/2014/main" id="{D3B1CD40-BC07-130E-DB40-F6BE9DE9E5AE}"/>
                </a:ext>
              </a:extLst>
            </p:cNvPr>
            <p:cNvSpPr>
              <a:spLocks/>
            </p:cNvSpPr>
            <p:nvPr/>
          </p:nvSpPr>
          <p:spPr bwMode="auto">
            <a:xfrm>
              <a:off x="2375" y="1407"/>
              <a:ext cx="740" cy="1206"/>
            </a:xfrm>
            <a:custGeom>
              <a:avLst/>
              <a:gdLst>
                <a:gd name="T0" fmla="*/ 706 w 740"/>
                <a:gd name="T1" fmla="*/ 1000 h 1206"/>
                <a:gd name="T2" fmla="*/ 714 w 740"/>
                <a:gd name="T3" fmla="*/ 798 h 1206"/>
                <a:gd name="T4" fmla="*/ 740 w 740"/>
                <a:gd name="T5" fmla="*/ 761 h 1206"/>
                <a:gd name="T6" fmla="*/ 714 w 740"/>
                <a:gd name="T7" fmla="*/ 709 h 1206"/>
                <a:gd name="T8" fmla="*/ 733 w 740"/>
                <a:gd name="T9" fmla="*/ 0 h 1206"/>
                <a:gd name="T10" fmla="*/ 554 w 740"/>
                <a:gd name="T11" fmla="*/ 73 h 1206"/>
                <a:gd name="T12" fmla="*/ 404 w 740"/>
                <a:gd name="T13" fmla="*/ 95 h 1206"/>
                <a:gd name="T14" fmla="*/ 212 w 740"/>
                <a:gd name="T15" fmla="*/ 76 h 1206"/>
                <a:gd name="T16" fmla="*/ 34 w 740"/>
                <a:gd name="T17" fmla="*/ 33 h 1206"/>
                <a:gd name="T18" fmla="*/ 21 w 740"/>
                <a:gd name="T19" fmla="*/ 8 h 1206"/>
                <a:gd name="T20" fmla="*/ 27 w 740"/>
                <a:gd name="T21" fmla="*/ 707 h 1206"/>
                <a:gd name="T22" fmla="*/ 5 w 740"/>
                <a:gd name="T23" fmla="*/ 777 h 1206"/>
                <a:gd name="T24" fmla="*/ 27 w 740"/>
                <a:gd name="T25" fmla="*/ 795 h 1206"/>
                <a:gd name="T26" fmla="*/ 30 w 740"/>
                <a:gd name="T27" fmla="*/ 1000 h 1206"/>
                <a:gd name="T28" fmla="*/ 17 w 740"/>
                <a:gd name="T29" fmla="*/ 1014 h 1206"/>
                <a:gd name="T30" fmla="*/ 8 w 740"/>
                <a:gd name="T31" fmla="*/ 1029 h 1206"/>
                <a:gd name="T32" fmla="*/ 1 w 740"/>
                <a:gd name="T33" fmla="*/ 1043 h 1206"/>
                <a:gd name="T34" fmla="*/ 0 w 740"/>
                <a:gd name="T35" fmla="*/ 1059 h 1206"/>
                <a:gd name="T36" fmla="*/ 1 w 740"/>
                <a:gd name="T37" fmla="*/ 1074 h 1206"/>
                <a:gd name="T38" fmla="*/ 8 w 740"/>
                <a:gd name="T39" fmla="*/ 1089 h 1206"/>
                <a:gd name="T40" fmla="*/ 17 w 740"/>
                <a:gd name="T41" fmla="*/ 1103 h 1206"/>
                <a:gd name="T42" fmla="*/ 28 w 740"/>
                <a:gd name="T43" fmla="*/ 1116 h 1206"/>
                <a:gd name="T44" fmla="*/ 44 w 740"/>
                <a:gd name="T45" fmla="*/ 1129 h 1206"/>
                <a:gd name="T46" fmla="*/ 62 w 740"/>
                <a:gd name="T47" fmla="*/ 1141 h 1206"/>
                <a:gd name="T48" fmla="*/ 84 w 740"/>
                <a:gd name="T49" fmla="*/ 1153 h 1206"/>
                <a:gd name="T50" fmla="*/ 108 w 740"/>
                <a:gd name="T51" fmla="*/ 1163 h 1206"/>
                <a:gd name="T52" fmla="*/ 134 w 740"/>
                <a:gd name="T53" fmla="*/ 1172 h 1206"/>
                <a:gd name="T54" fmla="*/ 163 w 740"/>
                <a:gd name="T55" fmla="*/ 1181 h 1206"/>
                <a:gd name="T56" fmla="*/ 193 w 740"/>
                <a:gd name="T57" fmla="*/ 1188 h 1206"/>
                <a:gd name="T58" fmla="*/ 225 w 740"/>
                <a:gd name="T59" fmla="*/ 1194 h 1206"/>
                <a:gd name="T60" fmla="*/ 259 w 740"/>
                <a:gd name="T61" fmla="*/ 1199 h 1206"/>
                <a:gd name="T62" fmla="*/ 294 w 740"/>
                <a:gd name="T63" fmla="*/ 1203 h 1206"/>
                <a:gd name="T64" fmla="*/ 331 w 740"/>
                <a:gd name="T65" fmla="*/ 1205 h 1206"/>
                <a:gd name="T66" fmla="*/ 369 w 740"/>
                <a:gd name="T67" fmla="*/ 1206 h 1206"/>
                <a:gd name="T68" fmla="*/ 406 w 740"/>
                <a:gd name="T69" fmla="*/ 1205 h 1206"/>
                <a:gd name="T70" fmla="*/ 443 w 740"/>
                <a:gd name="T71" fmla="*/ 1203 h 1206"/>
                <a:gd name="T72" fmla="*/ 478 w 740"/>
                <a:gd name="T73" fmla="*/ 1199 h 1206"/>
                <a:gd name="T74" fmla="*/ 512 w 740"/>
                <a:gd name="T75" fmla="*/ 1194 h 1206"/>
                <a:gd name="T76" fmla="*/ 544 w 740"/>
                <a:gd name="T77" fmla="*/ 1188 h 1206"/>
                <a:gd name="T78" fmla="*/ 574 w 740"/>
                <a:gd name="T79" fmla="*/ 1181 h 1206"/>
                <a:gd name="T80" fmla="*/ 603 w 740"/>
                <a:gd name="T81" fmla="*/ 1172 h 1206"/>
                <a:gd name="T82" fmla="*/ 629 w 740"/>
                <a:gd name="T83" fmla="*/ 1163 h 1206"/>
                <a:gd name="T84" fmla="*/ 653 w 740"/>
                <a:gd name="T85" fmla="*/ 1153 h 1206"/>
                <a:gd name="T86" fmla="*/ 675 w 740"/>
                <a:gd name="T87" fmla="*/ 1141 h 1206"/>
                <a:gd name="T88" fmla="*/ 693 w 740"/>
                <a:gd name="T89" fmla="*/ 1129 h 1206"/>
                <a:gd name="T90" fmla="*/ 709 w 740"/>
                <a:gd name="T91" fmla="*/ 1116 h 1206"/>
                <a:gd name="T92" fmla="*/ 720 w 740"/>
                <a:gd name="T93" fmla="*/ 1103 h 1206"/>
                <a:gd name="T94" fmla="*/ 729 w 740"/>
                <a:gd name="T95" fmla="*/ 1089 h 1206"/>
                <a:gd name="T96" fmla="*/ 736 w 740"/>
                <a:gd name="T97" fmla="*/ 1074 h 1206"/>
                <a:gd name="T98" fmla="*/ 737 w 740"/>
                <a:gd name="T99" fmla="*/ 1059 h 1206"/>
                <a:gd name="T100" fmla="*/ 735 w 740"/>
                <a:gd name="T101" fmla="*/ 1043 h 1206"/>
                <a:gd name="T102" fmla="*/ 729 w 740"/>
                <a:gd name="T103" fmla="*/ 1029 h 1206"/>
                <a:gd name="T104" fmla="*/ 719 w 740"/>
                <a:gd name="T105" fmla="*/ 1014 h 1206"/>
                <a:gd name="T106" fmla="*/ 706 w 740"/>
                <a:gd name="T107" fmla="*/ 1000 h 1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0"/>
                <a:gd name="T163" fmla="*/ 0 h 1206"/>
                <a:gd name="T164" fmla="*/ 740 w 740"/>
                <a:gd name="T165" fmla="*/ 1206 h 1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0" h="1206">
                  <a:moveTo>
                    <a:pt x="706" y="1000"/>
                  </a:moveTo>
                  <a:lnTo>
                    <a:pt x="714" y="798"/>
                  </a:lnTo>
                  <a:lnTo>
                    <a:pt x="740" y="761"/>
                  </a:lnTo>
                  <a:lnTo>
                    <a:pt x="714" y="709"/>
                  </a:lnTo>
                  <a:lnTo>
                    <a:pt x="733" y="0"/>
                  </a:lnTo>
                  <a:lnTo>
                    <a:pt x="554" y="73"/>
                  </a:lnTo>
                  <a:lnTo>
                    <a:pt x="404" y="95"/>
                  </a:lnTo>
                  <a:lnTo>
                    <a:pt x="212" y="76"/>
                  </a:lnTo>
                  <a:lnTo>
                    <a:pt x="34" y="33"/>
                  </a:lnTo>
                  <a:lnTo>
                    <a:pt x="21" y="8"/>
                  </a:lnTo>
                  <a:lnTo>
                    <a:pt x="27" y="707"/>
                  </a:lnTo>
                  <a:lnTo>
                    <a:pt x="5" y="777"/>
                  </a:lnTo>
                  <a:lnTo>
                    <a:pt x="27" y="795"/>
                  </a:lnTo>
                  <a:lnTo>
                    <a:pt x="30" y="1000"/>
                  </a:lnTo>
                  <a:lnTo>
                    <a:pt x="17" y="1014"/>
                  </a:lnTo>
                  <a:lnTo>
                    <a:pt x="8" y="1029"/>
                  </a:lnTo>
                  <a:lnTo>
                    <a:pt x="1" y="1043"/>
                  </a:lnTo>
                  <a:lnTo>
                    <a:pt x="0" y="1059"/>
                  </a:lnTo>
                  <a:lnTo>
                    <a:pt x="1" y="1074"/>
                  </a:lnTo>
                  <a:lnTo>
                    <a:pt x="8" y="1089"/>
                  </a:lnTo>
                  <a:lnTo>
                    <a:pt x="17" y="1103"/>
                  </a:lnTo>
                  <a:lnTo>
                    <a:pt x="28" y="1116"/>
                  </a:lnTo>
                  <a:lnTo>
                    <a:pt x="44" y="1129"/>
                  </a:lnTo>
                  <a:lnTo>
                    <a:pt x="62" y="1141"/>
                  </a:lnTo>
                  <a:lnTo>
                    <a:pt x="84" y="1153"/>
                  </a:lnTo>
                  <a:lnTo>
                    <a:pt x="108" y="1163"/>
                  </a:lnTo>
                  <a:lnTo>
                    <a:pt x="134" y="1172"/>
                  </a:lnTo>
                  <a:lnTo>
                    <a:pt x="163" y="1181"/>
                  </a:lnTo>
                  <a:lnTo>
                    <a:pt x="193" y="1188"/>
                  </a:lnTo>
                  <a:lnTo>
                    <a:pt x="225" y="1194"/>
                  </a:lnTo>
                  <a:lnTo>
                    <a:pt x="259" y="1199"/>
                  </a:lnTo>
                  <a:lnTo>
                    <a:pt x="294" y="1203"/>
                  </a:lnTo>
                  <a:lnTo>
                    <a:pt x="331" y="1205"/>
                  </a:lnTo>
                  <a:lnTo>
                    <a:pt x="369" y="1206"/>
                  </a:lnTo>
                  <a:lnTo>
                    <a:pt x="406" y="1205"/>
                  </a:lnTo>
                  <a:lnTo>
                    <a:pt x="443" y="1203"/>
                  </a:lnTo>
                  <a:lnTo>
                    <a:pt x="478" y="1199"/>
                  </a:lnTo>
                  <a:lnTo>
                    <a:pt x="512" y="1194"/>
                  </a:lnTo>
                  <a:lnTo>
                    <a:pt x="544" y="1188"/>
                  </a:lnTo>
                  <a:lnTo>
                    <a:pt x="574" y="1181"/>
                  </a:lnTo>
                  <a:lnTo>
                    <a:pt x="603" y="1172"/>
                  </a:lnTo>
                  <a:lnTo>
                    <a:pt x="629" y="1163"/>
                  </a:lnTo>
                  <a:lnTo>
                    <a:pt x="653" y="1153"/>
                  </a:lnTo>
                  <a:lnTo>
                    <a:pt x="675" y="1141"/>
                  </a:lnTo>
                  <a:lnTo>
                    <a:pt x="693" y="1129"/>
                  </a:lnTo>
                  <a:lnTo>
                    <a:pt x="709" y="1116"/>
                  </a:lnTo>
                  <a:lnTo>
                    <a:pt x="720" y="1103"/>
                  </a:lnTo>
                  <a:lnTo>
                    <a:pt x="729" y="1089"/>
                  </a:lnTo>
                  <a:lnTo>
                    <a:pt x="736" y="1074"/>
                  </a:lnTo>
                  <a:lnTo>
                    <a:pt x="737" y="1059"/>
                  </a:lnTo>
                  <a:lnTo>
                    <a:pt x="735" y="1043"/>
                  </a:lnTo>
                  <a:lnTo>
                    <a:pt x="729" y="1029"/>
                  </a:lnTo>
                  <a:lnTo>
                    <a:pt x="719" y="1014"/>
                  </a:lnTo>
                  <a:lnTo>
                    <a:pt x="706" y="100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Freeform 8">
              <a:extLst>
                <a:ext uri="{FF2B5EF4-FFF2-40B4-BE49-F238E27FC236}">
                  <a16:creationId xmlns:a16="http://schemas.microsoft.com/office/drawing/2014/main" id="{BB20F29A-8722-83AC-2C61-2835B85A027F}"/>
                </a:ext>
              </a:extLst>
            </p:cNvPr>
            <p:cNvSpPr>
              <a:spLocks/>
            </p:cNvSpPr>
            <p:nvPr/>
          </p:nvSpPr>
          <p:spPr bwMode="auto">
            <a:xfrm>
              <a:off x="2389" y="1309"/>
              <a:ext cx="709" cy="178"/>
            </a:xfrm>
            <a:custGeom>
              <a:avLst/>
              <a:gdLst>
                <a:gd name="T0" fmla="*/ 391 w 709"/>
                <a:gd name="T1" fmla="*/ 178 h 178"/>
                <a:gd name="T2" fmla="*/ 460 w 709"/>
                <a:gd name="T3" fmla="*/ 174 h 178"/>
                <a:gd name="T4" fmla="*/ 524 w 709"/>
                <a:gd name="T5" fmla="*/ 167 h 178"/>
                <a:gd name="T6" fmla="*/ 580 w 709"/>
                <a:gd name="T7" fmla="*/ 157 h 178"/>
                <a:gd name="T8" fmla="*/ 628 w 709"/>
                <a:gd name="T9" fmla="*/ 145 h 178"/>
                <a:gd name="T10" fmla="*/ 666 w 709"/>
                <a:gd name="T11" fmla="*/ 131 h 178"/>
                <a:gd name="T12" fmla="*/ 693 w 709"/>
                <a:gd name="T13" fmla="*/ 115 h 178"/>
                <a:gd name="T14" fmla="*/ 708 w 709"/>
                <a:gd name="T15" fmla="*/ 98 h 178"/>
                <a:gd name="T16" fmla="*/ 708 w 709"/>
                <a:gd name="T17" fmla="*/ 80 h 178"/>
                <a:gd name="T18" fmla="*/ 693 w 709"/>
                <a:gd name="T19" fmla="*/ 63 h 178"/>
                <a:gd name="T20" fmla="*/ 666 w 709"/>
                <a:gd name="T21" fmla="*/ 46 h 178"/>
                <a:gd name="T22" fmla="*/ 628 w 709"/>
                <a:gd name="T23" fmla="*/ 33 h 178"/>
                <a:gd name="T24" fmla="*/ 580 w 709"/>
                <a:gd name="T25" fmla="*/ 20 h 178"/>
                <a:gd name="T26" fmla="*/ 524 w 709"/>
                <a:gd name="T27" fmla="*/ 11 h 178"/>
                <a:gd name="T28" fmla="*/ 460 w 709"/>
                <a:gd name="T29" fmla="*/ 4 h 178"/>
                <a:gd name="T30" fmla="*/ 391 w 709"/>
                <a:gd name="T31" fmla="*/ 0 h 178"/>
                <a:gd name="T32" fmla="*/ 318 w 709"/>
                <a:gd name="T33" fmla="*/ 0 h 178"/>
                <a:gd name="T34" fmla="*/ 249 w 709"/>
                <a:gd name="T35" fmla="*/ 4 h 178"/>
                <a:gd name="T36" fmla="*/ 185 w 709"/>
                <a:gd name="T37" fmla="*/ 11 h 178"/>
                <a:gd name="T38" fmla="*/ 129 w 709"/>
                <a:gd name="T39" fmla="*/ 20 h 178"/>
                <a:gd name="T40" fmla="*/ 81 w 709"/>
                <a:gd name="T41" fmla="*/ 33 h 178"/>
                <a:gd name="T42" fmla="*/ 43 w 709"/>
                <a:gd name="T43" fmla="*/ 46 h 178"/>
                <a:gd name="T44" fmla="*/ 16 w 709"/>
                <a:gd name="T45" fmla="*/ 63 h 178"/>
                <a:gd name="T46" fmla="*/ 1 w 709"/>
                <a:gd name="T47" fmla="*/ 80 h 178"/>
                <a:gd name="T48" fmla="*/ 1 w 709"/>
                <a:gd name="T49" fmla="*/ 98 h 178"/>
                <a:gd name="T50" fmla="*/ 16 w 709"/>
                <a:gd name="T51" fmla="*/ 115 h 178"/>
                <a:gd name="T52" fmla="*/ 43 w 709"/>
                <a:gd name="T53" fmla="*/ 131 h 178"/>
                <a:gd name="T54" fmla="*/ 81 w 709"/>
                <a:gd name="T55" fmla="*/ 145 h 178"/>
                <a:gd name="T56" fmla="*/ 129 w 709"/>
                <a:gd name="T57" fmla="*/ 157 h 178"/>
                <a:gd name="T58" fmla="*/ 185 w 709"/>
                <a:gd name="T59" fmla="*/ 167 h 178"/>
                <a:gd name="T60" fmla="*/ 249 w 709"/>
                <a:gd name="T61" fmla="*/ 174 h 178"/>
                <a:gd name="T62" fmla="*/ 318 w 709"/>
                <a:gd name="T63" fmla="*/ 178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178"/>
                <a:gd name="T98" fmla="*/ 709 w 709"/>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178">
                  <a:moveTo>
                    <a:pt x="355" y="178"/>
                  </a:moveTo>
                  <a:lnTo>
                    <a:pt x="391" y="178"/>
                  </a:lnTo>
                  <a:lnTo>
                    <a:pt x="426" y="176"/>
                  </a:lnTo>
                  <a:lnTo>
                    <a:pt x="460" y="174"/>
                  </a:lnTo>
                  <a:lnTo>
                    <a:pt x="493" y="171"/>
                  </a:lnTo>
                  <a:lnTo>
                    <a:pt x="524" y="167"/>
                  </a:lnTo>
                  <a:lnTo>
                    <a:pt x="553" y="162"/>
                  </a:lnTo>
                  <a:lnTo>
                    <a:pt x="580" y="157"/>
                  </a:lnTo>
                  <a:lnTo>
                    <a:pt x="605" y="152"/>
                  </a:lnTo>
                  <a:lnTo>
                    <a:pt x="628" y="145"/>
                  </a:lnTo>
                  <a:lnTo>
                    <a:pt x="648" y="138"/>
                  </a:lnTo>
                  <a:lnTo>
                    <a:pt x="666" y="131"/>
                  </a:lnTo>
                  <a:lnTo>
                    <a:pt x="682" y="123"/>
                  </a:lnTo>
                  <a:lnTo>
                    <a:pt x="693" y="115"/>
                  </a:lnTo>
                  <a:lnTo>
                    <a:pt x="701" y="107"/>
                  </a:lnTo>
                  <a:lnTo>
                    <a:pt x="708" y="98"/>
                  </a:lnTo>
                  <a:lnTo>
                    <a:pt x="709" y="89"/>
                  </a:lnTo>
                  <a:lnTo>
                    <a:pt x="708" y="80"/>
                  </a:lnTo>
                  <a:lnTo>
                    <a:pt x="701" y="71"/>
                  </a:lnTo>
                  <a:lnTo>
                    <a:pt x="693" y="63"/>
                  </a:lnTo>
                  <a:lnTo>
                    <a:pt x="682" y="54"/>
                  </a:lnTo>
                  <a:lnTo>
                    <a:pt x="666" y="46"/>
                  </a:lnTo>
                  <a:lnTo>
                    <a:pt x="648" y="39"/>
                  </a:lnTo>
                  <a:lnTo>
                    <a:pt x="628" y="33"/>
                  </a:lnTo>
                  <a:lnTo>
                    <a:pt x="605" y="26"/>
                  </a:lnTo>
                  <a:lnTo>
                    <a:pt x="580" y="20"/>
                  </a:lnTo>
                  <a:lnTo>
                    <a:pt x="553" y="15"/>
                  </a:lnTo>
                  <a:lnTo>
                    <a:pt x="524" y="11"/>
                  </a:lnTo>
                  <a:lnTo>
                    <a:pt x="493" y="7"/>
                  </a:lnTo>
                  <a:lnTo>
                    <a:pt x="460" y="4"/>
                  </a:lnTo>
                  <a:lnTo>
                    <a:pt x="426" y="2"/>
                  </a:lnTo>
                  <a:lnTo>
                    <a:pt x="391" y="0"/>
                  </a:lnTo>
                  <a:lnTo>
                    <a:pt x="355" y="0"/>
                  </a:lnTo>
                  <a:lnTo>
                    <a:pt x="318" y="0"/>
                  </a:lnTo>
                  <a:lnTo>
                    <a:pt x="283" y="2"/>
                  </a:lnTo>
                  <a:lnTo>
                    <a:pt x="249" y="4"/>
                  </a:lnTo>
                  <a:lnTo>
                    <a:pt x="216" y="7"/>
                  </a:lnTo>
                  <a:lnTo>
                    <a:pt x="185" y="11"/>
                  </a:lnTo>
                  <a:lnTo>
                    <a:pt x="156" y="15"/>
                  </a:lnTo>
                  <a:lnTo>
                    <a:pt x="129" y="20"/>
                  </a:lnTo>
                  <a:lnTo>
                    <a:pt x="104" y="26"/>
                  </a:lnTo>
                  <a:lnTo>
                    <a:pt x="81" y="33"/>
                  </a:lnTo>
                  <a:lnTo>
                    <a:pt x="61" y="39"/>
                  </a:lnTo>
                  <a:lnTo>
                    <a:pt x="43" y="46"/>
                  </a:lnTo>
                  <a:lnTo>
                    <a:pt x="28" y="54"/>
                  </a:lnTo>
                  <a:lnTo>
                    <a:pt x="16" y="63"/>
                  </a:lnTo>
                  <a:lnTo>
                    <a:pt x="8" y="71"/>
                  </a:lnTo>
                  <a:lnTo>
                    <a:pt x="1" y="80"/>
                  </a:lnTo>
                  <a:lnTo>
                    <a:pt x="0" y="89"/>
                  </a:lnTo>
                  <a:lnTo>
                    <a:pt x="1" y="98"/>
                  </a:lnTo>
                  <a:lnTo>
                    <a:pt x="8" y="107"/>
                  </a:lnTo>
                  <a:lnTo>
                    <a:pt x="16" y="115"/>
                  </a:lnTo>
                  <a:lnTo>
                    <a:pt x="28" y="123"/>
                  </a:lnTo>
                  <a:lnTo>
                    <a:pt x="43" y="131"/>
                  </a:lnTo>
                  <a:lnTo>
                    <a:pt x="61" y="138"/>
                  </a:lnTo>
                  <a:lnTo>
                    <a:pt x="81" y="145"/>
                  </a:lnTo>
                  <a:lnTo>
                    <a:pt x="104" y="152"/>
                  </a:lnTo>
                  <a:lnTo>
                    <a:pt x="129" y="157"/>
                  </a:lnTo>
                  <a:lnTo>
                    <a:pt x="156" y="162"/>
                  </a:lnTo>
                  <a:lnTo>
                    <a:pt x="185" y="167"/>
                  </a:lnTo>
                  <a:lnTo>
                    <a:pt x="216" y="171"/>
                  </a:lnTo>
                  <a:lnTo>
                    <a:pt x="249" y="174"/>
                  </a:lnTo>
                  <a:lnTo>
                    <a:pt x="283" y="176"/>
                  </a:lnTo>
                  <a:lnTo>
                    <a:pt x="318" y="178"/>
                  </a:lnTo>
                  <a:lnTo>
                    <a:pt x="355" y="178"/>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9">
              <a:extLst>
                <a:ext uri="{FF2B5EF4-FFF2-40B4-BE49-F238E27FC236}">
                  <a16:creationId xmlns:a16="http://schemas.microsoft.com/office/drawing/2014/main" id="{EB21FED4-6FF1-7653-F994-0267B808CB11}"/>
                </a:ext>
              </a:extLst>
            </p:cNvPr>
            <p:cNvSpPr>
              <a:spLocks/>
            </p:cNvSpPr>
            <p:nvPr/>
          </p:nvSpPr>
          <p:spPr bwMode="auto">
            <a:xfrm>
              <a:off x="2372" y="1308"/>
              <a:ext cx="770" cy="203"/>
            </a:xfrm>
            <a:custGeom>
              <a:avLst/>
              <a:gdLst>
                <a:gd name="T0" fmla="*/ 473 w 770"/>
                <a:gd name="T1" fmla="*/ 3 h 203"/>
                <a:gd name="T2" fmla="*/ 523 w 770"/>
                <a:gd name="T3" fmla="*/ 8 h 203"/>
                <a:gd name="T4" fmla="*/ 566 w 770"/>
                <a:gd name="T5" fmla="*/ 17 h 203"/>
                <a:gd name="T6" fmla="*/ 605 w 770"/>
                <a:gd name="T7" fmla="*/ 27 h 203"/>
                <a:gd name="T8" fmla="*/ 636 w 770"/>
                <a:gd name="T9" fmla="*/ 39 h 203"/>
                <a:gd name="T10" fmla="*/ 661 w 770"/>
                <a:gd name="T11" fmla="*/ 52 h 203"/>
                <a:gd name="T12" fmla="*/ 678 w 770"/>
                <a:gd name="T13" fmla="*/ 66 h 203"/>
                <a:gd name="T14" fmla="*/ 687 w 770"/>
                <a:gd name="T15" fmla="*/ 81 h 203"/>
                <a:gd name="T16" fmla="*/ 687 w 770"/>
                <a:gd name="T17" fmla="*/ 96 h 203"/>
                <a:gd name="T18" fmla="*/ 672 w 770"/>
                <a:gd name="T19" fmla="*/ 112 h 203"/>
                <a:gd name="T20" fmla="*/ 648 w 770"/>
                <a:gd name="T21" fmla="*/ 128 h 203"/>
                <a:gd name="T22" fmla="*/ 611 w 770"/>
                <a:gd name="T23" fmla="*/ 141 h 203"/>
                <a:gd name="T24" fmla="*/ 566 w 770"/>
                <a:gd name="T25" fmla="*/ 153 h 203"/>
                <a:gd name="T26" fmla="*/ 512 w 770"/>
                <a:gd name="T27" fmla="*/ 162 h 203"/>
                <a:gd name="T28" fmla="*/ 452 w 770"/>
                <a:gd name="T29" fmla="*/ 168 h 203"/>
                <a:gd name="T30" fmla="*/ 386 w 770"/>
                <a:gd name="T31" fmla="*/ 172 h 203"/>
                <a:gd name="T32" fmla="*/ 318 w 770"/>
                <a:gd name="T33" fmla="*/ 172 h 203"/>
                <a:gd name="T34" fmla="*/ 252 w 770"/>
                <a:gd name="T35" fmla="*/ 168 h 203"/>
                <a:gd name="T36" fmla="*/ 192 w 770"/>
                <a:gd name="T37" fmla="*/ 162 h 203"/>
                <a:gd name="T38" fmla="*/ 137 w 770"/>
                <a:gd name="T39" fmla="*/ 153 h 203"/>
                <a:gd name="T40" fmla="*/ 91 w 770"/>
                <a:gd name="T41" fmla="*/ 141 h 203"/>
                <a:gd name="T42" fmla="*/ 55 w 770"/>
                <a:gd name="T43" fmla="*/ 128 h 203"/>
                <a:gd name="T44" fmla="*/ 30 w 770"/>
                <a:gd name="T45" fmla="*/ 112 h 203"/>
                <a:gd name="T46" fmla="*/ 16 w 770"/>
                <a:gd name="T47" fmla="*/ 96 h 203"/>
                <a:gd name="T48" fmla="*/ 15 w 770"/>
                <a:gd name="T49" fmla="*/ 83 h 203"/>
                <a:gd name="T50" fmla="*/ 18 w 770"/>
                <a:gd name="T51" fmla="*/ 77 h 203"/>
                <a:gd name="T52" fmla="*/ 11 w 770"/>
                <a:gd name="T53" fmla="*/ 81 h 203"/>
                <a:gd name="T54" fmla="*/ 2 w 770"/>
                <a:gd name="T55" fmla="*/ 96 h 203"/>
                <a:gd name="T56" fmla="*/ 3 w 770"/>
                <a:gd name="T57" fmla="*/ 115 h 203"/>
                <a:gd name="T58" fmla="*/ 17 w 770"/>
                <a:gd name="T59" fmla="*/ 134 h 203"/>
                <a:gd name="T60" fmla="*/ 47 w 770"/>
                <a:gd name="T61" fmla="*/ 151 h 203"/>
                <a:gd name="T62" fmla="*/ 87 w 770"/>
                <a:gd name="T63" fmla="*/ 167 h 203"/>
                <a:gd name="T64" fmla="*/ 140 w 770"/>
                <a:gd name="T65" fmla="*/ 181 h 203"/>
                <a:gd name="T66" fmla="*/ 202 w 770"/>
                <a:gd name="T67" fmla="*/ 192 h 203"/>
                <a:gd name="T68" fmla="*/ 271 w 770"/>
                <a:gd name="T69" fmla="*/ 199 h 203"/>
                <a:gd name="T70" fmla="*/ 347 w 770"/>
                <a:gd name="T71" fmla="*/ 203 h 203"/>
                <a:gd name="T72" fmla="*/ 425 w 770"/>
                <a:gd name="T73" fmla="*/ 203 h 203"/>
                <a:gd name="T74" fmla="*/ 500 w 770"/>
                <a:gd name="T75" fmla="*/ 199 h 203"/>
                <a:gd name="T76" fmla="*/ 570 w 770"/>
                <a:gd name="T77" fmla="*/ 192 h 203"/>
                <a:gd name="T78" fmla="*/ 631 w 770"/>
                <a:gd name="T79" fmla="*/ 181 h 203"/>
                <a:gd name="T80" fmla="*/ 683 w 770"/>
                <a:gd name="T81" fmla="*/ 167 h 203"/>
                <a:gd name="T82" fmla="*/ 723 w 770"/>
                <a:gd name="T83" fmla="*/ 151 h 203"/>
                <a:gd name="T84" fmla="*/ 753 w 770"/>
                <a:gd name="T85" fmla="*/ 134 h 203"/>
                <a:gd name="T86" fmla="*/ 768 w 770"/>
                <a:gd name="T87" fmla="*/ 115 h 203"/>
                <a:gd name="T88" fmla="*/ 769 w 770"/>
                <a:gd name="T89" fmla="*/ 95 h 203"/>
                <a:gd name="T90" fmla="*/ 756 w 770"/>
                <a:gd name="T91" fmla="*/ 77 h 203"/>
                <a:gd name="T92" fmla="*/ 732 w 770"/>
                <a:gd name="T93" fmla="*/ 60 h 203"/>
                <a:gd name="T94" fmla="*/ 699 w 770"/>
                <a:gd name="T95" fmla="*/ 43 h 203"/>
                <a:gd name="T96" fmla="*/ 656 w 770"/>
                <a:gd name="T97" fmla="*/ 29 h 203"/>
                <a:gd name="T98" fmla="*/ 603 w 770"/>
                <a:gd name="T99" fmla="*/ 17 h 203"/>
                <a:gd name="T100" fmla="*/ 546 w 770"/>
                <a:gd name="T101" fmla="*/ 8 h 203"/>
                <a:gd name="T102" fmla="*/ 481 w 770"/>
                <a:gd name="T103" fmla="*/ 1 h 2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0"/>
                <a:gd name="T157" fmla="*/ 0 h 203"/>
                <a:gd name="T158" fmla="*/ 770 w 770"/>
                <a:gd name="T159" fmla="*/ 203 h 2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0" h="203">
                  <a:moveTo>
                    <a:pt x="447" y="0"/>
                  </a:moveTo>
                  <a:lnTo>
                    <a:pt x="473" y="3"/>
                  </a:lnTo>
                  <a:lnTo>
                    <a:pt x="498" y="5"/>
                  </a:lnTo>
                  <a:lnTo>
                    <a:pt x="523" y="8"/>
                  </a:lnTo>
                  <a:lnTo>
                    <a:pt x="545" y="12"/>
                  </a:lnTo>
                  <a:lnTo>
                    <a:pt x="566" y="17"/>
                  </a:lnTo>
                  <a:lnTo>
                    <a:pt x="585" y="22"/>
                  </a:lnTo>
                  <a:lnTo>
                    <a:pt x="605" y="27"/>
                  </a:lnTo>
                  <a:lnTo>
                    <a:pt x="620" y="33"/>
                  </a:lnTo>
                  <a:lnTo>
                    <a:pt x="636" y="39"/>
                  </a:lnTo>
                  <a:lnTo>
                    <a:pt x="649" y="46"/>
                  </a:lnTo>
                  <a:lnTo>
                    <a:pt x="661" y="52"/>
                  </a:lnTo>
                  <a:lnTo>
                    <a:pt x="670" y="59"/>
                  </a:lnTo>
                  <a:lnTo>
                    <a:pt x="678" y="66"/>
                  </a:lnTo>
                  <a:lnTo>
                    <a:pt x="684" y="73"/>
                  </a:lnTo>
                  <a:lnTo>
                    <a:pt x="687" y="81"/>
                  </a:lnTo>
                  <a:lnTo>
                    <a:pt x="688" y="87"/>
                  </a:lnTo>
                  <a:lnTo>
                    <a:pt x="687" y="96"/>
                  </a:lnTo>
                  <a:lnTo>
                    <a:pt x="682" y="104"/>
                  </a:lnTo>
                  <a:lnTo>
                    <a:pt x="672" y="112"/>
                  </a:lnTo>
                  <a:lnTo>
                    <a:pt x="662" y="120"/>
                  </a:lnTo>
                  <a:lnTo>
                    <a:pt x="648" y="128"/>
                  </a:lnTo>
                  <a:lnTo>
                    <a:pt x="631" y="134"/>
                  </a:lnTo>
                  <a:lnTo>
                    <a:pt x="611" y="141"/>
                  </a:lnTo>
                  <a:lnTo>
                    <a:pt x="589" y="147"/>
                  </a:lnTo>
                  <a:lnTo>
                    <a:pt x="566" y="153"/>
                  </a:lnTo>
                  <a:lnTo>
                    <a:pt x="540" y="158"/>
                  </a:lnTo>
                  <a:lnTo>
                    <a:pt x="512" y="162"/>
                  </a:lnTo>
                  <a:lnTo>
                    <a:pt x="482" y="166"/>
                  </a:lnTo>
                  <a:lnTo>
                    <a:pt x="452" y="168"/>
                  </a:lnTo>
                  <a:lnTo>
                    <a:pt x="420" y="171"/>
                  </a:lnTo>
                  <a:lnTo>
                    <a:pt x="386" y="172"/>
                  </a:lnTo>
                  <a:lnTo>
                    <a:pt x="352" y="172"/>
                  </a:lnTo>
                  <a:lnTo>
                    <a:pt x="318" y="172"/>
                  </a:lnTo>
                  <a:lnTo>
                    <a:pt x="284" y="171"/>
                  </a:lnTo>
                  <a:lnTo>
                    <a:pt x="252" y="168"/>
                  </a:lnTo>
                  <a:lnTo>
                    <a:pt x="220" y="166"/>
                  </a:lnTo>
                  <a:lnTo>
                    <a:pt x="192" y="162"/>
                  </a:lnTo>
                  <a:lnTo>
                    <a:pt x="163" y="158"/>
                  </a:lnTo>
                  <a:lnTo>
                    <a:pt x="137" y="153"/>
                  </a:lnTo>
                  <a:lnTo>
                    <a:pt x="114" y="147"/>
                  </a:lnTo>
                  <a:lnTo>
                    <a:pt x="91" y="141"/>
                  </a:lnTo>
                  <a:lnTo>
                    <a:pt x="72" y="134"/>
                  </a:lnTo>
                  <a:lnTo>
                    <a:pt x="55" y="128"/>
                  </a:lnTo>
                  <a:lnTo>
                    <a:pt x="41" y="120"/>
                  </a:lnTo>
                  <a:lnTo>
                    <a:pt x="30" y="112"/>
                  </a:lnTo>
                  <a:lnTo>
                    <a:pt x="21" y="104"/>
                  </a:lnTo>
                  <a:lnTo>
                    <a:pt x="16" y="96"/>
                  </a:lnTo>
                  <a:lnTo>
                    <a:pt x="15" y="87"/>
                  </a:lnTo>
                  <a:lnTo>
                    <a:pt x="15" y="83"/>
                  </a:lnTo>
                  <a:lnTo>
                    <a:pt x="16" y="80"/>
                  </a:lnTo>
                  <a:lnTo>
                    <a:pt x="18" y="77"/>
                  </a:lnTo>
                  <a:lnTo>
                    <a:pt x="20" y="73"/>
                  </a:lnTo>
                  <a:lnTo>
                    <a:pt x="11" y="81"/>
                  </a:lnTo>
                  <a:lnTo>
                    <a:pt x="5" y="89"/>
                  </a:lnTo>
                  <a:lnTo>
                    <a:pt x="2" y="96"/>
                  </a:lnTo>
                  <a:lnTo>
                    <a:pt x="0" y="104"/>
                  </a:lnTo>
                  <a:lnTo>
                    <a:pt x="3" y="115"/>
                  </a:lnTo>
                  <a:lnTo>
                    <a:pt x="8" y="124"/>
                  </a:lnTo>
                  <a:lnTo>
                    <a:pt x="17" y="134"/>
                  </a:lnTo>
                  <a:lnTo>
                    <a:pt x="30" y="143"/>
                  </a:lnTo>
                  <a:lnTo>
                    <a:pt x="47" y="151"/>
                  </a:lnTo>
                  <a:lnTo>
                    <a:pt x="65" y="160"/>
                  </a:lnTo>
                  <a:lnTo>
                    <a:pt x="87" y="167"/>
                  </a:lnTo>
                  <a:lnTo>
                    <a:pt x="114" y="175"/>
                  </a:lnTo>
                  <a:lnTo>
                    <a:pt x="140" y="181"/>
                  </a:lnTo>
                  <a:lnTo>
                    <a:pt x="170" y="186"/>
                  </a:lnTo>
                  <a:lnTo>
                    <a:pt x="202" y="192"/>
                  </a:lnTo>
                  <a:lnTo>
                    <a:pt x="236" y="196"/>
                  </a:lnTo>
                  <a:lnTo>
                    <a:pt x="271" y="199"/>
                  </a:lnTo>
                  <a:lnTo>
                    <a:pt x="308" y="201"/>
                  </a:lnTo>
                  <a:lnTo>
                    <a:pt x="347" y="203"/>
                  </a:lnTo>
                  <a:lnTo>
                    <a:pt x="386" y="203"/>
                  </a:lnTo>
                  <a:lnTo>
                    <a:pt x="425" y="203"/>
                  </a:lnTo>
                  <a:lnTo>
                    <a:pt x="463" y="201"/>
                  </a:lnTo>
                  <a:lnTo>
                    <a:pt x="500" y="199"/>
                  </a:lnTo>
                  <a:lnTo>
                    <a:pt x="536" y="196"/>
                  </a:lnTo>
                  <a:lnTo>
                    <a:pt x="570" y="192"/>
                  </a:lnTo>
                  <a:lnTo>
                    <a:pt x="601" y="186"/>
                  </a:lnTo>
                  <a:lnTo>
                    <a:pt x="631" y="181"/>
                  </a:lnTo>
                  <a:lnTo>
                    <a:pt x="658" y="175"/>
                  </a:lnTo>
                  <a:lnTo>
                    <a:pt x="683" y="167"/>
                  </a:lnTo>
                  <a:lnTo>
                    <a:pt x="705" y="160"/>
                  </a:lnTo>
                  <a:lnTo>
                    <a:pt x="723" y="151"/>
                  </a:lnTo>
                  <a:lnTo>
                    <a:pt x="740" y="143"/>
                  </a:lnTo>
                  <a:lnTo>
                    <a:pt x="753" y="134"/>
                  </a:lnTo>
                  <a:lnTo>
                    <a:pt x="762" y="124"/>
                  </a:lnTo>
                  <a:lnTo>
                    <a:pt x="768" y="115"/>
                  </a:lnTo>
                  <a:lnTo>
                    <a:pt x="770" y="104"/>
                  </a:lnTo>
                  <a:lnTo>
                    <a:pt x="769" y="95"/>
                  </a:lnTo>
                  <a:lnTo>
                    <a:pt x="764" y="86"/>
                  </a:lnTo>
                  <a:lnTo>
                    <a:pt x="756" y="77"/>
                  </a:lnTo>
                  <a:lnTo>
                    <a:pt x="745" y="68"/>
                  </a:lnTo>
                  <a:lnTo>
                    <a:pt x="732" y="60"/>
                  </a:lnTo>
                  <a:lnTo>
                    <a:pt x="717" y="51"/>
                  </a:lnTo>
                  <a:lnTo>
                    <a:pt x="699" y="43"/>
                  </a:lnTo>
                  <a:lnTo>
                    <a:pt x="678" y="37"/>
                  </a:lnTo>
                  <a:lnTo>
                    <a:pt x="656" y="29"/>
                  </a:lnTo>
                  <a:lnTo>
                    <a:pt x="631" y="22"/>
                  </a:lnTo>
                  <a:lnTo>
                    <a:pt x="603" y="17"/>
                  </a:lnTo>
                  <a:lnTo>
                    <a:pt x="576" y="12"/>
                  </a:lnTo>
                  <a:lnTo>
                    <a:pt x="546" y="8"/>
                  </a:lnTo>
                  <a:lnTo>
                    <a:pt x="514" y="4"/>
                  </a:lnTo>
                  <a:lnTo>
                    <a:pt x="481" y="1"/>
                  </a:lnTo>
                  <a:lnTo>
                    <a:pt x="4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10">
              <a:extLst>
                <a:ext uri="{FF2B5EF4-FFF2-40B4-BE49-F238E27FC236}">
                  <a16:creationId xmlns:a16="http://schemas.microsoft.com/office/drawing/2014/main" id="{ED521A31-1162-2E43-9BAB-FDBBF59D6CE0}"/>
                </a:ext>
              </a:extLst>
            </p:cNvPr>
            <p:cNvSpPr>
              <a:spLocks/>
            </p:cNvSpPr>
            <p:nvPr/>
          </p:nvSpPr>
          <p:spPr bwMode="auto">
            <a:xfrm>
              <a:off x="2372" y="1599"/>
              <a:ext cx="765" cy="173"/>
            </a:xfrm>
            <a:custGeom>
              <a:avLst/>
              <a:gdLst>
                <a:gd name="T0" fmla="*/ 719 w 765"/>
                <a:gd name="T1" fmla="*/ 22 h 173"/>
                <a:gd name="T2" fmla="*/ 723 w 765"/>
                <a:gd name="T3" fmla="*/ 30 h 173"/>
                <a:gd name="T4" fmla="*/ 725 w 765"/>
                <a:gd name="T5" fmla="*/ 38 h 173"/>
                <a:gd name="T6" fmla="*/ 718 w 765"/>
                <a:gd name="T7" fmla="*/ 60 h 173"/>
                <a:gd name="T8" fmla="*/ 697 w 765"/>
                <a:gd name="T9" fmla="*/ 81 h 173"/>
                <a:gd name="T10" fmla="*/ 665 w 765"/>
                <a:gd name="T11" fmla="*/ 99 h 173"/>
                <a:gd name="T12" fmla="*/ 622 w 765"/>
                <a:gd name="T13" fmla="*/ 116 h 173"/>
                <a:gd name="T14" fmla="*/ 570 w 765"/>
                <a:gd name="T15" fmla="*/ 129 h 173"/>
                <a:gd name="T16" fmla="*/ 510 w 765"/>
                <a:gd name="T17" fmla="*/ 138 h 173"/>
                <a:gd name="T18" fmla="*/ 444 w 765"/>
                <a:gd name="T19" fmla="*/ 144 h 173"/>
                <a:gd name="T20" fmla="*/ 374 w 765"/>
                <a:gd name="T21" fmla="*/ 147 h 173"/>
                <a:gd name="T22" fmla="*/ 304 w 765"/>
                <a:gd name="T23" fmla="*/ 144 h 173"/>
                <a:gd name="T24" fmla="*/ 237 w 765"/>
                <a:gd name="T25" fmla="*/ 138 h 173"/>
                <a:gd name="T26" fmla="*/ 177 w 765"/>
                <a:gd name="T27" fmla="*/ 129 h 173"/>
                <a:gd name="T28" fmla="*/ 125 w 765"/>
                <a:gd name="T29" fmla="*/ 116 h 173"/>
                <a:gd name="T30" fmla="*/ 82 w 765"/>
                <a:gd name="T31" fmla="*/ 99 h 173"/>
                <a:gd name="T32" fmla="*/ 50 w 765"/>
                <a:gd name="T33" fmla="*/ 81 h 173"/>
                <a:gd name="T34" fmla="*/ 29 w 765"/>
                <a:gd name="T35" fmla="*/ 60 h 173"/>
                <a:gd name="T36" fmla="*/ 22 w 765"/>
                <a:gd name="T37" fmla="*/ 38 h 173"/>
                <a:gd name="T38" fmla="*/ 25 w 765"/>
                <a:gd name="T39" fmla="*/ 24 h 173"/>
                <a:gd name="T40" fmla="*/ 33 w 765"/>
                <a:gd name="T41" fmla="*/ 11 h 173"/>
                <a:gd name="T42" fmla="*/ 18 w 765"/>
                <a:gd name="T43" fmla="*/ 18 h 173"/>
                <a:gd name="T44" fmla="*/ 3 w 765"/>
                <a:gd name="T45" fmla="*/ 41 h 173"/>
                <a:gd name="T46" fmla="*/ 3 w 765"/>
                <a:gd name="T47" fmla="*/ 66 h 173"/>
                <a:gd name="T48" fmla="*/ 17 w 765"/>
                <a:gd name="T49" fmla="*/ 90 h 173"/>
                <a:gd name="T50" fmla="*/ 46 w 765"/>
                <a:gd name="T51" fmla="*/ 112 h 173"/>
                <a:gd name="T52" fmla="*/ 87 w 765"/>
                <a:gd name="T53" fmla="*/ 130 h 173"/>
                <a:gd name="T54" fmla="*/ 140 w 765"/>
                <a:gd name="T55" fmla="*/ 146 h 173"/>
                <a:gd name="T56" fmla="*/ 201 w 765"/>
                <a:gd name="T57" fmla="*/ 159 h 173"/>
                <a:gd name="T58" fmla="*/ 269 w 765"/>
                <a:gd name="T59" fmla="*/ 168 h 173"/>
                <a:gd name="T60" fmla="*/ 344 w 765"/>
                <a:gd name="T61" fmla="*/ 173 h 173"/>
                <a:gd name="T62" fmla="*/ 422 w 765"/>
                <a:gd name="T63" fmla="*/ 173 h 173"/>
                <a:gd name="T64" fmla="*/ 497 w 765"/>
                <a:gd name="T65" fmla="*/ 168 h 173"/>
                <a:gd name="T66" fmla="*/ 564 w 765"/>
                <a:gd name="T67" fmla="*/ 159 h 173"/>
                <a:gd name="T68" fmla="*/ 626 w 765"/>
                <a:gd name="T69" fmla="*/ 146 h 173"/>
                <a:gd name="T70" fmla="*/ 678 w 765"/>
                <a:gd name="T71" fmla="*/ 130 h 173"/>
                <a:gd name="T72" fmla="*/ 718 w 765"/>
                <a:gd name="T73" fmla="*/ 112 h 173"/>
                <a:gd name="T74" fmla="*/ 748 w 765"/>
                <a:gd name="T75" fmla="*/ 90 h 173"/>
                <a:gd name="T76" fmla="*/ 762 w 765"/>
                <a:gd name="T77" fmla="*/ 66 h 173"/>
                <a:gd name="T78" fmla="*/ 764 w 765"/>
                <a:gd name="T79" fmla="*/ 47 h 173"/>
                <a:gd name="T80" fmla="*/ 758 w 765"/>
                <a:gd name="T81" fmla="*/ 34 h 173"/>
                <a:gd name="T82" fmla="*/ 748 w 765"/>
                <a:gd name="T83" fmla="*/ 19 h 173"/>
                <a:gd name="T84" fmla="*/ 731 w 765"/>
                <a:gd name="T85" fmla="*/ 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5"/>
                <a:gd name="T130" fmla="*/ 0 h 173"/>
                <a:gd name="T131" fmla="*/ 765 w 765"/>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5" h="173">
                  <a:moveTo>
                    <a:pt x="722" y="0"/>
                  </a:moveTo>
                  <a:lnTo>
                    <a:pt x="719" y="22"/>
                  </a:lnTo>
                  <a:lnTo>
                    <a:pt x="721" y="26"/>
                  </a:lnTo>
                  <a:lnTo>
                    <a:pt x="723" y="30"/>
                  </a:lnTo>
                  <a:lnTo>
                    <a:pt x="725" y="34"/>
                  </a:lnTo>
                  <a:lnTo>
                    <a:pt x="725" y="38"/>
                  </a:lnTo>
                  <a:lnTo>
                    <a:pt x="723" y="49"/>
                  </a:lnTo>
                  <a:lnTo>
                    <a:pt x="718" y="60"/>
                  </a:lnTo>
                  <a:lnTo>
                    <a:pt x="709" y="70"/>
                  </a:lnTo>
                  <a:lnTo>
                    <a:pt x="697" y="81"/>
                  </a:lnTo>
                  <a:lnTo>
                    <a:pt x="682" y="90"/>
                  </a:lnTo>
                  <a:lnTo>
                    <a:pt x="665" y="99"/>
                  </a:lnTo>
                  <a:lnTo>
                    <a:pt x="644" y="108"/>
                  </a:lnTo>
                  <a:lnTo>
                    <a:pt x="622" y="116"/>
                  </a:lnTo>
                  <a:lnTo>
                    <a:pt x="597" y="122"/>
                  </a:lnTo>
                  <a:lnTo>
                    <a:pt x="570" y="129"/>
                  </a:lnTo>
                  <a:lnTo>
                    <a:pt x="541" y="134"/>
                  </a:lnTo>
                  <a:lnTo>
                    <a:pt x="510" y="138"/>
                  </a:lnTo>
                  <a:lnTo>
                    <a:pt x="478" y="142"/>
                  </a:lnTo>
                  <a:lnTo>
                    <a:pt x="444" y="144"/>
                  </a:lnTo>
                  <a:lnTo>
                    <a:pt x="409" y="147"/>
                  </a:lnTo>
                  <a:lnTo>
                    <a:pt x="374" y="147"/>
                  </a:lnTo>
                  <a:lnTo>
                    <a:pt x="338" y="147"/>
                  </a:lnTo>
                  <a:lnTo>
                    <a:pt x="304" y="144"/>
                  </a:lnTo>
                  <a:lnTo>
                    <a:pt x="270" y="142"/>
                  </a:lnTo>
                  <a:lnTo>
                    <a:pt x="237" y="138"/>
                  </a:lnTo>
                  <a:lnTo>
                    <a:pt x="206" y="134"/>
                  </a:lnTo>
                  <a:lnTo>
                    <a:pt x="177" y="129"/>
                  </a:lnTo>
                  <a:lnTo>
                    <a:pt x="150" y="122"/>
                  </a:lnTo>
                  <a:lnTo>
                    <a:pt x="125" y="116"/>
                  </a:lnTo>
                  <a:lnTo>
                    <a:pt x="103" y="108"/>
                  </a:lnTo>
                  <a:lnTo>
                    <a:pt x="82" y="99"/>
                  </a:lnTo>
                  <a:lnTo>
                    <a:pt x="65" y="90"/>
                  </a:lnTo>
                  <a:lnTo>
                    <a:pt x="50" y="81"/>
                  </a:lnTo>
                  <a:lnTo>
                    <a:pt x="38" y="70"/>
                  </a:lnTo>
                  <a:lnTo>
                    <a:pt x="29" y="60"/>
                  </a:lnTo>
                  <a:lnTo>
                    <a:pt x="24" y="49"/>
                  </a:lnTo>
                  <a:lnTo>
                    <a:pt x="22" y="38"/>
                  </a:lnTo>
                  <a:lnTo>
                    <a:pt x="24" y="31"/>
                  </a:lnTo>
                  <a:lnTo>
                    <a:pt x="25" y="24"/>
                  </a:lnTo>
                  <a:lnTo>
                    <a:pt x="29" y="18"/>
                  </a:lnTo>
                  <a:lnTo>
                    <a:pt x="33" y="11"/>
                  </a:lnTo>
                  <a:lnTo>
                    <a:pt x="33" y="6"/>
                  </a:lnTo>
                  <a:lnTo>
                    <a:pt x="18" y="18"/>
                  </a:lnTo>
                  <a:lnTo>
                    <a:pt x="9" y="30"/>
                  </a:lnTo>
                  <a:lnTo>
                    <a:pt x="3" y="41"/>
                  </a:lnTo>
                  <a:lnTo>
                    <a:pt x="0" y="54"/>
                  </a:lnTo>
                  <a:lnTo>
                    <a:pt x="3" y="66"/>
                  </a:lnTo>
                  <a:lnTo>
                    <a:pt x="8" y="79"/>
                  </a:lnTo>
                  <a:lnTo>
                    <a:pt x="17" y="90"/>
                  </a:lnTo>
                  <a:lnTo>
                    <a:pt x="30" y="101"/>
                  </a:lnTo>
                  <a:lnTo>
                    <a:pt x="46" y="112"/>
                  </a:lnTo>
                  <a:lnTo>
                    <a:pt x="65" y="121"/>
                  </a:lnTo>
                  <a:lnTo>
                    <a:pt x="87" y="130"/>
                  </a:lnTo>
                  <a:lnTo>
                    <a:pt x="112" y="139"/>
                  </a:lnTo>
                  <a:lnTo>
                    <a:pt x="140" y="146"/>
                  </a:lnTo>
                  <a:lnTo>
                    <a:pt x="168" y="154"/>
                  </a:lnTo>
                  <a:lnTo>
                    <a:pt x="201" y="159"/>
                  </a:lnTo>
                  <a:lnTo>
                    <a:pt x="233" y="164"/>
                  </a:lnTo>
                  <a:lnTo>
                    <a:pt x="269" y="168"/>
                  </a:lnTo>
                  <a:lnTo>
                    <a:pt x="306" y="171"/>
                  </a:lnTo>
                  <a:lnTo>
                    <a:pt x="344" y="173"/>
                  </a:lnTo>
                  <a:lnTo>
                    <a:pt x="383" y="173"/>
                  </a:lnTo>
                  <a:lnTo>
                    <a:pt x="422" y="173"/>
                  </a:lnTo>
                  <a:lnTo>
                    <a:pt x="460" y="171"/>
                  </a:lnTo>
                  <a:lnTo>
                    <a:pt x="497" y="168"/>
                  </a:lnTo>
                  <a:lnTo>
                    <a:pt x="532" y="164"/>
                  </a:lnTo>
                  <a:lnTo>
                    <a:pt x="564" y="159"/>
                  </a:lnTo>
                  <a:lnTo>
                    <a:pt x="596" y="154"/>
                  </a:lnTo>
                  <a:lnTo>
                    <a:pt x="626" y="146"/>
                  </a:lnTo>
                  <a:lnTo>
                    <a:pt x="653" y="139"/>
                  </a:lnTo>
                  <a:lnTo>
                    <a:pt x="678" y="130"/>
                  </a:lnTo>
                  <a:lnTo>
                    <a:pt x="700" y="121"/>
                  </a:lnTo>
                  <a:lnTo>
                    <a:pt x="718" y="112"/>
                  </a:lnTo>
                  <a:lnTo>
                    <a:pt x="735" y="101"/>
                  </a:lnTo>
                  <a:lnTo>
                    <a:pt x="748" y="90"/>
                  </a:lnTo>
                  <a:lnTo>
                    <a:pt x="757" y="79"/>
                  </a:lnTo>
                  <a:lnTo>
                    <a:pt x="762" y="66"/>
                  </a:lnTo>
                  <a:lnTo>
                    <a:pt x="765" y="54"/>
                  </a:lnTo>
                  <a:lnTo>
                    <a:pt x="764" y="47"/>
                  </a:lnTo>
                  <a:lnTo>
                    <a:pt x="762" y="40"/>
                  </a:lnTo>
                  <a:lnTo>
                    <a:pt x="758" y="34"/>
                  </a:lnTo>
                  <a:lnTo>
                    <a:pt x="753" y="26"/>
                  </a:lnTo>
                  <a:lnTo>
                    <a:pt x="748" y="19"/>
                  </a:lnTo>
                  <a:lnTo>
                    <a:pt x="740" y="13"/>
                  </a:lnTo>
                  <a:lnTo>
                    <a:pt x="731" y="6"/>
                  </a:lnTo>
                  <a:lnTo>
                    <a:pt x="7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1">
              <a:extLst>
                <a:ext uri="{FF2B5EF4-FFF2-40B4-BE49-F238E27FC236}">
                  <a16:creationId xmlns:a16="http://schemas.microsoft.com/office/drawing/2014/main" id="{0BFDDE4B-3E9D-60A5-8DA3-B29A5FB2C3AC}"/>
                </a:ext>
              </a:extLst>
            </p:cNvPr>
            <p:cNvSpPr>
              <a:spLocks/>
            </p:cNvSpPr>
            <p:nvPr/>
          </p:nvSpPr>
          <p:spPr bwMode="auto">
            <a:xfrm>
              <a:off x="2393" y="1442"/>
              <a:ext cx="20" cy="183"/>
            </a:xfrm>
            <a:custGeom>
              <a:avLst/>
              <a:gdLst>
                <a:gd name="T0" fmla="*/ 20 w 20"/>
                <a:gd name="T1" fmla="*/ 8 h 183"/>
                <a:gd name="T2" fmla="*/ 0 w 20"/>
                <a:gd name="T3" fmla="*/ 0 h 183"/>
                <a:gd name="T4" fmla="*/ 7 w 20"/>
                <a:gd name="T5" fmla="*/ 183 h 183"/>
                <a:gd name="T6" fmla="*/ 9 w 20"/>
                <a:gd name="T7" fmla="*/ 181 h 183"/>
                <a:gd name="T8" fmla="*/ 10 w 20"/>
                <a:gd name="T9" fmla="*/ 179 h 183"/>
                <a:gd name="T10" fmla="*/ 13 w 20"/>
                <a:gd name="T11" fmla="*/ 178 h 183"/>
                <a:gd name="T12" fmla="*/ 16 w 20"/>
                <a:gd name="T13" fmla="*/ 176 h 183"/>
                <a:gd name="T14" fmla="*/ 20 w 20"/>
                <a:gd name="T15" fmla="*/ 8 h 183"/>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83"/>
                <a:gd name="T26" fmla="*/ 20 w 20"/>
                <a:gd name="T27" fmla="*/ 183 h 1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83">
                  <a:moveTo>
                    <a:pt x="20" y="8"/>
                  </a:moveTo>
                  <a:lnTo>
                    <a:pt x="0" y="0"/>
                  </a:lnTo>
                  <a:lnTo>
                    <a:pt x="7" y="183"/>
                  </a:lnTo>
                  <a:lnTo>
                    <a:pt x="9" y="181"/>
                  </a:lnTo>
                  <a:lnTo>
                    <a:pt x="10" y="179"/>
                  </a:lnTo>
                  <a:lnTo>
                    <a:pt x="13" y="178"/>
                  </a:lnTo>
                  <a:lnTo>
                    <a:pt x="16" y="176"/>
                  </a:lnTo>
                  <a:lnTo>
                    <a:pt x="2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2">
              <a:extLst>
                <a:ext uri="{FF2B5EF4-FFF2-40B4-BE49-F238E27FC236}">
                  <a16:creationId xmlns:a16="http://schemas.microsoft.com/office/drawing/2014/main" id="{D3E858A5-6567-E85E-FBE9-2505AB1E03B9}"/>
                </a:ext>
              </a:extLst>
            </p:cNvPr>
            <p:cNvSpPr>
              <a:spLocks/>
            </p:cNvSpPr>
            <p:nvPr/>
          </p:nvSpPr>
          <p:spPr bwMode="auto">
            <a:xfrm>
              <a:off x="3091" y="1434"/>
              <a:ext cx="23" cy="203"/>
            </a:xfrm>
            <a:custGeom>
              <a:avLst/>
              <a:gdLst>
                <a:gd name="T0" fmla="*/ 23 w 23"/>
                <a:gd name="T1" fmla="*/ 0 h 203"/>
                <a:gd name="T2" fmla="*/ 3 w 23"/>
                <a:gd name="T3" fmla="*/ 7 h 203"/>
                <a:gd name="T4" fmla="*/ 0 w 23"/>
                <a:gd name="T5" fmla="*/ 196 h 203"/>
                <a:gd name="T6" fmla="*/ 3 w 23"/>
                <a:gd name="T7" fmla="*/ 197 h 203"/>
                <a:gd name="T8" fmla="*/ 6 w 23"/>
                <a:gd name="T9" fmla="*/ 199 h 203"/>
                <a:gd name="T10" fmla="*/ 7 w 23"/>
                <a:gd name="T11" fmla="*/ 201 h 203"/>
                <a:gd name="T12" fmla="*/ 9 w 23"/>
                <a:gd name="T13" fmla="*/ 203 h 203"/>
                <a:gd name="T14" fmla="*/ 23 w 23"/>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03"/>
                <a:gd name="T26" fmla="*/ 23 w 23"/>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03">
                  <a:moveTo>
                    <a:pt x="23" y="0"/>
                  </a:moveTo>
                  <a:lnTo>
                    <a:pt x="3" y="7"/>
                  </a:lnTo>
                  <a:lnTo>
                    <a:pt x="0" y="196"/>
                  </a:lnTo>
                  <a:lnTo>
                    <a:pt x="3" y="197"/>
                  </a:lnTo>
                  <a:lnTo>
                    <a:pt x="6" y="199"/>
                  </a:lnTo>
                  <a:lnTo>
                    <a:pt x="7" y="201"/>
                  </a:lnTo>
                  <a:lnTo>
                    <a:pt x="9" y="20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3">
              <a:extLst>
                <a:ext uri="{FF2B5EF4-FFF2-40B4-BE49-F238E27FC236}">
                  <a16:creationId xmlns:a16="http://schemas.microsoft.com/office/drawing/2014/main" id="{7BB14C2B-A82B-A649-41E1-CC142630DB01}"/>
                </a:ext>
              </a:extLst>
            </p:cNvPr>
            <p:cNvSpPr>
              <a:spLocks/>
            </p:cNvSpPr>
            <p:nvPr/>
          </p:nvSpPr>
          <p:spPr bwMode="auto">
            <a:xfrm>
              <a:off x="2372" y="2120"/>
              <a:ext cx="765" cy="221"/>
            </a:xfrm>
            <a:custGeom>
              <a:avLst/>
              <a:gdLst>
                <a:gd name="T0" fmla="*/ 719 w 765"/>
                <a:gd name="T1" fmla="*/ 29 h 221"/>
                <a:gd name="T2" fmla="*/ 723 w 765"/>
                <a:gd name="T3" fmla="*/ 38 h 221"/>
                <a:gd name="T4" fmla="*/ 725 w 765"/>
                <a:gd name="T5" fmla="*/ 48 h 221"/>
                <a:gd name="T6" fmla="*/ 718 w 765"/>
                <a:gd name="T7" fmla="*/ 76 h 221"/>
                <a:gd name="T8" fmla="*/ 697 w 765"/>
                <a:gd name="T9" fmla="*/ 102 h 221"/>
                <a:gd name="T10" fmla="*/ 665 w 765"/>
                <a:gd name="T11" fmla="*/ 125 h 221"/>
                <a:gd name="T12" fmla="*/ 622 w 765"/>
                <a:gd name="T13" fmla="*/ 146 h 221"/>
                <a:gd name="T14" fmla="*/ 570 w 765"/>
                <a:gd name="T15" fmla="*/ 163 h 221"/>
                <a:gd name="T16" fmla="*/ 510 w 765"/>
                <a:gd name="T17" fmla="*/ 176 h 221"/>
                <a:gd name="T18" fmla="*/ 444 w 765"/>
                <a:gd name="T19" fmla="*/ 184 h 221"/>
                <a:gd name="T20" fmla="*/ 374 w 765"/>
                <a:gd name="T21" fmla="*/ 187 h 221"/>
                <a:gd name="T22" fmla="*/ 304 w 765"/>
                <a:gd name="T23" fmla="*/ 184 h 221"/>
                <a:gd name="T24" fmla="*/ 237 w 765"/>
                <a:gd name="T25" fmla="*/ 176 h 221"/>
                <a:gd name="T26" fmla="*/ 177 w 765"/>
                <a:gd name="T27" fmla="*/ 163 h 221"/>
                <a:gd name="T28" fmla="*/ 125 w 765"/>
                <a:gd name="T29" fmla="*/ 146 h 221"/>
                <a:gd name="T30" fmla="*/ 82 w 765"/>
                <a:gd name="T31" fmla="*/ 125 h 221"/>
                <a:gd name="T32" fmla="*/ 50 w 765"/>
                <a:gd name="T33" fmla="*/ 102 h 221"/>
                <a:gd name="T34" fmla="*/ 29 w 765"/>
                <a:gd name="T35" fmla="*/ 76 h 221"/>
                <a:gd name="T36" fmla="*/ 22 w 765"/>
                <a:gd name="T37" fmla="*/ 48 h 221"/>
                <a:gd name="T38" fmla="*/ 25 w 765"/>
                <a:gd name="T39" fmla="*/ 31 h 221"/>
                <a:gd name="T40" fmla="*/ 33 w 765"/>
                <a:gd name="T41" fmla="*/ 16 h 221"/>
                <a:gd name="T42" fmla="*/ 18 w 765"/>
                <a:gd name="T43" fmla="*/ 24 h 221"/>
                <a:gd name="T44" fmla="*/ 3 w 765"/>
                <a:gd name="T45" fmla="*/ 54 h 221"/>
                <a:gd name="T46" fmla="*/ 3 w 765"/>
                <a:gd name="T47" fmla="*/ 85 h 221"/>
                <a:gd name="T48" fmla="*/ 17 w 765"/>
                <a:gd name="T49" fmla="*/ 114 h 221"/>
                <a:gd name="T50" fmla="*/ 46 w 765"/>
                <a:gd name="T51" fmla="*/ 141 h 221"/>
                <a:gd name="T52" fmla="*/ 87 w 765"/>
                <a:gd name="T53" fmla="*/ 166 h 221"/>
                <a:gd name="T54" fmla="*/ 140 w 765"/>
                <a:gd name="T55" fmla="*/ 185 h 221"/>
                <a:gd name="T56" fmla="*/ 201 w 765"/>
                <a:gd name="T57" fmla="*/ 202 h 221"/>
                <a:gd name="T58" fmla="*/ 269 w 765"/>
                <a:gd name="T59" fmla="*/ 214 h 221"/>
                <a:gd name="T60" fmla="*/ 344 w 765"/>
                <a:gd name="T61" fmla="*/ 219 h 221"/>
                <a:gd name="T62" fmla="*/ 422 w 765"/>
                <a:gd name="T63" fmla="*/ 219 h 221"/>
                <a:gd name="T64" fmla="*/ 497 w 765"/>
                <a:gd name="T65" fmla="*/ 214 h 221"/>
                <a:gd name="T66" fmla="*/ 564 w 765"/>
                <a:gd name="T67" fmla="*/ 202 h 221"/>
                <a:gd name="T68" fmla="*/ 626 w 765"/>
                <a:gd name="T69" fmla="*/ 185 h 221"/>
                <a:gd name="T70" fmla="*/ 678 w 765"/>
                <a:gd name="T71" fmla="*/ 166 h 221"/>
                <a:gd name="T72" fmla="*/ 718 w 765"/>
                <a:gd name="T73" fmla="*/ 141 h 221"/>
                <a:gd name="T74" fmla="*/ 748 w 765"/>
                <a:gd name="T75" fmla="*/ 114 h 221"/>
                <a:gd name="T76" fmla="*/ 762 w 765"/>
                <a:gd name="T77" fmla="*/ 85 h 221"/>
                <a:gd name="T78" fmla="*/ 764 w 765"/>
                <a:gd name="T79" fmla="*/ 60 h 221"/>
                <a:gd name="T80" fmla="*/ 758 w 765"/>
                <a:gd name="T81" fmla="*/ 42 h 221"/>
                <a:gd name="T82" fmla="*/ 748 w 765"/>
                <a:gd name="T83" fmla="*/ 25 h 221"/>
                <a:gd name="T84" fmla="*/ 731 w 765"/>
                <a:gd name="T85" fmla="*/ 8 h 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5"/>
                <a:gd name="T130" fmla="*/ 0 h 221"/>
                <a:gd name="T131" fmla="*/ 765 w 765"/>
                <a:gd name="T132" fmla="*/ 221 h 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5" h="221">
                  <a:moveTo>
                    <a:pt x="722" y="0"/>
                  </a:moveTo>
                  <a:lnTo>
                    <a:pt x="719" y="29"/>
                  </a:lnTo>
                  <a:lnTo>
                    <a:pt x="721" y="34"/>
                  </a:lnTo>
                  <a:lnTo>
                    <a:pt x="723" y="38"/>
                  </a:lnTo>
                  <a:lnTo>
                    <a:pt x="725" y="43"/>
                  </a:lnTo>
                  <a:lnTo>
                    <a:pt x="725" y="48"/>
                  </a:lnTo>
                  <a:lnTo>
                    <a:pt x="723" y="63"/>
                  </a:lnTo>
                  <a:lnTo>
                    <a:pt x="718" y="76"/>
                  </a:lnTo>
                  <a:lnTo>
                    <a:pt x="709" y="90"/>
                  </a:lnTo>
                  <a:lnTo>
                    <a:pt x="697" y="102"/>
                  </a:lnTo>
                  <a:lnTo>
                    <a:pt x="682" y="115"/>
                  </a:lnTo>
                  <a:lnTo>
                    <a:pt x="665" y="125"/>
                  </a:lnTo>
                  <a:lnTo>
                    <a:pt x="644" y="137"/>
                  </a:lnTo>
                  <a:lnTo>
                    <a:pt x="622" y="146"/>
                  </a:lnTo>
                  <a:lnTo>
                    <a:pt x="597" y="155"/>
                  </a:lnTo>
                  <a:lnTo>
                    <a:pt x="570" y="163"/>
                  </a:lnTo>
                  <a:lnTo>
                    <a:pt x="541" y="170"/>
                  </a:lnTo>
                  <a:lnTo>
                    <a:pt x="510" y="176"/>
                  </a:lnTo>
                  <a:lnTo>
                    <a:pt x="478" y="180"/>
                  </a:lnTo>
                  <a:lnTo>
                    <a:pt x="444" y="184"/>
                  </a:lnTo>
                  <a:lnTo>
                    <a:pt x="409" y="185"/>
                  </a:lnTo>
                  <a:lnTo>
                    <a:pt x="374" y="187"/>
                  </a:lnTo>
                  <a:lnTo>
                    <a:pt x="338" y="185"/>
                  </a:lnTo>
                  <a:lnTo>
                    <a:pt x="304" y="184"/>
                  </a:lnTo>
                  <a:lnTo>
                    <a:pt x="270" y="180"/>
                  </a:lnTo>
                  <a:lnTo>
                    <a:pt x="237" y="176"/>
                  </a:lnTo>
                  <a:lnTo>
                    <a:pt x="206" y="170"/>
                  </a:lnTo>
                  <a:lnTo>
                    <a:pt x="177" y="163"/>
                  </a:lnTo>
                  <a:lnTo>
                    <a:pt x="150" y="155"/>
                  </a:lnTo>
                  <a:lnTo>
                    <a:pt x="125" y="146"/>
                  </a:lnTo>
                  <a:lnTo>
                    <a:pt x="103" y="137"/>
                  </a:lnTo>
                  <a:lnTo>
                    <a:pt x="82" y="125"/>
                  </a:lnTo>
                  <a:lnTo>
                    <a:pt x="65" y="115"/>
                  </a:lnTo>
                  <a:lnTo>
                    <a:pt x="50" y="102"/>
                  </a:lnTo>
                  <a:lnTo>
                    <a:pt x="38" y="90"/>
                  </a:lnTo>
                  <a:lnTo>
                    <a:pt x="29" y="76"/>
                  </a:lnTo>
                  <a:lnTo>
                    <a:pt x="24" y="63"/>
                  </a:lnTo>
                  <a:lnTo>
                    <a:pt x="22" y="48"/>
                  </a:lnTo>
                  <a:lnTo>
                    <a:pt x="24" y="39"/>
                  </a:lnTo>
                  <a:lnTo>
                    <a:pt x="25" y="31"/>
                  </a:lnTo>
                  <a:lnTo>
                    <a:pt x="29" y="24"/>
                  </a:lnTo>
                  <a:lnTo>
                    <a:pt x="33" y="16"/>
                  </a:lnTo>
                  <a:lnTo>
                    <a:pt x="33" y="9"/>
                  </a:lnTo>
                  <a:lnTo>
                    <a:pt x="18" y="24"/>
                  </a:lnTo>
                  <a:lnTo>
                    <a:pt x="9" y="38"/>
                  </a:lnTo>
                  <a:lnTo>
                    <a:pt x="3" y="54"/>
                  </a:lnTo>
                  <a:lnTo>
                    <a:pt x="0" y="69"/>
                  </a:lnTo>
                  <a:lnTo>
                    <a:pt x="3" y="85"/>
                  </a:lnTo>
                  <a:lnTo>
                    <a:pt x="8" y="99"/>
                  </a:lnTo>
                  <a:lnTo>
                    <a:pt x="17" y="114"/>
                  </a:lnTo>
                  <a:lnTo>
                    <a:pt x="30" y="128"/>
                  </a:lnTo>
                  <a:lnTo>
                    <a:pt x="46" y="141"/>
                  </a:lnTo>
                  <a:lnTo>
                    <a:pt x="65" y="154"/>
                  </a:lnTo>
                  <a:lnTo>
                    <a:pt x="87" y="166"/>
                  </a:lnTo>
                  <a:lnTo>
                    <a:pt x="112" y="176"/>
                  </a:lnTo>
                  <a:lnTo>
                    <a:pt x="140" y="185"/>
                  </a:lnTo>
                  <a:lnTo>
                    <a:pt x="168" y="194"/>
                  </a:lnTo>
                  <a:lnTo>
                    <a:pt x="201" y="202"/>
                  </a:lnTo>
                  <a:lnTo>
                    <a:pt x="233" y="209"/>
                  </a:lnTo>
                  <a:lnTo>
                    <a:pt x="269" y="214"/>
                  </a:lnTo>
                  <a:lnTo>
                    <a:pt x="306" y="218"/>
                  </a:lnTo>
                  <a:lnTo>
                    <a:pt x="344" y="219"/>
                  </a:lnTo>
                  <a:lnTo>
                    <a:pt x="383" y="221"/>
                  </a:lnTo>
                  <a:lnTo>
                    <a:pt x="422" y="219"/>
                  </a:lnTo>
                  <a:lnTo>
                    <a:pt x="460" y="218"/>
                  </a:lnTo>
                  <a:lnTo>
                    <a:pt x="497" y="214"/>
                  </a:lnTo>
                  <a:lnTo>
                    <a:pt x="532" y="209"/>
                  </a:lnTo>
                  <a:lnTo>
                    <a:pt x="564" y="202"/>
                  </a:lnTo>
                  <a:lnTo>
                    <a:pt x="596" y="194"/>
                  </a:lnTo>
                  <a:lnTo>
                    <a:pt x="626" y="185"/>
                  </a:lnTo>
                  <a:lnTo>
                    <a:pt x="653" y="176"/>
                  </a:lnTo>
                  <a:lnTo>
                    <a:pt x="678" y="166"/>
                  </a:lnTo>
                  <a:lnTo>
                    <a:pt x="700" y="154"/>
                  </a:lnTo>
                  <a:lnTo>
                    <a:pt x="718" y="141"/>
                  </a:lnTo>
                  <a:lnTo>
                    <a:pt x="735" y="128"/>
                  </a:lnTo>
                  <a:lnTo>
                    <a:pt x="748" y="114"/>
                  </a:lnTo>
                  <a:lnTo>
                    <a:pt x="757" y="99"/>
                  </a:lnTo>
                  <a:lnTo>
                    <a:pt x="762" y="85"/>
                  </a:lnTo>
                  <a:lnTo>
                    <a:pt x="765" y="69"/>
                  </a:lnTo>
                  <a:lnTo>
                    <a:pt x="764" y="60"/>
                  </a:lnTo>
                  <a:lnTo>
                    <a:pt x="762" y="51"/>
                  </a:lnTo>
                  <a:lnTo>
                    <a:pt x="758" y="42"/>
                  </a:lnTo>
                  <a:lnTo>
                    <a:pt x="753" y="33"/>
                  </a:lnTo>
                  <a:lnTo>
                    <a:pt x="748" y="25"/>
                  </a:lnTo>
                  <a:lnTo>
                    <a:pt x="740" y="16"/>
                  </a:lnTo>
                  <a:lnTo>
                    <a:pt x="731" y="8"/>
                  </a:lnTo>
                  <a:lnTo>
                    <a:pt x="7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4">
              <a:extLst>
                <a:ext uri="{FF2B5EF4-FFF2-40B4-BE49-F238E27FC236}">
                  <a16:creationId xmlns:a16="http://schemas.microsoft.com/office/drawing/2014/main" id="{B2D42371-FD3B-1C76-013E-CA6EF82DEF53}"/>
                </a:ext>
              </a:extLst>
            </p:cNvPr>
            <p:cNvSpPr>
              <a:spLocks/>
            </p:cNvSpPr>
            <p:nvPr/>
          </p:nvSpPr>
          <p:spPr bwMode="auto">
            <a:xfrm>
              <a:off x="2396" y="1683"/>
              <a:ext cx="18" cy="463"/>
            </a:xfrm>
            <a:custGeom>
              <a:avLst/>
              <a:gdLst>
                <a:gd name="T0" fmla="*/ 18 w 18"/>
                <a:gd name="T1" fmla="*/ 15 h 463"/>
                <a:gd name="T2" fmla="*/ 0 w 18"/>
                <a:gd name="T3" fmla="*/ 0 h 463"/>
                <a:gd name="T4" fmla="*/ 2 w 18"/>
                <a:gd name="T5" fmla="*/ 463 h 463"/>
                <a:gd name="T6" fmla="*/ 5 w 18"/>
                <a:gd name="T7" fmla="*/ 461 h 463"/>
                <a:gd name="T8" fmla="*/ 6 w 18"/>
                <a:gd name="T9" fmla="*/ 457 h 463"/>
                <a:gd name="T10" fmla="*/ 9 w 18"/>
                <a:gd name="T11" fmla="*/ 454 h 463"/>
                <a:gd name="T12" fmla="*/ 11 w 18"/>
                <a:gd name="T13" fmla="*/ 452 h 463"/>
                <a:gd name="T14" fmla="*/ 18 w 18"/>
                <a:gd name="T15" fmla="*/ 15 h 463"/>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463"/>
                <a:gd name="T26" fmla="*/ 18 w 18"/>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463">
                  <a:moveTo>
                    <a:pt x="18" y="15"/>
                  </a:moveTo>
                  <a:lnTo>
                    <a:pt x="0" y="0"/>
                  </a:lnTo>
                  <a:lnTo>
                    <a:pt x="2" y="463"/>
                  </a:lnTo>
                  <a:lnTo>
                    <a:pt x="5" y="461"/>
                  </a:lnTo>
                  <a:lnTo>
                    <a:pt x="6" y="457"/>
                  </a:lnTo>
                  <a:lnTo>
                    <a:pt x="9" y="454"/>
                  </a:lnTo>
                  <a:lnTo>
                    <a:pt x="11" y="452"/>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5">
              <a:extLst>
                <a:ext uri="{FF2B5EF4-FFF2-40B4-BE49-F238E27FC236}">
                  <a16:creationId xmlns:a16="http://schemas.microsoft.com/office/drawing/2014/main" id="{440B281B-90EA-BA84-22A8-D9CE624A2066}"/>
                </a:ext>
              </a:extLst>
            </p:cNvPr>
            <p:cNvSpPr>
              <a:spLocks/>
            </p:cNvSpPr>
            <p:nvPr/>
          </p:nvSpPr>
          <p:spPr bwMode="auto">
            <a:xfrm>
              <a:off x="3084" y="1690"/>
              <a:ext cx="24" cy="463"/>
            </a:xfrm>
            <a:custGeom>
              <a:avLst/>
              <a:gdLst>
                <a:gd name="T0" fmla="*/ 24 w 24"/>
                <a:gd name="T1" fmla="*/ 0 h 463"/>
                <a:gd name="T2" fmla="*/ 6 w 24"/>
                <a:gd name="T3" fmla="*/ 13 h 463"/>
                <a:gd name="T4" fmla="*/ 1 w 24"/>
                <a:gd name="T5" fmla="*/ 399 h 463"/>
                <a:gd name="T6" fmla="*/ 0 w 24"/>
                <a:gd name="T7" fmla="*/ 454 h 463"/>
                <a:gd name="T8" fmla="*/ 2 w 24"/>
                <a:gd name="T9" fmla="*/ 456 h 463"/>
                <a:gd name="T10" fmla="*/ 5 w 24"/>
                <a:gd name="T11" fmla="*/ 458 h 463"/>
                <a:gd name="T12" fmla="*/ 7 w 24"/>
                <a:gd name="T13" fmla="*/ 460 h 463"/>
                <a:gd name="T14" fmla="*/ 10 w 24"/>
                <a:gd name="T15" fmla="*/ 463 h 463"/>
                <a:gd name="T16" fmla="*/ 24 w 24"/>
                <a:gd name="T17" fmla="*/ 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63"/>
                <a:gd name="T29" fmla="*/ 24 w 24"/>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63">
                  <a:moveTo>
                    <a:pt x="24" y="0"/>
                  </a:moveTo>
                  <a:lnTo>
                    <a:pt x="6" y="13"/>
                  </a:lnTo>
                  <a:lnTo>
                    <a:pt x="1" y="399"/>
                  </a:lnTo>
                  <a:lnTo>
                    <a:pt x="0" y="454"/>
                  </a:lnTo>
                  <a:lnTo>
                    <a:pt x="2" y="456"/>
                  </a:lnTo>
                  <a:lnTo>
                    <a:pt x="5" y="458"/>
                  </a:lnTo>
                  <a:lnTo>
                    <a:pt x="7" y="460"/>
                  </a:lnTo>
                  <a:lnTo>
                    <a:pt x="10" y="46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6">
              <a:extLst>
                <a:ext uri="{FF2B5EF4-FFF2-40B4-BE49-F238E27FC236}">
                  <a16:creationId xmlns:a16="http://schemas.microsoft.com/office/drawing/2014/main" id="{9BA0F416-0195-692B-2036-1EE8BDDCEE97}"/>
                </a:ext>
              </a:extLst>
            </p:cNvPr>
            <p:cNvSpPr>
              <a:spLocks/>
            </p:cNvSpPr>
            <p:nvPr/>
          </p:nvSpPr>
          <p:spPr bwMode="auto">
            <a:xfrm>
              <a:off x="2372" y="2393"/>
              <a:ext cx="765" cy="256"/>
            </a:xfrm>
            <a:custGeom>
              <a:avLst/>
              <a:gdLst>
                <a:gd name="T0" fmla="*/ 719 w 765"/>
                <a:gd name="T1" fmla="*/ 32 h 256"/>
                <a:gd name="T2" fmla="*/ 723 w 765"/>
                <a:gd name="T3" fmla="*/ 44 h 256"/>
                <a:gd name="T4" fmla="*/ 725 w 765"/>
                <a:gd name="T5" fmla="*/ 57 h 256"/>
                <a:gd name="T6" fmla="*/ 718 w 765"/>
                <a:gd name="T7" fmla="*/ 90 h 256"/>
                <a:gd name="T8" fmla="*/ 697 w 765"/>
                <a:gd name="T9" fmla="*/ 120 h 256"/>
                <a:gd name="T10" fmla="*/ 665 w 765"/>
                <a:gd name="T11" fmla="*/ 147 h 256"/>
                <a:gd name="T12" fmla="*/ 622 w 765"/>
                <a:gd name="T13" fmla="*/ 170 h 256"/>
                <a:gd name="T14" fmla="*/ 570 w 765"/>
                <a:gd name="T15" fmla="*/ 190 h 256"/>
                <a:gd name="T16" fmla="*/ 510 w 765"/>
                <a:gd name="T17" fmla="*/ 204 h 256"/>
                <a:gd name="T18" fmla="*/ 444 w 765"/>
                <a:gd name="T19" fmla="*/ 215 h 256"/>
                <a:gd name="T20" fmla="*/ 374 w 765"/>
                <a:gd name="T21" fmla="*/ 217 h 256"/>
                <a:gd name="T22" fmla="*/ 304 w 765"/>
                <a:gd name="T23" fmla="*/ 215 h 256"/>
                <a:gd name="T24" fmla="*/ 237 w 765"/>
                <a:gd name="T25" fmla="*/ 204 h 256"/>
                <a:gd name="T26" fmla="*/ 177 w 765"/>
                <a:gd name="T27" fmla="*/ 190 h 256"/>
                <a:gd name="T28" fmla="*/ 125 w 765"/>
                <a:gd name="T29" fmla="*/ 170 h 256"/>
                <a:gd name="T30" fmla="*/ 82 w 765"/>
                <a:gd name="T31" fmla="*/ 147 h 256"/>
                <a:gd name="T32" fmla="*/ 50 w 765"/>
                <a:gd name="T33" fmla="*/ 120 h 256"/>
                <a:gd name="T34" fmla="*/ 29 w 765"/>
                <a:gd name="T35" fmla="*/ 90 h 256"/>
                <a:gd name="T36" fmla="*/ 22 w 765"/>
                <a:gd name="T37" fmla="*/ 57 h 256"/>
                <a:gd name="T38" fmla="*/ 25 w 765"/>
                <a:gd name="T39" fmla="*/ 36 h 256"/>
                <a:gd name="T40" fmla="*/ 33 w 765"/>
                <a:gd name="T41" fmla="*/ 18 h 256"/>
                <a:gd name="T42" fmla="*/ 18 w 765"/>
                <a:gd name="T43" fmla="*/ 27 h 256"/>
                <a:gd name="T44" fmla="*/ 3 w 765"/>
                <a:gd name="T45" fmla="*/ 62 h 256"/>
                <a:gd name="T46" fmla="*/ 3 w 765"/>
                <a:gd name="T47" fmla="*/ 100 h 256"/>
                <a:gd name="T48" fmla="*/ 17 w 765"/>
                <a:gd name="T49" fmla="*/ 134 h 256"/>
                <a:gd name="T50" fmla="*/ 46 w 765"/>
                <a:gd name="T51" fmla="*/ 165 h 256"/>
                <a:gd name="T52" fmla="*/ 87 w 765"/>
                <a:gd name="T53" fmla="*/ 193 h 256"/>
                <a:gd name="T54" fmla="*/ 140 w 765"/>
                <a:gd name="T55" fmla="*/ 216 h 256"/>
                <a:gd name="T56" fmla="*/ 201 w 765"/>
                <a:gd name="T57" fmla="*/ 236 h 256"/>
                <a:gd name="T58" fmla="*/ 269 w 765"/>
                <a:gd name="T59" fmla="*/ 249 h 256"/>
                <a:gd name="T60" fmla="*/ 344 w 765"/>
                <a:gd name="T61" fmla="*/ 255 h 256"/>
                <a:gd name="T62" fmla="*/ 422 w 765"/>
                <a:gd name="T63" fmla="*/ 255 h 256"/>
                <a:gd name="T64" fmla="*/ 497 w 765"/>
                <a:gd name="T65" fmla="*/ 249 h 256"/>
                <a:gd name="T66" fmla="*/ 564 w 765"/>
                <a:gd name="T67" fmla="*/ 236 h 256"/>
                <a:gd name="T68" fmla="*/ 626 w 765"/>
                <a:gd name="T69" fmla="*/ 216 h 256"/>
                <a:gd name="T70" fmla="*/ 678 w 765"/>
                <a:gd name="T71" fmla="*/ 193 h 256"/>
                <a:gd name="T72" fmla="*/ 718 w 765"/>
                <a:gd name="T73" fmla="*/ 165 h 256"/>
                <a:gd name="T74" fmla="*/ 748 w 765"/>
                <a:gd name="T75" fmla="*/ 134 h 256"/>
                <a:gd name="T76" fmla="*/ 762 w 765"/>
                <a:gd name="T77" fmla="*/ 100 h 256"/>
                <a:gd name="T78" fmla="*/ 764 w 765"/>
                <a:gd name="T79" fmla="*/ 70 h 256"/>
                <a:gd name="T80" fmla="*/ 758 w 765"/>
                <a:gd name="T81" fmla="*/ 49 h 256"/>
                <a:gd name="T82" fmla="*/ 748 w 765"/>
                <a:gd name="T83" fmla="*/ 28 h 256"/>
                <a:gd name="T84" fmla="*/ 731 w 765"/>
                <a:gd name="T85" fmla="*/ 9 h 2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5"/>
                <a:gd name="T130" fmla="*/ 0 h 256"/>
                <a:gd name="T131" fmla="*/ 765 w 765"/>
                <a:gd name="T132" fmla="*/ 256 h 2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5" h="256">
                  <a:moveTo>
                    <a:pt x="722" y="0"/>
                  </a:moveTo>
                  <a:lnTo>
                    <a:pt x="719" y="32"/>
                  </a:lnTo>
                  <a:lnTo>
                    <a:pt x="721" y="39"/>
                  </a:lnTo>
                  <a:lnTo>
                    <a:pt x="723" y="44"/>
                  </a:lnTo>
                  <a:lnTo>
                    <a:pt x="725" y="51"/>
                  </a:lnTo>
                  <a:lnTo>
                    <a:pt x="725" y="57"/>
                  </a:lnTo>
                  <a:lnTo>
                    <a:pt x="723" y="74"/>
                  </a:lnTo>
                  <a:lnTo>
                    <a:pt x="718" y="90"/>
                  </a:lnTo>
                  <a:lnTo>
                    <a:pt x="709" y="105"/>
                  </a:lnTo>
                  <a:lnTo>
                    <a:pt x="697" y="120"/>
                  </a:lnTo>
                  <a:lnTo>
                    <a:pt x="682" y="134"/>
                  </a:lnTo>
                  <a:lnTo>
                    <a:pt x="665" y="147"/>
                  </a:lnTo>
                  <a:lnTo>
                    <a:pt x="644" y="159"/>
                  </a:lnTo>
                  <a:lnTo>
                    <a:pt x="622" y="170"/>
                  </a:lnTo>
                  <a:lnTo>
                    <a:pt x="597" y="181"/>
                  </a:lnTo>
                  <a:lnTo>
                    <a:pt x="570" y="190"/>
                  </a:lnTo>
                  <a:lnTo>
                    <a:pt x="541" y="198"/>
                  </a:lnTo>
                  <a:lnTo>
                    <a:pt x="510" y="204"/>
                  </a:lnTo>
                  <a:lnTo>
                    <a:pt x="478" y="210"/>
                  </a:lnTo>
                  <a:lnTo>
                    <a:pt x="444" y="215"/>
                  </a:lnTo>
                  <a:lnTo>
                    <a:pt x="409" y="216"/>
                  </a:lnTo>
                  <a:lnTo>
                    <a:pt x="374" y="217"/>
                  </a:lnTo>
                  <a:lnTo>
                    <a:pt x="338" y="216"/>
                  </a:lnTo>
                  <a:lnTo>
                    <a:pt x="304" y="215"/>
                  </a:lnTo>
                  <a:lnTo>
                    <a:pt x="270" y="210"/>
                  </a:lnTo>
                  <a:lnTo>
                    <a:pt x="237" y="204"/>
                  </a:lnTo>
                  <a:lnTo>
                    <a:pt x="206" y="198"/>
                  </a:lnTo>
                  <a:lnTo>
                    <a:pt x="177" y="190"/>
                  </a:lnTo>
                  <a:lnTo>
                    <a:pt x="150" y="181"/>
                  </a:lnTo>
                  <a:lnTo>
                    <a:pt x="125" y="170"/>
                  </a:lnTo>
                  <a:lnTo>
                    <a:pt x="103" y="159"/>
                  </a:lnTo>
                  <a:lnTo>
                    <a:pt x="82" y="147"/>
                  </a:lnTo>
                  <a:lnTo>
                    <a:pt x="65" y="134"/>
                  </a:lnTo>
                  <a:lnTo>
                    <a:pt x="50" y="120"/>
                  </a:lnTo>
                  <a:lnTo>
                    <a:pt x="38" y="105"/>
                  </a:lnTo>
                  <a:lnTo>
                    <a:pt x="29" y="90"/>
                  </a:lnTo>
                  <a:lnTo>
                    <a:pt x="24" y="74"/>
                  </a:lnTo>
                  <a:lnTo>
                    <a:pt x="22" y="57"/>
                  </a:lnTo>
                  <a:lnTo>
                    <a:pt x="24" y="47"/>
                  </a:lnTo>
                  <a:lnTo>
                    <a:pt x="25" y="36"/>
                  </a:lnTo>
                  <a:lnTo>
                    <a:pt x="29" y="27"/>
                  </a:lnTo>
                  <a:lnTo>
                    <a:pt x="33" y="18"/>
                  </a:lnTo>
                  <a:lnTo>
                    <a:pt x="33" y="10"/>
                  </a:lnTo>
                  <a:lnTo>
                    <a:pt x="18" y="27"/>
                  </a:lnTo>
                  <a:lnTo>
                    <a:pt x="9" y="44"/>
                  </a:lnTo>
                  <a:lnTo>
                    <a:pt x="3" y="62"/>
                  </a:lnTo>
                  <a:lnTo>
                    <a:pt x="0" y="82"/>
                  </a:lnTo>
                  <a:lnTo>
                    <a:pt x="3" y="100"/>
                  </a:lnTo>
                  <a:lnTo>
                    <a:pt x="8" y="117"/>
                  </a:lnTo>
                  <a:lnTo>
                    <a:pt x="17" y="134"/>
                  </a:lnTo>
                  <a:lnTo>
                    <a:pt x="30" y="150"/>
                  </a:lnTo>
                  <a:lnTo>
                    <a:pt x="46" y="165"/>
                  </a:lnTo>
                  <a:lnTo>
                    <a:pt x="65" y="180"/>
                  </a:lnTo>
                  <a:lnTo>
                    <a:pt x="87" y="193"/>
                  </a:lnTo>
                  <a:lnTo>
                    <a:pt x="112" y="206"/>
                  </a:lnTo>
                  <a:lnTo>
                    <a:pt x="140" y="216"/>
                  </a:lnTo>
                  <a:lnTo>
                    <a:pt x="168" y="227"/>
                  </a:lnTo>
                  <a:lnTo>
                    <a:pt x="201" y="236"/>
                  </a:lnTo>
                  <a:lnTo>
                    <a:pt x="233" y="242"/>
                  </a:lnTo>
                  <a:lnTo>
                    <a:pt x="269" y="249"/>
                  </a:lnTo>
                  <a:lnTo>
                    <a:pt x="306" y="253"/>
                  </a:lnTo>
                  <a:lnTo>
                    <a:pt x="344" y="255"/>
                  </a:lnTo>
                  <a:lnTo>
                    <a:pt x="383" y="256"/>
                  </a:lnTo>
                  <a:lnTo>
                    <a:pt x="422" y="255"/>
                  </a:lnTo>
                  <a:lnTo>
                    <a:pt x="460" y="253"/>
                  </a:lnTo>
                  <a:lnTo>
                    <a:pt x="497" y="249"/>
                  </a:lnTo>
                  <a:lnTo>
                    <a:pt x="532" y="242"/>
                  </a:lnTo>
                  <a:lnTo>
                    <a:pt x="564" y="236"/>
                  </a:lnTo>
                  <a:lnTo>
                    <a:pt x="596" y="227"/>
                  </a:lnTo>
                  <a:lnTo>
                    <a:pt x="626" y="216"/>
                  </a:lnTo>
                  <a:lnTo>
                    <a:pt x="653" y="206"/>
                  </a:lnTo>
                  <a:lnTo>
                    <a:pt x="678" y="193"/>
                  </a:lnTo>
                  <a:lnTo>
                    <a:pt x="700" y="180"/>
                  </a:lnTo>
                  <a:lnTo>
                    <a:pt x="718" y="165"/>
                  </a:lnTo>
                  <a:lnTo>
                    <a:pt x="735" y="150"/>
                  </a:lnTo>
                  <a:lnTo>
                    <a:pt x="748" y="134"/>
                  </a:lnTo>
                  <a:lnTo>
                    <a:pt x="757" y="117"/>
                  </a:lnTo>
                  <a:lnTo>
                    <a:pt x="762" y="100"/>
                  </a:lnTo>
                  <a:lnTo>
                    <a:pt x="765" y="82"/>
                  </a:lnTo>
                  <a:lnTo>
                    <a:pt x="764" y="70"/>
                  </a:lnTo>
                  <a:lnTo>
                    <a:pt x="762" y="60"/>
                  </a:lnTo>
                  <a:lnTo>
                    <a:pt x="758" y="49"/>
                  </a:lnTo>
                  <a:lnTo>
                    <a:pt x="753" y="39"/>
                  </a:lnTo>
                  <a:lnTo>
                    <a:pt x="748" y="28"/>
                  </a:lnTo>
                  <a:lnTo>
                    <a:pt x="740" y="19"/>
                  </a:lnTo>
                  <a:lnTo>
                    <a:pt x="731" y="9"/>
                  </a:lnTo>
                  <a:lnTo>
                    <a:pt x="7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7">
              <a:extLst>
                <a:ext uri="{FF2B5EF4-FFF2-40B4-BE49-F238E27FC236}">
                  <a16:creationId xmlns:a16="http://schemas.microsoft.com/office/drawing/2014/main" id="{2DA73539-7A95-1E6E-C3D2-1C3B64B6DF24}"/>
                </a:ext>
              </a:extLst>
            </p:cNvPr>
            <p:cNvSpPr>
              <a:spLocks/>
            </p:cNvSpPr>
            <p:nvPr/>
          </p:nvSpPr>
          <p:spPr bwMode="auto">
            <a:xfrm>
              <a:off x="2396" y="2206"/>
              <a:ext cx="18" cy="208"/>
            </a:xfrm>
            <a:custGeom>
              <a:avLst/>
              <a:gdLst>
                <a:gd name="T0" fmla="*/ 18 w 18"/>
                <a:gd name="T1" fmla="*/ 11 h 208"/>
                <a:gd name="T2" fmla="*/ 0 w 18"/>
                <a:gd name="T3" fmla="*/ 0 h 208"/>
                <a:gd name="T4" fmla="*/ 9 w 18"/>
                <a:gd name="T5" fmla="*/ 208 h 208"/>
                <a:gd name="T6" fmla="*/ 11 w 18"/>
                <a:gd name="T7" fmla="*/ 205 h 208"/>
                <a:gd name="T8" fmla="*/ 14 w 18"/>
                <a:gd name="T9" fmla="*/ 204 h 208"/>
                <a:gd name="T10" fmla="*/ 15 w 18"/>
                <a:gd name="T11" fmla="*/ 201 h 208"/>
                <a:gd name="T12" fmla="*/ 18 w 18"/>
                <a:gd name="T13" fmla="*/ 198 h 208"/>
                <a:gd name="T14" fmla="*/ 18 w 18"/>
                <a:gd name="T15" fmla="*/ 11 h 20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08"/>
                <a:gd name="T26" fmla="*/ 18 w 18"/>
                <a:gd name="T27" fmla="*/ 208 h 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08">
                  <a:moveTo>
                    <a:pt x="18" y="11"/>
                  </a:moveTo>
                  <a:lnTo>
                    <a:pt x="0" y="0"/>
                  </a:lnTo>
                  <a:lnTo>
                    <a:pt x="9" y="208"/>
                  </a:lnTo>
                  <a:lnTo>
                    <a:pt x="11" y="205"/>
                  </a:lnTo>
                  <a:lnTo>
                    <a:pt x="14" y="204"/>
                  </a:lnTo>
                  <a:lnTo>
                    <a:pt x="15" y="201"/>
                  </a:lnTo>
                  <a:lnTo>
                    <a:pt x="18" y="198"/>
                  </a:lnTo>
                  <a:lnTo>
                    <a:pt x="1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18">
              <a:extLst>
                <a:ext uri="{FF2B5EF4-FFF2-40B4-BE49-F238E27FC236}">
                  <a16:creationId xmlns:a16="http://schemas.microsoft.com/office/drawing/2014/main" id="{0F3CB570-6DF0-F96E-61AE-4AB08E38F524}"/>
                </a:ext>
              </a:extLst>
            </p:cNvPr>
            <p:cNvSpPr>
              <a:spLocks/>
            </p:cNvSpPr>
            <p:nvPr/>
          </p:nvSpPr>
          <p:spPr bwMode="auto">
            <a:xfrm>
              <a:off x="3081" y="2214"/>
              <a:ext cx="23" cy="207"/>
            </a:xfrm>
            <a:custGeom>
              <a:avLst/>
              <a:gdLst>
                <a:gd name="T0" fmla="*/ 23 w 23"/>
                <a:gd name="T1" fmla="*/ 0 h 207"/>
                <a:gd name="T2" fmla="*/ 4 w 23"/>
                <a:gd name="T3" fmla="*/ 10 h 207"/>
                <a:gd name="T4" fmla="*/ 0 w 23"/>
                <a:gd name="T5" fmla="*/ 200 h 207"/>
                <a:gd name="T6" fmla="*/ 3 w 23"/>
                <a:gd name="T7" fmla="*/ 201 h 207"/>
                <a:gd name="T8" fmla="*/ 5 w 23"/>
                <a:gd name="T9" fmla="*/ 203 h 207"/>
                <a:gd name="T10" fmla="*/ 8 w 23"/>
                <a:gd name="T11" fmla="*/ 205 h 207"/>
                <a:gd name="T12" fmla="*/ 10 w 23"/>
                <a:gd name="T13" fmla="*/ 207 h 207"/>
                <a:gd name="T14" fmla="*/ 23 w 23"/>
                <a:gd name="T15" fmla="*/ 0 h 207"/>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07"/>
                <a:gd name="T26" fmla="*/ 23 w 23"/>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07">
                  <a:moveTo>
                    <a:pt x="23" y="0"/>
                  </a:moveTo>
                  <a:lnTo>
                    <a:pt x="4" y="10"/>
                  </a:lnTo>
                  <a:lnTo>
                    <a:pt x="0" y="200"/>
                  </a:lnTo>
                  <a:lnTo>
                    <a:pt x="3" y="201"/>
                  </a:lnTo>
                  <a:lnTo>
                    <a:pt x="5" y="203"/>
                  </a:lnTo>
                  <a:lnTo>
                    <a:pt x="8" y="205"/>
                  </a:lnTo>
                  <a:lnTo>
                    <a:pt x="10" y="207"/>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19">
              <a:extLst>
                <a:ext uri="{FF2B5EF4-FFF2-40B4-BE49-F238E27FC236}">
                  <a16:creationId xmlns:a16="http://schemas.microsoft.com/office/drawing/2014/main" id="{B5D0CA1C-52E6-0EA7-B364-D7D463EB6102}"/>
                </a:ext>
              </a:extLst>
            </p:cNvPr>
            <p:cNvSpPr>
              <a:spLocks/>
            </p:cNvSpPr>
            <p:nvPr/>
          </p:nvSpPr>
          <p:spPr bwMode="auto">
            <a:xfrm>
              <a:off x="2449" y="1328"/>
              <a:ext cx="550" cy="97"/>
            </a:xfrm>
            <a:custGeom>
              <a:avLst/>
              <a:gdLst>
                <a:gd name="T0" fmla="*/ 25 w 550"/>
                <a:gd name="T1" fmla="*/ 70 h 97"/>
                <a:gd name="T2" fmla="*/ 37 w 550"/>
                <a:gd name="T3" fmla="*/ 57 h 97"/>
                <a:gd name="T4" fmla="*/ 57 w 550"/>
                <a:gd name="T5" fmla="*/ 46 h 97"/>
                <a:gd name="T6" fmla="*/ 89 w 550"/>
                <a:gd name="T7" fmla="*/ 36 h 97"/>
                <a:gd name="T8" fmla="*/ 126 w 550"/>
                <a:gd name="T9" fmla="*/ 27 h 97"/>
                <a:gd name="T10" fmla="*/ 172 w 550"/>
                <a:gd name="T11" fmla="*/ 20 h 97"/>
                <a:gd name="T12" fmla="*/ 223 w 550"/>
                <a:gd name="T13" fmla="*/ 15 h 97"/>
                <a:gd name="T14" fmla="*/ 279 w 550"/>
                <a:gd name="T15" fmla="*/ 13 h 97"/>
                <a:gd name="T16" fmla="*/ 327 w 550"/>
                <a:gd name="T17" fmla="*/ 13 h 97"/>
                <a:gd name="T18" fmla="*/ 365 w 550"/>
                <a:gd name="T19" fmla="*/ 14 h 97"/>
                <a:gd name="T20" fmla="*/ 400 w 550"/>
                <a:gd name="T21" fmla="*/ 17 h 97"/>
                <a:gd name="T22" fmla="*/ 434 w 550"/>
                <a:gd name="T23" fmla="*/ 19 h 97"/>
                <a:gd name="T24" fmla="*/ 464 w 550"/>
                <a:gd name="T25" fmla="*/ 23 h 97"/>
                <a:gd name="T26" fmla="*/ 493 w 550"/>
                <a:gd name="T27" fmla="*/ 28 h 97"/>
                <a:gd name="T28" fmla="*/ 519 w 550"/>
                <a:gd name="T29" fmla="*/ 35 h 97"/>
                <a:gd name="T30" fmla="*/ 541 w 550"/>
                <a:gd name="T31" fmla="*/ 40 h 97"/>
                <a:gd name="T32" fmla="*/ 542 w 550"/>
                <a:gd name="T33" fmla="*/ 39 h 97"/>
                <a:gd name="T34" fmla="*/ 523 w 550"/>
                <a:gd name="T35" fmla="*/ 31 h 97"/>
                <a:gd name="T36" fmla="*/ 496 w 550"/>
                <a:gd name="T37" fmla="*/ 23 h 97"/>
                <a:gd name="T38" fmla="*/ 466 w 550"/>
                <a:gd name="T39" fmla="*/ 15 h 97"/>
                <a:gd name="T40" fmla="*/ 431 w 550"/>
                <a:gd name="T41" fmla="*/ 10 h 97"/>
                <a:gd name="T42" fmla="*/ 392 w 550"/>
                <a:gd name="T43" fmla="*/ 5 h 97"/>
                <a:gd name="T44" fmla="*/ 351 w 550"/>
                <a:gd name="T45" fmla="*/ 2 h 97"/>
                <a:gd name="T46" fmla="*/ 306 w 550"/>
                <a:gd name="T47" fmla="*/ 0 h 97"/>
                <a:gd name="T48" fmla="*/ 254 w 550"/>
                <a:gd name="T49" fmla="*/ 0 h 97"/>
                <a:gd name="T50" fmla="*/ 199 w 550"/>
                <a:gd name="T51" fmla="*/ 2 h 97"/>
                <a:gd name="T52" fmla="*/ 149 w 550"/>
                <a:gd name="T53" fmla="*/ 7 h 97"/>
                <a:gd name="T54" fmla="*/ 103 w 550"/>
                <a:gd name="T55" fmla="*/ 15 h 97"/>
                <a:gd name="T56" fmla="*/ 65 w 550"/>
                <a:gd name="T57" fmla="*/ 23 h 97"/>
                <a:gd name="T58" fmla="*/ 34 w 550"/>
                <a:gd name="T59" fmla="*/ 33 h 97"/>
                <a:gd name="T60" fmla="*/ 13 w 550"/>
                <a:gd name="T61" fmla="*/ 45 h 97"/>
                <a:gd name="T62" fmla="*/ 1 w 550"/>
                <a:gd name="T63" fmla="*/ 58 h 97"/>
                <a:gd name="T64" fmla="*/ 1 w 550"/>
                <a:gd name="T65" fmla="*/ 69 h 97"/>
                <a:gd name="T66" fmla="*/ 5 w 550"/>
                <a:gd name="T67" fmla="*/ 78 h 97"/>
                <a:gd name="T68" fmla="*/ 16 w 550"/>
                <a:gd name="T69" fmla="*/ 86 h 97"/>
                <a:gd name="T70" fmla="*/ 30 w 550"/>
                <a:gd name="T71" fmla="*/ 93 h 97"/>
                <a:gd name="T72" fmla="*/ 33 w 550"/>
                <a:gd name="T73" fmla="*/ 92 h 97"/>
                <a:gd name="T74" fmla="*/ 25 w 550"/>
                <a:gd name="T75" fmla="*/ 82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97"/>
                <a:gd name="T116" fmla="*/ 550 w 550"/>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97">
                  <a:moveTo>
                    <a:pt x="24" y="76"/>
                  </a:moveTo>
                  <a:lnTo>
                    <a:pt x="25" y="70"/>
                  </a:lnTo>
                  <a:lnTo>
                    <a:pt x="29" y="63"/>
                  </a:lnTo>
                  <a:lnTo>
                    <a:pt x="37" y="57"/>
                  </a:lnTo>
                  <a:lnTo>
                    <a:pt x="46" y="52"/>
                  </a:lnTo>
                  <a:lnTo>
                    <a:pt x="57" y="46"/>
                  </a:lnTo>
                  <a:lnTo>
                    <a:pt x="72" y="41"/>
                  </a:lnTo>
                  <a:lnTo>
                    <a:pt x="89" y="36"/>
                  </a:lnTo>
                  <a:lnTo>
                    <a:pt x="107" y="31"/>
                  </a:lnTo>
                  <a:lnTo>
                    <a:pt x="126" y="27"/>
                  </a:lnTo>
                  <a:lnTo>
                    <a:pt x="149" y="23"/>
                  </a:lnTo>
                  <a:lnTo>
                    <a:pt x="172" y="20"/>
                  </a:lnTo>
                  <a:lnTo>
                    <a:pt x="197" y="18"/>
                  </a:lnTo>
                  <a:lnTo>
                    <a:pt x="223" y="15"/>
                  </a:lnTo>
                  <a:lnTo>
                    <a:pt x="250" y="14"/>
                  </a:lnTo>
                  <a:lnTo>
                    <a:pt x="279" y="13"/>
                  </a:lnTo>
                  <a:lnTo>
                    <a:pt x="308" y="13"/>
                  </a:lnTo>
                  <a:lnTo>
                    <a:pt x="327" y="13"/>
                  </a:lnTo>
                  <a:lnTo>
                    <a:pt x="345" y="13"/>
                  </a:lnTo>
                  <a:lnTo>
                    <a:pt x="365" y="14"/>
                  </a:lnTo>
                  <a:lnTo>
                    <a:pt x="382" y="15"/>
                  </a:lnTo>
                  <a:lnTo>
                    <a:pt x="400" y="17"/>
                  </a:lnTo>
                  <a:lnTo>
                    <a:pt x="417" y="18"/>
                  </a:lnTo>
                  <a:lnTo>
                    <a:pt x="434" y="19"/>
                  </a:lnTo>
                  <a:lnTo>
                    <a:pt x="450" y="22"/>
                  </a:lnTo>
                  <a:lnTo>
                    <a:pt x="464" y="23"/>
                  </a:lnTo>
                  <a:lnTo>
                    <a:pt x="480" y="26"/>
                  </a:lnTo>
                  <a:lnTo>
                    <a:pt x="493" y="28"/>
                  </a:lnTo>
                  <a:lnTo>
                    <a:pt x="506" y="31"/>
                  </a:lnTo>
                  <a:lnTo>
                    <a:pt x="519" y="35"/>
                  </a:lnTo>
                  <a:lnTo>
                    <a:pt x="529" y="37"/>
                  </a:lnTo>
                  <a:lnTo>
                    <a:pt x="541" y="40"/>
                  </a:lnTo>
                  <a:lnTo>
                    <a:pt x="550" y="44"/>
                  </a:lnTo>
                  <a:lnTo>
                    <a:pt x="542" y="39"/>
                  </a:lnTo>
                  <a:lnTo>
                    <a:pt x="533" y="35"/>
                  </a:lnTo>
                  <a:lnTo>
                    <a:pt x="523" y="31"/>
                  </a:lnTo>
                  <a:lnTo>
                    <a:pt x="509" y="27"/>
                  </a:lnTo>
                  <a:lnTo>
                    <a:pt x="496" y="23"/>
                  </a:lnTo>
                  <a:lnTo>
                    <a:pt x="482" y="19"/>
                  </a:lnTo>
                  <a:lnTo>
                    <a:pt x="466" y="15"/>
                  </a:lnTo>
                  <a:lnTo>
                    <a:pt x="450" y="13"/>
                  </a:lnTo>
                  <a:lnTo>
                    <a:pt x="431" y="10"/>
                  </a:lnTo>
                  <a:lnTo>
                    <a:pt x="412" y="7"/>
                  </a:lnTo>
                  <a:lnTo>
                    <a:pt x="392" y="5"/>
                  </a:lnTo>
                  <a:lnTo>
                    <a:pt x="371" y="3"/>
                  </a:lnTo>
                  <a:lnTo>
                    <a:pt x="351" y="2"/>
                  </a:lnTo>
                  <a:lnTo>
                    <a:pt x="328" y="1"/>
                  </a:lnTo>
                  <a:lnTo>
                    <a:pt x="306" y="0"/>
                  </a:lnTo>
                  <a:lnTo>
                    <a:pt x="283" y="0"/>
                  </a:lnTo>
                  <a:lnTo>
                    <a:pt x="254" y="0"/>
                  </a:lnTo>
                  <a:lnTo>
                    <a:pt x="227" y="1"/>
                  </a:lnTo>
                  <a:lnTo>
                    <a:pt x="199" y="2"/>
                  </a:lnTo>
                  <a:lnTo>
                    <a:pt x="173" y="5"/>
                  </a:lnTo>
                  <a:lnTo>
                    <a:pt x="149" y="7"/>
                  </a:lnTo>
                  <a:lnTo>
                    <a:pt x="125" y="11"/>
                  </a:lnTo>
                  <a:lnTo>
                    <a:pt x="103" y="15"/>
                  </a:lnTo>
                  <a:lnTo>
                    <a:pt x="83" y="19"/>
                  </a:lnTo>
                  <a:lnTo>
                    <a:pt x="65" y="23"/>
                  </a:lnTo>
                  <a:lnTo>
                    <a:pt x="48" y="28"/>
                  </a:lnTo>
                  <a:lnTo>
                    <a:pt x="34" y="33"/>
                  </a:lnTo>
                  <a:lnTo>
                    <a:pt x="22" y="40"/>
                  </a:lnTo>
                  <a:lnTo>
                    <a:pt x="13" y="45"/>
                  </a:lnTo>
                  <a:lnTo>
                    <a:pt x="5" y="52"/>
                  </a:lnTo>
                  <a:lnTo>
                    <a:pt x="1" y="58"/>
                  </a:lnTo>
                  <a:lnTo>
                    <a:pt x="0" y="65"/>
                  </a:lnTo>
                  <a:lnTo>
                    <a:pt x="1" y="69"/>
                  </a:lnTo>
                  <a:lnTo>
                    <a:pt x="3" y="74"/>
                  </a:lnTo>
                  <a:lnTo>
                    <a:pt x="5" y="78"/>
                  </a:lnTo>
                  <a:lnTo>
                    <a:pt x="10" y="82"/>
                  </a:lnTo>
                  <a:lnTo>
                    <a:pt x="16" y="86"/>
                  </a:lnTo>
                  <a:lnTo>
                    <a:pt x="22" y="90"/>
                  </a:lnTo>
                  <a:lnTo>
                    <a:pt x="30" y="93"/>
                  </a:lnTo>
                  <a:lnTo>
                    <a:pt x="39" y="97"/>
                  </a:lnTo>
                  <a:lnTo>
                    <a:pt x="33" y="92"/>
                  </a:lnTo>
                  <a:lnTo>
                    <a:pt x="27" y="87"/>
                  </a:lnTo>
                  <a:lnTo>
                    <a:pt x="25" y="82"/>
                  </a:lnTo>
                  <a:lnTo>
                    <a:pt x="2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7" name="Rectangle 20">
              <a:extLst>
                <a:ext uri="{FF2B5EF4-FFF2-40B4-BE49-F238E27FC236}">
                  <a16:creationId xmlns:a16="http://schemas.microsoft.com/office/drawing/2014/main" id="{092075D7-76DB-50D2-F883-3BB45A398FD4}"/>
                </a:ext>
              </a:extLst>
            </p:cNvPr>
            <p:cNvSpPr>
              <a:spLocks noChangeArrowheads="1"/>
            </p:cNvSpPr>
            <p:nvPr/>
          </p:nvSpPr>
          <p:spPr bwMode="auto">
            <a:xfrm>
              <a:off x="3043" y="1464"/>
              <a:ext cx="17" cy="13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668" name="Rectangle 21">
              <a:extLst>
                <a:ext uri="{FF2B5EF4-FFF2-40B4-BE49-F238E27FC236}">
                  <a16:creationId xmlns:a16="http://schemas.microsoft.com/office/drawing/2014/main" id="{B0F5624E-1365-13F9-8363-038040C40323}"/>
                </a:ext>
              </a:extLst>
            </p:cNvPr>
            <p:cNvSpPr>
              <a:spLocks noChangeArrowheads="1"/>
            </p:cNvSpPr>
            <p:nvPr/>
          </p:nvSpPr>
          <p:spPr bwMode="auto">
            <a:xfrm>
              <a:off x="3001" y="1466"/>
              <a:ext cx="19" cy="1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669" name="Freeform 22">
              <a:extLst>
                <a:ext uri="{FF2B5EF4-FFF2-40B4-BE49-F238E27FC236}">
                  <a16:creationId xmlns:a16="http://schemas.microsoft.com/office/drawing/2014/main" id="{6356FCBD-9A0E-9025-6C60-D0168A59F612}"/>
                </a:ext>
              </a:extLst>
            </p:cNvPr>
            <p:cNvSpPr>
              <a:spLocks/>
            </p:cNvSpPr>
            <p:nvPr/>
          </p:nvSpPr>
          <p:spPr bwMode="auto">
            <a:xfrm>
              <a:off x="1833" y="1721"/>
              <a:ext cx="854" cy="1389"/>
            </a:xfrm>
            <a:custGeom>
              <a:avLst/>
              <a:gdLst>
                <a:gd name="T0" fmla="*/ 815 w 854"/>
                <a:gd name="T1" fmla="*/ 1151 h 1389"/>
                <a:gd name="T2" fmla="*/ 823 w 854"/>
                <a:gd name="T3" fmla="*/ 919 h 1389"/>
                <a:gd name="T4" fmla="*/ 854 w 854"/>
                <a:gd name="T5" fmla="*/ 878 h 1389"/>
                <a:gd name="T6" fmla="*/ 825 w 854"/>
                <a:gd name="T7" fmla="*/ 818 h 1389"/>
                <a:gd name="T8" fmla="*/ 847 w 854"/>
                <a:gd name="T9" fmla="*/ 0 h 1389"/>
                <a:gd name="T10" fmla="*/ 640 w 854"/>
                <a:gd name="T11" fmla="*/ 84 h 1389"/>
                <a:gd name="T12" fmla="*/ 466 w 854"/>
                <a:gd name="T13" fmla="*/ 108 h 1389"/>
                <a:gd name="T14" fmla="*/ 245 w 854"/>
                <a:gd name="T15" fmla="*/ 86 h 1389"/>
                <a:gd name="T16" fmla="*/ 40 w 854"/>
                <a:gd name="T17" fmla="*/ 37 h 1389"/>
                <a:gd name="T18" fmla="*/ 23 w 854"/>
                <a:gd name="T19" fmla="*/ 8 h 1389"/>
                <a:gd name="T20" fmla="*/ 31 w 854"/>
                <a:gd name="T21" fmla="*/ 814 h 1389"/>
                <a:gd name="T22" fmla="*/ 6 w 854"/>
                <a:gd name="T23" fmla="*/ 895 h 1389"/>
                <a:gd name="T24" fmla="*/ 32 w 854"/>
                <a:gd name="T25" fmla="*/ 917 h 1389"/>
                <a:gd name="T26" fmla="*/ 35 w 854"/>
                <a:gd name="T27" fmla="*/ 1151 h 1389"/>
                <a:gd name="T28" fmla="*/ 21 w 854"/>
                <a:gd name="T29" fmla="*/ 1167 h 1389"/>
                <a:gd name="T30" fmla="*/ 9 w 854"/>
                <a:gd name="T31" fmla="*/ 1184 h 1389"/>
                <a:gd name="T32" fmla="*/ 2 w 854"/>
                <a:gd name="T33" fmla="*/ 1201 h 1389"/>
                <a:gd name="T34" fmla="*/ 0 w 854"/>
                <a:gd name="T35" fmla="*/ 1219 h 1389"/>
                <a:gd name="T36" fmla="*/ 2 w 854"/>
                <a:gd name="T37" fmla="*/ 1236 h 1389"/>
                <a:gd name="T38" fmla="*/ 9 w 854"/>
                <a:gd name="T39" fmla="*/ 1253 h 1389"/>
                <a:gd name="T40" fmla="*/ 19 w 854"/>
                <a:gd name="T41" fmla="*/ 1270 h 1389"/>
                <a:gd name="T42" fmla="*/ 34 w 854"/>
                <a:gd name="T43" fmla="*/ 1286 h 1389"/>
                <a:gd name="T44" fmla="*/ 51 w 854"/>
                <a:gd name="T45" fmla="*/ 1300 h 1389"/>
                <a:gd name="T46" fmla="*/ 73 w 854"/>
                <a:gd name="T47" fmla="*/ 1314 h 1389"/>
                <a:gd name="T48" fmla="*/ 98 w 854"/>
                <a:gd name="T49" fmla="*/ 1327 h 1389"/>
                <a:gd name="T50" fmla="*/ 125 w 854"/>
                <a:gd name="T51" fmla="*/ 1339 h 1389"/>
                <a:gd name="T52" fmla="*/ 155 w 854"/>
                <a:gd name="T53" fmla="*/ 1350 h 1389"/>
                <a:gd name="T54" fmla="*/ 187 w 854"/>
                <a:gd name="T55" fmla="*/ 1360 h 1389"/>
                <a:gd name="T56" fmla="*/ 223 w 854"/>
                <a:gd name="T57" fmla="*/ 1368 h 1389"/>
                <a:gd name="T58" fmla="*/ 260 w 854"/>
                <a:gd name="T59" fmla="*/ 1376 h 1389"/>
                <a:gd name="T60" fmla="*/ 299 w 854"/>
                <a:gd name="T61" fmla="*/ 1381 h 1389"/>
                <a:gd name="T62" fmla="*/ 340 w 854"/>
                <a:gd name="T63" fmla="*/ 1385 h 1389"/>
                <a:gd name="T64" fmla="*/ 382 w 854"/>
                <a:gd name="T65" fmla="*/ 1387 h 1389"/>
                <a:gd name="T66" fmla="*/ 426 w 854"/>
                <a:gd name="T67" fmla="*/ 1389 h 1389"/>
                <a:gd name="T68" fmla="*/ 469 w 854"/>
                <a:gd name="T69" fmla="*/ 1387 h 1389"/>
                <a:gd name="T70" fmla="*/ 512 w 854"/>
                <a:gd name="T71" fmla="*/ 1385 h 1389"/>
                <a:gd name="T72" fmla="*/ 552 w 854"/>
                <a:gd name="T73" fmla="*/ 1381 h 1389"/>
                <a:gd name="T74" fmla="*/ 591 w 854"/>
                <a:gd name="T75" fmla="*/ 1376 h 1389"/>
                <a:gd name="T76" fmla="*/ 628 w 854"/>
                <a:gd name="T77" fmla="*/ 1368 h 1389"/>
                <a:gd name="T78" fmla="*/ 663 w 854"/>
                <a:gd name="T79" fmla="*/ 1360 h 1389"/>
                <a:gd name="T80" fmla="*/ 696 w 854"/>
                <a:gd name="T81" fmla="*/ 1350 h 1389"/>
                <a:gd name="T82" fmla="*/ 727 w 854"/>
                <a:gd name="T83" fmla="*/ 1339 h 1389"/>
                <a:gd name="T84" fmla="*/ 754 w 854"/>
                <a:gd name="T85" fmla="*/ 1327 h 1389"/>
                <a:gd name="T86" fmla="*/ 778 w 854"/>
                <a:gd name="T87" fmla="*/ 1314 h 1389"/>
                <a:gd name="T88" fmla="*/ 800 w 854"/>
                <a:gd name="T89" fmla="*/ 1300 h 1389"/>
                <a:gd name="T90" fmla="*/ 817 w 854"/>
                <a:gd name="T91" fmla="*/ 1286 h 1389"/>
                <a:gd name="T92" fmla="*/ 831 w 854"/>
                <a:gd name="T93" fmla="*/ 1270 h 1389"/>
                <a:gd name="T94" fmla="*/ 841 w 854"/>
                <a:gd name="T95" fmla="*/ 1253 h 1389"/>
                <a:gd name="T96" fmla="*/ 848 w 854"/>
                <a:gd name="T97" fmla="*/ 1236 h 1389"/>
                <a:gd name="T98" fmla="*/ 851 w 854"/>
                <a:gd name="T99" fmla="*/ 1219 h 1389"/>
                <a:gd name="T100" fmla="*/ 848 w 854"/>
                <a:gd name="T101" fmla="*/ 1201 h 1389"/>
                <a:gd name="T102" fmla="*/ 841 w 854"/>
                <a:gd name="T103" fmla="*/ 1184 h 1389"/>
                <a:gd name="T104" fmla="*/ 830 w 854"/>
                <a:gd name="T105" fmla="*/ 1167 h 1389"/>
                <a:gd name="T106" fmla="*/ 815 w 854"/>
                <a:gd name="T107" fmla="*/ 1151 h 1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4"/>
                <a:gd name="T163" fmla="*/ 0 h 1389"/>
                <a:gd name="T164" fmla="*/ 854 w 854"/>
                <a:gd name="T165" fmla="*/ 1389 h 1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4" h="1389">
                  <a:moveTo>
                    <a:pt x="815" y="1151"/>
                  </a:moveTo>
                  <a:lnTo>
                    <a:pt x="823" y="919"/>
                  </a:lnTo>
                  <a:lnTo>
                    <a:pt x="854" y="878"/>
                  </a:lnTo>
                  <a:lnTo>
                    <a:pt x="825" y="818"/>
                  </a:lnTo>
                  <a:lnTo>
                    <a:pt x="847" y="0"/>
                  </a:lnTo>
                  <a:lnTo>
                    <a:pt x="640" y="84"/>
                  </a:lnTo>
                  <a:lnTo>
                    <a:pt x="466" y="108"/>
                  </a:lnTo>
                  <a:lnTo>
                    <a:pt x="245" y="86"/>
                  </a:lnTo>
                  <a:lnTo>
                    <a:pt x="40" y="37"/>
                  </a:lnTo>
                  <a:lnTo>
                    <a:pt x="23" y="8"/>
                  </a:lnTo>
                  <a:lnTo>
                    <a:pt x="31" y="814"/>
                  </a:lnTo>
                  <a:lnTo>
                    <a:pt x="6" y="895"/>
                  </a:lnTo>
                  <a:lnTo>
                    <a:pt x="32" y="917"/>
                  </a:lnTo>
                  <a:lnTo>
                    <a:pt x="35" y="1151"/>
                  </a:lnTo>
                  <a:lnTo>
                    <a:pt x="21" y="1167"/>
                  </a:lnTo>
                  <a:lnTo>
                    <a:pt x="9" y="1184"/>
                  </a:lnTo>
                  <a:lnTo>
                    <a:pt x="2" y="1201"/>
                  </a:lnTo>
                  <a:lnTo>
                    <a:pt x="0" y="1219"/>
                  </a:lnTo>
                  <a:lnTo>
                    <a:pt x="2" y="1236"/>
                  </a:lnTo>
                  <a:lnTo>
                    <a:pt x="9" y="1253"/>
                  </a:lnTo>
                  <a:lnTo>
                    <a:pt x="19" y="1270"/>
                  </a:lnTo>
                  <a:lnTo>
                    <a:pt x="34" y="1286"/>
                  </a:lnTo>
                  <a:lnTo>
                    <a:pt x="51" y="1300"/>
                  </a:lnTo>
                  <a:lnTo>
                    <a:pt x="73" y="1314"/>
                  </a:lnTo>
                  <a:lnTo>
                    <a:pt x="98" y="1327"/>
                  </a:lnTo>
                  <a:lnTo>
                    <a:pt x="125" y="1339"/>
                  </a:lnTo>
                  <a:lnTo>
                    <a:pt x="155" y="1350"/>
                  </a:lnTo>
                  <a:lnTo>
                    <a:pt x="187" y="1360"/>
                  </a:lnTo>
                  <a:lnTo>
                    <a:pt x="223" y="1368"/>
                  </a:lnTo>
                  <a:lnTo>
                    <a:pt x="260" y="1376"/>
                  </a:lnTo>
                  <a:lnTo>
                    <a:pt x="299" y="1381"/>
                  </a:lnTo>
                  <a:lnTo>
                    <a:pt x="340" y="1385"/>
                  </a:lnTo>
                  <a:lnTo>
                    <a:pt x="382" y="1387"/>
                  </a:lnTo>
                  <a:lnTo>
                    <a:pt x="426" y="1389"/>
                  </a:lnTo>
                  <a:lnTo>
                    <a:pt x="469" y="1387"/>
                  </a:lnTo>
                  <a:lnTo>
                    <a:pt x="512" y="1385"/>
                  </a:lnTo>
                  <a:lnTo>
                    <a:pt x="552" y="1381"/>
                  </a:lnTo>
                  <a:lnTo>
                    <a:pt x="591" y="1376"/>
                  </a:lnTo>
                  <a:lnTo>
                    <a:pt x="628" y="1368"/>
                  </a:lnTo>
                  <a:lnTo>
                    <a:pt x="663" y="1360"/>
                  </a:lnTo>
                  <a:lnTo>
                    <a:pt x="696" y="1350"/>
                  </a:lnTo>
                  <a:lnTo>
                    <a:pt x="727" y="1339"/>
                  </a:lnTo>
                  <a:lnTo>
                    <a:pt x="754" y="1327"/>
                  </a:lnTo>
                  <a:lnTo>
                    <a:pt x="778" y="1314"/>
                  </a:lnTo>
                  <a:lnTo>
                    <a:pt x="800" y="1300"/>
                  </a:lnTo>
                  <a:lnTo>
                    <a:pt x="817" y="1286"/>
                  </a:lnTo>
                  <a:lnTo>
                    <a:pt x="831" y="1270"/>
                  </a:lnTo>
                  <a:lnTo>
                    <a:pt x="841" y="1253"/>
                  </a:lnTo>
                  <a:lnTo>
                    <a:pt x="848" y="1236"/>
                  </a:lnTo>
                  <a:lnTo>
                    <a:pt x="851" y="1219"/>
                  </a:lnTo>
                  <a:lnTo>
                    <a:pt x="848" y="1201"/>
                  </a:lnTo>
                  <a:lnTo>
                    <a:pt x="841" y="1184"/>
                  </a:lnTo>
                  <a:lnTo>
                    <a:pt x="830" y="1167"/>
                  </a:lnTo>
                  <a:lnTo>
                    <a:pt x="815" y="11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0" name="Freeform 23">
              <a:extLst>
                <a:ext uri="{FF2B5EF4-FFF2-40B4-BE49-F238E27FC236}">
                  <a16:creationId xmlns:a16="http://schemas.microsoft.com/office/drawing/2014/main" id="{F48B8BC8-93EC-3C2D-6D5F-FCD7AAB31441}"/>
                </a:ext>
              </a:extLst>
            </p:cNvPr>
            <p:cNvSpPr>
              <a:spLocks/>
            </p:cNvSpPr>
            <p:nvPr/>
          </p:nvSpPr>
          <p:spPr bwMode="auto">
            <a:xfrm>
              <a:off x="1850" y="1608"/>
              <a:ext cx="818" cy="203"/>
            </a:xfrm>
            <a:custGeom>
              <a:avLst/>
              <a:gdLst>
                <a:gd name="T0" fmla="*/ 451 w 818"/>
                <a:gd name="T1" fmla="*/ 203 h 203"/>
                <a:gd name="T2" fmla="*/ 530 w 818"/>
                <a:gd name="T3" fmla="*/ 198 h 203"/>
                <a:gd name="T4" fmla="*/ 603 w 818"/>
                <a:gd name="T5" fmla="*/ 191 h 203"/>
                <a:gd name="T6" fmla="*/ 669 w 818"/>
                <a:gd name="T7" fmla="*/ 180 h 203"/>
                <a:gd name="T8" fmla="*/ 724 w 818"/>
                <a:gd name="T9" fmla="*/ 167 h 203"/>
                <a:gd name="T10" fmla="*/ 768 w 818"/>
                <a:gd name="T11" fmla="*/ 150 h 203"/>
                <a:gd name="T12" fmla="*/ 800 w 818"/>
                <a:gd name="T13" fmla="*/ 132 h 203"/>
                <a:gd name="T14" fmla="*/ 815 w 818"/>
                <a:gd name="T15" fmla="*/ 112 h 203"/>
                <a:gd name="T16" fmla="*/ 815 w 818"/>
                <a:gd name="T17" fmla="*/ 91 h 203"/>
                <a:gd name="T18" fmla="*/ 800 w 818"/>
                <a:gd name="T19" fmla="*/ 72 h 203"/>
                <a:gd name="T20" fmla="*/ 768 w 818"/>
                <a:gd name="T21" fmla="*/ 53 h 203"/>
                <a:gd name="T22" fmla="*/ 724 w 818"/>
                <a:gd name="T23" fmla="*/ 36 h 203"/>
                <a:gd name="T24" fmla="*/ 669 w 818"/>
                <a:gd name="T25" fmla="*/ 23 h 203"/>
                <a:gd name="T26" fmla="*/ 603 w 818"/>
                <a:gd name="T27" fmla="*/ 12 h 203"/>
                <a:gd name="T28" fmla="*/ 530 w 818"/>
                <a:gd name="T29" fmla="*/ 5 h 203"/>
                <a:gd name="T30" fmla="*/ 451 w 818"/>
                <a:gd name="T31" fmla="*/ 0 h 203"/>
                <a:gd name="T32" fmla="*/ 367 w 818"/>
                <a:gd name="T33" fmla="*/ 0 h 203"/>
                <a:gd name="T34" fmla="*/ 286 w 818"/>
                <a:gd name="T35" fmla="*/ 5 h 203"/>
                <a:gd name="T36" fmla="*/ 213 w 818"/>
                <a:gd name="T37" fmla="*/ 12 h 203"/>
                <a:gd name="T38" fmla="*/ 148 w 818"/>
                <a:gd name="T39" fmla="*/ 23 h 203"/>
                <a:gd name="T40" fmla="*/ 94 w 818"/>
                <a:gd name="T41" fmla="*/ 36 h 203"/>
                <a:gd name="T42" fmla="*/ 49 w 818"/>
                <a:gd name="T43" fmla="*/ 53 h 203"/>
                <a:gd name="T44" fmla="*/ 18 w 818"/>
                <a:gd name="T45" fmla="*/ 72 h 203"/>
                <a:gd name="T46" fmla="*/ 2 w 818"/>
                <a:gd name="T47" fmla="*/ 91 h 203"/>
                <a:gd name="T48" fmla="*/ 2 w 818"/>
                <a:gd name="T49" fmla="*/ 112 h 203"/>
                <a:gd name="T50" fmla="*/ 18 w 818"/>
                <a:gd name="T51" fmla="*/ 132 h 203"/>
                <a:gd name="T52" fmla="*/ 49 w 818"/>
                <a:gd name="T53" fmla="*/ 150 h 203"/>
                <a:gd name="T54" fmla="*/ 94 w 818"/>
                <a:gd name="T55" fmla="*/ 167 h 203"/>
                <a:gd name="T56" fmla="*/ 148 w 818"/>
                <a:gd name="T57" fmla="*/ 180 h 203"/>
                <a:gd name="T58" fmla="*/ 213 w 818"/>
                <a:gd name="T59" fmla="*/ 191 h 203"/>
                <a:gd name="T60" fmla="*/ 286 w 818"/>
                <a:gd name="T61" fmla="*/ 198 h 203"/>
                <a:gd name="T62" fmla="*/ 367 w 818"/>
                <a:gd name="T63" fmla="*/ 203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18"/>
                <a:gd name="T97" fmla="*/ 0 h 203"/>
                <a:gd name="T98" fmla="*/ 818 w 818"/>
                <a:gd name="T99" fmla="*/ 203 h 2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18" h="203">
                  <a:moveTo>
                    <a:pt x="409" y="203"/>
                  </a:moveTo>
                  <a:lnTo>
                    <a:pt x="451" y="203"/>
                  </a:lnTo>
                  <a:lnTo>
                    <a:pt x="491" y="201"/>
                  </a:lnTo>
                  <a:lnTo>
                    <a:pt x="530" y="198"/>
                  </a:lnTo>
                  <a:lnTo>
                    <a:pt x="568" y="195"/>
                  </a:lnTo>
                  <a:lnTo>
                    <a:pt x="603" y="191"/>
                  </a:lnTo>
                  <a:lnTo>
                    <a:pt x="637" y="186"/>
                  </a:lnTo>
                  <a:lnTo>
                    <a:pt x="669" y="180"/>
                  </a:lnTo>
                  <a:lnTo>
                    <a:pt x="698" y="173"/>
                  </a:lnTo>
                  <a:lnTo>
                    <a:pt x="724" y="167"/>
                  </a:lnTo>
                  <a:lnTo>
                    <a:pt x="748" y="159"/>
                  </a:lnTo>
                  <a:lnTo>
                    <a:pt x="768" y="150"/>
                  </a:lnTo>
                  <a:lnTo>
                    <a:pt x="785" y="141"/>
                  </a:lnTo>
                  <a:lnTo>
                    <a:pt x="800" y="132"/>
                  </a:lnTo>
                  <a:lnTo>
                    <a:pt x="810" y="122"/>
                  </a:lnTo>
                  <a:lnTo>
                    <a:pt x="815" y="112"/>
                  </a:lnTo>
                  <a:lnTo>
                    <a:pt x="818" y="102"/>
                  </a:lnTo>
                  <a:lnTo>
                    <a:pt x="815" y="91"/>
                  </a:lnTo>
                  <a:lnTo>
                    <a:pt x="810" y="81"/>
                  </a:lnTo>
                  <a:lnTo>
                    <a:pt x="800" y="72"/>
                  </a:lnTo>
                  <a:lnTo>
                    <a:pt x="785" y="62"/>
                  </a:lnTo>
                  <a:lnTo>
                    <a:pt x="768" y="53"/>
                  </a:lnTo>
                  <a:lnTo>
                    <a:pt x="748" y="44"/>
                  </a:lnTo>
                  <a:lnTo>
                    <a:pt x="724" y="36"/>
                  </a:lnTo>
                  <a:lnTo>
                    <a:pt x="698" y="30"/>
                  </a:lnTo>
                  <a:lnTo>
                    <a:pt x="669" y="23"/>
                  </a:lnTo>
                  <a:lnTo>
                    <a:pt x="637" y="17"/>
                  </a:lnTo>
                  <a:lnTo>
                    <a:pt x="603" y="12"/>
                  </a:lnTo>
                  <a:lnTo>
                    <a:pt x="568" y="8"/>
                  </a:lnTo>
                  <a:lnTo>
                    <a:pt x="530" y="5"/>
                  </a:lnTo>
                  <a:lnTo>
                    <a:pt x="491" y="2"/>
                  </a:lnTo>
                  <a:lnTo>
                    <a:pt x="451" y="0"/>
                  </a:lnTo>
                  <a:lnTo>
                    <a:pt x="409" y="0"/>
                  </a:lnTo>
                  <a:lnTo>
                    <a:pt x="367" y="0"/>
                  </a:lnTo>
                  <a:lnTo>
                    <a:pt x="327" y="2"/>
                  </a:lnTo>
                  <a:lnTo>
                    <a:pt x="286" y="5"/>
                  </a:lnTo>
                  <a:lnTo>
                    <a:pt x="250" y="8"/>
                  </a:lnTo>
                  <a:lnTo>
                    <a:pt x="213" y="12"/>
                  </a:lnTo>
                  <a:lnTo>
                    <a:pt x="180" y="17"/>
                  </a:lnTo>
                  <a:lnTo>
                    <a:pt x="148" y="23"/>
                  </a:lnTo>
                  <a:lnTo>
                    <a:pt x="120" y="30"/>
                  </a:lnTo>
                  <a:lnTo>
                    <a:pt x="94" y="36"/>
                  </a:lnTo>
                  <a:lnTo>
                    <a:pt x="69" y="44"/>
                  </a:lnTo>
                  <a:lnTo>
                    <a:pt x="49" y="53"/>
                  </a:lnTo>
                  <a:lnTo>
                    <a:pt x="32" y="62"/>
                  </a:lnTo>
                  <a:lnTo>
                    <a:pt x="18" y="72"/>
                  </a:lnTo>
                  <a:lnTo>
                    <a:pt x="8" y="81"/>
                  </a:lnTo>
                  <a:lnTo>
                    <a:pt x="2" y="91"/>
                  </a:lnTo>
                  <a:lnTo>
                    <a:pt x="0" y="102"/>
                  </a:lnTo>
                  <a:lnTo>
                    <a:pt x="2" y="112"/>
                  </a:lnTo>
                  <a:lnTo>
                    <a:pt x="8" y="122"/>
                  </a:lnTo>
                  <a:lnTo>
                    <a:pt x="18" y="132"/>
                  </a:lnTo>
                  <a:lnTo>
                    <a:pt x="32" y="141"/>
                  </a:lnTo>
                  <a:lnTo>
                    <a:pt x="49" y="150"/>
                  </a:lnTo>
                  <a:lnTo>
                    <a:pt x="69" y="159"/>
                  </a:lnTo>
                  <a:lnTo>
                    <a:pt x="94" y="167"/>
                  </a:lnTo>
                  <a:lnTo>
                    <a:pt x="120" y="173"/>
                  </a:lnTo>
                  <a:lnTo>
                    <a:pt x="148" y="180"/>
                  </a:lnTo>
                  <a:lnTo>
                    <a:pt x="180" y="186"/>
                  </a:lnTo>
                  <a:lnTo>
                    <a:pt x="213" y="191"/>
                  </a:lnTo>
                  <a:lnTo>
                    <a:pt x="250" y="195"/>
                  </a:lnTo>
                  <a:lnTo>
                    <a:pt x="286" y="198"/>
                  </a:lnTo>
                  <a:lnTo>
                    <a:pt x="327" y="201"/>
                  </a:lnTo>
                  <a:lnTo>
                    <a:pt x="367" y="203"/>
                  </a:lnTo>
                  <a:lnTo>
                    <a:pt x="409" y="203"/>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1" name="Freeform 24">
              <a:extLst>
                <a:ext uri="{FF2B5EF4-FFF2-40B4-BE49-F238E27FC236}">
                  <a16:creationId xmlns:a16="http://schemas.microsoft.com/office/drawing/2014/main" id="{0C902366-A6E5-3C46-7883-FAE93CB2BC8B}"/>
                </a:ext>
              </a:extLst>
            </p:cNvPr>
            <p:cNvSpPr>
              <a:spLocks/>
            </p:cNvSpPr>
            <p:nvPr/>
          </p:nvSpPr>
          <p:spPr bwMode="auto">
            <a:xfrm>
              <a:off x="1830" y="1607"/>
              <a:ext cx="889" cy="234"/>
            </a:xfrm>
            <a:custGeom>
              <a:avLst/>
              <a:gdLst>
                <a:gd name="T0" fmla="*/ 545 w 889"/>
                <a:gd name="T1" fmla="*/ 2 h 234"/>
                <a:gd name="T2" fmla="*/ 602 w 889"/>
                <a:gd name="T3" fmla="*/ 10 h 234"/>
                <a:gd name="T4" fmla="*/ 653 w 889"/>
                <a:gd name="T5" fmla="*/ 19 h 234"/>
                <a:gd name="T6" fmla="*/ 697 w 889"/>
                <a:gd name="T7" fmla="*/ 31 h 234"/>
                <a:gd name="T8" fmla="*/ 734 w 889"/>
                <a:gd name="T9" fmla="*/ 45 h 234"/>
                <a:gd name="T10" fmla="*/ 764 w 889"/>
                <a:gd name="T11" fmla="*/ 60 h 234"/>
                <a:gd name="T12" fmla="*/ 783 w 889"/>
                <a:gd name="T13" fmla="*/ 76 h 234"/>
                <a:gd name="T14" fmla="*/ 794 w 889"/>
                <a:gd name="T15" fmla="*/ 92 h 234"/>
                <a:gd name="T16" fmla="*/ 792 w 889"/>
                <a:gd name="T17" fmla="*/ 112 h 234"/>
                <a:gd name="T18" fmla="*/ 778 w 889"/>
                <a:gd name="T19" fmla="*/ 130 h 234"/>
                <a:gd name="T20" fmla="*/ 748 w 889"/>
                <a:gd name="T21" fmla="*/ 147 h 234"/>
                <a:gd name="T22" fmla="*/ 706 w 889"/>
                <a:gd name="T23" fmla="*/ 163 h 234"/>
                <a:gd name="T24" fmla="*/ 653 w 889"/>
                <a:gd name="T25" fmla="*/ 176 h 234"/>
                <a:gd name="T26" fmla="*/ 590 w 889"/>
                <a:gd name="T27" fmla="*/ 186 h 234"/>
                <a:gd name="T28" fmla="*/ 521 w 889"/>
                <a:gd name="T29" fmla="*/ 194 h 234"/>
                <a:gd name="T30" fmla="*/ 446 w 889"/>
                <a:gd name="T31" fmla="*/ 198 h 234"/>
                <a:gd name="T32" fmla="*/ 365 w 889"/>
                <a:gd name="T33" fmla="*/ 198 h 234"/>
                <a:gd name="T34" fmla="*/ 289 w 889"/>
                <a:gd name="T35" fmla="*/ 194 h 234"/>
                <a:gd name="T36" fmla="*/ 220 w 889"/>
                <a:gd name="T37" fmla="*/ 186 h 234"/>
                <a:gd name="T38" fmla="*/ 158 w 889"/>
                <a:gd name="T39" fmla="*/ 176 h 234"/>
                <a:gd name="T40" fmla="*/ 106 w 889"/>
                <a:gd name="T41" fmla="*/ 163 h 234"/>
                <a:gd name="T42" fmla="*/ 64 w 889"/>
                <a:gd name="T43" fmla="*/ 147 h 234"/>
                <a:gd name="T44" fmla="*/ 34 w 889"/>
                <a:gd name="T45" fmla="*/ 130 h 234"/>
                <a:gd name="T46" fmla="*/ 20 w 889"/>
                <a:gd name="T47" fmla="*/ 112 h 234"/>
                <a:gd name="T48" fmla="*/ 17 w 889"/>
                <a:gd name="T49" fmla="*/ 96 h 234"/>
                <a:gd name="T50" fmla="*/ 21 w 889"/>
                <a:gd name="T51" fmla="*/ 88 h 234"/>
                <a:gd name="T52" fmla="*/ 13 w 889"/>
                <a:gd name="T53" fmla="*/ 92 h 234"/>
                <a:gd name="T54" fmla="*/ 2 w 889"/>
                <a:gd name="T55" fmla="*/ 110 h 234"/>
                <a:gd name="T56" fmla="*/ 3 w 889"/>
                <a:gd name="T57" fmla="*/ 131 h 234"/>
                <a:gd name="T58" fmla="*/ 20 w 889"/>
                <a:gd name="T59" fmla="*/ 153 h 234"/>
                <a:gd name="T60" fmla="*/ 54 w 889"/>
                <a:gd name="T61" fmla="*/ 174 h 234"/>
                <a:gd name="T62" fmla="*/ 102 w 889"/>
                <a:gd name="T63" fmla="*/ 192 h 234"/>
                <a:gd name="T64" fmla="*/ 162 w 889"/>
                <a:gd name="T65" fmla="*/ 208 h 234"/>
                <a:gd name="T66" fmla="*/ 232 w 889"/>
                <a:gd name="T67" fmla="*/ 220 h 234"/>
                <a:gd name="T68" fmla="*/ 312 w 889"/>
                <a:gd name="T69" fmla="*/ 229 h 234"/>
                <a:gd name="T70" fmla="*/ 399 w 889"/>
                <a:gd name="T71" fmla="*/ 234 h 234"/>
                <a:gd name="T72" fmla="*/ 490 w 889"/>
                <a:gd name="T73" fmla="*/ 234 h 234"/>
                <a:gd name="T74" fmla="*/ 577 w 889"/>
                <a:gd name="T75" fmla="*/ 229 h 234"/>
                <a:gd name="T76" fmla="*/ 657 w 889"/>
                <a:gd name="T77" fmla="*/ 220 h 234"/>
                <a:gd name="T78" fmla="*/ 727 w 889"/>
                <a:gd name="T79" fmla="*/ 208 h 234"/>
                <a:gd name="T80" fmla="*/ 787 w 889"/>
                <a:gd name="T81" fmla="*/ 192 h 234"/>
                <a:gd name="T82" fmla="*/ 835 w 889"/>
                <a:gd name="T83" fmla="*/ 174 h 234"/>
                <a:gd name="T84" fmla="*/ 869 w 889"/>
                <a:gd name="T85" fmla="*/ 153 h 234"/>
                <a:gd name="T86" fmla="*/ 886 w 889"/>
                <a:gd name="T87" fmla="*/ 131 h 234"/>
                <a:gd name="T88" fmla="*/ 887 w 889"/>
                <a:gd name="T89" fmla="*/ 109 h 234"/>
                <a:gd name="T90" fmla="*/ 873 w 889"/>
                <a:gd name="T91" fmla="*/ 88 h 234"/>
                <a:gd name="T92" fmla="*/ 846 w 889"/>
                <a:gd name="T93" fmla="*/ 69 h 234"/>
                <a:gd name="T94" fmla="*/ 807 w 889"/>
                <a:gd name="T95" fmla="*/ 50 h 234"/>
                <a:gd name="T96" fmla="*/ 756 w 889"/>
                <a:gd name="T97" fmla="*/ 33 h 234"/>
                <a:gd name="T98" fmla="*/ 697 w 889"/>
                <a:gd name="T99" fmla="*/ 19 h 234"/>
                <a:gd name="T100" fmla="*/ 629 w 889"/>
                <a:gd name="T101" fmla="*/ 9 h 234"/>
                <a:gd name="T102" fmla="*/ 554 w 889"/>
                <a:gd name="T103" fmla="*/ 2 h 2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9"/>
                <a:gd name="T157" fmla="*/ 0 h 234"/>
                <a:gd name="T158" fmla="*/ 889 w 889"/>
                <a:gd name="T159" fmla="*/ 234 h 2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9" h="234">
                  <a:moveTo>
                    <a:pt x="515" y="0"/>
                  </a:moveTo>
                  <a:lnTo>
                    <a:pt x="545" y="2"/>
                  </a:lnTo>
                  <a:lnTo>
                    <a:pt x="573" y="5"/>
                  </a:lnTo>
                  <a:lnTo>
                    <a:pt x="602" y="10"/>
                  </a:lnTo>
                  <a:lnTo>
                    <a:pt x="628" y="14"/>
                  </a:lnTo>
                  <a:lnTo>
                    <a:pt x="653" y="19"/>
                  </a:lnTo>
                  <a:lnTo>
                    <a:pt x="675" y="24"/>
                  </a:lnTo>
                  <a:lnTo>
                    <a:pt x="697" y="31"/>
                  </a:lnTo>
                  <a:lnTo>
                    <a:pt x="717" y="37"/>
                  </a:lnTo>
                  <a:lnTo>
                    <a:pt x="734" y="45"/>
                  </a:lnTo>
                  <a:lnTo>
                    <a:pt x="749" y="52"/>
                  </a:lnTo>
                  <a:lnTo>
                    <a:pt x="764" y="60"/>
                  </a:lnTo>
                  <a:lnTo>
                    <a:pt x="774" y="67"/>
                  </a:lnTo>
                  <a:lnTo>
                    <a:pt x="783" y="76"/>
                  </a:lnTo>
                  <a:lnTo>
                    <a:pt x="790" y="84"/>
                  </a:lnTo>
                  <a:lnTo>
                    <a:pt x="794" y="92"/>
                  </a:lnTo>
                  <a:lnTo>
                    <a:pt x="795" y="101"/>
                  </a:lnTo>
                  <a:lnTo>
                    <a:pt x="792" y="112"/>
                  </a:lnTo>
                  <a:lnTo>
                    <a:pt x="787" y="121"/>
                  </a:lnTo>
                  <a:lnTo>
                    <a:pt x="778" y="130"/>
                  </a:lnTo>
                  <a:lnTo>
                    <a:pt x="764" y="139"/>
                  </a:lnTo>
                  <a:lnTo>
                    <a:pt x="748" y="147"/>
                  </a:lnTo>
                  <a:lnTo>
                    <a:pt x="729" y="155"/>
                  </a:lnTo>
                  <a:lnTo>
                    <a:pt x="706" y="163"/>
                  </a:lnTo>
                  <a:lnTo>
                    <a:pt x="680" y="169"/>
                  </a:lnTo>
                  <a:lnTo>
                    <a:pt x="653" y="176"/>
                  </a:lnTo>
                  <a:lnTo>
                    <a:pt x="623" y="181"/>
                  </a:lnTo>
                  <a:lnTo>
                    <a:pt x="590" y="186"/>
                  </a:lnTo>
                  <a:lnTo>
                    <a:pt x="557" y="190"/>
                  </a:lnTo>
                  <a:lnTo>
                    <a:pt x="521" y="194"/>
                  </a:lnTo>
                  <a:lnTo>
                    <a:pt x="484" y="196"/>
                  </a:lnTo>
                  <a:lnTo>
                    <a:pt x="446" y="198"/>
                  </a:lnTo>
                  <a:lnTo>
                    <a:pt x="405" y="198"/>
                  </a:lnTo>
                  <a:lnTo>
                    <a:pt x="365" y="198"/>
                  </a:lnTo>
                  <a:lnTo>
                    <a:pt x="327" y="196"/>
                  </a:lnTo>
                  <a:lnTo>
                    <a:pt x="289" y="194"/>
                  </a:lnTo>
                  <a:lnTo>
                    <a:pt x="254" y="190"/>
                  </a:lnTo>
                  <a:lnTo>
                    <a:pt x="220" y="186"/>
                  </a:lnTo>
                  <a:lnTo>
                    <a:pt x="188" y="181"/>
                  </a:lnTo>
                  <a:lnTo>
                    <a:pt x="158" y="176"/>
                  </a:lnTo>
                  <a:lnTo>
                    <a:pt x="131" y="169"/>
                  </a:lnTo>
                  <a:lnTo>
                    <a:pt x="106" y="163"/>
                  </a:lnTo>
                  <a:lnTo>
                    <a:pt x="84" y="155"/>
                  </a:lnTo>
                  <a:lnTo>
                    <a:pt x="64" y="147"/>
                  </a:lnTo>
                  <a:lnTo>
                    <a:pt x="47" y="139"/>
                  </a:lnTo>
                  <a:lnTo>
                    <a:pt x="34" y="130"/>
                  </a:lnTo>
                  <a:lnTo>
                    <a:pt x="25" y="121"/>
                  </a:lnTo>
                  <a:lnTo>
                    <a:pt x="20" y="112"/>
                  </a:lnTo>
                  <a:lnTo>
                    <a:pt x="17" y="101"/>
                  </a:lnTo>
                  <a:lnTo>
                    <a:pt x="17" y="96"/>
                  </a:lnTo>
                  <a:lnTo>
                    <a:pt x="18" y="92"/>
                  </a:lnTo>
                  <a:lnTo>
                    <a:pt x="21" y="88"/>
                  </a:lnTo>
                  <a:lnTo>
                    <a:pt x="24" y="83"/>
                  </a:lnTo>
                  <a:lnTo>
                    <a:pt x="13" y="92"/>
                  </a:lnTo>
                  <a:lnTo>
                    <a:pt x="7" y="101"/>
                  </a:lnTo>
                  <a:lnTo>
                    <a:pt x="2" y="110"/>
                  </a:lnTo>
                  <a:lnTo>
                    <a:pt x="0" y="119"/>
                  </a:lnTo>
                  <a:lnTo>
                    <a:pt x="3" y="131"/>
                  </a:lnTo>
                  <a:lnTo>
                    <a:pt x="9" y="143"/>
                  </a:lnTo>
                  <a:lnTo>
                    <a:pt x="20" y="153"/>
                  </a:lnTo>
                  <a:lnTo>
                    <a:pt x="35" y="164"/>
                  </a:lnTo>
                  <a:lnTo>
                    <a:pt x="54" y="174"/>
                  </a:lnTo>
                  <a:lnTo>
                    <a:pt x="76" y="183"/>
                  </a:lnTo>
                  <a:lnTo>
                    <a:pt x="102" y="192"/>
                  </a:lnTo>
                  <a:lnTo>
                    <a:pt x="131" y="200"/>
                  </a:lnTo>
                  <a:lnTo>
                    <a:pt x="162" y="208"/>
                  </a:lnTo>
                  <a:lnTo>
                    <a:pt x="196" y="215"/>
                  </a:lnTo>
                  <a:lnTo>
                    <a:pt x="232" y="220"/>
                  </a:lnTo>
                  <a:lnTo>
                    <a:pt x="271" y="225"/>
                  </a:lnTo>
                  <a:lnTo>
                    <a:pt x="312" y="229"/>
                  </a:lnTo>
                  <a:lnTo>
                    <a:pt x="355" y="232"/>
                  </a:lnTo>
                  <a:lnTo>
                    <a:pt x="399" y="234"/>
                  </a:lnTo>
                  <a:lnTo>
                    <a:pt x="444" y="234"/>
                  </a:lnTo>
                  <a:lnTo>
                    <a:pt x="490" y="234"/>
                  </a:lnTo>
                  <a:lnTo>
                    <a:pt x="534" y="232"/>
                  </a:lnTo>
                  <a:lnTo>
                    <a:pt x="577" y="229"/>
                  </a:lnTo>
                  <a:lnTo>
                    <a:pt x="618" y="225"/>
                  </a:lnTo>
                  <a:lnTo>
                    <a:pt x="657" y="220"/>
                  </a:lnTo>
                  <a:lnTo>
                    <a:pt x="693" y="215"/>
                  </a:lnTo>
                  <a:lnTo>
                    <a:pt x="727" y="208"/>
                  </a:lnTo>
                  <a:lnTo>
                    <a:pt x="758" y="200"/>
                  </a:lnTo>
                  <a:lnTo>
                    <a:pt x="787" y="192"/>
                  </a:lnTo>
                  <a:lnTo>
                    <a:pt x="813" y="183"/>
                  </a:lnTo>
                  <a:lnTo>
                    <a:pt x="835" y="174"/>
                  </a:lnTo>
                  <a:lnTo>
                    <a:pt x="854" y="164"/>
                  </a:lnTo>
                  <a:lnTo>
                    <a:pt x="869" y="153"/>
                  </a:lnTo>
                  <a:lnTo>
                    <a:pt x="880" y="143"/>
                  </a:lnTo>
                  <a:lnTo>
                    <a:pt x="886" y="131"/>
                  </a:lnTo>
                  <a:lnTo>
                    <a:pt x="889" y="119"/>
                  </a:lnTo>
                  <a:lnTo>
                    <a:pt x="887" y="109"/>
                  </a:lnTo>
                  <a:lnTo>
                    <a:pt x="881" y="99"/>
                  </a:lnTo>
                  <a:lnTo>
                    <a:pt x="873" y="88"/>
                  </a:lnTo>
                  <a:lnTo>
                    <a:pt x="860" y="78"/>
                  </a:lnTo>
                  <a:lnTo>
                    <a:pt x="846" y="69"/>
                  </a:lnTo>
                  <a:lnTo>
                    <a:pt x="828" y="60"/>
                  </a:lnTo>
                  <a:lnTo>
                    <a:pt x="807" y="50"/>
                  </a:lnTo>
                  <a:lnTo>
                    <a:pt x="782" y="41"/>
                  </a:lnTo>
                  <a:lnTo>
                    <a:pt x="756" y="33"/>
                  </a:lnTo>
                  <a:lnTo>
                    <a:pt x="727" y="26"/>
                  </a:lnTo>
                  <a:lnTo>
                    <a:pt x="697" y="19"/>
                  </a:lnTo>
                  <a:lnTo>
                    <a:pt x="663" y="14"/>
                  </a:lnTo>
                  <a:lnTo>
                    <a:pt x="629" y="9"/>
                  </a:lnTo>
                  <a:lnTo>
                    <a:pt x="593" y="5"/>
                  </a:lnTo>
                  <a:lnTo>
                    <a:pt x="554" y="2"/>
                  </a:lnTo>
                  <a:lnTo>
                    <a:pt x="5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2" name="Freeform 25">
              <a:extLst>
                <a:ext uri="{FF2B5EF4-FFF2-40B4-BE49-F238E27FC236}">
                  <a16:creationId xmlns:a16="http://schemas.microsoft.com/office/drawing/2014/main" id="{1D4F4E41-6823-21DA-FECE-3E829B396875}"/>
                </a:ext>
              </a:extLst>
            </p:cNvPr>
            <p:cNvSpPr>
              <a:spLocks/>
            </p:cNvSpPr>
            <p:nvPr/>
          </p:nvSpPr>
          <p:spPr bwMode="auto">
            <a:xfrm>
              <a:off x="1830" y="1942"/>
              <a:ext cx="884" cy="199"/>
            </a:xfrm>
            <a:custGeom>
              <a:avLst/>
              <a:gdLst>
                <a:gd name="T0" fmla="*/ 831 w 884"/>
                <a:gd name="T1" fmla="*/ 24 h 199"/>
                <a:gd name="T2" fmla="*/ 834 w 884"/>
                <a:gd name="T3" fmla="*/ 33 h 199"/>
                <a:gd name="T4" fmla="*/ 835 w 884"/>
                <a:gd name="T5" fmla="*/ 44 h 199"/>
                <a:gd name="T6" fmla="*/ 828 w 884"/>
                <a:gd name="T7" fmla="*/ 69 h 199"/>
                <a:gd name="T8" fmla="*/ 804 w 884"/>
                <a:gd name="T9" fmla="*/ 92 h 199"/>
                <a:gd name="T10" fmla="*/ 766 w 884"/>
                <a:gd name="T11" fmla="*/ 114 h 199"/>
                <a:gd name="T12" fmla="*/ 717 w 884"/>
                <a:gd name="T13" fmla="*/ 133 h 199"/>
                <a:gd name="T14" fmla="*/ 657 w 884"/>
                <a:gd name="T15" fmla="*/ 148 h 199"/>
                <a:gd name="T16" fmla="*/ 589 w 884"/>
                <a:gd name="T17" fmla="*/ 159 h 199"/>
                <a:gd name="T18" fmla="*/ 512 w 884"/>
                <a:gd name="T19" fmla="*/ 166 h 199"/>
                <a:gd name="T20" fmla="*/ 431 w 884"/>
                <a:gd name="T21" fmla="*/ 169 h 199"/>
                <a:gd name="T22" fmla="*/ 349 w 884"/>
                <a:gd name="T23" fmla="*/ 166 h 199"/>
                <a:gd name="T24" fmla="*/ 274 w 884"/>
                <a:gd name="T25" fmla="*/ 159 h 199"/>
                <a:gd name="T26" fmla="*/ 205 w 884"/>
                <a:gd name="T27" fmla="*/ 148 h 199"/>
                <a:gd name="T28" fmla="*/ 145 w 884"/>
                <a:gd name="T29" fmla="*/ 133 h 199"/>
                <a:gd name="T30" fmla="*/ 95 w 884"/>
                <a:gd name="T31" fmla="*/ 114 h 199"/>
                <a:gd name="T32" fmla="*/ 58 w 884"/>
                <a:gd name="T33" fmla="*/ 92 h 199"/>
                <a:gd name="T34" fmla="*/ 34 w 884"/>
                <a:gd name="T35" fmla="*/ 69 h 199"/>
                <a:gd name="T36" fmla="*/ 26 w 884"/>
                <a:gd name="T37" fmla="*/ 44 h 199"/>
                <a:gd name="T38" fmla="*/ 29 w 884"/>
                <a:gd name="T39" fmla="*/ 28 h 199"/>
                <a:gd name="T40" fmla="*/ 38 w 884"/>
                <a:gd name="T41" fmla="*/ 13 h 199"/>
                <a:gd name="T42" fmla="*/ 21 w 884"/>
                <a:gd name="T43" fmla="*/ 20 h 199"/>
                <a:gd name="T44" fmla="*/ 3 w 884"/>
                <a:gd name="T45" fmla="*/ 48 h 199"/>
                <a:gd name="T46" fmla="*/ 3 w 884"/>
                <a:gd name="T47" fmla="*/ 78 h 199"/>
                <a:gd name="T48" fmla="*/ 20 w 884"/>
                <a:gd name="T49" fmla="*/ 104 h 199"/>
                <a:gd name="T50" fmla="*/ 54 w 884"/>
                <a:gd name="T51" fmla="*/ 127 h 199"/>
                <a:gd name="T52" fmla="*/ 101 w 884"/>
                <a:gd name="T53" fmla="*/ 150 h 199"/>
                <a:gd name="T54" fmla="*/ 160 w 884"/>
                <a:gd name="T55" fmla="*/ 168 h 199"/>
                <a:gd name="T56" fmla="*/ 231 w 884"/>
                <a:gd name="T57" fmla="*/ 182 h 199"/>
                <a:gd name="T58" fmla="*/ 310 w 884"/>
                <a:gd name="T59" fmla="*/ 193 h 199"/>
                <a:gd name="T60" fmla="*/ 396 w 884"/>
                <a:gd name="T61" fmla="*/ 198 h 199"/>
                <a:gd name="T62" fmla="*/ 487 w 884"/>
                <a:gd name="T63" fmla="*/ 198 h 199"/>
                <a:gd name="T64" fmla="*/ 573 w 884"/>
                <a:gd name="T65" fmla="*/ 193 h 199"/>
                <a:gd name="T66" fmla="*/ 652 w 884"/>
                <a:gd name="T67" fmla="*/ 182 h 199"/>
                <a:gd name="T68" fmla="*/ 723 w 884"/>
                <a:gd name="T69" fmla="*/ 168 h 199"/>
                <a:gd name="T70" fmla="*/ 783 w 884"/>
                <a:gd name="T71" fmla="*/ 150 h 199"/>
                <a:gd name="T72" fmla="*/ 830 w 884"/>
                <a:gd name="T73" fmla="*/ 127 h 199"/>
                <a:gd name="T74" fmla="*/ 864 w 884"/>
                <a:gd name="T75" fmla="*/ 104 h 199"/>
                <a:gd name="T76" fmla="*/ 881 w 884"/>
                <a:gd name="T77" fmla="*/ 78 h 199"/>
                <a:gd name="T78" fmla="*/ 882 w 884"/>
                <a:gd name="T79" fmla="*/ 54 h 199"/>
                <a:gd name="T80" fmla="*/ 876 w 884"/>
                <a:gd name="T81" fmla="*/ 39 h 199"/>
                <a:gd name="T82" fmla="*/ 863 w 884"/>
                <a:gd name="T83" fmla="*/ 22 h 199"/>
                <a:gd name="T84" fmla="*/ 844 w 884"/>
                <a:gd name="T85" fmla="*/ 7 h 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4"/>
                <a:gd name="T130" fmla="*/ 0 h 199"/>
                <a:gd name="T131" fmla="*/ 884 w 884"/>
                <a:gd name="T132" fmla="*/ 199 h 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4" h="199">
                  <a:moveTo>
                    <a:pt x="833" y="0"/>
                  </a:moveTo>
                  <a:lnTo>
                    <a:pt x="831" y="24"/>
                  </a:lnTo>
                  <a:lnTo>
                    <a:pt x="833" y="30"/>
                  </a:lnTo>
                  <a:lnTo>
                    <a:pt x="834" y="33"/>
                  </a:lnTo>
                  <a:lnTo>
                    <a:pt x="835" y="39"/>
                  </a:lnTo>
                  <a:lnTo>
                    <a:pt x="835" y="44"/>
                  </a:lnTo>
                  <a:lnTo>
                    <a:pt x="833" y="57"/>
                  </a:lnTo>
                  <a:lnTo>
                    <a:pt x="828" y="69"/>
                  </a:lnTo>
                  <a:lnTo>
                    <a:pt x="817" y="82"/>
                  </a:lnTo>
                  <a:lnTo>
                    <a:pt x="804" y="92"/>
                  </a:lnTo>
                  <a:lnTo>
                    <a:pt x="787" y="104"/>
                  </a:lnTo>
                  <a:lnTo>
                    <a:pt x="766" y="114"/>
                  </a:lnTo>
                  <a:lnTo>
                    <a:pt x="743" y="123"/>
                  </a:lnTo>
                  <a:lnTo>
                    <a:pt x="717" y="133"/>
                  </a:lnTo>
                  <a:lnTo>
                    <a:pt x="688" y="140"/>
                  </a:lnTo>
                  <a:lnTo>
                    <a:pt x="657" y="148"/>
                  </a:lnTo>
                  <a:lnTo>
                    <a:pt x="624" y="153"/>
                  </a:lnTo>
                  <a:lnTo>
                    <a:pt x="589" y="159"/>
                  </a:lnTo>
                  <a:lnTo>
                    <a:pt x="551" y="164"/>
                  </a:lnTo>
                  <a:lnTo>
                    <a:pt x="512" y="166"/>
                  </a:lnTo>
                  <a:lnTo>
                    <a:pt x="473" y="169"/>
                  </a:lnTo>
                  <a:lnTo>
                    <a:pt x="431" y="169"/>
                  </a:lnTo>
                  <a:lnTo>
                    <a:pt x="390" y="169"/>
                  </a:lnTo>
                  <a:lnTo>
                    <a:pt x="349" y="166"/>
                  </a:lnTo>
                  <a:lnTo>
                    <a:pt x="310" y="164"/>
                  </a:lnTo>
                  <a:lnTo>
                    <a:pt x="274" y="159"/>
                  </a:lnTo>
                  <a:lnTo>
                    <a:pt x="239" y="153"/>
                  </a:lnTo>
                  <a:lnTo>
                    <a:pt x="205" y="148"/>
                  </a:lnTo>
                  <a:lnTo>
                    <a:pt x="174" y="140"/>
                  </a:lnTo>
                  <a:lnTo>
                    <a:pt x="145" y="133"/>
                  </a:lnTo>
                  <a:lnTo>
                    <a:pt x="119" y="123"/>
                  </a:lnTo>
                  <a:lnTo>
                    <a:pt x="95" y="114"/>
                  </a:lnTo>
                  <a:lnTo>
                    <a:pt x="74" y="104"/>
                  </a:lnTo>
                  <a:lnTo>
                    <a:pt x="58" y="92"/>
                  </a:lnTo>
                  <a:lnTo>
                    <a:pt x="45" y="82"/>
                  </a:lnTo>
                  <a:lnTo>
                    <a:pt x="34" y="69"/>
                  </a:lnTo>
                  <a:lnTo>
                    <a:pt x="29" y="57"/>
                  </a:lnTo>
                  <a:lnTo>
                    <a:pt x="26" y="44"/>
                  </a:lnTo>
                  <a:lnTo>
                    <a:pt x="28" y="36"/>
                  </a:lnTo>
                  <a:lnTo>
                    <a:pt x="29" y="28"/>
                  </a:lnTo>
                  <a:lnTo>
                    <a:pt x="33" y="20"/>
                  </a:lnTo>
                  <a:lnTo>
                    <a:pt x="38" y="13"/>
                  </a:lnTo>
                  <a:lnTo>
                    <a:pt x="38" y="7"/>
                  </a:lnTo>
                  <a:lnTo>
                    <a:pt x="21" y="20"/>
                  </a:lnTo>
                  <a:lnTo>
                    <a:pt x="9" y="33"/>
                  </a:lnTo>
                  <a:lnTo>
                    <a:pt x="3" y="48"/>
                  </a:lnTo>
                  <a:lnTo>
                    <a:pt x="0" y="63"/>
                  </a:lnTo>
                  <a:lnTo>
                    <a:pt x="3" y="78"/>
                  </a:lnTo>
                  <a:lnTo>
                    <a:pt x="9" y="91"/>
                  </a:lnTo>
                  <a:lnTo>
                    <a:pt x="20" y="104"/>
                  </a:lnTo>
                  <a:lnTo>
                    <a:pt x="35" y="116"/>
                  </a:lnTo>
                  <a:lnTo>
                    <a:pt x="54" y="127"/>
                  </a:lnTo>
                  <a:lnTo>
                    <a:pt x="76" y="139"/>
                  </a:lnTo>
                  <a:lnTo>
                    <a:pt x="101" y="150"/>
                  </a:lnTo>
                  <a:lnTo>
                    <a:pt x="129" y="159"/>
                  </a:lnTo>
                  <a:lnTo>
                    <a:pt x="160" y="168"/>
                  </a:lnTo>
                  <a:lnTo>
                    <a:pt x="194" y="176"/>
                  </a:lnTo>
                  <a:lnTo>
                    <a:pt x="231" y="182"/>
                  </a:lnTo>
                  <a:lnTo>
                    <a:pt x="270" y="189"/>
                  </a:lnTo>
                  <a:lnTo>
                    <a:pt x="310" y="193"/>
                  </a:lnTo>
                  <a:lnTo>
                    <a:pt x="352" y="196"/>
                  </a:lnTo>
                  <a:lnTo>
                    <a:pt x="396" y="198"/>
                  </a:lnTo>
                  <a:lnTo>
                    <a:pt x="442" y="199"/>
                  </a:lnTo>
                  <a:lnTo>
                    <a:pt x="487" y="198"/>
                  </a:lnTo>
                  <a:lnTo>
                    <a:pt x="530" y="196"/>
                  </a:lnTo>
                  <a:lnTo>
                    <a:pt x="573" y="193"/>
                  </a:lnTo>
                  <a:lnTo>
                    <a:pt x="614" y="189"/>
                  </a:lnTo>
                  <a:lnTo>
                    <a:pt x="652" y="182"/>
                  </a:lnTo>
                  <a:lnTo>
                    <a:pt x="688" y="176"/>
                  </a:lnTo>
                  <a:lnTo>
                    <a:pt x="723" y="168"/>
                  </a:lnTo>
                  <a:lnTo>
                    <a:pt x="755" y="159"/>
                  </a:lnTo>
                  <a:lnTo>
                    <a:pt x="783" y="150"/>
                  </a:lnTo>
                  <a:lnTo>
                    <a:pt x="808" y="139"/>
                  </a:lnTo>
                  <a:lnTo>
                    <a:pt x="830" y="127"/>
                  </a:lnTo>
                  <a:lnTo>
                    <a:pt x="848" y="116"/>
                  </a:lnTo>
                  <a:lnTo>
                    <a:pt x="864" y="104"/>
                  </a:lnTo>
                  <a:lnTo>
                    <a:pt x="874" y="91"/>
                  </a:lnTo>
                  <a:lnTo>
                    <a:pt x="881" y="78"/>
                  </a:lnTo>
                  <a:lnTo>
                    <a:pt x="884" y="63"/>
                  </a:lnTo>
                  <a:lnTo>
                    <a:pt x="882" y="54"/>
                  </a:lnTo>
                  <a:lnTo>
                    <a:pt x="880" y="47"/>
                  </a:lnTo>
                  <a:lnTo>
                    <a:pt x="876" y="39"/>
                  </a:lnTo>
                  <a:lnTo>
                    <a:pt x="871" y="30"/>
                  </a:lnTo>
                  <a:lnTo>
                    <a:pt x="863" y="22"/>
                  </a:lnTo>
                  <a:lnTo>
                    <a:pt x="855" y="14"/>
                  </a:lnTo>
                  <a:lnTo>
                    <a:pt x="844" y="7"/>
                  </a:lnTo>
                  <a:lnTo>
                    <a:pt x="8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3" name="Freeform 26">
              <a:extLst>
                <a:ext uri="{FF2B5EF4-FFF2-40B4-BE49-F238E27FC236}">
                  <a16:creationId xmlns:a16="http://schemas.microsoft.com/office/drawing/2014/main" id="{4A94FB32-C28E-5324-6779-4F7918F14AF1}"/>
                </a:ext>
              </a:extLst>
            </p:cNvPr>
            <p:cNvSpPr>
              <a:spLocks/>
            </p:cNvSpPr>
            <p:nvPr/>
          </p:nvSpPr>
          <p:spPr bwMode="auto">
            <a:xfrm>
              <a:off x="1855" y="1760"/>
              <a:ext cx="21" cy="212"/>
            </a:xfrm>
            <a:custGeom>
              <a:avLst/>
              <a:gdLst>
                <a:gd name="T0" fmla="*/ 21 w 21"/>
                <a:gd name="T1" fmla="*/ 10 h 212"/>
                <a:gd name="T2" fmla="*/ 0 w 21"/>
                <a:gd name="T3" fmla="*/ 0 h 212"/>
                <a:gd name="T4" fmla="*/ 7 w 21"/>
                <a:gd name="T5" fmla="*/ 212 h 212"/>
                <a:gd name="T6" fmla="*/ 9 w 21"/>
                <a:gd name="T7" fmla="*/ 209 h 212"/>
                <a:gd name="T8" fmla="*/ 12 w 21"/>
                <a:gd name="T9" fmla="*/ 208 h 212"/>
                <a:gd name="T10" fmla="*/ 14 w 21"/>
                <a:gd name="T11" fmla="*/ 205 h 212"/>
                <a:gd name="T12" fmla="*/ 17 w 21"/>
                <a:gd name="T13" fmla="*/ 204 h 212"/>
                <a:gd name="T14" fmla="*/ 21 w 21"/>
                <a:gd name="T15" fmla="*/ 10 h 212"/>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12"/>
                <a:gd name="T26" fmla="*/ 21 w 2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12">
                  <a:moveTo>
                    <a:pt x="21" y="10"/>
                  </a:moveTo>
                  <a:lnTo>
                    <a:pt x="0" y="0"/>
                  </a:lnTo>
                  <a:lnTo>
                    <a:pt x="7" y="212"/>
                  </a:lnTo>
                  <a:lnTo>
                    <a:pt x="9" y="209"/>
                  </a:lnTo>
                  <a:lnTo>
                    <a:pt x="12" y="208"/>
                  </a:lnTo>
                  <a:lnTo>
                    <a:pt x="14" y="205"/>
                  </a:lnTo>
                  <a:lnTo>
                    <a:pt x="17" y="204"/>
                  </a:lnTo>
                  <a:lnTo>
                    <a:pt x="2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4" name="Freeform 27">
              <a:extLst>
                <a:ext uri="{FF2B5EF4-FFF2-40B4-BE49-F238E27FC236}">
                  <a16:creationId xmlns:a16="http://schemas.microsoft.com/office/drawing/2014/main" id="{E3148992-5B4F-D90D-B13F-218D71CD8783}"/>
                </a:ext>
              </a:extLst>
            </p:cNvPr>
            <p:cNvSpPr>
              <a:spLocks/>
            </p:cNvSpPr>
            <p:nvPr/>
          </p:nvSpPr>
          <p:spPr bwMode="auto">
            <a:xfrm>
              <a:off x="2660" y="1753"/>
              <a:ext cx="26" cy="232"/>
            </a:xfrm>
            <a:custGeom>
              <a:avLst/>
              <a:gdLst>
                <a:gd name="T0" fmla="*/ 26 w 26"/>
                <a:gd name="T1" fmla="*/ 0 h 232"/>
                <a:gd name="T2" fmla="*/ 4 w 26"/>
                <a:gd name="T3" fmla="*/ 7 h 232"/>
                <a:gd name="T4" fmla="*/ 0 w 26"/>
                <a:gd name="T5" fmla="*/ 225 h 232"/>
                <a:gd name="T6" fmla="*/ 3 w 26"/>
                <a:gd name="T7" fmla="*/ 226 h 232"/>
                <a:gd name="T8" fmla="*/ 5 w 26"/>
                <a:gd name="T9" fmla="*/ 228 h 232"/>
                <a:gd name="T10" fmla="*/ 8 w 26"/>
                <a:gd name="T11" fmla="*/ 230 h 232"/>
                <a:gd name="T12" fmla="*/ 11 w 26"/>
                <a:gd name="T13" fmla="*/ 232 h 232"/>
                <a:gd name="T14" fmla="*/ 26 w 26"/>
                <a:gd name="T15" fmla="*/ 0 h 23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2"/>
                <a:gd name="T26" fmla="*/ 26 w 26"/>
                <a:gd name="T27" fmla="*/ 232 h 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2">
                  <a:moveTo>
                    <a:pt x="26" y="0"/>
                  </a:moveTo>
                  <a:lnTo>
                    <a:pt x="4" y="7"/>
                  </a:lnTo>
                  <a:lnTo>
                    <a:pt x="0" y="225"/>
                  </a:lnTo>
                  <a:lnTo>
                    <a:pt x="3" y="226"/>
                  </a:lnTo>
                  <a:lnTo>
                    <a:pt x="5" y="228"/>
                  </a:lnTo>
                  <a:lnTo>
                    <a:pt x="8" y="230"/>
                  </a:lnTo>
                  <a:lnTo>
                    <a:pt x="11" y="232"/>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5" name="Freeform 28">
              <a:extLst>
                <a:ext uri="{FF2B5EF4-FFF2-40B4-BE49-F238E27FC236}">
                  <a16:creationId xmlns:a16="http://schemas.microsoft.com/office/drawing/2014/main" id="{CFA93CE0-39B5-10C0-D196-ACE0C24E2B04}"/>
                </a:ext>
              </a:extLst>
            </p:cNvPr>
            <p:cNvSpPr>
              <a:spLocks/>
            </p:cNvSpPr>
            <p:nvPr/>
          </p:nvSpPr>
          <p:spPr bwMode="auto">
            <a:xfrm>
              <a:off x="1830" y="2543"/>
              <a:ext cx="884" cy="253"/>
            </a:xfrm>
            <a:custGeom>
              <a:avLst/>
              <a:gdLst>
                <a:gd name="T0" fmla="*/ 831 w 884"/>
                <a:gd name="T1" fmla="*/ 31 h 253"/>
                <a:gd name="T2" fmla="*/ 834 w 884"/>
                <a:gd name="T3" fmla="*/ 43 h 253"/>
                <a:gd name="T4" fmla="*/ 835 w 884"/>
                <a:gd name="T5" fmla="*/ 56 h 253"/>
                <a:gd name="T6" fmla="*/ 828 w 884"/>
                <a:gd name="T7" fmla="*/ 87 h 253"/>
                <a:gd name="T8" fmla="*/ 804 w 884"/>
                <a:gd name="T9" fmla="*/ 117 h 253"/>
                <a:gd name="T10" fmla="*/ 766 w 884"/>
                <a:gd name="T11" fmla="*/ 144 h 253"/>
                <a:gd name="T12" fmla="*/ 717 w 884"/>
                <a:gd name="T13" fmla="*/ 168 h 253"/>
                <a:gd name="T14" fmla="*/ 657 w 884"/>
                <a:gd name="T15" fmla="*/ 186 h 253"/>
                <a:gd name="T16" fmla="*/ 589 w 884"/>
                <a:gd name="T17" fmla="*/ 202 h 253"/>
                <a:gd name="T18" fmla="*/ 512 w 884"/>
                <a:gd name="T19" fmla="*/ 211 h 253"/>
                <a:gd name="T20" fmla="*/ 431 w 884"/>
                <a:gd name="T21" fmla="*/ 213 h 253"/>
                <a:gd name="T22" fmla="*/ 349 w 884"/>
                <a:gd name="T23" fmla="*/ 211 h 253"/>
                <a:gd name="T24" fmla="*/ 274 w 884"/>
                <a:gd name="T25" fmla="*/ 202 h 253"/>
                <a:gd name="T26" fmla="*/ 205 w 884"/>
                <a:gd name="T27" fmla="*/ 186 h 253"/>
                <a:gd name="T28" fmla="*/ 145 w 884"/>
                <a:gd name="T29" fmla="*/ 168 h 253"/>
                <a:gd name="T30" fmla="*/ 95 w 884"/>
                <a:gd name="T31" fmla="*/ 144 h 253"/>
                <a:gd name="T32" fmla="*/ 58 w 884"/>
                <a:gd name="T33" fmla="*/ 117 h 253"/>
                <a:gd name="T34" fmla="*/ 34 w 884"/>
                <a:gd name="T35" fmla="*/ 87 h 253"/>
                <a:gd name="T36" fmla="*/ 26 w 884"/>
                <a:gd name="T37" fmla="*/ 56 h 253"/>
                <a:gd name="T38" fmla="*/ 29 w 884"/>
                <a:gd name="T39" fmla="*/ 35 h 253"/>
                <a:gd name="T40" fmla="*/ 38 w 884"/>
                <a:gd name="T41" fmla="*/ 17 h 253"/>
                <a:gd name="T42" fmla="*/ 21 w 884"/>
                <a:gd name="T43" fmla="*/ 26 h 253"/>
                <a:gd name="T44" fmla="*/ 3 w 884"/>
                <a:gd name="T45" fmla="*/ 61 h 253"/>
                <a:gd name="T46" fmla="*/ 3 w 884"/>
                <a:gd name="T47" fmla="*/ 97 h 253"/>
                <a:gd name="T48" fmla="*/ 20 w 884"/>
                <a:gd name="T49" fmla="*/ 130 h 253"/>
                <a:gd name="T50" fmla="*/ 54 w 884"/>
                <a:gd name="T51" fmla="*/ 161 h 253"/>
                <a:gd name="T52" fmla="*/ 101 w 884"/>
                <a:gd name="T53" fmla="*/ 189 h 253"/>
                <a:gd name="T54" fmla="*/ 160 w 884"/>
                <a:gd name="T55" fmla="*/ 212 h 253"/>
                <a:gd name="T56" fmla="*/ 231 w 884"/>
                <a:gd name="T57" fmla="*/ 232 h 253"/>
                <a:gd name="T58" fmla="*/ 310 w 884"/>
                <a:gd name="T59" fmla="*/ 245 h 253"/>
                <a:gd name="T60" fmla="*/ 396 w 884"/>
                <a:gd name="T61" fmla="*/ 251 h 253"/>
                <a:gd name="T62" fmla="*/ 487 w 884"/>
                <a:gd name="T63" fmla="*/ 251 h 253"/>
                <a:gd name="T64" fmla="*/ 573 w 884"/>
                <a:gd name="T65" fmla="*/ 245 h 253"/>
                <a:gd name="T66" fmla="*/ 652 w 884"/>
                <a:gd name="T67" fmla="*/ 232 h 253"/>
                <a:gd name="T68" fmla="*/ 723 w 884"/>
                <a:gd name="T69" fmla="*/ 212 h 253"/>
                <a:gd name="T70" fmla="*/ 783 w 884"/>
                <a:gd name="T71" fmla="*/ 189 h 253"/>
                <a:gd name="T72" fmla="*/ 830 w 884"/>
                <a:gd name="T73" fmla="*/ 161 h 253"/>
                <a:gd name="T74" fmla="*/ 864 w 884"/>
                <a:gd name="T75" fmla="*/ 130 h 253"/>
                <a:gd name="T76" fmla="*/ 881 w 884"/>
                <a:gd name="T77" fmla="*/ 97 h 253"/>
                <a:gd name="T78" fmla="*/ 882 w 884"/>
                <a:gd name="T79" fmla="*/ 69 h 253"/>
                <a:gd name="T80" fmla="*/ 876 w 884"/>
                <a:gd name="T81" fmla="*/ 48 h 253"/>
                <a:gd name="T82" fmla="*/ 863 w 884"/>
                <a:gd name="T83" fmla="*/ 27 h 253"/>
                <a:gd name="T84" fmla="*/ 844 w 884"/>
                <a:gd name="T85" fmla="*/ 9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4"/>
                <a:gd name="T130" fmla="*/ 0 h 253"/>
                <a:gd name="T131" fmla="*/ 884 w 884"/>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4" h="253">
                  <a:moveTo>
                    <a:pt x="833" y="0"/>
                  </a:moveTo>
                  <a:lnTo>
                    <a:pt x="831" y="31"/>
                  </a:lnTo>
                  <a:lnTo>
                    <a:pt x="833" y="37"/>
                  </a:lnTo>
                  <a:lnTo>
                    <a:pt x="834" y="43"/>
                  </a:lnTo>
                  <a:lnTo>
                    <a:pt x="835" y="49"/>
                  </a:lnTo>
                  <a:lnTo>
                    <a:pt x="835" y="56"/>
                  </a:lnTo>
                  <a:lnTo>
                    <a:pt x="833" y="71"/>
                  </a:lnTo>
                  <a:lnTo>
                    <a:pt x="828" y="87"/>
                  </a:lnTo>
                  <a:lnTo>
                    <a:pt x="817" y="103"/>
                  </a:lnTo>
                  <a:lnTo>
                    <a:pt x="804" y="117"/>
                  </a:lnTo>
                  <a:lnTo>
                    <a:pt x="787" y="131"/>
                  </a:lnTo>
                  <a:lnTo>
                    <a:pt x="766" y="144"/>
                  </a:lnTo>
                  <a:lnTo>
                    <a:pt x="743" y="156"/>
                  </a:lnTo>
                  <a:lnTo>
                    <a:pt x="717" y="168"/>
                  </a:lnTo>
                  <a:lnTo>
                    <a:pt x="688" y="177"/>
                  </a:lnTo>
                  <a:lnTo>
                    <a:pt x="657" y="186"/>
                  </a:lnTo>
                  <a:lnTo>
                    <a:pt x="624" y="194"/>
                  </a:lnTo>
                  <a:lnTo>
                    <a:pt x="589" y="202"/>
                  </a:lnTo>
                  <a:lnTo>
                    <a:pt x="551" y="207"/>
                  </a:lnTo>
                  <a:lnTo>
                    <a:pt x="512" y="211"/>
                  </a:lnTo>
                  <a:lnTo>
                    <a:pt x="473" y="212"/>
                  </a:lnTo>
                  <a:lnTo>
                    <a:pt x="431" y="213"/>
                  </a:lnTo>
                  <a:lnTo>
                    <a:pt x="390" y="212"/>
                  </a:lnTo>
                  <a:lnTo>
                    <a:pt x="349" y="211"/>
                  </a:lnTo>
                  <a:lnTo>
                    <a:pt x="310" y="207"/>
                  </a:lnTo>
                  <a:lnTo>
                    <a:pt x="274" y="202"/>
                  </a:lnTo>
                  <a:lnTo>
                    <a:pt x="239" y="194"/>
                  </a:lnTo>
                  <a:lnTo>
                    <a:pt x="205" y="186"/>
                  </a:lnTo>
                  <a:lnTo>
                    <a:pt x="174" y="177"/>
                  </a:lnTo>
                  <a:lnTo>
                    <a:pt x="145" y="168"/>
                  </a:lnTo>
                  <a:lnTo>
                    <a:pt x="119" y="156"/>
                  </a:lnTo>
                  <a:lnTo>
                    <a:pt x="95" y="144"/>
                  </a:lnTo>
                  <a:lnTo>
                    <a:pt x="74" y="131"/>
                  </a:lnTo>
                  <a:lnTo>
                    <a:pt x="58" y="117"/>
                  </a:lnTo>
                  <a:lnTo>
                    <a:pt x="45" y="103"/>
                  </a:lnTo>
                  <a:lnTo>
                    <a:pt x="34" y="87"/>
                  </a:lnTo>
                  <a:lnTo>
                    <a:pt x="29" y="71"/>
                  </a:lnTo>
                  <a:lnTo>
                    <a:pt x="26" y="56"/>
                  </a:lnTo>
                  <a:lnTo>
                    <a:pt x="28" y="45"/>
                  </a:lnTo>
                  <a:lnTo>
                    <a:pt x="29" y="35"/>
                  </a:lnTo>
                  <a:lnTo>
                    <a:pt x="33" y="26"/>
                  </a:lnTo>
                  <a:lnTo>
                    <a:pt x="38" y="17"/>
                  </a:lnTo>
                  <a:lnTo>
                    <a:pt x="38" y="9"/>
                  </a:lnTo>
                  <a:lnTo>
                    <a:pt x="21" y="26"/>
                  </a:lnTo>
                  <a:lnTo>
                    <a:pt x="9" y="43"/>
                  </a:lnTo>
                  <a:lnTo>
                    <a:pt x="3" y="61"/>
                  </a:lnTo>
                  <a:lnTo>
                    <a:pt x="0" y="79"/>
                  </a:lnTo>
                  <a:lnTo>
                    <a:pt x="3" y="97"/>
                  </a:lnTo>
                  <a:lnTo>
                    <a:pt x="9" y="114"/>
                  </a:lnTo>
                  <a:lnTo>
                    <a:pt x="20" y="130"/>
                  </a:lnTo>
                  <a:lnTo>
                    <a:pt x="35" y="147"/>
                  </a:lnTo>
                  <a:lnTo>
                    <a:pt x="54" y="161"/>
                  </a:lnTo>
                  <a:lnTo>
                    <a:pt x="76" y="176"/>
                  </a:lnTo>
                  <a:lnTo>
                    <a:pt x="101" y="189"/>
                  </a:lnTo>
                  <a:lnTo>
                    <a:pt x="129" y="202"/>
                  </a:lnTo>
                  <a:lnTo>
                    <a:pt x="160" y="212"/>
                  </a:lnTo>
                  <a:lnTo>
                    <a:pt x="194" y="223"/>
                  </a:lnTo>
                  <a:lnTo>
                    <a:pt x="231" y="232"/>
                  </a:lnTo>
                  <a:lnTo>
                    <a:pt x="270" y="238"/>
                  </a:lnTo>
                  <a:lnTo>
                    <a:pt x="310" y="245"/>
                  </a:lnTo>
                  <a:lnTo>
                    <a:pt x="352" y="249"/>
                  </a:lnTo>
                  <a:lnTo>
                    <a:pt x="396" y="251"/>
                  </a:lnTo>
                  <a:lnTo>
                    <a:pt x="442" y="253"/>
                  </a:lnTo>
                  <a:lnTo>
                    <a:pt x="487" y="251"/>
                  </a:lnTo>
                  <a:lnTo>
                    <a:pt x="530" y="249"/>
                  </a:lnTo>
                  <a:lnTo>
                    <a:pt x="573" y="245"/>
                  </a:lnTo>
                  <a:lnTo>
                    <a:pt x="614" y="238"/>
                  </a:lnTo>
                  <a:lnTo>
                    <a:pt x="652" y="232"/>
                  </a:lnTo>
                  <a:lnTo>
                    <a:pt x="688" y="223"/>
                  </a:lnTo>
                  <a:lnTo>
                    <a:pt x="723" y="212"/>
                  </a:lnTo>
                  <a:lnTo>
                    <a:pt x="755" y="202"/>
                  </a:lnTo>
                  <a:lnTo>
                    <a:pt x="783" y="189"/>
                  </a:lnTo>
                  <a:lnTo>
                    <a:pt x="808" y="176"/>
                  </a:lnTo>
                  <a:lnTo>
                    <a:pt x="830" y="161"/>
                  </a:lnTo>
                  <a:lnTo>
                    <a:pt x="848" y="147"/>
                  </a:lnTo>
                  <a:lnTo>
                    <a:pt x="864" y="130"/>
                  </a:lnTo>
                  <a:lnTo>
                    <a:pt x="874" y="114"/>
                  </a:lnTo>
                  <a:lnTo>
                    <a:pt x="881" y="97"/>
                  </a:lnTo>
                  <a:lnTo>
                    <a:pt x="884" y="79"/>
                  </a:lnTo>
                  <a:lnTo>
                    <a:pt x="882" y="69"/>
                  </a:lnTo>
                  <a:lnTo>
                    <a:pt x="880" y="58"/>
                  </a:lnTo>
                  <a:lnTo>
                    <a:pt x="876" y="48"/>
                  </a:lnTo>
                  <a:lnTo>
                    <a:pt x="871" y="37"/>
                  </a:lnTo>
                  <a:lnTo>
                    <a:pt x="863" y="27"/>
                  </a:lnTo>
                  <a:lnTo>
                    <a:pt x="855" y="18"/>
                  </a:lnTo>
                  <a:lnTo>
                    <a:pt x="844" y="9"/>
                  </a:lnTo>
                  <a:lnTo>
                    <a:pt x="8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6" name="Freeform 29">
              <a:extLst>
                <a:ext uri="{FF2B5EF4-FFF2-40B4-BE49-F238E27FC236}">
                  <a16:creationId xmlns:a16="http://schemas.microsoft.com/office/drawing/2014/main" id="{6E52B8E4-E18D-D31C-EE7C-288C0F996D0F}"/>
                </a:ext>
              </a:extLst>
            </p:cNvPr>
            <p:cNvSpPr>
              <a:spLocks/>
            </p:cNvSpPr>
            <p:nvPr/>
          </p:nvSpPr>
          <p:spPr bwMode="auto">
            <a:xfrm>
              <a:off x="1856" y="2039"/>
              <a:ext cx="22" cy="532"/>
            </a:xfrm>
            <a:custGeom>
              <a:avLst/>
              <a:gdLst>
                <a:gd name="T0" fmla="*/ 22 w 22"/>
                <a:gd name="T1" fmla="*/ 17 h 532"/>
                <a:gd name="T2" fmla="*/ 0 w 22"/>
                <a:gd name="T3" fmla="*/ 0 h 532"/>
                <a:gd name="T4" fmla="*/ 4 w 22"/>
                <a:gd name="T5" fmla="*/ 532 h 532"/>
                <a:gd name="T6" fmla="*/ 7 w 22"/>
                <a:gd name="T7" fmla="*/ 530 h 532"/>
                <a:gd name="T8" fmla="*/ 9 w 22"/>
                <a:gd name="T9" fmla="*/ 526 h 532"/>
                <a:gd name="T10" fmla="*/ 12 w 22"/>
                <a:gd name="T11" fmla="*/ 522 h 532"/>
                <a:gd name="T12" fmla="*/ 15 w 22"/>
                <a:gd name="T13" fmla="*/ 519 h 532"/>
                <a:gd name="T14" fmla="*/ 22 w 22"/>
                <a:gd name="T15" fmla="*/ 17 h 53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32"/>
                <a:gd name="T26" fmla="*/ 22 w 22"/>
                <a:gd name="T27" fmla="*/ 532 h 5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32">
                  <a:moveTo>
                    <a:pt x="22" y="17"/>
                  </a:moveTo>
                  <a:lnTo>
                    <a:pt x="0" y="0"/>
                  </a:lnTo>
                  <a:lnTo>
                    <a:pt x="4" y="532"/>
                  </a:lnTo>
                  <a:lnTo>
                    <a:pt x="7" y="530"/>
                  </a:lnTo>
                  <a:lnTo>
                    <a:pt x="9" y="526"/>
                  </a:lnTo>
                  <a:lnTo>
                    <a:pt x="12" y="522"/>
                  </a:lnTo>
                  <a:lnTo>
                    <a:pt x="15" y="519"/>
                  </a:lnTo>
                  <a:lnTo>
                    <a:pt x="2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7" name="Freeform 30">
              <a:extLst>
                <a:ext uri="{FF2B5EF4-FFF2-40B4-BE49-F238E27FC236}">
                  <a16:creationId xmlns:a16="http://schemas.microsoft.com/office/drawing/2014/main" id="{F5B4507B-E338-FACF-8BAB-A055FB706BC4}"/>
                </a:ext>
              </a:extLst>
            </p:cNvPr>
            <p:cNvSpPr>
              <a:spLocks/>
            </p:cNvSpPr>
            <p:nvPr/>
          </p:nvSpPr>
          <p:spPr bwMode="auto">
            <a:xfrm>
              <a:off x="2652" y="2047"/>
              <a:ext cx="28" cy="533"/>
            </a:xfrm>
            <a:custGeom>
              <a:avLst/>
              <a:gdLst>
                <a:gd name="T0" fmla="*/ 28 w 28"/>
                <a:gd name="T1" fmla="*/ 0 h 533"/>
                <a:gd name="T2" fmla="*/ 7 w 28"/>
                <a:gd name="T3" fmla="*/ 15 h 533"/>
                <a:gd name="T4" fmla="*/ 0 w 28"/>
                <a:gd name="T5" fmla="*/ 459 h 533"/>
                <a:gd name="T6" fmla="*/ 0 w 28"/>
                <a:gd name="T7" fmla="*/ 522 h 533"/>
                <a:gd name="T8" fmla="*/ 3 w 28"/>
                <a:gd name="T9" fmla="*/ 524 h 533"/>
                <a:gd name="T10" fmla="*/ 6 w 28"/>
                <a:gd name="T11" fmla="*/ 527 h 533"/>
                <a:gd name="T12" fmla="*/ 8 w 28"/>
                <a:gd name="T13" fmla="*/ 531 h 533"/>
                <a:gd name="T14" fmla="*/ 11 w 28"/>
                <a:gd name="T15" fmla="*/ 533 h 533"/>
                <a:gd name="T16" fmla="*/ 28 w 28"/>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33"/>
                <a:gd name="T29" fmla="*/ 28 w 28"/>
                <a:gd name="T30" fmla="*/ 533 h 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33">
                  <a:moveTo>
                    <a:pt x="28" y="0"/>
                  </a:moveTo>
                  <a:lnTo>
                    <a:pt x="7" y="15"/>
                  </a:lnTo>
                  <a:lnTo>
                    <a:pt x="0" y="459"/>
                  </a:lnTo>
                  <a:lnTo>
                    <a:pt x="0" y="522"/>
                  </a:lnTo>
                  <a:lnTo>
                    <a:pt x="3" y="524"/>
                  </a:lnTo>
                  <a:lnTo>
                    <a:pt x="6" y="527"/>
                  </a:lnTo>
                  <a:lnTo>
                    <a:pt x="8" y="531"/>
                  </a:lnTo>
                  <a:lnTo>
                    <a:pt x="11" y="533"/>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8" name="Freeform 31">
              <a:extLst>
                <a:ext uri="{FF2B5EF4-FFF2-40B4-BE49-F238E27FC236}">
                  <a16:creationId xmlns:a16="http://schemas.microsoft.com/office/drawing/2014/main" id="{43E0E221-D8E6-F9CA-333C-498AB784F2A5}"/>
                </a:ext>
              </a:extLst>
            </p:cNvPr>
            <p:cNvSpPr>
              <a:spLocks/>
            </p:cNvSpPr>
            <p:nvPr/>
          </p:nvSpPr>
          <p:spPr bwMode="auto">
            <a:xfrm>
              <a:off x="1830" y="2857"/>
              <a:ext cx="884" cy="294"/>
            </a:xfrm>
            <a:custGeom>
              <a:avLst/>
              <a:gdLst>
                <a:gd name="T0" fmla="*/ 831 w 884"/>
                <a:gd name="T1" fmla="*/ 38 h 294"/>
                <a:gd name="T2" fmla="*/ 834 w 884"/>
                <a:gd name="T3" fmla="*/ 51 h 294"/>
                <a:gd name="T4" fmla="*/ 835 w 884"/>
                <a:gd name="T5" fmla="*/ 65 h 294"/>
                <a:gd name="T6" fmla="*/ 828 w 884"/>
                <a:gd name="T7" fmla="*/ 101 h 294"/>
                <a:gd name="T8" fmla="*/ 804 w 884"/>
                <a:gd name="T9" fmla="*/ 137 h 294"/>
                <a:gd name="T10" fmla="*/ 766 w 884"/>
                <a:gd name="T11" fmla="*/ 168 h 294"/>
                <a:gd name="T12" fmla="*/ 717 w 884"/>
                <a:gd name="T13" fmla="*/ 195 h 294"/>
                <a:gd name="T14" fmla="*/ 657 w 884"/>
                <a:gd name="T15" fmla="*/ 217 h 294"/>
                <a:gd name="T16" fmla="*/ 589 w 884"/>
                <a:gd name="T17" fmla="*/ 234 h 294"/>
                <a:gd name="T18" fmla="*/ 512 w 884"/>
                <a:gd name="T19" fmla="*/ 245 h 294"/>
                <a:gd name="T20" fmla="*/ 431 w 884"/>
                <a:gd name="T21" fmla="*/ 249 h 294"/>
                <a:gd name="T22" fmla="*/ 349 w 884"/>
                <a:gd name="T23" fmla="*/ 245 h 294"/>
                <a:gd name="T24" fmla="*/ 274 w 884"/>
                <a:gd name="T25" fmla="*/ 234 h 294"/>
                <a:gd name="T26" fmla="*/ 205 w 884"/>
                <a:gd name="T27" fmla="*/ 217 h 294"/>
                <a:gd name="T28" fmla="*/ 145 w 884"/>
                <a:gd name="T29" fmla="*/ 195 h 294"/>
                <a:gd name="T30" fmla="*/ 95 w 884"/>
                <a:gd name="T31" fmla="*/ 168 h 294"/>
                <a:gd name="T32" fmla="*/ 58 w 884"/>
                <a:gd name="T33" fmla="*/ 137 h 294"/>
                <a:gd name="T34" fmla="*/ 34 w 884"/>
                <a:gd name="T35" fmla="*/ 101 h 294"/>
                <a:gd name="T36" fmla="*/ 26 w 884"/>
                <a:gd name="T37" fmla="*/ 65 h 294"/>
                <a:gd name="T38" fmla="*/ 29 w 884"/>
                <a:gd name="T39" fmla="*/ 42 h 294"/>
                <a:gd name="T40" fmla="*/ 38 w 884"/>
                <a:gd name="T41" fmla="*/ 19 h 294"/>
                <a:gd name="T42" fmla="*/ 21 w 884"/>
                <a:gd name="T43" fmla="*/ 31 h 294"/>
                <a:gd name="T44" fmla="*/ 3 w 884"/>
                <a:gd name="T45" fmla="*/ 71 h 294"/>
                <a:gd name="T46" fmla="*/ 3 w 884"/>
                <a:gd name="T47" fmla="*/ 113 h 294"/>
                <a:gd name="T48" fmla="*/ 20 w 884"/>
                <a:gd name="T49" fmla="*/ 152 h 294"/>
                <a:gd name="T50" fmla="*/ 54 w 884"/>
                <a:gd name="T51" fmla="*/ 189 h 294"/>
                <a:gd name="T52" fmla="*/ 101 w 884"/>
                <a:gd name="T53" fmla="*/ 221 h 294"/>
                <a:gd name="T54" fmla="*/ 160 w 884"/>
                <a:gd name="T55" fmla="*/ 249 h 294"/>
                <a:gd name="T56" fmla="*/ 231 w 884"/>
                <a:gd name="T57" fmla="*/ 270 h 294"/>
                <a:gd name="T58" fmla="*/ 310 w 884"/>
                <a:gd name="T59" fmla="*/ 285 h 294"/>
                <a:gd name="T60" fmla="*/ 396 w 884"/>
                <a:gd name="T61" fmla="*/ 293 h 294"/>
                <a:gd name="T62" fmla="*/ 487 w 884"/>
                <a:gd name="T63" fmla="*/ 293 h 294"/>
                <a:gd name="T64" fmla="*/ 573 w 884"/>
                <a:gd name="T65" fmla="*/ 285 h 294"/>
                <a:gd name="T66" fmla="*/ 652 w 884"/>
                <a:gd name="T67" fmla="*/ 270 h 294"/>
                <a:gd name="T68" fmla="*/ 723 w 884"/>
                <a:gd name="T69" fmla="*/ 249 h 294"/>
                <a:gd name="T70" fmla="*/ 783 w 884"/>
                <a:gd name="T71" fmla="*/ 221 h 294"/>
                <a:gd name="T72" fmla="*/ 830 w 884"/>
                <a:gd name="T73" fmla="*/ 189 h 294"/>
                <a:gd name="T74" fmla="*/ 864 w 884"/>
                <a:gd name="T75" fmla="*/ 152 h 294"/>
                <a:gd name="T76" fmla="*/ 881 w 884"/>
                <a:gd name="T77" fmla="*/ 113 h 294"/>
                <a:gd name="T78" fmla="*/ 882 w 884"/>
                <a:gd name="T79" fmla="*/ 81 h 294"/>
                <a:gd name="T80" fmla="*/ 876 w 884"/>
                <a:gd name="T81" fmla="*/ 56 h 294"/>
                <a:gd name="T82" fmla="*/ 863 w 884"/>
                <a:gd name="T83" fmla="*/ 32 h 294"/>
                <a:gd name="T84" fmla="*/ 844 w 884"/>
                <a:gd name="T85" fmla="*/ 10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4"/>
                <a:gd name="T130" fmla="*/ 0 h 294"/>
                <a:gd name="T131" fmla="*/ 884 w 884"/>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4" h="294">
                  <a:moveTo>
                    <a:pt x="833" y="0"/>
                  </a:moveTo>
                  <a:lnTo>
                    <a:pt x="831" y="38"/>
                  </a:lnTo>
                  <a:lnTo>
                    <a:pt x="833" y="44"/>
                  </a:lnTo>
                  <a:lnTo>
                    <a:pt x="834" y="51"/>
                  </a:lnTo>
                  <a:lnTo>
                    <a:pt x="835" y="57"/>
                  </a:lnTo>
                  <a:lnTo>
                    <a:pt x="835" y="65"/>
                  </a:lnTo>
                  <a:lnTo>
                    <a:pt x="833" y="83"/>
                  </a:lnTo>
                  <a:lnTo>
                    <a:pt x="828" y="101"/>
                  </a:lnTo>
                  <a:lnTo>
                    <a:pt x="817" y="120"/>
                  </a:lnTo>
                  <a:lnTo>
                    <a:pt x="804" y="137"/>
                  </a:lnTo>
                  <a:lnTo>
                    <a:pt x="787" y="152"/>
                  </a:lnTo>
                  <a:lnTo>
                    <a:pt x="766" y="168"/>
                  </a:lnTo>
                  <a:lnTo>
                    <a:pt x="743" y="182"/>
                  </a:lnTo>
                  <a:lnTo>
                    <a:pt x="717" y="195"/>
                  </a:lnTo>
                  <a:lnTo>
                    <a:pt x="688" y="207"/>
                  </a:lnTo>
                  <a:lnTo>
                    <a:pt x="657" y="217"/>
                  </a:lnTo>
                  <a:lnTo>
                    <a:pt x="624" y="227"/>
                  </a:lnTo>
                  <a:lnTo>
                    <a:pt x="589" y="234"/>
                  </a:lnTo>
                  <a:lnTo>
                    <a:pt x="551" y="241"/>
                  </a:lnTo>
                  <a:lnTo>
                    <a:pt x="512" y="245"/>
                  </a:lnTo>
                  <a:lnTo>
                    <a:pt x="473" y="247"/>
                  </a:lnTo>
                  <a:lnTo>
                    <a:pt x="431" y="249"/>
                  </a:lnTo>
                  <a:lnTo>
                    <a:pt x="390" y="247"/>
                  </a:lnTo>
                  <a:lnTo>
                    <a:pt x="349" y="245"/>
                  </a:lnTo>
                  <a:lnTo>
                    <a:pt x="310" y="241"/>
                  </a:lnTo>
                  <a:lnTo>
                    <a:pt x="274" y="234"/>
                  </a:lnTo>
                  <a:lnTo>
                    <a:pt x="239" y="227"/>
                  </a:lnTo>
                  <a:lnTo>
                    <a:pt x="205" y="217"/>
                  </a:lnTo>
                  <a:lnTo>
                    <a:pt x="174" y="207"/>
                  </a:lnTo>
                  <a:lnTo>
                    <a:pt x="145" y="195"/>
                  </a:lnTo>
                  <a:lnTo>
                    <a:pt x="119" y="182"/>
                  </a:lnTo>
                  <a:lnTo>
                    <a:pt x="95" y="168"/>
                  </a:lnTo>
                  <a:lnTo>
                    <a:pt x="74" y="152"/>
                  </a:lnTo>
                  <a:lnTo>
                    <a:pt x="58" y="137"/>
                  </a:lnTo>
                  <a:lnTo>
                    <a:pt x="45" y="120"/>
                  </a:lnTo>
                  <a:lnTo>
                    <a:pt x="34" y="101"/>
                  </a:lnTo>
                  <a:lnTo>
                    <a:pt x="29" y="83"/>
                  </a:lnTo>
                  <a:lnTo>
                    <a:pt x="26" y="65"/>
                  </a:lnTo>
                  <a:lnTo>
                    <a:pt x="28" y="53"/>
                  </a:lnTo>
                  <a:lnTo>
                    <a:pt x="29" y="42"/>
                  </a:lnTo>
                  <a:lnTo>
                    <a:pt x="33" y="30"/>
                  </a:lnTo>
                  <a:lnTo>
                    <a:pt x="38" y="19"/>
                  </a:lnTo>
                  <a:lnTo>
                    <a:pt x="38" y="12"/>
                  </a:lnTo>
                  <a:lnTo>
                    <a:pt x="21" y="31"/>
                  </a:lnTo>
                  <a:lnTo>
                    <a:pt x="9" y="51"/>
                  </a:lnTo>
                  <a:lnTo>
                    <a:pt x="3" y="71"/>
                  </a:lnTo>
                  <a:lnTo>
                    <a:pt x="0" y="92"/>
                  </a:lnTo>
                  <a:lnTo>
                    <a:pt x="3" y="113"/>
                  </a:lnTo>
                  <a:lnTo>
                    <a:pt x="9" y="133"/>
                  </a:lnTo>
                  <a:lnTo>
                    <a:pt x="20" y="152"/>
                  </a:lnTo>
                  <a:lnTo>
                    <a:pt x="35" y="171"/>
                  </a:lnTo>
                  <a:lnTo>
                    <a:pt x="54" y="189"/>
                  </a:lnTo>
                  <a:lnTo>
                    <a:pt x="76" y="206"/>
                  </a:lnTo>
                  <a:lnTo>
                    <a:pt x="101" y="221"/>
                  </a:lnTo>
                  <a:lnTo>
                    <a:pt x="129" y="236"/>
                  </a:lnTo>
                  <a:lnTo>
                    <a:pt x="160" y="249"/>
                  </a:lnTo>
                  <a:lnTo>
                    <a:pt x="194" y="261"/>
                  </a:lnTo>
                  <a:lnTo>
                    <a:pt x="231" y="270"/>
                  </a:lnTo>
                  <a:lnTo>
                    <a:pt x="270" y="279"/>
                  </a:lnTo>
                  <a:lnTo>
                    <a:pt x="310" y="285"/>
                  </a:lnTo>
                  <a:lnTo>
                    <a:pt x="352" y="291"/>
                  </a:lnTo>
                  <a:lnTo>
                    <a:pt x="396" y="293"/>
                  </a:lnTo>
                  <a:lnTo>
                    <a:pt x="442" y="294"/>
                  </a:lnTo>
                  <a:lnTo>
                    <a:pt x="487" y="293"/>
                  </a:lnTo>
                  <a:lnTo>
                    <a:pt x="530" y="291"/>
                  </a:lnTo>
                  <a:lnTo>
                    <a:pt x="573" y="285"/>
                  </a:lnTo>
                  <a:lnTo>
                    <a:pt x="614" y="279"/>
                  </a:lnTo>
                  <a:lnTo>
                    <a:pt x="652" y="270"/>
                  </a:lnTo>
                  <a:lnTo>
                    <a:pt x="688" y="261"/>
                  </a:lnTo>
                  <a:lnTo>
                    <a:pt x="723" y="249"/>
                  </a:lnTo>
                  <a:lnTo>
                    <a:pt x="755" y="236"/>
                  </a:lnTo>
                  <a:lnTo>
                    <a:pt x="783" y="221"/>
                  </a:lnTo>
                  <a:lnTo>
                    <a:pt x="808" y="206"/>
                  </a:lnTo>
                  <a:lnTo>
                    <a:pt x="830" y="189"/>
                  </a:lnTo>
                  <a:lnTo>
                    <a:pt x="848" y="171"/>
                  </a:lnTo>
                  <a:lnTo>
                    <a:pt x="864" y="152"/>
                  </a:lnTo>
                  <a:lnTo>
                    <a:pt x="874" y="133"/>
                  </a:lnTo>
                  <a:lnTo>
                    <a:pt x="881" y="113"/>
                  </a:lnTo>
                  <a:lnTo>
                    <a:pt x="884" y="92"/>
                  </a:lnTo>
                  <a:lnTo>
                    <a:pt x="882" y="81"/>
                  </a:lnTo>
                  <a:lnTo>
                    <a:pt x="880" y="68"/>
                  </a:lnTo>
                  <a:lnTo>
                    <a:pt x="876" y="56"/>
                  </a:lnTo>
                  <a:lnTo>
                    <a:pt x="871" y="44"/>
                  </a:lnTo>
                  <a:lnTo>
                    <a:pt x="863" y="32"/>
                  </a:lnTo>
                  <a:lnTo>
                    <a:pt x="855" y="21"/>
                  </a:lnTo>
                  <a:lnTo>
                    <a:pt x="844" y="10"/>
                  </a:lnTo>
                  <a:lnTo>
                    <a:pt x="8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9" name="Freeform 32">
              <a:extLst>
                <a:ext uri="{FF2B5EF4-FFF2-40B4-BE49-F238E27FC236}">
                  <a16:creationId xmlns:a16="http://schemas.microsoft.com/office/drawing/2014/main" id="{1B89E2F4-1287-8E9B-2571-238C53A61957}"/>
                </a:ext>
              </a:extLst>
            </p:cNvPr>
            <p:cNvSpPr>
              <a:spLocks/>
            </p:cNvSpPr>
            <p:nvPr/>
          </p:nvSpPr>
          <p:spPr bwMode="auto">
            <a:xfrm>
              <a:off x="1856" y="2640"/>
              <a:ext cx="22" cy="240"/>
            </a:xfrm>
            <a:custGeom>
              <a:avLst/>
              <a:gdLst>
                <a:gd name="T0" fmla="*/ 22 w 22"/>
                <a:gd name="T1" fmla="*/ 13 h 240"/>
                <a:gd name="T2" fmla="*/ 0 w 22"/>
                <a:gd name="T3" fmla="*/ 0 h 240"/>
                <a:gd name="T4" fmla="*/ 12 w 22"/>
                <a:gd name="T5" fmla="*/ 240 h 240"/>
                <a:gd name="T6" fmla="*/ 15 w 22"/>
                <a:gd name="T7" fmla="*/ 238 h 240"/>
                <a:gd name="T8" fmla="*/ 17 w 22"/>
                <a:gd name="T9" fmla="*/ 235 h 240"/>
                <a:gd name="T10" fmla="*/ 20 w 22"/>
                <a:gd name="T11" fmla="*/ 232 h 240"/>
                <a:gd name="T12" fmla="*/ 22 w 22"/>
                <a:gd name="T13" fmla="*/ 230 h 240"/>
                <a:gd name="T14" fmla="*/ 22 w 22"/>
                <a:gd name="T15" fmla="*/ 13 h 240"/>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40"/>
                <a:gd name="T26" fmla="*/ 22 w 22"/>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40">
                  <a:moveTo>
                    <a:pt x="22" y="13"/>
                  </a:moveTo>
                  <a:lnTo>
                    <a:pt x="0" y="0"/>
                  </a:lnTo>
                  <a:lnTo>
                    <a:pt x="12" y="240"/>
                  </a:lnTo>
                  <a:lnTo>
                    <a:pt x="15" y="238"/>
                  </a:lnTo>
                  <a:lnTo>
                    <a:pt x="17" y="235"/>
                  </a:lnTo>
                  <a:lnTo>
                    <a:pt x="20" y="232"/>
                  </a:lnTo>
                  <a:lnTo>
                    <a:pt x="22" y="230"/>
                  </a:lnTo>
                  <a:lnTo>
                    <a:pt x="2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0" name="Freeform 33">
              <a:extLst>
                <a:ext uri="{FF2B5EF4-FFF2-40B4-BE49-F238E27FC236}">
                  <a16:creationId xmlns:a16="http://schemas.microsoft.com/office/drawing/2014/main" id="{8D33B9CC-F520-60B6-6D98-7239A48926BA}"/>
                </a:ext>
              </a:extLst>
            </p:cNvPr>
            <p:cNvSpPr>
              <a:spLocks/>
            </p:cNvSpPr>
            <p:nvPr/>
          </p:nvSpPr>
          <p:spPr bwMode="auto">
            <a:xfrm>
              <a:off x="2648" y="2651"/>
              <a:ext cx="26" cy="238"/>
            </a:xfrm>
            <a:custGeom>
              <a:avLst/>
              <a:gdLst>
                <a:gd name="T0" fmla="*/ 26 w 26"/>
                <a:gd name="T1" fmla="*/ 0 h 238"/>
                <a:gd name="T2" fmla="*/ 6 w 26"/>
                <a:gd name="T3" fmla="*/ 12 h 238"/>
                <a:gd name="T4" fmla="*/ 0 w 26"/>
                <a:gd name="T5" fmla="*/ 229 h 238"/>
                <a:gd name="T6" fmla="*/ 3 w 26"/>
                <a:gd name="T7" fmla="*/ 232 h 238"/>
                <a:gd name="T8" fmla="*/ 7 w 26"/>
                <a:gd name="T9" fmla="*/ 233 h 238"/>
                <a:gd name="T10" fmla="*/ 10 w 26"/>
                <a:gd name="T11" fmla="*/ 236 h 238"/>
                <a:gd name="T12" fmla="*/ 12 w 26"/>
                <a:gd name="T13" fmla="*/ 238 h 238"/>
                <a:gd name="T14" fmla="*/ 26 w 26"/>
                <a:gd name="T15" fmla="*/ 0 h 23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8"/>
                <a:gd name="T26" fmla="*/ 26 w 26"/>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8">
                  <a:moveTo>
                    <a:pt x="26" y="0"/>
                  </a:moveTo>
                  <a:lnTo>
                    <a:pt x="6" y="12"/>
                  </a:lnTo>
                  <a:lnTo>
                    <a:pt x="0" y="229"/>
                  </a:lnTo>
                  <a:lnTo>
                    <a:pt x="3" y="232"/>
                  </a:lnTo>
                  <a:lnTo>
                    <a:pt x="7" y="233"/>
                  </a:lnTo>
                  <a:lnTo>
                    <a:pt x="10" y="236"/>
                  </a:lnTo>
                  <a:lnTo>
                    <a:pt x="12" y="238"/>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1" name="Freeform 34">
              <a:extLst>
                <a:ext uri="{FF2B5EF4-FFF2-40B4-BE49-F238E27FC236}">
                  <a16:creationId xmlns:a16="http://schemas.microsoft.com/office/drawing/2014/main" id="{2C19C0D3-EEBB-135E-C8A4-79EFC9829D4D}"/>
                </a:ext>
              </a:extLst>
            </p:cNvPr>
            <p:cNvSpPr>
              <a:spLocks/>
            </p:cNvSpPr>
            <p:nvPr/>
          </p:nvSpPr>
          <p:spPr bwMode="auto">
            <a:xfrm>
              <a:off x="2096" y="2228"/>
              <a:ext cx="310" cy="390"/>
            </a:xfrm>
            <a:custGeom>
              <a:avLst/>
              <a:gdLst>
                <a:gd name="T0" fmla="*/ 270 w 310"/>
                <a:gd name="T1" fmla="*/ 244 h 390"/>
                <a:gd name="T2" fmla="*/ 261 w 310"/>
                <a:gd name="T3" fmla="*/ 272 h 390"/>
                <a:gd name="T4" fmla="*/ 245 w 310"/>
                <a:gd name="T5" fmla="*/ 287 h 390"/>
                <a:gd name="T6" fmla="*/ 250 w 310"/>
                <a:gd name="T7" fmla="*/ 249 h 390"/>
                <a:gd name="T8" fmla="*/ 227 w 310"/>
                <a:gd name="T9" fmla="*/ 219 h 390"/>
                <a:gd name="T10" fmla="*/ 194 w 310"/>
                <a:gd name="T11" fmla="*/ 206 h 390"/>
                <a:gd name="T12" fmla="*/ 184 w 310"/>
                <a:gd name="T13" fmla="*/ 184 h 390"/>
                <a:gd name="T14" fmla="*/ 193 w 310"/>
                <a:gd name="T15" fmla="*/ 184 h 390"/>
                <a:gd name="T16" fmla="*/ 203 w 310"/>
                <a:gd name="T17" fmla="*/ 192 h 390"/>
                <a:gd name="T18" fmla="*/ 237 w 310"/>
                <a:gd name="T19" fmla="*/ 205 h 390"/>
                <a:gd name="T20" fmla="*/ 272 w 310"/>
                <a:gd name="T21" fmla="*/ 204 h 390"/>
                <a:gd name="T22" fmla="*/ 296 w 310"/>
                <a:gd name="T23" fmla="*/ 197 h 390"/>
                <a:gd name="T24" fmla="*/ 305 w 310"/>
                <a:gd name="T25" fmla="*/ 180 h 390"/>
                <a:gd name="T26" fmla="*/ 300 w 310"/>
                <a:gd name="T27" fmla="*/ 167 h 390"/>
                <a:gd name="T28" fmla="*/ 285 w 310"/>
                <a:gd name="T29" fmla="*/ 110 h 390"/>
                <a:gd name="T30" fmla="*/ 248 w 310"/>
                <a:gd name="T31" fmla="*/ 80 h 390"/>
                <a:gd name="T32" fmla="*/ 254 w 310"/>
                <a:gd name="T33" fmla="*/ 72 h 390"/>
                <a:gd name="T34" fmla="*/ 279 w 310"/>
                <a:gd name="T35" fmla="*/ 77 h 390"/>
                <a:gd name="T36" fmla="*/ 300 w 310"/>
                <a:gd name="T37" fmla="*/ 120 h 390"/>
                <a:gd name="T38" fmla="*/ 305 w 310"/>
                <a:gd name="T39" fmla="*/ 157 h 390"/>
                <a:gd name="T40" fmla="*/ 307 w 310"/>
                <a:gd name="T41" fmla="*/ 156 h 390"/>
                <a:gd name="T42" fmla="*/ 297 w 310"/>
                <a:gd name="T43" fmla="*/ 54 h 390"/>
                <a:gd name="T44" fmla="*/ 198 w 310"/>
                <a:gd name="T45" fmla="*/ 3 h 390"/>
                <a:gd name="T46" fmla="*/ 48 w 310"/>
                <a:gd name="T47" fmla="*/ 17 h 390"/>
                <a:gd name="T48" fmla="*/ 0 w 310"/>
                <a:gd name="T49" fmla="*/ 111 h 390"/>
                <a:gd name="T50" fmla="*/ 3 w 310"/>
                <a:gd name="T51" fmla="*/ 152 h 390"/>
                <a:gd name="T52" fmla="*/ 7 w 310"/>
                <a:gd name="T53" fmla="*/ 137 h 390"/>
                <a:gd name="T54" fmla="*/ 12 w 310"/>
                <a:gd name="T55" fmla="*/ 88 h 390"/>
                <a:gd name="T56" fmla="*/ 43 w 310"/>
                <a:gd name="T57" fmla="*/ 69 h 390"/>
                <a:gd name="T58" fmla="*/ 63 w 310"/>
                <a:gd name="T59" fmla="*/ 71 h 390"/>
                <a:gd name="T60" fmla="*/ 40 w 310"/>
                <a:gd name="T61" fmla="*/ 86 h 390"/>
                <a:gd name="T62" fmla="*/ 17 w 310"/>
                <a:gd name="T63" fmla="*/ 140 h 390"/>
                <a:gd name="T64" fmla="*/ 7 w 310"/>
                <a:gd name="T65" fmla="*/ 165 h 390"/>
                <a:gd name="T66" fmla="*/ 10 w 310"/>
                <a:gd name="T67" fmla="*/ 189 h 390"/>
                <a:gd name="T68" fmla="*/ 26 w 310"/>
                <a:gd name="T69" fmla="*/ 199 h 390"/>
                <a:gd name="T70" fmla="*/ 59 w 310"/>
                <a:gd name="T71" fmla="*/ 204 h 390"/>
                <a:gd name="T72" fmla="*/ 98 w 310"/>
                <a:gd name="T73" fmla="*/ 197 h 390"/>
                <a:gd name="T74" fmla="*/ 121 w 310"/>
                <a:gd name="T75" fmla="*/ 186 h 390"/>
                <a:gd name="T76" fmla="*/ 129 w 310"/>
                <a:gd name="T77" fmla="*/ 180 h 390"/>
                <a:gd name="T78" fmla="*/ 132 w 310"/>
                <a:gd name="T79" fmla="*/ 196 h 390"/>
                <a:gd name="T80" fmla="*/ 107 w 310"/>
                <a:gd name="T81" fmla="*/ 212 h 390"/>
                <a:gd name="T82" fmla="*/ 73 w 310"/>
                <a:gd name="T83" fmla="*/ 227 h 390"/>
                <a:gd name="T84" fmla="*/ 69 w 310"/>
                <a:gd name="T85" fmla="*/ 279 h 390"/>
                <a:gd name="T86" fmla="*/ 64 w 310"/>
                <a:gd name="T87" fmla="*/ 286 h 390"/>
                <a:gd name="T88" fmla="*/ 51 w 310"/>
                <a:gd name="T89" fmla="*/ 253 h 390"/>
                <a:gd name="T90" fmla="*/ 35 w 310"/>
                <a:gd name="T91" fmla="*/ 232 h 390"/>
                <a:gd name="T92" fmla="*/ 27 w 310"/>
                <a:gd name="T93" fmla="*/ 238 h 390"/>
                <a:gd name="T94" fmla="*/ 40 w 310"/>
                <a:gd name="T95" fmla="*/ 273 h 390"/>
                <a:gd name="T96" fmla="*/ 61 w 310"/>
                <a:gd name="T97" fmla="*/ 312 h 390"/>
                <a:gd name="T98" fmla="*/ 99 w 310"/>
                <a:gd name="T99" fmla="*/ 364 h 390"/>
                <a:gd name="T100" fmla="*/ 145 w 310"/>
                <a:gd name="T101" fmla="*/ 389 h 390"/>
                <a:gd name="T102" fmla="*/ 211 w 310"/>
                <a:gd name="T103" fmla="*/ 365 h 390"/>
                <a:gd name="T104" fmla="*/ 274 w 310"/>
                <a:gd name="T105" fmla="*/ 274 h 390"/>
                <a:gd name="T106" fmla="*/ 284 w 310"/>
                <a:gd name="T107" fmla="*/ 238 h 3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390"/>
                <a:gd name="T164" fmla="*/ 310 w 310"/>
                <a:gd name="T165" fmla="*/ 390 h 3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390">
                  <a:moveTo>
                    <a:pt x="283" y="235"/>
                  </a:moveTo>
                  <a:lnTo>
                    <a:pt x="278" y="234"/>
                  </a:lnTo>
                  <a:lnTo>
                    <a:pt x="274" y="238"/>
                  </a:lnTo>
                  <a:lnTo>
                    <a:pt x="270" y="244"/>
                  </a:lnTo>
                  <a:lnTo>
                    <a:pt x="266" y="249"/>
                  </a:lnTo>
                  <a:lnTo>
                    <a:pt x="263" y="255"/>
                  </a:lnTo>
                  <a:lnTo>
                    <a:pt x="262" y="262"/>
                  </a:lnTo>
                  <a:lnTo>
                    <a:pt x="261" y="272"/>
                  </a:lnTo>
                  <a:lnTo>
                    <a:pt x="257" y="281"/>
                  </a:lnTo>
                  <a:lnTo>
                    <a:pt x="251" y="287"/>
                  </a:lnTo>
                  <a:lnTo>
                    <a:pt x="248" y="289"/>
                  </a:lnTo>
                  <a:lnTo>
                    <a:pt x="245" y="287"/>
                  </a:lnTo>
                  <a:lnTo>
                    <a:pt x="244" y="286"/>
                  </a:lnTo>
                  <a:lnTo>
                    <a:pt x="245" y="281"/>
                  </a:lnTo>
                  <a:lnTo>
                    <a:pt x="249" y="266"/>
                  </a:lnTo>
                  <a:lnTo>
                    <a:pt x="250" y="249"/>
                  </a:lnTo>
                  <a:lnTo>
                    <a:pt x="248" y="234"/>
                  </a:lnTo>
                  <a:lnTo>
                    <a:pt x="242" y="229"/>
                  </a:lnTo>
                  <a:lnTo>
                    <a:pt x="235" y="223"/>
                  </a:lnTo>
                  <a:lnTo>
                    <a:pt x="227" y="219"/>
                  </a:lnTo>
                  <a:lnTo>
                    <a:pt x="218" y="216"/>
                  </a:lnTo>
                  <a:lnTo>
                    <a:pt x="208" y="213"/>
                  </a:lnTo>
                  <a:lnTo>
                    <a:pt x="201" y="209"/>
                  </a:lnTo>
                  <a:lnTo>
                    <a:pt x="194" y="206"/>
                  </a:lnTo>
                  <a:lnTo>
                    <a:pt x="190" y="202"/>
                  </a:lnTo>
                  <a:lnTo>
                    <a:pt x="186" y="196"/>
                  </a:lnTo>
                  <a:lnTo>
                    <a:pt x="184" y="189"/>
                  </a:lnTo>
                  <a:lnTo>
                    <a:pt x="184" y="184"/>
                  </a:lnTo>
                  <a:lnTo>
                    <a:pt x="185" y="180"/>
                  </a:lnTo>
                  <a:lnTo>
                    <a:pt x="188" y="180"/>
                  </a:lnTo>
                  <a:lnTo>
                    <a:pt x="192" y="182"/>
                  </a:lnTo>
                  <a:lnTo>
                    <a:pt x="193" y="184"/>
                  </a:lnTo>
                  <a:lnTo>
                    <a:pt x="194" y="186"/>
                  </a:lnTo>
                  <a:lnTo>
                    <a:pt x="195" y="187"/>
                  </a:lnTo>
                  <a:lnTo>
                    <a:pt x="198" y="188"/>
                  </a:lnTo>
                  <a:lnTo>
                    <a:pt x="203" y="192"/>
                  </a:lnTo>
                  <a:lnTo>
                    <a:pt x="211" y="195"/>
                  </a:lnTo>
                  <a:lnTo>
                    <a:pt x="219" y="199"/>
                  </a:lnTo>
                  <a:lnTo>
                    <a:pt x="227" y="202"/>
                  </a:lnTo>
                  <a:lnTo>
                    <a:pt x="237" y="205"/>
                  </a:lnTo>
                  <a:lnTo>
                    <a:pt x="246" y="206"/>
                  </a:lnTo>
                  <a:lnTo>
                    <a:pt x="255" y="206"/>
                  </a:lnTo>
                  <a:lnTo>
                    <a:pt x="264" y="205"/>
                  </a:lnTo>
                  <a:lnTo>
                    <a:pt x="272" y="204"/>
                  </a:lnTo>
                  <a:lnTo>
                    <a:pt x="280" y="202"/>
                  </a:lnTo>
                  <a:lnTo>
                    <a:pt x="287" y="201"/>
                  </a:lnTo>
                  <a:lnTo>
                    <a:pt x="293" y="199"/>
                  </a:lnTo>
                  <a:lnTo>
                    <a:pt x="296" y="197"/>
                  </a:lnTo>
                  <a:lnTo>
                    <a:pt x="298" y="196"/>
                  </a:lnTo>
                  <a:lnTo>
                    <a:pt x="302" y="192"/>
                  </a:lnTo>
                  <a:lnTo>
                    <a:pt x="304" y="187"/>
                  </a:lnTo>
                  <a:lnTo>
                    <a:pt x="305" y="180"/>
                  </a:lnTo>
                  <a:lnTo>
                    <a:pt x="305" y="174"/>
                  </a:lnTo>
                  <a:lnTo>
                    <a:pt x="304" y="171"/>
                  </a:lnTo>
                  <a:lnTo>
                    <a:pt x="301" y="169"/>
                  </a:lnTo>
                  <a:lnTo>
                    <a:pt x="300" y="167"/>
                  </a:lnTo>
                  <a:lnTo>
                    <a:pt x="297" y="163"/>
                  </a:lnTo>
                  <a:lnTo>
                    <a:pt x="291" y="145"/>
                  </a:lnTo>
                  <a:lnTo>
                    <a:pt x="288" y="127"/>
                  </a:lnTo>
                  <a:lnTo>
                    <a:pt x="285" y="110"/>
                  </a:lnTo>
                  <a:lnTo>
                    <a:pt x="279" y="97"/>
                  </a:lnTo>
                  <a:lnTo>
                    <a:pt x="268" y="90"/>
                  </a:lnTo>
                  <a:lnTo>
                    <a:pt x="257" y="84"/>
                  </a:lnTo>
                  <a:lnTo>
                    <a:pt x="248" y="80"/>
                  </a:lnTo>
                  <a:lnTo>
                    <a:pt x="245" y="75"/>
                  </a:lnTo>
                  <a:lnTo>
                    <a:pt x="246" y="73"/>
                  </a:lnTo>
                  <a:lnTo>
                    <a:pt x="250" y="72"/>
                  </a:lnTo>
                  <a:lnTo>
                    <a:pt x="254" y="72"/>
                  </a:lnTo>
                  <a:lnTo>
                    <a:pt x="259" y="72"/>
                  </a:lnTo>
                  <a:lnTo>
                    <a:pt x="266" y="73"/>
                  </a:lnTo>
                  <a:lnTo>
                    <a:pt x="272" y="75"/>
                  </a:lnTo>
                  <a:lnTo>
                    <a:pt x="279" y="77"/>
                  </a:lnTo>
                  <a:lnTo>
                    <a:pt x="285" y="81"/>
                  </a:lnTo>
                  <a:lnTo>
                    <a:pt x="296" y="93"/>
                  </a:lnTo>
                  <a:lnTo>
                    <a:pt x="300" y="106"/>
                  </a:lnTo>
                  <a:lnTo>
                    <a:pt x="300" y="120"/>
                  </a:lnTo>
                  <a:lnTo>
                    <a:pt x="300" y="136"/>
                  </a:lnTo>
                  <a:lnTo>
                    <a:pt x="301" y="145"/>
                  </a:lnTo>
                  <a:lnTo>
                    <a:pt x="302" y="152"/>
                  </a:lnTo>
                  <a:lnTo>
                    <a:pt x="305" y="157"/>
                  </a:lnTo>
                  <a:lnTo>
                    <a:pt x="307" y="161"/>
                  </a:lnTo>
                  <a:lnTo>
                    <a:pt x="307" y="159"/>
                  </a:lnTo>
                  <a:lnTo>
                    <a:pt x="307" y="158"/>
                  </a:lnTo>
                  <a:lnTo>
                    <a:pt x="307" y="156"/>
                  </a:lnTo>
                  <a:lnTo>
                    <a:pt x="309" y="154"/>
                  </a:lnTo>
                  <a:lnTo>
                    <a:pt x="310" y="114"/>
                  </a:lnTo>
                  <a:lnTo>
                    <a:pt x="306" y="80"/>
                  </a:lnTo>
                  <a:lnTo>
                    <a:pt x="297" y="54"/>
                  </a:lnTo>
                  <a:lnTo>
                    <a:pt x="283" y="33"/>
                  </a:lnTo>
                  <a:lnTo>
                    <a:pt x="261" y="19"/>
                  </a:lnTo>
                  <a:lnTo>
                    <a:pt x="233" y="8"/>
                  </a:lnTo>
                  <a:lnTo>
                    <a:pt x="198" y="3"/>
                  </a:lnTo>
                  <a:lnTo>
                    <a:pt x="155" y="0"/>
                  </a:lnTo>
                  <a:lnTo>
                    <a:pt x="112" y="2"/>
                  </a:lnTo>
                  <a:lnTo>
                    <a:pt x="77" y="8"/>
                  </a:lnTo>
                  <a:lnTo>
                    <a:pt x="48" y="17"/>
                  </a:lnTo>
                  <a:lnTo>
                    <a:pt x="27" y="32"/>
                  </a:lnTo>
                  <a:lnTo>
                    <a:pt x="12" y="51"/>
                  </a:lnTo>
                  <a:lnTo>
                    <a:pt x="4" y="77"/>
                  </a:lnTo>
                  <a:lnTo>
                    <a:pt x="0" y="111"/>
                  </a:lnTo>
                  <a:lnTo>
                    <a:pt x="3" y="152"/>
                  </a:lnTo>
                  <a:lnTo>
                    <a:pt x="4" y="148"/>
                  </a:lnTo>
                  <a:lnTo>
                    <a:pt x="5" y="143"/>
                  </a:lnTo>
                  <a:lnTo>
                    <a:pt x="7" y="137"/>
                  </a:lnTo>
                  <a:lnTo>
                    <a:pt x="8" y="131"/>
                  </a:lnTo>
                  <a:lnTo>
                    <a:pt x="8" y="115"/>
                  </a:lnTo>
                  <a:lnTo>
                    <a:pt x="8" y="101"/>
                  </a:lnTo>
                  <a:lnTo>
                    <a:pt x="12" y="88"/>
                  </a:lnTo>
                  <a:lnTo>
                    <a:pt x="22" y="77"/>
                  </a:lnTo>
                  <a:lnTo>
                    <a:pt x="29" y="73"/>
                  </a:lnTo>
                  <a:lnTo>
                    <a:pt x="36" y="71"/>
                  </a:lnTo>
                  <a:lnTo>
                    <a:pt x="43" y="69"/>
                  </a:lnTo>
                  <a:lnTo>
                    <a:pt x="50" y="68"/>
                  </a:lnTo>
                  <a:lnTo>
                    <a:pt x="55" y="68"/>
                  </a:lnTo>
                  <a:lnTo>
                    <a:pt x="59" y="69"/>
                  </a:lnTo>
                  <a:lnTo>
                    <a:pt x="63" y="71"/>
                  </a:lnTo>
                  <a:lnTo>
                    <a:pt x="64" y="72"/>
                  </a:lnTo>
                  <a:lnTo>
                    <a:pt x="61" y="77"/>
                  </a:lnTo>
                  <a:lnTo>
                    <a:pt x="52" y="81"/>
                  </a:lnTo>
                  <a:lnTo>
                    <a:pt x="40" y="86"/>
                  </a:lnTo>
                  <a:lnTo>
                    <a:pt x="30" y="93"/>
                  </a:lnTo>
                  <a:lnTo>
                    <a:pt x="22" y="106"/>
                  </a:lnTo>
                  <a:lnTo>
                    <a:pt x="20" y="122"/>
                  </a:lnTo>
                  <a:lnTo>
                    <a:pt x="17" y="140"/>
                  </a:lnTo>
                  <a:lnTo>
                    <a:pt x="10" y="158"/>
                  </a:lnTo>
                  <a:lnTo>
                    <a:pt x="9" y="161"/>
                  </a:lnTo>
                  <a:lnTo>
                    <a:pt x="8" y="162"/>
                  </a:lnTo>
                  <a:lnTo>
                    <a:pt x="7" y="165"/>
                  </a:lnTo>
                  <a:lnTo>
                    <a:pt x="5" y="170"/>
                  </a:lnTo>
                  <a:lnTo>
                    <a:pt x="5" y="176"/>
                  </a:lnTo>
                  <a:lnTo>
                    <a:pt x="7" y="183"/>
                  </a:lnTo>
                  <a:lnTo>
                    <a:pt x="10" y="189"/>
                  </a:lnTo>
                  <a:lnTo>
                    <a:pt x="14" y="193"/>
                  </a:lnTo>
                  <a:lnTo>
                    <a:pt x="17" y="195"/>
                  </a:lnTo>
                  <a:lnTo>
                    <a:pt x="21" y="197"/>
                  </a:lnTo>
                  <a:lnTo>
                    <a:pt x="26" y="199"/>
                  </a:lnTo>
                  <a:lnTo>
                    <a:pt x="33" y="200"/>
                  </a:lnTo>
                  <a:lnTo>
                    <a:pt x="40" y="202"/>
                  </a:lnTo>
                  <a:lnTo>
                    <a:pt x="50" y="204"/>
                  </a:lnTo>
                  <a:lnTo>
                    <a:pt x="59" y="204"/>
                  </a:lnTo>
                  <a:lnTo>
                    <a:pt x="69" y="204"/>
                  </a:lnTo>
                  <a:lnTo>
                    <a:pt x="79" y="202"/>
                  </a:lnTo>
                  <a:lnTo>
                    <a:pt x="89" y="201"/>
                  </a:lnTo>
                  <a:lnTo>
                    <a:pt x="98" y="197"/>
                  </a:lnTo>
                  <a:lnTo>
                    <a:pt x="106" y="193"/>
                  </a:lnTo>
                  <a:lnTo>
                    <a:pt x="113" y="191"/>
                  </a:lnTo>
                  <a:lnTo>
                    <a:pt x="119" y="187"/>
                  </a:lnTo>
                  <a:lnTo>
                    <a:pt x="121" y="186"/>
                  </a:lnTo>
                  <a:lnTo>
                    <a:pt x="122" y="184"/>
                  </a:lnTo>
                  <a:lnTo>
                    <a:pt x="124" y="183"/>
                  </a:lnTo>
                  <a:lnTo>
                    <a:pt x="126" y="182"/>
                  </a:lnTo>
                  <a:lnTo>
                    <a:pt x="129" y="180"/>
                  </a:lnTo>
                  <a:lnTo>
                    <a:pt x="133" y="180"/>
                  </a:lnTo>
                  <a:lnTo>
                    <a:pt x="134" y="184"/>
                  </a:lnTo>
                  <a:lnTo>
                    <a:pt x="134" y="189"/>
                  </a:lnTo>
                  <a:lnTo>
                    <a:pt x="132" y="196"/>
                  </a:lnTo>
                  <a:lnTo>
                    <a:pt x="126" y="202"/>
                  </a:lnTo>
                  <a:lnTo>
                    <a:pt x="122" y="205"/>
                  </a:lnTo>
                  <a:lnTo>
                    <a:pt x="116" y="208"/>
                  </a:lnTo>
                  <a:lnTo>
                    <a:pt x="107" y="212"/>
                  </a:lnTo>
                  <a:lnTo>
                    <a:pt x="99" y="214"/>
                  </a:lnTo>
                  <a:lnTo>
                    <a:pt x="90" y="218"/>
                  </a:lnTo>
                  <a:lnTo>
                    <a:pt x="81" y="222"/>
                  </a:lnTo>
                  <a:lnTo>
                    <a:pt x="73" y="227"/>
                  </a:lnTo>
                  <a:lnTo>
                    <a:pt x="68" y="232"/>
                  </a:lnTo>
                  <a:lnTo>
                    <a:pt x="64" y="248"/>
                  </a:lnTo>
                  <a:lnTo>
                    <a:pt x="66" y="265"/>
                  </a:lnTo>
                  <a:lnTo>
                    <a:pt x="69" y="279"/>
                  </a:lnTo>
                  <a:lnTo>
                    <a:pt x="72" y="286"/>
                  </a:lnTo>
                  <a:lnTo>
                    <a:pt x="70" y="287"/>
                  </a:lnTo>
                  <a:lnTo>
                    <a:pt x="68" y="287"/>
                  </a:lnTo>
                  <a:lnTo>
                    <a:pt x="64" y="286"/>
                  </a:lnTo>
                  <a:lnTo>
                    <a:pt x="59" y="279"/>
                  </a:lnTo>
                  <a:lnTo>
                    <a:pt x="55" y="270"/>
                  </a:lnTo>
                  <a:lnTo>
                    <a:pt x="52" y="261"/>
                  </a:lnTo>
                  <a:lnTo>
                    <a:pt x="51" y="253"/>
                  </a:lnTo>
                  <a:lnTo>
                    <a:pt x="48" y="248"/>
                  </a:lnTo>
                  <a:lnTo>
                    <a:pt x="44" y="243"/>
                  </a:lnTo>
                  <a:lnTo>
                    <a:pt x="40" y="236"/>
                  </a:lnTo>
                  <a:lnTo>
                    <a:pt x="35" y="232"/>
                  </a:lnTo>
                  <a:lnTo>
                    <a:pt x="30" y="232"/>
                  </a:lnTo>
                  <a:lnTo>
                    <a:pt x="29" y="234"/>
                  </a:lnTo>
                  <a:lnTo>
                    <a:pt x="27" y="236"/>
                  </a:lnTo>
                  <a:lnTo>
                    <a:pt x="27" y="238"/>
                  </a:lnTo>
                  <a:lnTo>
                    <a:pt x="27" y="240"/>
                  </a:lnTo>
                  <a:lnTo>
                    <a:pt x="31" y="251"/>
                  </a:lnTo>
                  <a:lnTo>
                    <a:pt x="36" y="262"/>
                  </a:lnTo>
                  <a:lnTo>
                    <a:pt x="40" y="273"/>
                  </a:lnTo>
                  <a:lnTo>
                    <a:pt x="46" y="282"/>
                  </a:lnTo>
                  <a:lnTo>
                    <a:pt x="51" y="292"/>
                  </a:lnTo>
                  <a:lnTo>
                    <a:pt x="56" y="303"/>
                  </a:lnTo>
                  <a:lnTo>
                    <a:pt x="61" y="312"/>
                  </a:lnTo>
                  <a:lnTo>
                    <a:pt x="66" y="321"/>
                  </a:lnTo>
                  <a:lnTo>
                    <a:pt x="78" y="338"/>
                  </a:lnTo>
                  <a:lnTo>
                    <a:pt x="89" y="352"/>
                  </a:lnTo>
                  <a:lnTo>
                    <a:pt x="99" y="364"/>
                  </a:lnTo>
                  <a:lnTo>
                    <a:pt x="111" y="375"/>
                  </a:lnTo>
                  <a:lnTo>
                    <a:pt x="121" y="381"/>
                  </a:lnTo>
                  <a:lnTo>
                    <a:pt x="133" y="386"/>
                  </a:lnTo>
                  <a:lnTo>
                    <a:pt x="145" y="389"/>
                  </a:lnTo>
                  <a:lnTo>
                    <a:pt x="156" y="390"/>
                  </a:lnTo>
                  <a:lnTo>
                    <a:pt x="175" y="386"/>
                  </a:lnTo>
                  <a:lnTo>
                    <a:pt x="193" y="378"/>
                  </a:lnTo>
                  <a:lnTo>
                    <a:pt x="211" y="365"/>
                  </a:lnTo>
                  <a:lnTo>
                    <a:pt x="228" y="347"/>
                  </a:lnTo>
                  <a:lnTo>
                    <a:pt x="245" y="326"/>
                  </a:lnTo>
                  <a:lnTo>
                    <a:pt x="259" y="302"/>
                  </a:lnTo>
                  <a:lnTo>
                    <a:pt x="274" y="274"/>
                  </a:lnTo>
                  <a:lnTo>
                    <a:pt x="287" y="244"/>
                  </a:lnTo>
                  <a:lnTo>
                    <a:pt x="287" y="242"/>
                  </a:lnTo>
                  <a:lnTo>
                    <a:pt x="285" y="239"/>
                  </a:lnTo>
                  <a:lnTo>
                    <a:pt x="284" y="238"/>
                  </a:lnTo>
                  <a:lnTo>
                    <a:pt x="283"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2" name="Freeform 35">
              <a:extLst>
                <a:ext uri="{FF2B5EF4-FFF2-40B4-BE49-F238E27FC236}">
                  <a16:creationId xmlns:a16="http://schemas.microsoft.com/office/drawing/2014/main" id="{EC3BE783-0352-B8CF-9F2A-3B526F96CAEE}"/>
                </a:ext>
              </a:extLst>
            </p:cNvPr>
            <p:cNvSpPr>
              <a:spLocks/>
            </p:cNvSpPr>
            <p:nvPr/>
          </p:nvSpPr>
          <p:spPr bwMode="auto">
            <a:xfrm>
              <a:off x="2136" y="2320"/>
              <a:ext cx="96" cy="83"/>
            </a:xfrm>
            <a:custGeom>
              <a:avLst/>
              <a:gdLst>
                <a:gd name="T0" fmla="*/ 47 w 96"/>
                <a:gd name="T1" fmla="*/ 0 h 83"/>
                <a:gd name="T2" fmla="*/ 38 w 96"/>
                <a:gd name="T3" fmla="*/ 1 h 83"/>
                <a:gd name="T4" fmla="*/ 29 w 96"/>
                <a:gd name="T5" fmla="*/ 5 h 83"/>
                <a:gd name="T6" fmla="*/ 21 w 96"/>
                <a:gd name="T7" fmla="*/ 9 h 83"/>
                <a:gd name="T8" fmla="*/ 15 w 96"/>
                <a:gd name="T9" fmla="*/ 14 h 83"/>
                <a:gd name="T10" fmla="*/ 8 w 96"/>
                <a:gd name="T11" fmla="*/ 21 h 83"/>
                <a:gd name="T12" fmla="*/ 4 w 96"/>
                <a:gd name="T13" fmla="*/ 27 h 83"/>
                <a:gd name="T14" fmla="*/ 2 w 96"/>
                <a:gd name="T15" fmla="*/ 35 h 83"/>
                <a:gd name="T16" fmla="*/ 0 w 96"/>
                <a:gd name="T17" fmla="*/ 44 h 83"/>
                <a:gd name="T18" fmla="*/ 2 w 96"/>
                <a:gd name="T19" fmla="*/ 53 h 83"/>
                <a:gd name="T20" fmla="*/ 4 w 96"/>
                <a:gd name="T21" fmla="*/ 61 h 83"/>
                <a:gd name="T22" fmla="*/ 8 w 96"/>
                <a:gd name="T23" fmla="*/ 67 h 83"/>
                <a:gd name="T24" fmla="*/ 15 w 96"/>
                <a:gd name="T25" fmla="*/ 74 h 83"/>
                <a:gd name="T26" fmla="*/ 21 w 96"/>
                <a:gd name="T27" fmla="*/ 78 h 83"/>
                <a:gd name="T28" fmla="*/ 29 w 96"/>
                <a:gd name="T29" fmla="*/ 82 h 83"/>
                <a:gd name="T30" fmla="*/ 38 w 96"/>
                <a:gd name="T31" fmla="*/ 83 h 83"/>
                <a:gd name="T32" fmla="*/ 47 w 96"/>
                <a:gd name="T33" fmla="*/ 83 h 83"/>
                <a:gd name="T34" fmla="*/ 58 w 96"/>
                <a:gd name="T35" fmla="*/ 80 h 83"/>
                <a:gd name="T36" fmla="*/ 67 w 96"/>
                <a:gd name="T37" fmla="*/ 77 h 83"/>
                <a:gd name="T38" fmla="*/ 75 w 96"/>
                <a:gd name="T39" fmla="*/ 71 h 83"/>
                <a:gd name="T40" fmla="*/ 81 w 96"/>
                <a:gd name="T41" fmla="*/ 65 h 83"/>
                <a:gd name="T42" fmla="*/ 86 w 96"/>
                <a:gd name="T43" fmla="*/ 58 h 83"/>
                <a:gd name="T44" fmla="*/ 92 w 96"/>
                <a:gd name="T45" fmla="*/ 51 h 83"/>
                <a:gd name="T46" fmla="*/ 94 w 96"/>
                <a:gd name="T47" fmla="*/ 41 h 83"/>
                <a:gd name="T48" fmla="*/ 96 w 96"/>
                <a:gd name="T49" fmla="*/ 34 h 83"/>
                <a:gd name="T50" fmla="*/ 94 w 96"/>
                <a:gd name="T51" fmla="*/ 26 h 83"/>
                <a:gd name="T52" fmla="*/ 92 w 96"/>
                <a:gd name="T53" fmla="*/ 18 h 83"/>
                <a:gd name="T54" fmla="*/ 86 w 96"/>
                <a:gd name="T55" fmla="*/ 11 h 83"/>
                <a:gd name="T56" fmla="*/ 81 w 96"/>
                <a:gd name="T57" fmla="*/ 6 h 83"/>
                <a:gd name="T58" fmla="*/ 75 w 96"/>
                <a:gd name="T59" fmla="*/ 4 h 83"/>
                <a:gd name="T60" fmla="*/ 67 w 96"/>
                <a:gd name="T61" fmla="*/ 1 h 83"/>
                <a:gd name="T62" fmla="*/ 58 w 96"/>
                <a:gd name="T63" fmla="*/ 0 h 83"/>
                <a:gd name="T64" fmla="*/ 47 w 9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83"/>
                <a:gd name="T101" fmla="*/ 96 w 9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83">
                  <a:moveTo>
                    <a:pt x="47" y="0"/>
                  </a:moveTo>
                  <a:lnTo>
                    <a:pt x="38" y="1"/>
                  </a:lnTo>
                  <a:lnTo>
                    <a:pt x="29" y="5"/>
                  </a:lnTo>
                  <a:lnTo>
                    <a:pt x="21" y="9"/>
                  </a:lnTo>
                  <a:lnTo>
                    <a:pt x="15" y="14"/>
                  </a:lnTo>
                  <a:lnTo>
                    <a:pt x="8" y="21"/>
                  </a:lnTo>
                  <a:lnTo>
                    <a:pt x="4" y="27"/>
                  </a:lnTo>
                  <a:lnTo>
                    <a:pt x="2" y="35"/>
                  </a:lnTo>
                  <a:lnTo>
                    <a:pt x="0" y="44"/>
                  </a:lnTo>
                  <a:lnTo>
                    <a:pt x="2" y="53"/>
                  </a:lnTo>
                  <a:lnTo>
                    <a:pt x="4" y="61"/>
                  </a:lnTo>
                  <a:lnTo>
                    <a:pt x="8" y="67"/>
                  </a:lnTo>
                  <a:lnTo>
                    <a:pt x="15" y="74"/>
                  </a:lnTo>
                  <a:lnTo>
                    <a:pt x="21" y="78"/>
                  </a:lnTo>
                  <a:lnTo>
                    <a:pt x="29" y="82"/>
                  </a:lnTo>
                  <a:lnTo>
                    <a:pt x="38" y="83"/>
                  </a:lnTo>
                  <a:lnTo>
                    <a:pt x="47" y="83"/>
                  </a:lnTo>
                  <a:lnTo>
                    <a:pt x="58" y="80"/>
                  </a:lnTo>
                  <a:lnTo>
                    <a:pt x="67" y="77"/>
                  </a:lnTo>
                  <a:lnTo>
                    <a:pt x="75" y="71"/>
                  </a:lnTo>
                  <a:lnTo>
                    <a:pt x="81" y="65"/>
                  </a:lnTo>
                  <a:lnTo>
                    <a:pt x="86" y="58"/>
                  </a:lnTo>
                  <a:lnTo>
                    <a:pt x="92" y="51"/>
                  </a:lnTo>
                  <a:lnTo>
                    <a:pt x="94" y="41"/>
                  </a:lnTo>
                  <a:lnTo>
                    <a:pt x="96" y="34"/>
                  </a:lnTo>
                  <a:lnTo>
                    <a:pt x="94" y="26"/>
                  </a:lnTo>
                  <a:lnTo>
                    <a:pt x="92" y="18"/>
                  </a:lnTo>
                  <a:lnTo>
                    <a:pt x="86" y="11"/>
                  </a:lnTo>
                  <a:lnTo>
                    <a:pt x="81" y="6"/>
                  </a:lnTo>
                  <a:lnTo>
                    <a:pt x="75" y="4"/>
                  </a:lnTo>
                  <a:lnTo>
                    <a:pt x="67" y="1"/>
                  </a:lnTo>
                  <a:lnTo>
                    <a:pt x="58" y="0"/>
                  </a:lnTo>
                  <a:lnTo>
                    <a:pt x="47"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3" name="Freeform 36">
              <a:extLst>
                <a:ext uri="{FF2B5EF4-FFF2-40B4-BE49-F238E27FC236}">
                  <a16:creationId xmlns:a16="http://schemas.microsoft.com/office/drawing/2014/main" id="{7D56E120-9467-828D-92BD-51BCDD3C6FEB}"/>
                </a:ext>
              </a:extLst>
            </p:cNvPr>
            <p:cNvSpPr>
              <a:spLocks/>
            </p:cNvSpPr>
            <p:nvPr/>
          </p:nvSpPr>
          <p:spPr bwMode="auto">
            <a:xfrm>
              <a:off x="2276" y="2324"/>
              <a:ext cx="94" cy="79"/>
            </a:xfrm>
            <a:custGeom>
              <a:avLst/>
              <a:gdLst>
                <a:gd name="T0" fmla="*/ 47 w 94"/>
                <a:gd name="T1" fmla="*/ 79 h 79"/>
                <a:gd name="T2" fmla="*/ 56 w 94"/>
                <a:gd name="T3" fmla="*/ 79 h 79"/>
                <a:gd name="T4" fmla="*/ 65 w 94"/>
                <a:gd name="T5" fmla="*/ 78 h 79"/>
                <a:gd name="T6" fmla="*/ 73 w 94"/>
                <a:gd name="T7" fmla="*/ 75 h 79"/>
                <a:gd name="T8" fmla="*/ 81 w 94"/>
                <a:gd name="T9" fmla="*/ 71 h 79"/>
                <a:gd name="T10" fmla="*/ 86 w 94"/>
                <a:gd name="T11" fmla="*/ 66 h 79"/>
                <a:gd name="T12" fmla="*/ 90 w 94"/>
                <a:gd name="T13" fmla="*/ 60 h 79"/>
                <a:gd name="T14" fmla="*/ 92 w 94"/>
                <a:gd name="T15" fmla="*/ 52 h 79"/>
                <a:gd name="T16" fmla="*/ 94 w 94"/>
                <a:gd name="T17" fmla="*/ 44 h 79"/>
                <a:gd name="T18" fmla="*/ 92 w 94"/>
                <a:gd name="T19" fmla="*/ 35 h 79"/>
                <a:gd name="T20" fmla="*/ 90 w 94"/>
                <a:gd name="T21" fmla="*/ 28 h 79"/>
                <a:gd name="T22" fmla="*/ 86 w 94"/>
                <a:gd name="T23" fmla="*/ 20 h 79"/>
                <a:gd name="T24" fmla="*/ 81 w 94"/>
                <a:gd name="T25" fmla="*/ 14 h 79"/>
                <a:gd name="T26" fmla="*/ 73 w 94"/>
                <a:gd name="T27" fmla="*/ 9 h 79"/>
                <a:gd name="T28" fmla="*/ 65 w 94"/>
                <a:gd name="T29" fmla="*/ 5 h 79"/>
                <a:gd name="T30" fmla="*/ 56 w 94"/>
                <a:gd name="T31" fmla="*/ 2 h 79"/>
                <a:gd name="T32" fmla="*/ 47 w 94"/>
                <a:gd name="T33" fmla="*/ 0 h 79"/>
                <a:gd name="T34" fmla="*/ 38 w 94"/>
                <a:gd name="T35" fmla="*/ 0 h 79"/>
                <a:gd name="T36" fmla="*/ 28 w 94"/>
                <a:gd name="T37" fmla="*/ 1 h 79"/>
                <a:gd name="T38" fmla="*/ 21 w 94"/>
                <a:gd name="T39" fmla="*/ 2 h 79"/>
                <a:gd name="T40" fmla="*/ 14 w 94"/>
                <a:gd name="T41" fmla="*/ 6 h 79"/>
                <a:gd name="T42" fmla="*/ 8 w 94"/>
                <a:gd name="T43" fmla="*/ 10 h 79"/>
                <a:gd name="T44" fmla="*/ 4 w 94"/>
                <a:gd name="T45" fmla="*/ 17 h 79"/>
                <a:gd name="T46" fmla="*/ 1 w 94"/>
                <a:gd name="T47" fmla="*/ 23 h 79"/>
                <a:gd name="T48" fmla="*/ 0 w 94"/>
                <a:gd name="T49" fmla="*/ 31 h 79"/>
                <a:gd name="T50" fmla="*/ 1 w 94"/>
                <a:gd name="T51" fmla="*/ 39 h 79"/>
                <a:gd name="T52" fmla="*/ 4 w 94"/>
                <a:gd name="T53" fmla="*/ 48 h 79"/>
                <a:gd name="T54" fmla="*/ 8 w 94"/>
                <a:gd name="T55" fmla="*/ 54 h 79"/>
                <a:gd name="T56" fmla="*/ 14 w 94"/>
                <a:gd name="T57" fmla="*/ 62 h 79"/>
                <a:gd name="T58" fmla="*/ 21 w 94"/>
                <a:gd name="T59" fmla="*/ 67 h 79"/>
                <a:gd name="T60" fmla="*/ 28 w 94"/>
                <a:gd name="T61" fmla="*/ 73 h 79"/>
                <a:gd name="T62" fmla="*/ 38 w 94"/>
                <a:gd name="T63" fmla="*/ 76 h 79"/>
                <a:gd name="T64" fmla="*/ 47 w 94"/>
                <a:gd name="T65" fmla="*/ 79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79"/>
                <a:gd name="T101" fmla="*/ 94 w 9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79">
                  <a:moveTo>
                    <a:pt x="47" y="79"/>
                  </a:moveTo>
                  <a:lnTo>
                    <a:pt x="56" y="79"/>
                  </a:lnTo>
                  <a:lnTo>
                    <a:pt x="65" y="78"/>
                  </a:lnTo>
                  <a:lnTo>
                    <a:pt x="73" y="75"/>
                  </a:lnTo>
                  <a:lnTo>
                    <a:pt x="81" y="71"/>
                  </a:lnTo>
                  <a:lnTo>
                    <a:pt x="86" y="66"/>
                  </a:lnTo>
                  <a:lnTo>
                    <a:pt x="90" y="60"/>
                  </a:lnTo>
                  <a:lnTo>
                    <a:pt x="92" y="52"/>
                  </a:lnTo>
                  <a:lnTo>
                    <a:pt x="94" y="44"/>
                  </a:lnTo>
                  <a:lnTo>
                    <a:pt x="92" y="35"/>
                  </a:lnTo>
                  <a:lnTo>
                    <a:pt x="90" y="28"/>
                  </a:lnTo>
                  <a:lnTo>
                    <a:pt x="86" y="20"/>
                  </a:lnTo>
                  <a:lnTo>
                    <a:pt x="81" y="14"/>
                  </a:lnTo>
                  <a:lnTo>
                    <a:pt x="73" y="9"/>
                  </a:lnTo>
                  <a:lnTo>
                    <a:pt x="65" y="5"/>
                  </a:lnTo>
                  <a:lnTo>
                    <a:pt x="56" y="2"/>
                  </a:lnTo>
                  <a:lnTo>
                    <a:pt x="47" y="0"/>
                  </a:lnTo>
                  <a:lnTo>
                    <a:pt x="38" y="0"/>
                  </a:lnTo>
                  <a:lnTo>
                    <a:pt x="28" y="1"/>
                  </a:lnTo>
                  <a:lnTo>
                    <a:pt x="21" y="2"/>
                  </a:lnTo>
                  <a:lnTo>
                    <a:pt x="14" y="6"/>
                  </a:lnTo>
                  <a:lnTo>
                    <a:pt x="8" y="10"/>
                  </a:lnTo>
                  <a:lnTo>
                    <a:pt x="4" y="17"/>
                  </a:lnTo>
                  <a:lnTo>
                    <a:pt x="1" y="23"/>
                  </a:lnTo>
                  <a:lnTo>
                    <a:pt x="0" y="31"/>
                  </a:lnTo>
                  <a:lnTo>
                    <a:pt x="1" y="39"/>
                  </a:lnTo>
                  <a:lnTo>
                    <a:pt x="4" y="48"/>
                  </a:lnTo>
                  <a:lnTo>
                    <a:pt x="8" y="54"/>
                  </a:lnTo>
                  <a:lnTo>
                    <a:pt x="14" y="62"/>
                  </a:lnTo>
                  <a:lnTo>
                    <a:pt x="21" y="67"/>
                  </a:lnTo>
                  <a:lnTo>
                    <a:pt x="28" y="73"/>
                  </a:lnTo>
                  <a:lnTo>
                    <a:pt x="38" y="76"/>
                  </a:lnTo>
                  <a:lnTo>
                    <a:pt x="47" y="79"/>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4" name="Freeform 37">
              <a:extLst>
                <a:ext uri="{FF2B5EF4-FFF2-40B4-BE49-F238E27FC236}">
                  <a16:creationId xmlns:a16="http://schemas.microsoft.com/office/drawing/2014/main" id="{465919FF-AEEB-9A7E-E9B0-6227897FCA07}"/>
                </a:ext>
              </a:extLst>
            </p:cNvPr>
            <p:cNvSpPr>
              <a:spLocks/>
            </p:cNvSpPr>
            <p:nvPr/>
          </p:nvSpPr>
          <p:spPr bwMode="auto">
            <a:xfrm>
              <a:off x="2183" y="2447"/>
              <a:ext cx="141" cy="101"/>
            </a:xfrm>
            <a:custGeom>
              <a:avLst/>
              <a:gdLst>
                <a:gd name="T0" fmla="*/ 71 w 141"/>
                <a:gd name="T1" fmla="*/ 0 h 101"/>
                <a:gd name="T2" fmla="*/ 56 w 141"/>
                <a:gd name="T3" fmla="*/ 2 h 101"/>
                <a:gd name="T4" fmla="*/ 43 w 141"/>
                <a:gd name="T5" fmla="*/ 3 h 101"/>
                <a:gd name="T6" fmla="*/ 32 w 141"/>
                <a:gd name="T7" fmla="*/ 7 h 101"/>
                <a:gd name="T8" fmla="*/ 21 w 141"/>
                <a:gd name="T9" fmla="*/ 12 h 101"/>
                <a:gd name="T10" fmla="*/ 13 w 141"/>
                <a:gd name="T11" fmla="*/ 19 h 101"/>
                <a:gd name="T12" fmla="*/ 7 w 141"/>
                <a:gd name="T13" fmla="*/ 26 h 101"/>
                <a:gd name="T14" fmla="*/ 2 w 141"/>
                <a:gd name="T15" fmla="*/ 36 h 101"/>
                <a:gd name="T16" fmla="*/ 0 w 141"/>
                <a:gd name="T17" fmla="*/ 45 h 101"/>
                <a:gd name="T18" fmla="*/ 2 w 141"/>
                <a:gd name="T19" fmla="*/ 55 h 101"/>
                <a:gd name="T20" fmla="*/ 7 w 141"/>
                <a:gd name="T21" fmla="*/ 66 h 101"/>
                <a:gd name="T22" fmla="*/ 13 w 141"/>
                <a:gd name="T23" fmla="*/ 75 h 101"/>
                <a:gd name="T24" fmla="*/ 21 w 141"/>
                <a:gd name="T25" fmla="*/ 84 h 101"/>
                <a:gd name="T26" fmla="*/ 32 w 141"/>
                <a:gd name="T27" fmla="*/ 90 h 101"/>
                <a:gd name="T28" fmla="*/ 43 w 141"/>
                <a:gd name="T29" fmla="*/ 96 h 101"/>
                <a:gd name="T30" fmla="*/ 56 w 141"/>
                <a:gd name="T31" fmla="*/ 100 h 101"/>
                <a:gd name="T32" fmla="*/ 71 w 141"/>
                <a:gd name="T33" fmla="*/ 101 h 101"/>
                <a:gd name="T34" fmla="*/ 85 w 141"/>
                <a:gd name="T35" fmla="*/ 100 h 101"/>
                <a:gd name="T36" fmla="*/ 98 w 141"/>
                <a:gd name="T37" fmla="*/ 96 h 101"/>
                <a:gd name="T38" fmla="*/ 110 w 141"/>
                <a:gd name="T39" fmla="*/ 90 h 101"/>
                <a:gd name="T40" fmla="*/ 120 w 141"/>
                <a:gd name="T41" fmla="*/ 84 h 101"/>
                <a:gd name="T42" fmla="*/ 128 w 141"/>
                <a:gd name="T43" fmla="*/ 76 h 101"/>
                <a:gd name="T44" fmla="*/ 134 w 141"/>
                <a:gd name="T45" fmla="*/ 66 h 101"/>
                <a:gd name="T46" fmla="*/ 140 w 141"/>
                <a:gd name="T47" fmla="*/ 56 h 101"/>
                <a:gd name="T48" fmla="*/ 141 w 141"/>
                <a:gd name="T49" fmla="*/ 46 h 101"/>
                <a:gd name="T50" fmla="*/ 140 w 141"/>
                <a:gd name="T51" fmla="*/ 37 h 101"/>
                <a:gd name="T52" fmla="*/ 134 w 141"/>
                <a:gd name="T53" fmla="*/ 28 h 101"/>
                <a:gd name="T54" fmla="*/ 128 w 141"/>
                <a:gd name="T55" fmla="*/ 20 h 101"/>
                <a:gd name="T56" fmla="*/ 120 w 141"/>
                <a:gd name="T57" fmla="*/ 13 h 101"/>
                <a:gd name="T58" fmla="*/ 110 w 141"/>
                <a:gd name="T59" fmla="*/ 8 h 101"/>
                <a:gd name="T60" fmla="*/ 98 w 141"/>
                <a:gd name="T61" fmla="*/ 4 h 101"/>
                <a:gd name="T62" fmla="*/ 85 w 141"/>
                <a:gd name="T63" fmla="*/ 2 h 101"/>
                <a:gd name="T64" fmla="*/ 71 w 141"/>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01"/>
                <a:gd name="T101" fmla="*/ 141 w 141"/>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01">
                  <a:moveTo>
                    <a:pt x="71" y="0"/>
                  </a:moveTo>
                  <a:lnTo>
                    <a:pt x="56" y="2"/>
                  </a:lnTo>
                  <a:lnTo>
                    <a:pt x="43" y="3"/>
                  </a:lnTo>
                  <a:lnTo>
                    <a:pt x="32" y="7"/>
                  </a:lnTo>
                  <a:lnTo>
                    <a:pt x="21" y="12"/>
                  </a:lnTo>
                  <a:lnTo>
                    <a:pt x="13" y="19"/>
                  </a:lnTo>
                  <a:lnTo>
                    <a:pt x="7" y="26"/>
                  </a:lnTo>
                  <a:lnTo>
                    <a:pt x="2" y="36"/>
                  </a:lnTo>
                  <a:lnTo>
                    <a:pt x="0" y="45"/>
                  </a:lnTo>
                  <a:lnTo>
                    <a:pt x="2" y="55"/>
                  </a:lnTo>
                  <a:lnTo>
                    <a:pt x="7" y="66"/>
                  </a:lnTo>
                  <a:lnTo>
                    <a:pt x="13" y="75"/>
                  </a:lnTo>
                  <a:lnTo>
                    <a:pt x="21" y="84"/>
                  </a:lnTo>
                  <a:lnTo>
                    <a:pt x="32" y="90"/>
                  </a:lnTo>
                  <a:lnTo>
                    <a:pt x="43" y="96"/>
                  </a:lnTo>
                  <a:lnTo>
                    <a:pt x="56" y="100"/>
                  </a:lnTo>
                  <a:lnTo>
                    <a:pt x="71" y="101"/>
                  </a:lnTo>
                  <a:lnTo>
                    <a:pt x="85" y="100"/>
                  </a:lnTo>
                  <a:lnTo>
                    <a:pt x="98" y="96"/>
                  </a:lnTo>
                  <a:lnTo>
                    <a:pt x="110" y="90"/>
                  </a:lnTo>
                  <a:lnTo>
                    <a:pt x="120" y="84"/>
                  </a:lnTo>
                  <a:lnTo>
                    <a:pt x="128" y="76"/>
                  </a:lnTo>
                  <a:lnTo>
                    <a:pt x="134" y="66"/>
                  </a:lnTo>
                  <a:lnTo>
                    <a:pt x="140" y="56"/>
                  </a:lnTo>
                  <a:lnTo>
                    <a:pt x="141" y="46"/>
                  </a:lnTo>
                  <a:lnTo>
                    <a:pt x="140" y="37"/>
                  </a:lnTo>
                  <a:lnTo>
                    <a:pt x="134" y="28"/>
                  </a:lnTo>
                  <a:lnTo>
                    <a:pt x="128" y="20"/>
                  </a:lnTo>
                  <a:lnTo>
                    <a:pt x="120" y="13"/>
                  </a:lnTo>
                  <a:lnTo>
                    <a:pt x="110" y="8"/>
                  </a:lnTo>
                  <a:lnTo>
                    <a:pt x="98" y="4"/>
                  </a:lnTo>
                  <a:lnTo>
                    <a:pt x="85" y="2"/>
                  </a:lnTo>
                  <a:lnTo>
                    <a:pt x="71"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5" name="Freeform 38">
              <a:extLst>
                <a:ext uri="{FF2B5EF4-FFF2-40B4-BE49-F238E27FC236}">
                  <a16:creationId xmlns:a16="http://schemas.microsoft.com/office/drawing/2014/main" id="{E1ED673A-D8FA-5E1F-D45D-83BAEB7713E5}"/>
                </a:ext>
              </a:extLst>
            </p:cNvPr>
            <p:cNvSpPr>
              <a:spLocks/>
            </p:cNvSpPr>
            <p:nvPr/>
          </p:nvSpPr>
          <p:spPr bwMode="auto">
            <a:xfrm>
              <a:off x="2241" y="2390"/>
              <a:ext cx="27" cy="38"/>
            </a:xfrm>
            <a:custGeom>
              <a:avLst/>
              <a:gdLst>
                <a:gd name="T0" fmla="*/ 14 w 27"/>
                <a:gd name="T1" fmla="*/ 38 h 38"/>
                <a:gd name="T2" fmla="*/ 19 w 27"/>
                <a:gd name="T3" fmla="*/ 37 h 38"/>
                <a:gd name="T4" fmla="*/ 23 w 27"/>
                <a:gd name="T5" fmla="*/ 33 h 38"/>
                <a:gd name="T6" fmla="*/ 26 w 27"/>
                <a:gd name="T7" fmla="*/ 26 h 38"/>
                <a:gd name="T8" fmla="*/ 27 w 27"/>
                <a:gd name="T9" fmla="*/ 18 h 38"/>
                <a:gd name="T10" fmla="*/ 26 w 27"/>
                <a:gd name="T11" fmla="*/ 10 h 38"/>
                <a:gd name="T12" fmla="*/ 23 w 27"/>
                <a:gd name="T13" fmla="*/ 5 h 38"/>
                <a:gd name="T14" fmla="*/ 19 w 27"/>
                <a:gd name="T15" fmla="*/ 1 h 38"/>
                <a:gd name="T16" fmla="*/ 14 w 27"/>
                <a:gd name="T17" fmla="*/ 0 h 38"/>
                <a:gd name="T18" fmla="*/ 9 w 27"/>
                <a:gd name="T19" fmla="*/ 1 h 38"/>
                <a:gd name="T20" fmla="*/ 5 w 27"/>
                <a:gd name="T21" fmla="*/ 5 h 38"/>
                <a:gd name="T22" fmla="*/ 1 w 27"/>
                <a:gd name="T23" fmla="*/ 10 h 38"/>
                <a:gd name="T24" fmla="*/ 0 w 27"/>
                <a:gd name="T25" fmla="*/ 18 h 38"/>
                <a:gd name="T26" fmla="*/ 1 w 27"/>
                <a:gd name="T27" fmla="*/ 26 h 38"/>
                <a:gd name="T28" fmla="*/ 5 w 27"/>
                <a:gd name="T29" fmla="*/ 33 h 38"/>
                <a:gd name="T30" fmla="*/ 9 w 27"/>
                <a:gd name="T31" fmla="*/ 37 h 38"/>
                <a:gd name="T32" fmla="*/ 14 w 27"/>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8"/>
                <a:gd name="T53" fmla="*/ 27 w 27"/>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8">
                  <a:moveTo>
                    <a:pt x="14" y="38"/>
                  </a:moveTo>
                  <a:lnTo>
                    <a:pt x="19" y="37"/>
                  </a:lnTo>
                  <a:lnTo>
                    <a:pt x="23" y="33"/>
                  </a:lnTo>
                  <a:lnTo>
                    <a:pt x="26" y="26"/>
                  </a:lnTo>
                  <a:lnTo>
                    <a:pt x="27" y="18"/>
                  </a:lnTo>
                  <a:lnTo>
                    <a:pt x="26" y="10"/>
                  </a:lnTo>
                  <a:lnTo>
                    <a:pt x="23" y="5"/>
                  </a:lnTo>
                  <a:lnTo>
                    <a:pt x="19" y="1"/>
                  </a:lnTo>
                  <a:lnTo>
                    <a:pt x="14" y="0"/>
                  </a:lnTo>
                  <a:lnTo>
                    <a:pt x="9" y="1"/>
                  </a:lnTo>
                  <a:lnTo>
                    <a:pt x="5" y="5"/>
                  </a:lnTo>
                  <a:lnTo>
                    <a:pt x="1" y="10"/>
                  </a:lnTo>
                  <a:lnTo>
                    <a:pt x="0" y="18"/>
                  </a:lnTo>
                  <a:lnTo>
                    <a:pt x="1" y="26"/>
                  </a:lnTo>
                  <a:lnTo>
                    <a:pt x="5" y="33"/>
                  </a:lnTo>
                  <a:lnTo>
                    <a:pt x="9" y="37"/>
                  </a:lnTo>
                  <a:lnTo>
                    <a:pt x="14" y="38"/>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6" name="Freeform 39">
              <a:extLst>
                <a:ext uri="{FF2B5EF4-FFF2-40B4-BE49-F238E27FC236}">
                  <a16:creationId xmlns:a16="http://schemas.microsoft.com/office/drawing/2014/main" id="{F8A5AE2D-D63D-0925-A3BC-E773A94F2E95}"/>
                </a:ext>
              </a:extLst>
            </p:cNvPr>
            <p:cNvSpPr>
              <a:spLocks/>
            </p:cNvSpPr>
            <p:nvPr/>
          </p:nvSpPr>
          <p:spPr bwMode="auto">
            <a:xfrm>
              <a:off x="2208" y="2553"/>
              <a:ext cx="91" cy="29"/>
            </a:xfrm>
            <a:custGeom>
              <a:avLst/>
              <a:gdLst>
                <a:gd name="T0" fmla="*/ 0 w 91"/>
                <a:gd name="T1" fmla="*/ 0 h 29"/>
                <a:gd name="T2" fmla="*/ 1 w 91"/>
                <a:gd name="T3" fmla="*/ 5 h 29"/>
                <a:gd name="T4" fmla="*/ 5 w 91"/>
                <a:gd name="T5" fmla="*/ 10 h 29"/>
                <a:gd name="T6" fmla="*/ 9 w 91"/>
                <a:gd name="T7" fmla="*/ 16 h 29"/>
                <a:gd name="T8" fmla="*/ 14 w 91"/>
                <a:gd name="T9" fmla="*/ 20 h 29"/>
                <a:gd name="T10" fmla="*/ 21 w 91"/>
                <a:gd name="T11" fmla="*/ 23 h 29"/>
                <a:gd name="T12" fmla="*/ 29 w 91"/>
                <a:gd name="T13" fmla="*/ 26 h 29"/>
                <a:gd name="T14" fmla="*/ 37 w 91"/>
                <a:gd name="T15" fmla="*/ 27 h 29"/>
                <a:gd name="T16" fmla="*/ 46 w 91"/>
                <a:gd name="T17" fmla="*/ 29 h 29"/>
                <a:gd name="T18" fmla="*/ 55 w 91"/>
                <a:gd name="T19" fmla="*/ 27 h 29"/>
                <a:gd name="T20" fmla="*/ 63 w 91"/>
                <a:gd name="T21" fmla="*/ 26 h 29"/>
                <a:gd name="T22" fmla="*/ 69 w 91"/>
                <a:gd name="T23" fmla="*/ 23 h 29"/>
                <a:gd name="T24" fmla="*/ 76 w 91"/>
                <a:gd name="T25" fmla="*/ 20 h 29"/>
                <a:gd name="T26" fmla="*/ 81 w 91"/>
                <a:gd name="T27" fmla="*/ 16 h 29"/>
                <a:gd name="T28" fmla="*/ 86 w 91"/>
                <a:gd name="T29" fmla="*/ 12 h 29"/>
                <a:gd name="T30" fmla="*/ 89 w 91"/>
                <a:gd name="T31" fmla="*/ 7 h 29"/>
                <a:gd name="T32" fmla="*/ 91 w 91"/>
                <a:gd name="T33" fmla="*/ 1 h 29"/>
                <a:gd name="T34" fmla="*/ 86 w 91"/>
                <a:gd name="T35" fmla="*/ 4 h 29"/>
                <a:gd name="T36" fmla="*/ 82 w 91"/>
                <a:gd name="T37" fmla="*/ 7 h 29"/>
                <a:gd name="T38" fmla="*/ 77 w 91"/>
                <a:gd name="T39" fmla="*/ 9 h 29"/>
                <a:gd name="T40" fmla="*/ 70 w 91"/>
                <a:gd name="T41" fmla="*/ 10 h 29"/>
                <a:gd name="T42" fmla="*/ 65 w 91"/>
                <a:gd name="T43" fmla="*/ 12 h 29"/>
                <a:gd name="T44" fmla="*/ 59 w 91"/>
                <a:gd name="T45" fmla="*/ 13 h 29"/>
                <a:gd name="T46" fmla="*/ 52 w 91"/>
                <a:gd name="T47" fmla="*/ 14 h 29"/>
                <a:gd name="T48" fmla="*/ 46 w 91"/>
                <a:gd name="T49" fmla="*/ 14 h 29"/>
                <a:gd name="T50" fmla="*/ 39 w 91"/>
                <a:gd name="T51" fmla="*/ 14 h 29"/>
                <a:gd name="T52" fmla="*/ 31 w 91"/>
                <a:gd name="T53" fmla="*/ 13 h 29"/>
                <a:gd name="T54" fmla="*/ 25 w 91"/>
                <a:gd name="T55" fmla="*/ 12 h 29"/>
                <a:gd name="T56" fmla="*/ 20 w 91"/>
                <a:gd name="T57" fmla="*/ 10 h 29"/>
                <a:gd name="T58" fmla="*/ 14 w 91"/>
                <a:gd name="T59" fmla="*/ 9 h 29"/>
                <a:gd name="T60" fmla="*/ 9 w 91"/>
                <a:gd name="T61" fmla="*/ 7 h 29"/>
                <a:gd name="T62" fmla="*/ 4 w 91"/>
                <a:gd name="T63" fmla="*/ 3 h 29"/>
                <a:gd name="T64" fmla="*/ 0 w 91"/>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29"/>
                <a:gd name="T101" fmla="*/ 91 w 91"/>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29">
                  <a:moveTo>
                    <a:pt x="0" y="0"/>
                  </a:moveTo>
                  <a:lnTo>
                    <a:pt x="1" y="5"/>
                  </a:lnTo>
                  <a:lnTo>
                    <a:pt x="5" y="10"/>
                  </a:lnTo>
                  <a:lnTo>
                    <a:pt x="9" y="16"/>
                  </a:lnTo>
                  <a:lnTo>
                    <a:pt x="14" y="20"/>
                  </a:lnTo>
                  <a:lnTo>
                    <a:pt x="21" y="23"/>
                  </a:lnTo>
                  <a:lnTo>
                    <a:pt x="29" y="26"/>
                  </a:lnTo>
                  <a:lnTo>
                    <a:pt x="37" y="27"/>
                  </a:lnTo>
                  <a:lnTo>
                    <a:pt x="46" y="29"/>
                  </a:lnTo>
                  <a:lnTo>
                    <a:pt x="55" y="27"/>
                  </a:lnTo>
                  <a:lnTo>
                    <a:pt x="63" y="26"/>
                  </a:lnTo>
                  <a:lnTo>
                    <a:pt x="69" y="23"/>
                  </a:lnTo>
                  <a:lnTo>
                    <a:pt x="76" y="20"/>
                  </a:lnTo>
                  <a:lnTo>
                    <a:pt x="81" y="16"/>
                  </a:lnTo>
                  <a:lnTo>
                    <a:pt x="86" y="12"/>
                  </a:lnTo>
                  <a:lnTo>
                    <a:pt x="89" y="7"/>
                  </a:lnTo>
                  <a:lnTo>
                    <a:pt x="91" y="1"/>
                  </a:lnTo>
                  <a:lnTo>
                    <a:pt x="86" y="4"/>
                  </a:lnTo>
                  <a:lnTo>
                    <a:pt x="82" y="7"/>
                  </a:lnTo>
                  <a:lnTo>
                    <a:pt x="77" y="9"/>
                  </a:lnTo>
                  <a:lnTo>
                    <a:pt x="70" y="10"/>
                  </a:lnTo>
                  <a:lnTo>
                    <a:pt x="65" y="12"/>
                  </a:lnTo>
                  <a:lnTo>
                    <a:pt x="59" y="13"/>
                  </a:lnTo>
                  <a:lnTo>
                    <a:pt x="52" y="14"/>
                  </a:lnTo>
                  <a:lnTo>
                    <a:pt x="46" y="14"/>
                  </a:lnTo>
                  <a:lnTo>
                    <a:pt x="39" y="14"/>
                  </a:lnTo>
                  <a:lnTo>
                    <a:pt x="31" y="13"/>
                  </a:lnTo>
                  <a:lnTo>
                    <a:pt x="25" y="12"/>
                  </a:lnTo>
                  <a:lnTo>
                    <a:pt x="20" y="10"/>
                  </a:lnTo>
                  <a:lnTo>
                    <a:pt x="14" y="9"/>
                  </a:lnTo>
                  <a:lnTo>
                    <a:pt x="9" y="7"/>
                  </a:lnTo>
                  <a:lnTo>
                    <a:pt x="4" y="3"/>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7" name="Freeform 40">
              <a:extLst>
                <a:ext uri="{FF2B5EF4-FFF2-40B4-BE49-F238E27FC236}">
                  <a16:creationId xmlns:a16="http://schemas.microsoft.com/office/drawing/2014/main" id="{8B1BC87F-AD73-8E9B-AF2D-DCC104E0EC40}"/>
                </a:ext>
              </a:extLst>
            </p:cNvPr>
            <p:cNvSpPr>
              <a:spLocks/>
            </p:cNvSpPr>
            <p:nvPr/>
          </p:nvSpPr>
          <p:spPr bwMode="auto">
            <a:xfrm>
              <a:off x="1959" y="2232"/>
              <a:ext cx="121" cy="141"/>
            </a:xfrm>
            <a:custGeom>
              <a:avLst/>
              <a:gdLst>
                <a:gd name="T0" fmla="*/ 34 w 121"/>
                <a:gd name="T1" fmla="*/ 3 h 141"/>
                <a:gd name="T2" fmla="*/ 30 w 121"/>
                <a:gd name="T3" fmla="*/ 8 h 141"/>
                <a:gd name="T4" fmla="*/ 28 w 121"/>
                <a:gd name="T5" fmla="*/ 13 h 141"/>
                <a:gd name="T6" fmla="*/ 28 w 121"/>
                <a:gd name="T7" fmla="*/ 19 h 141"/>
                <a:gd name="T8" fmla="*/ 29 w 121"/>
                <a:gd name="T9" fmla="*/ 25 h 141"/>
                <a:gd name="T10" fmla="*/ 22 w 121"/>
                <a:gd name="T11" fmla="*/ 21 h 141"/>
                <a:gd name="T12" fmla="*/ 17 w 121"/>
                <a:gd name="T13" fmla="*/ 20 h 141"/>
                <a:gd name="T14" fmla="*/ 11 w 121"/>
                <a:gd name="T15" fmla="*/ 20 h 141"/>
                <a:gd name="T16" fmla="*/ 5 w 121"/>
                <a:gd name="T17" fmla="*/ 24 h 141"/>
                <a:gd name="T18" fmla="*/ 0 w 121"/>
                <a:gd name="T19" fmla="*/ 30 h 141"/>
                <a:gd name="T20" fmla="*/ 0 w 121"/>
                <a:gd name="T21" fmla="*/ 39 h 141"/>
                <a:gd name="T22" fmla="*/ 4 w 121"/>
                <a:gd name="T23" fmla="*/ 51 h 141"/>
                <a:gd name="T24" fmla="*/ 11 w 121"/>
                <a:gd name="T25" fmla="*/ 63 h 141"/>
                <a:gd name="T26" fmla="*/ 20 w 121"/>
                <a:gd name="T27" fmla="*/ 72 h 141"/>
                <a:gd name="T28" fmla="*/ 30 w 121"/>
                <a:gd name="T29" fmla="*/ 79 h 141"/>
                <a:gd name="T30" fmla="*/ 39 w 121"/>
                <a:gd name="T31" fmla="*/ 80 h 141"/>
                <a:gd name="T32" fmla="*/ 48 w 121"/>
                <a:gd name="T33" fmla="*/ 77 h 141"/>
                <a:gd name="T34" fmla="*/ 48 w 121"/>
                <a:gd name="T35" fmla="*/ 76 h 141"/>
                <a:gd name="T36" fmla="*/ 48 w 121"/>
                <a:gd name="T37" fmla="*/ 76 h 141"/>
                <a:gd name="T38" fmla="*/ 48 w 121"/>
                <a:gd name="T39" fmla="*/ 76 h 141"/>
                <a:gd name="T40" fmla="*/ 50 w 121"/>
                <a:gd name="T41" fmla="*/ 76 h 141"/>
                <a:gd name="T42" fmla="*/ 59 w 121"/>
                <a:gd name="T43" fmla="*/ 85 h 141"/>
                <a:gd name="T44" fmla="*/ 68 w 121"/>
                <a:gd name="T45" fmla="*/ 93 h 141"/>
                <a:gd name="T46" fmla="*/ 76 w 121"/>
                <a:gd name="T47" fmla="*/ 102 h 141"/>
                <a:gd name="T48" fmla="*/ 85 w 121"/>
                <a:gd name="T49" fmla="*/ 110 h 141"/>
                <a:gd name="T50" fmla="*/ 94 w 121"/>
                <a:gd name="T51" fmla="*/ 118 h 141"/>
                <a:gd name="T52" fmla="*/ 103 w 121"/>
                <a:gd name="T53" fmla="*/ 125 h 141"/>
                <a:gd name="T54" fmla="*/ 112 w 121"/>
                <a:gd name="T55" fmla="*/ 133 h 141"/>
                <a:gd name="T56" fmla="*/ 121 w 121"/>
                <a:gd name="T57" fmla="*/ 141 h 141"/>
                <a:gd name="T58" fmla="*/ 121 w 121"/>
                <a:gd name="T59" fmla="*/ 133 h 141"/>
                <a:gd name="T60" fmla="*/ 121 w 121"/>
                <a:gd name="T61" fmla="*/ 125 h 141"/>
                <a:gd name="T62" fmla="*/ 120 w 121"/>
                <a:gd name="T63" fmla="*/ 119 h 141"/>
                <a:gd name="T64" fmla="*/ 120 w 121"/>
                <a:gd name="T65" fmla="*/ 111 h 141"/>
                <a:gd name="T66" fmla="*/ 115 w 121"/>
                <a:gd name="T67" fmla="*/ 105 h 141"/>
                <a:gd name="T68" fmla="*/ 108 w 121"/>
                <a:gd name="T69" fmla="*/ 97 h 141"/>
                <a:gd name="T70" fmla="*/ 103 w 121"/>
                <a:gd name="T71" fmla="*/ 90 h 141"/>
                <a:gd name="T72" fmla="*/ 98 w 121"/>
                <a:gd name="T73" fmla="*/ 84 h 141"/>
                <a:gd name="T74" fmla="*/ 91 w 121"/>
                <a:gd name="T75" fmla="*/ 77 h 141"/>
                <a:gd name="T76" fmla="*/ 86 w 121"/>
                <a:gd name="T77" fmla="*/ 69 h 141"/>
                <a:gd name="T78" fmla="*/ 80 w 121"/>
                <a:gd name="T79" fmla="*/ 63 h 141"/>
                <a:gd name="T80" fmla="*/ 74 w 121"/>
                <a:gd name="T81" fmla="*/ 55 h 141"/>
                <a:gd name="T82" fmla="*/ 74 w 121"/>
                <a:gd name="T83" fmla="*/ 55 h 141"/>
                <a:gd name="T84" fmla="*/ 76 w 121"/>
                <a:gd name="T85" fmla="*/ 55 h 141"/>
                <a:gd name="T86" fmla="*/ 76 w 121"/>
                <a:gd name="T87" fmla="*/ 55 h 141"/>
                <a:gd name="T88" fmla="*/ 76 w 121"/>
                <a:gd name="T89" fmla="*/ 55 h 141"/>
                <a:gd name="T90" fmla="*/ 81 w 121"/>
                <a:gd name="T91" fmla="*/ 47 h 141"/>
                <a:gd name="T92" fmla="*/ 81 w 121"/>
                <a:gd name="T93" fmla="*/ 38 h 141"/>
                <a:gd name="T94" fmla="*/ 78 w 121"/>
                <a:gd name="T95" fmla="*/ 28 h 141"/>
                <a:gd name="T96" fmla="*/ 72 w 121"/>
                <a:gd name="T97" fmla="*/ 17 h 141"/>
                <a:gd name="T98" fmla="*/ 61 w 121"/>
                <a:gd name="T99" fmla="*/ 8 h 141"/>
                <a:gd name="T100" fmla="*/ 51 w 121"/>
                <a:gd name="T101" fmla="*/ 2 h 141"/>
                <a:gd name="T102" fmla="*/ 42 w 121"/>
                <a:gd name="T103" fmla="*/ 0 h 141"/>
                <a:gd name="T104" fmla="*/ 34 w 121"/>
                <a:gd name="T105" fmla="*/ 3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41"/>
                <a:gd name="T161" fmla="*/ 121 w 121"/>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41">
                  <a:moveTo>
                    <a:pt x="34" y="3"/>
                  </a:moveTo>
                  <a:lnTo>
                    <a:pt x="30" y="8"/>
                  </a:lnTo>
                  <a:lnTo>
                    <a:pt x="28" y="13"/>
                  </a:lnTo>
                  <a:lnTo>
                    <a:pt x="28" y="19"/>
                  </a:lnTo>
                  <a:lnTo>
                    <a:pt x="29" y="25"/>
                  </a:lnTo>
                  <a:lnTo>
                    <a:pt x="22" y="21"/>
                  </a:lnTo>
                  <a:lnTo>
                    <a:pt x="17" y="20"/>
                  </a:lnTo>
                  <a:lnTo>
                    <a:pt x="11" y="20"/>
                  </a:lnTo>
                  <a:lnTo>
                    <a:pt x="5" y="24"/>
                  </a:lnTo>
                  <a:lnTo>
                    <a:pt x="0" y="30"/>
                  </a:lnTo>
                  <a:lnTo>
                    <a:pt x="0" y="39"/>
                  </a:lnTo>
                  <a:lnTo>
                    <a:pt x="4" y="51"/>
                  </a:lnTo>
                  <a:lnTo>
                    <a:pt x="11" y="63"/>
                  </a:lnTo>
                  <a:lnTo>
                    <a:pt x="20" y="72"/>
                  </a:lnTo>
                  <a:lnTo>
                    <a:pt x="30" y="79"/>
                  </a:lnTo>
                  <a:lnTo>
                    <a:pt x="39" y="80"/>
                  </a:lnTo>
                  <a:lnTo>
                    <a:pt x="48" y="77"/>
                  </a:lnTo>
                  <a:lnTo>
                    <a:pt x="48" y="76"/>
                  </a:lnTo>
                  <a:lnTo>
                    <a:pt x="50" y="76"/>
                  </a:lnTo>
                  <a:lnTo>
                    <a:pt x="59" y="85"/>
                  </a:lnTo>
                  <a:lnTo>
                    <a:pt x="68" y="93"/>
                  </a:lnTo>
                  <a:lnTo>
                    <a:pt x="76" y="102"/>
                  </a:lnTo>
                  <a:lnTo>
                    <a:pt x="85" y="110"/>
                  </a:lnTo>
                  <a:lnTo>
                    <a:pt x="94" y="118"/>
                  </a:lnTo>
                  <a:lnTo>
                    <a:pt x="103" y="125"/>
                  </a:lnTo>
                  <a:lnTo>
                    <a:pt x="112" y="133"/>
                  </a:lnTo>
                  <a:lnTo>
                    <a:pt x="121" y="141"/>
                  </a:lnTo>
                  <a:lnTo>
                    <a:pt x="121" y="133"/>
                  </a:lnTo>
                  <a:lnTo>
                    <a:pt x="121" y="125"/>
                  </a:lnTo>
                  <a:lnTo>
                    <a:pt x="120" y="119"/>
                  </a:lnTo>
                  <a:lnTo>
                    <a:pt x="120" y="111"/>
                  </a:lnTo>
                  <a:lnTo>
                    <a:pt x="115" y="105"/>
                  </a:lnTo>
                  <a:lnTo>
                    <a:pt x="108" y="97"/>
                  </a:lnTo>
                  <a:lnTo>
                    <a:pt x="103" y="90"/>
                  </a:lnTo>
                  <a:lnTo>
                    <a:pt x="98" y="84"/>
                  </a:lnTo>
                  <a:lnTo>
                    <a:pt x="91" y="77"/>
                  </a:lnTo>
                  <a:lnTo>
                    <a:pt x="86" y="69"/>
                  </a:lnTo>
                  <a:lnTo>
                    <a:pt x="80" y="63"/>
                  </a:lnTo>
                  <a:lnTo>
                    <a:pt x="74" y="55"/>
                  </a:lnTo>
                  <a:lnTo>
                    <a:pt x="76" y="55"/>
                  </a:lnTo>
                  <a:lnTo>
                    <a:pt x="81" y="47"/>
                  </a:lnTo>
                  <a:lnTo>
                    <a:pt x="81" y="38"/>
                  </a:lnTo>
                  <a:lnTo>
                    <a:pt x="78" y="28"/>
                  </a:lnTo>
                  <a:lnTo>
                    <a:pt x="72" y="17"/>
                  </a:lnTo>
                  <a:lnTo>
                    <a:pt x="61" y="8"/>
                  </a:lnTo>
                  <a:lnTo>
                    <a:pt x="51" y="2"/>
                  </a:lnTo>
                  <a:lnTo>
                    <a:pt x="42" y="0"/>
                  </a:lnTo>
                  <a:lnTo>
                    <a:pt x="3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8" name="Freeform 41">
              <a:extLst>
                <a:ext uri="{FF2B5EF4-FFF2-40B4-BE49-F238E27FC236}">
                  <a16:creationId xmlns:a16="http://schemas.microsoft.com/office/drawing/2014/main" id="{D2794305-1A9B-FE83-74EB-65F31185ECE5}"/>
                </a:ext>
              </a:extLst>
            </p:cNvPr>
            <p:cNvSpPr>
              <a:spLocks/>
            </p:cNvSpPr>
            <p:nvPr/>
          </p:nvSpPr>
          <p:spPr bwMode="auto">
            <a:xfrm>
              <a:off x="2010" y="2530"/>
              <a:ext cx="134" cy="113"/>
            </a:xfrm>
            <a:custGeom>
              <a:avLst/>
              <a:gdLst>
                <a:gd name="T0" fmla="*/ 70 w 134"/>
                <a:gd name="T1" fmla="*/ 112 h 113"/>
                <a:gd name="T2" fmla="*/ 77 w 134"/>
                <a:gd name="T3" fmla="*/ 105 h 113"/>
                <a:gd name="T4" fmla="*/ 81 w 134"/>
                <a:gd name="T5" fmla="*/ 95 h 113"/>
                <a:gd name="T6" fmla="*/ 81 w 134"/>
                <a:gd name="T7" fmla="*/ 83 h 113"/>
                <a:gd name="T8" fmla="*/ 76 w 134"/>
                <a:gd name="T9" fmla="*/ 70 h 113"/>
                <a:gd name="T10" fmla="*/ 74 w 134"/>
                <a:gd name="T11" fmla="*/ 70 h 113"/>
                <a:gd name="T12" fmla="*/ 74 w 134"/>
                <a:gd name="T13" fmla="*/ 69 h 113"/>
                <a:gd name="T14" fmla="*/ 74 w 134"/>
                <a:gd name="T15" fmla="*/ 69 h 113"/>
                <a:gd name="T16" fmla="*/ 74 w 134"/>
                <a:gd name="T17" fmla="*/ 69 h 113"/>
                <a:gd name="T18" fmla="*/ 82 w 134"/>
                <a:gd name="T19" fmla="*/ 65 h 113"/>
                <a:gd name="T20" fmla="*/ 89 w 134"/>
                <a:gd name="T21" fmla="*/ 60 h 113"/>
                <a:gd name="T22" fmla="*/ 96 w 134"/>
                <a:gd name="T23" fmla="*/ 56 h 113"/>
                <a:gd name="T24" fmla="*/ 104 w 134"/>
                <a:gd name="T25" fmla="*/ 50 h 113"/>
                <a:gd name="T26" fmla="*/ 111 w 134"/>
                <a:gd name="T27" fmla="*/ 46 h 113"/>
                <a:gd name="T28" fmla="*/ 119 w 134"/>
                <a:gd name="T29" fmla="*/ 41 h 113"/>
                <a:gd name="T30" fmla="*/ 126 w 134"/>
                <a:gd name="T31" fmla="*/ 37 h 113"/>
                <a:gd name="T32" fmla="*/ 134 w 134"/>
                <a:gd name="T33" fmla="*/ 32 h 113"/>
                <a:gd name="T34" fmla="*/ 132 w 134"/>
                <a:gd name="T35" fmla="*/ 24 h 113"/>
                <a:gd name="T36" fmla="*/ 128 w 134"/>
                <a:gd name="T37" fmla="*/ 18 h 113"/>
                <a:gd name="T38" fmla="*/ 124 w 134"/>
                <a:gd name="T39" fmla="*/ 10 h 113"/>
                <a:gd name="T40" fmla="*/ 121 w 134"/>
                <a:gd name="T41" fmla="*/ 3 h 113"/>
                <a:gd name="T42" fmla="*/ 112 w 134"/>
                <a:gd name="T43" fmla="*/ 7 h 113"/>
                <a:gd name="T44" fmla="*/ 103 w 134"/>
                <a:gd name="T45" fmla="*/ 10 h 113"/>
                <a:gd name="T46" fmla="*/ 94 w 134"/>
                <a:gd name="T47" fmla="*/ 13 h 113"/>
                <a:gd name="T48" fmla="*/ 85 w 134"/>
                <a:gd name="T49" fmla="*/ 15 h 113"/>
                <a:gd name="T50" fmla="*/ 76 w 134"/>
                <a:gd name="T51" fmla="*/ 18 h 113"/>
                <a:gd name="T52" fmla="*/ 66 w 134"/>
                <a:gd name="T53" fmla="*/ 20 h 113"/>
                <a:gd name="T54" fmla="*/ 57 w 134"/>
                <a:gd name="T55" fmla="*/ 22 h 113"/>
                <a:gd name="T56" fmla="*/ 48 w 134"/>
                <a:gd name="T57" fmla="*/ 24 h 113"/>
                <a:gd name="T58" fmla="*/ 48 w 134"/>
                <a:gd name="T59" fmla="*/ 23 h 113"/>
                <a:gd name="T60" fmla="*/ 48 w 134"/>
                <a:gd name="T61" fmla="*/ 23 h 113"/>
                <a:gd name="T62" fmla="*/ 48 w 134"/>
                <a:gd name="T63" fmla="*/ 22 h 113"/>
                <a:gd name="T64" fmla="*/ 47 w 134"/>
                <a:gd name="T65" fmla="*/ 22 h 113"/>
                <a:gd name="T66" fmla="*/ 39 w 134"/>
                <a:gd name="T67" fmla="*/ 11 h 113"/>
                <a:gd name="T68" fmla="*/ 30 w 134"/>
                <a:gd name="T69" fmla="*/ 3 h 113"/>
                <a:gd name="T70" fmla="*/ 20 w 134"/>
                <a:gd name="T71" fmla="*/ 0 h 113"/>
                <a:gd name="T72" fmla="*/ 10 w 134"/>
                <a:gd name="T73" fmla="*/ 1 h 113"/>
                <a:gd name="T74" fmla="*/ 4 w 134"/>
                <a:gd name="T75" fmla="*/ 6 h 113"/>
                <a:gd name="T76" fmla="*/ 0 w 134"/>
                <a:gd name="T77" fmla="*/ 14 h 113"/>
                <a:gd name="T78" fmla="*/ 0 w 134"/>
                <a:gd name="T79" fmla="*/ 26 h 113"/>
                <a:gd name="T80" fmla="*/ 5 w 134"/>
                <a:gd name="T81" fmla="*/ 39 h 113"/>
                <a:gd name="T82" fmla="*/ 10 w 134"/>
                <a:gd name="T83" fmla="*/ 46 h 113"/>
                <a:gd name="T84" fmla="*/ 16 w 134"/>
                <a:gd name="T85" fmla="*/ 52 h 113"/>
                <a:gd name="T86" fmla="*/ 22 w 134"/>
                <a:gd name="T87" fmla="*/ 57 h 113"/>
                <a:gd name="T88" fmla="*/ 29 w 134"/>
                <a:gd name="T89" fmla="*/ 61 h 113"/>
                <a:gd name="T90" fmla="*/ 27 w 134"/>
                <a:gd name="T91" fmla="*/ 67 h 113"/>
                <a:gd name="T92" fmla="*/ 27 w 134"/>
                <a:gd name="T93" fmla="*/ 74 h 113"/>
                <a:gd name="T94" fmla="*/ 30 w 134"/>
                <a:gd name="T95" fmla="*/ 82 h 113"/>
                <a:gd name="T96" fmla="*/ 33 w 134"/>
                <a:gd name="T97" fmla="*/ 90 h 113"/>
                <a:gd name="T98" fmla="*/ 42 w 134"/>
                <a:gd name="T99" fmla="*/ 101 h 113"/>
                <a:gd name="T100" fmla="*/ 51 w 134"/>
                <a:gd name="T101" fmla="*/ 109 h 113"/>
                <a:gd name="T102" fmla="*/ 61 w 134"/>
                <a:gd name="T103" fmla="*/ 113 h 113"/>
                <a:gd name="T104" fmla="*/ 70 w 134"/>
                <a:gd name="T105" fmla="*/ 112 h 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113"/>
                <a:gd name="T161" fmla="*/ 134 w 134"/>
                <a:gd name="T162" fmla="*/ 113 h 1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113">
                  <a:moveTo>
                    <a:pt x="70" y="112"/>
                  </a:moveTo>
                  <a:lnTo>
                    <a:pt x="77" y="105"/>
                  </a:lnTo>
                  <a:lnTo>
                    <a:pt x="81" y="95"/>
                  </a:lnTo>
                  <a:lnTo>
                    <a:pt x="81" y="83"/>
                  </a:lnTo>
                  <a:lnTo>
                    <a:pt x="76" y="70"/>
                  </a:lnTo>
                  <a:lnTo>
                    <a:pt x="74" y="70"/>
                  </a:lnTo>
                  <a:lnTo>
                    <a:pt x="74" y="69"/>
                  </a:lnTo>
                  <a:lnTo>
                    <a:pt x="82" y="65"/>
                  </a:lnTo>
                  <a:lnTo>
                    <a:pt x="89" y="60"/>
                  </a:lnTo>
                  <a:lnTo>
                    <a:pt x="96" y="56"/>
                  </a:lnTo>
                  <a:lnTo>
                    <a:pt x="104" y="50"/>
                  </a:lnTo>
                  <a:lnTo>
                    <a:pt x="111" y="46"/>
                  </a:lnTo>
                  <a:lnTo>
                    <a:pt x="119" y="41"/>
                  </a:lnTo>
                  <a:lnTo>
                    <a:pt x="126" y="37"/>
                  </a:lnTo>
                  <a:lnTo>
                    <a:pt x="134" y="32"/>
                  </a:lnTo>
                  <a:lnTo>
                    <a:pt x="132" y="24"/>
                  </a:lnTo>
                  <a:lnTo>
                    <a:pt x="128" y="18"/>
                  </a:lnTo>
                  <a:lnTo>
                    <a:pt x="124" y="10"/>
                  </a:lnTo>
                  <a:lnTo>
                    <a:pt x="121" y="3"/>
                  </a:lnTo>
                  <a:lnTo>
                    <a:pt x="112" y="7"/>
                  </a:lnTo>
                  <a:lnTo>
                    <a:pt x="103" y="10"/>
                  </a:lnTo>
                  <a:lnTo>
                    <a:pt x="94" y="13"/>
                  </a:lnTo>
                  <a:lnTo>
                    <a:pt x="85" y="15"/>
                  </a:lnTo>
                  <a:lnTo>
                    <a:pt x="76" y="18"/>
                  </a:lnTo>
                  <a:lnTo>
                    <a:pt x="66" y="20"/>
                  </a:lnTo>
                  <a:lnTo>
                    <a:pt x="57" y="22"/>
                  </a:lnTo>
                  <a:lnTo>
                    <a:pt x="48" y="24"/>
                  </a:lnTo>
                  <a:lnTo>
                    <a:pt x="48" y="23"/>
                  </a:lnTo>
                  <a:lnTo>
                    <a:pt x="48" y="22"/>
                  </a:lnTo>
                  <a:lnTo>
                    <a:pt x="47" y="22"/>
                  </a:lnTo>
                  <a:lnTo>
                    <a:pt x="39" y="11"/>
                  </a:lnTo>
                  <a:lnTo>
                    <a:pt x="30" y="3"/>
                  </a:lnTo>
                  <a:lnTo>
                    <a:pt x="20" y="0"/>
                  </a:lnTo>
                  <a:lnTo>
                    <a:pt x="10" y="1"/>
                  </a:lnTo>
                  <a:lnTo>
                    <a:pt x="4" y="6"/>
                  </a:lnTo>
                  <a:lnTo>
                    <a:pt x="0" y="14"/>
                  </a:lnTo>
                  <a:lnTo>
                    <a:pt x="0" y="26"/>
                  </a:lnTo>
                  <a:lnTo>
                    <a:pt x="5" y="39"/>
                  </a:lnTo>
                  <a:lnTo>
                    <a:pt x="10" y="46"/>
                  </a:lnTo>
                  <a:lnTo>
                    <a:pt x="16" y="52"/>
                  </a:lnTo>
                  <a:lnTo>
                    <a:pt x="22" y="57"/>
                  </a:lnTo>
                  <a:lnTo>
                    <a:pt x="29" y="61"/>
                  </a:lnTo>
                  <a:lnTo>
                    <a:pt x="27" y="67"/>
                  </a:lnTo>
                  <a:lnTo>
                    <a:pt x="27" y="74"/>
                  </a:lnTo>
                  <a:lnTo>
                    <a:pt x="30" y="82"/>
                  </a:lnTo>
                  <a:lnTo>
                    <a:pt x="33" y="90"/>
                  </a:lnTo>
                  <a:lnTo>
                    <a:pt x="42" y="101"/>
                  </a:lnTo>
                  <a:lnTo>
                    <a:pt x="51" y="109"/>
                  </a:lnTo>
                  <a:lnTo>
                    <a:pt x="61" y="113"/>
                  </a:lnTo>
                  <a:lnTo>
                    <a:pt x="7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89" name="Freeform 42">
              <a:extLst>
                <a:ext uri="{FF2B5EF4-FFF2-40B4-BE49-F238E27FC236}">
                  <a16:creationId xmlns:a16="http://schemas.microsoft.com/office/drawing/2014/main" id="{25F2C024-F619-CF6C-395B-0A01FD17BAF0}"/>
                </a:ext>
              </a:extLst>
            </p:cNvPr>
            <p:cNvSpPr>
              <a:spLocks/>
            </p:cNvSpPr>
            <p:nvPr/>
          </p:nvSpPr>
          <p:spPr bwMode="auto">
            <a:xfrm>
              <a:off x="2424" y="2241"/>
              <a:ext cx="121" cy="140"/>
            </a:xfrm>
            <a:custGeom>
              <a:avLst/>
              <a:gdLst>
                <a:gd name="T0" fmla="*/ 51 w 121"/>
                <a:gd name="T1" fmla="*/ 16 h 140"/>
                <a:gd name="T2" fmla="*/ 45 w 121"/>
                <a:gd name="T3" fmla="*/ 27 h 140"/>
                <a:gd name="T4" fmla="*/ 41 w 121"/>
                <a:gd name="T5" fmla="*/ 37 h 140"/>
                <a:gd name="T6" fmla="*/ 41 w 121"/>
                <a:gd name="T7" fmla="*/ 47 h 140"/>
                <a:gd name="T8" fmla="*/ 46 w 121"/>
                <a:gd name="T9" fmla="*/ 55 h 140"/>
                <a:gd name="T10" fmla="*/ 47 w 121"/>
                <a:gd name="T11" fmla="*/ 55 h 140"/>
                <a:gd name="T12" fmla="*/ 47 w 121"/>
                <a:gd name="T13" fmla="*/ 55 h 140"/>
                <a:gd name="T14" fmla="*/ 47 w 121"/>
                <a:gd name="T15" fmla="*/ 55 h 140"/>
                <a:gd name="T16" fmla="*/ 47 w 121"/>
                <a:gd name="T17" fmla="*/ 55 h 140"/>
                <a:gd name="T18" fmla="*/ 42 w 121"/>
                <a:gd name="T19" fmla="*/ 63 h 140"/>
                <a:gd name="T20" fmla="*/ 35 w 121"/>
                <a:gd name="T21" fmla="*/ 70 h 140"/>
                <a:gd name="T22" fmla="*/ 30 w 121"/>
                <a:gd name="T23" fmla="*/ 76 h 140"/>
                <a:gd name="T24" fmla="*/ 25 w 121"/>
                <a:gd name="T25" fmla="*/ 83 h 140"/>
                <a:gd name="T26" fmla="*/ 19 w 121"/>
                <a:gd name="T27" fmla="*/ 89 h 140"/>
                <a:gd name="T28" fmla="*/ 13 w 121"/>
                <a:gd name="T29" fmla="*/ 96 h 140"/>
                <a:gd name="T30" fmla="*/ 7 w 121"/>
                <a:gd name="T31" fmla="*/ 102 h 140"/>
                <a:gd name="T32" fmla="*/ 2 w 121"/>
                <a:gd name="T33" fmla="*/ 109 h 140"/>
                <a:gd name="T34" fmla="*/ 2 w 121"/>
                <a:gd name="T35" fmla="*/ 116 h 140"/>
                <a:gd name="T36" fmla="*/ 2 w 121"/>
                <a:gd name="T37" fmla="*/ 124 h 140"/>
                <a:gd name="T38" fmla="*/ 2 w 121"/>
                <a:gd name="T39" fmla="*/ 132 h 140"/>
                <a:gd name="T40" fmla="*/ 0 w 121"/>
                <a:gd name="T41" fmla="*/ 140 h 140"/>
                <a:gd name="T42" fmla="*/ 9 w 121"/>
                <a:gd name="T43" fmla="*/ 132 h 140"/>
                <a:gd name="T44" fmla="*/ 19 w 121"/>
                <a:gd name="T45" fmla="*/ 126 h 140"/>
                <a:gd name="T46" fmla="*/ 28 w 121"/>
                <a:gd name="T47" fmla="*/ 118 h 140"/>
                <a:gd name="T48" fmla="*/ 37 w 121"/>
                <a:gd name="T49" fmla="*/ 110 h 140"/>
                <a:gd name="T50" fmla="*/ 46 w 121"/>
                <a:gd name="T51" fmla="*/ 101 h 140"/>
                <a:gd name="T52" fmla="*/ 55 w 121"/>
                <a:gd name="T53" fmla="*/ 93 h 140"/>
                <a:gd name="T54" fmla="*/ 64 w 121"/>
                <a:gd name="T55" fmla="*/ 85 h 140"/>
                <a:gd name="T56" fmla="*/ 73 w 121"/>
                <a:gd name="T57" fmla="*/ 76 h 140"/>
                <a:gd name="T58" fmla="*/ 73 w 121"/>
                <a:gd name="T59" fmla="*/ 77 h 140"/>
                <a:gd name="T60" fmla="*/ 73 w 121"/>
                <a:gd name="T61" fmla="*/ 77 h 140"/>
                <a:gd name="T62" fmla="*/ 73 w 121"/>
                <a:gd name="T63" fmla="*/ 77 h 140"/>
                <a:gd name="T64" fmla="*/ 73 w 121"/>
                <a:gd name="T65" fmla="*/ 77 h 140"/>
                <a:gd name="T66" fmla="*/ 82 w 121"/>
                <a:gd name="T67" fmla="*/ 81 h 140"/>
                <a:gd name="T68" fmla="*/ 92 w 121"/>
                <a:gd name="T69" fmla="*/ 80 h 140"/>
                <a:gd name="T70" fmla="*/ 102 w 121"/>
                <a:gd name="T71" fmla="*/ 75 h 140"/>
                <a:gd name="T72" fmla="*/ 111 w 121"/>
                <a:gd name="T73" fmla="*/ 66 h 140"/>
                <a:gd name="T74" fmla="*/ 118 w 121"/>
                <a:gd name="T75" fmla="*/ 54 h 140"/>
                <a:gd name="T76" fmla="*/ 121 w 121"/>
                <a:gd name="T77" fmla="*/ 42 h 140"/>
                <a:gd name="T78" fmla="*/ 121 w 121"/>
                <a:gd name="T79" fmla="*/ 33 h 140"/>
                <a:gd name="T80" fmla="*/ 116 w 121"/>
                <a:gd name="T81" fmla="*/ 25 h 140"/>
                <a:gd name="T82" fmla="*/ 111 w 121"/>
                <a:gd name="T83" fmla="*/ 23 h 140"/>
                <a:gd name="T84" fmla="*/ 106 w 121"/>
                <a:gd name="T85" fmla="*/ 23 h 140"/>
                <a:gd name="T86" fmla="*/ 99 w 121"/>
                <a:gd name="T87" fmla="*/ 24 h 140"/>
                <a:gd name="T88" fmla="*/ 93 w 121"/>
                <a:gd name="T89" fmla="*/ 27 h 140"/>
                <a:gd name="T90" fmla="*/ 94 w 121"/>
                <a:gd name="T91" fmla="*/ 19 h 140"/>
                <a:gd name="T92" fmla="*/ 94 w 121"/>
                <a:gd name="T93" fmla="*/ 12 h 140"/>
                <a:gd name="T94" fmla="*/ 92 w 121"/>
                <a:gd name="T95" fmla="*/ 7 h 140"/>
                <a:gd name="T96" fmla="*/ 88 w 121"/>
                <a:gd name="T97" fmla="*/ 3 h 140"/>
                <a:gd name="T98" fmla="*/ 80 w 121"/>
                <a:gd name="T99" fmla="*/ 0 h 140"/>
                <a:gd name="T100" fmla="*/ 71 w 121"/>
                <a:gd name="T101" fmla="*/ 2 h 140"/>
                <a:gd name="T102" fmla="*/ 60 w 121"/>
                <a:gd name="T103" fmla="*/ 7 h 140"/>
                <a:gd name="T104" fmla="*/ 51 w 121"/>
                <a:gd name="T105" fmla="*/ 16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40"/>
                <a:gd name="T161" fmla="*/ 121 w 121"/>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40">
                  <a:moveTo>
                    <a:pt x="51" y="16"/>
                  </a:moveTo>
                  <a:lnTo>
                    <a:pt x="45" y="27"/>
                  </a:lnTo>
                  <a:lnTo>
                    <a:pt x="41" y="37"/>
                  </a:lnTo>
                  <a:lnTo>
                    <a:pt x="41" y="47"/>
                  </a:lnTo>
                  <a:lnTo>
                    <a:pt x="46" y="55"/>
                  </a:lnTo>
                  <a:lnTo>
                    <a:pt x="47" y="55"/>
                  </a:lnTo>
                  <a:lnTo>
                    <a:pt x="42" y="63"/>
                  </a:lnTo>
                  <a:lnTo>
                    <a:pt x="35" y="70"/>
                  </a:lnTo>
                  <a:lnTo>
                    <a:pt x="30" y="76"/>
                  </a:lnTo>
                  <a:lnTo>
                    <a:pt x="25" y="83"/>
                  </a:lnTo>
                  <a:lnTo>
                    <a:pt x="19" y="89"/>
                  </a:lnTo>
                  <a:lnTo>
                    <a:pt x="13" y="96"/>
                  </a:lnTo>
                  <a:lnTo>
                    <a:pt x="7" y="102"/>
                  </a:lnTo>
                  <a:lnTo>
                    <a:pt x="2" y="109"/>
                  </a:lnTo>
                  <a:lnTo>
                    <a:pt x="2" y="116"/>
                  </a:lnTo>
                  <a:lnTo>
                    <a:pt x="2" y="124"/>
                  </a:lnTo>
                  <a:lnTo>
                    <a:pt x="2" y="132"/>
                  </a:lnTo>
                  <a:lnTo>
                    <a:pt x="0" y="140"/>
                  </a:lnTo>
                  <a:lnTo>
                    <a:pt x="9" y="132"/>
                  </a:lnTo>
                  <a:lnTo>
                    <a:pt x="19" y="126"/>
                  </a:lnTo>
                  <a:lnTo>
                    <a:pt x="28" y="118"/>
                  </a:lnTo>
                  <a:lnTo>
                    <a:pt x="37" y="110"/>
                  </a:lnTo>
                  <a:lnTo>
                    <a:pt x="46" y="101"/>
                  </a:lnTo>
                  <a:lnTo>
                    <a:pt x="55" y="93"/>
                  </a:lnTo>
                  <a:lnTo>
                    <a:pt x="64" y="85"/>
                  </a:lnTo>
                  <a:lnTo>
                    <a:pt x="73" y="76"/>
                  </a:lnTo>
                  <a:lnTo>
                    <a:pt x="73" y="77"/>
                  </a:lnTo>
                  <a:lnTo>
                    <a:pt x="82" y="81"/>
                  </a:lnTo>
                  <a:lnTo>
                    <a:pt x="92" y="80"/>
                  </a:lnTo>
                  <a:lnTo>
                    <a:pt x="102" y="75"/>
                  </a:lnTo>
                  <a:lnTo>
                    <a:pt x="111" y="66"/>
                  </a:lnTo>
                  <a:lnTo>
                    <a:pt x="118" y="54"/>
                  </a:lnTo>
                  <a:lnTo>
                    <a:pt x="121" y="42"/>
                  </a:lnTo>
                  <a:lnTo>
                    <a:pt x="121" y="33"/>
                  </a:lnTo>
                  <a:lnTo>
                    <a:pt x="116" y="25"/>
                  </a:lnTo>
                  <a:lnTo>
                    <a:pt x="111" y="23"/>
                  </a:lnTo>
                  <a:lnTo>
                    <a:pt x="106" y="23"/>
                  </a:lnTo>
                  <a:lnTo>
                    <a:pt x="99" y="24"/>
                  </a:lnTo>
                  <a:lnTo>
                    <a:pt x="93" y="27"/>
                  </a:lnTo>
                  <a:lnTo>
                    <a:pt x="94" y="19"/>
                  </a:lnTo>
                  <a:lnTo>
                    <a:pt x="94" y="12"/>
                  </a:lnTo>
                  <a:lnTo>
                    <a:pt x="92" y="7"/>
                  </a:lnTo>
                  <a:lnTo>
                    <a:pt x="88" y="3"/>
                  </a:lnTo>
                  <a:lnTo>
                    <a:pt x="80" y="0"/>
                  </a:lnTo>
                  <a:lnTo>
                    <a:pt x="71" y="2"/>
                  </a:lnTo>
                  <a:lnTo>
                    <a:pt x="60" y="7"/>
                  </a:lnTo>
                  <a:lnTo>
                    <a:pt x="5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0" name="Freeform 43">
              <a:extLst>
                <a:ext uri="{FF2B5EF4-FFF2-40B4-BE49-F238E27FC236}">
                  <a16:creationId xmlns:a16="http://schemas.microsoft.com/office/drawing/2014/main" id="{306C4282-06D9-2497-4DC4-C1D5438D7CFC}"/>
                </a:ext>
              </a:extLst>
            </p:cNvPr>
            <p:cNvSpPr>
              <a:spLocks/>
            </p:cNvSpPr>
            <p:nvPr/>
          </p:nvSpPr>
          <p:spPr bwMode="auto">
            <a:xfrm>
              <a:off x="2360" y="2533"/>
              <a:ext cx="136" cy="111"/>
            </a:xfrm>
            <a:custGeom>
              <a:avLst/>
              <a:gdLst>
                <a:gd name="T0" fmla="*/ 102 w 136"/>
                <a:gd name="T1" fmla="*/ 89 h 111"/>
                <a:gd name="T2" fmla="*/ 105 w 136"/>
                <a:gd name="T3" fmla="*/ 80 h 111"/>
                <a:gd name="T4" fmla="*/ 107 w 136"/>
                <a:gd name="T5" fmla="*/ 72 h 111"/>
                <a:gd name="T6" fmla="*/ 107 w 136"/>
                <a:gd name="T7" fmla="*/ 66 h 111"/>
                <a:gd name="T8" fmla="*/ 106 w 136"/>
                <a:gd name="T9" fmla="*/ 59 h 111"/>
                <a:gd name="T10" fmla="*/ 113 w 136"/>
                <a:gd name="T11" fmla="*/ 57 h 111"/>
                <a:gd name="T12" fmla="*/ 119 w 136"/>
                <a:gd name="T13" fmla="*/ 51 h 111"/>
                <a:gd name="T14" fmla="*/ 124 w 136"/>
                <a:gd name="T15" fmla="*/ 45 h 111"/>
                <a:gd name="T16" fmla="*/ 129 w 136"/>
                <a:gd name="T17" fmla="*/ 37 h 111"/>
                <a:gd name="T18" fmla="*/ 135 w 136"/>
                <a:gd name="T19" fmla="*/ 25 h 111"/>
                <a:gd name="T20" fmla="*/ 136 w 136"/>
                <a:gd name="T21" fmla="*/ 15 h 111"/>
                <a:gd name="T22" fmla="*/ 132 w 136"/>
                <a:gd name="T23" fmla="*/ 6 h 111"/>
                <a:gd name="T24" fmla="*/ 126 w 136"/>
                <a:gd name="T25" fmla="*/ 0 h 111"/>
                <a:gd name="T26" fmla="*/ 115 w 136"/>
                <a:gd name="T27" fmla="*/ 0 h 111"/>
                <a:gd name="T28" fmla="*/ 105 w 136"/>
                <a:gd name="T29" fmla="*/ 3 h 111"/>
                <a:gd name="T30" fmla="*/ 96 w 136"/>
                <a:gd name="T31" fmla="*/ 11 h 111"/>
                <a:gd name="T32" fmla="*/ 88 w 136"/>
                <a:gd name="T33" fmla="*/ 21 h 111"/>
                <a:gd name="T34" fmla="*/ 86 w 136"/>
                <a:gd name="T35" fmla="*/ 23 h 111"/>
                <a:gd name="T36" fmla="*/ 86 w 136"/>
                <a:gd name="T37" fmla="*/ 23 h 111"/>
                <a:gd name="T38" fmla="*/ 86 w 136"/>
                <a:gd name="T39" fmla="*/ 23 h 111"/>
                <a:gd name="T40" fmla="*/ 86 w 136"/>
                <a:gd name="T41" fmla="*/ 24 h 111"/>
                <a:gd name="T42" fmla="*/ 77 w 136"/>
                <a:gd name="T43" fmla="*/ 21 h 111"/>
                <a:gd name="T44" fmla="*/ 68 w 136"/>
                <a:gd name="T45" fmla="*/ 20 h 111"/>
                <a:gd name="T46" fmla="*/ 59 w 136"/>
                <a:gd name="T47" fmla="*/ 17 h 111"/>
                <a:gd name="T48" fmla="*/ 50 w 136"/>
                <a:gd name="T49" fmla="*/ 15 h 111"/>
                <a:gd name="T50" fmla="*/ 41 w 136"/>
                <a:gd name="T51" fmla="*/ 12 h 111"/>
                <a:gd name="T52" fmla="*/ 32 w 136"/>
                <a:gd name="T53" fmla="*/ 10 h 111"/>
                <a:gd name="T54" fmla="*/ 23 w 136"/>
                <a:gd name="T55" fmla="*/ 7 h 111"/>
                <a:gd name="T56" fmla="*/ 14 w 136"/>
                <a:gd name="T57" fmla="*/ 3 h 111"/>
                <a:gd name="T58" fmla="*/ 11 w 136"/>
                <a:gd name="T59" fmla="*/ 10 h 111"/>
                <a:gd name="T60" fmla="*/ 7 w 136"/>
                <a:gd name="T61" fmla="*/ 17 h 111"/>
                <a:gd name="T62" fmla="*/ 4 w 136"/>
                <a:gd name="T63" fmla="*/ 24 h 111"/>
                <a:gd name="T64" fmla="*/ 0 w 136"/>
                <a:gd name="T65" fmla="*/ 32 h 111"/>
                <a:gd name="T66" fmla="*/ 8 w 136"/>
                <a:gd name="T67" fmla="*/ 37 h 111"/>
                <a:gd name="T68" fmla="*/ 16 w 136"/>
                <a:gd name="T69" fmla="*/ 41 h 111"/>
                <a:gd name="T70" fmla="*/ 24 w 136"/>
                <a:gd name="T71" fmla="*/ 46 h 111"/>
                <a:gd name="T72" fmla="*/ 30 w 136"/>
                <a:gd name="T73" fmla="*/ 50 h 111"/>
                <a:gd name="T74" fmla="*/ 38 w 136"/>
                <a:gd name="T75" fmla="*/ 55 h 111"/>
                <a:gd name="T76" fmla="*/ 46 w 136"/>
                <a:gd name="T77" fmla="*/ 59 h 111"/>
                <a:gd name="T78" fmla="*/ 53 w 136"/>
                <a:gd name="T79" fmla="*/ 64 h 111"/>
                <a:gd name="T80" fmla="*/ 60 w 136"/>
                <a:gd name="T81" fmla="*/ 68 h 111"/>
                <a:gd name="T82" fmla="*/ 60 w 136"/>
                <a:gd name="T83" fmla="*/ 68 h 111"/>
                <a:gd name="T84" fmla="*/ 60 w 136"/>
                <a:gd name="T85" fmla="*/ 68 h 111"/>
                <a:gd name="T86" fmla="*/ 60 w 136"/>
                <a:gd name="T87" fmla="*/ 68 h 111"/>
                <a:gd name="T88" fmla="*/ 59 w 136"/>
                <a:gd name="T89" fmla="*/ 70 h 111"/>
                <a:gd name="T90" fmla="*/ 54 w 136"/>
                <a:gd name="T91" fmla="*/ 83 h 111"/>
                <a:gd name="T92" fmla="*/ 54 w 136"/>
                <a:gd name="T93" fmla="*/ 93 h 111"/>
                <a:gd name="T94" fmla="*/ 58 w 136"/>
                <a:gd name="T95" fmla="*/ 103 h 111"/>
                <a:gd name="T96" fmla="*/ 64 w 136"/>
                <a:gd name="T97" fmla="*/ 110 h 111"/>
                <a:gd name="T98" fmla="*/ 73 w 136"/>
                <a:gd name="T99" fmla="*/ 111 h 111"/>
                <a:gd name="T100" fmla="*/ 84 w 136"/>
                <a:gd name="T101" fmla="*/ 107 h 111"/>
                <a:gd name="T102" fmla="*/ 93 w 136"/>
                <a:gd name="T103" fmla="*/ 101 h 111"/>
                <a:gd name="T104" fmla="*/ 102 w 136"/>
                <a:gd name="T105" fmla="*/ 89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111"/>
                <a:gd name="T161" fmla="*/ 136 w 136"/>
                <a:gd name="T162" fmla="*/ 111 h 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111">
                  <a:moveTo>
                    <a:pt x="102" y="89"/>
                  </a:moveTo>
                  <a:lnTo>
                    <a:pt x="105" y="80"/>
                  </a:lnTo>
                  <a:lnTo>
                    <a:pt x="107" y="72"/>
                  </a:lnTo>
                  <a:lnTo>
                    <a:pt x="107" y="66"/>
                  </a:lnTo>
                  <a:lnTo>
                    <a:pt x="106" y="59"/>
                  </a:lnTo>
                  <a:lnTo>
                    <a:pt x="113" y="57"/>
                  </a:lnTo>
                  <a:lnTo>
                    <a:pt x="119" y="51"/>
                  </a:lnTo>
                  <a:lnTo>
                    <a:pt x="124" y="45"/>
                  </a:lnTo>
                  <a:lnTo>
                    <a:pt x="129" y="37"/>
                  </a:lnTo>
                  <a:lnTo>
                    <a:pt x="135" y="25"/>
                  </a:lnTo>
                  <a:lnTo>
                    <a:pt x="136" y="15"/>
                  </a:lnTo>
                  <a:lnTo>
                    <a:pt x="132" y="6"/>
                  </a:lnTo>
                  <a:lnTo>
                    <a:pt x="126" y="0"/>
                  </a:lnTo>
                  <a:lnTo>
                    <a:pt x="115" y="0"/>
                  </a:lnTo>
                  <a:lnTo>
                    <a:pt x="105" y="3"/>
                  </a:lnTo>
                  <a:lnTo>
                    <a:pt x="96" y="11"/>
                  </a:lnTo>
                  <a:lnTo>
                    <a:pt x="88" y="21"/>
                  </a:lnTo>
                  <a:lnTo>
                    <a:pt x="86" y="23"/>
                  </a:lnTo>
                  <a:lnTo>
                    <a:pt x="86" y="24"/>
                  </a:lnTo>
                  <a:lnTo>
                    <a:pt x="77" y="21"/>
                  </a:lnTo>
                  <a:lnTo>
                    <a:pt x="68" y="20"/>
                  </a:lnTo>
                  <a:lnTo>
                    <a:pt x="59" y="17"/>
                  </a:lnTo>
                  <a:lnTo>
                    <a:pt x="50" y="15"/>
                  </a:lnTo>
                  <a:lnTo>
                    <a:pt x="41" y="12"/>
                  </a:lnTo>
                  <a:lnTo>
                    <a:pt x="32" y="10"/>
                  </a:lnTo>
                  <a:lnTo>
                    <a:pt x="23" y="7"/>
                  </a:lnTo>
                  <a:lnTo>
                    <a:pt x="14" y="3"/>
                  </a:lnTo>
                  <a:lnTo>
                    <a:pt x="11" y="10"/>
                  </a:lnTo>
                  <a:lnTo>
                    <a:pt x="7" y="17"/>
                  </a:lnTo>
                  <a:lnTo>
                    <a:pt x="4" y="24"/>
                  </a:lnTo>
                  <a:lnTo>
                    <a:pt x="0" y="32"/>
                  </a:lnTo>
                  <a:lnTo>
                    <a:pt x="8" y="37"/>
                  </a:lnTo>
                  <a:lnTo>
                    <a:pt x="16" y="41"/>
                  </a:lnTo>
                  <a:lnTo>
                    <a:pt x="24" y="46"/>
                  </a:lnTo>
                  <a:lnTo>
                    <a:pt x="30" y="50"/>
                  </a:lnTo>
                  <a:lnTo>
                    <a:pt x="38" y="55"/>
                  </a:lnTo>
                  <a:lnTo>
                    <a:pt x="46" y="59"/>
                  </a:lnTo>
                  <a:lnTo>
                    <a:pt x="53" y="64"/>
                  </a:lnTo>
                  <a:lnTo>
                    <a:pt x="60" y="68"/>
                  </a:lnTo>
                  <a:lnTo>
                    <a:pt x="59" y="70"/>
                  </a:lnTo>
                  <a:lnTo>
                    <a:pt x="54" y="83"/>
                  </a:lnTo>
                  <a:lnTo>
                    <a:pt x="54" y="93"/>
                  </a:lnTo>
                  <a:lnTo>
                    <a:pt x="58" y="103"/>
                  </a:lnTo>
                  <a:lnTo>
                    <a:pt x="64" y="110"/>
                  </a:lnTo>
                  <a:lnTo>
                    <a:pt x="73" y="111"/>
                  </a:lnTo>
                  <a:lnTo>
                    <a:pt x="84" y="107"/>
                  </a:lnTo>
                  <a:lnTo>
                    <a:pt x="93" y="101"/>
                  </a:lnTo>
                  <a:lnTo>
                    <a:pt x="102"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1" name="Freeform 44">
              <a:extLst>
                <a:ext uri="{FF2B5EF4-FFF2-40B4-BE49-F238E27FC236}">
                  <a16:creationId xmlns:a16="http://schemas.microsoft.com/office/drawing/2014/main" id="{B06F2D23-84A0-4655-1CB1-4A08F7DB4402}"/>
                </a:ext>
              </a:extLst>
            </p:cNvPr>
            <p:cNvSpPr>
              <a:spLocks/>
            </p:cNvSpPr>
            <p:nvPr/>
          </p:nvSpPr>
          <p:spPr bwMode="auto">
            <a:xfrm>
              <a:off x="1919" y="1630"/>
              <a:ext cx="634" cy="112"/>
            </a:xfrm>
            <a:custGeom>
              <a:avLst/>
              <a:gdLst>
                <a:gd name="T0" fmla="*/ 28 w 634"/>
                <a:gd name="T1" fmla="*/ 81 h 112"/>
                <a:gd name="T2" fmla="*/ 42 w 634"/>
                <a:gd name="T3" fmla="*/ 66 h 112"/>
                <a:gd name="T4" fmla="*/ 66 w 634"/>
                <a:gd name="T5" fmla="*/ 52 h 112"/>
                <a:gd name="T6" fmla="*/ 101 w 634"/>
                <a:gd name="T7" fmla="*/ 40 h 112"/>
                <a:gd name="T8" fmla="*/ 146 w 634"/>
                <a:gd name="T9" fmla="*/ 30 h 112"/>
                <a:gd name="T10" fmla="*/ 198 w 634"/>
                <a:gd name="T11" fmla="*/ 22 h 112"/>
                <a:gd name="T12" fmla="*/ 256 w 634"/>
                <a:gd name="T13" fmla="*/ 17 h 112"/>
                <a:gd name="T14" fmla="*/ 319 w 634"/>
                <a:gd name="T15" fmla="*/ 13 h 112"/>
                <a:gd name="T16" fmla="*/ 375 w 634"/>
                <a:gd name="T17" fmla="*/ 13 h 112"/>
                <a:gd name="T18" fmla="*/ 419 w 634"/>
                <a:gd name="T19" fmla="*/ 14 h 112"/>
                <a:gd name="T20" fmla="*/ 461 w 634"/>
                <a:gd name="T21" fmla="*/ 17 h 112"/>
                <a:gd name="T22" fmla="*/ 500 w 634"/>
                <a:gd name="T23" fmla="*/ 21 h 112"/>
                <a:gd name="T24" fmla="*/ 535 w 634"/>
                <a:gd name="T25" fmla="*/ 26 h 112"/>
                <a:gd name="T26" fmla="*/ 569 w 634"/>
                <a:gd name="T27" fmla="*/ 33 h 112"/>
                <a:gd name="T28" fmla="*/ 598 w 634"/>
                <a:gd name="T29" fmla="*/ 39 h 112"/>
                <a:gd name="T30" fmla="*/ 624 w 634"/>
                <a:gd name="T31" fmla="*/ 47 h 112"/>
                <a:gd name="T32" fmla="*/ 625 w 634"/>
                <a:gd name="T33" fmla="*/ 46 h 112"/>
                <a:gd name="T34" fmla="*/ 602 w 634"/>
                <a:gd name="T35" fmla="*/ 35 h 112"/>
                <a:gd name="T36" fmla="*/ 573 w 634"/>
                <a:gd name="T37" fmla="*/ 26 h 112"/>
                <a:gd name="T38" fmla="*/ 538 w 634"/>
                <a:gd name="T39" fmla="*/ 18 h 112"/>
                <a:gd name="T40" fmla="*/ 498 w 634"/>
                <a:gd name="T41" fmla="*/ 10 h 112"/>
                <a:gd name="T42" fmla="*/ 453 w 634"/>
                <a:gd name="T43" fmla="*/ 5 h 112"/>
                <a:gd name="T44" fmla="*/ 404 w 634"/>
                <a:gd name="T45" fmla="*/ 3 h 112"/>
                <a:gd name="T46" fmla="*/ 353 w 634"/>
                <a:gd name="T47" fmla="*/ 0 h 112"/>
                <a:gd name="T48" fmla="*/ 292 w 634"/>
                <a:gd name="T49" fmla="*/ 0 h 112"/>
                <a:gd name="T50" fmla="*/ 229 w 634"/>
                <a:gd name="T51" fmla="*/ 4 h 112"/>
                <a:gd name="T52" fmla="*/ 170 w 634"/>
                <a:gd name="T53" fmla="*/ 9 h 112"/>
                <a:gd name="T54" fmla="*/ 118 w 634"/>
                <a:gd name="T55" fmla="*/ 17 h 112"/>
                <a:gd name="T56" fmla="*/ 74 w 634"/>
                <a:gd name="T57" fmla="*/ 27 h 112"/>
                <a:gd name="T58" fmla="*/ 39 w 634"/>
                <a:gd name="T59" fmla="*/ 39 h 112"/>
                <a:gd name="T60" fmla="*/ 14 w 634"/>
                <a:gd name="T61" fmla="*/ 52 h 112"/>
                <a:gd name="T62" fmla="*/ 1 w 634"/>
                <a:gd name="T63" fmla="*/ 66 h 112"/>
                <a:gd name="T64" fmla="*/ 1 w 634"/>
                <a:gd name="T65" fmla="*/ 80 h 112"/>
                <a:gd name="T66" fmla="*/ 6 w 634"/>
                <a:gd name="T67" fmla="*/ 90 h 112"/>
                <a:gd name="T68" fmla="*/ 18 w 634"/>
                <a:gd name="T69" fmla="*/ 99 h 112"/>
                <a:gd name="T70" fmla="*/ 35 w 634"/>
                <a:gd name="T71" fmla="*/ 108 h 112"/>
                <a:gd name="T72" fmla="*/ 38 w 634"/>
                <a:gd name="T73" fmla="*/ 106 h 112"/>
                <a:gd name="T74" fmla="*/ 28 w 634"/>
                <a:gd name="T75" fmla="*/ 94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4"/>
                <a:gd name="T115" fmla="*/ 0 h 112"/>
                <a:gd name="T116" fmla="*/ 634 w 634"/>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4" h="112">
                  <a:moveTo>
                    <a:pt x="27" y="89"/>
                  </a:moveTo>
                  <a:lnTo>
                    <a:pt x="28" y="81"/>
                  </a:lnTo>
                  <a:lnTo>
                    <a:pt x="34" y="73"/>
                  </a:lnTo>
                  <a:lnTo>
                    <a:pt x="42" y="66"/>
                  </a:lnTo>
                  <a:lnTo>
                    <a:pt x="53" y="59"/>
                  </a:lnTo>
                  <a:lnTo>
                    <a:pt x="66" y="52"/>
                  </a:lnTo>
                  <a:lnTo>
                    <a:pt x="83" y="47"/>
                  </a:lnTo>
                  <a:lnTo>
                    <a:pt x="101" y="40"/>
                  </a:lnTo>
                  <a:lnTo>
                    <a:pt x="122" y="35"/>
                  </a:lnTo>
                  <a:lnTo>
                    <a:pt x="146" y="30"/>
                  </a:lnTo>
                  <a:lnTo>
                    <a:pt x="170" y="26"/>
                  </a:lnTo>
                  <a:lnTo>
                    <a:pt x="198" y="22"/>
                  </a:lnTo>
                  <a:lnTo>
                    <a:pt x="227" y="20"/>
                  </a:lnTo>
                  <a:lnTo>
                    <a:pt x="256" y="17"/>
                  </a:lnTo>
                  <a:lnTo>
                    <a:pt x="288" y="14"/>
                  </a:lnTo>
                  <a:lnTo>
                    <a:pt x="319" y="13"/>
                  </a:lnTo>
                  <a:lnTo>
                    <a:pt x="353" y="13"/>
                  </a:lnTo>
                  <a:lnTo>
                    <a:pt x="375" y="13"/>
                  </a:lnTo>
                  <a:lnTo>
                    <a:pt x="397" y="14"/>
                  </a:lnTo>
                  <a:lnTo>
                    <a:pt x="419" y="14"/>
                  </a:lnTo>
                  <a:lnTo>
                    <a:pt x="440" y="16"/>
                  </a:lnTo>
                  <a:lnTo>
                    <a:pt x="461" y="17"/>
                  </a:lnTo>
                  <a:lnTo>
                    <a:pt x="481" y="20"/>
                  </a:lnTo>
                  <a:lnTo>
                    <a:pt x="500" y="21"/>
                  </a:lnTo>
                  <a:lnTo>
                    <a:pt x="518" y="23"/>
                  </a:lnTo>
                  <a:lnTo>
                    <a:pt x="535" y="26"/>
                  </a:lnTo>
                  <a:lnTo>
                    <a:pt x="552" y="29"/>
                  </a:lnTo>
                  <a:lnTo>
                    <a:pt x="569" y="33"/>
                  </a:lnTo>
                  <a:lnTo>
                    <a:pt x="583" y="35"/>
                  </a:lnTo>
                  <a:lnTo>
                    <a:pt x="598" y="39"/>
                  </a:lnTo>
                  <a:lnTo>
                    <a:pt x="611" y="43"/>
                  </a:lnTo>
                  <a:lnTo>
                    <a:pt x="624" y="47"/>
                  </a:lnTo>
                  <a:lnTo>
                    <a:pt x="634" y="51"/>
                  </a:lnTo>
                  <a:lnTo>
                    <a:pt x="625" y="46"/>
                  </a:lnTo>
                  <a:lnTo>
                    <a:pt x="615" y="40"/>
                  </a:lnTo>
                  <a:lnTo>
                    <a:pt x="602" y="35"/>
                  </a:lnTo>
                  <a:lnTo>
                    <a:pt x="589" y="30"/>
                  </a:lnTo>
                  <a:lnTo>
                    <a:pt x="573" y="26"/>
                  </a:lnTo>
                  <a:lnTo>
                    <a:pt x="556" y="22"/>
                  </a:lnTo>
                  <a:lnTo>
                    <a:pt x="538" y="18"/>
                  </a:lnTo>
                  <a:lnTo>
                    <a:pt x="518" y="14"/>
                  </a:lnTo>
                  <a:lnTo>
                    <a:pt x="498" y="10"/>
                  </a:lnTo>
                  <a:lnTo>
                    <a:pt x="475" y="8"/>
                  </a:lnTo>
                  <a:lnTo>
                    <a:pt x="453" y="5"/>
                  </a:lnTo>
                  <a:lnTo>
                    <a:pt x="428" y="4"/>
                  </a:lnTo>
                  <a:lnTo>
                    <a:pt x="404" y="3"/>
                  </a:lnTo>
                  <a:lnTo>
                    <a:pt x="379" y="1"/>
                  </a:lnTo>
                  <a:lnTo>
                    <a:pt x="353" y="0"/>
                  </a:lnTo>
                  <a:lnTo>
                    <a:pt x="326" y="0"/>
                  </a:lnTo>
                  <a:lnTo>
                    <a:pt x="292" y="0"/>
                  </a:lnTo>
                  <a:lnTo>
                    <a:pt x="260" y="1"/>
                  </a:lnTo>
                  <a:lnTo>
                    <a:pt x="229" y="4"/>
                  </a:lnTo>
                  <a:lnTo>
                    <a:pt x="199" y="5"/>
                  </a:lnTo>
                  <a:lnTo>
                    <a:pt x="170" y="9"/>
                  </a:lnTo>
                  <a:lnTo>
                    <a:pt x="143" y="13"/>
                  </a:lnTo>
                  <a:lnTo>
                    <a:pt x="118" y="17"/>
                  </a:lnTo>
                  <a:lnTo>
                    <a:pt x="95" y="21"/>
                  </a:lnTo>
                  <a:lnTo>
                    <a:pt x="74" y="27"/>
                  </a:lnTo>
                  <a:lnTo>
                    <a:pt x="56" y="33"/>
                  </a:lnTo>
                  <a:lnTo>
                    <a:pt x="39" y="39"/>
                  </a:lnTo>
                  <a:lnTo>
                    <a:pt x="26" y="46"/>
                  </a:lnTo>
                  <a:lnTo>
                    <a:pt x="14" y="52"/>
                  </a:lnTo>
                  <a:lnTo>
                    <a:pt x="6" y="59"/>
                  </a:lnTo>
                  <a:lnTo>
                    <a:pt x="1" y="66"/>
                  </a:lnTo>
                  <a:lnTo>
                    <a:pt x="0" y="74"/>
                  </a:lnTo>
                  <a:lnTo>
                    <a:pt x="1" y="80"/>
                  </a:lnTo>
                  <a:lnTo>
                    <a:pt x="2" y="85"/>
                  </a:lnTo>
                  <a:lnTo>
                    <a:pt x="6" y="90"/>
                  </a:lnTo>
                  <a:lnTo>
                    <a:pt x="12" y="95"/>
                  </a:lnTo>
                  <a:lnTo>
                    <a:pt x="18" y="99"/>
                  </a:lnTo>
                  <a:lnTo>
                    <a:pt x="26" y="104"/>
                  </a:lnTo>
                  <a:lnTo>
                    <a:pt x="35" y="108"/>
                  </a:lnTo>
                  <a:lnTo>
                    <a:pt x="45" y="112"/>
                  </a:lnTo>
                  <a:lnTo>
                    <a:pt x="38" y="106"/>
                  </a:lnTo>
                  <a:lnTo>
                    <a:pt x="32" y="100"/>
                  </a:lnTo>
                  <a:lnTo>
                    <a:pt x="28" y="94"/>
                  </a:lnTo>
                  <a:lnTo>
                    <a:pt x="27"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2" name="Rectangle 45">
              <a:extLst>
                <a:ext uri="{FF2B5EF4-FFF2-40B4-BE49-F238E27FC236}">
                  <a16:creationId xmlns:a16="http://schemas.microsoft.com/office/drawing/2014/main" id="{7D27B602-8180-CA57-5E61-66C45AF422DE}"/>
                </a:ext>
              </a:extLst>
            </p:cNvPr>
            <p:cNvSpPr>
              <a:spLocks noChangeArrowheads="1"/>
            </p:cNvSpPr>
            <p:nvPr/>
          </p:nvSpPr>
          <p:spPr bwMode="auto">
            <a:xfrm>
              <a:off x="2608" y="1770"/>
              <a:ext cx="18" cy="1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693" name="Rectangle 46">
              <a:extLst>
                <a:ext uri="{FF2B5EF4-FFF2-40B4-BE49-F238E27FC236}">
                  <a16:creationId xmlns:a16="http://schemas.microsoft.com/office/drawing/2014/main" id="{204A1E1A-92CB-3F18-43C1-27419EC35F39}"/>
                </a:ext>
              </a:extLst>
            </p:cNvPr>
            <p:cNvSpPr>
              <a:spLocks noChangeArrowheads="1"/>
            </p:cNvSpPr>
            <p:nvPr/>
          </p:nvSpPr>
          <p:spPr bwMode="auto">
            <a:xfrm>
              <a:off x="2553" y="1775"/>
              <a:ext cx="19" cy="1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694" name="Freeform 47">
              <a:extLst>
                <a:ext uri="{FF2B5EF4-FFF2-40B4-BE49-F238E27FC236}">
                  <a16:creationId xmlns:a16="http://schemas.microsoft.com/office/drawing/2014/main" id="{4219A7E2-FE52-5A45-A87A-57E8913AF332}"/>
                </a:ext>
              </a:extLst>
            </p:cNvPr>
            <p:cNvSpPr>
              <a:spLocks/>
            </p:cNvSpPr>
            <p:nvPr/>
          </p:nvSpPr>
          <p:spPr bwMode="auto">
            <a:xfrm>
              <a:off x="1736" y="3636"/>
              <a:ext cx="1026" cy="45"/>
            </a:xfrm>
            <a:custGeom>
              <a:avLst/>
              <a:gdLst>
                <a:gd name="T0" fmla="*/ 933 w 1026"/>
                <a:gd name="T1" fmla="*/ 0 h 45"/>
                <a:gd name="T2" fmla="*/ 1026 w 1026"/>
                <a:gd name="T3" fmla="*/ 45 h 45"/>
                <a:gd name="T4" fmla="*/ 0 w 1026"/>
                <a:gd name="T5" fmla="*/ 0 h 45"/>
                <a:gd name="T6" fmla="*/ 933 w 1026"/>
                <a:gd name="T7" fmla="*/ 0 h 45"/>
                <a:gd name="T8" fmla="*/ 0 60000 65536"/>
                <a:gd name="T9" fmla="*/ 0 60000 65536"/>
                <a:gd name="T10" fmla="*/ 0 60000 65536"/>
                <a:gd name="T11" fmla="*/ 0 60000 65536"/>
                <a:gd name="T12" fmla="*/ 0 w 1026"/>
                <a:gd name="T13" fmla="*/ 0 h 45"/>
                <a:gd name="T14" fmla="*/ 1026 w 1026"/>
                <a:gd name="T15" fmla="*/ 45 h 45"/>
              </a:gdLst>
              <a:ahLst/>
              <a:cxnLst>
                <a:cxn ang="T8">
                  <a:pos x="T0" y="T1"/>
                </a:cxn>
                <a:cxn ang="T9">
                  <a:pos x="T2" y="T3"/>
                </a:cxn>
                <a:cxn ang="T10">
                  <a:pos x="T4" y="T5"/>
                </a:cxn>
                <a:cxn ang="T11">
                  <a:pos x="T6" y="T7"/>
                </a:cxn>
              </a:cxnLst>
              <a:rect l="T12" t="T13" r="T14" b="T15"/>
              <a:pathLst>
                <a:path w="1026" h="45">
                  <a:moveTo>
                    <a:pt x="933" y="0"/>
                  </a:moveTo>
                  <a:lnTo>
                    <a:pt x="1026" y="45"/>
                  </a:lnTo>
                  <a:lnTo>
                    <a:pt x="0" y="0"/>
                  </a:lnTo>
                  <a:lnTo>
                    <a:pt x="9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5" name="Freeform 48">
              <a:extLst>
                <a:ext uri="{FF2B5EF4-FFF2-40B4-BE49-F238E27FC236}">
                  <a16:creationId xmlns:a16="http://schemas.microsoft.com/office/drawing/2014/main" id="{FEAE02E1-FC37-825B-F499-201668B3D76F}"/>
                </a:ext>
              </a:extLst>
            </p:cNvPr>
            <p:cNvSpPr>
              <a:spLocks/>
            </p:cNvSpPr>
            <p:nvPr/>
          </p:nvSpPr>
          <p:spPr bwMode="auto">
            <a:xfrm>
              <a:off x="2973" y="1706"/>
              <a:ext cx="901" cy="1468"/>
            </a:xfrm>
            <a:custGeom>
              <a:avLst/>
              <a:gdLst>
                <a:gd name="T0" fmla="*/ 861 w 901"/>
                <a:gd name="T1" fmla="*/ 1216 h 1468"/>
                <a:gd name="T2" fmla="*/ 869 w 901"/>
                <a:gd name="T3" fmla="*/ 971 h 1468"/>
                <a:gd name="T4" fmla="*/ 901 w 901"/>
                <a:gd name="T5" fmla="*/ 927 h 1468"/>
                <a:gd name="T6" fmla="*/ 870 w 901"/>
                <a:gd name="T7" fmla="*/ 864 h 1468"/>
                <a:gd name="T8" fmla="*/ 894 w 901"/>
                <a:gd name="T9" fmla="*/ 0 h 1468"/>
                <a:gd name="T10" fmla="*/ 675 w 901"/>
                <a:gd name="T11" fmla="*/ 88 h 1468"/>
                <a:gd name="T12" fmla="*/ 492 w 901"/>
                <a:gd name="T13" fmla="*/ 116 h 1468"/>
                <a:gd name="T14" fmla="*/ 258 w 901"/>
                <a:gd name="T15" fmla="*/ 92 h 1468"/>
                <a:gd name="T16" fmla="*/ 41 w 901"/>
                <a:gd name="T17" fmla="*/ 39 h 1468"/>
                <a:gd name="T18" fmla="*/ 25 w 901"/>
                <a:gd name="T19" fmla="*/ 9 h 1468"/>
                <a:gd name="T20" fmla="*/ 34 w 901"/>
                <a:gd name="T21" fmla="*/ 860 h 1468"/>
                <a:gd name="T22" fmla="*/ 6 w 901"/>
                <a:gd name="T23" fmla="*/ 945 h 1468"/>
                <a:gd name="T24" fmla="*/ 34 w 901"/>
                <a:gd name="T25" fmla="*/ 968 h 1468"/>
                <a:gd name="T26" fmla="*/ 36 w 901"/>
                <a:gd name="T27" fmla="*/ 1216 h 1468"/>
                <a:gd name="T28" fmla="*/ 21 w 901"/>
                <a:gd name="T29" fmla="*/ 1233 h 1468"/>
                <a:gd name="T30" fmla="*/ 9 w 901"/>
                <a:gd name="T31" fmla="*/ 1251 h 1468"/>
                <a:gd name="T32" fmla="*/ 2 w 901"/>
                <a:gd name="T33" fmla="*/ 1269 h 1468"/>
                <a:gd name="T34" fmla="*/ 0 w 901"/>
                <a:gd name="T35" fmla="*/ 1288 h 1468"/>
                <a:gd name="T36" fmla="*/ 2 w 901"/>
                <a:gd name="T37" fmla="*/ 1306 h 1468"/>
                <a:gd name="T38" fmla="*/ 9 w 901"/>
                <a:gd name="T39" fmla="*/ 1324 h 1468"/>
                <a:gd name="T40" fmla="*/ 21 w 901"/>
                <a:gd name="T41" fmla="*/ 1341 h 1468"/>
                <a:gd name="T42" fmla="*/ 35 w 901"/>
                <a:gd name="T43" fmla="*/ 1358 h 1468"/>
                <a:gd name="T44" fmla="*/ 55 w 901"/>
                <a:gd name="T45" fmla="*/ 1374 h 1468"/>
                <a:gd name="T46" fmla="*/ 77 w 901"/>
                <a:gd name="T47" fmla="*/ 1388 h 1468"/>
                <a:gd name="T48" fmla="*/ 103 w 901"/>
                <a:gd name="T49" fmla="*/ 1402 h 1468"/>
                <a:gd name="T50" fmla="*/ 131 w 901"/>
                <a:gd name="T51" fmla="*/ 1414 h 1468"/>
                <a:gd name="T52" fmla="*/ 164 w 901"/>
                <a:gd name="T53" fmla="*/ 1426 h 1468"/>
                <a:gd name="T54" fmla="*/ 198 w 901"/>
                <a:gd name="T55" fmla="*/ 1436 h 1468"/>
                <a:gd name="T56" fmla="*/ 236 w 901"/>
                <a:gd name="T57" fmla="*/ 1445 h 1468"/>
                <a:gd name="T58" fmla="*/ 275 w 901"/>
                <a:gd name="T59" fmla="*/ 1453 h 1468"/>
                <a:gd name="T60" fmla="*/ 316 w 901"/>
                <a:gd name="T61" fmla="*/ 1460 h 1468"/>
                <a:gd name="T62" fmla="*/ 359 w 901"/>
                <a:gd name="T63" fmla="*/ 1464 h 1468"/>
                <a:gd name="T64" fmla="*/ 404 w 901"/>
                <a:gd name="T65" fmla="*/ 1466 h 1468"/>
                <a:gd name="T66" fmla="*/ 449 w 901"/>
                <a:gd name="T67" fmla="*/ 1468 h 1468"/>
                <a:gd name="T68" fmla="*/ 495 w 901"/>
                <a:gd name="T69" fmla="*/ 1466 h 1468"/>
                <a:gd name="T70" fmla="*/ 539 w 901"/>
                <a:gd name="T71" fmla="*/ 1464 h 1468"/>
                <a:gd name="T72" fmla="*/ 582 w 901"/>
                <a:gd name="T73" fmla="*/ 1460 h 1468"/>
                <a:gd name="T74" fmla="*/ 624 w 901"/>
                <a:gd name="T75" fmla="*/ 1453 h 1468"/>
                <a:gd name="T76" fmla="*/ 663 w 901"/>
                <a:gd name="T77" fmla="*/ 1445 h 1468"/>
                <a:gd name="T78" fmla="*/ 699 w 901"/>
                <a:gd name="T79" fmla="*/ 1436 h 1468"/>
                <a:gd name="T80" fmla="*/ 735 w 901"/>
                <a:gd name="T81" fmla="*/ 1426 h 1468"/>
                <a:gd name="T82" fmla="*/ 766 w 901"/>
                <a:gd name="T83" fmla="*/ 1414 h 1468"/>
                <a:gd name="T84" fmla="*/ 795 w 901"/>
                <a:gd name="T85" fmla="*/ 1402 h 1468"/>
                <a:gd name="T86" fmla="*/ 821 w 901"/>
                <a:gd name="T87" fmla="*/ 1388 h 1468"/>
                <a:gd name="T88" fmla="*/ 843 w 901"/>
                <a:gd name="T89" fmla="*/ 1374 h 1468"/>
                <a:gd name="T90" fmla="*/ 862 w 901"/>
                <a:gd name="T91" fmla="*/ 1358 h 1468"/>
                <a:gd name="T92" fmla="*/ 878 w 901"/>
                <a:gd name="T93" fmla="*/ 1341 h 1468"/>
                <a:gd name="T94" fmla="*/ 888 w 901"/>
                <a:gd name="T95" fmla="*/ 1324 h 1468"/>
                <a:gd name="T96" fmla="*/ 895 w 901"/>
                <a:gd name="T97" fmla="*/ 1306 h 1468"/>
                <a:gd name="T98" fmla="*/ 897 w 901"/>
                <a:gd name="T99" fmla="*/ 1288 h 1468"/>
                <a:gd name="T100" fmla="*/ 895 w 901"/>
                <a:gd name="T101" fmla="*/ 1268 h 1468"/>
                <a:gd name="T102" fmla="*/ 888 w 901"/>
                <a:gd name="T103" fmla="*/ 1250 h 1468"/>
                <a:gd name="T104" fmla="*/ 877 w 901"/>
                <a:gd name="T105" fmla="*/ 1233 h 1468"/>
                <a:gd name="T106" fmla="*/ 861 w 901"/>
                <a:gd name="T107" fmla="*/ 1216 h 14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1"/>
                <a:gd name="T163" fmla="*/ 0 h 1468"/>
                <a:gd name="T164" fmla="*/ 901 w 901"/>
                <a:gd name="T165" fmla="*/ 1468 h 14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1" h="1468">
                  <a:moveTo>
                    <a:pt x="861" y="1216"/>
                  </a:moveTo>
                  <a:lnTo>
                    <a:pt x="869" y="971"/>
                  </a:lnTo>
                  <a:lnTo>
                    <a:pt x="901" y="927"/>
                  </a:lnTo>
                  <a:lnTo>
                    <a:pt x="870" y="864"/>
                  </a:lnTo>
                  <a:lnTo>
                    <a:pt x="894" y="0"/>
                  </a:lnTo>
                  <a:lnTo>
                    <a:pt x="675" y="88"/>
                  </a:lnTo>
                  <a:lnTo>
                    <a:pt x="492" y="116"/>
                  </a:lnTo>
                  <a:lnTo>
                    <a:pt x="258" y="92"/>
                  </a:lnTo>
                  <a:lnTo>
                    <a:pt x="41" y="39"/>
                  </a:lnTo>
                  <a:lnTo>
                    <a:pt x="25" y="9"/>
                  </a:lnTo>
                  <a:lnTo>
                    <a:pt x="34" y="860"/>
                  </a:lnTo>
                  <a:lnTo>
                    <a:pt x="6" y="945"/>
                  </a:lnTo>
                  <a:lnTo>
                    <a:pt x="34" y="968"/>
                  </a:lnTo>
                  <a:lnTo>
                    <a:pt x="36" y="1216"/>
                  </a:lnTo>
                  <a:lnTo>
                    <a:pt x="21" y="1233"/>
                  </a:lnTo>
                  <a:lnTo>
                    <a:pt x="9" y="1251"/>
                  </a:lnTo>
                  <a:lnTo>
                    <a:pt x="2" y="1269"/>
                  </a:lnTo>
                  <a:lnTo>
                    <a:pt x="0" y="1288"/>
                  </a:lnTo>
                  <a:lnTo>
                    <a:pt x="2" y="1306"/>
                  </a:lnTo>
                  <a:lnTo>
                    <a:pt x="9" y="1324"/>
                  </a:lnTo>
                  <a:lnTo>
                    <a:pt x="21" y="1341"/>
                  </a:lnTo>
                  <a:lnTo>
                    <a:pt x="35" y="1358"/>
                  </a:lnTo>
                  <a:lnTo>
                    <a:pt x="55" y="1374"/>
                  </a:lnTo>
                  <a:lnTo>
                    <a:pt x="77" y="1388"/>
                  </a:lnTo>
                  <a:lnTo>
                    <a:pt x="103" y="1402"/>
                  </a:lnTo>
                  <a:lnTo>
                    <a:pt x="131" y="1414"/>
                  </a:lnTo>
                  <a:lnTo>
                    <a:pt x="164" y="1426"/>
                  </a:lnTo>
                  <a:lnTo>
                    <a:pt x="198" y="1436"/>
                  </a:lnTo>
                  <a:lnTo>
                    <a:pt x="236" y="1445"/>
                  </a:lnTo>
                  <a:lnTo>
                    <a:pt x="275" y="1453"/>
                  </a:lnTo>
                  <a:lnTo>
                    <a:pt x="316" y="1460"/>
                  </a:lnTo>
                  <a:lnTo>
                    <a:pt x="359" y="1464"/>
                  </a:lnTo>
                  <a:lnTo>
                    <a:pt x="404" y="1466"/>
                  </a:lnTo>
                  <a:lnTo>
                    <a:pt x="449" y="1468"/>
                  </a:lnTo>
                  <a:lnTo>
                    <a:pt x="495" y="1466"/>
                  </a:lnTo>
                  <a:lnTo>
                    <a:pt x="539" y="1464"/>
                  </a:lnTo>
                  <a:lnTo>
                    <a:pt x="582" y="1460"/>
                  </a:lnTo>
                  <a:lnTo>
                    <a:pt x="624" y="1453"/>
                  </a:lnTo>
                  <a:lnTo>
                    <a:pt x="663" y="1445"/>
                  </a:lnTo>
                  <a:lnTo>
                    <a:pt x="699" y="1436"/>
                  </a:lnTo>
                  <a:lnTo>
                    <a:pt x="735" y="1426"/>
                  </a:lnTo>
                  <a:lnTo>
                    <a:pt x="766" y="1414"/>
                  </a:lnTo>
                  <a:lnTo>
                    <a:pt x="795" y="1402"/>
                  </a:lnTo>
                  <a:lnTo>
                    <a:pt x="821" y="1388"/>
                  </a:lnTo>
                  <a:lnTo>
                    <a:pt x="843" y="1374"/>
                  </a:lnTo>
                  <a:lnTo>
                    <a:pt x="862" y="1358"/>
                  </a:lnTo>
                  <a:lnTo>
                    <a:pt x="878" y="1341"/>
                  </a:lnTo>
                  <a:lnTo>
                    <a:pt x="888" y="1324"/>
                  </a:lnTo>
                  <a:lnTo>
                    <a:pt x="895" y="1306"/>
                  </a:lnTo>
                  <a:lnTo>
                    <a:pt x="897" y="1288"/>
                  </a:lnTo>
                  <a:lnTo>
                    <a:pt x="895" y="1268"/>
                  </a:lnTo>
                  <a:lnTo>
                    <a:pt x="888" y="1250"/>
                  </a:lnTo>
                  <a:lnTo>
                    <a:pt x="877" y="1233"/>
                  </a:lnTo>
                  <a:lnTo>
                    <a:pt x="861" y="12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6" name="Freeform 49">
              <a:extLst>
                <a:ext uri="{FF2B5EF4-FFF2-40B4-BE49-F238E27FC236}">
                  <a16:creationId xmlns:a16="http://schemas.microsoft.com/office/drawing/2014/main" id="{E824CC99-2539-803D-B600-2A75DD05ED0E}"/>
                </a:ext>
              </a:extLst>
            </p:cNvPr>
            <p:cNvSpPr>
              <a:spLocks/>
            </p:cNvSpPr>
            <p:nvPr/>
          </p:nvSpPr>
          <p:spPr bwMode="auto">
            <a:xfrm>
              <a:off x="2990" y="1587"/>
              <a:ext cx="865" cy="215"/>
            </a:xfrm>
            <a:custGeom>
              <a:avLst/>
              <a:gdLst>
                <a:gd name="T0" fmla="*/ 477 w 865"/>
                <a:gd name="T1" fmla="*/ 215 h 215"/>
                <a:gd name="T2" fmla="*/ 561 w 865"/>
                <a:gd name="T3" fmla="*/ 210 h 215"/>
                <a:gd name="T4" fmla="*/ 638 w 865"/>
                <a:gd name="T5" fmla="*/ 202 h 215"/>
                <a:gd name="T6" fmla="*/ 707 w 865"/>
                <a:gd name="T7" fmla="*/ 190 h 215"/>
                <a:gd name="T8" fmla="*/ 766 w 865"/>
                <a:gd name="T9" fmla="*/ 176 h 215"/>
                <a:gd name="T10" fmla="*/ 813 w 865"/>
                <a:gd name="T11" fmla="*/ 159 h 215"/>
                <a:gd name="T12" fmla="*/ 845 w 865"/>
                <a:gd name="T13" fmla="*/ 139 h 215"/>
                <a:gd name="T14" fmla="*/ 862 w 865"/>
                <a:gd name="T15" fmla="*/ 119 h 215"/>
                <a:gd name="T16" fmla="*/ 862 w 865"/>
                <a:gd name="T17" fmla="*/ 96 h 215"/>
                <a:gd name="T18" fmla="*/ 845 w 865"/>
                <a:gd name="T19" fmla="*/ 76 h 215"/>
                <a:gd name="T20" fmla="*/ 813 w 865"/>
                <a:gd name="T21" fmla="*/ 56 h 215"/>
                <a:gd name="T22" fmla="*/ 766 w 865"/>
                <a:gd name="T23" fmla="*/ 39 h 215"/>
                <a:gd name="T24" fmla="*/ 707 w 865"/>
                <a:gd name="T25" fmla="*/ 25 h 215"/>
                <a:gd name="T26" fmla="*/ 638 w 865"/>
                <a:gd name="T27" fmla="*/ 13 h 215"/>
                <a:gd name="T28" fmla="*/ 561 w 865"/>
                <a:gd name="T29" fmla="*/ 5 h 215"/>
                <a:gd name="T30" fmla="*/ 477 w 865"/>
                <a:gd name="T31" fmla="*/ 0 h 215"/>
                <a:gd name="T32" fmla="*/ 388 w 865"/>
                <a:gd name="T33" fmla="*/ 0 h 215"/>
                <a:gd name="T34" fmla="*/ 303 w 865"/>
                <a:gd name="T35" fmla="*/ 5 h 215"/>
                <a:gd name="T36" fmla="*/ 226 w 865"/>
                <a:gd name="T37" fmla="*/ 13 h 215"/>
                <a:gd name="T38" fmla="*/ 157 w 865"/>
                <a:gd name="T39" fmla="*/ 25 h 215"/>
                <a:gd name="T40" fmla="*/ 99 w 865"/>
                <a:gd name="T41" fmla="*/ 39 h 215"/>
                <a:gd name="T42" fmla="*/ 52 w 865"/>
                <a:gd name="T43" fmla="*/ 56 h 215"/>
                <a:gd name="T44" fmla="*/ 19 w 865"/>
                <a:gd name="T45" fmla="*/ 76 h 215"/>
                <a:gd name="T46" fmla="*/ 2 w 865"/>
                <a:gd name="T47" fmla="*/ 96 h 215"/>
                <a:gd name="T48" fmla="*/ 2 w 865"/>
                <a:gd name="T49" fmla="*/ 119 h 215"/>
                <a:gd name="T50" fmla="*/ 19 w 865"/>
                <a:gd name="T51" fmla="*/ 139 h 215"/>
                <a:gd name="T52" fmla="*/ 52 w 865"/>
                <a:gd name="T53" fmla="*/ 159 h 215"/>
                <a:gd name="T54" fmla="*/ 99 w 865"/>
                <a:gd name="T55" fmla="*/ 176 h 215"/>
                <a:gd name="T56" fmla="*/ 157 w 865"/>
                <a:gd name="T57" fmla="*/ 190 h 215"/>
                <a:gd name="T58" fmla="*/ 226 w 865"/>
                <a:gd name="T59" fmla="*/ 202 h 215"/>
                <a:gd name="T60" fmla="*/ 303 w 865"/>
                <a:gd name="T61" fmla="*/ 210 h 215"/>
                <a:gd name="T62" fmla="*/ 388 w 865"/>
                <a:gd name="T63" fmla="*/ 215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215"/>
                <a:gd name="T98" fmla="*/ 865 w 865"/>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215">
                  <a:moveTo>
                    <a:pt x="432" y="215"/>
                  </a:moveTo>
                  <a:lnTo>
                    <a:pt x="477" y="215"/>
                  </a:lnTo>
                  <a:lnTo>
                    <a:pt x="520" y="212"/>
                  </a:lnTo>
                  <a:lnTo>
                    <a:pt x="561" y="210"/>
                  </a:lnTo>
                  <a:lnTo>
                    <a:pt x="600" y="207"/>
                  </a:lnTo>
                  <a:lnTo>
                    <a:pt x="638" y="202"/>
                  </a:lnTo>
                  <a:lnTo>
                    <a:pt x="673" y="197"/>
                  </a:lnTo>
                  <a:lnTo>
                    <a:pt x="707" y="190"/>
                  </a:lnTo>
                  <a:lnTo>
                    <a:pt x="738" y="184"/>
                  </a:lnTo>
                  <a:lnTo>
                    <a:pt x="766" y="176"/>
                  </a:lnTo>
                  <a:lnTo>
                    <a:pt x="791" y="168"/>
                  </a:lnTo>
                  <a:lnTo>
                    <a:pt x="813" y="159"/>
                  </a:lnTo>
                  <a:lnTo>
                    <a:pt x="831" y="150"/>
                  </a:lnTo>
                  <a:lnTo>
                    <a:pt x="845" y="139"/>
                  </a:lnTo>
                  <a:lnTo>
                    <a:pt x="856" y="129"/>
                  </a:lnTo>
                  <a:lnTo>
                    <a:pt x="862" y="119"/>
                  </a:lnTo>
                  <a:lnTo>
                    <a:pt x="865" y="108"/>
                  </a:lnTo>
                  <a:lnTo>
                    <a:pt x="862" y="96"/>
                  </a:lnTo>
                  <a:lnTo>
                    <a:pt x="856" y="86"/>
                  </a:lnTo>
                  <a:lnTo>
                    <a:pt x="845" y="76"/>
                  </a:lnTo>
                  <a:lnTo>
                    <a:pt x="831" y="66"/>
                  </a:lnTo>
                  <a:lnTo>
                    <a:pt x="813" y="56"/>
                  </a:lnTo>
                  <a:lnTo>
                    <a:pt x="791" y="48"/>
                  </a:lnTo>
                  <a:lnTo>
                    <a:pt x="766" y="39"/>
                  </a:lnTo>
                  <a:lnTo>
                    <a:pt x="738" y="31"/>
                  </a:lnTo>
                  <a:lnTo>
                    <a:pt x="707" y="25"/>
                  </a:lnTo>
                  <a:lnTo>
                    <a:pt x="673" y="18"/>
                  </a:lnTo>
                  <a:lnTo>
                    <a:pt x="638" y="13"/>
                  </a:lnTo>
                  <a:lnTo>
                    <a:pt x="600" y="8"/>
                  </a:lnTo>
                  <a:lnTo>
                    <a:pt x="561" y="5"/>
                  </a:lnTo>
                  <a:lnTo>
                    <a:pt x="520" y="3"/>
                  </a:lnTo>
                  <a:lnTo>
                    <a:pt x="477" y="0"/>
                  </a:lnTo>
                  <a:lnTo>
                    <a:pt x="432" y="0"/>
                  </a:lnTo>
                  <a:lnTo>
                    <a:pt x="388" y="0"/>
                  </a:lnTo>
                  <a:lnTo>
                    <a:pt x="345" y="3"/>
                  </a:lnTo>
                  <a:lnTo>
                    <a:pt x="303" y="5"/>
                  </a:lnTo>
                  <a:lnTo>
                    <a:pt x="264" y="8"/>
                  </a:lnTo>
                  <a:lnTo>
                    <a:pt x="226" y="13"/>
                  </a:lnTo>
                  <a:lnTo>
                    <a:pt x="191" y="18"/>
                  </a:lnTo>
                  <a:lnTo>
                    <a:pt x="157" y="25"/>
                  </a:lnTo>
                  <a:lnTo>
                    <a:pt x="126" y="31"/>
                  </a:lnTo>
                  <a:lnTo>
                    <a:pt x="99" y="39"/>
                  </a:lnTo>
                  <a:lnTo>
                    <a:pt x="74" y="48"/>
                  </a:lnTo>
                  <a:lnTo>
                    <a:pt x="52" y="56"/>
                  </a:lnTo>
                  <a:lnTo>
                    <a:pt x="34" y="66"/>
                  </a:lnTo>
                  <a:lnTo>
                    <a:pt x="19" y="76"/>
                  </a:lnTo>
                  <a:lnTo>
                    <a:pt x="9" y="86"/>
                  </a:lnTo>
                  <a:lnTo>
                    <a:pt x="2" y="96"/>
                  </a:lnTo>
                  <a:lnTo>
                    <a:pt x="0" y="108"/>
                  </a:lnTo>
                  <a:lnTo>
                    <a:pt x="2" y="119"/>
                  </a:lnTo>
                  <a:lnTo>
                    <a:pt x="9" y="129"/>
                  </a:lnTo>
                  <a:lnTo>
                    <a:pt x="19" y="139"/>
                  </a:lnTo>
                  <a:lnTo>
                    <a:pt x="34" y="150"/>
                  </a:lnTo>
                  <a:lnTo>
                    <a:pt x="52" y="159"/>
                  </a:lnTo>
                  <a:lnTo>
                    <a:pt x="74" y="168"/>
                  </a:lnTo>
                  <a:lnTo>
                    <a:pt x="99" y="176"/>
                  </a:lnTo>
                  <a:lnTo>
                    <a:pt x="126" y="184"/>
                  </a:lnTo>
                  <a:lnTo>
                    <a:pt x="157" y="190"/>
                  </a:lnTo>
                  <a:lnTo>
                    <a:pt x="191" y="197"/>
                  </a:lnTo>
                  <a:lnTo>
                    <a:pt x="226" y="202"/>
                  </a:lnTo>
                  <a:lnTo>
                    <a:pt x="264" y="207"/>
                  </a:lnTo>
                  <a:lnTo>
                    <a:pt x="303" y="210"/>
                  </a:lnTo>
                  <a:lnTo>
                    <a:pt x="345" y="212"/>
                  </a:lnTo>
                  <a:lnTo>
                    <a:pt x="388" y="215"/>
                  </a:lnTo>
                  <a:lnTo>
                    <a:pt x="432" y="215"/>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7" name="Freeform 50">
              <a:extLst>
                <a:ext uri="{FF2B5EF4-FFF2-40B4-BE49-F238E27FC236}">
                  <a16:creationId xmlns:a16="http://schemas.microsoft.com/office/drawing/2014/main" id="{8FAED6F5-4B6D-90C2-D542-CE03BA4A21D5}"/>
                </a:ext>
              </a:extLst>
            </p:cNvPr>
            <p:cNvSpPr>
              <a:spLocks/>
            </p:cNvSpPr>
            <p:nvPr/>
          </p:nvSpPr>
          <p:spPr bwMode="auto">
            <a:xfrm>
              <a:off x="2969" y="1586"/>
              <a:ext cx="939" cy="247"/>
            </a:xfrm>
            <a:custGeom>
              <a:avLst/>
              <a:gdLst>
                <a:gd name="T0" fmla="*/ 576 w 939"/>
                <a:gd name="T1" fmla="*/ 2 h 247"/>
                <a:gd name="T2" fmla="*/ 636 w 939"/>
                <a:gd name="T3" fmla="*/ 10 h 247"/>
                <a:gd name="T4" fmla="*/ 690 w 939"/>
                <a:gd name="T5" fmla="*/ 21 h 247"/>
                <a:gd name="T6" fmla="*/ 737 w 939"/>
                <a:gd name="T7" fmla="*/ 32 h 247"/>
                <a:gd name="T8" fmla="*/ 776 w 939"/>
                <a:gd name="T9" fmla="*/ 48 h 247"/>
                <a:gd name="T10" fmla="*/ 806 w 939"/>
                <a:gd name="T11" fmla="*/ 64 h 247"/>
                <a:gd name="T12" fmla="*/ 827 w 939"/>
                <a:gd name="T13" fmla="*/ 81 h 247"/>
                <a:gd name="T14" fmla="*/ 839 w 939"/>
                <a:gd name="T15" fmla="*/ 97 h 247"/>
                <a:gd name="T16" fmla="*/ 838 w 939"/>
                <a:gd name="T17" fmla="*/ 117 h 247"/>
                <a:gd name="T18" fmla="*/ 822 w 939"/>
                <a:gd name="T19" fmla="*/ 137 h 247"/>
                <a:gd name="T20" fmla="*/ 791 w 939"/>
                <a:gd name="T21" fmla="*/ 155 h 247"/>
                <a:gd name="T22" fmla="*/ 746 w 939"/>
                <a:gd name="T23" fmla="*/ 172 h 247"/>
                <a:gd name="T24" fmla="*/ 690 w 939"/>
                <a:gd name="T25" fmla="*/ 185 h 247"/>
                <a:gd name="T26" fmla="*/ 625 w 939"/>
                <a:gd name="T27" fmla="*/ 197 h 247"/>
                <a:gd name="T28" fmla="*/ 552 w 939"/>
                <a:gd name="T29" fmla="*/ 203 h 247"/>
                <a:gd name="T30" fmla="*/ 472 w 939"/>
                <a:gd name="T31" fmla="*/ 208 h 247"/>
                <a:gd name="T32" fmla="*/ 388 w 939"/>
                <a:gd name="T33" fmla="*/ 208 h 247"/>
                <a:gd name="T34" fmla="*/ 307 w 939"/>
                <a:gd name="T35" fmla="*/ 203 h 247"/>
                <a:gd name="T36" fmla="*/ 233 w 939"/>
                <a:gd name="T37" fmla="*/ 197 h 247"/>
                <a:gd name="T38" fmla="*/ 168 w 939"/>
                <a:gd name="T39" fmla="*/ 185 h 247"/>
                <a:gd name="T40" fmla="*/ 112 w 939"/>
                <a:gd name="T41" fmla="*/ 172 h 247"/>
                <a:gd name="T42" fmla="*/ 68 w 939"/>
                <a:gd name="T43" fmla="*/ 155 h 247"/>
                <a:gd name="T44" fmla="*/ 36 w 939"/>
                <a:gd name="T45" fmla="*/ 137 h 247"/>
                <a:gd name="T46" fmla="*/ 21 w 939"/>
                <a:gd name="T47" fmla="*/ 117 h 247"/>
                <a:gd name="T48" fmla="*/ 18 w 939"/>
                <a:gd name="T49" fmla="*/ 101 h 247"/>
                <a:gd name="T50" fmla="*/ 22 w 939"/>
                <a:gd name="T51" fmla="*/ 92 h 247"/>
                <a:gd name="T52" fmla="*/ 14 w 939"/>
                <a:gd name="T53" fmla="*/ 97 h 247"/>
                <a:gd name="T54" fmla="*/ 1 w 939"/>
                <a:gd name="T55" fmla="*/ 117 h 247"/>
                <a:gd name="T56" fmla="*/ 3 w 939"/>
                <a:gd name="T57" fmla="*/ 138 h 247"/>
                <a:gd name="T58" fmla="*/ 21 w 939"/>
                <a:gd name="T59" fmla="*/ 163 h 247"/>
                <a:gd name="T60" fmla="*/ 57 w 939"/>
                <a:gd name="T61" fmla="*/ 184 h 247"/>
                <a:gd name="T62" fmla="*/ 108 w 939"/>
                <a:gd name="T63" fmla="*/ 203 h 247"/>
                <a:gd name="T64" fmla="*/ 172 w 939"/>
                <a:gd name="T65" fmla="*/ 220 h 247"/>
                <a:gd name="T66" fmla="*/ 246 w 939"/>
                <a:gd name="T67" fmla="*/ 233 h 247"/>
                <a:gd name="T68" fmla="*/ 331 w 939"/>
                <a:gd name="T69" fmla="*/ 242 h 247"/>
                <a:gd name="T70" fmla="*/ 422 w 939"/>
                <a:gd name="T71" fmla="*/ 247 h 247"/>
                <a:gd name="T72" fmla="*/ 518 w 939"/>
                <a:gd name="T73" fmla="*/ 247 h 247"/>
                <a:gd name="T74" fmla="*/ 610 w 939"/>
                <a:gd name="T75" fmla="*/ 242 h 247"/>
                <a:gd name="T76" fmla="*/ 694 w 939"/>
                <a:gd name="T77" fmla="*/ 233 h 247"/>
                <a:gd name="T78" fmla="*/ 769 w 939"/>
                <a:gd name="T79" fmla="*/ 220 h 247"/>
                <a:gd name="T80" fmla="*/ 832 w 939"/>
                <a:gd name="T81" fmla="*/ 203 h 247"/>
                <a:gd name="T82" fmla="*/ 883 w 939"/>
                <a:gd name="T83" fmla="*/ 184 h 247"/>
                <a:gd name="T84" fmla="*/ 918 w 939"/>
                <a:gd name="T85" fmla="*/ 163 h 247"/>
                <a:gd name="T86" fmla="*/ 937 w 939"/>
                <a:gd name="T87" fmla="*/ 138 h 247"/>
                <a:gd name="T88" fmla="*/ 938 w 939"/>
                <a:gd name="T89" fmla="*/ 114 h 247"/>
                <a:gd name="T90" fmla="*/ 922 w 939"/>
                <a:gd name="T91" fmla="*/ 94 h 247"/>
                <a:gd name="T92" fmla="*/ 894 w 939"/>
                <a:gd name="T93" fmla="*/ 73 h 247"/>
                <a:gd name="T94" fmla="*/ 852 w 939"/>
                <a:gd name="T95" fmla="*/ 53 h 247"/>
                <a:gd name="T96" fmla="*/ 800 w 939"/>
                <a:gd name="T97" fmla="*/ 36 h 247"/>
                <a:gd name="T98" fmla="*/ 736 w 939"/>
                <a:gd name="T99" fmla="*/ 21 h 247"/>
                <a:gd name="T100" fmla="*/ 666 w 939"/>
                <a:gd name="T101" fmla="*/ 10 h 247"/>
                <a:gd name="T102" fmla="*/ 586 w 939"/>
                <a:gd name="T103" fmla="*/ 2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9"/>
                <a:gd name="T157" fmla="*/ 0 h 247"/>
                <a:gd name="T158" fmla="*/ 939 w 939"/>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9" h="247">
                  <a:moveTo>
                    <a:pt x="544" y="0"/>
                  </a:moveTo>
                  <a:lnTo>
                    <a:pt x="576" y="2"/>
                  </a:lnTo>
                  <a:lnTo>
                    <a:pt x="607" y="6"/>
                  </a:lnTo>
                  <a:lnTo>
                    <a:pt x="636" y="10"/>
                  </a:lnTo>
                  <a:lnTo>
                    <a:pt x="664" y="15"/>
                  </a:lnTo>
                  <a:lnTo>
                    <a:pt x="690" y="21"/>
                  </a:lnTo>
                  <a:lnTo>
                    <a:pt x="714" y="26"/>
                  </a:lnTo>
                  <a:lnTo>
                    <a:pt x="737" y="32"/>
                  </a:lnTo>
                  <a:lnTo>
                    <a:pt x="757" y="40"/>
                  </a:lnTo>
                  <a:lnTo>
                    <a:pt x="776" y="48"/>
                  </a:lnTo>
                  <a:lnTo>
                    <a:pt x="792" y="56"/>
                  </a:lnTo>
                  <a:lnTo>
                    <a:pt x="806" y="64"/>
                  </a:lnTo>
                  <a:lnTo>
                    <a:pt x="818" y="71"/>
                  </a:lnTo>
                  <a:lnTo>
                    <a:pt x="827" y="81"/>
                  </a:lnTo>
                  <a:lnTo>
                    <a:pt x="835" y="90"/>
                  </a:lnTo>
                  <a:lnTo>
                    <a:pt x="839" y="97"/>
                  </a:lnTo>
                  <a:lnTo>
                    <a:pt x="840" y="107"/>
                  </a:lnTo>
                  <a:lnTo>
                    <a:pt x="838" y="117"/>
                  </a:lnTo>
                  <a:lnTo>
                    <a:pt x="832" y="127"/>
                  </a:lnTo>
                  <a:lnTo>
                    <a:pt x="822" y="137"/>
                  </a:lnTo>
                  <a:lnTo>
                    <a:pt x="808" y="146"/>
                  </a:lnTo>
                  <a:lnTo>
                    <a:pt x="791" y="155"/>
                  </a:lnTo>
                  <a:lnTo>
                    <a:pt x="770" y="164"/>
                  </a:lnTo>
                  <a:lnTo>
                    <a:pt x="746" y="172"/>
                  </a:lnTo>
                  <a:lnTo>
                    <a:pt x="720" y="178"/>
                  </a:lnTo>
                  <a:lnTo>
                    <a:pt x="690" y="185"/>
                  </a:lnTo>
                  <a:lnTo>
                    <a:pt x="659" y="191"/>
                  </a:lnTo>
                  <a:lnTo>
                    <a:pt x="625" y="197"/>
                  </a:lnTo>
                  <a:lnTo>
                    <a:pt x="590" y="200"/>
                  </a:lnTo>
                  <a:lnTo>
                    <a:pt x="552" y="203"/>
                  </a:lnTo>
                  <a:lnTo>
                    <a:pt x="512" y="206"/>
                  </a:lnTo>
                  <a:lnTo>
                    <a:pt x="472" y="208"/>
                  </a:lnTo>
                  <a:lnTo>
                    <a:pt x="430" y="208"/>
                  </a:lnTo>
                  <a:lnTo>
                    <a:pt x="388" y="208"/>
                  </a:lnTo>
                  <a:lnTo>
                    <a:pt x="346" y="206"/>
                  </a:lnTo>
                  <a:lnTo>
                    <a:pt x="307" y="203"/>
                  </a:lnTo>
                  <a:lnTo>
                    <a:pt x="270" y="200"/>
                  </a:lnTo>
                  <a:lnTo>
                    <a:pt x="233" y="197"/>
                  </a:lnTo>
                  <a:lnTo>
                    <a:pt x="199" y="191"/>
                  </a:lnTo>
                  <a:lnTo>
                    <a:pt x="168" y="185"/>
                  </a:lnTo>
                  <a:lnTo>
                    <a:pt x="138" y="178"/>
                  </a:lnTo>
                  <a:lnTo>
                    <a:pt x="112" y="172"/>
                  </a:lnTo>
                  <a:lnTo>
                    <a:pt x="88" y="164"/>
                  </a:lnTo>
                  <a:lnTo>
                    <a:pt x="68" y="155"/>
                  </a:lnTo>
                  <a:lnTo>
                    <a:pt x="51" y="146"/>
                  </a:lnTo>
                  <a:lnTo>
                    <a:pt x="36" y="137"/>
                  </a:lnTo>
                  <a:lnTo>
                    <a:pt x="26" y="127"/>
                  </a:lnTo>
                  <a:lnTo>
                    <a:pt x="21" y="117"/>
                  </a:lnTo>
                  <a:lnTo>
                    <a:pt x="18" y="107"/>
                  </a:lnTo>
                  <a:lnTo>
                    <a:pt x="18" y="101"/>
                  </a:lnTo>
                  <a:lnTo>
                    <a:pt x="19" y="97"/>
                  </a:lnTo>
                  <a:lnTo>
                    <a:pt x="22" y="92"/>
                  </a:lnTo>
                  <a:lnTo>
                    <a:pt x="25" y="88"/>
                  </a:lnTo>
                  <a:lnTo>
                    <a:pt x="14" y="97"/>
                  </a:lnTo>
                  <a:lnTo>
                    <a:pt x="6" y="107"/>
                  </a:lnTo>
                  <a:lnTo>
                    <a:pt x="1" y="117"/>
                  </a:lnTo>
                  <a:lnTo>
                    <a:pt x="0" y="126"/>
                  </a:lnTo>
                  <a:lnTo>
                    <a:pt x="3" y="138"/>
                  </a:lnTo>
                  <a:lnTo>
                    <a:pt x="9" y="151"/>
                  </a:lnTo>
                  <a:lnTo>
                    <a:pt x="21" y="163"/>
                  </a:lnTo>
                  <a:lnTo>
                    <a:pt x="36" y="173"/>
                  </a:lnTo>
                  <a:lnTo>
                    <a:pt x="57" y="184"/>
                  </a:lnTo>
                  <a:lnTo>
                    <a:pt x="81" y="194"/>
                  </a:lnTo>
                  <a:lnTo>
                    <a:pt x="108" y="203"/>
                  </a:lnTo>
                  <a:lnTo>
                    <a:pt x="138" y="212"/>
                  </a:lnTo>
                  <a:lnTo>
                    <a:pt x="172" y="220"/>
                  </a:lnTo>
                  <a:lnTo>
                    <a:pt x="207" y="227"/>
                  </a:lnTo>
                  <a:lnTo>
                    <a:pt x="246" y="233"/>
                  </a:lnTo>
                  <a:lnTo>
                    <a:pt x="288" y="238"/>
                  </a:lnTo>
                  <a:lnTo>
                    <a:pt x="331" y="242"/>
                  </a:lnTo>
                  <a:lnTo>
                    <a:pt x="375" y="245"/>
                  </a:lnTo>
                  <a:lnTo>
                    <a:pt x="422" y="247"/>
                  </a:lnTo>
                  <a:lnTo>
                    <a:pt x="470" y="247"/>
                  </a:lnTo>
                  <a:lnTo>
                    <a:pt x="518" y="247"/>
                  </a:lnTo>
                  <a:lnTo>
                    <a:pt x="565" y="245"/>
                  </a:lnTo>
                  <a:lnTo>
                    <a:pt x="610" y="242"/>
                  </a:lnTo>
                  <a:lnTo>
                    <a:pt x="653" y="238"/>
                  </a:lnTo>
                  <a:lnTo>
                    <a:pt x="694" y="233"/>
                  </a:lnTo>
                  <a:lnTo>
                    <a:pt x="732" y="227"/>
                  </a:lnTo>
                  <a:lnTo>
                    <a:pt x="769" y="220"/>
                  </a:lnTo>
                  <a:lnTo>
                    <a:pt x="802" y="212"/>
                  </a:lnTo>
                  <a:lnTo>
                    <a:pt x="832" y="203"/>
                  </a:lnTo>
                  <a:lnTo>
                    <a:pt x="860" y="194"/>
                  </a:lnTo>
                  <a:lnTo>
                    <a:pt x="883" y="184"/>
                  </a:lnTo>
                  <a:lnTo>
                    <a:pt x="903" y="173"/>
                  </a:lnTo>
                  <a:lnTo>
                    <a:pt x="918" y="163"/>
                  </a:lnTo>
                  <a:lnTo>
                    <a:pt x="930" y="151"/>
                  </a:lnTo>
                  <a:lnTo>
                    <a:pt x="937" y="138"/>
                  </a:lnTo>
                  <a:lnTo>
                    <a:pt x="939" y="126"/>
                  </a:lnTo>
                  <a:lnTo>
                    <a:pt x="938" y="114"/>
                  </a:lnTo>
                  <a:lnTo>
                    <a:pt x="931" y="104"/>
                  </a:lnTo>
                  <a:lnTo>
                    <a:pt x="922" y="94"/>
                  </a:lnTo>
                  <a:lnTo>
                    <a:pt x="909" y="82"/>
                  </a:lnTo>
                  <a:lnTo>
                    <a:pt x="894" y="73"/>
                  </a:lnTo>
                  <a:lnTo>
                    <a:pt x="874" y="62"/>
                  </a:lnTo>
                  <a:lnTo>
                    <a:pt x="852" y="53"/>
                  </a:lnTo>
                  <a:lnTo>
                    <a:pt x="827" y="44"/>
                  </a:lnTo>
                  <a:lnTo>
                    <a:pt x="800" y="36"/>
                  </a:lnTo>
                  <a:lnTo>
                    <a:pt x="769" y="28"/>
                  </a:lnTo>
                  <a:lnTo>
                    <a:pt x="736" y="21"/>
                  </a:lnTo>
                  <a:lnTo>
                    <a:pt x="702" y="15"/>
                  </a:lnTo>
                  <a:lnTo>
                    <a:pt x="666" y="10"/>
                  </a:lnTo>
                  <a:lnTo>
                    <a:pt x="627" y="5"/>
                  </a:lnTo>
                  <a:lnTo>
                    <a:pt x="586" y="2"/>
                  </a:lnTo>
                  <a:lnTo>
                    <a:pt x="5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8" name="Freeform 51">
              <a:extLst>
                <a:ext uri="{FF2B5EF4-FFF2-40B4-BE49-F238E27FC236}">
                  <a16:creationId xmlns:a16="http://schemas.microsoft.com/office/drawing/2014/main" id="{70FF877E-2D74-F5EB-6B6A-1FB6FF0FE3CF}"/>
                </a:ext>
              </a:extLst>
            </p:cNvPr>
            <p:cNvSpPr>
              <a:spLocks/>
            </p:cNvSpPr>
            <p:nvPr/>
          </p:nvSpPr>
          <p:spPr bwMode="auto">
            <a:xfrm>
              <a:off x="2969" y="1939"/>
              <a:ext cx="933" cy="211"/>
            </a:xfrm>
            <a:custGeom>
              <a:avLst/>
              <a:gdLst>
                <a:gd name="T0" fmla="*/ 878 w 933"/>
                <a:gd name="T1" fmla="*/ 27 h 211"/>
                <a:gd name="T2" fmla="*/ 882 w 933"/>
                <a:gd name="T3" fmla="*/ 36 h 211"/>
                <a:gd name="T4" fmla="*/ 883 w 933"/>
                <a:gd name="T5" fmla="*/ 47 h 211"/>
                <a:gd name="T6" fmla="*/ 874 w 933"/>
                <a:gd name="T7" fmla="*/ 73 h 211"/>
                <a:gd name="T8" fmla="*/ 849 w 933"/>
                <a:gd name="T9" fmla="*/ 98 h 211"/>
                <a:gd name="T10" fmla="*/ 810 w 933"/>
                <a:gd name="T11" fmla="*/ 121 h 211"/>
                <a:gd name="T12" fmla="*/ 758 w 933"/>
                <a:gd name="T13" fmla="*/ 139 h 211"/>
                <a:gd name="T14" fmla="*/ 694 w 933"/>
                <a:gd name="T15" fmla="*/ 156 h 211"/>
                <a:gd name="T16" fmla="*/ 623 w 933"/>
                <a:gd name="T17" fmla="*/ 168 h 211"/>
                <a:gd name="T18" fmla="*/ 542 w 933"/>
                <a:gd name="T19" fmla="*/ 176 h 211"/>
                <a:gd name="T20" fmla="*/ 456 w 933"/>
                <a:gd name="T21" fmla="*/ 179 h 211"/>
                <a:gd name="T22" fmla="*/ 370 w 933"/>
                <a:gd name="T23" fmla="*/ 176 h 211"/>
                <a:gd name="T24" fmla="*/ 289 w 933"/>
                <a:gd name="T25" fmla="*/ 168 h 211"/>
                <a:gd name="T26" fmla="*/ 217 w 933"/>
                <a:gd name="T27" fmla="*/ 156 h 211"/>
                <a:gd name="T28" fmla="*/ 154 w 933"/>
                <a:gd name="T29" fmla="*/ 139 h 211"/>
                <a:gd name="T30" fmla="*/ 102 w 933"/>
                <a:gd name="T31" fmla="*/ 121 h 211"/>
                <a:gd name="T32" fmla="*/ 62 w 933"/>
                <a:gd name="T33" fmla="*/ 98 h 211"/>
                <a:gd name="T34" fmla="*/ 38 w 933"/>
                <a:gd name="T35" fmla="*/ 73 h 211"/>
                <a:gd name="T36" fmla="*/ 29 w 933"/>
                <a:gd name="T37" fmla="*/ 47 h 211"/>
                <a:gd name="T38" fmla="*/ 31 w 933"/>
                <a:gd name="T39" fmla="*/ 30 h 211"/>
                <a:gd name="T40" fmla="*/ 42 w 933"/>
                <a:gd name="T41" fmla="*/ 14 h 211"/>
                <a:gd name="T42" fmla="*/ 31 w 933"/>
                <a:gd name="T43" fmla="*/ 16 h 211"/>
                <a:gd name="T44" fmla="*/ 17 w 933"/>
                <a:gd name="T45" fmla="*/ 30 h 211"/>
                <a:gd name="T46" fmla="*/ 6 w 933"/>
                <a:gd name="T47" fmla="*/ 44 h 211"/>
                <a:gd name="T48" fmla="*/ 1 w 933"/>
                <a:gd name="T49" fmla="*/ 60 h 211"/>
                <a:gd name="T50" fmla="*/ 3 w 933"/>
                <a:gd name="T51" fmla="*/ 82 h 211"/>
                <a:gd name="T52" fmla="*/ 21 w 933"/>
                <a:gd name="T53" fmla="*/ 111 h 211"/>
                <a:gd name="T54" fmla="*/ 56 w 933"/>
                <a:gd name="T55" fmla="*/ 137 h 211"/>
                <a:gd name="T56" fmla="*/ 107 w 933"/>
                <a:gd name="T57" fmla="*/ 159 h 211"/>
                <a:gd name="T58" fmla="*/ 171 w 933"/>
                <a:gd name="T59" fmla="*/ 179 h 211"/>
                <a:gd name="T60" fmla="*/ 245 w 933"/>
                <a:gd name="T61" fmla="*/ 194 h 211"/>
                <a:gd name="T62" fmla="*/ 328 w 933"/>
                <a:gd name="T63" fmla="*/ 205 h 211"/>
                <a:gd name="T64" fmla="*/ 419 w 933"/>
                <a:gd name="T65" fmla="*/ 210 h 211"/>
                <a:gd name="T66" fmla="*/ 515 w 933"/>
                <a:gd name="T67" fmla="*/ 210 h 211"/>
                <a:gd name="T68" fmla="*/ 606 w 933"/>
                <a:gd name="T69" fmla="*/ 205 h 211"/>
                <a:gd name="T70" fmla="*/ 689 w 933"/>
                <a:gd name="T71" fmla="*/ 194 h 211"/>
                <a:gd name="T72" fmla="*/ 763 w 933"/>
                <a:gd name="T73" fmla="*/ 179 h 211"/>
                <a:gd name="T74" fmla="*/ 826 w 933"/>
                <a:gd name="T75" fmla="*/ 159 h 211"/>
                <a:gd name="T76" fmla="*/ 877 w 933"/>
                <a:gd name="T77" fmla="*/ 137 h 211"/>
                <a:gd name="T78" fmla="*/ 912 w 933"/>
                <a:gd name="T79" fmla="*/ 111 h 211"/>
                <a:gd name="T80" fmla="*/ 930 w 933"/>
                <a:gd name="T81" fmla="*/ 82 h 211"/>
                <a:gd name="T82" fmla="*/ 931 w 933"/>
                <a:gd name="T83" fmla="*/ 59 h 211"/>
                <a:gd name="T84" fmla="*/ 925 w 933"/>
                <a:gd name="T85" fmla="*/ 40 h 211"/>
                <a:gd name="T86" fmla="*/ 912 w 933"/>
                <a:gd name="T87" fmla="*/ 23 h 211"/>
                <a:gd name="T88" fmla="*/ 892 w 933"/>
                <a:gd name="T89" fmla="*/ 8 h 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3"/>
                <a:gd name="T136" fmla="*/ 0 h 211"/>
                <a:gd name="T137" fmla="*/ 933 w 933"/>
                <a:gd name="T138" fmla="*/ 211 h 2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3" h="211">
                  <a:moveTo>
                    <a:pt x="881" y="0"/>
                  </a:moveTo>
                  <a:lnTo>
                    <a:pt x="878" y="27"/>
                  </a:lnTo>
                  <a:lnTo>
                    <a:pt x="879" y="33"/>
                  </a:lnTo>
                  <a:lnTo>
                    <a:pt x="882" y="36"/>
                  </a:lnTo>
                  <a:lnTo>
                    <a:pt x="883" y="42"/>
                  </a:lnTo>
                  <a:lnTo>
                    <a:pt x="883" y="47"/>
                  </a:lnTo>
                  <a:lnTo>
                    <a:pt x="881" y="60"/>
                  </a:lnTo>
                  <a:lnTo>
                    <a:pt x="874" y="73"/>
                  </a:lnTo>
                  <a:lnTo>
                    <a:pt x="864" y="86"/>
                  </a:lnTo>
                  <a:lnTo>
                    <a:pt x="849" y="98"/>
                  </a:lnTo>
                  <a:lnTo>
                    <a:pt x="831" y="109"/>
                  </a:lnTo>
                  <a:lnTo>
                    <a:pt x="810" y="121"/>
                  </a:lnTo>
                  <a:lnTo>
                    <a:pt x="785" y="130"/>
                  </a:lnTo>
                  <a:lnTo>
                    <a:pt x="758" y="139"/>
                  </a:lnTo>
                  <a:lnTo>
                    <a:pt x="728" y="149"/>
                  </a:lnTo>
                  <a:lnTo>
                    <a:pt x="694" y="156"/>
                  </a:lnTo>
                  <a:lnTo>
                    <a:pt x="659" y="163"/>
                  </a:lnTo>
                  <a:lnTo>
                    <a:pt x="623" y="168"/>
                  </a:lnTo>
                  <a:lnTo>
                    <a:pt x="582" y="172"/>
                  </a:lnTo>
                  <a:lnTo>
                    <a:pt x="542" y="176"/>
                  </a:lnTo>
                  <a:lnTo>
                    <a:pt x="500" y="177"/>
                  </a:lnTo>
                  <a:lnTo>
                    <a:pt x="456" y="179"/>
                  </a:lnTo>
                  <a:lnTo>
                    <a:pt x="412" y="177"/>
                  </a:lnTo>
                  <a:lnTo>
                    <a:pt x="370" y="176"/>
                  </a:lnTo>
                  <a:lnTo>
                    <a:pt x="330" y="172"/>
                  </a:lnTo>
                  <a:lnTo>
                    <a:pt x="289" y="168"/>
                  </a:lnTo>
                  <a:lnTo>
                    <a:pt x="253" y="163"/>
                  </a:lnTo>
                  <a:lnTo>
                    <a:pt x="217" y="156"/>
                  </a:lnTo>
                  <a:lnTo>
                    <a:pt x="184" y="149"/>
                  </a:lnTo>
                  <a:lnTo>
                    <a:pt x="154" y="139"/>
                  </a:lnTo>
                  <a:lnTo>
                    <a:pt x="126" y="130"/>
                  </a:lnTo>
                  <a:lnTo>
                    <a:pt x="102" y="121"/>
                  </a:lnTo>
                  <a:lnTo>
                    <a:pt x="81" y="109"/>
                  </a:lnTo>
                  <a:lnTo>
                    <a:pt x="62" y="98"/>
                  </a:lnTo>
                  <a:lnTo>
                    <a:pt x="48" y="86"/>
                  </a:lnTo>
                  <a:lnTo>
                    <a:pt x="38" y="73"/>
                  </a:lnTo>
                  <a:lnTo>
                    <a:pt x="31" y="60"/>
                  </a:lnTo>
                  <a:lnTo>
                    <a:pt x="29" y="47"/>
                  </a:lnTo>
                  <a:lnTo>
                    <a:pt x="30" y="39"/>
                  </a:lnTo>
                  <a:lnTo>
                    <a:pt x="31" y="30"/>
                  </a:lnTo>
                  <a:lnTo>
                    <a:pt x="35" y="22"/>
                  </a:lnTo>
                  <a:lnTo>
                    <a:pt x="42" y="14"/>
                  </a:lnTo>
                  <a:lnTo>
                    <a:pt x="40" y="9"/>
                  </a:lnTo>
                  <a:lnTo>
                    <a:pt x="31" y="16"/>
                  </a:lnTo>
                  <a:lnTo>
                    <a:pt x="23" y="22"/>
                  </a:lnTo>
                  <a:lnTo>
                    <a:pt x="17" y="30"/>
                  </a:lnTo>
                  <a:lnTo>
                    <a:pt x="10" y="36"/>
                  </a:lnTo>
                  <a:lnTo>
                    <a:pt x="6" y="44"/>
                  </a:lnTo>
                  <a:lnTo>
                    <a:pt x="3" y="52"/>
                  </a:lnTo>
                  <a:lnTo>
                    <a:pt x="1" y="60"/>
                  </a:lnTo>
                  <a:lnTo>
                    <a:pt x="0" y="68"/>
                  </a:lnTo>
                  <a:lnTo>
                    <a:pt x="3" y="82"/>
                  </a:lnTo>
                  <a:lnTo>
                    <a:pt x="9" y="96"/>
                  </a:lnTo>
                  <a:lnTo>
                    <a:pt x="21" y="111"/>
                  </a:lnTo>
                  <a:lnTo>
                    <a:pt x="36" y="124"/>
                  </a:lnTo>
                  <a:lnTo>
                    <a:pt x="56" y="137"/>
                  </a:lnTo>
                  <a:lnTo>
                    <a:pt x="79" y="149"/>
                  </a:lnTo>
                  <a:lnTo>
                    <a:pt x="107" y="159"/>
                  </a:lnTo>
                  <a:lnTo>
                    <a:pt x="137" y="169"/>
                  </a:lnTo>
                  <a:lnTo>
                    <a:pt x="171" y="179"/>
                  </a:lnTo>
                  <a:lnTo>
                    <a:pt x="206" y="186"/>
                  </a:lnTo>
                  <a:lnTo>
                    <a:pt x="245" y="194"/>
                  </a:lnTo>
                  <a:lnTo>
                    <a:pt x="285" y="199"/>
                  </a:lnTo>
                  <a:lnTo>
                    <a:pt x="328" y="205"/>
                  </a:lnTo>
                  <a:lnTo>
                    <a:pt x="373" y="209"/>
                  </a:lnTo>
                  <a:lnTo>
                    <a:pt x="419" y="210"/>
                  </a:lnTo>
                  <a:lnTo>
                    <a:pt x="466" y="211"/>
                  </a:lnTo>
                  <a:lnTo>
                    <a:pt x="515" y="210"/>
                  </a:lnTo>
                  <a:lnTo>
                    <a:pt x="560" y="209"/>
                  </a:lnTo>
                  <a:lnTo>
                    <a:pt x="606" y="205"/>
                  </a:lnTo>
                  <a:lnTo>
                    <a:pt x="647" y="199"/>
                  </a:lnTo>
                  <a:lnTo>
                    <a:pt x="689" y="194"/>
                  </a:lnTo>
                  <a:lnTo>
                    <a:pt x="727" y="186"/>
                  </a:lnTo>
                  <a:lnTo>
                    <a:pt x="763" y="179"/>
                  </a:lnTo>
                  <a:lnTo>
                    <a:pt x="796" y="169"/>
                  </a:lnTo>
                  <a:lnTo>
                    <a:pt x="826" y="159"/>
                  </a:lnTo>
                  <a:lnTo>
                    <a:pt x="853" y="149"/>
                  </a:lnTo>
                  <a:lnTo>
                    <a:pt x="877" y="137"/>
                  </a:lnTo>
                  <a:lnTo>
                    <a:pt x="896" y="124"/>
                  </a:lnTo>
                  <a:lnTo>
                    <a:pt x="912" y="111"/>
                  </a:lnTo>
                  <a:lnTo>
                    <a:pt x="924" y="96"/>
                  </a:lnTo>
                  <a:lnTo>
                    <a:pt x="930" y="82"/>
                  </a:lnTo>
                  <a:lnTo>
                    <a:pt x="933" y="68"/>
                  </a:lnTo>
                  <a:lnTo>
                    <a:pt x="931" y="59"/>
                  </a:lnTo>
                  <a:lnTo>
                    <a:pt x="929" y="50"/>
                  </a:lnTo>
                  <a:lnTo>
                    <a:pt x="925" y="40"/>
                  </a:lnTo>
                  <a:lnTo>
                    <a:pt x="920" y="33"/>
                  </a:lnTo>
                  <a:lnTo>
                    <a:pt x="912" y="23"/>
                  </a:lnTo>
                  <a:lnTo>
                    <a:pt x="903" y="16"/>
                  </a:lnTo>
                  <a:lnTo>
                    <a:pt x="892" y="8"/>
                  </a:lnTo>
                  <a:lnTo>
                    <a:pt x="8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99" name="Freeform 52">
              <a:extLst>
                <a:ext uri="{FF2B5EF4-FFF2-40B4-BE49-F238E27FC236}">
                  <a16:creationId xmlns:a16="http://schemas.microsoft.com/office/drawing/2014/main" id="{A3DABD03-432E-8BFC-239A-05BC684E535F}"/>
                </a:ext>
              </a:extLst>
            </p:cNvPr>
            <p:cNvSpPr>
              <a:spLocks/>
            </p:cNvSpPr>
            <p:nvPr/>
          </p:nvSpPr>
          <p:spPr bwMode="auto">
            <a:xfrm>
              <a:off x="2996" y="1749"/>
              <a:ext cx="22" cy="223"/>
            </a:xfrm>
            <a:custGeom>
              <a:avLst/>
              <a:gdLst>
                <a:gd name="T0" fmla="*/ 22 w 22"/>
                <a:gd name="T1" fmla="*/ 9 h 223"/>
                <a:gd name="T2" fmla="*/ 0 w 22"/>
                <a:gd name="T3" fmla="*/ 0 h 223"/>
                <a:gd name="T4" fmla="*/ 7 w 22"/>
                <a:gd name="T5" fmla="*/ 223 h 223"/>
                <a:gd name="T6" fmla="*/ 9 w 22"/>
                <a:gd name="T7" fmla="*/ 220 h 223"/>
                <a:gd name="T8" fmla="*/ 12 w 22"/>
                <a:gd name="T9" fmla="*/ 217 h 223"/>
                <a:gd name="T10" fmla="*/ 15 w 22"/>
                <a:gd name="T11" fmla="*/ 216 h 223"/>
                <a:gd name="T12" fmla="*/ 17 w 22"/>
                <a:gd name="T13" fmla="*/ 213 h 223"/>
                <a:gd name="T14" fmla="*/ 22 w 22"/>
                <a:gd name="T15" fmla="*/ 9 h 22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23"/>
                <a:gd name="T26" fmla="*/ 22 w 22"/>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23">
                  <a:moveTo>
                    <a:pt x="22" y="9"/>
                  </a:moveTo>
                  <a:lnTo>
                    <a:pt x="0" y="0"/>
                  </a:lnTo>
                  <a:lnTo>
                    <a:pt x="7" y="223"/>
                  </a:lnTo>
                  <a:lnTo>
                    <a:pt x="9" y="220"/>
                  </a:lnTo>
                  <a:lnTo>
                    <a:pt x="12" y="217"/>
                  </a:lnTo>
                  <a:lnTo>
                    <a:pt x="15" y="216"/>
                  </a:lnTo>
                  <a:lnTo>
                    <a:pt x="17" y="213"/>
                  </a:lnTo>
                  <a:lnTo>
                    <a:pt x="2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0" name="Freeform 53">
              <a:extLst>
                <a:ext uri="{FF2B5EF4-FFF2-40B4-BE49-F238E27FC236}">
                  <a16:creationId xmlns:a16="http://schemas.microsoft.com/office/drawing/2014/main" id="{1A2F12B6-5DB7-53E3-D4F7-595B624C5A21}"/>
                </a:ext>
              </a:extLst>
            </p:cNvPr>
            <p:cNvSpPr>
              <a:spLocks/>
            </p:cNvSpPr>
            <p:nvPr/>
          </p:nvSpPr>
          <p:spPr bwMode="auto">
            <a:xfrm>
              <a:off x="3846" y="1740"/>
              <a:ext cx="27" cy="245"/>
            </a:xfrm>
            <a:custGeom>
              <a:avLst/>
              <a:gdLst>
                <a:gd name="T0" fmla="*/ 27 w 27"/>
                <a:gd name="T1" fmla="*/ 0 h 245"/>
                <a:gd name="T2" fmla="*/ 4 w 27"/>
                <a:gd name="T3" fmla="*/ 9 h 245"/>
                <a:gd name="T4" fmla="*/ 0 w 27"/>
                <a:gd name="T5" fmla="*/ 237 h 245"/>
                <a:gd name="T6" fmla="*/ 2 w 27"/>
                <a:gd name="T7" fmla="*/ 238 h 245"/>
                <a:gd name="T8" fmla="*/ 6 w 27"/>
                <a:gd name="T9" fmla="*/ 241 h 245"/>
                <a:gd name="T10" fmla="*/ 9 w 27"/>
                <a:gd name="T11" fmla="*/ 242 h 245"/>
                <a:gd name="T12" fmla="*/ 11 w 27"/>
                <a:gd name="T13" fmla="*/ 245 h 245"/>
                <a:gd name="T14" fmla="*/ 27 w 27"/>
                <a:gd name="T15" fmla="*/ 0 h 24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45"/>
                <a:gd name="T26" fmla="*/ 27 w 27"/>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45">
                  <a:moveTo>
                    <a:pt x="27" y="0"/>
                  </a:moveTo>
                  <a:lnTo>
                    <a:pt x="4" y="9"/>
                  </a:lnTo>
                  <a:lnTo>
                    <a:pt x="0" y="237"/>
                  </a:lnTo>
                  <a:lnTo>
                    <a:pt x="2" y="238"/>
                  </a:lnTo>
                  <a:lnTo>
                    <a:pt x="6" y="241"/>
                  </a:lnTo>
                  <a:lnTo>
                    <a:pt x="9" y="242"/>
                  </a:lnTo>
                  <a:lnTo>
                    <a:pt x="11" y="245"/>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1" name="Freeform 54">
              <a:extLst>
                <a:ext uri="{FF2B5EF4-FFF2-40B4-BE49-F238E27FC236}">
                  <a16:creationId xmlns:a16="http://schemas.microsoft.com/office/drawing/2014/main" id="{731D98B6-07E8-7E7D-3B60-7A9917391C35}"/>
                </a:ext>
              </a:extLst>
            </p:cNvPr>
            <p:cNvSpPr>
              <a:spLocks/>
            </p:cNvSpPr>
            <p:nvPr/>
          </p:nvSpPr>
          <p:spPr bwMode="auto">
            <a:xfrm>
              <a:off x="2969" y="2574"/>
              <a:ext cx="933" cy="267"/>
            </a:xfrm>
            <a:custGeom>
              <a:avLst/>
              <a:gdLst>
                <a:gd name="T0" fmla="*/ 878 w 933"/>
                <a:gd name="T1" fmla="*/ 34 h 267"/>
                <a:gd name="T2" fmla="*/ 882 w 933"/>
                <a:gd name="T3" fmla="*/ 46 h 267"/>
                <a:gd name="T4" fmla="*/ 883 w 933"/>
                <a:gd name="T5" fmla="*/ 59 h 267"/>
                <a:gd name="T6" fmla="*/ 874 w 933"/>
                <a:gd name="T7" fmla="*/ 92 h 267"/>
                <a:gd name="T8" fmla="*/ 849 w 933"/>
                <a:gd name="T9" fmla="*/ 124 h 267"/>
                <a:gd name="T10" fmla="*/ 810 w 933"/>
                <a:gd name="T11" fmla="*/ 152 h 267"/>
                <a:gd name="T12" fmla="*/ 758 w 933"/>
                <a:gd name="T13" fmla="*/ 177 h 267"/>
                <a:gd name="T14" fmla="*/ 694 w 933"/>
                <a:gd name="T15" fmla="*/ 197 h 267"/>
                <a:gd name="T16" fmla="*/ 623 w 933"/>
                <a:gd name="T17" fmla="*/ 212 h 267"/>
                <a:gd name="T18" fmla="*/ 542 w 933"/>
                <a:gd name="T19" fmla="*/ 222 h 267"/>
                <a:gd name="T20" fmla="*/ 456 w 933"/>
                <a:gd name="T21" fmla="*/ 225 h 267"/>
                <a:gd name="T22" fmla="*/ 370 w 933"/>
                <a:gd name="T23" fmla="*/ 222 h 267"/>
                <a:gd name="T24" fmla="*/ 289 w 933"/>
                <a:gd name="T25" fmla="*/ 212 h 267"/>
                <a:gd name="T26" fmla="*/ 217 w 933"/>
                <a:gd name="T27" fmla="*/ 197 h 267"/>
                <a:gd name="T28" fmla="*/ 154 w 933"/>
                <a:gd name="T29" fmla="*/ 177 h 267"/>
                <a:gd name="T30" fmla="*/ 102 w 933"/>
                <a:gd name="T31" fmla="*/ 152 h 267"/>
                <a:gd name="T32" fmla="*/ 62 w 933"/>
                <a:gd name="T33" fmla="*/ 124 h 267"/>
                <a:gd name="T34" fmla="*/ 38 w 933"/>
                <a:gd name="T35" fmla="*/ 92 h 267"/>
                <a:gd name="T36" fmla="*/ 29 w 933"/>
                <a:gd name="T37" fmla="*/ 59 h 267"/>
                <a:gd name="T38" fmla="*/ 31 w 933"/>
                <a:gd name="T39" fmla="*/ 38 h 267"/>
                <a:gd name="T40" fmla="*/ 42 w 933"/>
                <a:gd name="T41" fmla="*/ 18 h 267"/>
                <a:gd name="T42" fmla="*/ 31 w 933"/>
                <a:gd name="T43" fmla="*/ 19 h 267"/>
                <a:gd name="T44" fmla="*/ 17 w 933"/>
                <a:gd name="T45" fmla="*/ 36 h 267"/>
                <a:gd name="T46" fmla="*/ 6 w 933"/>
                <a:gd name="T47" fmla="*/ 56 h 267"/>
                <a:gd name="T48" fmla="*/ 1 w 933"/>
                <a:gd name="T49" fmla="*/ 75 h 267"/>
                <a:gd name="T50" fmla="*/ 3 w 933"/>
                <a:gd name="T51" fmla="*/ 103 h 267"/>
                <a:gd name="T52" fmla="*/ 21 w 933"/>
                <a:gd name="T53" fmla="*/ 139 h 267"/>
                <a:gd name="T54" fmla="*/ 56 w 933"/>
                <a:gd name="T55" fmla="*/ 172 h 267"/>
                <a:gd name="T56" fmla="*/ 107 w 933"/>
                <a:gd name="T57" fmla="*/ 201 h 267"/>
                <a:gd name="T58" fmla="*/ 171 w 933"/>
                <a:gd name="T59" fmla="*/ 225 h 267"/>
                <a:gd name="T60" fmla="*/ 245 w 933"/>
                <a:gd name="T61" fmla="*/ 245 h 267"/>
                <a:gd name="T62" fmla="*/ 328 w 933"/>
                <a:gd name="T63" fmla="*/ 259 h 267"/>
                <a:gd name="T64" fmla="*/ 419 w 933"/>
                <a:gd name="T65" fmla="*/ 266 h 267"/>
                <a:gd name="T66" fmla="*/ 515 w 933"/>
                <a:gd name="T67" fmla="*/ 266 h 267"/>
                <a:gd name="T68" fmla="*/ 606 w 933"/>
                <a:gd name="T69" fmla="*/ 259 h 267"/>
                <a:gd name="T70" fmla="*/ 689 w 933"/>
                <a:gd name="T71" fmla="*/ 245 h 267"/>
                <a:gd name="T72" fmla="*/ 763 w 933"/>
                <a:gd name="T73" fmla="*/ 225 h 267"/>
                <a:gd name="T74" fmla="*/ 826 w 933"/>
                <a:gd name="T75" fmla="*/ 201 h 267"/>
                <a:gd name="T76" fmla="*/ 877 w 933"/>
                <a:gd name="T77" fmla="*/ 172 h 267"/>
                <a:gd name="T78" fmla="*/ 912 w 933"/>
                <a:gd name="T79" fmla="*/ 139 h 267"/>
                <a:gd name="T80" fmla="*/ 930 w 933"/>
                <a:gd name="T81" fmla="*/ 103 h 267"/>
                <a:gd name="T82" fmla="*/ 931 w 933"/>
                <a:gd name="T83" fmla="*/ 73 h 267"/>
                <a:gd name="T84" fmla="*/ 925 w 933"/>
                <a:gd name="T85" fmla="*/ 51 h 267"/>
                <a:gd name="T86" fmla="*/ 912 w 933"/>
                <a:gd name="T87" fmla="*/ 30 h 267"/>
                <a:gd name="T88" fmla="*/ 892 w 933"/>
                <a:gd name="T89" fmla="*/ 9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3"/>
                <a:gd name="T136" fmla="*/ 0 h 267"/>
                <a:gd name="T137" fmla="*/ 933 w 933"/>
                <a:gd name="T138" fmla="*/ 267 h 2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3" h="267">
                  <a:moveTo>
                    <a:pt x="881" y="0"/>
                  </a:moveTo>
                  <a:lnTo>
                    <a:pt x="878" y="34"/>
                  </a:lnTo>
                  <a:lnTo>
                    <a:pt x="879" y="40"/>
                  </a:lnTo>
                  <a:lnTo>
                    <a:pt x="882" y="46"/>
                  </a:lnTo>
                  <a:lnTo>
                    <a:pt x="883" y="52"/>
                  </a:lnTo>
                  <a:lnTo>
                    <a:pt x="883" y="59"/>
                  </a:lnTo>
                  <a:lnTo>
                    <a:pt x="881" y="75"/>
                  </a:lnTo>
                  <a:lnTo>
                    <a:pt x="874" y="92"/>
                  </a:lnTo>
                  <a:lnTo>
                    <a:pt x="864" y="108"/>
                  </a:lnTo>
                  <a:lnTo>
                    <a:pt x="849" y="124"/>
                  </a:lnTo>
                  <a:lnTo>
                    <a:pt x="831" y="138"/>
                  </a:lnTo>
                  <a:lnTo>
                    <a:pt x="810" y="152"/>
                  </a:lnTo>
                  <a:lnTo>
                    <a:pt x="785" y="165"/>
                  </a:lnTo>
                  <a:lnTo>
                    <a:pt x="758" y="177"/>
                  </a:lnTo>
                  <a:lnTo>
                    <a:pt x="728" y="188"/>
                  </a:lnTo>
                  <a:lnTo>
                    <a:pt x="694" y="197"/>
                  </a:lnTo>
                  <a:lnTo>
                    <a:pt x="659" y="206"/>
                  </a:lnTo>
                  <a:lnTo>
                    <a:pt x="623" y="212"/>
                  </a:lnTo>
                  <a:lnTo>
                    <a:pt x="582" y="218"/>
                  </a:lnTo>
                  <a:lnTo>
                    <a:pt x="542" y="222"/>
                  </a:lnTo>
                  <a:lnTo>
                    <a:pt x="500" y="224"/>
                  </a:lnTo>
                  <a:lnTo>
                    <a:pt x="456" y="225"/>
                  </a:lnTo>
                  <a:lnTo>
                    <a:pt x="412" y="224"/>
                  </a:lnTo>
                  <a:lnTo>
                    <a:pt x="370" y="222"/>
                  </a:lnTo>
                  <a:lnTo>
                    <a:pt x="330" y="218"/>
                  </a:lnTo>
                  <a:lnTo>
                    <a:pt x="289" y="212"/>
                  </a:lnTo>
                  <a:lnTo>
                    <a:pt x="253" y="206"/>
                  </a:lnTo>
                  <a:lnTo>
                    <a:pt x="217" y="197"/>
                  </a:lnTo>
                  <a:lnTo>
                    <a:pt x="184" y="188"/>
                  </a:lnTo>
                  <a:lnTo>
                    <a:pt x="154" y="177"/>
                  </a:lnTo>
                  <a:lnTo>
                    <a:pt x="126" y="165"/>
                  </a:lnTo>
                  <a:lnTo>
                    <a:pt x="102" y="152"/>
                  </a:lnTo>
                  <a:lnTo>
                    <a:pt x="81" y="138"/>
                  </a:lnTo>
                  <a:lnTo>
                    <a:pt x="62" y="124"/>
                  </a:lnTo>
                  <a:lnTo>
                    <a:pt x="48" y="108"/>
                  </a:lnTo>
                  <a:lnTo>
                    <a:pt x="38" y="92"/>
                  </a:lnTo>
                  <a:lnTo>
                    <a:pt x="31" y="75"/>
                  </a:lnTo>
                  <a:lnTo>
                    <a:pt x="29" y="59"/>
                  </a:lnTo>
                  <a:lnTo>
                    <a:pt x="30" y="48"/>
                  </a:lnTo>
                  <a:lnTo>
                    <a:pt x="31" y="38"/>
                  </a:lnTo>
                  <a:lnTo>
                    <a:pt x="35" y="29"/>
                  </a:lnTo>
                  <a:lnTo>
                    <a:pt x="42" y="18"/>
                  </a:lnTo>
                  <a:lnTo>
                    <a:pt x="40" y="10"/>
                  </a:lnTo>
                  <a:lnTo>
                    <a:pt x="31" y="19"/>
                  </a:lnTo>
                  <a:lnTo>
                    <a:pt x="23" y="27"/>
                  </a:lnTo>
                  <a:lnTo>
                    <a:pt x="17" y="36"/>
                  </a:lnTo>
                  <a:lnTo>
                    <a:pt x="10" y="46"/>
                  </a:lnTo>
                  <a:lnTo>
                    <a:pt x="6" y="56"/>
                  </a:lnTo>
                  <a:lnTo>
                    <a:pt x="3" y="65"/>
                  </a:lnTo>
                  <a:lnTo>
                    <a:pt x="1" y="75"/>
                  </a:lnTo>
                  <a:lnTo>
                    <a:pt x="0" y="85"/>
                  </a:lnTo>
                  <a:lnTo>
                    <a:pt x="3" y="103"/>
                  </a:lnTo>
                  <a:lnTo>
                    <a:pt x="9" y="121"/>
                  </a:lnTo>
                  <a:lnTo>
                    <a:pt x="21" y="139"/>
                  </a:lnTo>
                  <a:lnTo>
                    <a:pt x="36" y="155"/>
                  </a:lnTo>
                  <a:lnTo>
                    <a:pt x="56" y="172"/>
                  </a:lnTo>
                  <a:lnTo>
                    <a:pt x="79" y="186"/>
                  </a:lnTo>
                  <a:lnTo>
                    <a:pt x="107" y="201"/>
                  </a:lnTo>
                  <a:lnTo>
                    <a:pt x="137" y="214"/>
                  </a:lnTo>
                  <a:lnTo>
                    <a:pt x="171" y="225"/>
                  </a:lnTo>
                  <a:lnTo>
                    <a:pt x="206" y="236"/>
                  </a:lnTo>
                  <a:lnTo>
                    <a:pt x="245" y="245"/>
                  </a:lnTo>
                  <a:lnTo>
                    <a:pt x="285" y="253"/>
                  </a:lnTo>
                  <a:lnTo>
                    <a:pt x="328" y="259"/>
                  </a:lnTo>
                  <a:lnTo>
                    <a:pt x="373" y="263"/>
                  </a:lnTo>
                  <a:lnTo>
                    <a:pt x="419" y="266"/>
                  </a:lnTo>
                  <a:lnTo>
                    <a:pt x="466" y="267"/>
                  </a:lnTo>
                  <a:lnTo>
                    <a:pt x="515" y="266"/>
                  </a:lnTo>
                  <a:lnTo>
                    <a:pt x="560" y="263"/>
                  </a:lnTo>
                  <a:lnTo>
                    <a:pt x="606" y="259"/>
                  </a:lnTo>
                  <a:lnTo>
                    <a:pt x="647" y="253"/>
                  </a:lnTo>
                  <a:lnTo>
                    <a:pt x="689" y="245"/>
                  </a:lnTo>
                  <a:lnTo>
                    <a:pt x="727" y="236"/>
                  </a:lnTo>
                  <a:lnTo>
                    <a:pt x="763" y="225"/>
                  </a:lnTo>
                  <a:lnTo>
                    <a:pt x="796" y="214"/>
                  </a:lnTo>
                  <a:lnTo>
                    <a:pt x="826" y="201"/>
                  </a:lnTo>
                  <a:lnTo>
                    <a:pt x="853" y="186"/>
                  </a:lnTo>
                  <a:lnTo>
                    <a:pt x="877" y="172"/>
                  </a:lnTo>
                  <a:lnTo>
                    <a:pt x="896" y="155"/>
                  </a:lnTo>
                  <a:lnTo>
                    <a:pt x="912" y="139"/>
                  </a:lnTo>
                  <a:lnTo>
                    <a:pt x="924" y="121"/>
                  </a:lnTo>
                  <a:lnTo>
                    <a:pt x="930" y="103"/>
                  </a:lnTo>
                  <a:lnTo>
                    <a:pt x="933" y="85"/>
                  </a:lnTo>
                  <a:lnTo>
                    <a:pt x="931" y="73"/>
                  </a:lnTo>
                  <a:lnTo>
                    <a:pt x="929" y="61"/>
                  </a:lnTo>
                  <a:lnTo>
                    <a:pt x="925" y="51"/>
                  </a:lnTo>
                  <a:lnTo>
                    <a:pt x="920" y="40"/>
                  </a:lnTo>
                  <a:lnTo>
                    <a:pt x="912" y="30"/>
                  </a:lnTo>
                  <a:lnTo>
                    <a:pt x="903" y="19"/>
                  </a:lnTo>
                  <a:lnTo>
                    <a:pt x="892" y="9"/>
                  </a:lnTo>
                  <a:lnTo>
                    <a:pt x="8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2" name="Freeform 55">
              <a:extLst>
                <a:ext uri="{FF2B5EF4-FFF2-40B4-BE49-F238E27FC236}">
                  <a16:creationId xmlns:a16="http://schemas.microsoft.com/office/drawing/2014/main" id="{C6CFF2E7-A88A-ED9E-26CB-6E16EAF68AE2}"/>
                </a:ext>
              </a:extLst>
            </p:cNvPr>
            <p:cNvSpPr>
              <a:spLocks/>
            </p:cNvSpPr>
            <p:nvPr/>
          </p:nvSpPr>
          <p:spPr bwMode="auto">
            <a:xfrm>
              <a:off x="2998" y="2043"/>
              <a:ext cx="23" cy="561"/>
            </a:xfrm>
            <a:custGeom>
              <a:avLst/>
              <a:gdLst>
                <a:gd name="T0" fmla="*/ 23 w 23"/>
                <a:gd name="T1" fmla="*/ 17 h 561"/>
                <a:gd name="T2" fmla="*/ 0 w 23"/>
                <a:gd name="T3" fmla="*/ 0 h 561"/>
                <a:gd name="T4" fmla="*/ 3 w 23"/>
                <a:gd name="T5" fmla="*/ 561 h 561"/>
                <a:gd name="T6" fmla="*/ 6 w 23"/>
                <a:gd name="T7" fmla="*/ 558 h 561"/>
                <a:gd name="T8" fmla="*/ 9 w 23"/>
                <a:gd name="T9" fmla="*/ 554 h 561"/>
                <a:gd name="T10" fmla="*/ 11 w 23"/>
                <a:gd name="T11" fmla="*/ 550 h 561"/>
                <a:gd name="T12" fmla="*/ 14 w 23"/>
                <a:gd name="T13" fmla="*/ 548 h 561"/>
                <a:gd name="T14" fmla="*/ 23 w 23"/>
                <a:gd name="T15" fmla="*/ 17 h 561"/>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561"/>
                <a:gd name="T26" fmla="*/ 23 w 23"/>
                <a:gd name="T27" fmla="*/ 561 h 5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561">
                  <a:moveTo>
                    <a:pt x="23" y="17"/>
                  </a:moveTo>
                  <a:lnTo>
                    <a:pt x="0" y="0"/>
                  </a:lnTo>
                  <a:lnTo>
                    <a:pt x="3" y="561"/>
                  </a:lnTo>
                  <a:lnTo>
                    <a:pt x="6" y="558"/>
                  </a:lnTo>
                  <a:lnTo>
                    <a:pt x="9" y="554"/>
                  </a:lnTo>
                  <a:lnTo>
                    <a:pt x="11" y="550"/>
                  </a:lnTo>
                  <a:lnTo>
                    <a:pt x="14" y="548"/>
                  </a:lnTo>
                  <a:lnTo>
                    <a:pt x="2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3" name="Freeform 56">
              <a:extLst>
                <a:ext uri="{FF2B5EF4-FFF2-40B4-BE49-F238E27FC236}">
                  <a16:creationId xmlns:a16="http://schemas.microsoft.com/office/drawing/2014/main" id="{6D088C28-CD1E-C8FA-424E-9D37F43A4D56}"/>
                </a:ext>
              </a:extLst>
            </p:cNvPr>
            <p:cNvSpPr>
              <a:spLocks/>
            </p:cNvSpPr>
            <p:nvPr/>
          </p:nvSpPr>
          <p:spPr bwMode="auto">
            <a:xfrm>
              <a:off x="3838" y="2051"/>
              <a:ext cx="29" cy="562"/>
            </a:xfrm>
            <a:custGeom>
              <a:avLst/>
              <a:gdLst>
                <a:gd name="T0" fmla="*/ 29 w 29"/>
                <a:gd name="T1" fmla="*/ 0 h 562"/>
                <a:gd name="T2" fmla="*/ 6 w 29"/>
                <a:gd name="T3" fmla="*/ 14 h 562"/>
                <a:gd name="T4" fmla="*/ 0 w 29"/>
                <a:gd name="T5" fmla="*/ 484 h 562"/>
                <a:gd name="T6" fmla="*/ 0 w 29"/>
                <a:gd name="T7" fmla="*/ 550 h 562"/>
                <a:gd name="T8" fmla="*/ 2 w 29"/>
                <a:gd name="T9" fmla="*/ 553 h 562"/>
                <a:gd name="T10" fmla="*/ 6 w 29"/>
                <a:gd name="T11" fmla="*/ 555 h 562"/>
                <a:gd name="T12" fmla="*/ 9 w 29"/>
                <a:gd name="T13" fmla="*/ 559 h 562"/>
                <a:gd name="T14" fmla="*/ 12 w 29"/>
                <a:gd name="T15" fmla="*/ 562 h 562"/>
                <a:gd name="T16" fmla="*/ 29 w 29"/>
                <a:gd name="T17" fmla="*/ 0 h 5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62"/>
                <a:gd name="T29" fmla="*/ 29 w 29"/>
                <a:gd name="T30" fmla="*/ 562 h 5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62">
                  <a:moveTo>
                    <a:pt x="29" y="0"/>
                  </a:moveTo>
                  <a:lnTo>
                    <a:pt x="6" y="14"/>
                  </a:lnTo>
                  <a:lnTo>
                    <a:pt x="0" y="484"/>
                  </a:lnTo>
                  <a:lnTo>
                    <a:pt x="0" y="550"/>
                  </a:lnTo>
                  <a:lnTo>
                    <a:pt x="2" y="553"/>
                  </a:lnTo>
                  <a:lnTo>
                    <a:pt x="6" y="555"/>
                  </a:lnTo>
                  <a:lnTo>
                    <a:pt x="9" y="559"/>
                  </a:lnTo>
                  <a:lnTo>
                    <a:pt x="12" y="562"/>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4" name="Freeform 57">
              <a:extLst>
                <a:ext uri="{FF2B5EF4-FFF2-40B4-BE49-F238E27FC236}">
                  <a16:creationId xmlns:a16="http://schemas.microsoft.com/office/drawing/2014/main" id="{82B30759-9DEA-33F3-839C-06538EECA2A0}"/>
                </a:ext>
              </a:extLst>
            </p:cNvPr>
            <p:cNvSpPr>
              <a:spLocks/>
            </p:cNvSpPr>
            <p:nvPr/>
          </p:nvSpPr>
          <p:spPr bwMode="auto">
            <a:xfrm>
              <a:off x="2969" y="2906"/>
              <a:ext cx="933" cy="311"/>
            </a:xfrm>
            <a:custGeom>
              <a:avLst/>
              <a:gdLst>
                <a:gd name="T0" fmla="*/ 878 w 933"/>
                <a:gd name="T1" fmla="*/ 39 h 311"/>
                <a:gd name="T2" fmla="*/ 882 w 933"/>
                <a:gd name="T3" fmla="*/ 54 h 311"/>
                <a:gd name="T4" fmla="*/ 883 w 933"/>
                <a:gd name="T5" fmla="*/ 68 h 311"/>
                <a:gd name="T6" fmla="*/ 874 w 933"/>
                <a:gd name="T7" fmla="*/ 107 h 311"/>
                <a:gd name="T8" fmla="*/ 849 w 933"/>
                <a:gd name="T9" fmla="*/ 144 h 311"/>
                <a:gd name="T10" fmla="*/ 810 w 933"/>
                <a:gd name="T11" fmla="*/ 178 h 311"/>
                <a:gd name="T12" fmla="*/ 758 w 933"/>
                <a:gd name="T13" fmla="*/ 206 h 311"/>
                <a:gd name="T14" fmla="*/ 694 w 933"/>
                <a:gd name="T15" fmla="*/ 230 h 311"/>
                <a:gd name="T16" fmla="*/ 623 w 933"/>
                <a:gd name="T17" fmla="*/ 248 h 311"/>
                <a:gd name="T18" fmla="*/ 542 w 933"/>
                <a:gd name="T19" fmla="*/ 260 h 311"/>
                <a:gd name="T20" fmla="*/ 456 w 933"/>
                <a:gd name="T21" fmla="*/ 264 h 311"/>
                <a:gd name="T22" fmla="*/ 370 w 933"/>
                <a:gd name="T23" fmla="*/ 260 h 311"/>
                <a:gd name="T24" fmla="*/ 289 w 933"/>
                <a:gd name="T25" fmla="*/ 248 h 311"/>
                <a:gd name="T26" fmla="*/ 217 w 933"/>
                <a:gd name="T27" fmla="*/ 230 h 311"/>
                <a:gd name="T28" fmla="*/ 154 w 933"/>
                <a:gd name="T29" fmla="*/ 206 h 311"/>
                <a:gd name="T30" fmla="*/ 102 w 933"/>
                <a:gd name="T31" fmla="*/ 178 h 311"/>
                <a:gd name="T32" fmla="*/ 62 w 933"/>
                <a:gd name="T33" fmla="*/ 144 h 311"/>
                <a:gd name="T34" fmla="*/ 38 w 933"/>
                <a:gd name="T35" fmla="*/ 107 h 311"/>
                <a:gd name="T36" fmla="*/ 29 w 933"/>
                <a:gd name="T37" fmla="*/ 68 h 311"/>
                <a:gd name="T38" fmla="*/ 31 w 933"/>
                <a:gd name="T39" fmla="*/ 45 h 311"/>
                <a:gd name="T40" fmla="*/ 42 w 933"/>
                <a:gd name="T41" fmla="*/ 21 h 311"/>
                <a:gd name="T42" fmla="*/ 31 w 933"/>
                <a:gd name="T43" fmla="*/ 22 h 311"/>
                <a:gd name="T44" fmla="*/ 17 w 933"/>
                <a:gd name="T45" fmla="*/ 42 h 311"/>
                <a:gd name="T46" fmla="*/ 6 w 933"/>
                <a:gd name="T47" fmla="*/ 64 h 311"/>
                <a:gd name="T48" fmla="*/ 1 w 933"/>
                <a:gd name="T49" fmla="*/ 86 h 311"/>
                <a:gd name="T50" fmla="*/ 3 w 933"/>
                <a:gd name="T51" fmla="*/ 120 h 311"/>
                <a:gd name="T52" fmla="*/ 21 w 933"/>
                <a:gd name="T53" fmla="*/ 161 h 311"/>
                <a:gd name="T54" fmla="*/ 56 w 933"/>
                <a:gd name="T55" fmla="*/ 200 h 311"/>
                <a:gd name="T56" fmla="*/ 107 w 933"/>
                <a:gd name="T57" fmla="*/ 234 h 311"/>
                <a:gd name="T58" fmla="*/ 171 w 933"/>
                <a:gd name="T59" fmla="*/ 262 h 311"/>
                <a:gd name="T60" fmla="*/ 245 w 933"/>
                <a:gd name="T61" fmla="*/ 285 h 311"/>
                <a:gd name="T62" fmla="*/ 328 w 933"/>
                <a:gd name="T63" fmla="*/ 301 h 311"/>
                <a:gd name="T64" fmla="*/ 419 w 933"/>
                <a:gd name="T65" fmla="*/ 309 h 311"/>
                <a:gd name="T66" fmla="*/ 515 w 933"/>
                <a:gd name="T67" fmla="*/ 309 h 311"/>
                <a:gd name="T68" fmla="*/ 606 w 933"/>
                <a:gd name="T69" fmla="*/ 301 h 311"/>
                <a:gd name="T70" fmla="*/ 689 w 933"/>
                <a:gd name="T71" fmla="*/ 285 h 311"/>
                <a:gd name="T72" fmla="*/ 763 w 933"/>
                <a:gd name="T73" fmla="*/ 262 h 311"/>
                <a:gd name="T74" fmla="*/ 826 w 933"/>
                <a:gd name="T75" fmla="*/ 234 h 311"/>
                <a:gd name="T76" fmla="*/ 877 w 933"/>
                <a:gd name="T77" fmla="*/ 200 h 311"/>
                <a:gd name="T78" fmla="*/ 912 w 933"/>
                <a:gd name="T79" fmla="*/ 161 h 311"/>
                <a:gd name="T80" fmla="*/ 930 w 933"/>
                <a:gd name="T81" fmla="*/ 120 h 311"/>
                <a:gd name="T82" fmla="*/ 931 w 933"/>
                <a:gd name="T83" fmla="*/ 85 h 311"/>
                <a:gd name="T84" fmla="*/ 925 w 933"/>
                <a:gd name="T85" fmla="*/ 59 h 311"/>
                <a:gd name="T86" fmla="*/ 912 w 933"/>
                <a:gd name="T87" fmla="*/ 34 h 311"/>
                <a:gd name="T88" fmla="*/ 892 w 933"/>
                <a:gd name="T89" fmla="*/ 11 h 3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3"/>
                <a:gd name="T136" fmla="*/ 0 h 311"/>
                <a:gd name="T137" fmla="*/ 933 w 933"/>
                <a:gd name="T138" fmla="*/ 311 h 3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3" h="311">
                  <a:moveTo>
                    <a:pt x="881" y="0"/>
                  </a:moveTo>
                  <a:lnTo>
                    <a:pt x="878" y="39"/>
                  </a:lnTo>
                  <a:lnTo>
                    <a:pt x="879" y="46"/>
                  </a:lnTo>
                  <a:lnTo>
                    <a:pt x="882" y="54"/>
                  </a:lnTo>
                  <a:lnTo>
                    <a:pt x="883" y="62"/>
                  </a:lnTo>
                  <a:lnTo>
                    <a:pt x="883" y="68"/>
                  </a:lnTo>
                  <a:lnTo>
                    <a:pt x="881" y="88"/>
                  </a:lnTo>
                  <a:lnTo>
                    <a:pt x="874" y="107"/>
                  </a:lnTo>
                  <a:lnTo>
                    <a:pt x="864" y="127"/>
                  </a:lnTo>
                  <a:lnTo>
                    <a:pt x="849" y="144"/>
                  </a:lnTo>
                  <a:lnTo>
                    <a:pt x="831" y="162"/>
                  </a:lnTo>
                  <a:lnTo>
                    <a:pt x="810" y="178"/>
                  </a:lnTo>
                  <a:lnTo>
                    <a:pt x="785" y="192"/>
                  </a:lnTo>
                  <a:lnTo>
                    <a:pt x="758" y="206"/>
                  </a:lnTo>
                  <a:lnTo>
                    <a:pt x="728" y="219"/>
                  </a:lnTo>
                  <a:lnTo>
                    <a:pt x="694" y="230"/>
                  </a:lnTo>
                  <a:lnTo>
                    <a:pt x="659" y="240"/>
                  </a:lnTo>
                  <a:lnTo>
                    <a:pt x="623" y="248"/>
                  </a:lnTo>
                  <a:lnTo>
                    <a:pt x="582" y="255"/>
                  </a:lnTo>
                  <a:lnTo>
                    <a:pt x="542" y="260"/>
                  </a:lnTo>
                  <a:lnTo>
                    <a:pt x="500" y="262"/>
                  </a:lnTo>
                  <a:lnTo>
                    <a:pt x="456" y="264"/>
                  </a:lnTo>
                  <a:lnTo>
                    <a:pt x="412" y="262"/>
                  </a:lnTo>
                  <a:lnTo>
                    <a:pt x="370" y="260"/>
                  </a:lnTo>
                  <a:lnTo>
                    <a:pt x="330" y="255"/>
                  </a:lnTo>
                  <a:lnTo>
                    <a:pt x="289" y="248"/>
                  </a:lnTo>
                  <a:lnTo>
                    <a:pt x="253" y="240"/>
                  </a:lnTo>
                  <a:lnTo>
                    <a:pt x="217" y="230"/>
                  </a:lnTo>
                  <a:lnTo>
                    <a:pt x="184" y="219"/>
                  </a:lnTo>
                  <a:lnTo>
                    <a:pt x="154" y="206"/>
                  </a:lnTo>
                  <a:lnTo>
                    <a:pt x="126" y="192"/>
                  </a:lnTo>
                  <a:lnTo>
                    <a:pt x="102" y="178"/>
                  </a:lnTo>
                  <a:lnTo>
                    <a:pt x="81" y="162"/>
                  </a:lnTo>
                  <a:lnTo>
                    <a:pt x="62" y="144"/>
                  </a:lnTo>
                  <a:lnTo>
                    <a:pt x="48" y="127"/>
                  </a:lnTo>
                  <a:lnTo>
                    <a:pt x="38" y="107"/>
                  </a:lnTo>
                  <a:lnTo>
                    <a:pt x="31" y="88"/>
                  </a:lnTo>
                  <a:lnTo>
                    <a:pt x="29" y="68"/>
                  </a:lnTo>
                  <a:lnTo>
                    <a:pt x="30" y="56"/>
                  </a:lnTo>
                  <a:lnTo>
                    <a:pt x="31" y="45"/>
                  </a:lnTo>
                  <a:lnTo>
                    <a:pt x="35" y="33"/>
                  </a:lnTo>
                  <a:lnTo>
                    <a:pt x="42" y="21"/>
                  </a:lnTo>
                  <a:lnTo>
                    <a:pt x="40" y="12"/>
                  </a:lnTo>
                  <a:lnTo>
                    <a:pt x="31" y="22"/>
                  </a:lnTo>
                  <a:lnTo>
                    <a:pt x="23" y="32"/>
                  </a:lnTo>
                  <a:lnTo>
                    <a:pt x="17" y="42"/>
                  </a:lnTo>
                  <a:lnTo>
                    <a:pt x="10" y="52"/>
                  </a:lnTo>
                  <a:lnTo>
                    <a:pt x="6" y="64"/>
                  </a:lnTo>
                  <a:lnTo>
                    <a:pt x="3" y="75"/>
                  </a:lnTo>
                  <a:lnTo>
                    <a:pt x="1" y="86"/>
                  </a:lnTo>
                  <a:lnTo>
                    <a:pt x="0" y="98"/>
                  </a:lnTo>
                  <a:lnTo>
                    <a:pt x="3" y="120"/>
                  </a:lnTo>
                  <a:lnTo>
                    <a:pt x="9" y="141"/>
                  </a:lnTo>
                  <a:lnTo>
                    <a:pt x="21" y="161"/>
                  </a:lnTo>
                  <a:lnTo>
                    <a:pt x="36" y="180"/>
                  </a:lnTo>
                  <a:lnTo>
                    <a:pt x="56" y="200"/>
                  </a:lnTo>
                  <a:lnTo>
                    <a:pt x="79" y="217"/>
                  </a:lnTo>
                  <a:lnTo>
                    <a:pt x="107" y="234"/>
                  </a:lnTo>
                  <a:lnTo>
                    <a:pt x="137" y="248"/>
                  </a:lnTo>
                  <a:lnTo>
                    <a:pt x="171" y="262"/>
                  </a:lnTo>
                  <a:lnTo>
                    <a:pt x="206" y="274"/>
                  </a:lnTo>
                  <a:lnTo>
                    <a:pt x="245" y="285"/>
                  </a:lnTo>
                  <a:lnTo>
                    <a:pt x="285" y="294"/>
                  </a:lnTo>
                  <a:lnTo>
                    <a:pt x="328" y="301"/>
                  </a:lnTo>
                  <a:lnTo>
                    <a:pt x="373" y="307"/>
                  </a:lnTo>
                  <a:lnTo>
                    <a:pt x="419" y="309"/>
                  </a:lnTo>
                  <a:lnTo>
                    <a:pt x="466" y="311"/>
                  </a:lnTo>
                  <a:lnTo>
                    <a:pt x="515" y="309"/>
                  </a:lnTo>
                  <a:lnTo>
                    <a:pt x="560" y="307"/>
                  </a:lnTo>
                  <a:lnTo>
                    <a:pt x="606" y="301"/>
                  </a:lnTo>
                  <a:lnTo>
                    <a:pt x="647" y="294"/>
                  </a:lnTo>
                  <a:lnTo>
                    <a:pt x="689" y="285"/>
                  </a:lnTo>
                  <a:lnTo>
                    <a:pt x="727" y="274"/>
                  </a:lnTo>
                  <a:lnTo>
                    <a:pt x="763" y="262"/>
                  </a:lnTo>
                  <a:lnTo>
                    <a:pt x="796" y="248"/>
                  </a:lnTo>
                  <a:lnTo>
                    <a:pt x="826" y="234"/>
                  </a:lnTo>
                  <a:lnTo>
                    <a:pt x="853" y="217"/>
                  </a:lnTo>
                  <a:lnTo>
                    <a:pt x="877" y="200"/>
                  </a:lnTo>
                  <a:lnTo>
                    <a:pt x="896" y="180"/>
                  </a:lnTo>
                  <a:lnTo>
                    <a:pt x="912" y="161"/>
                  </a:lnTo>
                  <a:lnTo>
                    <a:pt x="924" y="141"/>
                  </a:lnTo>
                  <a:lnTo>
                    <a:pt x="930" y="120"/>
                  </a:lnTo>
                  <a:lnTo>
                    <a:pt x="933" y="98"/>
                  </a:lnTo>
                  <a:lnTo>
                    <a:pt x="931" y="85"/>
                  </a:lnTo>
                  <a:lnTo>
                    <a:pt x="929" y="72"/>
                  </a:lnTo>
                  <a:lnTo>
                    <a:pt x="925" y="59"/>
                  </a:lnTo>
                  <a:lnTo>
                    <a:pt x="920" y="47"/>
                  </a:lnTo>
                  <a:lnTo>
                    <a:pt x="912" y="34"/>
                  </a:lnTo>
                  <a:lnTo>
                    <a:pt x="903" y="22"/>
                  </a:lnTo>
                  <a:lnTo>
                    <a:pt x="892" y="11"/>
                  </a:lnTo>
                  <a:lnTo>
                    <a:pt x="8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5" name="Freeform 58">
              <a:extLst>
                <a:ext uri="{FF2B5EF4-FFF2-40B4-BE49-F238E27FC236}">
                  <a16:creationId xmlns:a16="http://schemas.microsoft.com/office/drawing/2014/main" id="{8663DFAB-B76A-E67B-58C8-EB64F7037B19}"/>
                </a:ext>
              </a:extLst>
            </p:cNvPr>
            <p:cNvSpPr>
              <a:spLocks/>
            </p:cNvSpPr>
            <p:nvPr/>
          </p:nvSpPr>
          <p:spPr bwMode="auto">
            <a:xfrm>
              <a:off x="2998" y="2678"/>
              <a:ext cx="23" cy="253"/>
            </a:xfrm>
            <a:custGeom>
              <a:avLst/>
              <a:gdLst>
                <a:gd name="T0" fmla="*/ 23 w 23"/>
                <a:gd name="T1" fmla="*/ 13 h 253"/>
                <a:gd name="T2" fmla="*/ 0 w 23"/>
                <a:gd name="T3" fmla="*/ 0 h 253"/>
                <a:gd name="T4" fmla="*/ 11 w 23"/>
                <a:gd name="T5" fmla="*/ 253 h 253"/>
                <a:gd name="T6" fmla="*/ 14 w 23"/>
                <a:gd name="T7" fmla="*/ 250 h 253"/>
                <a:gd name="T8" fmla="*/ 18 w 23"/>
                <a:gd name="T9" fmla="*/ 247 h 253"/>
                <a:gd name="T10" fmla="*/ 20 w 23"/>
                <a:gd name="T11" fmla="*/ 244 h 253"/>
                <a:gd name="T12" fmla="*/ 23 w 23"/>
                <a:gd name="T13" fmla="*/ 241 h 253"/>
                <a:gd name="T14" fmla="*/ 23 w 23"/>
                <a:gd name="T15" fmla="*/ 13 h 253"/>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53"/>
                <a:gd name="T26" fmla="*/ 23 w 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53">
                  <a:moveTo>
                    <a:pt x="23" y="13"/>
                  </a:moveTo>
                  <a:lnTo>
                    <a:pt x="0" y="0"/>
                  </a:lnTo>
                  <a:lnTo>
                    <a:pt x="11" y="253"/>
                  </a:lnTo>
                  <a:lnTo>
                    <a:pt x="14" y="250"/>
                  </a:lnTo>
                  <a:lnTo>
                    <a:pt x="18" y="247"/>
                  </a:lnTo>
                  <a:lnTo>
                    <a:pt x="20" y="244"/>
                  </a:lnTo>
                  <a:lnTo>
                    <a:pt x="23" y="241"/>
                  </a:lnTo>
                  <a:lnTo>
                    <a:pt x="2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6" name="Freeform 59">
              <a:extLst>
                <a:ext uri="{FF2B5EF4-FFF2-40B4-BE49-F238E27FC236}">
                  <a16:creationId xmlns:a16="http://schemas.microsoft.com/office/drawing/2014/main" id="{C0F2B91A-CD38-D558-B176-2D94D3D1A5B3}"/>
                </a:ext>
              </a:extLst>
            </p:cNvPr>
            <p:cNvSpPr>
              <a:spLocks/>
            </p:cNvSpPr>
            <p:nvPr/>
          </p:nvSpPr>
          <p:spPr bwMode="auto">
            <a:xfrm>
              <a:off x="3834" y="2689"/>
              <a:ext cx="27" cy="251"/>
            </a:xfrm>
            <a:custGeom>
              <a:avLst/>
              <a:gdLst>
                <a:gd name="T0" fmla="*/ 27 w 27"/>
                <a:gd name="T1" fmla="*/ 0 h 251"/>
                <a:gd name="T2" fmla="*/ 5 w 27"/>
                <a:gd name="T3" fmla="*/ 11 h 251"/>
                <a:gd name="T4" fmla="*/ 0 w 27"/>
                <a:gd name="T5" fmla="*/ 242 h 251"/>
                <a:gd name="T6" fmla="*/ 3 w 27"/>
                <a:gd name="T7" fmla="*/ 245 h 251"/>
                <a:gd name="T8" fmla="*/ 6 w 27"/>
                <a:gd name="T9" fmla="*/ 246 h 251"/>
                <a:gd name="T10" fmla="*/ 9 w 27"/>
                <a:gd name="T11" fmla="*/ 249 h 251"/>
                <a:gd name="T12" fmla="*/ 12 w 27"/>
                <a:gd name="T13" fmla="*/ 251 h 251"/>
                <a:gd name="T14" fmla="*/ 27 w 27"/>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1"/>
                <a:gd name="T26" fmla="*/ 27 w 27"/>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1">
                  <a:moveTo>
                    <a:pt x="27" y="0"/>
                  </a:moveTo>
                  <a:lnTo>
                    <a:pt x="5" y="11"/>
                  </a:lnTo>
                  <a:lnTo>
                    <a:pt x="0" y="242"/>
                  </a:lnTo>
                  <a:lnTo>
                    <a:pt x="3" y="245"/>
                  </a:lnTo>
                  <a:lnTo>
                    <a:pt x="6" y="246"/>
                  </a:lnTo>
                  <a:lnTo>
                    <a:pt x="9" y="249"/>
                  </a:lnTo>
                  <a:lnTo>
                    <a:pt x="12" y="25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7" name="Freeform 60">
              <a:extLst>
                <a:ext uri="{FF2B5EF4-FFF2-40B4-BE49-F238E27FC236}">
                  <a16:creationId xmlns:a16="http://schemas.microsoft.com/office/drawing/2014/main" id="{78EF0B4A-1962-7FF4-0387-5CE49D520E34}"/>
                </a:ext>
              </a:extLst>
            </p:cNvPr>
            <p:cNvSpPr>
              <a:spLocks/>
            </p:cNvSpPr>
            <p:nvPr/>
          </p:nvSpPr>
          <p:spPr bwMode="auto">
            <a:xfrm>
              <a:off x="3252" y="2243"/>
              <a:ext cx="325" cy="412"/>
            </a:xfrm>
            <a:custGeom>
              <a:avLst/>
              <a:gdLst>
                <a:gd name="T0" fmla="*/ 282 w 325"/>
                <a:gd name="T1" fmla="*/ 257 h 412"/>
                <a:gd name="T2" fmla="*/ 273 w 325"/>
                <a:gd name="T3" fmla="*/ 285 h 412"/>
                <a:gd name="T4" fmla="*/ 258 w 325"/>
                <a:gd name="T5" fmla="*/ 302 h 412"/>
                <a:gd name="T6" fmla="*/ 263 w 325"/>
                <a:gd name="T7" fmla="*/ 262 h 412"/>
                <a:gd name="T8" fmla="*/ 237 w 325"/>
                <a:gd name="T9" fmla="*/ 230 h 412"/>
                <a:gd name="T10" fmla="*/ 204 w 325"/>
                <a:gd name="T11" fmla="*/ 216 h 412"/>
                <a:gd name="T12" fmla="*/ 192 w 325"/>
                <a:gd name="T13" fmla="*/ 194 h 412"/>
                <a:gd name="T14" fmla="*/ 203 w 325"/>
                <a:gd name="T15" fmla="*/ 193 h 412"/>
                <a:gd name="T16" fmla="*/ 215 w 325"/>
                <a:gd name="T17" fmla="*/ 201 h 412"/>
                <a:gd name="T18" fmla="*/ 248 w 325"/>
                <a:gd name="T19" fmla="*/ 215 h 412"/>
                <a:gd name="T20" fmla="*/ 288 w 325"/>
                <a:gd name="T21" fmla="*/ 215 h 412"/>
                <a:gd name="T22" fmla="*/ 311 w 325"/>
                <a:gd name="T23" fmla="*/ 207 h 412"/>
                <a:gd name="T24" fmla="*/ 320 w 325"/>
                <a:gd name="T25" fmla="*/ 190 h 412"/>
                <a:gd name="T26" fmla="*/ 315 w 325"/>
                <a:gd name="T27" fmla="*/ 174 h 412"/>
                <a:gd name="T28" fmla="*/ 301 w 325"/>
                <a:gd name="T29" fmla="*/ 116 h 412"/>
                <a:gd name="T30" fmla="*/ 261 w 325"/>
                <a:gd name="T31" fmla="*/ 83 h 412"/>
                <a:gd name="T32" fmla="*/ 267 w 325"/>
                <a:gd name="T33" fmla="*/ 74 h 412"/>
                <a:gd name="T34" fmla="*/ 293 w 325"/>
                <a:gd name="T35" fmla="*/ 81 h 412"/>
                <a:gd name="T36" fmla="*/ 315 w 325"/>
                <a:gd name="T37" fmla="*/ 126 h 412"/>
                <a:gd name="T38" fmla="*/ 320 w 325"/>
                <a:gd name="T39" fmla="*/ 165 h 412"/>
                <a:gd name="T40" fmla="*/ 324 w 325"/>
                <a:gd name="T41" fmla="*/ 164 h 412"/>
                <a:gd name="T42" fmla="*/ 312 w 325"/>
                <a:gd name="T43" fmla="*/ 56 h 412"/>
                <a:gd name="T44" fmla="*/ 208 w 325"/>
                <a:gd name="T45" fmla="*/ 2 h 412"/>
                <a:gd name="T46" fmla="*/ 50 w 325"/>
                <a:gd name="T47" fmla="*/ 17 h 412"/>
                <a:gd name="T48" fmla="*/ 0 w 325"/>
                <a:gd name="T49" fmla="*/ 116 h 412"/>
                <a:gd name="T50" fmla="*/ 1 w 325"/>
                <a:gd name="T51" fmla="*/ 159 h 412"/>
                <a:gd name="T52" fmla="*/ 6 w 325"/>
                <a:gd name="T53" fmla="*/ 143 h 412"/>
                <a:gd name="T54" fmla="*/ 11 w 325"/>
                <a:gd name="T55" fmla="*/ 92 h 412"/>
                <a:gd name="T56" fmla="*/ 44 w 325"/>
                <a:gd name="T57" fmla="*/ 73 h 412"/>
                <a:gd name="T58" fmla="*/ 65 w 325"/>
                <a:gd name="T59" fmla="*/ 73 h 412"/>
                <a:gd name="T60" fmla="*/ 41 w 325"/>
                <a:gd name="T61" fmla="*/ 91 h 412"/>
                <a:gd name="T62" fmla="*/ 18 w 325"/>
                <a:gd name="T63" fmla="*/ 147 h 412"/>
                <a:gd name="T64" fmla="*/ 5 w 325"/>
                <a:gd name="T65" fmla="*/ 173 h 412"/>
                <a:gd name="T66" fmla="*/ 10 w 325"/>
                <a:gd name="T67" fmla="*/ 199 h 412"/>
                <a:gd name="T68" fmla="*/ 26 w 325"/>
                <a:gd name="T69" fmla="*/ 208 h 412"/>
                <a:gd name="T70" fmla="*/ 61 w 325"/>
                <a:gd name="T71" fmla="*/ 215 h 412"/>
                <a:gd name="T72" fmla="*/ 103 w 325"/>
                <a:gd name="T73" fmla="*/ 207 h 412"/>
                <a:gd name="T74" fmla="*/ 127 w 325"/>
                <a:gd name="T75" fmla="*/ 195 h 412"/>
                <a:gd name="T76" fmla="*/ 135 w 325"/>
                <a:gd name="T77" fmla="*/ 189 h 412"/>
                <a:gd name="T78" fmla="*/ 138 w 325"/>
                <a:gd name="T79" fmla="*/ 206 h 412"/>
                <a:gd name="T80" fmla="*/ 113 w 325"/>
                <a:gd name="T81" fmla="*/ 223 h 412"/>
                <a:gd name="T82" fmla="*/ 76 w 325"/>
                <a:gd name="T83" fmla="*/ 238 h 412"/>
                <a:gd name="T84" fmla="*/ 71 w 325"/>
                <a:gd name="T85" fmla="*/ 294 h 412"/>
                <a:gd name="T86" fmla="*/ 66 w 325"/>
                <a:gd name="T87" fmla="*/ 301 h 412"/>
                <a:gd name="T88" fmla="*/ 52 w 325"/>
                <a:gd name="T89" fmla="*/ 267 h 412"/>
                <a:gd name="T90" fmla="*/ 35 w 325"/>
                <a:gd name="T91" fmla="*/ 244 h 412"/>
                <a:gd name="T92" fmla="*/ 27 w 325"/>
                <a:gd name="T93" fmla="*/ 250 h 412"/>
                <a:gd name="T94" fmla="*/ 41 w 325"/>
                <a:gd name="T95" fmla="*/ 287 h 412"/>
                <a:gd name="T96" fmla="*/ 63 w 325"/>
                <a:gd name="T97" fmla="*/ 328 h 412"/>
                <a:gd name="T98" fmla="*/ 104 w 325"/>
                <a:gd name="T99" fmla="*/ 384 h 412"/>
                <a:gd name="T100" fmla="*/ 151 w 325"/>
                <a:gd name="T101" fmla="*/ 410 h 412"/>
                <a:gd name="T102" fmla="*/ 221 w 325"/>
                <a:gd name="T103" fmla="*/ 384 h 412"/>
                <a:gd name="T104" fmla="*/ 288 w 325"/>
                <a:gd name="T105" fmla="*/ 288 h 412"/>
                <a:gd name="T106" fmla="*/ 299 w 325"/>
                <a:gd name="T107" fmla="*/ 250 h 4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5"/>
                <a:gd name="T163" fmla="*/ 0 h 412"/>
                <a:gd name="T164" fmla="*/ 325 w 325"/>
                <a:gd name="T165" fmla="*/ 412 h 4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5" h="412">
                  <a:moveTo>
                    <a:pt x="298" y="247"/>
                  </a:moveTo>
                  <a:lnTo>
                    <a:pt x="293" y="246"/>
                  </a:lnTo>
                  <a:lnTo>
                    <a:pt x="288" y="251"/>
                  </a:lnTo>
                  <a:lnTo>
                    <a:pt x="282" y="257"/>
                  </a:lnTo>
                  <a:lnTo>
                    <a:pt x="280" y="263"/>
                  </a:lnTo>
                  <a:lnTo>
                    <a:pt x="277" y="268"/>
                  </a:lnTo>
                  <a:lnTo>
                    <a:pt x="276" y="276"/>
                  </a:lnTo>
                  <a:lnTo>
                    <a:pt x="273" y="285"/>
                  </a:lnTo>
                  <a:lnTo>
                    <a:pt x="269" y="294"/>
                  </a:lnTo>
                  <a:lnTo>
                    <a:pt x="264" y="301"/>
                  </a:lnTo>
                  <a:lnTo>
                    <a:pt x="260" y="304"/>
                  </a:lnTo>
                  <a:lnTo>
                    <a:pt x="258" y="302"/>
                  </a:lnTo>
                  <a:lnTo>
                    <a:pt x="256" y="301"/>
                  </a:lnTo>
                  <a:lnTo>
                    <a:pt x="258" y="294"/>
                  </a:lnTo>
                  <a:lnTo>
                    <a:pt x="261" y="280"/>
                  </a:lnTo>
                  <a:lnTo>
                    <a:pt x="263" y="262"/>
                  </a:lnTo>
                  <a:lnTo>
                    <a:pt x="259" y="246"/>
                  </a:lnTo>
                  <a:lnTo>
                    <a:pt x="254" y="240"/>
                  </a:lnTo>
                  <a:lnTo>
                    <a:pt x="246" y="234"/>
                  </a:lnTo>
                  <a:lnTo>
                    <a:pt x="237" y="230"/>
                  </a:lnTo>
                  <a:lnTo>
                    <a:pt x="228" y="227"/>
                  </a:lnTo>
                  <a:lnTo>
                    <a:pt x="220" y="223"/>
                  </a:lnTo>
                  <a:lnTo>
                    <a:pt x="211" y="220"/>
                  </a:lnTo>
                  <a:lnTo>
                    <a:pt x="204" y="216"/>
                  </a:lnTo>
                  <a:lnTo>
                    <a:pt x="200" y="214"/>
                  </a:lnTo>
                  <a:lnTo>
                    <a:pt x="195" y="207"/>
                  </a:lnTo>
                  <a:lnTo>
                    <a:pt x="192" y="199"/>
                  </a:lnTo>
                  <a:lnTo>
                    <a:pt x="192" y="194"/>
                  </a:lnTo>
                  <a:lnTo>
                    <a:pt x="194" y="190"/>
                  </a:lnTo>
                  <a:lnTo>
                    <a:pt x="198" y="189"/>
                  </a:lnTo>
                  <a:lnTo>
                    <a:pt x="200" y="190"/>
                  </a:lnTo>
                  <a:lnTo>
                    <a:pt x="203" y="193"/>
                  </a:lnTo>
                  <a:lnTo>
                    <a:pt x="204" y="194"/>
                  </a:lnTo>
                  <a:lnTo>
                    <a:pt x="205" y="195"/>
                  </a:lnTo>
                  <a:lnTo>
                    <a:pt x="209" y="198"/>
                  </a:lnTo>
                  <a:lnTo>
                    <a:pt x="215" y="201"/>
                  </a:lnTo>
                  <a:lnTo>
                    <a:pt x="221" y="204"/>
                  </a:lnTo>
                  <a:lnTo>
                    <a:pt x="229" y="208"/>
                  </a:lnTo>
                  <a:lnTo>
                    <a:pt x="239" y="212"/>
                  </a:lnTo>
                  <a:lnTo>
                    <a:pt x="248" y="215"/>
                  </a:lnTo>
                  <a:lnTo>
                    <a:pt x="259" y="216"/>
                  </a:lnTo>
                  <a:lnTo>
                    <a:pt x="268" y="216"/>
                  </a:lnTo>
                  <a:lnTo>
                    <a:pt x="278" y="216"/>
                  </a:lnTo>
                  <a:lnTo>
                    <a:pt x="288" y="215"/>
                  </a:lnTo>
                  <a:lnTo>
                    <a:pt x="295" y="212"/>
                  </a:lnTo>
                  <a:lnTo>
                    <a:pt x="302" y="211"/>
                  </a:lnTo>
                  <a:lnTo>
                    <a:pt x="307" y="208"/>
                  </a:lnTo>
                  <a:lnTo>
                    <a:pt x="311" y="207"/>
                  </a:lnTo>
                  <a:lnTo>
                    <a:pt x="314" y="206"/>
                  </a:lnTo>
                  <a:lnTo>
                    <a:pt x="317" y="202"/>
                  </a:lnTo>
                  <a:lnTo>
                    <a:pt x="319" y="197"/>
                  </a:lnTo>
                  <a:lnTo>
                    <a:pt x="320" y="190"/>
                  </a:lnTo>
                  <a:lnTo>
                    <a:pt x="320" y="184"/>
                  </a:lnTo>
                  <a:lnTo>
                    <a:pt x="319" y="180"/>
                  </a:lnTo>
                  <a:lnTo>
                    <a:pt x="317" y="177"/>
                  </a:lnTo>
                  <a:lnTo>
                    <a:pt x="315" y="174"/>
                  </a:lnTo>
                  <a:lnTo>
                    <a:pt x="312" y="171"/>
                  </a:lnTo>
                  <a:lnTo>
                    <a:pt x="304" y="151"/>
                  </a:lnTo>
                  <a:lnTo>
                    <a:pt x="303" y="133"/>
                  </a:lnTo>
                  <a:lnTo>
                    <a:pt x="301" y="116"/>
                  </a:lnTo>
                  <a:lnTo>
                    <a:pt x="293" y="101"/>
                  </a:lnTo>
                  <a:lnTo>
                    <a:pt x="282" y="95"/>
                  </a:lnTo>
                  <a:lnTo>
                    <a:pt x="271" y="88"/>
                  </a:lnTo>
                  <a:lnTo>
                    <a:pt x="261" y="83"/>
                  </a:lnTo>
                  <a:lnTo>
                    <a:pt x="258" y="78"/>
                  </a:lnTo>
                  <a:lnTo>
                    <a:pt x="259" y="75"/>
                  </a:lnTo>
                  <a:lnTo>
                    <a:pt x="263" y="74"/>
                  </a:lnTo>
                  <a:lnTo>
                    <a:pt x="267" y="74"/>
                  </a:lnTo>
                  <a:lnTo>
                    <a:pt x="273" y="74"/>
                  </a:lnTo>
                  <a:lnTo>
                    <a:pt x="278" y="75"/>
                  </a:lnTo>
                  <a:lnTo>
                    <a:pt x="285" y="78"/>
                  </a:lnTo>
                  <a:lnTo>
                    <a:pt x="293" y="81"/>
                  </a:lnTo>
                  <a:lnTo>
                    <a:pt x="299" y="84"/>
                  </a:lnTo>
                  <a:lnTo>
                    <a:pt x="311" y="98"/>
                  </a:lnTo>
                  <a:lnTo>
                    <a:pt x="315" y="111"/>
                  </a:lnTo>
                  <a:lnTo>
                    <a:pt x="315" y="126"/>
                  </a:lnTo>
                  <a:lnTo>
                    <a:pt x="315" y="142"/>
                  </a:lnTo>
                  <a:lnTo>
                    <a:pt x="316" y="151"/>
                  </a:lnTo>
                  <a:lnTo>
                    <a:pt x="317" y="159"/>
                  </a:lnTo>
                  <a:lnTo>
                    <a:pt x="320" y="165"/>
                  </a:lnTo>
                  <a:lnTo>
                    <a:pt x="323" y="169"/>
                  </a:lnTo>
                  <a:lnTo>
                    <a:pt x="324" y="168"/>
                  </a:lnTo>
                  <a:lnTo>
                    <a:pt x="324" y="165"/>
                  </a:lnTo>
                  <a:lnTo>
                    <a:pt x="324" y="164"/>
                  </a:lnTo>
                  <a:lnTo>
                    <a:pt x="324" y="163"/>
                  </a:lnTo>
                  <a:lnTo>
                    <a:pt x="325" y="120"/>
                  </a:lnTo>
                  <a:lnTo>
                    <a:pt x="321" y="84"/>
                  </a:lnTo>
                  <a:lnTo>
                    <a:pt x="312" y="56"/>
                  </a:lnTo>
                  <a:lnTo>
                    <a:pt x="297" y="34"/>
                  </a:lnTo>
                  <a:lnTo>
                    <a:pt x="275" y="18"/>
                  </a:lnTo>
                  <a:lnTo>
                    <a:pt x="245" y="8"/>
                  </a:lnTo>
                  <a:lnTo>
                    <a:pt x="208" y="2"/>
                  </a:lnTo>
                  <a:lnTo>
                    <a:pt x="162" y="0"/>
                  </a:lnTo>
                  <a:lnTo>
                    <a:pt x="117" y="1"/>
                  </a:lnTo>
                  <a:lnTo>
                    <a:pt x="79" y="6"/>
                  </a:lnTo>
                  <a:lnTo>
                    <a:pt x="50" y="17"/>
                  </a:lnTo>
                  <a:lnTo>
                    <a:pt x="27" y="32"/>
                  </a:lnTo>
                  <a:lnTo>
                    <a:pt x="11" y="53"/>
                  </a:lnTo>
                  <a:lnTo>
                    <a:pt x="2" y="81"/>
                  </a:lnTo>
                  <a:lnTo>
                    <a:pt x="0" y="116"/>
                  </a:lnTo>
                  <a:lnTo>
                    <a:pt x="1" y="159"/>
                  </a:lnTo>
                  <a:lnTo>
                    <a:pt x="2" y="155"/>
                  </a:lnTo>
                  <a:lnTo>
                    <a:pt x="5" y="150"/>
                  </a:lnTo>
                  <a:lnTo>
                    <a:pt x="6" y="143"/>
                  </a:lnTo>
                  <a:lnTo>
                    <a:pt x="7" y="137"/>
                  </a:lnTo>
                  <a:lnTo>
                    <a:pt x="7" y="121"/>
                  </a:lnTo>
                  <a:lnTo>
                    <a:pt x="7" y="105"/>
                  </a:lnTo>
                  <a:lnTo>
                    <a:pt x="11" y="92"/>
                  </a:lnTo>
                  <a:lnTo>
                    <a:pt x="23" y="81"/>
                  </a:lnTo>
                  <a:lnTo>
                    <a:pt x="30" y="77"/>
                  </a:lnTo>
                  <a:lnTo>
                    <a:pt x="37" y="74"/>
                  </a:lnTo>
                  <a:lnTo>
                    <a:pt x="44" y="73"/>
                  </a:lnTo>
                  <a:lnTo>
                    <a:pt x="50" y="71"/>
                  </a:lnTo>
                  <a:lnTo>
                    <a:pt x="56" y="71"/>
                  </a:lnTo>
                  <a:lnTo>
                    <a:pt x="61" y="71"/>
                  </a:lnTo>
                  <a:lnTo>
                    <a:pt x="65" y="73"/>
                  </a:lnTo>
                  <a:lnTo>
                    <a:pt x="66" y="75"/>
                  </a:lnTo>
                  <a:lnTo>
                    <a:pt x="62" y="81"/>
                  </a:lnTo>
                  <a:lnTo>
                    <a:pt x="53" y="84"/>
                  </a:lnTo>
                  <a:lnTo>
                    <a:pt x="41" y="91"/>
                  </a:lnTo>
                  <a:lnTo>
                    <a:pt x="30" y="98"/>
                  </a:lnTo>
                  <a:lnTo>
                    <a:pt x="22" y="112"/>
                  </a:lnTo>
                  <a:lnTo>
                    <a:pt x="20" y="128"/>
                  </a:lnTo>
                  <a:lnTo>
                    <a:pt x="18" y="147"/>
                  </a:lnTo>
                  <a:lnTo>
                    <a:pt x="10" y="165"/>
                  </a:lnTo>
                  <a:lnTo>
                    <a:pt x="9" y="168"/>
                  </a:lnTo>
                  <a:lnTo>
                    <a:pt x="6" y="169"/>
                  </a:lnTo>
                  <a:lnTo>
                    <a:pt x="5" y="173"/>
                  </a:lnTo>
                  <a:lnTo>
                    <a:pt x="4" y="178"/>
                  </a:lnTo>
                  <a:lnTo>
                    <a:pt x="4" y="185"/>
                  </a:lnTo>
                  <a:lnTo>
                    <a:pt x="6" y="193"/>
                  </a:lnTo>
                  <a:lnTo>
                    <a:pt x="10" y="199"/>
                  </a:lnTo>
                  <a:lnTo>
                    <a:pt x="13" y="203"/>
                  </a:lnTo>
                  <a:lnTo>
                    <a:pt x="15" y="204"/>
                  </a:lnTo>
                  <a:lnTo>
                    <a:pt x="20" y="207"/>
                  </a:lnTo>
                  <a:lnTo>
                    <a:pt x="26" y="208"/>
                  </a:lnTo>
                  <a:lnTo>
                    <a:pt x="33" y="211"/>
                  </a:lnTo>
                  <a:lnTo>
                    <a:pt x="41" y="212"/>
                  </a:lnTo>
                  <a:lnTo>
                    <a:pt x="50" y="214"/>
                  </a:lnTo>
                  <a:lnTo>
                    <a:pt x="61" y="215"/>
                  </a:lnTo>
                  <a:lnTo>
                    <a:pt x="71" y="215"/>
                  </a:lnTo>
                  <a:lnTo>
                    <a:pt x="82" y="214"/>
                  </a:lnTo>
                  <a:lnTo>
                    <a:pt x="92" y="211"/>
                  </a:lnTo>
                  <a:lnTo>
                    <a:pt x="103" y="207"/>
                  </a:lnTo>
                  <a:lnTo>
                    <a:pt x="110" y="204"/>
                  </a:lnTo>
                  <a:lnTo>
                    <a:pt x="118" y="201"/>
                  </a:lnTo>
                  <a:lnTo>
                    <a:pt x="123" y="197"/>
                  </a:lnTo>
                  <a:lnTo>
                    <a:pt x="127" y="195"/>
                  </a:lnTo>
                  <a:lnTo>
                    <a:pt x="129" y="194"/>
                  </a:lnTo>
                  <a:lnTo>
                    <a:pt x="130" y="193"/>
                  </a:lnTo>
                  <a:lnTo>
                    <a:pt x="132" y="190"/>
                  </a:lnTo>
                  <a:lnTo>
                    <a:pt x="135" y="189"/>
                  </a:lnTo>
                  <a:lnTo>
                    <a:pt x="139" y="189"/>
                  </a:lnTo>
                  <a:lnTo>
                    <a:pt x="140" y="193"/>
                  </a:lnTo>
                  <a:lnTo>
                    <a:pt x="140" y="198"/>
                  </a:lnTo>
                  <a:lnTo>
                    <a:pt x="138" y="206"/>
                  </a:lnTo>
                  <a:lnTo>
                    <a:pt x="132" y="212"/>
                  </a:lnTo>
                  <a:lnTo>
                    <a:pt x="129" y="216"/>
                  </a:lnTo>
                  <a:lnTo>
                    <a:pt x="121" y="219"/>
                  </a:lnTo>
                  <a:lnTo>
                    <a:pt x="113" y="223"/>
                  </a:lnTo>
                  <a:lnTo>
                    <a:pt x="104" y="225"/>
                  </a:lnTo>
                  <a:lnTo>
                    <a:pt x="93" y="229"/>
                  </a:lnTo>
                  <a:lnTo>
                    <a:pt x="84" y="234"/>
                  </a:lnTo>
                  <a:lnTo>
                    <a:pt x="76" y="238"/>
                  </a:lnTo>
                  <a:lnTo>
                    <a:pt x="70" y="245"/>
                  </a:lnTo>
                  <a:lnTo>
                    <a:pt x="66" y="260"/>
                  </a:lnTo>
                  <a:lnTo>
                    <a:pt x="69" y="279"/>
                  </a:lnTo>
                  <a:lnTo>
                    <a:pt x="71" y="294"/>
                  </a:lnTo>
                  <a:lnTo>
                    <a:pt x="74" y="301"/>
                  </a:lnTo>
                  <a:lnTo>
                    <a:pt x="73" y="302"/>
                  </a:lnTo>
                  <a:lnTo>
                    <a:pt x="70" y="302"/>
                  </a:lnTo>
                  <a:lnTo>
                    <a:pt x="66" y="301"/>
                  </a:lnTo>
                  <a:lnTo>
                    <a:pt x="60" y="293"/>
                  </a:lnTo>
                  <a:lnTo>
                    <a:pt x="56" y="284"/>
                  </a:lnTo>
                  <a:lnTo>
                    <a:pt x="53" y="275"/>
                  </a:lnTo>
                  <a:lnTo>
                    <a:pt x="52" y="267"/>
                  </a:lnTo>
                  <a:lnTo>
                    <a:pt x="49" y="260"/>
                  </a:lnTo>
                  <a:lnTo>
                    <a:pt x="45" y="254"/>
                  </a:lnTo>
                  <a:lnTo>
                    <a:pt x="40" y="249"/>
                  </a:lnTo>
                  <a:lnTo>
                    <a:pt x="35" y="244"/>
                  </a:lnTo>
                  <a:lnTo>
                    <a:pt x="31" y="245"/>
                  </a:lnTo>
                  <a:lnTo>
                    <a:pt x="28" y="246"/>
                  </a:lnTo>
                  <a:lnTo>
                    <a:pt x="27" y="249"/>
                  </a:lnTo>
                  <a:lnTo>
                    <a:pt x="27" y="250"/>
                  </a:lnTo>
                  <a:lnTo>
                    <a:pt x="27" y="253"/>
                  </a:lnTo>
                  <a:lnTo>
                    <a:pt x="31" y="264"/>
                  </a:lnTo>
                  <a:lnTo>
                    <a:pt x="36" y="276"/>
                  </a:lnTo>
                  <a:lnTo>
                    <a:pt x="41" y="287"/>
                  </a:lnTo>
                  <a:lnTo>
                    <a:pt x="47" y="297"/>
                  </a:lnTo>
                  <a:lnTo>
                    <a:pt x="52" y="309"/>
                  </a:lnTo>
                  <a:lnTo>
                    <a:pt x="57" y="319"/>
                  </a:lnTo>
                  <a:lnTo>
                    <a:pt x="63" y="328"/>
                  </a:lnTo>
                  <a:lnTo>
                    <a:pt x="69" y="339"/>
                  </a:lnTo>
                  <a:lnTo>
                    <a:pt x="80" y="357"/>
                  </a:lnTo>
                  <a:lnTo>
                    <a:pt x="92" y="371"/>
                  </a:lnTo>
                  <a:lnTo>
                    <a:pt x="104" y="384"/>
                  </a:lnTo>
                  <a:lnTo>
                    <a:pt x="114" y="395"/>
                  </a:lnTo>
                  <a:lnTo>
                    <a:pt x="126" y="401"/>
                  </a:lnTo>
                  <a:lnTo>
                    <a:pt x="139" y="406"/>
                  </a:lnTo>
                  <a:lnTo>
                    <a:pt x="151" y="410"/>
                  </a:lnTo>
                  <a:lnTo>
                    <a:pt x="164" y="412"/>
                  </a:lnTo>
                  <a:lnTo>
                    <a:pt x="183" y="408"/>
                  </a:lnTo>
                  <a:lnTo>
                    <a:pt x="202" y="399"/>
                  </a:lnTo>
                  <a:lnTo>
                    <a:pt x="221" y="384"/>
                  </a:lnTo>
                  <a:lnTo>
                    <a:pt x="239" y="365"/>
                  </a:lnTo>
                  <a:lnTo>
                    <a:pt x="256" y="343"/>
                  </a:lnTo>
                  <a:lnTo>
                    <a:pt x="273" y="317"/>
                  </a:lnTo>
                  <a:lnTo>
                    <a:pt x="288" y="288"/>
                  </a:lnTo>
                  <a:lnTo>
                    <a:pt x="301" y="257"/>
                  </a:lnTo>
                  <a:lnTo>
                    <a:pt x="301" y="254"/>
                  </a:lnTo>
                  <a:lnTo>
                    <a:pt x="301" y="251"/>
                  </a:lnTo>
                  <a:lnTo>
                    <a:pt x="299" y="250"/>
                  </a:lnTo>
                  <a:lnTo>
                    <a:pt x="29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8" name="Freeform 61">
              <a:extLst>
                <a:ext uri="{FF2B5EF4-FFF2-40B4-BE49-F238E27FC236}">
                  <a16:creationId xmlns:a16="http://schemas.microsoft.com/office/drawing/2014/main" id="{0DA53D9D-7B03-164A-7927-B8156604ADF9}"/>
                </a:ext>
              </a:extLst>
            </p:cNvPr>
            <p:cNvSpPr>
              <a:spLocks/>
            </p:cNvSpPr>
            <p:nvPr/>
          </p:nvSpPr>
          <p:spPr bwMode="auto">
            <a:xfrm>
              <a:off x="3293" y="2338"/>
              <a:ext cx="101" cy="89"/>
            </a:xfrm>
            <a:custGeom>
              <a:avLst/>
              <a:gdLst>
                <a:gd name="T0" fmla="*/ 50 w 101"/>
                <a:gd name="T1" fmla="*/ 0 h 89"/>
                <a:gd name="T2" fmla="*/ 39 w 101"/>
                <a:gd name="T3" fmla="*/ 3 h 89"/>
                <a:gd name="T4" fmla="*/ 30 w 101"/>
                <a:gd name="T5" fmla="*/ 5 h 89"/>
                <a:gd name="T6" fmla="*/ 22 w 101"/>
                <a:gd name="T7" fmla="*/ 10 h 89"/>
                <a:gd name="T8" fmla="*/ 15 w 101"/>
                <a:gd name="T9" fmla="*/ 16 h 89"/>
                <a:gd name="T10" fmla="*/ 8 w 101"/>
                <a:gd name="T11" fmla="*/ 22 h 89"/>
                <a:gd name="T12" fmla="*/ 4 w 101"/>
                <a:gd name="T13" fmla="*/ 30 h 89"/>
                <a:gd name="T14" fmla="*/ 2 w 101"/>
                <a:gd name="T15" fmla="*/ 39 h 89"/>
                <a:gd name="T16" fmla="*/ 0 w 101"/>
                <a:gd name="T17" fmla="*/ 48 h 89"/>
                <a:gd name="T18" fmla="*/ 2 w 101"/>
                <a:gd name="T19" fmla="*/ 57 h 89"/>
                <a:gd name="T20" fmla="*/ 4 w 101"/>
                <a:gd name="T21" fmla="*/ 65 h 89"/>
                <a:gd name="T22" fmla="*/ 8 w 101"/>
                <a:gd name="T23" fmla="*/ 73 h 89"/>
                <a:gd name="T24" fmla="*/ 15 w 101"/>
                <a:gd name="T25" fmla="*/ 79 h 89"/>
                <a:gd name="T26" fmla="*/ 22 w 101"/>
                <a:gd name="T27" fmla="*/ 85 h 89"/>
                <a:gd name="T28" fmla="*/ 30 w 101"/>
                <a:gd name="T29" fmla="*/ 87 h 89"/>
                <a:gd name="T30" fmla="*/ 39 w 101"/>
                <a:gd name="T31" fmla="*/ 89 h 89"/>
                <a:gd name="T32" fmla="*/ 50 w 101"/>
                <a:gd name="T33" fmla="*/ 89 h 89"/>
                <a:gd name="T34" fmla="*/ 60 w 101"/>
                <a:gd name="T35" fmla="*/ 86 h 89"/>
                <a:gd name="T36" fmla="*/ 69 w 101"/>
                <a:gd name="T37" fmla="*/ 82 h 89"/>
                <a:gd name="T38" fmla="*/ 78 w 101"/>
                <a:gd name="T39" fmla="*/ 77 h 89"/>
                <a:gd name="T40" fmla="*/ 85 w 101"/>
                <a:gd name="T41" fmla="*/ 70 h 89"/>
                <a:gd name="T42" fmla="*/ 91 w 101"/>
                <a:gd name="T43" fmla="*/ 62 h 89"/>
                <a:gd name="T44" fmla="*/ 97 w 101"/>
                <a:gd name="T45" fmla="*/ 53 h 89"/>
                <a:gd name="T46" fmla="*/ 99 w 101"/>
                <a:gd name="T47" fmla="*/ 46 h 89"/>
                <a:gd name="T48" fmla="*/ 101 w 101"/>
                <a:gd name="T49" fmla="*/ 36 h 89"/>
                <a:gd name="T50" fmla="*/ 99 w 101"/>
                <a:gd name="T51" fmla="*/ 27 h 89"/>
                <a:gd name="T52" fmla="*/ 97 w 101"/>
                <a:gd name="T53" fmla="*/ 19 h 89"/>
                <a:gd name="T54" fmla="*/ 91 w 101"/>
                <a:gd name="T55" fmla="*/ 13 h 89"/>
                <a:gd name="T56" fmla="*/ 85 w 101"/>
                <a:gd name="T57" fmla="*/ 8 h 89"/>
                <a:gd name="T58" fmla="*/ 78 w 101"/>
                <a:gd name="T59" fmla="*/ 4 h 89"/>
                <a:gd name="T60" fmla="*/ 69 w 101"/>
                <a:gd name="T61" fmla="*/ 1 h 89"/>
                <a:gd name="T62" fmla="*/ 60 w 101"/>
                <a:gd name="T63" fmla="*/ 0 h 89"/>
                <a:gd name="T64" fmla="*/ 50 w 101"/>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89"/>
                <a:gd name="T101" fmla="*/ 101 w 101"/>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89">
                  <a:moveTo>
                    <a:pt x="50" y="0"/>
                  </a:moveTo>
                  <a:lnTo>
                    <a:pt x="39" y="3"/>
                  </a:lnTo>
                  <a:lnTo>
                    <a:pt x="30" y="5"/>
                  </a:lnTo>
                  <a:lnTo>
                    <a:pt x="22" y="10"/>
                  </a:lnTo>
                  <a:lnTo>
                    <a:pt x="15" y="16"/>
                  </a:lnTo>
                  <a:lnTo>
                    <a:pt x="8" y="22"/>
                  </a:lnTo>
                  <a:lnTo>
                    <a:pt x="4" y="30"/>
                  </a:lnTo>
                  <a:lnTo>
                    <a:pt x="2" y="39"/>
                  </a:lnTo>
                  <a:lnTo>
                    <a:pt x="0" y="48"/>
                  </a:lnTo>
                  <a:lnTo>
                    <a:pt x="2" y="57"/>
                  </a:lnTo>
                  <a:lnTo>
                    <a:pt x="4" y="65"/>
                  </a:lnTo>
                  <a:lnTo>
                    <a:pt x="8" y="73"/>
                  </a:lnTo>
                  <a:lnTo>
                    <a:pt x="15" y="79"/>
                  </a:lnTo>
                  <a:lnTo>
                    <a:pt x="22" y="85"/>
                  </a:lnTo>
                  <a:lnTo>
                    <a:pt x="30" y="87"/>
                  </a:lnTo>
                  <a:lnTo>
                    <a:pt x="39" y="89"/>
                  </a:lnTo>
                  <a:lnTo>
                    <a:pt x="50" y="89"/>
                  </a:lnTo>
                  <a:lnTo>
                    <a:pt x="60" y="86"/>
                  </a:lnTo>
                  <a:lnTo>
                    <a:pt x="69" y="82"/>
                  </a:lnTo>
                  <a:lnTo>
                    <a:pt x="78" y="77"/>
                  </a:lnTo>
                  <a:lnTo>
                    <a:pt x="85" y="70"/>
                  </a:lnTo>
                  <a:lnTo>
                    <a:pt x="91" y="62"/>
                  </a:lnTo>
                  <a:lnTo>
                    <a:pt x="97" y="53"/>
                  </a:lnTo>
                  <a:lnTo>
                    <a:pt x="99" y="46"/>
                  </a:lnTo>
                  <a:lnTo>
                    <a:pt x="101" y="36"/>
                  </a:lnTo>
                  <a:lnTo>
                    <a:pt x="99" y="27"/>
                  </a:lnTo>
                  <a:lnTo>
                    <a:pt x="97" y="19"/>
                  </a:lnTo>
                  <a:lnTo>
                    <a:pt x="91" y="13"/>
                  </a:lnTo>
                  <a:lnTo>
                    <a:pt x="85" y="8"/>
                  </a:lnTo>
                  <a:lnTo>
                    <a:pt x="78" y="4"/>
                  </a:lnTo>
                  <a:lnTo>
                    <a:pt x="69" y="1"/>
                  </a:lnTo>
                  <a:lnTo>
                    <a:pt x="60" y="0"/>
                  </a:lnTo>
                  <a:lnTo>
                    <a:pt x="50"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09" name="Freeform 62">
              <a:extLst>
                <a:ext uri="{FF2B5EF4-FFF2-40B4-BE49-F238E27FC236}">
                  <a16:creationId xmlns:a16="http://schemas.microsoft.com/office/drawing/2014/main" id="{B842EA03-DCED-48CD-E95A-829600D53076}"/>
                </a:ext>
              </a:extLst>
            </p:cNvPr>
            <p:cNvSpPr>
              <a:spLocks/>
            </p:cNvSpPr>
            <p:nvPr/>
          </p:nvSpPr>
          <p:spPr bwMode="auto">
            <a:xfrm>
              <a:off x="3441" y="2343"/>
              <a:ext cx="99" cy="84"/>
            </a:xfrm>
            <a:custGeom>
              <a:avLst/>
              <a:gdLst>
                <a:gd name="T0" fmla="*/ 49 w 99"/>
                <a:gd name="T1" fmla="*/ 84 h 84"/>
                <a:gd name="T2" fmla="*/ 59 w 99"/>
                <a:gd name="T3" fmla="*/ 84 h 84"/>
                <a:gd name="T4" fmla="*/ 69 w 99"/>
                <a:gd name="T5" fmla="*/ 82 h 84"/>
                <a:gd name="T6" fmla="*/ 76 w 99"/>
                <a:gd name="T7" fmla="*/ 80 h 84"/>
                <a:gd name="T8" fmla="*/ 84 w 99"/>
                <a:gd name="T9" fmla="*/ 74 h 84"/>
                <a:gd name="T10" fmla="*/ 91 w 99"/>
                <a:gd name="T11" fmla="*/ 69 h 84"/>
                <a:gd name="T12" fmla="*/ 95 w 99"/>
                <a:gd name="T13" fmla="*/ 63 h 84"/>
                <a:gd name="T14" fmla="*/ 97 w 99"/>
                <a:gd name="T15" fmla="*/ 55 h 84"/>
                <a:gd name="T16" fmla="*/ 99 w 99"/>
                <a:gd name="T17" fmla="*/ 46 h 84"/>
                <a:gd name="T18" fmla="*/ 97 w 99"/>
                <a:gd name="T19" fmla="*/ 37 h 84"/>
                <a:gd name="T20" fmla="*/ 95 w 99"/>
                <a:gd name="T21" fmla="*/ 29 h 84"/>
                <a:gd name="T22" fmla="*/ 91 w 99"/>
                <a:gd name="T23" fmla="*/ 22 h 84"/>
                <a:gd name="T24" fmla="*/ 84 w 99"/>
                <a:gd name="T25" fmla="*/ 16 h 84"/>
                <a:gd name="T26" fmla="*/ 76 w 99"/>
                <a:gd name="T27" fmla="*/ 11 h 84"/>
                <a:gd name="T28" fmla="*/ 69 w 99"/>
                <a:gd name="T29" fmla="*/ 5 h 84"/>
                <a:gd name="T30" fmla="*/ 59 w 99"/>
                <a:gd name="T31" fmla="*/ 3 h 84"/>
                <a:gd name="T32" fmla="*/ 49 w 99"/>
                <a:gd name="T33" fmla="*/ 0 h 84"/>
                <a:gd name="T34" fmla="*/ 39 w 99"/>
                <a:gd name="T35" fmla="*/ 0 h 84"/>
                <a:gd name="T36" fmla="*/ 29 w 99"/>
                <a:gd name="T37" fmla="*/ 1 h 84"/>
                <a:gd name="T38" fmla="*/ 22 w 99"/>
                <a:gd name="T39" fmla="*/ 4 h 84"/>
                <a:gd name="T40" fmla="*/ 14 w 99"/>
                <a:gd name="T41" fmla="*/ 7 h 84"/>
                <a:gd name="T42" fmla="*/ 7 w 99"/>
                <a:gd name="T43" fmla="*/ 12 h 84"/>
                <a:gd name="T44" fmla="*/ 3 w 99"/>
                <a:gd name="T45" fmla="*/ 18 h 84"/>
                <a:gd name="T46" fmla="*/ 1 w 99"/>
                <a:gd name="T47" fmla="*/ 25 h 84"/>
                <a:gd name="T48" fmla="*/ 0 w 99"/>
                <a:gd name="T49" fmla="*/ 33 h 84"/>
                <a:gd name="T50" fmla="*/ 1 w 99"/>
                <a:gd name="T51" fmla="*/ 42 h 84"/>
                <a:gd name="T52" fmla="*/ 3 w 99"/>
                <a:gd name="T53" fmla="*/ 50 h 84"/>
                <a:gd name="T54" fmla="*/ 7 w 99"/>
                <a:gd name="T55" fmla="*/ 57 h 84"/>
                <a:gd name="T56" fmla="*/ 14 w 99"/>
                <a:gd name="T57" fmla="*/ 65 h 84"/>
                <a:gd name="T58" fmla="*/ 22 w 99"/>
                <a:gd name="T59" fmla="*/ 72 h 84"/>
                <a:gd name="T60" fmla="*/ 29 w 99"/>
                <a:gd name="T61" fmla="*/ 77 h 84"/>
                <a:gd name="T62" fmla="*/ 39 w 99"/>
                <a:gd name="T63" fmla="*/ 81 h 84"/>
                <a:gd name="T64" fmla="*/ 49 w 99"/>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84"/>
                <a:gd name="T101" fmla="*/ 99 w 9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84">
                  <a:moveTo>
                    <a:pt x="49" y="84"/>
                  </a:moveTo>
                  <a:lnTo>
                    <a:pt x="59" y="84"/>
                  </a:lnTo>
                  <a:lnTo>
                    <a:pt x="69" y="82"/>
                  </a:lnTo>
                  <a:lnTo>
                    <a:pt x="76" y="80"/>
                  </a:lnTo>
                  <a:lnTo>
                    <a:pt x="84" y="74"/>
                  </a:lnTo>
                  <a:lnTo>
                    <a:pt x="91" y="69"/>
                  </a:lnTo>
                  <a:lnTo>
                    <a:pt x="95" y="63"/>
                  </a:lnTo>
                  <a:lnTo>
                    <a:pt x="97" y="55"/>
                  </a:lnTo>
                  <a:lnTo>
                    <a:pt x="99" y="46"/>
                  </a:lnTo>
                  <a:lnTo>
                    <a:pt x="97" y="37"/>
                  </a:lnTo>
                  <a:lnTo>
                    <a:pt x="95" y="29"/>
                  </a:lnTo>
                  <a:lnTo>
                    <a:pt x="91" y="22"/>
                  </a:lnTo>
                  <a:lnTo>
                    <a:pt x="84" y="16"/>
                  </a:lnTo>
                  <a:lnTo>
                    <a:pt x="76" y="11"/>
                  </a:lnTo>
                  <a:lnTo>
                    <a:pt x="69" y="5"/>
                  </a:lnTo>
                  <a:lnTo>
                    <a:pt x="59" y="3"/>
                  </a:lnTo>
                  <a:lnTo>
                    <a:pt x="49" y="0"/>
                  </a:lnTo>
                  <a:lnTo>
                    <a:pt x="39" y="0"/>
                  </a:lnTo>
                  <a:lnTo>
                    <a:pt x="29" y="1"/>
                  </a:lnTo>
                  <a:lnTo>
                    <a:pt x="22" y="4"/>
                  </a:lnTo>
                  <a:lnTo>
                    <a:pt x="14" y="7"/>
                  </a:lnTo>
                  <a:lnTo>
                    <a:pt x="7" y="12"/>
                  </a:lnTo>
                  <a:lnTo>
                    <a:pt x="3" y="18"/>
                  </a:lnTo>
                  <a:lnTo>
                    <a:pt x="1" y="25"/>
                  </a:lnTo>
                  <a:lnTo>
                    <a:pt x="0" y="33"/>
                  </a:lnTo>
                  <a:lnTo>
                    <a:pt x="1" y="42"/>
                  </a:lnTo>
                  <a:lnTo>
                    <a:pt x="3" y="50"/>
                  </a:lnTo>
                  <a:lnTo>
                    <a:pt x="7" y="57"/>
                  </a:lnTo>
                  <a:lnTo>
                    <a:pt x="14" y="65"/>
                  </a:lnTo>
                  <a:lnTo>
                    <a:pt x="22" y="72"/>
                  </a:lnTo>
                  <a:lnTo>
                    <a:pt x="29" y="77"/>
                  </a:lnTo>
                  <a:lnTo>
                    <a:pt x="39" y="81"/>
                  </a:lnTo>
                  <a:lnTo>
                    <a:pt x="49" y="84"/>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0" name="Freeform 63">
              <a:extLst>
                <a:ext uri="{FF2B5EF4-FFF2-40B4-BE49-F238E27FC236}">
                  <a16:creationId xmlns:a16="http://schemas.microsoft.com/office/drawing/2014/main" id="{FF2D7D7D-4FDA-C1D3-818D-0C89CE6B3C7C}"/>
                </a:ext>
              </a:extLst>
            </p:cNvPr>
            <p:cNvSpPr>
              <a:spLocks/>
            </p:cNvSpPr>
            <p:nvPr/>
          </p:nvSpPr>
          <p:spPr bwMode="auto">
            <a:xfrm>
              <a:off x="3343" y="2475"/>
              <a:ext cx="148" cy="105"/>
            </a:xfrm>
            <a:custGeom>
              <a:avLst/>
              <a:gdLst>
                <a:gd name="T0" fmla="*/ 74 w 148"/>
                <a:gd name="T1" fmla="*/ 0 h 105"/>
                <a:gd name="T2" fmla="*/ 58 w 148"/>
                <a:gd name="T3" fmla="*/ 1 h 105"/>
                <a:gd name="T4" fmla="*/ 45 w 148"/>
                <a:gd name="T5" fmla="*/ 2 h 105"/>
                <a:gd name="T6" fmla="*/ 32 w 148"/>
                <a:gd name="T7" fmla="*/ 6 h 105"/>
                <a:gd name="T8" fmla="*/ 22 w 148"/>
                <a:gd name="T9" fmla="*/ 12 h 105"/>
                <a:gd name="T10" fmla="*/ 13 w 148"/>
                <a:gd name="T11" fmla="*/ 18 h 105"/>
                <a:gd name="T12" fmla="*/ 6 w 148"/>
                <a:gd name="T13" fmla="*/ 26 h 105"/>
                <a:gd name="T14" fmla="*/ 1 w 148"/>
                <a:gd name="T15" fmla="*/ 35 h 105"/>
                <a:gd name="T16" fmla="*/ 0 w 148"/>
                <a:gd name="T17" fmla="*/ 45 h 105"/>
                <a:gd name="T18" fmla="*/ 1 w 148"/>
                <a:gd name="T19" fmla="*/ 57 h 105"/>
                <a:gd name="T20" fmla="*/ 6 w 148"/>
                <a:gd name="T21" fmla="*/ 68 h 105"/>
                <a:gd name="T22" fmla="*/ 13 w 148"/>
                <a:gd name="T23" fmla="*/ 77 h 105"/>
                <a:gd name="T24" fmla="*/ 22 w 148"/>
                <a:gd name="T25" fmla="*/ 86 h 105"/>
                <a:gd name="T26" fmla="*/ 32 w 148"/>
                <a:gd name="T27" fmla="*/ 94 h 105"/>
                <a:gd name="T28" fmla="*/ 45 w 148"/>
                <a:gd name="T29" fmla="*/ 100 h 105"/>
                <a:gd name="T30" fmla="*/ 58 w 148"/>
                <a:gd name="T31" fmla="*/ 104 h 105"/>
                <a:gd name="T32" fmla="*/ 74 w 148"/>
                <a:gd name="T33" fmla="*/ 105 h 105"/>
                <a:gd name="T34" fmla="*/ 90 w 148"/>
                <a:gd name="T35" fmla="*/ 104 h 105"/>
                <a:gd name="T36" fmla="*/ 103 w 148"/>
                <a:gd name="T37" fmla="*/ 100 h 105"/>
                <a:gd name="T38" fmla="*/ 116 w 148"/>
                <a:gd name="T39" fmla="*/ 94 h 105"/>
                <a:gd name="T40" fmla="*/ 126 w 148"/>
                <a:gd name="T41" fmla="*/ 87 h 105"/>
                <a:gd name="T42" fmla="*/ 135 w 148"/>
                <a:gd name="T43" fmla="*/ 78 h 105"/>
                <a:gd name="T44" fmla="*/ 142 w 148"/>
                <a:gd name="T45" fmla="*/ 69 h 105"/>
                <a:gd name="T46" fmla="*/ 147 w 148"/>
                <a:gd name="T47" fmla="*/ 57 h 105"/>
                <a:gd name="T48" fmla="*/ 148 w 148"/>
                <a:gd name="T49" fmla="*/ 47 h 105"/>
                <a:gd name="T50" fmla="*/ 147 w 148"/>
                <a:gd name="T51" fmla="*/ 36 h 105"/>
                <a:gd name="T52" fmla="*/ 142 w 148"/>
                <a:gd name="T53" fmla="*/ 27 h 105"/>
                <a:gd name="T54" fmla="*/ 135 w 148"/>
                <a:gd name="T55" fmla="*/ 19 h 105"/>
                <a:gd name="T56" fmla="*/ 126 w 148"/>
                <a:gd name="T57" fmla="*/ 13 h 105"/>
                <a:gd name="T58" fmla="*/ 116 w 148"/>
                <a:gd name="T59" fmla="*/ 8 h 105"/>
                <a:gd name="T60" fmla="*/ 103 w 148"/>
                <a:gd name="T61" fmla="*/ 4 h 105"/>
                <a:gd name="T62" fmla="*/ 90 w 148"/>
                <a:gd name="T63" fmla="*/ 1 h 105"/>
                <a:gd name="T64" fmla="*/ 74 w 148"/>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105"/>
                <a:gd name="T101" fmla="*/ 148 w 148"/>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105">
                  <a:moveTo>
                    <a:pt x="74" y="0"/>
                  </a:moveTo>
                  <a:lnTo>
                    <a:pt x="58" y="1"/>
                  </a:lnTo>
                  <a:lnTo>
                    <a:pt x="45" y="2"/>
                  </a:lnTo>
                  <a:lnTo>
                    <a:pt x="32" y="6"/>
                  </a:lnTo>
                  <a:lnTo>
                    <a:pt x="22" y="12"/>
                  </a:lnTo>
                  <a:lnTo>
                    <a:pt x="13" y="18"/>
                  </a:lnTo>
                  <a:lnTo>
                    <a:pt x="6" y="26"/>
                  </a:lnTo>
                  <a:lnTo>
                    <a:pt x="1" y="35"/>
                  </a:lnTo>
                  <a:lnTo>
                    <a:pt x="0" y="45"/>
                  </a:lnTo>
                  <a:lnTo>
                    <a:pt x="1" y="57"/>
                  </a:lnTo>
                  <a:lnTo>
                    <a:pt x="6" y="68"/>
                  </a:lnTo>
                  <a:lnTo>
                    <a:pt x="13" y="77"/>
                  </a:lnTo>
                  <a:lnTo>
                    <a:pt x="22" y="86"/>
                  </a:lnTo>
                  <a:lnTo>
                    <a:pt x="32" y="94"/>
                  </a:lnTo>
                  <a:lnTo>
                    <a:pt x="45" y="100"/>
                  </a:lnTo>
                  <a:lnTo>
                    <a:pt x="58" y="104"/>
                  </a:lnTo>
                  <a:lnTo>
                    <a:pt x="74" y="105"/>
                  </a:lnTo>
                  <a:lnTo>
                    <a:pt x="90" y="104"/>
                  </a:lnTo>
                  <a:lnTo>
                    <a:pt x="103" y="100"/>
                  </a:lnTo>
                  <a:lnTo>
                    <a:pt x="116" y="94"/>
                  </a:lnTo>
                  <a:lnTo>
                    <a:pt x="126" y="87"/>
                  </a:lnTo>
                  <a:lnTo>
                    <a:pt x="135" y="78"/>
                  </a:lnTo>
                  <a:lnTo>
                    <a:pt x="142" y="69"/>
                  </a:lnTo>
                  <a:lnTo>
                    <a:pt x="147" y="57"/>
                  </a:lnTo>
                  <a:lnTo>
                    <a:pt x="148" y="47"/>
                  </a:lnTo>
                  <a:lnTo>
                    <a:pt x="147" y="36"/>
                  </a:lnTo>
                  <a:lnTo>
                    <a:pt x="142" y="27"/>
                  </a:lnTo>
                  <a:lnTo>
                    <a:pt x="135" y="19"/>
                  </a:lnTo>
                  <a:lnTo>
                    <a:pt x="126" y="13"/>
                  </a:lnTo>
                  <a:lnTo>
                    <a:pt x="116" y="8"/>
                  </a:lnTo>
                  <a:lnTo>
                    <a:pt x="103" y="4"/>
                  </a:lnTo>
                  <a:lnTo>
                    <a:pt x="90" y="1"/>
                  </a:lnTo>
                  <a:lnTo>
                    <a:pt x="74"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1" name="Freeform 64">
              <a:extLst>
                <a:ext uri="{FF2B5EF4-FFF2-40B4-BE49-F238E27FC236}">
                  <a16:creationId xmlns:a16="http://schemas.microsoft.com/office/drawing/2014/main" id="{BC146F97-87A2-A2A5-8726-C3B122247A0E}"/>
                </a:ext>
              </a:extLst>
            </p:cNvPr>
            <p:cNvSpPr>
              <a:spLocks/>
            </p:cNvSpPr>
            <p:nvPr/>
          </p:nvSpPr>
          <p:spPr bwMode="auto">
            <a:xfrm>
              <a:off x="3404" y="2414"/>
              <a:ext cx="29" cy="40"/>
            </a:xfrm>
            <a:custGeom>
              <a:avLst/>
              <a:gdLst>
                <a:gd name="T0" fmla="*/ 14 w 29"/>
                <a:gd name="T1" fmla="*/ 40 h 40"/>
                <a:gd name="T2" fmla="*/ 20 w 29"/>
                <a:gd name="T3" fmla="*/ 37 h 40"/>
                <a:gd name="T4" fmla="*/ 25 w 29"/>
                <a:gd name="T5" fmla="*/ 33 h 40"/>
                <a:gd name="T6" fmla="*/ 27 w 29"/>
                <a:gd name="T7" fmla="*/ 27 h 40"/>
                <a:gd name="T8" fmla="*/ 29 w 29"/>
                <a:gd name="T9" fmla="*/ 19 h 40"/>
                <a:gd name="T10" fmla="*/ 27 w 29"/>
                <a:gd name="T11" fmla="*/ 11 h 40"/>
                <a:gd name="T12" fmla="*/ 25 w 29"/>
                <a:gd name="T13" fmla="*/ 5 h 40"/>
                <a:gd name="T14" fmla="*/ 20 w 29"/>
                <a:gd name="T15" fmla="*/ 1 h 40"/>
                <a:gd name="T16" fmla="*/ 14 w 29"/>
                <a:gd name="T17" fmla="*/ 0 h 40"/>
                <a:gd name="T18" fmla="*/ 9 w 29"/>
                <a:gd name="T19" fmla="*/ 1 h 40"/>
                <a:gd name="T20" fmla="*/ 4 w 29"/>
                <a:gd name="T21" fmla="*/ 5 h 40"/>
                <a:gd name="T22" fmla="*/ 1 w 29"/>
                <a:gd name="T23" fmla="*/ 11 h 40"/>
                <a:gd name="T24" fmla="*/ 0 w 29"/>
                <a:gd name="T25" fmla="*/ 19 h 40"/>
                <a:gd name="T26" fmla="*/ 1 w 29"/>
                <a:gd name="T27" fmla="*/ 27 h 40"/>
                <a:gd name="T28" fmla="*/ 4 w 29"/>
                <a:gd name="T29" fmla="*/ 33 h 40"/>
                <a:gd name="T30" fmla="*/ 9 w 29"/>
                <a:gd name="T31" fmla="*/ 37 h 40"/>
                <a:gd name="T32" fmla="*/ 14 w 29"/>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0"/>
                <a:gd name="T53" fmla="*/ 29 w 2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0">
                  <a:moveTo>
                    <a:pt x="14" y="40"/>
                  </a:moveTo>
                  <a:lnTo>
                    <a:pt x="20" y="37"/>
                  </a:lnTo>
                  <a:lnTo>
                    <a:pt x="25" y="33"/>
                  </a:lnTo>
                  <a:lnTo>
                    <a:pt x="27" y="27"/>
                  </a:lnTo>
                  <a:lnTo>
                    <a:pt x="29" y="19"/>
                  </a:lnTo>
                  <a:lnTo>
                    <a:pt x="27" y="11"/>
                  </a:lnTo>
                  <a:lnTo>
                    <a:pt x="25" y="5"/>
                  </a:lnTo>
                  <a:lnTo>
                    <a:pt x="20" y="1"/>
                  </a:lnTo>
                  <a:lnTo>
                    <a:pt x="14" y="0"/>
                  </a:lnTo>
                  <a:lnTo>
                    <a:pt x="9" y="1"/>
                  </a:lnTo>
                  <a:lnTo>
                    <a:pt x="4" y="5"/>
                  </a:lnTo>
                  <a:lnTo>
                    <a:pt x="1" y="11"/>
                  </a:lnTo>
                  <a:lnTo>
                    <a:pt x="0" y="19"/>
                  </a:lnTo>
                  <a:lnTo>
                    <a:pt x="1" y="27"/>
                  </a:lnTo>
                  <a:lnTo>
                    <a:pt x="4" y="33"/>
                  </a:lnTo>
                  <a:lnTo>
                    <a:pt x="9" y="37"/>
                  </a:lnTo>
                  <a:lnTo>
                    <a:pt x="14" y="4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2" name="Freeform 65">
              <a:extLst>
                <a:ext uri="{FF2B5EF4-FFF2-40B4-BE49-F238E27FC236}">
                  <a16:creationId xmlns:a16="http://schemas.microsoft.com/office/drawing/2014/main" id="{07A1E75B-01A7-33FF-BA5F-4D690B1041C1}"/>
                </a:ext>
              </a:extLst>
            </p:cNvPr>
            <p:cNvSpPr>
              <a:spLocks/>
            </p:cNvSpPr>
            <p:nvPr/>
          </p:nvSpPr>
          <p:spPr bwMode="auto">
            <a:xfrm>
              <a:off x="3368" y="2586"/>
              <a:ext cx="96" cy="28"/>
            </a:xfrm>
            <a:custGeom>
              <a:avLst/>
              <a:gdLst>
                <a:gd name="T0" fmla="*/ 0 w 96"/>
                <a:gd name="T1" fmla="*/ 0 h 28"/>
                <a:gd name="T2" fmla="*/ 2 w 96"/>
                <a:gd name="T3" fmla="*/ 5 h 28"/>
                <a:gd name="T4" fmla="*/ 5 w 96"/>
                <a:gd name="T5" fmla="*/ 10 h 28"/>
                <a:gd name="T6" fmla="*/ 10 w 96"/>
                <a:gd name="T7" fmla="*/ 15 h 28"/>
                <a:gd name="T8" fmla="*/ 16 w 96"/>
                <a:gd name="T9" fmla="*/ 19 h 28"/>
                <a:gd name="T10" fmla="*/ 23 w 96"/>
                <a:gd name="T11" fmla="*/ 23 h 28"/>
                <a:gd name="T12" fmla="*/ 31 w 96"/>
                <a:gd name="T13" fmla="*/ 26 h 28"/>
                <a:gd name="T14" fmla="*/ 39 w 96"/>
                <a:gd name="T15" fmla="*/ 28 h 28"/>
                <a:gd name="T16" fmla="*/ 48 w 96"/>
                <a:gd name="T17" fmla="*/ 28 h 28"/>
                <a:gd name="T18" fmla="*/ 57 w 96"/>
                <a:gd name="T19" fmla="*/ 28 h 28"/>
                <a:gd name="T20" fmla="*/ 66 w 96"/>
                <a:gd name="T21" fmla="*/ 26 h 28"/>
                <a:gd name="T22" fmla="*/ 74 w 96"/>
                <a:gd name="T23" fmla="*/ 23 h 28"/>
                <a:gd name="T24" fmla="*/ 80 w 96"/>
                <a:gd name="T25" fmla="*/ 19 h 28"/>
                <a:gd name="T26" fmla="*/ 87 w 96"/>
                <a:gd name="T27" fmla="*/ 15 h 28"/>
                <a:gd name="T28" fmla="*/ 91 w 96"/>
                <a:gd name="T29" fmla="*/ 10 h 28"/>
                <a:gd name="T30" fmla="*/ 95 w 96"/>
                <a:gd name="T31" fmla="*/ 5 h 28"/>
                <a:gd name="T32" fmla="*/ 96 w 96"/>
                <a:gd name="T33" fmla="*/ 0 h 28"/>
                <a:gd name="T34" fmla="*/ 92 w 96"/>
                <a:gd name="T35" fmla="*/ 2 h 28"/>
                <a:gd name="T36" fmla="*/ 87 w 96"/>
                <a:gd name="T37" fmla="*/ 6 h 28"/>
                <a:gd name="T38" fmla="*/ 82 w 96"/>
                <a:gd name="T39" fmla="*/ 9 h 28"/>
                <a:gd name="T40" fmla="*/ 76 w 96"/>
                <a:gd name="T41" fmla="*/ 10 h 28"/>
                <a:gd name="T42" fmla="*/ 70 w 96"/>
                <a:gd name="T43" fmla="*/ 11 h 28"/>
                <a:gd name="T44" fmla="*/ 63 w 96"/>
                <a:gd name="T45" fmla="*/ 13 h 28"/>
                <a:gd name="T46" fmla="*/ 57 w 96"/>
                <a:gd name="T47" fmla="*/ 14 h 28"/>
                <a:gd name="T48" fmla="*/ 49 w 96"/>
                <a:gd name="T49" fmla="*/ 14 h 28"/>
                <a:gd name="T50" fmla="*/ 41 w 96"/>
                <a:gd name="T51" fmla="*/ 14 h 28"/>
                <a:gd name="T52" fmla="*/ 35 w 96"/>
                <a:gd name="T53" fmla="*/ 13 h 28"/>
                <a:gd name="T54" fmla="*/ 27 w 96"/>
                <a:gd name="T55" fmla="*/ 11 h 28"/>
                <a:gd name="T56" fmla="*/ 20 w 96"/>
                <a:gd name="T57" fmla="*/ 10 h 28"/>
                <a:gd name="T58" fmla="*/ 15 w 96"/>
                <a:gd name="T59" fmla="*/ 9 h 28"/>
                <a:gd name="T60" fmla="*/ 9 w 96"/>
                <a:gd name="T61" fmla="*/ 6 h 28"/>
                <a:gd name="T62" fmla="*/ 5 w 96"/>
                <a:gd name="T63" fmla="*/ 2 h 28"/>
                <a:gd name="T64" fmla="*/ 0 w 96"/>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28"/>
                <a:gd name="T101" fmla="*/ 96 w 96"/>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28">
                  <a:moveTo>
                    <a:pt x="0" y="0"/>
                  </a:moveTo>
                  <a:lnTo>
                    <a:pt x="2" y="5"/>
                  </a:lnTo>
                  <a:lnTo>
                    <a:pt x="5" y="10"/>
                  </a:lnTo>
                  <a:lnTo>
                    <a:pt x="10" y="15"/>
                  </a:lnTo>
                  <a:lnTo>
                    <a:pt x="16" y="19"/>
                  </a:lnTo>
                  <a:lnTo>
                    <a:pt x="23" y="23"/>
                  </a:lnTo>
                  <a:lnTo>
                    <a:pt x="31" y="26"/>
                  </a:lnTo>
                  <a:lnTo>
                    <a:pt x="39" y="28"/>
                  </a:lnTo>
                  <a:lnTo>
                    <a:pt x="48" y="28"/>
                  </a:lnTo>
                  <a:lnTo>
                    <a:pt x="57" y="28"/>
                  </a:lnTo>
                  <a:lnTo>
                    <a:pt x="66" y="26"/>
                  </a:lnTo>
                  <a:lnTo>
                    <a:pt x="74" y="23"/>
                  </a:lnTo>
                  <a:lnTo>
                    <a:pt x="80" y="19"/>
                  </a:lnTo>
                  <a:lnTo>
                    <a:pt x="87" y="15"/>
                  </a:lnTo>
                  <a:lnTo>
                    <a:pt x="91" y="10"/>
                  </a:lnTo>
                  <a:lnTo>
                    <a:pt x="95" y="5"/>
                  </a:lnTo>
                  <a:lnTo>
                    <a:pt x="96" y="0"/>
                  </a:lnTo>
                  <a:lnTo>
                    <a:pt x="92" y="2"/>
                  </a:lnTo>
                  <a:lnTo>
                    <a:pt x="87" y="6"/>
                  </a:lnTo>
                  <a:lnTo>
                    <a:pt x="82" y="9"/>
                  </a:lnTo>
                  <a:lnTo>
                    <a:pt x="76" y="10"/>
                  </a:lnTo>
                  <a:lnTo>
                    <a:pt x="70" y="11"/>
                  </a:lnTo>
                  <a:lnTo>
                    <a:pt x="63" y="13"/>
                  </a:lnTo>
                  <a:lnTo>
                    <a:pt x="57" y="14"/>
                  </a:lnTo>
                  <a:lnTo>
                    <a:pt x="49" y="14"/>
                  </a:lnTo>
                  <a:lnTo>
                    <a:pt x="41" y="14"/>
                  </a:lnTo>
                  <a:lnTo>
                    <a:pt x="35" y="13"/>
                  </a:lnTo>
                  <a:lnTo>
                    <a:pt x="27" y="11"/>
                  </a:lnTo>
                  <a:lnTo>
                    <a:pt x="20" y="10"/>
                  </a:lnTo>
                  <a:lnTo>
                    <a:pt x="15" y="9"/>
                  </a:lnTo>
                  <a:lnTo>
                    <a:pt x="9" y="6"/>
                  </a:lnTo>
                  <a:lnTo>
                    <a:pt x="5" y="2"/>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3" name="Freeform 66">
              <a:extLst>
                <a:ext uri="{FF2B5EF4-FFF2-40B4-BE49-F238E27FC236}">
                  <a16:creationId xmlns:a16="http://schemas.microsoft.com/office/drawing/2014/main" id="{AE6688B1-2010-B053-C1B5-AF7412FD83A9}"/>
                </a:ext>
              </a:extLst>
            </p:cNvPr>
            <p:cNvSpPr>
              <a:spLocks/>
            </p:cNvSpPr>
            <p:nvPr/>
          </p:nvSpPr>
          <p:spPr bwMode="auto">
            <a:xfrm>
              <a:off x="3107" y="2247"/>
              <a:ext cx="126" cy="148"/>
            </a:xfrm>
            <a:custGeom>
              <a:avLst/>
              <a:gdLst>
                <a:gd name="T0" fmla="*/ 34 w 126"/>
                <a:gd name="T1" fmla="*/ 2 h 148"/>
                <a:gd name="T2" fmla="*/ 30 w 126"/>
                <a:gd name="T3" fmla="*/ 7 h 148"/>
                <a:gd name="T4" fmla="*/ 29 w 126"/>
                <a:gd name="T5" fmla="*/ 13 h 148"/>
                <a:gd name="T6" fmla="*/ 29 w 126"/>
                <a:gd name="T7" fmla="*/ 19 h 148"/>
                <a:gd name="T8" fmla="*/ 30 w 126"/>
                <a:gd name="T9" fmla="*/ 26 h 148"/>
                <a:gd name="T10" fmla="*/ 23 w 126"/>
                <a:gd name="T11" fmla="*/ 22 h 148"/>
                <a:gd name="T12" fmla="*/ 17 w 126"/>
                <a:gd name="T13" fmla="*/ 21 h 148"/>
                <a:gd name="T14" fmla="*/ 12 w 126"/>
                <a:gd name="T15" fmla="*/ 21 h 148"/>
                <a:gd name="T16" fmla="*/ 5 w 126"/>
                <a:gd name="T17" fmla="*/ 23 h 148"/>
                <a:gd name="T18" fmla="*/ 0 w 126"/>
                <a:gd name="T19" fmla="*/ 31 h 148"/>
                <a:gd name="T20" fmla="*/ 0 w 126"/>
                <a:gd name="T21" fmla="*/ 41 h 148"/>
                <a:gd name="T22" fmla="*/ 3 w 126"/>
                <a:gd name="T23" fmla="*/ 53 h 148"/>
                <a:gd name="T24" fmla="*/ 9 w 126"/>
                <a:gd name="T25" fmla="*/ 66 h 148"/>
                <a:gd name="T26" fmla="*/ 14 w 126"/>
                <a:gd name="T27" fmla="*/ 71 h 148"/>
                <a:gd name="T28" fmla="*/ 20 w 126"/>
                <a:gd name="T29" fmla="*/ 77 h 148"/>
                <a:gd name="T30" fmla="*/ 25 w 126"/>
                <a:gd name="T31" fmla="*/ 79 h 148"/>
                <a:gd name="T32" fmla="*/ 30 w 126"/>
                <a:gd name="T33" fmla="*/ 82 h 148"/>
                <a:gd name="T34" fmla="*/ 35 w 126"/>
                <a:gd name="T35" fmla="*/ 83 h 148"/>
                <a:gd name="T36" fmla="*/ 40 w 126"/>
                <a:gd name="T37" fmla="*/ 83 h 148"/>
                <a:gd name="T38" fmla="*/ 46 w 126"/>
                <a:gd name="T39" fmla="*/ 83 h 148"/>
                <a:gd name="T40" fmla="*/ 50 w 126"/>
                <a:gd name="T41" fmla="*/ 80 h 148"/>
                <a:gd name="T42" fmla="*/ 50 w 126"/>
                <a:gd name="T43" fmla="*/ 79 h 148"/>
                <a:gd name="T44" fmla="*/ 51 w 126"/>
                <a:gd name="T45" fmla="*/ 79 h 148"/>
                <a:gd name="T46" fmla="*/ 51 w 126"/>
                <a:gd name="T47" fmla="*/ 79 h 148"/>
                <a:gd name="T48" fmla="*/ 51 w 126"/>
                <a:gd name="T49" fmla="*/ 79 h 148"/>
                <a:gd name="T50" fmla="*/ 60 w 126"/>
                <a:gd name="T51" fmla="*/ 88 h 148"/>
                <a:gd name="T52" fmla="*/ 70 w 126"/>
                <a:gd name="T53" fmla="*/ 97 h 148"/>
                <a:gd name="T54" fmla="*/ 79 w 126"/>
                <a:gd name="T55" fmla="*/ 107 h 148"/>
                <a:gd name="T56" fmla="*/ 89 w 126"/>
                <a:gd name="T57" fmla="*/ 116 h 148"/>
                <a:gd name="T58" fmla="*/ 99 w 126"/>
                <a:gd name="T59" fmla="*/ 124 h 148"/>
                <a:gd name="T60" fmla="*/ 108 w 126"/>
                <a:gd name="T61" fmla="*/ 133 h 148"/>
                <a:gd name="T62" fmla="*/ 117 w 126"/>
                <a:gd name="T63" fmla="*/ 140 h 148"/>
                <a:gd name="T64" fmla="*/ 126 w 126"/>
                <a:gd name="T65" fmla="*/ 148 h 148"/>
                <a:gd name="T66" fmla="*/ 126 w 126"/>
                <a:gd name="T67" fmla="*/ 140 h 148"/>
                <a:gd name="T68" fmla="*/ 126 w 126"/>
                <a:gd name="T69" fmla="*/ 133 h 148"/>
                <a:gd name="T70" fmla="*/ 126 w 126"/>
                <a:gd name="T71" fmla="*/ 125 h 148"/>
                <a:gd name="T72" fmla="*/ 125 w 126"/>
                <a:gd name="T73" fmla="*/ 116 h 148"/>
                <a:gd name="T74" fmla="*/ 119 w 126"/>
                <a:gd name="T75" fmla="*/ 109 h 148"/>
                <a:gd name="T76" fmla="*/ 113 w 126"/>
                <a:gd name="T77" fmla="*/ 101 h 148"/>
                <a:gd name="T78" fmla="*/ 107 w 126"/>
                <a:gd name="T79" fmla="*/ 95 h 148"/>
                <a:gd name="T80" fmla="*/ 102 w 126"/>
                <a:gd name="T81" fmla="*/ 87 h 148"/>
                <a:gd name="T82" fmla="*/ 95 w 126"/>
                <a:gd name="T83" fmla="*/ 80 h 148"/>
                <a:gd name="T84" fmla="*/ 90 w 126"/>
                <a:gd name="T85" fmla="*/ 73 h 148"/>
                <a:gd name="T86" fmla="*/ 83 w 126"/>
                <a:gd name="T87" fmla="*/ 66 h 148"/>
                <a:gd name="T88" fmla="*/ 77 w 126"/>
                <a:gd name="T89" fmla="*/ 58 h 148"/>
                <a:gd name="T90" fmla="*/ 78 w 126"/>
                <a:gd name="T91" fmla="*/ 57 h 148"/>
                <a:gd name="T92" fmla="*/ 78 w 126"/>
                <a:gd name="T93" fmla="*/ 57 h 148"/>
                <a:gd name="T94" fmla="*/ 78 w 126"/>
                <a:gd name="T95" fmla="*/ 57 h 148"/>
                <a:gd name="T96" fmla="*/ 78 w 126"/>
                <a:gd name="T97" fmla="*/ 57 h 148"/>
                <a:gd name="T98" fmla="*/ 83 w 126"/>
                <a:gd name="T99" fmla="*/ 49 h 148"/>
                <a:gd name="T100" fmla="*/ 85 w 126"/>
                <a:gd name="T101" fmla="*/ 40 h 148"/>
                <a:gd name="T102" fmla="*/ 81 w 126"/>
                <a:gd name="T103" fmla="*/ 28 h 148"/>
                <a:gd name="T104" fmla="*/ 74 w 126"/>
                <a:gd name="T105" fmla="*/ 18 h 148"/>
                <a:gd name="T106" fmla="*/ 69 w 126"/>
                <a:gd name="T107" fmla="*/ 13 h 148"/>
                <a:gd name="T108" fmla="*/ 64 w 126"/>
                <a:gd name="T109" fmla="*/ 7 h 148"/>
                <a:gd name="T110" fmla="*/ 59 w 126"/>
                <a:gd name="T111" fmla="*/ 5 h 148"/>
                <a:gd name="T112" fmla="*/ 53 w 126"/>
                <a:gd name="T113" fmla="*/ 2 h 148"/>
                <a:gd name="T114" fmla="*/ 48 w 126"/>
                <a:gd name="T115" fmla="*/ 0 h 148"/>
                <a:gd name="T116" fmla="*/ 43 w 126"/>
                <a:gd name="T117" fmla="*/ 0 h 148"/>
                <a:gd name="T118" fmla="*/ 38 w 126"/>
                <a:gd name="T119" fmla="*/ 1 h 148"/>
                <a:gd name="T120" fmla="*/ 34 w 126"/>
                <a:gd name="T121" fmla="*/ 2 h 1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
                <a:gd name="T184" fmla="*/ 0 h 148"/>
                <a:gd name="T185" fmla="*/ 126 w 126"/>
                <a:gd name="T186" fmla="*/ 148 h 1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 h="148">
                  <a:moveTo>
                    <a:pt x="34" y="2"/>
                  </a:moveTo>
                  <a:lnTo>
                    <a:pt x="30" y="7"/>
                  </a:lnTo>
                  <a:lnTo>
                    <a:pt x="29" y="13"/>
                  </a:lnTo>
                  <a:lnTo>
                    <a:pt x="29" y="19"/>
                  </a:lnTo>
                  <a:lnTo>
                    <a:pt x="30" y="26"/>
                  </a:lnTo>
                  <a:lnTo>
                    <a:pt x="23" y="22"/>
                  </a:lnTo>
                  <a:lnTo>
                    <a:pt x="17" y="21"/>
                  </a:lnTo>
                  <a:lnTo>
                    <a:pt x="12" y="21"/>
                  </a:lnTo>
                  <a:lnTo>
                    <a:pt x="5" y="23"/>
                  </a:lnTo>
                  <a:lnTo>
                    <a:pt x="0" y="31"/>
                  </a:lnTo>
                  <a:lnTo>
                    <a:pt x="0" y="41"/>
                  </a:lnTo>
                  <a:lnTo>
                    <a:pt x="3" y="53"/>
                  </a:lnTo>
                  <a:lnTo>
                    <a:pt x="9" y="66"/>
                  </a:lnTo>
                  <a:lnTo>
                    <a:pt x="14" y="71"/>
                  </a:lnTo>
                  <a:lnTo>
                    <a:pt x="20" y="77"/>
                  </a:lnTo>
                  <a:lnTo>
                    <a:pt x="25" y="79"/>
                  </a:lnTo>
                  <a:lnTo>
                    <a:pt x="30" y="82"/>
                  </a:lnTo>
                  <a:lnTo>
                    <a:pt x="35" y="83"/>
                  </a:lnTo>
                  <a:lnTo>
                    <a:pt x="40" y="83"/>
                  </a:lnTo>
                  <a:lnTo>
                    <a:pt x="46" y="83"/>
                  </a:lnTo>
                  <a:lnTo>
                    <a:pt x="50" y="80"/>
                  </a:lnTo>
                  <a:lnTo>
                    <a:pt x="50" y="79"/>
                  </a:lnTo>
                  <a:lnTo>
                    <a:pt x="51" y="79"/>
                  </a:lnTo>
                  <a:lnTo>
                    <a:pt x="60" y="88"/>
                  </a:lnTo>
                  <a:lnTo>
                    <a:pt x="70" y="97"/>
                  </a:lnTo>
                  <a:lnTo>
                    <a:pt x="79" y="107"/>
                  </a:lnTo>
                  <a:lnTo>
                    <a:pt x="89" y="116"/>
                  </a:lnTo>
                  <a:lnTo>
                    <a:pt x="99" y="124"/>
                  </a:lnTo>
                  <a:lnTo>
                    <a:pt x="108" y="133"/>
                  </a:lnTo>
                  <a:lnTo>
                    <a:pt x="117" y="140"/>
                  </a:lnTo>
                  <a:lnTo>
                    <a:pt x="126" y="148"/>
                  </a:lnTo>
                  <a:lnTo>
                    <a:pt x="126" y="140"/>
                  </a:lnTo>
                  <a:lnTo>
                    <a:pt x="126" y="133"/>
                  </a:lnTo>
                  <a:lnTo>
                    <a:pt x="126" y="125"/>
                  </a:lnTo>
                  <a:lnTo>
                    <a:pt x="125" y="116"/>
                  </a:lnTo>
                  <a:lnTo>
                    <a:pt x="119" y="109"/>
                  </a:lnTo>
                  <a:lnTo>
                    <a:pt x="113" y="101"/>
                  </a:lnTo>
                  <a:lnTo>
                    <a:pt x="107" y="95"/>
                  </a:lnTo>
                  <a:lnTo>
                    <a:pt x="102" y="87"/>
                  </a:lnTo>
                  <a:lnTo>
                    <a:pt x="95" y="80"/>
                  </a:lnTo>
                  <a:lnTo>
                    <a:pt x="90" y="73"/>
                  </a:lnTo>
                  <a:lnTo>
                    <a:pt x="83" y="66"/>
                  </a:lnTo>
                  <a:lnTo>
                    <a:pt x="77" y="58"/>
                  </a:lnTo>
                  <a:lnTo>
                    <a:pt x="78" y="57"/>
                  </a:lnTo>
                  <a:lnTo>
                    <a:pt x="83" y="49"/>
                  </a:lnTo>
                  <a:lnTo>
                    <a:pt x="85" y="40"/>
                  </a:lnTo>
                  <a:lnTo>
                    <a:pt x="81" y="28"/>
                  </a:lnTo>
                  <a:lnTo>
                    <a:pt x="74" y="18"/>
                  </a:lnTo>
                  <a:lnTo>
                    <a:pt x="69" y="13"/>
                  </a:lnTo>
                  <a:lnTo>
                    <a:pt x="64" y="7"/>
                  </a:lnTo>
                  <a:lnTo>
                    <a:pt x="59" y="5"/>
                  </a:lnTo>
                  <a:lnTo>
                    <a:pt x="53" y="2"/>
                  </a:lnTo>
                  <a:lnTo>
                    <a:pt x="48" y="0"/>
                  </a:lnTo>
                  <a:lnTo>
                    <a:pt x="43" y="0"/>
                  </a:lnTo>
                  <a:lnTo>
                    <a:pt x="38" y="1"/>
                  </a:lnTo>
                  <a:lnTo>
                    <a:pt x="3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4" name="Freeform 67">
              <a:extLst>
                <a:ext uri="{FF2B5EF4-FFF2-40B4-BE49-F238E27FC236}">
                  <a16:creationId xmlns:a16="http://schemas.microsoft.com/office/drawing/2014/main" id="{1AB5566B-39E3-E53D-F0DE-08E378BE3BFF}"/>
                </a:ext>
              </a:extLst>
            </p:cNvPr>
            <p:cNvSpPr>
              <a:spLocks/>
            </p:cNvSpPr>
            <p:nvPr/>
          </p:nvSpPr>
          <p:spPr bwMode="auto">
            <a:xfrm>
              <a:off x="3160" y="2561"/>
              <a:ext cx="141" cy="118"/>
            </a:xfrm>
            <a:custGeom>
              <a:avLst/>
              <a:gdLst>
                <a:gd name="T0" fmla="*/ 75 w 141"/>
                <a:gd name="T1" fmla="*/ 117 h 118"/>
                <a:gd name="T2" fmla="*/ 81 w 141"/>
                <a:gd name="T3" fmla="*/ 111 h 118"/>
                <a:gd name="T4" fmla="*/ 85 w 141"/>
                <a:gd name="T5" fmla="*/ 99 h 118"/>
                <a:gd name="T6" fmla="*/ 84 w 141"/>
                <a:gd name="T7" fmla="*/ 87 h 118"/>
                <a:gd name="T8" fmla="*/ 79 w 141"/>
                <a:gd name="T9" fmla="*/ 74 h 118"/>
                <a:gd name="T10" fmla="*/ 79 w 141"/>
                <a:gd name="T11" fmla="*/ 73 h 118"/>
                <a:gd name="T12" fmla="*/ 79 w 141"/>
                <a:gd name="T13" fmla="*/ 73 h 118"/>
                <a:gd name="T14" fmla="*/ 79 w 141"/>
                <a:gd name="T15" fmla="*/ 73 h 118"/>
                <a:gd name="T16" fmla="*/ 77 w 141"/>
                <a:gd name="T17" fmla="*/ 72 h 118"/>
                <a:gd name="T18" fmla="*/ 85 w 141"/>
                <a:gd name="T19" fmla="*/ 68 h 118"/>
                <a:gd name="T20" fmla="*/ 94 w 141"/>
                <a:gd name="T21" fmla="*/ 64 h 118"/>
                <a:gd name="T22" fmla="*/ 102 w 141"/>
                <a:gd name="T23" fmla="*/ 59 h 118"/>
                <a:gd name="T24" fmla="*/ 110 w 141"/>
                <a:gd name="T25" fmla="*/ 55 h 118"/>
                <a:gd name="T26" fmla="*/ 118 w 141"/>
                <a:gd name="T27" fmla="*/ 49 h 118"/>
                <a:gd name="T28" fmla="*/ 125 w 141"/>
                <a:gd name="T29" fmla="*/ 44 h 118"/>
                <a:gd name="T30" fmla="*/ 133 w 141"/>
                <a:gd name="T31" fmla="*/ 39 h 118"/>
                <a:gd name="T32" fmla="*/ 141 w 141"/>
                <a:gd name="T33" fmla="*/ 34 h 118"/>
                <a:gd name="T34" fmla="*/ 139 w 141"/>
                <a:gd name="T35" fmla="*/ 26 h 118"/>
                <a:gd name="T36" fmla="*/ 135 w 141"/>
                <a:gd name="T37" fmla="*/ 18 h 118"/>
                <a:gd name="T38" fmla="*/ 131 w 141"/>
                <a:gd name="T39" fmla="*/ 10 h 118"/>
                <a:gd name="T40" fmla="*/ 127 w 141"/>
                <a:gd name="T41" fmla="*/ 4 h 118"/>
                <a:gd name="T42" fmla="*/ 118 w 141"/>
                <a:gd name="T43" fmla="*/ 8 h 118"/>
                <a:gd name="T44" fmla="*/ 109 w 141"/>
                <a:gd name="T45" fmla="*/ 10 h 118"/>
                <a:gd name="T46" fmla="*/ 99 w 141"/>
                <a:gd name="T47" fmla="*/ 13 h 118"/>
                <a:gd name="T48" fmla="*/ 89 w 141"/>
                <a:gd name="T49" fmla="*/ 15 h 118"/>
                <a:gd name="T50" fmla="*/ 80 w 141"/>
                <a:gd name="T51" fmla="*/ 18 h 118"/>
                <a:gd name="T52" fmla="*/ 71 w 141"/>
                <a:gd name="T53" fmla="*/ 21 h 118"/>
                <a:gd name="T54" fmla="*/ 60 w 141"/>
                <a:gd name="T55" fmla="*/ 22 h 118"/>
                <a:gd name="T56" fmla="*/ 51 w 141"/>
                <a:gd name="T57" fmla="*/ 25 h 118"/>
                <a:gd name="T58" fmla="*/ 51 w 141"/>
                <a:gd name="T59" fmla="*/ 25 h 118"/>
                <a:gd name="T60" fmla="*/ 51 w 141"/>
                <a:gd name="T61" fmla="*/ 23 h 118"/>
                <a:gd name="T62" fmla="*/ 50 w 141"/>
                <a:gd name="T63" fmla="*/ 23 h 118"/>
                <a:gd name="T64" fmla="*/ 50 w 141"/>
                <a:gd name="T65" fmla="*/ 22 h 118"/>
                <a:gd name="T66" fmla="*/ 46 w 141"/>
                <a:gd name="T67" fmla="*/ 15 h 118"/>
                <a:gd name="T68" fmla="*/ 41 w 141"/>
                <a:gd name="T69" fmla="*/ 10 h 118"/>
                <a:gd name="T70" fmla="*/ 36 w 141"/>
                <a:gd name="T71" fmla="*/ 6 h 118"/>
                <a:gd name="T72" fmla="*/ 30 w 141"/>
                <a:gd name="T73" fmla="*/ 4 h 118"/>
                <a:gd name="T74" fmla="*/ 25 w 141"/>
                <a:gd name="T75" fmla="*/ 1 h 118"/>
                <a:gd name="T76" fmla="*/ 20 w 141"/>
                <a:gd name="T77" fmla="*/ 0 h 118"/>
                <a:gd name="T78" fmla="*/ 15 w 141"/>
                <a:gd name="T79" fmla="*/ 0 h 118"/>
                <a:gd name="T80" fmla="*/ 10 w 141"/>
                <a:gd name="T81" fmla="*/ 1 h 118"/>
                <a:gd name="T82" fmla="*/ 3 w 141"/>
                <a:gd name="T83" fmla="*/ 6 h 118"/>
                <a:gd name="T84" fmla="*/ 0 w 141"/>
                <a:gd name="T85" fmla="*/ 15 h 118"/>
                <a:gd name="T86" fmla="*/ 0 w 141"/>
                <a:gd name="T87" fmla="*/ 27 h 118"/>
                <a:gd name="T88" fmla="*/ 6 w 141"/>
                <a:gd name="T89" fmla="*/ 40 h 118"/>
                <a:gd name="T90" fmla="*/ 11 w 141"/>
                <a:gd name="T91" fmla="*/ 48 h 118"/>
                <a:gd name="T92" fmla="*/ 17 w 141"/>
                <a:gd name="T93" fmla="*/ 55 h 118"/>
                <a:gd name="T94" fmla="*/ 24 w 141"/>
                <a:gd name="T95" fmla="*/ 60 h 118"/>
                <a:gd name="T96" fmla="*/ 30 w 141"/>
                <a:gd name="T97" fmla="*/ 64 h 118"/>
                <a:gd name="T98" fmla="*/ 29 w 141"/>
                <a:gd name="T99" fmla="*/ 70 h 118"/>
                <a:gd name="T100" fmla="*/ 29 w 141"/>
                <a:gd name="T101" fmla="*/ 78 h 118"/>
                <a:gd name="T102" fmla="*/ 32 w 141"/>
                <a:gd name="T103" fmla="*/ 86 h 118"/>
                <a:gd name="T104" fmla="*/ 34 w 141"/>
                <a:gd name="T105" fmla="*/ 95 h 118"/>
                <a:gd name="T106" fmla="*/ 38 w 141"/>
                <a:gd name="T107" fmla="*/ 102 h 118"/>
                <a:gd name="T108" fmla="*/ 43 w 141"/>
                <a:gd name="T109" fmla="*/ 107 h 118"/>
                <a:gd name="T110" fmla="*/ 49 w 141"/>
                <a:gd name="T111" fmla="*/ 112 h 118"/>
                <a:gd name="T112" fmla="*/ 54 w 141"/>
                <a:gd name="T113" fmla="*/ 116 h 118"/>
                <a:gd name="T114" fmla="*/ 59 w 141"/>
                <a:gd name="T115" fmla="*/ 118 h 118"/>
                <a:gd name="T116" fmla="*/ 64 w 141"/>
                <a:gd name="T117" fmla="*/ 118 h 118"/>
                <a:gd name="T118" fmla="*/ 69 w 141"/>
                <a:gd name="T119" fmla="*/ 118 h 118"/>
                <a:gd name="T120" fmla="*/ 75 w 141"/>
                <a:gd name="T121" fmla="*/ 117 h 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
                <a:gd name="T184" fmla="*/ 0 h 118"/>
                <a:gd name="T185" fmla="*/ 141 w 141"/>
                <a:gd name="T186" fmla="*/ 118 h 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 h="118">
                  <a:moveTo>
                    <a:pt x="75" y="117"/>
                  </a:moveTo>
                  <a:lnTo>
                    <a:pt x="81" y="111"/>
                  </a:lnTo>
                  <a:lnTo>
                    <a:pt x="85" y="99"/>
                  </a:lnTo>
                  <a:lnTo>
                    <a:pt x="84" y="87"/>
                  </a:lnTo>
                  <a:lnTo>
                    <a:pt x="79" y="74"/>
                  </a:lnTo>
                  <a:lnTo>
                    <a:pt x="79" y="73"/>
                  </a:lnTo>
                  <a:lnTo>
                    <a:pt x="77" y="72"/>
                  </a:lnTo>
                  <a:lnTo>
                    <a:pt x="85" y="68"/>
                  </a:lnTo>
                  <a:lnTo>
                    <a:pt x="94" y="64"/>
                  </a:lnTo>
                  <a:lnTo>
                    <a:pt x="102" y="59"/>
                  </a:lnTo>
                  <a:lnTo>
                    <a:pt x="110" y="55"/>
                  </a:lnTo>
                  <a:lnTo>
                    <a:pt x="118" y="49"/>
                  </a:lnTo>
                  <a:lnTo>
                    <a:pt x="125" y="44"/>
                  </a:lnTo>
                  <a:lnTo>
                    <a:pt x="133" y="39"/>
                  </a:lnTo>
                  <a:lnTo>
                    <a:pt x="141" y="34"/>
                  </a:lnTo>
                  <a:lnTo>
                    <a:pt x="139" y="26"/>
                  </a:lnTo>
                  <a:lnTo>
                    <a:pt x="135" y="18"/>
                  </a:lnTo>
                  <a:lnTo>
                    <a:pt x="131" y="10"/>
                  </a:lnTo>
                  <a:lnTo>
                    <a:pt x="127" y="4"/>
                  </a:lnTo>
                  <a:lnTo>
                    <a:pt x="118" y="8"/>
                  </a:lnTo>
                  <a:lnTo>
                    <a:pt x="109" y="10"/>
                  </a:lnTo>
                  <a:lnTo>
                    <a:pt x="99" y="13"/>
                  </a:lnTo>
                  <a:lnTo>
                    <a:pt x="89" y="15"/>
                  </a:lnTo>
                  <a:lnTo>
                    <a:pt x="80" y="18"/>
                  </a:lnTo>
                  <a:lnTo>
                    <a:pt x="71" y="21"/>
                  </a:lnTo>
                  <a:lnTo>
                    <a:pt x="60" y="22"/>
                  </a:lnTo>
                  <a:lnTo>
                    <a:pt x="51" y="25"/>
                  </a:lnTo>
                  <a:lnTo>
                    <a:pt x="51" y="23"/>
                  </a:lnTo>
                  <a:lnTo>
                    <a:pt x="50" y="23"/>
                  </a:lnTo>
                  <a:lnTo>
                    <a:pt x="50" y="22"/>
                  </a:lnTo>
                  <a:lnTo>
                    <a:pt x="46" y="15"/>
                  </a:lnTo>
                  <a:lnTo>
                    <a:pt x="41" y="10"/>
                  </a:lnTo>
                  <a:lnTo>
                    <a:pt x="36" y="6"/>
                  </a:lnTo>
                  <a:lnTo>
                    <a:pt x="30" y="4"/>
                  </a:lnTo>
                  <a:lnTo>
                    <a:pt x="25" y="1"/>
                  </a:lnTo>
                  <a:lnTo>
                    <a:pt x="20" y="0"/>
                  </a:lnTo>
                  <a:lnTo>
                    <a:pt x="15" y="0"/>
                  </a:lnTo>
                  <a:lnTo>
                    <a:pt x="10" y="1"/>
                  </a:lnTo>
                  <a:lnTo>
                    <a:pt x="3" y="6"/>
                  </a:lnTo>
                  <a:lnTo>
                    <a:pt x="0" y="15"/>
                  </a:lnTo>
                  <a:lnTo>
                    <a:pt x="0" y="27"/>
                  </a:lnTo>
                  <a:lnTo>
                    <a:pt x="6" y="40"/>
                  </a:lnTo>
                  <a:lnTo>
                    <a:pt x="11" y="48"/>
                  </a:lnTo>
                  <a:lnTo>
                    <a:pt x="17" y="55"/>
                  </a:lnTo>
                  <a:lnTo>
                    <a:pt x="24" y="60"/>
                  </a:lnTo>
                  <a:lnTo>
                    <a:pt x="30" y="64"/>
                  </a:lnTo>
                  <a:lnTo>
                    <a:pt x="29" y="70"/>
                  </a:lnTo>
                  <a:lnTo>
                    <a:pt x="29" y="78"/>
                  </a:lnTo>
                  <a:lnTo>
                    <a:pt x="32" y="86"/>
                  </a:lnTo>
                  <a:lnTo>
                    <a:pt x="34" y="95"/>
                  </a:lnTo>
                  <a:lnTo>
                    <a:pt x="38" y="102"/>
                  </a:lnTo>
                  <a:lnTo>
                    <a:pt x="43" y="107"/>
                  </a:lnTo>
                  <a:lnTo>
                    <a:pt x="49" y="112"/>
                  </a:lnTo>
                  <a:lnTo>
                    <a:pt x="54" y="116"/>
                  </a:lnTo>
                  <a:lnTo>
                    <a:pt x="59" y="118"/>
                  </a:lnTo>
                  <a:lnTo>
                    <a:pt x="64" y="118"/>
                  </a:lnTo>
                  <a:lnTo>
                    <a:pt x="69" y="118"/>
                  </a:lnTo>
                  <a:lnTo>
                    <a:pt x="75"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5" name="Freeform 68">
              <a:extLst>
                <a:ext uri="{FF2B5EF4-FFF2-40B4-BE49-F238E27FC236}">
                  <a16:creationId xmlns:a16="http://schemas.microsoft.com/office/drawing/2014/main" id="{1E9963BE-100C-EF0F-4C66-7CD4E29522D5}"/>
                </a:ext>
              </a:extLst>
            </p:cNvPr>
            <p:cNvSpPr>
              <a:spLocks/>
            </p:cNvSpPr>
            <p:nvPr/>
          </p:nvSpPr>
          <p:spPr bwMode="auto">
            <a:xfrm>
              <a:off x="3598" y="2256"/>
              <a:ext cx="127" cy="147"/>
            </a:xfrm>
            <a:custGeom>
              <a:avLst/>
              <a:gdLst>
                <a:gd name="T0" fmla="*/ 52 w 127"/>
                <a:gd name="T1" fmla="*/ 17 h 147"/>
                <a:gd name="T2" fmla="*/ 46 w 127"/>
                <a:gd name="T3" fmla="*/ 28 h 147"/>
                <a:gd name="T4" fmla="*/ 42 w 127"/>
                <a:gd name="T5" fmla="*/ 39 h 147"/>
                <a:gd name="T6" fmla="*/ 42 w 127"/>
                <a:gd name="T7" fmla="*/ 49 h 147"/>
                <a:gd name="T8" fmla="*/ 47 w 127"/>
                <a:gd name="T9" fmla="*/ 57 h 147"/>
                <a:gd name="T10" fmla="*/ 48 w 127"/>
                <a:gd name="T11" fmla="*/ 57 h 147"/>
                <a:gd name="T12" fmla="*/ 48 w 127"/>
                <a:gd name="T13" fmla="*/ 57 h 147"/>
                <a:gd name="T14" fmla="*/ 48 w 127"/>
                <a:gd name="T15" fmla="*/ 57 h 147"/>
                <a:gd name="T16" fmla="*/ 48 w 127"/>
                <a:gd name="T17" fmla="*/ 58 h 147"/>
                <a:gd name="T18" fmla="*/ 43 w 127"/>
                <a:gd name="T19" fmla="*/ 66 h 147"/>
                <a:gd name="T20" fmla="*/ 37 w 127"/>
                <a:gd name="T21" fmla="*/ 73 h 147"/>
                <a:gd name="T22" fmla="*/ 31 w 127"/>
                <a:gd name="T23" fmla="*/ 81 h 147"/>
                <a:gd name="T24" fmla="*/ 25 w 127"/>
                <a:gd name="T25" fmla="*/ 87 h 147"/>
                <a:gd name="T26" fmla="*/ 20 w 127"/>
                <a:gd name="T27" fmla="*/ 94 h 147"/>
                <a:gd name="T28" fmla="*/ 13 w 127"/>
                <a:gd name="T29" fmla="*/ 100 h 147"/>
                <a:gd name="T30" fmla="*/ 8 w 127"/>
                <a:gd name="T31" fmla="*/ 108 h 147"/>
                <a:gd name="T32" fmla="*/ 1 w 127"/>
                <a:gd name="T33" fmla="*/ 115 h 147"/>
                <a:gd name="T34" fmla="*/ 0 w 127"/>
                <a:gd name="T35" fmla="*/ 122 h 147"/>
                <a:gd name="T36" fmla="*/ 0 w 127"/>
                <a:gd name="T37" fmla="*/ 130 h 147"/>
                <a:gd name="T38" fmla="*/ 0 w 127"/>
                <a:gd name="T39" fmla="*/ 139 h 147"/>
                <a:gd name="T40" fmla="*/ 0 w 127"/>
                <a:gd name="T41" fmla="*/ 147 h 147"/>
                <a:gd name="T42" fmla="*/ 9 w 127"/>
                <a:gd name="T43" fmla="*/ 139 h 147"/>
                <a:gd name="T44" fmla="*/ 18 w 127"/>
                <a:gd name="T45" fmla="*/ 131 h 147"/>
                <a:gd name="T46" fmla="*/ 28 w 127"/>
                <a:gd name="T47" fmla="*/ 124 h 147"/>
                <a:gd name="T48" fmla="*/ 38 w 127"/>
                <a:gd name="T49" fmla="*/ 115 h 147"/>
                <a:gd name="T50" fmla="*/ 47 w 127"/>
                <a:gd name="T51" fmla="*/ 107 h 147"/>
                <a:gd name="T52" fmla="*/ 56 w 127"/>
                <a:gd name="T53" fmla="*/ 98 h 147"/>
                <a:gd name="T54" fmla="*/ 67 w 127"/>
                <a:gd name="T55" fmla="*/ 90 h 147"/>
                <a:gd name="T56" fmla="*/ 76 w 127"/>
                <a:gd name="T57" fmla="*/ 81 h 147"/>
                <a:gd name="T58" fmla="*/ 76 w 127"/>
                <a:gd name="T59" fmla="*/ 81 h 147"/>
                <a:gd name="T60" fmla="*/ 76 w 127"/>
                <a:gd name="T61" fmla="*/ 81 h 147"/>
                <a:gd name="T62" fmla="*/ 76 w 127"/>
                <a:gd name="T63" fmla="*/ 81 h 147"/>
                <a:gd name="T64" fmla="*/ 77 w 127"/>
                <a:gd name="T65" fmla="*/ 82 h 147"/>
                <a:gd name="T66" fmla="*/ 81 w 127"/>
                <a:gd name="T67" fmla="*/ 85 h 147"/>
                <a:gd name="T68" fmla="*/ 86 w 127"/>
                <a:gd name="T69" fmla="*/ 86 h 147"/>
                <a:gd name="T70" fmla="*/ 91 w 127"/>
                <a:gd name="T71" fmla="*/ 86 h 147"/>
                <a:gd name="T72" fmla="*/ 97 w 127"/>
                <a:gd name="T73" fmla="*/ 85 h 147"/>
                <a:gd name="T74" fmla="*/ 102 w 127"/>
                <a:gd name="T75" fmla="*/ 82 h 147"/>
                <a:gd name="T76" fmla="*/ 107 w 127"/>
                <a:gd name="T77" fmla="*/ 78 h 147"/>
                <a:gd name="T78" fmla="*/ 111 w 127"/>
                <a:gd name="T79" fmla="*/ 74 h 147"/>
                <a:gd name="T80" fmla="*/ 116 w 127"/>
                <a:gd name="T81" fmla="*/ 69 h 147"/>
                <a:gd name="T82" fmla="*/ 124 w 127"/>
                <a:gd name="T83" fmla="*/ 56 h 147"/>
                <a:gd name="T84" fmla="*/ 127 w 127"/>
                <a:gd name="T85" fmla="*/ 44 h 147"/>
                <a:gd name="T86" fmla="*/ 127 w 127"/>
                <a:gd name="T87" fmla="*/ 34 h 147"/>
                <a:gd name="T88" fmla="*/ 121 w 127"/>
                <a:gd name="T89" fmla="*/ 26 h 147"/>
                <a:gd name="T90" fmla="*/ 116 w 127"/>
                <a:gd name="T91" fmla="*/ 23 h 147"/>
                <a:gd name="T92" fmla="*/ 110 w 127"/>
                <a:gd name="T93" fmla="*/ 23 h 147"/>
                <a:gd name="T94" fmla="*/ 103 w 127"/>
                <a:gd name="T95" fmla="*/ 25 h 147"/>
                <a:gd name="T96" fmla="*/ 97 w 127"/>
                <a:gd name="T97" fmla="*/ 27 h 147"/>
                <a:gd name="T98" fmla="*/ 98 w 127"/>
                <a:gd name="T99" fmla="*/ 19 h 147"/>
                <a:gd name="T100" fmla="*/ 98 w 127"/>
                <a:gd name="T101" fmla="*/ 13 h 147"/>
                <a:gd name="T102" fmla="*/ 95 w 127"/>
                <a:gd name="T103" fmla="*/ 8 h 147"/>
                <a:gd name="T104" fmla="*/ 91 w 127"/>
                <a:gd name="T105" fmla="*/ 4 h 147"/>
                <a:gd name="T106" fmla="*/ 87 w 127"/>
                <a:gd name="T107" fmla="*/ 1 h 147"/>
                <a:gd name="T108" fmla="*/ 84 w 127"/>
                <a:gd name="T109" fmla="*/ 0 h 147"/>
                <a:gd name="T110" fmla="*/ 78 w 127"/>
                <a:gd name="T111" fmla="*/ 1 h 147"/>
                <a:gd name="T112" fmla="*/ 73 w 127"/>
                <a:gd name="T113" fmla="*/ 2 h 147"/>
                <a:gd name="T114" fmla="*/ 68 w 127"/>
                <a:gd name="T115" fmla="*/ 4 h 147"/>
                <a:gd name="T116" fmla="*/ 63 w 127"/>
                <a:gd name="T117" fmla="*/ 8 h 147"/>
                <a:gd name="T118" fmla="*/ 57 w 127"/>
                <a:gd name="T119" fmla="*/ 12 h 147"/>
                <a:gd name="T120" fmla="*/ 52 w 127"/>
                <a:gd name="T121" fmla="*/ 17 h 1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
                <a:gd name="T184" fmla="*/ 0 h 147"/>
                <a:gd name="T185" fmla="*/ 127 w 127"/>
                <a:gd name="T186" fmla="*/ 147 h 1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 h="147">
                  <a:moveTo>
                    <a:pt x="52" y="17"/>
                  </a:moveTo>
                  <a:lnTo>
                    <a:pt x="46" y="28"/>
                  </a:lnTo>
                  <a:lnTo>
                    <a:pt x="42" y="39"/>
                  </a:lnTo>
                  <a:lnTo>
                    <a:pt x="42" y="49"/>
                  </a:lnTo>
                  <a:lnTo>
                    <a:pt x="47" y="57"/>
                  </a:lnTo>
                  <a:lnTo>
                    <a:pt x="48" y="57"/>
                  </a:lnTo>
                  <a:lnTo>
                    <a:pt x="48" y="58"/>
                  </a:lnTo>
                  <a:lnTo>
                    <a:pt x="43" y="66"/>
                  </a:lnTo>
                  <a:lnTo>
                    <a:pt x="37" y="73"/>
                  </a:lnTo>
                  <a:lnTo>
                    <a:pt x="31" y="81"/>
                  </a:lnTo>
                  <a:lnTo>
                    <a:pt x="25" y="87"/>
                  </a:lnTo>
                  <a:lnTo>
                    <a:pt x="20" y="94"/>
                  </a:lnTo>
                  <a:lnTo>
                    <a:pt x="13" y="100"/>
                  </a:lnTo>
                  <a:lnTo>
                    <a:pt x="8" y="108"/>
                  </a:lnTo>
                  <a:lnTo>
                    <a:pt x="1" y="115"/>
                  </a:lnTo>
                  <a:lnTo>
                    <a:pt x="0" y="122"/>
                  </a:lnTo>
                  <a:lnTo>
                    <a:pt x="0" y="130"/>
                  </a:lnTo>
                  <a:lnTo>
                    <a:pt x="0" y="139"/>
                  </a:lnTo>
                  <a:lnTo>
                    <a:pt x="0" y="147"/>
                  </a:lnTo>
                  <a:lnTo>
                    <a:pt x="9" y="139"/>
                  </a:lnTo>
                  <a:lnTo>
                    <a:pt x="18" y="131"/>
                  </a:lnTo>
                  <a:lnTo>
                    <a:pt x="28" y="124"/>
                  </a:lnTo>
                  <a:lnTo>
                    <a:pt x="38" y="115"/>
                  </a:lnTo>
                  <a:lnTo>
                    <a:pt x="47" y="107"/>
                  </a:lnTo>
                  <a:lnTo>
                    <a:pt x="56" y="98"/>
                  </a:lnTo>
                  <a:lnTo>
                    <a:pt x="67" y="90"/>
                  </a:lnTo>
                  <a:lnTo>
                    <a:pt x="76" y="81"/>
                  </a:lnTo>
                  <a:lnTo>
                    <a:pt x="77" y="82"/>
                  </a:lnTo>
                  <a:lnTo>
                    <a:pt x="81" y="85"/>
                  </a:lnTo>
                  <a:lnTo>
                    <a:pt x="86" y="86"/>
                  </a:lnTo>
                  <a:lnTo>
                    <a:pt x="91" y="86"/>
                  </a:lnTo>
                  <a:lnTo>
                    <a:pt x="97" y="85"/>
                  </a:lnTo>
                  <a:lnTo>
                    <a:pt x="102" y="82"/>
                  </a:lnTo>
                  <a:lnTo>
                    <a:pt x="107" y="78"/>
                  </a:lnTo>
                  <a:lnTo>
                    <a:pt x="111" y="74"/>
                  </a:lnTo>
                  <a:lnTo>
                    <a:pt x="116" y="69"/>
                  </a:lnTo>
                  <a:lnTo>
                    <a:pt x="124" y="56"/>
                  </a:lnTo>
                  <a:lnTo>
                    <a:pt x="127" y="44"/>
                  </a:lnTo>
                  <a:lnTo>
                    <a:pt x="127" y="34"/>
                  </a:lnTo>
                  <a:lnTo>
                    <a:pt x="121" y="26"/>
                  </a:lnTo>
                  <a:lnTo>
                    <a:pt x="116" y="23"/>
                  </a:lnTo>
                  <a:lnTo>
                    <a:pt x="110" y="23"/>
                  </a:lnTo>
                  <a:lnTo>
                    <a:pt x="103" y="25"/>
                  </a:lnTo>
                  <a:lnTo>
                    <a:pt x="97" y="27"/>
                  </a:lnTo>
                  <a:lnTo>
                    <a:pt x="98" y="19"/>
                  </a:lnTo>
                  <a:lnTo>
                    <a:pt x="98" y="13"/>
                  </a:lnTo>
                  <a:lnTo>
                    <a:pt x="95" y="8"/>
                  </a:lnTo>
                  <a:lnTo>
                    <a:pt x="91" y="4"/>
                  </a:lnTo>
                  <a:lnTo>
                    <a:pt x="87" y="1"/>
                  </a:lnTo>
                  <a:lnTo>
                    <a:pt x="84" y="0"/>
                  </a:lnTo>
                  <a:lnTo>
                    <a:pt x="78" y="1"/>
                  </a:lnTo>
                  <a:lnTo>
                    <a:pt x="73" y="2"/>
                  </a:lnTo>
                  <a:lnTo>
                    <a:pt x="68" y="4"/>
                  </a:lnTo>
                  <a:lnTo>
                    <a:pt x="63" y="8"/>
                  </a:lnTo>
                  <a:lnTo>
                    <a:pt x="57" y="12"/>
                  </a:lnTo>
                  <a:lnTo>
                    <a:pt x="5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6" name="Freeform 69">
              <a:extLst>
                <a:ext uri="{FF2B5EF4-FFF2-40B4-BE49-F238E27FC236}">
                  <a16:creationId xmlns:a16="http://schemas.microsoft.com/office/drawing/2014/main" id="{F5EA37B3-CC88-CA49-ECF0-F94EB2F18652}"/>
                </a:ext>
              </a:extLst>
            </p:cNvPr>
            <p:cNvSpPr>
              <a:spLocks/>
            </p:cNvSpPr>
            <p:nvPr/>
          </p:nvSpPr>
          <p:spPr bwMode="auto">
            <a:xfrm>
              <a:off x="3530" y="2563"/>
              <a:ext cx="141" cy="119"/>
            </a:xfrm>
            <a:custGeom>
              <a:avLst/>
              <a:gdLst>
                <a:gd name="T0" fmla="*/ 106 w 141"/>
                <a:gd name="T1" fmla="*/ 94 h 119"/>
                <a:gd name="T2" fmla="*/ 110 w 141"/>
                <a:gd name="T3" fmla="*/ 85 h 119"/>
                <a:gd name="T4" fmla="*/ 112 w 141"/>
                <a:gd name="T5" fmla="*/ 77 h 119"/>
                <a:gd name="T6" fmla="*/ 112 w 141"/>
                <a:gd name="T7" fmla="*/ 71 h 119"/>
                <a:gd name="T8" fmla="*/ 111 w 141"/>
                <a:gd name="T9" fmla="*/ 64 h 119"/>
                <a:gd name="T10" fmla="*/ 118 w 141"/>
                <a:gd name="T11" fmla="*/ 60 h 119"/>
                <a:gd name="T12" fmla="*/ 124 w 141"/>
                <a:gd name="T13" fmla="*/ 55 h 119"/>
                <a:gd name="T14" fmla="*/ 131 w 141"/>
                <a:gd name="T15" fmla="*/ 49 h 119"/>
                <a:gd name="T16" fmla="*/ 136 w 141"/>
                <a:gd name="T17" fmla="*/ 41 h 119"/>
                <a:gd name="T18" fmla="*/ 141 w 141"/>
                <a:gd name="T19" fmla="*/ 28 h 119"/>
                <a:gd name="T20" fmla="*/ 141 w 141"/>
                <a:gd name="T21" fmla="*/ 16 h 119"/>
                <a:gd name="T22" fmla="*/ 139 w 141"/>
                <a:gd name="T23" fmla="*/ 7 h 119"/>
                <a:gd name="T24" fmla="*/ 131 w 141"/>
                <a:gd name="T25" fmla="*/ 2 h 119"/>
                <a:gd name="T26" fmla="*/ 125 w 141"/>
                <a:gd name="T27" fmla="*/ 0 h 119"/>
                <a:gd name="T28" fmla="*/ 122 w 141"/>
                <a:gd name="T29" fmla="*/ 2 h 119"/>
                <a:gd name="T30" fmla="*/ 116 w 141"/>
                <a:gd name="T31" fmla="*/ 3 h 119"/>
                <a:gd name="T32" fmla="*/ 111 w 141"/>
                <a:gd name="T33" fmla="*/ 4 h 119"/>
                <a:gd name="T34" fmla="*/ 106 w 141"/>
                <a:gd name="T35" fmla="*/ 8 h 119"/>
                <a:gd name="T36" fmla="*/ 101 w 141"/>
                <a:gd name="T37" fmla="*/ 12 h 119"/>
                <a:gd name="T38" fmla="*/ 96 w 141"/>
                <a:gd name="T39" fmla="*/ 17 h 119"/>
                <a:gd name="T40" fmla="*/ 92 w 141"/>
                <a:gd name="T41" fmla="*/ 24 h 119"/>
                <a:gd name="T42" fmla="*/ 92 w 141"/>
                <a:gd name="T43" fmla="*/ 24 h 119"/>
                <a:gd name="T44" fmla="*/ 92 w 141"/>
                <a:gd name="T45" fmla="*/ 25 h 119"/>
                <a:gd name="T46" fmla="*/ 90 w 141"/>
                <a:gd name="T47" fmla="*/ 25 h 119"/>
                <a:gd name="T48" fmla="*/ 90 w 141"/>
                <a:gd name="T49" fmla="*/ 27 h 119"/>
                <a:gd name="T50" fmla="*/ 81 w 141"/>
                <a:gd name="T51" fmla="*/ 24 h 119"/>
                <a:gd name="T52" fmla="*/ 71 w 141"/>
                <a:gd name="T53" fmla="*/ 23 h 119"/>
                <a:gd name="T54" fmla="*/ 62 w 141"/>
                <a:gd name="T55" fmla="*/ 20 h 119"/>
                <a:gd name="T56" fmla="*/ 53 w 141"/>
                <a:gd name="T57" fmla="*/ 17 h 119"/>
                <a:gd name="T58" fmla="*/ 42 w 141"/>
                <a:gd name="T59" fmla="*/ 13 h 119"/>
                <a:gd name="T60" fmla="*/ 33 w 141"/>
                <a:gd name="T61" fmla="*/ 11 h 119"/>
                <a:gd name="T62" fmla="*/ 24 w 141"/>
                <a:gd name="T63" fmla="*/ 8 h 119"/>
                <a:gd name="T64" fmla="*/ 15 w 141"/>
                <a:gd name="T65" fmla="*/ 4 h 119"/>
                <a:gd name="T66" fmla="*/ 11 w 141"/>
                <a:gd name="T67" fmla="*/ 12 h 119"/>
                <a:gd name="T68" fmla="*/ 7 w 141"/>
                <a:gd name="T69" fmla="*/ 19 h 119"/>
                <a:gd name="T70" fmla="*/ 3 w 141"/>
                <a:gd name="T71" fmla="*/ 27 h 119"/>
                <a:gd name="T72" fmla="*/ 0 w 141"/>
                <a:gd name="T73" fmla="*/ 34 h 119"/>
                <a:gd name="T74" fmla="*/ 8 w 141"/>
                <a:gd name="T75" fmla="*/ 40 h 119"/>
                <a:gd name="T76" fmla="*/ 16 w 141"/>
                <a:gd name="T77" fmla="*/ 45 h 119"/>
                <a:gd name="T78" fmla="*/ 24 w 141"/>
                <a:gd name="T79" fmla="*/ 50 h 119"/>
                <a:gd name="T80" fmla="*/ 32 w 141"/>
                <a:gd name="T81" fmla="*/ 54 h 119"/>
                <a:gd name="T82" fmla="*/ 39 w 141"/>
                <a:gd name="T83" fmla="*/ 59 h 119"/>
                <a:gd name="T84" fmla="*/ 47 w 141"/>
                <a:gd name="T85" fmla="*/ 63 h 119"/>
                <a:gd name="T86" fmla="*/ 55 w 141"/>
                <a:gd name="T87" fmla="*/ 68 h 119"/>
                <a:gd name="T88" fmla="*/ 63 w 141"/>
                <a:gd name="T89" fmla="*/ 72 h 119"/>
                <a:gd name="T90" fmla="*/ 63 w 141"/>
                <a:gd name="T91" fmla="*/ 73 h 119"/>
                <a:gd name="T92" fmla="*/ 63 w 141"/>
                <a:gd name="T93" fmla="*/ 73 h 119"/>
                <a:gd name="T94" fmla="*/ 63 w 141"/>
                <a:gd name="T95" fmla="*/ 73 h 119"/>
                <a:gd name="T96" fmla="*/ 62 w 141"/>
                <a:gd name="T97" fmla="*/ 75 h 119"/>
                <a:gd name="T98" fmla="*/ 56 w 141"/>
                <a:gd name="T99" fmla="*/ 88 h 119"/>
                <a:gd name="T100" fmla="*/ 56 w 141"/>
                <a:gd name="T101" fmla="*/ 100 h 119"/>
                <a:gd name="T102" fmla="*/ 60 w 141"/>
                <a:gd name="T103" fmla="*/ 111 h 119"/>
                <a:gd name="T104" fmla="*/ 67 w 141"/>
                <a:gd name="T105" fmla="*/ 118 h 119"/>
                <a:gd name="T106" fmla="*/ 72 w 141"/>
                <a:gd name="T107" fmla="*/ 119 h 119"/>
                <a:gd name="T108" fmla="*/ 77 w 141"/>
                <a:gd name="T109" fmla="*/ 119 h 119"/>
                <a:gd name="T110" fmla="*/ 82 w 141"/>
                <a:gd name="T111" fmla="*/ 118 h 119"/>
                <a:gd name="T112" fmla="*/ 88 w 141"/>
                <a:gd name="T113" fmla="*/ 115 h 119"/>
                <a:gd name="T114" fmla="*/ 93 w 141"/>
                <a:gd name="T115" fmla="*/ 111 h 119"/>
                <a:gd name="T116" fmla="*/ 98 w 141"/>
                <a:gd name="T117" fmla="*/ 106 h 119"/>
                <a:gd name="T118" fmla="*/ 102 w 141"/>
                <a:gd name="T119" fmla="*/ 101 h 119"/>
                <a:gd name="T120" fmla="*/ 106 w 141"/>
                <a:gd name="T121" fmla="*/ 94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1"/>
                <a:gd name="T184" fmla="*/ 0 h 119"/>
                <a:gd name="T185" fmla="*/ 141 w 141"/>
                <a:gd name="T186" fmla="*/ 119 h 1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1" h="119">
                  <a:moveTo>
                    <a:pt x="106" y="94"/>
                  </a:moveTo>
                  <a:lnTo>
                    <a:pt x="110" y="85"/>
                  </a:lnTo>
                  <a:lnTo>
                    <a:pt x="112" y="77"/>
                  </a:lnTo>
                  <a:lnTo>
                    <a:pt x="112" y="71"/>
                  </a:lnTo>
                  <a:lnTo>
                    <a:pt x="111" y="64"/>
                  </a:lnTo>
                  <a:lnTo>
                    <a:pt x="118" y="60"/>
                  </a:lnTo>
                  <a:lnTo>
                    <a:pt x="124" y="55"/>
                  </a:lnTo>
                  <a:lnTo>
                    <a:pt x="131" y="49"/>
                  </a:lnTo>
                  <a:lnTo>
                    <a:pt x="136" y="41"/>
                  </a:lnTo>
                  <a:lnTo>
                    <a:pt x="141" y="28"/>
                  </a:lnTo>
                  <a:lnTo>
                    <a:pt x="141" y="16"/>
                  </a:lnTo>
                  <a:lnTo>
                    <a:pt x="139" y="7"/>
                  </a:lnTo>
                  <a:lnTo>
                    <a:pt x="131" y="2"/>
                  </a:lnTo>
                  <a:lnTo>
                    <a:pt x="125" y="0"/>
                  </a:lnTo>
                  <a:lnTo>
                    <a:pt x="122" y="2"/>
                  </a:lnTo>
                  <a:lnTo>
                    <a:pt x="116" y="3"/>
                  </a:lnTo>
                  <a:lnTo>
                    <a:pt x="111" y="4"/>
                  </a:lnTo>
                  <a:lnTo>
                    <a:pt x="106" y="8"/>
                  </a:lnTo>
                  <a:lnTo>
                    <a:pt x="101" y="12"/>
                  </a:lnTo>
                  <a:lnTo>
                    <a:pt x="96" y="17"/>
                  </a:lnTo>
                  <a:lnTo>
                    <a:pt x="92" y="24"/>
                  </a:lnTo>
                  <a:lnTo>
                    <a:pt x="92" y="25"/>
                  </a:lnTo>
                  <a:lnTo>
                    <a:pt x="90" y="25"/>
                  </a:lnTo>
                  <a:lnTo>
                    <a:pt x="90" y="27"/>
                  </a:lnTo>
                  <a:lnTo>
                    <a:pt x="81" y="24"/>
                  </a:lnTo>
                  <a:lnTo>
                    <a:pt x="71" y="23"/>
                  </a:lnTo>
                  <a:lnTo>
                    <a:pt x="62" y="20"/>
                  </a:lnTo>
                  <a:lnTo>
                    <a:pt x="53" y="17"/>
                  </a:lnTo>
                  <a:lnTo>
                    <a:pt x="42" y="13"/>
                  </a:lnTo>
                  <a:lnTo>
                    <a:pt x="33" y="11"/>
                  </a:lnTo>
                  <a:lnTo>
                    <a:pt x="24" y="8"/>
                  </a:lnTo>
                  <a:lnTo>
                    <a:pt x="15" y="4"/>
                  </a:lnTo>
                  <a:lnTo>
                    <a:pt x="11" y="12"/>
                  </a:lnTo>
                  <a:lnTo>
                    <a:pt x="7" y="19"/>
                  </a:lnTo>
                  <a:lnTo>
                    <a:pt x="3" y="27"/>
                  </a:lnTo>
                  <a:lnTo>
                    <a:pt x="0" y="34"/>
                  </a:lnTo>
                  <a:lnTo>
                    <a:pt x="8" y="40"/>
                  </a:lnTo>
                  <a:lnTo>
                    <a:pt x="16" y="45"/>
                  </a:lnTo>
                  <a:lnTo>
                    <a:pt x="24" y="50"/>
                  </a:lnTo>
                  <a:lnTo>
                    <a:pt x="32" y="54"/>
                  </a:lnTo>
                  <a:lnTo>
                    <a:pt x="39" y="59"/>
                  </a:lnTo>
                  <a:lnTo>
                    <a:pt x="47" y="63"/>
                  </a:lnTo>
                  <a:lnTo>
                    <a:pt x="55" y="68"/>
                  </a:lnTo>
                  <a:lnTo>
                    <a:pt x="63" y="72"/>
                  </a:lnTo>
                  <a:lnTo>
                    <a:pt x="63" y="73"/>
                  </a:lnTo>
                  <a:lnTo>
                    <a:pt x="62" y="75"/>
                  </a:lnTo>
                  <a:lnTo>
                    <a:pt x="56" y="88"/>
                  </a:lnTo>
                  <a:lnTo>
                    <a:pt x="56" y="100"/>
                  </a:lnTo>
                  <a:lnTo>
                    <a:pt x="60" y="111"/>
                  </a:lnTo>
                  <a:lnTo>
                    <a:pt x="67" y="118"/>
                  </a:lnTo>
                  <a:lnTo>
                    <a:pt x="72" y="119"/>
                  </a:lnTo>
                  <a:lnTo>
                    <a:pt x="77" y="119"/>
                  </a:lnTo>
                  <a:lnTo>
                    <a:pt x="82" y="118"/>
                  </a:lnTo>
                  <a:lnTo>
                    <a:pt x="88" y="115"/>
                  </a:lnTo>
                  <a:lnTo>
                    <a:pt x="93" y="111"/>
                  </a:lnTo>
                  <a:lnTo>
                    <a:pt x="98" y="106"/>
                  </a:lnTo>
                  <a:lnTo>
                    <a:pt x="102" y="101"/>
                  </a:lnTo>
                  <a:lnTo>
                    <a:pt x="106"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7" name="Freeform 70">
              <a:extLst>
                <a:ext uri="{FF2B5EF4-FFF2-40B4-BE49-F238E27FC236}">
                  <a16:creationId xmlns:a16="http://schemas.microsoft.com/office/drawing/2014/main" id="{BE9919D2-181D-C41F-464B-5F22D4F1EE78}"/>
                </a:ext>
              </a:extLst>
            </p:cNvPr>
            <p:cNvSpPr>
              <a:spLocks/>
            </p:cNvSpPr>
            <p:nvPr/>
          </p:nvSpPr>
          <p:spPr bwMode="auto">
            <a:xfrm>
              <a:off x="3064" y="1610"/>
              <a:ext cx="670" cy="119"/>
            </a:xfrm>
            <a:custGeom>
              <a:avLst/>
              <a:gdLst>
                <a:gd name="T0" fmla="*/ 30 w 670"/>
                <a:gd name="T1" fmla="*/ 85 h 119"/>
                <a:gd name="T2" fmla="*/ 44 w 670"/>
                <a:gd name="T3" fmla="*/ 70 h 119"/>
                <a:gd name="T4" fmla="*/ 70 w 670"/>
                <a:gd name="T5" fmla="*/ 55 h 119"/>
                <a:gd name="T6" fmla="*/ 107 w 670"/>
                <a:gd name="T7" fmla="*/ 43 h 119"/>
                <a:gd name="T8" fmla="*/ 154 w 670"/>
                <a:gd name="T9" fmla="*/ 33 h 119"/>
                <a:gd name="T10" fmla="*/ 208 w 670"/>
                <a:gd name="T11" fmla="*/ 24 h 119"/>
                <a:gd name="T12" fmla="*/ 270 w 670"/>
                <a:gd name="T13" fmla="*/ 19 h 119"/>
                <a:gd name="T14" fmla="*/ 337 w 670"/>
                <a:gd name="T15" fmla="*/ 15 h 119"/>
                <a:gd name="T16" fmla="*/ 396 w 670"/>
                <a:gd name="T17" fmla="*/ 15 h 119"/>
                <a:gd name="T18" fmla="*/ 442 w 670"/>
                <a:gd name="T19" fmla="*/ 16 h 119"/>
                <a:gd name="T20" fmla="*/ 486 w 670"/>
                <a:gd name="T21" fmla="*/ 19 h 119"/>
                <a:gd name="T22" fmla="*/ 526 w 670"/>
                <a:gd name="T23" fmla="*/ 23 h 119"/>
                <a:gd name="T24" fmla="*/ 564 w 670"/>
                <a:gd name="T25" fmla="*/ 28 h 119"/>
                <a:gd name="T26" fmla="*/ 599 w 670"/>
                <a:gd name="T27" fmla="*/ 34 h 119"/>
                <a:gd name="T28" fmla="*/ 631 w 670"/>
                <a:gd name="T29" fmla="*/ 42 h 119"/>
                <a:gd name="T30" fmla="*/ 658 w 670"/>
                <a:gd name="T31" fmla="*/ 50 h 119"/>
                <a:gd name="T32" fmla="*/ 661 w 670"/>
                <a:gd name="T33" fmla="*/ 49 h 119"/>
                <a:gd name="T34" fmla="*/ 636 w 670"/>
                <a:gd name="T35" fmla="*/ 37 h 119"/>
                <a:gd name="T36" fmla="*/ 605 w 670"/>
                <a:gd name="T37" fmla="*/ 28 h 119"/>
                <a:gd name="T38" fmla="*/ 567 w 670"/>
                <a:gd name="T39" fmla="*/ 19 h 119"/>
                <a:gd name="T40" fmla="*/ 525 w 670"/>
                <a:gd name="T41" fmla="*/ 12 h 119"/>
                <a:gd name="T42" fmla="*/ 477 w 670"/>
                <a:gd name="T43" fmla="*/ 7 h 119"/>
                <a:gd name="T44" fmla="*/ 426 w 670"/>
                <a:gd name="T45" fmla="*/ 3 h 119"/>
                <a:gd name="T46" fmla="*/ 373 w 670"/>
                <a:gd name="T47" fmla="*/ 0 h 119"/>
                <a:gd name="T48" fmla="*/ 309 w 670"/>
                <a:gd name="T49" fmla="*/ 0 h 119"/>
                <a:gd name="T50" fmla="*/ 241 w 670"/>
                <a:gd name="T51" fmla="*/ 4 h 119"/>
                <a:gd name="T52" fmla="*/ 180 w 670"/>
                <a:gd name="T53" fmla="*/ 10 h 119"/>
                <a:gd name="T54" fmla="*/ 125 w 670"/>
                <a:gd name="T55" fmla="*/ 19 h 119"/>
                <a:gd name="T56" fmla="*/ 78 w 670"/>
                <a:gd name="T57" fmla="*/ 29 h 119"/>
                <a:gd name="T58" fmla="*/ 42 w 670"/>
                <a:gd name="T59" fmla="*/ 41 h 119"/>
                <a:gd name="T60" fmla="*/ 16 w 670"/>
                <a:gd name="T61" fmla="*/ 55 h 119"/>
                <a:gd name="T62" fmla="*/ 1 w 670"/>
                <a:gd name="T63" fmla="*/ 71 h 119"/>
                <a:gd name="T64" fmla="*/ 1 w 670"/>
                <a:gd name="T65" fmla="*/ 84 h 119"/>
                <a:gd name="T66" fmla="*/ 7 w 670"/>
                <a:gd name="T67" fmla="*/ 94 h 119"/>
                <a:gd name="T68" fmla="*/ 20 w 670"/>
                <a:gd name="T69" fmla="*/ 105 h 119"/>
                <a:gd name="T70" fmla="*/ 36 w 670"/>
                <a:gd name="T71" fmla="*/ 115 h 119"/>
                <a:gd name="T72" fmla="*/ 39 w 670"/>
                <a:gd name="T73" fmla="*/ 113 h 119"/>
                <a:gd name="T74" fmla="*/ 30 w 670"/>
                <a:gd name="T75" fmla="*/ 100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0"/>
                <a:gd name="T115" fmla="*/ 0 h 119"/>
                <a:gd name="T116" fmla="*/ 670 w 670"/>
                <a:gd name="T117" fmla="*/ 119 h 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0" h="119">
                  <a:moveTo>
                    <a:pt x="29" y="93"/>
                  </a:moveTo>
                  <a:lnTo>
                    <a:pt x="30" y="85"/>
                  </a:lnTo>
                  <a:lnTo>
                    <a:pt x="35" y="77"/>
                  </a:lnTo>
                  <a:lnTo>
                    <a:pt x="44" y="70"/>
                  </a:lnTo>
                  <a:lnTo>
                    <a:pt x="56" y="63"/>
                  </a:lnTo>
                  <a:lnTo>
                    <a:pt x="70" y="55"/>
                  </a:lnTo>
                  <a:lnTo>
                    <a:pt x="87" y="50"/>
                  </a:lnTo>
                  <a:lnTo>
                    <a:pt x="107" y="43"/>
                  </a:lnTo>
                  <a:lnTo>
                    <a:pt x="129" y="38"/>
                  </a:lnTo>
                  <a:lnTo>
                    <a:pt x="154" y="33"/>
                  </a:lnTo>
                  <a:lnTo>
                    <a:pt x="180" y="28"/>
                  </a:lnTo>
                  <a:lnTo>
                    <a:pt x="208" y="24"/>
                  </a:lnTo>
                  <a:lnTo>
                    <a:pt x="238" y="21"/>
                  </a:lnTo>
                  <a:lnTo>
                    <a:pt x="270" y="19"/>
                  </a:lnTo>
                  <a:lnTo>
                    <a:pt x="304" y="16"/>
                  </a:lnTo>
                  <a:lnTo>
                    <a:pt x="337" y="15"/>
                  </a:lnTo>
                  <a:lnTo>
                    <a:pt x="373" y="15"/>
                  </a:lnTo>
                  <a:lnTo>
                    <a:pt x="396" y="15"/>
                  </a:lnTo>
                  <a:lnTo>
                    <a:pt x="420" y="16"/>
                  </a:lnTo>
                  <a:lnTo>
                    <a:pt x="442" y="16"/>
                  </a:lnTo>
                  <a:lnTo>
                    <a:pt x="464" y="17"/>
                  </a:lnTo>
                  <a:lnTo>
                    <a:pt x="486" y="19"/>
                  </a:lnTo>
                  <a:lnTo>
                    <a:pt x="507" y="21"/>
                  </a:lnTo>
                  <a:lnTo>
                    <a:pt x="526" y="23"/>
                  </a:lnTo>
                  <a:lnTo>
                    <a:pt x="546" y="25"/>
                  </a:lnTo>
                  <a:lnTo>
                    <a:pt x="564" y="28"/>
                  </a:lnTo>
                  <a:lnTo>
                    <a:pt x="582" y="32"/>
                  </a:lnTo>
                  <a:lnTo>
                    <a:pt x="599" y="34"/>
                  </a:lnTo>
                  <a:lnTo>
                    <a:pt x="616" y="38"/>
                  </a:lnTo>
                  <a:lnTo>
                    <a:pt x="631" y="42"/>
                  </a:lnTo>
                  <a:lnTo>
                    <a:pt x="645" y="46"/>
                  </a:lnTo>
                  <a:lnTo>
                    <a:pt x="658" y="50"/>
                  </a:lnTo>
                  <a:lnTo>
                    <a:pt x="670" y="54"/>
                  </a:lnTo>
                  <a:lnTo>
                    <a:pt x="661" y="49"/>
                  </a:lnTo>
                  <a:lnTo>
                    <a:pt x="649" y="42"/>
                  </a:lnTo>
                  <a:lnTo>
                    <a:pt x="636" y="37"/>
                  </a:lnTo>
                  <a:lnTo>
                    <a:pt x="620" y="32"/>
                  </a:lnTo>
                  <a:lnTo>
                    <a:pt x="605" y="28"/>
                  </a:lnTo>
                  <a:lnTo>
                    <a:pt x="586" y="23"/>
                  </a:lnTo>
                  <a:lnTo>
                    <a:pt x="567" y="19"/>
                  </a:lnTo>
                  <a:lnTo>
                    <a:pt x="546" y="15"/>
                  </a:lnTo>
                  <a:lnTo>
                    <a:pt x="525" y="12"/>
                  </a:lnTo>
                  <a:lnTo>
                    <a:pt x="502" y="10"/>
                  </a:lnTo>
                  <a:lnTo>
                    <a:pt x="477" y="7"/>
                  </a:lnTo>
                  <a:lnTo>
                    <a:pt x="452" y="4"/>
                  </a:lnTo>
                  <a:lnTo>
                    <a:pt x="426" y="3"/>
                  </a:lnTo>
                  <a:lnTo>
                    <a:pt x="400" y="2"/>
                  </a:lnTo>
                  <a:lnTo>
                    <a:pt x="373" y="0"/>
                  </a:lnTo>
                  <a:lnTo>
                    <a:pt x="344" y="0"/>
                  </a:lnTo>
                  <a:lnTo>
                    <a:pt x="309" y="0"/>
                  </a:lnTo>
                  <a:lnTo>
                    <a:pt x="275" y="2"/>
                  </a:lnTo>
                  <a:lnTo>
                    <a:pt x="241" y="4"/>
                  </a:lnTo>
                  <a:lnTo>
                    <a:pt x="210" y="7"/>
                  </a:lnTo>
                  <a:lnTo>
                    <a:pt x="180" y="10"/>
                  </a:lnTo>
                  <a:lnTo>
                    <a:pt x="151" y="13"/>
                  </a:lnTo>
                  <a:lnTo>
                    <a:pt x="125" y="19"/>
                  </a:lnTo>
                  <a:lnTo>
                    <a:pt x="100" y="24"/>
                  </a:lnTo>
                  <a:lnTo>
                    <a:pt x="78" y="29"/>
                  </a:lnTo>
                  <a:lnTo>
                    <a:pt x="59" y="36"/>
                  </a:lnTo>
                  <a:lnTo>
                    <a:pt x="42" y="41"/>
                  </a:lnTo>
                  <a:lnTo>
                    <a:pt x="27" y="49"/>
                  </a:lnTo>
                  <a:lnTo>
                    <a:pt x="16" y="55"/>
                  </a:lnTo>
                  <a:lnTo>
                    <a:pt x="7" y="63"/>
                  </a:lnTo>
                  <a:lnTo>
                    <a:pt x="1" y="71"/>
                  </a:lnTo>
                  <a:lnTo>
                    <a:pt x="0" y="79"/>
                  </a:lnTo>
                  <a:lnTo>
                    <a:pt x="1" y="84"/>
                  </a:lnTo>
                  <a:lnTo>
                    <a:pt x="3" y="89"/>
                  </a:lnTo>
                  <a:lnTo>
                    <a:pt x="7" y="94"/>
                  </a:lnTo>
                  <a:lnTo>
                    <a:pt x="12" y="100"/>
                  </a:lnTo>
                  <a:lnTo>
                    <a:pt x="20" y="105"/>
                  </a:lnTo>
                  <a:lnTo>
                    <a:pt x="27" y="110"/>
                  </a:lnTo>
                  <a:lnTo>
                    <a:pt x="36" y="115"/>
                  </a:lnTo>
                  <a:lnTo>
                    <a:pt x="47" y="119"/>
                  </a:lnTo>
                  <a:lnTo>
                    <a:pt x="39" y="113"/>
                  </a:lnTo>
                  <a:lnTo>
                    <a:pt x="34" y="106"/>
                  </a:lnTo>
                  <a:lnTo>
                    <a:pt x="30" y="100"/>
                  </a:lnTo>
                  <a:lnTo>
                    <a:pt x="29"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8" name="Freeform 71">
              <a:extLst>
                <a:ext uri="{FF2B5EF4-FFF2-40B4-BE49-F238E27FC236}">
                  <a16:creationId xmlns:a16="http://schemas.microsoft.com/office/drawing/2014/main" id="{2DA22BEF-339F-6DEE-21D4-F257072532FE}"/>
                </a:ext>
              </a:extLst>
            </p:cNvPr>
            <p:cNvSpPr>
              <a:spLocks/>
            </p:cNvSpPr>
            <p:nvPr/>
          </p:nvSpPr>
          <p:spPr bwMode="auto">
            <a:xfrm>
              <a:off x="2350" y="2171"/>
              <a:ext cx="899" cy="1465"/>
            </a:xfrm>
            <a:custGeom>
              <a:avLst/>
              <a:gdLst>
                <a:gd name="T0" fmla="*/ 859 w 899"/>
                <a:gd name="T1" fmla="*/ 1215 h 1465"/>
                <a:gd name="T2" fmla="*/ 868 w 899"/>
                <a:gd name="T3" fmla="*/ 970 h 1465"/>
                <a:gd name="T4" fmla="*/ 899 w 899"/>
                <a:gd name="T5" fmla="*/ 927 h 1465"/>
                <a:gd name="T6" fmla="*/ 869 w 899"/>
                <a:gd name="T7" fmla="*/ 863 h 1465"/>
                <a:gd name="T8" fmla="*/ 892 w 899"/>
                <a:gd name="T9" fmla="*/ 0 h 1465"/>
                <a:gd name="T10" fmla="*/ 674 w 899"/>
                <a:gd name="T11" fmla="*/ 89 h 1465"/>
                <a:gd name="T12" fmla="*/ 491 w 899"/>
                <a:gd name="T13" fmla="*/ 115 h 1465"/>
                <a:gd name="T14" fmla="*/ 258 w 899"/>
                <a:gd name="T15" fmla="*/ 91 h 1465"/>
                <a:gd name="T16" fmla="*/ 40 w 899"/>
                <a:gd name="T17" fmla="*/ 39 h 1465"/>
                <a:gd name="T18" fmla="*/ 25 w 899"/>
                <a:gd name="T19" fmla="*/ 8 h 1465"/>
                <a:gd name="T20" fmla="*/ 33 w 899"/>
                <a:gd name="T21" fmla="*/ 859 h 1465"/>
                <a:gd name="T22" fmla="*/ 7 w 899"/>
                <a:gd name="T23" fmla="*/ 944 h 1465"/>
                <a:gd name="T24" fmla="*/ 33 w 899"/>
                <a:gd name="T25" fmla="*/ 967 h 1465"/>
                <a:gd name="T26" fmla="*/ 37 w 899"/>
                <a:gd name="T27" fmla="*/ 1216 h 1465"/>
                <a:gd name="T28" fmla="*/ 21 w 899"/>
                <a:gd name="T29" fmla="*/ 1232 h 1465"/>
                <a:gd name="T30" fmla="*/ 9 w 899"/>
                <a:gd name="T31" fmla="*/ 1249 h 1465"/>
                <a:gd name="T32" fmla="*/ 3 w 899"/>
                <a:gd name="T33" fmla="*/ 1267 h 1465"/>
                <a:gd name="T34" fmla="*/ 0 w 899"/>
                <a:gd name="T35" fmla="*/ 1285 h 1465"/>
                <a:gd name="T36" fmla="*/ 3 w 899"/>
                <a:gd name="T37" fmla="*/ 1304 h 1465"/>
                <a:gd name="T38" fmla="*/ 9 w 899"/>
                <a:gd name="T39" fmla="*/ 1322 h 1465"/>
                <a:gd name="T40" fmla="*/ 20 w 899"/>
                <a:gd name="T41" fmla="*/ 1339 h 1465"/>
                <a:gd name="T42" fmla="*/ 35 w 899"/>
                <a:gd name="T43" fmla="*/ 1356 h 1465"/>
                <a:gd name="T44" fmla="*/ 55 w 899"/>
                <a:gd name="T45" fmla="*/ 1372 h 1465"/>
                <a:gd name="T46" fmla="*/ 77 w 899"/>
                <a:gd name="T47" fmla="*/ 1387 h 1465"/>
                <a:gd name="T48" fmla="*/ 103 w 899"/>
                <a:gd name="T49" fmla="*/ 1400 h 1465"/>
                <a:gd name="T50" fmla="*/ 132 w 899"/>
                <a:gd name="T51" fmla="*/ 1413 h 1465"/>
                <a:gd name="T52" fmla="*/ 163 w 899"/>
                <a:gd name="T53" fmla="*/ 1425 h 1465"/>
                <a:gd name="T54" fmla="*/ 198 w 899"/>
                <a:gd name="T55" fmla="*/ 1435 h 1465"/>
                <a:gd name="T56" fmla="*/ 235 w 899"/>
                <a:gd name="T57" fmla="*/ 1445 h 1465"/>
                <a:gd name="T58" fmla="*/ 274 w 899"/>
                <a:gd name="T59" fmla="*/ 1451 h 1465"/>
                <a:gd name="T60" fmla="*/ 315 w 899"/>
                <a:gd name="T61" fmla="*/ 1458 h 1465"/>
                <a:gd name="T62" fmla="*/ 358 w 899"/>
                <a:gd name="T63" fmla="*/ 1461 h 1465"/>
                <a:gd name="T64" fmla="*/ 403 w 899"/>
                <a:gd name="T65" fmla="*/ 1464 h 1465"/>
                <a:gd name="T66" fmla="*/ 448 w 899"/>
                <a:gd name="T67" fmla="*/ 1465 h 1465"/>
                <a:gd name="T68" fmla="*/ 494 w 899"/>
                <a:gd name="T69" fmla="*/ 1464 h 1465"/>
                <a:gd name="T70" fmla="*/ 538 w 899"/>
                <a:gd name="T71" fmla="*/ 1461 h 1465"/>
                <a:gd name="T72" fmla="*/ 581 w 899"/>
                <a:gd name="T73" fmla="*/ 1458 h 1465"/>
                <a:gd name="T74" fmla="*/ 622 w 899"/>
                <a:gd name="T75" fmla="*/ 1451 h 1465"/>
                <a:gd name="T76" fmla="*/ 662 w 899"/>
                <a:gd name="T77" fmla="*/ 1445 h 1465"/>
                <a:gd name="T78" fmla="*/ 698 w 899"/>
                <a:gd name="T79" fmla="*/ 1435 h 1465"/>
                <a:gd name="T80" fmla="*/ 732 w 899"/>
                <a:gd name="T81" fmla="*/ 1425 h 1465"/>
                <a:gd name="T82" fmla="*/ 765 w 899"/>
                <a:gd name="T83" fmla="*/ 1413 h 1465"/>
                <a:gd name="T84" fmla="*/ 793 w 899"/>
                <a:gd name="T85" fmla="*/ 1400 h 1465"/>
                <a:gd name="T86" fmla="*/ 820 w 899"/>
                <a:gd name="T87" fmla="*/ 1387 h 1465"/>
                <a:gd name="T88" fmla="*/ 842 w 899"/>
                <a:gd name="T89" fmla="*/ 1372 h 1465"/>
                <a:gd name="T90" fmla="*/ 861 w 899"/>
                <a:gd name="T91" fmla="*/ 1356 h 1465"/>
                <a:gd name="T92" fmla="*/ 876 w 899"/>
                <a:gd name="T93" fmla="*/ 1339 h 1465"/>
                <a:gd name="T94" fmla="*/ 887 w 899"/>
                <a:gd name="T95" fmla="*/ 1322 h 1465"/>
                <a:gd name="T96" fmla="*/ 894 w 899"/>
                <a:gd name="T97" fmla="*/ 1304 h 1465"/>
                <a:gd name="T98" fmla="*/ 896 w 899"/>
                <a:gd name="T99" fmla="*/ 1285 h 1465"/>
                <a:gd name="T100" fmla="*/ 894 w 899"/>
                <a:gd name="T101" fmla="*/ 1267 h 1465"/>
                <a:gd name="T102" fmla="*/ 886 w 899"/>
                <a:gd name="T103" fmla="*/ 1249 h 1465"/>
                <a:gd name="T104" fmla="*/ 874 w 899"/>
                <a:gd name="T105" fmla="*/ 1232 h 1465"/>
                <a:gd name="T106" fmla="*/ 859 w 899"/>
                <a:gd name="T107" fmla="*/ 1215 h 14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9"/>
                <a:gd name="T163" fmla="*/ 0 h 1465"/>
                <a:gd name="T164" fmla="*/ 899 w 899"/>
                <a:gd name="T165" fmla="*/ 1465 h 14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9" h="1465">
                  <a:moveTo>
                    <a:pt x="859" y="1215"/>
                  </a:moveTo>
                  <a:lnTo>
                    <a:pt x="868" y="970"/>
                  </a:lnTo>
                  <a:lnTo>
                    <a:pt x="899" y="927"/>
                  </a:lnTo>
                  <a:lnTo>
                    <a:pt x="869" y="863"/>
                  </a:lnTo>
                  <a:lnTo>
                    <a:pt x="892" y="0"/>
                  </a:lnTo>
                  <a:lnTo>
                    <a:pt x="674" y="89"/>
                  </a:lnTo>
                  <a:lnTo>
                    <a:pt x="491" y="115"/>
                  </a:lnTo>
                  <a:lnTo>
                    <a:pt x="258" y="91"/>
                  </a:lnTo>
                  <a:lnTo>
                    <a:pt x="40" y="39"/>
                  </a:lnTo>
                  <a:lnTo>
                    <a:pt x="25" y="8"/>
                  </a:lnTo>
                  <a:lnTo>
                    <a:pt x="33" y="859"/>
                  </a:lnTo>
                  <a:lnTo>
                    <a:pt x="7" y="944"/>
                  </a:lnTo>
                  <a:lnTo>
                    <a:pt x="33" y="967"/>
                  </a:lnTo>
                  <a:lnTo>
                    <a:pt x="37" y="1216"/>
                  </a:lnTo>
                  <a:lnTo>
                    <a:pt x="21" y="1232"/>
                  </a:lnTo>
                  <a:lnTo>
                    <a:pt x="9" y="1249"/>
                  </a:lnTo>
                  <a:lnTo>
                    <a:pt x="3" y="1267"/>
                  </a:lnTo>
                  <a:lnTo>
                    <a:pt x="0" y="1285"/>
                  </a:lnTo>
                  <a:lnTo>
                    <a:pt x="3" y="1304"/>
                  </a:lnTo>
                  <a:lnTo>
                    <a:pt x="9" y="1322"/>
                  </a:lnTo>
                  <a:lnTo>
                    <a:pt x="20" y="1339"/>
                  </a:lnTo>
                  <a:lnTo>
                    <a:pt x="35" y="1356"/>
                  </a:lnTo>
                  <a:lnTo>
                    <a:pt x="55" y="1372"/>
                  </a:lnTo>
                  <a:lnTo>
                    <a:pt x="77" y="1387"/>
                  </a:lnTo>
                  <a:lnTo>
                    <a:pt x="103" y="1400"/>
                  </a:lnTo>
                  <a:lnTo>
                    <a:pt x="132" y="1413"/>
                  </a:lnTo>
                  <a:lnTo>
                    <a:pt x="163" y="1425"/>
                  </a:lnTo>
                  <a:lnTo>
                    <a:pt x="198" y="1435"/>
                  </a:lnTo>
                  <a:lnTo>
                    <a:pt x="235" y="1445"/>
                  </a:lnTo>
                  <a:lnTo>
                    <a:pt x="274" y="1451"/>
                  </a:lnTo>
                  <a:lnTo>
                    <a:pt x="315" y="1458"/>
                  </a:lnTo>
                  <a:lnTo>
                    <a:pt x="358" y="1461"/>
                  </a:lnTo>
                  <a:lnTo>
                    <a:pt x="403" y="1464"/>
                  </a:lnTo>
                  <a:lnTo>
                    <a:pt x="448" y="1465"/>
                  </a:lnTo>
                  <a:lnTo>
                    <a:pt x="494" y="1464"/>
                  </a:lnTo>
                  <a:lnTo>
                    <a:pt x="538" y="1461"/>
                  </a:lnTo>
                  <a:lnTo>
                    <a:pt x="581" y="1458"/>
                  </a:lnTo>
                  <a:lnTo>
                    <a:pt x="622" y="1451"/>
                  </a:lnTo>
                  <a:lnTo>
                    <a:pt x="662" y="1445"/>
                  </a:lnTo>
                  <a:lnTo>
                    <a:pt x="698" y="1435"/>
                  </a:lnTo>
                  <a:lnTo>
                    <a:pt x="732" y="1425"/>
                  </a:lnTo>
                  <a:lnTo>
                    <a:pt x="765" y="1413"/>
                  </a:lnTo>
                  <a:lnTo>
                    <a:pt x="793" y="1400"/>
                  </a:lnTo>
                  <a:lnTo>
                    <a:pt x="820" y="1387"/>
                  </a:lnTo>
                  <a:lnTo>
                    <a:pt x="842" y="1372"/>
                  </a:lnTo>
                  <a:lnTo>
                    <a:pt x="861" y="1356"/>
                  </a:lnTo>
                  <a:lnTo>
                    <a:pt x="876" y="1339"/>
                  </a:lnTo>
                  <a:lnTo>
                    <a:pt x="887" y="1322"/>
                  </a:lnTo>
                  <a:lnTo>
                    <a:pt x="894" y="1304"/>
                  </a:lnTo>
                  <a:lnTo>
                    <a:pt x="896" y="1285"/>
                  </a:lnTo>
                  <a:lnTo>
                    <a:pt x="894" y="1267"/>
                  </a:lnTo>
                  <a:lnTo>
                    <a:pt x="886" y="1249"/>
                  </a:lnTo>
                  <a:lnTo>
                    <a:pt x="874" y="1232"/>
                  </a:lnTo>
                  <a:lnTo>
                    <a:pt x="859" y="12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19" name="Freeform 72">
              <a:extLst>
                <a:ext uri="{FF2B5EF4-FFF2-40B4-BE49-F238E27FC236}">
                  <a16:creationId xmlns:a16="http://schemas.microsoft.com/office/drawing/2014/main" id="{5EAE07AB-FEBF-B923-4558-B0A5BD38298C}"/>
                </a:ext>
              </a:extLst>
            </p:cNvPr>
            <p:cNvSpPr>
              <a:spLocks/>
            </p:cNvSpPr>
            <p:nvPr/>
          </p:nvSpPr>
          <p:spPr bwMode="auto">
            <a:xfrm>
              <a:off x="2366" y="2051"/>
              <a:ext cx="863" cy="215"/>
            </a:xfrm>
            <a:custGeom>
              <a:avLst/>
              <a:gdLst>
                <a:gd name="T0" fmla="*/ 477 w 863"/>
                <a:gd name="T1" fmla="*/ 215 h 215"/>
                <a:gd name="T2" fmla="*/ 561 w 863"/>
                <a:gd name="T3" fmla="*/ 210 h 215"/>
                <a:gd name="T4" fmla="*/ 638 w 863"/>
                <a:gd name="T5" fmla="*/ 202 h 215"/>
                <a:gd name="T6" fmla="*/ 707 w 863"/>
                <a:gd name="T7" fmla="*/ 192 h 215"/>
                <a:gd name="T8" fmla="*/ 764 w 863"/>
                <a:gd name="T9" fmla="*/ 176 h 215"/>
                <a:gd name="T10" fmla="*/ 811 w 863"/>
                <a:gd name="T11" fmla="*/ 159 h 215"/>
                <a:gd name="T12" fmla="*/ 844 w 863"/>
                <a:gd name="T13" fmla="*/ 141 h 215"/>
                <a:gd name="T14" fmla="*/ 861 w 863"/>
                <a:gd name="T15" fmla="*/ 120 h 215"/>
                <a:gd name="T16" fmla="*/ 861 w 863"/>
                <a:gd name="T17" fmla="*/ 97 h 215"/>
                <a:gd name="T18" fmla="*/ 844 w 863"/>
                <a:gd name="T19" fmla="*/ 76 h 215"/>
                <a:gd name="T20" fmla="*/ 811 w 863"/>
                <a:gd name="T21" fmla="*/ 56 h 215"/>
                <a:gd name="T22" fmla="*/ 764 w 863"/>
                <a:gd name="T23" fmla="*/ 39 h 215"/>
                <a:gd name="T24" fmla="*/ 707 w 863"/>
                <a:gd name="T25" fmla="*/ 25 h 215"/>
                <a:gd name="T26" fmla="*/ 638 w 863"/>
                <a:gd name="T27" fmla="*/ 13 h 215"/>
                <a:gd name="T28" fmla="*/ 561 w 863"/>
                <a:gd name="T29" fmla="*/ 5 h 215"/>
                <a:gd name="T30" fmla="*/ 477 w 863"/>
                <a:gd name="T31" fmla="*/ 0 h 215"/>
                <a:gd name="T32" fmla="*/ 388 w 863"/>
                <a:gd name="T33" fmla="*/ 0 h 215"/>
                <a:gd name="T34" fmla="*/ 303 w 863"/>
                <a:gd name="T35" fmla="*/ 5 h 215"/>
                <a:gd name="T36" fmla="*/ 226 w 863"/>
                <a:gd name="T37" fmla="*/ 13 h 215"/>
                <a:gd name="T38" fmla="*/ 157 w 863"/>
                <a:gd name="T39" fmla="*/ 25 h 215"/>
                <a:gd name="T40" fmla="*/ 99 w 863"/>
                <a:gd name="T41" fmla="*/ 39 h 215"/>
                <a:gd name="T42" fmla="*/ 52 w 863"/>
                <a:gd name="T43" fmla="*/ 56 h 215"/>
                <a:gd name="T44" fmla="*/ 19 w 863"/>
                <a:gd name="T45" fmla="*/ 76 h 215"/>
                <a:gd name="T46" fmla="*/ 2 w 863"/>
                <a:gd name="T47" fmla="*/ 97 h 215"/>
                <a:gd name="T48" fmla="*/ 2 w 863"/>
                <a:gd name="T49" fmla="*/ 120 h 215"/>
                <a:gd name="T50" fmla="*/ 19 w 863"/>
                <a:gd name="T51" fmla="*/ 141 h 215"/>
                <a:gd name="T52" fmla="*/ 52 w 863"/>
                <a:gd name="T53" fmla="*/ 159 h 215"/>
                <a:gd name="T54" fmla="*/ 99 w 863"/>
                <a:gd name="T55" fmla="*/ 176 h 215"/>
                <a:gd name="T56" fmla="*/ 157 w 863"/>
                <a:gd name="T57" fmla="*/ 192 h 215"/>
                <a:gd name="T58" fmla="*/ 226 w 863"/>
                <a:gd name="T59" fmla="*/ 202 h 215"/>
                <a:gd name="T60" fmla="*/ 303 w 863"/>
                <a:gd name="T61" fmla="*/ 210 h 215"/>
                <a:gd name="T62" fmla="*/ 388 w 863"/>
                <a:gd name="T63" fmla="*/ 215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3"/>
                <a:gd name="T97" fmla="*/ 0 h 215"/>
                <a:gd name="T98" fmla="*/ 863 w 863"/>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3" h="215">
                  <a:moveTo>
                    <a:pt x="432" y="215"/>
                  </a:moveTo>
                  <a:lnTo>
                    <a:pt x="477" y="215"/>
                  </a:lnTo>
                  <a:lnTo>
                    <a:pt x="520" y="213"/>
                  </a:lnTo>
                  <a:lnTo>
                    <a:pt x="561" y="210"/>
                  </a:lnTo>
                  <a:lnTo>
                    <a:pt x="600" y="207"/>
                  </a:lnTo>
                  <a:lnTo>
                    <a:pt x="638" y="202"/>
                  </a:lnTo>
                  <a:lnTo>
                    <a:pt x="673" y="197"/>
                  </a:lnTo>
                  <a:lnTo>
                    <a:pt x="707" y="192"/>
                  </a:lnTo>
                  <a:lnTo>
                    <a:pt x="737" y="184"/>
                  </a:lnTo>
                  <a:lnTo>
                    <a:pt x="764" y="176"/>
                  </a:lnTo>
                  <a:lnTo>
                    <a:pt x="791" y="168"/>
                  </a:lnTo>
                  <a:lnTo>
                    <a:pt x="811" y="159"/>
                  </a:lnTo>
                  <a:lnTo>
                    <a:pt x="830" y="150"/>
                  </a:lnTo>
                  <a:lnTo>
                    <a:pt x="844" y="141"/>
                  </a:lnTo>
                  <a:lnTo>
                    <a:pt x="854" y="130"/>
                  </a:lnTo>
                  <a:lnTo>
                    <a:pt x="861" y="120"/>
                  </a:lnTo>
                  <a:lnTo>
                    <a:pt x="863" y="108"/>
                  </a:lnTo>
                  <a:lnTo>
                    <a:pt x="861" y="97"/>
                  </a:lnTo>
                  <a:lnTo>
                    <a:pt x="854" y="86"/>
                  </a:lnTo>
                  <a:lnTo>
                    <a:pt x="844" y="76"/>
                  </a:lnTo>
                  <a:lnTo>
                    <a:pt x="830" y="67"/>
                  </a:lnTo>
                  <a:lnTo>
                    <a:pt x="811" y="56"/>
                  </a:lnTo>
                  <a:lnTo>
                    <a:pt x="791" y="48"/>
                  </a:lnTo>
                  <a:lnTo>
                    <a:pt x="764" y="39"/>
                  </a:lnTo>
                  <a:lnTo>
                    <a:pt x="737" y="31"/>
                  </a:lnTo>
                  <a:lnTo>
                    <a:pt x="707" y="25"/>
                  </a:lnTo>
                  <a:lnTo>
                    <a:pt x="673" y="18"/>
                  </a:lnTo>
                  <a:lnTo>
                    <a:pt x="638" y="13"/>
                  </a:lnTo>
                  <a:lnTo>
                    <a:pt x="600" y="8"/>
                  </a:lnTo>
                  <a:lnTo>
                    <a:pt x="561" y="5"/>
                  </a:lnTo>
                  <a:lnTo>
                    <a:pt x="520" y="3"/>
                  </a:lnTo>
                  <a:lnTo>
                    <a:pt x="477" y="0"/>
                  </a:lnTo>
                  <a:lnTo>
                    <a:pt x="432" y="0"/>
                  </a:lnTo>
                  <a:lnTo>
                    <a:pt x="388" y="0"/>
                  </a:lnTo>
                  <a:lnTo>
                    <a:pt x="345" y="3"/>
                  </a:lnTo>
                  <a:lnTo>
                    <a:pt x="303" y="5"/>
                  </a:lnTo>
                  <a:lnTo>
                    <a:pt x="264" y="8"/>
                  </a:lnTo>
                  <a:lnTo>
                    <a:pt x="226" y="13"/>
                  </a:lnTo>
                  <a:lnTo>
                    <a:pt x="191" y="18"/>
                  </a:lnTo>
                  <a:lnTo>
                    <a:pt x="157" y="25"/>
                  </a:lnTo>
                  <a:lnTo>
                    <a:pt x="126" y="31"/>
                  </a:lnTo>
                  <a:lnTo>
                    <a:pt x="99" y="39"/>
                  </a:lnTo>
                  <a:lnTo>
                    <a:pt x="74" y="48"/>
                  </a:lnTo>
                  <a:lnTo>
                    <a:pt x="52" y="56"/>
                  </a:lnTo>
                  <a:lnTo>
                    <a:pt x="34" y="67"/>
                  </a:lnTo>
                  <a:lnTo>
                    <a:pt x="19" y="76"/>
                  </a:lnTo>
                  <a:lnTo>
                    <a:pt x="9" y="86"/>
                  </a:lnTo>
                  <a:lnTo>
                    <a:pt x="2" y="97"/>
                  </a:lnTo>
                  <a:lnTo>
                    <a:pt x="0" y="108"/>
                  </a:lnTo>
                  <a:lnTo>
                    <a:pt x="2" y="120"/>
                  </a:lnTo>
                  <a:lnTo>
                    <a:pt x="9" y="130"/>
                  </a:lnTo>
                  <a:lnTo>
                    <a:pt x="19" y="141"/>
                  </a:lnTo>
                  <a:lnTo>
                    <a:pt x="34" y="150"/>
                  </a:lnTo>
                  <a:lnTo>
                    <a:pt x="52" y="159"/>
                  </a:lnTo>
                  <a:lnTo>
                    <a:pt x="74" y="168"/>
                  </a:lnTo>
                  <a:lnTo>
                    <a:pt x="99" y="176"/>
                  </a:lnTo>
                  <a:lnTo>
                    <a:pt x="126" y="184"/>
                  </a:lnTo>
                  <a:lnTo>
                    <a:pt x="157" y="192"/>
                  </a:lnTo>
                  <a:lnTo>
                    <a:pt x="191" y="197"/>
                  </a:lnTo>
                  <a:lnTo>
                    <a:pt x="226" y="202"/>
                  </a:lnTo>
                  <a:lnTo>
                    <a:pt x="264" y="207"/>
                  </a:lnTo>
                  <a:lnTo>
                    <a:pt x="303" y="210"/>
                  </a:lnTo>
                  <a:lnTo>
                    <a:pt x="345" y="213"/>
                  </a:lnTo>
                  <a:lnTo>
                    <a:pt x="388" y="215"/>
                  </a:lnTo>
                  <a:lnTo>
                    <a:pt x="432" y="215"/>
                  </a:lnTo>
                  <a:close/>
                </a:path>
              </a:pathLst>
            </a:custGeom>
            <a:solidFill>
              <a:srgbClr val="AD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0" name="Freeform 73">
              <a:extLst>
                <a:ext uri="{FF2B5EF4-FFF2-40B4-BE49-F238E27FC236}">
                  <a16:creationId xmlns:a16="http://schemas.microsoft.com/office/drawing/2014/main" id="{26520B82-3AF6-51AF-8850-643A5DBAF88A}"/>
                </a:ext>
              </a:extLst>
            </p:cNvPr>
            <p:cNvSpPr>
              <a:spLocks/>
            </p:cNvSpPr>
            <p:nvPr/>
          </p:nvSpPr>
          <p:spPr bwMode="auto">
            <a:xfrm>
              <a:off x="2346" y="2051"/>
              <a:ext cx="938" cy="246"/>
            </a:xfrm>
            <a:custGeom>
              <a:avLst/>
              <a:gdLst>
                <a:gd name="T0" fmla="*/ 576 w 938"/>
                <a:gd name="T1" fmla="*/ 3 h 246"/>
                <a:gd name="T2" fmla="*/ 636 w 938"/>
                <a:gd name="T3" fmla="*/ 11 h 246"/>
                <a:gd name="T4" fmla="*/ 689 w 938"/>
                <a:gd name="T5" fmla="*/ 21 h 246"/>
                <a:gd name="T6" fmla="*/ 735 w 938"/>
                <a:gd name="T7" fmla="*/ 33 h 246"/>
                <a:gd name="T8" fmla="*/ 774 w 938"/>
                <a:gd name="T9" fmla="*/ 47 h 246"/>
                <a:gd name="T10" fmla="*/ 804 w 938"/>
                <a:gd name="T11" fmla="*/ 63 h 246"/>
                <a:gd name="T12" fmla="*/ 826 w 938"/>
                <a:gd name="T13" fmla="*/ 80 h 246"/>
                <a:gd name="T14" fmla="*/ 837 w 938"/>
                <a:gd name="T15" fmla="*/ 97 h 246"/>
                <a:gd name="T16" fmla="*/ 835 w 938"/>
                <a:gd name="T17" fmla="*/ 116 h 246"/>
                <a:gd name="T18" fmla="*/ 820 w 938"/>
                <a:gd name="T19" fmla="*/ 137 h 246"/>
                <a:gd name="T20" fmla="*/ 788 w 938"/>
                <a:gd name="T21" fmla="*/ 155 h 246"/>
                <a:gd name="T22" fmla="*/ 744 w 938"/>
                <a:gd name="T23" fmla="*/ 171 h 246"/>
                <a:gd name="T24" fmla="*/ 689 w 938"/>
                <a:gd name="T25" fmla="*/ 185 h 246"/>
                <a:gd name="T26" fmla="*/ 623 w 938"/>
                <a:gd name="T27" fmla="*/ 197 h 246"/>
                <a:gd name="T28" fmla="*/ 550 w 938"/>
                <a:gd name="T29" fmla="*/ 203 h 246"/>
                <a:gd name="T30" fmla="*/ 470 w 938"/>
                <a:gd name="T31" fmla="*/ 209 h 246"/>
                <a:gd name="T32" fmla="*/ 387 w 938"/>
                <a:gd name="T33" fmla="*/ 209 h 246"/>
                <a:gd name="T34" fmla="*/ 306 w 938"/>
                <a:gd name="T35" fmla="*/ 203 h 246"/>
                <a:gd name="T36" fmla="*/ 233 w 938"/>
                <a:gd name="T37" fmla="*/ 197 h 246"/>
                <a:gd name="T38" fmla="*/ 168 w 938"/>
                <a:gd name="T39" fmla="*/ 185 h 246"/>
                <a:gd name="T40" fmla="*/ 112 w 938"/>
                <a:gd name="T41" fmla="*/ 171 h 246"/>
                <a:gd name="T42" fmla="*/ 68 w 938"/>
                <a:gd name="T43" fmla="*/ 155 h 246"/>
                <a:gd name="T44" fmla="*/ 37 w 938"/>
                <a:gd name="T45" fmla="*/ 137 h 246"/>
                <a:gd name="T46" fmla="*/ 21 w 938"/>
                <a:gd name="T47" fmla="*/ 116 h 246"/>
                <a:gd name="T48" fmla="*/ 18 w 938"/>
                <a:gd name="T49" fmla="*/ 100 h 246"/>
                <a:gd name="T50" fmla="*/ 22 w 938"/>
                <a:gd name="T51" fmla="*/ 93 h 246"/>
                <a:gd name="T52" fmla="*/ 14 w 938"/>
                <a:gd name="T53" fmla="*/ 97 h 246"/>
                <a:gd name="T54" fmla="*/ 1 w 938"/>
                <a:gd name="T55" fmla="*/ 116 h 246"/>
                <a:gd name="T56" fmla="*/ 3 w 938"/>
                <a:gd name="T57" fmla="*/ 138 h 246"/>
                <a:gd name="T58" fmla="*/ 21 w 938"/>
                <a:gd name="T59" fmla="*/ 162 h 246"/>
                <a:gd name="T60" fmla="*/ 56 w 938"/>
                <a:gd name="T61" fmla="*/ 184 h 246"/>
                <a:gd name="T62" fmla="*/ 107 w 938"/>
                <a:gd name="T63" fmla="*/ 203 h 246"/>
                <a:gd name="T64" fmla="*/ 171 w 938"/>
                <a:gd name="T65" fmla="*/ 219 h 246"/>
                <a:gd name="T66" fmla="*/ 245 w 938"/>
                <a:gd name="T67" fmla="*/ 232 h 246"/>
                <a:gd name="T68" fmla="*/ 330 w 938"/>
                <a:gd name="T69" fmla="*/ 241 h 246"/>
                <a:gd name="T70" fmla="*/ 421 w 938"/>
                <a:gd name="T71" fmla="*/ 246 h 246"/>
                <a:gd name="T72" fmla="*/ 517 w 938"/>
                <a:gd name="T73" fmla="*/ 246 h 246"/>
                <a:gd name="T74" fmla="*/ 609 w 938"/>
                <a:gd name="T75" fmla="*/ 241 h 246"/>
                <a:gd name="T76" fmla="*/ 692 w 938"/>
                <a:gd name="T77" fmla="*/ 232 h 246"/>
                <a:gd name="T78" fmla="*/ 768 w 938"/>
                <a:gd name="T79" fmla="*/ 219 h 246"/>
                <a:gd name="T80" fmla="*/ 831 w 938"/>
                <a:gd name="T81" fmla="*/ 203 h 246"/>
                <a:gd name="T82" fmla="*/ 881 w 938"/>
                <a:gd name="T83" fmla="*/ 184 h 246"/>
                <a:gd name="T84" fmla="*/ 917 w 938"/>
                <a:gd name="T85" fmla="*/ 162 h 246"/>
                <a:gd name="T86" fmla="*/ 936 w 938"/>
                <a:gd name="T87" fmla="*/ 138 h 246"/>
                <a:gd name="T88" fmla="*/ 937 w 938"/>
                <a:gd name="T89" fmla="*/ 115 h 246"/>
                <a:gd name="T90" fmla="*/ 921 w 938"/>
                <a:gd name="T91" fmla="*/ 94 h 246"/>
                <a:gd name="T92" fmla="*/ 893 w 938"/>
                <a:gd name="T93" fmla="*/ 73 h 246"/>
                <a:gd name="T94" fmla="*/ 851 w 938"/>
                <a:gd name="T95" fmla="*/ 54 h 246"/>
                <a:gd name="T96" fmla="*/ 799 w 938"/>
                <a:gd name="T97" fmla="*/ 37 h 246"/>
                <a:gd name="T98" fmla="*/ 736 w 938"/>
                <a:gd name="T99" fmla="*/ 21 h 246"/>
                <a:gd name="T100" fmla="*/ 665 w 938"/>
                <a:gd name="T101" fmla="*/ 11 h 246"/>
                <a:gd name="T102" fmla="*/ 586 w 938"/>
                <a:gd name="T103" fmla="*/ 3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8"/>
                <a:gd name="T157" fmla="*/ 0 h 246"/>
                <a:gd name="T158" fmla="*/ 938 w 938"/>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8" h="246">
                  <a:moveTo>
                    <a:pt x="545" y="0"/>
                  </a:moveTo>
                  <a:lnTo>
                    <a:pt x="576" y="3"/>
                  </a:lnTo>
                  <a:lnTo>
                    <a:pt x="607" y="7"/>
                  </a:lnTo>
                  <a:lnTo>
                    <a:pt x="636" y="11"/>
                  </a:lnTo>
                  <a:lnTo>
                    <a:pt x="663" y="16"/>
                  </a:lnTo>
                  <a:lnTo>
                    <a:pt x="689" y="21"/>
                  </a:lnTo>
                  <a:lnTo>
                    <a:pt x="713" y="27"/>
                  </a:lnTo>
                  <a:lnTo>
                    <a:pt x="735" y="33"/>
                  </a:lnTo>
                  <a:lnTo>
                    <a:pt x="756" y="41"/>
                  </a:lnTo>
                  <a:lnTo>
                    <a:pt x="774" y="47"/>
                  </a:lnTo>
                  <a:lnTo>
                    <a:pt x="791" y="55"/>
                  </a:lnTo>
                  <a:lnTo>
                    <a:pt x="804" y="63"/>
                  </a:lnTo>
                  <a:lnTo>
                    <a:pt x="816" y="72"/>
                  </a:lnTo>
                  <a:lnTo>
                    <a:pt x="826" y="80"/>
                  </a:lnTo>
                  <a:lnTo>
                    <a:pt x="833" y="89"/>
                  </a:lnTo>
                  <a:lnTo>
                    <a:pt x="837" y="97"/>
                  </a:lnTo>
                  <a:lnTo>
                    <a:pt x="838" y="106"/>
                  </a:lnTo>
                  <a:lnTo>
                    <a:pt x="835" y="116"/>
                  </a:lnTo>
                  <a:lnTo>
                    <a:pt x="830" y="127"/>
                  </a:lnTo>
                  <a:lnTo>
                    <a:pt x="820" y="137"/>
                  </a:lnTo>
                  <a:lnTo>
                    <a:pt x="805" y="146"/>
                  </a:lnTo>
                  <a:lnTo>
                    <a:pt x="788" y="155"/>
                  </a:lnTo>
                  <a:lnTo>
                    <a:pt x="768" y="163"/>
                  </a:lnTo>
                  <a:lnTo>
                    <a:pt x="744" y="171"/>
                  </a:lnTo>
                  <a:lnTo>
                    <a:pt x="718" y="179"/>
                  </a:lnTo>
                  <a:lnTo>
                    <a:pt x="689" y="185"/>
                  </a:lnTo>
                  <a:lnTo>
                    <a:pt x="657" y="192"/>
                  </a:lnTo>
                  <a:lnTo>
                    <a:pt x="623" y="197"/>
                  </a:lnTo>
                  <a:lnTo>
                    <a:pt x="588" y="201"/>
                  </a:lnTo>
                  <a:lnTo>
                    <a:pt x="550" y="203"/>
                  </a:lnTo>
                  <a:lnTo>
                    <a:pt x="511" y="206"/>
                  </a:lnTo>
                  <a:lnTo>
                    <a:pt x="470" y="209"/>
                  </a:lnTo>
                  <a:lnTo>
                    <a:pt x="429" y="209"/>
                  </a:lnTo>
                  <a:lnTo>
                    <a:pt x="387" y="209"/>
                  </a:lnTo>
                  <a:lnTo>
                    <a:pt x="347" y="206"/>
                  </a:lnTo>
                  <a:lnTo>
                    <a:pt x="306" y="203"/>
                  </a:lnTo>
                  <a:lnTo>
                    <a:pt x="269" y="201"/>
                  </a:lnTo>
                  <a:lnTo>
                    <a:pt x="233" y="197"/>
                  </a:lnTo>
                  <a:lnTo>
                    <a:pt x="199" y="192"/>
                  </a:lnTo>
                  <a:lnTo>
                    <a:pt x="168" y="185"/>
                  </a:lnTo>
                  <a:lnTo>
                    <a:pt x="138" y="179"/>
                  </a:lnTo>
                  <a:lnTo>
                    <a:pt x="112" y="171"/>
                  </a:lnTo>
                  <a:lnTo>
                    <a:pt x="89" y="163"/>
                  </a:lnTo>
                  <a:lnTo>
                    <a:pt x="68" y="155"/>
                  </a:lnTo>
                  <a:lnTo>
                    <a:pt x="51" y="146"/>
                  </a:lnTo>
                  <a:lnTo>
                    <a:pt x="37" y="137"/>
                  </a:lnTo>
                  <a:lnTo>
                    <a:pt x="26" y="127"/>
                  </a:lnTo>
                  <a:lnTo>
                    <a:pt x="21" y="116"/>
                  </a:lnTo>
                  <a:lnTo>
                    <a:pt x="18" y="106"/>
                  </a:lnTo>
                  <a:lnTo>
                    <a:pt x="18" y="100"/>
                  </a:lnTo>
                  <a:lnTo>
                    <a:pt x="20" y="97"/>
                  </a:lnTo>
                  <a:lnTo>
                    <a:pt x="22" y="93"/>
                  </a:lnTo>
                  <a:lnTo>
                    <a:pt x="25" y="87"/>
                  </a:lnTo>
                  <a:lnTo>
                    <a:pt x="14" y="97"/>
                  </a:lnTo>
                  <a:lnTo>
                    <a:pt x="7" y="106"/>
                  </a:lnTo>
                  <a:lnTo>
                    <a:pt x="1" y="116"/>
                  </a:lnTo>
                  <a:lnTo>
                    <a:pt x="0" y="127"/>
                  </a:lnTo>
                  <a:lnTo>
                    <a:pt x="3" y="138"/>
                  </a:lnTo>
                  <a:lnTo>
                    <a:pt x="9" y="151"/>
                  </a:lnTo>
                  <a:lnTo>
                    <a:pt x="21" y="162"/>
                  </a:lnTo>
                  <a:lnTo>
                    <a:pt x="37" y="173"/>
                  </a:lnTo>
                  <a:lnTo>
                    <a:pt x="56" y="184"/>
                  </a:lnTo>
                  <a:lnTo>
                    <a:pt x="80" y="194"/>
                  </a:lnTo>
                  <a:lnTo>
                    <a:pt x="107" y="203"/>
                  </a:lnTo>
                  <a:lnTo>
                    <a:pt x="137" y="211"/>
                  </a:lnTo>
                  <a:lnTo>
                    <a:pt x="171" y="219"/>
                  </a:lnTo>
                  <a:lnTo>
                    <a:pt x="207" y="226"/>
                  </a:lnTo>
                  <a:lnTo>
                    <a:pt x="245" y="232"/>
                  </a:lnTo>
                  <a:lnTo>
                    <a:pt x="287" y="237"/>
                  </a:lnTo>
                  <a:lnTo>
                    <a:pt x="330" y="241"/>
                  </a:lnTo>
                  <a:lnTo>
                    <a:pt x="374" y="244"/>
                  </a:lnTo>
                  <a:lnTo>
                    <a:pt x="421" y="246"/>
                  </a:lnTo>
                  <a:lnTo>
                    <a:pt x="469" y="246"/>
                  </a:lnTo>
                  <a:lnTo>
                    <a:pt x="517" y="246"/>
                  </a:lnTo>
                  <a:lnTo>
                    <a:pt x="563" y="244"/>
                  </a:lnTo>
                  <a:lnTo>
                    <a:pt x="609" y="241"/>
                  </a:lnTo>
                  <a:lnTo>
                    <a:pt x="652" y="237"/>
                  </a:lnTo>
                  <a:lnTo>
                    <a:pt x="692" y="232"/>
                  </a:lnTo>
                  <a:lnTo>
                    <a:pt x="731" y="226"/>
                  </a:lnTo>
                  <a:lnTo>
                    <a:pt x="768" y="219"/>
                  </a:lnTo>
                  <a:lnTo>
                    <a:pt x="800" y="211"/>
                  </a:lnTo>
                  <a:lnTo>
                    <a:pt x="831" y="203"/>
                  </a:lnTo>
                  <a:lnTo>
                    <a:pt x="857" y="194"/>
                  </a:lnTo>
                  <a:lnTo>
                    <a:pt x="881" y="184"/>
                  </a:lnTo>
                  <a:lnTo>
                    <a:pt x="902" y="173"/>
                  </a:lnTo>
                  <a:lnTo>
                    <a:pt x="917" y="162"/>
                  </a:lnTo>
                  <a:lnTo>
                    <a:pt x="929" y="151"/>
                  </a:lnTo>
                  <a:lnTo>
                    <a:pt x="936" y="138"/>
                  </a:lnTo>
                  <a:lnTo>
                    <a:pt x="938" y="127"/>
                  </a:lnTo>
                  <a:lnTo>
                    <a:pt x="937" y="115"/>
                  </a:lnTo>
                  <a:lnTo>
                    <a:pt x="930" y="104"/>
                  </a:lnTo>
                  <a:lnTo>
                    <a:pt x="921" y="94"/>
                  </a:lnTo>
                  <a:lnTo>
                    <a:pt x="908" y="82"/>
                  </a:lnTo>
                  <a:lnTo>
                    <a:pt x="893" y="73"/>
                  </a:lnTo>
                  <a:lnTo>
                    <a:pt x="873" y="63"/>
                  </a:lnTo>
                  <a:lnTo>
                    <a:pt x="851" y="54"/>
                  </a:lnTo>
                  <a:lnTo>
                    <a:pt x="826" y="44"/>
                  </a:lnTo>
                  <a:lnTo>
                    <a:pt x="799" y="37"/>
                  </a:lnTo>
                  <a:lnTo>
                    <a:pt x="769" y="29"/>
                  </a:lnTo>
                  <a:lnTo>
                    <a:pt x="736" y="21"/>
                  </a:lnTo>
                  <a:lnTo>
                    <a:pt x="701" y="16"/>
                  </a:lnTo>
                  <a:lnTo>
                    <a:pt x="665" y="11"/>
                  </a:lnTo>
                  <a:lnTo>
                    <a:pt x="627" y="5"/>
                  </a:lnTo>
                  <a:lnTo>
                    <a:pt x="586" y="3"/>
                  </a:lnTo>
                  <a:lnTo>
                    <a:pt x="5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1" name="Freeform 74">
              <a:extLst>
                <a:ext uri="{FF2B5EF4-FFF2-40B4-BE49-F238E27FC236}">
                  <a16:creationId xmlns:a16="http://schemas.microsoft.com/office/drawing/2014/main" id="{728FF34B-1568-4215-187B-EDBCBC4FC417}"/>
                </a:ext>
              </a:extLst>
            </p:cNvPr>
            <p:cNvSpPr>
              <a:spLocks/>
            </p:cNvSpPr>
            <p:nvPr/>
          </p:nvSpPr>
          <p:spPr bwMode="auto">
            <a:xfrm>
              <a:off x="2346" y="2404"/>
              <a:ext cx="932" cy="212"/>
            </a:xfrm>
            <a:custGeom>
              <a:avLst/>
              <a:gdLst>
                <a:gd name="T0" fmla="*/ 876 w 932"/>
                <a:gd name="T1" fmla="*/ 26 h 212"/>
                <a:gd name="T2" fmla="*/ 880 w 932"/>
                <a:gd name="T3" fmla="*/ 36 h 212"/>
                <a:gd name="T4" fmla="*/ 881 w 932"/>
                <a:gd name="T5" fmla="*/ 46 h 212"/>
                <a:gd name="T6" fmla="*/ 872 w 932"/>
                <a:gd name="T7" fmla="*/ 72 h 212"/>
                <a:gd name="T8" fmla="*/ 847 w 932"/>
                <a:gd name="T9" fmla="*/ 98 h 212"/>
                <a:gd name="T10" fmla="*/ 808 w 932"/>
                <a:gd name="T11" fmla="*/ 120 h 212"/>
                <a:gd name="T12" fmla="*/ 756 w 932"/>
                <a:gd name="T13" fmla="*/ 140 h 212"/>
                <a:gd name="T14" fmla="*/ 693 w 932"/>
                <a:gd name="T15" fmla="*/ 156 h 212"/>
                <a:gd name="T16" fmla="*/ 620 w 932"/>
                <a:gd name="T17" fmla="*/ 169 h 212"/>
                <a:gd name="T18" fmla="*/ 541 w 932"/>
                <a:gd name="T19" fmla="*/ 176 h 212"/>
                <a:gd name="T20" fmla="*/ 455 w 932"/>
                <a:gd name="T21" fmla="*/ 179 h 212"/>
                <a:gd name="T22" fmla="*/ 369 w 932"/>
                <a:gd name="T23" fmla="*/ 176 h 212"/>
                <a:gd name="T24" fmla="*/ 288 w 932"/>
                <a:gd name="T25" fmla="*/ 169 h 212"/>
                <a:gd name="T26" fmla="*/ 216 w 932"/>
                <a:gd name="T27" fmla="*/ 156 h 212"/>
                <a:gd name="T28" fmla="*/ 153 w 932"/>
                <a:gd name="T29" fmla="*/ 140 h 212"/>
                <a:gd name="T30" fmla="*/ 100 w 932"/>
                <a:gd name="T31" fmla="*/ 120 h 212"/>
                <a:gd name="T32" fmla="*/ 61 w 932"/>
                <a:gd name="T33" fmla="*/ 98 h 212"/>
                <a:gd name="T34" fmla="*/ 37 w 932"/>
                <a:gd name="T35" fmla="*/ 72 h 212"/>
                <a:gd name="T36" fmla="*/ 28 w 932"/>
                <a:gd name="T37" fmla="*/ 46 h 212"/>
                <a:gd name="T38" fmla="*/ 31 w 932"/>
                <a:gd name="T39" fmla="*/ 30 h 212"/>
                <a:gd name="T40" fmla="*/ 41 w 932"/>
                <a:gd name="T41" fmla="*/ 15 h 212"/>
                <a:gd name="T42" fmla="*/ 31 w 932"/>
                <a:gd name="T43" fmla="*/ 15 h 212"/>
                <a:gd name="T44" fmla="*/ 16 w 932"/>
                <a:gd name="T45" fmla="*/ 29 h 212"/>
                <a:gd name="T46" fmla="*/ 7 w 932"/>
                <a:gd name="T47" fmla="*/ 43 h 212"/>
                <a:gd name="T48" fmla="*/ 1 w 932"/>
                <a:gd name="T49" fmla="*/ 59 h 212"/>
                <a:gd name="T50" fmla="*/ 3 w 932"/>
                <a:gd name="T51" fmla="*/ 81 h 212"/>
                <a:gd name="T52" fmla="*/ 21 w 932"/>
                <a:gd name="T53" fmla="*/ 110 h 212"/>
                <a:gd name="T54" fmla="*/ 56 w 932"/>
                <a:gd name="T55" fmla="*/ 136 h 212"/>
                <a:gd name="T56" fmla="*/ 107 w 932"/>
                <a:gd name="T57" fmla="*/ 158 h 212"/>
                <a:gd name="T58" fmla="*/ 170 w 932"/>
                <a:gd name="T59" fmla="*/ 179 h 212"/>
                <a:gd name="T60" fmla="*/ 244 w 932"/>
                <a:gd name="T61" fmla="*/ 195 h 212"/>
                <a:gd name="T62" fmla="*/ 327 w 932"/>
                <a:gd name="T63" fmla="*/ 205 h 212"/>
                <a:gd name="T64" fmla="*/ 418 w 932"/>
                <a:gd name="T65" fmla="*/ 210 h 212"/>
                <a:gd name="T66" fmla="*/ 513 w 932"/>
                <a:gd name="T67" fmla="*/ 210 h 212"/>
                <a:gd name="T68" fmla="*/ 605 w 932"/>
                <a:gd name="T69" fmla="*/ 205 h 212"/>
                <a:gd name="T70" fmla="*/ 688 w 932"/>
                <a:gd name="T71" fmla="*/ 195 h 212"/>
                <a:gd name="T72" fmla="*/ 762 w 932"/>
                <a:gd name="T73" fmla="*/ 179 h 212"/>
                <a:gd name="T74" fmla="*/ 825 w 932"/>
                <a:gd name="T75" fmla="*/ 158 h 212"/>
                <a:gd name="T76" fmla="*/ 876 w 932"/>
                <a:gd name="T77" fmla="*/ 136 h 212"/>
                <a:gd name="T78" fmla="*/ 911 w 932"/>
                <a:gd name="T79" fmla="*/ 110 h 212"/>
                <a:gd name="T80" fmla="*/ 929 w 932"/>
                <a:gd name="T81" fmla="*/ 81 h 212"/>
                <a:gd name="T82" fmla="*/ 930 w 932"/>
                <a:gd name="T83" fmla="*/ 58 h 212"/>
                <a:gd name="T84" fmla="*/ 924 w 932"/>
                <a:gd name="T85" fmla="*/ 40 h 212"/>
                <a:gd name="T86" fmla="*/ 910 w 932"/>
                <a:gd name="T87" fmla="*/ 24 h 212"/>
                <a:gd name="T88" fmla="*/ 890 w 932"/>
                <a:gd name="T89" fmla="*/ 8 h 2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2"/>
                <a:gd name="T136" fmla="*/ 0 h 212"/>
                <a:gd name="T137" fmla="*/ 932 w 932"/>
                <a:gd name="T138" fmla="*/ 212 h 2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2" h="212">
                  <a:moveTo>
                    <a:pt x="878" y="0"/>
                  </a:moveTo>
                  <a:lnTo>
                    <a:pt x="876" y="26"/>
                  </a:lnTo>
                  <a:lnTo>
                    <a:pt x="878" y="32"/>
                  </a:lnTo>
                  <a:lnTo>
                    <a:pt x="880" y="36"/>
                  </a:lnTo>
                  <a:lnTo>
                    <a:pt x="881" y="41"/>
                  </a:lnTo>
                  <a:lnTo>
                    <a:pt x="881" y="46"/>
                  </a:lnTo>
                  <a:lnTo>
                    <a:pt x="878" y="59"/>
                  </a:lnTo>
                  <a:lnTo>
                    <a:pt x="872" y="72"/>
                  </a:lnTo>
                  <a:lnTo>
                    <a:pt x="861" y="85"/>
                  </a:lnTo>
                  <a:lnTo>
                    <a:pt x="847" y="98"/>
                  </a:lnTo>
                  <a:lnTo>
                    <a:pt x="829" y="109"/>
                  </a:lnTo>
                  <a:lnTo>
                    <a:pt x="808" y="120"/>
                  </a:lnTo>
                  <a:lnTo>
                    <a:pt x="783" y="131"/>
                  </a:lnTo>
                  <a:lnTo>
                    <a:pt x="756" y="140"/>
                  </a:lnTo>
                  <a:lnTo>
                    <a:pt x="726" y="149"/>
                  </a:lnTo>
                  <a:lnTo>
                    <a:pt x="693" y="156"/>
                  </a:lnTo>
                  <a:lnTo>
                    <a:pt x="658" y="163"/>
                  </a:lnTo>
                  <a:lnTo>
                    <a:pt x="620" y="169"/>
                  </a:lnTo>
                  <a:lnTo>
                    <a:pt x="581" y="172"/>
                  </a:lnTo>
                  <a:lnTo>
                    <a:pt x="541" y="176"/>
                  </a:lnTo>
                  <a:lnTo>
                    <a:pt x="498" y="178"/>
                  </a:lnTo>
                  <a:lnTo>
                    <a:pt x="455" y="179"/>
                  </a:lnTo>
                  <a:lnTo>
                    <a:pt x="411" y="178"/>
                  </a:lnTo>
                  <a:lnTo>
                    <a:pt x="369" y="176"/>
                  </a:lnTo>
                  <a:lnTo>
                    <a:pt x="328" y="172"/>
                  </a:lnTo>
                  <a:lnTo>
                    <a:pt x="288" y="169"/>
                  </a:lnTo>
                  <a:lnTo>
                    <a:pt x="252" y="163"/>
                  </a:lnTo>
                  <a:lnTo>
                    <a:pt x="216" y="156"/>
                  </a:lnTo>
                  <a:lnTo>
                    <a:pt x="183" y="149"/>
                  </a:lnTo>
                  <a:lnTo>
                    <a:pt x="153" y="140"/>
                  </a:lnTo>
                  <a:lnTo>
                    <a:pt x="125" y="131"/>
                  </a:lnTo>
                  <a:lnTo>
                    <a:pt x="100" y="120"/>
                  </a:lnTo>
                  <a:lnTo>
                    <a:pt x="80" y="109"/>
                  </a:lnTo>
                  <a:lnTo>
                    <a:pt x="61" y="98"/>
                  </a:lnTo>
                  <a:lnTo>
                    <a:pt x="47" y="85"/>
                  </a:lnTo>
                  <a:lnTo>
                    <a:pt x="37" y="72"/>
                  </a:lnTo>
                  <a:lnTo>
                    <a:pt x="30" y="59"/>
                  </a:lnTo>
                  <a:lnTo>
                    <a:pt x="28" y="46"/>
                  </a:lnTo>
                  <a:lnTo>
                    <a:pt x="29" y="38"/>
                  </a:lnTo>
                  <a:lnTo>
                    <a:pt x="31" y="30"/>
                  </a:lnTo>
                  <a:lnTo>
                    <a:pt x="35" y="23"/>
                  </a:lnTo>
                  <a:lnTo>
                    <a:pt x="41" y="15"/>
                  </a:lnTo>
                  <a:lnTo>
                    <a:pt x="41" y="8"/>
                  </a:lnTo>
                  <a:lnTo>
                    <a:pt x="31" y="15"/>
                  </a:lnTo>
                  <a:lnTo>
                    <a:pt x="24" y="23"/>
                  </a:lnTo>
                  <a:lnTo>
                    <a:pt x="16" y="29"/>
                  </a:lnTo>
                  <a:lnTo>
                    <a:pt x="11" y="37"/>
                  </a:lnTo>
                  <a:lnTo>
                    <a:pt x="7" y="43"/>
                  </a:lnTo>
                  <a:lnTo>
                    <a:pt x="3" y="51"/>
                  </a:lnTo>
                  <a:lnTo>
                    <a:pt x="1" y="59"/>
                  </a:lnTo>
                  <a:lnTo>
                    <a:pt x="0" y="67"/>
                  </a:lnTo>
                  <a:lnTo>
                    <a:pt x="3" y="81"/>
                  </a:lnTo>
                  <a:lnTo>
                    <a:pt x="9" y="96"/>
                  </a:lnTo>
                  <a:lnTo>
                    <a:pt x="21" y="110"/>
                  </a:lnTo>
                  <a:lnTo>
                    <a:pt x="37" y="123"/>
                  </a:lnTo>
                  <a:lnTo>
                    <a:pt x="56" y="136"/>
                  </a:lnTo>
                  <a:lnTo>
                    <a:pt x="80" y="148"/>
                  </a:lnTo>
                  <a:lnTo>
                    <a:pt x="107" y="158"/>
                  </a:lnTo>
                  <a:lnTo>
                    <a:pt x="137" y="169"/>
                  </a:lnTo>
                  <a:lnTo>
                    <a:pt x="170" y="179"/>
                  </a:lnTo>
                  <a:lnTo>
                    <a:pt x="206" y="187"/>
                  </a:lnTo>
                  <a:lnTo>
                    <a:pt x="244" y="195"/>
                  </a:lnTo>
                  <a:lnTo>
                    <a:pt x="285" y="200"/>
                  </a:lnTo>
                  <a:lnTo>
                    <a:pt x="327" y="205"/>
                  </a:lnTo>
                  <a:lnTo>
                    <a:pt x="373" y="209"/>
                  </a:lnTo>
                  <a:lnTo>
                    <a:pt x="418" y="210"/>
                  </a:lnTo>
                  <a:lnTo>
                    <a:pt x="467" y="212"/>
                  </a:lnTo>
                  <a:lnTo>
                    <a:pt x="513" y="210"/>
                  </a:lnTo>
                  <a:lnTo>
                    <a:pt x="560" y="209"/>
                  </a:lnTo>
                  <a:lnTo>
                    <a:pt x="605" y="205"/>
                  </a:lnTo>
                  <a:lnTo>
                    <a:pt x="646" y="200"/>
                  </a:lnTo>
                  <a:lnTo>
                    <a:pt x="688" y="195"/>
                  </a:lnTo>
                  <a:lnTo>
                    <a:pt x="726" y="187"/>
                  </a:lnTo>
                  <a:lnTo>
                    <a:pt x="762" y="179"/>
                  </a:lnTo>
                  <a:lnTo>
                    <a:pt x="795" y="169"/>
                  </a:lnTo>
                  <a:lnTo>
                    <a:pt x="825" y="158"/>
                  </a:lnTo>
                  <a:lnTo>
                    <a:pt x="852" y="148"/>
                  </a:lnTo>
                  <a:lnTo>
                    <a:pt x="876" y="136"/>
                  </a:lnTo>
                  <a:lnTo>
                    <a:pt x="895" y="123"/>
                  </a:lnTo>
                  <a:lnTo>
                    <a:pt x="911" y="110"/>
                  </a:lnTo>
                  <a:lnTo>
                    <a:pt x="923" y="96"/>
                  </a:lnTo>
                  <a:lnTo>
                    <a:pt x="929" y="81"/>
                  </a:lnTo>
                  <a:lnTo>
                    <a:pt x="932" y="67"/>
                  </a:lnTo>
                  <a:lnTo>
                    <a:pt x="930" y="58"/>
                  </a:lnTo>
                  <a:lnTo>
                    <a:pt x="928" y="49"/>
                  </a:lnTo>
                  <a:lnTo>
                    <a:pt x="924" y="40"/>
                  </a:lnTo>
                  <a:lnTo>
                    <a:pt x="917" y="32"/>
                  </a:lnTo>
                  <a:lnTo>
                    <a:pt x="910" y="24"/>
                  </a:lnTo>
                  <a:lnTo>
                    <a:pt x="900" y="16"/>
                  </a:lnTo>
                  <a:lnTo>
                    <a:pt x="890" y="8"/>
                  </a:lnTo>
                  <a:lnTo>
                    <a:pt x="8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2" name="Freeform 75">
              <a:extLst>
                <a:ext uri="{FF2B5EF4-FFF2-40B4-BE49-F238E27FC236}">
                  <a16:creationId xmlns:a16="http://schemas.microsoft.com/office/drawing/2014/main" id="{E1126BAC-A25F-C879-AD34-5B4554D48A0F}"/>
                </a:ext>
              </a:extLst>
            </p:cNvPr>
            <p:cNvSpPr>
              <a:spLocks/>
            </p:cNvSpPr>
            <p:nvPr/>
          </p:nvSpPr>
          <p:spPr bwMode="auto">
            <a:xfrm>
              <a:off x="2372" y="2213"/>
              <a:ext cx="22" cy="223"/>
            </a:xfrm>
            <a:custGeom>
              <a:avLst/>
              <a:gdLst>
                <a:gd name="T0" fmla="*/ 22 w 22"/>
                <a:gd name="T1" fmla="*/ 10 h 223"/>
                <a:gd name="T2" fmla="*/ 0 w 22"/>
                <a:gd name="T3" fmla="*/ 0 h 223"/>
                <a:gd name="T4" fmla="*/ 7 w 22"/>
                <a:gd name="T5" fmla="*/ 223 h 223"/>
                <a:gd name="T6" fmla="*/ 9 w 22"/>
                <a:gd name="T7" fmla="*/ 220 h 223"/>
                <a:gd name="T8" fmla="*/ 13 w 22"/>
                <a:gd name="T9" fmla="*/ 219 h 223"/>
                <a:gd name="T10" fmla="*/ 16 w 22"/>
                <a:gd name="T11" fmla="*/ 216 h 223"/>
                <a:gd name="T12" fmla="*/ 18 w 22"/>
                <a:gd name="T13" fmla="*/ 215 h 223"/>
                <a:gd name="T14" fmla="*/ 22 w 22"/>
                <a:gd name="T15" fmla="*/ 10 h 22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23"/>
                <a:gd name="T26" fmla="*/ 22 w 22"/>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23">
                  <a:moveTo>
                    <a:pt x="22" y="10"/>
                  </a:moveTo>
                  <a:lnTo>
                    <a:pt x="0" y="0"/>
                  </a:lnTo>
                  <a:lnTo>
                    <a:pt x="7" y="223"/>
                  </a:lnTo>
                  <a:lnTo>
                    <a:pt x="9" y="220"/>
                  </a:lnTo>
                  <a:lnTo>
                    <a:pt x="13" y="219"/>
                  </a:lnTo>
                  <a:lnTo>
                    <a:pt x="16" y="216"/>
                  </a:lnTo>
                  <a:lnTo>
                    <a:pt x="18" y="215"/>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3" name="Freeform 76">
              <a:extLst>
                <a:ext uri="{FF2B5EF4-FFF2-40B4-BE49-F238E27FC236}">
                  <a16:creationId xmlns:a16="http://schemas.microsoft.com/office/drawing/2014/main" id="{30DA0AF9-9077-0D32-48F5-E480586561A4}"/>
                </a:ext>
              </a:extLst>
            </p:cNvPr>
            <p:cNvSpPr>
              <a:spLocks/>
            </p:cNvSpPr>
            <p:nvPr/>
          </p:nvSpPr>
          <p:spPr bwMode="auto">
            <a:xfrm>
              <a:off x="3222" y="2205"/>
              <a:ext cx="26" cy="245"/>
            </a:xfrm>
            <a:custGeom>
              <a:avLst/>
              <a:gdLst>
                <a:gd name="T0" fmla="*/ 26 w 26"/>
                <a:gd name="T1" fmla="*/ 0 h 245"/>
                <a:gd name="T2" fmla="*/ 4 w 26"/>
                <a:gd name="T3" fmla="*/ 8 h 245"/>
                <a:gd name="T4" fmla="*/ 0 w 26"/>
                <a:gd name="T5" fmla="*/ 237 h 245"/>
                <a:gd name="T6" fmla="*/ 2 w 26"/>
                <a:gd name="T7" fmla="*/ 239 h 245"/>
                <a:gd name="T8" fmla="*/ 5 w 26"/>
                <a:gd name="T9" fmla="*/ 241 h 245"/>
                <a:gd name="T10" fmla="*/ 7 w 26"/>
                <a:gd name="T11" fmla="*/ 242 h 245"/>
                <a:gd name="T12" fmla="*/ 10 w 26"/>
                <a:gd name="T13" fmla="*/ 245 h 245"/>
                <a:gd name="T14" fmla="*/ 26 w 26"/>
                <a:gd name="T15" fmla="*/ 0 h 24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45"/>
                <a:gd name="T26" fmla="*/ 26 w 26"/>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45">
                  <a:moveTo>
                    <a:pt x="26" y="0"/>
                  </a:moveTo>
                  <a:lnTo>
                    <a:pt x="4" y="8"/>
                  </a:lnTo>
                  <a:lnTo>
                    <a:pt x="0" y="237"/>
                  </a:lnTo>
                  <a:lnTo>
                    <a:pt x="2" y="239"/>
                  </a:lnTo>
                  <a:lnTo>
                    <a:pt x="5" y="241"/>
                  </a:lnTo>
                  <a:lnTo>
                    <a:pt x="7" y="242"/>
                  </a:lnTo>
                  <a:lnTo>
                    <a:pt x="10" y="24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4" name="Freeform 77">
              <a:extLst>
                <a:ext uri="{FF2B5EF4-FFF2-40B4-BE49-F238E27FC236}">
                  <a16:creationId xmlns:a16="http://schemas.microsoft.com/office/drawing/2014/main" id="{309E288C-C5BE-BBDE-5C61-2EEC4E7B531A}"/>
                </a:ext>
              </a:extLst>
            </p:cNvPr>
            <p:cNvSpPr>
              <a:spLocks/>
            </p:cNvSpPr>
            <p:nvPr/>
          </p:nvSpPr>
          <p:spPr bwMode="auto">
            <a:xfrm>
              <a:off x="2346" y="3038"/>
              <a:ext cx="932" cy="267"/>
            </a:xfrm>
            <a:custGeom>
              <a:avLst/>
              <a:gdLst>
                <a:gd name="T0" fmla="*/ 876 w 932"/>
                <a:gd name="T1" fmla="*/ 34 h 267"/>
                <a:gd name="T2" fmla="*/ 880 w 932"/>
                <a:gd name="T3" fmla="*/ 47 h 267"/>
                <a:gd name="T4" fmla="*/ 881 w 932"/>
                <a:gd name="T5" fmla="*/ 60 h 267"/>
                <a:gd name="T6" fmla="*/ 872 w 932"/>
                <a:gd name="T7" fmla="*/ 94 h 267"/>
                <a:gd name="T8" fmla="*/ 847 w 932"/>
                <a:gd name="T9" fmla="*/ 125 h 267"/>
                <a:gd name="T10" fmla="*/ 808 w 932"/>
                <a:gd name="T11" fmla="*/ 153 h 267"/>
                <a:gd name="T12" fmla="*/ 756 w 932"/>
                <a:gd name="T13" fmla="*/ 177 h 267"/>
                <a:gd name="T14" fmla="*/ 693 w 932"/>
                <a:gd name="T15" fmla="*/ 198 h 267"/>
                <a:gd name="T16" fmla="*/ 620 w 932"/>
                <a:gd name="T17" fmla="*/ 214 h 267"/>
                <a:gd name="T18" fmla="*/ 541 w 932"/>
                <a:gd name="T19" fmla="*/ 223 h 267"/>
                <a:gd name="T20" fmla="*/ 455 w 932"/>
                <a:gd name="T21" fmla="*/ 227 h 267"/>
                <a:gd name="T22" fmla="*/ 369 w 932"/>
                <a:gd name="T23" fmla="*/ 223 h 267"/>
                <a:gd name="T24" fmla="*/ 288 w 932"/>
                <a:gd name="T25" fmla="*/ 214 h 267"/>
                <a:gd name="T26" fmla="*/ 216 w 932"/>
                <a:gd name="T27" fmla="*/ 198 h 267"/>
                <a:gd name="T28" fmla="*/ 153 w 932"/>
                <a:gd name="T29" fmla="*/ 177 h 267"/>
                <a:gd name="T30" fmla="*/ 100 w 932"/>
                <a:gd name="T31" fmla="*/ 153 h 267"/>
                <a:gd name="T32" fmla="*/ 61 w 932"/>
                <a:gd name="T33" fmla="*/ 125 h 267"/>
                <a:gd name="T34" fmla="*/ 37 w 932"/>
                <a:gd name="T35" fmla="*/ 94 h 267"/>
                <a:gd name="T36" fmla="*/ 28 w 932"/>
                <a:gd name="T37" fmla="*/ 60 h 267"/>
                <a:gd name="T38" fmla="*/ 31 w 932"/>
                <a:gd name="T39" fmla="*/ 39 h 267"/>
                <a:gd name="T40" fmla="*/ 41 w 932"/>
                <a:gd name="T41" fmla="*/ 18 h 267"/>
                <a:gd name="T42" fmla="*/ 31 w 932"/>
                <a:gd name="T43" fmla="*/ 20 h 267"/>
                <a:gd name="T44" fmla="*/ 16 w 932"/>
                <a:gd name="T45" fmla="*/ 38 h 267"/>
                <a:gd name="T46" fmla="*/ 7 w 932"/>
                <a:gd name="T47" fmla="*/ 56 h 267"/>
                <a:gd name="T48" fmla="*/ 1 w 932"/>
                <a:gd name="T49" fmla="*/ 76 h 267"/>
                <a:gd name="T50" fmla="*/ 3 w 932"/>
                <a:gd name="T51" fmla="*/ 103 h 267"/>
                <a:gd name="T52" fmla="*/ 21 w 932"/>
                <a:gd name="T53" fmla="*/ 139 h 267"/>
                <a:gd name="T54" fmla="*/ 56 w 932"/>
                <a:gd name="T55" fmla="*/ 172 h 267"/>
                <a:gd name="T56" fmla="*/ 107 w 932"/>
                <a:gd name="T57" fmla="*/ 201 h 267"/>
                <a:gd name="T58" fmla="*/ 170 w 932"/>
                <a:gd name="T59" fmla="*/ 226 h 267"/>
                <a:gd name="T60" fmla="*/ 244 w 932"/>
                <a:gd name="T61" fmla="*/ 245 h 267"/>
                <a:gd name="T62" fmla="*/ 327 w 932"/>
                <a:gd name="T63" fmla="*/ 259 h 267"/>
                <a:gd name="T64" fmla="*/ 418 w 932"/>
                <a:gd name="T65" fmla="*/ 266 h 267"/>
                <a:gd name="T66" fmla="*/ 513 w 932"/>
                <a:gd name="T67" fmla="*/ 266 h 267"/>
                <a:gd name="T68" fmla="*/ 605 w 932"/>
                <a:gd name="T69" fmla="*/ 259 h 267"/>
                <a:gd name="T70" fmla="*/ 688 w 932"/>
                <a:gd name="T71" fmla="*/ 245 h 267"/>
                <a:gd name="T72" fmla="*/ 762 w 932"/>
                <a:gd name="T73" fmla="*/ 226 h 267"/>
                <a:gd name="T74" fmla="*/ 825 w 932"/>
                <a:gd name="T75" fmla="*/ 201 h 267"/>
                <a:gd name="T76" fmla="*/ 876 w 932"/>
                <a:gd name="T77" fmla="*/ 172 h 267"/>
                <a:gd name="T78" fmla="*/ 911 w 932"/>
                <a:gd name="T79" fmla="*/ 139 h 267"/>
                <a:gd name="T80" fmla="*/ 929 w 932"/>
                <a:gd name="T81" fmla="*/ 103 h 267"/>
                <a:gd name="T82" fmla="*/ 930 w 932"/>
                <a:gd name="T83" fmla="*/ 73 h 267"/>
                <a:gd name="T84" fmla="*/ 924 w 932"/>
                <a:gd name="T85" fmla="*/ 52 h 267"/>
                <a:gd name="T86" fmla="*/ 910 w 932"/>
                <a:gd name="T87" fmla="*/ 30 h 267"/>
                <a:gd name="T88" fmla="*/ 890 w 932"/>
                <a:gd name="T89" fmla="*/ 10 h 2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2"/>
                <a:gd name="T136" fmla="*/ 0 h 267"/>
                <a:gd name="T137" fmla="*/ 932 w 932"/>
                <a:gd name="T138" fmla="*/ 267 h 2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2" h="267">
                  <a:moveTo>
                    <a:pt x="878" y="0"/>
                  </a:moveTo>
                  <a:lnTo>
                    <a:pt x="876" y="34"/>
                  </a:lnTo>
                  <a:lnTo>
                    <a:pt x="878" y="40"/>
                  </a:lnTo>
                  <a:lnTo>
                    <a:pt x="880" y="47"/>
                  </a:lnTo>
                  <a:lnTo>
                    <a:pt x="881" y="53"/>
                  </a:lnTo>
                  <a:lnTo>
                    <a:pt x="881" y="60"/>
                  </a:lnTo>
                  <a:lnTo>
                    <a:pt x="878" y="77"/>
                  </a:lnTo>
                  <a:lnTo>
                    <a:pt x="872" y="94"/>
                  </a:lnTo>
                  <a:lnTo>
                    <a:pt x="861" y="110"/>
                  </a:lnTo>
                  <a:lnTo>
                    <a:pt x="847" y="125"/>
                  </a:lnTo>
                  <a:lnTo>
                    <a:pt x="829" y="139"/>
                  </a:lnTo>
                  <a:lnTo>
                    <a:pt x="808" y="153"/>
                  </a:lnTo>
                  <a:lnTo>
                    <a:pt x="783" y="166"/>
                  </a:lnTo>
                  <a:lnTo>
                    <a:pt x="756" y="177"/>
                  </a:lnTo>
                  <a:lnTo>
                    <a:pt x="726" y="189"/>
                  </a:lnTo>
                  <a:lnTo>
                    <a:pt x="693" y="198"/>
                  </a:lnTo>
                  <a:lnTo>
                    <a:pt x="658" y="206"/>
                  </a:lnTo>
                  <a:lnTo>
                    <a:pt x="620" y="214"/>
                  </a:lnTo>
                  <a:lnTo>
                    <a:pt x="581" y="219"/>
                  </a:lnTo>
                  <a:lnTo>
                    <a:pt x="541" y="223"/>
                  </a:lnTo>
                  <a:lnTo>
                    <a:pt x="498" y="226"/>
                  </a:lnTo>
                  <a:lnTo>
                    <a:pt x="455" y="227"/>
                  </a:lnTo>
                  <a:lnTo>
                    <a:pt x="411" y="226"/>
                  </a:lnTo>
                  <a:lnTo>
                    <a:pt x="369" y="223"/>
                  </a:lnTo>
                  <a:lnTo>
                    <a:pt x="328" y="219"/>
                  </a:lnTo>
                  <a:lnTo>
                    <a:pt x="288" y="214"/>
                  </a:lnTo>
                  <a:lnTo>
                    <a:pt x="252" y="206"/>
                  </a:lnTo>
                  <a:lnTo>
                    <a:pt x="216" y="198"/>
                  </a:lnTo>
                  <a:lnTo>
                    <a:pt x="183" y="189"/>
                  </a:lnTo>
                  <a:lnTo>
                    <a:pt x="153" y="177"/>
                  </a:lnTo>
                  <a:lnTo>
                    <a:pt x="125" y="166"/>
                  </a:lnTo>
                  <a:lnTo>
                    <a:pt x="100" y="153"/>
                  </a:lnTo>
                  <a:lnTo>
                    <a:pt x="80" y="139"/>
                  </a:lnTo>
                  <a:lnTo>
                    <a:pt x="61" y="125"/>
                  </a:lnTo>
                  <a:lnTo>
                    <a:pt x="47" y="110"/>
                  </a:lnTo>
                  <a:lnTo>
                    <a:pt x="37" y="94"/>
                  </a:lnTo>
                  <a:lnTo>
                    <a:pt x="30" y="77"/>
                  </a:lnTo>
                  <a:lnTo>
                    <a:pt x="28" y="60"/>
                  </a:lnTo>
                  <a:lnTo>
                    <a:pt x="29" y="50"/>
                  </a:lnTo>
                  <a:lnTo>
                    <a:pt x="31" y="39"/>
                  </a:lnTo>
                  <a:lnTo>
                    <a:pt x="35" y="29"/>
                  </a:lnTo>
                  <a:lnTo>
                    <a:pt x="41" y="18"/>
                  </a:lnTo>
                  <a:lnTo>
                    <a:pt x="41" y="10"/>
                  </a:lnTo>
                  <a:lnTo>
                    <a:pt x="31" y="20"/>
                  </a:lnTo>
                  <a:lnTo>
                    <a:pt x="24" y="29"/>
                  </a:lnTo>
                  <a:lnTo>
                    <a:pt x="16" y="38"/>
                  </a:lnTo>
                  <a:lnTo>
                    <a:pt x="11" y="47"/>
                  </a:lnTo>
                  <a:lnTo>
                    <a:pt x="7" y="56"/>
                  </a:lnTo>
                  <a:lnTo>
                    <a:pt x="3" y="65"/>
                  </a:lnTo>
                  <a:lnTo>
                    <a:pt x="1" y="76"/>
                  </a:lnTo>
                  <a:lnTo>
                    <a:pt x="0" y="85"/>
                  </a:lnTo>
                  <a:lnTo>
                    <a:pt x="3" y="103"/>
                  </a:lnTo>
                  <a:lnTo>
                    <a:pt x="9" y="121"/>
                  </a:lnTo>
                  <a:lnTo>
                    <a:pt x="21" y="139"/>
                  </a:lnTo>
                  <a:lnTo>
                    <a:pt x="37" y="155"/>
                  </a:lnTo>
                  <a:lnTo>
                    <a:pt x="56" y="172"/>
                  </a:lnTo>
                  <a:lnTo>
                    <a:pt x="80" y="186"/>
                  </a:lnTo>
                  <a:lnTo>
                    <a:pt x="107" y="201"/>
                  </a:lnTo>
                  <a:lnTo>
                    <a:pt x="137" y="214"/>
                  </a:lnTo>
                  <a:lnTo>
                    <a:pt x="170" y="226"/>
                  </a:lnTo>
                  <a:lnTo>
                    <a:pt x="206" y="236"/>
                  </a:lnTo>
                  <a:lnTo>
                    <a:pt x="244" y="245"/>
                  </a:lnTo>
                  <a:lnTo>
                    <a:pt x="285" y="253"/>
                  </a:lnTo>
                  <a:lnTo>
                    <a:pt x="327" y="259"/>
                  </a:lnTo>
                  <a:lnTo>
                    <a:pt x="373" y="263"/>
                  </a:lnTo>
                  <a:lnTo>
                    <a:pt x="418" y="266"/>
                  </a:lnTo>
                  <a:lnTo>
                    <a:pt x="467" y="267"/>
                  </a:lnTo>
                  <a:lnTo>
                    <a:pt x="513" y="266"/>
                  </a:lnTo>
                  <a:lnTo>
                    <a:pt x="560" y="263"/>
                  </a:lnTo>
                  <a:lnTo>
                    <a:pt x="605" y="259"/>
                  </a:lnTo>
                  <a:lnTo>
                    <a:pt x="646" y="253"/>
                  </a:lnTo>
                  <a:lnTo>
                    <a:pt x="688" y="245"/>
                  </a:lnTo>
                  <a:lnTo>
                    <a:pt x="726" y="236"/>
                  </a:lnTo>
                  <a:lnTo>
                    <a:pt x="762" y="226"/>
                  </a:lnTo>
                  <a:lnTo>
                    <a:pt x="795" y="214"/>
                  </a:lnTo>
                  <a:lnTo>
                    <a:pt x="825" y="201"/>
                  </a:lnTo>
                  <a:lnTo>
                    <a:pt x="852" y="186"/>
                  </a:lnTo>
                  <a:lnTo>
                    <a:pt x="876" y="172"/>
                  </a:lnTo>
                  <a:lnTo>
                    <a:pt x="895" y="155"/>
                  </a:lnTo>
                  <a:lnTo>
                    <a:pt x="911" y="139"/>
                  </a:lnTo>
                  <a:lnTo>
                    <a:pt x="923" y="121"/>
                  </a:lnTo>
                  <a:lnTo>
                    <a:pt x="929" y="103"/>
                  </a:lnTo>
                  <a:lnTo>
                    <a:pt x="932" y="85"/>
                  </a:lnTo>
                  <a:lnTo>
                    <a:pt x="930" y="73"/>
                  </a:lnTo>
                  <a:lnTo>
                    <a:pt x="928" y="63"/>
                  </a:lnTo>
                  <a:lnTo>
                    <a:pt x="924" y="52"/>
                  </a:lnTo>
                  <a:lnTo>
                    <a:pt x="917" y="40"/>
                  </a:lnTo>
                  <a:lnTo>
                    <a:pt x="910" y="30"/>
                  </a:lnTo>
                  <a:lnTo>
                    <a:pt x="900" y="20"/>
                  </a:lnTo>
                  <a:lnTo>
                    <a:pt x="890" y="10"/>
                  </a:lnTo>
                  <a:lnTo>
                    <a:pt x="8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5" name="Freeform 78">
              <a:extLst>
                <a:ext uri="{FF2B5EF4-FFF2-40B4-BE49-F238E27FC236}">
                  <a16:creationId xmlns:a16="http://schemas.microsoft.com/office/drawing/2014/main" id="{FA0913C1-D812-18E0-E843-07A481215CC7}"/>
                </a:ext>
              </a:extLst>
            </p:cNvPr>
            <p:cNvSpPr>
              <a:spLocks/>
            </p:cNvSpPr>
            <p:nvPr/>
          </p:nvSpPr>
          <p:spPr bwMode="auto">
            <a:xfrm>
              <a:off x="2375" y="2507"/>
              <a:ext cx="22" cy="562"/>
            </a:xfrm>
            <a:custGeom>
              <a:avLst/>
              <a:gdLst>
                <a:gd name="T0" fmla="*/ 22 w 22"/>
                <a:gd name="T1" fmla="*/ 17 h 562"/>
                <a:gd name="T2" fmla="*/ 0 w 22"/>
                <a:gd name="T3" fmla="*/ 0 h 562"/>
                <a:gd name="T4" fmla="*/ 2 w 22"/>
                <a:gd name="T5" fmla="*/ 562 h 562"/>
                <a:gd name="T6" fmla="*/ 5 w 22"/>
                <a:gd name="T7" fmla="*/ 558 h 562"/>
                <a:gd name="T8" fmla="*/ 9 w 22"/>
                <a:gd name="T9" fmla="*/ 554 h 562"/>
                <a:gd name="T10" fmla="*/ 12 w 22"/>
                <a:gd name="T11" fmla="*/ 552 h 562"/>
                <a:gd name="T12" fmla="*/ 14 w 22"/>
                <a:gd name="T13" fmla="*/ 548 h 562"/>
                <a:gd name="T14" fmla="*/ 22 w 22"/>
                <a:gd name="T15" fmla="*/ 17 h 56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62"/>
                <a:gd name="T26" fmla="*/ 22 w 22"/>
                <a:gd name="T27" fmla="*/ 562 h 5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62">
                  <a:moveTo>
                    <a:pt x="22" y="17"/>
                  </a:moveTo>
                  <a:lnTo>
                    <a:pt x="0" y="0"/>
                  </a:lnTo>
                  <a:lnTo>
                    <a:pt x="2" y="562"/>
                  </a:lnTo>
                  <a:lnTo>
                    <a:pt x="5" y="558"/>
                  </a:lnTo>
                  <a:lnTo>
                    <a:pt x="9" y="554"/>
                  </a:lnTo>
                  <a:lnTo>
                    <a:pt x="12" y="552"/>
                  </a:lnTo>
                  <a:lnTo>
                    <a:pt x="14" y="548"/>
                  </a:lnTo>
                  <a:lnTo>
                    <a:pt x="2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6" name="Freeform 79">
              <a:extLst>
                <a:ext uri="{FF2B5EF4-FFF2-40B4-BE49-F238E27FC236}">
                  <a16:creationId xmlns:a16="http://schemas.microsoft.com/office/drawing/2014/main" id="{0952C9F5-5B94-0998-718D-6F832F34D590}"/>
                </a:ext>
              </a:extLst>
            </p:cNvPr>
            <p:cNvSpPr>
              <a:spLocks/>
            </p:cNvSpPr>
            <p:nvPr/>
          </p:nvSpPr>
          <p:spPr bwMode="auto">
            <a:xfrm>
              <a:off x="3213" y="2515"/>
              <a:ext cx="29" cy="563"/>
            </a:xfrm>
            <a:custGeom>
              <a:avLst/>
              <a:gdLst>
                <a:gd name="T0" fmla="*/ 29 w 29"/>
                <a:gd name="T1" fmla="*/ 0 h 563"/>
                <a:gd name="T2" fmla="*/ 6 w 29"/>
                <a:gd name="T3" fmla="*/ 15 h 563"/>
                <a:gd name="T4" fmla="*/ 1 w 29"/>
                <a:gd name="T5" fmla="*/ 485 h 563"/>
                <a:gd name="T6" fmla="*/ 0 w 29"/>
                <a:gd name="T7" fmla="*/ 552 h 563"/>
                <a:gd name="T8" fmla="*/ 2 w 29"/>
                <a:gd name="T9" fmla="*/ 554 h 563"/>
                <a:gd name="T10" fmla="*/ 6 w 29"/>
                <a:gd name="T11" fmla="*/ 557 h 563"/>
                <a:gd name="T12" fmla="*/ 9 w 29"/>
                <a:gd name="T13" fmla="*/ 561 h 563"/>
                <a:gd name="T14" fmla="*/ 11 w 29"/>
                <a:gd name="T15" fmla="*/ 563 h 563"/>
                <a:gd name="T16" fmla="*/ 29 w 29"/>
                <a:gd name="T17" fmla="*/ 0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63"/>
                <a:gd name="T29" fmla="*/ 29 w 29"/>
                <a:gd name="T30" fmla="*/ 563 h 5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63">
                  <a:moveTo>
                    <a:pt x="29" y="0"/>
                  </a:moveTo>
                  <a:lnTo>
                    <a:pt x="6" y="15"/>
                  </a:lnTo>
                  <a:lnTo>
                    <a:pt x="1" y="485"/>
                  </a:lnTo>
                  <a:lnTo>
                    <a:pt x="0" y="552"/>
                  </a:lnTo>
                  <a:lnTo>
                    <a:pt x="2" y="554"/>
                  </a:lnTo>
                  <a:lnTo>
                    <a:pt x="6" y="557"/>
                  </a:lnTo>
                  <a:lnTo>
                    <a:pt x="9" y="561"/>
                  </a:lnTo>
                  <a:lnTo>
                    <a:pt x="11" y="563"/>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7" name="Freeform 80">
              <a:extLst>
                <a:ext uri="{FF2B5EF4-FFF2-40B4-BE49-F238E27FC236}">
                  <a16:creationId xmlns:a16="http://schemas.microsoft.com/office/drawing/2014/main" id="{A8DBFE8B-673E-0AFA-B655-74FDD72076BD}"/>
                </a:ext>
              </a:extLst>
            </p:cNvPr>
            <p:cNvSpPr>
              <a:spLocks/>
            </p:cNvSpPr>
            <p:nvPr/>
          </p:nvSpPr>
          <p:spPr bwMode="auto">
            <a:xfrm>
              <a:off x="2346" y="3370"/>
              <a:ext cx="932" cy="309"/>
            </a:xfrm>
            <a:custGeom>
              <a:avLst/>
              <a:gdLst>
                <a:gd name="T0" fmla="*/ 876 w 932"/>
                <a:gd name="T1" fmla="*/ 38 h 309"/>
                <a:gd name="T2" fmla="*/ 880 w 932"/>
                <a:gd name="T3" fmla="*/ 53 h 309"/>
                <a:gd name="T4" fmla="*/ 881 w 932"/>
                <a:gd name="T5" fmla="*/ 67 h 309"/>
                <a:gd name="T6" fmla="*/ 872 w 932"/>
                <a:gd name="T7" fmla="*/ 106 h 309"/>
                <a:gd name="T8" fmla="*/ 847 w 932"/>
                <a:gd name="T9" fmla="*/ 143 h 309"/>
                <a:gd name="T10" fmla="*/ 808 w 932"/>
                <a:gd name="T11" fmla="*/ 176 h 309"/>
                <a:gd name="T12" fmla="*/ 756 w 932"/>
                <a:gd name="T13" fmla="*/ 205 h 309"/>
                <a:gd name="T14" fmla="*/ 693 w 932"/>
                <a:gd name="T15" fmla="*/ 229 h 309"/>
                <a:gd name="T16" fmla="*/ 620 w 932"/>
                <a:gd name="T17" fmla="*/ 247 h 309"/>
                <a:gd name="T18" fmla="*/ 541 w 932"/>
                <a:gd name="T19" fmla="*/ 259 h 309"/>
                <a:gd name="T20" fmla="*/ 455 w 932"/>
                <a:gd name="T21" fmla="*/ 262 h 309"/>
                <a:gd name="T22" fmla="*/ 369 w 932"/>
                <a:gd name="T23" fmla="*/ 259 h 309"/>
                <a:gd name="T24" fmla="*/ 288 w 932"/>
                <a:gd name="T25" fmla="*/ 247 h 309"/>
                <a:gd name="T26" fmla="*/ 216 w 932"/>
                <a:gd name="T27" fmla="*/ 229 h 309"/>
                <a:gd name="T28" fmla="*/ 153 w 932"/>
                <a:gd name="T29" fmla="*/ 205 h 309"/>
                <a:gd name="T30" fmla="*/ 100 w 932"/>
                <a:gd name="T31" fmla="*/ 176 h 309"/>
                <a:gd name="T32" fmla="*/ 61 w 932"/>
                <a:gd name="T33" fmla="*/ 143 h 309"/>
                <a:gd name="T34" fmla="*/ 37 w 932"/>
                <a:gd name="T35" fmla="*/ 106 h 309"/>
                <a:gd name="T36" fmla="*/ 28 w 932"/>
                <a:gd name="T37" fmla="*/ 67 h 309"/>
                <a:gd name="T38" fmla="*/ 31 w 932"/>
                <a:gd name="T39" fmla="*/ 43 h 309"/>
                <a:gd name="T40" fmla="*/ 41 w 932"/>
                <a:gd name="T41" fmla="*/ 21 h 309"/>
                <a:gd name="T42" fmla="*/ 31 w 932"/>
                <a:gd name="T43" fmla="*/ 21 h 309"/>
                <a:gd name="T44" fmla="*/ 16 w 932"/>
                <a:gd name="T45" fmla="*/ 42 h 309"/>
                <a:gd name="T46" fmla="*/ 7 w 932"/>
                <a:gd name="T47" fmla="*/ 63 h 309"/>
                <a:gd name="T48" fmla="*/ 1 w 932"/>
                <a:gd name="T49" fmla="*/ 85 h 309"/>
                <a:gd name="T50" fmla="*/ 3 w 932"/>
                <a:gd name="T51" fmla="*/ 119 h 309"/>
                <a:gd name="T52" fmla="*/ 21 w 932"/>
                <a:gd name="T53" fmla="*/ 159 h 309"/>
                <a:gd name="T54" fmla="*/ 56 w 932"/>
                <a:gd name="T55" fmla="*/ 199 h 309"/>
                <a:gd name="T56" fmla="*/ 107 w 932"/>
                <a:gd name="T57" fmla="*/ 232 h 309"/>
                <a:gd name="T58" fmla="*/ 170 w 932"/>
                <a:gd name="T59" fmla="*/ 261 h 309"/>
                <a:gd name="T60" fmla="*/ 244 w 932"/>
                <a:gd name="T61" fmla="*/ 283 h 309"/>
                <a:gd name="T62" fmla="*/ 327 w 932"/>
                <a:gd name="T63" fmla="*/ 300 h 309"/>
                <a:gd name="T64" fmla="*/ 418 w 932"/>
                <a:gd name="T65" fmla="*/ 308 h 309"/>
                <a:gd name="T66" fmla="*/ 513 w 932"/>
                <a:gd name="T67" fmla="*/ 308 h 309"/>
                <a:gd name="T68" fmla="*/ 605 w 932"/>
                <a:gd name="T69" fmla="*/ 300 h 309"/>
                <a:gd name="T70" fmla="*/ 688 w 932"/>
                <a:gd name="T71" fmla="*/ 283 h 309"/>
                <a:gd name="T72" fmla="*/ 762 w 932"/>
                <a:gd name="T73" fmla="*/ 261 h 309"/>
                <a:gd name="T74" fmla="*/ 825 w 932"/>
                <a:gd name="T75" fmla="*/ 232 h 309"/>
                <a:gd name="T76" fmla="*/ 876 w 932"/>
                <a:gd name="T77" fmla="*/ 199 h 309"/>
                <a:gd name="T78" fmla="*/ 911 w 932"/>
                <a:gd name="T79" fmla="*/ 159 h 309"/>
                <a:gd name="T80" fmla="*/ 929 w 932"/>
                <a:gd name="T81" fmla="*/ 119 h 309"/>
                <a:gd name="T82" fmla="*/ 930 w 932"/>
                <a:gd name="T83" fmla="*/ 84 h 309"/>
                <a:gd name="T84" fmla="*/ 924 w 932"/>
                <a:gd name="T85" fmla="*/ 59 h 309"/>
                <a:gd name="T86" fmla="*/ 910 w 932"/>
                <a:gd name="T87" fmla="*/ 34 h 309"/>
                <a:gd name="T88" fmla="*/ 890 w 932"/>
                <a:gd name="T89" fmla="*/ 11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2"/>
                <a:gd name="T136" fmla="*/ 0 h 309"/>
                <a:gd name="T137" fmla="*/ 932 w 932"/>
                <a:gd name="T138" fmla="*/ 309 h 3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2" h="309">
                  <a:moveTo>
                    <a:pt x="878" y="0"/>
                  </a:moveTo>
                  <a:lnTo>
                    <a:pt x="876" y="38"/>
                  </a:lnTo>
                  <a:lnTo>
                    <a:pt x="878" y="45"/>
                  </a:lnTo>
                  <a:lnTo>
                    <a:pt x="880" y="53"/>
                  </a:lnTo>
                  <a:lnTo>
                    <a:pt x="881" y="60"/>
                  </a:lnTo>
                  <a:lnTo>
                    <a:pt x="881" y="67"/>
                  </a:lnTo>
                  <a:lnTo>
                    <a:pt x="878" y="86"/>
                  </a:lnTo>
                  <a:lnTo>
                    <a:pt x="872" y="106"/>
                  </a:lnTo>
                  <a:lnTo>
                    <a:pt x="861" y="126"/>
                  </a:lnTo>
                  <a:lnTo>
                    <a:pt x="847" y="143"/>
                  </a:lnTo>
                  <a:lnTo>
                    <a:pt x="829" y="161"/>
                  </a:lnTo>
                  <a:lnTo>
                    <a:pt x="808" y="176"/>
                  </a:lnTo>
                  <a:lnTo>
                    <a:pt x="783" y="191"/>
                  </a:lnTo>
                  <a:lnTo>
                    <a:pt x="756" y="205"/>
                  </a:lnTo>
                  <a:lnTo>
                    <a:pt x="726" y="218"/>
                  </a:lnTo>
                  <a:lnTo>
                    <a:pt x="693" y="229"/>
                  </a:lnTo>
                  <a:lnTo>
                    <a:pt x="658" y="239"/>
                  </a:lnTo>
                  <a:lnTo>
                    <a:pt x="620" y="247"/>
                  </a:lnTo>
                  <a:lnTo>
                    <a:pt x="581" y="253"/>
                  </a:lnTo>
                  <a:lnTo>
                    <a:pt x="541" y="259"/>
                  </a:lnTo>
                  <a:lnTo>
                    <a:pt x="498" y="261"/>
                  </a:lnTo>
                  <a:lnTo>
                    <a:pt x="455" y="262"/>
                  </a:lnTo>
                  <a:lnTo>
                    <a:pt x="411" y="261"/>
                  </a:lnTo>
                  <a:lnTo>
                    <a:pt x="369" y="259"/>
                  </a:lnTo>
                  <a:lnTo>
                    <a:pt x="328" y="253"/>
                  </a:lnTo>
                  <a:lnTo>
                    <a:pt x="288" y="247"/>
                  </a:lnTo>
                  <a:lnTo>
                    <a:pt x="252" y="239"/>
                  </a:lnTo>
                  <a:lnTo>
                    <a:pt x="216" y="229"/>
                  </a:lnTo>
                  <a:lnTo>
                    <a:pt x="183" y="218"/>
                  </a:lnTo>
                  <a:lnTo>
                    <a:pt x="153" y="205"/>
                  </a:lnTo>
                  <a:lnTo>
                    <a:pt x="125" y="191"/>
                  </a:lnTo>
                  <a:lnTo>
                    <a:pt x="100" y="176"/>
                  </a:lnTo>
                  <a:lnTo>
                    <a:pt x="80" y="161"/>
                  </a:lnTo>
                  <a:lnTo>
                    <a:pt x="61" y="143"/>
                  </a:lnTo>
                  <a:lnTo>
                    <a:pt x="47" y="126"/>
                  </a:lnTo>
                  <a:lnTo>
                    <a:pt x="37" y="106"/>
                  </a:lnTo>
                  <a:lnTo>
                    <a:pt x="30" y="86"/>
                  </a:lnTo>
                  <a:lnTo>
                    <a:pt x="28" y="67"/>
                  </a:lnTo>
                  <a:lnTo>
                    <a:pt x="29" y="55"/>
                  </a:lnTo>
                  <a:lnTo>
                    <a:pt x="31" y="43"/>
                  </a:lnTo>
                  <a:lnTo>
                    <a:pt x="35" y="32"/>
                  </a:lnTo>
                  <a:lnTo>
                    <a:pt x="41" y="21"/>
                  </a:lnTo>
                  <a:lnTo>
                    <a:pt x="41" y="12"/>
                  </a:lnTo>
                  <a:lnTo>
                    <a:pt x="31" y="21"/>
                  </a:lnTo>
                  <a:lnTo>
                    <a:pt x="24" y="32"/>
                  </a:lnTo>
                  <a:lnTo>
                    <a:pt x="16" y="42"/>
                  </a:lnTo>
                  <a:lnTo>
                    <a:pt x="11" y="53"/>
                  </a:lnTo>
                  <a:lnTo>
                    <a:pt x="7" y="63"/>
                  </a:lnTo>
                  <a:lnTo>
                    <a:pt x="3" y="75"/>
                  </a:lnTo>
                  <a:lnTo>
                    <a:pt x="1" y="85"/>
                  </a:lnTo>
                  <a:lnTo>
                    <a:pt x="0" y="97"/>
                  </a:lnTo>
                  <a:lnTo>
                    <a:pt x="3" y="119"/>
                  </a:lnTo>
                  <a:lnTo>
                    <a:pt x="9" y="140"/>
                  </a:lnTo>
                  <a:lnTo>
                    <a:pt x="21" y="159"/>
                  </a:lnTo>
                  <a:lnTo>
                    <a:pt x="37" y="179"/>
                  </a:lnTo>
                  <a:lnTo>
                    <a:pt x="56" y="199"/>
                  </a:lnTo>
                  <a:lnTo>
                    <a:pt x="80" y="216"/>
                  </a:lnTo>
                  <a:lnTo>
                    <a:pt x="107" y="232"/>
                  </a:lnTo>
                  <a:lnTo>
                    <a:pt x="137" y="247"/>
                  </a:lnTo>
                  <a:lnTo>
                    <a:pt x="170" y="261"/>
                  </a:lnTo>
                  <a:lnTo>
                    <a:pt x="206" y="273"/>
                  </a:lnTo>
                  <a:lnTo>
                    <a:pt x="244" y="283"/>
                  </a:lnTo>
                  <a:lnTo>
                    <a:pt x="285" y="292"/>
                  </a:lnTo>
                  <a:lnTo>
                    <a:pt x="327" y="300"/>
                  </a:lnTo>
                  <a:lnTo>
                    <a:pt x="373" y="305"/>
                  </a:lnTo>
                  <a:lnTo>
                    <a:pt x="418" y="308"/>
                  </a:lnTo>
                  <a:lnTo>
                    <a:pt x="467" y="309"/>
                  </a:lnTo>
                  <a:lnTo>
                    <a:pt x="513" y="308"/>
                  </a:lnTo>
                  <a:lnTo>
                    <a:pt x="560" y="305"/>
                  </a:lnTo>
                  <a:lnTo>
                    <a:pt x="605" y="300"/>
                  </a:lnTo>
                  <a:lnTo>
                    <a:pt x="646" y="292"/>
                  </a:lnTo>
                  <a:lnTo>
                    <a:pt x="688" y="283"/>
                  </a:lnTo>
                  <a:lnTo>
                    <a:pt x="726" y="273"/>
                  </a:lnTo>
                  <a:lnTo>
                    <a:pt x="762" y="261"/>
                  </a:lnTo>
                  <a:lnTo>
                    <a:pt x="795" y="247"/>
                  </a:lnTo>
                  <a:lnTo>
                    <a:pt x="825" y="232"/>
                  </a:lnTo>
                  <a:lnTo>
                    <a:pt x="852" y="216"/>
                  </a:lnTo>
                  <a:lnTo>
                    <a:pt x="876" y="199"/>
                  </a:lnTo>
                  <a:lnTo>
                    <a:pt x="895" y="179"/>
                  </a:lnTo>
                  <a:lnTo>
                    <a:pt x="911" y="159"/>
                  </a:lnTo>
                  <a:lnTo>
                    <a:pt x="923" y="140"/>
                  </a:lnTo>
                  <a:lnTo>
                    <a:pt x="929" y="119"/>
                  </a:lnTo>
                  <a:lnTo>
                    <a:pt x="932" y="97"/>
                  </a:lnTo>
                  <a:lnTo>
                    <a:pt x="930" y="84"/>
                  </a:lnTo>
                  <a:lnTo>
                    <a:pt x="928" y="71"/>
                  </a:lnTo>
                  <a:lnTo>
                    <a:pt x="924" y="59"/>
                  </a:lnTo>
                  <a:lnTo>
                    <a:pt x="917" y="46"/>
                  </a:lnTo>
                  <a:lnTo>
                    <a:pt x="910" y="34"/>
                  </a:lnTo>
                  <a:lnTo>
                    <a:pt x="900" y="23"/>
                  </a:lnTo>
                  <a:lnTo>
                    <a:pt x="890" y="11"/>
                  </a:lnTo>
                  <a:lnTo>
                    <a:pt x="8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8" name="Freeform 81">
              <a:extLst>
                <a:ext uri="{FF2B5EF4-FFF2-40B4-BE49-F238E27FC236}">
                  <a16:creationId xmlns:a16="http://schemas.microsoft.com/office/drawing/2014/main" id="{EE2E5630-918C-7A18-ECA0-8E51752D34CF}"/>
                </a:ext>
              </a:extLst>
            </p:cNvPr>
            <p:cNvSpPr>
              <a:spLocks/>
            </p:cNvSpPr>
            <p:nvPr/>
          </p:nvSpPr>
          <p:spPr bwMode="auto">
            <a:xfrm>
              <a:off x="2375" y="3142"/>
              <a:ext cx="22" cy="253"/>
            </a:xfrm>
            <a:custGeom>
              <a:avLst/>
              <a:gdLst>
                <a:gd name="T0" fmla="*/ 22 w 22"/>
                <a:gd name="T1" fmla="*/ 15 h 253"/>
                <a:gd name="T2" fmla="*/ 0 w 22"/>
                <a:gd name="T3" fmla="*/ 0 h 253"/>
                <a:gd name="T4" fmla="*/ 12 w 22"/>
                <a:gd name="T5" fmla="*/ 253 h 253"/>
                <a:gd name="T6" fmla="*/ 14 w 22"/>
                <a:gd name="T7" fmla="*/ 251 h 253"/>
                <a:gd name="T8" fmla="*/ 17 w 22"/>
                <a:gd name="T9" fmla="*/ 248 h 253"/>
                <a:gd name="T10" fmla="*/ 19 w 22"/>
                <a:gd name="T11" fmla="*/ 245 h 253"/>
                <a:gd name="T12" fmla="*/ 22 w 22"/>
                <a:gd name="T13" fmla="*/ 243 h 253"/>
                <a:gd name="T14" fmla="*/ 22 w 22"/>
                <a:gd name="T15" fmla="*/ 15 h 25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53"/>
                <a:gd name="T26" fmla="*/ 22 w 22"/>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53">
                  <a:moveTo>
                    <a:pt x="22" y="15"/>
                  </a:moveTo>
                  <a:lnTo>
                    <a:pt x="0" y="0"/>
                  </a:lnTo>
                  <a:lnTo>
                    <a:pt x="12" y="253"/>
                  </a:lnTo>
                  <a:lnTo>
                    <a:pt x="14" y="251"/>
                  </a:lnTo>
                  <a:lnTo>
                    <a:pt x="17" y="248"/>
                  </a:lnTo>
                  <a:lnTo>
                    <a:pt x="19" y="245"/>
                  </a:lnTo>
                  <a:lnTo>
                    <a:pt x="22" y="243"/>
                  </a:lnTo>
                  <a:lnTo>
                    <a:pt x="2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29" name="Freeform 82">
              <a:extLst>
                <a:ext uri="{FF2B5EF4-FFF2-40B4-BE49-F238E27FC236}">
                  <a16:creationId xmlns:a16="http://schemas.microsoft.com/office/drawing/2014/main" id="{0529BEBF-5C84-1865-417C-2D7B1AB58526}"/>
                </a:ext>
              </a:extLst>
            </p:cNvPr>
            <p:cNvSpPr>
              <a:spLocks/>
            </p:cNvSpPr>
            <p:nvPr/>
          </p:nvSpPr>
          <p:spPr bwMode="auto">
            <a:xfrm>
              <a:off x="3210" y="3153"/>
              <a:ext cx="27" cy="251"/>
            </a:xfrm>
            <a:custGeom>
              <a:avLst/>
              <a:gdLst>
                <a:gd name="T0" fmla="*/ 27 w 27"/>
                <a:gd name="T1" fmla="*/ 0 h 251"/>
                <a:gd name="T2" fmla="*/ 4 w 27"/>
                <a:gd name="T3" fmla="*/ 13 h 251"/>
                <a:gd name="T4" fmla="*/ 0 w 27"/>
                <a:gd name="T5" fmla="*/ 242 h 251"/>
                <a:gd name="T6" fmla="*/ 3 w 27"/>
                <a:gd name="T7" fmla="*/ 245 h 251"/>
                <a:gd name="T8" fmla="*/ 6 w 27"/>
                <a:gd name="T9" fmla="*/ 246 h 251"/>
                <a:gd name="T10" fmla="*/ 9 w 27"/>
                <a:gd name="T11" fmla="*/ 249 h 251"/>
                <a:gd name="T12" fmla="*/ 12 w 27"/>
                <a:gd name="T13" fmla="*/ 251 h 251"/>
                <a:gd name="T14" fmla="*/ 27 w 27"/>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51"/>
                <a:gd name="T26" fmla="*/ 27 w 27"/>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51">
                  <a:moveTo>
                    <a:pt x="27" y="0"/>
                  </a:moveTo>
                  <a:lnTo>
                    <a:pt x="4" y="13"/>
                  </a:lnTo>
                  <a:lnTo>
                    <a:pt x="0" y="242"/>
                  </a:lnTo>
                  <a:lnTo>
                    <a:pt x="3" y="245"/>
                  </a:lnTo>
                  <a:lnTo>
                    <a:pt x="6" y="246"/>
                  </a:lnTo>
                  <a:lnTo>
                    <a:pt x="9" y="249"/>
                  </a:lnTo>
                  <a:lnTo>
                    <a:pt x="12" y="25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0" name="Freeform 83">
              <a:extLst>
                <a:ext uri="{FF2B5EF4-FFF2-40B4-BE49-F238E27FC236}">
                  <a16:creationId xmlns:a16="http://schemas.microsoft.com/office/drawing/2014/main" id="{56F40F32-9E9A-4898-5D4A-36C0D21B5024}"/>
                </a:ext>
              </a:extLst>
            </p:cNvPr>
            <p:cNvSpPr>
              <a:spLocks/>
            </p:cNvSpPr>
            <p:nvPr/>
          </p:nvSpPr>
          <p:spPr bwMode="auto">
            <a:xfrm>
              <a:off x="2440" y="2075"/>
              <a:ext cx="668" cy="118"/>
            </a:xfrm>
            <a:custGeom>
              <a:avLst/>
              <a:gdLst>
                <a:gd name="T0" fmla="*/ 30 w 668"/>
                <a:gd name="T1" fmla="*/ 86 h 118"/>
                <a:gd name="T2" fmla="*/ 44 w 668"/>
                <a:gd name="T3" fmla="*/ 70 h 118"/>
                <a:gd name="T4" fmla="*/ 70 w 668"/>
                <a:gd name="T5" fmla="*/ 56 h 118"/>
                <a:gd name="T6" fmla="*/ 108 w 668"/>
                <a:gd name="T7" fmla="*/ 43 h 118"/>
                <a:gd name="T8" fmla="*/ 154 w 668"/>
                <a:gd name="T9" fmla="*/ 32 h 118"/>
                <a:gd name="T10" fmla="*/ 210 w 668"/>
                <a:gd name="T11" fmla="*/ 23 h 118"/>
                <a:gd name="T12" fmla="*/ 271 w 668"/>
                <a:gd name="T13" fmla="*/ 18 h 118"/>
                <a:gd name="T14" fmla="*/ 337 w 668"/>
                <a:gd name="T15" fmla="*/ 14 h 118"/>
                <a:gd name="T16" fmla="*/ 396 w 668"/>
                <a:gd name="T17" fmla="*/ 14 h 118"/>
                <a:gd name="T18" fmla="*/ 442 w 668"/>
                <a:gd name="T19" fmla="*/ 15 h 118"/>
                <a:gd name="T20" fmla="*/ 486 w 668"/>
                <a:gd name="T21" fmla="*/ 18 h 118"/>
                <a:gd name="T22" fmla="*/ 526 w 668"/>
                <a:gd name="T23" fmla="*/ 22 h 118"/>
                <a:gd name="T24" fmla="*/ 564 w 668"/>
                <a:gd name="T25" fmla="*/ 27 h 118"/>
                <a:gd name="T26" fmla="*/ 599 w 668"/>
                <a:gd name="T27" fmla="*/ 33 h 118"/>
                <a:gd name="T28" fmla="*/ 631 w 668"/>
                <a:gd name="T29" fmla="*/ 41 h 118"/>
                <a:gd name="T30" fmla="*/ 657 w 668"/>
                <a:gd name="T31" fmla="*/ 49 h 118"/>
                <a:gd name="T32" fmla="*/ 659 w 668"/>
                <a:gd name="T33" fmla="*/ 48 h 118"/>
                <a:gd name="T34" fmla="*/ 634 w 668"/>
                <a:gd name="T35" fmla="*/ 36 h 118"/>
                <a:gd name="T36" fmla="*/ 603 w 668"/>
                <a:gd name="T37" fmla="*/ 27 h 118"/>
                <a:gd name="T38" fmla="*/ 567 w 668"/>
                <a:gd name="T39" fmla="*/ 18 h 118"/>
                <a:gd name="T40" fmla="*/ 524 w 668"/>
                <a:gd name="T41" fmla="*/ 11 h 118"/>
                <a:gd name="T42" fmla="*/ 477 w 668"/>
                <a:gd name="T43" fmla="*/ 6 h 118"/>
                <a:gd name="T44" fmla="*/ 426 w 668"/>
                <a:gd name="T45" fmla="*/ 2 h 118"/>
                <a:gd name="T46" fmla="*/ 373 w 668"/>
                <a:gd name="T47" fmla="*/ 0 h 118"/>
                <a:gd name="T48" fmla="*/ 309 w 668"/>
                <a:gd name="T49" fmla="*/ 0 h 118"/>
                <a:gd name="T50" fmla="*/ 242 w 668"/>
                <a:gd name="T51" fmla="*/ 3 h 118"/>
                <a:gd name="T52" fmla="*/ 181 w 668"/>
                <a:gd name="T53" fmla="*/ 9 h 118"/>
                <a:gd name="T54" fmla="*/ 125 w 668"/>
                <a:gd name="T55" fmla="*/ 18 h 118"/>
                <a:gd name="T56" fmla="*/ 79 w 668"/>
                <a:gd name="T57" fmla="*/ 28 h 118"/>
                <a:gd name="T58" fmla="*/ 42 w 668"/>
                <a:gd name="T59" fmla="*/ 41 h 118"/>
                <a:gd name="T60" fmla="*/ 16 w 668"/>
                <a:gd name="T61" fmla="*/ 56 h 118"/>
                <a:gd name="T62" fmla="*/ 1 w 668"/>
                <a:gd name="T63" fmla="*/ 71 h 118"/>
                <a:gd name="T64" fmla="*/ 1 w 668"/>
                <a:gd name="T65" fmla="*/ 84 h 118"/>
                <a:gd name="T66" fmla="*/ 8 w 668"/>
                <a:gd name="T67" fmla="*/ 95 h 118"/>
                <a:gd name="T68" fmla="*/ 19 w 668"/>
                <a:gd name="T69" fmla="*/ 104 h 118"/>
                <a:gd name="T70" fmla="*/ 36 w 668"/>
                <a:gd name="T71" fmla="*/ 114 h 118"/>
                <a:gd name="T72" fmla="*/ 39 w 668"/>
                <a:gd name="T73" fmla="*/ 112 h 118"/>
                <a:gd name="T74" fmla="*/ 30 w 668"/>
                <a:gd name="T75" fmla="*/ 10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8"/>
                <a:gd name="T115" fmla="*/ 0 h 118"/>
                <a:gd name="T116" fmla="*/ 668 w 668"/>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8" h="118">
                  <a:moveTo>
                    <a:pt x="29" y="93"/>
                  </a:moveTo>
                  <a:lnTo>
                    <a:pt x="30" y="86"/>
                  </a:lnTo>
                  <a:lnTo>
                    <a:pt x="35" y="78"/>
                  </a:lnTo>
                  <a:lnTo>
                    <a:pt x="44" y="70"/>
                  </a:lnTo>
                  <a:lnTo>
                    <a:pt x="56" y="62"/>
                  </a:lnTo>
                  <a:lnTo>
                    <a:pt x="70" y="56"/>
                  </a:lnTo>
                  <a:lnTo>
                    <a:pt x="87" y="49"/>
                  </a:lnTo>
                  <a:lnTo>
                    <a:pt x="108" y="43"/>
                  </a:lnTo>
                  <a:lnTo>
                    <a:pt x="130" y="37"/>
                  </a:lnTo>
                  <a:lnTo>
                    <a:pt x="154" y="32"/>
                  </a:lnTo>
                  <a:lnTo>
                    <a:pt x="181" y="27"/>
                  </a:lnTo>
                  <a:lnTo>
                    <a:pt x="210" y="23"/>
                  </a:lnTo>
                  <a:lnTo>
                    <a:pt x="240" y="20"/>
                  </a:lnTo>
                  <a:lnTo>
                    <a:pt x="271" y="18"/>
                  </a:lnTo>
                  <a:lnTo>
                    <a:pt x="304" y="15"/>
                  </a:lnTo>
                  <a:lnTo>
                    <a:pt x="337" y="14"/>
                  </a:lnTo>
                  <a:lnTo>
                    <a:pt x="373" y="14"/>
                  </a:lnTo>
                  <a:lnTo>
                    <a:pt x="396" y="14"/>
                  </a:lnTo>
                  <a:lnTo>
                    <a:pt x="419" y="15"/>
                  </a:lnTo>
                  <a:lnTo>
                    <a:pt x="442" y="15"/>
                  </a:lnTo>
                  <a:lnTo>
                    <a:pt x="464" y="17"/>
                  </a:lnTo>
                  <a:lnTo>
                    <a:pt x="486" y="18"/>
                  </a:lnTo>
                  <a:lnTo>
                    <a:pt x="507" y="20"/>
                  </a:lnTo>
                  <a:lnTo>
                    <a:pt x="526" y="22"/>
                  </a:lnTo>
                  <a:lnTo>
                    <a:pt x="546" y="24"/>
                  </a:lnTo>
                  <a:lnTo>
                    <a:pt x="564" y="27"/>
                  </a:lnTo>
                  <a:lnTo>
                    <a:pt x="582" y="31"/>
                  </a:lnTo>
                  <a:lnTo>
                    <a:pt x="599" y="33"/>
                  </a:lnTo>
                  <a:lnTo>
                    <a:pt x="615" y="37"/>
                  </a:lnTo>
                  <a:lnTo>
                    <a:pt x="631" y="41"/>
                  </a:lnTo>
                  <a:lnTo>
                    <a:pt x="644" y="45"/>
                  </a:lnTo>
                  <a:lnTo>
                    <a:pt x="657" y="49"/>
                  </a:lnTo>
                  <a:lnTo>
                    <a:pt x="668" y="53"/>
                  </a:lnTo>
                  <a:lnTo>
                    <a:pt x="659" y="48"/>
                  </a:lnTo>
                  <a:lnTo>
                    <a:pt x="647" y="41"/>
                  </a:lnTo>
                  <a:lnTo>
                    <a:pt x="634" y="36"/>
                  </a:lnTo>
                  <a:lnTo>
                    <a:pt x="620" y="31"/>
                  </a:lnTo>
                  <a:lnTo>
                    <a:pt x="603" y="27"/>
                  </a:lnTo>
                  <a:lnTo>
                    <a:pt x="585" y="22"/>
                  </a:lnTo>
                  <a:lnTo>
                    <a:pt x="567" y="18"/>
                  </a:lnTo>
                  <a:lnTo>
                    <a:pt x="546" y="14"/>
                  </a:lnTo>
                  <a:lnTo>
                    <a:pt x="524" y="11"/>
                  </a:lnTo>
                  <a:lnTo>
                    <a:pt x="502" y="9"/>
                  </a:lnTo>
                  <a:lnTo>
                    <a:pt x="477" y="6"/>
                  </a:lnTo>
                  <a:lnTo>
                    <a:pt x="452" y="3"/>
                  </a:lnTo>
                  <a:lnTo>
                    <a:pt x="426" y="2"/>
                  </a:lnTo>
                  <a:lnTo>
                    <a:pt x="400" y="1"/>
                  </a:lnTo>
                  <a:lnTo>
                    <a:pt x="373" y="0"/>
                  </a:lnTo>
                  <a:lnTo>
                    <a:pt x="344" y="0"/>
                  </a:lnTo>
                  <a:lnTo>
                    <a:pt x="309" y="0"/>
                  </a:lnTo>
                  <a:lnTo>
                    <a:pt x="275" y="1"/>
                  </a:lnTo>
                  <a:lnTo>
                    <a:pt x="242" y="3"/>
                  </a:lnTo>
                  <a:lnTo>
                    <a:pt x="211" y="6"/>
                  </a:lnTo>
                  <a:lnTo>
                    <a:pt x="181" y="9"/>
                  </a:lnTo>
                  <a:lnTo>
                    <a:pt x="152" y="13"/>
                  </a:lnTo>
                  <a:lnTo>
                    <a:pt x="125" y="18"/>
                  </a:lnTo>
                  <a:lnTo>
                    <a:pt x="102" y="23"/>
                  </a:lnTo>
                  <a:lnTo>
                    <a:pt x="79" y="28"/>
                  </a:lnTo>
                  <a:lnTo>
                    <a:pt x="59" y="35"/>
                  </a:lnTo>
                  <a:lnTo>
                    <a:pt x="42" y="41"/>
                  </a:lnTo>
                  <a:lnTo>
                    <a:pt x="27" y="48"/>
                  </a:lnTo>
                  <a:lnTo>
                    <a:pt x="16" y="56"/>
                  </a:lnTo>
                  <a:lnTo>
                    <a:pt x="6" y="63"/>
                  </a:lnTo>
                  <a:lnTo>
                    <a:pt x="1" y="71"/>
                  </a:lnTo>
                  <a:lnTo>
                    <a:pt x="0" y="79"/>
                  </a:lnTo>
                  <a:lnTo>
                    <a:pt x="1" y="84"/>
                  </a:lnTo>
                  <a:lnTo>
                    <a:pt x="4" y="90"/>
                  </a:lnTo>
                  <a:lnTo>
                    <a:pt x="8" y="95"/>
                  </a:lnTo>
                  <a:lnTo>
                    <a:pt x="13" y="100"/>
                  </a:lnTo>
                  <a:lnTo>
                    <a:pt x="19" y="104"/>
                  </a:lnTo>
                  <a:lnTo>
                    <a:pt x="27" y="109"/>
                  </a:lnTo>
                  <a:lnTo>
                    <a:pt x="36" y="114"/>
                  </a:lnTo>
                  <a:lnTo>
                    <a:pt x="47" y="118"/>
                  </a:lnTo>
                  <a:lnTo>
                    <a:pt x="39" y="112"/>
                  </a:lnTo>
                  <a:lnTo>
                    <a:pt x="34" y="106"/>
                  </a:lnTo>
                  <a:lnTo>
                    <a:pt x="30" y="100"/>
                  </a:lnTo>
                  <a:lnTo>
                    <a:pt x="29"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1" name="Freeform 84">
              <a:extLst>
                <a:ext uri="{FF2B5EF4-FFF2-40B4-BE49-F238E27FC236}">
                  <a16:creationId xmlns:a16="http://schemas.microsoft.com/office/drawing/2014/main" id="{E29C9AD6-14FE-743C-7B1A-D4C1D08703BD}"/>
                </a:ext>
              </a:extLst>
            </p:cNvPr>
            <p:cNvSpPr>
              <a:spLocks/>
            </p:cNvSpPr>
            <p:nvPr/>
          </p:nvSpPr>
          <p:spPr bwMode="auto">
            <a:xfrm>
              <a:off x="1628" y="3322"/>
              <a:ext cx="760" cy="46"/>
            </a:xfrm>
            <a:custGeom>
              <a:avLst/>
              <a:gdLst>
                <a:gd name="T0" fmla="*/ 760 w 760"/>
                <a:gd name="T1" fmla="*/ 0 h 46"/>
                <a:gd name="T2" fmla="*/ 760 w 760"/>
                <a:gd name="T3" fmla="*/ 46 h 46"/>
                <a:gd name="T4" fmla="*/ 0 w 760"/>
                <a:gd name="T5" fmla="*/ 0 h 46"/>
                <a:gd name="T6" fmla="*/ 760 w 760"/>
                <a:gd name="T7" fmla="*/ 0 h 46"/>
                <a:gd name="T8" fmla="*/ 0 60000 65536"/>
                <a:gd name="T9" fmla="*/ 0 60000 65536"/>
                <a:gd name="T10" fmla="*/ 0 60000 65536"/>
                <a:gd name="T11" fmla="*/ 0 60000 65536"/>
                <a:gd name="T12" fmla="*/ 0 w 760"/>
                <a:gd name="T13" fmla="*/ 0 h 46"/>
                <a:gd name="T14" fmla="*/ 760 w 760"/>
                <a:gd name="T15" fmla="*/ 46 h 46"/>
              </a:gdLst>
              <a:ahLst/>
              <a:cxnLst>
                <a:cxn ang="T8">
                  <a:pos x="T0" y="T1"/>
                </a:cxn>
                <a:cxn ang="T9">
                  <a:pos x="T2" y="T3"/>
                </a:cxn>
                <a:cxn ang="T10">
                  <a:pos x="T4" y="T5"/>
                </a:cxn>
                <a:cxn ang="T11">
                  <a:pos x="T6" y="T7"/>
                </a:cxn>
              </a:cxnLst>
              <a:rect l="T12" t="T13" r="T14" b="T15"/>
              <a:pathLst>
                <a:path w="760" h="46">
                  <a:moveTo>
                    <a:pt x="760" y="0"/>
                  </a:moveTo>
                  <a:lnTo>
                    <a:pt x="760" y="46"/>
                  </a:lnTo>
                  <a:lnTo>
                    <a:pt x="0" y="0"/>
                  </a:lnTo>
                  <a:lnTo>
                    <a:pt x="7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2" name="Freeform 85">
              <a:extLst>
                <a:ext uri="{FF2B5EF4-FFF2-40B4-BE49-F238E27FC236}">
                  <a16:creationId xmlns:a16="http://schemas.microsoft.com/office/drawing/2014/main" id="{6480422A-960D-97FA-23E4-B2BDC204B18D}"/>
                </a:ext>
              </a:extLst>
            </p:cNvPr>
            <p:cNvSpPr>
              <a:spLocks/>
            </p:cNvSpPr>
            <p:nvPr/>
          </p:nvSpPr>
          <p:spPr bwMode="auto">
            <a:xfrm>
              <a:off x="3213" y="3274"/>
              <a:ext cx="961" cy="46"/>
            </a:xfrm>
            <a:custGeom>
              <a:avLst/>
              <a:gdLst>
                <a:gd name="T0" fmla="*/ 0 w 961"/>
                <a:gd name="T1" fmla="*/ 0 h 46"/>
                <a:gd name="T2" fmla="*/ 0 w 961"/>
                <a:gd name="T3" fmla="*/ 46 h 46"/>
                <a:gd name="T4" fmla="*/ 961 w 961"/>
                <a:gd name="T5" fmla="*/ 0 h 46"/>
                <a:gd name="T6" fmla="*/ 0 w 961"/>
                <a:gd name="T7" fmla="*/ 0 h 46"/>
                <a:gd name="T8" fmla="*/ 0 60000 65536"/>
                <a:gd name="T9" fmla="*/ 0 60000 65536"/>
                <a:gd name="T10" fmla="*/ 0 60000 65536"/>
                <a:gd name="T11" fmla="*/ 0 60000 65536"/>
                <a:gd name="T12" fmla="*/ 0 w 961"/>
                <a:gd name="T13" fmla="*/ 0 h 46"/>
                <a:gd name="T14" fmla="*/ 961 w 961"/>
                <a:gd name="T15" fmla="*/ 46 h 46"/>
              </a:gdLst>
              <a:ahLst/>
              <a:cxnLst>
                <a:cxn ang="T8">
                  <a:pos x="T0" y="T1"/>
                </a:cxn>
                <a:cxn ang="T9">
                  <a:pos x="T2" y="T3"/>
                </a:cxn>
                <a:cxn ang="T10">
                  <a:pos x="T4" y="T5"/>
                </a:cxn>
                <a:cxn ang="T11">
                  <a:pos x="T6" y="T7"/>
                </a:cxn>
              </a:cxnLst>
              <a:rect l="T12" t="T13" r="T14" b="T15"/>
              <a:pathLst>
                <a:path w="961" h="46">
                  <a:moveTo>
                    <a:pt x="0" y="0"/>
                  </a:moveTo>
                  <a:lnTo>
                    <a:pt x="0" y="46"/>
                  </a:lnTo>
                  <a:lnTo>
                    <a:pt x="96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3" name="Freeform 86">
              <a:extLst>
                <a:ext uri="{FF2B5EF4-FFF2-40B4-BE49-F238E27FC236}">
                  <a16:creationId xmlns:a16="http://schemas.microsoft.com/office/drawing/2014/main" id="{A8178676-E17F-88DC-0352-B7E16AB4C2D8}"/>
                </a:ext>
              </a:extLst>
            </p:cNvPr>
            <p:cNvSpPr>
              <a:spLocks/>
            </p:cNvSpPr>
            <p:nvPr/>
          </p:nvSpPr>
          <p:spPr bwMode="auto">
            <a:xfrm>
              <a:off x="3263" y="3413"/>
              <a:ext cx="746" cy="45"/>
            </a:xfrm>
            <a:custGeom>
              <a:avLst/>
              <a:gdLst>
                <a:gd name="T0" fmla="*/ 0 w 746"/>
                <a:gd name="T1" fmla="*/ 0 h 45"/>
                <a:gd name="T2" fmla="*/ 0 w 746"/>
                <a:gd name="T3" fmla="*/ 45 h 45"/>
                <a:gd name="T4" fmla="*/ 746 w 746"/>
                <a:gd name="T5" fmla="*/ 0 h 45"/>
                <a:gd name="T6" fmla="*/ 0 w 746"/>
                <a:gd name="T7" fmla="*/ 0 h 45"/>
                <a:gd name="T8" fmla="*/ 0 60000 65536"/>
                <a:gd name="T9" fmla="*/ 0 60000 65536"/>
                <a:gd name="T10" fmla="*/ 0 60000 65536"/>
                <a:gd name="T11" fmla="*/ 0 60000 65536"/>
                <a:gd name="T12" fmla="*/ 0 w 746"/>
                <a:gd name="T13" fmla="*/ 0 h 45"/>
                <a:gd name="T14" fmla="*/ 746 w 746"/>
                <a:gd name="T15" fmla="*/ 45 h 45"/>
              </a:gdLst>
              <a:ahLst/>
              <a:cxnLst>
                <a:cxn ang="T8">
                  <a:pos x="T0" y="T1"/>
                </a:cxn>
                <a:cxn ang="T9">
                  <a:pos x="T2" y="T3"/>
                </a:cxn>
                <a:cxn ang="T10">
                  <a:pos x="T4" y="T5"/>
                </a:cxn>
                <a:cxn ang="T11">
                  <a:pos x="T6" y="T7"/>
                </a:cxn>
              </a:cxnLst>
              <a:rect l="T12" t="T13" r="T14" b="T15"/>
              <a:pathLst>
                <a:path w="746" h="45">
                  <a:moveTo>
                    <a:pt x="0" y="0"/>
                  </a:moveTo>
                  <a:lnTo>
                    <a:pt x="0" y="45"/>
                  </a:lnTo>
                  <a:lnTo>
                    <a:pt x="74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4" name="Freeform 87">
              <a:extLst>
                <a:ext uri="{FF2B5EF4-FFF2-40B4-BE49-F238E27FC236}">
                  <a16:creationId xmlns:a16="http://schemas.microsoft.com/office/drawing/2014/main" id="{3BB2387A-9ABB-6429-0549-E5D41AF14A8A}"/>
                </a:ext>
              </a:extLst>
            </p:cNvPr>
            <p:cNvSpPr>
              <a:spLocks/>
            </p:cNvSpPr>
            <p:nvPr/>
          </p:nvSpPr>
          <p:spPr bwMode="auto">
            <a:xfrm>
              <a:off x="2050" y="3218"/>
              <a:ext cx="334" cy="49"/>
            </a:xfrm>
            <a:custGeom>
              <a:avLst/>
              <a:gdLst>
                <a:gd name="T0" fmla="*/ 334 w 334"/>
                <a:gd name="T1" fmla="*/ 0 h 49"/>
                <a:gd name="T2" fmla="*/ 334 w 334"/>
                <a:gd name="T3" fmla="*/ 49 h 49"/>
                <a:gd name="T4" fmla="*/ 0 w 334"/>
                <a:gd name="T5" fmla="*/ 22 h 49"/>
                <a:gd name="T6" fmla="*/ 334 w 334"/>
                <a:gd name="T7" fmla="*/ 0 h 49"/>
                <a:gd name="T8" fmla="*/ 0 60000 65536"/>
                <a:gd name="T9" fmla="*/ 0 60000 65536"/>
                <a:gd name="T10" fmla="*/ 0 60000 65536"/>
                <a:gd name="T11" fmla="*/ 0 60000 65536"/>
                <a:gd name="T12" fmla="*/ 0 w 334"/>
                <a:gd name="T13" fmla="*/ 0 h 49"/>
                <a:gd name="T14" fmla="*/ 334 w 334"/>
                <a:gd name="T15" fmla="*/ 49 h 49"/>
              </a:gdLst>
              <a:ahLst/>
              <a:cxnLst>
                <a:cxn ang="T8">
                  <a:pos x="T0" y="T1"/>
                </a:cxn>
                <a:cxn ang="T9">
                  <a:pos x="T2" y="T3"/>
                </a:cxn>
                <a:cxn ang="T10">
                  <a:pos x="T4" y="T5"/>
                </a:cxn>
                <a:cxn ang="T11">
                  <a:pos x="T6" y="T7"/>
                </a:cxn>
              </a:cxnLst>
              <a:rect l="T12" t="T13" r="T14" b="T15"/>
              <a:pathLst>
                <a:path w="334" h="49">
                  <a:moveTo>
                    <a:pt x="334" y="0"/>
                  </a:moveTo>
                  <a:lnTo>
                    <a:pt x="334" y="49"/>
                  </a:lnTo>
                  <a:lnTo>
                    <a:pt x="0" y="22"/>
                  </a:lnTo>
                  <a:lnTo>
                    <a:pt x="3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35" name="Rectangle 88">
              <a:extLst>
                <a:ext uri="{FF2B5EF4-FFF2-40B4-BE49-F238E27FC236}">
                  <a16:creationId xmlns:a16="http://schemas.microsoft.com/office/drawing/2014/main" id="{B593ED4E-03D4-1ADD-0855-3CA22C19B4D5}"/>
                </a:ext>
              </a:extLst>
            </p:cNvPr>
            <p:cNvSpPr>
              <a:spLocks noChangeArrowheads="1"/>
            </p:cNvSpPr>
            <p:nvPr/>
          </p:nvSpPr>
          <p:spPr bwMode="auto">
            <a:xfrm>
              <a:off x="3175" y="2210"/>
              <a:ext cx="17" cy="1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736" name="Rectangle 89">
              <a:extLst>
                <a:ext uri="{FF2B5EF4-FFF2-40B4-BE49-F238E27FC236}">
                  <a16:creationId xmlns:a16="http://schemas.microsoft.com/office/drawing/2014/main" id="{64F70424-7DF5-DF6B-F42D-B2CFDACB3741}"/>
                </a:ext>
              </a:extLst>
            </p:cNvPr>
            <p:cNvSpPr>
              <a:spLocks noChangeArrowheads="1"/>
            </p:cNvSpPr>
            <p:nvPr/>
          </p:nvSpPr>
          <p:spPr bwMode="auto">
            <a:xfrm>
              <a:off x="3120" y="2217"/>
              <a:ext cx="18" cy="1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737" name="Rectangle 90">
              <a:extLst>
                <a:ext uri="{FF2B5EF4-FFF2-40B4-BE49-F238E27FC236}">
                  <a16:creationId xmlns:a16="http://schemas.microsoft.com/office/drawing/2014/main" id="{B83615E2-8478-5A36-B161-611FA8F6CCA3}"/>
                </a:ext>
              </a:extLst>
            </p:cNvPr>
            <p:cNvSpPr>
              <a:spLocks noChangeArrowheads="1"/>
            </p:cNvSpPr>
            <p:nvPr/>
          </p:nvSpPr>
          <p:spPr bwMode="auto">
            <a:xfrm>
              <a:off x="3787" y="1738"/>
              <a:ext cx="17" cy="13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738" name="Rectangle 91">
              <a:extLst>
                <a:ext uri="{FF2B5EF4-FFF2-40B4-BE49-F238E27FC236}">
                  <a16:creationId xmlns:a16="http://schemas.microsoft.com/office/drawing/2014/main" id="{171D3BCA-5105-0E4F-0550-5A46787C6E11}"/>
                </a:ext>
              </a:extLst>
            </p:cNvPr>
            <p:cNvSpPr>
              <a:spLocks noChangeArrowheads="1"/>
            </p:cNvSpPr>
            <p:nvPr/>
          </p:nvSpPr>
          <p:spPr bwMode="auto">
            <a:xfrm>
              <a:off x="3732" y="1745"/>
              <a:ext cx="17" cy="1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739" name="Rectangle 92">
              <a:extLst>
                <a:ext uri="{FF2B5EF4-FFF2-40B4-BE49-F238E27FC236}">
                  <a16:creationId xmlns:a16="http://schemas.microsoft.com/office/drawing/2014/main" id="{5CFD3002-9842-8DE4-6D64-40D3EF75EA1C}"/>
                </a:ext>
              </a:extLst>
            </p:cNvPr>
            <p:cNvSpPr>
              <a:spLocks noChangeArrowheads="1"/>
            </p:cNvSpPr>
            <p:nvPr/>
          </p:nvSpPr>
          <p:spPr bwMode="auto">
            <a:xfrm>
              <a:off x="2501" y="2228"/>
              <a:ext cx="18" cy="13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740" name="Rectangle 93">
              <a:extLst>
                <a:ext uri="{FF2B5EF4-FFF2-40B4-BE49-F238E27FC236}">
                  <a16:creationId xmlns:a16="http://schemas.microsoft.com/office/drawing/2014/main" id="{75F38CD1-50F2-252F-EBBC-8023C8103E85}"/>
                </a:ext>
              </a:extLst>
            </p:cNvPr>
            <p:cNvSpPr>
              <a:spLocks noChangeArrowheads="1"/>
            </p:cNvSpPr>
            <p:nvPr/>
          </p:nvSpPr>
          <p:spPr bwMode="auto">
            <a:xfrm>
              <a:off x="1915" y="1730"/>
              <a:ext cx="18" cy="13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27741" name="Freeform 94">
              <a:extLst>
                <a:ext uri="{FF2B5EF4-FFF2-40B4-BE49-F238E27FC236}">
                  <a16:creationId xmlns:a16="http://schemas.microsoft.com/office/drawing/2014/main" id="{9820106E-F6B6-EB55-1534-6EB81B24F6EA}"/>
                </a:ext>
              </a:extLst>
            </p:cNvPr>
            <p:cNvSpPr>
              <a:spLocks/>
            </p:cNvSpPr>
            <p:nvPr/>
          </p:nvSpPr>
          <p:spPr bwMode="auto">
            <a:xfrm>
              <a:off x="2628" y="2707"/>
              <a:ext cx="324" cy="412"/>
            </a:xfrm>
            <a:custGeom>
              <a:avLst/>
              <a:gdLst>
                <a:gd name="T0" fmla="*/ 282 w 324"/>
                <a:gd name="T1" fmla="*/ 257 h 412"/>
                <a:gd name="T2" fmla="*/ 273 w 324"/>
                <a:gd name="T3" fmla="*/ 285 h 412"/>
                <a:gd name="T4" fmla="*/ 258 w 324"/>
                <a:gd name="T5" fmla="*/ 304 h 412"/>
                <a:gd name="T6" fmla="*/ 264 w 324"/>
                <a:gd name="T7" fmla="*/ 263 h 412"/>
                <a:gd name="T8" fmla="*/ 238 w 324"/>
                <a:gd name="T9" fmla="*/ 232 h 412"/>
                <a:gd name="T10" fmla="*/ 204 w 324"/>
                <a:gd name="T11" fmla="*/ 218 h 412"/>
                <a:gd name="T12" fmla="*/ 192 w 324"/>
                <a:gd name="T13" fmla="*/ 194 h 412"/>
                <a:gd name="T14" fmla="*/ 203 w 324"/>
                <a:gd name="T15" fmla="*/ 194 h 412"/>
                <a:gd name="T16" fmla="*/ 215 w 324"/>
                <a:gd name="T17" fmla="*/ 202 h 412"/>
                <a:gd name="T18" fmla="*/ 248 w 324"/>
                <a:gd name="T19" fmla="*/ 216 h 412"/>
                <a:gd name="T20" fmla="*/ 286 w 324"/>
                <a:gd name="T21" fmla="*/ 215 h 412"/>
                <a:gd name="T22" fmla="*/ 310 w 324"/>
                <a:gd name="T23" fmla="*/ 208 h 412"/>
                <a:gd name="T24" fmla="*/ 320 w 324"/>
                <a:gd name="T25" fmla="*/ 190 h 412"/>
                <a:gd name="T26" fmla="*/ 314 w 324"/>
                <a:gd name="T27" fmla="*/ 176 h 412"/>
                <a:gd name="T28" fmla="*/ 299 w 324"/>
                <a:gd name="T29" fmla="*/ 117 h 412"/>
                <a:gd name="T30" fmla="*/ 261 w 324"/>
                <a:gd name="T31" fmla="*/ 83 h 412"/>
                <a:gd name="T32" fmla="*/ 268 w 324"/>
                <a:gd name="T33" fmla="*/ 75 h 412"/>
                <a:gd name="T34" fmla="*/ 293 w 324"/>
                <a:gd name="T35" fmla="*/ 82 h 412"/>
                <a:gd name="T36" fmla="*/ 314 w 324"/>
                <a:gd name="T37" fmla="*/ 126 h 412"/>
                <a:gd name="T38" fmla="*/ 320 w 324"/>
                <a:gd name="T39" fmla="*/ 165 h 412"/>
                <a:gd name="T40" fmla="*/ 323 w 324"/>
                <a:gd name="T41" fmla="*/ 164 h 412"/>
                <a:gd name="T42" fmla="*/ 311 w 324"/>
                <a:gd name="T43" fmla="*/ 56 h 412"/>
                <a:gd name="T44" fmla="*/ 207 w 324"/>
                <a:gd name="T45" fmla="*/ 2 h 412"/>
                <a:gd name="T46" fmla="*/ 50 w 324"/>
                <a:gd name="T47" fmla="*/ 17 h 412"/>
                <a:gd name="T48" fmla="*/ 0 w 324"/>
                <a:gd name="T49" fmla="*/ 116 h 412"/>
                <a:gd name="T50" fmla="*/ 2 w 324"/>
                <a:gd name="T51" fmla="*/ 159 h 412"/>
                <a:gd name="T52" fmla="*/ 6 w 324"/>
                <a:gd name="T53" fmla="*/ 143 h 412"/>
                <a:gd name="T54" fmla="*/ 11 w 324"/>
                <a:gd name="T55" fmla="*/ 92 h 412"/>
                <a:gd name="T56" fmla="*/ 44 w 324"/>
                <a:gd name="T57" fmla="*/ 73 h 412"/>
                <a:gd name="T58" fmla="*/ 65 w 324"/>
                <a:gd name="T59" fmla="*/ 74 h 412"/>
                <a:gd name="T60" fmla="*/ 41 w 324"/>
                <a:gd name="T61" fmla="*/ 91 h 412"/>
                <a:gd name="T62" fmla="*/ 18 w 324"/>
                <a:gd name="T63" fmla="*/ 147 h 412"/>
                <a:gd name="T64" fmla="*/ 5 w 324"/>
                <a:gd name="T65" fmla="*/ 173 h 412"/>
                <a:gd name="T66" fmla="*/ 10 w 324"/>
                <a:gd name="T67" fmla="*/ 199 h 412"/>
                <a:gd name="T68" fmla="*/ 27 w 324"/>
                <a:gd name="T69" fmla="*/ 208 h 412"/>
                <a:gd name="T70" fmla="*/ 61 w 324"/>
                <a:gd name="T71" fmla="*/ 215 h 412"/>
                <a:gd name="T72" fmla="*/ 102 w 324"/>
                <a:gd name="T73" fmla="*/ 207 h 412"/>
                <a:gd name="T74" fmla="*/ 127 w 324"/>
                <a:gd name="T75" fmla="*/ 195 h 412"/>
                <a:gd name="T76" fmla="*/ 135 w 324"/>
                <a:gd name="T77" fmla="*/ 189 h 412"/>
                <a:gd name="T78" fmla="*/ 138 w 324"/>
                <a:gd name="T79" fmla="*/ 207 h 412"/>
                <a:gd name="T80" fmla="*/ 113 w 324"/>
                <a:gd name="T81" fmla="*/ 223 h 412"/>
                <a:gd name="T82" fmla="*/ 76 w 324"/>
                <a:gd name="T83" fmla="*/ 240 h 412"/>
                <a:gd name="T84" fmla="*/ 71 w 324"/>
                <a:gd name="T85" fmla="*/ 294 h 412"/>
                <a:gd name="T86" fmla="*/ 66 w 324"/>
                <a:gd name="T87" fmla="*/ 301 h 412"/>
                <a:gd name="T88" fmla="*/ 53 w 324"/>
                <a:gd name="T89" fmla="*/ 267 h 412"/>
                <a:gd name="T90" fmla="*/ 36 w 324"/>
                <a:gd name="T91" fmla="*/ 245 h 412"/>
                <a:gd name="T92" fmla="*/ 27 w 324"/>
                <a:gd name="T93" fmla="*/ 251 h 412"/>
                <a:gd name="T94" fmla="*/ 43 w 324"/>
                <a:gd name="T95" fmla="*/ 287 h 412"/>
                <a:gd name="T96" fmla="*/ 63 w 324"/>
                <a:gd name="T97" fmla="*/ 328 h 412"/>
                <a:gd name="T98" fmla="*/ 104 w 324"/>
                <a:gd name="T99" fmla="*/ 384 h 412"/>
                <a:gd name="T100" fmla="*/ 151 w 324"/>
                <a:gd name="T101" fmla="*/ 411 h 412"/>
                <a:gd name="T102" fmla="*/ 221 w 324"/>
                <a:gd name="T103" fmla="*/ 384 h 412"/>
                <a:gd name="T104" fmla="*/ 287 w 324"/>
                <a:gd name="T105" fmla="*/ 289 h 412"/>
                <a:gd name="T106" fmla="*/ 298 w 324"/>
                <a:gd name="T107" fmla="*/ 250 h 4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412"/>
                <a:gd name="T164" fmla="*/ 324 w 324"/>
                <a:gd name="T165" fmla="*/ 412 h 4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412">
                  <a:moveTo>
                    <a:pt x="297" y="248"/>
                  </a:moveTo>
                  <a:lnTo>
                    <a:pt x="291" y="246"/>
                  </a:lnTo>
                  <a:lnTo>
                    <a:pt x="286" y="251"/>
                  </a:lnTo>
                  <a:lnTo>
                    <a:pt x="282" y="257"/>
                  </a:lnTo>
                  <a:lnTo>
                    <a:pt x="278" y="263"/>
                  </a:lnTo>
                  <a:lnTo>
                    <a:pt x="276" y="268"/>
                  </a:lnTo>
                  <a:lnTo>
                    <a:pt x="274" y="276"/>
                  </a:lnTo>
                  <a:lnTo>
                    <a:pt x="273" y="285"/>
                  </a:lnTo>
                  <a:lnTo>
                    <a:pt x="269" y="296"/>
                  </a:lnTo>
                  <a:lnTo>
                    <a:pt x="264" y="302"/>
                  </a:lnTo>
                  <a:lnTo>
                    <a:pt x="260" y="304"/>
                  </a:lnTo>
                  <a:lnTo>
                    <a:pt x="258" y="304"/>
                  </a:lnTo>
                  <a:lnTo>
                    <a:pt x="256" y="302"/>
                  </a:lnTo>
                  <a:lnTo>
                    <a:pt x="259" y="296"/>
                  </a:lnTo>
                  <a:lnTo>
                    <a:pt x="263" y="281"/>
                  </a:lnTo>
                  <a:lnTo>
                    <a:pt x="264" y="263"/>
                  </a:lnTo>
                  <a:lnTo>
                    <a:pt x="260" y="246"/>
                  </a:lnTo>
                  <a:lnTo>
                    <a:pt x="255" y="241"/>
                  </a:lnTo>
                  <a:lnTo>
                    <a:pt x="247" y="236"/>
                  </a:lnTo>
                  <a:lnTo>
                    <a:pt x="238" y="232"/>
                  </a:lnTo>
                  <a:lnTo>
                    <a:pt x="229" y="228"/>
                  </a:lnTo>
                  <a:lnTo>
                    <a:pt x="220" y="224"/>
                  </a:lnTo>
                  <a:lnTo>
                    <a:pt x="211" y="220"/>
                  </a:lnTo>
                  <a:lnTo>
                    <a:pt x="204" y="218"/>
                  </a:lnTo>
                  <a:lnTo>
                    <a:pt x="200" y="214"/>
                  </a:lnTo>
                  <a:lnTo>
                    <a:pt x="195" y="207"/>
                  </a:lnTo>
                  <a:lnTo>
                    <a:pt x="192" y="199"/>
                  </a:lnTo>
                  <a:lnTo>
                    <a:pt x="192" y="194"/>
                  </a:lnTo>
                  <a:lnTo>
                    <a:pt x="194" y="190"/>
                  </a:lnTo>
                  <a:lnTo>
                    <a:pt x="198" y="190"/>
                  </a:lnTo>
                  <a:lnTo>
                    <a:pt x="201" y="192"/>
                  </a:lnTo>
                  <a:lnTo>
                    <a:pt x="203" y="194"/>
                  </a:lnTo>
                  <a:lnTo>
                    <a:pt x="204" y="195"/>
                  </a:lnTo>
                  <a:lnTo>
                    <a:pt x="205" y="197"/>
                  </a:lnTo>
                  <a:lnTo>
                    <a:pt x="209" y="198"/>
                  </a:lnTo>
                  <a:lnTo>
                    <a:pt x="215" y="202"/>
                  </a:lnTo>
                  <a:lnTo>
                    <a:pt x="221" y="206"/>
                  </a:lnTo>
                  <a:lnTo>
                    <a:pt x="229" y="210"/>
                  </a:lnTo>
                  <a:lnTo>
                    <a:pt x="239" y="212"/>
                  </a:lnTo>
                  <a:lnTo>
                    <a:pt x="248" y="216"/>
                  </a:lnTo>
                  <a:lnTo>
                    <a:pt x="259" y="218"/>
                  </a:lnTo>
                  <a:lnTo>
                    <a:pt x="268" y="218"/>
                  </a:lnTo>
                  <a:lnTo>
                    <a:pt x="278" y="216"/>
                  </a:lnTo>
                  <a:lnTo>
                    <a:pt x="286" y="215"/>
                  </a:lnTo>
                  <a:lnTo>
                    <a:pt x="294" y="214"/>
                  </a:lnTo>
                  <a:lnTo>
                    <a:pt x="301" y="212"/>
                  </a:lnTo>
                  <a:lnTo>
                    <a:pt x="307" y="210"/>
                  </a:lnTo>
                  <a:lnTo>
                    <a:pt x="310" y="208"/>
                  </a:lnTo>
                  <a:lnTo>
                    <a:pt x="312" y="207"/>
                  </a:lnTo>
                  <a:lnTo>
                    <a:pt x="316" y="202"/>
                  </a:lnTo>
                  <a:lnTo>
                    <a:pt x="319" y="197"/>
                  </a:lnTo>
                  <a:lnTo>
                    <a:pt x="320" y="190"/>
                  </a:lnTo>
                  <a:lnTo>
                    <a:pt x="320" y="184"/>
                  </a:lnTo>
                  <a:lnTo>
                    <a:pt x="319" y="180"/>
                  </a:lnTo>
                  <a:lnTo>
                    <a:pt x="316" y="177"/>
                  </a:lnTo>
                  <a:lnTo>
                    <a:pt x="314" y="176"/>
                  </a:lnTo>
                  <a:lnTo>
                    <a:pt x="311" y="172"/>
                  </a:lnTo>
                  <a:lnTo>
                    <a:pt x="304" y="152"/>
                  </a:lnTo>
                  <a:lnTo>
                    <a:pt x="302" y="133"/>
                  </a:lnTo>
                  <a:lnTo>
                    <a:pt x="299" y="117"/>
                  </a:lnTo>
                  <a:lnTo>
                    <a:pt x="291" y="103"/>
                  </a:lnTo>
                  <a:lnTo>
                    <a:pt x="281" y="95"/>
                  </a:lnTo>
                  <a:lnTo>
                    <a:pt x="269" y="89"/>
                  </a:lnTo>
                  <a:lnTo>
                    <a:pt x="261" y="83"/>
                  </a:lnTo>
                  <a:lnTo>
                    <a:pt x="259" y="78"/>
                  </a:lnTo>
                  <a:lnTo>
                    <a:pt x="260" y="77"/>
                  </a:lnTo>
                  <a:lnTo>
                    <a:pt x="263" y="75"/>
                  </a:lnTo>
                  <a:lnTo>
                    <a:pt x="268" y="75"/>
                  </a:lnTo>
                  <a:lnTo>
                    <a:pt x="273" y="75"/>
                  </a:lnTo>
                  <a:lnTo>
                    <a:pt x="278" y="77"/>
                  </a:lnTo>
                  <a:lnTo>
                    <a:pt x="285" y="79"/>
                  </a:lnTo>
                  <a:lnTo>
                    <a:pt x="293" y="82"/>
                  </a:lnTo>
                  <a:lnTo>
                    <a:pt x="299" y="86"/>
                  </a:lnTo>
                  <a:lnTo>
                    <a:pt x="310" y="98"/>
                  </a:lnTo>
                  <a:lnTo>
                    <a:pt x="314" y="111"/>
                  </a:lnTo>
                  <a:lnTo>
                    <a:pt x="314" y="126"/>
                  </a:lnTo>
                  <a:lnTo>
                    <a:pt x="314" y="142"/>
                  </a:lnTo>
                  <a:lnTo>
                    <a:pt x="315" y="152"/>
                  </a:lnTo>
                  <a:lnTo>
                    <a:pt x="317" y="159"/>
                  </a:lnTo>
                  <a:lnTo>
                    <a:pt x="320" y="165"/>
                  </a:lnTo>
                  <a:lnTo>
                    <a:pt x="323" y="169"/>
                  </a:lnTo>
                  <a:lnTo>
                    <a:pt x="323" y="168"/>
                  </a:lnTo>
                  <a:lnTo>
                    <a:pt x="323" y="165"/>
                  </a:lnTo>
                  <a:lnTo>
                    <a:pt x="323" y="164"/>
                  </a:lnTo>
                  <a:lnTo>
                    <a:pt x="323" y="163"/>
                  </a:lnTo>
                  <a:lnTo>
                    <a:pt x="324" y="120"/>
                  </a:lnTo>
                  <a:lnTo>
                    <a:pt x="320" y="85"/>
                  </a:lnTo>
                  <a:lnTo>
                    <a:pt x="311" y="56"/>
                  </a:lnTo>
                  <a:lnTo>
                    <a:pt x="295" y="34"/>
                  </a:lnTo>
                  <a:lnTo>
                    <a:pt x="273" y="18"/>
                  </a:lnTo>
                  <a:lnTo>
                    <a:pt x="244" y="8"/>
                  </a:lnTo>
                  <a:lnTo>
                    <a:pt x="207" y="2"/>
                  </a:lnTo>
                  <a:lnTo>
                    <a:pt x="162" y="0"/>
                  </a:lnTo>
                  <a:lnTo>
                    <a:pt x="117" y="2"/>
                  </a:lnTo>
                  <a:lnTo>
                    <a:pt x="79" y="8"/>
                  </a:lnTo>
                  <a:lnTo>
                    <a:pt x="50" y="17"/>
                  </a:lnTo>
                  <a:lnTo>
                    <a:pt x="28" y="32"/>
                  </a:lnTo>
                  <a:lnTo>
                    <a:pt x="13" y="53"/>
                  </a:lnTo>
                  <a:lnTo>
                    <a:pt x="3" y="81"/>
                  </a:lnTo>
                  <a:lnTo>
                    <a:pt x="0" y="116"/>
                  </a:lnTo>
                  <a:lnTo>
                    <a:pt x="2" y="159"/>
                  </a:lnTo>
                  <a:lnTo>
                    <a:pt x="3" y="155"/>
                  </a:lnTo>
                  <a:lnTo>
                    <a:pt x="5" y="150"/>
                  </a:lnTo>
                  <a:lnTo>
                    <a:pt x="6" y="143"/>
                  </a:lnTo>
                  <a:lnTo>
                    <a:pt x="7" y="137"/>
                  </a:lnTo>
                  <a:lnTo>
                    <a:pt x="7" y="121"/>
                  </a:lnTo>
                  <a:lnTo>
                    <a:pt x="7" y="105"/>
                  </a:lnTo>
                  <a:lnTo>
                    <a:pt x="11" y="92"/>
                  </a:lnTo>
                  <a:lnTo>
                    <a:pt x="23" y="81"/>
                  </a:lnTo>
                  <a:lnTo>
                    <a:pt x="30" y="77"/>
                  </a:lnTo>
                  <a:lnTo>
                    <a:pt x="37" y="74"/>
                  </a:lnTo>
                  <a:lnTo>
                    <a:pt x="44" y="73"/>
                  </a:lnTo>
                  <a:lnTo>
                    <a:pt x="50" y="73"/>
                  </a:lnTo>
                  <a:lnTo>
                    <a:pt x="56" y="73"/>
                  </a:lnTo>
                  <a:lnTo>
                    <a:pt x="61" y="73"/>
                  </a:lnTo>
                  <a:lnTo>
                    <a:pt x="65" y="74"/>
                  </a:lnTo>
                  <a:lnTo>
                    <a:pt x="66" y="77"/>
                  </a:lnTo>
                  <a:lnTo>
                    <a:pt x="62" y="81"/>
                  </a:lnTo>
                  <a:lnTo>
                    <a:pt x="53" y="86"/>
                  </a:lnTo>
                  <a:lnTo>
                    <a:pt x="41" y="91"/>
                  </a:lnTo>
                  <a:lnTo>
                    <a:pt x="31" y="98"/>
                  </a:lnTo>
                  <a:lnTo>
                    <a:pt x="23" y="112"/>
                  </a:lnTo>
                  <a:lnTo>
                    <a:pt x="20" y="128"/>
                  </a:lnTo>
                  <a:lnTo>
                    <a:pt x="18" y="147"/>
                  </a:lnTo>
                  <a:lnTo>
                    <a:pt x="10" y="167"/>
                  </a:lnTo>
                  <a:lnTo>
                    <a:pt x="9" y="168"/>
                  </a:lnTo>
                  <a:lnTo>
                    <a:pt x="7" y="171"/>
                  </a:lnTo>
                  <a:lnTo>
                    <a:pt x="5" y="173"/>
                  </a:lnTo>
                  <a:lnTo>
                    <a:pt x="3" y="178"/>
                  </a:lnTo>
                  <a:lnTo>
                    <a:pt x="3" y="185"/>
                  </a:lnTo>
                  <a:lnTo>
                    <a:pt x="6" y="193"/>
                  </a:lnTo>
                  <a:lnTo>
                    <a:pt x="10" y="199"/>
                  </a:lnTo>
                  <a:lnTo>
                    <a:pt x="14" y="203"/>
                  </a:lnTo>
                  <a:lnTo>
                    <a:pt x="16" y="205"/>
                  </a:lnTo>
                  <a:lnTo>
                    <a:pt x="20" y="207"/>
                  </a:lnTo>
                  <a:lnTo>
                    <a:pt x="27" y="208"/>
                  </a:lnTo>
                  <a:lnTo>
                    <a:pt x="33" y="211"/>
                  </a:lnTo>
                  <a:lnTo>
                    <a:pt x="41" y="212"/>
                  </a:lnTo>
                  <a:lnTo>
                    <a:pt x="50" y="214"/>
                  </a:lnTo>
                  <a:lnTo>
                    <a:pt x="61" y="215"/>
                  </a:lnTo>
                  <a:lnTo>
                    <a:pt x="71" y="215"/>
                  </a:lnTo>
                  <a:lnTo>
                    <a:pt x="82" y="214"/>
                  </a:lnTo>
                  <a:lnTo>
                    <a:pt x="92" y="211"/>
                  </a:lnTo>
                  <a:lnTo>
                    <a:pt x="102" y="207"/>
                  </a:lnTo>
                  <a:lnTo>
                    <a:pt x="110" y="205"/>
                  </a:lnTo>
                  <a:lnTo>
                    <a:pt x="118" y="201"/>
                  </a:lnTo>
                  <a:lnTo>
                    <a:pt x="123" y="197"/>
                  </a:lnTo>
                  <a:lnTo>
                    <a:pt x="127" y="195"/>
                  </a:lnTo>
                  <a:lnTo>
                    <a:pt x="129" y="194"/>
                  </a:lnTo>
                  <a:lnTo>
                    <a:pt x="130" y="193"/>
                  </a:lnTo>
                  <a:lnTo>
                    <a:pt x="132" y="190"/>
                  </a:lnTo>
                  <a:lnTo>
                    <a:pt x="135" y="189"/>
                  </a:lnTo>
                  <a:lnTo>
                    <a:pt x="139" y="190"/>
                  </a:lnTo>
                  <a:lnTo>
                    <a:pt x="140" y="194"/>
                  </a:lnTo>
                  <a:lnTo>
                    <a:pt x="140" y="199"/>
                  </a:lnTo>
                  <a:lnTo>
                    <a:pt x="138" y="207"/>
                  </a:lnTo>
                  <a:lnTo>
                    <a:pt x="132" y="214"/>
                  </a:lnTo>
                  <a:lnTo>
                    <a:pt x="129" y="216"/>
                  </a:lnTo>
                  <a:lnTo>
                    <a:pt x="121" y="220"/>
                  </a:lnTo>
                  <a:lnTo>
                    <a:pt x="113" y="223"/>
                  </a:lnTo>
                  <a:lnTo>
                    <a:pt x="104" y="227"/>
                  </a:lnTo>
                  <a:lnTo>
                    <a:pt x="93" y="231"/>
                  </a:lnTo>
                  <a:lnTo>
                    <a:pt x="84" y="235"/>
                  </a:lnTo>
                  <a:lnTo>
                    <a:pt x="76" y="240"/>
                  </a:lnTo>
                  <a:lnTo>
                    <a:pt x="71" y="245"/>
                  </a:lnTo>
                  <a:lnTo>
                    <a:pt x="67" y="261"/>
                  </a:lnTo>
                  <a:lnTo>
                    <a:pt x="69" y="279"/>
                  </a:lnTo>
                  <a:lnTo>
                    <a:pt x="71" y="294"/>
                  </a:lnTo>
                  <a:lnTo>
                    <a:pt x="74" y="301"/>
                  </a:lnTo>
                  <a:lnTo>
                    <a:pt x="73" y="302"/>
                  </a:lnTo>
                  <a:lnTo>
                    <a:pt x="70" y="302"/>
                  </a:lnTo>
                  <a:lnTo>
                    <a:pt x="66" y="301"/>
                  </a:lnTo>
                  <a:lnTo>
                    <a:pt x="61" y="294"/>
                  </a:lnTo>
                  <a:lnTo>
                    <a:pt x="57" y="284"/>
                  </a:lnTo>
                  <a:lnTo>
                    <a:pt x="54" y="275"/>
                  </a:lnTo>
                  <a:lnTo>
                    <a:pt x="53" y="267"/>
                  </a:lnTo>
                  <a:lnTo>
                    <a:pt x="50" y="261"/>
                  </a:lnTo>
                  <a:lnTo>
                    <a:pt x="46" y="255"/>
                  </a:lnTo>
                  <a:lnTo>
                    <a:pt x="41" y="249"/>
                  </a:lnTo>
                  <a:lnTo>
                    <a:pt x="36" y="245"/>
                  </a:lnTo>
                  <a:lnTo>
                    <a:pt x="31" y="245"/>
                  </a:lnTo>
                  <a:lnTo>
                    <a:pt x="30" y="248"/>
                  </a:lnTo>
                  <a:lnTo>
                    <a:pt x="28" y="249"/>
                  </a:lnTo>
                  <a:lnTo>
                    <a:pt x="27" y="251"/>
                  </a:lnTo>
                  <a:lnTo>
                    <a:pt x="27" y="254"/>
                  </a:lnTo>
                  <a:lnTo>
                    <a:pt x="32" y="266"/>
                  </a:lnTo>
                  <a:lnTo>
                    <a:pt x="37" y="276"/>
                  </a:lnTo>
                  <a:lnTo>
                    <a:pt x="43" y="287"/>
                  </a:lnTo>
                  <a:lnTo>
                    <a:pt x="48" y="298"/>
                  </a:lnTo>
                  <a:lnTo>
                    <a:pt x="53" y="309"/>
                  </a:lnTo>
                  <a:lnTo>
                    <a:pt x="58" y="319"/>
                  </a:lnTo>
                  <a:lnTo>
                    <a:pt x="63" y="328"/>
                  </a:lnTo>
                  <a:lnTo>
                    <a:pt x="69" y="339"/>
                  </a:lnTo>
                  <a:lnTo>
                    <a:pt x="80" y="357"/>
                  </a:lnTo>
                  <a:lnTo>
                    <a:pt x="92" y="371"/>
                  </a:lnTo>
                  <a:lnTo>
                    <a:pt x="104" y="384"/>
                  </a:lnTo>
                  <a:lnTo>
                    <a:pt x="116" y="395"/>
                  </a:lnTo>
                  <a:lnTo>
                    <a:pt x="127" y="401"/>
                  </a:lnTo>
                  <a:lnTo>
                    <a:pt x="139" y="407"/>
                  </a:lnTo>
                  <a:lnTo>
                    <a:pt x="151" y="411"/>
                  </a:lnTo>
                  <a:lnTo>
                    <a:pt x="164" y="412"/>
                  </a:lnTo>
                  <a:lnTo>
                    <a:pt x="183" y="408"/>
                  </a:lnTo>
                  <a:lnTo>
                    <a:pt x="201" y="399"/>
                  </a:lnTo>
                  <a:lnTo>
                    <a:pt x="221" y="384"/>
                  </a:lnTo>
                  <a:lnTo>
                    <a:pt x="239" y="366"/>
                  </a:lnTo>
                  <a:lnTo>
                    <a:pt x="258" y="344"/>
                  </a:lnTo>
                  <a:lnTo>
                    <a:pt x="273" y="318"/>
                  </a:lnTo>
                  <a:lnTo>
                    <a:pt x="287" y="289"/>
                  </a:lnTo>
                  <a:lnTo>
                    <a:pt x="301" y="258"/>
                  </a:lnTo>
                  <a:lnTo>
                    <a:pt x="301" y="255"/>
                  </a:lnTo>
                  <a:lnTo>
                    <a:pt x="299" y="253"/>
                  </a:lnTo>
                  <a:lnTo>
                    <a:pt x="298" y="250"/>
                  </a:lnTo>
                  <a:lnTo>
                    <a:pt x="297"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2" name="Freeform 95">
              <a:extLst>
                <a:ext uri="{FF2B5EF4-FFF2-40B4-BE49-F238E27FC236}">
                  <a16:creationId xmlns:a16="http://schemas.microsoft.com/office/drawing/2014/main" id="{8559E564-3639-9196-B693-EC13142747F1}"/>
                </a:ext>
              </a:extLst>
            </p:cNvPr>
            <p:cNvSpPr>
              <a:spLocks/>
            </p:cNvSpPr>
            <p:nvPr/>
          </p:nvSpPr>
          <p:spPr bwMode="auto">
            <a:xfrm>
              <a:off x="2669" y="2803"/>
              <a:ext cx="101" cy="89"/>
            </a:xfrm>
            <a:custGeom>
              <a:avLst/>
              <a:gdLst>
                <a:gd name="T0" fmla="*/ 51 w 101"/>
                <a:gd name="T1" fmla="*/ 0 h 89"/>
                <a:gd name="T2" fmla="*/ 41 w 101"/>
                <a:gd name="T3" fmla="*/ 2 h 89"/>
                <a:gd name="T4" fmla="*/ 32 w 101"/>
                <a:gd name="T5" fmla="*/ 6 h 89"/>
                <a:gd name="T6" fmla="*/ 22 w 101"/>
                <a:gd name="T7" fmla="*/ 9 h 89"/>
                <a:gd name="T8" fmla="*/ 16 w 101"/>
                <a:gd name="T9" fmla="*/ 16 h 89"/>
                <a:gd name="T10" fmla="*/ 9 w 101"/>
                <a:gd name="T11" fmla="*/ 22 h 89"/>
                <a:gd name="T12" fmla="*/ 4 w 101"/>
                <a:gd name="T13" fmla="*/ 30 h 89"/>
                <a:gd name="T14" fmla="*/ 2 w 101"/>
                <a:gd name="T15" fmla="*/ 38 h 89"/>
                <a:gd name="T16" fmla="*/ 0 w 101"/>
                <a:gd name="T17" fmla="*/ 47 h 89"/>
                <a:gd name="T18" fmla="*/ 2 w 101"/>
                <a:gd name="T19" fmla="*/ 56 h 89"/>
                <a:gd name="T20" fmla="*/ 4 w 101"/>
                <a:gd name="T21" fmla="*/ 64 h 89"/>
                <a:gd name="T22" fmla="*/ 9 w 101"/>
                <a:gd name="T23" fmla="*/ 72 h 89"/>
                <a:gd name="T24" fmla="*/ 16 w 101"/>
                <a:gd name="T25" fmla="*/ 79 h 89"/>
                <a:gd name="T26" fmla="*/ 22 w 101"/>
                <a:gd name="T27" fmla="*/ 84 h 89"/>
                <a:gd name="T28" fmla="*/ 32 w 101"/>
                <a:gd name="T29" fmla="*/ 88 h 89"/>
                <a:gd name="T30" fmla="*/ 41 w 101"/>
                <a:gd name="T31" fmla="*/ 89 h 89"/>
                <a:gd name="T32" fmla="*/ 51 w 101"/>
                <a:gd name="T33" fmla="*/ 89 h 89"/>
                <a:gd name="T34" fmla="*/ 61 w 101"/>
                <a:gd name="T35" fmla="*/ 86 h 89"/>
                <a:gd name="T36" fmla="*/ 71 w 101"/>
                <a:gd name="T37" fmla="*/ 82 h 89"/>
                <a:gd name="T38" fmla="*/ 78 w 101"/>
                <a:gd name="T39" fmla="*/ 77 h 89"/>
                <a:gd name="T40" fmla="*/ 86 w 101"/>
                <a:gd name="T41" fmla="*/ 69 h 89"/>
                <a:gd name="T42" fmla="*/ 93 w 101"/>
                <a:gd name="T43" fmla="*/ 63 h 89"/>
                <a:gd name="T44" fmla="*/ 97 w 101"/>
                <a:gd name="T45" fmla="*/ 54 h 89"/>
                <a:gd name="T46" fmla="*/ 99 w 101"/>
                <a:gd name="T47" fmla="*/ 45 h 89"/>
                <a:gd name="T48" fmla="*/ 101 w 101"/>
                <a:gd name="T49" fmla="*/ 36 h 89"/>
                <a:gd name="T50" fmla="*/ 99 w 101"/>
                <a:gd name="T51" fmla="*/ 26 h 89"/>
                <a:gd name="T52" fmla="*/ 97 w 101"/>
                <a:gd name="T53" fmla="*/ 19 h 89"/>
                <a:gd name="T54" fmla="*/ 93 w 101"/>
                <a:gd name="T55" fmla="*/ 13 h 89"/>
                <a:gd name="T56" fmla="*/ 86 w 101"/>
                <a:gd name="T57" fmla="*/ 8 h 89"/>
                <a:gd name="T58" fmla="*/ 78 w 101"/>
                <a:gd name="T59" fmla="*/ 4 h 89"/>
                <a:gd name="T60" fmla="*/ 71 w 101"/>
                <a:gd name="T61" fmla="*/ 2 h 89"/>
                <a:gd name="T62" fmla="*/ 61 w 101"/>
                <a:gd name="T63" fmla="*/ 0 h 89"/>
                <a:gd name="T64" fmla="*/ 51 w 101"/>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89"/>
                <a:gd name="T101" fmla="*/ 101 w 101"/>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89">
                  <a:moveTo>
                    <a:pt x="51" y="0"/>
                  </a:moveTo>
                  <a:lnTo>
                    <a:pt x="41" y="2"/>
                  </a:lnTo>
                  <a:lnTo>
                    <a:pt x="32" y="6"/>
                  </a:lnTo>
                  <a:lnTo>
                    <a:pt x="22" y="9"/>
                  </a:lnTo>
                  <a:lnTo>
                    <a:pt x="16" y="16"/>
                  </a:lnTo>
                  <a:lnTo>
                    <a:pt x="9" y="22"/>
                  </a:lnTo>
                  <a:lnTo>
                    <a:pt x="4" y="30"/>
                  </a:lnTo>
                  <a:lnTo>
                    <a:pt x="2" y="38"/>
                  </a:lnTo>
                  <a:lnTo>
                    <a:pt x="0" y="47"/>
                  </a:lnTo>
                  <a:lnTo>
                    <a:pt x="2" y="56"/>
                  </a:lnTo>
                  <a:lnTo>
                    <a:pt x="4" y="64"/>
                  </a:lnTo>
                  <a:lnTo>
                    <a:pt x="9" y="72"/>
                  </a:lnTo>
                  <a:lnTo>
                    <a:pt x="16" y="79"/>
                  </a:lnTo>
                  <a:lnTo>
                    <a:pt x="22" y="84"/>
                  </a:lnTo>
                  <a:lnTo>
                    <a:pt x="32" y="88"/>
                  </a:lnTo>
                  <a:lnTo>
                    <a:pt x="41" y="89"/>
                  </a:lnTo>
                  <a:lnTo>
                    <a:pt x="51" y="89"/>
                  </a:lnTo>
                  <a:lnTo>
                    <a:pt x="61" y="86"/>
                  </a:lnTo>
                  <a:lnTo>
                    <a:pt x="71" y="82"/>
                  </a:lnTo>
                  <a:lnTo>
                    <a:pt x="78" y="77"/>
                  </a:lnTo>
                  <a:lnTo>
                    <a:pt x="86" y="69"/>
                  </a:lnTo>
                  <a:lnTo>
                    <a:pt x="93" y="63"/>
                  </a:lnTo>
                  <a:lnTo>
                    <a:pt x="97" y="54"/>
                  </a:lnTo>
                  <a:lnTo>
                    <a:pt x="99" y="45"/>
                  </a:lnTo>
                  <a:lnTo>
                    <a:pt x="101" y="36"/>
                  </a:lnTo>
                  <a:lnTo>
                    <a:pt x="99" y="26"/>
                  </a:lnTo>
                  <a:lnTo>
                    <a:pt x="97" y="19"/>
                  </a:lnTo>
                  <a:lnTo>
                    <a:pt x="93" y="13"/>
                  </a:lnTo>
                  <a:lnTo>
                    <a:pt x="86" y="8"/>
                  </a:lnTo>
                  <a:lnTo>
                    <a:pt x="78" y="4"/>
                  </a:lnTo>
                  <a:lnTo>
                    <a:pt x="71" y="2"/>
                  </a:lnTo>
                  <a:lnTo>
                    <a:pt x="61" y="0"/>
                  </a:lnTo>
                  <a:lnTo>
                    <a:pt x="51"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3" name="Freeform 96">
              <a:extLst>
                <a:ext uri="{FF2B5EF4-FFF2-40B4-BE49-F238E27FC236}">
                  <a16:creationId xmlns:a16="http://schemas.microsoft.com/office/drawing/2014/main" id="{6B606742-AF19-7B20-6070-0C81A1802EDA}"/>
                </a:ext>
              </a:extLst>
            </p:cNvPr>
            <p:cNvSpPr>
              <a:spLocks/>
            </p:cNvSpPr>
            <p:nvPr/>
          </p:nvSpPr>
          <p:spPr bwMode="auto">
            <a:xfrm>
              <a:off x="2816" y="2807"/>
              <a:ext cx="99" cy="84"/>
            </a:xfrm>
            <a:custGeom>
              <a:avLst/>
              <a:gdLst>
                <a:gd name="T0" fmla="*/ 50 w 99"/>
                <a:gd name="T1" fmla="*/ 84 h 84"/>
                <a:gd name="T2" fmla="*/ 60 w 99"/>
                <a:gd name="T3" fmla="*/ 84 h 84"/>
                <a:gd name="T4" fmla="*/ 70 w 99"/>
                <a:gd name="T5" fmla="*/ 82 h 84"/>
                <a:gd name="T6" fmla="*/ 77 w 99"/>
                <a:gd name="T7" fmla="*/ 80 h 84"/>
                <a:gd name="T8" fmla="*/ 85 w 99"/>
                <a:gd name="T9" fmla="*/ 76 h 84"/>
                <a:gd name="T10" fmla="*/ 90 w 99"/>
                <a:gd name="T11" fmla="*/ 71 h 84"/>
                <a:gd name="T12" fmla="*/ 96 w 99"/>
                <a:gd name="T13" fmla="*/ 63 h 84"/>
                <a:gd name="T14" fmla="*/ 98 w 99"/>
                <a:gd name="T15" fmla="*/ 55 h 84"/>
                <a:gd name="T16" fmla="*/ 99 w 99"/>
                <a:gd name="T17" fmla="*/ 47 h 84"/>
                <a:gd name="T18" fmla="*/ 98 w 99"/>
                <a:gd name="T19" fmla="*/ 38 h 84"/>
                <a:gd name="T20" fmla="*/ 96 w 99"/>
                <a:gd name="T21" fmla="*/ 30 h 84"/>
                <a:gd name="T22" fmla="*/ 90 w 99"/>
                <a:gd name="T23" fmla="*/ 22 h 84"/>
                <a:gd name="T24" fmla="*/ 85 w 99"/>
                <a:gd name="T25" fmla="*/ 16 h 84"/>
                <a:gd name="T26" fmla="*/ 77 w 99"/>
                <a:gd name="T27" fmla="*/ 11 h 84"/>
                <a:gd name="T28" fmla="*/ 70 w 99"/>
                <a:gd name="T29" fmla="*/ 7 h 84"/>
                <a:gd name="T30" fmla="*/ 60 w 99"/>
                <a:gd name="T31" fmla="*/ 3 h 84"/>
                <a:gd name="T32" fmla="*/ 50 w 99"/>
                <a:gd name="T33" fmla="*/ 2 h 84"/>
                <a:gd name="T34" fmla="*/ 40 w 99"/>
                <a:gd name="T35" fmla="*/ 0 h 84"/>
                <a:gd name="T36" fmla="*/ 30 w 99"/>
                <a:gd name="T37" fmla="*/ 2 h 84"/>
                <a:gd name="T38" fmla="*/ 23 w 99"/>
                <a:gd name="T39" fmla="*/ 4 h 84"/>
                <a:gd name="T40" fmla="*/ 16 w 99"/>
                <a:gd name="T41" fmla="*/ 8 h 84"/>
                <a:gd name="T42" fmla="*/ 10 w 99"/>
                <a:gd name="T43" fmla="*/ 12 h 84"/>
                <a:gd name="T44" fmla="*/ 4 w 99"/>
                <a:gd name="T45" fmla="*/ 18 h 84"/>
                <a:gd name="T46" fmla="*/ 2 w 99"/>
                <a:gd name="T47" fmla="*/ 26 h 84"/>
                <a:gd name="T48" fmla="*/ 0 w 99"/>
                <a:gd name="T49" fmla="*/ 34 h 84"/>
                <a:gd name="T50" fmla="*/ 2 w 99"/>
                <a:gd name="T51" fmla="*/ 42 h 84"/>
                <a:gd name="T52" fmla="*/ 4 w 99"/>
                <a:gd name="T53" fmla="*/ 51 h 84"/>
                <a:gd name="T54" fmla="*/ 8 w 99"/>
                <a:gd name="T55" fmla="*/ 59 h 84"/>
                <a:gd name="T56" fmla="*/ 15 w 99"/>
                <a:gd name="T57" fmla="*/ 65 h 84"/>
                <a:gd name="T58" fmla="*/ 23 w 99"/>
                <a:gd name="T59" fmla="*/ 72 h 84"/>
                <a:gd name="T60" fmla="*/ 30 w 99"/>
                <a:gd name="T61" fmla="*/ 77 h 84"/>
                <a:gd name="T62" fmla="*/ 40 w 99"/>
                <a:gd name="T63" fmla="*/ 81 h 84"/>
                <a:gd name="T64" fmla="*/ 50 w 99"/>
                <a:gd name="T65" fmla="*/ 8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84"/>
                <a:gd name="T101" fmla="*/ 99 w 99"/>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84">
                  <a:moveTo>
                    <a:pt x="50" y="84"/>
                  </a:moveTo>
                  <a:lnTo>
                    <a:pt x="60" y="84"/>
                  </a:lnTo>
                  <a:lnTo>
                    <a:pt x="70" y="82"/>
                  </a:lnTo>
                  <a:lnTo>
                    <a:pt x="77" y="80"/>
                  </a:lnTo>
                  <a:lnTo>
                    <a:pt x="85" y="76"/>
                  </a:lnTo>
                  <a:lnTo>
                    <a:pt x="90" y="71"/>
                  </a:lnTo>
                  <a:lnTo>
                    <a:pt x="96" y="63"/>
                  </a:lnTo>
                  <a:lnTo>
                    <a:pt x="98" y="55"/>
                  </a:lnTo>
                  <a:lnTo>
                    <a:pt x="99" y="47"/>
                  </a:lnTo>
                  <a:lnTo>
                    <a:pt x="98" y="38"/>
                  </a:lnTo>
                  <a:lnTo>
                    <a:pt x="96" y="30"/>
                  </a:lnTo>
                  <a:lnTo>
                    <a:pt x="90" y="22"/>
                  </a:lnTo>
                  <a:lnTo>
                    <a:pt x="85" y="16"/>
                  </a:lnTo>
                  <a:lnTo>
                    <a:pt x="77" y="11"/>
                  </a:lnTo>
                  <a:lnTo>
                    <a:pt x="70" y="7"/>
                  </a:lnTo>
                  <a:lnTo>
                    <a:pt x="60" y="3"/>
                  </a:lnTo>
                  <a:lnTo>
                    <a:pt x="50" y="2"/>
                  </a:lnTo>
                  <a:lnTo>
                    <a:pt x="40" y="0"/>
                  </a:lnTo>
                  <a:lnTo>
                    <a:pt x="30" y="2"/>
                  </a:lnTo>
                  <a:lnTo>
                    <a:pt x="23" y="4"/>
                  </a:lnTo>
                  <a:lnTo>
                    <a:pt x="16" y="8"/>
                  </a:lnTo>
                  <a:lnTo>
                    <a:pt x="10" y="12"/>
                  </a:lnTo>
                  <a:lnTo>
                    <a:pt x="4" y="18"/>
                  </a:lnTo>
                  <a:lnTo>
                    <a:pt x="2" y="26"/>
                  </a:lnTo>
                  <a:lnTo>
                    <a:pt x="0" y="34"/>
                  </a:lnTo>
                  <a:lnTo>
                    <a:pt x="2" y="42"/>
                  </a:lnTo>
                  <a:lnTo>
                    <a:pt x="4" y="51"/>
                  </a:lnTo>
                  <a:lnTo>
                    <a:pt x="8" y="59"/>
                  </a:lnTo>
                  <a:lnTo>
                    <a:pt x="15" y="65"/>
                  </a:lnTo>
                  <a:lnTo>
                    <a:pt x="23" y="72"/>
                  </a:lnTo>
                  <a:lnTo>
                    <a:pt x="30" y="77"/>
                  </a:lnTo>
                  <a:lnTo>
                    <a:pt x="40" y="81"/>
                  </a:lnTo>
                  <a:lnTo>
                    <a:pt x="50" y="84"/>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4" name="Freeform 97">
              <a:extLst>
                <a:ext uri="{FF2B5EF4-FFF2-40B4-BE49-F238E27FC236}">
                  <a16:creationId xmlns:a16="http://schemas.microsoft.com/office/drawing/2014/main" id="{3C90EC5C-EFBC-BF7F-6E1B-1DF9D5057132}"/>
                </a:ext>
              </a:extLst>
            </p:cNvPr>
            <p:cNvSpPr>
              <a:spLocks/>
            </p:cNvSpPr>
            <p:nvPr/>
          </p:nvSpPr>
          <p:spPr bwMode="auto">
            <a:xfrm>
              <a:off x="2719" y="2939"/>
              <a:ext cx="148" cy="106"/>
            </a:xfrm>
            <a:custGeom>
              <a:avLst/>
              <a:gdLst>
                <a:gd name="T0" fmla="*/ 74 w 148"/>
                <a:gd name="T1" fmla="*/ 0 h 106"/>
                <a:gd name="T2" fmla="*/ 58 w 148"/>
                <a:gd name="T3" fmla="*/ 1 h 106"/>
                <a:gd name="T4" fmla="*/ 45 w 148"/>
                <a:gd name="T5" fmla="*/ 3 h 106"/>
                <a:gd name="T6" fmla="*/ 32 w 148"/>
                <a:gd name="T7" fmla="*/ 6 h 106"/>
                <a:gd name="T8" fmla="*/ 22 w 148"/>
                <a:gd name="T9" fmla="*/ 12 h 106"/>
                <a:gd name="T10" fmla="*/ 13 w 148"/>
                <a:gd name="T11" fmla="*/ 19 h 106"/>
                <a:gd name="T12" fmla="*/ 6 w 148"/>
                <a:gd name="T13" fmla="*/ 27 h 106"/>
                <a:gd name="T14" fmla="*/ 1 w 148"/>
                <a:gd name="T15" fmla="*/ 36 h 106"/>
                <a:gd name="T16" fmla="*/ 0 w 148"/>
                <a:gd name="T17" fmla="*/ 47 h 106"/>
                <a:gd name="T18" fmla="*/ 1 w 148"/>
                <a:gd name="T19" fmla="*/ 57 h 106"/>
                <a:gd name="T20" fmla="*/ 6 w 148"/>
                <a:gd name="T21" fmla="*/ 68 h 106"/>
                <a:gd name="T22" fmla="*/ 13 w 148"/>
                <a:gd name="T23" fmla="*/ 78 h 106"/>
                <a:gd name="T24" fmla="*/ 22 w 148"/>
                <a:gd name="T25" fmla="*/ 86 h 106"/>
                <a:gd name="T26" fmla="*/ 32 w 148"/>
                <a:gd name="T27" fmla="*/ 94 h 106"/>
                <a:gd name="T28" fmla="*/ 45 w 148"/>
                <a:gd name="T29" fmla="*/ 100 h 106"/>
                <a:gd name="T30" fmla="*/ 58 w 148"/>
                <a:gd name="T31" fmla="*/ 104 h 106"/>
                <a:gd name="T32" fmla="*/ 74 w 148"/>
                <a:gd name="T33" fmla="*/ 106 h 106"/>
                <a:gd name="T34" fmla="*/ 90 w 148"/>
                <a:gd name="T35" fmla="*/ 104 h 106"/>
                <a:gd name="T36" fmla="*/ 103 w 148"/>
                <a:gd name="T37" fmla="*/ 100 h 106"/>
                <a:gd name="T38" fmla="*/ 116 w 148"/>
                <a:gd name="T39" fmla="*/ 95 h 106"/>
                <a:gd name="T40" fmla="*/ 126 w 148"/>
                <a:gd name="T41" fmla="*/ 87 h 106"/>
                <a:gd name="T42" fmla="*/ 135 w 148"/>
                <a:gd name="T43" fmla="*/ 78 h 106"/>
                <a:gd name="T44" fmla="*/ 142 w 148"/>
                <a:gd name="T45" fmla="*/ 69 h 106"/>
                <a:gd name="T46" fmla="*/ 147 w 148"/>
                <a:gd name="T47" fmla="*/ 59 h 106"/>
                <a:gd name="T48" fmla="*/ 148 w 148"/>
                <a:gd name="T49" fmla="*/ 47 h 106"/>
                <a:gd name="T50" fmla="*/ 147 w 148"/>
                <a:gd name="T51" fmla="*/ 36 h 106"/>
                <a:gd name="T52" fmla="*/ 142 w 148"/>
                <a:gd name="T53" fmla="*/ 27 h 106"/>
                <a:gd name="T54" fmla="*/ 135 w 148"/>
                <a:gd name="T55" fmla="*/ 19 h 106"/>
                <a:gd name="T56" fmla="*/ 126 w 148"/>
                <a:gd name="T57" fmla="*/ 13 h 106"/>
                <a:gd name="T58" fmla="*/ 116 w 148"/>
                <a:gd name="T59" fmla="*/ 8 h 106"/>
                <a:gd name="T60" fmla="*/ 103 w 148"/>
                <a:gd name="T61" fmla="*/ 4 h 106"/>
                <a:gd name="T62" fmla="*/ 90 w 148"/>
                <a:gd name="T63" fmla="*/ 1 h 106"/>
                <a:gd name="T64" fmla="*/ 74 w 148"/>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106"/>
                <a:gd name="T101" fmla="*/ 148 w 148"/>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106">
                  <a:moveTo>
                    <a:pt x="74" y="0"/>
                  </a:moveTo>
                  <a:lnTo>
                    <a:pt x="58" y="1"/>
                  </a:lnTo>
                  <a:lnTo>
                    <a:pt x="45" y="3"/>
                  </a:lnTo>
                  <a:lnTo>
                    <a:pt x="32" y="6"/>
                  </a:lnTo>
                  <a:lnTo>
                    <a:pt x="22" y="12"/>
                  </a:lnTo>
                  <a:lnTo>
                    <a:pt x="13" y="19"/>
                  </a:lnTo>
                  <a:lnTo>
                    <a:pt x="6" y="27"/>
                  </a:lnTo>
                  <a:lnTo>
                    <a:pt x="1" y="36"/>
                  </a:lnTo>
                  <a:lnTo>
                    <a:pt x="0" y="47"/>
                  </a:lnTo>
                  <a:lnTo>
                    <a:pt x="1" y="57"/>
                  </a:lnTo>
                  <a:lnTo>
                    <a:pt x="6" y="68"/>
                  </a:lnTo>
                  <a:lnTo>
                    <a:pt x="13" y="78"/>
                  </a:lnTo>
                  <a:lnTo>
                    <a:pt x="22" y="86"/>
                  </a:lnTo>
                  <a:lnTo>
                    <a:pt x="32" y="94"/>
                  </a:lnTo>
                  <a:lnTo>
                    <a:pt x="45" y="100"/>
                  </a:lnTo>
                  <a:lnTo>
                    <a:pt x="58" y="104"/>
                  </a:lnTo>
                  <a:lnTo>
                    <a:pt x="74" y="106"/>
                  </a:lnTo>
                  <a:lnTo>
                    <a:pt x="90" y="104"/>
                  </a:lnTo>
                  <a:lnTo>
                    <a:pt x="103" y="100"/>
                  </a:lnTo>
                  <a:lnTo>
                    <a:pt x="116" y="95"/>
                  </a:lnTo>
                  <a:lnTo>
                    <a:pt x="126" y="87"/>
                  </a:lnTo>
                  <a:lnTo>
                    <a:pt x="135" y="78"/>
                  </a:lnTo>
                  <a:lnTo>
                    <a:pt x="142" y="69"/>
                  </a:lnTo>
                  <a:lnTo>
                    <a:pt x="147" y="59"/>
                  </a:lnTo>
                  <a:lnTo>
                    <a:pt x="148" y="47"/>
                  </a:lnTo>
                  <a:lnTo>
                    <a:pt x="147" y="36"/>
                  </a:lnTo>
                  <a:lnTo>
                    <a:pt x="142" y="27"/>
                  </a:lnTo>
                  <a:lnTo>
                    <a:pt x="135" y="19"/>
                  </a:lnTo>
                  <a:lnTo>
                    <a:pt x="126" y="13"/>
                  </a:lnTo>
                  <a:lnTo>
                    <a:pt x="116" y="8"/>
                  </a:lnTo>
                  <a:lnTo>
                    <a:pt x="103" y="4"/>
                  </a:lnTo>
                  <a:lnTo>
                    <a:pt x="90" y="1"/>
                  </a:lnTo>
                  <a:lnTo>
                    <a:pt x="74" y="0"/>
                  </a:lnTo>
                  <a:close/>
                </a:path>
              </a:pathLst>
            </a:custGeom>
            <a:solidFill>
              <a:srgbClr val="8D0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5" name="Freeform 98">
              <a:extLst>
                <a:ext uri="{FF2B5EF4-FFF2-40B4-BE49-F238E27FC236}">
                  <a16:creationId xmlns:a16="http://schemas.microsoft.com/office/drawing/2014/main" id="{6208A118-E0B4-BC59-07FA-C930885FD7FB}"/>
                </a:ext>
              </a:extLst>
            </p:cNvPr>
            <p:cNvSpPr>
              <a:spLocks/>
            </p:cNvSpPr>
            <p:nvPr/>
          </p:nvSpPr>
          <p:spPr bwMode="auto">
            <a:xfrm>
              <a:off x="2780" y="2878"/>
              <a:ext cx="29" cy="40"/>
            </a:xfrm>
            <a:custGeom>
              <a:avLst/>
              <a:gdLst>
                <a:gd name="T0" fmla="*/ 14 w 29"/>
                <a:gd name="T1" fmla="*/ 40 h 40"/>
                <a:gd name="T2" fmla="*/ 20 w 29"/>
                <a:gd name="T3" fmla="*/ 39 h 40"/>
                <a:gd name="T4" fmla="*/ 25 w 29"/>
                <a:gd name="T5" fmla="*/ 34 h 40"/>
                <a:gd name="T6" fmla="*/ 27 w 29"/>
                <a:gd name="T7" fmla="*/ 27 h 40"/>
                <a:gd name="T8" fmla="*/ 29 w 29"/>
                <a:gd name="T9" fmla="*/ 19 h 40"/>
                <a:gd name="T10" fmla="*/ 27 w 29"/>
                <a:gd name="T11" fmla="*/ 11 h 40"/>
                <a:gd name="T12" fmla="*/ 25 w 29"/>
                <a:gd name="T13" fmla="*/ 5 h 40"/>
                <a:gd name="T14" fmla="*/ 20 w 29"/>
                <a:gd name="T15" fmla="*/ 1 h 40"/>
                <a:gd name="T16" fmla="*/ 14 w 29"/>
                <a:gd name="T17" fmla="*/ 0 h 40"/>
                <a:gd name="T18" fmla="*/ 9 w 29"/>
                <a:gd name="T19" fmla="*/ 1 h 40"/>
                <a:gd name="T20" fmla="*/ 4 w 29"/>
                <a:gd name="T21" fmla="*/ 5 h 40"/>
                <a:gd name="T22" fmla="*/ 1 w 29"/>
                <a:gd name="T23" fmla="*/ 11 h 40"/>
                <a:gd name="T24" fmla="*/ 0 w 29"/>
                <a:gd name="T25" fmla="*/ 19 h 40"/>
                <a:gd name="T26" fmla="*/ 1 w 29"/>
                <a:gd name="T27" fmla="*/ 27 h 40"/>
                <a:gd name="T28" fmla="*/ 4 w 29"/>
                <a:gd name="T29" fmla="*/ 34 h 40"/>
                <a:gd name="T30" fmla="*/ 9 w 29"/>
                <a:gd name="T31" fmla="*/ 39 h 40"/>
                <a:gd name="T32" fmla="*/ 14 w 29"/>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0"/>
                <a:gd name="T53" fmla="*/ 29 w 2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0">
                  <a:moveTo>
                    <a:pt x="14" y="40"/>
                  </a:moveTo>
                  <a:lnTo>
                    <a:pt x="20" y="39"/>
                  </a:lnTo>
                  <a:lnTo>
                    <a:pt x="25" y="34"/>
                  </a:lnTo>
                  <a:lnTo>
                    <a:pt x="27" y="27"/>
                  </a:lnTo>
                  <a:lnTo>
                    <a:pt x="29" y="19"/>
                  </a:lnTo>
                  <a:lnTo>
                    <a:pt x="27" y="11"/>
                  </a:lnTo>
                  <a:lnTo>
                    <a:pt x="25" y="5"/>
                  </a:lnTo>
                  <a:lnTo>
                    <a:pt x="20" y="1"/>
                  </a:lnTo>
                  <a:lnTo>
                    <a:pt x="14" y="0"/>
                  </a:lnTo>
                  <a:lnTo>
                    <a:pt x="9" y="1"/>
                  </a:lnTo>
                  <a:lnTo>
                    <a:pt x="4" y="5"/>
                  </a:lnTo>
                  <a:lnTo>
                    <a:pt x="1" y="11"/>
                  </a:lnTo>
                  <a:lnTo>
                    <a:pt x="0" y="19"/>
                  </a:lnTo>
                  <a:lnTo>
                    <a:pt x="1" y="27"/>
                  </a:lnTo>
                  <a:lnTo>
                    <a:pt x="4" y="34"/>
                  </a:lnTo>
                  <a:lnTo>
                    <a:pt x="9" y="39"/>
                  </a:lnTo>
                  <a:lnTo>
                    <a:pt x="14" y="4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6" name="Freeform 99">
              <a:extLst>
                <a:ext uri="{FF2B5EF4-FFF2-40B4-BE49-F238E27FC236}">
                  <a16:creationId xmlns:a16="http://schemas.microsoft.com/office/drawing/2014/main" id="{4F973747-1D8A-0E39-E566-618711C08B9A}"/>
                </a:ext>
              </a:extLst>
            </p:cNvPr>
            <p:cNvSpPr>
              <a:spLocks/>
            </p:cNvSpPr>
            <p:nvPr/>
          </p:nvSpPr>
          <p:spPr bwMode="auto">
            <a:xfrm>
              <a:off x="2745" y="3050"/>
              <a:ext cx="96" cy="30"/>
            </a:xfrm>
            <a:custGeom>
              <a:avLst/>
              <a:gdLst>
                <a:gd name="T0" fmla="*/ 0 w 96"/>
                <a:gd name="T1" fmla="*/ 0 h 30"/>
                <a:gd name="T2" fmla="*/ 1 w 96"/>
                <a:gd name="T3" fmla="*/ 5 h 30"/>
                <a:gd name="T4" fmla="*/ 5 w 96"/>
                <a:gd name="T5" fmla="*/ 11 h 30"/>
                <a:gd name="T6" fmla="*/ 9 w 96"/>
                <a:gd name="T7" fmla="*/ 17 h 30"/>
                <a:gd name="T8" fmla="*/ 15 w 96"/>
                <a:gd name="T9" fmla="*/ 21 h 30"/>
                <a:gd name="T10" fmla="*/ 22 w 96"/>
                <a:gd name="T11" fmla="*/ 24 h 30"/>
                <a:gd name="T12" fmla="*/ 30 w 96"/>
                <a:gd name="T13" fmla="*/ 27 h 30"/>
                <a:gd name="T14" fmla="*/ 39 w 96"/>
                <a:gd name="T15" fmla="*/ 30 h 30"/>
                <a:gd name="T16" fmla="*/ 48 w 96"/>
                <a:gd name="T17" fmla="*/ 30 h 30"/>
                <a:gd name="T18" fmla="*/ 57 w 96"/>
                <a:gd name="T19" fmla="*/ 30 h 30"/>
                <a:gd name="T20" fmla="*/ 65 w 96"/>
                <a:gd name="T21" fmla="*/ 27 h 30"/>
                <a:gd name="T22" fmla="*/ 73 w 96"/>
                <a:gd name="T23" fmla="*/ 24 h 30"/>
                <a:gd name="T24" fmla="*/ 81 w 96"/>
                <a:gd name="T25" fmla="*/ 21 h 30"/>
                <a:gd name="T26" fmla="*/ 86 w 96"/>
                <a:gd name="T27" fmla="*/ 17 h 30"/>
                <a:gd name="T28" fmla="*/ 91 w 96"/>
                <a:gd name="T29" fmla="*/ 11 h 30"/>
                <a:gd name="T30" fmla="*/ 94 w 96"/>
                <a:gd name="T31" fmla="*/ 6 h 30"/>
                <a:gd name="T32" fmla="*/ 96 w 96"/>
                <a:gd name="T33" fmla="*/ 1 h 30"/>
                <a:gd name="T34" fmla="*/ 91 w 96"/>
                <a:gd name="T35" fmla="*/ 4 h 30"/>
                <a:gd name="T36" fmla="*/ 87 w 96"/>
                <a:gd name="T37" fmla="*/ 6 h 30"/>
                <a:gd name="T38" fmla="*/ 81 w 96"/>
                <a:gd name="T39" fmla="*/ 9 h 30"/>
                <a:gd name="T40" fmla="*/ 75 w 96"/>
                <a:gd name="T41" fmla="*/ 11 h 30"/>
                <a:gd name="T42" fmla="*/ 69 w 96"/>
                <a:gd name="T43" fmla="*/ 13 h 30"/>
                <a:gd name="T44" fmla="*/ 62 w 96"/>
                <a:gd name="T45" fmla="*/ 14 h 30"/>
                <a:gd name="T46" fmla="*/ 56 w 96"/>
                <a:gd name="T47" fmla="*/ 15 h 30"/>
                <a:gd name="T48" fmla="*/ 48 w 96"/>
                <a:gd name="T49" fmla="*/ 15 h 30"/>
                <a:gd name="T50" fmla="*/ 40 w 96"/>
                <a:gd name="T51" fmla="*/ 15 h 30"/>
                <a:gd name="T52" fmla="*/ 34 w 96"/>
                <a:gd name="T53" fmla="*/ 14 h 30"/>
                <a:gd name="T54" fmla="*/ 26 w 96"/>
                <a:gd name="T55" fmla="*/ 13 h 30"/>
                <a:gd name="T56" fmla="*/ 21 w 96"/>
                <a:gd name="T57" fmla="*/ 11 h 30"/>
                <a:gd name="T58" fmla="*/ 14 w 96"/>
                <a:gd name="T59" fmla="*/ 9 h 30"/>
                <a:gd name="T60" fmla="*/ 9 w 96"/>
                <a:gd name="T61" fmla="*/ 6 h 30"/>
                <a:gd name="T62" fmla="*/ 4 w 96"/>
                <a:gd name="T63" fmla="*/ 4 h 30"/>
                <a:gd name="T64" fmla="*/ 0 w 96"/>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30"/>
                <a:gd name="T101" fmla="*/ 96 w 96"/>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30">
                  <a:moveTo>
                    <a:pt x="0" y="0"/>
                  </a:moveTo>
                  <a:lnTo>
                    <a:pt x="1" y="5"/>
                  </a:lnTo>
                  <a:lnTo>
                    <a:pt x="5" y="11"/>
                  </a:lnTo>
                  <a:lnTo>
                    <a:pt x="9" y="17"/>
                  </a:lnTo>
                  <a:lnTo>
                    <a:pt x="15" y="21"/>
                  </a:lnTo>
                  <a:lnTo>
                    <a:pt x="22" y="24"/>
                  </a:lnTo>
                  <a:lnTo>
                    <a:pt x="30" y="27"/>
                  </a:lnTo>
                  <a:lnTo>
                    <a:pt x="39" y="30"/>
                  </a:lnTo>
                  <a:lnTo>
                    <a:pt x="48" y="30"/>
                  </a:lnTo>
                  <a:lnTo>
                    <a:pt x="57" y="30"/>
                  </a:lnTo>
                  <a:lnTo>
                    <a:pt x="65" y="27"/>
                  </a:lnTo>
                  <a:lnTo>
                    <a:pt x="73" y="24"/>
                  </a:lnTo>
                  <a:lnTo>
                    <a:pt x="81" y="21"/>
                  </a:lnTo>
                  <a:lnTo>
                    <a:pt x="86" y="17"/>
                  </a:lnTo>
                  <a:lnTo>
                    <a:pt x="91" y="11"/>
                  </a:lnTo>
                  <a:lnTo>
                    <a:pt x="94" y="6"/>
                  </a:lnTo>
                  <a:lnTo>
                    <a:pt x="96" y="1"/>
                  </a:lnTo>
                  <a:lnTo>
                    <a:pt x="91" y="4"/>
                  </a:lnTo>
                  <a:lnTo>
                    <a:pt x="87" y="6"/>
                  </a:lnTo>
                  <a:lnTo>
                    <a:pt x="81" y="9"/>
                  </a:lnTo>
                  <a:lnTo>
                    <a:pt x="75" y="11"/>
                  </a:lnTo>
                  <a:lnTo>
                    <a:pt x="69" y="13"/>
                  </a:lnTo>
                  <a:lnTo>
                    <a:pt x="62" y="14"/>
                  </a:lnTo>
                  <a:lnTo>
                    <a:pt x="56" y="15"/>
                  </a:lnTo>
                  <a:lnTo>
                    <a:pt x="48" y="15"/>
                  </a:lnTo>
                  <a:lnTo>
                    <a:pt x="40" y="15"/>
                  </a:lnTo>
                  <a:lnTo>
                    <a:pt x="34" y="14"/>
                  </a:lnTo>
                  <a:lnTo>
                    <a:pt x="26" y="13"/>
                  </a:lnTo>
                  <a:lnTo>
                    <a:pt x="21" y="11"/>
                  </a:lnTo>
                  <a:lnTo>
                    <a:pt x="14" y="9"/>
                  </a:lnTo>
                  <a:lnTo>
                    <a:pt x="9" y="6"/>
                  </a:lnTo>
                  <a:lnTo>
                    <a:pt x="4" y="4"/>
                  </a:lnTo>
                  <a:lnTo>
                    <a:pt x="0" y="0"/>
                  </a:lnTo>
                  <a:close/>
                </a:path>
              </a:pathLst>
            </a:custGeom>
            <a:solidFill>
              <a:srgbClr val="00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7" name="Freeform 100">
              <a:extLst>
                <a:ext uri="{FF2B5EF4-FFF2-40B4-BE49-F238E27FC236}">
                  <a16:creationId xmlns:a16="http://schemas.microsoft.com/office/drawing/2014/main" id="{8ABEF2FA-0A92-8746-95D1-0F6ECEADDDC1}"/>
                </a:ext>
              </a:extLst>
            </p:cNvPr>
            <p:cNvSpPr>
              <a:spLocks/>
            </p:cNvSpPr>
            <p:nvPr/>
          </p:nvSpPr>
          <p:spPr bwMode="auto">
            <a:xfrm>
              <a:off x="2483" y="2712"/>
              <a:ext cx="128" cy="149"/>
            </a:xfrm>
            <a:custGeom>
              <a:avLst/>
              <a:gdLst>
                <a:gd name="T0" fmla="*/ 35 w 128"/>
                <a:gd name="T1" fmla="*/ 3 h 149"/>
                <a:gd name="T2" fmla="*/ 31 w 128"/>
                <a:gd name="T3" fmla="*/ 7 h 149"/>
                <a:gd name="T4" fmla="*/ 29 w 128"/>
                <a:gd name="T5" fmla="*/ 12 h 149"/>
                <a:gd name="T6" fmla="*/ 29 w 128"/>
                <a:gd name="T7" fmla="*/ 18 h 149"/>
                <a:gd name="T8" fmla="*/ 30 w 128"/>
                <a:gd name="T9" fmla="*/ 25 h 149"/>
                <a:gd name="T10" fmla="*/ 23 w 128"/>
                <a:gd name="T11" fmla="*/ 21 h 149"/>
                <a:gd name="T12" fmla="*/ 18 w 128"/>
                <a:gd name="T13" fmla="*/ 20 h 149"/>
                <a:gd name="T14" fmla="*/ 12 w 128"/>
                <a:gd name="T15" fmla="*/ 20 h 149"/>
                <a:gd name="T16" fmla="*/ 5 w 128"/>
                <a:gd name="T17" fmla="*/ 24 h 149"/>
                <a:gd name="T18" fmla="*/ 0 w 128"/>
                <a:gd name="T19" fmla="*/ 30 h 149"/>
                <a:gd name="T20" fmla="*/ 0 w 128"/>
                <a:gd name="T21" fmla="*/ 40 h 149"/>
                <a:gd name="T22" fmla="*/ 3 w 128"/>
                <a:gd name="T23" fmla="*/ 52 h 149"/>
                <a:gd name="T24" fmla="*/ 10 w 128"/>
                <a:gd name="T25" fmla="*/ 65 h 149"/>
                <a:gd name="T26" fmla="*/ 16 w 128"/>
                <a:gd name="T27" fmla="*/ 70 h 149"/>
                <a:gd name="T28" fmla="*/ 21 w 128"/>
                <a:gd name="T29" fmla="*/ 76 h 149"/>
                <a:gd name="T30" fmla="*/ 26 w 128"/>
                <a:gd name="T31" fmla="*/ 78 h 149"/>
                <a:gd name="T32" fmla="*/ 31 w 128"/>
                <a:gd name="T33" fmla="*/ 81 h 149"/>
                <a:gd name="T34" fmla="*/ 36 w 128"/>
                <a:gd name="T35" fmla="*/ 82 h 149"/>
                <a:gd name="T36" fmla="*/ 42 w 128"/>
                <a:gd name="T37" fmla="*/ 82 h 149"/>
                <a:gd name="T38" fmla="*/ 46 w 128"/>
                <a:gd name="T39" fmla="*/ 82 h 149"/>
                <a:gd name="T40" fmla="*/ 49 w 128"/>
                <a:gd name="T41" fmla="*/ 80 h 149"/>
                <a:gd name="T42" fmla="*/ 51 w 128"/>
                <a:gd name="T43" fmla="*/ 80 h 149"/>
                <a:gd name="T44" fmla="*/ 51 w 128"/>
                <a:gd name="T45" fmla="*/ 80 h 149"/>
                <a:gd name="T46" fmla="*/ 51 w 128"/>
                <a:gd name="T47" fmla="*/ 80 h 149"/>
                <a:gd name="T48" fmla="*/ 51 w 128"/>
                <a:gd name="T49" fmla="*/ 78 h 149"/>
                <a:gd name="T50" fmla="*/ 60 w 128"/>
                <a:gd name="T51" fmla="*/ 87 h 149"/>
                <a:gd name="T52" fmla="*/ 70 w 128"/>
                <a:gd name="T53" fmla="*/ 97 h 149"/>
                <a:gd name="T54" fmla="*/ 79 w 128"/>
                <a:gd name="T55" fmla="*/ 106 h 149"/>
                <a:gd name="T56" fmla="*/ 90 w 128"/>
                <a:gd name="T57" fmla="*/ 115 h 149"/>
                <a:gd name="T58" fmla="*/ 99 w 128"/>
                <a:gd name="T59" fmla="*/ 124 h 149"/>
                <a:gd name="T60" fmla="*/ 108 w 128"/>
                <a:gd name="T61" fmla="*/ 132 h 149"/>
                <a:gd name="T62" fmla="*/ 119 w 128"/>
                <a:gd name="T63" fmla="*/ 141 h 149"/>
                <a:gd name="T64" fmla="*/ 128 w 128"/>
                <a:gd name="T65" fmla="*/ 149 h 149"/>
                <a:gd name="T66" fmla="*/ 126 w 128"/>
                <a:gd name="T67" fmla="*/ 140 h 149"/>
                <a:gd name="T68" fmla="*/ 126 w 128"/>
                <a:gd name="T69" fmla="*/ 132 h 149"/>
                <a:gd name="T70" fmla="*/ 126 w 128"/>
                <a:gd name="T71" fmla="*/ 124 h 149"/>
                <a:gd name="T72" fmla="*/ 126 w 128"/>
                <a:gd name="T73" fmla="*/ 116 h 149"/>
                <a:gd name="T74" fmla="*/ 120 w 128"/>
                <a:gd name="T75" fmla="*/ 108 h 149"/>
                <a:gd name="T76" fmla="*/ 113 w 128"/>
                <a:gd name="T77" fmla="*/ 102 h 149"/>
                <a:gd name="T78" fmla="*/ 108 w 128"/>
                <a:gd name="T79" fmla="*/ 94 h 149"/>
                <a:gd name="T80" fmla="*/ 102 w 128"/>
                <a:gd name="T81" fmla="*/ 87 h 149"/>
                <a:gd name="T82" fmla="*/ 96 w 128"/>
                <a:gd name="T83" fmla="*/ 80 h 149"/>
                <a:gd name="T84" fmla="*/ 90 w 128"/>
                <a:gd name="T85" fmla="*/ 73 h 149"/>
                <a:gd name="T86" fmla="*/ 85 w 128"/>
                <a:gd name="T87" fmla="*/ 65 h 149"/>
                <a:gd name="T88" fmla="*/ 78 w 128"/>
                <a:gd name="T89" fmla="*/ 57 h 149"/>
                <a:gd name="T90" fmla="*/ 78 w 128"/>
                <a:gd name="T91" fmla="*/ 57 h 149"/>
                <a:gd name="T92" fmla="*/ 78 w 128"/>
                <a:gd name="T93" fmla="*/ 57 h 149"/>
                <a:gd name="T94" fmla="*/ 78 w 128"/>
                <a:gd name="T95" fmla="*/ 57 h 149"/>
                <a:gd name="T96" fmla="*/ 79 w 128"/>
                <a:gd name="T97" fmla="*/ 56 h 149"/>
                <a:gd name="T98" fmla="*/ 85 w 128"/>
                <a:gd name="T99" fmla="*/ 48 h 149"/>
                <a:gd name="T100" fmla="*/ 85 w 128"/>
                <a:gd name="T101" fmla="*/ 39 h 149"/>
                <a:gd name="T102" fmla="*/ 82 w 128"/>
                <a:gd name="T103" fmla="*/ 27 h 149"/>
                <a:gd name="T104" fmla="*/ 74 w 128"/>
                <a:gd name="T105" fmla="*/ 17 h 149"/>
                <a:gd name="T106" fmla="*/ 69 w 128"/>
                <a:gd name="T107" fmla="*/ 12 h 149"/>
                <a:gd name="T108" fmla="*/ 65 w 128"/>
                <a:gd name="T109" fmla="*/ 8 h 149"/>
                <a:gd name="T110" fmla="*/ 59 w 128"/>
                <a:gd name="T111" fmla="*/ 4 h 149"/>
                <a:gd name="T112" fmla="*/ 53 w 128"/>
                <a:gd name="T113" fmla="*/ 1 h 149"/>
                <a:gd name="T114" fmla="*/ 48 w 128"/>
                <a:gd name="T115" fmla="*/ 0 h 149"/>
                <a:gd name="T116" fmla="*/ 43 w 128"/>
                <a:gd name="T117" fmla="*/ 0 h 149"/>
                <a:gd name="T118" fmla="*/ 39 w 128"/>
                <a:gd name="T119" fmla="*/ 0 h 149"/>
                <a:gd name="T120" fmla="*/ 35 w 128"/>
                <a:gd name="T121" fmla="*/ 3 h 1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8"/>
                <a:gd name="T184" fmla="*/ 0 h 149"/>
                <a:gd name="T185" fmla="*/ 128 w 128"/>
                <a:gd name="T186" fmla="*/ 149 h 1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8" h="149">
                  <a:moveTo>
                    <a:pt x="35" y="3"/>
                  </a:moveTo>
                  <a:lnTo>
                    <a:pt x="31" y="7"/>
                  </a:lnTo>
                  <a:lnTo>
                    <a:pt x="29" y="12"/>
                  </a:lnTo>
                  <a:lnTo>
                    <a:pt x="29" y="18"/>
                  </a:lnTo>
                  <a:lnTo>
                    <a:pt x="30" y="25"/>
                  </a:lnTo>
                  <a:lnTo>
                    <a:pt x="23" y="21"/>
                  </a:lnTo>
                  <a:lnTo>
                    <a:pt x="18" y="20"/>
                  </a:lnTo>
                  <a:lnTo>
                    <a:pt x="12" y="20"/>
                  </a:lnTo>
                  <a:lnTo>
                    <a:pt x="5" y="24"/>
                  </a:lnTo>
                  <a:lnTo>
                    <a:pt x="0" y="30"/>
                  </a:lnTo>
                  <a:lnTo>
                    <a:pt x="0" y="40"/>
                  </a:lnTo>
                  <a:lnTo>
                    <a:pt x="3" y="52"/>
                  </a:lnTo>
                  <a:lnTo>
                    <a:pt x="10" y="65"/>
                  </a:lnTo>
                  <a:lnTo>
                    <a:pt x="16" y="70"/>
                  </a:lnTo>
                  <a:lnTo>
                    <a:pt x="21" y="76"/>
                  </a:lnTo>
                  <a:lnTo>
                    <a:pt x="26" y="78"/>
                  </a:lnTo>
                  <a:lnTo>
                    <a:pt x="31" y="81"/>
                  </a:lnTo>
                  <a:lnTo>
                    <a:pt x="36" y="82"/>
                  </a:lnTo>
                  <a:lnTo>
                    <a:pt x="42" y="82"/>
                  </a:lnTo>
                  <a:lnTo>
                    <a:pt x="46" y="82"/>
                  </a:lnTo>
                  <a:lnTo>
                    <a:pt x="49" y="80"/>
                  </a:lnTo>
                  <a:lnTo>
                    <a:pt x="51" y="80"/>
                  </a:lnTo>
                  <a:lnTo>
                    <a:pt x="51" y="78"/>
                  </a:lnTo>
                  <a:lnTo>
                    <a:pt x="60" y="87"/>
                  </a:lnTo>
                  <a:lnTo>
                    <a:pt x="70" y="97"/>
                  </a:lnTo>
                  <a:lnTo>
                    <a:pt x="79" y="106"/>
                  </a:lnTo>
                  <a:lnTo>
                    <a:pt x="90" y="115"/>
                  </a:lnTo>
                  <a:lnTo>
                    <a:pt x="99" y="124"/>
                  </a:lnTo>
                  <a:lnTo>
                    <a:pt x="108" y="132"/>
                  </a:lnTo>
                  <a:lnTo>
                    <a:pt x="119" y="141"/>
                  </a:lnTo>
                  <a:lnTo>
                    <a:pt x="128" y="149"/>
                  </a:lnTo>
                  <a:lnTo>
                    <a:pt x="126" y="140"/>
                  </a:lnTo>
                  <a:lnTo>
                    <a:pt x="126" y="132"/>
                  </a:lnTo>
                  <a:lnTo>
                    <a:pt x="126" y="124"/>
                  </a:lnTo>
                  <a:lnTo>
                    <a:pt x="126" y="116"/>
                  </a:lnTo>
                  <a:lnTo>
                    <a:pt x="120" y="108"/>
                  </a:lnTo>
                  <a:lnTo>
                    <a:pt x="113" y="102"/>
                  </a:lnTo>
                  <a:lnTo>
                    <a:pt x="108" y="94"/>
                  </a:lnTo>
                  <a:lnTo>
                    <a:pt x="102" y="87"/>
                  </a:lnTo>
                  <a:lnTo>
                    <a:pt x="96" y="80"/>
                  </a:lnTo>
                  <a:lnTo>
                    <a:pt x="90" y="73"/>
                  </a:lnTo>
                  <a:lnTo>
                    <a:pt x="85" y="65"/>
                  </a:lnTo>
                  <a:lnTo>
                    <a:pt x="78" y="57"/>
                  </a:lnTo>
                  <a:lnTo>
                    <a:pt x="79" y="56"/>
                  </a:lnTo>
                  <a:lnTo>
                    <a:pt x="85" y="48"/>
                  </a:lnTo>
                  <a:lnTo>
                    <a:pt x="85" y="39"/>
                  </a:lnTo>
                  <a:lnTo>
                    <a:pt x="82" y="27"/>
                  </a:lnTo>
                  <a:lnTo>
                    <a:pt x="74" y="17"/>
                  </a:lnTo>
                  <a:lnTo>
                    <a:pt x="69" y="12"/>
                  </a:lnTo>
                  <a:lnTo>
                    <a:pt x="65" y="8"/>
                  </a:lnTo>
                  <a:lnTo>
                    <a:pt x="59" y="4"/>
                  </a:lnTo>
                  <a:lnTo>
                    <a:pt x="53" y="1"/>
                  </a:lnTo>
                  <a:lnTo>
                    <a:pt x="48" y="0"/>
                  </a:lnTo>
                  <a:lnTo>
                    <a:pt x="43" y="0"/>
                  </a:lnTo>
                  <a:lnTo>
                    <a:pt x="39" y="0"/>
                  </a:lnTo>
                  <a:lnTo>
                    <a:pt x="3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8" name="Freeform 101">
              <a:extLst>
                <a:ext uri="{FF2B5EF4-FFF2-40B4-BE49-F238E27FC236}">
                  <a16:creationId xmlns:a16="http://schemas.microsoft.com/office/drawing/2014/main" id="{84638A0E-ECA4-E943-1C19-78169E17671D}"/>
                </a:ext>
              </a:extLst>
            </p:cNvPr>
            <p:cNvSpPr>
              <a:spLocks/>
            </p:cNvSpPr>
            <p:nvPr/>
          </p:nvSpPr>
          <p:spPr bwMode="auto">
            <a:xfrm>
              <a:off x="2536" y="3025"/>
              <a:ext cx="142" cy="119"/>
            </a:xfrm>
            <a:custGeom>
              <a:avLst/>
              <a:gdLst>
                <a:gd name="T0" fmla="*/ 75 w 142"/>
                <a:gd name="T1" fmla="*/ 117 h 119"/>
                <a:gd name="T2" fmla="*/ 82 w 142"/>
                <a:gd name="T3" fmla="*/ 111 h 119"/>
                <a:gd name="T4" fmla="*/ 85 w 142"/>
                <a:gd name="T5" fmla="*/ 100 h 119"/>
                <a:gd name="T6" fmla="*/ 85 w 142"/>
                <a:gd name="T7" fmla="*/ 87 h 119"/>
                <a:gd name="T8" fmla="*/ 80 w 142"/>
                <a:gd name="T9" fmla="*/ 74 h 119"/>
                <a:gd name="T10" fmla="*/ 80 w 142"/>
                <a:gd name="T11" fmla="*/ 74 h 119"/>
                <a:gd name="T12" fmla="*/ 80 w 142"/>
                <a:gd name="T13" fmla="*/ 73 h 119"/>
                <a:gd name="T14" fmla="*/ 79 w 142"/>
                <a:gd name="T15" fmla="*/ 73 h 119"/>
                <a:gd name="T16" fmla="*/ 79 w 142"/>
                <a:gd name="T17" fmla="*/ 73 h 119"/>
                <a:gd name="T18" fmla="*/ 86 w 142"/>
                <a:gd name="T19" fmla="*/ 69 h 119"/>
                <a:gd name="T20" fmla="*/ 94 w 142"/>
                <a:gd name="T21" fmla="*/ 64 h 119"/>
                <a:gd name="T22" fmla="*/ 102 w 142"/>
                <a:gd name="T23" fmla="*/ 59 h 119"/>
                <a:gd name="T24" fmla="*/ 110 w 142"/>
                <a:gd name="T25" fmla="*/ 55 h 119"/>
                <a:gd name="T26" fmla="*/ 118 w 142"/>
                <a:gd name="T27" fmla="*/ 49 h 119"/>
                <a:gd name="T28" fmla="*/ 125 w 142"/>
                <a:gd name="T29" fmla="*/ 44 h 119"/>
                <a:gd name="T30" fmla="*/ 135 w 142"/>
                <a:gd name="T31" fmla="*/ 39 h 119"/>
                <a:gd name="T32" fmla="*/ 142 w 142"/>
                <a:gd name="T33" fmla="*/ 34 h 119"/>
                <a:gd name="T34" fmla="*/ 138 w 142"/>
                <a:gd name="T35" fmla="*/ 26 h 119"/>
                <a:gd name="T36" fmla="*/ 135 w 142"/>
                <a:gd name="T37" fmla="*/ 18 h 119"/>
                <a:gd name="T38" fmla="*/ 131 w 142"/>
                <a:gd name="T39" fmla="*/ 12 h 119"/>
                <a:gd name="T40" fmla="*/ 128 w 142"/>
                <a:gd name="T41" fmla="*/ 4 h 119"/>
                <a:gd name="T42" fmla="*/ 119 w 142"/>
                <a:gd name="T43" fmla="*/ 8 h 119"/>
                <a:gd name="T44" fmla="*/ 108 w 142"/>
                <a:gd name="T45" fmla="*/ 10 h 119"/>
                <a:gd name="T46" fmla="*/ 99 w 142"/>
                <a:gd name="T47" fmla="*/ 13 h 119"/>
                <a:gd name="T48" fmla="*/ 90 w 142"/>
                <a:gd name="T49" fmla="*/ 17 h 119"/>
                <a:gd name="T50" fmla="*/ 80 w 142"/>
                <a:gd name="T51" fmla="*/ 20 h 119"/>
                <a:gd name="T52" fmla="*/ 71 w 142"/>
                <a:gd name="T53" fmla="*/ 22 h 119"/>
                <a:gd name="T54" fmla="*/ 60 w 142"/>
                <a:gd name="T55" fmla="*/ 23 h 119"/>
                <a:gd name="T56" fmla="*/ 51 w 142"/>
                <a:gd name="T57" fmla="*/ 26 h 119"/>
                <a:gd name="T58" fmla="*/ 51 w 142"/>
                <a:gd name="T59" fmla="*/ 25 h 119"/>
                <a:gd name="T60" fmla="*/ 51 w 142"/>
                <a:gd name="T61" fmla="*/ 25 h 119"/>
                <a:gd name="T62" fmla="*/ 51 w 142"/>
                <a:gd name="T63" fmla="*/ 23 h 119"/>
                <a:gd name="T64" fmla="*/ 50 w 142"/>
                <a:gd name="T65" fmla="*/ 23 h 119"/>
                <a:gd name="T66" fmla="*/ 46 w 142"/>
                <a:gd name="T67" fmla="*/ 17 h 119"/>
                <a:gd name="T68" fmla="*/ 42 w 142"/>
                <a:gd name="T69" fmla="*/ 12 h 119"/>
                <a:gd name="T70" fmla="*/ 37 w 142"/>
                <a:gd name="T71" fmla="*/ 8 h 119"/>
                <a:gd name="T72" fmla="*/ 32 w 142"/>
                <a:gd name="T73" fmla="*/ 4 h 119"/>
                <a:gd name="T74" fmla="*/ 26 w 142"/>
                <a:gd name="T75" fmla="*/ 3 h 119"/>
                <a:gd name="T76" fmla="*/ 21 w 142"/>
                <a:gd name="T77" fmla="*/ 1 h 119"/>
                <a:gd name="T78" fmla="*/ 16 w 142"/>
                <a:gd name="T79" fmla="*/ 0 h 119"/>
                <a:gd name="T80" fmla="*/ 11 w 142"/>
                <a:gd name="T81" fmla="*/ 1 h 119"/>
                <a:gd name="T82" fmla="*/ 3 w 142"/>
                <a:gd name="T83" fmla="*/ 6 h 119"/>
                <a:gd name="T84" fmla="*/ 0 w 142"/>
                <a:gd name="T85" fmla="*/ 16 h 119"/>
                <a:gd name="T86" fmla="*/ 0 w 142"/>
                <a:gd name="T87" fmla="*/ 27 h 119"/>
                <a:gd name="T88" fmla="*/ 6 w 142"/>
                <a:gd name="T89" fmla="*/ 40 h 119"/>
                <a:gd name="T90" fmla="*/ 11 w 142"/>
                <a:gd name="T91" fmla="*/ 48 h 119"/>
                <a:gd name="T92" fmla="*/ 17 w 142"/>
                <a:gd name="T93" fmla="*/ 55 h 119"/>
                <a:gd name="T94" fmla="*/ 24 w 142"/>
                <a:gd name="T95" fmla="*/ 60 h 119"/>
                <a:gd name="T96" fmla="*/ 30 w 142"/>
                <a:gd name="T97" fmla="*/ 64 h 119"/>
                <a:gd name="T98" fmla="*/ 29 w 142"/>
                <a:gd name="T99" fmla="*/ 70 h 119"/>
                <a:gd name="T100" fmla="*/ 29 w 142"/>
                <a:gd name="T101" fmla="*/ 78 h 119"/>
                <a:gd name="T102" fmla="*/ 32 w 142"/>
                <a:gd name="T103" fmla="*/ 86 h 119"/>
                <a:gd name="T104" fmla="*/ 36 w 142"/>
                <a:gd name="T105" fmla="*/ 95 h 119"/>
                <a:gd name="T106" fmla="*/ 39 w 142"/>
                <a:gd name="T107" fmla="*/ 102 h 119"/>
                <a:gd name="T108" fmla="*/ 45 w 142"/>
                <a:gd name="T109" fmla="*/ 107 h 119"/>
                <a:gd name="T110" fmla="*/ 50 w 142"/>
                <a:gd name="T111" fmla="*/ 112 h 119"/>
                <a:gd name="T112" fmla="*/ 55 w 142"/>
                <a:gd name="T113" fmla="*/ 116 h 119"/>
                <a:gd name="T114" fmla="*/ 60 w 142"/>
                <a:gd name="T115" fmla="*/ 119 h 119"/>
                <a:gd name="T116" fmla="*/ 66 w 142"/>
                <a:gd name="T117" fmla="*/ 119 h 119"/>
                <a:gd name="T118" fmla="*/ 69 w 142"/>
                <a:gd name="T119" fmla="*/ 119 h 119"/>
                <a:gd name="T120" fmla="*/ 75 w 142"/>
                <a:gd name="T121" fmla="*/ 117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
                <a:gd name="T184" fmla="*/ 0 h 119"/>
                <a:gd name="T185" fmla="*/ 142 w 142"/>
                <a:gd name="T186" fmla="*/ 119 h 1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 h="119">
                  <a:moveTo>
                    <a:pt x="75" y="117"/>
                  </a:moveTo>
                  <a:lnTo>
                    <a:pt x="82" y="111"/>
                  </a:lnTo>
                  <a:lnTo>
                    <a:pt x="85" y="100"/>
                  </a:lnTo>
                  <a:lnTo>
                    <a:pt x="85" y="87"/>
                  </a:lnTo>
                  <a:lnTo>
                    <a:pt x="80" y="74"/>
                  </a:lnTo>
                  <a:lnTo>
                    <a:pt x="80" y="73"/>
                  </a:lnTo>
                  <a:lnTo>
                    <a:pt x="79" y="73"/>
                  </a:lnTo>
                  <a:lnTo>
                    <a:pt x="86" y="69"/>
                  </a:lnTo>
                  <a:lnTo>
                    <a:pt x="94" y="64"/>
                  </a:lnTo>
                  <a:lnTo>
                    <a:pt x="102" y="59"/>
                  </a:lnTo>
                  <a:lnTo>
                    <a:pt x="110" y="55"/>
                  </a:lnTo>
                  <a:lnTo>
                    <a:pt x="118" y="49"/>
                  </a:lnTo>
                  <a:lnTo>
                    <a:pt x="125" y="44"/>
                  </a:lnTo>
                  <a:lnTo>
                    <a:pt x="135" y="39"/>
                  </a:lnTo>
                  <a:lnTo>
                    <a:pt x="142" y="34"/>
                  </a:lnTo>
                  <a:lnTo>
                    <a:pt x="138" y="26"/>
                  </a:lnTo>
                  <a:lnTo>
                    <a:pt x="135" y="18"/>
                  </a:lnTo>
                  <a:lnTo>
                    <a:pt x="131" y="12"/>
                  </a:lnTo>
                  <a:lnTo>
                    <a:pt x="128" y="4"/>
                  </a:lnTo>
                  <a:lnTo>
                    <a:pt x="119" y="8"/>
                  </a:lnTo>
                  <a:lnTo>
                    <a:pt x="108" y="10"/>
                  </a:lnTo>
                  <a:lnTo>
                    <a:pt x="99" y="13"/>
                  </a:lnTo>
                  <a:lnTo>
                    <a:pt x="90" y="17"/>
                  </a:lnTo>
                  <a:lnTo>
                    <a:pt x="80" y="20"/>
                  </a:lnTo>
                  <a:lnTo>
                    <a:pt x="71" y="22"/>
                  </a:lnTo>
                  <a:lnTo>
                    <a:pt x="60" y="23"/>
                  </a:lnTo>
                  <a:lnTo>
                    <a:pt x="51" y="26"/>
                  </a:lnTo>
                  <a:lnTo>
                    <a:pt x="51" y="25"/>
                  </a:lnTo>
                  <a:lnTo>
                    <a:pt x="51" y="23"/>
                  </a:lnTo>
                  <a:lnTo>
                    <a:pt x="50" y="23"/>
                  </a:lnTo>
                  <a:lnTo>
                    <a:pt x="46" y="17"/>
                  </a:lnTo>
                  <a:lnTo>
                    <a:pt x="42" y="12"/>
                  </a:lnTo>
                  <a:lnTo>
                    <a:pt x="37" y="8"/>
                  </a:lnTo>
                  <a:lnTo>
                    <a:pt x="32" y="4"/>
                  </a:lnTo>
                  <a:lnTo>
                    <a:pt x="26" y="3"/>
                  </a:lnTo>
                  <a:lnTo>
                    <a:pt x="21" y="1"/>
                  </a:lnTo>
                  <a:lnTo>
                    <a:pt x="16" y="0"/>
                  </a:lnTo>
                  <a:lnTo>
                    <a:pt x="11" y="1"/>
                  </a:lnTo>
                  <a:lnTo>
                    <a:pt x="3" y="6"/>
                  </a:lnTo>
                  <a:lnTo>
                    <a:pt x="0" y="16"/>
                  </a:lnTo>
                  <a:lnTo>
                    <a:pt x="0" y="27"/>
                  </a:lnTo>
                  <a:lnTo>
                    <a:pt x="6" y="40"/>
                  </a:lnTo>
                  <a:lnTo>
                    <a:pt x="11" y="48"/>
                  </a:lnTo>
                  <a:lnTo>
                    <a:pt x="17" y="55"/>
                  </a:lnTo>
                  <a:lnTo>
                    <a:pt x="24" y="60"/>
                  </a:lnTo>
                  <a:lnTo>
                    <a:pt x="30" y="64"/>
                  </a:lnTo>
                  <a:lnTo>
                    <a:pt x="29" y="70"/>
                  </a:lnTo>
                  <a:lnTo>
                    <a:pt x="29" y="78"/>
                  </a:lnTo>
                  <a:lnTo>
                    <a:pt x="32" y="86"/>
                  </a:lnTo>
                  <a:lnTo>
                    <a:pt x="36" y="95"/>
                  </a:lnTo>
                  <a:lnTo>
                    <a:pt x="39" y="102"/>
                  </a:lnTo>
                  <a:lnTo>
                    <a:pt x="45" y="107"/>
                  </a:lnTo>
                  <a:lnTo>
                    <a:pt x="50" y="112"/>
                  </a:lnTo>
                  <a:lnTo>
                    <a:pt x="55" y="116"/>
                  </a:lnTo>
                  <a:lnTo>
                    <a:pt x="60" y="119"/>
                  </a:lnTo>
                  <a:lnTo>
                    <a:pt x="66" y="119"/>
                  </a:lnTo>
                  <a:lnTo>
                    <a:pt x="69" y="119"/>
                  </a:lnTo>
                  <a:lnTo>
                    <a:pt x="75"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49" name="Freeform 102">
              <a:extLst>
                <a:ext uri="{FF2B5EF4-FFF2-40B4-BE49-F238E27FC236}">
                  <a16:creationId xmlns:a16="http://schemas.microsoft.com/office/drawing/2014/main" id="{C98A4E2F-1BEF-55FA-F040-4DE99E0EFE1E}"/>
                </a:ext>
              </a:extLst>
            </p:cNvPr>
            <p:cNvSpPr>
              <a:spLocks/>
            </p:cNvSpPr>
            <p:nvPr/>
          </p:nvSpPr>
          <p:spPr bwMode="auto">
            <a:xfrm>
              <a:off x="2973" y="2720"/>
              <a:ext cx="127" cy="147"/>
            </a:xfrm>
            <a:custGeom>
              <a:avLst/>
              <a:gdLst>
                <a:gd name="T0" fmla="*/ 52 w 127"/>
                <a:gd name="T1" fmla="*/ 17 h 147"/>
                <a:gd name="T2" fmla="*/ 45 w 127"/>
                <a:gd name="T3" fmla="*/ 29 h 147"/>
                <a:gd name="T4" fmla="*/ 41 w 127"/>
                <a:gd name="T5" fmla="*/ 40 h 147"/>
                <a:gd name="T6" fmla="*/ 43 w 127"/>
                <a:gd name="T7" fmla="*/ 49 h 147"/>
                <a:gd name="T8" fmla="*/ 48 w 127"/>
                <a:gd name="T9" fmla="*/ 57 h 147"/>
                <a:gd name="T10" fmla="*/ 48 w 127"/>
                <a:gd name="T11" fmla="*/ 59 h 147"/>
                <a:gd name="T12" fmla="*/ 48 w 127"/>
                <a:gd name="T13" fmla="*/ 59 h 147"/>
                <a:gd name="T14" fmla="*/ 48 w 127"/>
                <a:gd name="T15" fmla="*/ 59 h 147"/>
                <a:gd name="T16" fmla="*/ 49 w 127"/>
                <a:gd name="T17" fmla="*/ 59 h 147"/>
                <a:gd name="T18" fmla="*/ 43 w 127"/>
                <a:gd name="T19" fmla="*/ 66 h 147"/>
                <a:gd name="T20" fmla="*/ 36 w 127"/>
                <a:gd name="T21" fmla="*/ 73 h 147"/>
                <a:gd name="T22" fmla="*/ 31 w 127"/>
                <a:gd name="T23" fmla="*/ 81 h 147"/>
                <a:gd name="T24" fmla="*/ 25 w 127"/>
                <a:gd name="T25" fmla="*/ 87 h 147"/>
                <a:gd name="T26" fmla="*/ 19 w 127"/>
                <a:gd name="T27" fmla="*/ 94 h 147"/>
                <a:gd name="T28" fmla="*/ 13 w 127"/>
                <a:gd name="T29" fmla="*/ 100 h 147"/>
                <a:gd name="T30" fmla="*/ 8 w 127"/>
                <a:gd name="T31" fmla="*/ 108 h 147"/>
                <a:gd name="T32" fmla="*/ 1 w 127"/>
                <a:gd name="T33" fmla="*/ 115 h 147"/>
                <a:gd name="T34" fmla="*/ 1 w 127"/>
                <a:gd name="T35" fmla="*/ 124 h 147"/>
                <a:gd name="T36" fmla="*/ 1 w 127"/>
                <a:gd name="T37" fmla="*/ 132 h 147"/>
                <a:gd name="T38" fmla="*/ 0 w 127"/>
                <a:gd name="T39" fmla="*/ 139 h 147"/>
                <a:gd name="T40" fmla="*/ 0 w 127"/>
                <a:gd name="T41" fmla="*/ 147 h 147"/>
                <a:gd name="T42" fmla="*/ 9 w 127"/>
                <a:gd name="T43" fmla="*/ 139 h 147"/>
                <a:gd name="T44" fmla="*/ 19 w 127"/>
                <a:gd name="T45" fmla="*/ 132 h 147"/>
                <a:gd name="T46" fmla="*/ 28 w 127"/>
                <a:gd name="T47" fmla="*/ 124 h 147"/>
                <a:gd name="T48" fmla="*/ 38 w 127"/>
                <a:gd name="T49" fmla="*/ 116 h 147"/>
                <a:gd name="T50" fmla="*/ 48 w 127"/>
                <a:gd name="T51" fmla="*/ 107 h 147"/>
                <a:gd name="T52" fmla="*/ 57 w 127"/>
                <a:gd name="T53" fmla="*/ 99 h 147"/>
                <a:gd name="T54" fmla="*/ 66 w 127"/>
                <a:gd name="T55" fmla="*/ 90 h 147"/>
                <a:gd name="T56" fmla="*/ 75 w 127"/>
                <a:gd name="T57" fmla="*/ 81 h 147"/>
                <a:gd name="T58" fmla="*/ 77 w 127"/>
                <a:gd name="T59" fmla="*/ 81 h 147"/>
                <a:gd name="T60" fmla="*/ 77 w 127"/>
                <a:gd name="T61" fmla="*/ 81 h 147"/>
                <a:gd name="T62" fmla="*/ 77 w 127"/>
                <a:gd name="T63" fmla="*/ 82 h 147"/>
                <a:gd name="T64" fmla="*/ 77 w 127"/>
                <a:gd name="T65" fmla="*/ 82 h 147"/>
                <a:gd name="T66" fmla="*/ 81 w 127"/>
                <a:gd name="T67" fmla="*/ 85 h 147"/>
                <a:gd name="T68" fmla="*/ 86 w 127"/>
                <a:gd name="T69" fmla="*/ 86 h 147"/>
                <a:gd name="T70" fmla="*/ 91 w 127"/>
                <a:gd name="T71" fmla="*/ 86 h 147"/>
                <a:gd name="T72" fmla="*/ 96 w 127"/>
                <a:gd name="T73" fmla="*/ 85 h 147"/>
                <a:gd name="T74" fmla="*/ 101 w 127"/>
                <a:gd name="T75" fmla="*/ 82 h 147"/>
                <a:gd name="T76" fmla="*/ 107 w 127"/>
                <a:gd name="T77" fmla="*/ 78 h 147"/>
                <a:gd name="T78" fmla="*/ 112 w 127"/>
                <a:gd name="T79" fmla="*/ 74 h 147"/>
                <a:gd name="T80" fmla="*/ 117 w 127"/>
                <a:gd name="T81" fmla="*/ 69 h 147"/>
                <a:gd name="T82" fmla="*/ 124 w 127"/>
                <a:gd name="T83" fmla="*/ 57 h 147"/>
                <a:gd name="T84" fmla="*/ 127 w 127"/>
                <a:gd name="T85" fmla="*/ 46 h 147"/>
                <a:gd name="T86" fmla="*/ 126 w 127"/>
                <a:gd name="T87" fmla="*/ 35 h 147"/>
                <a:gd name="T88" fmla="*/ 121 w 127"/>
                <a:gd name="T89" fmla="*/ 27 h 147"/>
                <a:gd name="T90" fmla="*/ 116 w 127"/>
                <a:gd name="T91" fmla="*/ 25 h 147"/>
                <a:gd name="T92" fmla="*/ 111 w 127"/>
                <a:gd name="T93" fmla="*/ 23 h 147"/>
                <a:gd name="T94" fmla="*/ 104 w 127"/>
                <a:gd name="T95" fmla="*/ 26 h 147"/>
                <a:gd name="T96" fmla="*/ 98 w 127"/>
                <a:gd name="T97" fmla="*/ 29 h 147"/>
                <a:gd name="T98" fmla="*/ 99 w 127"/>
                <a:gd name="T99" fmla="*/ 21 h 147"/>
                <a:gd name="T100" fmla="*/ 99 w 127"/>
                <a:gd name="T101" fmla="*/ 14 h 147"/>
                <a:gd name="T102" fmla="*/ 96 w 127"/>
                <a:gd name="T103" fmla="*/ 9 h 147"/>
                <a:gd name="T104" fmla="*/ 92 w 127"/>
                <a:gd name="T105" fmla="*/ 4 h 147"/>
                <a:gd name="T106" fmla="*/ 88 w 127"/>
                <a:gd name="T107" fmla="*/ 1 h 147"/>
                <a:gd name="T108" fmla="*/ 83 w 127"/>
                <a:gd name="T109" fmla="*/ 0 h 147"/>
                <a:gd name="T110" fmla="*/ 78 w 127"/>
                <a:gd name="T111" fmla="*/ 1 h 147"/>
                <a:gd name="T112" fmla="*/ 73 w 127"/>
                <a:gd name="T113" fmla="*/ 3 h 147"/>
                <a:gd name="T114" fmla="*/ 68 w 127"/>
                <a:gd name="T115" fmla="*/ 4 h 147"/>
                <a:gd name="T116" fmla="*/ 62 w 127"/>
                <a:gd name="T117" fmla="*/ 8 h 147"/>
                <a:gd name="T118" fmla="*/ 57 w 127"/>
                <a:gd name="T119" fmla="*/ 12 h 147"/>
                <a:gd name="T120" fmla="*/ 52 w 127"/>
                <a:gd name="T121" fmla="*/ 17 h 1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
                <a:gd name="T184" fmla="*/ 0 h 147"/>
                <a:gd name="T185" fmla="*/ 127 w 127"/>
                <a:gd name="T186" fmla="*/ 147 h 1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 h="147">
                  <a:moveTo>
                    <a:pt x="52" y="17"/>
                  </a:moveTo>
                  <a:lnTo>
                    <a:pt x="45" y="29"/>
                  </a:lnTo>
                  <a:lnTo>
                    <a:pt x="41" y="40"/>
                  </a:lnTo>
                  <a:lnTo>
                    <a:pt x="43" y="49"/>
                  </a:lnTo>
                  <a:lnTo>
                    <a:pt x="48" y="57"/>
                  </a:lnTo>
                  <a:lnTo>
                    <a:pt x="48" y="59"/>
                  </a:lnTo>
                  <a:lnTo>
                    <a:pt x="49" y="59"/>
                  </a:lnTo>
                  <a:lnTo>
                    <a:pt x="43" y="66"/>
                  </a:lnTo>
                  <a:lnTo>
                    <a:pt x="36" y="73"/>
                  </a:lnTo>
                  <a:lnTo>
                    <a:pt x="31" y="81"/>
                  </a:lnTo>
                  <a:lnTo>
                    <a:pt x="25" y="87"/>
                  </a:lnTo>
                  <a:lnTo>
                    <a:pt x="19" y="94"/>
                  </a:lnTo>
                  <a:lnTo>
                    <a:pt x="13" y="100"/>
                  </a:lnTo>
                  <a:lnTo>
                    <a:pt x="8" y="108"/>
                  </a:lnTo>
                  <a:lnTo>
                    <a:pt x="1" y="115"/>
                  </a:lnTo>
                  <a:lnTo>
                    <a:pt x="1" y="124"/>
                  </a:lnTo>
                  <a:lnTo>
                    <a:pt x="1" y="132"/>
                  </a:lnTo>
                  <a:lnTo>
                    <a:pt x="0" y="139"/>
                  </a:lnTo>
                  <a:lnTo>
                    <a:pt x="0" y="147"/>
                  </a:lnTo>
                  <a:lnTo>
                    <a:pt x="9" y="139"/>
                  </a:lnTo>
                  <a:lnTo>
                    <a:pt x="19" y="132"/>
                  </a:lnTo>
                  <a:lnTo>
                    <a:pt x="28" y="124"/>
                  </a:lnTo>
                  <a:lnTo>
                    <a:pt x="38" y="116"/>
                  </a:lnTo>
                  <a:lnTo>
                    <a:pt x="48" y="107"/>
                  </a:lnTo>
                  <a:lnTo>
                    <a:pt x="57" y="99"/>
                  </a:lnTo>
                  <a:lnTo>
                    <a:pt x="66" y="90"/>
                  </a:lnTo>
                  <a:lnTo>
                    <a:pt x="75" y="81"/>
                  </a:lnTo>
                  <a:lnTo>
                    <a:pt x="77" y="81"/>
                  </a:lnTo>
                  <a:lnTo>
                    <a:pt x="77" y="82"/>
                  </a:lnTo>
                  <a:lnTo>
                    <a:pt x="81" y="85"/>
                  </a:lnTo>
                  <a:lnTo>
                    <a:pt x="86" y="86"/>
                  </a:lnTo>
                  <a:lnTo>
                    <a:pt x="91" y="86"/>
                  </a:lnTo>
                  <a:lnTo>
                    <a:pt x="96" y="85"/>
                  </a:lnTo>
                  <a:lnTo>
                    <a:pt x="101" y="82"/>
                  </a:lnTo>
                  <a:lnTo>
                    <a:pt x="107" y="78"/>
                  </a:lnTo>
                  <a:lnTo>
                    <a:pt x="112" y="74"/>
                  </a:lnTo>
                  <a:lnTo>
                    <a:pt x="117" y="69"/>
                  </a:lnTo>
                  <a:lnTo>
                    <a:pt x="124" y="57"/>
                  </a:lnTo>
                  <a:lnTo>
                    <a:pt x="127" y="46"/>
                  </a:lnTo>
                  <a:lnTo>
                    <a:pt x="126" y="35"/>
                  </a:lnTo>
                  <a:lnTo>
                    <a:pt x="121" y="27"/>
                  </a:lnTo>
                  <a:lnTo>
                    <a:pt x="116" y="25"/>
                  </a:lnTo>
                  <a:lnTo>
                    <a:pt x="111" y="23"/>
                  </a:lnTo>
                  <a:lnTo>
                    <a:pt x="104" y="26"/>
                  </a:lnTo>
                  <a:lnTo>
                    <a:pt x="98" y="29"/>
                  </a:lnTo>
                  <a:lnTo>
                    <a:pt x="99" y="21"/>
                  </a:lnTo>
                  <a:lnTo>
                    <a:pt x="99" y="14"/>
                  </a:lnTo>
                  <a:lnTo>
                    <a:pt x="96" y="9"/>
                  </a:lnTo>
                  <a:lnTo>
                    <a:pt x="92" y="4"/>
                  </a:lnTo>
                  <a:lnTo>
                    <a:pt x="88" y="1"/>
                  </a:lnTo>
                  <a:lnTo>
                    <a:pt x="83" y="0"/>
                  </a:lnTo>
                  <a:lnTo>
                    <a:pt x="78" y="1"/>
                  </a:lnTo>
                  <a:lnTo>
                    <a:pt x="73" y="3"/>
                  </a:lnTo>
                  <a:lnTo>
                    <a:pt x="68" y="4"/>
                  </a:lnTo>
                  <a:lnTo>
                    <a:pt x="62" y="8"/>
                  </a:lnTo>
                  <a:lnTo>
                    <a:pt x="57" y="12"/>
                  </a:lnTo>
                  <a:lnTo>
                    <a:pt x="5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0" name="Freeform 103">
              <a:extLst>
                <a:ext uri="{FF2B5EF4-FFF2-40B4-BE49-F238E27FC236}">
                  <a16:creationId xmlns:a16="http://schemas.microsoft.com/office/drawing/2014/main" id="{D8E02192-D4D4-1617-54C1-730C49DF39C0}"/>
                </a:ext>
              </a:extLst>
            </p:cNvPr>
            <p:cNvSpPr>
              <a:spLocks/>
            </p:cNvSpPr>
            <p:nvPr/>
          </p:nvSpPr>
          <p:spPr bwMode="auto">
            <a:xfrm>
              <a:off x="2905" y="3028"/>
              <a:ext cx="142" cy="118"/>
            </a:xfrm>
            <a:custGeom>
              <a:avLst/>
              <a:gdLst>
                <a:gd name="T0" fmla="*/ 107 w 142"/>
                <a:gd name="T1" fmla="*/ 93 h 118"/>
                <a:gd name="T2" fmla="*/ 111 w 142"/>
                <a:gd name="T3" fmla="*/ 86 h 118"/>
                <a:gd name="T4" fmla="*/ 113 w 142"/>
                <a:gd name="T5" fmla="*/ 78 h 118"/>
                <a:gd name="T6" fmla="*/ 113 w 142"/>
                <a:gd name="T7" fmla="*/ 70 h 118"/>
                <a:gd name="T8" fmla="*/ 112 w 142"/>
                <a:gd name="T9" fmla="*/ 63 h 118"/>
                <a:gd name="T10" fmla="*/ 119 w 142"/>
                <a:gd name="T11" fmla="*/ 60 h 118"/>
                <a:gd name="T12" fmla="*/ 125 w 142"/>
                <a:gd name="T13" fmla="*/ 54 h 118"/>
                <a:gd name="T14" fmla="*/ 130 w 142"/>
                <a:gd name="T15" fmla="*/ 48 h 118"/>
                <a:gd name="T16" fmla="*/ 136 w 142"/>
                <a:gd name="T17" fmla="*/ 40 h 118"/>
                <a:gd name="T18" fmla="*/ 141 w 142"/>
                <a:gd name="T19" fmla="*/ 27 h 118"/>
                <a:gd name="T20" fmla="*/ 142 w 142"/>
                <a:gd name="T21" fmla="*/ 15 h 118"/>
                <a:gd name="T22" fmla="*/ 138 w 142"/>
                <a:gd name="T23" fmla="*/ 6 h 118"/>
                <a:gd name="T24" fmla="*/ 132 w 142"/>
                <a:gd name="T25" fmla="*/ 1 h 118"/>
                <a:gd name="T26" fmla="*/ 126 w 142"/>
                <a:gd name="T27" fmla="*/ 0 h 118"/>
                <a:gd name="T28" fmla="*/ 121 w 142"/>
                <a:gd name="T29" fmla="*/ 1 h 118"/>
                <a:gd name="T30" fmla="*/ 116 w 142"/>
                <a:gd name="T31" fmla="*/ 2 h 118"/>
                <a:gd name="T32" fmla="*/ 111 w 142"/>
                <a:gd name="T33" fmla="*/ 3 h 118"/>
                <a:gd name="T34" fmla="*/ 106 w 142"/>
                <a:gd name="T35" fmla="*/ 7 h 118"/>
                <a:gd name="T36" fmla="*/ 100 w 142"/>
                <a:gd name="T37" fmla="*/ 11 h 118"/>
                <a:gd name="T38" fmla="*/ 95 w 142"/>
                <a:gd name="T39" fmla="*/ 17 h 118"/>
                <a:gd name="T40" fmla="*/ 91 w 142"/>
                <a:gd name="T41" fmla="*/ 23 h 118"/>
                <a:gd name="T42" fmla="*/ 91 w 142"/>
                <a:gd name="T43" fmla="*/ 24 h 118"/>
                <a:gd name="T44" fmla="*/ 91 w 142"/>
                <a:gd name="T45" fmla="*/ 24 h 118"/>
                <a:gd name="T46" fmla="*/ 91 w 142"/>
                <a:gd name="T47" fmla="*/ 24 h 118"/>
                <a:gd name="T48" fmla="*/ 90 w 142"/>
                <a:gd name="T49" fmla="*/ 26 h 118"/>
                <a:gd name="T50" fmla="*/ 81 w 142"/>
                <a:gd name="T51" fmla="*/ 23 h 118"/>
                <a:gd name="T52" fmla="*/ 72 w 142"/>
                <a:gd name="T53" fmla="*/ 22 h 118"/>
                <a:gd name="T54" fmla="*/ 63 w 142"/>
                <a:gd name="T55" fmla="*/ 19 h 118"/>
                <a:gd name="T56" fmla="*/ 52 w 142"/>
                <a:gd name="T57" fmla="*/ 17 h 118"/>
                <a:gd name="T58" fmla="*/ 43 w 142"/>
                <a:gd name="T59" fmla="*/ 14 h 118"/>
                <a:gd name="T60" fmla="*/ 34 w 142"/>
                <a:gd name="T61" fmla="*/ 10 h 118"/>
                <a:gd name="T62" fmla="*/ 24 w 142"/>
                <a:gd name="T63" fmla="*/ 7 h 118"/>
                <a:gd name="T64" fmla="*/ 14 w 142"/>
                <a:gd name="T65" fmla="*/ 3 h 118"/>
                <a:gd name="T66" fmla="*/ 10 w 142"/>
                <a:gd name="T67" fmla="*/ 11 h 118"/>
                <a:gd name="T68" fmla="*/ 8 w 142"/>
                <a:gd name="T69" fmla="*/ 18 h 118"/>
                <a:gd name="T70" fmla="*/ 4 w 142"/>
                <a:gd name="T71" fmla="*/ 26 h 118"/>
                <a:gd name="T72" fmla="*/ 0 w 142"/>
                <a:gd name="T73" fmla="*/ 33 h 118"/>
                <a:gd name="T74" fmla="*/ 8 w 142"/>
                <a:gd name="T75" fmla="*/ 39 h 118"/>
                <a:gd name="T76" fmla="*/ 16 w 142"/>
                <a:gd name="T77" fmla="*/ 44 h 118"/>
                <a:gd name="T78" fmla="*/ 24 w 142"/>
                <a:gd name="T79" fmla="*/ 49 h 118"/>
                <a:gd name="T80" fmla="*/ 31 w 142"/>
                <a:gd name="T81" fmla="*/ 54 h 118"/>
                <a:gd name="T82" fmla="*/ 39 w 142"/>
                <a:gd name="T83" fmla="*/ 58 h 118"/>
                <a:gd name="T84" fmla="*/ 47 w 142"/>
                <a:gd name="T85" fmla="*/ 63 h 118"/>
                <a:gd name="T86" fmla="*/ 56 w 142"/>
                <a:gd name="T87" fmla="*/ 69 h 118"/>
                <a:gd name="T88" fmla="*/ 64 w 142"/>
                <a:gd name="T89" fmla="*/ 73 h 118"/>
                <a:gd name="T90" fmla="*/ 64 w 142"/>
                <a:gd name="T91" fmla="*/ 73 h 118"/>
                <a:gd name="T92" fmla="*/ 64 w 142"/>
                <a:gd name="T93" fmla="*/ 73 h 118"/>
                <a:gd name="T94" fmla="*/ 63 w 142"/>
                <a:gd name="T95" fmla="*/ 74 h 118"/>
                <a:gd name="T96" fmla="*/ 63 w 142"/>
                <a:gd name="T97" fmla="*/ 74 h 118"/>
                <a:gd name="T98" fmla="*/ 57 w 142"/>
                <a:gd name="T99" fmla="*/ 87 h 118"/>
                <a:gd name="T100" fmla="*/ 56 w 142"/>
                <a:gd name="T101" fmla="*/ 99 h 118"/>
                <a:gd name="T102" fmla="*/ 60 w 142"/>
                <a:gd name="T103" fmla="*/ 110 h 118"/>
                <a:gd name="T104" fmla="*/ 67 w 142"/>
                <a:gd name="T105" fmla="*/ 117 h 118"/>
                <a:gd name="T106" fmla="*/ 72 w 142"/>
                <a:gd name="T107" fmla="*/ 118 h 118"/>
                <a:gd name="T108" fmla="*/ 77 w 142"/>
                <a:gd name="T109" fmla="*/ 118 h 118"/>
                <a:gd name="T110" fmla="*/ 82 w 142"/>
                <a:gd name="T111" fmla="*/ 117 h 118"/>
                <a:gd name="T112" fmla="*/ 87 w 142"/>
                <a:gd name="T113" fmla="*/ 114 h 118"/>
                <a:gd name="T114" fmla="*/ 93 w 142"/>
                <a:gd name="T115" fmla="*/ 110 h 118"/>
                <a:gd name="T116" fmla="*/ 98 w 142"/>
                <a:gd name="T117" fmla="*/ 105 h 118"/>
                <a:gd name="T118" fmla="*/ 103 w 142"/>
                <a:gd name="T119" fmla="*/ 100 h 118"/>
                <a:gd name="T120" fmla="*/ 107 w 142"/>
                <a:gd name="T121" fmla="*/ 93 h 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
                <a:gd name="T184" fmla="*/ 0 h 118"/>
                <a:gd name="T185" fmla="*/ 142 w 142"/>
                <a:gd name="T186" fmla="*/ 118 h 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 h="118">
                  <a:moveTo>
                    <a:pt x="107" y="93"/>
                  </a:moveTo>
                  <a:lnTo>
                    <a:pt x="111" y="86"/>
                  </a:lnTo>
                  <a:lnTo>
                    <a:pt x="113" y="78"/>
                  </a:lnTo>
                  <a:lnTo>
                    <a:pt x="113" y="70"/>
                  </a:lnTo>
                  <a:lnTo>
                    <a:pt x="112" y="63"/>
                  </a:lnTo>
                  <a:lnTo>
                    <a:pt x="119" y="60"/>
                  </a:lnTo>
                  <a:lnTo>
                    <a:pt x="125" y="54"/>
                  </a:lnTo>
                  <a:lnTo>
                    <a:pt x="130" y="48"/>
                  </a:lnTo>
                  <a:lnTo>
                    <a:pt x="136" y="40"/>
                  </a:lnTo>
                  <a:lnTo>
                    <a:pt x="141" y="27"/>
                  </a:lnTo>
                  <a:lnTo>
                    <a:pt x="142" y="15"/>
                  </a:lnTo>
                  <a:lnTo>
                    <a:pt x="138" y="6"/>
                  </a:lnTo>
                  <a:lnTo>
                    <a:pt x="132" y="1"/>
                  </a:lnTo>
                  <a:lnTo>
                    <a:pt x="126" y="0"/>
                  </a:lnTo>
                  <a:lnTo>
                    <a:pt x="121" y="1"/>
                  </a:lnTo>
                  <a:lnTo>
                    <a:pt x="116" y="2"/>
                  </a:lnTo>
                  <a:lnTo>
                    <a:pt x="111" y="3"/>
                  </a:lnTo>
                  <a:lnTo>
                    <a:pt x="106" y="7"/>
                  </a:lnTo>
                  <a:lnTo>
                    <a:pt x="100" y="11"/>
                  </a:lnTo>
                  <a:lnTo>
                    <a:pt x="95" y="17"/>
                  </a:lnTo>
                  <a:lnTo>
                    <a:pt x="91" y="23"/>
                  </a:lnTo>
                  <a:lnTo>
                    <a:pt x="91" y="24"/>
                  </a:lnTo>
                  <a:lnTo>
                    <a:pt x="90" y="26"/>
                  </a:lnTo>
                  <a:lnTo>
                    <a:pt x="81" y="23"/>
                  </a:lnTo>
                  <a:lnTo>
                    <a:pt x="72" y="22"/>
                  </a:lnTo>
                  <a:lnTo>
                    <a:pt x="63" y="19"/>
                  </a:lnTo>
                  <a:lnTo>
                    <a:pt x="52" y="17"/>
                  </a:lnTo>
                  <a:lnTo>
                    <a:pt x="43" y="14"/>
                  </a:lnTo>
                  <a:lnTo>
                    <a:pt x="34" y="10"/>
                  </a:lnTo>
                  <a:lnTo>
                    <a:pt x="24" y="7"/>
                  </a:lnTo>
                  <a:lnTo>
                    <a:pt x="14" y="3"/>
                  </a:lnTo>
                  <a:lnTo>
                    <a:pt x="10" y="11"/>
                  </a:lnTo>
                  <a:lnTo>
                    <a:pt x="8" y="18"/>
                  </a:lnTo>
                  <a:lnTo>
                    <a:pt x="4" y="26"/>
                  </a:lnTo>
                  <a:lnTo>
                    <a:pt x="0" y="33"/>
                  </a:lnTo>
                  <a:lnTo>
                    <a:pt x="8" y="39"/>
                  </a:lnTo>
                  <a:lnTo>
                    <a:pt x="16" y="44"/>
                  </a:lnTo>
                  <a:lnTo>
                    <a:pt x="24" y="49"/>
                  </a:lnTo>
                  <a:lnTo>
                    <a:pt x="31" y="54"/>
                  </a:lnTo>
                  <a:lnTo>
                    <a:pt x="39" y="58"/>
                  </a:lnTo>
                  <a:lnTo>
                    <a:pt x="47" y="63"/>
                  </a:lnTo>
                  <a:lnTo>
                    <a:pt x="56" y="69"/>
                  </a:lnTo>
                  <a:lnTo>
                    <a:pt x="64" y="73"/>
                  </a:lnTo>
                  <a:lnTo>
                    <a:pt x="63" y="74"/>
                  </a:lnTo>
                  <a:lnTo>
                    <a:pt x="57" y="87"/>
                  </a:lnTo>
                  <a:lnTo>
                    <a:pt x="56" y="99"/>
                  </a:lnTo>
                  <a:lnTo>
                    <a:pt x="60" y="110"/>
                  </a:lnTo>
                  <a:lnTo>
                    <a:pt x="67" y="117"/>
                  </a:lnTo>
                  <a:lnTo>
                    <a:pt x="72" y="118"/>
                  </a:lnTo>
                  <a:lnTo>
                    <a:pt x="77" y="118"/>
                  </a:lnTo>
                  <a:lnTo>
                    <a:pt x="82" y="117"/>
                  </a:lnTo>
                  <a:lnTo>
                    <a:pt x="87" y="114"/>
                  </a:lnTo>
                  <a:lnTo>
                    <a:pt x="93" y="110"/>
                  </a:lnTo>
                  <a:lnTo>
                    <a:pt x="98" y="105"/>
                  </a:lnTo>
                  <a:lnTo>
                    <a:pt x="103" y="100"/>
                  </a:lnTo>
                  <a:lnTo>
                    <a:pt x="107"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C48E0D1-5C90-17EC-6B7D-05E7C1F493CE}"/>
              </a:ext>
            </a:extLst>
          </p:cNvPr>
          <p:cNvSpPr>
            <a:spLocks noGrp="1" noChangeArrowheads="1"/>
          </p:cNvSpPr>
          <p:nvPr>
            <p:ph type="title"/>
          </p:nvPr>
        </p:nvSpPr>
        <p:spPr/>
        <p:txBody>
          <a:bodyPr/>
          <a:lstStyle/>
          <a:p>
            <a:r>
              <a:rPr lang="en-US" altLang="en-US"/>
              <a:t>ONLY 2 Things to Care About</a:t>
            </a:r>
          </a:p>
        </p:txBody>
      </p:sp>
      <p:sp>
        <p:nvSpPr>
          <p:cNvPr id="28675" name="Rectangle 3">
            <a:extLst>
              <a:ext uri="{FF2B5EF4-FFF2-40B4-BE49-F238E27FC236}">
                <a16:creationId xmlns:a16="http://schemas.microsoft.com/office/drawing/2014/main" id="{E7C4825B-6EB3-C86F-D47F-648D793039DC}"/>
              </a:ext>
            </a:extLst>
          </p:cNvPr>
          <p:cNvSpPr>
            <a:spLocks noGrp="1" noChangeArrowheads="1"/>
          </p:cNvSpPr>
          <p:nvPr>
            <p:ph idx="1"/>
          </p:nvPr>
        </p:nvSpPr>
        <p:spPr/>
        <p:txBody>
          <a:bodyPr/>
          <a:lstStyle/>
          <a:p>
            <a:r>
              <a:rPr lang="en-US" altLang="en-US" b="1"/>
              <a:t>JUNK</a:t>
            </a:r>
            <a:r>
              <a:rPr lang="en-US" altLang="en-US"/>
              <a:t> stays inside the pipes = </a:t>
            </a:r>
            <a:r>
              <a:rPr lang="en-US" altLang="en-US" b="1"/>
              <a:t>GOOD</a:t>
            </a:r>
          </a:p>
          <a:p>
            <a:endParaRPr lang="en-US" altLang="en-US" sz="1000"/>
          </a:p>
          <a:p>
            <a:endParaRPr lang="en-US" altLang="en-US" sz="1000"/>
          </a:p>
          <a:p>
            <a:endParaRPr lang="en-US" altLang="en-US" sz="1000"/>
          </a:p>
          <a:p>
            <a:r>
              <a:rPr lang="en-US" altLang="en-US" b="1"/>
              <a:t>JUNK</a:t>
            </a:r>
            <a:r>
              <a:rPr lang="en-US" altLang="en-US"/>
              <a:t> gets outside of pipes = </a:t>
            </a:r>
            <a:r>
              <a:rPr lang="en-US" altLang="en-US" b="1"/>
              <a:t>BAD</a:t>
            </a:r>
          </a:p>
          <a:p>
            <a:endParaRPr lang="en-US" altLang="en-US"/>
          </a:p>
          <a:p>
            <a:endParaRPr lang="en-US" altLang="en-US"/>
          </a:p>
        </p:txBody>
      </p:sp>
      <p:pic>
        <p:nvPicPr>
          <p:cNvPr id="28676" name="Picture 17" descr="tank Fedcenter">
            <a:extLst>
              <a:ext uri="{FF2B5EF4-FFF2-40B4-BE49-F238E27FC236}">
                <a16:creationId xmlns:a16="http://schemas.microsoft.com/office/drawing/2014/main" id="{9F6B50B6-CA33-DF57-96C2-E7C708EE4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429000"/>
            <a:ext cx="4303713" cy="24384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6272DEF-95E5-0371-5A6B-321B0823F129}"/>
              </a:ext>
            </a:extLst>
          </p:cNvPr>
          <p:cNvSpPr>
            <a:spLocks noGrp="1" noChangeArrowheads="1"/>
          </p:cNvSpPr>
          <p:nvPr>
            <p:ph type="title"/>
          </p:nvPr>
        </p:nvSpPr>
        <p:spPr/>
        <p:txBody>
          <a:bodyPr/>
          <a:lstStyle/>
          <a:p>
            <a:r>
              <a:rPr lang="en-US" altLang="en-US"/>
              <a:t>Junk</a:t>
            </a:r>
          </a:p>
        </p:txBody>
      </p:sp>
      <p:sp>
        <p:nvSpPr>
          <p:cNvPr id="30723" name="Rectangle 3">
            <a:extLst>
              <a:ext uri="{FF2B5EF4-FFF2-40B4-BE49-F238E27FC236}">
                <a16:creationId xmlns:a16="http://schemas.microsoft.com/office/drawing/2014/main" id="{5B5103A5-FBC0-9FAC-A3F6-734AB6900FED}"/>
              </a:ext>
            </a:extLst>
          </p:cNvPr>
          <p:cNvSpPr>
            <a:spLocks noGrp="1" noChangeArrowheads="1"/>
          </p:cNvSpPr>
          <p:nvPr>
            <p:ph idx="1"/>
          </p:nvPr>
        </p:nvSpPr>
        <p:spPr/>
        <p:txBody>
          <a:bodyPr/>
          <a:lstStyle/>
          <a:p>
            <a:r>
              <a:rPr lang="en-US" altLang="en-US"/>
              <a:t>ANY PSM covered chemical</a:t>
            </a:r>
          </a:p>
          <a:p>
            <a:endParaRPr lang="en-US" altLang="en-US" sz="1000"/>
          </a:p>
          <a:p>
            <a:endParaRPr lang="en-US" altLang="en-US" sz="1000"/>
          </a:p>
          <a:p>
            <a:r>
              <a:rPr lang="en-US" altLang="en-US"/>
              <a:t>Think of it as a wild animal.  It EATS PEOPLE.  Who cares what the name of it is?</a:t>
            </a:r>
          </a:p>
        </p:txBody>
      </p:sp>
      <p:pic>
        <p:nvPicPr>
          <p:cNvPr id="30724" name="Picture 3" descr="Pallet Drum storage">
            <a:extLst>
              <a:ext uri="{FF2B5EF4-FFF2-40B4-BE49-F238E27FC236}">
                <a16:creationId xmlns:a16="http://schemas.microsoft.com/office/drawing/2014/main" id="{32DBE245-54BF-596E-21EF-D534C9ADF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24200"/>
            <a:ext cx="3606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306F049-6112-D0F2-FBDE-7192E1614ED8}"/>
              </a:ext>
            </a:extLst>
          </p:cNvPr>
          <p:cNvSpPr>
            <a:spLocks noGrp="1" noChangeArrowheads="1"/>
          </p:cNvSpPr>
          <p:nvPr>
            <p:ph type="title"/>
          </p:nvPr>
        </p:nvSpPr>
        <p:spPr/>
        <p:txBody>
          <a:bodyPr/>
          <a:lstStyle/>
          <a:p>
            <a:r>
              <a:rPr lang="en-US" altLang="en-US"/>
              <a:t>Remember</a:t>
            </a:r>
          </a:p>
        </p:txBody>
      </p:sp>
      <p:sp>
        <p:nvSpPr>
          <p:cNvPr id="31747" name="Rectangle 3">
            <a:extLst>
              <a:ext uri="{FF2B5EF4-FFF2-40B4-BE49-F238E27FC236}">
                <a16:creationId xmlns:a16="http://schemas.microsoft.com/office/drawing/2014/main" id="{DF58C3D6-5623-7732-2E44-774278AABCFF}"/>
              </a:ext>
            </a:extLst>
          </p:cNvPr>
          <p:cNvSpPr>
            <a:spLocks noGrp="1" noChangeArrowheads="1"/>
          </p:cNvSpPr>
          <p:nvPr>
            <p:ph idx="1"/>
          </p:nvPr>
        </p:nvSpPr>
        <p:spPr/>
        <p:txBody>
          <a:bodyPr/>
          <a:lstStyle/>
          <a:p>
            <a:r>
              <a:rPr lang="en-US" altLang="en-US" u="sng"/>
              <a:t>They</a:t>
            </a:r>
            <a:r>
              <a:rPr lang="en-US" altLang="en-US"/>
              <a:t> might be making rocket fuel.</a:t>
            </a:r>
          </a:p>
          <a:p>
            <a:endParaRPr lang="en-US" altLang="en-US"/>
          </a:p>
          <a:p>
            <a:endParaRPr lang="en-US" altLang="en-US" sz="1000"/>
          </a:p>
          <a:p>
            <a:r>
              <a:rPr lang="en-US" altLang="en-US" u="sng"/>
              <a:t>You</a:t>
            </a:r>
            <a:r>
              <a:rPr lang="en-US" altLang="en-US"/>
              <a:t> are not.</a:t>
            </a:r>
          </a:p>
          <a:p>
            <a:endParaRPr lang="en-US" altLang="en-US" sz="1000"/>
          </a:p>
          <a:p>
            <a:endParaRPr lang="en-US" altLang="en-US" sz="1000"/>
          </a:p>
          <a:p>
            <a:endParaRPr lang="en-US" altLang="en-US" sz="1000"/>
          </a:p>
          <a:p>
            <a:r>
              <a:rPr lang="en-US" altLang="en-US"/>
              <a:t>You are inspecting the cage to make sure the wild animal stays inside.</a:t>
            </a:r>
          </a:p>
        </p:txBody>
      </p:sp>
      <p:pic>
        <p:nvPicPr>
          <p:cNvPr id="31748" name="Picture 7" descr="osha_meeting2">
            <a:extLst>
              <a:ext uri="{FF2B5EF4-FFF2-40B4-BE49-F238E27FC236}">
                <a16:creationId xmlns:a16="http://schemas.microsoft.com/office/drawing/2014/main" id="{219327B0-BE9B-E74B-0538-229E33B37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86200"/>
            <a:ext cx="30464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3588937C-3388-1790-C097-9E0DA5294216}"/>
              </a:ext>
            </a:extLst>
          </p:cNvPr>
          <p:cNvSpPr>
            <a:spLocks noGrp="1" noChangeArrowheads="1"/>
          </p:cNvSpPr>
          <p:nvPr>
            <p:ph sz="half" idx="1"/>
          </p:nvPr>
        </p:nvSpPr>
        <p:spPr>
          <a:xfrm>
            <a:off x="609600" y="1219200"/>
            <a:ext cx="7315200" cy="4525963"/>
          </a:xfrm>
        </p:spPr>
        <p:txBody>
          <a:bodyPr lIns="90488" tIns="44450" rIns="90488" bIns="44450"/>
          <a:lstStyle/>
          <a:p>
            <a:r>
              <a:rPr lang="en-US" altLang="en-US"/>
              <a:t>Atmospheric tank</a:t>
            </a:r>
          </a:p>
          <a:p>
            <a:endParaRPr lang="en-US" altLang="en-US" sz="800"/>
          </a:p>
          <a:p>
            <a:r>
              <a:rPr lang="en-US" altLang="en-US"/>
              <a:t>Catastrophic release</a:t>
            </a:r>
          </a:p>
          <a:p>
            <a:endParaRPr lang="en-US" altLang="en-US" sz="800"/>
          </a:p>
          <a:p>
            <a:r>
              <a:rPr lang="en-US" altLang="en-US"/>
              <a:t>Facility</a:t>
            </a:r>
          </a:p>
          <a:p>
            <a:endParaRPr lang="en-US" altLang="en-US" sz="800"/>
          </a:p>
          <a:p>
            <a:r>
              <a:rPr lang="en-US" altLang="en-US"/>
              <a:t>Highly Hazardous Chemical (HHC)</a:t>
            </a:r>
          </a:p>
          <a:p>
            <a:endParaRPr lang="en-US" altLang="en-US" sz="800"/>
          </a:p>
          <a:p>
            <a:r>
              <a:rPr lang="en-US" altLang="en-US"/>
              <a:t>Hot work</a:t>
            </a:r>
          </a:p>
          <a:p>
            <a:endParaRPr lang="en-US" altLang="en-US" sz="800"/>
          </a:p>
          <a:p>
            <a:r>
              <a:rPr lang="en-US" altLang="en-US"/>
              <a:t>Normally unoccupied remote facility</a:t>
            </a:r>
          </a:p>
          <a:p>
            <a:endParaRPr lang="en-US" altLang="en-US" sz="800"/>
          </a:p>
          <a:p>
            <a:r>
              <a:rPr lang="en-US" altLang="en-US"/>
              <a:t>Process</a:t>
            </a:r>
          </a:p>
          <a:p>
            <a:endParaRPr lang="en-US" altLang="en-US" sz="800"/>
          </a:p>
          <a:p>
            <a:r>
              <a:rPr lang="en-US" altLang="en-US"/>
              <a:t>Replacement in kind</a:t>
            </a:r>
          </a:p>
          <a:p>
            <a:endParaRPr lang="en-US" altLang="en-US"/>
          </a:p>
          <a:p>
            <a:pPr>
              <a:buFont typeface="Wingdings" panose="05000000000000000000" pitchFamily="2" charset="2"/>
              <a:buNone/>
            </a:pPr>
            <a:endParaRPr lang="en-US" altLang="en-US"/>
          </a:p>
        </p:txBody>
      </p:sp>
      <p:sp>
        <p:nvSpPr>
          <p:cNvPr id="32771" name="Rectangle 4">
            <a:extLst>
              <a:ext uri="{FF2B5EF4-FFF2-40B4-BE49-F238E27FC236}">
                <a16:creationId xmlns:a16="http://schemas.microsoft.com/office/drawing/2014/main" id="{69DFBF2E-013A-1AA4-B448-2D0E44886755}"/>
              </a:ext>
            </a:extLst>
          </p:cNvPr>
          <p:cNvSpPr>
            <a:spLocks noGrp="1" noChangeArrowheads="1"/>
          </p:cNvSpPr>
          <p:nvPr>
            <p:ph sz="half" idx="2"/>
          </p:nvPr>
        </p:nvSpPr>
        <p:spPr>
          <a:xfrm>
            <a:off x="4724400" y="1219200"/>
            <a:ext cx="3962400" cy="4525963"/>
          </a:xfrm>
        </p:spPr>
        <p:txBody>
          <a:bodyPr lIns="90488" tIns="44450" rIns="90488" bIns="44450"/>
          <a:lstStyle/>
          <a:p>
            <a:r>
              <a:rPr lang="en-US" altLang="en-US"/>
              <a:t>Trade secret</a:t>
            </a:r>
          </a:p>
          <a:p>
            <a:endParaRPr lang="en-US" altLang="en-US" sz="800"/>
          </a:p>
          <a:p>
            <a:r>
              <a:rPr lang="en-US" altLang="en-US"/>
              <a:t>Covered process</a:t>
            </a:r>
          </a:p>
        </p:txBody>
      </p:sp>
      <p:sp>
        <p:nvSpPr>
          <p:cNvPr id="32772" name="Rectangle 2">
            <a:extLst>
              <a:ext uri="{FF2B5EF4-FFF2-40B4-BE49-F238E27FC236}">
                <a16:creationId xmlns:a16="http://schemas.microsoft.com/office/drawing/2014/main" id="{A9657AF6-B949-2E2F-6CD6-837AAC6F25FC}"/>
              </a:ext>
            </a:extLst>
          </p:cNvPr>
          <p:cNvSpPr>
            <a:spLocks noGrp="1" noChangeArrowheads="1"/>
          </p:cNvSpPr>
          <p:nvPr>
            <p:ph type="title"/>
          </p:nvPr>
        </p:nvSpPr>
        <p:spPr>
          <a:xfrm>
            <a:off x="609600" y="285750"/>
            <a:ext cx="8229600" cy="644525"/>
          </a:xfrm>
          <a:noFill/>
        </p:spPr>
        <p:txBody>
          <a:bodyPr lIns="90488" tIns="44450" rIns="90488" bIns="44450" anchor="b"/>
          <a:lstStyle/>
          <a:p>
            <a:r>
              <a:rPr lang="en-US" altLang="en-US"/>
              <a:t>Definitions - Paragraph (b)</a:t>
            </a:r>
          </a:p>
        </p:txBody>
      </p:sp>
      <p:pic>
        <p:nvPicPr>
          <p:cNvPr id="32773" name="Picture 3" descr="cryo-truck and storage">
            <a:extLst>
              <a:ext uri="{FF2B5EF4-FFF2-40B4-BE49-F238E27FC236}">
                <a16:creationId xmlns:a16="http://schemas.microsoft.com/office/drawing/2014/main" id="{2337B94F-1B3B-AF70-3855-BA1C3759C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495800"/>
            <a:ext cx="1855788"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8D07446-2F4E-E3F4-A66C-7CDC3BB68BD7}"/>
              </a:ext>
            </a:extLst>
          </p:cNvPr>
          <p:cNvSpPr>
            <a:spLocks noGrp="1" noChangeArrowheads="1"/>
          </p:cNvSpPr>
          <p:nvPr>
            <p:ph type="title"/>
          </p:nvPr>
        </p:nvSpPr>
        <p:spPr/>
        <p:txBody>
          <a:bodyPr/>
          <a:lstStyle/>
          <a:p>
            <a:r>
              <a:rPr lang="en-US" altLang="en-US"/>
              <a:t>Important Terminology/Concepts</a:t>
            </a:r>
          </a:p>
        </p:txBody>
      </p:sp>
      <p:sp>
        <p:nvSpPr>
          <p:cNvPr id="34819" name="Rectangle 3">
            <a:extLst>
              <a:ext uri="{FF2B5EF4-FFF2-40B4-BE49-F238E27FC236}">
                <a16:creationId xmlns:a16="http://schemas.microsoft.com/office/drawing/2014/main" id="{A118F7D1-65AD-C8AB-A96E-C7F445564D32}"/>
              </a:ext>
            </a:extLst>
          </p:cNvPr>
          <p:cNvSpPr>
            <a:spLocks noGrp="1" noChangeArrowheads="1"/>
          </p:cNvSpPr>
          <p:nvPr>
            <p:ph idx="1"/>
          </p:nvPr>
        </p:nvSpPr>
        <p:spPr/>
        <p:txBody>
          <a:bodyPr/>
          <a:lstStyle/>
          <a:p>
            <a:r>
              <a:rPr lang="en-US" altLang="en-US"/>
              <a:t>Atmospheric tank</a:t>
            </a:r>
          </a:p>
          <a:p>
            <a:endParaRPr lang="en-US" altLang="en-US"/>
          </a:p>
          <a:p>
            <a:r>
              <a:rPr lang="en-US" altLang="en-US"/>
              <a:t>Energy transfer system</a:t>
            </a:r>
          </a:p>
          <a:p>
            <a:endParaRPr lang="en-US" altLang="en-US"/>
          </a:p>
          <a:p>
            <a:r>
              <a:rPr lang="en-US" altLang="en-US"/>
              <a:t>Venting</a:t>
            </a:r>
          </a:p>
          <a:p>
            <a:endParaRPr lang="en-US" altLang="en-US"/>
          </a:p>
          <a:p>
            <a:r>
              <a:rPr lang="en-US" altLang="en-US"/>
              <a:t>Pressure relief system</a:t>
            </a:r>
          </a:p>
          <a:p>
            <a:endParaRPr lang="en-US" altLang="en-US"/>
          </a:p>
          <a:p>
            <a:r>
              <a:rPr lang="en-US" altLang="en-US"/>
              <a:t>Alarm system</a:t>
            </a:r>
          </a:p>
        </p:txBody>
      </p:sp>
      <p:pic>
        <p:nvPicPr>
          <p:cNvPr id="34820" name="Picture 5" descr="MPj04004140000[1]">
            <a:extLst>
              <a:ext uri="{FF2B5EF4-FFF2-40B4-BE49-F238E27FC236}">
                <a16:creationId xmlns:a16="http://schemas.microsoft.com/office/drawing/2014/main" id="{CDC4754A-D491-9A94-7C17-E78783A2373C}"/>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5715000" y="3124200"/>
            <a:ext cx="2590800" cy="26908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CE3B016-C017-9DAF-D61C-72182C74226A}"/>
              </a:ext>
            </a:extLst>
          </p:cNvPr>
          <p:cNvSpPr>
            <a:spLocks noGrp="1" noChangeArrowheads="1"/>
          </p:cNvSpPr>
          <p:nvPr>
            <p:ph type="title"/>
          </p:nvPr>
        </p:nvSpPr>
        <p:spPr/>
        <p:txBody>
          <a:bodyPr/>
          <a:lstStyle/>
          <a:p>
            <a:r>
              <a:rPr lang="en-US" altLang="en-US"/>
              <a:t>Example of each of these</a:t>
            </a:r>
          </a:p>
        </p:txBody>
      </p:sp>
      <p:pic>
        <p:nvPicPr>
          <p:cNvPr id="35843" name="Picture 4" descr="MVC-002S">
            <a:extLst>
              <a:ext uri="{FF2B5EF4-FFF2-40B4-BE49-F238E27FC236}">
                <a16:creationId xmlns:a16="http://schemas.microsoft.com/office/drawing/2014/main" id="{9407D25A-6ABE-E10B-E152-94F3CDB6B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6230832-433F-0C57-1D3C-5231F4FCF1CE}"/>
              </a:ext>
            </a:extLst>
          </p:cNvPr>
          <p:cNvSpPr>
            <a:spLocks noGrp="1" noChangeArrowheads="1"/>
          </p:cNvSpPr>
          <p:nvPr>
            <p:ph type="title"/>
          </p:nvPr>
        </p:nvSpPr>
        <p:spPr/>
        <p:txBody>
          <a:bodyPr/>
          <a:lstStyle/>
          <a:p>
            <a:r>
              <a:rPr lang="en-US" altLang="en-US"/>
              <a:t>Important 119(d) PSI Documents</a:t>
            </a:r>
          </a:p>
        </p:txBody>
      </p:sp>
      <p:sp>
        <p:nvSpPr>
          <p:cNvPr id="36867" name="Rectangle 3">
            <a:extLst>
              <a:ext uri="{FF2B5EF4-FFF2-40B4-BE49-F238E27FC236}">
                <a16:creationId xmlns:a16="http://schemas.microsoft.com/office/drawing/2014/main" id="{E7F76545-4BBD-2DBA-DB4C-FA73DA1CED34}"/>
              </a:ext>
            </a:extLst>
          </p:cNvPr>
          <p:cNvSpPr>
            <a:spLocks noGrp="1" noChangeArrowheads="1"/>
          </p:cNvSpPr>
          <p:nvPr>
            <p:ph idx="1"/>
          </p:nvPr>
        </p:nvSpPr>
        <p:spPr/>
        <p:txBody>
          <a:bodyPr/>
          <a:lstStyle/>
          <a:p>
            <a:r>
              <a:rPr lang="en-US" altLang="en-US"/>
              <a:t>P&amp;IDs (roadmap of Equipment, not to scale)</a:t>
            </a:r>
          </a:p>
          <a:p>
            <a:endParaRPr lang="en-US" altLang="en-US" sz="1000"/>
          </a:p>
          <a:p>
            <a:endParaRPr lang="en-US" altLang="en-US" sz="1000"/>
          </a:p>
          <a:p>
            <a:r>
              <a:rPr lang="en-US" altLang="en-US"/>
              <a:t>Block Diagrams / Process Flow Diagrams (roadmap of Operations performed)</a:t>
            </a:r>
          </a:p>
        </p:txBody>
      </p:sp>
      <p:pic>
        <p:nvPicPr>
          <p:cNvPr id="36868" name="Picture 3">
            <a:extLst>
              <a:ext uri="{FF2B5EF4-FFF2-40B4-BE49-F238E27FC236}">
                <a16:creationId xmlns:a16="http://schemas.microsoft.com/office/drawing/2014/main" id="{F21148C8-6DBE-5216-9A0D-8510DF22F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3124200"/>
            <a:ext cx="3208337" cy="2776538"/>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Object 3">
            <a:extLst>
              <a:ext uri="{FF2B5EF4-FFF2-40B4-BE49-F238E27FC236}">
                <a16:creationId xmlns:a16="http://schemas.microsoft.com/office/drawing/2014/main" id="{9BEC38E0-0CCE-AB0C-D2FA-BBE66E6A6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Object 4">
            <a:extLst>
              <a:ext uri="{FF2B5EF4-FFF2-40B4-BE49-F238E27FC236}">
                <a16:creationId xmlns:a16="http://schemas.microsoft.com/office/drawing/2014/main" id="{0A3936CA-82B5-DF81-645A-32A3625B7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E560EB9-8E85-3BDD-4710-FE7293015B4B}"/>
              </a:ext>
            </a:extLst>
          </p:cNvPr>
          <p:cNvSpPr>
            <a:spLocks noGrp="1" noChangeArrowheads="1"/>
          </p:cNvSpPr>
          <p:nvPr>
            <p:ph type="title"/>
          </p:nvPr>
        </p:nvSpPr>
        <p:spPr/>
        <p:txBody>
          <a:bodyPr/>
          <a:lstStyle/>
          <a:p>
            <a:r>
              <a:rPr lang="en-US" altLang="en-US"/>
              <a:t>Catastrophic Events</a:t>
            </a:r>
          </a:p>
        </p:txBody>
      </p:sp>
      <p:sp>
        <p:nvSpPr>
          <p:cNvPr id="7171" name="Content Placeholder 2">
            <a:extLst>
              <a:ext uri="{FF2B5EF4-FFF2-40B4-BE49-F238E27FC236}">
                <a16:creationId xmlns:a16="http://schemas.microsoft.com/office/drawing/2014/main" id="{39C74AD3-A6D7-40E6-3D1D-04054B619D7E}"/>
              </a:ext>
            </a:extLst>
          </p:cNvPr>
          <p:cNvSpPr>
            <a:spLocks noGrp="1" noChangeArrowheads="1"/>
          </p:cNvSpPr>
          <p:nvPr>
            <p:ph sz="half" idx="1"/>
          </p:nvPr>
        </p:nvSpPr>
        <p:spPr>
          <a:xfrm>
            <a:off x="609600" y="2209800"/>
            <a:ext cx="3962400" cy="3611563"/>
          </a:xfrm>
        </p:spPr>
        <p:txBody>
          <a:bodyPr/>
          <a:lstStyle/>
          <a:p>
            <a:r>
              <a:rPr lang="en-US" altLang="en-US" sz="2400"/>
              <a:t>1985 - Institute, WV;   135 injured.</a:t>
            </a:r>
          </a:p>
          <a:p>
            <a:endParaRPr lang="en-US" altLang="en-US" sz="2400"/>
          </a:p>
          <a:p>
            <a:r>
              <a:rPr lang="en-US" altLang="en-US" sz="2400"/>
              <a:t>1988 - Norco, LA;           7 dead/42 injured.</a:t>
            </a:r>
          </a:p>
          <a:p>
            <a:endParaRPr lang="en-US" altLang="en-US" sz="2400"/>
          </a:p>
          <a:p>
            <a:r>
              <a:rPr lang="en-US" altLang="en-US" sz="2400"/>
              <a:t>1988 - Henderson, NV;  2 dead/350 injured. </a:t>
            </a:r>
          </a:p>
          <a:p>
            <a:endParaRPr lang="en-US" altLang="en-US" sz="2400"/>
          </a:p>
        </p:txBody>
      </p:sp>
      <p:sp>
        <p:nvSpPr>
          <p:cNvPr id="7172" name="Content Placeholder 3">
            <a:extLst>
              <a:ext uri="{FF2B5EF4-FFF2-40B4-BE49-F238E27FC236}">
                <a16:creationId xmlns:a16="http://schemas.microsoft.com/office/drawing/2014/main" id="{40ED4B08-08ED-37A6-755D-10F8F7BF4AD1}"/>
              </a:ext>
            </a:extLst>
          </p:cNvPr>
          <p:cNvSpPr>
            <a:spLocks noGrp="1" noChangeArrowheads="1"/>
          </p:cNvSpPr>
          <p:nvPr>
            <p:ph sz="half" idx="2"/>
          </p:nvPr>
        </p:nvSpPr>
        <p:spPr>
          <a:xfrm>
            <a:off x="4724400" y="2209800"/>
            <a:ext cx="3962400" cy="3611563"/>
          </a:xfrm>
        </p:spPr>
        <p:txBody>
          <a:bodyPr/>
          <a:lstStyle/>
          <a:p>
            <a:r>
              <a:rPr lang="en-US" altLang="en-US" sz="2400"/>
              <a:t>1989 – Richmond, CA;   9 injured.</a:t>
            </a:r>
          </a:p>
          <a:p>
            <a:endParaRPr lang="en-US" altLang="en-US" sz="2400"/>
          </a:p>
          <a:p>
            <a:r>
              <a:rPr lang="en-US" altLang="en-US" sz="2400"/>
              <a:t>1989 - Pasadena, TX;  23 dead/232 injured.</a:t>
            </a:r>
          </a:p>
          <a:p>
            <a:endParaRPr lang="en-US" altLang="en-US" sz="2400"/>
          </a:p>
          <a:p>
            <a:r>
              <a:rPr lang="en-US" altLang="en-US" sz="2400"/>
              <a:t>1990 - Channelview, TX; 17 dead.</a:t>
            </a:r>
          </a:p>
          <a:p>
            <a:endParaRPr lang="en-US" altLang="en-US" sz="2400"/>
          </a:p>
        </p:txBody>
      </p:sp>
      <p:sp>
        <p:nvSpPr>
          <p:cNvPr id="5" name="Rectangle 4">
            <a:extLst>
              <a:ext uri="{FF2B5EF4-FFF2-40B4-BE49-F238E27FC236}">
                <a16:creationId xmlns:a16="http://schemas.microsoft.com/office/drawing/2014/main" id="{80D3E362-083E-45A8-2A31-010C73B90CC0}"/>
              </a:ext>
            </a:extLst>
          </p:cNvPr>
          <p:cNvSpPr/>
          <p:nvPr/>
        </p:nvSpPr>
        <p:spPr>
          <a:xfrm>
            <a:off x="609600" y="1219200"/>
            <a:ext cx="7924800" cy="830263"/>
          </a:xfrm>
          <a:prstGeom prst="rect">
            <a:avLst/>
          </a:prstGeom>
        </p:spPr>
        <p:txBody>
          <a:bodyPr>
            <a:spAutoFit/>
          </a:bodyPr>
          <a:lstStyle/>
          <a:p>
            <a:pPr marL="225425" indent="-225425" eaLnBrk="1" hangingPunct="1">
              <a:buClr>
                <a:srgbClr val="C00000"/>
              </a:buClr>
              <a:buSzPct val="85000"/>
              <a:buFont typeface="Wingdings" pitchFamily="2" charset="2"/>
              <a:buChar char="l"/>
              <a:defRPr/>
            </a:pPr>
            <a:r>
              <a:rPr lang="en-US" b="1" dirty="0">
                <a:latin typeface="+mn-lt"/>
              </a:rPr>
              <a:t>Catastrophic Events in the United States which led to the development of the PSM standard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42285F1-EF87-925F-95C1-33904F891088}"/>
              </a:ext>
            </a:extLst>
          </p:cNvPr>
          <p:cNvSpPr>
            <a:spLocks noGrp="1" noChangeArrowheads="1"/>
          </p:cNvSpPr>
          <p:nvPr>
            <p:ph type="title"/>
          </p:nvPr>
        </p:nvSpPr>
        <p:spPr/>
        <p:txBody>
          <a:bodyPr/>
          <a:lstStyle/>
          <a:p>
            <a:r>
              <a:rPr lang="en-US" altLang="en-US"/>
              <a:t>PSM Covered PROCESS</a:t>
            </a:r>
          </a:p>
        </p:txBody>
      </p:sp>
      <p:sp>
        <p:nvSpPr>
          <p:cNvPr id="39939" name="Rectangle 3">
            <a:extLst>
              <a:ext uri="{FF2B5EF4-FFF2-40B4-BE49-F238E27FC236}">
                <a16:creationId xmlns:a16="http://schemas.microsoft.com/office/drawing/2014/main" id="{EE02E756-CBA6-4C2B-C00B-FDF1384B4219}"/>
              </a:ext>
            </a:extLst>
          </p:cNvPr>
          <p:cNvSpPr>
            <a:spLocks noGrp="1" noChangeArrowheads="1"/>
          </p:cNvSpPr>
          <p:nvPr>
            <p:ph idx="1"/>
          </p:nvPr>
        </p:nvSpPr>
        <p:spPr/>
        <p:txBody>
          <a:bodyPr/>
          <a:lstStyle/>
          <a:p>
            <a:r>
              <a:rPr lang="en-US" altLang="en-US"/>
              <a:t>HHC in use, storage, manufacturing, handling, or on-site movement</a:t>
            </a:r>
          </a:p>
        </p:txBody>
      </p:sp>
      <p:pic>
        <p:nvPicPr>
          <p:cNvPr id="39940" name="Picture 3" descr="cryo-truck and storage">
            <a:extLst>
              <a:ext uri="{FF2B5EF4-FFF2-40B4-BE49-F238E27FC236}">
                <a16:creationId xmlns:a16="http://schemas.microsoft.com/office/drawing/2014/main" id="{8021CA69-65C1-68E4-377E-0D752681B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362200"/>
            <a:ext cx="47752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6F903DF-3EF2-91EC-CA3F-7C76403CAFCD}"/>
              </a:ext>
            </a:extLst>
          </p:cNvPr>
          <p:cNvSpPr>
            <a:spLocks noGrp="1" noChangeArrowheads="1"/>
          </p:cNvSpPr>
          <p:nvPr>
            <p:ph type="title"/>
          </p:nvPr>
        </p:nvSpPr>
        <p:spPr/>
        <p:txBody>
          <a:bodyPr/>
          <a:lstStyle/>
          <a:p>
            <a:r>
              <a:rPr lang="en-US" altLang="en-US"/>
              <a:t>Process Boundary Lines</a:t>
            </a:r>
          </a:p>
        </p:txBody>
      </p:sp>
      <p:sp>
        <p:nvSpPr>
          <p:cNvPr id="40963" name="Rectangle 3">
            <a:extLst>
              <a:ext uri="{FF2B5EF4-FFF2-40B4-BE49-F238E27FC236}">
                <a16:creationId xmlns:a16="http://schemas.microsoft.com/office/drawing/2014/main" id="{8914A0EF-4017-3F41-75A6-0B88D6D9A4CA}"/>
              </a:ext>
            </a:extLst>
          </p:cNvPr>
          <p:cNvSpPr>
            <a:spLocks noGrp="1" noChangeArrowheads="1"/>
          </p:cNvSpPr>
          <p:nvPr>
            <p:ph idx="1"/>
          </p:nvPr>
        </p:nvSpPr>
        <p:spPr/>
        <p:txBody>
          <a:bodyPr/>
          <a:lstStyle/>
          <a:p>
            <a:r>
              <a:rPr lang="en-US" altLang="en-US"/>
              <a:t>Use Block or Process Flow Diagrams to show where HHC is in “use, storage, etc” to define the “initial” PSM Covered Process.</a:t>
            </a:r>
          </a:p>
          <a:p>
            <a:endParaRPr lang="en-US" altLang="en-US"/>
          </a:p>
          <a:p>
            <a:endParaRPr lang="en-US" altLang="en-US" sz="1000"/>
          </a:p>
          <a:p>
            <a:r>
              <a:rPr lang="en-US" altLang="en-US"/>
              <a:t>Then evaluate “Adjacency Issues” to see if they need to be expanded.</a:t>
            </a:r>
          </a:p>
        </p:txBody>
      </p:sp>
      <p:pic>
        <p:nvPicPr>
          <p:cNvPr id="40964" name="Picture 4">
            <a:extLst>
              <a:ext uri="{FF2B5EF4-FFF2-40B4-BE49-F238E27FC236}">
                <a16:creationId xmlns:a16="http://schemas.microsoft.com/office/drawing/2014/main" id="{23D93B68-270A-7788-9001-B9F41DF2C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488" y="3733800"/>
            <a:ext cx="2449512" cy="2076450"/>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E66C9B8-6627-3599-60D2-F9FA315D09FB}"/>
              </a:ext>
            </a:extLst>
          </p:cNvPr>
          <p:cNvSpPr>
            <a:spLocks noGrp="1" noChangeArrowheads="1"/>
          </p:cNvSpPr>
          <p:nvPr>
            <p:ph type="title"/>
          </p:nvPr>
        </p:nvSpPr>
        <p:spPr>
          <a:xfrm>
            <a:off x="609600" y="381000"/>
            <a:ext cx="8229600" cy="554038"/>
          </a:xfrm>
        </p:spPr>
        <p:txBody>
          <a:bodyPr/>
          <a:lstStyle/>
          <a:p>
            <a:r>
              <a:rPr lang="en-US" altLang="en-US"/>
              <a:t>Application - Paragraph (a)</a:t>
            </a:r>
          </a:p>
        </p:txBody>
      </p:sp>
      <p:sp>
        <p:nvSpPr>
          <p:cNvPr id="41987" name="Content Placeholder 2">
            <a:extLst>
              <a:ext uri="{FF2B5EF4-FFF2-40B4-BE49-F238E27FC236}">
                <a16:creationId xmlns:a16="http://schemas.microsoft.com/office/drawing/2014/main" id="{2561395E-9E2E-C266-BE39-F71479EDA2E6}"/>
              </a:ext>
            </a:extLst>
          </p:cNvPr>
          <p:cNvSpPr>
            <a:spLocks noGrp="1" noChangeArrowheads="1"/>
          </p:cNvSpPr>
          <p:nvPr>
            <p:ph idx="1"/>
          </p:nvPr>
        </p:nvSpPr>
        <p:spPr>
          <a:xfrm>
            <a:off x="533400" y="1219200"/>
            <a:ext cx="7924800" cy="4525963"/>
          </a:xfrm>
        </p:spPr>
        <p:txBody>
          <a:bodyPr/>
          <a:lstStyle/>
          <a:p>
            <a:r>
              <a:rPr lang="en-US" altLang="en-US"/>
              <a:t>Covers plants which have toxic or reactive chemical(s) in processes at or above a listed Threshold Quantity (TQ):</a:t>
            </a:r>
          </a:p>
          <a:p>
            <a:pPr lvl="1">
              <a:lnSpc>
                <a:spcPct val="90000"/>
              </a:lnSpc>
            </a:pPr>
            <a:endParaRPr lang="en-US" altLang="en-US" sz="1000"/>
          </a:p>
          <a:p>
            <a:pPr lvl="1">
              <a:lnSpc>
                <a:spcPct val="90000"/>
              </a:lnSpc>
            </a:pPr>
            <a:r>
              <a:rPr lang="en-US" altLang="en-US"/>
              <a:t>Chemicals covered are listed in Appendix A. </a:t>
            </a:r>
          </a:p>
          <a:p>
            <a:pPr lvl="1">
              <a:lnSpc>
                <a:spcPct val="90000"/>
              </a:lnSpc>
            </a:pPr>
            <a:endParaRPr lang="en-US" altLang="en-US" sz="800"/>
          </a:p>
          <a:p>
            <a:pPr lvl="2">
              <a:lnSpc>
                <a:spcPct val="90000"/>
              </a:lnSpc>
            </a:pPr>
            <a:r>
              <a:rPr lang="en-US" altLang="en-US" i="0"/>
              <a:t>TQ for ammonia is 10,000 Lbs.</a:t>
            </a:r>
          </a:p>
          <a:p>
            <a:pPr lvl="2">
              <a:lnSpc>
                <a:spcPct val="90000"/>
              </a:lnSpc>
            </a:pPr>
            <a:endParaRPr lang="en-US" altLang="en-US" sz="400" i="0"/>
          </a:p>
          <a:p>
            <a:pPr lvl="2">
              <a:lnSpc>
                <a:spcPct val="90000"/>
              </a:lnSpc>
            </a:pPr>
            <a:r>
              <a:rPr lang="en-US" altLang="en-US" i="0"/>
              <a:t>TQ for chlorine is 1,500 Lbs.</a:t>
            </a:r>
          </a:p>
          <a:p>
            <a:pPr lvl="2">
              <a:lnSpc>
                <a:spcPct val="90000"/>
              </a:lnSpc>
            </a:pPr>
            <a:endParaRPr lang="en-US" altLang="en-US" sz="400" i="0"/>
          </a:p>
          <a:p>
            <a:pPr lvl="2">
              <a:lnSpc>
                <a:spcPct val="90000"/>
              </a:lnSpc>
            </a:pPr>
            <a:r>
              <a:rPr lang="en-US" altLang="en-US" i="0"/>
              <a:t>TQ for flammable liquids and gasses is 10,000 Lbs</a:t>
            </a:r>
            <a:r>
              <a:rPr lang="en-US" altLang="en-US"/>
              <a:t>.</a:t>
            </a:r>
          </a:p>
          <a:p>
            <a:endParaRPr lang="en-US" altLang="en-US"/>
          </a:p>
        </p:txBody>
      </p:sp>
      <p:pic>
        <p:nvPicPr>
          <p:cNvPr id="41988" name="Picture 5" descr="19134309">
            <a:extLst>
              <a:ext uri="{FF2B5EF4-FFF2-40B4-BE49-F238E27FC236}">
                <a16:creationId xmlns:a16="http://schemas.microsoft.com/office/drawing/2014/main" id="{D0818D3F-10AB-7169-8A79-E42FC8F39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100" y="4176713"/>
            <a:ext cx="1282700" cy="1766887"/>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1DD3145-0A6B-8772-A93D-9445917BF2A4}"/>
              </a:ext>
            </a:extLst>
          </p:cNvPr>
          <p:cNvSpPr>
            <a:spLocks noGrp="1" noChangeArrowheads="1"/>
          </p:cNvSpPr>
          <p:nvPr>
            <p:ph type="title"/>
          </p:nvPr>
        </p:nvSpPr>
        <p:spPr/>
        <p:txBody>
          <a:bodyPr/>
          <a:lstStyle/>
          <a:p>
            <a:r>
              <a:rPr lang="en-US" altLang="en-US"/>
              <a:t>What’s NOT Covered</a:t>
            </a:r>
          </a:p>
        </p:txBody>
      </p:sp>
      <p:sp>
        <p:nvSpPr>
          <p:cNvPr id="44035" name="Rectangle 3">
            <a:extLst>
              <a:ext uri="{FF2B5EF4-FFF2-40B4-BE49-F238E27FC236}">
                <a16:creationId xmlns:a16="http://schemas.microsoft.com/office/drawing/2014/main" id="{1902CB36-4336-1AE5-0DC1-EAD81D0FEB9A}"/>
              </a:ext>
            </a:extLst>
          </p:cNvPr>
          <p:cNvSpPr>
            <a:spLocks noGrp="1" noChangeArrowheads="1"/>
          </p:cNvSpPr>
          <p:nvPr>
            <p:ph idx="1"/>
          </p:nvPr>
        </p:nvSpPr>
        <p:spPr/>
        <p:txBody>
          <a:bodyPr/>
          <a:lstStyle/>
          <a:p>
            <a:r>
              <a:rPr lang="en-US" altLang="en-US"/>
              <a:t>Retail facilities</a:t>
            </a:r>
          </a:p>
          <a:p>
            <a:endParaRPr lang="en-US" altLang="en-US"/>
          </a:p>
          <a:p>
            <a:r>
              <a:rPr lang="en-US" altLang="en-US"/>
              <a:t>Oil or gas well drilling or servicing operations</a:t>
            </a:r>
          </a:p>
          <a:p>
            <a:endParaRPr lang="en-US" altLang="en-US"/>
          </a:p>
          <a:p>
            <a:r>
              <a:rPr lang="en-US" altLang="en-US"/>
              <a:t>Normally unoccupied remote facilities</a:t>
            </a:r>
          </a:p>
          <a:p>
            <a:endParaRPr lang="en-US" altLang="en-US"/>
          </a:p>
          <a:p>
            <a:r>
              <a:rPr lang="en-US" altLang="en-US"/>
              <a:t>Hydrocarbons USED AS FUEL</a:t>
            </a:r>
          </a:p>
          <a:p>
            <a:endParaRPr lang="en-US" altLang="en-US"/>
          </a:p>
          <a:p>
            <a:r>
              <a:rPr lang="en-US" altLang="en-US"/>
              <a:t>Flammable liquids in atmospheric tanks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8CA8F639-F8A6-AF46-3D74-58BD4C416FF7}"/>
              </a:ext>
            </a:extLst>
          </p:cNvPr>
          <p:cNvSpPr>
            <a:spLocks noGrp="1" noChangeArrowheads="1"/>
          </p:cNvSpPr>
          <p:nvPr>
            <p:ph idx="1"/>
          </p:nvPr>
        </p:nvSpPr>
        <p:spPr/>
        <p:txBody>
          <a:bodyPr/>
          <a:lstStyle/>
          <a:p>
            <a:r>
              <a:rPr lang="en-US" altLang="en-US"/>
              <a:t>Federal OSHA court decision from New Jersey (Meer Decision) states that language used in PSM standard for storage of flammable liquids in atmospheric tanks is “unconstitutionally vague”.</a:t>
            </a:r>
          </a:p>
          <a:p>
            <a:endParaRPr lang="en-US" altLang="en-US"/>
          </a:p>
          <a:p>
            <a:r>
              <a:rPr lang="en-US" altLang="en-US" b="1" u="sng"/>
              <a:t>RESULT:</a:t>
            </a:r>
            <a:r>
              <a:rPr lang="en-US" altLang="en-US"/>
              <a:t> Flammable liquids stored in Atmospheric Tanks are not counted in the quantity used to determine the TQ (for right now)</a:t>
            </a:r>
          </a:p>
        </p:txBody>
      </p:sp>
      <p:sp>
        <p:nvSpPr>
          <p:cNvPr id="45059" name="Rectangle 2">
            <a:extLst>
              <a:ext uri="{FF2B5EF4-FFF2-40B4-BE49-F238E27FC236}">
                <a16:creationId xmlns:a16="http://schemas.microsoft.com/office/drawing/2014/main" id="{97A16C1B-180A-0295-903E-604D005E7F81}"/>
              </a:ext>
            </a:extLst>
          </p:cNvPr>
          <p:cNvSpPr>
            <a:spLocks noGrp="1" noChangeArrowheads="1"/>
          </p:cNvSpPr>
          <p:nvPr>
            <p:ph type="title"/>
          </p:nvPr>
        </p:nvSpPr>
        <p:spPr/>
        <p:txBody>
          <a:bodyPr/>
          <a:lstStyle/>
          <a:p>
            <a:r>
              <a:rPr lang="en-US" altLang="en-US"/>
              <a:t>The Meer Decision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2B9895F-E326-09E1-04D2-137D6967A41D}"/>
              </a:ext>
            </a:extLst>
          </p:cNvPr>
          <p:cNvSpPr>
            <a:spLocks noGrp="1" noChangeArrowheads="1"/>
          </p:cNvSpPr>
          <p:nvPr>
            <p:ph type="title"/>
          </p:nvPr>
        </p:nvSpPr>
        <p:spPr/>
        <p:txBody>
          <a:bodyPr/>
          <a:lstStyle/>
          <a:p>
            <a:r>
              <a:rPr lang="en-US" altLang="en-US"/>
              <a:t>CPL 2-2.45A - PSM of HHC</a:t>
            </a:r>
          </a:p>
        </p:txBody>
      </p:sp>
      <p:sp>
        <p:nvSpPr>
          <p:cNvPr id="46083" name="Rectangle 3">
            <a:extLst>
              <a:ext uri="{FF2B5EF4-FFF2-40B4-BE49-F238E27FC236}">
                <a16:creationId xmlns:a16="http://schemas.microsoft.com/office/drawing/2014/main" id="{0727A631-D363-72C8-7A51-DC6CD8763C27}"/>
              </a:ext>
            </a:extLst>
          </p:cNvPr>
          <p:cNvSpPr>
            <a:spLocks noGrp="1" noChangeArrowheads="1"/>
          </p:cNvSpPr>
          <p:nvPr>
            <p:ph idx="1"/>
          </p:nvPr>
        </p:nvSpPr>
        <p:spPr/>
        <p:txBody>
          <a:bodyPr/>
          <a:lstStyle/>
          <a:p>
            <a:r>
              <a:rPr lang="en-US" altLang="en-US"/>
              <a:t>PQV Team Leader</a:t>
            </a:r>
          </a:p>
          <a:p>
            <a:endParaRPr lang="en-US" altLang="en-US" sz="800"/>
          </a:p>
          <a:p>
            <a:pPr lvl="1"/>
            <a:r>
              <a:rPr lang="en-US" altLang="en-US"/>
              <a:t>PSM330 &amp; 340 or PSM 345</a:t>
            </a:r>
          </a:p>
          <a:p>
            <a:pPr lvl="1"/>
            <a:endParaRPr lang="en-US" altLang="en-US"/>
          </a:p>
          <a:p>
            <a:pPr lvl="1"/>
            <a:r>
              <a:rPr lang="en-US" altLang="en-US"/>
              <a:t>Chemical plant experience</a:t>
            </a:r>
          </a:p>
          <a:p>
            <a:pPr lvl="1"/>
            <a:endParaRPr lang="en-US" altLang="en-US"/>
          </a:p>
          <a:p>
            <a:pPr lvl="1"/>
            <a:r>
              <a:rPr lang="en-US" altLang="en-US"/>
              <a:t>Evals .119 D, E, F, I, J, L, O, P</a:t>
            </a:r>
          </a:p>
          <a:p>
            <a:pPr lvl="1"/>
            <a:endParaRPr lang="en-US" altLang="en-US" sz="1000"/>
          </a:p>
          <a:p>
            <a:pPr lvl="2"/>
            <a:r>
              <a:rPr lang="en-US" altLang="en-US" i="0"/>
              <a:t>**1910.119 Paragraphs C, G, H, K, M, and N may be evaluated by ANY CSHO.  ALL Other .119 MUST be evaluated by PQV Trained CSHO</a:t>
            </a:r>
          </a:p>
          <a:p>
            <a:pPr lvl="1"/>
            <a:endParaRPr lang="en-US" altLang="en-US" sz="2800"/>
          </a:p>
        </p:txBody>
      </p:sp>
      <p:pic>
        <p:nvPicPr>
          <p:cNvPr id="46084" name="Picture 5">
            <a:extLst>
              <a:ext uri="{FF2B5EF4-FFF2-40B4-BE49-F238E27FC236}">
                <a16:creationId xmlns:a16="http://schemas.microsoft.com/office/drawing/2014/main" id="{979AC49C-490A-FEAE-C5DE-7D06513FA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371600"/>
            <a:ext cx="1697038" cy="2195513"/>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3638A70-380B-AB53-08A5-25E016B547F1}"/>
              </a:ext>
            </a:extLst>
          </p:cNvPr>
          <p:cNvSpPr>
            <a:spLocks noGrp="1" noChangeArrowheads="1"/>
          </p:cNvSpPr>
          <p:nvPr>
            <p:ph type="title"/>
          </p:nvPr>
        </p:nvSpPr>
        <p:spPr/>
        <p:txBody>
          <a:bodyPr/>
          <a:lstStyle/>
          <a:p>
            <a:r>
              <a:rPr lang="en-US" altLang="en-US"/>
              <a:t>CPL 2-2.45A - Appendix A</a:t>
            </a:r>
          </a:p>
        </p:txBody>
      </p:sp>
      <p:sp>
        <p:nvSpPr>
          <p:cNvPr id="47107" name="Rectangle 3">
            <a:extLst>
              <a:ext uri="{FF2B5EF4-FFF2-40B4-BE49-F238E27FC236}">
                <a16:creationId xmlns:a16="http://schemas.microsoft.com/office/drawing/2014/main" id="{DC8342F1-AC9C-0891-8D94-26E365617784}"/>
              </a:ext>
            </a:extLst>
          </p:cNvPr>
          <p:cNvSpPr>
            <a:spLocks noGrp="1" noChangeArrowheads="1"/>
          </p:cNvSpPr>
          <p:nvPr>
            <p:ph idx="1"/>
          </p:nvPr>
        </p:nvSpPr>
        <p:spPr/>
        <p:txBody>
          <a:bodyPr/>
          <a:lstStyle/>
          <a:p>
            <a:r>
              <a:rPr lang="en-US" altLang="en-US"/>
              <a:t>Questions arranged by .119 Paragraph (C-P)</a:t>
            </a:r>
          </a:p>
          <a:p>
            <a:endParaRPr lang="en-US" altLang="en-US"/>
          </a:p>
          <a:p>
            <a:r>
              <a:rPr lang="en-US" altLang="en-US"/>
              <a:t>All set up for Yes or No answers.</a:t>
            </a:r>
          </a:p>
          <a:p>
            <a:endParaRPr lang="en-US" altLang="en-US"/>
          </a:p>
          <a:p>
            <a:r>
              <a:rPr lang="en-US" altLang="en-US"/>
              <a:t>YES = Good</a:t>
            </a:r>
          </a:p>
          <a:p>
            <a:endParaRPr lang="en-US" altLang="en-US"/>
          </a:p>
          <a:p>
            <a:r>
              <a:rPr lang="en-US" altLang="en-US"/>
              <a:t>NO = BAD = Citation</a:t>
            </a:r>
          </a:p>
          <a:p>
            <a:endParaRPr lang="en-US" altLang="en-US"/>
          </a:p>
          <a:p>
            <a:r>
              <a:rPr lang="en-US" altLang="en-US"/>
              <a:t>USE THESE TO DOCUMENT EVERY PSM INSPECTION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11EA7B1-743D-E579-DF57-58422B5B15DE}"/>
              </a:ext>
            </a:extLst>
          </p:cNvPr>
          <p:cNvSpPr>
            <a:spLocks noGrp="1" noChangeArrowheads="1"/>
          </p:cNvSpPr>
          <p:nvPr>
            <p:ph type="title"/>
          </p:nvPr>
        </p:nvSpPr>
        <p:spPr/>
        <p:txBody>
          <a:bodyPr/>
          <a:lstStyle/>
          <a:p>
            <a:r>
              <a:rPr lang="en-US" altLang="en-US"/>
              <a:t>Interrelationship of Paragraphs</a:t>
            </a:r>
          </a:p>
        </p:txBody>
      </p:sp>
      <p:sp>
        <p:nvSpPr>
          <p:cNvPr id="48131" name="Rectangle 3">
            <a:extLst>
              <a:ext uri="{FF2B5EF4-FFF2-40B4-BE49-F238E27FC236}">
                <a16:creationId xmlns:a16="http://schemas.microsoft.com/office/drawing/2014/main" id="{81B23734-8894-6E04-51EF-1D8B53733494}"/>
              </a:ext>
            </a:extLst>
          </p:cNvPr>
          <p:cNvSpPr>
            <a:spLocks noGrp="1" noChangeArrowheads="1"/>
          </p:cNvSpPr>
          <p:nvPr>
            <p:ph idx="1"/>
          </p:nvPr>
        </p:nvSpPr>
        <p:spPr>
          <a:xfrm>
            <a:off x="609600" y="1143000"/>
            <a:ext cx="7924800" cy="4525963"/>
          </a:xfrm>
        </p:spPr>
        <p:txBody>
          <a:bodyPr/>
          <a:lstStyle/>
          <a:p>
            <a:pPr>
              <a:lnSpc>
                <a:spcPct val="90000"/>
              </a:lnSpc>
            </a:pPr>
            <a:r>
              <a:rPr lang="en-US" altLang="en-US"/>
              <a:t>CPL 2-2.45A gives example of 1 valve impacting 11 paragraphs</a:t>
            </a:r>
          </a:p>
          <a:p>
            <a:pPr>
              <a:lnSpc>
                <a:spcPct val="90000"/>
              </a:lnSpc>
            </a:pPr>
            <a:endParaRPr lang="en-US" altLang="en-US"/>
          </a:p>
          <a:p>
            <a:pPr>
              <a:lnSpc>
                <a:spcPct val="90000"/>
              </a:lnSpc>
            </a:pPr>
            <a:r>
              <a:rPr lang="en-US" altLang="en-US"/>
              <a:t>1910.119 PSM Standard Paragraph arrangement is “clunky”</a:t>
            </a:r>
          </a:p>
          <a:p>
            <a:pPr>
              <a:lnSpc>
                <a:spcPct val="90000"/>
              </a:lnSpc>
            </a:pPr>
            <a:endParaRPr lang="en-US" altLang="en-US"/>
          </a:p>
          <a:p>
            <a:pPr>
              <a:lnSpc>
                <a:spcPct val="90000"/>
              </a:lnSpc>
            </a:pPr>
            <a:r>
              <a:rPr lang="en-US" altLang="en-US"/>
              <a:t>HANDOUT ….“How to Conduct PQV”</a:t>
            </a:r>
          </a:p>
          <a:p>
            <a:pPr>
              <a:lnSpc>
                <a:spcPct val="90000"/>
              </a:lnSpc>
            </a:pPr>
            <a:endParaRPr lang="en-US" altLang="en-US"/>
          </a:p>
          <a:p>
            <a:pPr>
              <a:lnSpc>
                <a:spcPct val="90000"/>
              </a:lnSpc>
            </a:pPr>
            <a:r>
              <a:rPr lang="en-US" altLang="en-US"/>
              <a:t>Wheel/Paragraph Arrangement</a:t>
            </a:r>
          </a:p>
          <a:p>
            <a:pPr>
              <a:lnSpc>
                <a:spcPct val="90000"/>
              </a:lnSpc>
            </a:pPr>
            <a:endParaRPr lang="en-US" altLang="en-US"/>
          </a:p>
          <a:p>
            <a:pPr>
              <a:lnSpc>
                <a:spcPct val="90000"/>
              </a:lnSpc>
            </a:pPr>
            <a:r>
              <a:rPr lang="en-US" altLang="en-US"/>
              <a:t>USE this guidance for this class AND on every PQV Inspection</a:t>
            </a:r>
          </a:p>
        </p:txBody>
      </p:sp>
      <p:pic>
        <p:nvPicPr>
          <p:cNvPr id="48132" name="Picture 4" descr="ED00172_">
            <a:extLst>
              <a:ext uri="{FF2B5EF4-FFF2-40B4-BE49-F238E27FC236}">
                <a16:creationId xmlns:a16="http://schemas.microsoft.com/office/drawing/2014/main" id="{1AB678EF-FCCE-CEA9-BFD5-7F547F63B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676400"/>
            <a:ext cx="1379538"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3E33A98-7135-CF9A-0564-EDCBF72CE74F}"/>
              </a:ext>
            </a:extLst>
          </p:cNvPr>
          <p:cNvSpPr txBox="1"/>
          <p:nvPr/>
        </p:nvSpPr>
        <p:spPr>
          <a:xfrm>
            <a:off x="7239000" y="1981200"/>
            <a:ext cx="433388" cy="246063"/>
          </a:xfrm>
          <a:prstGeom prst="rect">
            <a:avLst/>
          </a:prstGeom>
          <a:noFill/>
        </p:spPr>
        <p:txBody>
          <a:bodyPr wrap="none">
            <a:spAutoFit/>
          </a:bodyPr>
          <a:lstStyle/>
          <a:p>
            <a:pPr eaLnBrk="1" hangingPunct="1">
              <a:defRPr/>
            </a:pPr>
            <a:r>
              <a:rPr lang="en-US" sz="1000" dirty="0">
                <a:latin typeface="+mj-lt"/>
              </a:rPr>
              <a:t>CPL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3D00469-D442-78D2-CFCB-74FC1333CB53}"/>
              </a:ext>
            </a:extLst>
          </p:cNvPr>
          <p:cNvSpPr>
            <a:spLocks noGrp="1" noChangeArrowheads="1"/>
          </p:cNvSpPr>
          <p:nvPr>
            <p:ph type="title"/>
          </p:nvPr>
        </p:nvSpPr>
        <p:spPr/>
        <p:txBody>
          <a:bodyPr/>
          <a:lstStyle/>
          <a:p>
            <a:r>
              <a:rPr lang="en-US" altLang="en-US"/>
              <a:t>How to Conduct PQV Inspection</a:t>
            </a:r>
          </a:p>
        </p:txBody>
      </p:sp>
      <p:sp>
        <p:nvSpPr>
          <p:cNvPr id="49155" name="Rectangle 3">
            <a:extLst>
              <a:ext uri="{FF2B5EF4-FFF2-40B4-BE49-F238E27FC236}">
                <a16:creationId xmlns:a16="http://schemas.microsoft.com/office/drawing/2014/main" id="{F12A30D1-F48B-AB4B-80C6-79CACFDBB919}"/>
              </a:ext>
            </a:extLst>
          </p:cNvPr>
          <p:cNvSpPr>
            <a:spLocks noGrp="1" noChangeArrowheads="1"/>
          </p:cNvSpPr>
          <p:nvPr>
            <p:ph idx="1"/>
          </p:nvPr>
        </p:nvSpPr>
        <p:spPr/>
        <p:txBody>
          <a:bodyPr/>
          <a:lstStyle/>
          <a:p>
            <a:r>
              <a:rPr lang="en-US" altLang="en-US"/>
              <a:t>Basic (non-PQV trained) CSHO</a:t>
            </a:r>
          </a:p>
          <a:p>
            <a:pPr lvl="1"/>
            <a:endParaRPr lang="en-US" altLang="en-US" sz="800"/>
          </a:p>
          <a:p>
            <a:pPr lvl="1"/>
            <a:r>
              <a:rPr lang="en-US" altLang="en-US"/>
              <a:t>**Initiates ANY Inspection Activity through normal channels (FATCAT, Complaint, Referral, Follow-Up, General Schedule)</a:t>
            </a:r>
          </a:p>
          <a:p>
            <a:pPr lvl="1"/>
            <a:endParaRPr lang="en-US" altLang="en-US"/>
          </a:p>
          <a:p>
            <a:pPr lvl="1"/>
            <a:r>
              <a:rPr lang="en-US" altLang="en-US"/>
              <a:t>**Screens for possible PSM coverage (asks for types/amounts of chemicals)</a:t>
            </a:r>
          </a:p>
          <a:p>
            <a:pPr lvl="1"/>
            <a:endParaRPr lang="en-US" altLang="en-US"/>
          </a:p>
          <a:p>
            <a:pPr lvl="1"/>
            <a:r>
              <a:rPr lang="en-US" altLang="en-US"/>
              <a:t>**ANY  possible PSM coverage, contacts  Supervisor or any PQV Team member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E7F3D0C-DFA9-BF0E-6018-5102E1A1E46E}"/>
              </a:ext>
            </a:extLst>
          </p:cNvPr>
          <p:cNvSpPr>
            <a:spLocks noGrp="1" noChangeArrowheads="1"/>
          </p:cNvSpPr>
          <p:nvPr>
            <p:ph type="title"/>
          </p:nvPr>
        </p:nvSpPr>
        <p:spPr/>
        <p:txBody>
          <a:bodyPr/>
          <a:lstStyle/>
          <a:p>
            <a:r>
              <a:rPr lang="en-US" altLang="en-US" sz="3200"/>
              <a:t>Who are PQV Team Leaders/Members?</a:t>
            </a:r>
          </a:p>
        </p:txBody>
      </p:sp>
      <p:sp>
        <p:nvSpPr>
          <p:cNvPr id="50179" name="Rectangle 3">
            <a:extLst>
              <a:ext uri="{FF2B5EF4-FFF2-40B4-BE49-F238E27FC236}">
                <a16:creationId xmlns:a16="http://schemas.microsoft.com/office/drawing/2014/main" id="{BA68D07C-84FC-FE50-5EFA-899B91319BDD}"/>
              </a:ext>
            </a:extLst>
          </p:cNvPr>
          <p:cNvSpPr>
            <a:spLocks noGrp="1" noChangeArrowheads="1"/>
          </p:cNvSpPr>
          <p:nvPr>
            <p:ph idx="1"/>
          </p:nvPr>
        </p:nvSpPr>
        <p:spPr/>
        <p:txBody>
          <a:bodyPr/>
          <a:lstStyle/>
          <a:p>
            <a:r>
              <a:rPr lang="en-US" altLang="en-US" sz="3200"/>
              <a:t>See Hand Out</a:t>
            </a:r>
          </a:p>
        </p:txBody>
      </p:sp>
      <p:pic>
        <p:nvPicPr>
          <p:cNvPr id="50180" name="Picture 4">
            <a:extLst>
              <a:ext uri="{FF2B5EF4-FFF2-40B4-BE49-F238E27FC236}">
                <a16:creationId xmlns:a16="http://schemas.microsoft.com/office/drawing/2014/main" id="{84034033-5502-10F3-AB4C-EA49FC7C737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34163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445BAA3-2A87-6736-8D16-E3848AB59F64}"/>
              </a:ext>
            </a:extLst>
          </p:cNvPr>
          <p:cNvSpPr>
            <a:spLocks noGrp="1" noChangeArrowheads="1"/>
          </p:cNvSpPr>
          <p:nvPr>
            <p:ph type="title"/>
          </p:nvPr>
        </p:nvSpPr>
        <p:spPr>
          <a:xfrm>
            <a:off x="609600" y="0"/>
            <a:ext cx="7924800" cy="974725"/>
          </a:xfrm>
        </p:spPr>
        <p:txBody>
          <a:bodyPr/>
          <a:lstStyle/>
          <a:p>
            <a:pPr eaLnBrk="1" hangingPunct="1"/>
            <a:r>
              <a:rPr lang="en-US" altLang="en-US" sz="3200"/>
              <a:t>Emergency Planning and Community Right-to-Know Act</a:t>
            </a:r>
          </a:p>
        </p:txBody>
      </p:sp>
      <p:sp>
        <p:nvSpPr>
          <p:cNvPr id="9219" name="Rectangle 3">
            <a:extLst>
              <a:ext uri="{FF2B5EF4-FFF2-40B4-BE49-F238E27FC236}">
                <a16:creationId xmlns:a16="http://schemas.microsoft.com/office/drawing/2014/main" id="{566EBB8A-AE7D-62AB-0910-3ED02D097C36}"/>
              </a:ext>
            </a:extLst>
          </p:cNvPr>
          <p:cNvSpPr>
            <a:spLocks noGrp="1" noChangeArrowheads="1"/>
          </p:cNvSpPr>
          <p:nvPr>
            <p:ph type="body" idx="1"/>
          </p:nvPr>
        </p:nvSpPr>
        <p:spPr/>
        <p:txBody>
          <a:bodyPr/>
          <a:lstStyle/>
          <a:p>
            <a:pPr eaLnBrk="1" hangingPunct="1"/>
            <a:r>
              <a:rPr lang="en-US" altLang="en-US" b="1"/>
              <a:t>October 17, 1986</a:t>
            </a:r>
          </a:p>
          <a:p>
            <a:pPr lvl="1" eaLnBrk="1" hangingPunct="1"/>
            <a:r>
              <a:rPr lang="en-US" altLang="en-US"/>
              <a:t>President signed Superfund </a:t>
            </a:r>
          </a:p>
          <a:p>
            <a:pPr lvl="1" eaLnBrk="1" hangingPunct="1">
              <a:buFont typeface="Symbol" panose="05050102010706020507" pitchFamily="18" charset="2"/>
              <a:buNone/>
            </a:pPr>
            <a:r>
              <a:rPr lang="en-US" altLang="en-US"/>
              <a:t>   Amendments and </a:t>
            </a:r>
          </a:p>
          <a:p>
            <a:pPr lvl="1" eaLnBrk="1" hangingPunct="1">
              <a:buFont typeface="Symbol" panose="05050102010706020507" pitchFamily="18" charset="2"/>
              <a:buNone/>
            </a:pPr>
            <a:r>
              <a:rPr lang="en-US" altLang="en-US"/>
              <a:t>   Reauthorization Act (SARA) </a:t>
            </a:r>
          </a:p>
          <a:p>
            <a:pPr lvl="1" eaLnBrk="1" hangingPunct="1">
              <a:buFont typeface="Symbol" panose="05050102010706020507" pitchFamily="18" charset="2"/>
              <a:buNone/>
            </a:pPr>
            <a:r>
              <a:rPr lang="en-US" altLang="en-US"/>
              <a:t>   into law</a:t>
            </a:r>
          </a:p>
          <a:p>
            <a:pPr lvl="1" eaLnBrk="1" hangingPunct="1"/>
            <a:endParaRPr lang="en-US" altLang="en-US" sz="2000"/>
          </a:p>
          <a:p>
            <a:pPr lvl="1" eaLnBrk="1" hangingPunct="1"/>
            <a:r>
              <a:rPr lang="en-US" altLang="en-US"/>
              <a:t>Emergency Planning and </a:t>
            </a:r>
          </a:p>
          <a:p>
            <a:pPr lvl="1" eaLnBrk="1" hangingPunct="1">
              <a:buFont typeface="Symbol" panose="05050102010706020507" pitchFamily="18" charset="2"/>
              <a:buNone/>
            </a:pPr>
            <a:r>
              <a:rPr lang="en-US" altLang="en-US"/>
              <a:t>   Community Right-to-Know </a:t>
            </a:r>
          </a:p>
          <a:p>
            <a:pPr lvl="1" eaLnBrk="1" hangingPunct="1">
              <a:buFont typeface="Symbol" panose="05050102010706020507" pitchFamily="18" charset="2"/>
              <a:buNone/>
            </a:pPr>
            <a:r>
              <a:rPr lang="en-US" altLang="en-US"/>
              <a:t>   Act (EPCRA) included under </a:t>
            </a:r>
          </a:p>
          <a:p>
            <a:pPr lvl="1" eaLnBrk="1" hangingPunct="1">
              <a:buFont typeface="Symbol" panose="05050102010706020507" pitchFamily="18" charset="2"/>
              <a:buNone/>
            </a:pPr>
            <a:r>
              <a:rPr lang="en-US" altLang="en-US"/>
              <a:t>   Title III of SARA</a:t>
            </a:r>
          </a:p>
        </p:txBody>
      </p:sp>
      <p:pic>
        <p:nvPicPr>
          <p:cNvPr id="9220" name="Picture 4" descr="skullheads">
            <a:extLst>
              <a:ext uri="{FF2B5EF4-FFF2-40B4-BE49-F238E27FC236}">
                <a16:creationId xmlns:a16="http://schemas.microsoft.com/office/drawing/2014/main" id="{6FE7CA15-AB2D-B89D-C335-4364FB39B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76400"/>
            <a:ext cx="2686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D1A3B75-B038-DC83-0DF1-DC7F0F6A32CD}"/>
              </a:ext>
            </a:extLst>
          </p:cNvPr>
          <p:cNvSpPr>
            <a:spLocks noGrp="1" noChangeArrowheads="1"/>
          </p:cNvSpPr>
          <p:nvPr>
            <p:ph type="title"/>
          </p:nvPr>
        </p:nvSpPr>
        <p:spPr>
          <a:xfrm>
            <a:off x="609600" y="381000"/>
            <a:ext cx="8229600" cy="554038"/>
          </a:xfrm>
        </p:spPr>
        <p:txBody>
          <a:bodyPr/>
          <a:lstStyle/>
          <a:p>
            <a:r>
              <a:rPr lang="en-US" altLang="en-US"/>
              <a:t>Key portions of the PSM Standard </a:t>
            </a:r>
          </a:p>
        </p:txBody>
      </p:sp>
      <p:sp>
        <p:nvSpPr>
          <p:cNvPr id="51203" name="Rectangle 3">
            <a:extLst>
              <a:ext uri="{FF2B5EF4-FFF2-40B4-BE49-F238E27FC236}">
                <a16:creationId xmlns:a16="http://schemas.microsoft.com/office/drawing/2014/main" id="{6B9B2B0C-A360-C230-60BE-BED2038B201D}"/>
              </a:ext>
            </a:extLst>
          </p:cNvPr>
          <p:cNvSpPr>
            <a:spLocks noGrp="1" noChangeArrowheads="1"/>
          </p:cNvSpPr>
          <p:nvPr>
            <p:ph idx="1"/>
          </p:nvPr>
        </p:nvSpPr>
        <p:spPr/>
        <p:txBody>
          <a:bodyPr/>
          <a:lstStyle/>
          <a:p>
            <a:r>
              <a:rPr lang="en-US" altLang="en-US"/>
              <a:t>N  </a:t>
            </a:r>
            <a:r>
              <a:rPr lang="en-US" altLang="en-US" u="sng"/>
              <a:t>Emergency Response  </a:t>
            </a:r>
            <a:r>
              <a:rPr lang="en-US" altLang="en-US"/>
              <a:t>(ANY CSHO)</a:t>
            </a:r>
          </a:p>
          <a:p>
            <a:endParaRPr lang="en-US" altLang="en-US" sz="1000"/>
          </a:p>
          <a:p>
            <a:endParaRPr lang="en-US" altLang="en-US" sz="1000"/>
          </a:p>
          <a:p>
            <a:r>
              <a:rPr lang="en-US" altLang="en-US"/>
              <a:t>E  </a:t>
            </a:r>
            <a:r>
              <a:rPr lang="en-US" altLang="en-US" u="sng"/>
              <a:t>PHA’s</a:t>
            </a:r>
            <a:r>
              <a:rPr lang="en-US" altLang="en-US"/>
              <a:t>  (PQV Trained CSHO)</a:t>
            </a:r>
          </a:p>
          <a:p>
            <a:endParaRPr lang="en-US" altLang="en-US" sz="1000"/>
          </a:p>
          <a:p>
            <a:endParaRPr lang="en-US" altLang="en-US" sz="1000"/>
          </a:p>
          <a:p>
            <a:r>
              <a:rPr lang="en-US" altLang="en-US"/>
              <a:t>J  </a:t>
            </a:r>
            <a:r>
              <a:rPr lang="en-US" altLang="en-US" u="sng"/>
              <a:t>Mechanical Integrity</a:t>
            </a:r>
            <a:r>
              <a:rPr lang="en-US" altLang="en-US"/>
              <a:t>  (PQV Trained CSHO)</a:t>
            </a:r>
          </a:p>
          <a:p>
            <a:endParaRPr lang="en-US" altLang="en-US" sz="1000"/>
          </a:p>
          <a:p>
            <a:endParaRPr lang="en-US" altLang="en-US" sz="1000"/>
          </a:p>
          <a:p>
            <a:r>
              <a:rPr lang="en-US" altLang="en-US"/>
              <a:t>F  </a:t>
            </a:r>
            <a:r>
              <a:rPr lang="en-US" altLang="en-US" u="sng"/>
              <a:t>SOP’s / Training  </a:t>
            </a:r>
            <a:r>
              <a:rPr lang="en-US" altLang="en-US"/>
              <a:t>(PQV Trained CSHO)</a:t>
            </a:r>
          </a:p>
          <a:p>
            <a:pPr lvl="1"/>
            <a:endParaRPr lang="en-US" altLang="en-US" sz="1000"/>
          </a:p>
          <a:p>
            <a:pPr lvl="1"/>
            <a:r>
              <a:rPr lang="en-US" altLang="en-US"/>
              <a:t>***All other paragraphs can be evaluated in conjunction with these</a:t>
            </a:r>
          </a:p>
        </p:txBody>
      </p:sp>
      <p:pic>
        <p:nvPicPr>
          <p:cNvPr id="51204" name="Picture 4" descr="XAAB9615">
            <a:extLst>
              <a:ext uri="{FF2B5EF4-FFF2-40B4-BE49-F238E27FC236}">
                <a16:creationId xmlns:a16="http://schemas.microsoft.com/office/drawing/2014/main" id="{9476CCE3-8A50-0A03-719A-9081303C2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0" y="4622800"/>
            <a:ext cx="16319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C94B410-1C18-84E0-91E9-1D9A49CAE9DC}"/>
              </a:ext>
            </a:extLst>
          </p:cNvPr>
          <p:cNvSpPr>
            <a:spLocks noGrp="1" noChangeArrowheads="1"/>
          </p:cNvSpPr>
          <p:nvPr>
            <p:ph type="title"/>
          </p:nvPr>
        </p:nvSpPr>
        <p:spPr>
          <a:xfrm>
            <a:off x="457200" y="347663"/>
            <a:ext cx="8229600" cy="582612"/>
          </a:xfrm>
          <a:noFill/>
        </p:spPr>
        <p:txBody>
          <a:bodyPr lIns="90488" tIns="44450" rIns="90488" bIns="44450" anchor="b"/>
          <a:lstStyle/>
          <a:p>
            <a:r>
              <a:rPr lang="en-US" altLang="en-US" sz="3200"/>
              <a:t>Employee Participation - Paragraph (c)</a:t>
            </a:r>
          </a:p>
        </p:txBody>
      </p:sp>
      <p:sp>
        <p:nvSpPr>
          <p:cNvPr id="52227" name="Rectangle 3">
            <a:extLst>
              <a:ext uri="{FF2B5EF4-FFF2-40B4-BE49-F238E27FC236}">
                <a16:creationId xmlns:a16="http://schemas.microsoft.com/office/drawing/2014/main" id="{F1561F4B-0D93-E3C4-E491-8CED5150DAD6}"/>
              </a:ext>
            </a:extLst>
          </p:cNvPr>
          <p:cNvSpPr>
            <a:spLocks noGrp="1" noChangeArrowheads="1"/>
          </p:cNvSpPr>
          <p:nvPr>
            <p:ph idx="1"/>
          </p:nvPr>
        </p:nvSpPr>
        <p:spPr>
          <a:xfrm>
            <a:off x="533400" y="1295400"/>
            <a:ext cx="7924800" cy="4525963"/>
          </a:xfrm>
        </p:spPr>
        <p:txBody>
          <a:bodyPr lIns="90488" tIns="44450" rIns="90488" bIns="44450"/>
          <a:lstStyle/>
          <a:p>
            <a:r>
              <a:rPr lang="en-US" altLang="en-US"/>
              <a:t>Consult with employees on all stages of development of the process safety program </a:t>
            </a:r>
          </a:p>
          <a:p>
            <a:endParaRPr lang="en-US" altLang="en-US" sz="1000"/>
          </a:p>
          <a:p>
            <a:endParaRPr lang="en-US" altLang="en-US" sz="1000"/>
          </a:p>
          <a:p>
            <a:r>
              <a:rPr lang="en-US" altLang="en-US"/>
              <a:t>Must develop a written employee participation plan</a:t>
            </a:r>
          </a:p>
          <a:p>
            <a:endParaRPr lang="en-US" altLang="en-US" sz="1000"/>
          </a:p>
          <a:p>
            <a:endParaRPr lang="en-US" altLang="en-US" sz="1000"/>
          </a:p>
          <a:p>
            <a:r>
              <a:rPr lang="en-US" altLang="en-US"/>
              <a:t>Provide employees with access to all elements of the process safety program</a:t>
            </a:r>
          </a:p>
        </p:txBody>
      </p:sp>
      <p:pic>
        <p:nvPicPr>
          <p:cNvPr id="52228" name="Picture 6" descr="BD00395_">
            <a:extLst>
              <a:ext uri="{FF2B5EF4-FFF2-40B4-BE49-F238E27FC236}">
                <a16:creationId xmlns:a16="http://schemas.microsoft.com/office/drawing/2014/main" id="{2B021707-727D-5FFE-D514-881CD901C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21175"/>
            <a:ext cx="139382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A697950-1534-38B5-CFD3-9A14D4ADE875}"/>
              </a:ext>
            </a:extLst>
          </p:cNvPr>
          <p:cNvSpPr>
            <a:spLocks noGrp="1" noChangeArrowheads="1"/>
          </p:cNvSpPr>
          <p:nvPr>
            <p:ph type="title"/>
          </p:nvPr>
        </p:nvSpPr>
        <p:spPr>
          <a:xfrm>
            <a:off x="533400" y="76200"/>
            <a:ext cx="8229600" cy="950913"/>
          </a:xfrm>
          <a:noFill/>
        </p:spPr>
        <p:txBody>
          <a:bodyPr lIns="90488" tIns="44450" rIns="90488" bIns="44450" anchor="b"/>
          <a:lstStyle/>
          <a:p>
            <a:r>
              <a:rPr lang="en-US" altLang="en-US" sz="2800"/>
              <a:t>Process Safety Information - Paragraph (d) - </a:t>
            </a:r>
            <a:r>
              <a:rPr lang="en-US" altLang="en-US" sz="2800" u="sng"/>
              <a:t>Chemical Information</a:t>
            </a:r>
          </a:p>
        </p:txBody>
      </p:sp>
      <p:sp>
        <p:nvSpPr>
          <p:cNvPr id="54275" name="Rectangle 3">
            <a:extLst>
              <a:ext uri="{FF2B5EF4-FFF2-40B4-BE49-F238E27FC236}">
                <a16:creationId xmlns:a16="http://schemas.microsoft.com/office/drawing/2014/main" id="{C2CED8EA-51DD-9726-82D3-925FA96396A7}"/>
              </a:ext>
            </a:extLst>
          </p:cNvPr>
          <p:cNvSpPr>
            <a:spLocks noGrp="1" noChangeArrowheads="1"/>
          </p:cNvSpPr>
          <p:nvPr>
            <p:ph sz="half" idx="1"/>
          </p:nvPr>
        </p:nvSpPr>
        <p:spPr/>
        <p:txBody>
          <a:bodyPr lIns="90488" tIns="44450" rIns="90488" bIns="44450"/>
          <a:lstStyle/>
          <a:p>
            <a:r>
              <a:rPr lang="en-US" altLang="en-US"/>
              <a:t>Toxicity information</a:t>
            </a:r>
          </a:p>
          <a:p>
            <a:endParaRPr lang="en-US" altLang="en-US" sz="1000"/>
          </a:p>
          <a:p>
            <a:r>
              <a:rPr lang="en-US" altLang="en-US"/>
              <a:t>Permissible exposure limits (PEL)</a:t>
            </a:r>
          </a:p>
          <a:p>
            <a:endParaRPr lang="en-US" altLang="en-US" sz="1000"/>
          </a:p>
          <a:p>
            <a:r>
              <a:rPr lang="en-US" altLang="en-US"/>
              <a:t>Physical data</a:t>
            </a:r>
          </a:p>
          <a:p>
            <a:endParaRPr lang="en-US" altLang="en-US" sz="1000"/>
          </a:p>
          <a:p>
            <a:r>
              <a:rPr lang="en-US" altLang="en-US"/>
              <a:t>Reactivity data</a:t>
            </a:r>
          </a:p>
        </p:txBody>
      </p:sp>
      <p:sp>
        <p:nvSpPr>
          <p:cNvPr id="54276" name="Rectangle 4">
            <a:extLst>
              <a:ext uri="{FF2B5EF4-FFF2-40B4-BE49-F238E27FC236}">
                <a16:creationId xmlns:a16="http://schemas.microsoft.com/office/drawing/2014/main" id="{8CBAEC55-F982-BDC7-AACA-2F0CFF6F672C}"/>
              </a:ext>
            </a:extLst>
          </p:cNvPr>
          <p:cNvSpPr>
            <a:spLocks noGrp="1" noChangeArrowheads="1"/>
          </p:cNvSpPr>
          <p:nvPr>
            <p:ph sz="half" idx="2"/>
          </p:nvPr>
        </p:nvSpPr>
        <p:spPr/>
        <p:txBody>
          <a:bodyPr/>
          <a:lstStyle/>
          <a:p>
            <a:r>
              <a:rPr lang="en-US" altLang="en-US"/>
              <a:t>Corrosively data</a:t>
            </a:r>
          </a:p>
          <a:p>
            <a:endParaRPr lang="en-US" altLang="en-US" sz="1000"/>
          </a:p>
          <a:p>
            <a:r>
              <a:rPr lang="en-US" altLang="en-US"/>
              <a:t>Thermal and chemical stability data</a:t>
            </a:r>
          </a:p>
          <a:p>
            <a:endParaRPr lang="en-US" altLang="en-US" sz="1000"/>
          </a:p>
          <a:p>
            <a:r>
              <a:rPr lang="en-US" altLang="en-US"/>
              <a:t>Hazardous effects of inadvertent mixing</a:t>
            </a:r>
          </a:p>
        </p:txBody>
      </p:sp>
      <p:pic>
        <p:nvPicPr>
          <p:cNvPr id="54277" name="Picture 5" descr="toxicspill_lg_wht">
            <a:extLst>
              <a:ext uri="{FF2B5EF4-FFF2-40B4-BE49-F238E27FC236}">
                <a16:creationId xmlns:a16="http://schemas.microsoft.com/office/drawing/2014/main" id="{76823DE4-D245-56E0-0539-220B3490EF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4191000"/>
            <a:ext cx="22288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2D9D772-DE9E-973B-FD7B-054192E91F5B}"/>
              </a:ext>
            </a:extLst>
          </p:cNvPr>
          <p:cNvSpPr>
            <a:spLocks noGrp="1" noChangeArrowheads="1"/>
          </p:cNvSpPr>
          <p:nvPr>
            <p:ph type="title"/>
          </p:nvPr>
        </p:nvSpPr>
        <p:spPr>
          <a:xfrm>
            <a:off x="533400" y="76200"/>
            <a:ext cx="8229600" cy="950913"/>
          </a:xfrm>
          <a:noFill/>
        </p:spPr>
        <p:txBody>
          <a:bodyPr lIns="90488" tIns="44450" rIns="90488" bIns="44450" anchor="b"/>
          <a:lstStyle/>
          <a:p>
            <a:r>
              <a:rPr lang="en-US" altLang="en-US" sz="2800"/>
              <a:t>Process Safety Information - Paragraph (d) - </a:t>
            </a:r>
            <a:r>
              <a:rPr lang="en-US" altLang="en-US" sz="2800" u="sng"/>
              <a:t>Technology Information</a:t>
            </a:r>
          </a:p>
        </p:txBody>
      </p:sp>
      <p:sp>
        <p:nvSpPr>
          <p:cNvPr id="56323" name="Rectangle 3">
            <a:extLst>
              <a:ext uri="{FF2B5EF4-FFF2-40B4-BE49-F238E27FC236}">
                <a16:creationId xmlns:a16="http://schemas.microsoft.com/office/drawing/2014/main" id="{F518A7B0-8E3C-6CC3-A0CF-66B6A0C8800D}"/>
              </a:ext>
            </a:extLst>
          </p:cNvPr>
          <p:cNvSpPr>
            <a:spLocks noGrp="1" noChangeArrowheads="1"/>
          </p:cNvSpPr>
          <p:nvPr>
            <p:ph idx="1"/>
          </p:nvPr>
        </p:nvSpPr>
        <p:spPr/>
        <p:txBody>
          <a:bodyPr lIns="90488" tIns="44450" rIns="90488" bIns="44450"/>
          <a:lstStyle/>
          <a:p>
            <a:r>
              <a:rPr lang="en-US" altLang="en-US"/>
              <a:t>Process chemistry</a:t>
            </a:r>
          </a:p>
          <a:p>
            <a:endParaRPr lang="en-US" altLang="en-US" sz="1000"/>
          </a:p>
          <a:p>
            <a:r>
              <a:rPr lang="en-US" altLang="en-US"/>
              <a:t>Maximum inventory</a:t>
            </a:r>
          </a:p>
          <a:p>
            <a:endParaRPr lang="en-US" altLang="en-US" sz="1000"/>
          </a:p>
          <a:p>
            <a:r>
              <a:rPr lang="en-US" altLang="en-US"/>
              <a:t>Safe upper and lower limits</a:t>
            </a:r>
          </a:p>
          <a:p>
            <a:endParaRPr lang="en-US" altLang="en-US" sz="1000"/>
          </a:p>
          <a:p>
            <a:r>
              <a:rPr lang="en-US" altLang="en-US"/>
              <a:t>Consequences of deviation</a:t>
            </a:r>
          </a:p>
          <a:p>
            <a:endParaRPr lang="en-US" altLang="en-US" sz="1000"/>
          </a:p>
          <a:p>
            <a:r>
              <a:rPr lang="en-US" altLang="en-US"/>
              <a:t>Block flow diagram</a:t>
            </a:r>
          </a:p>
          <a:p>
            <a:endParaRPr lang="en-US" altLang="en-US"/>
          </a:p>
        </p:txBody>
      </p:sp>
      <p:pic>
        <p:nvPicPr>
          <p:cNvPr id="56324" name="Picture 5" descr="sub-h-INSIDEPAINTstorage">
            <a:extLst>
              <a:ext uri="{FF2B5EF4-FFF2-40B4-BE49-F238E27FC236}">
                <a16:creationId xmlns:a16="http://schemas.microsoft.com/office/drawing/2014/main" id="{4E4F21EC-2D70-58FF-B12B-C654DEBEFCA8}"/>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3124200"/>
            <a:ext cx="2205038" cy="27209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1544B21-2EAE-2D7C-14FC-43ECB749349F}"/>
              </a:ext>
            </a:extLst>
          </p:cNvPr>
          <p:cNvSpPr>
            <a:spLocks noGrp="1" noChangeArrowheads="1"/>
          </p:cNvSpPr>
          <p:nvPr>
            <p:ph type="title"/>
          </p:nvPr>
        </p:nvSpPr>
        <p:spPr>
          <a:xfrm>
            <a:off x="533400" y="76200"/>
            <a:ext cx="8229600" cy="950913"/>
          </a:xfrm>
          <a:noFill/>
        </p:spPr>
        <p:txBody>
          <a:bodyPr lIns="90488" tIns="44450" rIns="90488" bIns="44450" anchor="b"/>
          <a:lstStyle/>
          <a:p>
            <a:r>
              <a:rPr lang="en-US" altLang="en-US" sz="2800"/>
              <a:t>Process Safety Information – Paragraph (d) -</a:t>
            </a:r>
            <a:br>
              <a:rPr lang="en-US" altLang="en-US" sz="2800"/>
            </a:br>
            <a:r>
              <a:rPr lang="en-US" altLang="en-US" sz="2800" u="sng"/>
              <a:t>Equipment Information</a:t>
            </a:r>
          </a:p>
        </p:txBody>
      </p:sp>
      <p:sp>
        <p:nvSpPr>
          <p:cNvPr id="58371" name="Rectangle 3">
            <a:extLst>
              <a:ext uri="{FF2B5EF4-FFF2-40B4-BE49-F238E27FC236}">
                <a16:creationId xmlns:a16="http://schemas.microsoft.com/office/drawing/2014/main" id="{513FEF77-FC7C-6D53-E899-17DBBCC1B74E}"/>
              </a:ext>
            </a:extLst>
          </p:cNvPr>
          <p:cNvSpPr>
            <a:spLocks noGrp="1" noChangeArrowheads="1"/>
          </p:cNvSpPr>
          <p:nvPr>
            <p:ph idx="1"/>
          </p:nvPr>
        </p:nvSpPr>
        <p:spPr/>
        <p:txBody>
          <a:bodyPr lIns="90488" tIns="44450" rIns="90488" bIns="44450"/>
          <a:lstStyle/>
          <a:p>
            <a:r>
              <a:rPr lang="en-US" altLang="en-US"/>
              <a:t>Materials of construction</a:t>
            </a:r>
          </a:p>
          <a:p>
            <a:endParaRPr lang="en-US" altLang="en-US" sz="1000"/>
          </a:p>
          <a:p>
            <a:r>
              <a:rPr lang="en-US" altLang="en-US"/>
              <a:t>Piping and instrument diagrams (P&amp;ID’s)</a:t>
            </a:r>
          </a:p>
          <a:p>
            <a:endParaRPr lang="en-US" altLang="en-US" sz="1000"/>
          </a:p>
          <a:p>
            <a:r>
              <a:rPr lang="en-US" altLang="en-US"/>
              <a:t>Electrical classification</a:t>
            </a:r>
          </a:p>
          <a:p>
            <a:endParaRPr lang="en-US" altLang="en-US" sz="1000"/>
          </a:p>
          <a:p>
            <a:r>
              <a:rPr lang="en-US" altLang="en-US"/>
              <a:t>Material and energy balances</a:t>
            </a:r>
          </a:p>
        </p:txBody>
      </p:sp>
      <p:pic>
        <p:nvPicPr>
          <p:cNvPr id="58372" name="Picture 3">
            <a:extLst>
              <a:ext uri="{FF2B5EF4-FFF2-40B4-BE49-F238E27FC236}">
                <a16:creationId xmlns:a16="http://schemas.microsoft.com/office/drawing/2014/main" id="{1BBB7611-2E29-3A8D-10C8-8BE782698F14}"/>
              </a:ext>
            </a:extLst>
          </p:cNvPr>
          <p:cNvPicPr>
            <a:picLocks noChangeArrowheads="1"/>
          </p:cNvPicPr>
          <p:nvPr/>
        </p:nvPicPr>
        <p:blipFill>
          <a:blip r:embed="rId3">
            <a:extLst>
              <a:ext uri="{28A0092B-C50C-407E-A947-70E740481C1C}">
                <a14:useLocalDpi xmlns:a14="http://schemas.microsoft.com/office/drawing/2010/main" val="0"/>
              </a:ext>
            </a:extLst>
          </a:blip>
          <a:srcRect l="282" t="838" r="1152" b="1645"/>
          <a:stretch>
            <a:fillRect/>
          </a:stretch>
        </p:blipFill>
        <p:spPr bwMode="auto">
          <a:xfrm>
            <a:off x="4648200" y="3657600"/>
            <a:ext cx="3806825" cy="22844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7817FBF-B879-F972-7C38-746B9CCF463E}"/>
              </a:ext>
            </a:extLst>
          </p:cNvPr>
          <p:cNvSpPr>
            <a:spLocks noGrp="1" noChangeArrowheads="1"/>
          </p:cNvSpPr>
          <p:nvPr>
            <p:ph type="title"/>
          </p:nvPr>
        </p:nvSpPr>
        <p:spPr>
          <a:xfrm>
            <a:off x="533400" y="76200"/>
            <a:ext cx="8229600" cy="950913"/>
          </a:xfrm>
          <a:noFill/>
        </p:spPr>
        <p:txBody>
          <a:bodyPr lIns="90488" tIns="44450" rIns="90488" bIns="44450" anchor="b"/>
          <a:lstStyle/>
          <a:p>
            <a:r>
              <a:rPr lang="en-US" altLang="en-US" sz="2800"/>
              <a:t>Process Safety Information -  Paragraph (d) -</a:t>
            </a:r>
            <a:br>
              <a:rPr lang="en-US" altLang="en-US" sz="2800"/>
            </a:br>
            <a:r>
              <a:rPr lang="en-US" altLang="en-US" sz="2800" u="sng"/>
              <a:t>Equipment Information</a:t>
            </a:r>
          </a:p>
        </p:txBody>
      </p:sp>
      <p:sp>
        <p:nvSpPr>
          <p:cNvPr id="60419" name="Rectangle 3">
            <a:extLst>
              <a:ext uri="{FF2B5EF4-FFF2-40B4-BE49-F238E27FC236}">
                <a16:creationId xmlns:a16="http://schemas.microsoft.com/office/drawing/2014/main" id="{BA6F490C-2103-B69C-D751-6B341A87373F}"/>
              </a:ext>
            </a:extLst>
          </p:cNvPr>
          <p:cNvSpPr>
            <a:spLocks noGrp="1" noChangeArrowheads="1"/>
          </p:cNvSpPr>
          <p:nvPr>
            <p:ph idx="1"/>
          </p:nvPr>
        </p:nvSpPr>
        <p:spPr/>
        <p:txBody>
          <a:bodyPr lIns="90488" tIns="44450" rIns="90488" bIns="44450"/>
          <a:lstStyle/>
          <a:p>
            <a:r>
              <a:rPr lang="en-US" altLang="en-US"/>
              <a:t>Safety systems</a:t>
            </a:r>
          </a:p>
          <a:p>
            <a:endParaRPr lang="en-US" altLang="en-US" sz="1000"/>
          </a:p>
          <a:p>
            <a:r>
              <a:rPr lang="en-US" altLang="en-US"/>
              <a:t>Relief systems design and design basis</a:t>
            </a:r>
          </a:p>
          <a:p>
            <a:endParaRPr lang="en-US" altLang="en-US" sz="1000"/>
          </a:p>
          <a:p>
            <a:r>
              <a:rPr lang="en-US" altLang="en-US"/>
              <a:t>Ventilation systems design</a:t>
            </a:r>
          </a:p>
          <a:p>
            <a:endParaRPr lang="en-US" altLang="en-US" sz="1000"/>
          </a:p>
          <a:p>
            <a:r>
              <a:rPr lang="en-US" altLang="en-US"/>
              <a:t>Design codes employed</a:t>
            </a:r>
          </a:p>
        </p:txBody>
      </p:sp>
      <p:pic>
        <p:nvPicPr>
          <p:cNvPr id="60420" name="Picture 6" descr="fig3-11">
            <a:extLst>
              <a:ext uri="{FF2B5EF4-FFF2-40B4-BE49-F238E27FC236}">
                <a16:creationId xmlns:a16="http://schemas.microsoft.com/office/drawing/2014/main" id="{CB9A1168-68AC-2206-6114-DEC2A21DD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62400"/>
            <a:ext cx="33528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745D674-8301-2E7D-740C-59BEE737921C}"/>
              </a:ext>
            </a:extLst>
          </p:cNvPr>
          <p:cNvSpPr>
            <a:spLocks noGrp="1" noChangeArrowheads="1"/>
          </p:cNvSpPr>
          <p:nvPr>
            <p:ph type="title"/>
          </p:nvPr>
        </p:nvSpPr>
        <p:spPr>
          <a:xfrm>
            <a:off x="457200" y="407988"/>
            <a:ext cx="8229600" cy="582612"/>
          </a:xfrm>
          <a:noFill/>
        </p:spPr>
        <p:txBody>
          <a:bodyPr lIns="90488" tIns="44450" rIns="90488" bIns="44450" anchor="b"/>
          <a:lstStyle/>
          <a:p>
            <a:r>
              <a:rPr lang="en-US" altLang="en-US" sz="3200"/>
              <a:t>Process Hazard Analysis Paragraph (e)</a:t>
            </a:r>
          </a:p>
        </p:txBody>
      </p:sp>
      <p:sp>
        <p:nvSpPr>
          <p:cNvPr id="62467" name="Rectangle 3">
            <a:extLst>
              <a:ext uri="{FF2B5EF4-FFF2-40B4-BE49-F238E27FC236}">
                <a16:creationId xmlns:a16="http://schemas.microsoft.com/office/drawing/2014/main" id="{1E4465AB-A09C-D78F-6C29-FDD0CF4D9414}"/>
              </a:ext>
            </a:extLst>
          </p:cNvPr>
          <p:cNvSpPr>
            <a:spLocks noGrp="1" noChangeArrowheads="1"/>
          </p:cNvSpPr>
          <p:nvPr>
            <p:ph idx="1"/>
          </p:nvPr>
        </p:nvSpPr>
        <p:spPr>
          <a:xfrm>
            <a:off x="609600" y="1219200"/>
            <a:ext cx="7924800" cy="4525963"/>
          </a:xfrm>
        </p:spPr>
        <p:txBody>
          <a:bodyPr lIns="90488" tIns="44450" rIns="90488" bIns="44450"/>
          <a:lstStyle/>
          <a:p>
            <a:r>
              <a:rPr lang="en-US" altLang="en-US"/>
              <a:t>The </a:t>
            </a:r>
            <a:r>
              <a:rPr lang="en-US" altLang="en-US" u="sng"/>
              <a:t>process hazard analysis</a:t>
            </a:r>
            <a:r>
              <a:rPr lang="en-US" altLang="en-US"/>
              <a:t> is the cornerstone of the PSM regulation. </a:t>
            </a:r>
          </a:p>
          <a:p>
            <a:endParaRPr lang="en-US" altLang="en-US" sz="1000"/>
          </a:p>
          <a:p>
            <a:endParaRPr lang="en-US" altLang="en-US" sz="1000"/>
          </a:p>
          <a:p>
            <a:r>
              <a:rPr lang="en-US" altLang="en-US"/>
              <a:t>It is a formal, systematic means of identifying, evaluating and controlling process hazards involving highly hazardous chemicals.</a:t>
            </a:r>
          </a:p>
        </p:txBody>
      </p:sp>
      <p:pic>
        <p:nvPicPr>
          <p:cNvPr id="62468" name="Picture 5" descr="MPj03904750000[1]">
            <a:extLst>
              <a:ext uri="{FF2B5EF4-FFF2-40B4-BE49-F238E27FC236}">
                <a16:creationId xmlns:a16="http://schemas.microsoft.com/office/drawing/2014/main" id="{D4187E1C-17C0-2378-1A77-E093F01B8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0"/>
            <a:ext cx="1704975" cy="20574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DC46166-6098-24DD-F0B8-142FBEB77945}"/>
              </a:ext>
            </a:extLst>
          </p:cNvPr>
          <p:cNvSpPr>
            <a:spLocks noGrp="1" noChangeArrowheads="1"/>
          </p:cNvSpPr>
          <p:nvPr>
            <p:ph type="title"/>
          </p:nvPr>
        </p:nvSpPr>
        <p:spPr>
          <a:xfrm>
            <a:off x="457200" y="407988"/>
            <a:ext cx="8229600" cy="582612"/>
          </a:xfrm>
          <a:noFill/>
        </p:spPr>
        <p:txBody>
          <a:bodyPr lIns="90488" tIns="44450" rIns="90488" bIns="44450" anchor="b"/>
          <a:lstStyle/>
          <a:p>
            <a:r>
              <a:rPr lang="en-US" altLang="en-US" sz="3200"/>
              <a:t>Process Hazard Analysis - Paragraph (e)</a:t>
            </a:r>
          </a:p>
        </p:txBody>
      </p:sp>
      <p:sp>
        <p:nvSpPr>
          <p:cNvPr id="64515" name="Rectangle 3">
            <a:extLst>
              <a:ext uri="{FF2B5EF4-FFF2-40B4-BE49-F238E27FC236}">
                <a16:creationId xmlns:a16="http://schemas.microsoft.com/office/drawing/2014/main" id="{8CC40638-848B-CC9D-E666-929075AAC521}"/>
              </a:ext>
            </a:extLst>
          </p:cNvPr>
          <p:cNvSpPr>
            <a:spLocks noGrp="1" noChangeArrowheads="1"/>
          </p:cNvSpPr>
          <p:nvPr>
            <p:ph sz="half" idx="1"/>
          </p:nvPr>
        </p:nvSpPr>
        <p:spPr>
          <a:xfrm>
            <a:off x="609600" y="1295400"/>
            <a:ext cx="7848600" cy="4525963"/>
          </a:xfrm>
        </p:spPr>
        <p:txBody>
          <a:bodyPr lIns="90488" tIns="44450" rIns="90488" bIns="44450"/>
          <a:lstStyle/>
          <a:p>
            <a:r>
              <a:rPr lang="en-US" altLang="en-US"/>
              <a:t>Methodologies must be appropriate to complexity of process:</a:t>
            </a:r>
          </a:p>
          <a:p>
            <a:pPr lvl="1">
              <a:lnSpc>
                <a:spcPct val="150000"/>
              </a:lnSpc>
            </a:pPr>
            <a:r>
              <a:rPr lang="en-US" altLang="en-US"/>
              <a:t>What-if Analysis</a:t>
            </a:r>
          </a:p>
          <a:p>
            <a:pPr lvl="1">
              <a:lnSpc>
                <a:spcPct val="150000"/>
              </a:lnSpc>
            </a:pPr>
            <a:r>
              <a:rPr lang="en-US" altLang="en-US"/>
              <a:t>Checklist Analysis</a:t>
            </a:r>
          </a:p>
          <a:p>
            <a:pPr lvl="1">
              <a:lnSpc>
                <a:spcPct val="150000"/>
              </a:lnSpc>
            </a:pPr>
            <a:r>
              <a:rPr lang="en-US" altLang="en-US"/>
              <a:t>What-if/Checklist</a:t>
            </a:r>
          </a:p>
          <a:p>
            <a:pPr lvl="1">
              <a:lnSpc>
                <a:spcPct val="150000"/>
              </a:lnSpc>
            </a:pPr>
            <a:r>
              <a:rPr lang="en-US" altLang="en-US"/>
              <a:t>Hazard and Operability Study (HAZOP)</a:t>
            </a:r>
          </a:p>
          <a:p>
            <a:pPr lvl="1">
              <a:lnSpc>
                <a:spcPct val="150000"/>
              </a:lnSpc>
            </a:pPr>
            <a:r>
              <a:rPr lang="en-US" altLang="en-US"/>
              <a:t>Failure Modes and Effects (FEMA)</a:t>
            </a:r>
          </a:p>
          <a:p>
            <a:pPr lvl="1">
              <a:lnSpc>
                <a:spcPct val="150000"/>
              </a:lnSpc>
            </a:pPr>
            <a:r>
              <a:rPr lang="en-US" altLang="en-US"/>
              <a:t>Fault Trees</a:t>
            </a:r>
          </a:p>
          <a:p>
            <a:endParaRPr lang="en-US" altLang="en-US"/>
          </a:p>
          <a:p>
            <a:endParaRPr lang="en-US" altLang="en-US"/>
          </a:p>
        </p:txBody>
      </p:sp>
      <p:pic>
        <p:nvPicPr>
          <p:cNvPr id="64516" name="Picture 5">
            <a:extLst>
              <a:ext uri="{FF2B5EF4-FFF2-40B4-BE49-F238E27FC236}">
                <a16:creationId xmlns:a16="http://schemas.microsoft.com/office/drawing/2014/main" id="{8058B7B6-ED13-0B63-E5F5-8C01DD08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144713" cy="1419225"/>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72E8DB7-23A4-CFCA-C123-E12C46D0756D}"/>
              </a:ext>
            </a:extLst>
          </p:cNvPr>
          <p:cNvSpPr>
            <a:spLocks noGrp="1" noChangeArrowheads="1"/>
          </p:cNvSpPr>
          <p:nvPr>
            <p:ph type="title"/>
          </p:nvPr>
        </p:nvSpPr>
        <p:spPr>
          <a:xfrm>
            <a:off x="457200" y="407988"/>
            <a:ext cx="8229600" cy="582612"/>
          </a:xfrm>
          <a:noFill/>
        </p:spPr>
        <p:txBody>
          <a:bodyPr lIns="90488" tIns="44450" rIns="90488" bIns="44450" anchor="b"/>
          <a:lstStyle/>
          <a:p>
            <a:r>
              <a:rPr lang="en-US" altLang="en-US" sz="3200"/>
              <a:t>Process Hazard Analysis - Paragraph (e)</a:t>
            </a:r>
            <a:endParaRPr lang="en-US" altLang="en-US" sz="3200" u="sng"/>
          </a:p>
        </p:txBody>
      </p:sp>
      <p:sp>
        <p:nvSpPr>
          <p:cNvPr id="66563" name="Rectangle 3">
            <a:extLst>
              <a:ext uri="{FF2B5EF4-FFF2-40B4-BE49-F238E27FC236}">
                <a16:creationId xmlns:a16="http://schemas.microsoft.com/office/drawing/2014/main" id="{DA6A351D-15FF-6822-C326-F7576DE70783}"/>
              </a:ext>
            </a:extLst>
          </p:cNvPr>
          <p:cNvSpPr>
            <a:spLocks noGrp="1" noChangeArrowheads="1"/>
          </p:cNvSpPr>
          <p:nvPr>
            <p:ph idx="1"/>
          </p:nvPr>
        </p:nvSpPr>
        <p:spPr/>
        <p:txBody>
          <a:bodyPr lIns="90488" tIns="44450" rIns="90488" bIns="44450"/>
          <a:lstStyle/>
          <a:p>
            <a:r>
              <a:rPr lang="en-US" altLang="en-US"/>
              <a:t>Assemble team to conduct PHA:</a:t>
            </a:r>
          </a:p>
          <a:p>
            <a:endParaRPr lang="en-US" altLang="en-US" sz="800"/>
          </a:p>
          <a:p>
            <a:pPr lvl="1"/>
            <a:r>
              <a:rPr lang="en-US" altLang="en-US"/>
              <a:t>Someone who is knowledgeable with the of PHA methodology to be used</a:t>
            </a:r>
          </a:p>
          <a:p>
            <a:pPr lvl="1"/>
            <a:endParaRPr lang="en-US" altLang="en-US" sz="1000"/>
          </a:p>
          <a:p>
            <a:pPr lvl="1"/>
            <a:r>
              <a:rPr lang="en-US" altLang="en-US"/>
              <a:t>Someone with engineering experience</a:t>
            </a:r>
          </a:p>
          <a:p>
            <a:pPr lvl="1"/>
            <a:endParaRPr lang="en-US" altLang="en-US" sz="1000"/>
          </a:p>
          <a:p>
            <a:pPr lvl="1"/>
            <a:r>
              <a:rPr lang="en-US" altLang="en-US"/>
              <a:t>Someone who is familiar with the specific system</a:t>
            </a:r>
          </a:p>
        </p:txBody>
      </p:sp>
      <p:pic>
        <p:nvPicPr>
          <p:cNvPr id="66564" name="Picture 4" descr="Picture 879">
            <a:extLst>
              <a:ext uri="{FF2B5EF4-FFF2-40B4-BE49-F238E27FC236}">
                <a16:creationId xmlns:a16="http://schemas.microsoft.com/office/drawing/2014/main" id="{62AE6633-0150-975D-CAF7-FA42AA03A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2438400" cy="1828800"/>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1510227-5D3B-87C3-4BA4-534DE469BC86}"/>
              </a:ext>
            </a:extLst>
          </p:cNvPr>
          <p:cNvSpPr>
            <a:spLocks noGrp="1" noChangeArrowheads="1"/>
          </p:cNvSpPr>
          <p:nvPr>
            <p:ph type="title"/>
          </p:nvPr>
        </p:nvSpPr>
        <p:spPr>
          <a:xfrm>
            <a:off x="457200" y="407988"/>
            <a:ext cx="8229600" cy="582612"/>
          </a:xfrm>
          <a:noFill/>
        </p:spPr>
        <p:txBody>
          <a:bodyPr lIns="90488" tIns="44450" rIns="90488" bIns="44450" anchor="b"/>
          <a:lstStyle/>
          <a:p>
            <a:r>
              <a:rPr lang="en-US" altLang="en-US" sz="3200"/>
              <a:t>Process Hazard Analysis - Paragraph (e)</a:t>
            </a:r>
            <a:endParaRPr lang="en-US" altLang="en-US" sz="3200" u="sng"/>
          </a:p>
        </p:txBody>
      </p:sp>
      <p:sp>
        <p:nvSpPr>
          <p:cNvPr id="68611" name="Rectangle 3">
            <a:extLst>
              <a:ext uri="{FF2B5EF4-FFF2-40B4-BE49-F238E27FC236}">
                <a16:creationId xmlns:a16="http://schemas.microsoft.com/office/drawing/2014/main" id="{420C49E2-DEDB-866B-0C59-782933C5EE8D}"/>
              </a:ext>
            </a:extLst>
          </p:cNvPr>
          <p:cNvSpPr>
            <a:spLocks noGrp="1" noChangeArrowheads="1"/>
          </p:cNvSpPr>
          <p:nvPr>
            <p:ph idx="1"/>
          </p:nvPr>
        </p:nvSpPr>
        <p:spPr/>
        <p:txBody>
          <a:bodyPr lIns="90488" tIns="44450" rIns="90488" bIns="44450"/>
          <a:lstStyle/>
          <a:p>
            <a:r>
              <a:rPr lang="en-US" altLang="en-US" sz="2400"/>
              <a:t>Hazards of the process</a:t>
            </a:r>
          </a:p>
          <a:p>
            <a:endParaRPr lang="en-US" altLang="en-US" sz="1000"/>
          </a:p>
          <a:p>
            <a:r>
              <a:rPr lang="en-US" altLang="en-US" sz="2400"/>
              <a:t>Identification of previous incidents</a:t>
            </a:r>
          </a:p>
          <a:p>
            <a:endParaRPr lang="en-US" altLang="en-US" sz="1000"/>
          </a:p>
          <a:p>
            <a:r>
              <a:rPr lang="en-US" altLang="en-US" sz="2400"/>
              <a:t>Engineering and administrative controls</a:t>
            </a:r>
          </a:p>
          <a:p>
            <a:endParaRPr lang="en-US" altLang="en-US" sz="1000"/>
          </a:p>
          <a:p>
            <a:r>
              <a:rPr lang="en-US" altLang="en-US" sz="2400"/>
              <a:t>Consequences of failures of engineering and administrative controls</a:t>
            </a:r>
          </a:p>
          <a:p>
            <a:endParaRPr lang="en-US" altLang="en-US" sz="1000"/>
          </a:p>
          <a:p>
            <a:r>
              <a:rPr lang="en-US" altLang="en-US" sz="2400"/>
              <a:t>Facility sitting</a:t>
            </a:r>
          </a:p>
          <a:p>
            <a:endParaRPr lang="en-US" altLang="en-US" sz="1000"/>
          </a:p>
          <a:p>
            <a:r>
              <a:rPr lang="en-US" altLang="en-US" sz="2400"/>
              <a:t>Human factors</a:t>
            </a:r>
          </a:p>
          <a:p>
            <a:endParaRPr lang="en-US" altLang="en-US" sz="1000"/>
          </a:p>
          <a:p>
            <a:r>
              <a:rPr lang="en-US" altLang="en-US" sz="2400"/>
              <a:t>Qualitative evaluation of failure of controls on employees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613A327-41A6-458D-5F4F-DB625A69F912}"/>
              </a:ext>
            </a:extLst>
          </p:cNvPr>
          <p:cNvSpPr>
            <a:spLocks noGrp="1" noChangeArrowheads="1"/>
          </p:cNvSpPr>
          <p:nvPr>
            <p:ph type="title"/>
          </p:nvPr>
        </p:nvSpPr>
        <p:spPr>
          <a:xfrm>
            <a:off x="609600" y="0"/>
            <a:ext cx="7924800" cy="974725"/>
          </a:xfrm>
        </p:spPr>
        <p:txBody>
          <a:bodyPr/>
          <a:lstStyle/>
          <a:p>
            <a:pPr eaLnBrk="1" hangingPunct="1"/>
            <a:r>
              <a:rPr lang="en-US" altLang="en-US" sz="3200"/>
              <a:t>Emergency Planning and Community Right-to-Know Act</a:t>
            </a:r>
          </a:p>
        </p:txBody>
      </p:sp>
      <p:sp>
        <p:nvSpPr>
          <p:cNvPr id="10243" name="Rectangle 3">
            <a:extLst>
              <a:ext uri="{FF2B5EF4-FFF2-40B4-BE49-F238E27FC236}">
                <a16:creationId xmlns:a16="http://schemas.microsoft.com/office/drawing/2014/main" id="{860F0827-6865-72DA-9F37-6BF6306FCCFE}"/>
              </a:ext>
            </a:extLst>
          </p:cNvPr>
          <p:cNvSpPr>
            <a:spLocks noGrp="1" noChangeArrowheads="1"/>
          </p:cNvSpPr>
          <p:nvPr>
            <p:ph type="body" idx="1"/>
          </p:nvPr>
        </p:nvSpPr>
        <p:spPr>
          <a:xfrm>
            <a:off x="533400" y="1143000"/>
            <a:ext cx="8001000" cy="4525963"/>
          </a:xfrm>
        </p:spPr>
        <p:txBody>
          <a:bodyPr/>
          <a:lstStyle/>
          <a:p>
            <a:pPr eaLnBrk="1" hangingPunct="1"/>
            <a:r>
              <a:rPr lang="en-US" altLang="en-US" b="1"/>
              <a:t>Subtitle A Emergency Planning and Notification</a:t>
            </a:r>
          </a:p>
          <a:p>
            <a:pPr lvl="1" eaLnBrk="1" hangingPunct="1"/>
            <a:endParaRPr lang="en-US" altLang="en-US" sz="800" b="1"/>
          </a:p>
          <a:p>
            <a:pPr lvl="1" eaLnBrk="1" hangingPunct="1"/>
            <a:r>
              <a:rPr lang="en-US" altLang="en-US" u="sng"/>
              <a:t>Section 301</a:t>
            </a:r>
            <a:r>
              <a:rPr lang="en-US" altLang="en-US"/>
              <a:t>: Establishes State Emergency Response Commission (SERC) and Local Emergency Planning Committee (LEPC)</a:t>
            </a:r>
          </a:p>
          <a:p>
            <a:pPr eaLnBrk="1" hangingPunct="1"/>
            <a:endParaRPr lang="en-US" altLang="en-US" sz="2000"/>
          </a:p>
          <a:p>
            <a:pPr lvl="1" eaLnBrk="1" hangingPunct="1"/>
            <a:r>
              <a:rPr lang="en-US" altLang="en-US" u="sng"/>
              <a:t>LEPC</a:t>
            </a:r>
            <a:r>
              <a:rPr lang="en-US" altLang="en-US"/>
              <a:t>: Fire, law enforcement, first aid,  industry, hospital, elected officials, health, transportation, and </a:t>
            </a:r>
            <a:r>
              <a:rPr lang="en-US" altLang="en-US" u="sng"/>
              <a:t>emergency management</a:t>
            </a:r>
          </a:p>
        </p:txBody>
      </p:sp>
      <p:grpSp>
        <p:nvGrpSpPr>
          <p:cNvPr id="10244" name="Group 4">
            <a:extLst>
              <a:ext uri="{FF2B5EF4-FFF2-40B4-BE49-F238E27FC236}">
                <a16:creationId xmlns:a16="http://schemas.microsoft.com/office/drawing/2014/main" id="{67E903D1-BFD9-5C4E-046E-3B6087F25943}"/>
              </a:ext>
            </a:extLst>
          </p:cNvPr>
          <p:cNvGrpSpPr>
            <a:grpSpLocks/>
          </p:cNvGrpSpPr>
          <p:nvPr/>
        </p:nvGrpSpPr>
        <p:grpSpPr bwMode="auto">
          <a:xfrm>
            <a:off x="5410200" y="4267200"/>
            <a:ext cx="2963863" cy="1477963"/>
            <a:chOff x="486" y="414"/>
            <a:chExt cx="2203" cy="1363"/>
          </a:xfrm>
        </p:grpSpPr>
        <p:sp>
          <p:nvSpPr>
            <p:cNvPr id="10245" name="Freeform 5">
              <a:extLst>
                <a:ext uri="{FF2B5EF4-FFF2-40B4-BE49-F238E27FC236}">
                  <a16:creationId xmlns:a16="http://schemas.microsoft.com/office/drawing/2014/main" id="{279EDDF9-E608-A45E-5EB2-ECD71C3EAE2B}"/>
                </a:ext>
              </a:extLst>
            </p:cNvPr>
            <p:cNvSpPr>
              <a:spLocks/>
            </p:cNvSpPr>
            <p:nvPr/>
          </p:nvSpPr>
          <p:spPr bwMode="auto">
            <a:xfrm>
              <a:off x="1013" y="729"/>
              <a:ext cx="979" cy="1042"/>
            </a:xfrm>
            <a:custGeom>
              <a:avLst/>
              <a:gdLst>
                <a:gd name="T0" fmla="*/ 160 w 979"/>
                <a:gd name="T1" fmla="*/ 1041 h 1042"/>
                <a:gd name="T2" fmla="*/ 319 w 979"/>
                <a:gd name="T3" fmla="*/ 1017 h 1042"/>
                <a:gd name="T4" fmla="*/ 517 w 979"/>
                <a:gd name="T5" fmla="*/ 885 h 1042"/>
                <a:gd name="T6" fmla="*/ 446 w 979"/>
                <a:gd name="T7" fmla="*/ 837 h 1042"/>
                <a:gd name="T8" fmla="*/ 450 w 979"/>
                <a:gd name="T9" fmla="*/ 722 h 1042"/>
                <a:gd name="T10" fmla="*/ 484 w 979"/>
                <a:gd name="T11" fmla="*/ 693 h 1042"/>
                <a:gd name="T12" fmla="*/ 745 w 979"/>
                <a:gd name="T13" fmla="*/ 693 h 1042"/>
                <a:gd name="T14" fmla="*/ 750 w 979"/>
                <a:gd name="T15" fmla="*/ 704 h 1042"/>
                <a:gd name="T16" fmla="*/ 809 w 979"/>
                <a:gd name="T17" fmla="*/ 710 h 1042"/>
                <a:gd name="T18" fmla="*/ 906 w 979"/>
                <a:gd name="T19" fmla="*/ 716 h 1042"/>
                <a:gd name="T20" fmla="*/ 978 w 979"/>
                <a:gd name="T21" fmla="*/ 680 h 1042"/>
                <a:gd name="T22" fmla="*/ 925 w 979"/>
                <a:gd name="T23" fmla="*/ 284 h 1042"/>
                <a:gd name="T24" fmla="*/ 697 w 979"/>
                <a:gd name="T25" fmla="*/ 114 h 1042"/>
                <a:gd name="T26" fmla="*/ 446 w 979"/>
                <a:gd name="T27" fmla="*/ 24 h 1042"/>
                <a:gd name="T28" fmla="*/ 131 w 979"/>
                <a:gd name="T29" fmla="*/ 0 h 1042"/>
                <a:gd name="T30" fmla="*/ 0 w 979"/>
                <a:gd name="T31" fmla="*/ 37 h 1042"/>
                <a:gd name="T32" fmla="*/ 160 w 979"/>
                <a:gd name="T33" fmla="*/ 1041 h 10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9"/>
                <a:gd name="T52" fmla="*/ 0 h 1042"/>
                <a:gd name="T53" fmla="*/ 979 w 979"/>
                <a:gd name="T54" fmla="*/ 1042 h 10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9" h="1042">
                  <a:moveTo>
                    <a:pt x="160" y="1041"/>
                  </a:moveTo>
                  <a:lnTo>
                    <a:pt x="319" y="1017"/>
                  </a:lnTo>
                  <a:lnTo>
                    <a:pt x="517" y="885"/>
                  </a:lnTo>
                  <a:lnTo>
                    <a:pt x="446" y="837"/>
                  </a:lnTo>
                  <a:lnTo>
                    <a:pt x="450" y="722"/>
                  </a:lnTo>
                  <a:lnTo>
                    <a:pt x="484" y="693"/>
                  </a:lnTo>
                  <a:lnTo>
                    <a:pt x="745" y="693"/>
                  </a:lnTo>
                  <a:lnTo>
                    <a:pt x="750" y="704"/>
                  </a:lnTo>
                  <a:lnTo>
                    <a:pt x="809" y="710"/>
                  </a:lnTo>
                  <a:lnTo>
                    <a:pt x="906" y="716"/>
                  </a:lnTo>
                  <a:lnTo>
                    <a:pt x="978" y="680"/>
                  </a:lnTo>
                  <a:lnTo>
                    <a:pt x="925" y="284"/>
                  </a:lnTo>
                  <a:lnTo>
                    <a:pt x="697" y="114"/>
                  </a:lnTo>
                  <a:lnTo>
                    <a:pt x="446" y="24"/>
                  </a:lnTo>
                  <a:lnTo>
                    <a:pt x="131" y="0"/>
                  </a:lnTo>
                  <a:lnTo>
                    <a:pt x="0" y="37"/>
                  </a:lnTo>
                  <a:lnTo>
                    <a:pt x="160" y="1041"/>
                  </a:lnTo>
                </a:path>
              </a:pathLst>
            </a:custGeom>
            <a:solidFill>
              <a:srgbClr val="00420C"/>
            </a:solidFill>
            <a:ln w="12700" cap="rnd" cmpd="sng">
              <a:solidFill>
                <a:srgbClr val="00420C"/>
              </a:solidFill>
              <a:prstDash val="solid"/>
              <a:round/>
              <a:headEnd type="none" w="med" len="med"/>
              <a:tailEnd type="none" w="med" len="med"/>
            </a:ln>
          </p:spPr>
          <p:txBody>
            <a:bodyPr/>
            <a:lstStyle/>
            <a:p>
              <a:endParaRPr lang="en-US"/>
            </a:p>
          </p:txBody>
        </p:sp>
        <p:sp>
          <p:nvSpPr>
            <p:cNvPr id="10246" name="Freeform 6">
              <a:extLst>
                <a:ext uri="{FF2B5EF4-FFF2-40B4-BE49-F238E27FC236}">
                  <a16:creationId xmlns:a16="http://schemas.microsoft.com/office/drawing/2014/main" id="{AF76FA5A-6BF1-2EB0-FBE8-6F00397F6BD5}"/>
                </a:ext>
              </a:extLst>
            </p:cNvPr>
            <p:cNvSpPr>
              <a:spLocks/>
            </p:cNvSpPr>
            <p:nvPr/>
          </p:nvSpPr>
          <p:spPr bwMode="auto">
            <a:xfrm>
              <a:off x="717" y="766"/>
              <a:ext cx="767" cy="993"/>
            </a:xfrm>
            <a:custGeom>
              <a:avLst/>
              <a:gdLst>
                <a:gd name="T0" fmla="*/ 49 w 767"/>
                <a:gd name="T1" fmla="*/ 127 h 993"/>
                <a:gd name="T2" fmla="*/ 38 w 767"/>
                <a:gd name="T3" fmla="*/ 348 h 993"/>
                <a:gd name="T4" fmla="*/ 19 w 767"/>
                <a:gd name="T5" fmla="*/ 367 h 993"/>
                <a:gd name="T6" fmla="*/ 38 w 767"/>
                <a:gd name="T7" fmla="*/ 403 h 993"/>
                <a:gd name="T8" fmla="*/ 38 w 767"/>
                <a:gd name="T9" fmla="*/ 614 h 993"/>
                <a:gd name="T10" fmla="*/ 19 w 767"/>
                <a:gd name="T11" fmla="*/ 637 h 993"/>
                <a:gd name="T12" fmla="*/ 38 w 767"/>
                <a:gd name="T13" fmla="*/ 685 h 993"/>
                <a:gd name="T14" fmla="*/ 24 w 767"/>
                <a:gd name="T15" fmla="*/ 842 h 993"/>
                <a:gd name="T16" fmla="*/ 0 w 767"/>
                <a:gd name="T17" fmla="*/ 866 h 993"/>
                <a:gd name="T18" fmla="*/ 9 w 767"/>
                <a:gd name="T19" fmla="*/ 902 h 993"/>
                <a:gd name="T20" fmla="*/ 53 w 767"/>
                <a:gd name="T21" fmla="*/ 932 h 993"/>
                <a:gd name="T22" fmla="*/ 135 w 767"/>
                <a:gd name="T23" fmla="*/ 968 h 993"/>
                <a:gd name="T24" fmla="*/ 271 w 767"/>
                <a:gd name="T25" fmla="*/ 992 h 993"/>
                <a:gd name="T26" fmla="*/ 397 w 767"/>
                <a:gd name="T27" fmla="*/ 992 h 993"/>
                <a:gd name="T28" fmla="*/ 548 w 767"/>
                <a:gd name="T29" fmla="*/ 950 h 993"/>
                <a:gd name="T30" fmla="*/ 577 w 767"/>
                <a:gd name="T31" fmla="*/ 175 h 993"/>
                <a:gd name="T32" fmla="*/ 756 w 767"/>
                <a:gd name="T33" fmla="*/ 114 h 993"/>
                <a:gd name="T34" fmla="*/ 766 w 767"/>
                <a:gd name="T35" fmla="*/ 72 h 993"/>
                <a:gd name="T36" fmla="*/ 732 w 767"/>
                <a:gd name="T37" fmla="*/ 36 h 993"/>
                <a:gd name="T38" fmla="*/ 659 w 767"/>
                <a:gd name="T39" fmla="*/ 17 h 993"/>
                <a:gd name="T40" fmla="*/ 577 w 767"/>
                <a:gd name="T41" fmla="*/ 6 h 993"/>
                <a:gd name="T42" fmla="*/ 499 w 767"/>
                <a:gd name="T43" fmla="*/ 0 h 993"/>
                <a:gd name="T44" fmla="*/ 422 w 767"/>
                <a:gd name="T45" fmla="*/ 0 h 993"/>
                <a:gd name="T46" fmla="*/ 315 w 767"/>
                <a:gd name="T47" fmla="*/ 6 h 993"/>
                <a:gd name="T48" fmla="*/ 228 w 767"/>
                <a:gd name="T49" fmla="*/ 12 h 993"/>
                <a:gd name="T50" fmla="*/ 165 w 767"/>
                <a:gd name="T51" fmla="*/ 17 h 993"/>
                <a:gd name="T52" fmla="*/ 29 w 767"/>
                <a:gd name="T53" fmla="*/ 66 h 993"/>
                <a:gd name="T54" fmla="*/ 49 w 767"/>
                <a:gd name="T55" fmla="*/ 127 h 9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67"/>
                <a:gd name="T85" fmla="*/ 0 h 993"/>
                <a:gd name="T86" fmla="*/ 767 w 767"/>
                <a:gd name="T87" fmla="*/ 993 h 9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67" h="993">
                  <a:moveTo>
                    <a:pt x="49" y="127"/>
                  </a:moveTo>
                  <a:lnTo>
                    <a:pt x="38" y="348"/>
                  </a:lnTo>
                  <a:lnTo>
                    <a:pt x="19" y="367"/>
                  </a:lnTo>
                  <a:lnTo>
                    <a:pt x="38" y="403"/>
                  </a:lnTo>
                  <a:lnTo>
                    <a:pt x="38" y="614"/>
                  </a:lnTo>
                  <a:lnTo>
                    <a:pt x="19" y="637"/>
                  </a:lnTo>
                  <a:lnTo>
                    <a:pt x="38" y="685"/>
                  </a:lnTo>
                  <a:lnTo>
                    <a:pt x="24" y="842"/>
                  </a:lnTo>
                  <a:lnTo>
                    <a:pt x="0" y="866"/>
                  </a:lnTo>
                  <a:lnTo>
                    <a:pt x="9" y="902"/>
                  </a:lnTo>
                  <a:lnTo>
                    <a:pt x="53" y="932"/>
                  </a:lnTo>
                  <a:lnTo>
                    <a:pt x="135" y="968"/>
                  </a:lnTo>
                  <a:lnTo>
                    <a:pt x="271" y="992"/>
                  </a:lnTo>
                  <a:lnTo>
                    <a:pt x="397" y="992"/>
                  </a:lnTo>
                  <a:lnTo>
                    <a:pt x="548" y="950"/>
                  </a:lnTo>
                  <a:lnTo>
                    <a:pt x="577" y="175"/>
                  </a:lnTo>
                  <a:lnTo>
                    <a:pt x="756" y="114"/>
                  </a:lnTo>
                  <a:lnTo>
                    <a:pt x="766" y="72"/>
                  </a:lnTo>
                  <a:lnTo>
                    <a:pt x="732" y="36"/>
                  </a:lnTo>
                  <a:lnTo>
                    <a:pt x="659" y="17"/>
                  </a:lnTo>
                  <a:lnTo>
                    <a:pt x="577" y="6"/>
                  </a:lnTo>
                  <a:lnTo>
                    <a:pt x="499" y="0"/>
                  </a:lnTo>
                  <a:lnTo>
                    <a:pt x="422" y="0"/>
                  </a:lnTo>
                  <a:lnTo>
                    <a:pt x="315" y="6"/>
                  </a:lnTo>
                  <a:lnTo>
                    <a:pt x="228" y="12"/>
                  </a:lnTo>
                  <a:lnTo>
                    <a:pt x="165" y="17"/>
                  </a:lnTo>
                  <a:lnTo>
                    <a:pt x="29" y="66"/>
                  </a:lnTo>
                  <a:lnTo>
                    <a:pt x="49" y="127"/>
                  </a:lnTo>
                </a:path>
              </a:pathLst>
            </a:custGeom>
            <a:solidFill>
              <a:srgbClr val="0CC10C"/>
            </a:solidFill>
            <a:ln w="12700" cap="rnd" cmpd="sng">
              <a:solidFill>
                <a:srgbClr val="0CC10C"/>
              </a:solidFill>
              <a:prstDash val="solid"/>
              <a:round/>
              <a:headEnd type="none" w="med" len="med"/>
              <a:tailEnd type="none" w="med" len="med"/>
            </a:ln>
          </p:spPr>
          <p:txBody>
            <a:bodyPr/>
            <a:lstStyle/>
            <a:p>
              <a:endParaRPr lang="en-US"/>
            </a:p>
          </p:txBody>
        </p:sp>
        <p:sp>
          <p:nvSpPr>
            <p:cNvPr id="10247" name="Freeform 7">
              <a:extLst>
                <a:ext uri="{FF2B5EF4-FFF2-40B4-BE49-F238E27FC236}">
                  <a16:creationId xmlns:a16="http://schemas.microsoft.com/office/drawing/2014/main" id="{12EE0215-6809-58A4-15E4-C1232484809B}"/>
                </a:ext>
              </a:extLst>
            </p:cNvPr>
            <p:cNvSpPr>
              <a:spLocks/>
            </p:cNvSpPr>
            <p:nvPr/>
          </p:nvSpPr>
          <p:spPr bwMode="auto">
            <a:xfrm>
              <a:off x="1631" y="705"/>
              <a:ext cx="167" cy="285"/>
            </a:xfrm>
            <a:custGeom>
              <a:avLst/>
              <a:gdLst>
                <a:gd name="T0" fmla="*/ 49 w 167"/>
                <a:gd name="T1" fmla="*/ 18 h 285"/>
                <a:gd name="T2" fmla="*/ 0 w 167"/>
                <a:gd name="T3" fmla="*/ 253 h 285"/>
                <a:gd name="T4" fmla="*/ 94 w 167"/>
                <a:gd name="T5" fmla="*/ 284 h 285"/>
                <a:gd name="T6" fmla="*/ 166 w 167"/>
                <a:gd name="T7" fmla="*/ 0 h 285"/>
                <a:gd name="T8" fmla="*/ 49 w 167"/>
                <a:gd name="T9" fmla="*/ 18 h 285"/>
                <a:gd name="T10" fmla="*/ 0 60000 65536"/>
                <a:gd name="T11" fmla="*/ 0 60000 65536"/>
                <a:gd name="T12" fmla="*/ 0 60000 65536"/>
                <a:gd name="T13" fmla="*/ 0 60000 65536"/>
                <a:gd name="T14" fmla="*/ 0 60000 65536"/>
                <a:gd name="T15" fmla="*/ 0 w 167"/>
                <a:gd name="T16" fmla="*/ 0 h 285"/>
                <a:gd name="T17" fmla="*/ 167 w 167"/>
                <a:gd name="T18" fmla="*/ 285 h 285"/>
              </a:gdLst>
              <a:ahLst/>
              <a:cxnLst>
                <a:cxn ang="T10">
                  <a:pos x="T0" y="T1"/>
                </a:cxn>
                <a:cxn ang="T11">
                  <a:pos x="T2" y="T3"/>
                </a:cxn>
                <a:cxn ang="T12">
                  <a:pos x="T4" y="T5"/>
                </a:cxn>
                <a:cxn ang="T13">
                  <a:pos x="T6" y="T7"/>
                </a:cxn>
                <a:cxn ang="T14">
                  <a:pos x="T8" y="T9"/>
                </a:cxn>
              </a:cxnLst>
              <a:rect l="T15" t="T16" r="T17" b="T18"/>
              <a:pathLst>
                <a:path w="167" h="285">
                  <a:moveTo>
                    <a:pt x="49" y="18"/>
                  </a:moveTo>
                  <a:lnTo>
                    <a:pt x="0" y="253"/>
                  </a:lnTo>
                  <a:lnTo>
                    <a:pt x="94" y="284"/>
                  </a:lnTo>
                  <a:lnTo>
                    <a:pt x="166" y="0"/>
                  </a:lnTo>
                  <a:lnTo>
                    <a:pt x="49" y="18"/>
                  </a:lnTo>
                </a:path>
              </a:pathLst>
            </a:custGeom>
            <a:solidFill>
              <a:srgbClr val="FFEA00"/>
            </a:solidFill>
            <a:ln w="12700" cap="rnd" cmpd="sng">
              <a:solidFill>
                <a:srgbClr val="FFEA00"/>
              </a:solidFill>
              <a:prstDash val="solid"/>
              <a:round/>
              <a:headEnd type="none" w="med" len="med"/>
              <a:tailEnd type="none" w="med" len="med"/>
            </a:ln>
          </p:spPr>
          <p:txBody>
            <a:bodyPr/>
            <a:lstStyle/>
            <a:p>
              <a:endParaRPr lang="en-US"/>
            </a:p>
          </p:txBody>
        </p:sp>
        <p:sp>
          <p:nvSpPr>
            <p:cNvPr id="10248" name="Freeform 8">
              <a:extLst>
                <a:ext uri="{FF2B5EF4-FFF2-40B4-BE49-F238E27FC236}">
                  <a16:creationId xmlns:a16="http://schemas.microsoft.com/office/drawing/2014/main" id="{69D5EC2C-82B6-F893-3171-9D622C2E74CE}"/>
                </a:ext>
              </a:extLst>
            </p:cNvPr>
            <p:cNvSpPr>
              <a:spLocks/>
            </p:cNvSpPr>
            <p:nvPr/>
          </p:nvSpPr>
          <p:spPr bwMode="auto">
            <a:xfrm>
              <a:off x="1776" y="1173"/>
              <a:ext cx="95" cy="253"/>
            </a:xfrm>
            <a:custGeom>
              <a:avLst/>
              <a:gdLst>
                <a:gd name="T0" fmla="*/ 14 w 95"/>
                <a:gd name="T1" fmla="*/ 0 h 253"/>
                <a:gd name="T2" fmla="*/ 0 w 95"/>
                <a:gd name="T3" fmla="*/ 252 h 253"/>
                <a:gd name="T4" fmla="*/ 94 w 95"/>
                <a:gd name="T5" fmla="*/ 252 h 253"/>
                <a:gd name="T6" fmla="*/ 37 w 95"/>
                <a:gd name="T7" fmla="*/ 234 h 253"/>
                <a:gd name="T8" fmla="*/ 68 w 95"/>
                <a:gd name="T9" fmla="*/ 223 h 253"/>
                <a:gd name="T10" fmla="*/ 48 w 95"/>
                <a:gd name="T11" fmla="*/ 209 h 253"/>
                <a:gd name="T12" fmla="*/ 65 w 95"/>
                <a:gd name="T13" fmla="*/ 200 h 253"/>
                <a:gd name="T14" fmla="*/ 42 w 95"/>
                <a:gd name="T15" fmla="*/ 188 h 253"/>
                <a:gd name="T16" fmla="*/ 62 w 95"/>
                <a:gd name="T17" fmla="*/ 174 h 253"/>
                <a:gd name="T18" fmla="*/ 37 w 95"/>
                <a:gd name="T19" fmla="*/ 160 h 253"/>
                <a:gd name="T20" fmla="*/ 60 w 95"/>
                <a:gd name="T21" fmla="*/ 153 h 253"/>
                <a:gd name="T22" fmla="*/ 42 w 95"/>
                <a:gd name="T23" fmla="*/ 132 h 253"/>
                <a:gd name="T24" fmla="*/ 60 w 95"/>
                <a:gd name="T25" fmla="*/ 125 h 253"/>
                <a:gd name="T26" fmla="*/ 37 w 95"/>
                <a:gd name="T27" fmla="*/ 110 h 253"/>
                <a:gd name="T28" fmla="*/ 62 w 95"/>
                <a:gd name="T29" fmla="*/ 96 h 253"/>
                <a:gd name="T30" fmla="*/ 37 w 95"/>
                <a:gd name="T31" fmla="*/ 89 h 253"/>
                <a:gd name="T32" fmla="*/ 65 w 95"/>
                <a:gd name="T33" fmla="*/ 78 h 253"/>
                <a:gd name="T34" fmla="*/ 45 w 95"/>
                <a:gd name="T35" fmla="*/ 61 h 253"/>
                <a:gd name="T36" fmla="*/ 60 w 95"/>
                <a:gd name="T37" fmla="*/ 46 h 253"/>
                <a:gd name="T38" fmla="*/ 37 w 95"/>
                <a:gd name="T39" fmla="*/ 36 h 253"/>
                <a:gd name="T40" fmla="*/ 62 w 95"/>
                <a:gd name="T41" fmla="*/ 25 h 253"/>
                <a:gd name="T42" fmla="*/ 42 w 95"/>
                <a:gd name="T43" fmla="*/ 15 h 253"/>
                <a:gd name="T44" fmla="*/ 62 w 95"/>
                <a:gd name="T45" fmla="*/ 4 h 253"/>
                <a:gd name="T46" fmla="*/ 14 w 95"/>
                <a:gd name="T47" fmla="*/ 0 h 2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253"/>
                <a:gd name="T74" fmla="*/ 95 w 95"/>
                <a:gd name="T75" fmla="*/ 253 h 2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253">
                  <a:moveTo>
                    <a:pt x="14" y="0"/>
                  </a:moveTo>
                  <a:lnTo>
                    <a:pt x="0" y="252"/>
                  </a:lnTo>
                  <a:lnTo>
                    <a:pt x="94" y="252"/>
                  </a:lnTo>
                  <a:lnTo>
                    <a:pt x="37" y="234"/>
                  </a:lnTo>
                  <a:lnTo>
                    <a:pt x="68" y="223"/>
                  </a:lnTo>
                  <a:lnTo>
                    <a:pt x="48" y="209"/>
                  </a:lnTo>
                  <a:lnTo>
                    <a:pt x="65" y="200"/>
                  </a:lnTo>
                  <a:lnTo>
                    <a:pt x="42" y="188"/>
                  </a:lnTo>
                  <a:lnTo>
                    <a:pt x="62" y="174"/>
                  </a:lnTo>
                  <a:lnTo>
                    <a:pt x="37" y="160"/>
                  </a:lnTo>
                  <a:lnTo>
                    <a:pt x="60" y="153"/>
                  </a:lnTo>
                  <a:lnTo>
                    <a:pt x="42" y="132"/>
                  </a:lnTo>
                  <a:lnTo>
                    <a:pt x="60" y="125"/>
                  </a:lnTo>
                  <a:lnTo>
                    <a:pt x="37" y="110"/>
                  </a:lnTo>
                  <a:lnTo>
                    <a:pt x="62" y="96"/>
                  </a:lnTo>
                  <a:lnTo>
                    <a:pt x="37" y="89"/>
                  </a:lnTo>
                  <a:lnTo>
                    <a:pt x="65" y="78"/>
                  </a:lnTo>
                  <a:lnTo>
                    <a:pt x="45" y="61"/>
                  </a:lnTo>
                  <a:lnTo>
                    <a:pt x="60" y="46"/>
                  </a:lnTo>
                  <a:lnTo>
                    <a:pt x="37" y="36"/>
                  </a:lnTo>
                  <a:lnTo>
                    <a:pt x="62" y="25"/>
                  </a:lnTo>
                  <a:lnTo>
                    <a:pt x="42" y="15"/>
                  </a:lnTo>
                  <a:lnTo>
                    <a:pt x="62" y="4"/>
                  </a:lnTo>
                  <a:lnTo>
                    <a:pt x="14" y="0"/>
                  </a:lnTo>
                </a:path>
              </a:pathLst>
            </a:custGeom>
            <a:solidFill>
              <a:srgbClr val="FFEA00"/>
            </a:solidFill>
            <a:ln w="12700" cap="rnd" cmpd="sng">
              <a:solidFill>
                <a:srgbClr val="FFEA00"/>
              </a:solidFill>
              <a:prstDash val="solid"/>
              <a:round/>
              <a:headEnd type="none" w="med" len="med"/>
              <a:tailEnd type="none" w="med" len="med"/>
            </a:ln>
          </p:spPr>
          <p:txBody>
            <a:bodyPr/>
            <a:lstStyle/>
            <a:p>
              <a:endParaRPr lang="en-US"/>
            </a:p>
          </p:txBody>
        </p:sp>
        <p:sp>
          <p:nvSpPr>
            <p:cNvPr id="10249" name="Freeform 9">
              <a:extLst>
                <a:ext uri="{FF2B5EF4-FFF2-40B4-BE49-F238E27FC236}">
                  <a16:creationId xmlns:a16="http://schemas.microsoft.com/office/drawing/2014/main" id="{DCFBA966-5EE8-0322-526B-BF90E0CEE857}"/>
                </a:ext>
              </a:extLst>
            </p:cNvPr>
            <p:cNvSpPr>
              <a:spLocks/>
            </p:cNvSpPr>
            <p:nvPr/>
          </p:nvSpPr>
          <p:spPr bwMode="auto">
            <a:xfrm>
              <a:off x="918" y="787"/>
              <a:ext cx="24" cy="75"/>
            </a:xfrm>
            <a:custGeom>
              <a:avLst/>
              <a:gdLst>
                <a:gd name="T0" fmla="*/ 6 w 24"/>
                <a:gd name="T1" fmla="*/ 67 h 75"/>
                <a:gd name="T2" fmla="*/ 0 w 24"/>
                <a:gd name="T3" fmla="*/ 0 h 75"/>
                <a:gd name="T4" fmla="*/ 23 w 24"/>
                <a:gd name="T5" fmla="*/ 3 h 75"/>
                <a:gd name="T6" fmla="*/ 23 w 24"/>
                <a:gd name="T7" fmla="*/ 74 h 75"/>
                <a:gd name="T8" fmla="*/ 6 w 24"/>
                <a:gd name="T9" fmla="*/ 67 h 75"/>
                <a:gd name="T10" fmla="*/ 0 60000 65536"/>
                <a:gd name="T11" fmla="*/ 0 60000 65536"/>
                <a:gd name="T12" fmla="*/ 0 60000 65536"/>
                <a:gd name="T13" fmla="*/ 0 60000 65536"/>
                <a:gd name="T14" fmla="*/ 0 60000 65536"/>
                <a:gd name="T15" fmla="*/ 0 w 24"/>
                <a:gd name="T16" fmla="*/ 0 h 75"/>
                <a:gd name="T17" fmla="*/ 24 w 24"/>
                <a:gd name="T18" fmla="*/ 75 h 75"/>
              </a:gdLst>
              <a:ahLst/>
              <a:cxnLst>
                <a:cxn ang="T10">
                  <a:pos x="T0" y="T1"/>
                </a:cxn>
                <a:cxn ang="T11">
                  <a:pos x="T2" y="T3"/>
                </a:cxn>
                <a:cxn ang="T12">
                  <a:pos x="T4" y="T5"/>
                </a:cxn>
                <a:cxn ang="T13">
                  <a:pos x="T6" y="T7"/>
                </a:cxn>
                <a:cxn ang="T14">
                  <a:pos x="T8" y="T9"/>
                </a:cxn>
              </a:cxnLst>
              <a:rect l="T15" t="T16" r="T17" b="T18"/>
              <a:pathLst>
                <a:path w="24" h="75">
                  <a:moveTo>
                    <a:pt x="6" y="67"/>
                  </a:moveTo>
                  <a:lnTo>
                    <a:pt x="0" y="0"/>
                  </a:lnTo>
                  <a:lnTo>
                    <a:pt x="23" y="3"/>
                  </a:lnTo>
                  <a:lnTo>
                    <a:pt x="23" y="74"/>
                  </a:lnTo>
                  <a:lnTo>
                    <a:pt x="6" y="67"/>
                  </a:lnTo>
                </a:path>
              </a:pathLst>
            </a:custGeom>
            <a:solidFill>
              <a:srgbClr val="FFEA00"/>
            </a:solidFill>
            <a:ln w="12700" cap="rnd" cmpd="sng">
              <a:solidFill>
                <a:srgbClr val="FFEA00"/>
              </a:solidFill>
              <a:prstDash val="solid"/>
              <a:round/>
              <a:headEnd type="none" w="med" len="med"/>
              <a:tailEnd type="none" w="med" len="med"/>
            </a:ln>
          </p:spPr>
          <p:txBody>
            <a:bodyPr/>
            <a:lstStyle/>
            <a:p>
              <a:endParaRPr lang="en-US"/>
            </a:p>
          </p:txBody>
        </p:sp>
        <p:sp>
          <p:nvSpPr>
            <p:cNvPr id="10250" name="Freeform 10">
              <a:extLst>
                <a:ext uri="{FF2B5EF4-FFF2-40B4-BE49-F238E27FC236}">
                  <a16:creationId xmlns:a16="http://schemas.microsoft.com/office/drawing/2014/main" id="{D9E6D6F3-ACFC-BD5E-090D-0D98618AE2FB}"/>
                </a:ext>
              </a:extLst>
            </p:cNvPr>
            <p:cNvSpPr>
              <a:spLocks/>
            </p:cNvSpPr>
            <p:nvPr/>
          </p:nvSpPr>
          <p:spPr bwMode="auto">
            <a:xfrm>
              <a:off x="739" y="830"/>
              <a:ext cx="378" cy="897"/>
            </a:xfrm>
            <a:custGeom>
              <a:avLst/>
              <a:gdLst>
                <a:gd name="T0" fmla="*/ 40 w 378"/>
                <a:gd name="T1" fmla="*/ 0 h 897"/>
                <a:gd name="T2" fmla="*/ 53 w 378"/>
                <a:gd name="T3" fmla="*/ 31 h 897"/>
                <a:gd name="T4" fmla="*/ 128 w 378"/>
                <a:gd name="T5" fmla="*/ 57 h 897"/>
                <a:gd name="T6" fmla="*/ 377 w 378"/>
                <a:gd name="T7" fmla="*/ 78 h 897"/>
                <a:gd name="T8" fmla="*/ 348 w 378"/>
                <a:gd name="T9" fmla="*/ 96 h 897"/>
                <a:gd name="T10" fmla="*/ 183 w 378"/>
                <a:gd name="T11" fmla="*/ 92 h 897"/>
                <a:gd name="T12" fmla="*/ 111 w 378"/>
                <a:gd name="T13" fmla="*/ 78 h 897"/>
                <a:gd name="T14" fmla="*/ 85 w 378"/>
                <a:gd name="T15" fmla="*/ 103 h 897"/>
                <a:gd name="T16" fmla="*/ 157 w 378"/>
                <a:gd name="T17" fmla="*/ 131 h 897"/>
                <a:gd name="T18" fmla="*/ 85 w 378"/>
                <a:gd name="T19" fmla="*/ 134 h 897"/>
                <a:gd name="T20" fmla="*/ 149 w 378"/>
                <a:gd name="T21" fmla="*/ 169 h 897"/>
                <a:gd name="T22" fmla="*/ 80 w 378"/>
                <a:gd name="T23" fmla="*/ 177 h 897"/>
                <a:gd name="T24" fmla="*/ 160 w 378"/>
                <a:gd name="T25" fmla="*/ 205 h 897"/>
                <a:gd name="T26" fmla="*/ 85 w 378"/>
                <a:gd name="T27" fmla="*/ 216 h 897"/>
                <a:gd name="T28" fmla="*/ 160 w 378"/>
                <a:gd name="T29" fmla="*/ 250 h 897"/>
                <a:gd name="T30" fmla="*/ 85 w 378"/>
                <a:gd name="T31" fmla="*/ 262 h 897"/>
                <a:gd name="T32" fmla="*/ 151 w 378"/>
                <a:gd name="T33" fmla="*/ 298 h 897"/>
                <a:gd name="T34" fmla="*/ 74 w 378"/>
                <a:gd name="T35" fmla="*/ 304 h 897"/>
                <a:gd name="T36" fmla="*/ 154 w 378"/>
                <a:gd name="T37" fmla="*/ 350 h 897"/>
                <a:gd name="T38" fmla="*/ 85 w 378"/>
                <a:gd name="T39" fmla="*/ 343 h 897"/>
                <a:gd name="T40" fmla="*/ 165 w 378"/>
                <a:gd name="T41" fmla="*/ 386 h 897"/>
                <a:gd name="T42" fmla="*/ 82 w 378"/>
                <a:gd name="T43" fmla="*/ 386 h 897"/>
                <a:gd name="T44" fmla="*/ 178 w 378"/>
                <a:gd name="T45" fmla="*/ 425 h 897"/>
                <a:gd name="T46" fmla="*/ 74 w 378"/>
                <a:gd name="T47" fmla="*/ 428 h 897"/>
                <a:gd name="T48" fmla="*/ 165 w 378"/>
                <a:gd name="T49" fmla="*/ 478 h 897"/>
                <a:gd name="T50" fmla="*/ 68 w 378"/>
                <a:gd name="T51" fmla="*/ 489 h 897"/>
                <a:gd name="T52" fmla="*/ 168 w 378"/>
                <a:gd name="T53" fmla="*/ 545 h 897"/>
                <a:gd name="T54" fmla="*/ 77 w 378"/>
                <a:gd name="T55" fmla="*/ 543 h 897"/>
                <a:gd name="T56" fmla="*/ 157 w 378"/>
                <a:gd name="T57" fmla="*/ 581 h 897"/>
                <a:gd name="T58" fmla="*/ 68 w 378"/>
                <a:gd name="T59" fmla="*/ 581 h 897"/>
                <a:gd name="T60" fmla="*/ 163 w 378"/>
                <a:gd name="T61" fmla="*/ 633 h 897"/>
                <a:gd name="T62" fmla="*/ 53 w 378"/>
                <a:gd name="T63" fmla="*/ 616 h 897"/>
                <a:gd name="T64" fmla="*/ 168 w 378"/>
                <a:gd name="T65" fmla="*/ 684 h 897"/>
                <a:gd name="T66" fmla="*/ 68 w 378"/>
                <a:gd name="T67" fmla="*/ 674 h 897"/>
                <a:gd name="T68" fmla="*/ 168 w 378"/>
                <a:gd name="T69" fmla="*/ 726 h 897"/>
                <a:gd name="T70" fmla="*/ 65 w 378"/>
                <a:gd name="T71" fmla="*/ 719 h 897"/>
                <a:gd name="T72" fmla="*/ 171 w 378"/>
                <a:gd name="T73" fmla="*/ 776 h 897"/>
                <a:gd name="T74" fmla="*/ 57 w 378"/>
                <a:gd name="T75" fmla="*/ 772 h 897"/>
                <a:gd name="T76" fmla="*/ 154 w 378"/>
                <a:gd name="T77" fmla="*/ 815 h 897"/>
                <a:gd name="T78" fmla="*/ 57 w 378"/>
                <a:gd name="T79" fmla="*/ 811 h 897"/>
                <a:gd name="T80" fmla="*/ 111 w 378"/>
                <a:gd name="T81" fmla="*/ 846 h 897"/>
                <a:gd name="T82" fmla="*/ 178 w 378"/>
                <a:gd name="T83" fmla="*/ 874 h 897"/>
                <a:gd name="T84" fmla="*/ 194 w 378"/>
                <a:gd name="T85" fmla="*/ 888 h 897"/>
                <a:gd name="T86" fmla="*/ 157 w 378"/>
                <a:gd name="T87" fmla="*/ 896 h 897"/>
                <a:gd name="T88" fmla="*/ 60 w 378"/>
                <a:gd name="T89" fmla="*/ 854 h 897"/>
                <a:gd name="T90" fmla="*/ 0 w 378"/>
                <a:gd name="T91" fmla="*/ 808 h 897"/>
                <a:gd name="T92" fmla="*/ 25 w 378"/>
                <a:gd name="T93" fmla="*/ 779 h 897"/>
                <a:gd name="T94" fmla="*/ 34 w 378"/>
                <a:gd name="T95" fmla="*/ 595 h 897"/>
                <a:gd name="T96" fmla="*/ 20 w 378"/>
                <a:gd name="T97" fmla="*/ 574 h 897"/>
                <a:gd name="T98" fmla="*/ 45 w 378"/>
                <a:gd name="T99" fmla="*/ 550 h 897"/>
                <a:gd name="T100" fmla="*/ 40 w 378"/>
                <a:gd name="T101" fmla="*/ 329 h 897"/>
                <a:gd name="T102" fmla="*/ 20 w 378"/>
                <a:gd name="T103" fmla="*/ 311 h 897"/>
                <a:gd name="T104" fmla="*/ 45 w 378"/>
                <a:gd name="T105" fmla="*/ 290 h 897"/>
                <a:gd name="T106" fmla="*/ 53 w 378"/>
                <a:gd name="T107" fmla="*/ 53 h 897"/>
                <a:gd name="T108" fmla="*/ 23 w 378"/>
                <a:gd name="T109" fmla="*/ 31 h 897"/>
                <a:gd name="T110" fmla="*/ 25 w 378"/>
                <a:gd name="T111" fmla="*/ 3 h 897"/>
                <a:gd name="T112" fmla="*/ 40 w 378"/>
                <a:gd name="T113" fmla="*/ 0 h 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8"/>
                <a:gd name="T172" fmla="*/ 0 h 897"/>
                <a:gd name="T173" fmla="*/ 378 w 378"/>
                <a:gd name="T174" fmla="*/ 897 h 8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8" h="897">
                  <a:moveTo>
                    <a:pt x="40" y="0"/>
                  </a:moveTo>
                  <a:lnTo>
                    <a:pt x="53" y="31"/>
                  </a:lnTo>
                  <a:lnTo>
                    <a:pt x="128" y="57"/>
                  </a:lnTo>
                  <a:lnTo>
                    <a:pt x="377" y="78"/>
                  </a:lnTo>
                  <a:lnTo>
                    <a:pt x="348" y="96"/>
                  </a:lnTo>
                  <a:lnTo>
                    <a:pt x="183" y="92"/>
                  </a:lnTo>
                  <a:lnTo>
                    <a:pt x="111" y="78"/>
                  </a:lnTo>
                  <a:lnTo>
                    <a:pt x="85" y="103"/>
                  </a:lnTo>
                  <a:lnTo>
                    <a:pt x="157" y="131"/>
                  </a:lnTo>
                  <a:lnTo>
                    <a:pt x="85" y="134"/>
                  </a:lnTo>
                  <a:lnTo>
                    <a:pt x="149" y="169"/>
                  </a:lnTo>
                  <a:lnTo>
                    <a:pt x="80" y="177"/>
                  </a:lnTo>
                  <a:lnTo>
                    <a:pt x="160" y="205"/>
                  </a:lnTo>
                  <a:lnTo>
                    <a:pt x="85" y="216"/>
                  </a:lnTo>
                  <a:lnTo>
                    <a:pt x="160" y="250"/>
                  </a:lnTo>
                  <a:lnTo>
                    <a:pt x="85" y="262"/>
                  </a:lnTo>
                  <a:lnTo>
                    <a:pt x="151" y="298"/>
                  </a:lnTo>
                  <a:lnTo>
                    <a:pt x="74" y="304"/>
                  </a:lnTo>
                  <a:lnTo>
                    <a:pt x="154" y="350"/>
                  </a:lnTo>
                  <a:lnTo>
                    <a:pt x="85" y="343"/>
                  </a:lnTo>
                  <a:lnTo>
                    <a:pt x="165" y="386"/>
                  </a:lnTo>
                  <a:lnTo>
                    <a:pt x="82" y="386"/>
                  </a:lnTo>
                  <a:lnTo>
                    <a:pt x="178" y="425"/>
                  </a:lnTo>
                  <a:lnTo>
                    <a:pt x="74" y="428"/>
                  </a:lnTo>
                  <a:lnTo>
                    <a:pt x="165" y="478"/>
                  </a:lnTo>
                  <a:lnTo>
                    <a:pt x="68" y="489"/>
                  </a:lnTo>
                  <a:lnTo>
                    <a:pt x="168" y="545"/>
                  </a:lnTo>
                  <a:lnTo>
                    <a:pt x="77" y="543"/>
                  </a:lnTo>
                  <a:lnTo>
                    <a:pt x="157" y="581"/>
                  </a:lnTo>
                  <a:lnTo>
                    <a:pt x="68" y="581"/>
                  </a:lnTo>
                  <a:lnTo>
                    <a:pt x="163" y="633"/>
                  </a:lnTo>
                  <a:lnTo>
                    <a:pt x="53" y="616"/>
                  </a:lnTo>
                  <a:lnTo>
                    <a:pt x="168" y="684"/>
                  </a:lnTo>
                  <a:lnTo>
                    <a:pt x="68" y="674"/>
                  </a:lnTo>
                  <a:lnTo>
                    <a:pt x="168" y="726"/>
                  </a:lnTo>
                  <a:lnTo>
                    <a:pt x="65" y="719"/>
                  </a:lnTo>
                  <a:lnTo>
                    <a:pt x="171" y="776"/>
                  </a:lnTo>
                  <a:lnTo>
                    <a:pt x="57" y="772"/>
                  </a:lnTo>
                  <a:lnTo>
                    <a:pt x="154" y="815"/>
                  </a:lnTo>
                  <a:lnTo>
                    <a:pt x="57" y="811"/>
                  </a:lnTo>
                  <a:lnTo>
                    <a:pt x="111" y="846"/>
                  </a:lnTo>
                  <a:lnTo>
                    <a:pt x="178" y="874"/>
                  </a:lnTo>
                  <a:lnTo>
                    <a:pt x="194" y="888"/>
                  </a:lnTo>
                  <a:lnTo>
                    <a:pt x="157" y="896"/>
                  </a:lnTo>
                  <a:lnTo>
                    <a:pt x="60" y="854"/>
                  </a:lnTo>
                  <a:lnTo>
                    <a:pt x="0" y="808"/>
                  </a:lnTo>
                  <a:lnTo>
                    <a:pt x="25" y="779"/>
                  </a:lnTo>
                  <a:lnTo>
                    <a:pt x="34" y="595"/>
                  </a:lnTo>
                  <a:lnTo>
                    <a:pt x="20" y="574"/>
                  </a:lnTo>
                  <a:lnTo>
                    <a:pt x="45" y="550"/>
                  </a:lnTo>
                  <a:lnTo>
                    <a:pt x="40" y="329"/>
                  </a:lnTo>
                  <a:lnTo>
                    <a:pt x="20" y="311"/>
                  </a:lnTo>
                  <a:lnTo>
                    <a:pt x="45" y="290"/>
                  </a:lnTo>
                  <a:lnTo>
                    <a:pt x="53" y="53"/>
                  </a:lnTo>
                  <a:lnTo>
                    <a:pt x="23" y="31"/>
                  </a:lnTo>
                  <a:lnTo>
                    <a:pt x="25" y="3"/>
                  </a:lnTo>
                  <a:lnTo>
                    <a:pt x="40" y="0"/>
                  </a:lnTo>
                </a:path>
              </a:pathLst>
            </a:custGeom>
            <a:solidFill>
              <a:srgbClr val="FFEA00"/>
            </a:solidFill>
            <a:ln w="12700" cap="rnd" cmpd="sng">
              <a:solidFill>
                <a:srgbClr val="FFEA00"/>
              </a:solidFill>
              <a:prstDash val="solid"/>
              <a:round/>
              <a:headEnd type="none" w="med" len="med"/>
              <a:tailEnd type="none" w="med" len="med"/>
            </a:ln>
          </p:spPr>
          <p:txBody>
            <a:bodyPr/>
            <a:lstStyle/>
            <a:p>
              <a:endParaRPr lang="en-US"/>
            </a:p>
          </p:txBody>
        </p:sp>
        <p:sp>
          <p:nvSpPr>
            <p:cNvPr id="10251" name="Freeform 11">
              <a:extLst>
                <a:ext uri="{FF2B5EF4-FFF2-40B4-BE49-F238E27FC236}">
                  <a16:creationId xmlns:a16="http://schemas.microsoft.com/office/drawing/2014/main" id="{372FEBBB-5BEE-CD6D-1ABD-1DB4889CC337}"/>
                </a:ext>
              </a:extLst>
            </p:cNvPr>
            <p:cNvSpPr>
              <a:spLocks/>
            </p:cNvSpPr>
            <p:nvPr/>
          </p:nvSpPr>
          <p:spPr bwMode="auto">
            <a:xfrm>
              <a:off x="1162" y="783"/>
              <a:ext cx="234" cy="92"/>
            </a:xfrm>
            <a:custGeom>
              <a:avLst/>
              <a:gdLst>
                <a:gd name="T0" fmla="*/ 0 w 234"/>
                <a:gd name="T1" fmla="*/ 0 h 92"/>
                <a:gd name="T2" fmla="*/ 93 w 234"/>
                <a:gd name="T3" fmla="*/ 0 h 92"/>
                <a:gd name="T4" fmla="*/ 219 w 234"/>
                <a:gd name="T5" fmla="*/ 31 h 92"/>
                <a:gd name="T6" fmla="*/ 233 w 234"/>
                <a:gd name="T7" fmla="*/ 49 h 92"/>
                <a:gd name="T8" fmla="*/ 219 w 234"/>
                <a:gd name="T9" fmla="*/ 60 h 92"/>
                <a:gd name="T10" fmla="*/ 112 w 234"/>
                <a:gd name="T11" fmla="*/ 91 h 92"/>
                <a:gd name="T12" fmla="*/ 34 w 234"/>
                <a:gd name="T13" fmla="*/ 84 h 92"/>
                <a:gd name="T14" fmla="*/ 141 w 234"/>
                <a:gd name="T15" fmla="*/ 67 h 92"/>
                <a:gd name="T16" fmla="*/ 53 w 234"/>
                <a:gd name="T17" fmla="*/ 67 h 92"/>
                <a:gd name="T18" fmla="*/ 190 w 234"/>
                <a:gd name="T19" fmla="*/ 43 h 92"/>
                <a:gd name="T20" fmla="*/ 78 w 234"/>
                <a:gd name="T21" fmla="*/ 37 h 92"/>
                <a:gd name="T22" fmla="*/ 160 w 234"/>
                <a:gd name="T23" fmla="*/ 25 h 92"/>
                <a:gd name="T24" fmla="*/ 83 w 234"/>
                <a:gd name="T25" fmla="*/ 12 h 92"/>
                <a:gd name="T26" fmla="*/ 0 w 234"/>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4"/>
                <a:gd name="T43" fmla="*/ 0 h 92"/>
                <a:gd name="T44" fmla="*/ 234 w 234"/>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4" h="92">
                  <a:moveTo>
                    <a:pt x="0" y="0"/>
                  </a:moveTo>
                  <a:lnTo>
                    <a:pt x="93" y="0"/>
                  </a:lnTo>
                  <a:lnTo>
                    <a:pt x="219" y="31"/>
                  </a:lnTo>
                  <a:lnTo>
                    <a:pt x="233" y="49"/>
                  </a:lnTo>
                  <a:lnTo>
                    <a:pt x="219" y="60"/>
                  </a:lnTo>
                  <a:lnTo>
                    <a:pt x="112" y="91"/>
                  </a:lnTo>
                  <a:lnTo>
                    <a:pt x="34" y="84"/>
                  </a:lnTo>
                  <a:lnTo>
                    <a:pt x="141" y="67"/>
                  </a:lnTo>
                  <a:lnTo>
                    <a:pt x="53" y="67"/>
                  </a:lnTo>
                  <a:lnTo>
                    <a:pt x="190" y="43"/>
                  </a:lnTo>
                  <a:lnTo>
                    <a:pt x="78" y="37"/>
                  </a:lnTo>
                  <a:lnTo>
                    <a:pt x="160" y="25"/>
                  </a:lnTo>
                  <a:lnTo>
                    <a:pt x="83" y="12"/>
                  </a:lnTo>
                  <a:lnTo>
                    <a:pt x="0" y="0"/>
                  </a:lnTo>
                </a:path>
              </a:pathLst>
            </a:custGeom>
            <a:solidFill>
              <a:srgbClr val="FFEA00"/>
            </a:solidFill>
            <a:ln w="12700" cap="rnd" cmpd="sng">
              <a:solidFill>
                <a:srgbClr val="FFEA00"/>
              </a:solidFill>
              <a:prstDash val="solid"/>
              <a:round/>
              <a:headEnd type="none" w="med" len="med"/>
              <a:tailEnd type="none" w="med" len="med"/>
            </a:ln>
          </p:spPr>
          <p:txBody>
            <a:bodyPr/>
            <a:lstStyle/>
            <a:p>
              <a:endParaRPr lang="en-US"/>
            </a:p>
          </p:txBody>
        </p:sp>
        <p:sp>
          <p:nvSpPr>
            <p:cNvPr id="10252" name="Freeform 12">
              <a:extLst>
                <a:ext uri="{FF2B5EF4-FFF2-40B4-BE49-F238E27FC236}">
                  <a16:creationId xmlns:a16="http://schemas.microsoft.com/office/drawing/2014/main" id="{73F94BAD-DD2D-E2E0-196F-F4BA803F04CD}"/>
                </a:ext>
              </a:extLst>
            </p:cNvPr>
            <p:cNvSpPr>
              <a:spLocks/>
            </p:cNvSpPr>
            <p:nvPr/>
          </p:nvSpPr>
          <p:spPr bwMode="auto">
            <a:xfrm>
              <a:off x="759" y="762"/>
              <a:ext cx="735" cy="1000"/>
            </a:xfrm>
            <a:custGeom>
              <a:avLst/>
              <a:gdLst>
                <a:gd name="T0" fmla="*/ 141 w 735"/>
                <a:gd name="T1" fmla="*/ 11 h 1000"/>
                <a:gd name="T2" fmla="*/ 390 w 735"/>
                <a:gd name="T3" fmla="*/ 0 h 1000"/>
                <a:gd name="T4" fmla="*/ 661 w 735"/>
                <a:gd name="T5" fmla="*/ 31 h 1000"/>
                <a:gd name="T6" fmla="*/ 734 w 735"/>
                <a:gd name="T7" fmla="*/ 123 h 1000"/>
                <a:gd name="T8" fmla="*/ 671 w 735"/>
                <a:gd name="T9" fmla="*/ 366 h 1000"/>
                <a:gd name="T10" fmla="*/ 605 w 735"/>
                <a:gd name="T11" fmla="*/ 410 h 1000"/>
                <a:gd name="T12" fmla="*/ 701 w 735"/>
                <a:gd name="T13" fmla="*/ 344 h 1000"/>
                <a:gd name="T14" fmla="*/ 691 w 735"/>
                <a:gd name="T15" fmla="*/ 413 h 1000"/>
                <a:gd name="T16" fmla="*/ 608 w 735"/>
                <a:gd name="T17" fmla="*/ 674 h 1000"/>
                <a:gd name="T18" fmla="*/ 598 w 735"/>
                <a:gd name="T19" fmla="*/ 692 h 1000"/>
                <a:gd name="T20" fmla="*/ 691 w 735"/>
                <a:gd name="T21" fmla="*/ 638 h 1000"/>
                <a:gd name="T22" fmla="*/ 686 w 735"/>
                <a:gd name="T23" fmla="*/ 686 h 1000"/>
                <a:gd name="T24" fmla="*/ 536 w 735"/>
                <a:gd name="T25" fmla="*/ 908 h 1000"/>
                <a:gd name="T26" fmla="*/ 666 w 735"/>
                <a:gd name="T27" fmla="*/ 860 h 1000"/>
                <a:gd name="T28" fmla="*/ 705 w 735"/>
                <a:gd name="T29" fmla="*/ 848 h 1000"/>
                <a:gd name="T30" fmla="*/ 642 w 735"/>
                <a:gd name="T31" fmla="*/ 914 h 1000"/>
                <a:gd name="T32" fmla="*/ 370 w 735"/>
                <a:gd name="T33" fmla="*/ 993 h 1000"/>
                <a:gd name="T34" fmla="*/ 301 w 735"/>
                <a:gd name="T35" fmla="*/ 985 h 1000"/>
                <a:gd name="T36" fmla="*/ 388 w 735"/>
                <a:gd name="T37" fmla="*/ 952 h 1000"/>
                <a:gd name="T38" fmla="*/ 137 w 735"/>
                <a:gd name="T39" fmla="*/ 931 h 1000"/>
                <a:gd name="T40" fmla="*/ 237 w 735"/>
                <a:gd name="T41" fmla="*/ 939 h 1000"/>
                <a:gd name="T42" fmla="*/ 262 w 735"/>
                <a:gd name="T43" fmla="*/ 889 h 1000"/>
                <a:gd name="T44" fmla="*/ 350 w 735"/>
                <a:gd name="T45" fmla="*/ 910 h 1000"/>
                <a:gd name="T46" fmla="*/ 471 w 735"/>
                <a:gd name="T47" fmla="*/ 839 h 1000"/>
                <a:gd name="T48" fmla="*/ 344 w 735"/>
                <a:gd name="T49" fmla="*/ 766 h 1000"/>
                <a:gd name="T50" fmla="*/ 213 w 735"/>
                <a:gd name="T51" fmla="*/ 705 h 1000"/>
                <a:gd name="T52" fmla="*/ 388 w 735"/>
                <a:gd name="T53" fmla="*/ 696 h 1000"/>
                <a:gd name="T54" fmla="*/ 478 w 735"/>
                <a:gd name="T55" fmla="*/ 626 h 1000"/>
                <a:gd name="T56" fmla="*/ 342 w 735"/>
                <a:gd name="T57" fmla="*/ 560 h 1000"/>
                <a:gd name="T58" fmla="*/ 378 w 735"/>
                <a:gd name="T59" fmla="*/ 490 h 1000"/>
                <a:gd name="T60" fmla="*/ 205 w 735"/>
                <a:gd name="T61" fmla="*/ 443 h 1000"/>
                <a:gd name="T62" fmla="*/ 526 w 735"/>
                <a:gd name="T63" fmla="*/ 428 h 1000"/>
                <a:gd name="T64" fmla="*/ 502 w 735"/>
                <a:gd name="T65" fmla="*/ 373 h 1000"/>
                <a:gd name="T66" fmla="*/ 347 w 735"/>
                <a:gd name="T67" fmla="*/ 294 h 1000"/>
                <a:gd name="T68" fmla="*/ 384 w 735"/>
                <a:gd name="T69" fmla="*/ 223 h 1000"/>
                <a:gd name="T70" fmla="*/ 163 w 735"/>
                <a:gd name="T71" fmla="*/ 175 h 1000"/>
                <a:gd name="T72" fmla="*/ 418 w 735"/>
                <a:gd name="T73" fmla="*/ 182 h 1000"/>
                <a:gd name="T74" fmla="*/ 671 w 735"/>
                <a:gd name="T75" fmla="*/ 116 h 1000"/>
                <a:gd name="T76" fmla="*/ 682 w 735"/>
                <a:gd name="T77" fmla="*/ 91 h 1000"/>
                <a:gd name="T78" fmla="*/ 521 w 735"/>
                <a:gd name="T79" fmla="*/ 127 h 1000"/>
                <a:gd name="T80" fmla="*/ 685 w 735"/>
                <a:gd name="T81" fmla="*/ 59 h 1000"/>
                <a:gd name="T82" fmla="*/ 515 w 735"/>
                <a:gd name="T83" fmla="*/ 14 h 1000"/>
                <a:gd name="T84" fmla="*/ 242 w 735"/>
                <a:gd name="T85" fmla="*/ 11 h 1000"/>
                <a:gd name="T86" fmla="*/ 328 w 735"/>
                <a:gd name="T87" fmla="*/ 24 h 1000"/>
                <a:gd name="T88" fmla="*/ 339 w 735"/>
                <a:gd name="T89" fmla="*/ 32 h 1000"/>
                <a:gd name="T90" fmla="*/ 237 w 735"/>
                <a:gd name="T91" fmla="*/ 72 h 1000"/>
                <a:gd name="T92" fmla="*/ 424 w 735"/>
                <a:gd name="T93" fmla="*/ 97 h 1000"/>
                <a:gd name="T94" fmla="*/ 163 w 735"/>
                <a:gd name="T95" fmla="*/ 102 h 1000"/>
                <a:gd name="T96" fmla="*/ 208 w 735"/>
                <a:gd name="T97" fmla="*/ 77 h 1000"/>
                <a:gd name="T98" fmla="*/ 183 w 735"/>
                <a:gd name="T99" fmla="*/ 55 h 1000"/>
                <a:gd name="T100" fmla="*/ 215 w 735"/>
                <a:gd name="T101" fmla="*/ 38 h 1000"/>
                <a:gd name="T102" fmla="*/ 176 w 735"/>
                <a:gd name="T103" fmla="*/ 18 h 1000"/>
                <a:gd name="T104" fmla="*/ 170 w 735"/>
                <a:gd name="T105" fmla="*/ 38 h 1000"/>
                <a:gd name="T106" fmla="*/ 147 w 735"/>
                <a:gd name="T107" fmla="*/ 50 h 1000"/>
                <a:gd name="T108" fmla="*/ 68 w 735"/>
                <a:gd name="T109" fmla="*/ 91 h 1000"/>
                <a:gd name="T110" fmla="*/ 39 w 735"/>
                <a:gd name="T111" fmla="*/ 72 h 1000"/>
                <a:gd name="T112" fmla="*/ 138 w 735"/>
                <a:gd name="T113" fmla="*/ 31 h 1000"/>
                <a:gd name="T114" fmla="*/ 0 w 735"/>
                <a:gd name="T115" fmla="*/ 61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5"/>
                <a:gd name="T175" fmla="*/ 0 h 1000"/>
                <a:gd name="T176" fmla="*/ 735 w 735"/>
                <a:gd name="T177" fmla="*/ 1000 h 1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5" h="1000">
                  <a:moveTo>
                    <a:pt x="52" y="34"/>
                  </a:moveTo>
                  <a:lnTo>
                    <a:pt x="91" y="24"/>
                  </a:lnTo>
                  <a:lnTo>
                    <a:pt x="141" y="11"/>
                  </a:lnTo>
                  <a:lnTo>
                    <a:pt x="224" y="3"/>
                  </a:lnTo>
                  <a:lnTo>
                    <a:pt x="287" y="0"/>
                  </a:lnTo>
                  <a:lnTo>
                    <a:pt x="390" y="0"/>
                  </a:lnTo>
                  <a:lnTo>
                    <a:pt x="488" y="3"/>
                  </a:lnTo>
                  <a:lnTo>
                    <a:pt x="579" y="12"/>
                  </a:lnTo>
                  <a:lnTo>
                    <a:pt x="661" y="31"/>
                  </a:lnTo>
                  <a:lnTo>
                    <a:pt x="700" y="41"/>
                  </a:lnTo>
                  <a:lnTo>
                    <a:pt x="730" y="68"/>
                  </a:lnTo>
                  <a:lnTo>
                    <a:pt x="734" y="123"/>
                  </a:lnTo>
                  <a:lnTo>
                    <a:pt x="694" y="169"/>
                  </a:lnTo>
                  <a:lnTo>
                    <a:pt x="694" y="319"/>
                  </a:lnTo>
                  <a:lnTo>
                    <a:pt x="671" y="366"/>
                  </a:lnTo>
                  <a:lnTo>
                    <a:pt x="626" y="392"/>
                  </a:lnTo>
                  <a:lnTo>
                    <a:pt x="548" y="420"/>
                  </a:lnTo>
                  <a:lnTo>
                    <a:pt x="605" y="410"/>
                  </a:lnTo>
                  <a:lnTo>
                    <a:pt x="637" y="397"/>
                  </a:lnTo>
                  <a:lnTo>
                    <a:pt x="682" y="372"/>
                  </a:lnTo>
                  <a:lnTo>
                    <a:pt x="701" y="344"/>
                  </a:lnTo>
                  <a:lnTo>
                    <a:pt x="715" y="367"/>
                  </a:lnTo>
                  <a:lnTo>
                    <a:pt x="715" y="391"/>
                  </a:lnTo>
                  <a:lnTo>
                    <a:pt x="691" y="413"/>
                  </a:lnTo>
                  <a:lnTo>
                    <a:pt x="691" y="596"/>
                  </a:lnTo>
                  <a:lnTo>
                    <a:pt x="661" y="638"/>
                  </a:lnTo>
                  <a:lnTo>
                    <a:pt x="608" y="674"/>
                  </a:lnTo>
                  <a:lnTo>
                    <a:pt x="492" y="705"/>
                  </a:lnTo>
                  <a:lnTo>
                    <a:pt x="550" y="705"/>
                  </a:lnTo>
                  <a:lnTo>
                    <a:pt x="598" y="692"/>
                  </a:lnTo>
                  <a:lnTo>
                    <a:pt x="642" y="686"/>
                  </a:lnTo>
                  <a:lnTo>
                    <a:pt x="671" y="662"/>
                  </a:lnTo>
                  <a:lnTo>
                    <a:pt x="691" y="638"/>
                  </a:lnTo>
                  <a:lnTo>
                    <a:pt x="710" y="620"/>
                  </a:lnTo>
                  <a:lnTo>
                    <a:pt x="715" y="650"/>
                  </a:lnTo>
                  <a:lnTo>
                    <a:pt x="686" y="686"/>
                  </a:lnTo>
                  <a:lnTo>
                    <a:pt x="671" y="837"/>
                  </a:lnTo>
                  <a:lnTo>
                    <a:pt x="633" y="866"/>
                  </a:lnTo>
                  <a:lnTo>
                    <a:pt x="536" y="908"/>
                  </a:lnTo>
                  <a:lnTo>
                    <a:pt x="613" y="891"/>
                  </a:lnTo>
                  <a:lnTo>
                    <a:pt x="647" y="872"/>
                  </a:lnTo>
                  <a:lnTo>
                    <a:pt x="666" y="860"/>
                  </a:lnTo>
                  <a:lnTo>
                    <a:pt x="681" y="843"/>
                  </a:lnTo>
                  <a:lnTo>
                    <a:pt x="691" y="824"/>
                  </a:lnTo>
                  <a:lnTo>
                    <a:pt x="705" y="848"/>
                  </a:lnTo>
                  <a:lnTo>
                    <a:pt x="710" y="866"/>
                  </a:lnTo>
                  <a:lnTo>
                    <a:pt x="686" y="885"/>
                  </a:lnTo>
                  <a:lnTo>
                    <a:pt x="642" y="914"/>
                  </a:lnTo>
                  <a:lnTo>
                    <a:pt x="555" y="951"/>
                  </a:lnTo>
                  <a:lnTo>
                    <a:pt x="458" y="987"/>
                  </a:lnTo>
                  <a:lnTo>
                    <a:pt x="370" y="993"/>
                  </a:lnTo>
                  <a:lnTo>
                    <a:pt x="250" y="999"/>
                  </a:lnTo>
                  <a:lnTo>
                    <a:pt x="153" y="981"/>
                  </a:lnTo>
                  <a:lnTo>
                    <a:pt x="301" y="985"/>
                  </a:lnTo>
                  <a:lnTo>
                    <a:pt x="395" y="969"/>
                  </a:lnTo>
                  <a:lnTo>
                    <a:pt x="411" y="960"/>
                  </a:lnTo>
                  <a:lnTo>
                    <a:pt x="388" y="952"/>
                  </a:lnTo>
                  <a:lnTo>
                    <a:pt x="301" y="956"/>
                  </a:lnTo>
                  <a:lnTo>
                    <a:pt x="206" y="949"/>
                  </a:lnTo>
                  <a:lnTo>
                    <a:pt x="137" y="931"/>
                  </a:lnTo>
                  <a:lnTo>
                    <a:pt x="213" y="939"/>
                  </a:lnTo>
                  <a:lnTo>
                    <a:pt x="183" y="910"/>
                  </a:lnTo>
                  <a:lnTo>
                    <a:pt x="237" y="939"/>
                  </a:lnTo>
                  <a:lnTo>
                    <a:pt x="220" y="897"/>
                  </a:lnTo>
                  <a:lnTo>
                    <a:pt x="272" y="941"/>
                  </a:lnTo>
                  <a:lnTo>
                    <a:pt x="262" y="889"/>
                  </a:lnTo>
                  <a:lnTo>
                    <a:pt x="306" y="939"/>
                  </a:lnTo>
                  <a:lnTo>
                    <a:pt x="313" y="884"/>
                  </a:lnTo>
                  <a:lnTo>
                    <a:pt x="350" y="910"/>
                  </a:lnTo>
                  <a:lnTo>
                    <a:pt x="460" y="892"/>
                  </a:lnTo>
                  <a:lnTo>
                    <a:pt x="338" y="873"/>
                  </a:lnTo>
                  <a:lnTo>
                    <a:pt x="471" y="839"/>
                  </a:lnTo>
                  <a:lnTo>
                    <a:pt x="348" y="818"/>
                  </a:lnTo>
                  <a:lnTo>
                    <a:pt x="471" y="790"/>
                  </a:lnTo>
                  <a:lnTo>
                    <a:pt x="344" y="766"/>
                  </a:lnTo>
                  <a:lnTo>
                    <a:pt x="380" y="746"/>
                  </a:lnTo>
                  <a:lnTo>
                    <a:pt x="321" y="727"/>
                  </a:lnTo>
                  <a:lnTo>
                    <a:pt x="213" y="705"/>
                  </a:lnTo>
                  <a:lnTo>
                    <a:pt x="183" y="691"/>
                  </a:lnTo>
                  <a:lnTo>
                    <a:pt x="281" y="701"/>
                  </a:lnTo>
                  <a:lnTo>
                    <a:pt x="388" y="696"/>
                  </a:lnTo>
                  <a:lnTo>
                    <a:pt x="492" y="668"/>
                  </a:lnTo>
                  <a:lnTo>
                    <a:pt x="332" y="656"/>
                  </a:lnTo>
                  <a:lnTo>
                    <a:pt x="478" y="626"/>
                  </a:lnTo>
                  <a:lnTo>
                    <a:pt x="338" y="608"/>
                  </a:lnTo>
                  <a:lnTo>
                    <a:pt x="481" y="584"/>
                  </a:lnTo>
                  <a:lnTo>
                    <a:pt x="342" y="560"/>
                  </a:lnTo>
                  <a:lnTo>
                    <a:pt x="478" y="541"/>
                  </a:lnTo>
                  <a:lnTo>
                    <a:pt x="342" y="512"/>
                  </a:lnTo>
                  <a:lnTo>
                    <a:pt x="378" y="490"/>
                  </a:lnTo>
                  <a:lnTo>
                    <a:pt x="321" y="465"/>
                  </a:lnTo>
                  <a:lnTo>
                    <a:pt x="250" y="451"/>
                  </a:lnTo>
                  <a:lnTo>
                    <a:pt x="205" y="443"/>
                  </a:lnTo>
                  <a:lnTo>
                    <a:pt x="364" y="451"/>
                  </a:lnTo>
                  <a:lnTo>
                    <a:pt x="458" y="439"/>
                  </a:lnTo>
                  <a:lnTo>
                    <a:pt x="526" y="428"/>
                  </a:lnTo>
                  <a:lnTo>
                    <a:pt x="511" y="417"/>
                  </a:lnTo>
                  <a:lnTo>
                    <a:pt x="353" y="409"/>
                  </a:lnTo>
                  <a:lnTo>
                    <a:pt x="502" y="373"/>
                  </a:lnTo>
                  <a:lnTo>
                    <a:pt x="349" y="349"/>
                  </a:lnTo>
                  <a:lnTo>
                    <a:pt x="497" y="313"/>
                  </a:lnTo>
                  <a:lnTo>
                    <a:pt x="347" y="294"/>
                  </a:lnTo>
                  <a:lnTo>
                    <a:pt x="492" y="258"/>
                  </a:lnTo>
                  <a:lnTo>
                    <a:pt x="349" y="238"/>
                  </a:lnTo>
                  <a:lnTo>
                    <a:pt x="384" y="223"/>
                  </a:lnTo>
                  <a:lnTo>
                    <a:pt x="347" y="209"/>
                  </a:lnTo>
                  <a:lnTo>
                    <a:pt x="254" y="193"/>
                  </a:lnTo>
                  <a:lnTo>
                    <a:pt x="163" y="175"/>
                  </a:lnTo>
                  <a:lnTo>
                    <a:pt x="100" y="163"/>
                  </a:lnTo>
                  <a:lnTo>
                    <a:pt x="272" y="182"/>
                  </a:lnTo>
                  <a:lnTo>
                    <a:pt x="418" y="182"/>
                  </a:lnTo>
                  <a:lnTo>
                    <a:pt x="558" y="166"/>
                  </a:lnTo>
                  <a:lnTo>
                    <a:pt x="663" y="141"/>
                  </a:lnTo>
                  <a:lnTo>
                    <a:pt x="671" y="116"/>
                  </a:lnTo>
                  <a:lnTo>
                    <a:pt x="689" y="107"/>
                  </a:lnTo>
                  <a:lnTo>
                    <a:pt x="692" y="93"/>
                  </a:lnTo>
                  <a:lnTo>
                    <a:pt x="682" y="91"/>
                  </a:lnTo>
                  <a:lnTo>
                    <a:pt x="650" y="105"/>
                  </a:lnTo>
                  <a:lnTo>
                    <a:pt x="604" y="114"/>
                  </a:lnTo>
                  <a:lnTo>
                    <a:pt x="521" y="127"/>
                  </a:lnTo>
                  <a:lnTo>
                    <a:pt x="645" y="98"/>
                  </a:lnTo>
                  <a:lnTo>
                    <a:pt x="679" y="77"/>
                  </a:lnTo>
                  <a:lnTo>
                    <a:pt x="685" y="59"/>
                  </a:lnTo>
                  <a:lnTo>
                    <a:pt x="671" y="49"/>
                  </a:lnTo>
                  <a:lnTo>
                    <a:pt x="588" y="25"/>
                  </a:lnTo>
                  <a:lnTo>
                    <a:pt x="515" y="14"/>
                  </a:lnTo>
                  <a:lnTo>
                    <a:pt x="434" y="12"/>
                  </a:lnTo>
                  <a:lnTo>
                    <a:pt x="328" y="12"/>
                  </a:lnTo>
                  <a:lnTo>
                    <a:pt x="242" y="11"/>
                  </a:lnTo>
                  <a:lnTo>
                    <a:pt x="230" y="18"/>
                  </a:lnTo>
                  <a:lnTo>
                    <a:pt x="240" y="24"/>
                  </a:lnTo>
                  <a:lnTo>
                    <a:pt x="328" y="24"/>
                  </a:lnTo>
                  <a:lnTo>
                    <a:pt x="390" y="24"/>
                  </a:lnTo>
                  <a:lnTo>
                    <a:pt x="458" y="31"/>
                  </a:lnTo>
                  <a:lnTo>
                    <a:pt x="339" y="32"/>
                  </a:lnTo>
                  <a:lnTo>
                    <a:pt x="271" y="37"/>
                  </a:lnTo>
                  <a:lnTo>
                    <a:pt x="237" y="44"/>
                  </a:lnTo>
                  <a:lnTo>
                    <a:pt x="237" y="72"/>
                  </a:lnTo>
                  <a:lnTo>
                    <a:pt x="390" y="72"/>
                  </a:lnTo>
                  <a:lnTo>
                    <a:pt x="424" y="85"/>
                  </a:lnTo>
                  <a:lnTo>
                    <a:pt x="424" y="97"/>
                  </a:lnTo>
                  <a:lnTo>
                    <a:pt x="376" y="102"/>
                  </a:lnTo>
                  <a:lnTo>
                    <a:pt x="202" y="102"/>
                  </a:lnTo>
                  <a:lnTo>
                    <a:pt x="163" y="102"/>
                  </a:lnTo>
                  <a:lnTo>
                    <a:pt x="208" y="93"/>
                  </a:lnTo>
                  <a:lnTo>
                    <a:pt x="183" y="86"/>
                  </a:lnTo>
                  <a:lnTo>
                    <a:pt x="208" y="77"/>
                  </a:lnTo>
                  <a:lnTo>
                    <a:pt x="181" y="71"/>
                  </a:lnTo>
                  <a:lnTo>
                    <a:pt x="208" y="61"/>
                  </a:lnTo>
                  <a:lnTo>
                    <a:pt x="183" y="55"/>
                  </a:lnTo>
                  <a:lnTo>
                    <a:pt x="206" y="43"/>
                  </a:lnTo>
                  <a:lnTo>
                    <a:pt x="181" y="41"/>
                  </a:lnTo>
                  <a:lnTo>
                    <a:pt x="215" y="38"/>
                  </a:lnTo>
                  <a:lnTo>
                    <a:pt x="228" y="27"/>
                  </a:lnTo>
                  <a:lnTo>
                    <a:pt x="211" y="18"/>
                  </a:lnTo>
                  <a:lnTo>
                    <a:pt x="176" y="18"/>
                  </a:lnTo>
                  <a:lnTo>
                    <a:pt x="153" y="24"/>
                  </a:lnTo>
                  <a:lnTo>
                    <a:pt x="154" y="34"/>
                  </a:lnTo>
                  <a:lnTo>
                    <a:pt x="170" y="38"/>
                  </a:lnTo>
                  <a:lnTo>
                    <a:pt x="154" y="41"/>
                  </a:lnTo>
                  <a:lnTo>
                    <a:pt x="154" y="96"/>
                  </a:lnTo>
                  <a:lnTo>
                    <a:pt x="147" y="50"/>
                  </a:lnTo>
                  <a:lnTo>
                    <a:pt x="102" y="59"/>
                  </a:lnTo>
                  <a:lnTo>
                    <a:pt x="66" y="72"/>
                  </a:lnTo>
                  <a:lnTo>
                    <a:pt x="68" y="91"/>
                  </a:lnTo>
                  <a:lnTo>
                    <a:pt x="143" y="118"/>
                  </a:lnTo>
                  <a:lnTo>
                    <a:pt x="50" y="96"/>
                  </a:lnTo>
                  <a:lnTo>
                    <a:pt x="39" y="72"/>
                  </a:lnTo>
                  <a:lnTo>
                    <a:pt x="57" y="57"/>
                  </a:lnTo>
                  <a:lnTo>
                    <a:pt x="99" y="38"/>
                  </a:lnTo>
                  <a:lnTo>
                    <a:pt x="138" y="31"/>
                  </a:lnTo>
                  <a:lnTo>
                    <a:pt x="129" y="21"/>
                  </a:lnTo>
                  <a:lnTo>
                    <a:pt x="59" y="37"/>
                  </a:lnTo>
                  <a:lnTo>
                    <a:pt x="0" y="61"/>
                  </a:lnTo>
                  <a:lnTo>
                    <a:pt x="52" y="3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0253" name="Freeform 13">
              <a:extLst>
                <a:ext uri="{FF2B5EF4-FFF2-40B4-BE49-F238E27FC236}">
                  <a16:creationId xmlns:a16="http://schemas.microsoft.com/office/drawing/2014/main" id="{6BCB1919-55B2-5EC4-AAAB-684DDA08EFD7}"/>
                </a:ext>
              </a:extLst>
            </p:cNvPr>
            <p:cNvSpPr>
              <a:spLocks/>
            </p:cNvSpPr>
            <p:nvPr/>
          </p:nvSpPr>
          <p:spPr bwMode="auto">
            <a:xfrm>
              <a:off x="714" y="835"/>
              <a:ext cx="145" cy="897"/>
            </a:xfrm>
            <a:custGeom>
              <a:avLst/>
              <a:gdLst>
                <a:gd name="T0" fmla="*/ 43 w 145"/>
                <a:gd name="T1" fmla="*/ 37 h 897"/>
                <a:gd name="T2" fmla="*/ 67 w 145"/>
                <a:gd name="T3" fmla="*/ 54 h 897"/>
                <a:gd name="T4" fmla="*/ 121 w 145"/>
                <a:gd name="T5" fmla="*/ 79 h 897"/>
                <a:gd name="T6" fmla="*/ 62 w 145"/>
                <a:gd name="T7" fmla="*/ 72 h 897"/>
                <a:gd name="T8" fmla="*/ 48 w 145"/>
                <a:gd name="T9" fmla="*/ 282 h 897"/>
                <a:gd name="T10" fmla="*/ 33 w 145"/>
                <a:gd name="T11" fmla="*/ 300 h 897"/>
                <a:gd name="T12" fmla="*/ 48 w 145"/>
                <a:gd name="T13" fmla="*/ 331 h 897"/>
                <a:gd name="T14" fmla="*/ 48 w 145"/>
                <a:gd name="T15" fmla="*/ 548 h 897"/>
                <a:gd name="T16" fmla="*/ 29 w 145"/>
                <a:gd name="T17" fmla="*/ 566 h 897"/>
                <a:gd name="T18" fmla="*/ 48 w 145"/>
                <a:gd name="T19" fmla="*/ 602 h 897"/>
                <a:gd name="T20" fmla="*/ 39 w 145"/>
                <a:gd name="T21" fmla="*/ 764 h 897"/>
                <a:gd name="T22" fmla="*/ 14 w 145"/>
                <a:gd name="T23" fmla="*/ 800 h 897"/>
                <a:gd name="T24" fmla="*/ 14 w 145"/>
                <a:gd name="T25" fmla="*/ 812 h 897"/>
                <a:gd name="T26" fmla="*/ 24 w 145"/>
                <a:gd name="T27" fmla="*/ 842 h 897"/>
                <a:gd name="T28" fmla="*/ 72 w 145"/>
                <a:gd name="T29" fmla="*/ 872 h 897"/>
                <a:gd name="T30" fmla="*/ 144 w 145"/>
                <a:gd name="T31" fmla="*/ 896 h 897"/>
                <a:gd name="T32" fmla="*/ 57 w 145"/>
                <a:gd name="T33" fmla="*/ 872 h 897"/>
                <a:gd name="T34" fmla="*/ 9 w 145"/>
                <a:gd name="T35" fmla="*/ 842 h 897"/>
                <a:gd name="T36" fmla="*/ 0 w 145"/>
                <a:gd name="T37" fmla="*/ 800 h 897"/>
                <a:gd name="T38" fmla="*/ 9 w 145"/>
                <a:gd name="T39" fmla="*/ 782 h 897"/>
                <a:gd name="T40" fmla="*/ 29 w 145"/>
                <a:gd name="T41" fmla="*/ 758 h 897"/>
                <a:gd name="T42" fmla="*/ 39 w 145"/>
                <a:gd name="T43" fmla="*/ 602 h 897"/>
                <a:gd name="T44" fmla="*/ 19 w 145"/>
                <a:gd name="T45" fmla="*/ 572 h 897"/>
                <a:gd name="T46" fmla="*/ 19 w 145"/>
                <a:gd name="T47" fmla="*/ 554 h 897"/>
                <a:gd name="T48" fmla="*/ 43 w 145"/>
                <a:gd name="T49" fmla="*/ 541 h 897"/>
                <a:gd name="T50" fmla="*/ 33 w 145"/>
                <a:gd name="T51" fmla="*/ 337 h 897"/>
                <a:gd name="T52" fmla="*/ 24 w 145"/>
                <a:gd name="T53" fmla="*/ 294 h 897"/>
                <a:gd name="T54" fmla="*/ 43 w 145"/>
                <a:gd name="T55" fmla="*/ 272 h 897"/>
                <a:gd name="T56" fmla="*/ 53 w 145"/>
                <a:gd name="T57" fmla="*/ 66 h 897"/>
                <a:gd name="T58" fmla="*/ 29 w 145"/>
                <a:gd name="T59" fmla="*/ 42 h 897"/>
                <a:gd name="T60" fmla="*/ 29 w 145"/>
                <a:gd name="T61" fmla="*/ 18 h 897"/>
                <a:gd name="T62" fmla="*/ 39 w 145"/>
                <a:gd name="T63" fmla="*/ 0 h 897"/>
                <a:gd name="T64" fmla="*/ 33 w 145"/>
                <a:gd name="T65" fmla="*/ 30 h 897"/>
                <a:gd name="T66" fmla="*/ 43 w 145"/>
                <a:gd name="T67" fmla="*/ 37 h 8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897"/>
                <a:gd name="T104" fmla="*/ 145 w 145"/>
                <a:gd name="T105" fmla="*/ 897 h 8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897">
                  <a:moveTo>
                    <a:pt x="43" y="37"/>
                  </a:moveTo>
                  <a:lnTo>
                    <a:pt x="67" y="54"/>
                  </a:lnTo>
                  <a:lnTo>
                    <a:pt x="121" y="79"/>
                  </a:lnTo>
                  <a:lnTo>
                    <a:pt x="62" y="72"/>
                  </a:lnTo>
                  <a:lnTo>
                    <a:pt x="48" y="282"/>
                  </a:lnTo>
                  <a:lnTo>
                    <a:pt x="33" y="300"/>
                  </a:lnTo>
                  <a:lnTo>
                    <a:pt x="48" y="331"/>
                  </a:lnTo>
                  <a:lnTo>
                    <a:pt x="48" y="548"/>
                  </a:lnTo>
                  <a:lnTo>
                    <a:pt x="29" y="566"/>
                  </a:lnTo>
                  <a:lnTo>
                    <a:pt x="48" y="602"/>
                  </a:lnTo>
                  <a:lnTo>
                    <a:pt x="39" y="764"/>
                  </a:lnTo>
                  <a:lnTo>
                    <a:pt x="14" y="800"/>
                  </a:lnTo>
                  <a:lnTo>
                    <a:pt x="14" y="812"/>
                  </a:lnTo>
                  <a:lnTo>
                    <a:pt x="24" y="842"/>
                  </a:lnTo>
                  <a:lnTo>
                    <a:pt x="72" y="872"/>
                  </a:lnTo>
                  <a:lnTo>
                    <a:pt x="144" y="896"/>
                  </a:lnTo>
                  <a:lnTo>
                    <a:pt x="57" y="872"/>
                  </a:lnTo>
                  <a:lnTo>
                    <a:pt x="9" y="842"/>
                  </a:lnTo>
                  <a:lnTo>
                    <a:pt x="0" y="800"/>
                  </a:lnTo>
                  <a:lnTo>
                    <a:pt x="9" y="782"/>
                  </a:lnTo>
                  <a:lnTo>
                    <a:pt x="29" y="758"/>
                  </a:lnTo>
                  <a:lnTo>
                    <a:pt x="39" y="602"/>
                  </a:lnTo>
                  <a:lnTo>
                    <a:pt x="19" y="572"/>
                  </a:lnTo>
                  <a:lnTo>
                    <a:pt x="19" y="554"/>
                  </a:lnTo>
                  <a:lnTo>
                    <a:pt x="43" y="541"/>
                  </a:lnTo>
                  <a:lnTo>
                    <a:pt x="33" y="337"/>
                  </a:lnTo>
                  <a:lnTo>
                    <a:pt x="24" y="294"/>
                  </a:lnTo>
                  <a:lnTo>
                    <a:pt x="43" y="272"/>
                  </a:lnTo>
                  <a:lnTo>
                    <a:pt x="53" y="66"/>
                  </a:lnTo>
                  <a:lnTo>
                    <a:pt x="29" y="42"/>
                  </a:lnTo>
                  <a:lnTo>
                    <a:pt x="29" y="18"/>
                  </a:lnTo>
                  <a:lnTo>
                    <a:pt x="39" y="0"/>
                  </a:lnTo>
                  <a:lnTo>
                    <a:pt x="33" y="30"/>
                  </a:lnTo>
                  <a:lnTo>
                    <a:pt x="43" y="3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0254" name="Freeform 14">
              <a:extLst>
                <a:ext uri="{FF2B5EF4-FFF2-40B4-BE49-F238E27FC236}">
                  <a16:creationId xmlns:a16="http://schemas.microsoft.com/office/drawing/2014/main" id="{DCA14D16-8191-0769-2579-30DB022BF539}"/>
                </a:ext>
              </a:extLst>
            </p:cNvPr>
            <p:cNvSpPr>
              <a:spLocks/>
            </p:cNvSpPr>
            <p:nvPr/>
          </p:nvSpPr>
          <p:spPr bwMode="auto">
            <a:xfrm>
              <a:off x="823" y="1053"/>
              <a:ext cx="250" cy="351"/>
            </a:xfrm>
            <a:custGeom>
              <a:avLst/>
              <a:gdLst>
                <a:gd name="T0" fmla="*/ 24 w 250"/>
                <a:gd name="T1" fmla="*/ 137 h 351"/>
                <a:gd name="T2" fmla="*/ 19 w 250"/>
                <a:gd name="T3" fmla="*/ 109 h 351"/>
                <a:gd name="T4" fmla="*/ 26 w 250"/>
                <a:gd name="T5" fmla="*/ 61 h 351"/>
                <a:gd name="T6" fmla="*/ 53 w 250"/>
                <a:gd name="T7" fmla="*/ 29 h 351"/>
                <a:gd name="T8" fmla="*/ 95 w 250"/>
                <a:gd name="T9" fmla="*/ 3 h 351"/>
                <a:gd name="T10" fmla="*/ 177 w 250"/>
                <a:gd name="T11" fmla="*/ 0 h 351"/>
                <a:gd name="T12" fmla="*/ 243 w 250"/>
                <a:gd name="T13" fmla="*/ 39 h 351"/>
                <a:gd name="T14" fmla="*/ 249 w 250"/>
                <a:gd name="T15" fmla="*/ 104 h 351"/>
                <a:gd name="T16" fmla="*/ 240 w 250"/>
                <a:gd name="T17" fmla="*/ 146 h 351"/>
                <a:gd name="T18" fmla="*/ 224 w 250"/>
                <a:gd name="T19" fmla="*/ 179 h 351"/>
                <a:gd name="T20" fmla="*/ 168 w 250"/>
                <a:gd name="T21" fmla="*/ 164 h 351"/>
                <a:gd name="T22" fmla="*/ 138 w 250"/>
                <a:gd name="T23" fmla="*/ 167 h 351"/>
                <a:gd name="T24" fmla="*/ 125 w 250"/>
                <a:gd name="T25" fmla="*/ 182 h 351"/>
                <a:gd name="T26" fmla="*/ 138 w 250"/>
                <a:gd name="T27" fmla="*/ 215 h 351"/>
                <a:gd name="T28" fmla="*/ 209 w 250"/>
                <a:gd name="T29" fmla="*/ 219 h 351"/>
                <a:gd name="T30" fmla="*/ 167 w 250"/>
                <a:gd name="T31" fmla="*/ 186 h 351"/>
                <a:gd name="T32" fmla="*/ 225 w 250"/>
                <a:gd name="T33" fmla="*/ 184 h 351"/>
                <a:gd name="T34" fmla="*/ 225 w 250"/>
                <a:gd name="T35" fmla="*/ 253 h 351"/>
                <a:gd name="T36" fmla="*/ 160 w 250"/>
                <a:gd name="T37" fmla="*/ 292 h 351"/>
                <a:gd name="T38" fmla="*/ 157 w 250"/>
                <a:gd name="T39" fmla="*/ 314 h 351"/>
                <a:gd name="T40" fmla="*/ 137 w 250"/>
                <a:gd name="T41" fmla="*/ 350 h 351"/>
                <a:gd name="T42" fmla="*/ 110 w 250"/>
                <a:gd name="T43" fmla="*/ 325 h 351"/>
                <a:gd name="T44" fmla="*/ 82 w 250"/>
                <a:gd name="T45" fmla="*/ 348 h 351"/>
                <a:gd name="T46" fmla="*/ 72 w 250"/>
                <a:gd name="T47" fmla="*/ 320 h 351"/>
                <a:gd name="T48" fmla="*/ 42 w 250"/>
                <a:gd name="T49" fmla="*/ 344 h 351"/>
                <a:gd name="T50" fmla="*/ 55 w 250"/>
                <a:gd name="T51" fmla="*/ 289 h 351"/>
                <a:gd name="T52" fmla="*/ 14 w 250"/>
                <a:gd name="T53" fmla="*/ 256 h 351"/>
                <a:gd name="T54" fmla="*/ 0 w 250"/>
                <a:gd name="T55" fmla="*/ 235 h 351"/>
                <a:gd name="T56" fmla="*/ 19 w 250"/>
                <a:gd name="T57" fmla="*/ 207 h 351"/>
                <a:gd name="T58" fmla="*/ 57 w 250"/>
                <a:gd name="T59" fmla="*/ 217 h 351"/>
                <a:gd name="T60" fmla="*/ 86 w 250"/>
                <a:gd name="T61" fmla="*/ 204 h 351"/>
                <a:gd name="T62" fmla="*/ 62 w 250"/>
                <a:gd name="T63" fmla="*/ 260 h 351"/>
                <a:gd name="T64" fmla="*/ 95 w 250"/>
                <a:gd name="T65" fmla="*/ 270 h 351"/>
                <a:gd name="T66" fmla="*/ 130 w 250"/>
                <a:gd name="T67" fmla="*/ 264 h 351"/>
                <a:gd name="T68" fmla="*/ 138 w 250"/>
                <a:gd name="T69" fmla="*/ 244 h 351"/>
                <a:gd name="T70" fmla="*/ 109 w 250"/>
                <a:gd name="T71" fmla="*/ 207 h 351"/>
                <a:gd name="T72" fmla="*/ 80 w 250"/>
                <a:gd name="T73" fmla="*/ 197 h 351"/>
                <a:gd name="T74" fmla="*/ 93 w 250"/>
                <a:gd name="T75" fmla="*/ 182 h 351"/>
                <a:gd name="T76" fmla="*/ 80 w 250"/>
                <a:gd name="T77" fmla="*/ 158 h 351"/>
                <a:gd name="T78" fmla="*/ 24 w 250"/>
                <a:gd name="T79" fmla="*/ 152 h 351"/>
                <a:gd name="T80" fmla="*/ 7 w 250"/>
                <a:gd name="T81" fmla="*/ 179 h 351"/>
                <a:gd name="T82" fmla="*/ 7 w 250"/>
                <a:gd name="T83" fmla="*/ 160 h 351"/>
                <a:gd name="T84" fmla="*/ 24 w 250"/>
                <a:gd name="T85" fmla="*/ 137 h 3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0"/>
                <a:gd name="T130" fmla="*/ 0 h 351"/>
                <a:gd name="T131" fmla="*/ 250 w 250"/>
                <a:gd name="T132" fmla="*/ 351 h 3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0" h="351">
                  <a:moveTo>
                    <a:pt x="24" y="137"/>
                  </a:moveTo>
                  <a:lnTo>
                    <a:pt x="19" y="109"/>
                  </a:lnTo>
                  <a:lnTo>
                    <a:pt x="26" y="61"/>
                  </a:lnTo>
                  <a:lnTo>
                    <a:pt x="53" y="29"/>
                  </a:lnTo>
                  <a:lnTo>
                    <a:pt x="95" y="3"/>
                  </a:lnTo>
                  <a:lnTo>
                    <a:pt x="177" y="0"/>
                  </a:lnTo>
                  <a:lnTo>
                    <a:pt x="243" y="39"/>
                  </a:lnTo>
                  <a:lnTo>
                    <a:pt x="249" y="104"/>
                  </a:lnTo>
                  <a:lnTo>
                    <a:pt x="240" y="146"/>
                  </a:lnTo>
                  <a:lnTo>
                    <a:pt x="224" y="179"/>
                  </a:lnTo>
                  <a:lnTo>
                    <a:pt x="168" y="164"/>
                  </a:lnTo>
                  <a:lnTo>
                    <a:pt x="138" y="167"/>
                  </a:lnTo>
                  <a:lnTo>
                    <a:pt x="125" y="182"/>
                  </a:lnTo>
                  <a:lnTo>
                    <a:pt x="138" y="215"/>
                  </a:lnTo>
                  <a:lnTo>
                    <a:pt x="209" y="219"/>
                  </a:lnTo>
                  <a:lnTo>
                    <a:pt x="167" y="186"/>
                  </a:lnTo>
                  <a:lnTo>
                    <a:pt x="225" y="184"/>
                  </a:lnTo>
                  <a:lnTo>
                    <a:pt x="225" y="253"/>
                  </a:lnTo>
                  <a:lnTo>
                    <a:pt x="160" y="292"/>
                  </a:lnTo>
                  <a:lnTo>
                    <a:pt x="157" y="314"/>
                  </a:lnTo>
                  <a:lnTo>
                    <a:pt x="137" y="350"/>
                  </a:lnTo>
                  <a:lnTo>
                    <a:pt x="110" y="325"/>
                  </a:lnTo>
                  <a:lnTo>
                    <a:pt x="82" y="348"/>
                  </a:lnTo>
                  <a:lnTo>
                    <a:pt x="72" y="320"/>
                  </a:lnTo>
                  <a:lnTo>
                    <a:pt x="42" y="344"/>
                  </a:lnTo>
                  <a:lnTo>
                    <a:pt x="55" y="289"/>
                  </a:lnTo>
                  <a:lnTo>
                    <a:pt x="14" y="256"/>
                  </a:lnTo>
                  <a:lnTo>
                    <a:pt x="0" y="235"/>
                  </a:lnTo>
                  <a:lnTo>
                    <a:pt x="19" y="207"/>
                  </a:lnTo>
                  <a:lnTo>
                    <a:pt x="57" y="217"/>
                  </a:lnTo>
                  <a:lnTo>
                    <a:pt x="86" y="204"/>
                  </a:lnTo>
                  <a:lnTo>
                    <a:pt x="62" y="260"/>
                  </a:lnTo>
                  <a:lnTo>
                    <a:pt x="95" y="270"/>
                  </a:lnTo>
                  <a:lnTo>
                    <a:pt x="130" y="264"/>
                  </a:lnTo>
                  <a:lnTo>
                    <a:pt x="138" y="244"/>
                  </a:lnTo>
                  <a:lnTo>
                    <a:pt x="109" y="207"/>
                  </a:lnTo>
                  <a:lnTo>
                    <a:pt x="80" y="197"/>
                  </a:lnTo>
                  <a:lnTo>
                    <a:pt x="93" y="182"/>
                  </a:lnTo>
                  <a:lnTo>
                    <a:pt x="80" y="158"/>
                  </a:lnTo>
                  <a:lnTo>
                    <a:pt x="24" y="152"/>
                  </a:lnTo>
                  <a:lnTo>
                    <a:pt x="7" y="179"/>
                  </a:lnTo>
                  <a:lnTo>
                    <a:pt x="7" y="160"/>
                  </a:lnTo>
                  <a:lnTo>
                    <a:pt x="24" y="13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0255" name="Freeform 15">
              <a:extLst>
                <a:ext uri="{FF2B5EF4-FFF2-40B4-BE49-F238E27FC236}">
                  <a16:creationId xmlns:a16="http://schemas.microsoft.com/office/drawing/2014/main" id="{F5FD7DF1-A8FA-1818-1DE3-5E27318FDFA7}"/>
                </a:ext>
              </a:extLst>
            </p:cNvPr>
            <p:cNvSpPr>
              <a:spLocks/>
            </p:cNvSpPr>
            <p:nvPr/>
          </p:nvSpPr>
          <p:spPr bwMode="auto">
            <a:xfrm>
              <a:off x="631" y="1051"/>
              <a:ext cx="117" cy="332"/>
            </a:xfrm>
            <a:custGeom>
              <a:avLst/>
              <a:gdLst>
                <a:gd name="T0" fmla="*/ 111 w 117"/>
                <a:gd name="T1" fmla="*/ 0 h 332"/>
                <a:gd name="T2" fmla="*/ 68 w 117"/>
                <a:gd name="T3" fmla="*/ 5 h 332"/>
                <a:gd name="T4" fmla="*/ 73 w 117"/>
                <a:gd name="T5" fmla="*/ 84 h 332"/>
                <a:gd name="T6" fmla="*/ 0 w 117"/>
                <a:gd name="T7" fmla="*/ 97 h 332"/>
                <a:gd name="T8" fmla="*/ 5 w 117"/>
                <a:gd name="T9" fmla="*/ 145 h 332"/>
                <a:gd name="T10" fmla="*/ 38 w 117"/>
                <a:gd name="T11" fmla="*/ 150 h 332"/>
                <a:gd name="T12" fmla="*/ 15 w 117"/>
                <a:gd name="T13" fmla="*/ 157 h 332"/>
                <a:gd name="T14" fmla="*/ 15 w 117"/>
                <a:gd name="T15" fmla="*/ 229 h 332"/>
                <a:gd name="T16" fmla="*/ 34 w 117"/>
                <a:gd name="T17" fmla="*/ 235 h 332"/>
                <a:gd name="T18" fmla="*/ 10 w 117"/>
                <a:gd name="T19" fmla="*/ 247 h 332"/>
                <a:gd name="T20" fmla="*/ 10 w 117"/>
                <a:gd name="T21" fmla="*/ 301 h 332"/>
                <a:gd name="T22" fmla="*/ 0 w 117"/>
                <a:gd name="T23" fmla="*/ 319 h 332"/>
                <a:gd name="T24" fmla="*/ 29 w 117"/>
                <a:gd name="T25" fmla="*/ 325 h 332"/>
                <a:gd name="T26" fmla="*/ 78 w 117"/>
                <a:gd name="T27" fmla="*/ 331 h 332"/>
                <a:gd name="T28" fmla="*/ 92 w 117"/>
                <a:gd name="T29" fmla="*/ 331 h 332"/>
                <a:gd name="T30" fmla="*/ 116 w 117"/>
                <a:gd name="T31" fmla="*/ 313 h 332"/>
                <a:gd name="T32" fmla="*/ 107 w 117"/>
                <a:gd name="T33" fmla="*/ 114 h 332"/>
                <a:gd name="T34" fmla="*/ 87 w 117"/>
                <a:gd name="T35" fmla="*/ 72 h 332"/>
                <a:gd name="T36" fmla="*/ 116 w 117"/>
                <a:gd name="T37" fmla="*/ 43 h 332"/>
                <a:gd name="T38" fmla="*/ 111 w 117"/>
                <a:gd name="T39" fmla="*/ 0 h 3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
                <a:gd name="T61" fmla="*/ 0 h 332"/>
                <a:gd name="T62" fmla="*/ 117 w 117"/>
                <a:gd name="T63" fmla="*/ 332 h 3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 h="332">
                  <a:moveTo>
                    <a:pt x="111" y="0"/>
                  </a:moveTo>
                  <a:lnTo>
                    <a:pt x="68" y="5"/>
                  </a:lnTo>
                  <a:lnTo>
                    <a:pt x="73" y="84"/>
                  </a:lnTo>
                  <a:lnTo>
                    <a:pt x="0" y="97"/>
                  </a:lnTo>
                  <a:lnTo>
                    <a:pt x="5" y="145"/>
                  </a:lnTo>
                  <a:lnTo>
                    <a:pt x="38" y="150"/>
                  </a:lnTo>
                  <a:lnTo>
                    <a:pt x="15" y="157"/>
                  </a:lnTo>
                  <a:lnTo>
                    <a:pt x="15" y="229"/>
                  </a:lnTo>
                  <a:lnTo>
                    <a:pt x="34" y="235"/>
                  </a:lnTo>
                  <a:lnTo>
                    <a:pt x="10" y="247"/>
                  </a:lnTo>
                  <a:lnTo>
                    <a:pt x="10" y="301"/>
                  </a:lnTo>
                  <a:lnTo>
                    <a:pt x="0" y="319"/>
                  </a:lnTo>
                  <a:lnTo>
                    <a:pt x="29" y="325"/>
                  </a:lnTo>
                  <a:lnTo>
                    <a:pt x="78" y="331"/>
                  </a:lnTo>
                  <a:lnTo>
                    <a:pt x="92" y="331"/>
                  </a:lnTo>
                  <a:lnTo>
                    <a:pt x="116" y="313"/>
                  </a:lnTo>
                  <a:lnTo>
                    <a:pt x="107" y="114"/>
                  </a:lnTo>
                  <a:lnTo>
                    <a:pt x="87" y="72"/>
                  </a:lnTo>
                  <a:lnTo>
                    <a:pt x="116" y="43"/>
                  </a:lnTo>
                  <a:lnTo>
                    <a:pt x="11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0256" name="Freeform 16">
              <a:extLst>
                <a:ext uri="{FF2B5EF4-FFF2-40B4-BE49-F238E27FC236}">
                  <a16:creationId xmlns:a16="http://schemas.microsoft.com/office/drawing/2014/main" id="{EFA339CB-AD97-D13D-871F-0B4549B8C808}"/>
                </a:ext>
              </a:extLst>
            </p:cNvPr>
            <p:cNvSpPr>
              <a:spLocks/>
            </p:cNvSpPr>
            <p:nvPr/>
          </p:nvSpPr>
          <p:spPr bwMode="auto">
            <a:xfrm>
              <a:off x="486" y="1328"/>
              <a:ext cx="179" cy="67"/>
            </a:xfrm>
            <a:custGeom>
              <a:avLst/>
              <a:gdLst>
                <a:gd name="T0" fmla="*/ 5 w 179"/>
                <a:gd name="T1" fmla="*/ 36 h 67"/>
                <a:gd name="T2" fmla="*/ 19 w 179"/>
                <a:gd name="T3" fmla="*/ 12 h 67"/>
                <a:gd name="T4" fmla="*/ 97 w 179"/>
                <a:gd name="T5" fmla="*/ 0 h 67"/>
                <a:gd name="T6" fmla="*/ 116 w 179"/>
                <a:gd name="T7" fmla="*/ 12 h 67"/>
                <a:gd name="T8" fmla="*/ 120 w 179"/>
                <a:gd name="T9" fmla="*/ 36 h 67"/>
                <a:gd name="T10" fmla="*/ 106 w 179"/>
                <a:gd name="T11" fmla="*/ 54 h 67"/>
                <a:gd name="T12" fmla="*/ 178 w 179"/>
                <a:gd name="T13" fmla="*/ 66 h 67"/>
                <a:gd name="T14" fmla="*/ 19 w 179"/>
                <a:gd name="T15" fmla="*/ 66 h 67"/>
                <a:gd name="T16" fmla="*/ 39 w 179"/>
                <a:gd name="T17" fmla="*/ 48 h 67"/>
                <a:gd name="T18" fmla="*/ 39 w 179"/>
                <a:gd name="T19" fmla="*/ 24 h 67"/>
                <a:gd name="T20" fmla="*/ 0 w 179"/>
                <a:gd name="T21" fmla="*/ 54 h 67"/>
                <a:gd name="T22" fmla="*/ 5 w 179"/>
                <a:gd name="T23" fmla="*/ 3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9"/>
                <a:gd name="T37" fmla="*/ 0 h 67"/>
                <a:gd name="T38" fmla="*/ 179 w 179"/>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9" h="67">
                  <a:moveTo>
                    <a:pt x="5" y="36"/>
                  </a:moveTo>
                  <a:lnTo>
                    <a:pt x="19" y="12"/>
                  </a:lnTo>
                  <a:lnTo>
                    <a:pt x="97" y="0"/>
                  </a:lnTo>
                  <a:lnTo>
                    <a:pt x="116" y="12"/>
                  </a:lnTo>
                  <a:lnTo>
                    <a:pt x="120" y="36"/>
                  </a:lnTo>
                  <a:lnTo>
                    <a:pt x="106" y="54"/>
                  </a:lnTo>
                  <a:lnTo>
                    <a:pt x="178" y="66"/>
                  </a:lnTo>
                  <a:lnTo>
                    <a:pt x="19" y="66"/>
                  </a:lnTo>
                  <a:lnTo>
                    <a:pt x="39" y="48"/>
                  </a:lnTo>
                  <a:lnTo>
                    <a:pt x="39" y="24"/>
                  </a:lnTo>
                  <a:lnTo>
                    <a:pt x="0" y="54"/>
                  </a:lnTo>
                  <a:lnTo>
                    <a:pt x="5" y="36"/>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0257" name="Freeform 17">
              <a:extLst>
                <a:ext uri="{FF2B5EF4-FFF2-40B4-BE49-F238E27FC236}">
                  <a16:creationId xmlns:a16="http://schemas.microsoft.com/office/drawing/2014/main" id="{82785968-2905-9C4F-EE05-86E653840F84}"/>
                </a:ext>
              </a:extLst>
            </p:cNvPr>
            <p:cNvSpPr>
              <a:spLocks/>
            </p:cNvSpPr>
            <p:nvPr/>
          </p:nvSpPr>
          <p:spPr bwMode="auto">
            <a:xfrm>
              <a:off x="1072" y="414"/>
              <a:ext cx="1617" cy="1017"/>
            </a:xfrm>
            <a:custGeom>
              <a:avLst/>
              <a:gdLst>
                <a:gd name="T0" fmla="*/ 29 w 1617"/>
                <a:gd name="T1" fmla="*/ 282 h 1017"/>
                <a:gd name="T2" fmla="*/ 62 w 1617"/>
                <a:gd name="T3" fmla="*/ 277 h 1017"/>
                <a:gd name="T4" fmla="*/ 223 w 1617"/>
                <a:gd name="T5" fmla="*/ 277 h 1017"/>
                <a:gd name="T6" fmla="*/ 252 w 1617"/>
                <a:gd name="T7" fmla="*/ 228 h 1017"/>
                <a:gd name="T8" fmla="*/ 217 w 1617"/>
                <a:gd name="T9" fmla="*/ 157 h 1017"/>
                <a:gd name="T10" fmla="*/ 242 w 1617"/>
                <a:gd name="T11" fmla="*/ 157 h 1017"/>
                <a:gd name="T12" fmla="*/ 338 w 1617"/>
                <a:gd name="T13" fmla="*/ 258 h 1017"/>
                <a:gd name="T14" fmla="*/ 347 w 1617"/>
                <a:gd name="T15" fmla="*/ 210 h 1017"/>
                <a:gd name="T16" fmla="*/ 357 w 1617"/>
                <a:gd name="T17" fmla="*/ 157 h 1017"/>
                <a:gd name="T18" fmla="*/ 435 w 1617"/>
                <a:gd name="T19" fmla="*/ 102 h 1017"/>
                <a:gd name="T20" fmla="*/ 430 w 1617"/>
                <a:gd name="T21" fmla="*/ 37 h 1017"/>
                <a:gd name="T22" fmla="*/ 469 w 1617"/>
                <a:gd name="T23" fmla="*/ 12 h 1017"/>
                <a:gd name="T24" fmla="*/ 590 w 1617"/>
                <a:gd name="T25" fmla="*/ 126 h 1017"/>
                <a:gd name="T26" fmla="*/ 653 w 1617"/>
                <a:gd name="T27" fmla="*/ 312 h 1017"/>
                <a:gd name="T28" fmla="*/ 620 w 1617"/>
                <a:gd name="T29" fmla="*/ 523 h 1017"/>
                <a:gd name="T30" fmla="*/ 784 w 1617"/>
                <a:gd name="T31" fmla="*/ 307 h 1017"/>
                <a:gd name="T32" fmla="*/ 871 w 1617"/>
                <a:gd name="T33" fmla="*/ 493 h 1017"/>
                <a:gd name="T34" fmla="*/ 938 w 1617"/>
                <a:gd name="T35" fmla="*/ 746 h 1017"/>
                <a:gd name="T36" fmla="*/ 938 w 1617"/>
                <a:gd name="T37" fmla="*/ 830 h 1017"/>
                <a:gd name="T38" fmla="*/ 934 w 1617"/>
                <a:gd name="T39" fmla="*/ 914 h 1017"/>
                <a:gd name="T40" fmla="*/ 1015 w 1617"/>
                <a:gd name="T41" fmla="*/ 914 h 1017"/>
                <a:gd name="T42" fmla="*/ 1021 w 1617"/>
                <a:gd name="T43" fmla="*/ 835 h 1017"/>
                <a:gd name="T44" fmla="*/ 1026 w 1617"/>
                <a:gd name="T45" fmla="*/ 715 h 1017"/>
                <a:gd name="T46" fmla="*/ 1084 w 1617"/>
                <a:gd name="T47" fmla="*/ 710 h 1017"/>
                <a:gd name="T48" fmla="*/ 1195 w 1617"/>
                <a:gd name="T49" fmla="*/ 889 h 1017"/>
                <a:gd name="T50" fmla="*/ 1258 w 1617"/>
                <a:gd name="T51" fmla="*/ 830 h 1017"/>
                <a:gd name="T52" fmla="*/ 1548 w 1617"/>
                <a:gd name="T53" fmla="*/ 889 h 1017"/>
                <a:gd name="T54" fmla="*/ 1496 w 1617"/>
                <a:gd name="T55" fmla="*/ 980 h 1017"/>
                <a:gd name="T56" fmla="*/ 828 w 1617"/>
                <a:gd name="T57" fmla="*/ 1016 h 1017"/>
                <a:gd name="T58" fmla="*/ 856 w 1617"/>
                <a:gd name="T59" fmla="*/ 974 h 1017"/>
                <a:gd name="T60" fmla="*/ 822 w 1617"/>
                <a:gd name="T61" fmla="*/ 932 h 1017"/>
                <a:gd name="T62" fmla="*/ 851 w 1617"/>
                <a:gd name="T63" fmla="*/ 896 h 1017"/>
                <a:gd name="T64" fmla="*/ 822 w 1617"/>
                <a:gd name="T65" fmla="*/ 854 h 1017"/>
                <a:gd name="T66" fmla="*/ 847 w 1617"/>
                <a:gd name="T67" fmla="*/ 812 h 1017"/>
                <a:gd name="T68" fmla="*/ 828 w 1617"/>
                <a:gd name="T69" fmla="*/ 770 h 1017"/>
                <a:gd name="T70" fmla="*/ 701 w 1617"/>
                <a:gd name="T71" fmla="*/ 752 h 1017"/>
                <a:gd name="T72" fmla="*/ 697 w 1617"/>
                <a:gd name="T73" fmla="*/ 841 h 1017"/>
                <a:gd name="T74" fmla="*/ 691 w 1617"/>
                <a:gd name="T75" fmla="*/ 944 h 1017"/>
                <a:gd name="T76" fmla="*/ 633 w 1617"/>
                <a:gd name="T77" fmla="*/ 884 h 1017"/>
                <a:gd name="T78" fmla="*/ 421 w 1617"/>
                <a:gd name="T79" fmla="*/ 1004 h 1017"/>
                <a:gd name="T80" fmla="*/ 396 w 1617"/>
                <a:gd name="T81" fmla="*/ 764 h 1017"/>
                <a:gd name="T82" fmla="*/ 396 w 1617"/>
                <a:gd name="T83" fmla="*/ 673 h 1017"/>
                <a:gd name="T84" fmla="*/ 441 w 1617"/>
                <a:gd name="T85" fmla="*/ 433 h 1017"/>
                <a:gd name="T86" fmla="*/ 252 w 1617"/>
                <a:gd name="T87" fmla="*/ 342 h 1017"/>
                <a:gd name="T88" fmla="*/ 5 w 1617"/>
                <a:gd name="T89" fmla="*/ 337 h 10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7"/>
                <a:gd name="T136" fmla="*/ 0 h 1017"/>
                <a:gd name="T137" fmla="*/ 1617 w 1617"/>
                <a:gd name="T138" fmla="*/ 1017 h 10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7" h="1017">
                  <a:moveTo>
                    <a:pt x="5" y="337"/>
                  </a:moveTo>
                  <a:lnTo>
                    <a:pt x="0" y="277"/>
                  </a:lnTo>
                  <a:lnTo>
                    <a:pt x="29" y="282"/>
                  </a:lnTo>
                  <a:lnTo>
                    <a:pt x="33" y="264"/>
                  </a:lnTo>
                  <a:lnTo>
                    <a:pt x="62" y="264"/>
                  </a:lnTo>
                  <a:lnTo>
                    <a:pt x="62" y="277"/>
                  </a:lnTo>
                  <a:lnTo>
                    <a:pt x="140" y="282"/>
                  </a:lnTo>
                  <a:lnTo>
                    <a:pt x="150" y="264"/>
                  </a:lnTo>
                  <a:lnTo>
                    <a:pt x="223" y="277"/>
                  </a:lnTo>
                  <a:lnTo>
                    <a:pt x="165" y="246"/>
                  </a:lnTo>
                  <a:lnTo>
                    <a:pt x="174" y="216"/>
                  </a:lnTo>
                  <a:lnTo>
                    <a:pt x="252" y="228"/>
                  </a:lnTo>
                  <a:lnTo>
                    <a:pt x="184" y="192"/>
                  </a:lnTo>
                  <a:lnTo>
                    <a:pt x="198" y="151"/>
                  </a:lnTo>
                  <a:lnTo>
                    <a:pt x="217" y="157"/>
                  </a:lnTo>
                  <a:lnTo>
                    <a:pt x="223" y="145"/>
                  </a:lnTo>
                  <a:lnTo>
                    <a:pt x="246" y="145"/>
                  </a:lnTo>
                  <a:lnTo>
                    <a:pt x="242" y="157"/>
                  </a:lnTo>
                  <a:lnTo>
                    <a:pt x="314" y="181"/>
                  </a:lnTo>
                  <a:lnTo>
                    <a:pt x="285" y="246"/>
                  </a:lnTo>
                  <a:lnTo>
                    <a:pt x="338" y="258"/>
                  </a:lnTo>
                  <a:lnTo>
                    <a:pt x="343" y="228"/>
                  </a:lnTo>
                  <a:lnTo>
                    <a:pt x="416" y="235"/>
                  </a:lnTo>
                  <a:lnTo>
                    <a:pt x="347" y="210"/>
                  </a:lnTo>
                  <a:lnTo>
                    <a:pt x="357" y="175"/>
                  </a:lnTo>
                  <a:lnTo>
                    <a:pt x="412" y="168"/>
                  </a:lnTo>
                  <a:lnTo>
                    <a:pt x="357" y="157"/>
                  </a:lnTo>
                  <a:lnTo>
                    <a:pt x="363" y="138"/>
                  </a:lnTo>
                  <a:lnTo>
                    <a:pt x="445" y="138"/>
                  </a:lnTo>
                  <a:lnTo>
                    <a:pt x="435" y="102"/>
                  </a:lnTo>
                  <a:lnTo>
                    <a:pt x="518" y="90"/>
                  </a:lnTo>
                  <a:lnTo>
                    <a:pt x="445" y="90"/>
                  </a:lnTo>
                  <a:lnTo>
                    <a:pt x="430" y="37"/>
                  </a:lnTo>
                  <a:lnTo>
                    <a:pt x="460" y="30"/>
                  </a:lnTo>
                  <a:lnTo>
                    <a:pt x="455" y="12"/>
                  </a:lnTo>
                  <a:lnTo>
                    <a:pt x="469" y="12"/>
                  </a:lnTo>
                  <a:lnTo>
                    <a:pt x="483" y="24"/>
                  </a:lnTo>
                  <a:lnTo>
                    <a:pt x="561" y="0"/>
                  </a:lnTo>
                  <a:lnTo>
                    <a:pt x="590" y="126"/>
                  </a:lnTo>
                  <a:lnTo>
                    <a:pt x="662" y="126"/>
                  </a:lnTo>
                  <a:lnTo>
                    <a:pt x="662" y="253"/>
                  </a:lnTo>
                  <a:lnTo>
                    <a:pt x="653" y="312"/>
                  </a:lnTo>
                  <a:lnTo>
                    <a:pt x="624" y="325"/>
                  </a:lnTo>
                  <a:lnTo>
                    <a:pt x="600" y="518"/>
                  </a:lnTo>
                  <a:lnTo>
                    <a:pt x="620" y="523"/>
                  </a:lnTo>
                  <a:lnTo>
                    <a:pt x="668" y="264"/>
                  </a:lnTo>
                  <a:lnTo>
                    <a:pt x="789" y="264"/>
                  </a:lnTo>
                  <a:lnTo>
                    <a:pt x="784" y="307"/>
                  </a:lnTo>
                  <a:lnTo>
                    <a:pt x="775" y="367"/>
                  </a:lnTo>
                  <a:lnTo>
                    <a:pt x="861" y="360"/>
                  </a:lnTo>
                  <a:lnTo>
                    <a:pt x="871" y="493"/>
                  </a:lnTo>
                  <a:lnTo>
                    <a:pt x="987" y="487"/>
                  </a:lnTo>
                  <a:lnTo>
                    <a:pt x="992" y="734"/>
                  </a:lnTo>
                  <a:lnTo>
                    <a:pt x="938" y="746"/>
                  </a:lnTo>
                  <a:lnTo>
                    <a:pt x="934" y="806"/>
                  </a:lnTo>
                  <a:lnTo>
                    <a:pt x="944" y="818"/>
                  </a:lnTo>
                  <a:lnTo>
                    <a:pt x="938" y="830"/>
                  </a:lnTo>
                  <a:lnTo>
                    <a:pt x="934" y="889"/>
                  </a:lnTo>
                  <a:lnTo>
                    <a:pt x="948" y="903"/>
                  </a:lnTo>
                  <a:lnTo>
                    <a:pt x="934" y="914"/>
                  </a:lnTo>
                  <a:lnTo>
                    <a:pt x="938" y="974"/>
                  </a:lnTo>
                  <a:lnTo>
                    <a:pt x="1012" y="974"/>
                  </a:lnTo>
                  <a:lnTo>
                    <a:pt x="1015" y="914"/>
                  </a:lnTo>
                  <a:lnTo>
                    <a:pt x="1093" y="908"/>
                  </a:lnTo>
                  <a:lnTo>
                    <a:pt x="1015" y="903"/>
                  </a:lnTo>
                  <a:lnTo>
                    <a:pt x="1021" y="835"/>
                  </a:lnTo>
                  <a:lnTo>
                    <a:pt x="1103" y="830"/>
                  </a:lnTo>
                  <a:lnTo>
                    <a:pt x="1021" y="812"/>
                  </a:lnTo>
                  <a:lnTo>
                    <a:pt x="1026" y="715"/>
                  </a:lnTo>
                  <a:lnTo>
                    <a:pt x="1060" y="715"/>
                  </a:lnTo>
                  <a:lnTo>
                    <a:pt x="1060" y="710"/>
                  </a:lnTo>
                  <a:lnTo>
                    <a:pt x="1084" y="710"/>
                  </a:lnTo>
                  <a:lnTo>
                    <a:pt x="1089" y="715"/>
                  </a:lnTo>
                  <a:lnTo>
                    <a:pt x="1204" y="715"/>
                  </a:lnTo>
                  <a:lnTo>
                    <a:pt x="1195" y="889"/>
                  </a:lnTo>
                  <a:lnTo>
                    <a:pt x="1214" y="848"/>
                  </a:lnTo>
                  <a:lnTo>
                    <a:pt x="1233" y="835"/>
                  </a:lnTo>
                  <a:lnTo>
                    <a:pt x="1258" y="830"/>
                  </a:lnTo>
                  <a:lnTo>
                    <a:pt x="1477" y="830"/>
                  </a:lnTo>
                  <a:lnTo>
                    <a:pt x="1529" y="854"/>
                  </a:lnTo>
                  <a:lnTo>
                    <a:pt x="1548" y="889"/>
                  </a:lnTo>
                  <a:lnTo>
                    <a:pt x="1544" y="926"/>
                  </a:lnTo>
                  <a:lnTo>
                    <a:pt x="1529" y="956"/>
                  </a:lnTo>
                  <a:lnTo>
                    <a:pt x="1496" y="980"/>
                  </a:lnTo>
                  <a:lnTo>
                    <a:pt x="1616" y="986"/>
                  </a:lnTo>
                  <a:lnTo>
                    <a:pt x="1616" y="1016"/>
                  </a:lnTo>
                  <a:lnTo>
                    <a:pt x="828" y="1016"/>
                  </a:lnTo>
                  <a:lnTo>
                    <a:pt x="856" y="998"/>
                  </a:lnTo>
                  <a:lnTo>
                    <a:pt x="822" y="986"/>
                  </a:lnTo>
                  <a:lnTo>
                    <a:pt x="856" y="974"/>
                  </a:lnTo>
                  <a:lnTo>
                    <a:pt x="828" y="962"/>
                  </a:lnTo>
                  <a:lnTo>
                    <a:pt x="851" y="944"/>
                  </a:lnTo>
                  <a:lnTo>
                    <a:pt x="822" y="932"/>
                  </a:lnTo>
                  <a:lnTo>
                    <a:pt x="856" y="920"/>
                  </a:lnTo>
                  <a:lnTo>
                    <a:pt x="828" y="908"/>
                  </a:lnTo>
                  <a:lnTo>
                    <a:pt x="851" y="896"/>
                  </a:lnTo>
                  <a:lnTo>
                    <a:pt x="828" y="884"/>
                  </a:lnTo>
                  <a:lnTo>
                    <a:pt x="851" y="866"/>
                  </a:lnTo>
                  <a:lnTo>
                    <a:pt x="822" y="854"/>
                  </a:lnTo>
                  <a:lnTo>
                    <a:pt x="856" y="841"/>
                  </a:lnTo>
                  <a:lnTo>
                    <a:pt x="828" y="835"/>
                  </a:lnTo>
                  <a:lnTo>
                    <a:pt x="847" y="812"/>
                  </a:lnTo>
                  <a:lnTo>
                    <a:pt x="822" y="794"/>
                  </a:lnTo>
                  <a:lnTo>
                    <a:pt x="847" y="782"/>
                  </a:lnTo>
                  <a:lnTo>
                    <a:pt x="828" y="770"/>
                  </a:lnTo>
                  <a:lnTo>
                    <a:pt x="847" y="758"/>
                  </a:lnTo>
                  <a:lnTo>
                    <a:pt x="828" y="752"/>
                  </a:lnTo>
                  <a:lnTo>
                    <a:pt x="701" y="752"/>
                  </a:lnTo>
                  <a:lnTo>
                    <a:pt x="697" y="830"/>
                  </a:lnTo>
                  <a:lnTo>
                    <a:pt x="779" y="835"/>
                  </a:lnTo>
                  <a:lnTo>
                    <a:pt x="697" y="841"/>
                  </a:lnTo>
                  <a:lnTo>
                    <a:pt x="697" y="932"/>
                  </a:lnTo>
                  <a:lnTo>
                    <a:pt x="755" y="944"/>
                  </a:lnTo>
                  <a:lnTo>
                    <a:pt x="691" y="944"/>
                  </a:lnTo>
                  <a:lnTo>
                    <a:pt x="687" y="1010"/>
                  </a:lnTo>
                  <a:lnTo>
                    <a:pt x="609" y="1010"/>
                  </a:lnTo>
                  <a:lnTo>
                    <a:pt x="633" y="884"/>
                  </a:lnTo>
                  <a:lnTo>
                    <a:pt x="624" y="878"/>
                  </a:lnTo>
                  <a:lnTo>
                    <a:pt x="561" y="1004"/>
                  </a:lnTo>
                  <a:lnTo>
                    <a:pt x="421" y="1004"/>
                  </a:lnTo>
                  <a:lnTo>
                    <a:pt x="425" y="974"/>
                  </a:lnTo>
                  <a:lnTo>
                    <a:pt x="396" y="932"/>
                  </a:lnTo>
                  <a:lnTo>
                    <a:pt x="396" y="764"/>
                  </a:lnTo>
                  <a:lnTo>
                    <a:pt x="421" y="734"/>
                  </a:lnTo>
                  <a:lnTo>
                    <a:pt x="412" y="703"/>
                  </a:lnTo>
                  <a:lnTo>
                    <a:pt x="396" y="673"/>
                  </a:lnTo>
                  <a:lnTo>
                    <a:pt x="396" y="529"/>
                  </a:lnTo>
                  <a:lnTo>
                    <a:pt x="441" y="481"/>
                  </a:lnTo>
                  <a:lnTo>
                    <a:pt x="441" y="433"/>
                  </a:lnTo>
                  <a:lnTo>
                    <a:pt x="421" y="391"/>
                  </a:lnTo>
                  <a:lnTo>
                    <a:pt x="353" y="360"/>
                  </a:lnTo>
                  <a:lnTo>
                    <a:pt x="252" y="342"/>
                  </a:lnTo>
                  <a:lnTo>
                    <a:pt x="125" y="337"/>
                  </a:lnTo>
                  <a:lnTo>
                    <a:pt x="29" y="337"/>
                  </a:lnTo>
                  <a:lnTo>
                    <a:pt x="5" y="33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10258" name="Freeform 18">
              <a:extLst>
                <a:ext uri="{FF2B5EF4-FFF2-40B4-BE49-F238E27FC236}">
                  <a16:creationId xmlns:a16="http://schemas.microsoft.com/office/drawing/2014/main" id="{FD3661F3-F859-A39A-5AA8-C1A1DE06D6B2}"/>
                </a:ext>
              </a:extLst>
            </p:cNvPr>
            <p:cNvSpPr>
              <a:spLocks/>
            </p:cNvSpPr>
            <p:nvPr/>
          </p:nvSpPr>
          <p:spPr bwMode="auto">
            <a:xfrm>
              <a:off x="1115" y="1596"/>
              <a:ext cx="1536" cy="181"/>
            </a:xfrm>
            <a:custGeom>
              <a:avLst/>
              <a:gdLst>
                <a:gd name="T0" fmla="*/ 0 w 1536"/>
                <a:gd name="T1" fmla="*/ 174 h 181"/>
                <a:gd name="T2" fmla="*/ 111 w 1536"/>
                <a:gd name="T3" fmla="*/ 162 h 181"/>
                <a:gd name="T4" fmla="*/ 208 w 1536"/>
                <a:gd name="T5" fmla="*/ 132 h 181"/>
                <a:gd name="T6" fmla="*/ 300 w 1536"/>
                <a:gd name="T7" fmla="*/ 90 h 181"/>
                <a:gd name="T8" fmla="*/ 368 w 1536"/>
                <a:gd name="T9" fmla="*/ 49 h 181"/>
                <a:gd name="T10" fmla="*/ 373 w 1536"/>
                <a:gd name="T11" fmla="*/ 18 h 181"/>
                <a:gd name="T12" fmla="*/ 363 w 1536"/>
                <a:gd name="T13" fmla="*/ 0 h 181"/>
                <a:gd name="T14" fmla="*/ 1297 w 1536"/>
                <a:gd name="T15" fmla="*/ 0 h 181"/>
                <a:gd name="T16" fmla="*/ 1409 w 1536"/>
                <a:gd name="T17" fmla="*/ 12 h 181"/>
                <a:gd name="T18" fmla="*/ 1462 w 1536"/>
                <a:gd name="T19" fmla="*/ 30 h 181"/>
                <a:gd name="T20" fmla="*/ 1511 w 1536"/>
                <a:gd name="T21" fmla="*/ 61 h 181"/>
                <a:gd name="T22" fmla="*/ 1535 w 1536"/>
                <a:gd name="T23" fmla="*/ 90 h 181"/>
                <a:gd name="T24" fmla="*/ 1530 w 1536"/>
                <a:gd name="T25" fmla="*/ 120 h 181"/>
                <a:gd name="T26" fmla="*/ 1501 w 1536"/>
                <a:gd name="T27" fmla="*/ 144 h 181"/>
                <a:gd name="T28" fmla="*/ 1447 w 1536"/>
                <a:gd name="T29" fmla="*/ 162 h 181"/>
                <a:gd name="T30" fmla="*/ 1370 w 1536"/>
                <a:gd name="T31" fmla="*/ 180 h 181"/>
                <a:gd name="T32" fmla="*/ 1273 w 1536"/>
                <a:gd name="T33" fmla="*/ 180 h 181"/>
                <a:gd name="T34" fmla="*/ 29 w 1536"/>
                <a:gd name="T35" fmla="*/ 180 h 181"/>
                <a:gd name="T36" fmla="*/ 0 w 1536"/>
                <a:gd name="T37" fmla="*/ 174 h 1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6"/>
                <a:gd name="T58" fmla="*/ 0 h 181"/>
                <a:gd name="T59" fmla="*/ 1536 w 1536"/>
                <a:gd name="T60" fmla="*/ 181 h 1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6" h="181">
                  <a:moveTo>
                    <a:pt x="0" y="174"/>
                  </a:moveTo>
                  <a:lnTo>
                    <a:pt x="111" y="162"/>
                  </a:lnTo>
                  <a:lnTo>
                    <a:pt x="208" y="132"/>
                  </a:lnTo>
                  <a:lnTo>
                    <a:pt x="300" y="90"/>
                  </a:lnTo>
                  <a:lnTo>
                    <a:pt x="368" y="49"/>
                  </a:lnTo>
                  <a:lnTo>
                    <a:pt x="373" y="18"/>
                  </a:lnTo>
                  <a:lnTo>
                    <a:pt x="363" y="0"/>
                  </a:lnTo>
                  <a:lnTo>
                    <a:pt x="1297" y="0"/>
                  </a:lnTo>
                  <a:lnTo>
                    <a:pt x="1409" y="12"/>
                  </a:lnTo>
                  <a:lnTo>
                    <a:pt x="1462" y="30"/>
                  </a:lnTo>
                  <a:lnTo>
                    <a:pt x="1511" y="61"/>
                  </a:lnTo>
                  <a:lnTo>
                    <a:pt x="1535" y="90"/>
                  </a:lnTo>
                  <a:lnTo>
                    <a:pt x="1530" y="120"/>
                  </a:lnTo>
                  <a:lnTo>
                    <a:pt x="1501" y="144"/>
                  </a:lnTo>
                  <a:lnTo>
                    <a:pt x="1447" y="162"/>
                  </a:lnTo>
                  <a:lnTo>
                    <a:pt x="1370" y="180"/>
                  </a:lnTo>
                  <a:lnTo>
                    <a:pt x="1273" y="180"/>
                  </a:lnTo>
                  <a:lnTo>
                    <a:pt x="29" y="180"/>
                  </a:lnTo>
                  <a:lnTo>
                    <a:pt x="0" y="17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8A1E5D5-FA1C-AE54-FE4C-709E563B7A43}"/>
              </a:ext>
            </a:extLst>
          </p:cNvPr>
          <p:cNvSpPr>
            <a:spLocks noGrp="1" noChangeArrowheads="1"/>
          </p:cNvSpPr>
          <p:nvPr>
            <p:ph type="title"/>
          </p:nvPr>
        </p:nvSpPr>
        <p:spPr>
          <a:xfrm>
            <a:off x="457200" y="407988"/>
            <a:ext cx="8229600" cy="582612"/>
          </a:xfrm>
          <a:noFill/>
        </p:spPr>
        <p:txBody>
          <a:bodyPr lIns="90488" tIns="44450" rIns="90488" bIns="44450" anchor="b"/>
          <a:lstStyle/>
          <a:p>
            <a:r>
              <a:rPr lang="en-US" altLang="en-US" sz="3200"/>
              <a:t>Operating Procedures - Paragraph (f)</a:t>
            </a:r>
          </a:p>
        </p:txBody>
      </p:sp>
      <p:sp>
        <p:nvSpPr>
          <p:cNvPr id="70659" name="Rectangle 3">
            <a:extLst>
              <a:ext uri="{FF2B5EF4-FFF2-40B4-BE49-F238E27FC236}">
                <a16:creationId xmlns:a16="http://schemas.microsoft.com/office/drawing/2014/main" id="{CC3A5D42-4378-2585-9E4F-FB59CE7693E8}"/>
              </a:ext>
            </a:extLst>
          </p:cNvPr>
          <p:cNvSpPr>
            <a:spLocks noGrp="1" noChangeArrowheads="1"/>
          </p:cNvSpPr>
          <p:nvPr>
            <p:ph idx="1"/>
          </p:nvPr>
        </p:nvSpPr>
        <p:spPr/>
        <p:txBody>
          <a:bodyPr lIns="90488" tIns="44450" rIns="90488" bIns="44450"/>
          <a:lstStyle/>
          <a:p>
            <a:r>
              <a:rPr lang="en-US" altLang="en-US" sz="2400" b="1"/>
              <a:t>Operating phases: </a:t>
            </a:r>
            <a:r>
              <a:rPr lang="en-US" altLang="en-US" sz="2400"/>
              <a:t>Initial startup, normal operations. temporary operations, emergency shutdown and operations, normal shutdowns, startup following shutdown.</a:t>
            </a:r>
          </a:p>
          <a:p>
            <a:endParaRPr lang="en-US" altLang="en-US" sz="1000"/>
          </a:p>
          <a:p>
            <a:endParaRPr lang="en-US" altLang="en-US" sz="1000"/>
          </a:p>
          <a:p>
            <a:r>
              <a:rPr lang="en-US" altLang="en-US" sz="2400"/>
              <a:t>Operating limits</a:t>
            </a:r>
          </a:p>
          <a:p>
            <a:endParaRPr lang="en-US" altLang="en-US" sz="1000"/>
          </a:p>
          <a:p>
            <a:endParaRPr lang="en-US" altLang="en-US" sz="1000"/>
          </a:p>
          <a:p>
            <a:r>
              <a:rPr lang="en-US" altLang="en-US" sz="2400"/>
              <a:t>Safety and health considerations</a:t>
            </a:r>
          </a:p>
          <a:p>
            <a:endParaRPr lang="en-US" altLang="en-US" sz="1000"/>
          </a:p>
          <a:p>
            <a:endParaRPr lang="en-US" altLang="en-US" sz="1000"/>
          </a:p>
          <a:p>
            <a:r>
              <a:rPr lang="en-US" altLang="en-US" sz="2400"/>
              <a:t>Safety systems and their functions</a:t>
            </a:r>
          </a:p>
        </p:txBody>
      </p:sp>
      <p:pic>
        <p:nvPicPr>
          <p:cNvPr id="70660" name="Object 4">
            <a:extLst>
              <a:ext uri="{FF2B5EF4-FFF2-40B4-BE49-F238E27FC236}">
                <a16:creationId xmlns:a16="http://schemas.microsoft.com/office/drawing/2014/main" id="{60914C9B-F5D9-7506-DF8E-FE281A6FC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14600"/>
            <a:ext cx="119062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a:extLst>
              <a:ext uri="{FF2B5EF4-FFF2-40B4-BE49-F238E27FC236}">
                <a16:creationId xmlns:a16="http://schemas.microsoft.com/office/drawing/2014/main" id="{FF92FB69-CF8A-EF11-8871-9C4FE02C7DAF}"/>
              </a:ext>
            </a:extLst>
          </p:cNvPr>
          <p:cNvSpPr>
            <a:spLocks noGrp="1" noChangeArrowheads="1"/>
          </p:cNvSpPr>
          <p:nvPr>
            <p:ph type="title"/>
          </p:nvPr>
        </p:nvSpPr>
        <p:spPr>
          <a:xfrm>
            <a:off x="457200" y="407988"/>
            <a:ext cx="8229600" cy="582612"/>
          </a:xfrm>
          <a:noFill/>
        </p:spPr>
        <p:txBody>
          <a:bodyPr lIns="90488" tIns="44450" rIns="90488" bIns="44450" anchor="b"/>
          <a:lstStyle/>
          <a:p>
            <a:r>
              <a:rPr lang="en-US" altLang="en-US" sz="3200"/>
              <a:t>Operating Procedures - Paragraph (f)</a:t>
            </a:r>
          </a:p>
        </p:txBody>
      </p:sp>
      <p:sp>
        <p:nvSpPr>
          <p:cNvPr id="72707" name="Rectangle 1027">
            <a:extLst>
              <a:ext uri="{FF2B5EF4-FFF2-40B4-BE49-F238E27FC236}">
                <a16:creationId xmlns:a16="http://schemas.microsoft.com/office/drawing/2014/main" id="{F7A87285-271D-7228-CBD7-979549A6C067}"/>
              </a:ext>
            </a:extLst>
          </p:cNvPr>
          <p:cNvSpPr>
            <a:spLocks noGrp="1" noChangeArrowheads="1"/>
          </p:cNvSpPr>
          <p:nvPr>
            <p:ph idx="1"/>
          </p:nvPr>
        </p:nvSpPr>
        <p:spPr/>
        <p:txBody>
          <a:bodyPr lIns="90488" tIns="44450" rIns="90488" bIns="44450"/>
          <a:lstStyle/>
          <a:p>
            <a:r>
              <a:rPr lang="en-US" altLang="en-US" sz="2400" b="1"/>
              <a:t>Safe work practices for: </a:t>
            </a:r>
            <a:r>
              <a:rPr lang="en-US" altLang="en-US" sz="2400"/>
              <a:t>Lockout/Tagout, confined space entry, operating process equipment, control over entrance into facility</a:t>
            </a:r>
          </a:p>
          <a:p>
            <a:endParaRPr lang="en-US" altLang="en-US" sz="1000"/>
          </a:p>
          <a:p>
            <a:endParaRPr lang="en-US" altLang="en-US" sz="1000"/>
          </a:p>
          <a:p>
            <a:r>
              <a:rPr lang="en-US" altLang="en-US" sz="2400"/>
              <a:t>Quality control for raw materials</a:t>
            </a:r>
          </a:p>
          <a:p>
            <a:endParaRPr lang="en-US" altLang="en-US" sz="1000"/>
          </a:p>
          <a:p>
            <a:endParaRPr lang="en-US" altLang="en-US" sz="1000"/>
          </a:p>
          <a:p>
            <a:r>
              <a:rPr lang="en-US" altLang="en-US" sz="2400"/>
              <a:t>Accessible to those who work on an/or maintain the process</a:t>
            </a:r>
          </a:p>
          <a:p>
            <a:endParaRPr lang="en-US" altLang="en-US" sz="1000"/>
          </a:p>
          <a:p>
            <a:endParaRPr lang="en-US" altLang="en-US" sz="1000"/>
          </a:p>
          <a:p>
            <a:r>
              <a:rPr lang="en-US" altLang="en-US" sz="2400"/>
              <a:t>Reviewed on a regular basis to make sure that they consistent with the actual procedures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AFA88DC-53AC-FC19-E23C-AE8EA30E162A}"/>
              </a:ext>
            </a:extLst>
          </p:cNvPr>
          <p:cNvSpPr>
            <a:spLocks noGrp="1" noChangeArrowheads="1"/>
          </p:cNvSpPr>
          <p:nvPr>
            <p:ph type="title"/>
          </p:nvPr>
        </p:nvSpPr>
        <p:spPr>
          <a:xfrm>
            <a:off x="457200" y="346075"/>
            <a:ext cx="8229600" cy="644525"/>
          </a:xfrm>
          <a:noFill/>
        </p:spPr>
        <p:txBody>
          <a:bodyPr lIns="90488" tIns="44450" rIns="90488" bIns="44450" anchor="b"/>
          <a:lstStyle/>
          <a:p>
            <a:r>
              <a:rPr lang="en-US" altLang="en-US"/>
              <a:t>Training - Paragraph (g)</a:t>
            </a:r>
            <a:endParaRPr lang="en-US" altLang="en-US" sz="2800"/>
          </a:p>
        </p:txBody>
      </p:sp>
      <p:sp>
        <p:nvSpPr>
          <p:cNvPr id="74755" name="Rectangle 3">
            <a:extLst>
              <a:ext uri="{FF2B5EF4-FFF2-40B4-BE49-F238E27FC236}">
                <a16:creationId xmlns:a16="http://schemas.microsoft.com/office/drawing/2014/main" id="{8A44C7BC-8C94-F0A4-AE6F-9161502267C4}"/>
              </a:ext>
            </a:extLst>
          </p:cNvPr>
          <p:cNvSpPr>
            <a:spLocks noGrp="1" noChangeArrowheads="1"/>
          </p:cNvSpPr>
          <p:nvPr>
            <p:ph idx="1"/>
          </p:nvPr>
        </p:nvSpPr>
        <p:spPr/>
        <p:txBody>
          <a:bodyPr lIns="90488" tIns="44450" rIns="90488" bIns="44450"/>
          <a:lstStyle/>
          <a:p>
            <a:r>
              <a:rPr lang="en-US" altLang="en-US"/>
              <a:t>Process overview</a:t>
            </a:r>
          </a:p>
          <a:p>
            <a:endParaRPr lang="en-US" altLang="en-US" sz="1000"/>
          </a:p>
          <a:p>
            <a:endParaRPr lang="en-US" altLang="en-US" sz="1000"/>
          </a:p>
          <a:p>
            <a:r>
              <a:rPr lang="en-US" altLang="en-US"/>
              <a:t>Process hazards</a:t>
            </a:r>
          </a:p>
          <a:p>
            <a:endParaRPr lang="en-US" altLang="en-US" sz="1000"/>
          </a:p>
          <a:p>
            <a:endParaRPr lang="en-US" altLang="en-US" sz="1000"/>
          </a:p>
          <a:p>
            <a:r>
              <a:rPr lang="en-US" altLang="en-US"/>
              <a:t>Operating procedures</a:t>
            </a:r>
          </a:p>
          <a:p>
            <a:endParaRPr lang="en-US" altLang="en-US" sz="1000"/>
          </a:p>
          <a:p>
            <a:endParaRPr lang="en-US" altLang="en-US" sz="1000"/>
          </a:p>
          <a:p>
            <a:r>
              <a:rPr lang="en-US" altLang="en-US"/>
              <a:t>Emergency procedures</a:t>
            </a:r>
          </a:p>
          <a:p>
            <a:endParaRPr lang="en-US" altLang="en-US" sz="1000"/>
          </a:p>
          <a:p>
            <a:endParaRPr lang="en-US" altLang="en-US" sz="1000"/>
          </a:p>
          <a:p>
            <a:r>
              <a:rPr lang="en-US" altLang="en-US"/>
              <a:t>Means used to verify/document training</a:t>
            </a:r>
          </a:p>
          <a:p>
            <a:endParaRPr lang="en-US" altLang="en-US" sz="1000"/>
          </a:p>
          <a:p>
            <a:endParaRPr lang="en-US" altLang="en-US" sz="1000"/>
          </a:p>
          <a:p>
            <a:r>
              <a:rPr lang="en-US" altLang="en-US"/>
              <a:t>Refresher training</a:t>
            </a:r>
          </a:p>
        </p:txBody>
      </p:sp>
      <p:pic>
        <p:nvPicPr>
          <p:cNvPr id="74756" name="Picture 6" descr="MPj04221160000[1]">
            <a:extLst>
              <a:ext uri="{FF2B5EF4-FFF2-40B4-BE49-F238E27FC236}">
                <a16:creationId xmlns:a16="http://schemas.microsoft.com/office/drawing/2014/main" id="{413CB2C3-9A87-7FA2-43E3-572E9601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590800" cy="1871663"/>
          </a:xfrm>
          <a:prstGeom prst="rect">
            <a:avLst/>
          </a:prstGeom>
          <a:noFill/>
          <a:ln w="9525">
            <a:solidFill>
              <a:srgbClr val="CCE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3BD39FF-DBC4-B35F-4A2C-7EA592C826C8}"/>
              </a:ext>
            </a:extLst>
          </p:cNvPr>
          <p:cNvSpPr>
            <a:spLocks noGrp="1" noChangeArrowheads="1"/>
          </p:cNvSpPr>
          <p:nvPr>
            <p:ph type="title"/>
          </p:nvPr>
        </p:nvSpPr>
        <p:spPr>
          <a:xfrm>
            <a:off x="457200" y="346075"/>
            <a:ext cx="8229600" cy="644525"/>
          </a:xfrm>
          <a:noFill/>
        </p:spPr>
        <p:txBody>
          <a:bodyPr lIns="90488" tIns="44450" rIns="90488" bIns="44450" anchor="b"/>
          <a:lstStyle/>
          <a:p>
            <a:r>
              <a:rPr lang="en-US" altLang="en-US"/>
              <a:t>Contractors - Paragraph (h)</a:t>
            </a:r>
            <a:endParaRPr lang="en-US" altLang="en-US" u="sng"/>
          </a:p>
        </p:txBody>
      </p:sp>
      <p:sp>
        <p:nvSpPr>
          <p:cNvPr id="76803" name="Rectangle 3">
            <a:extLst>
              <a:ext uri="{FF2B5EF4-FFF2-40B4-BE49-F238E27FC236}">
                <a16:creationId xmlns:a16="http://schemas.microsoft.com/office/drawing/2014/main" id="{978861DE-E87C-5E44-5721-B43C647FAAA2}"/>
              </a:ext>
            </a:extLst>
          </p:cNvPr>
          <p:cNvSpPr>
            <a:spLocks noGrp="1" noChangeArrowheads="1"/>
          </p:cNvSpPr>
          <p:nvPr>
            <p:ph idx="1"/>
          </p:nvPr>
        </p:nvSpPr>
        <p:spPr/>
        <p:txBody>
          <a:bodyPr lIns="90488" tIns="44450" rIns="90488" bIns="44450"/>
          <a:lstStyle/>
          <a:p>
            <a:pPr>
              <a:lnSpc>
                <a:spcPct val="90000"/>
              </a:lnSpc>
            </a:pPr>
            <a:r>
              <a:rPr lang="en-US" altLang="en-US"/>
              <a:t>Employer responsibilities:</a:t>
            </a:r>
          </a:p>
          <a:p>
            <a:pPr lvl="1">
              <a:lnSpc>
                <a:spcPct val="90000"/>
              </a:lnSpc>
            </a:pPr>
            <a:endParaRPr lang="en-US" altLang="en-US" sz="1000"/>
          </a:p>
          <a:p>
            <a:pPr lvl="1">
              <a:lnSpc>
                <a:spcPct val="90000"/>
              </a:lnSpc>
            </a:pPr>
            <a:r>
              <a:rPr lang="en-US" altLang="en-US"/>
              <a:t>Evaluate safety of contractor before hire</a:t>
            </a:r>
          </a:p>
          <a:p>
            <a:pPr lvl="1">
              <a:lnSpc>
                <a:spcPct val="90000"/>
              </a:lnSpc>
            </a:pPr>
            <a:endParaRPr lang="en-US" altLang="en-US" sz="1000"/>
          </a:p>
          <a:p>
            <a:pPr lvl="1">
              <a:lnSpc>
                <a:spcPct val="90000"/>
              </a:lnSpc>
            </a:pPr>
            <a:r>
              <a:rPr lang="en-US" altLang="en-US"/>
              <a:t>Inform of hazards of process</a:t>
            </a:r>
          </a:p>
          <a:p>
            <a:pPr lvl="1">
              <a:lnSpc>
                <a:spcPct val="90000"/>
              </a:lnSpc>
            </a:pPr>
            <a:endParaRPr lang="en-US" altLang="en-US" sz="1000"/>
          </a:p>
          <a:p>
            <a:pPr lvl="1">
              <a:lnSpc>
                <a:spcPct val="90000"/>
              </a:lnSpc>
            </a:pPr>
            <a:r>
              <a:rPr lang="en-US" altLang="en-US"/>
              <a:t>Explain emergency evacuation plan</a:t>
            </a:r>
          </a:p>
          <a:p>
            <a:pPr lvl="1">
              <a:lnSpc>
                <a:spcPct val="90000"/>
              </a:lnSpc>
            </a:pPr>
            <a:endParaRPr lang="en-US" altLang="en-US" sz="1000"/>
          </a:p>
          <a:p>
            <a:pPr lvl="1">
              <a:lnSpc>
                <a:spcPct val="90000"/>
              </a:lnSpc>
            </a:pPr>
            <a:r>
              <a:rPr lang="en-US" altLang="en-US"/>
              <a:t>Develop and implement safe work practices</a:t>
            </a:r>
          </a:p>
          <a:p>
            <a:pPr lvl="1">
              <a:lnSpc>
                <a:spcPct val="90000"/>
              </a:lnSpc>
            </a:pPr>
            <a:endParaRPr lang="en-US" altLang="en-US" sz="1000"/>
          </a:p>
          <a:p>
            <a:pPr lvl="1">
              <a:lnSpc>
                <a:spcPct val="90000"/>
              </a:lnSpc>
            </a:pPr>
            <a:r>
              <a:rPr lang="en-US" altLang="en-US"/>
              <a:t>Evaluate contractors are fulfilling obligations</a:t>
            </a:r>
          </a:p>
          <a:p>
            <a:pPr lvl="1">
              <a:lnSpc>
                <a:spcPct val="90000"/>
              </a:lnSpc>
            </a:pPr>
            <a:endParaRPr lang="en-US" altLang="en-US" sz="1000"/>
          </a:p>
          <a:p>
            <a:pPr lvl="1">
              <a:lnSpc>
                <a:spcPct val="90000"/>
              </a:lnSpc>
            </a:pPr>
            <a:r>
              <a:rPr lang="en-US" altLang="en-US"/>
              <a:t>Maintain a contract employee injury and illness log</a:t>
            </a:r>
          </a:p>
        </p:txBody>
      </p:sp>
      <p:pic>
        <p:nvPicPr>
          <p:cNvPr id="76804" name="Picture 5" descr="crane checklist">
            <a:extLst>
              <a:ext uri="{FF2B5EF4-FFF2-40B4-BE49-F238E27FC236}">
                <a16:creationId xmlns:a16="http://schemas.microsoft.com/office/drawing/2014/main" id="{A12718CD-0589-B7AF-0E6C-27B7744AA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648200"/>
            <a:ext cx="11763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FB78B17-63B5-8D63-BE4E-11C6F53754D0}"/>
              </a:ext>
            </a:extLst>
          </p:cNvPr>
          <p:cNvSpPr>
            <a:spLocks noGrp="1" noChangeArrowheads="1"/>
          </p:cNvSpPr>
          <p:nvPr>
            <p:ph type="title"/>
          </p:nvPr>
        </p:nvSpPr>
        <p:spPr>
          <a:xfrm>
            <a:off x="533400" y="346075"/>
            <a:ext cx="8229600" cy="644525"/>
          </a:xfrm>
          <a:noFill/>
        </p:spPr>
        <p:txBody>
          <a:bodyPr lIns="90488" tIns="44450" rIns="90488" bIns="44450" anchor="b"/>
          <a:lstStyle/>
          <a:p>
            <a:r>
              <a:rPr lang="en-US" altLang="en-US"/>
              <a:t>Contractors - Paragraph (h)</a:t>
            </a:r>
            <a:endParaRPr lang="en-US" altLang="en-US" sz="2800"/>
          </a:p>
        </p:txBody>
      </p:sp>
      <p:sp>
        <p:nvSpPr>
          <p:cNvPr id="78851" name="Rectangle 3">
            <a:extLst>
              <a:ext uri="{FF2B5EF4-FFF2-40B4-BE49-F238E27FC236}">
                <a16:creationId xmlns:a16="http://schemas.microsoft.com/office/drawing/2014/main" id="{B8E4D596-C122-4B24-71CE-1BE01CFD86DE}"/>
              </a:ext>
            </a:extLst>
          </p:cNvPr>
          <p:cNvSpPr>
            <a:spLocks noGrp="1" noChangeArrowheads="1"/>
          </p:cNvSpPr>
          <p:nvPr>
            <p:ph idx="1"/>
          </p:nvPr>
        </p:nvSpPr>
        <p:spPr/>
        <p:txBody>
          <a:bodyPr lIns="90488" tIns="44450" rIns="90488" bIns="44450"/>
          <a:lstStyle/>
          <a:p>
            <a:r>
              <a:rPr lang="en-US" altLang="en-US"/>
              <a:t>Assure employees are trained in work practices</a:t>
            </a:r>
          </a:p>
          <a:p>
            <a:endParaRPr lang="en-US" altLang="en-US" sz="1000"/>
          </a:p>
          <a:p>
            <a:r>
              <a:rPr lang="en-US" altLang="en-US"/>
              <a:t>Assure employees are instructed in emergency action plan</a:t>
            </a:r>
          </a:p>
          <a:p>
            <a:endParaRPr lang="en-US" altLang="en-US" sz="1000"/>
          </a:p>
          <a:p>
            <a:r>
              <a:rPr lang="en-US" altLang="en-US"/>
              <a:t>Document employee receipt and understanding</a:t>
            </a:r>
          </a:p>
          <a:p>
            <a:endParaRPr lang="en-US" altLang="en-US" sz="1000"/>
          </a:p>
          <a:p>
            <a:r>
              <a:rPr lang="en-US" altLang="en-US"/>
              <a:t>Assure employees follow safe work practices</a:t>
            </a:r>
          </a:p>
          <a:p>
            <a:endParaRPr lang="en-US" altLang="en-US" sz="1000"/>
          </a:p>
          <a:p>
            <a:r>
              <a:rPr lang="en-US" altLang="en-US"/>
              <a:t>Advise facility employer or unique hazards presented or discovered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225EEF2-ED80-6729-A2C3-62F81D5B0469}"/>
              </a:ext>
            </a:extLst>
          </p:cNvPr>
          <p:cNvSpPr>
            <a:spLocks noGrp="1" noChangeArrowheads="1"/>
          </p:cNvSpPr>
          <p:nvPr>
            <p:ph type="title"/>
          </p:nvPr>
        </p:nvSpPr>
        <p:spPr>
          <a:xfrm>
            <a:off x="533400" y="407988"/>
            <a:ext cx="8229600" cy="582612"/>
          </a:xfrm>
          <a:noFill/>
        </p:spPr>
        <p:txBody>
          <a:bodyPr lIns="90488" tIns="44450" rIns="90488" bIns="44450" anchor="b"/>
          <a:lstStyle/>
          <a:p>
            <a:r>
              <a:rPr lang="en-US" altLang="en-US" sz="3200"/>
              <a:t>Pre-Startup Safety Review - Paragraph (i)</a:t>
            </a:r>
            <a:endParaRPr lang="en-US" altLang="en-US" sz="2800" u="sng"/>
          </a:p>
        </p:txBody>
      </p:sp>
      <p:sp>
        <p:nvSpPr>
          <p:cNvPr id="80899" name="Rectangle 3">
            <a:extLst>
              <a:ext uri="{FF2B5EF4-FFF2-40B4-BE49-F238E27FC236}">
                <a16:creationId xmlns:a16="http://schemas.microsoft.com/office/drawing/2014/main" id="{7B7F00C3-6D97-6CFC-1982-9871574CCDC7}"/>
              </a:ext>
            </a:extLst>
          </p:cNvPr>
          <p:cNvSpPr>
            <a:spLocks noGrp="1" noChangeArrowheads="1"/>
          </p:cNvSpPr>
          <p:nvPr>
            <p:ph idx="1"/>
          </p:nvPr>
        </p:nvSpPr>
        <p:spPr/>
        <p:txBody>
          <a:bodyPr lIns="90488" tIns="44450" rIns="90488" bIns="44450"/>
          <a:lstStyle/>
          <a:p>
            <a:r>
              <a:rPr lang="en-US" altLang="en-US"/>
              <a:t>Confirm that:</a:t>
            </a:r>
          </a:p>
          <a:p>
            <a:pPr lvl="1"/>
            <a:endParaRPr lang="en-US" altLang="en-US" sz="1000"/>
          </a:p>
          <a:p>
            <a:pPr lvl="1"/>
            <a:r>
              <a:rPr lang="en-US" altLang="en-US"/>
              <a:t>Construction and equipment meet design specifications</a:t>
            </a:r>
          </a:p>
          <a:p>
            <a:pPr lvl="1"/>
            <a:endParaRPr lang="en-US" altLang="en-US" sz="1000"/>
          </a:p>
          <a:p>
            <a:pPr lvl="1"/>
            <a:r>
              <a:rPr lang="en-US" altLang="en-US"/>
              <a:t>Operating procedures are in place before startup</a:t>
            </a:r>
          </a:p>
          <a:p>
            <a:pPr lvl="1"/>
            <a:endParaRPr lang="en-US" altLang="en-US" sz="1000"/>
          </a:p>
          <a:p>
            <a:pPr lvl="1"/>
            <a:r>
              <a:rPr lang="en-US" altLang="en-US"/>
              <a:t>New facilities: process hazard analysis</a:t>
            </a:r>
          </a:p>
          <a:p>
            <a:pPr lvl="1"/>
            <a:endParaRPr lang="en-US" altLang="en-US" sz="1000"/>
          </a:p>
          <a:p>
            <a:pPr lvl="1"/>
            <a:r>
              <a:rPr lang="en-US" altLang="en-US"/>
              <a:t>Modified facility: meets management of change</a:t>
            </a:r>
          </a:p>
          <a:p>
            <a:pPr lvl="1"/>
            <a:endParaRPr lang="en-US" altLang="en-US" sz="1000"/>
          </a:p>
          <a:p>
            <a:pPr lvl="1"/>
            <a:r>
              <a:rPr lang="en-US" altLang="en-US"/>
              <a:t>Training has occurred before startup</a:t>
            </a:r>
          </a:p>
        </p:txBody>
      </p:sp>
      <p:pic>
        <p:nvPicPr>
          <p:cNvPr id="80900" name="Picture 2">
            <a:extLst>
              <a:ext uri="{FF2B5EF4-FFF2-40B4-BE49-F238E27FC236}">
                <a16:creationId xmlns:a16="http://schemas.microsoft.com/office/drawing/2014/main" id="{D731284A-4A4A-A128-6B64-4E2D1979B22D}"/>
              </a:ext>
            </a:extLst>
          </p:cNvPr>
          <p:cNvPicPr>
            <a:picLocks noChangeArrowheads="1"/>
          </p:cNvPicPr>
          <p:nvPr/>
        </p:nvPicPr>
        <p:blipFill>
          <a:blip r:embed="rId3">
            <a:extLst>
              <a:ext uri="{28A0092B-C50C-407E-A947-70E740481C1C}">
                <a14:useLocalDpi xmlns:a14="http://schemas.microsoft.com/office/drawing/2010/main" val="0"/>
              </a:ext>
            </a:extLst>
          </a:blip>
          <a:srcRect l="423" t="2423" r="876" b="1785"/>
          <a:stretch>
            <a:fillRect/>
          </a:stretch>
        </p:blipFill>
        <p:spPr bwMode="auto">
          <a:xfrm>
            <a:off x="5943600" y="4800600"/>
            <a:ext cx="2468563" cy="10763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4D1C10E-F027-3D16-1BEE-4556A521151C}"/>
              </a:ext>
            </a:extLst>
          </p:cNvPr>
          <p:cNvSpPr>
            <a:spLocks noGrp="1" noChangeArrowheads="1"/>
          </p:cNvSpPr>
          <p:nvPr>
            <p:ph type="title"/>
          </p:nvPr>
        </p:nvSpPr>
        <p:spPr>
          <a:xfrm>
            <a:off x="457200" y="346075"/>
            <a:ext cx="8229600" cy="644525"/>
          </a:xfrm>
          <a:noFill/>
        </p:spPr>
        <p:txBody>
          <a:bodyPr lIns="90488" tIns="44450" rIns="90488" bIns="44450" anchor="b"/>
          <a:lstStyle/>
          <a:p>
            <a:r>
              <a:rPr lang="en-US" altLang="en-US"/>
              <a:t>Mechanical Integrity - Paragraph (j)</a:t>
            </a:r>
            <a:endParaRPr lang="en-US" altLang="en-US" sz="2800"/>
          </a:p>
        </p:txBody>
      </p:sp>
      <p:sp>
        <p:nvSpPr>
          <p:cNvPr id="82947" name="Rectangle 3">
            <a:extLst>
              <a:ext uri="{FF2B5EF4-FFF2-40B4-BE49-F238E27FC236}">
                <a16:creationId xmlns:a16="http://schemas.microsoft.com/office/drawing/2014/main" id="{777853E0-9719-DD77-855C-AB14F3F95D8F}"/>
              </a:ext>
            </a:extLst>
          </p:cNvPr>
          <p:cNvSpPr>
            <a:spLocks noGrp="1" noChangeArrowheads="1"/>
          </p:cNvSpPr>
          <p:nvPr>
            <p:ph idx="1"/>
          </p:nvPr>
        </p:nvSpPr>
        <p:spPr/>
        <p:txBody>
          <a:bodyPr lIns="90488" tIns="44450" rIns="90488" bIns="44450"/>
          <a:lstStyle/>
          <a:p>
            <a:r>
              <a:rPr lang="en-US" altLang="en-US"/>
              <a:t>Employer must establish and implement written mechanical integrity program</a:t>
            </a:r>
          </a:p>
          <a:p>
            <a:endParaRPr lang="en-US" altLang="en-US" sz="1000"/>
          </a:p>
          <a:p>
            <a:endParaRPr lang="en-US" altLang="en-US" sz="1000"/>
          </a:p>
          <a:p>
            <a:r>
              <a:rPr lang="en-US" altLang="en-US"/>
              <a:t>Employer must establish a list of all equipment to be covered by mechanical integrity program </a:t>
            </a:r>
          </a:p>
          <a:p>
            <a:endParaRPr lang="en-US" altLang="en-US" sz="1000"/>
          </a:p>
          <a:p>
            <a:endParaRPr lang="en-US" altLang="en-US" sz="1000"/>
          </a:p>
          <a:p>
            <a:r>
              <a:rPr lang="en-US" altLang="en-US"/>
              <a:t>Training for maintenance activities including standard operating procedures</a:t>
            </a:r>
          </a:p>
        </p:txBody>
      </p:sp>
      <p:pic>
        <p:nvPicPr>
          <p:cNvPr id="82948" name="Object 4">
            <a:extLst>
              <a:ext uri="{FF2B5EF4-FFF2-40B4-BE49-F238E27FC236}">
                <a16:creationId xmlns:a16="http://schemas.microsoft.com/office/drawing/2014/main" id="{6428F266-19C5-2E80-E04F-A8EDB1CB806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95800"/>
            <a:ext cx="19081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a:extLst>
              <a:ext uri="{FF2B5EF4-FFF2-40B4-BE49-F238E27FC236}">
                <a16:creationId xmlns:a16="http://schemas.microsoft.com/office/drawing/2014/main" id="{D2659015-4FA2-B981-2726-69D89F8297B8}"/>
              </a:ext>
            </a:extLst>
          </p:cNvPr>
          <p:cNvSpPr>
            <a:spLocks noGrp="1" noChangeArrowheads="1"/>
          </p:cNvSpPr>
          <p:nvPr>
            <p:ph type="title"/>
          </p:nvPr>
        </p:nvSpPr>
        <p:spPr>
          <a:xfrm>
            <a:off x="533400" y="381000"/>
            <a:ext cx="8229600" cy="554038"/>
          </a:xfrm>
        </p:spPr>
        <p:txBody>
          <a:bodyPr/>
          <a:lstStyle/>
          <a:p>
            <a:r>
              <a:rPr lang="en-US" altLang="en-US"/>
              <a:t>Mechanical Integrity - Paragraph (j)</a:t>
            </a:r>
            <a:endParaRPr lang="en-US" altLang="en-US" sz="2800"/>
          </a:p>
        </p:txBody>
      </p:sp>
      <p:sp>
        <p:nvSpPr>
          <p:cNvPr id="84995" name="Rectangle 1027">
            <a:extLst>
              <a:ext uri="{FF2B5EF4-FFF2-40B4-BE49-F238E27FC236}">
                <a16:creationId xmlns:a16="http://schemas.microsoft.com/office/drawing/2014/main" id="{45383431-C91F-59F0-0018-89DDADE0C8EE}"/>
              </a:ext>
            </a:extLst>
          </p:cNvPr>
          <p:cNvSpPr>
            <a:spLocks noGrp="1" noChangeArrowheads="1"/>
          </p:cNvSpPr>
          <p:nvPr>
            <p:ph idx="1"/>
          </p:nvPr>
        </p:nvSpPr>
        <p:spPr>
          <a:xfrm>
            <a:off x="533400" y="1143000"/>
            <a:ext cx="7924800" cy="4525963"/>
          </a:xfrm>
        </p:spPr>
        <p:txBody>
          <a:bodyPr/>
          <a:lstStyle/>
          <a:p>
            <a:r>
              <a:rPr lang="en-US" altLang="en-US"/>
              <a:t>Inspection and testing of equipment to determine if the equipment is designed and  being used according to recognized good engineering practices</a:t>
            </a:r>
          </a:p>
          <a:p>
            <a:endParaRPr lang="en-US" altLang="en-US" sz="1000"/>
          </a:p>
          <a:p>
            <a:endParaRPr lang="en-US" altLang="en-US" sz="1000"/>
          </a:p>
          <a:p>
            <a:r>
              <a:rPr lang="en-US" altLang="en-US"/>
              <a:t>Document inspection results</a:t>
            </a:r>
          </a:p>
          <a:p>
            <a:endParaRPr lang="en-US" altLang="en-US" sz="1000"/>
          </a:p>
          <a:p>
            <a:endParaRPr lang="en-US" altLang="en-US" sz="1000"/>
          </a:p>
          <a:p>
            <a:r>
              <a:rPr lang="en-US" altLang="en-US"/>
              <a:t>Correct equipment deficiencies</a:t>
            </a:r>
          </a:p>
          <a:p>
            <a:endParaRPr lang="en-US" altLang="en-US" sz="1000"/>
          </a:p>
          <a:p>
            <a:endParaRPr lang="en-US" altLang="en-US" sz="1000"/>
          </a:p>
          <a:p>
            <a:r>
              <a:rPr lang="en-US" altLang="en-US"/>
              <a:t>Establish quality assurance of equipment used in process (spare parts, equipment used  according to manufacturers specifications….)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489FF48-AB6F-A59F-DC48-C225545EF29E}"/>
              </a:ext>
            </a:extLst>
          </p:cNvPr>
          <p:cNvSpPr>
            <a:spLocks noGrp="1" noChangeArrowheads="1"/>
          </p:cNvSpPr>
          <p:nvPr>
            <p:ph type="title"/>
          </p:nvPr>
        </p:nvSpPr>
        <p:spPr>
          <a:xfrm>
            <a:off x="533400" y="346075"/>
            <a:ext cx="8229600" cy="644525"/>
          </a:xfrm>
          <a:noFill/>
        </p:spPr>
        <p:txBody>
          <a:bodyPr lIns="90488" tIns="44450" rIns="90488" bIns="44450" anchor="b"/>
          <a:lstStyle/>
          <a:p>
            <a:r>
              <a:rPr lang="en-US" altLang="en-US"/>
              <a:t>Hot Work Permit - Paragraph (k)</a:t>
            </a:r>
            <a:endParaRPr lang="en-US" altLang="en-US" sz="2800"/>
          </a:p>
        </p:txBody>
      </p:sp>
      <p:sp>
        <p:nvSpPr>
          <p:cNvPr id="86019" name="Rectangle 3">
            <a:extLst>
              <a:ext uri="{FF2B5EF4-FFF2-40B4-BE49-F238E27FC236}">
                <a16:creationId xmlns:a16="http://schemas.microsoft.com/office/drawing/2014/main" id="{FD36817F-5D59-34D0-73AF-0870B08C10C7}"/>
              </a:ext>
            </a:extLst>
          </p:cNvPr>
          <p:cNvSpPr>
            <a:spLocks noGrp="1" noChangeArrowheads="1"/>
          </p:cNvSpPr>
          <p:nvPr>
            <p:ph idx="1"/>
          </p:nvPr>
        </p:nvSpPr>
        <p:spPr>
          <a:xfrm>
            <a:off x="609600" y="1143000"/>
            <a:ext cx="7924800" cy="4525963"/>
          </a:xfrm>
        </p:spPr>
        <p:txBody>
          <a:bodyPr lIns="90488" tIns="44450" rIns="90488" bIns="44450"/>
          <a:lstStyle/>
          <a:p>
            <a:r>
              <a:rPr lang="en-US" altLang="en-US"/>
              <a:t>Requires written permit</a:t>
            </a:r>
          </a:p>
          <a:p>
            <a:endParaRPr lang="en-US" altLang="en-US" sz="1000"/>
          </a:p>
          <a:p>
            <a:endParaRPr lang="en-US" altLang="en-US" sz="1000"/>
          </a:p>
          <a:p>
            <a:r>
              <a:rPr lang="en-US" altLang="en-US"/>
              <a:t>Authorization of hot work: welding, cutting, brazing, flame or spark producing operations</a:t>
            </a:r>
          </a:p>
          <a:p>
            <a:endParaRPr lang="en-US" altLang="en-US" sz="1000"/>
          </a:p>
          <a:p>
            <a:endParaRPr lang="en-US" altLang="en-US" sz="1000"/>
          </a:p>
          <a:p>
            <a:r>
              <a:rPr lang="en-US" altLang="en-US"/>
              <a:t>For work done on or near the covered process</a:t>
            </a:r>
          </a:p>
          <a:p>
            <a:endParaRPr lang="en-US" altLang="en-US" sz="1000"/>
          </a:p>
          <a:p>
            <a:endParaRPr lang="en-US" altLang="en-US" sz="1000"/>
          </a:p>
          <a:p>
            <a:r>
              <a:rPr lang="en-US" altLang="en-US"/>
              <a:t>Fire prevention precautions.</a:t>
            </a:r>
          </a:p>
          <a:p>
            <a:endParaRPr lang="en-US" altLang="en-US" sz="1000"/>
          </a:p>
          <a:p>
            <a:endParaRPr lang="en-US" altLang="en-US" sz="1000"/>
          </a:p>
          <a:p>
            <a:r>
              <a:rPr lang="en-US" altLang="en-US"/>
              <a:t>Refers to 29 CFR 1910.252(a) for safe requirement to be implemented </a:t>
            </a:r>
            <a:r>
              <a:rPr lang="en-US" altLang="en-US" u="sng"/>
              <a:t>prior</a:t>
            </a:r>
            <a:r>
              <a:rPr lang="en-US" altLang="en-US"/>
              <a:t> to hot work operations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EECC300-5417-A904-582A-7AF01D5505B7}"/>
              </a:ext>
            </a:extLst>
          </p:cNvPr>
          <p:cNvSpPr>
            <a:spLocks noGrp="1" noChangeArrowheads="1"/>
          </p:cNvSpPr>
          <p:nvPr>
            <p:ph type="title"/>
          </p:nvPr>
        </p:nvSpPr>
        <p:spPr>
          <a:xfrm>
            <a:off x="457200" y="407988"/>
            <a:ext cx="8229600" cy="582612"/>
          </a:xfrm>
          <a:noFill/>
        </p:spPr>
        <p:txBody>
          <a:bodyPr lIns="90488" tIns="44450" rIns="90488" bIns="44450" anchor="b"/>
          <a:lstStyle/>
          <a:p>
            <a:r>
              <a:rPr lang="en-US" altLang="en-US" sz="3200"/>
              <a:t>Management of Change Paragraph (l)</a:t>
            </a:r>
          </a:p>
        </p:txBody>
      </p:sp>
      <p:sp>
        <p:nvSpPr>
          <p:cNvPr id="88067" name="Rectangle 3">
            <a:extLst>
              <a:ext uri="{FF2B5EF4-FFF2-40B4-BE49-F238E27FC236}">
                <a16:creationId xmlns:a16="http://schemas.microsoft.com/office/drawing/2014/main" id="{91E4AD24-896B-2577-6B81-150BC52FDBC3}"/>
              </a:ext>
            </a:extLst>
          </p:cNvPr>
          <p:cNvSpPr>
            <a:spLocks noGrp="1" noChangeArrowheads="1"/>
          </p:cNvSpPr>
          <p:nvPr>
            <p:ph idx="1"/>
          </p:nvPr>
        </p:nvSpPr>
        <p:spPr/>
        <p:txBody>
          <a:bodyPr lIns="90488" tIns="44450" rIns="90488" bIns="44450"/>
          <a:lstStyle/>
          <a:p>
            <a:r>
              <a:rPr lang="en-US" altLang="en-US"/>
              <a:t>Employer must establish written procedures to address the management of change.</a:t>
            </a:r>
          </a:p>
          <a:p>
            <a:endParaRPr lang="en-US" altLang="en-US" sz="1000"/>
          </a:p>
          <a:p>
            <a:endParaRPr lang="en-US" altLang="en-US" sz="1000"/>
          </a:p>
          <a:p>
            <a:r>
              <a:rPr lang="en-US" altLang="en-US"/>
              <a:t>Replacement in kind</a:t>
            </a:r>
          </a:p>
          <a:p>
            <a:endParaRPr lang="en-US" altLang="en-US" sz="1000"/>
          </a:p>
          <a:p>
            <a:endParaRPr lang="en-US" altLang="en-US" sz="1000"/>
          </a:p>
          <a:p>
            <a:r>
              <a:rPr lang="en-US" altLang="en-US"/>
              <a:t>Program must consider:</a:t>
            </a:r>
          </a:p>
          <a:p>
            <a:pPr lvl="1"/>
            <a:r>
              <a:rPr lang="en-US" altLang="en-US"/>
              <a:t>Technical basis</a:t>
            </a:r>
          </a:p>
          <a:p>
            <a:pPr lvl="1"/>
            <a:r>
              <a:rPr lang="en-US" altLang="en-US"/>
              <a:t>Impact of change on the process</a:t>
            </a:r>
          </a:p>
          <a:p>
            <a:pPr lvl="1"/>
            <a:r>
              <a:rPr lang="en-US" altLang="en-US"/>
              <a:t>Modification of operating procedures and,</a:t>
            </a:r>
          </a:p>
          <a:p>
            <a:pPr lvl="1"/>
            <a:r>
              <a:rPr lang="en-US" altLang="en-US"/>
              <a:t>Time period for the change</a:t>
            </a:r>
          </a:p>
          <a:p>
            <a:endParaRPr lang="en-US" altLang="en-US"/>
          </a:p>
        </p:txBody>
      </p:sp>
      <p:pic>
        <p:nvPicPr>
          <p:cNvPr id="88068" name="Picture 5">
            <a:extLst>
              <a:ext uri="{FF2B5EF4-FFF2-40B4-BE49-F238E27FC236}">
                <a16:creationId xmlns:a16="http://schemas.microsoft.com/office/drawing/2014/main" id="{D466D2D7-EC49-9773-05C9-224457544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90800"/>
            <a:ext cx="22479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CB489EF-5387-A6E4-21D3-1D8DB1D065AC}"/>
              </a:ext>
            </a:extLst>
          </p:cNvPr>
          <p:cNvSpPr>
            <a:spLocks noGrp="1" noChangeArrowheads="1"/>
          </p:cNvSpPr>
          <p:nvPr>
            <p:ph type="title"/>
          </p:nvPr>
        </p:nvSpPr>
        <p:spPr>
          <a:xfrm>
            <a:off x="609600" y="0"/>
            <a:ext cx="7924800" cy="974725"/>
          </a:xfrm>
        </p:spPr>
        <p:txBody>
          <a:bodyPr/>
          <a:lstStyle/>
          <a:p>
            <a:pPr eaLnBrk="1" hangingPunct="1"/>
            <a:r>
              <a:rPr lang="en-US" altLang="en-US" sz="3200"/>
              <a:t>Emergency Planning and Community Right-to-Know Act</a:t>
            </a:r>
          </a:p>
        </p:txBody>
      </p:sp>
      <p:sp>
        <p:nvSpPr>
          <p:cNvPr id="11267" name="Rectangle 3">
            <a:extLst>
              <a:ext uri="{FF2B5EF4-FFF2-40B4-BE49-F238E27FC236}">
                <a16:creationId xmlns:a16="http://schemas.microsoft.com/office/drawing/2014/main" id="{65D103A1-51FE-E34D-551A-7117B6B3CC23}"/>
              </a:ext>
            </a:extLst>
          </p:cNvPr>
          <p:cNvSpPr>
            <a:spLocks noGrp="1" noChangeArrowheads="1"/>
          </p:cNvSpPr>
          <p:nvPr>
            <p:ph type="body" idx="1"/>
          </p:nvPr>
        </p:nvSpPr>
        <p:spPr/>
        <p:txBody>
          <a:bodyPr/>
          <a:lstStyle/>
          <a:p>
            <a:pPr eaLnBrk="1" hangingPunct="1"/>
            <a:r>
              <a:rPr lang="en-US" altLang="en-US" b="1"/>
              <a:t>Subtitle B Reporting Requirements</a:t>
            </a:r>
          </a:p>
          <a:p>
            <a:pPr lvl="1" eaLnBrk="1" hangingPunct="1"/>
            <a:endParaRPr lang="en-US" altLang="en-US" sz="900" b="1"/>
          </a:p>
          <a:p>
            <a:pPr lvl="1" eaLnBrk="1" hangingPunct="1"/>
            <a:r>
              <a:rPr lang="en-US" altLang="en-US"/>
              <a:t>312 Chemical Inventory Report (Tier II)</a:t>
            </a:r>
          </a:p>
          <a:p>
            <a:pPr lvl="2" eaLnBrk="1" hangingPunct="1"/>
            <a:endParaRPr lang="en-US" altLang="en-US" sz="800"/>
          </a:p>
          <a:p>
            <a:pPr lvl="2" eaLnBrk="1" hangingPunct="1"/>
            <a:r>
              <a:rPr lang="en-US" altLang="en-US"/>
              <a:t>LEPC</a:t>
            </a:r>
          </a:p>
          <a:p>
            <a:pPr lvl="2" eaLnBrk="1" hangingPunct="1"/>
            <a:endParaRPr lang="en-US" altLang="en-US"/>
          </a:p>
          <a:p>
            <a:pPr lvl="2" eaLnBrk="1" hangingPunct="1"/>
            <a:r>
              <a:rPr lang="en-US" altLang="en-US"/>
              <a:t>SERC</a:t>
            </a:r>
          </a:p>
          <a:p>
            <a:pPr lvl="2" eaLnBrk="1" hangingPunct="1"/>
            <a:endParaRPr lang="en-US" altLang="en-US"/>
          </a:p>
          <a:p>
            <a:pPr lvl="2" eaLnBrk="1" hangingPunct="1"/>
            <a:r>
              <a:rPr lang="en-US" altLang="en-US"/>
              <a:t>Fire department with jurisdiction</a:t>
            </a:r>
          </a:p>
          <a:p>
            <a:pPr lvl="2" eaLnBrk="1" hangingPunct="1">
              <a:buFontTx/>
              <a:buNone/>
            </a:pPr>
            <a:r>
              <a:rPr lang="en-US" altLang="en-US"/>
              <a:t>   over the facility</a:t>
            </a:r>
          </a:p>
        </p:txBody>
      </p:sp>
      <p:pic>
        <p:nvPicPr>
          <p:cNvPr id="11268" name="Picture 50">
            <a:extLst>
              <a:ext uri="{FF2B5EF4-FFF2-40B4-BE49-F238E27FC236}">
                <a16:creationId xmlns:a16="http://schemas.microsoft.com/office/drawing/2014/main" id="{16E43C4F-EDD1-9AD0-A960-46D994840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26146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Oval 4">
            <a:extLst>
              <a:ext uri="{FF2B5EF4-FFF2-40B4-BE49-F238E27FC236}">
                <a16:creationId xmlns:a16="http://schemas.microsoft.com/office/drawing/2014/main" id="{4E21F33A-918F-2A19-790F-DBCE01F51945}"/>
              </a:ext>
            </a:extLst>
          </p:cNvPr>
          <p:cNvSpPr>
            <a:spLocks noChangeArrowheads="1"/>
          </p:cNvSpPr>
          <p:nvPr/>
        </p:nvSpPr>
        <p:spPr bwMode="auto">
          <a:xfrm>
            <a:off x="5486400" y="2286000"/>
            <a:ext cx="1371600" cy="609600"/>
          </a:xfrm>
          <a:prstGeom prst="ellipse">
            <a:avLst/>
          </a:prstGeom>
          <a:solidFill>
            <a:schemeClr val="bg1"/>
          </a:solidFill>
          <a:ln w="9525" algn="ctr">
            <a:solidFill>
              <a:schemeClr val="bg1"/>
            </a:solidFill>
            <a:round/>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
        <p:nvSpPr>
          <p:cNvPr id="11270" name="Rectangle 5">
            <a:extLst>
              <a:ext uri="{FF2B5EF4-FFF2-40B4-BE49-F238E27FC236}">
                <a16:creationId xmlns:a16="http://schemas.microsoft.com/office/drawing/2014/main" id="{39DFC4D7-1198-3E7F-427A-52B23FA3B0A9}"/>
              </a:ext>
            </a:extLst>
          </p:cNvPr>
          <p:cNvSpPr>
            <a:spLocks noChangeArrowheads="1"/>
          </p:cNvSpPr>
          <p:nvPr/>
        </p:nvSpPr>
        <p:spPr bwMode="auto">
          <a:xfrm>
            <a:off x="8229600" y="3200400"/>
            <a:ext cx="457200" cy="1524000"/>
          </a:xfrm>
          <a:prstGeom prst="rect">
            <a:avLst/>
          </a:prstGeom>
          <a:solidFill>
            <a:schemeClr val="bg1"/>
          </a:solidFill>
          <a:ln w="9525" algn="ctr">
            <a:solidFill>
              <a:schemeClr val="bg1"/>
            </a:solidFill>
            <a:round/>
            <a:headEnd/>
            <a:tailEnd/>
          </a:ln>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n-US" altLang="en-US" sz="2400">
              <a:latin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3A509EC-37FC-FBFA-423C-F6BC33CAF9F2}"/>
              </a:ext>
            </a:extLst>
          </p:cNvPr>
          <p:cNvSpPr>
            <a:spLocks noGrp="1" noChangeArrowheads="1"/>
          </p:cNvSpPr>
          <p:nvPr>
            <p:ph type="title"/>
          </p:nvPr>
        </p:nvSpPr>
        <p:spPr>
          <a:xfrm>
            <a:off x="533400" y="422275"/>
            <a:ext cx="8229600" cy="492125"/>
          </a:xfrm>
        </p:spPr>
        <p:txBody>
          <a:bodyPr/>
          <a:lstStyle/>
          <a:p>
            <a:r>
              <a:rPr lang="en-US" altLang="en-US" sz="3200"/>
              <a:t>Management of Change - Paragraph (l)</a:t>
            </a:r>
          </a:p>
        </p:txBody>
      </p:sp>
      <p:sp>
        <p:nvSpPr>
          <p:cNvPr id="90115" name="Rectangle 3">
            <a:extLst>
              <a:ext uri="{FF2B5EF4-FFF2-40B4-BE49-F238E27FC236}">
                <a16:creationId xmlns:a16="http://schemas.microsoft.com/office/drawing/2014/main" id="{CB38872D-FB1E-F224-4BC3-172261EAC8D2}"/>
              </a:ext>
            </a:extLst>
          </p:cNvPr>
          <p:cNvSpPr>
            <a:spLocks noGrp="1" noChangeArrowheads="1"/>
          </p:cNvSpPr>
          <p:nvPr>
            <p:ph idx="1"/>
          </p:nvPr>
        </p:nvSpPr>
        <p:spPr>
          <a:xfrm>
            <a:off x="609600" y="1143000"/>
            <a:ext cx="7924800" cy="4525963"/>
          </a:xfrm>
        </p:spPr>
        <p:txBody>
          <a:bodyPr/>
          <a:lstStyle/>
          <a:p>
            <a:r>
              <a:rPr lang="en-US" altLang="en-US"/>
              <a:t>Who must authorize the change</a:t>
            </a:r>
          </a:p>
          <a:p>
            <a:endParaRPr lang="en-US" altLang="en-US" sz="1000"/>
          </a:p>
          <a:p>
            <a:endParaRPr lang="en-US" altLang="en-US" sz="1000"/>
          </a:p>
          <a:p>
            <a:r>
              <a:rPr lang="en-US" altLang="en-US"/>
              <a:t>Training for employee operating or maintaining  the process affected by the change </a:t>
            </a:r>
            <a:r>
              <a:rPr lang="en-US" altLang="en-US" u="sng"/>
              <a:t>prior</a:t>
            </a:r>
            <a:r>
              <a:rPr lang="en-US" altLang="en-US"/>
              <a:t> to start up of the process</a:t>
            </a:r>
          </a:p>
          <a:p>
            <a:endParaRPr lang="en-US" altLang="en-US" sz="1000"/>
          </a:p>
          <a:p>
            <a:endParaRPr lang="en-US" altLang="en-US" sz="1000"/>
          </a:p>
          <a:p>
            <a:r>
              <a:rPr lang="en-US" altLang="en-US"/>
              <a:t>Update process safety information</a:t>
            </a:r>
          </a:p>
        </p:txBody>
      </p:sp>
      <p:pic>
        <p:nvPicPr>
          <p:cNvPr id="90116" name="Picture 3">
            <a:extLst>
              <a:ext uri="{FF2B5EF4-FFF2-40B4-BE49-F238E27FC236}">
                <a16:creationId xmlns:a16="http://schemas.microsoft.com/office/drawing/2014/main" id="{4270C825-ABB8-5B24-0DFE-2BAF59892C72}"/>
              </a:ext>
            </a:extLst>
          </p:cNvPr>
          <p:cNvPicPr>
            <a:picLocks noChangeArrowheads="1"/>
          </p:cNvPicPr>
          <p:nvPr/>
        </p:nvPicPr>
        <p:blipFill>
          <a:blip r:embed="rId2">
            <a:extLst>
              <a:ext uri="{28A0092B-C50C-407E-A947-70E740481C1C}">
                <a14:useLocalDpi xmlns:a14="http://schemas.microsoft.com/office/drawing/2010/main" val="0"/>
              </a:ext>
            </a:extLst>
          </a:blip>
          <a:srcRect l="665" t="1631" r="1285" b="2362"/>
          <a:stretch>
            <a:fillRect/>
          </a:stretch>
        </p:blipFill>
        <p:spPr bwMode="auto">
          <a:xfrm>
            <a:off x="5181600" y="4038600"/>
            <a:ext cx="3200400" cy="1828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A78042F-E572-2611-3FB4-5BEEBB9907CA}"/>
              </a:ext>
            </a:extLst>
          </p:cNvPr>
          <p:cNvSpPr>
            <a:spLocks noGrp="1" noChangeArrowheads="1"/>
          </p:cNvSpPr>
          <p:nvPr>
            <p:ph type="title"/>
          </p:nvPr>
        </p:nvSpPr>
        <p:spPr>
          <a:xfrm>
            <a:off x="457200" y="407988"/>
            <a:ext cx="8229600" cy="582612"/>
          </a:xfrm>
          <a:noFill/>
        </p:spPr>
        <p:txBody>
          <a:bodyPr lIns="90488" tIns="44450" rIns="90488" bIns="44450" anchor="b"/>
          <a:lstStyle/>
          <a:p>
            <a:r>
              <a:rPr lang="en-US" altLang="en-US" sz="3200"/>
              <a:t>Incident Investigations - Paragraph (m)</a:t>
            </a:r>
          </a:p>
        </p:txBody>
      </p:sp>
      <p:sp>
        <p:nvSpPr>
          <p:cNvPr id="91139" name="Rectangle 3">
            <a:extLst>
              <a:ext uri="{FF2B5EF4-FFF2-40B4-BE49-F238E27FC236}">
                <a16:creationId xmlns:a16="http://schemas.microsoft.com/office/drawing/2014/main" id="{8F78C41A-245F-A905-7F81-4BA090720026}"/>
              </a:ext>
            </a:extLst>
          </p:cNvPr>
          <p:cNvSpPr>
            <a:spLocks noGrp="1" noChangeArrowheads="1"/>
          </p:cNvSpPr>
          <p:nvPr>
            <p:ph idx="1"/>
          </p:nvPr>
        </p:nvSpPr>
        <p:spPr/>
        <p:txBody>
          <a:bodyPr lIns="90488" tIns="44450" rIns="90488" bIns="44450"/>
          <a:lstStyle/>
          <a:p>
            <a:r>
              <a:rPr lang="en-US" altLang="en-US"/>
              <a:t>Incidents which did or could result in a catastrophic release of hazardous chemicals</a:t>
            </a:r>
          </a:p>
          <a:p>
            <a:endParaRPr lang="en-US" altLang="en-US" sz="1000"/>
          </a:p>
          <a:p>
            <a:r>
              <a:rPr lang="en-US" altLang="en-US"/>
              <a:t>Near misses</a:t>
            </a:r>
          </a:p>
          <a:p>
            <a:endParaRPr lang="en-US" altLang="en-US" sz="1000"/>
          </a:p>
          <a:p>
            <a:r>
              <a:rPr lang="en-US" altLang="en-US"/>
              <a:t>Investigation conducted within 48 hours</a:t>
            </a:r>
          </a:p>
          <a:p>
            <a:endParaRPr lang="en-US" altLang="en-US" sz="1000"/>
          </a:p>
          <a:p>
            <a:r>
              <a:rPr lang="en-US" altLang="en-US"/>
              <a:t>Report and recommendations</a:t>
            </a:r>
          </a:p>
          <a:p>
            <a:endParaRPr lang="en-US" altLang="en-US" sz="1000"/>
          </a:p>
          <a:p>
            <a:r>
              <a:rPr lang="en-US" altLang="en-US"/>
              <a:t>System to address recommendations</a:t>
            </a:r>
          </a:p>
          <a:p>
            <a:endParaRPr lang="en-US" altLang="en-US" sz="1000"/>
          </a:p>
          <a:p>
            <a:r>
              <a:rPr lang="en-US" altLang="en-US"/>
              <a:t>Review with affected personnel</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79FCEF8-0E88-75AF-6EA9-E486381D6FB9}"/>
              </a:ext>
            </a:extLst>
          </p:cNvPr>
          <p:cNvSpPr>
            <a:spLocks noGrp="1" noChangeArrowheads="1"/>
          </p:cNvSpPr>
          <p:nvPr>
            <p:ph type="title"/>
          </p:nvPr>
        </p:nvSpPr>
        <p:spPr>
          <a:xfrm>
            <a:off x="457200" y="39688"/>
            <a:ext cx="8534400" cy="950912"/>
          </a:xfrm>
          <a:noFill/>
        </p:spPr>
        <p:txBody>
          <a:bodyPr lIns="90488" tIns="44450" rIns="90488" bIns="44450" anchor="b"/>
          <a:lstStyle/>
          <a:p>
            <a:r>
              <a:rPr lang="en-US" altLang="en-US" sz="2800"/>
              <a:t>Emergency Planning &amp; Response - Paragraph (n)</a:t>
            </a:r>
          </a:p>
        </p:txBody>
      </p:sp>
      <p:sp>
        <p:nvSpPr>
          <p:cNvPr id="93187" name="Rectangle 3">
            <a:extLst>
              <a:ext uri="{FF2B5EF4-FFF2-40B4-BE49-F238E27FC236}">
                <a16:creationId xmlns:a16="http://schemas.microsoft.com/office/drawing/2014/main" id="{D4D052F8-195F-BDF1-9F2D-E52815735CAD}"/>
              </a:ext>
            </a:extLst>
          </p:cNvPr>
          <p:cNvSpPr>
            <a:spLocks noGrp="1" noChangeArrowheads="1"/>
          </p:cNvSpPr>
          <p:nvPr>
            <p:ph idx="1"/>
          </p:nvPr>
        </p:nvSpPr>
        <p:spPr/>
        <p:txBody>
          <a:bodyPr lIns="90488" tIns="44450" rIns="90488" bIns="44450"/>
          <a:lstStyle/>
          <a:p>
            <a:r>
              <a:rPr lang="en-US" altLang="en-US"/>
              <a:t>Implement emergency action plan meeting (1910.38): </a:t>
            </a:r>
          </a:p>
          <a:p>
            <a:pPr lvl="1"/>
            <a:r>
              <a:rPr lang="en-US" altLang="en-US"/>
              <a:t>Preplanning</a:t>
            </a:r>
          </a:p>
          <a:p>
            <a:pPr lvl="1"/>
            <a:r>
              <a:rPr lang="en-US" altLang="en-US"/>
              <a:t>Escape procedures</a:t>
            </a:r>
          </a:p>
          <a:p>
            <a:pPr lvl="1"/>
            <a:r>
              <a:rPr lang="en-US" altLang="en-US"/>
              <a:t>Notification procedures</a:t>
            </a:r>
          </a:p>
          <a:p>
            <a:pPr lvl="1"/>
            <a:r>
              <a:rPr lang="en-US" altLang="en-US"/>
              <a:t>Alarm system</a:t>
            </a:r>
          </a:p>
          <a:p>
            <a:pPr lvl="1"/>
            <a:r>
              <a:rPr lang="en-US" altLang="en-US"/>
              <a:t>Training</a:t>
            </a:r>
          </a:p>
          <a:p>
            <a:pPr lvl="1"/>
            <a:endParaRPr lang="en-US" altLang="en-US"/>
          </a:p>
          <a:p>
            <a:r>
              <a:rPr lang="en-US" altLang="en-US"/>
              <a:t>Handling of small releases:</a:t>
            </a:r>
          </a:p>
          <a:p>
            <a:pPr lvl="1"/>
            <a:r>
              <a:rPr lang="en-US" altLang="en-US"/>
              <a:t>May be subject to 1910.120, Hazardous Waste and Emergency Response</a:t>
            </a:r>
          </a:p>
        </p:txBody>
      </p:sp>
      <p:pic>
        <p:nvPicPr>
          <p:cNvPr id="93188" name="Picture 4" descr="Entry10">
            <a:extLst>
              <a:ext uri="{FF2B5EF4-FFF2-40B4-BE49-F238E27FC236}">
                <a16:creationId xmlns:a16="http://schemas.microsoft.com/office/drawing/2014/main" id="{4AF316B3-5C8D-E30D-AB98-6A87579C2E4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2362200"/>
            <a:ext cx="2541588"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FD6AE0A-0021-6FEB-F35D-D5D3892AD5E0}"/>
              </a:ext>
            </a:extLst>
          </p:cNvPr>
          <p:cNvSpPr>
            <a:spLocks noGrp="1" noChangeArrowheads="1"/>
          </p:cNvSpPr>
          <p:nvPr>
            <p:ph type="title"/>
          </p:nvPr>
        </p:nvSpPr>
        <p:spPr>
          <a:xfrm>
            <a:off x="457200" y="346075"/>
            <a:ext cx="8229600" cy="644525"/>
          </a:xfrm>
          <a:noFill/>
        </p:spPr>
        <p:txBody>
          <a:bodyPr lIns="90488" tIns="44450" rIns="90488" bIns="44450" anchor="b"/>
          <a:lstStyle/>
          <a:p>
            <a:r>
              <a:rPr lang="en-US" altLang="en-US"/>
              <a:t>Compliance Audits - Paragraph (o)</a:t>
            </a:r>
            <a:endParaRPr lang="en-US" altLang="en-US" sz="2800"/>
          </a:p>
        </p:txBody>
      </p:sp>
      <p:sp>
        <p:nvSpPr>
          <p:cNvPr id="95235" name="Rectangle 3">
            <a:extLst>
              <a:ext uri="{FF2B5EF4-FFF2-40B4-BE49-F238E27FC236}">
                <a16:creationId xmlns:a16="http://schemas.microsoft.com/office/drawing/2014/main" id="{1F19CCEC-31BD-23B9-BB01-803F24BE32B0}"/>
              </a:ext>
            </a:extLst>
          </p:cNvPr>
          <p:cNvSpPr>
            <a:spLocks noGrp="1" noChangeArrowheads="1"/>
          </p:cNvSpPr>
          <p:nvPr>
            <p:ph idx="1"/>
          </p:nvPr>
        </p:nvSpPr>
        <p:spPr/>
        <p:txBody>
          <a:bodyPr lIns="90488" tIns="44450" rIns="90488" bIns="44450"/>
          <a:lstStyle/>
          <a:p>
            <a:r>
              <a:rPr lang="en-US" altLang="en-US"/>
              <a:t>Certify that the program is in compliance with the paragraphs of 29 CFR 1910.119</a:t>
            </a:r>
          </a:p>
          <a:p>
            <a:endParaRPr lang="en-US" altLang="en-US" sz="1000"/>
          </a:p>
          <a:p>
            <a:endParaRPr lang="en-US" altLang="en-US"/>
          </a:p>
          <a:p>
            <a:r>
              <a:rPr lang="en-US" altLang="en-US"/>
              <a:t>Verify that the program is effective</a:t>
            </a:r>
          </a:p>
          <a:p>
            <a:endParaRPr lang="en-US" altLang="en-US" sz="1000"/>
          </a:p>
          <a:p>
            <a:endParaRPr lang="en-US" altLang="en-US"/>
          </a:p>
          <a:p>
            <a:r>
              <a:rPr lang="en-US" altLang="en-US"/>
              <a:t>Develop report and recommendations</a:t>
            </a:r>
          </a:p>
          <a:p>
            <a:endParaRPr lang="en-US" altLang="en-US" sz="1000"/>
          </a:p>
          <a:p>
            <a:endParaRPr lang="en-US" altLang="en-US"/>
          </a:p>
          <a:p>
            <a:r>
              <a:rPr lang="en-US" altLang="en-US"/>
              <a:t>Conduct at least every three years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1178B2F-5CD8-135C-2486-536D11F154F2}"/>
              </a:ext>
            </a:extLst>
          </p:cNvPr>
          <p:cNvSpPr>
            <a:spLocks noGrp="1" noChangeArrowheads="1"/>
          </p:cNvSpPr>
          <p:nvPr>
            <p:ph type="title"/>
          </p:nvPr>
        </p:nvSpPr>
        <p:spPr>
          <a:xfrm>
            <a:off x="457200" y="346075"/>
            <a:ext cx="8229600" cy="644525"/>
          </a:xfrm>
          <a:noFill/>
        </p:spPr>
        <p:txBody>
          <a:bodyPr lIns="90488" tIns="44450" rIns="90488" bIns="44450" anchor="b"/>
          <a:lstStyle/>
          <a:p>
            <a:r>
              <a:rPr lang="en-US" altLang="en-US"/>
              <a:t>Trade Secrets - Paragraph (p)</a:t>
            </a:r>
            <a:endParaRPr lang="en-US" altLang="en-US" sz="2800"/>
          </a:p>
        </p:txBody>
      </p:sp>
      <p:sp>
        <p:nvSpPr>
          <p:cNvPr id="97283" name="Rectangle 3">
            <a:extLst>
              <a:ext uri="{FF2B5EF4-FFF2-40B4-BE49-F238E27FC236}">
                <a16:creationId xmlns:a16="http://schemas.microsoft.com/office/drawing/2014/main" id="{B41AB20E-70DD-43F8-78DD-9FAEA4DB8551}"/>
              </a:ext>
            </a:extLst>
          </p:cNvPr>
          <p:cNvSpPr>
            <a:spLocks noGrp="1" noChangeArrowheads="1"/>
          </p:cNvSpPr>
          <p:nvPr>
            <p:ph idx="1"/>
          </p:nvPr>
        </p:nvSpPr>
        <p:spPr>
          <a:xfrm>
            <a:off x="533400" y="1143000"/>
            <a:ext cx="8153400" cy="4525963"/>
          </a:xfrm>
        </p:spPr>
        <p:txBody>
          <a:bodyPr lIns="90488" tIns="44450" rIns="90488" bIns="44450"/>
          <a:lstStyle/>
          <a:p>
            <a:r>
              <a:rPr lang="en-US" altLang="en-US"/>
              <a:t>For the protection of process trade secrets involved with the highly hazardous chemical(s) involved in the process</a:t>
            </a:r>
          </a:p>
          <a:p>
            <a:endParaRPr lang="en-US" altLang="en-US" sz="1000"/>
          </a:p>
          <a:p>
            <a:endParaRPr lang="en-US" altLang="en-US" sz="1000"/>
          </a:p>
          <a:p>
            <a:r>
              <a:rPr lang="en-US" altLang="en-US"/>
              <a:t>Enter in confidentiality agreements (if applicable)</a:t>
            </a:r>
          </a:p>
          <a:p>
            <a:endParaRPr lang="en-US" altLang="en-US" sz="1000"/>
          </a:p>
          <a:p>
            <a:endParaRPr lang="en-US" altLang="en-US" sz="1000"/>
          </a:p>
          <a:p>
            <a:r>
              <a:rPr lang="en-US" altLang="en-US"/>
              <a:t>Make information available to affected employees</a:t>
            </a:r>
          </a:p>
        </p:txBody>
      </p:sp>
      <p:pic>
        <p:nvPicPr>
          <p:cNvPr id="97284" name="Picture 5">
            <a:extLst>
              <a:ext uri="{FF2B5EF4-FFF2-40B4-BE49-F238E27FC236}">
                <a16:creationId xmlns:a16="http://schemas.microsoft.com/office/drawing/2014/main" id="{31852E4B-63BE-2F6D-0995-AA673A5AF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752975"/>
            <a:ext cx="3048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4BF94CA-FB26-C8CA-CB91-260E31FC736D}"/>
              </a:ext>
            </a:extLst>
          </p:cNvPr>
          <p:cNvSpPr>
            <a:spLocks noGrp="1" noChangeArrowheads="1"/>
          </p:cNvSpPr>
          <p:nvPr>
            <p:ph type="title" idx="4294967295"/>
          </p:nvPr>
        </p:nvSpPr>
        <p:spPr>
          <a:xfrm>
            <a:off x="684213" y="381000"/>
            <a:ext cx="8080375" cy="549275"/>
          </a:xfrm>
        </p:spPr>
        <p:txBody>
          <a:bodyPr/>
          <a:lstStyle/>
          <a:p>
            <a:pPr eaLnBrk="1" hangingPunct="1"/>
            <a:r>
              <a:rPr lang="en-US" altLang="en-US"/>
              <a:t>Thank You For Attending!</a:t>
            </a:r>
          </a:p>
        </p:txBody>
      </p:sp>
      <p:sp>
        <p:nvSpPr>
          <p:cNvPr id="99331" name="Rectangle 3">
            <a:extLst>
              <a:ext uri="{FF2B5EF4-FFF2-40B4-BE49-F238E27FC236}">
                <a16:creationId xmlns:a16="http://schemas.microsoft.com/office/drawing/2014/main" id="{AAA3758D-4B3A-0AB3-9C17-EFF4BDBB3678}"/>
              </a:ext>
            </a:extLst>
          </p:cNvPr>
          <p:cNvSpPr>
            <a:spLocks noGrp="1" noChangeArrowheads="1"/>
          </p:cNvSpPr>
          <p:nvPr>
            <p:ph type="body" idx="4294967295"/>
          </p:nvPr>
        </p:nvSpPr>
        <p:spPr>
          <a:xfrm>
            <a:off x="1219200" y="1143000"/>
            <a:ext cx="6705600" cy="838200"/>
          </a:xfrm>
        </p:spPr>
        <p:txBody>
          <a:bodyPr/>
          <a:lstStyle/>
          <a:p>
            <a:pPr algn="ctr" eaLnBrk="1" hangingPunct="1">
              <a:buFont typeface="Wingdings" panose="05000000000000000000" pitchFamily="2" charset="2"/>
              <a:buNone/>
            </a:pPr>
            <a:r>
              <a:rPr lang="en-US" altLang="en-US" sz="4000">
                <a:solidFill>
                  <a:srgbClr val="000000"/>
                </a:solidFill>
              </a:rPr>
              <a:t>Final Questions?</a:t>
            </a:r>
            <a:endParaRPr lang="en-US" altLang="en-US" sz="4000"/>
          </a:p>
        </p:txBody>
      </p:sp>
      <p:sp>
        <p:nvSpPr>
          <p:cNvPr id="99332" name="Text Box 5">
            <a:extLst>
              <a:ext uri="{FF2B5EF4-FFF2-40B4-BE49-F238E27FC236}">
                <a16:creationId xmlns:a16="http://schemas.microsoft.com/office/drawing/2014/main" id="{CFAD77ED-5340-FE39-30D8-98776A476F8A}"/>
              </a:ext>
            </a:extLst>
          </p:cNvPr>
          <p:cNvSpPr txBox="1">
            <a:spLocks noChangeArrowheads="1"/>
          </p:cNvSpPr>
          <p:nvPr/>
        </p:nvSpPr>
        <p:spPr bwMode="auto">
          <a:xfrm>
            <a:off x="1371600" y="1905000"/>
            <a:ext cx="6477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buClrTx/>
              <a:buSzTx/>
              <a:buFontTx/>
              <a:buNone/>
            </a:pPr>
            <a:r>
              <a:rPr lang="en-US" altLang="en-US" b="1">
                <a:solidFill>
                  <a:srgbClr val="FF0000"/>
                </a:solidFill>
              </a:rPr>
              <a:t>1-800-NC-LABOR</a:t>
            </a:r>
          </a:p>
          <a:p>
            <a:pPr algn="ctr" eaLnBrk="1" hangingPunct="1">
              <a:buClrTx/>
              <a:buSzTx/>
              <a:buFontTx/>
              <a:buNone/>
            </a:pPr>
            <a:r>
              <a:rPr lang="en-US" altLang="en-US" i="1"/>
              <a:t>(1-800-625-2267)</a:t>
            </a:r>
            <a:endParaRPr lang="en-US" altLang="en-US" b="1"/>
          </a:p>
          <a:p>
            <a:pPr algn="ctr" eaLnBrk="1" hangingPunct="1">
              <a:buClrTx/>
              <a:buSzTx/>
              <a:buFontTx/>
              <a:buNone/>
            </a:pPr>
            <a:r>
              <a:rPr lang="en-US" altLang="en-US" b="1" u="sng">
                <a:solidFill>
                  <a:srgbClr val="0033CC"/>
                </a:solidFill>
              </a:rPr>
              <a:t>www.nclabor.com</a:t>
            </a:r>
            <a:endParaRPr lang="en-US" altLang="en-US" u="sng"/>
          </a:p>
        </p:txBody>
      </p:sp>
      <p:pic>
        <p:nvPicPr>
          <p:cNvPr id="99333" name="Picture 5" descr="New DOL Logo (Color)">
            <a:extLst>
              <a:ext uri="{FF2B5EF4-FFF2-40B4-BE49-F238E27FC236}">
                <a16:creationId xmlns:a16="http://schemas.microsoft.com/office/drawing/2014/main" id="{89448079-4043-9217-C55F-C03060534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45783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8561EC2-9141-B39B-6167-398168A5C297}"/>
              </a:ext>
            </a:extLst>
          </p:cNvPr>
          <p:cNvSpPr>
            <a:spLocks noGrp="1" noChangeArrowheads="1"/>
          </p:cNvSpPr>
          <p:nvPr>
            <p:ph type="title"/>
          </p:nvPr>
        </p:nvSpPr>
        <p:spPr/>
        <p:txBody>
          <a:bodyPr/>
          <a:lstStyle/>
          <a:p>
            <a:r>
              <a:rPr lang="en-US" altLang="en-US"/>
              <a:t>Clean Air Act</a:t>
            </a:r>
          </a:p>
        </p:txBody>
      </p:sp>
      <p:sp>
        <p:nvSpPr>
          <p:cNvPr id="12291" name="Content Placeholder 2">
            <a:extLst>
              <a:ext uri="{FF2B5EF4-FFF2-40B4-BE49-F238E27FC236}">
                <a16:creationId xmlns:a16="http://schemas.microsoft.com/office/drawing/2014/main" id="{29BB2D00-66A0-592B-5C57-41DC06514A4A}"/>
              </a:ext>
            </a:extLst>
          </p:cNvPr>
          <p:cNvSpPr>
            <a:spLocks noGrp="1" noChangeArrowheads="1"/>
          </p:cNvSpPr>
          <p:nvPr>
            <p:ph idx="1"/>
          </p:nvPr>
        </p:nvSpPr>
        <p:spPr/>
        <p:txBody>
          <a:bodyPr/>
          <a:lstStyle/>
          <a:p>
            <a:r>
              <a:rPr lang="en-US" altLang="en-US"/>
              <a:t>Clean Air Act Amendments of November 1990 - Section 304</a:t>
            </a:r>
          </a:p>
          <a:p>
            <a:pPr lvl="1"/>
            <a:endParaRPr lang="en-US" altLang="en-US" sz="1000"/>
          </a:p>
          <a:p>
            <a:pPr lvl="1"/>
            <a:r>
              <a:rPr lang="en-US" altLang="en-US"/>
              <a:t>Required OSHA to develop chemical safety standard.</a:t>
            </a:r>
          </a:p>
          <a:p>
            <a:pPr lvl="1"/>
            <a:endParaRPr lang="en-US" altLang="en-US" sz="1000"/>
          </a:p>
          <a:p>
            <a:pPr lvl="1"/>
            <a:r>
              <a:rPr lang="en-US" altLang="en-US"/>
              <a:t>Required standard to contain a list of chemicals.</a:t>
            </a:r>
          </a:p>
          <a:p>
            <a:pPr lvl="1"/>
            <a:endParaRPr lang="en-US" altLang="en-US" sz="1000"/>
          </a:p>
          <a:p>
            <a:pPr lvl="1"/>
            <a:r>
              <a:rPr lang="en-US" altLang="en-US"/>
              <a:t>Required standard to contain certain elements.</a:t>
            </a:r>
          </a:p>
          <a:p>
            <a:endParaRPr lang="en-US" altLang="en-US"/>
          </a:p>
        </p:txBody>
      </p:sp>
      <p:pic>
        <p:nvPicPr>
          <p:cNvPr id="12292" name="Picture 6" descr="fedreg">
            <a:extLst>
              <a:ext uri="{FF2B5EF4-FFF2-40B4-BE49-F238E27FC236}">
                <a16:creationId xmlns:a16="http://schemas.microsoft.com/office/drawing/2014/main" id="{23950A5C-86A2-E7EF-C01E-F44F847C2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191000"/>
            <a:ext cx="1192213" cy="1735138"/>
          </a:xfrm>
          <a:prstGeom prst="rect">
            <a:avLst/>
          </a:prstGeom>
          <a:noFill/>
          <a:ln w="9525">
            <a:solidFill>
              <a:srgbClr val="EAEAE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a:extLst>
              <a:ext uri="{FF2B5EF4-FFF2-40B4-BE49-F238E27FC236}">
                <a16:creationId xmlns:a16="http://schemas.microsoft.com/office/drawing/2014/main" id="{2C570C57-505E-EE75-473E-22A6525A2176}"/>
              </a:ext>
            </a:extLst>
          </p:cNvPr>
          <p:cNvSpPr>
            <a:spLocks noChangeArrowheads="1"/>
          </p:cNvSpPr>
          <p:nvPr/>
        </p:nvSpPr>
        <p:spPr bwMode="auto">
          <a:xfrm>
            <a:off x="685800" y="1143000"/>
            <a:ext cx="7848600" cy="4800600"/>
          </a:xfrm>
          <a:prstGeom prst="ellipse">
            <a:avLst/>
          </a:prstGeom>
          <a:solidFill>
            <a:schemeClr val="accent1">
              <a:alpha val="50195"/>
            </a:schemeClr>
          </a:solidFill>
          <a:ln w="12700">
            <a:solidFill>
              <a:schemeClr val="tx1"/>
            </a:solidFill>
            <a:round/>
            <a:headEnd type="none" w="sm" len="sm"/>
            <a:tailEnd type="none" w="sm" len="sm"/>
          </a:ln>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endParaRPr lang="en-US" altLang="en-US" sz="2400">
              <a:latin typeface="Times New Roman" panose="02020603050405020304" pitchFamily="18" charset="0"/>
            </a:endParaRPr>
          </a:p>
        </p:txBody>
      </p:sp>
      <p:sp>
        <p:nvSpPr>
          <p:cNvPr id="14339" name="Oval 3">
            <a:extLst>
              <a:ext uri="{FF2B5EF4-FFF2-40B4-BE49-F238E27FC236}">
                <a16:creationId xmlns:a16="http://schemas.microsoft.com/office/drawing/2014/main" id="{15AEEF8F-300E-793A-D925-1A6BB5F409EA}"/>
              </a:ext>
            </a:extLst>
          </p:cNvPr>
          <p:cNvSpPr>
            <a:spLocks noChangeArrowheads="1"/>
          </p:cNvSpPr>
          <p:nvPr/>
        </p:nvSpPr>
        <p:spPr bwMode="auto">
          <a:xfrm>
            <a:off x="5562600" y="2971800"/>
            <a:ext cx="2362200" cy="1447800"/>
          </a:xfrm>
          <a:prstGeom prst="ellipse">
            <a:avLst/>
          </a:prstGeom>
          <a:solidFill>
            <a:srgbClr val="E8FA64">
              <a:alpha val="50195"/>
            </a:srgbClr>
          </a:solidFill>
          <a:ln w="12700">
            <a:solidFill>
              <a:schemeClr val="tx1"/>
            </a:solidFill>
            <a:round/>
            <a:headEnd type="none" w="sm" len="sm"/>
            <a:tailEnd type="none" w="sm" len="sm"/>
          </a:ln>
        </p:spPr>
        <p:txBody>
          <a:bodyPr wrap="none" anchor="ctr"/>
          <a:lstStyle/>
          <a:p>
            <a:pPr algn="ctr">
              <a:defRPr/>
            </a:pPr>
            <a:r>
              <a:rPr lang="en-US" dirty="0"/>
              <a:t>           </a:t>
            </a:r>
            <a:r>
              <a:rPr lang="en-US" dirty="0">
                <a:latin typeface="+mn-lt"/>
              </a:rPr>
              <a:t>Toxics</a:t>
            </a:r>
          </a:p>
        </p:txBody>
      </p:sp>
      <p:sp>
        <p:nvSpPr>
          <p:cNvPr id="14340" name="Oval 4">
            <a:extLst>
              <a:ext uri="{FF2B5EF4-FFF2-40B4-BE49-F238E27FC236}">
                <a16:creationId xmlns:a16="http://schemas.microsoft.com/office/drawing/2014/main" id="{4B582945-C402-38B7-BE7D-10CC013AC095}"/>
              </a:ext>
            </a:extLst>
          </p:cNvPr>
          <p:cNvSpPr>
            <a:spLocks noChangeArrowheads="1"/>
          </p:cNvSpPr>
          <p:nvPr/>
        </p:nvSpPr>
        <p:spPr bwMode="auto">
          <a:xfrm>
            <a:off x="5029200" y="1600200"/>
            <a:ext cx="1447800" cy="2209800"/>
          </a:xfrm>
          <a:prstGeom prst="ellipse">
            <a:avLst/>
          </a:prstGeom>
          <a:solidFill>
            <a:srgbClr val="CD0526">
              <a:alpha val="50195"/>
            </a:srgbClr>
          </a:solidFill>
          <a:ln w="12700">
            <a:solidFill>
              <a:schemeClr val="tx1"/>
            </a:solidFill>
            <a:round/>
            <a:headEnd type="none" w="sm" len="sm"/>
            <a:tailEnd type="none" w="sm" len="sm"/>
          </a:ln>
        </p:spPr>
        <p:txBody>
          <a:bodyPr wrap="none" tIns="18288" anchor="ctr"/>
          <a:lstStyle/>
          <a:p>
            <a:pPr algn="ctr">
              <a:defRPr/>
            </a:pPr>
            <a:r>
              <a:rPr lang="en-US" dirty="0">
                <a:latin typeface="+mn-lt"/>
              </a:rPr>
              <a:t>CERCLA</a:t>
            </a:r>
          </a:p>
          <a:p>
            <a:pPr algn="ctr">
              <a:defRPr/>
            </a:pPr>
            <a:r>
              <a:rPr lang="en-US" dirty="0">
                <a:latin typeface="+mn-lt"/>
              </a:rPr>
              <a:t>HS</a:t>
            </a:r>
          </a:p>
        </p:txBody>
      </p:sp>
      <p:sp>
        <p:nvSpPr>
          <p:cNvPr id="14341" name="Oval 5">
            <a:extLst>
              <a:ext uri="{FF2B5EF4-FFF2-40B4-BE49-F238E27FC236}">
                <a16:creationId xmlns:a16="http://schemas.microsoft.com/office/drawing/2014/main" id="{8E2FC146-ED2D-50E8-067C-29E7B498F00A}"/>
              </a:ext>
            </a:extLst>
          </p:cNvPr>
          <p:cNvSpPr>
            <a:spLocks noChangeArrowheads="1"/>
          </p:cNvSpPr>
          <p:nvPr/>
        </p:nvSpPr>
        <p:spPr bwMode="auto">
          <a:xfrm>
            <a:off x="5029200" y="3352800"/>
            <a:ext cx="1447800" cy="2133600"/>
          </a:xfrm>
          <a:prstGeom prst="ellipse">
            <a:avLst/>
          </a:prstGeom>
          <a:solidFill>
            <a:srgbClr val="00FFFF">
              <a:alpha val="50195"/>
            </a:srgbClr>
          </a:solidFill>
          <a:ln w="12700">
            <a:solidFill>
              <a:schemeClr val="tx1"/>
            </a:solidFill>
            <a:prstDash val="sysDot"/>
            <a:round/>
            <a:headEnd type="none" w="sm" len="sm"/>
            <a:tailEnd type="none" w="sm" len="sm"/>
          </a:ln>
        </p:spPr>
        <p:txBody>
          <a:bodyPr wrap="none" anchor="ctr"/>
          <a:lstStyle/>
          <a:p>
            <a:pPr algn="ctr">
              <a:defRPr/>
            </a:pPr>
            <a:r>
              <a:rPr lang="en-US" dirty="0">
                <a:latin typeface="+mn-lt"/>
              </a:rPr>
              <a:t>RMP</a:t>
            </a:r>
          </a:p>
        </p:txBody>
      </p:sp>
      <p:sp>
        <p:nvSpPr>
          <p:cNvPr id="14342" name="Text Box 6">
            <a:extLst>
              <a:ext uri="{FF2B5EF4-FFF2-40B4-BE49-F238E27FC236}">
                <a16:creationId xmlns:a16="http://schemas.microsoft.com/office/drawing/2014/main" id="{31518FFD-8F01-DCC4-C52A-F522CC081D3D}"/>
              </a:ext>
            </a:extLst>
          </p:cNvPr>
          <p:cNvSpPr txBox="1">
            <a:spLocks noChangeArrowheads="1"/>
          </p:cNvSpPr>
          <p:nvPr/>
        </p:nvSpPr>
        <p:spPr bwMode="auto">
          <a:xfrm>
            <a:off x="822325" y="3276600"/>
            <a:ext cx="2616200" cy="830263"/>
          </a:xfrm>
          <a:prstGeom prst="rect">
            <a:avLst/>
          </a:prstGeom>
          <a:noFill/>
          <a:ln w="12700">
            <a:noFill/>
            <a:miter lim="800000"/>
            <a:headEnd type="none" w="sm" len="sm"/>
            <a:tailEnd type="none" w="sm" len="sm"/>
          </a:ln>
        </p:spPr>
        <p:txBody>
          <a:bodyPr wrap="none">
            <a:spAutoFit/>
          </a:bodyPr>
          <a:lstStyle/>
          <a:p>
            <a:pPr>
              <a:defRPr/>
            </a:pPr>
            <a:r>
              <a:rPr lang="en-US" dirty="0">
                <a:latin typeface="+mn-lt"/>
              </a:rPr>
              <a:t>OSHA Hazardous</a:t>
            </a:r>
          </a:p>
          <a:p>
            <a:pPr>
              <a:defRPr/>
            </a:pPr>
            <a:r>
              <a:rPr lang="en-US" dirty="0">
                <a:latin typeface="+mn-lt"/>
              </a:rPr>
              <a:t>Chemicals</a:t>
            </a:r>
          </a:p>
        </p:txBody>
      </p:sp>
      <p:sp>
        <p:nvSpPr>
          <p:cNvPr id="14343" name="Oval 8">
            <a:extLst>
              <a:ext uri="{FF2B5EF4-FFF2-40B4-BE49-F238E27FC236}">
                <a16:creationId xmlns:a16="http://schemas.microsoft.com/office/drawing/2014/main" id="{7C812005-4452-74F8-894F-2246B439F34E}"/>
              </a:ext>
            </a:extLst>
          </p:cNvPr>
          <p:cNvSpPr>
            <a:spLocks noChangeArrowheads="1"/>
          </p:cNvSpPr>
          <p:nvPr/>
        </p:nvSpPr>
        <p:spPr bwMode="auto">
          <a:xfrm>
            <a:off x="3429000" y="2971800"/>
            <a:ext cx="2438400" cy="1447800"/>
          </a:xfrm>
          <a:prstGeom prst="ellipse">
            <a:avLst/>
          </a:prstGeom>
          <a:solidFill>
            <a:srgbClr val="119F1B">
              <a:alpha val="50195"/>
            </a:srgbClr>
          </a:solidFill>
          <a:ln w="12700">
            <a:solidFill>
              <a:schemeClr val="tx1"/>
            </a:solidFill>
            <a:round/>
            <a:headEnd type="none" w="sm" len="sm"/>
            <a:tailEnd type="none" w="sm" len="sm"/>
          </a:ln>
        </p:spPr>
        <p:txBody>
          <a:bodyPr wrap="none" anchor="ctr"/>
          <a:lstStyle/>
          <a:p>
            <a:pPr algn="ctr">
              <a:defRPr/>
            </a:pPr>
            <a:r>
              <a:rPr lang="en-US" dirty="0">
                <a:latin typeface="+mn-lt"/>
              </a:rPr>
              <a:t>EHS</a:t>
            </a:r>
          </a:p>
        </p:txBody>
      </p:sp>
      <p:sp>
        <p:nvSpPr>
          <p:cNvPr id="13320" name="Rectangle 9">
            <a:extLst>
              <a:ext uri="{FF2B5EF4-FFF2-40B4-BE49-F238E27FC236}">
                <a16:creationId xmlns:a16="http://schemas.microsoft.com/office/drawing/2014/main" id="{DEC719D5-2EEC-9B36-96FD-836BAF8D79FB}"/>
              </a:ext>
            </a:extLst>
          </p:cNvPr>
          <p:cNvSpPr>
            <a:spLocks noGrp="1" noChangeArrowheads="1"/>
          </p:cNvSpPr>
          <p:nvPr>
            <p:ph type="title"/>
          </p:nvPr>
        </p:nvSpPr>
        <p:spPr>
          <a:xfrm>
            <a:off x="609600" y="381000"/>
            <a:ext cx="8229600" cy="554038"/>
          </a:xfrm>
          <a:solidFill>
            <a:schemeClr val="bg1"/>
          </a:solidFill>
          <a:ln>
            <a:solidFill>
              <a:schemeClr val="bg1"/>
            </a:solidFill>
            <a:miter lim="800000"/>
            <a:headEnd/>
            <a:tailEnd/>
          </a:ln>
        </p:spPr>
        <p:txBody>
          <a:bodyPr/>
          <a:lstStyle/>
          <a:p>
            <a:r>
              <a:rPr lang="en-US" altLang="en-US">
                <a:solidFill>
                  <a:srgbClr val="000099"/>
                </a:solidFill>
              </a:rPr>
              <a:t>PSM vs. 112r Applicability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AF2D1A7-BECC-67DF-3C3D-CB1FE8B53782}"/>
              </a:ext>
            </a:extLst>
          </p:cNvPr>
          <p:cNvSpPr>
            <a:spLocks noGrp="1" noChangeArrowheads="1"/>
          </p:cNvSpPr>
          <p:nvPr>
            <p:ph type="title"/>
          </p:nvPr>
        </p:nvSpPr>
        <p:spPr>
          <a:xfrm>
            <a:off x="609600" y="381000"/>
            <a:ext cx="8229600" cy="492125"/>
          </a:xfrm>
        </p:spPr>
        <p:txBody>
          <a:bodyPr/>
          <a:lstStyle/>
          <a:p>
            <a:r>
              <a:rPr lang="en-US" altLang="en-US" sz="3200"/>
              <a:t>PSM/RMP Listed Chemical Differences</a:t>
            </a:r>
          </a:p>
        </p:txBody>
      </p:sp>
      <p:sp>
        <p:nvSpPr>
          <p:cNvPr id="14339" name="Rectangle 3">
            <a:extLst>
              <a:ext uri="{FF2B5EF4-FFF2-40B4-BE49-F238E27FC236}">
                <a16:creationId xmlns:a16="http://schemas.microsoft.com/office/drawing/2014/main" id="{91F711BA-F35C-F08E-1F6B-1208AC8AF514}"/>
              </a:ext>
            </a:extLst>
          </p:cNvPr>
          <p:cNvSpPr>
            <a:spLocks noGrp="1" noChangeArrowheads="1"/>
          </p:cNvSpPr>
          <p:nvPr>
            <p:ph idx="1"/>
          </p:nvPr>
        </p:nvSpPr>
        <p:spPr/>
        <p:txBody>
          <a:bodyPr/>
          <a:lstStyle/>
          <a:p>
            <a:r>
              <a:rPr lang="en-US" altLang="en-US"/>
              <a:t>RMP… 147 listed</a:t>
            </a:r>
          </a:p>
          <a:p>
            <a:pPr lvl="1"/>
            <a:r>
              <a:rPr lang="en-US" altLang="en-US"/>
              <a:t>…….…77 Toxics/ 67 Flammables</a:t>
            </a:r>
          </a:p>
          <a:p>
            <a:endParaRPr lang="en-US" altLang="en-US"/>
          </a:p>
          <a:p>
            <a:r>
              <a:rPr lang="en-US" altLang="en-US"/>
              <a:t>PSM…137 Chemicals + Flammables</a:t>
            </a:r>
          </a:p>
          <a:p>
            <a:endParaRPr lang="en-US" altLang="en-US"/>
          </a:p>
          <a:p>
            <a:r>
              <a:rPr lang="en-US" altLang="en-US"/>
              <a:t>Inside fence vs. Outside fence</a:t>
            </a:r>
          </a:p>
        </p:txBody>
      </p:sp>
      <p:pic>
        <p:nvPicPr>
          <p:cNvPr id="14340" name="Picture 13" descr="MPj03901560000[1]">
            <a:extLst>
              <a:ext uri="{FF2B5EF4-FFF2-40B4-BE49-F238E27FC236}">
                <a16:creationId xmlns:a16="http://schemas.microsoft.com/office/drawing/2014/main" id="{B70C09FB-DCD4-CA3C-D667-12E0DC986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86238"/>
            <a:ext cx="36576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Pages>48</Pages>
  <Words>5712</Words>
  <Application>Microsoft Office PowerPoint</Application>
  <PresentationFormat>Letter Paper (8.5x11 in)</PresentationFormat>
  <Paragraphs>677</Paragraphs>
  <Slides>65</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Times New Roman</vt:lpstr>
      <vt:lpstr>Arial</vt:lpstr>
      <vt:lpstr>Wingdings</vt:lpstr>
      <vt:lpstr>Symbol</vt:lpstr>
      <vt:lpstr>NCDOL  Standard</vt:lpstr>
      <vt:lpstr>N.C. Department of Labor OSHA 125 Course </vt:lpstr>
      <vt:lpstr>Objectives</vt:lpstr>
      <vt:lpstr>Catastrophic Events</vt:lpstr>
      <vt:lpstr>Emergency Planning and Community Right-to-Know Act</vt:lpstr>
      <vt:lpstr>Emergency Planning and Community Right-to-Know Act</vt:lpstr>
      <vt:lpstr>Emergency Planning and Community Right-to-Know Act</vt:lpstr>
      <vt:lpstr>Clean Air Act</vt:lpstr>
      <vt:lpstr>PSM vs. 112r Applicability</vt:lpstr>
      <vt:lpstr>PSM/RMP Listed Chemical Differences</vt:lpstr>
      <vt:lpstr>Purpose of Process Safety Management</vt:lpstr>
      <vt:lpstr>Program Quality Verification</vt:lpstr>
      <vt:lpstr>Implementation of the PSM Standard</vt:lpstr>
      <vt:lpstr>Implementation of the PSM Standard</vt:lpstr>
      <vt:lpstr>1910.119  - Process Safety of Highly Hazardous Chemicals</vt:lpstr>
      <vt:lpstr>Performance Based Standard</vt:lpstr>
      <vt:lpstr>Process Safety Chemicals</vt:lpstr>
      <vt:lpstr>Key P.O.C.s in Chemical Plant</vt:lpstr>
      <vt:lpstr>How People “Really” Speak</vt:lpstr>
      <vt:lpstr>2 Things to Remember…</vt:lpstr>
      <vt:lpstr>Useful Terminology</vt:lpstr>
      <vt:lpstr>ONLY 2 Things to Care About</vt:lpstr>
      <vt:lpstr>Junk</vt:lpstr>
      <vt:lpstr>Remember</vt:lpstr>
      <vt:lpstr>Definitions - Paragraph (b)</vt:lpstr>
      <vt:lpstr>Important Terminology/Concepts</vt:lpstr>
      <vt:lpstr>Example of each of these</vt:lpstr>
      <vt:lpstr>Important 119(d) PSI Documents</vt:lpstr>
      <vt:lpstr>PowerPoint Presentation</vt:lpstr>
      <vt:lpstr>PowerPoint Presentation</vt:lpstr>
      <vt:lpstr>PSM Covered PROCESS</vt:lpstr>
      <vt:lpstr>Process Boundary Lines</vt:lpstr>
      <vt:lpstr>Application - Paragraph (a)</vt:lpstr>
      <vt:lpstr>What’s NOT Covered</vt:lpstr>
      <vt:lpstr>The Meer Decision</vt:lpstr>
      <vt:lpstr>CPL 2-2.45A - PSM of HHC</vt:lpstr>
      <vt:lpstr>CPL 2-2.45A - Appendix A</vt:lpstr>
      <vt:lpstr>Interrelationship of Paragraphs</vt:lpstr>
      <vt:lpstr>How to Conduct PQV Inspection</vt:lpstr>
      <vt:lpstr>Who are PQV Team Leaders/Members?</vt:lpstr>
      <vt:lpstr>Key portions of the PSM Standard </vt:lpstr>
      <vt:lpstr>Employee Participation - Paragraph (c)</vt:lpstr>
      <vt:lpstr>Process Safety Information - Paragraph (d) - Chemical Information</vt:lpstr>
      <vt:lpstr>Process Safety Information - Paragraph (d) - Technology Information</vt:lpstr>
      <vt:lpstr>Process Safety Information – Paragraph (d) - Equipment Information</vt:lpstr>
      <vt:lpstr>Process Safety Information -  Paragraph (d) - Equipment Information</vt:lpstr>
      <vt:lpstr>Process Hazard Analysis Paragraph (e)</vt:lpstr>
      <vt:lpstr>Process Hazard Analysis - Paragraph (e)</vt:lpstr>
      <vt:lpstr>Process Hazard Analysis - Paragraph (e)</vt:lpstr>
      <vt:lpstr>Process Hazard Analysis - Paragraph (e)</vt:lpstr>
      <vt:lpstr>Operating Procedures - Paragraph (f)</vt:lpstr>
      <vt:lpstr>Operating Procedures - Paragraph (f)</vt:lpstr>
      <vt:lpstr>Training - Paragraph (g)</vt:lpstr>
      <vt:lpstr>Contractors - Paragraph (h)</vt:lpstr>
      <vt:lpstr>Contractors - Paragraph (h)</vt:lpstr>
      <vt:lpstr>Pre-Startup Safety Review - Paragraph (i)</vt:lpstr>
      <vt:lpstr>Mechanical Integrity - Paragraph (j)</vt:lpstr>
      <vt:lpstr>Mechanical Integrity - Paragraph (j)</vt:lpstr>
      <vt:lpstr>Hot Work Permit - Paragraph (k)</vt:lpstr>
      <vt:lpstr>Management of Change Paragraph (l)</vt:lpstr>
      <vt:lpstr>Management of Change - Paragraph (l)</vt:lpstr>
      <vt:lpstr>Incident Investigations - Paragraph (m)</vt:lpstr>
      <vt:lpstr>Emergency Planning &amp; Response - Paragraph (n)</vt:lpstr>
      <vt:lpstr>Compliance Audits - Paragraph (o)</vt:lpstr>
      <vt:lpstr>Trade Secrets - Paragraph (p)</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Process Safety Management:</dc:title>
  <dc:subject>Process Safety Management Training</dc:subject>
  <dc:creator>NC Dept. of Labor</dc:creator>
  <cp:lastModifiedBy>Lagoe, Wanda</cp:lastModifiedBy>
  <cp:revision>110</cp:revision>
  <cp:lastPrinted>1996-11-05T11:28:58Z</cp:lastPrinted>
  <dcterms:created xsi:type="dcterms:W3CDTF">1996-11-05T08:54:08Z</dcterms:created>
  <dcterms:modified xsi:type="dcterms:W3CDTF">2022-10-13T18:18:56Z</dcterms:modified>
</cp:coreProperties>
</file>