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24"/>
  </p:notesMasterIdLst>
  <p:handoutMasterIdLst>
    <p:handoutMasterId r:id="rId25"/>
  </p:handoutMasterIdLst>
  <p:sldIdLst>
    <p:sldId id="299" r:id="rId2"/>
    <p:sldId id="258" r:id="rId3"/>
    <p:sldId id="261" r:id="rId4"/>
    <p:sldId id="262" r:id="rId5"/>
    <p:sldId id="300" r:id="rId6"/>
    <p:sldId id="301" r:id="rId7"/>
    <p:sldId id="302" r:id="rId8"/>
    <p:sldId id="303" r:id="rId9"/>
    <p:sldId id="275" r:id="rId10"/>
    <p:sldId id="286" r:id="rId11"/>
    <p:sldId id="278" r:id="rId12"/>
    <p:sldId id="304" r:id="rId13"/>
    <p:sldId id="305" r:id="rId14"/>
    <p:sldId id="306" r:id="rId15"/>
    <p:sldId id="307" r:id="rId16"/>
    <p:sldId id="289" r:id="rId17"/>
    <p:sldId id="308" r:id="rId18"/>
    <p:sldId id="291" r:id="rId19"/>
    <p:sldId id="292" r:id="rId20"/>
    <p:sldId id="290" r:id="rId21"/>
    <p:sldId id="293" r:id="rId22"/>
    <p:sldId id="309" r:id="rId23"/>
  </p:sldIdLst>
  <p:sldSz cx="9144000" cy="6858000" type="screen4x3"/>
  <p:notesSz cx="6954838" cy="92408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11">
          <p15:clr>
            <a:srgbClr val="A4A3A4"/>
          </p15:clr>
        </p15:guide>
        <p15:guide id="2" pos="219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 autoAdjust="0"/>
    <p:restoredTop sz="94660"/>
  </p:normalViewPr>
  <p:slideViewPr>
    <p:cSldViewPr>
      <p:cViewPr varScale="1">
        <p:scale>
          <a:sx n="99" d="100"/>
          <a:sy n="99" d="100"/>
        </p:scale>
        <p:origin x="-24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>
        <p:scale>
          <a:sx n="100" d="100"/>
          <a:sy n="100" d="100"/>
        </p:scale>
        <p:origin x="-1548" y="1008"/>
      </p:cViewPr>
      <p:guideLst>
        <p:guide orient="horz" pos="2911"/>
        <p:guide pos="219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C9441A6-EC71-73A5-B0DF-C8AD2903E42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075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4BC2AE-7482-2D59-D3B2-9A9F2E11F28F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940175" y="0"/>
            <a:ext cx="3013075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074C8467-E97C-4D4F-8548-F4DF071AB000}" type="datetimeFigureOut">
              <a:rPr lang="en-US"/>
              <a:pPr>
                <a:defRPr/>
              </a:pPr>
              <a:t>10/13/2022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CF9212B2-9738-98A1-5D20-9E7AF458BAA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692150"/>
            <a:ext cx="4621212" cy="34655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E98E9F27-1F45-3F1D-F5BA-391E2584CF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95325" y="4389438"/>
            <a:ext cx="5564188" cy="41592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DE86DB-5D7F-AC83-60B1-A7CC9E7E9FA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777288"/>
            <a:ext cx="3013075" cy="4619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CB95F1-31AC-2870-4B7C-958330A6891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940175" y="8777288"/>
            <a:ext cx="3013075" cy="46196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31B8B82F-599E-48FB-A2B9-0DC12D465D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960FB5F8-6452-87D0-030C-B5D029511AA9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 bwMode="auto">
          <a:xfrm>
            <a:off x="1176338" y="698500"/>
            <a:ext cx="4603750" cy="345281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2F6B1519-4399-9460-E2B4-8C5724BC40EE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 bwMode="auto">
          <a:xfrm>
            <a:off x="927100" y="4389438"/>
            <a:ext cx="5100638" cy="415925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6">
            <a:extLst>
              <a:ext uri="{FF2B5EF4-FFF2-40B4-BE49-F238E27FC236}">
                <a16:creationId xmlns:a16="http://schemas.microsoft.com/office/drawing/2014/main" id="{6BAA0463-9618-4EAE-839D-17112F73C539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/>
              <a:t>asb.ppt                                 </a:t>
            </a:r>
          </a:p>
        </p:txBody>
      </p:sp>
      <p:sp>
        <p:nvSpPr>
          <p:cNvPr id="27651" name="Rectangle 7">
            <a:extLst>
              <a:ext uri="{FF2B5EF4-FFF2-40B4-BE49-F238E27FC236}">
                <a16:creationId xmlns:a16="http://schemas.microsoft.com/office/drawing/2014/main" id="{8F8C3FFF-F0AC-6583-0529-0DA6114CB89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A3BA916-F56F-4212-A37C-00E439F1ECD0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27652" name="Rectangle 2">
            <a:extLst>
              <a:ext uri="{FF2B5EF4-FFF2-40B4-BE49-F238E27FC236}">
                <a16:creationId xmlns:a16="http://schemas.microsoft.com/office/drawing/2014/main" id="{A3774473-D5CA-13AD-69F5-30D9D3FE59B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 bwMode="auto">
          <a:xfrm>
            <a:off x="1174750" y="698500"/>
            <a:ext cx="4605338" cy="345281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3" name="Rectangle 3">
            <a:extLst>
              <a:ext uri="{FF2B5EF4-FFF2-40B4-BE49-F238E27FC236}">
                <a16:creationId xmlns:a16="http://schemas.microsoft.com/office/drawing/2014/main" id="{AEEBE89B-DF94-D94F-28F2-1215568EB5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27100" y="4389438"/>
            <a:ext cx="5100638" cy="4159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en-US"/>
              <a:t>Tell students that now is time they log out of the session, if they have no further questions.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>
            <a:extLst>
              <a:ext uri="{FF2B5EF4-FFF2-40B4-BE49-F238E27FC236}">
                <a16:creationId xmlns:a16="http://schemas.microsoft.com/office/drawing/2014/main" id="{1C630EC0-40DB-B001-D190-D13DBCE322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108700"/>
            <a:ext cx="1447800" cy="633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3" name="Line 5">
            <a:extLst>
              <a:ext uri="{FF2B5EF4-FFF2-40B4-BE49-F238E27FC236}">
                <a16:creationId xmlns:a16="http://schemas.microsoft.com/office/drawing/2014/main" id="{4784C31C-2B0C-212D-A0B0-2D0D73DABFD0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1066800"/>
            <a:ext cx="7924800" cy="0"/>
          </a:xfrm>
          <a:prstGeom prst="line">
            <a:avLst/>
          </a:prstGeom>
          <a:noFill/>
          <a:ln w="50800">
            <a:solidFill>
              <a:srgbClr val="00703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Line 6">
            <a:extLst>
              <a:ext uri="{FF2B5EF4-FFF2-40B4-BE49-F238E27FC236}">
                <a16:creationId xmlns:a16="http://schemas.microsoft.com/office/drawing/2014/main" id="{69AE7940-AD75-1FF7-7E43-F16EE327035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5800" y="6019800"/>
            <a:ext cx="7772400" cy="0"/>
          </a:xfrm>
          <a:prstGeom prst="line">
            <a:avLst/>
          </a:prstGeom>
          <a:noFill/>
          <a:ln w="25400">
            <a:solidFill>
              <a:srgbClr val="00703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Text Box 7">
            <a:extLst>
              <a:ext uri="{FF2B5EF4-FFF2-40B4-BE49-F238E27FC236}">
                <a16:creationId xmlns:a16="http://schemas.microsoft.com/office/drawing/2014/main" id="{D566678A-3B04-D95E-148F-A85C923F1BA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096000" y="6253163"/>
            <a:ext cx="24828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400"/>
              <a:t>For Public Official’s Use Only</a:t>
            </a:r>
          </a:p>
        </p:txBody>
      </p:sp>
      <p:sp>
        <p:nvSpPr>
          <p:cNvPr id="296962" name="Rectangle 2"/>
          <p:cNvSpPr>
            <a:spLocks noGrp="1" noChangeArrowheads="1"/>
          </p:cNvSpPr>
          <p:nvPr>
            <p:ph type="ctrTitle" sz="quarter"/>
          </p:nvPr>
        </p:nvSpPr>
        <p:spPr bwMode="auto">
          <a:xfrm>
            <a:off x="2260600" y="2900363"/>
            <a:ext cx="6235700" cy="752475"/>
          </a:xfrm>
        </p:spPr>
        <p:txBody>
          <a:bodyPr lIns="82550" tIns="41275" rIns="82550" bIns="41275" anchor="ctr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96963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819400" y="4435475"/>
            <a:ext cx="5721350" cy="509588"/>
          </a:xfrm>
        </p:spPr>
        <p:txBody>
          <a:bodyPr lIns="82550" tIns="41275" rIns="82550" bIns="41275" anchor="ctr">
            <a:spAutoFit/>
          </a:bodyPr>
          <a:lstStyle>
            <a:lvl1pPr marL="0" indent="0">
              <a:defRPr>
                <a:solidFill>
                  <a:srgbClr val="012D9A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392073095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85114584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2057400" cy="54403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81000"/>
            <a:ext cx="6019800" cy="54403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31651522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81000"/>
            <a:ext cx="8229600" cy="5492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295400"/>
            <a:ext cx="38862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295400"/>
            <a:ext cx="3886200" cy="4525963"/>
          </a:xfrm>
        </p:spPr>
        <p:txBody>
          <a:bodyPr/>
          <a:lstStyle/>
          <a:p>
            <a:pPr lvl="0"/>
            <a:r>
              <a:rPr lang="en-US" noProof="0"/>
              <a:t>Click icon to add clip art</a:t>
            </a:r>
          </a:p>
        </p:txBody>
      </p:sp>
    </p:spTree>
    <p:extLst>
      <p:ext uri="{BB962C8B-B14F-4D97-AF65-F5344CB8AC3E}">
        <p14:creationId xmlns:p14="http://schemas.microsoft.com/office/powerpoint/2010/main" val="3020324183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81000"/>
            <a:ext cx="8229600" cy="5492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295400"/>
            <a:ext cx="792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3633788"/>
            <a:ext cx="792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78628892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81000"/>
            <a:ext cx="8229600" cy="5492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295400"/>
            <a:ext cx="38862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09600" y="3633788"/>
            <a:ext cx="38862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3"/>
          </p:nvPr>
        </p:nvSpPr>
        <p:spPr>
          <a:xfrm>
            <a:off x="4648200" y="1295400"/>
            <a:ext cx="38862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38072218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91176162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22865256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295400"/>
            <a:ext cx="3886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3886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73003000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34538526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8677947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50878701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55676454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29944704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475266B6-7632-BFC6-6F69-D77D3CDE67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gray">
          <a:xfrm>
            <a:off x="609600" y="381000"/>
            <a:ext cx="82296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6038" tIns="0" rIns="46038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Title of slide in sentence case</a:t>
            </a:r>
          </a:p>
        </p:txBody>
      </p:sp>
      <p:sp>
        <p:nvSpPr>
          <p:cNvPr id="1027" name="Line 3">
            <a:extLst>
              <a:ext uri="{FF2B5EF4-FFF2-40B4-BE49-F238E27FC236}">
                <a16:creationId xmlns:a16="http://schemas.microsoft.com/office/drawing/2014/main" id="{4643C447-27AA-18FA-2A97-3A5CD4698E38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1066800"/>
            <a:ext cx="7924800" cy="0"/>
          </a:xfrm>
          <a:prstGeom prst="line">
            <a:avLst/>
          </a:prstGeom>
          <a:noFill/>
          <a:ln w="50800">
            <a:solidFill>
              <a:srgbClr val="00703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8" name="Line 4">
            <a:extLst>
              <a:ext uri="{FF2B5EF4-FFF2-40B4-BE49-F238E27FC236}">
                <a16:creationId xmlns:a16="http://schemas.microsoft.com/office/drawing/2014/main" id="{2220DE30-724B-345F-EC4B-042D9D62FC6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5800" y="6019800"/>
            <a:ext cx="7772400" cy="0"/>
          </a:xfrm>
          <a:prstGeom prst="line">
            <a:avLst/>
          </a:prstGeom>
          <a:noFill/>
          <a:ln w="25400">
            <a:solidFill>
              <a:srgbClr val="00703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C0923274-5A13-32FA-3D2B-3147233AA7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295400"/>
            <a:ext cx="7924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pic>
        <p:nvPicPr>
          <p:cNvPr id="1030" name="Picture 6">
            <a:extLst>
              <a:ext uri="{FF2B5EF4-FFF2-40B4-BE49-F238E27FC236}">
                <a16:creationId xmlns:a16="http://schemas.microsoft.com/office/drawing/2014/main" id="{D5046726-4592-F148-C095-5BA897C212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108700"/>
            <a:ext cx="1447800" cy="633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1031" name="Text Box 7">
            <a:extLst>
              <a:ext uri="{FF2B5EF4-FFF2-40B4-BE49-F238E27FC236}">
                <a16:creationId xmlns:a16="http://schemas.microsoft.com/office/drawing/2014/main" id="{D0D1862F-8520-3E44-BB56-EEC500226518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096000" y="6253163"/>
            <a:ext cx="24828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400"/>
              <a:t>For Public Official’s Use Only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  <p:sldLayoutId id="2147483733" r:id="rId12"/>
    <p:sldLayoutId id="2147483734" r:id="rId13"/>
    <p:sldLayoutId id="2147483735" r:id="rId14"/>
  </p:sldLayoutIdLst>
  <p:transition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12D9A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12D9A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12D9A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12D9A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12D9A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12D9A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12D9A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12D9A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12D9A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0"/>
        </a:spcAft>
        <a:buClr>
          <a:srgbClr val="910046"/>
        </a:buClr>
        <a:buSzPct val="84000"/>
        <a:buFont typeface="Wingdings" panose="05000000000000000000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0"/>
        </a:spcBef>
        <a:spcAft>
          <a:spcPct val="0"/>
        </a:spcAft>
        <a:buClr>
          <a:srgbClr val="012D9A"/>
        </a:buClr>
        <a:buFont typeface="Symbol" panose="05050102010706020507" pitchFamily="18" charset="2"/>
        <a:buChar char="-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0"/>
        </a:spcBef>
        <a:spcAft>
          <a:spcPct val="0"/>
        </a:spcAft>
        <a:buClr>
          <a:srgbClr val="012D9A"/>
        </a:buClr>
        <a:buChar char="»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0"/>
        </a:spcBef>
        <a:spcAft>
          <a:spcPct val="0"/>
        </a:spcAft>
        <a:buClr>
          <a:srgbClr val="012D9A"/>
        </a:buClr>
        <a:buChar char="•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0"/>
        </a:spcBef>
        <a:spcAft>
          <a:spcPct val="0"/>
        </a:spcAft>
        <a:buClr>
          <a:srgbClr val="012D9A"/>
        </a:buClr>
        <a:buChar char="–"/>
        <a:defRPr sz="16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0"/>
        </a:spcBef>
        <a:spcAft>
          <a:spcPct val="0"/>
        </a:spcAft>
        <a:buClr>
          <a:srgbClr val="012D9A"/>
        </a:buClr>
        <a:buChar char="–"/>
        <a:defRPr sz="16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0"/>
        </a:spcBef>
        <a:spcAft>
          <a:spcPct val="0"/>
        </a:spcAft>
        <a:buClr>
          <a:srgbClr val="012D9A"/>
        </a:buClr>
        <a:buChar char="–"/>
        <a:defRPr sz="16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0"/>
        </a:spcBef>
        <a:spcAft>
          <a:spcPct val="0"/>
        </a:spcAft>
        <a:buClr>
          <a:srgbClr val="012D9A"/>
        </a:buClr>
        <a:buChar char="–"/>
        <a:defRPr sz="16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0"/>
        </a:spcBef>
        <a:spcAft>
          <a:spcPct val="0"/>
        </a:spcAft>
        <a:buClr>
          <a:srgbClr val="012D9A"/>
        </a:buClr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hyperlink" Target="http://images.google.com/imgres?imgurl=http://www.enviroblog.org/lead.jpg&amp;imgrefurl=http://www.enviroblog.org/2008/03/&amp;usg=__W7ezCQID02L2wIEgCzpfMgapx1c=&amp;h=749&amp;w=725&amp;sz=43&amp;hl=en&amp;start=12&amp;sig2=O7scWE48oE8Rfwx3mI4Uzg&amp;tbnid=cntnlbDBQ3jnVM:&amp;tbnh=141&amp;tbnw=136&amp;prev=/images%3Fq%3Dlead%26gbv%3D2%26hl%3Den&amp;ei=cWUmS4iHH4q1tgfWsunHBw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007FC6C7-29AE-68E7-53AC-9E4E00887D6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09600" y="2119313"/>
            <a:ext cx="7772400" cy="2092325"/>
          </a:xfrm>
        </p:spPr>
        <p:txBody>
          <a:bodyPr/>
          <a:lstStyle/>
          <a:p>
            <a:pPr eaLnBrk="1" hangingPunct="1"/>
            <a:r>
              <a:rPr lang="en-US" altLang="en-US">
                <a:cs typeface="Arial" panose="020B0604020202020204" pitchFamily="34" charset="0"/>
              </a:rPr>
              <a:t>N.C. Department of Labor OSH Division</a:t>
            </a:r>
            <a:br>
              <a:rPr lang="en-US" altLang="en-US">
                <a:cs typeface="Arial" panose="020B0604020202020204" pitchFamily="34" charset="0"/>
              </a:rPr>
            </a:br>
            <a:endParaRPr lang="en-US" altLang="en-US">
              <a:cs typeface="Arial" panose="020B0604020202020204" pitchFamily="34" charset="0"/>
            </a:endParaRP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0E15DA64-F0F5-56A1-6CA0-24A618AD0E8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438400" y="3889375"/>
            <a:ext cx="5943600" cy="936625"/>
          </a:xfrm>
        </p:spPr>
        <p:txBody>
          <a:bodyPr/>
          <a:lstStyle/>
          <a:p>
            <a:pPr eaLnBrk="1" hangingPunct="1"/>
            <a:r>
              <a:rPr lang="en-US" altLang="en-US">
                <a:solidFill>
                  <a:schemeClr val="bg2"/>
                </a:solidFill>
                <a:cs typeface="Arial" panose="020B0604020202020204" pitchFamily="34" charset="0"/>
              </a:rPr>
              <a:t> </a:t>
            </a:r>
            <a:r>
              <a:rPr lang="en-US" altLang="en-US" b="1" i="1"/>
              <a:t>Practical Industrial Hygiene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b="1" i="1"/>
              <a:t>   Compliance</a:t>
            </a:r>
            <a:endParaRPr lang="en-US" altLang="en-US" i="1"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>
            <a:extLst>
              <a:ext uri="{FF2B5EF4-FFF2-40B4-BE49-F238E27FC236}">
                <a16:creationId xmlns:a16="http://schemas.microsoft.com/office/drawing/2014/main" id="{B237D2AF-AF8E-87E9-EDB6-072AB01000D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Which contaminants do you sample for?</a:t>
            </a:r>
          </a:p>
          <a:p>
            <a:pPr lvl="1" eaLnBrk="1" hangingPunct="1">
              <a:lnSpc>
                <a:spcPct val="140000"/>
              </a:lnSpc>
            </a:pPr>
            <a:r>
              <a:rPr lang="en-US" altLang="en-US"/>
              <a:t>MSDS’s</a:t>
            </a:r>
          </a:p>
          <a:p>
            <a:pPr lvl="1" eaLnBrk="1" hangingPunct="1">
              <a:lnSpc>
                <a:spcPct val="140000"/>
              </a:lnSpc>
            </a:pPr>
            <a:r>
              <a:rPr lang="en-US" altLang="en-US"/>
              <a:t>Use of “profile” sampling</a:t>
            </a:r>
          </a:p>
          <a:p>
            <a:pPr lvl="1" eaLnBrk="1" hangingPunct="1">
              <a:lnSpc>
                <a:spcPct val="140000"/>
              </a:lnSpc>
            </a:pPr>
            <a:r>
              <a:rPr lang="en-US" altLang="en-US"/>
              <a:t>What type of media?</a:t>
            </a:r>
          </a:p>
          <a:p>
            <a:pPr lvl="1" eaLnBrk="1" hangingPunct="1">
              <a:lnSpc>
                <a:spcPct val="140000"/>
              </a:lnSpc>
            </a:pPr>
            <a:r>
              <a:rPr lang="en-US" altLang="en-US"/>
              <a:t>Sampling flow rates</a:t>
            </a:r>
          </a:p>
          <a:p>
            <a:pPr lvl="1" eaLnBrk="1" hangingPunct="1">
              <a:lnSpc>
                <a:spcPct val="140000"/>
              </a:lnSpc>
            </a:pPr>
            <a:r>
              <a:rPr lang="en-US" altLang="en-US"/>
              <a:t>Total sampling volume</a:t>
            </a:r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DD7B8984-D3B4-CC65-AA47-E95E3456667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Air Sampling</a:t>
            </a:r>
          </a:p>
        </p:txBody>
      </p:sp>
      <p:pic>
        <p:nvPicPr>
          <p:cNvPr id="14340" name="Picture 5">
            <a:extLst>
              <a:ext uri="{FF2B5EF4-FFF2-40B4-BE49-F238E27FC236}">
                <a16:creationId xmlns:a16="http://schemas.microsoft.com/office/drawing/2014/main" id="{14C60782-970C-7079-A40E-28B7291255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3135313"/>
            <a:ext cx="3544888" cy="2732087"/>
          </a:xfrm>
          <a:prstGeom prst="rect">
            <a:avLst/>
          </a:prstGeom>
          <a:noFill/>
          <a:ln w="9525">
            <a:solidFill>
              <a:srgbClr val="BFBFB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>
            <a:extLst>
              <a:ext uri="{FF2B5EF4-FFF2-40B4-BE49-F238E27FC236}">
                <a16:creationId xmlns:a16="http://schemas.microsoft.com/office/drawing/2014/main" id="{1101E828-1B71-322E-DBA2-21246AC1CE66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b="1"/>
              <a:t>Sampling procedures</a:t>
            </a:r>
          </a:p>
          <a:p>
            <a:pPr lvl="1" eaLnBrk="1" hangingPunct="1">
              <a:lnSpc>
                <a:spcPct val="130000"/>
              </a:lnSpc>
            </a:pPr>
            <a:r>
              <a:rPr lang="en-US" altLang="en-US"/>
              <a:t>Which employees will you sample?</a:t>
            </a:r>
          </a:p>
          <a:p>
            <a:pPr lvl="1" eaLnBrk="1" hangingPunct="1">
              <a:lnSpc>
                <a:spcPct val="130000"/>
              </a:lnSpc>
            </a:pPr>
            <a:r>
              <a:rPr lang="en-US" altLang="en-US"/>
              <a:t>Pump placement/securing</a:t>
            </a:r>
          </a:p>
          <a:p>
            <a:pPr lvl="2" eaLnBrk="1" hangingPunct="1">
              <a:lnSpc>
                <a:spcPct val="130000"/>
              </a:lnSpc>
            </a:pPr>
            <a:r>
              <a:rPr lang="en-US" altLang="en-US"/>
              <a:t>Tubing</a:t>
            </a:r>
          </a:p>
          <a:p>
            <a:pPr lvl="2" eaLnBrk="1" hangingPunct="1">
              <a:lnSpc>
                <a:spcPct val="130000"/>
              </a:lnSpc>
            </a:pPr>
            <a:r>
              <a:rPr lang="en-US" altLang="en-US"/>
              <a:t>Welding helmets</a:t>
            </a:r>
          </a:p>
          <a:p>
            <a:pPr lvl="2" eaLnBrk="1" hangingPunct="1">
              <a:lnSpc>
                <a:spcPct val="130000"/>
              </a:lnSpc>
            </a:pPr>
            <a:r>
              <a:rPr lang="en-US" altLang="en-US"/>
              <a:t>Supplied air respirators</a:t>
            </a:r>
          </a:p>
          <a:p>
            <a:pPr lvl="2" eaLnBrk="1" hangingPunct="1">
              <a:lnSpc>
                <a:spcPct val="90000"/>
              </a:lnSpc>
            </a:pPr>
            <a:endParaRPr lang="en-US" altLang="en-US"/>
          </a:p>
          <a:p>
            <a:pPr lvl="1" eaLnBrk="1" hangingPunct="1">
              <a:lnSpc>
                <a:spcPct val="130000"/>
              </a:lnSpc>
            </a:pPr>
            <a:r>
              <a:rPr lang="en-US" altLang="en-US"/>
              <a:t>How do you handle lunches/breaks?</a:t>
            </a:r>
          </a:p>
          <a:p>
            <a:pPr lvl="1" eaLnBrk="1" hangingPunct="1">
              <a:lnSpc>
                <a:spcPct val="130000"/>
              </a:lnSpc>
            </a:pPr>
            <a:r>
              <a:rPr lang="en-US" altLang="en-US"/>
              <a:t>How do you handle pump faults?</a:t>
            </a:r>
          </a:p>
          <a:p>
            <a:pPr lvl="1" eaLnBrk="1" hangingPunct="1">
              <a:lnSpc>
                <a:spcPct val="130000"/>
              </a:lnSpc>
            </a:pPr>
            <a:endParaRPr lang="en-US" altLang="en-US"/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FC3DAFBD-1FA0-519C-8EE1-C6532D5834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Air Sampling</a:t>
            </a:r>
          </a:p>
        </p:txBody>
      </p:sp>
      <p:pic>
        <p:nvPicPr>
          <p:cNvPr id="15364" name="Picture 6" descr="3e7e1438756e4114205f037f5bb75a3b-orig">
            <a:extLst>
              <a:ext uri="{FF2B5EF4-FFF2-40B4-BE49-F238E27FC236}">
                <a16:creationId xmlns:a16="http://schemas.microsoft.com/office/drawing/2014/main" id="{2F79E4DA-01B9-A09D-A25F-32BBF3FACC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1524000"/>
            <a:ext cx="2286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id="{DCBD02F1-B45A-2DEB-58A2-AA0BBADE17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Case Studies</a:t>
            </a:r>
          </a:p>
        </p:txBody>
      </p:sp>
      <p:pic>
        <p:nvPicPr>
          <p:cNvPr id="16387" name="Picture 4" descr="Welding 2">
            <a:extLst>
              <a:ext uri="{FF2B5EF4-FFF2-40B4-BE49-F238E27FC236}">
                <a16:creationId xmlns:a16="http://schemas.microsoft.com/office/drawing/2014/main" id="{3E1C2E2B-5402-5BA7-7495-568035884B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143000"/>
            <a:ext cx="78486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63B1C41D-98C2-47DF-1C91-A07729DEE6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Case Studies</a:t>
            </a:r>
          </a:p>
        </p:txBody>
      </p:sp>
      <p:pic>
        <p:nvPicPr>
          <p:cNvPr id="17411" name="Picture 4" descr="Welding 1">
            <a:extLst>
              <a:ext uri="{FF2B5EF4-FFF2-40B4-BE49-F238E27FC236}">
                <a16:creationId xmlns:a16="http://schemas.microsoft.com/office/drawing/2014/main" id="{4654A96C-4EAC-E778-1FC6-1125D579D6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1143000"/>
            <a:ext cx="4800600" cy="479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>
            <a:extLst>
              <a:ext uri="{FF2B5EF4-FFF2-40B4-BE49-F238E27FC236}">
                <a16:creationId xmlns:a16="http://schemas.microsoft.com/office/drawing/2014/main" id="{EA4275DB-ED02-3D6D-5DA2-A37C3F356B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Case Studies</a:t>
            </a:r>
          </a:p>
        </p:txBody>
      </p:sp>
      <p:pic>
        <p:nvPicPr>
          <p:cNvPr id="18435" name="Picture 2" descr="Teddy Hall 02">
            <a:extLst>
              <a:ext uri="{FF2B5EF4-FFF2-40B4-BE49-F238E27FC236}">
                <a16:creationId xmlns:a16="http://schemas.microsoft.com/office/drawing/2014/main" id="{CF80BC05-776F-6F2B-EFFF-95DA524344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143000"/>
            <a:ext cx="6294438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:a16="http://schemas.microsoft.com/office/drawing/2014/main" id="{8D0DD59D-83D7-B459-C232-1C982B0728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Case Studies</a:t>
            </a:r>
          </a:p>
        </p:txBody>
      </p:sp>
      <p:pic>
        <p:nvPicPr>
          <p:cNvPr id="19459" name="Picture 2" descr="improper cyclone use 01">
            <a:extLst>
              <a:ext uri="{FF2B5EF4-FFF2-40B4-BE49-F238E27FC236}">
                <a16:creationId xmlns:a16="http://schemas.microsoft.com/office/drawing/2014/main" id="{BC8B4E6A-6BB6-A1A7-D378-0AF9B57F68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162050"/>
            <a:ext cx="64008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>
            <a:extLst>
              <a:ext uri="{FF2B5EF4-FFF2-40B4-BE49-F238E27FC236}">
                <a16:creationId xmlns:a16="http://schemas.microsoft.com/office/drawing/2014/main" id="{BFE23AC5-2177-5388-48DB-23CA1F0E77B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Standards promulgated by 6(b) rulemaking, including: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en-US"/>
              <a:t>Asbestos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en-US"/>
              <a:t>Lead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en-US"/>
              <a:t>Formaldehyde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en-US"/>
              <a:t>Methylene Chloride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en-US"/>
              <a:t>Cotton dust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en-US"/>
              <a:t>A number of carcinogens</a:t>
            </a:r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60A8943F-F7E3-8173-E33D-59EFDE7BB58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Expanded Health Standards</a:t>
            </a:r>
          </a:p>
        </p:txBody>
      </p:sp>
      <p:pic>
        <p:nvPicPr>
          <p:cNvPr id="20484" name="Picture 6" descr="lead">
            <a:hlinkClick r:id="rId2"/>
            <a:extLst>
              <a:ext uri="{FF2B5EF4-FFF2-40B4-BE49-F238E27FC236}">
                <a16:creationId xmlns:a16="http://schemas.microsoft.com/office/drawing/2014/main" id="{31A4A662-D6B8-1A30-7E0E-AF0D5A5E5B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2133600"/>
            <a:ext cx="1295400" cy="1343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5" name="Picture 8" descr="2-12">
            <a:extLst>
              <a:ext uri="{FF2B5EF4-FFF2-40B4-BE49-F238E27FC236}">
                <a16:creationId xmlns:a16="http://schemas.microsoft.com/office/drawing/2014/main" id="{8C1EEF02-E401-CA5A-7CBA-CBD9F34A7C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4114800"/>
            <a:ext cx="2390775" cy="175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id="{675135DE-D8A9-4392-9C3A-D729628C48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Case Studies</a:t>
            </a:r>
          </a:p>
        </p:txBody>
      </p:sp>
      <p:pic>
        <p:nvPicPr>
          <p:cNvPr id="21507" name="Picture 3" descr="LEAD 2">
            <a:extLst>
              <a:ext uri="{FF2B5EF4-FFF2-40B4-BE49-F238E27FC236}">
                <a16:creationId xmlns:a16="http://schemas.microsoft.com/office/drawing/2014/main" id="{6300C3FD-244B-AA51-A726-81858EC369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50" y="1143000"/>
            <a:ext cx="673735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>
            <a:extLst>
              <a:ext uri="{FF2B5EF4-FFF2-40B4-BE49-F238E27FC236}">
                <a16:creationId xmlns:a16="http://schemas.microsoft.com/office/drawing/2014/main" id="{C3458A9C-C5FB-21D4-153B-BA45ED6239A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OSH Act under paragraph 6(b)(7) specifies what must be included in these standards:</a:t>
            </a:r>
          </a:p>
          <a:p>
            <a:pPr lvl="1" eaLnBrk="1" hangingPunct="1">
              <a:lnSpc>
                <a:spcPct val="140000"/>
              </a:lnSpc>
            </a:pPr>
            <a:r>
              <a:rPr lang="en-US" altLang="en-US"/>
              <a:t>Exposure monitoring or measurements</a:t>
            </a:r>
          </a:p>
          <a:p>
            <a:pPr lvl="1" eaLnBrk="1" hangingPunct="1">
              <a:lnSpc>
                <a:spcPct val="140000"/>
              </a:lnSpc>
            </a:pPr>
            <a:r>
              <a:rPr lang="en-US" altLang="en-US"/>
              <a:t>Appropriate PPE</a:t>
            </a:r>
          </a:p>
          <a:p>
            <a:pPr lvl="1" eaLnBrk="1" hangingPunct="1">
              <a:lnSpc>
                <a:spcPct val="140000"/>
              </a:lnSpc>
            </a:pPr>
            <a:r>
              <a:rPr lang="en-US" altLang="en-US"/>
              <a:t>Labeling and employee training</a:t>
            </a:r>
          </a:p>
          <a:p>
            <a:pPr lvl="1" eaLnBrk="1" hangingPunct="1">
              <a:lnSpc>
                <a:spcPct val="140000"/>
              </a:lnSpc>
            </a:pPr>
            <a:r>
              <a:rPr lang="en-US" altLang="en-US"/>
              <a:t>Medical surveillance</a:t>
            </a:r>
          </a:p>
        </p:txBody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962C91BB-CB9C-A159-FADA-32DA225AD2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Expanded Health Standards</a:t>
            </a:r>
          </a:p>
        </p:txBody>
      </p:sp>
      <p:pic>
        <p:nvPicPr>
          <p:cNvPr id="22532" name="Picture 6" descr="doctors">
            <a:extLst>
              <a:ext uri="{FF2B5EF4-FFF2-40B4-BE49-F238E27FC236}">
                <a16:creationId xmlns:a16="http://schemas.microsoft.com/office/drawing/2014/main" id="{B4BF1E83-0642-5E68-37FC-2042BE0BB8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4114800"/>
            <a:ext cx="2724150" cy="1820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>
            <a:extLst>
              <a:ext uri="{FF2B5EF4-FFF2-40B4-BE49-F238E27FC236}">
                <a16:creationId xmlns:a16="http://schemas.microsoft.com/office/drawing/2014/main" id="{BE954873-1D01-CF1A-0959-4DFFCD3EC7A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What procedures will you follow when a regulated contaminant is identified?</a:t>
            </a:r>
          </a:p>
          <a:p>
            <a:pPr lvl="1" eaLnBrk="1" hangingPunct="1">
              <a:lnSpc>
                <a:spcPct val="130000"/>
              </a:lnSpc>
            </a:pPr>
            <a:r>
              <a:rPr lang="en-US" altLang="en-US"/>
              <a:t>Monitoring results</a:t>
            </a:r>
          </a:p>
          <a:p>
            <a:pPr lvl="1" eaLnBrk="1" hangingPunct="1">
              <a:lnSpc>
                <a:spcPct val="130000"/>
              </a:lnSpc>
            </a:pPr>
            <a:r>
              <a:rPr lang="en-US" altLang="en-US"/>
              <a:t>Written compliance program</a:t>
            </a:r>
          </a:p>
          <a:p>
            <a:pPr lvl="1" eaLnBrk="1" hangingPunct="1">
              <a:lnSpc>
                <a:spcPct val="130000"/>
              </a:lnSpc>
            </a:pPr>
            <a:r>
              <a:rPr lang="en-US" altLang="en-US"/>
              <a:t>Medical records</a:t>
            </a:r>
          </a:p>
          <a:p>
            <a:pPr lvl="1" eaLnBrk="1" hangingPunct="1">
              <a:lnSpc>
                <a:spcPct val="130000"/>
              </a:lnSpc>
            </a:pPr>
            <a:r>
              <a:rPr lang="en-US" altLang="en-US"/>
              <a:t>Training records</a:t>
            </a:r>
          </a:p>
          <a:p>
            <a:pPr eaLnBrk="1" hangingPunct="1">
              <a:lnSpc>
                <a:spcPct val="90000"/>
              </a:lnSpc>
            </a:pPr>
            <a:endParaRPr lang="en-US" altLang="en-US"/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Will you need to sample?</a:t>
            </a:r>
          </a:p>
          <a:p>
            <a:pPr eaLnBrk="1" hangingPunct="1">
              <a:lnSpc>
                <a:spcPct val="90000"/>
              </a:lnSpc>
            </a:pPr>
            <a:endParaRPr lang="en-US" altLang="en-US"/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How will this info be confirmed?</a:t>
            </a:r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4FF0CBC8-83B0-F2DC-660D-DC9AC12CB3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Expanded Health Standards</a:t>
            </a:r>
          </a:p>
        </p:txBody>
      </p:sp>
      <p:pic>
        <p:nvPicPr>
          <p:cNvPr id="23556" name="Picture 6" descr="soil%20contamination%201%20c">
            <a:extLst>
              <a:ext uri="{FF2B5EF4-FFF2-40B4-BE49-F238E27FC236}">
                <a16:creationId xmlns:a16="http://schemas.microsoft.com/office/drawing/2014/main" id="{5AFA9183-8BAF-D9BA-431D-86D0887D7A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352800"/>
            <a:ext cx="2209800" cy="1657350"/>
          </a:xfrm>
          <a:prstGeom prst="rect">
            <a:avLst/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>
            <a:extLst>
              <a:ext uri="{FF2B5EF4-FFF2-40B4-BE49-F238E27FC236}">
                <a16:creationId xmlns:a16="http://schemas.microsoft.com/office/drawing/2014/main" id="{55F4B690-174B-E979-DB76-883391DD0B5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09600" y="1143000"/>
            <a:ext cx="81534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/>
              <a:t>Present practical methods for conducting IH inspections</a:t>
            </a:r>
          </a:p>
          <a:p>
            <a:pPr lvl="1" eaLnBrk="1" hangingPunct="1">
              <a:lnSpc>
                <a:spcPct val="130000"/>
              </a:lnSpc>
            </a:pPr>
            <a:r>
              <a:rPr lang="en-US" altLang="en-US" sz="2000"/>
              <a:t>Noise</a:t>
            </a:r>
          </a:p>
          <a:p>
            <a:pPr lvl="1" eaLnBrk="1" hangingPunct="1">
              <a:lnSpc>
                <a:spcPct val="130000"/>
              </a:lnSpc>
            </a:pPr>
            <a:r>
              <a:rPr lang="en-US" altLang="en-US" sz="2000"/>
              <a:t>Air Sampling</a:t>
            </a:r>
          </a:p>
          <a:p>
            <a:pPr lvl="1" eaLnBrk="1" hangingPunct="1">
              <a:lnSpc>
                <a:spcPct val="130000"/>
              </a:lnSpc>
            </a:pPr>
            <a:r>
              <a:rPr lang="en-US" altLang="en-US" sz="2000"/>
              <a:t>Expanded Health Standards</a:t>
            </a:r>
          </a:p>
          <a:p>
            <a:pPr lvl="1" eaLnBrk="1" hangingPunct="1">
              <a:lnSpc>
                <a:spcPct val="130000"/>
              </a:lnSpc>
            </a:pPr>
            <a:r>
              <a:rPr lang="en-US" altLang="en-US" sz="2000"/>
              <a:t>Bloodborne Pathogens</a:t>
            </a:r>
          </a:p>
          <a:p>
            <a:pPr lvl="1" eaLnBrk="1" hangingPunct="1">
              <a:lnSpc>
                <a:spcPct val="130000"/>
              </a:lnSpc>
            </a:pPr>
            <a:r>
              <a:rPr lang="en-US" altLang="en-US" sz="2000"/>
              <a:t>General Industry vs. Construction</a:t>
            </a:r>
          </a:p>
          <a:p>
            <a:pPr lvl="1" eaLnBrk="1" hangingPunct="1">
              <a:lnSpc>
                <a:spcPct val="130000"/>
              </a:lnSpc>
            </a:pPr>
            <a:r>
              <a:rPr lang="en-US" altLang="en-US" sz="2000"/>
              <a:t>IH Fat/Cats</a:t>
            </a:r>
          </a:p>
          <a:p>
            <a:pPr eaLnBrk="1" hangingPunct="1"/>
            <a:endParaRPr lang="en-US" altLang="en-US" sz="2000"/>
          </a:p>
          <a:p>
            <a:pPr eaLnBrk="1" hangingPunct="1"/>
            <a:r>
              <a:rPr lang="en-US" altLang="en-US" sz="2400"/>
              <a:t>Discuss IH case studies</a:t>
            </a:r>
          </a:p>
          <a:p>
            <a:pPr eaLnBrk="1" hangingPunct="1"/>
            <a:endParaRPr lang="en-US" altLang="en-US" sz="2000"/>
          </a:p>
          <a:p>
            <a:pPr eaLnBrk="1" hangingPunct="1"/>
            <a:r>
              <a:rPr lang="en-US" altLang="en-US" sz="2400"/>
              <a:t>Become familiar with procedures and techniques used by HCO during IH inspections </a:t>
            </a: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7ACFAB32-2BF6-507D-D37E-98B0012888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Objectives</a:t>
            </a:r>
          </a:p>
        </p:txBody>
      </p:sp>
      <p:pic>
        <p:nvPicPr>
          <p:cNvPr id="6148" name="Picture 5" descr="Industrial Hygiene Services">
            <a:extLst>
              <a:ext uri="{FF2B5EF4-FFF2-40B4-BE49-F238E27FC236}">
                <a16:creationId xmlns:a16="http://schemas.microsoft.com/office/drawing/2014/main" id="{A125E001-BDB8-AACD-6DB3-DAC6281B05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1981200"/>
            <a:ext cx="2381250" cy="2352675"/>
          </a:xfrm>
          <a:prstGeom prst="rect">
            <a:avLst/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>
            <a:extLst>
              <a:ext uri="{FF2B5EF4-FFF2-40B4-BE49-F238E27FC236}">
                <a16:creationId xmlns:a16="http://schemas.microsoft.com/office/drawing/2014/main" id="{6535D00B-0A87-C609-A331-013A70B24C6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Who is covered by this standard?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How about First Aid providers?</a:t>
            </a:r>
          </a:p>
          <a:p>
            <a:pPr lvl="1" eaLnBrk="1" hangingPunct="1">
              <a:lnSpc>
                <a:spcPct val="130000"/>
              </a:lnSpc>
            </a:pPr>
            <a:r>
              <a:rPr lang="en-US" altLang="en-US"/>
              <a:t>Collateral duty</a:t>
            </a:r>
          </a:p>
          <a:p>
            <a:pPr lvl="1" eaLnBrk="1" hangingPunct="1">
              <a:lnSpc>
                <a:spcPct val="130000"/>
              </a:lnSpc>
            </a:pPr>
            <a:r>
              <a:rPr lang="en-US" altLang="en-US"/>
              <a:t>Post exposure HBV Vaccinations</a:t>
            </a:r>
          </a:p>
          <a:p>
            <a:pPr eaLnBrk="1" hangingPunct="1">
              <a:lnSpc>
                <a:spcPct val="130000"/>
              </a:lnSpc>
            </a:pPr>
            <a:endParaRPr lang="en-US" altLang="en-US"/>
          </a:p>
          <a:p>
            <a:pPr eaLnBrk="1" hangingPunct="1"/>
            <a:r>
              <a:rPr lang="en-US" altLang="en-US"/>
              <a:t>How can training and HBV Vaccinations be confirmed?</a:t>
            </a:r>
          </a:p>
          <a:p>
            <a:pPr eaLnBrk="1" hangingPunct="1"/>
            <a:endParaRPr lang="en-US" altLang="en-US"/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F681B38B-9C87-04A9-7EA2-E86BEE85B0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Bloodborne Pathogens</a:t>
            </a:r>
          </a:p>
        </p:txBody>
      </p:sp>
      <p:pic>
        <p:nvPicPr>
          <p:cNvPr id="24580" name="Picture 5" descr="BBP16 (biohazard sign)">
            <a:extLst>
              <a:ext uri="{FF2B5EF4-FFF2-40B4-BE49-F238E27FC236}">
                <a16:creationId xmlns:a16="http://schemas.microsoft.com/office/drawing/2014/main" id="{26D9FD88-519C-E919-ED9B-C80EBF8183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1676400"/>
            <a:ext cx="1147763" cy="16002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581" name="Text Box 6">
            <a:extLst>
              <a:ext uri="{FF2B5EF4-FFF2-40B4-BE49-F238E27FC236}">
                <a16:creationId xmlns:a16="http://schemas.microsoft.com/office/drawing/2014/main" id="{D4A1F542-0F76-B421-4CE3-5A906E2011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533400"/>
            <a:ext cx="2114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buClr>
                <a:srgbClr val="910046"/>
              </a:buClr>
              <a:buSzPct val="84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buClr>
                <a:srgbClr val="012D9A"/>
              </a:buClr>
              <a:buFont typeface="Symbol" panose="05050102010706020507" pitchFamily="18" charset="2"/>
              <a:buChar char="-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buClr>
                <a:srgbClr val="012D9A"/>
              </a:buClr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buClr>
                <a:srgbClr val="012D9A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buClr>
                <a:srgbClr val="012D9A"/>
              </a:buClr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12D9A"/>
              </a:buClr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12D9A"/>
              </a:buClr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12D9A"/>
              </a:buClr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12D9A"/>
              </a:buClr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ClrTx/>
              <a:buSzTx/>
              <a:buFontTx/>
              <a:buNone/>
            </a:pPr>
            <a:r>
              <a:rPr lang="en-US" altLang="en-US" sz="1800"/>
              <a:t>29 CFR 1910.1030</a:t>
            </a: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>
            <a:extLst>
              <a:ext uri="{FF2B5EF4-FFF2-40B4-BE49-F238E27FC236}">
                <a16:creationId xmlns:a16="http://schemas.microsoft.com/office/drawing/2014/main" id="{EE121D2C-496F-BAC1-7AF1-4B1EF21CCF00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“Program” vs. “Written program”</a:t>
            </a:r>
          </a:p>
          <a:p>
            <a:pPr lvl="1" eaLnBrk="1" hangingPunct="1">
              <a:lnSpc>
                <a:spcPct val="130000"/>
              </a:lnSpc>
            </a:pPr>
            <a:r>
              <a:rPr lang="en-US" altLang="en-US"/>
              <a:t>1910.38 – Emergency action</a:t>
            </a:r>
          </a:p>
          <a:p>
            <a:pPr lvl="1" eaLnBrk="1" hangingPunct="1">
              <a:lnSpc>
                <a:spcPct val="130000"/>
              </a:lnSpc>
            </a:pPr>
            <a:r>
              <a:rPr lang="en-US" altLang="en-US"/>
              <a:t>1910.95 – Noise</a:t>
            </a:r>
          </a:p>
          <a:p>
            <a:pPr lvl="1" eaLnBrk="1" hangingPunct="1">
              <a:lnSpc>
                <a:spcPct val="130000"/>
              </a:lnSpc>
            </a:pPr>
            <a:r>
              <a:rPr lang="en-US" altLang="en-US"/>
              <a:t>1910.146 – Permit-Required Confined Spaces</a:t>
            </a:r>
          </a:p>
          <a:p>
            <a:pPr lvl="1" eaLnBrk="1" hangingPunct="1">
              <a:lnSpc>
                <a:spcPct val="130000"/>
              </a:lnSpc>
            </a:pPr>
            <a:r>
              <a:rPr lang="en-US" altLang="en-US"/>
              <a:t>1910.147 – LO/TO</a:t>
            </a:r>
          </a:p>
          <a:p>
            <a:pPr lvl="1" eaLnBrk="1" hangingPunct="1">
              <a:lnSpc>
                <a:spcPct val="130000"/>
              </a:lnSpc>
            </a:pPr>
            <a:r>
              <a:rPr lang="en-US" altLang="en-US"/>
              <a:t>1910.1000 – PELs</a:t>
            </a:r>
          </a:p>
          <a:p>
            <a:pPr lvl="1" eaLnBrk="1" hangingPunct="1">
              <a:lnSpc>
                <a:spcPct val="130000"/>
              </a:lnSpc>
            </a:pPr>
            <a:r>
              <a:rPr lang="en-US" altLang="en-US"/>
              <a:t>1910.1030 – BBP</a:t>
            </a:r>
          </a:p>
          <a:p>
            <a:pPr lvl="1" eaLnBrk="1" hangingPunct="1">
              <a:lnSpc>
                <a:spcPct val="130000"/>
              </a:lnSpc>
            </a:pPr>
            <a:r>
              <a:rPr lang="en-US" altLang="en-US"/>
              <a:t>1910.1xxx – Expanded Health Standards</a:t>
            </a:r>
          </a:p>
          <a:p>
            <a:pPr lvl="1" eaLnBrk="1" hangingPunct="1">
              <a:lnSpc>
                <a:spcPct val="130000"/>
              </a:lnSpc>
            </a:pPr>
            <a:endParaRPr lang="en-US" altLang="en-US"/>
          </a:p>
          <a:p>
            <a:pPr lvl="1" eaLnBrk="1" hangingPunct="1"/>
            <a:endParaRPr lang="en-US" altLang="en-US" sz="2000"/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934A33DE-C028-2FDB-3C72-C85DE7979D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Program Evaluation</a:t>
            </a:r>
          </a:p>
        </p:txBody>
      </p:sp>
      <p:pic>
        <p:nvPicPr>
          <p:cNvPr id="25604" name="Picture 18" descr="j0196114">
            <a:extLst>
              <a:ext uri="{FF2B5EF4-FFF2-40B4-BE49-F238E27FC236}">
                <a16:creationId xmlns:a16="http://schemas.microsoft.com/office/drawing/2014/main" id="{2A28FEB2-77B1-C099-FAB8-EE859733AF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3429000"/>
            <a:ext cx="1931988" cy="1271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9ABD4EEA-77F9-DC8D-C826-8379FF03DF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81000"/>
            <a:ext cx="8081963" cy="549275"/>
          </a:xfrm>
        </p:spPr>
        <p:txBody>
          <a:bodyPr lIns="91440" tIns="45720" rIns="91440" bIns="45720"/>
          <a:lstStyle/>
          <a:p>
            <a:pPr eaLnBrk="1" hangingPunct="1"/>
            <a:r>
              <a:rPr lang="en-US" altLang="en-US">
                <a:cs typeface="Arial" panose="020B0604020202020204" pitchFamily="34" charset="0"/>
              </a:rPr>
              <a:t>Thank You For Attending!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425A3CD3-2788-6346-08C0-CBC8341080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19200" y="1143000"/>
            <a:ext cx="6705600" cy="838200"/>
          </a:xfrm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en-US" sz="4000">
                <a:solidFill>
                  <a:srgbClr val="000000"/>
                </a:solidFill>
              </a:rPr>
              <a:t>Final Questions?</a:t>
            </a:r>
            <a:endParaRPr lang="en-US" altLang="en-US" sz="4000"/>
          </a:p>
        </p:txBody>
      </p:sp>
      <p:sp>
        <p:nvSpPr>
          <p:cNvPr id="26628" name="Text Box 5">
            <a:extLst>
              <a:ext uri="{FF2B5EF4-FFF2-40B4-BE49-F238E27FC236}">
                <a16:creationId xmlns:a16="http://schemas.microsoft.com/office/drawing/2014/main" id="{36C05A2C-DBAE-A64E-46BA-6BE3386BD9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1905000"/>
            <a:ext cx="64770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buClr>
                <a:srgbClr val="910046"/>
              </a:buClr>
              <a:buSzPct val="84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buClr>
                <a:srgbClr val="012D9A"/>
              </a:buClr>
              <a:buFont typeface="Symbol" panose="05050102010706020507" pitchFamily="18" charset="2"/>
              <a:buChar char="-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buClr>
                <a:srgbClr val="012D9A"/>
              </a:buClr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buClr>
                <a:srgbClr val="012D9A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buClr>
                <a:srgbClr val="012D9A"/>
              </a:buClr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12D9A"/>
              </a:buClr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12D9A"/>
              </a:buClr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12D9A"/>
              </a:buClr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12D9A"/>
              </a:buClr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ClrTx/>
              <a:buSzTx/>
              <a:buFontTx/>
              <a:buNone/>
            </a:pPr>
            <a:r>
              <a:rPr lang="en-US" altLang="en-US" b="1">
                <a:solidFill>
                  <a:srgbClr val="FF0000"/>
                </a:solidFill>
              </a:rPr>
              <a:t>1-800-NC-LABOR</a:t>
            </a:r>
          </a:p>
          <a:p>
            <a:pPr algn="ctr">
              <a:buClrTx/>
              <a:buSzTx/>
              <a:buFontTx/>
              <a:buNone/>
            </a:pPr>
            <a:r>
              <a:rPr lang="en-US" altLang="en-US" i="1"/>
              <a:t>(1-800-625-2267)</a:t>
            </a:r>
            <a:endParaRPr lang="en-US" altLang="en-US"/>
          </a:p>
        </p:txBody>
      </p:sp>
      <p:sp>
        <p:nvSpPr>
          <p:cNvPr id="26629" name="Rectangle 6">
            <a:extLst>
              <a:ext uri="{FF2B5EF4-FFF2-40B4-BE49-F238E27FC236}">
                <a16:creationId xmlns:a16="http://schemas.microsoft.com/office/drawing/2014/main" id="{B8A99AAA-2FD5-D649-1BAC-8509B9548F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2819400"/>
            <a:ext cx="3962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buClr>
                <a:srgbClr val="910046"/>
              </a:buClr>
              <a:buSzPct val="84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buClr>
                <a:srgbClr val="012D9A"/>
              </a:buClr>
              <a:buFont typeface="Symbol" panose="05050102010706020507" pitchFamily="18" charset="2"/>
              <a:buChar char="-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buClr>
                <a:srgbClr val="012D9A"/>
              </a:buClr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buClr>
                <a:srgbClr val="012D9A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buClr>
                <a:srgbClr val="012D9A"/>
              </a:buClr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12D9A"/>
              </a:buClr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12D9A"/>
              </a:buClr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12D9A"/>
              </a:buClr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12D9A"/>
              </a:buClr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ClrTx/>
              <a:buSzTx/>
              <a:buFontTx/>
              <a:buNone/>
            </a:pPr>
            <a:r>
              <a:rPr lang="en-US" altLang="en-US" sz="3200" b="1" i="1">
                <a:solidFill>
                  <a:srgbClr val="0033CC"/>
                </a:solidFill>
              </a:rPr>
              <a:t>www.nclabor.com</a:t>
            </a:r>
          </a:p>
        </p:txBody>
      </p:sp>
      <p:pic>
        <p:nvPicPr>
          <p:cNvPr id="26630" name="Picture 6" descr="New DOL Logo (Color)">
            <a:extLst>
              <a:ext uri="{FF2B5EF4-FFF2-40B4-BE49-F238E27FC236}">
                <a16:creationId xmlns:a16="http://schemas.microsoft.com/office/drawing/2014/main" id="{D1F4C8C8-5A9A-7D74-D29B-7CFDCA528C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3429000"/>
            <a:ext cx="5181600" cy="199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>
            <a:extLst>
              <a:ext uri="{FF2B5EF4-FFF2-40B4-BE49-F238E27FC236}">
                <a16:creationId xmlns:a16="http://schemas.microsoft.com/office/drawing/2014/main" id="{D60A47B3-76D5-294F-ACB8-93150F71DAC6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b="1"/>
              <a:t>Background information</a:t>
            </a:r>
          </a:p>
          <a:p>
            <a:pPr eaLnBrk="1" hangingPunct="1">
              <a:lnSpc>
                <a:spcPct val="90000"/>
              </a:lnSpc>
            </a:pPr>
            <a:endParaRPr lang="en-US" altLang="en-US" b="1"/>
          </a:p>
          <a:p>
            <a:pPr eaLnBrk="1" hangingPunct="1">
              <a:lnSpc>
                <a:spcPct val="90000"/>
              </a:lnSpc>
            </a:pPr>
            <a:r>
              <a:rPr lang="en-US" altLang="en-US" b="1"/>
              <a:t>Hazard anticipation and recognition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en-US"/>
              <a:t>File photos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en-US"/>
              <a:t>Determine which standards may be involved</a:t>
            </a:r>
          </a:p>
          <a:p>
            <a:pPr eaLnBrk="1" hangingPunct="1">
              <a:lnSpc>
                <a:spcPct val="110000"/>
              </a:lnSpc>
            </a:pPr>
            <a:endParaRPr lang="en-US" altLang="en-US"/>
          </a:p>
          <a:p>
            <a:pPr eaLnBrk="1" hangingPunct="1">
              <a:lnSpc>
                <a:spcPct val="90000"/>
              </a:lnSpc>
            </a:pPr>
            <a:r>
              <a:rPr lang="en-US" altLang="en-US" b="1"/>
              <a:t>Hazard evaluation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en-US"/>
              <a:t>Sampling methodology, forms, results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en-US"/>
              <a:t>Equipment needed </a:t>
            </a: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B5AE5C1B-5AF5-8772-BA79-740F0E1CFAE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Case Studies</a:t>
            </a:r>
          </a:p>
        </p:txBody>
      </p:sp>
      <p:pic>
        <p:nvPicPr>
          <p:cNvPr id="7172" name="Picture 5" descr="industrialHygieneSideSplash">
            <a:extLst>
              <a:ext uri="{FF2B5EF4-FFF2-40B4-BE49-F238E27FC236}">
                <a16:creationId xmlns:a16="http://schemas.microsoft.com/office/drawing/2014/main" id="{BF5AC76A-A483-7B50-E310-B1BFBD393E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3505200"/>
            <a:ext cx="1385888" cy="2362200"/>
          </a:xfrm>
          <a:prstGeom prst="rect">
            <a:avLst/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>
            <a:extLst>
              <a:ext uri="{FF2B5EF4-FFF2-40B4-BE49-F238E27FC236}">
                <a16:creationId xmlns:a16="http://schemas.microsoft.com/office/drawing/2014/main" id="{68D3E216-72D0-B207-BED2-924E167077D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Hazard documentation</a:t>
            </a:r>
          </a:p>
          <a:p>
            <a:pPr lvl="1" eaLnBrk="1" hangingPunct="1"/>
            <a:r>
              <a:rPr lang="en-US" altLang="en-US"/>
              <a:t>List of possible violations</a:t>
            </a:r>
          </a:p>
          <a:p>
            <a:pPr lvl="1" eaLnBrk="1" hangingPunct="1"/>
            <a:endParaRPr lang="en-US" altLang="en-US" sz="800"/>
          </a:p>
          <a:p>
            <a:pPr lvl="1" eaLnBrk="1" hangingPunct="1"/>
            <a:r>
              <a:rPr lang="en-US" altLang="en-US"/>
              <a:t>Information needed to substantiate each violation</a:t>
            </a:r>
          </a:p>
          <a:p>
            <a:pPr lvl="1" eaLnBrk="1" hangingPunct="1"/>
            <a:endParaRPr lang="en-US" altLang="en-US" sz="800"/>
          </a:p>
          <a:p>
            <a:pPr lvl="1" eaLnBrk="1" hangingPunct="1"/>
            <a:r>
              <a:rPr lang="en-US" altLang="en-US"/>
              <a:t>Hazard assessment – What is the hazard and the most probable injury/illness?</a:t>
            </a:r>
          </a:p>
          <a:p>
            <a:pPr lvl="1" eaLnBrk="1" hangingPunct="1"/>
            <a:endParaRPr lang="en-US" altLang="en-US" sz="800"/>
          </a:p>
          <a:p>
            <a:pPr lvl="1" eaLnBrk="1" hangingPunct="1"/>
            <a:r>
              <a:rPr lang="en-US" altLang="en-US"/>
              <a:t>Severity/probability assessment</a:t>
            </a:r>
          </a:p>
          <a:p>
            <a:pPr lvl="1" eaLnBrk="1" hangingPunct="1"/>
            <a:endParaRPr lang="en-US" altLang="en-US" sz="800"/>
          </a:p>
          <a:p>
            <a:pPr lvl="1" eaLnBrk="1" hangingPunct="1"/>
            <a:r>
              <a:rPr lang="en-US" altLang="en-US"/>
              <a:t>Putting it all together in an OSHA 1b </a:t>
            </a:r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B84ED85A-A459-70B2-6419-772605B29DA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Case Studies</a:t>
            </a:r>
          </a:p>
        </p:txBody>
      </p:sp>
      <p:pic>
        <p:nvPicPr>
          <p:cNvPr id="8196" name="Picture 6" descr="Silica-dust_8">
            <a:extLst>
              <a:ext uri="{FF2B5EF4-FFF2-40B4-BE49-F238E27FC236}">
                <a16:creationId xmlns:a16="http://schemas.microsoft.com/office/drawing/2014/main" id="{AE0CF0AA-4652-8FE4-7921-6BA6B1784F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4476750"/>
            <a:ext cx="18288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938D29B8-B139-DB21-7C03-FBCE586BE1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Case Studies</a:t>
            </a:r>
          </a:p>
        </p:txBody>
      </p:sp>
      <p:pic>
        <p:nvPicPr>
          <p:cNvPr id="9219" name="Picture 4" descr="RiteL009">
            <a:extLst>
              <a:ext uri="{FF2B5EF4-FFF2-40B4-BE49-F238E27FC236}">
                <a16:creationId xmlns:a16="http://schemas.microsoft.com/office/drawing/2014/main" id="{3DE4031D-4516-5E8F-0E8C-BFA93CF839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143000"/>
            <a:ext cx="77724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F9FE903E-1E1E-2B7F-8B49-6DF057C43A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Case Studies</a:t>
            </a:r>
          </a:p>
        </p:txBody>
      </p:sp>
      <p:pic>
        <p:nvPicPr>
          <p:cNvPr id="10243" name="Picture 5" descr="PIC0001">
            <a:extLst>
              <a:ext uri="{FF2B5EF4-FFF2-40B4-BE49-F238E27FC236}">
                <a16:creationId xmlns:a16="http://schemas.microsoft.com/office/drawing/2014/main" id="{EA5C6D2E-397B-AC0B-30EC-774AE49B17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143000"/>
            <a:ext cx="76200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342D4CEF-9DAD-C55D-ECB6-E8E6BADF2E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Case Studies</a:t>
            </a:r>
          </a:p>
        </p:txBody>
      </p:sp>
      <p:pic>
        <p:nvPicPr>
          <p:cNvPr id="11267" name="Picture 4" descr="Spray Finish 3">
            <a:extLst>
              <a:ext uri="{FF2B5EF4-FFF2-40B4-BE49-F238E27FC236}">
                <a16:creationId xmlns:a16="http://schemas.microsoft.com/office/drawing/2014/main" id="{353C5523-13EB-D343-DC7A-4FB8B2F68A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143000"/>
            <a:ext cx="76200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D30C18A8-13A6-3E32-BA15-16C94AE744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Case Studies</a:t>
            </a:r>
          </a:p>
        </p:txBody>
      </p:sp>
      <p:pic>
        <p:nvPicPr>
          <p:cNvPr id="12291" name="Picture 6" descr="Chemical 2">
            <a:extLst>
              <a:ext uri="{FF2B5EF4-FFF2-40B4-BE49-F238E27FC236}">
                <a16:creationId xmlns:a16="http://schemas.microsoft.com/office/drawing/2014/main" id="{CFD02841-D63D-5C5B-E9DF-DE468AAC7C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143000"/>
            <a:ext cx="75438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>
            <a:extLst>
              <a:ext uri="{FF2B5EF4-FFF2-40B4-BE49-F238E27FC236}">
                <a16:creationId xmlns:a16="http://schemas.microsoft.com/office/drawing/2014/main" id="{9F1D06AF-05E0-C1CD-449F-422CBF4D5BA0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400"/>
              <a:t>When is air sampling necessary?</a:t>
            </a:r>
          </a:p>
          <a:p>
            <a:pPr lvl="1" eaLnBrk="1" hangingPunct="1">
              <a:lnSpc>
                <a:spcPct val="140000"/>
              </a:lnSpc>
            </a:pPr>
            <a:r>
              <a:rPr lang="en-US" altLang="en-US" sz="2000"/>
              <a:t>Complaints?</a:t>
            </a:r>
          </a:p>
          <a:p>
            <a:pPr lvl="1" eaLnBrk="1" hangingPunct="1">
              <a:lnSpc>
                <a:spcPct val="140000"/>
              </a:lnSpc>
            </a:pPr>
            <a:r>
              <a:rPr lang="en-US" altLang="en-US" sz="2000"/>
              <a:t>General Schedule?</a:t>
            </a:r>
          </a:p>
          <a:p>
            <a:pPr lvl="1" eaLnBrk="1" hangingPunct="1">
              <a:lnSpc>
                <a:spcPct val="140000"/>
              </a:lnSpc>
            </a:pPr>
            <a:r>
              <a:rPr lang="en-US" altLang="en-US" sz="2000"/>
              <a:t>SST Inspections?</a:t>
            </a:r>
          </a:p>
          <a:p>
            <a:pPr lvl="1" eaLnBrk="1" hangingPunct="1">
              <a:lnSpc>
                <a:spcPct val="140000"/>
              </a:lnSpc>
            </a:pPr>
            <a:r>
              <a:rPr lang="en-US" altLang="en-US" sz="2000"/>
              <a:t>Special Emphasis Programs (e.g. Lead, Silica)?</a:t>
            </a:r>
          </a:p>
          <a:p>
            <a:pPr lvl="1" eaLnBrk="1" hangingPunct="1"/>
            <a:endParaRPr lang="en-US" altLang="en-US" sz="2000"/>
          </a:p>
          <a:p>
            <a:pPr eaLnBrk="1" hangingPunct="1"/>
            <a:r>
              <a:rPr lang="en-US" altLang="en-US" sz="2400"/>
              <a:t>Can you do screen sampling?</a:t>
            </a:r>
          </a:p>
          <a:p>
            <a:pPr eaLnBrk="1" hangingPunct="1"/>
            <a:endParaRPr lang="en-US" altLang="en-US" sz="1000"/>
          </a:p>
          <a:p>
            <a:pPr lvl="1" eaLnBrk="1" hangingPunct="1"/>
            <a:r>
              <a:rPr lang="en-US" altLang="en-US" sz="2000"/>
              <a:t>What equipment is available for </a:t>
            </a:r>
          </a:p>
          <a:p>
            <a:pPr lvl="1" eaLnBrk="1" hangingPunct="1">
              <a:buFont typeface="Symbol" panose="05050102010706020507" pitchFamily="18" charset="2"/>
              <a:buNone/>
            </a:pPr>
            <a:r>
              <a:rPr lang="en-US" altLang="en-US" sz="2000"/>
              <a:t>     screening?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400"/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8CE1E7BC-C577-279B-7519-4CD2D8A2A4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Air Sampling</a:t>
            </a:r>
          </a:p>
        </p:txBody>
      </p:sp>
      <p:pic>
        <p:nvPicPr>
          <p:cNvPr id="13316" name="Picture 6">
            <a:extLst>
              <a:ext uri="{FF2B5EF4-FFF2-40B4-BE49-F238E27FC236}">
                <a16:creationId xmlns:a16="http://schemas.microsoft.com/office/drawing/2014/main" id="{33C9B38A-382F-61B9-DF8E-AAB8E18BA6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3733800"/>
            <a:ext cx="3251200" cy="2152650"/>
          </a:xfrm>
          <a:prstGeom prst="rect">
            <a:avLst/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</p:sld>
</file>

<file path=ppt/theme/theme1.xml><?xml version="1.0" encoding="utf-8"?>
<a:theme xmlns:a="http://schemas.openxmlformats.org/drawingml/2006/main" name="NCDOL  Standard">
  <a:themeElements>
    <a:clrScheme name="NCDOL  Standard 8">
      <a:dk1>
        <a:srgbClr val="000000"/>
      </a:dk1>
      <a:lt1>
        <a:srgbClr val="FFFFFF"/>
      </a:lt1>
      <a:dk2>
        <a:srgbClr val="0000FF"/>
      </a:dk2>
      <a:lt2>
        <a:srgbClr val="000080"/>
      </a:lt2>
      <a:accent1>
        <a:srgbClr val="FF00FF"/>
      </a:accent1>
      <a:accent2>
        <a:srgbClr val="FF0000"/>
      </a:accent2>
      <a:accent3>
        <a:srgbClr val="FFFFFF"/>
      </a:accent3>
      <a:accent4>
        <a:srgbClr val="000000"/>
      </a:accent4>
      <a:accent5>
        <a:srgbClr val="FFAAFF"/>
      </a:accent5>
      <a:accent6>
        <a:srgbClr val="E70000"/>
      </a:accent6>
      <a:hlink>
        <a:srgbClr val="000000"/>
      </a:hlink>
      <a:folHlink>
        <a:srgbClr val="C0C0C0"/>
      </a:folHlink>
    </a:clrScheme>
    <a:fontScheme name="NCDOL 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NCDOL  Standard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CDOL  Standard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CDOL  Standard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CDOL  Standard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CDOL  Standard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CDOL  Standard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CDOL  Standard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CDOL  Standard 8">
        <a:dk1>
          <a:srgbClr val="000000"/>
        </a:dk1>
        <a:lt1>
          <a:srgbClr val="FFFFFF"/>
        </a:lt1>
        <a:dk2>
          <a:srgbClr val="0000FF"/>
        </a:dk2>
        <a:lt2>
          <a:srgbClr val="000080"/>
        </a:lt2>
        <a:accent1>
          <a:srgbClr val="FF00FF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AAFF"/>
        </a:accent5>
        <a:accent6>
          <a:srgbClr val="E70000"/>
        </a:accent6>
        <a:hlink>
          <a:srgbClr val="000000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947</TotalTime>
  <Words>456</Words>
  <Application>Microsoft Office PowerPoint</Application>
  <PresentationFormat>On-screen Show (4:3)</PresentationFormat>
  <Paragraphs>123</Paragraphs>
  <Slides>22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Wingdings</vt:lpstr>
      <vt:lpstr>Symbol</vt:lpstr>
      <vt:lpstr>Calibri</vt:lpstr>
      <vt:lpstr>NCDOL  Standard</vt:lpstr>
      <vt:lpstr>N.C. Department of Labor OSH Division </vt:lpstr>
      <vt:lpstr>Objectives</vt:lpstr>
      <vt:lpstr>Case Studies</vt:lpstr>
      <vt:lpstr>Case Studies</vt:lpstr>
      <vt:lpstr>Case Studies</vt:lpstr>
      <vt:lpstr>Case Studies</vt:lpstr>
      <vt:lpstr>Case Studies</vt:lpstr>
      <vt:lpstr>Case Studies</vt:lpstr>
      <vt:lpstr>Air Sampling</vt:lpstr>
      <vt:lpstr>Air Sampling</vt:lpstr>
      <vt:lpstr>Air Sampling</vt:lpstr>
      <vt:lpstr>Case Studies</vt:lpstr>
      <vt:lpstr>Case Studies</vt:lpstr>
      <vt:lpstr>Case Studies</vt:lpstr>
      <vt:lpstr>Case Studies</vt:lpstr>
      <vt:lpstr>Expanded Health Standards</vt:lpstr>
      <vt:lpstr>Case Studies</vt:lpstr>
      <vt:lpstr>Expanded Health Standards</vt:lpstr>
      <vt:lpstr>Expanded Health Standards</vt:lpstr>
      <vt:lpstr>Bloodborne Pathogens</vt:lpstr>
      <vt:lpstr>Program Evaluation</vt:lpstr>
      <vt:lpstr>Thank You For Attending!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Practical Industrial Hygiene</dc:title>
  <dc:creator>Paul Sullivan</dc:creator>
  <cp:keywords>Health Class</cp:keywords>
  <cp:lastModifiedBy>Lagoe, Wanda</cp:lastModifiedBy>
  <cp:revision>39</cp:revision>
  <dcterms:created xsi:type="dcterms:W3CDTF">2000-05-22T19:45:12Z</dcterms:created>
  <dcterms:modified xsi:type="dcterms:W3CDTF">2022-10-13T18:18:18Z</dcterms:modified>
</cp:coreProperties>
</file>