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89"/>
  </p:notesMasterIdLst>
  <p:handoutMasterIdLst>
    <p:handoutMasterId r:id="rId90"/>
  </p:handoutMasterIdLst>
  <p:sldIdLst>
    <p:sldId id="361" r:id="rId2"/>
    <p:sldId id="393" r:id="rId3"/>
    <p:sldId id="394" r:id="rId4"/>
    <p:sldId id="346" r:id="rId5"/>
    <p:sldId id="359" r:id="rId6"/>
    <p:sldId id="294" r:id="rId7"/>
    <p:sldId id="422" r:id="rId8"/>
    <p:sldId id="423" r:id="rId9"/>
    <p:sldId id="363" r:id="rId10"/>
    <p:sldId id="370" r:id="rId11"/>
    <p:sldId id="371" r:id="rId12"/>
    <p:sldId id="364" r:id="rId13"/>
    <p:sldId id="365" r:id="rId14"/>
    <p:sldId id="372" r:id="rId15"/>
    <p:sldId id="373" r:id="rId16"/>
    <p:sldId id="366" r:id="rId17"/>
    <p:sldId id="426" r:id="rId18"/>
    <p:sldId id="427" r:id="rId19"/>
    <p:sldId id="430" r:id="rId20"/>
    <p:sldId id="431" r:id="rId21"/>
    <p:sldId id="432" r:id="rId22"/>
    <p:sldId id="433" r:id="rId23"/>
    <p:sldId id="424" r:id="rId24"/>
    <p:sldId id="367" r:id="rId25"/>
    <p:sldId id="368" r:id="rId26"/>
    <p:sldId id="369" r:id="rId27"/>
    <p:sldId id="374" r:id="rId28"/>
    <p:sldId id="375" r:id="rId29"/>
    <p:sldId id="376" r:id="rId30"/>
    <p:sldId id="385" r:id="rId31"/>
    <p:sldId id="377" r:id="rId32"/>
    <p:sldId id="378" r:id="rId33"/>
    <p:sldId id="434" r:id="rId34"/>
    <p:sldId id="380" r:id="rId35"/>
    <p:sldId id="379" r:id="rId36"/>
    <p:sldId id="381" r:id="rId37"/>
    <p:sldId id="435" r:id="rId38"/>
    <p:sldId id="382" r:id="rId39"/>
    <p:sldId id="389" r:id="rId40"/>
    <p:sldId id="383" r:id="rId41"/>
    <p:sldId id="384" r:id="rId42"/>
    <p:sldId id="305" r:id="rId43"/>
    <p:sldId id="391" r:id="rId44"/>
    <p:sldId id="403" r:id="rId45"/>
    <p:sldId id="404" r:id="rId46"/>
    <p:sldId id="405" r:id="rId47"/>
    <p:sldId id="406" r:id="rId48"/>
    <p:sldId id="407" r:id="rId49"/>
    <p:sldId id="408" r:id="rId50"/>
    <p:sldId id="409" r:id="rId51"/>
    <p:sldId id="410" r:id="rId52"/>
    <p:sldId id="396" r:id="rId53"/>
    <p:sldId id="397" r:id="rId54"/>
    <p:sldId id="276" r:id="rId55"/>
    <p:sldId id="308" r:id="rId56"/>
    <p:sldId id="398" r:id="rId57"/>
    <p:sldId id="425" r:id="rId58"/>
    <p:sldId id="399" r:id="rId59"/>
    <p:sldId id="400" r:id="rId60"/>
    <p:sldId id="287" r:id="rId61"/>
    <p:sldId id="401" r:id="rId62"/>
    <p:sldId id="261" r:id="rId63"/>
    <p:sldId id="436" r:id="rId64"/>
    <p:sldId id="298" r:id="rId65"/>
    <p:sldId id="262" r:id="rId66"/>
    <p:sldId id="402" r:id="rId67"/>
    <p:sldId id="263" r:id="rId68"/>
    <p:sldId id="300" r:id="rId69"/>
    <p:sldId id="264" r:id="rId70"/>
    <p:sldId id="340" r:id="rId71"/>
    <p:sldId id="302" r:id="rId72"/>
    <p:sldId id="266" r:id="rId73"/>
    <p:sldId id="303" r:id="rId74"/>
    <p:sldId id="267" r:id="rId75"/>
    <p:sldId id="313" r:id="rId76"/>
    <p:sldId id="314" r:id="rId77"/>
    <p:sldId id="320" r:id="rId78"/>
    <p:sldId id="347" r:id="rId79"/>
    <p:sldId id="315" r:id="rId80"/>
    <p:sldId id="338" r:id="rId81"/>
    <p:sldId id="304" r:id="rId82"/>
    <p:sldId id="269" r:id="rId83"/>
    <p:sldId id="310" r:id="rId84"/>
    <p:sldId id="411" r:id="rId85"/>
    <p:sldId id="437" r:id="rId86"/>
    <p:sldId id="392" r:id="rId87"/>
    <p:sldId id="362" r:id="rId88"/>
  </p:sldIdLst>
  <p:sldSz cx="9144000" cy="6858000" type="screen4x3"/>
  <p:notesSz cx="6954838" cy="9240838"/>
  <p:defaultTextStyle>
    <a:defPPr>
      <a:defRPr lang="en-US"/>
    </a:defPPr>
    <a:lvl1pPr algn="l" rtl="0" eaLnBrk="0" fontAlgn="base" hangingPunct="0">
      <a:spcBef>
        <a:spcPct val="0"/>
      </a:spcBef>
      <a:spcAft>
        <a:spcPct val="0"/>
      </a:spcAft>
      <a:defRPr sz="3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00" kern="1200">
        <a:solidFill>
          <a:schemeClr val="tx1"/>
        </a:solidFill>
        <a:latin typeface="Times New Roman" panose="02020603050405020304" pitchFamily="18" charset="0"/>
        <a:ea typeface="+mn-ea"/>
        <a:cs typeface="+mn-cs"/>
      </a:defRPr>
    </a:lvl5pPr>
    <a:lvl6pPr marL="2286000" algn="l" defTabSz="914400" rtl="0" eaLnBrk="1" latinLnBrk="0" hangingPunct="1">
      <a:defRPr sz="300" kern="1200">
        <a:solidFill>
          <a:schemeClr val="tx1"/>
        </a:solidFill>
        <a:latin typeface="Times New Roman" panose="02020603050405020304" pitchFamily="18" charset="0"/>
        <a:ea typeface="+mn-ea"/>
        <a:cs typeface="+mn-cs"/>
      </a:defRPr>
    </a:lvl6pPr>
    <a:lvl7pPr marL="2743200" algn="l" defTabSz="914400" rtl="0" eaLnBrk="1" latinLnBrk="0" hangingPunct="1">
      <a:defRPr sz="300" kern="1200">
        <a:solidFill>
          <a:schemeClr val="tx1"/>
        </a:solidFill>
        <a:latin typeface="Times New Roman" panose="02020603050405020304" pitchFamily="18" charset="0"/>
        <a:ea typeface="+mn-ea"/>
        <a:cs typeface="+mn-cs"/>
      </a:defRPr>
    </a:lvl7pPr>
    <a:lvl8pPr marL="3200400" algn="l" defTabSz="914400" rtl="0" eaLnBrk="1" latinLnBrk="0" hangingPunct="1">
      <a:defRPr sz="300" kern="1200">
        <a:solidFill>
          <a:schemeClr val="tx1"/>
        </a:solidFill>
        <a:latin typeface="Times New Roman" panose="02020603050405020304" pitchFamily="18" charset="0"/>
        <a:ea typeface="+mn-ea"/>
        <a:cs typeface="+mn-cs"/>
      </a:defRPr>
    </a:lvl8pPr>
    <a:lvl9pPr marL="3657600" algn="l" defTabSz="914400" rtl="0" eaLnBrk="1" latinLnBrk="0" hangingPunct="1">
      <a:defRPr sz="3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4" autoAdjust="0"/>
  </p:normalViewPr>
  <p:slideViewPr>
    <p:cSldViewPr>
      <p:cViewPr varScale="1">
        <p:scale>
          <a:sx n="69" d="100"/>
          <a:sy n="69" d="100"/>
        </p:scale>
        <p:origin x="12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48"/>
    </p:cViewPr>
  </p:sorterViewPr>
  <p:notesViewPr>
    <p:cSldViewPr>
      <p:cViewPr>
        <p:scale>
          <a:sx n="75" d="100"/>
          <a:sy n="75" d="100"/>
        </p:scale>
        <p:origin x="-2136" y="-180"/>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E302349-BFD1-DE60-181B-E295A3AB2139}"/>
              </a:ext>
            </a:extLst>
          </p:cNvPr>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099" name="Rectangle 3">
            <a:extLst>
              <a:ext uri="{FF2B5EF4-FFF2-40B4-BE49-F238E27FC236}">
                <a16:creationId xmlns:a16="http://schemas.microsoft.com/office/drawing/2014/main" id="{A1A3CE85-F204-72A7-8C7B-66BF7452E02A}"/>
              </a:ext>
            </a:extLst>
          </p:cNvPr>
          <p:cNvSpPr>
            <a:spLocks noGrp="1" noChangeArrowheads="1"/>
          </p:cNvSpPr>
          <p:nvPr>
            <p:ph type="dt" idx="1"/>
          </p:nvPr>
        </p:nvSpPr>
        <p:spPr bwMode="auto">
          <a:xfrm>
            <a:off x="3941763"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076" name="Rectangle 4">
            <a:extLst>
              <a:ext uri="{FF2B5EF4-FFF2-40B4-BE49-F238E27FC236}">
                <a16:creationId xmlns:a16="http://schemas.microsoft.com/office/drawing/2014/main" id="{311E1B66-D882-4DBE-EF9D-116330ED5D23}"/>
              </a:ext>
            </a:extLst>
          </p:cNvPr>
          <p:cNvSpPr>
            <a:spLocks noChangeArrowheads="1" noTextEdit="1"/>
          </p:cNvSpPr>
          <p:nvPr>
            <p:ph type="sldImg" idx="2"/>
          </p:nvPr>
        </p:nvSpPr>
        <p:spPr bwMode="auto">
          <a:xfrm>
            <a:off x="1166813" y="692150"/>
            <a:ext cx="4621212" cy="346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21E2AB0-F427-EF7C-7098-4069A4A6FF2E}"/>
              </a:ext>
            </a:extLst>
          </p:cNvPr>
          <p:cNvSpPr>
            <a:spLocks noGrp="1" noChangeArrowheads="1"/>
          </p:cNvSpPr>
          <p:nvPr>
            <p:ph type="body" sz="quarter" idx="3"/>
          </p:nvPr>
        </p:nvSpPr>
        <p:spPr bwMode="auto">
          <a:xfrm>
            <a:off x="927100" y="4389438"/>
            <a:ext cx="5100638" cy="415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4BA613F1-C07D-9CD1-2BB9-913D1A477666}"/>
              </a:ext>
            </a:extLst>
          </p:cNvPr>
          <p:cNvSpPr>
            <a:spLocks noGrp="1" noChangeArrowheads="1"/>
          </p:cNvSpPr>
          <p:nvPr>
            <p:ph type="ftr" sz="quarter" idx="4"/>
          </p:nvPr>
        </p:nvSpPr>
        <p:spPr bwMode="auto">
          <a:xfrm>
            <a:off x="0" y="8778875"/>
            <a:ext cx="30130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103" name="Rectangle 7">
            <a:extLst>
              <a:ext uri="{FF2B5EF4-FFF2-40B4-BE49-F238E27FC236}">
                <a16:creationId xmlns:a16="http://schemas.microsoft.com/office/drawing/2014/main" id="{77D1BD14-AE36-CC2D-09D9-D448BCB95307}"/>
              </a:ext>
            </a:extLst>
          </p:cNvPr>
          <p:cNvSpPr>
            <a:spLocks noGrp="1" noChangeArrowheads="1"/>
          </p:cNvSpPr>
          <p:nvPr>
            <p:ph type="sldNum" sz="quarter" idx="5"/>
          </p:nvPr>
        </p:nvSpPr>
        <p:spPr bwMode="auto">
          <a:xfrm>
            <a:off x="3941763" y="8778875"/>
            <a:ext cx="30130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52DB576-1FF0-41B3-9951-ECB5646B04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5113A09-C59D-F925-53C6-CDD120F07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340B495-7000-4B87-8DB1-8678B7D39C1C}"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3771C3FB-BFAD-5308-8AAA-40512CC78A7D}"/>
              </a:ext>
            </a:extLst>
          </p:cNvPr>
          <p:cNvSpPr>
            <a:spLocks noChangeArrowheads="1" noTextEdit="1"/>
          </p:cNvSpPr>
          <p:nvPr>
            <p:ph type="sldImg"/>
          </p:nvPr>
        </p:nvSpPr>
        <p:spPr>
          <a:xfrm>
            <a:off x="1174750" y="698500"/>
            <a:ext cx="4605338" cy="3452813"/>
          </a:xfrm>
          <a:ln/>
        </p:spPr>
      </p:sp>
      <p:sp>
        <p:nvSpPr>
          <p:cNvPr id="5124" name="Rectangle 3">
            <a:extLst>
              <a:ext uri="{FF2B5EF4-FFF2-40B4-BE49-F238E27FC236}">
                <a16:creationId xmlns:a16="http://schemas.microsoft.com/office/drawing/2014/main" id="{3062A6B7-A1A6-5BC5-769B-3A48E4EF3F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Rev 0: 6/24/2013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8BEF0E7-6B4C-B976-4424-7E1C2EA7435D}"/>
              </a:ext>
            </a:extLst>
          </p:cNvPr>
          <p:cNvSpPr>
            <a:spLocks noChangeArrowheads="1" noTextEdit="1"/>
          </p:cNvSpPr>
          <p:nvPr>
            <p:ph type="sldImg"/>
          </p:nvPr>
        </p:nvSpPr>
        <p:spPr>
          <a:ln/>
        </p:spPr>
      </p:sp>
      <p:sp>
        <p:nvSpPr>
          <p:cNvPr id="23555" name="Rectangle 3">
            <a:extLst>
              <a:ext uri="{FF2B5EF4-FFF2-40B4-BE49-F238E27FC236}">
                <a16:creationId xmlns:a16="http://schemas.microsoft.com/office/drawing/2014/main" id="{D391BF7B-094E-139C-DEFA-C7B1D096C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039F53F-5901-ED7B-9DD3-6DAAC365B1DE}"/>
              </a:ext>
            </a:extLst>
          </p:cNvPr>
          <p:cNvSpPr>
            <a:spLocks noChangeArrowheads="1" noTextEdit="1"/>
          </p:cNvSpPr>
          <p:nvPr>
            <p:ph type="sldImg"/>
          </p:nvPr>
        </p:nvSpPr>
        <p:spPr>
          <a:ln/>
        </p:spPr>
      </p:sp>
      <p:sp>
        <p:nvSpPr>
          <p:cNvPr id="25603" name="Rectangle 3">
            <a:extLst>
              <a:ext uri="{FF2B5EF4-FFF2-40B4-BE49-F238E27FC236}">
                <a16:creationId xmlns:a16="http://schemas.microsoft.com/office/drawing/2014/main" id="{BD33C1D6-DB49-1BEA-1E42-A5491D5EF0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5C1038A-357D-71AD-7758-9C2AE30F57CE}"/>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11C88993-0615-19F0-A9D6-C404F2BE46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8426614-EBC2-26EE-219E-199B10888580}"/>
              </a:ext>
            </a:extLst>
          </p:cNvPr>
          <p:cNvSpPr>
            <a:spLocks noChangeArrowheads="1" noTextEdit="1"/>
          </p:cNvSpPr>
          <p:nvPr>
            <p:ph type="sldImg"/>
          </p:nvPr>
        </p:nvSpPr>
        <p:spPr>
          <a:ln/>
        </p:spPr>
      </p:sp>
      <p:sp>
        <p:nvSpPr>
          <p:cNvPr id="29699" name="Rectangle 3">
            <a:extLst>
              <a:ext uri="{FF2B5EF4-FFF2-40B4-BE49-F238E27FC236}">
                <a16:creationId xmlns:a16="http://schemas.microsoft.com/office/drawing/2014/main" id="{4C0258ED-FECB-5F1E-C108-9F1B972A13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A8EF3D5-B8D0-B59B-1F66-B99BF17C9A9B}"/>
              </a:ext>
            </a:extLst>
          </p:cNvPr>
          <p:cNvSpPr>
            <a:spLocks noChangeArrowheads="1" noTextEdit="1"/>
          </p:cNvSpPr>
          <p:nvPr>
            <p:ph type="sldImg"/>
          </p:nvPr>
        </p:nvSpPr>
        <p:spPr>
          <a:ln/>
        </p:spPr>
      </p:sp>
      <p:sp>
        <p:nvSpPr>
          <p:cNvPr id="31747" name="Rectangle 3">
            <a:extLst>
              <a:ext uri="{FF2B5EF4-FFF2-40B4-BE49-F238E27FC236}">
                <a16:creationId xmlns:a16="http://schemas.microsoft.com/office/drawing/2014/main" id="{24B8B964-CCF5-60DA-6DB1-831DC68310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218F022-5080-0F76-6BCA-F22A36C1CBB5}"/>
              </a:ext>
            </a:extLst>
          </p:cNvPr>
          <p:cNvSpPr>
            <a:spLocks noChangeArrowheads="1" noTextEdit="1"/>
          </p:cNvSpPr>
          <p:nvPr>
            <p:ph type="sldImg"/>
          </p:nvPr>
        </p:nvSpPr>
        <p:spPr>
          <a:ln/>
        </p:spPr>
      </p:sp>
      <p:sp>
        <p:nvSpPr>
          <p:cNvPr id="33795" name="Rectangle 3">
            <a:extLst>
              <a:ext uri="{FF2B5EF4-FFF2-40B4-BE49-F238E27FC236}">
                <a16:creationId xmlns:a16="http://schemas.microsoft.com/office/drawing/2014/main" id="{86F7282A-5BA6-5E7E-812B-F499633BA8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5599E74-7E1C-FE4C-3C0D-3E64BF7F9E77}"/>
              </a:ext>
            </a:extLst>
          </p:cNvPr>
          <p:cNvSpPr>
            <a:spLocks noChangeArrowheads="1" noTextEdit="1"/>
          </p:cNvSpPr>
          <p:nvPr>
            <p:ph type="sldImg"/>
          </p:nvPr>
        </p:nvSpPr>
        <p:spPr>
          <a:ln/>
        </p:spPr>
      </p:sp>
      <p:sp>
        <p:nvSpPr>
          <p:cNvPr id="35843" name="Rectangle 3">
            <a:extLst>
              <a:ext uri="{FF2B5EF4-FFF2-40B4-BE49-F238E27FC236}">
                <a16:creationId xmlns:a16="http://schemas.microsoft.com/office/drawing/2014/main" id="{8030DBD4-20B0-398B-9637-AFF3ACB7B5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AB29A9E-232E-59FC-ABA7-34908DBF54A2}"/>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8825CA76-AFF8-9F1C-3E50-5767ECD330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DC38A18-8C02-8B2A-4FBC-0153A174E493}"/>
              </a:ext>
            </a:extLst>
          </p:cNvPr>
          <p:cNvSpPr>
            <a:spLocks noChangeArrowheads="1" noTextEdit="1"/>
          </p:cNvSpPr>
          <p:nvPr>
            <p:ph type="sldImg"/>
          </p:nvPr>
        </p:nvSpPr>
        <p:spPr>
          <a:ln/>
        </p:spPr>
      </p:sp>
      <p:sp>
        <p:nvSpPr>
          <p:cNvPr id="46083" name="Rectangle 3">
            <a:extLst>
              <a:ext uri="{FF2B5EF4-FFF2-40B4-BE49-F238E27FC236}">
                <a16:creationId xmlns:a16="http://schemas.microsoft.com/office/drawing/2014/main" id="{B57AB8ED-7D09-1060-0214-A1C00FF422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2F2B582-8939-24B2-117C-0510B0C0A0D9}"/>
              </a:ext>
            </a:extLst>
          </p:cNvPr>
          <p:cNvSpPr>
            <a:spLocks noChangeArrowheads="1" noTextEdit="1"/>
          </p:cNvSpPr>
          <p:nvPr>
            <p:ph type="sldImg"/>
          </p:nvPr>
        </p:nvSpPr>
        <p:spPr>
          <a:ln/>
        </p:spPr>
      </p:sp>
      <p:sp>
        <p:nvSpPr>
          <p:cNvPr id="48131" name="Rectangle 3">
            <a:extLst>
              <a:ext uri="{FF2B5EF4-FFF2-40B4-BE49-F238E27FC236}">
                <a16:creationId xmlns:a16="http://schemas.microsoft.com/office/drawing/2014/main" id="{51751ABA-4BF7-D67E-C28F-0DF62716E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8FB2846-1F66-EE01-B0C7-141717E22729}"/>
              </a:ext>
            </a:extLst>
          </p:cNvPr>
          <p:cNvSpPr>
            <a:spLocks noChangeArrowheads="1" noTextEdit="1"/>
          </p:cNvSpPr>
          <p:nvPr>
            <p:ph type="sldImg"/>
          </p:nvPr>
        </p:nvSpPr>
        <p:spPr>
          <a:ln/>
        </p:spPr>
      </p:sp>
      <p:sp>
        <p:nvSpPr>
          <p:cNvPr id="7171" name="Rectangle 3">
            <a:extLst>
              <a:ext uri="{FF2B5EF4-FFF2-40B4-BE49-F238E27FC236}">
                <a16:creationId xmlns:a16="http://schemas.microsoft.com/office/drawing/2014/main" id="{41D61175-F8CD-F3BD-D28C-6CF137E3C6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0D5EA98-1B6D-825B-21C4-85A9592DCF86}"/>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A9D1ACE2-27E3-53D8-430F-7655B569AF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B10FD81-6D26-80B1-1373-904D74534BAB}"/>
              </a:ext>
            </a:extLst>
          </p:cNvPr>
          <p:cNvSpPr>
            <a:spLocks noChangeArrowheads="1" noTextEdit="1"/>
          </p:cNvSpPr>
          <p:nvPr>
            <p:ph type="sldImg"/>
          </p:nvPr>
        </p:nvSpPr>
        <p:spPr>
          <a:ln/>
        </p:spPr>
      </p:sp>
      <p:sp>
        <p:nvSpPr>
          <p:cNvPr id="52227" name="Rectangle 3">
            <a:extLst>
              <a:ext uri="{FF2B5EF4-FFF2-40B4-BE49-F238E27FC236}">
                <a16:creationId xmlns:a16="http://schemas.microsoft.com/office/drawing/2014/main" id="{457EFF4A-6635-FC56-0947-9CFA3BF267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C0E62F0-D917-4755-AB7A-3E82419445ED}"/>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5D3E183F-0584-9405-67E8-2EFDCBD03E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F789D37-4ED8-DCE4-DC03-B2957B03EC50}"/>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6A021FBA-C598-FDE6-508C-6726D87F4F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2FDEBB7-63B5-CD87-868D-BC2F74F83F84}"/>
              </a:ext>
            </a:extLst>
          </p:cNvPr>
          <p:cNvSpPr>
            <a:spLocks noChangeArrowheads="1" noTextEdit="1"/>
          </p:cNvSpPr>
          <p:nvPr>
            <p:ph type="sldImg"/>
          </p:nvPr>
        </p:nvSpPr>
        <p:spPr>
          <a:ln/>
        </p:spPr>
      </p:sp>
      <p:sp>
        <p:nvSpPr>
          <p:cNvPr id="58371" name="Rectangle 3">
            <a:extLst>
              <a:ext uri="{FF2B5EF4-FFF2-40B4-BE49-F238E27FC236}">
                <a16:creationId xmlns:a16="http://schemas.microsoft.com/office/drawing/2014/main" id="{FDA5F8D3-314C-66A8-0919-1666965AB1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ED8D7F9-91A6-F7A6-D35C-9CCC47DE1523}"/>
              </a:ext>
            </a:extLst>
          </p:cNvPr>
          <p:cNvSpPr>
            <a:spLocks noChangeArrowheads="1" noTextEdit="1"/>
          </p:cNvSpPr>
          <p:nvPr>
            <p:ph type="sldImg"/>
          </p:nvPr>
        </p:nvSpPr>
        <p:spPr>
          <a:ln/>
        </p:spPr>
      </p:sp>
      <p:sp>
        <p:nvSpPr>
          <p:cNvPr id="60419" name="Rectangle 3">
            <a:extLst>
              <a:ext uri="{FF2B5EF4-FFF2-40B4-BE49-F238E27FC236}">
                <a16:creationId xmlns:a16="http://schemas.microsoft.com/office/drawing/2014/main" id="{328F5E16-DDEC-FA8B-9465-581F10988D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4301B43-C3FF-05C4-0960-7090648BD34F}"/>
              </a:ext>
            </a:extLst>
          </p:cNvPr>
          <p:cNvSpPr>
            <a:spLocks noChangeArrowheads="1" noTextEdit="1"/>
          </p:cNvSpPr>
          <p:nvPr>
            <p:ph type="sldImg"/>
          </p:nvPr>
        </p:nvSpPr>
        <p:spPr>
          <a:ln/>
        </p:spPr>
      </p:sp>
      <p:sp>
        <p:nvSpPr>
          <p:cNvPr id="62467" name="Rectangle 3">
            <a:extLst>
              <a:ext uri="{FF2B5EF4-FFF2-40B4-BE49-F238E27FC236}">
                <a16:creationId xmlns:a16="http://schemas.microsoft.com/office/drawing/2014/main" id="{E34BE615-8249-82BC-95CE-BE4C90FB84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8B3D484-6B6A-4546-29CC-F046D0040F5B}"/>
              </a:ext>
            </a:extLst>
          </p:cNvPr>
          <p:cNvSpPr>
            <a:spLocks noChangeArrowheads="1" noTextEdit="1"/>
          </p:cNvSpPr>
          <p:nvPr>
            <p:ph type="sldImg"/>
          </p:nvPr>
        </p:nvSpPr>
        <p:spPr>
          <a:ln/>
        </p:spPr>
      </p:sp>
      <p:sp>
        <p:nvSpPr>
          <p:cNvPr id="65539" name="Rectangle 3">
            <a:extLst>
              <a:ext uri="{FF2B5EF4-FFF2-40B4-BE49-F238E27FC236}">
                <a16:creationId xmlns:a16="http://schemas.microsoft.com/office/drawing/2014/main" id="{138DFC9A-4D00-0978-A428-C33597D9C3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F9BC3A5-C721-B46E-8BEE-AF86F02DA4A3}"/>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C8E3C506-3AEA-8C00-566B-8328F45BEA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A6A6B94-E783-9597-2248-0B6CB3AF3464}"/>
              </a:ext>
            </a:extLst>
          </p:cNvPr>
          <p:cNvSpPr>
            <a:spLocks noChangeArrowheads="1" noTextEdit="1"/>
          </p:cNvSpPr>
          <p:nvPr>
            <p:ph type="sldImg"/>
          </p:nvPr>
        </p:nvSpPr>
        <p:spPr>
          <a:ln/>
        </p:spPr>
      </p:sp>
      <p:sp>
        <p:nvSpPr>
          <p:cNvPr id="69635" name="Rectangle 3">
            <a:extLst>
              <a:ext uri="{FF2B5EF4-FFF2-40B4-BE49-F238E27FC236}">
                <a16:creationId xmlns:a16="http://schemas.microsoft.com/office/drawing/2014/main" id="{1E94CCAF-150C-3480-190B-B9404FE32F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FDCFB47-9C19-A9D7-C331-4366C30D02D4}"/>
              </a:ext>
            </a:extLst>
          </p:cNvPr>
          <p:cNvSpPr>
            <a:spLocks noChangeArrowheads="1" noTextEdit="1"/>
          </p:cNvSpPr>
          <p:nvPr>
            <p:ph type="sldImg"/>
          </p:nvPr>
        </p:nvSpPr>
        <p:spPr>
          <a:ln/>
        </p:spPr>
      </p:sp>
      <p:sp>
        <p:nvSpPr>
          <p:cNvPr id="9219" name="Rectangle 3">
            <a:extLst>
              <a:ext uri="{FF2B5EF4-FFF2-40B4-BE49-F238E27FC236}">
                <a16:creationId xmlns:a16="http://schemas.microsoft.com/office/drawing/2014/main" id="{52EA72B2-4FAC-CDB3-0C67-77E4C0DB14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C7FBB03-C92D-CEBA-D6CE-1DD894544D73}"/>
              </a:ext>
            </a:extLst>
          </p:cNvPr>
          <p:cNvSpPr>
            <a:spLocks noChangeArrowheads="1" noTextEdit="1"/>
          </p:cNvSpPr>
          <p:nvPr>
            <p:ph type="sldImg"/>
          </p:nvPr>
        </p:nvSpPr>
        <p:spPr>
          <a:ln/>
        </p:spPr>
      </p:sp>
      <p:sp>
        <p:nvSpPr>
          <p:cNvPr id="72707" name="Rectangle 3">
            <a:extLst>
              <a:ext uri="{FF2B5EF4-FFF2-40B4-BE49-F238E27FC236}">
                <a16:creationId xmlns:a16="http://schemas.microsoft.com/office/drawing/2014/main" id="{218C3182-16F7-754C-7B64-070790652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888B788-797C-91C3-A9C6-C9185F9ABB61}"/>
              </a:ext>
            </a:extLst>
          </p:cNvPr>
          <p:cNvSpPr>
            <a:spLocks noChangeArrowheads="1" noTextEdit="1"/>
          </p:cNvSpPr>
          <p:nvPr>
            <p:ph type="sldImg"/>
          </p:nvPr>
        </p:nvSpPr>
        <p:spPr>
          <a:ln/>
        </p:spPr>
      </p:sp>
      <p:sp>
        <p:nvSpPr>
          <p:cNvPr id="74755" name="Rectangle 3">
            <a:extLst>
              <a:ext uri="{FF2B5EF4-FFF2-40B4-BE49-F238E27FC236}">
                <a16:creationId xmlns:a16="http://schemas.microsoft.com/office/drawing/2014/main" id="{F186A30C-AB96-5037-0F88-B1B7BB58FE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0331E69C-6ED4-72DC-CCE6-820841C9D47E}"/>
              </a:ext>
            </a:extLst>
          </p:cNvPr>
          <p:cNvSpPr>
            <a:spLocks noChangeArrowheads="1" noTextEdit="1"/>
          </p:cNvSpPr>
          <p:nvPr>
            <p:ph type="sldImg"/>
          </p:nvPr>
        </p:nvSpPr>
        <p:spPr>
          <a:ln/>
        </p:spPr>
      </p:sp>
      <p:sp>
        <p:nvSpPr>
          <p:cNvPr id="76803" name="Rectangle 3">
            <a:extLst>
              <a:ext uri="{FF2B5EF4-FFF2-40B4-BE49-F238E27FC236}">
                <a16:creationId xmlns:a16="http://schemas.microsoft.com/office/drawing/2014/main" id="{EB630163-6B86-A0DD-5723-D6501208C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659CB69-EFAD-7B66-BDE5-9714615C3D1C}"/>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3D44E367-4B1D-2750-FCD1-63BCBB08FF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Hand washing facility.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162F6DD-0485-7288-2441-E9E8367597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5EAE4-83B4-4ADF-98B9-FEEF49E81E93}" type="slidenum">
              <a:rPr lang="en-US" altLang="en-US"/>
              <a:pPr>
                <a:spcBef>
                  <a:spcPct val="0"/>
                </a:spcBef>
              </a:pPr>
              <a:t>42</a:t>
            </a:fld>
            <a:endParaRPr lang="en-US" altLang="en-US"/>
          </a:p>
        </p:txBody>
      </p:sp>
      <p:sp>
        <p:nvSpPr>
          <p:cNvPr id="80899" name="Rectangle 2">
            <a:extLst>
              <a:ext uri="{FF2B5EF4-FFF2-40B4-BE49-F238E27FC236}">
                <a16:creationId xmlns:a16="http://schemas.microsoft.com/office/drawing/2014/main" id="{51A4E6BD-C5B4-18CB-071E-86EA84BC6B08}"/>
              </a:ext>
            </a:extLst>
          </p:cNvPr>
          <p:cNvSpPr>
            <a:spLocks noChangeArrowheads="1" noTextEdit="1"/>
          </p:cNvSpPr>
          <p:nvPr>
            <p:ph type="sldImg"/>
          </p:nvPr>
        </p:nvSpPr>
        <p:spPr>
          <a:ln/>
        </p:spPr>
      </p:sp>
      <p:sp>
        <p:nvSpPr>
          <p:cNvPr id="80900" name="Rectangle 3">
            <a:extLst>
              <a:ext uri="{FF2B5EF4-FFF2-40B4-BE49-F238E27FC236}">
                <a16:creationId xmlns:a16="http://schemas.microsoft.com/office/drawing/2014/main" id="{BFF77E1B-76B5-3958-E2A0-9870A568E8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(j)(1)(iii) Q: Do employees get paid while they are going for medical exams?  A:  Yes.</a:t>
            </a:r>
          </a:p>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28B2D80-AA4F-64CE-EA4E-6B2BCEABDEE0}"/>
              </a:ext>
            </a:extLst>
          </p:cNvPr>
          <p:cNvSpPr>
            <a:spLocks noChangeArrowheads="1" noTextEdit="1"/>
          </p:cNvSpPr>
          <p:nvPr>
            <p:ph type="sldImg"/>
          </p:nvPr>
        </p:nvSpPr>
        <p:spPr>
          <a:ln/>
        </p:spPr>
      </p:sp>
      <p:sp>
        <p:nvSpPr>
          <p:cNvPr id="82947" name="Rectangle 3">
            <a:extLst>
              <a:ext uri="{FF2B5EF4-FFF2-40B4-BE49-F238E27FC236}">
                <a16:creationId xmlns:a16="http://schemas.microsoft.com/office/drawing/2014/main" id="{B1A2913E-7E92-D27B-5A82-B74208BCA6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A8638D5-441D-B10A-5E71-727706D11331}"/>
              </a:ext>
            </a:extLst>
          </p:cNvPr>
          <p:cNvSpPr>
            <a:spLocks noChangeArrowheads="1" noTextEdit="1"/>
          </p:cNvSpPr>
          <p:nvPr>
            <p:ph type="sldImg"/>
          </p:nvPr>
        </p:nvSpPr>
        <p:spPr>
          <a:ln/>
        </p:spPr>
      </p:sp>
      <p:sp>
        <p:nvSpPr>
          <p:cNvPr id="84995" name="Rectangle 3">
            <a:extLst>
              <a:ext uri="{FF2B5EF4-FFF2-40B4-BE49-F238E27FC236}">
                <a16:creationId xmlns:a16="http://schemas.microsoft.com/office/drawing/2014/main" id="{8B7D119D-F396-7CF2-14E3-46FDA85974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9DCC5E38-0106-A46C-1EE6-CE9D785D6D59}"/>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F29BB57-2731-4D6E-B319-F5A3215A2A55}" type="slidenum">
              <a:rPr lang="en-US" altLang="en-US"/>
              <a:pPr algn="r" eaLnBrk="1" hangingPunct="1">
                <a:spcBef>
                  <a:spcPct val="0"/>
                </a:spcBef>
              </a:pPr>
              <a:t>45</a:t>
            </a:fld>
            <a:endParaRPr lang="en-US" altLang="en-US"/>
          </a:p>
        </p:txBody>
      </p:sp>
      <p:sp>
        <p:nvSpPr>
          <p:cNvPr id="87043" name="Rectangle 2">
            <a:extLst>
              <a:ext uri="{FF2B5EF4-FFF2-40B4-BE49-F238E27FC236}">
                <a16:creationId xmlns:a16="http://schemas.microsoft.com/office/drawing/2014/main" id="{C67C3340-D827-FF10-8661-86334E760543}"/>
              </a:ext>
            </a:extLst>
          </p:cNvPr>
          <p:cNvSpPr>
            <a:spLocks noChangeArrowheads="1" noTextEdit="1"/>
          </p:cNvSpPr>
          <p:nvPr>
            <p:ph type="sldImg"/>
          </p:nvPr>
        </p:nvSpPr>
        <p:spPr>
          <a:ln/>
        </p:spPr>
      </p:sp>
      <p:sp>
        <p:nvSpPr>
          <p:cNvPr id="87044" name="Rectangle 3">
            <a:extLst>
              <a:ext uri="{FF2B5EF4-FFF2-40B4-BE49-F238E27FC236}">
                <a16:creationId xmlns:a16="http://schemas.microsoft.com/office/drawing/2014/main" id="{C795267E-B5DE-8E83-32E9-AFAD77F8F6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C26CDFC-A6D3-F0E7-4730-5DE22FC95AA6}"/>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ED8AA12-381B-4AB7-8E57-43F5FE88810E}" type="slidenum">
              <a:rPr lang="en-US" altLang="en-US"/>
              <a:pPr algn="r" eaLnBrk="1" hangingPunct="1">
                <a:spcBef>
                  <a:spcPct val="0"/>
                </a:spcBef>
              </a:pPr>
              <a:t>46</a:t>
            </a:fld>
            <a:endParaRPr lang="en-US" altLang="en-US"/>
          </a:p>
        </p:txBody>
      </p:sp>
      <p:sp>
        <p:nvSpPr>
          <p:cNvPr id="89091" name="Rectangle 2">
            <a:extLst>
              <a:ext uri="{FF2B5EF4-FFF2-40B4-BE49-F238E27FC236}">
                <a16:creationId xmlns:a16="http://schemas.microsoft.com/office/drawing/2014/main" id="{202550C8-F9BB-932D-72FD-E071F9536831}"/>
              </a:ext>
            </a:extLst>
          </p:cNvPr>
          <p:cNvSpPr>
            <a:spLocks noChangeArrowheads="1" noTextEdit="1"/>
          </p:cNvSpPr>
          <p:nvPr>
            <p:ph type="sldImg"/>
          </p:nvPr>
        </p:nvSpPr>
        <p:spPr>
          <a:ln/>
        </p:spPr>
      </p:sp>
      <p:sp>
        <p:nvSpPr>
          <p:cNvPr id="89092" name="Rectangle 3">
            <a:extLst>
              <a:ext uri="{FF2B5EF4-FFF2-40B4-BE49-F238E27FC236}">
                <a16:creationId xmlns:a16="http://schemas.microsoft.com/office/drawing/2014/main" id="{3996BAA1-A5CF-6912-226C-5A9195E99A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A56CFE4-1F32-9736-44A6-A1EEFEBBCEDA}"/>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501BDBF-1967-4C73-B730-14C88CC13F85}" type="slidenum">
              <a:rPr lang="en-US" altLang="en-US"/>
              <a:pPr algn="r" eaLnBrk="1" hangingPunct="1">
                <a:spcBef>
                  <a:spcPct val="0"/>
                </a:spcBef>
              </a:pPr>
              <a:t>47</a:t>
            </a:fld>
            <a:endParaRPr lang="en-US" altLang="en-US"/>
          </a:p>
        </p:txBody>
      </p:sp>
      <p:sp>
        <p:nvSpPr>
          <p:cNvPr id="91139" name="Rectangle 2">
            <a:extLst>
              <a:ext uri="{FF2B5EF4-FFF2-40B4-BE49-F238E27FC236}">
                <a16:creationId xmlns:a16="http://schemas.microsoft.com/office/drawing/2014/main" id="{EE1511BC-393B-8973-15EB-53BF1F411CAF}"/>
              </a:ext>
            </a:extLst>
          </p:cNvPr>
          <p:cNvSpPr>
            <a:spLocks noChangeArrowheads="1" noTextEdit="1"/>
          </p:cNvSpPr>
          <p:nvPr>
            <p:ph type="sldImg"/>
          </p:nvPr>
        </p:nvSpPr>
        <p:spPr>
          <a:ln/>
        </p:spPr>
      </p:sp>
      <p:sp>
        <p:nvSpPr>
          <p:cNvPr id="91140" name="Rectangle 3">
            <a:extLst>
              <a:ext uri="{FF2B5EF4-FFF2-40B4-BE49-F238E27FC236}">
                <a16:creationId xmlns:a16="http://schemas.microsoft.com/office/drawing/2014/main" id="{5A34699F-B2AE-9DE9-31EF-F4AA8D6710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D02B90E-6093-4246-C190-F486FB3C8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C6D56E-979D-40B7-B38E-56A16D526E73}" type="slidenum">
              <a:rPr lang="en-US" altLang="en-US"/>
              <a:pPr>
                <a:spcBef>
                  <a:spcPct val="0"/>
                </a:spcBef>
              </a:pPr>
              <a:t>4</a:t>
            </a:fld>
            <a:endParaRPr lang="en-US" altLang="en-US"/>
          </a:p>
        </p:txBody>
      </p:sp>
      <p:sp>
        <p:nvSpPr>
          <p:cNvPr id="11267" name="Rectangle 2">
            <a:extLst>
              <a:ext uri="{FF2B5EF4-FFF2-40B4-BE49-F238E27FC236}">
                <a16:creationId xmlns:a16="http://schemas.microsoft.com/office/drawing/2014/main" id="{7F495524-F9FD-F3C9-43D9-DF780D54F204}"/>
              </a:ext>
            </a:extLst>
          </p:cNvPr>
          <p:cNvSpPr>
            <a:spLocks noChangeArrowheads="1" noTextEdit="1"/>
          </p:cNvSpPr>
          <p:nvPr>
            <p:ph type="sldImg"/>
          </p:nvPr>
        </p:nvSpPr>
        <p:spPr>
          <a:ln/>
        </p:spPr>
      </p:sp>
      <p:sp>
        <p:nvSpPr>
          <p:cNvPr id="11268" name="Rectangle 3">
            <a:extLst>
              <a:ext uri="{FF2B5EF4-FFF2-40B4-BE49-F238E27FC236}">
                <a16:creationId xmlns:a16="http://schemas.microsoft.com/office/drawing/2014/main" id="{6775D6FC-DDF9-1408-7C0A-1FC399FBF14A}"/>
              </a:ext>
            </a:extLst>
          </p:cNvPr>
          <p:cNvSpPr>
            <a:spLocks noGrp="1" noChangeArrowheads="1"/>
          </p:cNvSpPr>
          <p:nvPr>
            <p:ph type="body" idx="1"/>
          </p:nvPr>
        </p:nvSpPr>
        <p:spPr>
          <a:xfrm>
            <a:off x="695325" y="4389438"/>
            <a:ext cx="556418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t>Highly toxic heavy metal.</a:t>
            </a:r>
          </a:p>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A505521-3958-3784-AF15-062A49DD3DCF}"/>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C2F28C61-BCC9-4A5A-B37D-7398359DDBA1}" type="slidenum">
              <a:rPr lang="en-US" altLang="en-US"/>
              <a:pPr algn="r" eaLnBrk="1" hangingPunct="1">
                <a:spcBef>
                  <a:spcPct val="0"/>
                </a:spcBef>
              </a:pPr>
              <a:t>48</a:t>
            </a:fld>
            <a:endParaRPr lang="en-US" altLang="en-US"/>
          </a:p>
        </p:txBody>
      </p:sp>
      <p:sp>
        <p:nvSpPr>
          <p:cNvPr id="93187" name="Rectangle 2">
            <a:extLst>
              <a:ext uri="{FF2B5EF4-FFF2-40B4-BE49-F238E27FC236}">
                <a16:creationId xmlns:a16="http://schemas.microsoft.com/office/drawing/2014/main" id="{66F5E2DB-4780-8241-C4C6-D448CC51E51E}"/>
              </a:ext>
            </a:extLst>
          </p:cNvPr>
          <p:cNvSpPr>
            <a:spLocks noChangeArrowheads="1" noTextEdit="1"/>
          </p:cNvSpPr>
          <p:nvPr>
            <p:ph type="sldImg"/>
          </p:nvPr>
        </p:nvSpPr>
        <p:spPr>
          <a:ln/>
        </p:spPr>
      </p:sp>
      <p:sp>
        <p:nvSpPr>
          <p:cNvPr id="93188" name="Rectangle 3">
            <a:extLst>
              <a:ext uri="{FF2B5EF4-FFF2-40B4-BE49-F238E27FC236}">
                <a16:creationId xmlns:a16="http://schemas.microsoft.com/office/drawing/2014/main" id="{FE0FA22D-5262-3911-18BC-260E075796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B079143B-1D7B-D09A-4F51-FA7008C3130F}"/>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90CFEFC-61C1-47BF-AD14-0AFB7F7E8ACC}" type="slidenum">
              <a:rPr lang="en-US" altLang="en-US"/>
              <a:pPr algn="r" eaLnBrk="1" hangingPunct="1">
                <a:spcBef>
                  <a:spcPct val="0"/>
                </a:spcBef>
              </a:pPr>
              <a:t>49</a:t>
            </a:fld>
            <a:endParaRPr lang="en-US" altLang="en-US"/>
          </a:p>
        </p:txBody>
      </p:sp>
      <p:sp>
        <p:nvSpPr>
          <p:cNvPr id="95235" name="Rectangle 2">
            <a:extLst>
              <a:ext uri="{FF2B5EF4-FFF2-40B4-BE49-F238E27FC236}">
                <a16:creationId xmlns:a16="http://schemas.microsoft.com/office/drawing/2014/main" id="{728D45E0-FC6B-BCF0-D53B-065A3EFBE14D}"/>
              </a:ext>
            </a:extLst>
          </p:cNvPr>
          <p:cNvSpPr>
            <a:spLocks noChangeArrowheads="1" noTextEdit="1"/>
          </p:cNvSpPr>
          <p:nvPr>
            <p:ph type="sldImg"/>
          </p:nvPr>
        </p:nvSpPr>
        <p:spPr>
          <a:ln/>
        </p:spPr>
      </p:sp>
      <p:sp>
        <p:nvSpPr>
          <p:cNvPr id="95236" name="Rectangle 3">
            <a:extLst>
              <a:ext uri="{FF2B5EF4-FFF2-40B4-BE49-F238E27FC236}">
                <a16:creationId xmlns:a16="http://schemas.microsoft.com/office/drawing/2014/main" id="{8B7BC1C9-1391-CCDE-E40C-71F7FF8D04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F3700B1-6D31-AF09-642F-E40E4AA674AC}"/>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4353A5A-A4BA-49C5-BDBC-67248D8E7E4A}" type="slidenum">
              <a:rPr lang="en-US" altLang="en-US"/>
              <a:pPr algn="r" eaLnBrk="1" hangingPunct="1">
                <a:spcBef>
                  <a:spcPct val="0"/>
                </a:spcBef>
              </a:pPr>
              <a:t>50</a:t>
            </a:fld>
            <a:endParaRPr lang="en-US" altLang="en-US"/>
          </a:p>
        </p:txBody>
      </p:sp>
      <p:sp>
        <p:nvSpPr>
          <p:cNvPr id="97283" name="Rectangle 2">
            <a:extLst>
              <a:ext uri="{FF2B5EF4-FFF2-40B4-BE49-F238E27FC236}">
                <a16:creationId xmlns:a16="http://schemas.microsoft.com/office/drawing/2014/main" id="{05C1FFA5-8E77-C8CA-A791-D2C7EE485C28}"/>
              </a:ext>
            </a:extLst>
          </p:cNvPr>
          <p:cNvSpPr>
            <a:spLocks noChangeArrowheads="1" noTextEdit="1"/>
          </p:cNvSpPr>
          <p:nvPr>
            <p:ph type="sldImg"/>
          </p:nvPr>
        </p:nvSpPr>
        <p:spPr>
          <a:ln/>
        </p:spPr>
      </p:sp>
      <p:sp>
        <p:nvSpPr>
          <p:cNvPr id="97284" name="Rectangle 3">
            <a:extLst>
              <a:ext uri="{FF2B5EF4-FFF2-40B4-BE49-F238E27FC236}">
                <a16:creationId xmlns:a16="http://schemas.microsoft.com/office/drawing/2014/main" id="{73E9DCB6-834B-06A4-2599-5235D2F766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C49C818-E351-FCBD-2245-BC8AD98CC6D0}"/>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FF64A23-12AF-4C35-87DD-5E3BB0924543}" type="slidenum">
              <a:rPr lang="en-US" altLang="en-US"/>
              <a:pPr algn="r" eaLnBrk="1" hangingPunct="1">
                <a:spcBef>
                  <a:spcPct val="0"/>
                </a:spcBef>
              </a:pPr>
              <a:t>51</a:t>
            </a:fld>
            <a:endParaRPr lang="en-US" altLang="en-US"/>
          </a:p>
        </p:txBody>
      </p:sp>
      <p:sp>
        <p:nvSpPr>
          <p:cNvPr id="99331" name="Rectangle 2">
            <a:extLst>
              <a:ext uri="{FF2B5EF4-FFF2-40B4-BE49-F238E27FC236}">
                <a16:creationId xmlns:a16="http://schemas.microsoft.com/office/drawing/2014/main" id="{59BF26F5-75E7-D422-9C1F-9A44147FA788}"/>
              </a:ext>
            </a:extLst>
          </p:cNvPr>
          <p:cNvSpPr>
            <a:spLocks noChangeArrowheads="1" noTextEdit="1"/>
          </p:cNvSpPr>
          <p:nvPr>
            <p:ph type="sldImg"/>
          </p:nvPr>
        </p:nvSpPr>
        <p:spPr>
          <a:ln/>
        </p:spPr>
      </p:sp>
      <p:sp>
        <p:nvSpPr>
          <p:cNvPr id="99332" name="Rectangle 3">
            <a:extLst>
              <a:ext uri="{FF2B5EF4-FFF2-40B4-BE49-F238E27FC236}">
                <a16:creationId xmlns:a16="http://schemas.microsoft.com/office/drawing/2014/main" id="{6A4643BF-70F4-B0D7-49A1-EC075FE291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81392D40-F111-5C32-6877-AE23A1879F6D}"/>
              </a:ext>
            </a:extLst>
          </p:cNvPr>
          <p:cNvSpPr>
            <a:spLocks noChangeArrowheads="1" noTextEdit="1"/>
          </p:cNvSpPr>
          <p:nvPr>
            <p:ph type="sldImg"/>
          </p:nvPr>
        </p:nvSpPr>
        <p:spPr>
          <a:ln/>
        </p:spPr>
      </p:sp>
      <p:sp>
        <p:nvSpPr>
          <p:cNvPr id="101379" name="Rectangle 3">
            <a:extLst>
              <a:ext uri="{FF2B5EF4-FFF2-40B4-BE49-F238E27FC236}">
                <a16:creationId xmlns:a16="http://schemas.microsoft.com/office/drawing/2014/main" id="{DC55CDE6-ED62-696B-4C7B-A1AD5E8632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B42878D-A515-50E9-45F0-30869ACA8AAE}"/>
              </a:ext>
            </a:extLst>
          </p:cNvPr>
          <p:cNvSpPr>
            <a:spLocks noChangeArrowheads="1" noTextEdit="1"/>
          </p:cNvSpPr>
          <p:nvPr>
            <p:ph type="sldImg"/>
          </p:nvPr>
        </p:nvSpPr>
        <p:spPr>
          <a:ln/>
        </p:spPr>
      </p:sp>
      <p:sp>
        <p:nvSpPr>
          <p:cNvPr id="103427" name="Rectangle 3">
            <a:extLst>
              <a:ext uri="{FF2B5EF4-FFF2-40B4-BE49-F238E27FC236}">
                <a16:creationId xmlns:a16="http://schemas.microsoft.com/office/drawing/2014/main" id="{13C510AD-B6CA-1325-1E2B-F46FB05392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DB90717-6477-0240-ECB8-3B16FAEE1E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148AAD-1002-4977-AB56-CFCB4ED07649}" type="slidenum">
              <a:rPr lang="en-US" altLang="en-US"/>
              <a:pPr>
                <a:spcBef>
                  <a:spcPct val="0"/>
                </a:spcBef>
              </a:pPr>
              <a:t>54</a:t>
            </a:fld>
            <a:endParaRPr lang="en-US" altLang="en-US"/>
          </a:p>
        </p:txBody>
      </p:sp>
      <p:sp>
        <p:nvSpPr>
          <p:cNvPr id="105475" name="Rectangle 2">
            <a:extLst>
              <a:ext uri="{FF2B5EF4-FFF2-40B4-BE49-F238E27FC236}">
                <a16:creationId xmlns:a16="http://schemas.microsoft.com/office/drawing/2014/main" id="{DB711AB0-AEB4-AFEF-4679-A1DB582B9D9E}"/>
              </a:ext>
            </a:extLst>
          </p:cNvPr>
          <p:cNvSpPr>
            <a:spLocks noChangeArrowheads="1" noTextEdit="1"/>
          </p:cNvSpPr>
          <p:nvPr>
            <p:ph type="sldImg"/>
          </p:nvPr>
        </p:nvSpPr>
        <p:spPr>
          <a:ln/>
        </p:spPr>
      </p:sp>
      <p:sp>
        <p:nvSpPr>
          <p:cNvPr id="105476" name="Rectangle 3">
            <a:extLst>
              <a:ext uri="{FF2B5EF4-FFF2-40B4-BE49-F238E27FC236}">
                <a16:creationId xmlns:a16="http://schemas.microsoft.com/office/drawing/2014/main" id="{3E12CBDA-6027-F294-0156-0033CF744F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45FD8A8C-C5AA-0994-B91B-B0262A724F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00C152-3FCB-4BDD-82D1-FFBBBB07C564}" type="slidenum">
              <a:rPr lang="en-US" altLang="en-US"/>
              <a:pPr>
                <a:spcBef>
                  <a:spcPct val="0"/>
                </a:spcBef>
              </a:pPr>
              <a:t>55</a:t>
            </a:fld>
            <a:endParaRPr lang="en-US" altLang="en-US"/>
          </a:p>
        </p:txBody>
      </p:sp>
      <p:sp>
        <p:nvSpPr>
          <p:cNvPr id="107523" name="Rectangle 2">
            <a:extLst>
              <a:ext uri="{FF2B5EF4-FFF2-40B4-BE49-F238E27FC236}">
                <a16:creationId xmlns:a16="http://schemas.microsoft.com/office/drawing/2014/main" id="{32FC17E2-B169-17A8-7F3E-7ACF44B00D74}"/>
              </a:ext>
            </a:extLst>
          </p:cNvPr>
          <p:cNvSpPr>
            <a:spLocks noChangeArrowheads="1" noTextEdit="1"/>
          </p:cNvSpPr>
          <p:nvPr>
            <p:ph type="sldImg"/>
          </p:nvPr>
        </p:nvSpPr>
        <p:spPr>
          <a:ln/>
        </p:spPr>
      </p:sp>
      <p:sp>
        <p:nvSpPr>
          <p:cNvPr id="107524" name="Rectangle 3">
            <a:extLst>
              <a:ext uri="{FF2B5EF4-FFF2-40B4-BE49-F238E27FC236}">
                <a16:creationId xmlns:a16="http://schemas.microsoft.com/office/drawing/2014/main" id="{DDC93249-A19C-C48C-C668-1FE5C3F5E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425B3EF-0EEB-CB0C-85D3-6A3BEDD139C3}"/>
              </a:ext>
            </a:extLst>
          </p:cNvPr>
          <p:cNvSpPr>
            <a:spLocks noChangeArrowheads="1" noTextEdit="1"/>
          </p:cNvSpPr>
          <p:nvPr>
            <p:ph type="sldImg"/>
          </p:nvPr>
        </p:nvSpPr>
        <p:spPr>
          <a:ln/>
        </p:spPr>
      </p:sp>
      <p:sp>
        <p:nvSpPr>
          <p:cNvPr id="109571" name="Rectangle 3">
            <a:extLst>
              <a:ext uri="{FF2B5EF4-FFF2-40B4-BE49-F238E27FC236}">
                <a16:creationId xmlns:a16="http://schemas.microsoft.com/office/drawing/2014/main" id="{AD0CCB13-ABFF-FA4F-7019-27ACDEE21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28E6A124-2E58-E7CA-6166-2C533241ECE5}"/>
              </a:ext>
            </a:extLst>
          </p:cNvPr>
          <p:cNvSpPr>
            <a:spLocks noChangeArrowheads="1" noTextEdit="1"/>
          </p:cNvSpPr>
          <p:nvPr>
            <p:ph type="sldImg"/>
          </p:nvPr>
        </p:nvSpPr>
        <p:spPr>
          <a:ln/>
        </p:spPr>
      </p:sp>
      <p:sp>
        <p:nvSpPr>
          <p:cNvPr id="111619" name="Rectangle 3">
            <a:extLst>
              <a:ext uri="{FF2B5EF4-FFF2-40B4-BE49-F238E27FC236}">
                <a16:creationId xmlns:a16="http://schemas.microsoft.com/office/drawing/2014/main" id="{CB5480D0-400B-5988-7443-1118D22274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07226E6-25FE-6814-9E6A-15FF1FF03B3D}"/>
              </a:ext>
            </a:extLst>
          </p:cNvPr>
          <p:cNvSpPr>
            <a:spLocks noChangeArrowheads="1" noTextEdit="1"/>
          </p:cNvSpPr>
          <p:nvPr>
            <p:ph type="sldImg"/>
          </p:nvPr>
        </p:nvSpPr>
        <p:spPr>
          <a:ln/>
        </p:spPr>
      </p:sp>
      <p:sp>
        <p:nvSpPr>
          <p:cNvPr id="13315" name="Rectangle 3">
            <a:extLst>
              <a:ext uri="{FF2B5EF4-FFF2-40B4-BE49-F238E27FC236}">
                <a16:creationId xmlns:a16="http://schemas.microsoft.com/office/drawing/2014/main" id="{CD92F3D9-9A17-FD9B-12A4-1C6E919B91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7692ADBB-D1EA-6BB2-094C-D7024C0DD57C}"/>
              </a:ext>
            </a:extLst>
          </p:cNvPr>
          <p:cNvSpPr>
            <a:spLocks noChangeArrowheads="1" noTextEdit="1"/>
          </p:cNvSpPr>
          <p:nvPr>
            <p:ph type="sldImg"/>
          </p:nvPr>
        </p:nvSpPr>
        <p:spPr>
          <a:ln/>
        </p:spPr>
      </p:sp>
      <p:sp>
        <p:nvSpPr>
          <p:cNvPr id="113667" name="Rectangle 3">
            <a:extLst>
              <a:ext uri="{FF2B5EF4-FFF2-40B4-BE49-F238E27FC236}">
                <a16:creationId xmlns:a16="http://schemas.microsoft.com/office/drawing/2014/main" id="{F478F24C-71BF-579C-0B29-7FD533D27E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FCBE63CD-C925-0A0E-21A4-E9F66BED9410}"/>
              </a:ext>
            </a:extLst>
          </p:cNvPr>
          <p:cNvSpPr>
            <a:spLocks noChangeArrowheads="1" noTextEdit="1"/>
          </p:cNvSpPr>
          <p:nvPr>
            <p:ph type="sldImg"/>
          </p:nvPr>
        </p:nvSpPr>
        <p:spPr>
          <a:ln/>
        </p:spPr>
      </p:sp>
      <p:sp>
        <p:nvSpPr>
          <p:cNvPr id="115715" name="Rectangle 3">
            <a:extLst>
              <a:ext uri="{FF2B5EF4-FFF2-40B4-BE49-F238E27FC236}">
                <a16:creationId xmlns:a16="http://schemas.microsoft.com/office/drawing/2014/main" id="{389D806B-B2F3-10A7-645D-F6916B88AC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DD8AC0E5-7288-57C1-FCDD-6CAF824CA3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81F4AC-639F-45DE-9E2E-CA99A4185530}" type="slidenum">
              <a:rPr lang="en-US" altLang="en-US"/>
              <a:pPr>
                <a:spcBef>
                  <a:spcPct val="0"/>
                </a:spcBef>
              </a:pPr>
              <a:t>60</a:t>
            </a:fld>
            <a:endParaRPr lang="en-US" altLang="en-US"/>
          </a:p>
        </p:txBody>
      </p:sp>
      <p:sp>
        <p:nvSpPr>
          <p:cNvPr id="117763" name="Rectangle 2">
            <a:extLst>
              <a:ext uri="{FF2B5EF4-FFF2-40B4-BE49-F238E27FC236}">
                <a16:creationId xmlns:a16="http://schemas.microsoft.com/office/drawing/2014/main" id="{70701758-D844-7B6C-EBB8-582F62ADDA6A}"/>
              </a:ext>
            </a:extLst>
          </p:cNvPr>
          <p:cNvSpPr>
            <a:spLocks noChangeArrowheads="1" noTextEdit="1"/>
          </p:cNvSpPr>
          <p:nvPr>
            <p:ph type="sldImg"/>
          </p:nvPr>
        </p:nvSpPr>
        <p:spPr>
          <a:ln/>
        </p:spPr>
      </p:sp>
      <p:sp>
        <p:nvSpPr>
          <p:cNvPr id="117764" name="Rectangle 3">
            <a:extLst>
              <a:ext uri="{FF2B5EF4-FFF2-40B4-BE49-F238E27FC236}">
                <a16:creationId xmlns:a16="http://schemas.microsoft.com/office/drawing/2014/main" id="{232F6511-DAC2-F49B-9EF2-A52D520465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2C255AF-020D-2E2A-461E-DA8589168C7C}"/>
              </a:ext>
            </a:extLst>
          </p:cNvPr>
          <p:cNvSpPr>
            <a:spLocks noChangeArrowheads="1" noTextEdit="1"/>
          </p:cNvSpPr>
          <p:nvPr>
            <p:ph type="sldImg"/>
          </p:nvPr>
        </p:nvSpPr>
        <p:spPr>
          <a:ln/>
        </p:spPr>
      </p:sp>
      <p:sp>
        <p:nvSpPr>
          <p:cNvPr id="119811" name="Rectangle 3">
            <a:extLst>
              <a:ext uri="{FF2B5EF4-FFF2-40B4-BE49-F238E27FC236}">
                <a16:creationId xmlns:a16="http://schemas.microsoft.com/office/drawing/2014/main" id="{840CB0D6-C277-9A87-9D3D-F187C2ADB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058DFA88-E4C2-FEA4-E0AF-4235E6C281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3C0BF9-15B3-4E78-B636-E14E0F9D6B01}" type="slidenum">
              <a:rPr lang="en-US" altLang="en-US"/>
              <a:pPr>
                <a:spcBef>
                  <a:spcPct val="0"/>
                </a:spcBef>
              </a:pPr>
              <a:t>62</a:t>
            </a:fld>
            <a:endParaRPr lang="en-US" altLang="en-US"/>
          </a:p>
        </p:txBody>
      </p:sp>
      <p:sp>
        <p:nvSpPr>
          <p:cNvPr id="121859" name="Rectangle 2">
            <a:extLst>
              <a:ext uri="{FF2B5EF4-FFF2-40B4-BE49-F238E27FC236}">
                <a16:creationId xmlns:a16="http://schemas.microsoft.com/office/drawing/2014/main" id="{C6BAF775-63DB-FC5C-FEBD-3E380090F37F}"/>
              </a:ext>
            </a:extLst>
          </p:cNvPr>
          <p:cNvSpPr>
            <a:spLocks noChangeArrowheads="1" noTextEdit="1"/>
          </p:cNvSpPr>
          <p:nvPr>
            <p:ph type="sldImg"/>
          </p:nvPr>
        </p:nvSpPr>
        <p:spPr>
          <a:ln/>
        </p:spPr>
      </p:sp>
      <p:sp>
        <p:nvSpPr>
          <p:cNvPr id="121860" name="Rectangle 3">
            <a:extLst>
              <a:ext uri="{FF2B5EF4-FFF2-40B4-BE49-F238E27FC236}">
                <a16:creationId xmlns:a16="http://schemas.microsoft.com/office/drawing/2014/main" id="{FCB9A64A-174E-0B8F-5796-96EC4626D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Feasibility discussion (look at Ch 15 of FOM):</a:t>
            </a:r>
          </a:p>
          <a:p>
            <a:pPr eaLnBrk="1" hangingPunct="1"/>
            <a:r>
              <a:rPr lang="en-US" altLang="en-US" sz="1400"/>
              <a:t>Technical feasibility:  similar situations observed, methods documented in journals or at conferences, studies from a qualified professional (consultant), equipment catalogs or suppliers.</a:t>
            </a:r>
          </a:p>
          <a:p>
            <a:pPr eaLnBrk="1" hangingPunct="1"/>
            <a:r>
              <a:rPr lang="en-US" altLang="en-US" sz="1400"/>
              <a:t>Economic feasibility:  cost is not usually considered (except in contestment), however, if it places an undue burden on the employer and would “shut the doors”, an extended abatement date can be set.  The BC must approve abatements longer than 1 year.  It is recommended that the employer provide periodic updates on work done during these longer abatements.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0C551FCD-FB00-F7C0-41B9-5A69DEC017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F337E0-0491-44F6-A148-7005D1E77445}" type="slidenum">
              <a:rPr lang="en-US" altLang="en-US"/>
              <a:pPr>
                <a:spcBef>
                  <a:spcPct val="0"/>
                </a:spcBef>
              </a:pPr>
              <a:t>64</a:t>
            </a:fld>
            <a:endParaRPr lang="en-US" altLang="en-US"/>
          </a:p>
        </p:txBody>
      </p:sp>
      <p:sp>
        <p:nvSpPr>
          <p:cNvPr id="124931" name="Rectangle 1026">
            <a:extLst>
              <a:ext uri="{FF2B5EF4-FFF2-40B4-BE49-F238E27FC236}">
                <a16:creationId xmlns:a16="http://schemas.microsoft.com/office/drawing/2014/main" id="{C60FA261-DB5E-895A-F5CA-FBFA84D5F7E7}"/>
              </a:ext>
            </a:extLst>
          </p:cNvPr>
          <p:cNvSpPr>
            <a:spLocks noChangeArrowheads="1" noTextEdit="1"/>
          </p:cNvSpPr>
          <p:nvPr>
            <p:ph type="sldImg"/>
          </p:nvPr>
        </p:nvSpPr>
        <p:spPr>
          <a:ln/>
        </p:spPr>
      </p:sp>
      <p:sp>
        <p:nvSpPr>
          <p:cNvPr id="124932" name="Rectangle 1027">
            <a:extLst>
              <a:ext uri="{FF2B5EF4-FFF2-40B4-BE49-F238E27FC236}">
                <a16:creationId xmlns:a16="http://schemas.microsoft.com/office/drawing/2014/main" id="{26CAEC97-77A2-78F0-E850-766E0303E0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These are to be made available to the Asst Sec, the Director, and any affected employees or authorized employee reps for examination and copying.</a:t>
            </a:r>
          </a:p>
          <a:p>
            <a:pPr eaLnBrk="1" hangingPunct="1"/>
            <a:r>
              <a:rPr lang="en-US" altLang="en-US" sz="1400"/>
              <a:t>Asst Sec is anyone from OSHA,  Director is anyone from NIOSH</a:t>
            </a:r>
          </a:p>
          <a:p>
            <a:pPr eaLnBrk="1" hangingPunct="1"/>
            <a:r>
              <a:rPr lang="en-US" altLang="en-US" sz="1400"/>
              <a:t>EE reps are union reps or stewards, spouses, parents, children, lawyers, MDs, etc.</a:t>
            </a:r>
          </a:p>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2E24D351-6155-2621-D199-9D096272FF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33F78A-F959-4931-A945-F6172E95A099}" type="slidenum">
              <a:rPr lang="en-US" altLang="en-US"/>
              <a:pPr>
                <a:spcBef>
                  <a:spcPct val="0"/>
                </a:spcBef>
              </a:pPr>
              <a:t>65</a:t>
            </a:fld>
            <a:endParaRPr lang="en-US" altLang="en-US"/>
          </a:p>
        </p:txBody>
      </p:sp>
      <p:sp>
        <p:nvSpPr>
          <p:cNvPr id="126979" name="Rectangle 2">
            <a:extLst>
              <a:ext uri="{FF2B5EF4-FFF2-40B4-BE49-F238E27FC236}">
                <a16:creationId xmlns:a16="http://schemas.microsoft.com/office/drawing/2014/main" id="{0A817D94-9466-85C7-7321-9DD5A6F4FD29}"/>
              </a:ext>
            </a:extLst>
          </p:cNvPr>
          <p:cNvSpPr>
            <a:spLocks noChangeArrowheads="1" noTextEdit="1"/>
          </p:cNvSpPr>
          <p:nvPr>
            <p:ph type="sldImg"/>
          </p:nvPr>
        </p:nvSpPr>
        <p:spPr>
          <a:ln/>
        </p:spPr>
      </p:sp>
      <p:sp>
        <p:nvSpPr>
          <p:cNvPr id="126980" name="Rectangle 3">
            <a:extLst>
              <a:ext uri="{FF2B5EF4-FFF2-40B4-BE49-F238E27FC236}">
                <a16:creationId xmlns:a16="http://schemas.microsoft.com/office/drawing/2014/main" id="{834E4521-330C-3719-CDC7-FB3DE54C5A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7F9E5827-A83B-65D8-99E3-AAD7D77D3DB0}"/>
              </a:ext>
            </a:extLst>
          </p:cNvPr>
          <p:cNvSpPr>
            <a:spLocks noChangeArrowheads="1" noTextEdit="1"/>
          </p:cNvSpPr>
          <p:nvPr>
            <p:ph type="sldImg"/>
          </p:nvPr>
        </p:nvSpPr>
        <p:spPr>
          <a:ln/>
        </p:spPr>
      </p:sp>
      <p:sp>
        <p:nvSpPr>
          <p:cNvPr id="129027" name="Rectangle 3">
            <a:extLst>
              <a:ext uri="{FF2B5EF4-FFF2-40B4-BE49-F238E27FC236}">
                <a16:creationId xmlns:a16="http://schemas.microsoft.com/office/drawing/2014/main" id="{C79C2588-604C-6F00-3786-AAE4C3F813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265C4877-0848-67A1-1175-F58C18F30B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F92F20-CEFE-4BD3-8181-BEDE5C9DC035}" type="slidenum">
              <a:rPr lang="en-US" altLang="en-US"/>
              <a:pPr>
                <a:spcBef>
                  <a:spcPct val="0"/>
                </a:spcBef>
              </a:pPr>
              <a:t>67</a:t>
            </a:fld>
            <a:endParaRPr lang="en-US" altLang="en-US"/>
          </a:p>
        </p:txBody>
      </p:sp>
      <p:sp>
        <p:nvSpPr>
          <p:cNvPr id="131075" name="Rectangle 2">
            <a:extLst>
              <a:ext uri="{FF2B5EF4-FFF2-40B4-BE49-F238E27FC236}">
                <a16:creationId xmlns:a16="http://schemas.microsoft.com/office/drawing/2014/main" id="{69834842-4E85-88C4-B87D-A5E93C52B28A}"/>
              </a:ext>
            </a:extLst>
          </p:cNvPr>
          <p:cNvSpPr>
            <a:spLocks noChangeArrowheads="1" noTextEdit="1"/>
          </p:cNvSpPr>
          <p:nvPr>
            <p:ph type="sldImg"/>
          </p:nvPr>
        </p:nvSpPr>
        <p:spPr>
          <a:ln/>
        </p:spPr>
      </p:sp>
      <p:sp>
        <p:nvSpPr>
          <p:cNvPr id="131076" name="Rectangle 3">
            <a:extLst>
              <a:ext uri="{FF2B5EF4-FFF2-40B4-BE49-F238E27FC236}">
                <a16:creationId xmlns:a16="http://schemas.microsoft.com/office/drawing/2014/main" id="{745C4A3F-89C4-88A4-5C21-3C3A9A9156CD}"/>
              </a:ext>
            </a:extLst>
          </p:cNvPr>
          <p:cNvSpPr>
            <a:spLocks noGrp="1" noChangeArrowheads="1"/>
          </p:cNvSpPr>
          <p:nvPr>
            <p:ph type="body" idx="1"/>
          </p:nvPr>
        </p:nvSpPr>
        <p:spPr>
          <a:xfrm>
            <a:off x="849313" y="4313238"/>
            <a:ext cx="510063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Ventilation checks:  capture velocity, duct velocity, static pressure.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18D323AF-8201-DCDB-8C8D-18256F46F4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2F5A77-80F4-45F9-B2D1-FFF687A9529A}" type="slidenum">
              <a:rPr lang="en-US" altLang="en-US"/>
              <a:pPr>
                <a:spcBef>
                  <a:spcPct val="0"/>
                </a:spcBef>
              </a:pPr>
              <a:t>68</a:t>
            </a:fld>
            <a:endParaRPr lang="en-US" altLang="en-US"/>
          </a:p>
        </p:txBody>
      </p:sp>
      <p:sp>
        <p:nvSpPr>
          <p:cNvPr id="133123" name="Rectangle 2">
            <a:extLst>
              <a:ext uri="{FF2B5EF4-FFF2-40B4-BE49-F238E27FC236}">
                <a16:creationId xmlns:a16="http://schemas.microsoft.com/office/drawing/2014/main" id="{0159407D-5F68-00F9-F6D4-6CDCFD635F69}"/>
              </a:ext>
            </a:extLst>
          </p:cNvPr>
          <p:cNvSpPr>
            <a:spLocks noChangeArrowheads="1" noTextEdit="1"/>
          </p:cNvSpPr>
          <p:nvPr>
            <p:ph type="sldImg"/>
          </p:nvPr>
        </p:nvSpPr>
        <p:spPr>
          <a:ln/>
        </p:spPr>
      </p:sp>
      <p:sp>
        <p:nvSpPr>
          <p:cNvPr id="133124" name="Rectangle 3">
            <a:extLst>
              <a:ext uri="{FF2B5EF4-FFF2-40B4-BE49-F238E27FC236}">
                <a16:creationId xmlns:a16="http://schemas.microsoft.com/office/drawing/2014/main" id="{F74F3466-8BBC-BE6E-82F3-4BBC62614A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930219E-F492-94A9-B8D0-D762CCB3A3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3175E4-6168-4B40-9614-279BF5151C3D}" type="slidenum">
              <a:rPr lang="en-US" altLang="en-US"/>
              <a:pPr>
                <a:spcBef>
                  <a:spcPct val="0"/>
                </a:spcBef>
              </a:pPr>
              <a:t>6</a:t>
            </a:fld>
            <a:endParaRPr lang="en-US" altLang="en-US"/>
          </a:p>
        </p:txBody>
      </p:sp>
      <p:sp>
        <p:nvSpPr>
          <p:cNvPr id="15363" name="Rectangle 2">
            <a:extLst>
              <a:ext uri="{FF2B5EF4-FFF2-40B4-BE49-F238E27FC236}">
                <a16:creationId xmlns:a16="http://schemas.microsoft.com/office/drawing/2014/main" id="{56D7B7AD-B8E8-11D1-1C3E-9A9959883D70}"/>
              </a:ext>
            </a:extLst>
          </p:cNvPr>
          <p:cNvSpPr>
            <a:spLocks noChangeArrowheads="1" noTextEdit="1"/>
          </p:cNvSpPr>
          <p:nvPr>
            <p:ph type="sldImg"/>
          </p:nvPr>
        </p:nvSpPr>
        <p:spPr>
          <a:ln/>
        </p:spPr>
      </p:sp>
      <p:sp>
        <p:nvSpPr>
          <p:cNvPr id="15364" name="Rectangle 3">
            <a:extLst>
              <a:ext uri="{FF2B5EF4-FFF2-40B4-BE49-F238E27FC236}">
                <a16:creationId xmlns:a16="http://schemas.microsoft.com/office/drawing/2014/main" id="{97E615A1-FE2D-3C72-8FD3-6C89F5DC8D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NOTE:  Tech Manual sect V, chap 3  about controlling lead in construction</a:t>
            </a:r>
          </a:p>
          <a:p>
            <a:pPr eaLnBrk="1" hangingPunct="1"/>
            <a:endParaRPr lang="en-US" altLang="en-US"/>
          </a:p>
          <a:p>
            <a:pPr eaLnBrk="1" hangingPunct="1"/>
            <a:r>
              <a:rPr lang="en-US" altLang="en-US" sz="1800"/>
              <a:t>Objectives:</a:t>
            </a:r>
            <a:endParaRPr lang="en-US" altLang="en-US"/>
          </a:p>
          <a:p>
            <a:pPr eaLnBrk="1" hangingPunct="1"/>
            <a:r>
              <a:rPr lang="en-US" altLang="en-US"/>
              <a:t>-to list the general requirements of the lead standard.</a:t>
            </a:r>
          </a:p>
          <a:p>
            <a:pPr eaLnBrk="1" hangingPunct="1"/>
            <a:r>
              <a:rPr lang="en-US" altLang="en-US"/>
              <a:t>-to apply the lead standard to data obtained during inspection activity</a:t>
            </a:r>
          </a:p>
          <a:p>
            <a:pPr eaLnBrk="1" hangingPunct="1"/>
            <a:r>
              <a:rPr lang="en-US" altLang="en-US"/>
              <a:t>-to identify the differences between the General Industry and Construction lead standards.</a:t>
            </a:r>
          </a:p>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96D28AEB-BFAA-DCF3-3661-C7632C647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1AC36B-99C0-41DD-A6A5-509FF2797A9A}" type="slidenum">
              <a:rPr lang="en-US" altLang="en-US"/>
              <a:pPr>
                <a:spcBef>
                  <a:spcPct val="0"/>
                </a:spcBef>
              </a:pPr>
              <a:t>69</a:t>
            </a:fld>
            <a:endParaRPr lang="en-US" altLang="en-US"/>
          </a:p>
        </p:txBody>
      </p:sp>
      <p:sp>
        <p:nvSpPr>
          <p:cNvPr id="135171" name="Rectangle 2">
            <a:extLst>
              <a:ext uri="{FF2B5EF4-FFF2-40B4-BE49-F238E27FC236}">
                <a16:creationId xmlns:a16="http://schemas.microsoft.com/office/drawing/2014/main" id="{B818E0FA-D49E-4225-74C5-5860C1E34F16}"/>
              </a:ext>
            </a:extLst>
          </p:cNvPr>
          <p:cNvSpPr>
            <a:spLocks noChangeArrowheads="1" noTextEdit="1"/>
          </p:cNvSpPr>
          <p:nvPr>
            <p:ph type="sldImg"/>
          </p:nvPr>
        </p:nvSpPr>
        <p:spPr>
          <a:ln/>
        </p:spPr>
      </p:sp>
      <p:sp>
        <p:nvSpPr>
          <p:cNvPr id="135172" name="Rectangle 3">
            <a:extLst>
              <a:ext uri="{FF2B5EF4-FFF2-40B4-BE49-F238E27FC236}">
                <a16:creationId xmlns:a16="http://schemas.microsoft.com/office/drawing/2014/main" id="{EE120C75-6930-B4B1-80B7-84530200E4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F1BE7CBE-BB55-7530-8DC0-1704FC76A8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6C86FB-F730-46E8-9EF0-43F35B9ADC69}" type="slidenum">
              <a:rPr lang="en-US" altLang="en-US"/>
              <a:pPr>
                <a:spcBef>
                  <a:spcPct val="0"/>
                </a:spcBef>
              </a:pPr>
              <a:t>70</a:t>
            </a:fld>
            <a:endParaRPr lang="en-US" altLang="en-US"/>
          </a:p>
        </p:txBody>
      </p:sp>
      <p:sp>
        <p:nvSpPr>
          <p:cNvPr id="137219" name="Rectangle 2">
            <a:extLst>
              <a:ext uri="{FF2B5EF4-FFF2-40B4-BE49-F238E27FC236}">
                <a16:creationId xmlns:a16="http://schemas.microsoft.com/office/drawing/2014/main" id="{24D512D2-6C14-C149-A730-0951562FD4E9}"/>
              </a:ext>
            </a:extLst>
          </p:cNvPr>
          <p:cNvSpPr>
            <a:spLocks noChangeArrowheads="1" noTextEdit="1"/>
          </p:cNvSpPr>
          <p:nvPr>
            <p:ph type="sldImg"/>
          </p:nvPr>
        </p:nvSpPr>
        <p:spPr>
          <a:ln/>
        </p:spPr>
      </p:sp>
      <p:sp>
        <p:nvSpPr>
          <p:cNvPr id="137220" name="Rectangle 3">
            <a:extLst>
              <a:ext uri="{FF2B5EF4-FFF2-40B4-BE49-F238E27FC236}">
                <a16:creationId xmlns:a16="http://schemas.microsoft.com/office/drawing/2014/main" id="{AF72B30B-8FF9-A27C-549E-68134A4CCA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respirator storage, Company J</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C6AABDF0-B298-2029-CFA3-13F800EF2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812FA4-503D-45F6-8EAE-9C4E294F663F}" type="slidenum">
              <a:rPr lang="en-US" altLang="en-US"/>
              <a:pPr>
                <a:spcBef>
                  <a:spcPct val="0"/>
                </a:spcBef>
              </a:pPr>
              <a:t>71</a:t>
            </a:fld>
            <a:endParaRPr lang="en-US" altLang="en-US"/>
          </a:p>
        </p:txBody>
      </p:sp>
      <p:sp>
        <p:nvSpPr>
          <p:cNvPr id="139267" name="Rectangle 2">
            <a:extLst>
              <a:ext uri="{FF2B5EF4-FFF2-40B4-BE49-F238E27FC236}">
                <a16:creationId xmlns:a16="http://schemas.microsoft.com/office/drawing/2014/main" id="{5FD8F8CD-CF5E-E27A-685B-7860FD6AFCBB}"/>
              </a:ext>
            </a:extLst>
          </p:cNvPr>
          <p:cNvSpPr>
            <a:spLocks noChangeArrowheads="1" noTextEdit="1"/>
          </p:cNvSpPr>
          <p:nvPr>
            <p:ph type="sldImg"/>
          </p:nvPr>
        </p:nvSpPr>
        <p:spPr>
          <a:ln/>
        </p:spPr>
      </p:sp>
      <p:sp>
        <p:nvSpPr>
          <p:cNvPr id="139268" name="Rectangle 3">
            <a:extLst>
              <a:ext uri="{FF2B5EF4-FFF2-40B4-BE49-F238E27FC236}">
                <a16:creationId xmlns:a16="http://schemas.microsoft.com/office/drawing/2014/main" id="{F0A0CC73-403B-1342-1E23-DF2A6E043C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E2712EAD-A2CD-E692-6FDA-CD35BF410E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771170-E1B3-46AF-8B62-2B0E24AF185D}" type="slidenum">
              <a:rPr lang="en-US" altLang="en-US"/>
              <a:pPr>
                <a:spcBef>
                  <a:spcPct val="0"/>
                </a:spcBef>
              </a:pPr>
              <a:t>72</a:t>
            </a:fld>
            <a:endParaRPr lang="en-US" altLang="en-US"/>
          </a:p>
        </p:txBody>
      </p:sp>
      <p:sp>
        <p:nvSpPr>
          <p:cNvPr id="141315" name="Rectangle 2">
            <a:extLst>
              <a:ext uri="{FF2B5EF4-FFF2-40B4-BE49-F238E27FC236}">
                <a16:creationId xmlns:a16="http://schemas.microsoft.com/office/drawing/2014/main" id="{8D5E2437-A50B-337F-250F-90116FFBB517}"/>
              </a:ext>
            </a:extLst>
          </p:cNvPr>
          <p:cNvSpPr>
            <a:spLocks noChangeArrowheads="1" noTextEdit="1"/>
          </p:cNvSpPr>
          <p:nvPr>
            <p:ph type="sldImg"/>
          </p:nvPr>
        </p:nvSpPr>
        <p:spPr>
          <a:ln/>
        </p:spPr>
      </p:sp>
      <p:sp>
        <p:nvSpPr>
          <p:cNvPr id="141316" name="Rectangle 3">
            <a:extLst>
              <a:ext uri="{FF2B5EF4-FFF2-40B4-BE49-F238E27FC236}">
                <a16:creationId xmlns:a16="http://schemas.microsoft.com/office/drawing/2014/main" id="{3DCC4D45-7235-02E0-5AB6-4B6E764555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01E091A7-A640-635B-77B0-C0B5995B91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B529E6-ABDC-431D-8332-B9B53B1E65D9}" type="slidenum">
              <a:rPr lang="en-US" altLang="en-US"/>
              <a:pPr>
                <a:spcBef>
                  <a:spcPct val="0"/>
                </a:spcBef>
              </a:pPr>
              <a:t>73</a:t>
            </a:fld>
            <a:endParaRPr lang="en-US" altLang="en-US"/>
          </a:p>
        </p:txBody>
      </p:sp>
      <p:sp>
        <p:nvSpPr>
          <p:cNvPr id="143363" name="Rectangle 2">
            <a:extLst>
              <a:ext uri="{FF2B5EF4-FFF2-40B4-BE49-F238E27FC236}">
                <a16:creationId xmlns:a16="http://schemas.microsoft.com/office/drawing/2014/main" id="{6F7637BF-DB97-BA02-54A8-F40C1A11D86A}"/>
              </a:ext>
            </a:extLst>
          </p:cNvPr>
          <p:cNvSpPr>
            <a:spLocks noChangeArrowheads="1" noTextEdit="1"/>
          </p:cNvSpPr>
          <p:nvPr>
            <p:ph type="sldImg"/>
          </p:nvPr>
        </p:nvSpPr>
        <p:spPr>
          <a:ln/>
        </p:spPr>
      </p:sp>
      <p:sp>
        <p:nvSpPr>
          <p:cNvPr id="143364" name="Rectangle 3">
            <a:extLst>
              <a:ext uri="{FF2B5EF4-FFF2-40B4-BE49-F238E27FC236}">
                <a16:creationId xmlns:a16="http://schemas.microsoft.com/office/drawing/2014/main" id="{16610A9A-9009-D47C-90C7-0C21B03994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Pb overexposures have been documented in the laundry areas of uniform service companies.</a:t>
            </a:r>
          </a:p>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5CAE2BE3-F0A0-8EEE-ACD5-07F71FC340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424E3D-8948-4B3A-9AAB-357BBD3D1CE9}" type="slidenum">
              <a:rPr lang="en-US" altLang="en-US"/>
              <a:pPr>
                <a:spcBef>
                  <a:spcPct val="0"/>
                </a:spcBef>
              </a:pPr>
              <a:t>74</a:t>
            </a:fld>
            <a:endParaRPr lang="en-US" altLang="en-US"/>
          </a:p>
        </p:txBody>
      </p:sp>
      <p:sp>
        <p:nvSpPr>
          <p:cNvPr id="145411" name="Rectangle 2">
            <a:extLst>
              <a:ext uri="{FF2B5EF4-FFF2-40B4-BE49-F238E27FC236}">
                <a16:creationId xmlns:a16="http://schemas.microsoft.com/office/drawing/2014/main" id="{D5080A31-198D-6BD8-37AD-08A555A690FB}"/>
              </a:ext>
            </a:extLst>
          </p:cNvPr>
          <p:cNvSpPr>
            <a:spLocks noChangeArrowheads="1" noTextEdit="1"/>
          </p:cNvSpPr>
          <p:nvPr>
            <p:ph type="sldImg"/>
          </p:nvPr>
        </p:nvSpPr>
        <p:spPr>
          <a:ln/>
        </p:spPr>
      </p:sp>
      <p:sp>
        <p:nvSpPr>
          <p:cNvPr id="145412" name="Rectangle 3">
            <a:extLst>
              <a:ext uri="{FF2B5EF4-FFF2-40B4-BE49-F238E27FC236}">
                <a16:creationId xmlns:a16="http://schemas.microsoft.com/office/drawing/2014/main" id="{9632D52D-C0DF-18F4-765A-5E69C4BD4E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CDF5C296-2E28-B61D-F2CC-9C0D810F8D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3C85B9-74FE-4ACE-89D7-9463FF8972F4}" type="slidenum">
              <a:rPr lang="en-US" altLang="en-US"/>
              <a:pPr>
                <a:spcBef>
                  <a:spcPct val="0"/>
                </a:spcBef>
              </a:pPr>
              <a:t>75</a:t>
            </a:fld>
            <a:endParaRPr lang="en-US" altLang="en-US"/>
          </a:p>
        </p:txBody>
      </p:sp>
      <p:sp>
        <p:nvSpPr>
          <p:cNvPr id="147459" name="Rectangle 2">
            <a:extLst>
              <a:ext uri="{FF2B5EF4-FFF2-40B4-BE49-F238E27FC236}">
                <a16:creationId xmlns:a16="http://schemas.microsoft.com/office/drawing/2014/main" id="{C6ECB60F-EF69-A217-05D2-06EF1CF12E75}"/>
              </a:ext>
            </a:extLst>
          </p:cNvPr>
          <p:cNvSpPr>
            <a:spLocks noChangeArrowheads="1" noTextEdit="1"/>
          </p:cNvSpPr>
          <p:nvPr>
            <p:ph type="sldImg"/>
          </p:nvPr>
        </p:nvSpPr>
        <p:spPr>
          <a:ln/>
        </p:spPr>
      </p:sp>
      <p:sp>
        <p:nvSpPr>
          <p:cNvPr id="147460" name="Rectangle 3">
            <a:extLst>
              <a:ext uri="{FF2B5EF4-FFF2-40B4-BE49-F238E27FC236}">
                <a16:creationId xmlns:a16="http://schemas.microsoft.com/office/drawing/2014/main" id="{B8FF1F89-E04C-F83D-5AAE-C4FD30F566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lead oxide is leaking from ball mill, Company J</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1FBBB482-98FA-0666-36E4-5D854EAAE2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8DAC86D-1F80-46DC-8951-E43399D8C996}" type="slidenum">
              <a:rPr lang="en-US" altLang="en-US"/>
              <a:pPr>
                <a:spcBef>
                  <a:spcPct val="0"/>
                </a:spcBef>
              </a:pPr>
              <a:t>76</a:t>
            </a:fld>
            <a:endParaRPr lang="en-US" altLang="en-US"/>
          </a:p>
        </p:txBody>
      </p:sp>
      <p:sp>
        <p:nvSpPr>
          <p:cNvPr id="149507" name="Rectangle 2">
            <a:extLst>
              <a:ext uri="{FF2B5EF4-FFF2-40B4-BE49-F238E27FC236}">
                <a16:creationId xmlns:a16="http://schemas.microsoft.com/office/drawing/2014/main" id="{47E155A3-FAEC-7E03-5A0E-4D44EA8A9979}"/>
              </a:ext>
            </a:extLst>
          </p:cNvPr>
          <p:cNvSpPr>
            <a:spLocks noChangeArrowheads="1" noTextEdit="1"/>
          </p:cNvSpPr>
          <p:nvPr>
            <p:ph type="sldImg"/>
          </p:nvPr>
        </p:nvSpPr>
        <p:spPr>
          <a:ln/>
        </p:spPr>
      </p:sp>
      <p:sp>
        <p:nvSpPr>
          <p:cNvPr id="149508" name="Rectangle 3">
            <a:extLst>
              <a:ext uri="{FF2B5EF4-FFF2-40B4-BE49-F238E27FC236}">
                <a16:creationId xmlns:a16="http://schemas.microsoft.com/office/drawing/2014/main" id="{7104AA22-2C99-6B30-407F-274E5BB027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company using a dust reducing compound in house keeping, Company V</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E7E81BA9-8A47-5078-FBF9-2D4F97093F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8479E7-70DF-429A-96D1-CB37332E0451}" type="slidenum">
              <a:rPr lang="en-US" altLang="en-US"/>
              <a:pPr>
                <a:spcBef>
                  <a:spcPct val="0"/>
                </a:spcBef>
              </a:pPr>
              <a:t>77</a:t>
            </a:fld>
            <a:endParaRPr lang="en-US" altLang="en-US"/>
          </a:p>
        </p:txBody>
      </p:sp>
      <p:sp>
        <p:nvSpPr>
          <p:cNvPr id="151555" name="Rectangle 2">
            <a:extLst>
              <a:ext uri="{FF2B5EF4-FFF2-40B4-BE49-F238E27FC236}">
                <a16:creationId xmlns:a16="http://schemas.microsoft.com/office/drawing/2014/main" id="{5CDB7446-4639-F70D-8345-1E7F5BDB672F}"/>
              </a:ext>
            </a:extLst>
          </p:cNvPr>
          <p:cNvSpPr>
            <a:spLocks noChangeArrowheads="1" noTextEdit="1"/>
          </p:cNvSpPr>
          <p:nvPr>
            <p:ph type="sldImg"/>
          </p:nvPr>
        </p:nvSpPr>
        <p:spPr>
          <a:ln/>
        </p:spPr>
      </p:sp>
      <p:sp>
        <p:nvSpPr>
          <p:cNvPr id="151556" name="Rectangle 3">
            <a:extLst>
              <a:ext uri="{FF2B5EF4-FFF2-40B4-BE49-F238E27FC236}">
                <a16:creationId xmlns:a16="http://schemas.microsoft.com/office/drawing/2014/main" id="{6B68FAE8-EADC-2608-C6A4-B7C94C1F68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Vacuum, Company V</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1A5ABD0D-A22C-924C-ECF0-13A75E70B118}"/>
              </a:ext>
            </a:extLst>
          </p:cNvPr>
          <p:cNvSpPr>
            <a:spLocks noChangeArrowheads="1" noTextEdit="1"/>
          </p:cNvSpPr>
          <p:nvPr>
            <p:ph type="sldImg"/>
          </p:nvPr>
        </p:nvSpPr>
        <p:spPr>
          <a:ln/>
        </p:spPr>
      </p:sp>
      <p:sp>
        <p:nvSpPr>
          <p:cNvPr id="153603" name="Rectangle 3">
            <a:extLst>
              <a:ext uri="{FF2B5EF4-FFF2-40B4-BE49-F238E27FC236}">
                <a16:creationId xmlns:a16="http://schemas.microsoft.com/office/drawing/2014/main" id="{05BAB5AA-51A6-1D51-E624-3335E0B779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F6C918C-2A0A-4DDF-7D2B-7F6DA66256AB}"/>
              </a:ext>
            </a:extLst>
          </p:cNvPr>
          <p:cNvSpPr>
            <a:spLocks noChangeArrowheads="1" noTextEdit="1"/>
          </p:cNvSpPr>
          <p:nvPr>
            <p:ph type="sldImg"/>
          </p:nvPr>
        </p:nvSpPr>
        <p:spPr>
          <a:ln/>
        </p:spPr>
      </p:sp>
      <p:sp>
        <p:nvSpPr>
          <p:cNvPr id="17411" name="Rectangle 3">
            <a:extLst>
              <a:ext uri="{FF2B5EF4-FFF2-40B4-BE49-F238E27FC236}">
                <a16:creationId xmlns:a16="http://schemas.microsoft.com/office/drawing/2014/main" id="{915ACBCD-BFE3-8CF1-B354-A296C0C72D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795471C6-FFC0-D1C5-2648-B8565ACCD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60FA6D-7A48-4D56-A0F9-4A5F160FDB47}" type="slidenum">
              <a:rPr lang="en-US" altLang="en-US"/>
              <a:pPr>
                <a:spcBef>
                  <a:spcPct val="0"/>
                </a:spcBef>
              </a:pPr>
              <a:t>79</a:t>
            </a:fld>
            <a:endParaRPr lang="en-US" altLang="en-US"/>
          </a:p>
        </p:txBody>
      </p:sp>
      <p:sp>
        <p:nvSpPr>
          <p:cNvPr id="155651" name="Rectangle 2">
            <a:extLst>
              <a:ext uri="{FF2B5EF4-FFF2-40B4-BE49-F238E27FC236}">
                <a16:creationId xmlns:a16="http://schemas.microsoft.com/office/drawing/2014/main" id="{431F2A3F-5EA2-8D20-0327-9FFA363ABD80}"/>
              </a:ext>
            </a:extLst>
          </p:cNvPr>
          <p:cNvSpPr>
            <a:spLocks noChangeArrowheads="1" noTextEdit="1"/>
          </p:cNvSpPr>
          <p:nvPr>
            <p:ph type="sldImg"/>
          </p:nvPr>
        </p:nvSpPr>
        <p:spPr>
          <a:ln/>
        </p:spPr>
      </p:sp>
      <p:sp>
        <p:nvSpPr>
          <p:cNvPr id="155652" name="Rectangle 3">
            <a:extLst>
              <a:ext uri="{FF2B5EF4-FFF2-40B4-BE49-F238E27FC236}">
                <a16:creationId xmlns:a16="http://schemas.microsoft.com/office/drawing/2014/main" id="{E921E3E1-D527-3A7C-1FA5-E707B00C08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Vacuum, Company J</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F245CC7B-1BA1-35EA-FE2C-010B0886AF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51402E-05FB-45EE-A047-BDB3421BC729}" type="slidenum">
              <a:rPr lang="en-US" altLang="en-US"/>
              <a:pPr>
                <a:spcBef>
                  <a:spcPct val="0"/>
                </a:spcBef>
              </a:pPr>
              <a:t>80</a:t>
            </a:fld>
            <a:endParaRPr lang="en-US" altLang="en-US"/>
          </a:p>
        </p:txBody>
      </p:sp>
      <p:sp>
        <p:nvSpPr>
          <p:cNvPr id="157699" name="Rectangle 2">
            <a:extLst>
              <a:ext uri="{FF2B5EF4-FFF2-40B4-BE49-F238E27FC236}">
                <a16:creationId xmlns:a16="http://schemas.microsoft.com/office/drawing/2014/main" id="{85998EC3-EC8C-6E21-D9AF-2FE2A5E62B4C}"/>
              </a:ext>
            </a:extLst>
          </p:cNvPr>
          <p:cNvSpPr>
            <a:spLocks noChangeArrowheads="1" noTextEdit="1"/>
          </p:cNvSpPr>
          <p:nvPr>
            <p:ph type="sldImg"/>
          </p:nvPr>
        </p:nvSpPr>
        <p:spPr>
          <a:ln/>
        </p:spPr>
      </p:sp>
      <p:sp>
        <p:nvSpPr>
          <p:cNvPr id="157700" name="Rectangle 3">
            <a:extLst>
              <a:ext uri="{FF2B5EF4-FFF2-40B4-BE49-F238E27FC236}">
                <a16:creationId xmlns:a16="http://schemas.microsoft.com/office/drawing/2014/main" id="{BD47129D-1D13-4EAB-F44A-1380E61C72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uniform storage, Company V</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9FE97B63-F49D-4767-C40E-ADDCAE7E92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A0B135-73F4-4E3B-B1C7-679EE045705F}" type="slidenum">
              <a:rPr lang="en-US" altLang="en-US"/>
              <a:pPr>
                <a:spcBef>
                  <a:spcPct val="0"/>
                </a:spcBef>
              </a:pPr>
              <a:t>81</a:t>
            </a:fld>
            <a:endParaRPr lang="en-US" altLang="en-US"/>
          </a:p>
        </p:txBody>
      </p:sp>
      <p:sp>
        <p:nvSpPr>
          <p:cNvPr id="159747" name="Rectangle 2">
            <a:extLst>
              <a:ext uri="{FF2B5EF4-FFF2-40B4-BE49-F238E27FC236}">
                <a16:creationId xmlns:a16="http://schemas.microsoft.com/office/drawing/2014/main" id="{5D8AB67A-C18E-5A0E-6EFC-27881DA6CD5B}"/>
              </a:ext>
            </a:extLst>
          </p:cNvPr>
          <p:cNvSpPr>
            <a:spLocks noChangeArrowheads="1" noTextEdit="1"/>
          </p:cNvSpPr>
          <p:nvPr>
            <p:ph type="sldImg"/>
          </p:nvPr>
        </p:nvSpPr>
        <p:spPr>
          <a:ln/>
        </p:spPr>
      </p:sp>
      <p:sp>
        <p:nvSpPr>
          <p:cNvPr id="159748" name="Rectangle 3">
            <a:extLst>
              <a:ext uri="{FF2B5EF4-FFF2-40B4-BE49-F238E27FC236}">
                <a16:creationId xmlns:a16="http://schemas.microsoft.com/office/drawing/2014/main" id="{B9102914-E62B-B1B5-8C67-7245CA6822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3933E3C1-962D-B67E-056D-30B92D16C3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504DA8-53F4-4315-86AD-5571C634395C}" type="slidenum">
              <a:rPr lang="en-US" altLang="en-US"/>
              <a:pPr>
                <a:spcBef>
                  <a:spcPct val="0"/>
                </a:spcBef>
              </a:pPr>
              <a:t>82</a:t>
            </a:fld>
            <a:endParaRPr lang="en-US" altLang="en-US"/>
          </a:p>
        </p:txBody>
      </p:sp>
      <p:sp>
        <p:nvSpPr>
          <p:cNvPr id="161795" name="Rectangle 2">
            <a:extLst>
              <a:ext uri="{FF2B5EF4-FFF2-40B4-BE49-F238E27FC236}">
                <a16:creationId xmlns:a16="http://schemas.microsoft.com/office/drawing/2014/main" id="{48A6242C-4C3D-217A-D6C2-7B6D25547B43}"/>
              </a:ext>
            </a:extLst>
          </p:cNvPr>
          <p:cNvSpPr>
            <a:spLocks noChangeArrowheads="1" noTextEdit="1"/>
          </p:cNvSpPr>
          <p:nvPr>
            <p:ph type="sldImg"/>
          </p:nvPr>
        </p:nvSpPr>
        <p:spPr>
          <a:ln/>
        </p:spPr>
      </p:sp>
      <p:sp>
        <p:nvSpPr>
          <p:cNvPr id="161796" name="Rectangle 3">
            <a:extLst>
              <a:ext uri="{FF2B5EF4-FFF2-40B4-BE49-F238E27FC236}">
                <a16:creationId xmlns:a16="http://schemas.microsoft.com/office/drawing/2014/main" id="{367DC464-FA01-D916-5761-9DBA4FBC9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B801A4B5-D0DC-EDFF-415D-82684B90AA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1F609D-7211-4644-932B-4A76D6545513}" type="slidenum">
              <a:rPr lang="en-US" altLang="en-US"/>
              <a:pPr>
                <a:spcBef>
                  <a:spcPct val="0"/>
                </a:spcBef>
              </a:pPr>
              <a:t>83</a:t>
            </a:fld>
            <a:endParaRPr lang="en-US" altLang="en-US"/>
          </a:p>
        </p:txBody>
      </p:sp>
      <p:sp>
        <p:nvSpPr>
          <p:cNvPr id="163843" name="Rectangle 2">
            <a:extLst>
              <a:ext uri="{FF2B5EF4-FFF2-40B4-BE49-F238E27FC236}">
                <a16:creationId xmlns:a16="http://schemas.microsoft.com/office/drawing/2014/main" id="{C91F9BDF-524C-661D-951E-BD57B6E28DB9}"/>
              </a:ext>
            </a:extLst>
          </p:cNvPr>
          <p:cNvSpPr>
            <a:spLocks noChangeArrowheads="1" noTextEdit="1"/>
          </p:cNvSpPr>
          <p:nvPr>
            <p:ph type="sldImg"/>
          </p:nvPr>
        </p:nvSpPr>
        <p:spPr>
          <a:ln/>
        </p:spPr>
      </p:sp>
      <p:sp>
        <p:nvSpPr>
          <p:cNvPr id="163844" name="Rectangle 3">
            <a:extLst>
              <a:ext uri="{FF2B5EF4-FFF2-40B4-BE49-F238E27FC236}">
                <a16:creationId xmlns:a16="http://schemas.microsoft.com/office/drawing/2014/main" id="{61054822-65AE-4624-1A16-98F13BC71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73277924-6CEE-5FC8-5F3A-EDD24B35FD88}"/>
              </a:ext>
            </a:extLst>
          </p:cNvPr>
          <p:cNvSpPr>
            <a:spLocks noChangeArrowheads="1" noTextEdit="1"/>
          </p:cNvSpPr>
          <p:nvPr>
            <p:ph type="sldImg"/>
          </p:nvPr>
        </p:nvSpPr>
        <p:spPr>
          <a:ln/>
        </p:spPr>
      </p:sp>
      <p:sp>
        <p:nvSpPr>
          <p:cNvPr id="165891" name="Rectangle 3">
            <a:extLst>
              <a:ext uri="{FF2B5EF4-FFF2-40B4-BE49-F238E27FC236}">
                <a16:creationId xmlns:a16="http://schemas.microsoft.com/office/drawing/2014/main" id="{6387D35C-4CD5-6FE3-796D-AFEBDA8395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2509C09D-317A-D901-FF6B-DDB8EF0C74A3}"/>
              </a:ext>
            </a:extLst>
          </p:cNvPr>
          <p:cNvSpPr>
            <a:spLocks noChangeArrowheads="1" noTextEdit="1"/>
          </p:cNvSpPr>
          <p:nvPr>
            <p:ph type="sldImg"/>
          </p:nvPr>
        </p:nvSpPr>
        <p:spPr>
          <a:ln/>
        </p:spPr>
      </p:sp>
      <p:sp>
        <p:nvSpPr>
          <p:cNvPr id="168963" name="Rectangle 3">
            <a:extLst>
              <a:ext uri="{FF2B5EF4-FFF2-40B4-BE49-F238E27FC236}">
                <a16:creationId xmlns:a16="http://schemas.microsoft.com/office/drawing/2014/main" id="{1AE47004-5128-E2E9-2FED-DA7494D8F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F501BF7B-BFF5-B415-4A94-25B5C60688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600329-9934-48DD-A872-16591D3DA8B0}" type="slidenum">
              <a:rPr lang="en-US" altLang="en-US"/>
              <a:pPr>
                <a:spcBef>
                  <a:spcPct val="0"/>
                </a:spcBef>
              </a:pPr>
              <a:t>87</a:t>
            </a:fld>
            <a:endParaRPr lang="en-US" altLang="en-US"/>
          </a:p>
        </p:txBody>
      </p:sp>
      <p:sp>
        <p:nvSpPr>
          <p:cNvPr id="171011" name="Rectangle 2">
            <a:extLst>
              <a:ext uri="{FF2B5EF4-FFF2-40B4-BE49-F238E27FC236}">
                <a16:creationId xmlns:a16="http://schemas.microsoft.com/office/drawing/2014/main" id="{F697CB16-01A9-34F1-495D-66A8DF9850E5}"/>
              </a:ext>
            </a:extLst>
          </p:cNvPr>
          <p:cNvSpPr>
            <a:spLocks noChangeArrowheads="1" noTextEdit="1"/>
          </p:cNvSpPr>
          <p:nvPr>
            <p:ph type="sldImg"/>
          </p:nvPr>
        </p:nvSpPr>
        <p:spPr>
          <a:xfrm>
            <a:off x="1174750" y="698500"/>
            <a:ext cx="4605338" cy="3452813"/>
          </a:xfrm>
          <a:ln/>
        </p:spPr>
      </p:sp>
      <p:sp>
        <p:nvSpPr>
          <p:cNvPr id="171012" name="Rectangle 3">
            <a:extLst>
              <a:ext uri="{FF2B5EF4-FFF2-40B4-BE49-F238E27FC236}">
                <a16:creationId xmlns:a16="http://schemas.microsoft.com/office/drawing/2014/main" id="{E7229202-7901-24D8-85AD-7C47D7E5DF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4ED4F40-ADC6-8F3C-AF4A-A7659CF08449}"/>
              </a:ext>
            </a:extLst>
          </p:cNvPr>
          <p:cNvSpPr>
            <a:spLocks noChangeArrowheads="1" noTextEdit="1"/>
          </p:cNvSpPr>
          <p:nvPr>
            <p:ph type="sldImg"/>
          </p:nvPr>
        </p:nvSpPr>
        <p:spPr>
          <a:ln/>
        </p:spPr>
      </p:sp>
      <p:sp>
        <p:nvSpPr>
          <p:cNvPr id="19459" name="Rectangle 3">
            <a:extLst>
              <a:ext uri="{FF2B5EF4-FFF2-40B4-BE49-F238E27FC236}">
                <a16:creationId xmlns:a16="http://schemas.microsoft.com/office/drawing/2014/main" id="{30ADAE1F-178C-2AD6-5489-DC7F9362A3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EF46AAC-D37C-E41B-2877-D27FE624471A}"/>
              </a:ext>
            </a:extLst>
          </p:cNvPr>
          <p:cNvSpPr>
            <a:spLocks noChangeArrowheads="1" noTextEdit="1"/>
          </p:cNvSpPr>
          <p:nvPr>
            <p:ph type="sldImg"/>
          </p:nvPr>
        </p:nvSpPr>
        <p:spPr>
          <a:ln/>
        </p:spPr>
      </p:sp>
      <p:sp>
        <p:nvSpPr>
          <p:cNvPr id="21507" name="Rectangle 3">
            <a:extLst>
              <a:ext uri="{FF2B5EF4-FFF2-40B4-BE49-F238E27FC236}">
                <a16:creationId xmlns:a16="http://schemas.microsoft.com/office/drawing/2014/main" id="{6498E81E-5C0B-036D-C6E6-AD8B87FFD7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02422BB3-B453-9EF7-8494-49F90BFAB6BB}"/>
              </a:ext>
            </a:extLst>
          </p:cNvPr>
          <p:cNvSpPr>
            <a:spLocks noChangeShapeType="1"/>
          </p:cNvSpPr>
          <p:nvPr userDrawn="1"/>
        </p:nvSpPr>
        <p:spPr bwMode="auto">
          <a:xfrm>
            <a:off x="609600" y="1066800"/>
            <a:ext cx="7924800" cy="0"/>
          </a:xfrm>
          <a:prstGeom prst="line">
            <a:avLst/>
          </a:prstGeom>
          <a:noFill/>
          <a:ln w="50800">
            <a:solidFill>
              <a:srgbClr val="4D4D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Line 5">
            <a:extLst>
              <a:ext uri="{FF2B5EF4-FFF2-40B4-BE49-F238E27FC236}">
                <a16:creationId xmlns:a16="http://schemas.microsoft.com/office/drawing/2014/main" id="{32E57EA1-3F42-DE96-4702-6F8DDEC4F674}"/>
              </a:ext>
            </a:extLst>
          </p:cNvPr>
          <p:cNvSpPr>
            <a:spLocks noChangeShapeType="1"/>
          </p:cNvSpPr>
          <p:nvPr userDrawn="1"/>
        </p:nvSpPr>
        <p:spPr bwMode="auto">
          <a:xfrm flipV="1">
            <a:off x="762000" y="6070600"/>
            <a:ext cx="7772400" cy="0"/>
          </a:xfrm>
          <a:prstGeom prst="line">
            <a:avLst/>
          </a:prstGeom>
          <a:noFill/>
          <a:ln w="25400">
            <a:solidFill>
              <a:srgbClr val="4D4D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4" name="Picture 7" descr="logo">
            <a:extLst>
              <a:ext uri="{FF2B5EF4-FFF2-40B4-BE49-F238E27FC236}">
                <a16:creationId xmlns:a16="http://schemas.microsoft.com/office/drawing/2014/main" id="{F815EC28-6154-8A92-D70E-9C4241C16587}"/>
              </a:ext>
            </a:extLst>
          </p:cNvPr>
          <p:cNvPicPr>
            <a:picLocks noChangeAspect="1" noChangeArrowheads="1"/>
          </p:cNvPicPr>
          <p:nvPr userDrawn="1"/>
        </p:nvPicPr>
        <p:blipFill>
          <a:blip r:embed="rId2">
            <a:lum bright="18000"/>
            <a:extLst>
              <a:ext uri="{28A0092B-C50C-407E-A947-70E740481C1C}">
                <a14:useLocalDpi xmlns:a14="http://schemas.microsoft.com/office/drawing/2010/main" val="0"/>
              </a:ext>
            </a:extLst>
          </a:blip>
          <a:srcRect/>
          <a:stretch>
            <a:fillRect/>
          </a:stretch>
        </p:blipFill>
        <p:spPr bwMode="auto">
          <a:xfrm>
            <a:off x="285750" y="6107113"/>
            <a:ext cx="1447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7AA8F44F-B5CF-0B4A-C902-D830D6199981}"/>
              </a:ext>
            </a:extLst>
          </p:cNvPr>
          <p:cNvSpPr txBox="1">
            <a:spLocks noChangeArrowheads="1"/>
          </p:cNvSpPr>
          <p:nvPr userDrawn="1"/>
        </p:nvSpPr>
        <p:spPr bwMode="auto">
          <a:xfrm>
            <a:off x="6019800" y="6172200"/>
            <a:ext cx="2482850" cy="304800"/>
          </a:xfrm>
          <a:prstGeom prst="rect">
            <a:avLst/>
          </a:prstGeom>
          <a:noFill/>
          <a:ln>
            <a:noFill/>
          </a:ln>
        </p:spPr>
        <p:txBody>
          <a:bodyPr wrap="none">
            <a:spAutoFit/>
          </a:bodyPr>
          <a:lstStyle>
            <a:lvl1pPr>
              <a:defRPr sz="300">
                <a:solidFill>
                  <a:schemeClr val="tx1"/>
                </a:solidFill>
                <a:latin typeface="Times New Roman" panose="02020603050405020304" pitchFamily="18" charset="0"/>
              </a:defRPr>
            </a:lvl1pPr>
            <a:lvl2pPr marL="742950" indent="-285750">
              <a:defRPr sz="300">
                <a:solidFill>
                  <a:schemeClr val="tx1"/>
                </a:solidFill>
                <a:latin typeface="Times New Roman" panose="02020603050405020304" pitchFamily="18" charset="0"/>
              </a:defRPr>
            </a:lvl2pPr>
            <a:lvl3pPr marL="1143000" indent="-228600">
              <a:defRPr sz="300">
                <a:solidFill>
                  <a:schemeClr val="tx1"/>
                </a:solidFill>
                <a:latin typeface="Times New Roman" panose="02020603050405020304" pitchFamily="18" charset="0"/>
              </a:defRPr>
            </a:lvl3pPr>
            <a:lvl4pPr marL="1600200" indent="-228600">
              <a:defRPr sz="300">
                <a:solidFill>
                  <a:schemeClr val="tx1"/>
                </a:solidFill>
                <a:latin typeface="Times New Roman" panose="02020603050405020304" pitchFamily="18" charset="0"/>
              </a:defRPr>
            </a:lvl4pPr>
            <a:lvl5pPr marL="2057400" indent="-228600">
              <a:defRPr sz="3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
                <a:solidFill>
                  <a:schemeClr val="tx1"/>
                </a:solidFill>
                <a:latin typeface="Times New Roman" panose="02020603050405020304" pitchFamily="18" charset="0"/>
              </a:defRPr>
            </a:lvl9pPr>
          </a:lstStyle>
          <a:p>
            <a:pPr eaLnBrk="1" hangingPunct="1">
              <a:defRPr/>
            </a:pPr>
            <a:r>
              <a:rPr lang="en-US" altLang="en-US" sz="1400">
                <a:latin typeface="Arial" panose="020B0604020202020204" pitchFamily="34" charset="0"/>
              </a:rPr>
              <a:t>For Public Official’s Use Only</a:t>
            </a:r>
          </a:p>
        </p:txBody>
      </p:sp>
      <p:sp>
        <p:nvSpPr>
          <p:cNvPr id="242690" name="Rectangle 2"/>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a:p>
        </p:txBody>
      </p:sp>
      <p:sp>
        <p:nvSpPr>
          <p:cNvPr id="242691" name="Rectangle 3"/>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0" indent="0">
              <a:defRPr>
                <a:solidFill>
                  <a:schemeClr val="tx2"/>
                </a:solidFill>
              </a:defRPr>
            </a:lvl1pPr>
          </a:lstStyle>
          <a:p>
            <a:endParaRPr lang="en-US"/>
          </a:p>
        </p:txBody>
      </p:sp>
    </p:spTree>
    <p:extLst>
      <p:ext uri="{BB962C8B-B14F-4D97-AF65-F5344CB8AC3E}">
        <p14:creationId xmlns:p14="http://schemas.microsoft.com/office/powerpoint/2010/main" val="25056167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553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81000"/>
            <a:ext cx="203835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596265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9043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471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792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633788"/>
            <a:ext cx="792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4263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549275"/>
          </a:xfrm>
        </p:spPr>
        <p:txBody>
          <a:bodyPr/>
          <a:lstStyle/>
          <a:p>
            <a:r>
              <a:rPr lang="en-US"/>
              <a:t>Click to edit Master title style</a:t>
            </a:r>
          </a:p>
        </p:txBody>
      </p:sp>
      <p:sp>
        <p:nvSpPr>
          <p:cNvPr id="3" name="Content Placeholder 2"/>
          <p:cNvSpPr>
            <a:spLocks noGrp="1"/>
          </p:cNvSpPr>
          <p:nvPr>
            <p:ph sz="quarter" idx="1"/>
          </p:nvPr>
        </p:nvSpPr>
        <p:spPr>
          <a:xfrm>
            <a:off x="609600" y="1295400"/>
            <a:ext cx="38862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38862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633788"/>
            <a:ext cx="792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546656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38862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33788"/>
            <a:ext cx="38862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70660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8153400" cy="544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53615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5234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896546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9340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42036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7585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819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1792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05871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6F5BBB-579F-2C6D-DEEC-A2DC236E4F48}"/>
              </a:ext>
            </a:extLst>
          </p:cNvPr>
          <p:cNvSpPr>
            <a:spLocks noGrp="1" noChangeArrowheads="1"/>
          </p:cNvSpPr>
          <p:nvPr>
            <p:ph type="title"/>
          </p:nvPr>
        </p:nvSpPr>
        <p:spPr bwMode="gray">
          <a:xfrm>
            <a:off x="609600" y="381000"/>
            <a:ext cx="815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sentence case</a:t>
            </a:r>
          </a:p>
        </p:txBody>
      </p:sp>
      <p:sp>
        <p:nvSpPr>
          <p:cNvPr id="1027" name="Line 3">
            <a:extLst>
              <a:ext uri="{FF2B5EF4-FFF2-40B4-BE49-F238E27FC236}">
                <a16:creationId xmlns:a16="http://schemas.microsoft.com/office/drawing/2014/main" id="{2D6609FC-2429-B360-E26A-334A15167691}"/>
              </a:ext>
            </a:extLst>
          </p:cNvPr>
          <p:cNvSpPr>
            <a:spLocks noChangeShapeType="1"/>
          </p:cNvSpPr>
          <p:nvPr userDrawn="1"/>
        </p:nvSpPr>
        <p:spPr bwMode="auto">
          <a:xfrm>
            <a:off x="609600" y="1066800"/>
            <a:ext cx="7924800" cy="0"/>
          </a:xfrm>
          <a:prstGeom prst="line">
            <a:avLst/>
          </a:prstGeom>
          <a:noFill/>
          <a:ln w="50800">
            <a:solidFill>
              <a:srgbClr val="4D4D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A3ED0E50-474C-FCB2-FFC7-3082E4863BCA}"/>
              </a:ext>
            </a:extLst>
          </p:cNvPr>
          <p:cNvSpPr>
            <a:spLocks noChangeShapeType="1"/>
          </p:cNvSpPr>
          <p:nvPr userDrawn="1"/>
        </p:nvSpPr>
        <p:spPr bwMode="auto">
          <a:xfrm flipV="1">
            <a:off x="762000" y="6067425"/>
            <a:ext cx="7772400" cy="0"/>
          </a:xfrm>
          <a:prstGeom prst="line">
            <a:avLst/>
          </a:prstGeom>
          <a:noFill/>
          <a:ln w="25400">
            <a:solidFill>
              <a:srgbClr val="4D4D4D"/>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 name="Rectangle 6">
            <a:extLst>
              <a:ext uri="{FF2B5EF4-FFF2-40B4-BE49-F238E27FC236}">
                <a16:creationId xmlns:a16="http://schemas.microsoft.com/office/drawing/2014/main" id="{F334F3E7-6B03-D855-31D7-334DAA6DBCF0}"/>
              </a:ext>
            </a:extLst>
          </p:cNvPr>
          <p:cNvSpPr>
            <a:spLocks noGrp="1" noChangeArrowheads="1"/>
          </p:cNvSpPr>
          <p:nvPr>
            <p:ph type="body" idx="1"/>
          </p:nvPr>
        </p:nvSpPr>
        <p:spPr bwMode="auto">
          <a:xfrm>
            <a:off x="609600" y="12954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7" descr="logo">
            <a:extLst>
              <a:ext uri="{FF2B5EF4-FFF2-40B4-BE49-F238E27FC236}">
                <a16:creationId xmlns:a16="http://schemas.microsoft.com/office/drawing/2014/main" id="{43820F07-8CE0-2309-F63C-A98C096A8CB9}"/>
              </a:ext>
            </a:extLst>
          </p:cNvPr>
          <p:cNvPicPr>
            <a:picLocks noChangeAspect="1" noChangeArrowheads="1"/>
          </p:cNvPicPr>
          <p:nvPr userDrawn="1"/>
        </p:nvPicPr>
        <p:blipFill>
          <a:blip r:embed="rId18">
            <a:lum bright="18000"/>
            <a:extLst>
              <a:ext uri="{28A0092B-C50C-407E-A947-70E740481C1C}">
                <a14:useLocalDpi xmlns:a14="http://schemas.microsoft.com/office/drawing/2010/main" val="0"/>
              </a:ext>
            </a:extLst>
          </a:blip>
          <a:srcRect/>
          <a:stretch>
            <a:fillRect/>
          </a:stretch>
        </p:blipFill>
        <p:spPr bwMode="auto">
          <a:xfrm>
            <a:off x="285750" y="6107113"/>
            <a:ext cx="1447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8">
            <a:extLst>
              <a:ext uri="{FF2B5EF4-FFF2-40B4-BE49-F238E27FC236}">
                <a16:creationId xmlns:a16="http://schemas.microsoft.com/office/drawing/2014/main" id="{056DA3D3-EA1E-9072-EDC6-262D943B61B1}"/>
              </a:ext>
            </a:extLst>
          </p:cNvPr>
          <p:cNvSpPr txBox="1">
            <a:spLocks noChangeArrowheads="1"/>
          </p:cNvSpPr>
          <p:nvPr userDrawn="1"/>
        </p:nvSpPr>
        <p:spPr bwMode="auto">
          <a:xfrm>
            <a:off x="6019800" y="6172200"/>
            <a:ext cx="2482850" cy="304800"/>
          </a:xfrm>
          <a:prstGeom prst="rect">
            <a:avLst/>
          </a:prstGeom>
          <a:noFill/>
          <a:ln>
            <a:noFill/>
          </a:ln>
        </p:spPr>
        <p:txBody>
          <a:bodyPr wrap="none">
            <a:spAutoFit/>
          </a:bodyPr>
          <a:lstStyle>
            <a:lvl1pPr>
              <a:defRPr sz="300">
                <a:solidFill>
                  <a:schemeClr val="tx1"/>
                </a:solidFill>
                <a:latin typeface="Times New Roman" panose="02020603050405020304" pitchFamily="18" charset="0"/>
              </a:defRPr>
            </a:lvl1pPr>
            <a:lvl2pPr marL="742950" indent="-285750">
              <a:defRPr sz="300">
                <a:solidFill>
                  <a:schemeClr val="tx1"/>
                </a:solidFill>
                <a:latin typeface="Times New Roman" panose="02020603050405020304" pitchFamily="18" charset="0"/>
              </a:defRPr>
            </a:lvl2pPr>
            <a:lvl3pPr marL="1143000" indent="-228600">
              <a:defRPr sz="300">
                <a:solidFill>
                  <a:schemeClr val="tx1"/>
                </a:solidFill>
                <a:latin typeface="Times New Roman" panose="02020603050405020304" pitchFamily="18" charset="0"/>
              </a:defRPr>
            </a:lvl3pPr>
            <a:lvl4pPr marL="1600200" indent="-228600">
              <a:defRPr sz="300">
                <a:solidFill>
                  <a:schemeClr val="tx1"/>
                </a:solidFill>
                <a:latin typeface="Times New Roman" panose="02020603050405020304" pitchFamily="18" charset="0"/>
              </a:defRPr>
            </a:lvl4pPr>
            <a:lvl5pPr marL="2057400" indent="-228600">
              <a:defRPr sz="3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
                <a:solidFill>
                  <a:schemeClr val="tx1"/>
                </a:solidFill>
                <a:latin typeface="Times New Roman" panose="02020603050405020304" pitchFamily="18" charset="0"/>
              </a:defRPr>
            </a:lvl9pPr>
          </a:lstStyle>
          <a:p>
            <a:pPr eaLnBrk="1" hangingPunct="1">
              <a:defRPr/>
            </a:pPr>
            <a:r>
              <a:rPr lang="en-US" altLang="en-US" sz="1400">
                <a:latin typeface="Arial" panose="020B0604020202020204" pitchFamily="34" charset="0"/>
              </a:rPr>
              <a:t>For Public Official’s Use Only</a:t>
            </a:r>
          </a:p>
        </p:txBody>
      </p:sp>
    </p:spTree>
  </p:cSld>
  <p:clrMap bg1="lt1" tx1="dk1" bg2="lt2" tx2="dk2" accent1="accent1" accent2="accent2" accent3="accent3" accent4="accent4" accent5="accent5" accent6="accent6" hlink="hlink" folHlink="folHlink"/>
  <p:sldLayoutIdLst>
    <p:sldLayoutId id="2147483802"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ransition/>
  <p:txStyles>
    <p:titleStyle>
      <a:lvl1pPr algn="l" rtl="0" eaLnBrk="0" fontAlgn="base" hangingPunct="0">
        <a:spcBef>
          <a:spcPct val="0"/>
        </a:spcBef>
        <a:spcAft>
          <a:spcPct val="0"/>
        </a:spcAft>
        <a:defRPr sz="3600" b="1">
          <a:solidFill>
            <a:schemeClr val="bg2"/>
          </a:solidFill>
          <a:latin typeface="+mj-lt"/>
          <a:ea typeface="+mj-ea"/>
          <a:cs typeface="+mj-cs"/>
        </a:defRPr>
      </a:lvl1pPr>
      <a:lvl2pPr algn="l" rtl="0" eaLnBrk="0" fontAlgn="base" hangingPunct="0">
        <a:spcBef>
          <a:spcPct val="0"/>
        </a:spcBef>
        <a:spcAft>
          <a:spcPct val="0"/>
        </a:spcAft>
        <a:defRPr sz="3600" b="1">
          <a:solidFill>
            <a:schemeClr val="bg2"/>
          </a:solidFill>
          <a:latin typeface="Arial" charset="0"/>
        </a:defRPr>
      </a:lvl2pPr>
      <a:lvl3pPr algn="l" rtl="0" eaLnBrk="0" fontAlgn="base" hangingPunct="0">
        <a:spcBef>
          <a:spcPct val="0"/>
        </a:spcBef>
        <a:spcAft>
          <a:spcPct val="0"/>
        </a:spcAft>
        <a:defRPr sz="3600" b="1">
          <a:solidFill>
            <a:schemeClr val="bg2"/>
          </a:solidFill>
          <a:latin typeface="Arial" charset="0"/>
        </a:defRPr>
      </a:lvl3pPr>
      <a:lvl4pPr algn="l" rtl="0" eaLnBrk="0" fontAlgn="base" hangingPunct="0">
        <a:spcBef>
          <a:spcPct val="0"/>
        </a:spcBef>
        <a:spcAft>
          <a:spcPct val="0"/>
        </a:spcAft>
        <a:defRPr sz="3600" b="1">
          <a:solidFill>
            <a:schemeClr val="bg2"/>
          </a:solidFill>
          <a:latin typeface="Arial" charset="0"/>
        </a:defRPr>
      </a:lvl4pPr>
      <a:lvl5pPr algn="l" rtl="0" eaLnBrk="0" fontAlgn="base" hangingPunct="0">
        <a:spcBef>
          <a:spcPct val="0"/>
        </a:spcBef>
        <a:spcAft>
          <a:spcPct val="0"/>
        </a:spcAft>
        <a:defRPr sz="3600" b="1">
          <a:solidFill>
            <a:schemeClr val="bg2"/>
          </a:solidFill>
          <a:latin typeface="Arial" charset="0"/>
        </a:defRPr>
      </a:lvl5pPr>
      <a:lvl6pPr marL="457200" algn="l" rtl="0" fontAlgn="base">
        <a:spcBef>
          <a:spcPct val="0"/>
        </a:spcBef>
        <a:spcAft>
          <a:spcPct val="0"/>
        </a:spcAft>
        <a:defRPr sz="3600" b="1">
          <a:solidFill>
            <a:schemeClr val="bg2"/>
          </a:solidFill>
          <a:latin typeface="Arial" charset="0"/>
        </a:defRPr>
      </a:lvl6pPr>
      <a:lvl7pPr marL="914400" algn="l" rtl="0" fontAlgn="base">
        <a:spcBef>
          <a:spcPct val="0"/>
        </a:spcBef>
        <a:spcAft>
          <a:spcPct val="0"/>
        </a:spcAft>
        <a:defRPr sz="3600" b="1">
          <a:solidFill>
            <a:schemeClr val="bg2"/>
          </a:solidFill>
          <a:latin typeface="Arial" charset="0"/>
        </a:defRPr>
      </a:lvl7pPr>
      <a:lvl8pPr marL="1371600" algn="l" rtl="0" fontAlgn="base">
        <a:spcBef>
          <a:spcPct val="0"/>
        </a:spcBef>
        <a:spcAft>
          <a:spcPct val="0"/>
        </a:spcAft>
        <a:defRPr sz="3600" b="1">
          <a:solidFill>
            <a:schemeClr val="bg2"/>
          </a:solidFill>
          <a:latin typeface="Arial" charset="0"/>
        </a:defRPr>
      </a:lvl8pPr>
      <a:lvl9pPr marL="1828800" algn="l" rtl="0" fontAlgn="base">
        <a:spcBef>
          <a:spcPct val="0"/>
        </a:spcBef>
        <a:spcAft>
          <a:spcPct val="0"/>
        </a:spcAft>
        <a:defRPr sz="3600" b="1">
          <a:solidFill>
            <a:schemeClr val="bg2"/>
          </a:solidFill>
          <a:latin typeface="Arial" charset="0"/>
        </a:defRPr>
      </a:lvl9pPr>
    </p:titleStyle>
    <p:bodyStyle>
      <a:lvl1pPr marL="342900" indent="-342900" algn="l" rtl="0" eaLnBrk="0" fontAlgn="base" hangingPunct="0">
        <a:spcBef>
          <a:spcPct val="10000"/>
        </a:spcBef>
        <a:spcAft>
          <a:spcPct val="10000"/>
        </a:spcAft>
        <a:buClr>
          <a:srgbClr val="A50021"/>
        </a:buClr>
        <a:buSzPct val="90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10000"/>
        </a:spcBef>
        <a:spcAft>
          <a:spcPct val="10000"/>
        </a:spcAft>
        <a:buClr>
          <a:schemeClr val="bg2"/>
        </a:buClr>
        <a:buFont typeface="Symbol" panose="05050102010706020507" pitchFamily="18" charset="2"/>
        <a:buChar char="-"/>
        <a:defRPr sz="2600">
          <a:solidFill>
            <a:schemeClr val="tx1"/>
          </a:solidFill>
          <a:latin typeface="+mn-lt"/>
        </a:defRPr>
      </a:lvl2pPr>
      <a:lvl3pPr marL="1143000" indent="-228600" algn="l" rtl="0" eaLnBrk="0" fontAlgn="base" hangingPunct="0">
        <a:spcBef>
          <a:spcPct val="10000"/>
        </a:spcBef>
        <a:spcAft>
          <a:spcPct val="10000"/>
        </a:spcAft>
        <a:buClr>
          <a:schemeClr val="bg2"/>
        </a:buClr>
        <a:buChar char="»"/>
        <a:defRPr i="1">
          <a:solidFill>
            <a:schemeClr val="tx1"/>
          </a:solidFill>
          <a:latin typeface="+mn-lt"/>
        </a:defRPr>
      </a:lvl3pPr>
      <a:lvl4pPr marL="1600200" indent="-228600" algn="l" rtl="0" eaLnBrk="0" fontAlgn="base" hangingPunct="0">
        <a:spcBef>
          <a:spcPct val="10000"/>
        </a:spcBef>
        <a:spcAft>
          <a:spcPct val="10000"/>
        </a:spcAft>
        <a:buClr>
          <a:schemeClr val="bg2"/>
        </a:buClr>
        <a:buChar char="•"/>
        <a:defRPr>
          <a:solidFill>
            <a:schemeClr val="tx1"/>
          </a:solidFill>
          <a:latin typeface="+mn-lt"/>
        </a:defRPr>
      </a:lvl4pPr>
      <a:lvl5pPr marL="2057400" indent="-228600" algn="l" rtl="0" eaLnBrk="0" fontAlgn="base" hangingPunct="0">
        <a:spcBef>
          <a:spcPct val="10000"/>
        </a:spcBef>
        <a:spcAft>
          <a:spcPct val="10000"/>
        </a:spcAft>
        <a:buClr>
          <a:schemeClr val="bg2"/>
        </a:buClr>
        <a:buChar char="–"/>
        <a:defRPr>
          <a:solidFill>
            <a:schemeClr val="tx1"/>
          </a:solidFill>
          <a:latin typeface="+mn-lt"/>
        </a:defRPr>
      </a:lvl5pPr>
      <a:lvl6pPr marL="2514600" indent="-228600" algn="l" rtl="0" fontAlgn="base">
        <a:spcBef>
          <a:spcPct val="10000"/>
        </a:spcBef>
        <a:spcAft>
          <a:spcPct val="10000"/>
        </a:spcAft>
        <a:buClr>
          <a:schemeClr val="bg2"/>
        </a:buClr>
        <a:buChar char="–"/>
        <a:defRPr>
          <a:solidFill>
            <a:schemeClr val="tx1"/>
          </a:solidFill>
          <a:latin typeface="+mn-lt"/>
        </a:defRPr>
      </a:lvl6pPr>
      <a:lvl7pPr marL="2971800" indent="-228600" algn="l" rtl="0" fontAlgn="base">
        <a:spcBef>
          <a:spcPct val="10000"/>
        </a:spcBef>
        <a:spcAft>
          <a:spcPct val="10000"/>
        </a:spcAft>
        <a:buClr>
          <a:schemeClr val="bg2"/>
        </a:buClr>
        <a:buChar char="–"/>
        <a:defRPr>
          <a:solidFill>
            <a:schemeClr val="tx1"/>
          </a:solidFill>
          <a:latin typeface="+mn-lt"/>
        </a:defRPr>
      </a:lvl7pPr>
      <a:lvl8pPr marL="3429000" indent="-228600" algn="l" rtl="0" fontAlgn="base">
        <a:spcBef>
          <a:spcPct val="10000"/>
        </a:spcBef>
        <a:spcAft>
          <a:spcPct val="10000"/>
        </a:spcAft>
        <a:buClr>
          <a:schemeClr val="bg2"/>
        </a:buClr>
        <a:buChar char="–"/>
        <a:defRPr>
          <a:solidFill>
            <a:schemeClr val="tx1"/>
          </a:solidFill>
          <a:latin typeface="+mn-lt"/>
        </a:defRPr>
      </a:lvl8pPr>
      <a:lvl9pPr marL="3886200" indent="-228600" algn="l" rtl="0" fontAlgn="base">
        <a:spcBef>
          <a:spcPct val="10000"/>
        </a:spcBef>
        <a:spcAft>
          <a:spcPct val="10000"/>
        </a:spcAft>
        <a:buClr>
          <a:schemeClr val="bg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labtestsonline.org/understanding/conditions/leadpoison.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graphicshunt.com/images/nurses-13210.htm"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images.google.com/imgres?imgurl=http://www.spse.pilsedu.cz/comenius/ventilation.jpg&amp;imgrefurl=http://www.spse.pilsedu.cz/comenius/schedule.html&amp;usg=__NMHXH3O7QCSE7lvP_hH2MjEDr_Q=&amp;h=360&amp;w=360&amp;sz=29&amp;hl=en&amp;start=2&amp;sig2=Vk5LKHy4SCWp0YaS2ZGYlQ&amp;tbnid=xTwSrDOLNJbRjM:&amp;tbnh=121&amp;tbnw=121&amp;prev=/images%3Fq%3Dventilation%26gbv%3D2%26hl%3Den%26sa%3DG&amp;ei=bpomS83oDMq0tgfP54S_Dw"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50.wmf"/></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Disorder_%28medicine%2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n.wikipedia.org/wiki/Brain" TargetMode="External"/><Relationship Id="rId4" Type="http://schemas.openxmlformats.org/officeDocument/2006/relationships/hyperlink" Target="http://en.wikipedia.org/wiki/Disease"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8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0311CF3-CBEE-613B-7878-C32214EDE597}"/>
              </a:ext>
            </a:extLst>
          </p:cNvPr>
          <p:cNvSpPr>
            <a:spLocks noGrp="1" noChangeArrowheads="1"/>
          </p:cNvSpPr>
          <p:nvPr>
            <p:ph type="ctrTitle"/>
          </p:nvPr>
        </p:nvSpPr>
        <p:spPr>
          <a:xfrm>
            <a:off x="762000" y="2362200"/>
            <a:ext cx="6654800" cy="1911350"/>
          </a:xfrm>
        </p:spPr>
        <p:txBody>
          <a:bodyPr/>
          <a:lstStyle/>
          <a:p>
            <a:pPr eaLnBrk="1" hangingPunct="1"/>
            <a:r>
              <a:rPr lang="en-US" altLang="en-US" sz="4000"/>
              <a:t>N.C. Department of Labor</a:t>
            </a:r>
            <a:br>
              <a:rPr lang="en-US" altLang="en-US" sz="4000"/>
            </a:br>
            <a:r>
              <a:rPr lang="en-US" altLang="en-US" sz="4000"/>
              <a:t>OSHA 125 Course</a:t>
            </a:r>
            <a:br>
              <a:rPr lang="en-US" altLang="en-US" sz="4000"/>
            </a:br>
            <a:endParaRPr lang="en-US" altLang="en-US" sz="4000"/>
          </a:p>
        </p:txBody>
      </p:sp>
      <p:sp>
        <p:nvSpPr>
          <p:cNvPr id="4099" name="Rectangle 3">
            <a:extLst>
              <a:ext uri="{FF2B5EF4-FFF2-40B4-BE49-F238E27FC236}">
                <a16:creationId xmlns:a16="http://schemas.microsoft.com/office/drawing/2014/main" id="{A784B734-83EA-570B-5E93-150BFDF05F8D}"/>
              </a:ext>
            </a:extLst>
          </p:cNvPr>
          <p:cNvSpPr>
            <a:spLocks noGrp="1" noChangeArrowheads="1"/>
          </p:cNvSpPr>
          <p:nvPr>
            <p:ph type="subTitle" idx="1"/>
          </p:nvPr>
        </p:nvSpPr>
        <p:spPr>
          <a:xfrm>
            <a:off x="1981200" y="3975100"/>
            <a:ext cx="6629400" cy="1031875"/>
          </a:xfrm>
        </p:spPr>
        <p:txBody>
          <a:bodyPr/>
          <a:lstStyle/>
          <a:p>
            <a:pPr marL="280988" indent="-280988" eaLnBrk="1" hangingPunct="1">
              <a:buSzPct val="85000"/>
            </a:pPr>
            <a:r>
              <a:rPr lang="en-US" altLang="en-US" b="1" i="1">
                <a:solidFill>
                  <a:schemeClr val="bg2"/>
                </a:solidFill>
              </a:rPr>
              <a:t>29 CFR 1910.1025 Lead Standard </a:t>
            </a:r>
          </a:p>
          <a:p>
            <a:pPr marL="280988" indent="-280988" eaLnBrk="1" hangingPunct="1">
              <a:buSzPct val="85000"/>
            </a:pPr>
            <a:r>
              <a:rPr lang="en-US" altLang="en-US" b="1" i="1">
                <a:solidFill>
                  <a:schemeClr val="bg2"/>
                </a:solidFill>
              </a:rPr>
              <a:t>29 CFR 1926.62 Lead Standard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F027C6D-EC42-FCED-14FE-047326D2C5A6}"/>
              </a:ext>
            </a:extLst>
          </p:cNvPr>
          <p:cNvSpPr>
            <a:spLocks noGrp="1" noChangeArrowheads="1"/>
          </p:cNvSpPr>
          <p:nvPr>
            <p:ph type="title"/>
          </p:nvPr>
        </p:nvSpPr>
        <p:spPr/>
        <p:txBody>
          <a:bodyPr/>
          <a:lstStyle/>
          <a:p>
            <a:r>
              <a:rPr lang="en-US" altLang="en-US"/>
              <a:t>Construction</a:t>
            </a:r>
          </a:p>
        </p:txBody>
      </p:sp>
      <p:sp>
        <p:nvSpPr>
          <p:cNvPr id="22531" name="Content Placeholder 2">
            <a:extLst>
              <a:ext uri="{FF2B5EF4-FFF2-40B4-BE49-F238E27FC236}">
                <a16:creationId xmlns:a16="http://schemas.microsoft.com/office/drawing/2014/main" id="{DB21E3FB-2E1A-EEFD-ED33-CBC25465C81A}"/>
              </a:ext>
            </a:extLst>
          </p:cNvPr>
          <p:cNvSpPr>
            <a:spLocks noGrp="1" noChangeArrowheads="1"/>
          </p:cNvSpPr>
          <p:nvPr>
            <p:ph idx="1"/>
          </p:nvPr>
        </p:nvSpPr>
        <p:spPr/>
        <p:txBody>
          <a:bodyPr/>
          <a:lstStyle/>
          <a:p>
            <a:r>
              <a:rPr lang="en-US" altLang="en-US"/>
              <a:t>1926.62 – Lead</a:t>
            </a:r>
          </a:p>
          <a:p>
            <a:endParaRPr lang="en-US" altLang="en-US"/>
          </a:p>
          <a:p>
            <a:r>
              <a:rPr lang="en-US" altLang="en-US"/>
              <a:t>Flip in your books to this section.</a:t>
            </a:r>
          </a:p>
          <a:p>
            <a:endParaRPr lang="en-US" altLang="en-US"/>
          </a:p>
          <a:p>
            <a:r>
              <a:rPr lang="en-US" altLang="en-US"/>
              <a:t>Reviewing the basics of the standard.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3F114CD-5030-02D7-9FA1-A570B2BC1EBF}"/>
              </a:ext>
            </a:extLst>
          </p:cNvPr>
          <p:cNvSpPr>
            <a:spLocks noGrp="1" noChangeArrowheads="1"/>
          </p:cNvSpPr>
          <p:nvPr>
            <p:ph type="title"/>
          </p:nvPr>
        </p:nvSpPr>
        <p:spPr/>
        <p:txBody>
          <a:bodyPr/>
          <a:lstStyle/>
          <a:p>
            <a:r>
              <a:rPr lang="en-US" altLang="en-US"/>
              <a:t>Lots of information</a:t>
            </a:r>
          </a:p>
        </p:txBody>
      </p:sp>
      <p:sp>
        <p:nvSpPr>
          <p:cNvPr id="24579" name="Content Placeholder 2">
            <a:extLst>
              <a:ext uri="{FF2B5EF4-FFF2-40B4-BE49-F238E27FC236}">
                <a16:creationId xmlns:a16="http://schemas.microsoft.com/office/drawing/2014/main" id="{52528CC0-DD37-E914-4BEC-2D15DD90760F}"/>
              </a:ext>
            </a:extLst>
          </p:cNvPr>
          <p:cNvSpPr>
            <a:spLocks noGrp="1" noChangeArrowheads="1"/>
          </p:cNvSpPr>
          <p:nvPr>
            <p:ph idx="1"/>
          </p:nvPr>
        </p:nvSpPr>
        <p:spPr/>
        <p:txBody>
          <a:bodyPr/>
          <a:lstStyle/>
          <a:p>
            <a:r>
              <a:rPr lang="en-US" altLang="en-US"/>
              <a:t>Good news: 95% is the same</a:t>
            </a:r>
          </a:p>
          <a:p>
            <a:endParaRPr lang="en-US" altLang="en-US"/>
          </a:p>
          <a:p>
            <a:r>
              <a:rPr lang="en-US" altLang="en-US"/>
              <a:t>Bad news: still have to carry two books</a:t>
            </a:r>
          </a:p>
          <a:p>
            <a:endParaRPr lang="en-US" altLang="en-US"/>
          </a:p>
          <a:p>
            <a:r>
              <a:rPr lang="en-US" altLang="en-US"/>
              <a:t>Bad news: still have to know both</a:t>
            </a:r>
          </a:p>
          <a:p>
            <a:endParaRPr lang="en-US" altLang="en-US"/>
          </a:p>
          <a:p>
            <a:r>
              <a:rPr lang="en-US" altLang="en-US"/>
              <a:t>Good news: We have till 5:00 to get it done</a:t>
            </a:r>
          </a:p>
          <a:p>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FFC91EB-7140-FD61-B1B4-3DE97AA7807C}"/>
              </a:ext>
            </a:extLst>
          </p:cNvPr>
          <p:cNvSpPr>
            <a:spLocks noGrp="1" noChangeArrowheads="1"/>
          </p:cNvSpPr>
          <p:nvPr>
            <p:ph type="title"/>
          </p:nvPr>
        </p:nvSpPr>
        <p:spPr/>
        <p:txBody>
          <a:bodyPr/>
          <a:lstStyle/>
          <a:p>
            <a:r>
              <a:rPr lang="en-US" altLang="en-US"/>
              <a:t>Breakdown: 1910.1025</a:t>
            </a:r>
          </a:p>
        </p:txBody>
      </p:sp>
      <p:sp>
        <p:nvSpPr>
          <p:cNvPr id="26627" name="Content Placeholder 2">
            <a:extLst>
              <a:ext uri="{FF2B5EF4-FFF2-40B4-BE49-F238E27FC236}">
                <a16:creationId xmlns:a16="http://schemas.microsoft.com/office/drawing/2014/main" id="{2B86EFED-975B-8EB8-27FE-8C6EDC73833A}"/>
              </a:ext>
            </a:extLst>
          </p:cNvPr>
          <p:cNvSpPr>
            <a:spLocks noGrp="1" noChangeArrowheads="1"/>
          </p:cNvSpPr>
          <p:nvPr>
            <p:ph idx="1"/>
          </p:nvPr>
        </p:nvSpPr>
        <p:spPr/>
        <p:txBody>
          <a:bodyPr/>
          <a:lstStyle/>
          <a:p>
            <a:r>
              <a:rPr lang="en-US" altLang="en-US"/>
              <a:t>(a) Scope</a:t>
            </a:r>
          </a:p>
          <a:p>
            <a:r>
              <a:rPr lang="en-US" altLang="en-US"/>
              <a:t>(b) Definitions</a:t>
            </a:r>
          </a:p>
          <a:p>
            <a:r>
              <a:rPr lang="en-US" altLang="en-US"/>
              <a:t>(c) Permissible Exposure Limits (PEL’s)</a:t>
            </a:r>
          </a:p>
          <a:p>
            <a:r>
              <a:rPr lang="en-US" altLang="en-US"/>
              <a:t>(d) Exposure Monitoring</a:t>
            </a:r>
          </a:p>
          <a:p>
            <a:r>
              <a:rPr lang="en-US" altLang="en-US"/>
              <a:t>(e) Methods of Compliance</a:t>
            </a:r>
          </a:p>
          <a:p>
            <a:r>
              <a:rPr lang="en-US" altLang="en-US"/>
              <a:t>(f) Respiratory Protection</a:t>
            </a:r>
          </a:p>
          <a:p>
            <a:r>
              <a:rPr lang="en-US" altLang="en-US"/>
              <a:t>(g) Protective Work Clothing</a:t>
            </a:r>
          </a:p>
          <a:p>
            <a:pPr>
              <a:buFont typeface="Wingdings" panose="05000000000000000000" pitchFamily="2" charset="2"/>
              <a:buNone/>
            </a:pPr>
            <a:endParaRPr lang="en-US" altLang="en-US"/>
          </a:p>
          <a:p>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7F36440-DD08-DC5C-8680-DBAB1AE28186}"/>
              </a:ext>
            </a:extLst>
          </p:cNvPr>
          <p:cNvSpPr>
            <a:spLocks noGrp="1" noChangeArrowheads="1"/>
          </p:cNvSpPr>
          <p:nvPr>
            <p:ph type="title"/>
          </p:nvPr>
        </p:nvSpPr>
        <p:spPr/>
        <p:txBody>
          <a:bodyPr/>
          <a:lstStyle/>
          <a:p>
            <a:r>
              <a:rPr lang="en-US" altLang="en-US"/>
              <a:t>Breakdown: 1910.1025 cont.</a:t>
            </a:r>
          </a:p>
        </p:txBody>
      </p:sp>
      <p:sp>
        <p:nvSpPr>
          <p:cNvPr id="28675" name="Content Placeholder 2">
            <a:extLst>
              <a:ext uri="{FF2B5EF4-FFF2-40B4-BE49-F238E27FC236}">
                <a16:creationId xmlns:a16="http://schemas.microsoft.com/office/drawing/2014/main" id="{3A1A76A0-362A-0A61-BF02-30088036FC66}"/>
              </a:ext>
            </a:extLst>
          </p:cNvPr>
          <p:cNvSpPr>
            <a:spLocks noGrp="1" noChangeArrowheads="1"/>
          </p:cNvSpPr>
          <p:nvPr>
            <p:ph idx="1"/>
          </p:nvPr>
        </p:nvSpPr>
        <p:spPr/>
        <p:txBody>
          <a:bodyPr/>
          <a:lstStyle/>
          <a:p>
            <a:r>
              <a:rPr lang="en-US" altLang="en-US"/>
              <a:t>(h) Housekeeping</a:t>
            </a:r>
          </a:p>
          <a:p>
            <a:r>
              <a:rPr lang="en-US" altLang="en-US"/>
              <a:t>(i) Hygiene Facilities and Practices</a:t>
            </a:r>
          </a:p>
          <a:p>
            <a:r>
              <a:rPr lang="en-US" altLang="en-US"/>
              <a:t>(j) Medical Surveillance</a:t>
            </a:r>
          </a:p>
          <a:p>
            <a:r>
              <a:rPr lang="en-US" altLang="en-US"/>
              <a:t>(k) Medical Removal Protection</a:t>
            </a:r>
          </a:p>
          <a:p>
            <a:r>
              <a:rPr lang="en-US" altLang="en-US"/>
              <a:t>(l) Employee Information and Training</a:t>
            </a:r>
          </a:p>
          <a:p>
            <a:r>
              <a:rPr lang="en-US" altLang="en-US"/>
              <a:t>(m) Signs</a:t>
            </a:r>
          </a:p>
          <a:p>
            <a:r>
              <a:rPr lang="en-US" altLang="en-US"/>
              <a:t>(n) Recordkeeping</a:t>
            </a:r>
          </a:p>
          <a:p>
            <a:r>
              <a:rPr lang="en-US" altLang="en-US"/>
              <a:t>(o) Observation and Monitoring</a:t>
            </a:r>
          </a:p>
          <a:p>
            <a:endParaRPr lang="en-US"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6028F6F-C2CF-594B-F8D8-118B3F28DBF3}"/>
              </a:ext>
            </a:extLst>
          </p:cNvPr>
          <p:cNvSpPr>
            <a:spLocks noGrp="1" noChangeArrowheads="1"/>
          </p:cNvSpPr>
          <p:nvPr>
            <p:ph type="title"/>
          </p:nvPr>
        </p:nvSpPr>
        <p:spPr/>
        <p:txBody>
          <a:bodyPr/>
          <a:lstStyle/>
          <a:p>
            <a:r>
              <a:rPr lang="en-US" altLang="en-US"/>
              <a:t>Breakdown: 1926.62</a:t>
            </a:r>
          </a:p>
        </p:txBody>
      </p:sp>
      <p:sp>
        <p:nvSpPr>
          <p:cNvPr id="30723" name="Content Placeholder 2">
            <a:extLst>
              <a:ext uri="{FF2B5EF4-FFF2-40B4-BE49-F238E27FC236}">
                <a16:creationId xmlns:a16="http://schemas.microsoft.com/office/drawing/2014/main" id="{060878F3-FEF1-A9A2-11E0-1371FE6BA551}"/>
              </a:ext>
            </a:extLst>
          </p:cNvPr>
          <p:cNvSpPr>
            <a:spLocks noGrp="1" noChangeArrowheads="1"/>
          </p:cNvSpPr>
          <p:nvPr>
            <p:ph idx="1"/>
          </p:nvPr>
        </p:nvSpPr>
        <p:spPr/>
        <p:txBody>
          <a:bodyPr/>
          <a:lstStyle/>
          <a:p>
            <a:r>
              <a:rPr lang="en-US" altLang="en-US"/>
              <a:t>(a) Scope</a:t>
            </a:r>
          </a:p>
          <a:p>
            <a:r>
              <a:rPr lang="en-US" altLang="en-US"/>
              <a:t>(b) Definitions</a:t>
            </a:r>
          </a:p>
          <a:p>
            <a:r>
              <a:rPr lang="en-US" altLang="en-US"/>
              <a:t>(c) Permissible Exposure Limits (PEL’s)</a:t>
            </a:r>
          </a:p>
          <a:p>
            <a:r>
              <a:rPr lang="en-US" altLang="en-US" b="1"/>
              <a:t>(d) Exposure Assessment</a:t>
            </a:r>
          </a:p>
          <a:p>
            <a:r>
              <a:rPr lang="en-US" altLang="en-US"/>
              <a:t>(e) Methods of Compliance</a:t>
            </a:r>
          </a:p>
          <a:p>
            <a:r>
              <a:rPr lang="en-US" altLang="en-US"/>
              <a:t>(f) Respiratory Protection</a:t>
            </a:r>
          </a:p>
          <a:p>
            <a:r>
              <a:rPr lang="en-US" altLang="en-US"/>
              <a:t>(g) Protective Work Clothing</a:t>
            </a:r>
          </a:p>
          <a:p>
            <a:endParaRPr lang="en-US"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3317DB3-8318-2475-9725-FF025224365F}"/>
              </a:ext>
            </a:extLst>
          </p:cNvPr>
          <p:cNvSpPr>
            <a:spLocks noGrp="1" noChangeArrowheads="1"/>
          </p:cNvSpPr>
          <p:nvPr>
            <p:ph type="title"/>
          </p:nvPr>
        </p:nvSpPr>
        <p:spPr/>
        <p:txBody>
          <a:bodyPr/>
          <a:lstStyle/>
          <a:p>
            <a:r>
              <a:rPr lang="en-US" altLang="en-US"/>
              <a:t>Breakdown: 1926.62 cont.</a:t>
            </a:r>
          </a:p>
        </p:txBody>
      </p:sp>
      <p:sp>
        <p:nvSpPr>
          <p:cNvPr id="32771" name="Content Placeholder 2">
            <a:extLst>
              <a:ext uri="{FF2B5EF4-FFF2-40B4-BE49-F238E27FC236}">
                <a16:creationId xmlns:a16="http://schemas.microsoft.com/office/drawing/2014/main" id="{C94E0F78-5699-C2DB-F389-D68E619C046B}"/>
              </a:ext>
            </a:extLst>
          </p:cNvPr>
          <p:cNvSpPr>
            <a:spLocks noGrp="1" noChangeArrowheads="1"/>
          </p:cNvSpPr>
          <p:nvPr>
            <p:ph idx="1"/>
          </p:nvPr>
        </p:nvSpPr>
        <p:spPr/>
        <p:txBody>
          <a:bodyPr/>
          <a:lstStyle/>
          <a:p>
            <a:r>
              <a:rPr lang="en-US" altLang="en-US"/>
              <a:t>(h) Housekeeping</a:t>
            </a:r>
          </a:p>
          <a:p>
            <a:r>
              <a:rPr lang="en-US" altLang="en-US"/>
              <a:t>(i) Hygiene Facilities and Practices</a:t>
            </a:r>
          </a:p>
          <a:p>
            <a:r>
              <a:rPr lang="en-US" altLang="en-US"/>
              <a:t>(j) Medical Surveillance</a:t>
            </a:r>
          </a:p>
          <a:p>
            <a:r>
              <a:rPr lang="en-US" altLang="en-US"/>
              <a:t>(k) Medical Removal Protection</a:t>
            </a:r>
          </a:p>
          <a:p>
            <a:r>
              <a:rPr lang="en-US" altLang="en-US"/>
              <a:t>(l) Employee Information and Training</a:t>
            </a:r>
          </a:p>
          <a:p>
            <a:r>
              <a:rPr lang="en-US" altLang="en-US"/>
              <a:t>(m) Signs</a:t>
            </a:r>
          </a:p>
          <a:p>
            <a:r>
              <a:rPr lang="en-US" altLang="en-US"/>
              <a:t>(n) Recordkeeping</a:t>
            </a:r>
          </a:p>
          <a:p>
            <a:r>
              <a:rPr lang="en-US" altLang="en-US"/>
              <a:t>(o) Observation and Monitoring</a:t>
            </a:r>
          </a:p>
          <a:p>
            <a:pPr>
              <a:buFont typeface="Wingdings" panose="05000000000000000000" pitchFamily="2" charset="2"/>
              <a:buNone/>
            </a:pPr>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80528B6-6BB3-56A0-F53A-F3281F40AD0B}"/>
              </a:ext>
            </a:extLst>
          </p:cNvPr>
          <p:cNvSpPr>
            <a:spLocks noGrp="1" noChangeArrowheads="1"/>
          </p:cNvSpPr>
          <p:nvPr>
            <p:ph type="title"/>
          </p:nvPr>
        </p:nvSpPr>
        <p:spPr/>
        <p:txBody>
          <a:bodyPr/>
          <a:lstStyle/>
          <a:p>
            <a:r>
              <a:rPr lang="en-US" altLang="en-US"/>
              <a:t>Appendices</a:t>
            </a:r>
          </a:p>
        </p:txBody>
      </p:sp>
      <p:sp>
        <p:nvSpPr>
          <p:cNvPr id="34819" name="Content Placeholder 2">
            <a:extLst>
              <a:ext uri="{FF2B5EF4-FFF2-40B4-BE49-F238E27FC236}">
                <a16:creationId xmlns:a16="http://schemas.microsoft.com/office/drawing/2014/main" id="{E3001CBE-290C-DD16-4619-988B211D1B9E}"/>
              </a:ext>
            </a:extLst>
          </p:cNvPr>
          <p:cNvSpPr>
            <a:spLocks noGrp="1" noChangeArrowheads="1"/>
          </p:cNvSpPr>
          <p:nvPr>
            <p:ph idx="1"/>
          </p:nvPr>
        </p:nvSpPr>
        <p:spPr/>
        <p:txBody>
          <a:bodyPr/>
          <a:lstStyle/>
          <a:p>
            <a:r>
              <a:rPr lang="en-US" altLang="en-US"/>
              <a:t>Appendix – A (read I)</a:t>
            </a:r>
          </a:p>
          <a:p>
            <a:endParaRPr lang="en-US" altLang="en-US"/>
          </a:p>
          <a:p>
            <a:r>
              <a:rPr lang="en-US" altLang="en-US"/>
              <a:t>Appendix B – (In a nut shell)</a:t>
            </a:r>
          </a:p>
          <a:p>
            <a:endParaRPr lang="en-US" altLang="en-US"/>
          </a:p>
          <a:p>
            <a:r>
              <a:rPr lang="en-US" altLang="en-US"/>
              <a:t>Appendix C – Medical Surveillance (Pb 101 in the body)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Content Placeholder 2">
            <a:extLst>
              <a:ext uri="{FF2B5EF4-FFF2-40B4-BE49-F238E27FC236}">
                <a16:creationId xmlns:a16="http://schemas.microsoft.com/office/drawing/2014/main" id="{0B94E533-0D0D-2D95-0BFE-5C7B412BC64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62000" y="304800"/>
            <a:ext cx="7620000" cy="5715000"/>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6">
            <a:extLst>
              <a:ext uri="{FF2B5EF4-FFF2-40B4-BE49-F238E27FC236}">
                <a16:creationId xmlns:a16="http://schemas.microsoft.com/office/drawing/2014/main" id="{B394C616-FBE8-8F53-426A-797CD0E202FE}"/>
              </a:ext>
            </a:extLst>
          </p:cNvPr>
          <p:cNvSpPr>
            <a:spLocks noGrp="1" noChangeArrowheads="1"/>
          </p:cNvSpPr>
          <p:nvPr>
            <p:ph/>
          </p:nvPr>
        </p:nvSpPr>
        <p:spPr/>
        <p:txBody>
          <a:bodyPr/>
          <a:lstStyle/>
          <a:p>
            <a:r>
              <a:rPr lang="en-US" altLang="en-US"/>
              <a:t>The Quick look – is it lead?</a:t>
            </a:r>
          </a:p>
        </p:txBody>
      </p:sp>
      <p:pic>
        <p:nvPicPr>
          <p:cNvPr id="37891" name="Picture 7">
            <a:extLst>
              <a:ext uri="{FF2B5EF4-FFF2-40B4-BE49-F238E27FC236}">
                <a16:creationId xmlns:a16="http://schemas.microsoft.com/office/drawing/2014/main" id="{383CF844-5F11-07C6-38AF-C2A4211788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2484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2">
            <a:extLst>
              <a:ext uri="{FF2B5EF4-FFF2-40B4-BE49-F238E27FC236}">
                <a16:creationId xmlns:a16="http://schemas.microsoft.com/office/drawing/2014/main" id="{33411BDE-BE21-993C-D6E4-61534E160C9B}"/>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19200" y="1295400"/>
            <a:ext cx="6172200" cy="4622800"/>
          </a:xfr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56F4156-BBE2-C30F-7CFD-181689EB67DD}"/>
              </a:ext>
            </a:extLst>
          </p:cNvPr>
          <p:cNvSpPr>
            <a:spLocks noGrp="1" noChangeArrowheads="1"/>
          </p:cNvSpPr>
          <p:nvPr>
            <p:ph type="title"/>
          </p:nvPr>
        </p:nvSpPr>
        <p:spPr/>
        <p:txBody>
          <a:bodyPr/>
          <a:lstStyle/>
          <a:p>
            <a:r>
              <a:rPr lang="en-US" altLang="en-US"/>
              <a:t>Lead Stuff</a:t>
            </a:r>
          </a:p>
        </p:txBody>
      </p:sp>
      <p:sp>
        <p:nvSpPr>
          <p:cNvPr id="6147" name="Content Placeholder 2">
            <a:extLst>
              <a:ext uri="{FF2B5EF4-FFF2-40B4-BE49-F238E27FC236}">
                <a16:creationId xmlns:a16="http://schemas.microsoft.com/office/drawing/2014/main" id="{097C62CB-8F80-4BB7-AA70-60E8A50B91DA}"/>
              </a:ext>
            </a:extLst>
          </p:cNvPr>
          <p:cNvSpPr>
            <a:spLocks noGrp="1" noChangeArrowheads="1"/>
          </p:cNvSpPr>
          <p:nvPr>
            <p:ph idx="1"/>
          </p:nvPr>
        </p:nvSpPr>
        <p:spPr/>
        <p:txBody>
          <a:bodyPr/>
          <a:lstStyle/>
          <a:p>
            <a:r>
              <a:rPr lang="en-US" altLang="en-US"/>
              <a:t>We don’t eat lead paint chips!</a:t>
            </a:r>
          </a:p>
          <a:p>
            <a:pPr lvl="1"/>
            <a:r>
              <a:rPr lang="en-US" altLang="en-US"/>
              <a:t>We consume lead dust, its easier to swallow</a:t>
            </a:r>
          </a:p>
          <a:p>
            <a:pPr lvl="1"/>
            <a:r>
              <a:rPr lang="en-US" altLang="en-US"/>
              <a:t>Same with children</a:t>
            </a:r>
          </a:p>
          <a:p>
            <a:endParaRPr lang="en-US" altLang="en-US"/>
          </a:p>
          <a:p>
            <a:r>
              <a:rPr lang="en-US" altLang="en-US"/>
              <a:t>Lead interacts with our bodies</a:t>
            </a:r>
          </a:p>
          <a:p>
            <a:pPr lvl="1"/>
            <a:r>
              <a:rPr lang="en-US" altLang="en-US"/>
              <a:t>Word</a:t>
            </a:r>
          </a:p>
          <a:p>
            <a:endParaRPr lang="en-US" altLang="en-US"/>
          </a:p>
          <a:p>
            <a:pPr>
              <a:buFont typeface="Wingdings" panose="05000000000000000000" pitchFamily="2" charset="2"/>
              <a:buNone/>
            </a:pPr>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2">
            <a:extLst>
              <a:ext uri="{FF2B5EF4-FFF2-40B4-BE49-F238E27FC236}">
                <a16:creationId xmlns:a16="http://schemas.microsoft.com/office/drawing/2014/main" id="{BAB1D576-B3DE-527E-F5A4-EF87CB1068EB}"/>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95400" y="1295400"/>
            <a:ext cx="6629400" cy="4800600"/>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2">
            <a:extLst>
              <a:ext uri="{FF2B5EF4-FFF2-40B4-BE49-F238E27FC236}">
                <a16:creationId xmlns:a16="http://schemas.microsoft.com/office/drawing/2014/main" id="{F83F01CC-5E72-4974-A214-8230CEBDAB6F}"/>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43000" y="1295400"/>
            <a:ext cx="6735763" cy="4495800"/>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2">
            <a:extLst>
              <a:ext uri="{FF2B5EF4-FFF2-40B4-BE49-F238E27FC236}">
                <a16:creationId xmlns:a16="http://schemas.microsoft.com/office/drawing/2014/main" id="{18B87FC8-B1E4-9595-7530-1D69B06C0F7F}"/>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371600" y="1143000"/>
            <a:ext cx="6553200" cy="4905375"/>
          </a:xfr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Lead_Graph Homes">
            <a:extLst>
              <a:ext uri="{FF2B5EF4-FFF2-40B4-BE49-F238E27FC236}">
                <a16:creationId xmlns:a16="http://schemas.microsoft.com/office/drawing/2014/main" id="{66C8401B-9252-A3C3-6795-59E5E0B93917}"/>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04800" y="1066800"/>
            <a:ext cx="8610600" cy="4265613"/>
          </a:xfr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8E8270A-439C-CFA2-60DC-7D9DEA54B59F}"/>
              </a:ext>
            </a:extLst>
          </p:cNvPr>
          <p:cNvSpPr>
            <a:spLocks noGrp="1" noChangeArrowheads="1"/>
          </p:cNvSpPr>
          <p:nvPr>
            <p:ph type="title"/>
          </p:nvPr>
        </p:nvSpPr>
        <p:spPr/>
        <p:txBody>
          <a:bodyPr/>
          <a:lstStyle/>
          <a:p>
            <a:r>
              <a:rPr lang="en-US" altLang="en-US"/>
              <a:t>The Scenario</a:t>
            </a:r>
          </a:p>
        </p:txBody>
      </p:sp>
      <p:sp>
        <p:nvSpPr>
          <p:cNvPr id="45059" name="Content Placeholder 2">
            <a:extLst>
              <a:ext uri="{FF2B5EF4-FFF2-40B4-BE49-F238E27FC236}">
                <a16:creationId xmlns:a16="http://schemas.microsoft.com/office/drawing/2014/main" id="{7C970F9F-6767-2842-B7B2-767EA0FBD84B}"/>
              </a:ext>
            </a:extLst>
          </p:cNvPr>
          <p:cNvSpPr>
            <a:spLocks noGrp="1" noChangeArrowheads="1"/>
          </p:cNvSpPr>
          <p:nvPr>
            <p:ph idx="1"/>
          </p:nvPr>
        </p:nvSpPr>
        <p:spPr/>
        <p:txBody>
          <a:bodyPr/>
          <a:lstStyle/>
          <a:p>
            <a:r>
              <a:rPr lang="en-US" altLang="en-US"/>
              <a:t>We will be discussing a scenario throughout the training. Provided 2 case files at the end.</a:t>
            </a:r>
          </a:p>
          <a:p>
            <a:endParaRPr lang="en-US" altLang="en-US"/>
          </a:p>
          <a:p>
            <a:r>
              <a:rPr lang="en-US" altLang="en-US"/>
              <a:t>Pull the information we have learned</a:t>
            </a:r>
          </a:p>
          <a:p>
            <a:endParaRPr lang="en-US" altLang="en-US"/>
          </a:p>
          <a:p>
            <a:r>
              <a:rPr lang="en-US" altLang="en-US"/>
              <a:t>Create a guideline for future inspections</a:t>
            </a:r>
          </a:p>
          <a:p>
            <a:endParaRPr lang="en-US" altLang="en-US"/>
          </a:p>
          <a:p>
            <a:r>
              <a:rPr lang="en-US" altLang="en-US"/>
              <a:t>Questions – ask as we go!</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1253EDC-8D59-065F-D44D-A9CFEF3A8792}"/>
              </a:ext>
            </a:extLst>
          </p:cNvPr>
          <p:cNvSpPr>
            <a:spLocks noGrp="1" noChangeArrowheads="1"/>
          </p:cNvSpPr>
          <p:nvPr>
            <p:ph type="title"/>
          </p:nvPr>
        </p:nvSpPr>
        <p:spPr/>
        <p:txBody>
          <a:bodyPr/>
          <a:lstStyle/>
          <a:p>
            <a:r>
              <a:rPr lang="en-US" altLang="en-US"/>
              <a:t>Inspection Time	</a:t>
            </a:r>
          </a:p>
        </p:txBody>
      </p:sp>
      <p:sp>
        <p:nvSpPr>
          <p:cNvPr id="47107" name="Content Placeholder 2">
            <a:extLst>
              <a:ext uri="{FF2B5EF4-FFF2-40B4-BE49-F238E27FC236}">
                <a16:creationId xmlns:a16="http://schemas.microsoft.com/office/drawing/2014/main" id="{1E55D7DC-BB72-581C-4E0E-E806423B4276}"/>
              </a:ext>
            </a:extLst>
          </p:cNvPr>
          <p:cNvSpPr>
            <a:spLocks noGrp="1" noChangeArrowheads="1"/>
          </p:cNvSpPr>
          <p:nvPr>
            <p:ph idx="1"/>
          </p:nvPr>
        </p:nvSpPr>
        <p:spPr>
          <a:xfrm>
            <a:off x="609600" y="1143000"/>
            <a:ext cx="7924800" cy="4678363"/>
          </a:xfrm>
        </p:spPr>
        <p:txBody>
          <a:bodyPr/>
          <a:lstStyle/>
          <a:p>
            <a:r>
              <a:rPr lang="en-US" altLang="en-US"/>
              <a:t>You are given an inspection. Employees are removing pain from a water tower. </a:t>
            </a:r>
          </a:p>
          <a:p>
            <a:endParaRPr lang="en-US" altLang="en-US"/>
          </a:p>
          <a:p>
            <a:r>
              <a:rPr lang="en-US" altLang="en-US"/>
              <a:t>Media reports that the project will take approximately 8 weeks in total. </a:t>
            </a:r>
          </a:p>
          <a:p>
            <a:endParaRPr lang="en-US" altLang="en-US"/>
          </a:p>
          <a:p>
            <a:r>
              <a:rPr lang="en-US" altLang="en-US"/>
              <a:t>First thoughts?</a:t>
            </a:r>
          </a:p>
          <a:p>
            <a:endParaRPr lang="en-US" altLang="en-US"/>
          </a:p>
          <a:p>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6110344-5281-99D5-712D-2954EBE78757}"/>
              </a:ext>
            </a:extLst>
          </p:cNvPr>
          <p:cNvSpPr>
            <a:spLocks noGrp="1" noChangeArrowheads="1"/>
          </p:cNvSpPr>
          <p:nvPr>
            <p:ph type="title"/>
          </p:nvPr>
        </p:nvSpPr>
        <p:spPr/>
        <p:txBody>
          <a:bodyPr/>
          <a:lstStyle/>
          <a:p>
            <a:r>
              <a:rPr lang="en-US" altLang="en-US"/>
              <a:t>Inspection Time</a:t>
            </a:r>
          </a:p>
        </p:txBody>
      </p:sp>
      <p:sp>
        <p:nvSpPr>
          <p:cNvPr id="49155" name="Content Placeholder 2">
            <a:extLst>
              <a:ext uri="{FF2B5EF4-FFF2-40B4-BE49-F238E27FC236}">
                <a16:creationId xmlns:a16="http://schemas.microsoft.com/office/drawing/2014/main" id="{14749689-3ED7-4398-3DE1-EB997DD8D8C4}"/>
              </a:ext>
            </a:extLst>
          </p:cNvPr>
          <p:cNvSpPr>
            <a:spLocks noGrp="1" noChangeArrowheads="1"/>
          </p:cNvSpPr>
          <p:nvPr>
            <p:ph idx="1"/>
          </p:nvPr>
        </p:nvSpPr>
        <p:spPr/>
        <p:txBody>
          <a:bodyPr/>
          <a:lstStyle/>
          <a:p>
            <a:r>
              <a:rPr lang="en-US" altLang="en-US"/>
              <a:t>Lets start with Construction</a:t>
            </a:r>
          </a:p>
          <a:p>
            <a:endParaRPr lang="en-US" altLang="en-US"/>
          </a:p>
          <a:p>
            <a:r>
              <a:rPr lang="en-US" altLang="en-US"/>
              <a:t>What are our questions:</a:t>
            </a:r>
          </a:p>
          <a:p>
            <a:pPr lvl="1"/>
            <a:r>
              <a:rPr lang="en-US" altLang="en-US"/>
              <a:t>1) has lead been identified?</a:t>
            </a:r>
          </a:p>
          <a:p>
            <a:pPr lvl="1"/>
            <a:r>
              <a:rPr lang="en-US" altLang="en-US"/>
              <a:t>2) are we generating air borne dust?</a:t>
            </a:r>
          </a:p>
          <a:p>
            <a:pPr lvl="2"/>
            <a:r>
              <a:rPr lang="en-US" altLang="en-US"/>
              <a:t>what does this?</a:t>
            </a:r>
          </a:p>
          <a:p>
            <a:pPr lvl="2"/>
            <a:r>
              <a:rPr lang="en-US" altLang="en-US"/>
              <a:t>Why is this important?</a:t>
            </a:r>
          </a:p>
          <a:p>
            <a:endParaRPr lang="en-US" altLang="en-US"/>
          </a:p>
          <a:p>
            <a:r>
              <a:rPr lang="en-US" altLang="en-US"/>
              <a:t>If both are true what’s first?</a:t>
            </a:r>
          </a:p>
        </p:txBody>
      </p:sp>
      <p:pic>
        <p:nvPicPr>
          <p:cNvPr id="49156" name="Picture 6">
            <a:extLst>
              <a:ext uri="{FF2B5EF4-FFF2-40B4-BE49-F238E27FC236}">
                <a16:creationId xmlns:a16="http://schemas.microsoft.com/office/drawing/2014/main" id="{2047C71C-95E3-4145-4ECB-A75AC5CEA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33800"/>
            <a:ext cx="28194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AB9CC00-90A0-E1B8-DE3C-30D26C5BBCB6}"/>
              </a:ext>
            </a:extLst>
          </p:cNvPr>
          <p:cNvSpPr>
            <a:spLocks noGrp="1" noChangeArrowheads="1"/>
          </p:cNvSpPr>
          <p:nvPr>
            <p:ph type="title"/>
          </p:nvPr>
        </p:nvSpPr>
        <p:spPr/>
        <p:txBody>
          <a:bodyPr/>
          <a:lstStyle/>
          <a:p>
            <a:r>
              <a:rPr lang="en-US" altLang="en-US"/>
              <a:t>Lead – 1926.62</a:t>
            </a:r>
          </a:p>
        </p:txBody>
      </p:sp>
      <p:sp>
        <p:nvSpPr>
          <p:cNvPr id="51203" name="Content Placeholder 2">
            <a:extLst>
              <a:ext uri="{FF2B5EF4-FFF2-40B4-BE49-F238E27FC236}">
                <a16:creationId xmlns:a16="http://schemas.microsoft.com/office/drawing/2014/main" id="{A1026AB7-89E6-656A-39CC-5FD4CBCEDE98}"/>
              </a:ext>
            </a:extLst>
          </p:cNvPr>
          <p:cNvSpPr>
            <a:spLocks noGrp="1" noChangeArrowheads="1"/>
          </p:cNvSpPr>
          <p:nvPr>
            <p:ph idx="1"/>
          </p:nvPr>
        </p:nvSpPr>
        <p:spPr/>
        <p:txBody>
          <a:bodyPr/>
          <a:lstStyle/>
          <a:p>
            <a:r>
              <a:rPr lang="en-US" altLang="en-US"/>
              <a:t>Exposure Assessment:</a:t>
            </a:r>
          </a:p>
          <a:p>
            <a:pPr lvl="1"/>
            <a:r>
              <a:rPr lang="en-US" altLang="en-US"/>
              <a:t>1926.62(d)</a:t>
            </a:r>
          </a:p>
          <a:p>
            <a:endParaRPr lang="en-US" altLang="en-US"/>
          </a:p>
          <a:p>
            <a:r>
              <a:rPr lang="en-US" altLang="en-US"/>
              <a:t>The A’s and the B’s </a:t>
            </a:r>
          </a:p>
          <a:p>
            <a:endParaRPr lang="en-US" altLang="en-US"/>
          </a:p>
          <a:p>
            <a:r>
              <a:rPr lang="en-US" altLang="en-US"/>
              <a:t>Make a note! (d) – is where it all begins.</a:t>
            </a:r>
          </a:p>
          <a:p>
            <a:endParaRPr lang="en-US" altLang="en-US"/>
          </a:p>
          <a:p>
            <a:endParaRPr lang="en-US" altLang="en-US"/>
          </a:p>
          <a:p>
            <a:pPr>
              <a:buFont typeface="Wingdings" panose="05000000000000000000" pitchFamily="2" charset="2"/>
              <a:buNone/>
            </a:pPr>
            <a:endParaRPr lang="en-US" altLang="en-US"/>
          </a:p>
          <a:p>
            <a:pPr>
              <a:buFont typeface="Wingdings" panose="05000000000000000000" pitchFamily="2" charset="2"/>
              <a:buNone/>
            </a:pPr>
            <a:endParaRPr lang="en-US"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0E2BBD6F-48C0-744D-4A53-F70BC46EE2BE}"/>
              </a:ext>
            </a:extLst>
          </p:cNvPr>
          <p:cNvSpPr>
            <a:spLocks noGrp="1" noChangeArrowheads="1"/>
          </p:cNvSpPr>
          <p:nvPr>
            <p:ph type="title"/>
          </p:nvPr>
        </p:nvSpPr>
        <p:spPr/>
        <p:txBody>
          <a:bodyPr/>
          <a:lstStyle/>
          <a:p>
            <a:r>
              <a:rPr lang="en-US" altLang="en-US"/>
              <a:t>Inspection</a:t>
            </a:r>
          </a:p>
        </p:txBody>
      </p:sp>
      <p:sp>
        <p:nvSpPr>
          <p:cNvPr id="53251" name="Content Placeholder 2">
            <a:extLst>
              <a:ext uri="{FF2B5EF4-FFF2-40B4-BE49-F238E27FC236}">
                <a16:creationId xmlns:a16="http://schemas.microsoft.com/office/drawing/2014/main" id="{CDAD3909-36B1-4D58-2CE5-D79C387B8515}"/>
              </a:ext>
            </a:extLst>
          </p:cNvPr>
          <p:cNvSpPr>
            <a:spLocks noGrp="1" noChangeArrowheads="1"/>
          </p:cNvSpPr>
          <p:nvPr>
            <p:ph idx="1"/>
          </p:nvPr>
        </p:nvSpPr>
        <p:spPr/>
        <p:txBody>
          <a:bodyPr/>
          <a:lstStyle/>
          <a:p>
            <a:r>
              <a:rPr lang="en-US" altLang="en-US"/>
              <a:t>After interviewing our Contractor we know:</a:t>
            </a:r>
          </a:p>
          <a:p>
            <a:pPr lvl="1"/>
            <a:r>
              <a:rPr lang="en-US" altLang="en-US"/>
              <a:t>Sandblasting occurred on the legs and shell</a:t>
            </a:r>
          </a:p>
          <a:p>
            <a:pPr lvl="1"/>
            <a:r>
              <a:rPr lang="en-US" altLang="en-US"/>
              <a:t>3 people inside, </a:t>
            </a:r>
          </a:p>
          <a:p>
            <a:pPr lvl="2"/>
            <a:r>
              <a:rPr lang="en-US" altLang="en-US"/>
              <a:t>All three with a hood </a:t>
            </a:r>
          </a:p>
          <a:p>
            <a:pPr lvl="2"/>
            <a:r>
              <a:rPr lang="en-US" altLang="en-US"/>
              <a:t>All 3 wear a half mask respirator when exiting the containment</a:t>
            </a:r>
          </a:p>
          <a:p>
            <a:pPr lvl="1">
              <a:buFont typeface="Symbol" panose="05050102010706020507" pitchFamily="18" charset="2"/>
              <a:buNone/>
            </a:pPr>
            <a:endParaRPr lang="en-US" altLang="en-US"/>
          </a:p>
          <a:p>
            <a:r>
              <a:rPr lang="en-US" altLang="en-US"/>
              <a:t>Based on our activities what do we expect to see?</a:t>
            </a:r>
          </a:p>
          <a:p>
            <a:r>
              <a:rPr lang="en-US" altLang="en-US"/>
              <a:t>Where do we begin?</a:t>
            </a:r>
          </a:p>
          <a:p>
            <a:endParaRPr lang="en-US"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E87195E0-54B8-FD07-E2E9-60154A1DE69D}"/>
              </a:ext>
            </a:extLst>
          </p:cNvPr>
          <p:cNvSpPr>
            <a:spLocks noGrp="1" noChangeArrowheads="1"/>
          </p:cNvSpPr>
          <p:nvPr>
            <p:ph type="title"/>
          </p:nvPr>
        </p:nvSpPr>
        <p:spPr/>
        <p:txBody>
          <a:bodyPr/>
          <a:lstStyle/>
          <a:p>
            <a:r>
              <a:rPr lang="en-US" altLang="en-US"/>
              <a:t>Exposure Assessment</a:t>
            </a:r>
          </a:p>
        </p:txBody>
      </p:sp>
      <p:sp>
        <p:nvSpPr>
          <p:cNvPr id="55299" name="Content Placeholder 2">
            <a:extLst>
              <a:ext uri="{FF2B5EF4-FFF2-40B4-BE49-F238E27FC236}">
                <a16:creationId xmlns:a16="http://schemas.microsoft.com/office/drawing/2014/main" id="{3813DBA4-996E-4EE4-8B33-80E0E2F8FC8E}"/>
              </a:ext>
            </a:extLst>
          </p:cNvPr>
          <p:cNvSpPr>
            <a:spLocks noGrp="1" noChangeArrowheads="1"/>
          </p:cNvSpPr>
          <p:nvPr>
            <p:ph idx="1"/>
          </p:nvPr>
        </p:nvSpPr>
        <p:spPr/>
        <p:txBody>
          <a:bodyPr/>
          <a:lstStyle/>
          <a:p>
            <a:r>
              <a:rPr lang="en-US" altLang="en-US"/>
              <a:t>Tasks?</a:t>
            </a:r>
          </a:p>
          <a:p>
            <a:endParaRPr lang="en-US" altLang="en-US"/>
          </a:p>
          <a:p>
            <a:r>
              <a:rPr lang="en-US" altLang="en-US"/>
              <a:t>Respirators?</a:t>
            </a:r>
          </a:p>
          <a:p>
            <a:endParaRPr lang="en-US" altLang="en-US"/>
          </a:p>
          <a:p>
            <a:r>
              <a:rPr lang="en-US" altLang="en-US"/>
              <a:t>Blasting employee needs what?</a:t>
            </a:r>
          </a:p>
          <a:p>
            <a:endParaRPr lang="en-US" altLang="en-US"/>
          </a:p>
          <a:p>
            <a:r>
              <a:rPr lang="en-US" altLang="en-US"/>
              <a:t>Clean up employees need what?</a:t>
            </a:r>
          </a:p>
          <a:p>
            <a:endParaRPr lang="en-US" altLang="en-US"/>
          </a:p>
          <a:p>
            <a:r>
              <a:rPr lang="en-US" altLang="en-US"/>
              <a:t>So many questions!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C70E73C-180B-0191-07E8-4D335F15A07F}"/>
              </a:ext>
            </a:extLst>
          </p:cNvPr>
          <p:cNvSpPr>
            <a:spLocks noGrp="1" noChangeArrowheads="1"/>
          </p:cNvSpPr>
          <p:nvPr>
            <p:ph type="title"/>
          </p:nvPr>
        </p:nvSpPr>
        <p:spPr/>
        <p:txBody>
          <a:bodyPr/>
          <a:lstStyle/>
          <a:p>
            <a:r>
              <a:rPr lang="en-US" altLang="en-US"/>
              <a:t>What Industries?</a:t>
            </a:r>
          </a:p>
        </p:txBody>
      </p:sp>
      <p:sp>
        <p:nvSpPr>
          <p:cNvPr id="8195" name="Rectangle 3">
            <a:extLst>
              <a:ext uri="{FF2B5EF4-FFF2-40B4-BE49-F238E27FC236}">
                <a16:creationId xmlns:a16="http://schemas.microsoft.com/office/drawing/2014/main" id="{3BF871BC-B545-FA0B-E58D-4D1D9A1862A9}"/>
              </a:ext>
            </a:extLst>
          </p:cNvPr>
          <p:cNvSpPr>
            <a:spLocks noChangeArrowheads="1"/>
          </p:cNvSpPr>
          <p:nvPr/>
        </p:nvSpPr>
        <p:spPr bwMode="auto">
          <a:xfrm>
            <a:off x="609600" y="1295400"/>
            <a:ext cx="3352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2000">
                <a:latin typeface="Times New Roman" panose="02020603050405020304" pitchFamily="18" charset="0"/>
              </a:rPr>
              <a:t>Battery manufacturing </a:t>
            </a:r>
            <a:br>
              <a:rPr lang="en-US" altLang="en-US" sz="2000">
                <a:latin typeface="Times New Roman" panose="02020603050405020304" pitchFamily="18" charset="0"/>
              </a:rPr>
            </a:br>
            <a:r>
              <a:rPr lang="en-US" altLang="en-US" sz="2000">
                <a:latin typeface="Times New Roman" panose="02020603050405020304" pitchFamily="18" charset="0"/>
              </a:rPr>
              <a:t>Chemical industry </a:t>
            </a:r>
            <a:br>
              <a:rPr lang="en-US" altLang="en-US" sz="2000">
                <a:latin typeface="Times New Roman" panose="02020603050405020304" pitchFamily="18" charset="0"/>
              </a:rPr>
            </a:br>
            <a:r>
              <a:rPr lang="en-US" altLang="en-US" sz="2000">
                <a:latin typeface="Times New Roman" panose="02020603050405020304" pitchFamily="18" charset="0"/>
              </a:rPr>
              <a:t>Construction workers </a:t>
            </a:r>
            <a:br>
              <a:rPr lang="en-US" altLang="en-US" sz="2000">
                <a:latin typeface="Times New Roman" panose="02020603050405020304" pitchFamily="18" charset="0"/>
              </a:rPr>
            </a:br>
            <a:r>
              <a:rPr lang="en-US" altLang="en-US" sz="2000">
                <a:latin typeface="Times New Roman" panose="02020603050405020304" pitchFamily="18" charset="0"/>
              </a:rPr>
              <a:t>Demolition workers </a:t>
            </a:r>
            <a:br>
              <a:rPr lang="en-US" altLang="en-US" sz="2000">
                <a:latin typeface="Times New Roman" panose="02020603050405020304" pitchFamily="18" charset="0"/>
              </a:rPr>
            </a:br>
            <a:r>
              <a:rPr lang="en-US" altLang="en-US" sz="2000">
                <a:latin typeface="Times New Roman" panose="02020603050405020304" pitchFamily="18" charset="0"/>
              </a:rPr>
              <a:t>Firing-range instructors </a:t>
            </a:r>
            <a:br>
              <a:rPr lang="en-US" altLang="en-US" sz="2000">
                <a:latin typeface="Times New Roman" panose="02020603050405020304" pitchFamily="18" charset="0"/>
              </a:rPr>
            </a:br>
            <a:r>
              <a:rPr lang="en-US" altLang="en-US" sz="2000">
                <a:latin typeface="Times New Roman" panose="02020603050405020304" pitchFamily="18" charset="0"/>
              </a:rPr>
              <a:t>Foundry workers </a:t>
            </a:r>
            <a:br>
              <a:rPr lang="en-US" altLang="en-US" sz="2000">
                <a:latin typeface="Times New Roman" panose="02020603050405020304" pitchFamily="18" charset="0"/>
              </a:rPr>
            </a:br>
            <a:r>
              <a:rPr lang="en-US" altLang="en-US" sz="2000">
                <a:latin typeface="Times New Roman" panose="02020603050405020304" pitchFamily="18" charset="0"/>
              </a:rPr>
              <a:t>Gas-station attendants </a:t>
            </a:r>
            <a:br>
              <a:rPr lang="en-US" altLang="en-US" sz="2000">
                <a:latin typeface="Times New Roman" panose="02020603050405020304" pitchFamily="18" charset="0"/>
              </a:rPr>
            </a:br>
            <a:r>
              <a:rPr lang="en-US" altLang="en-US" sz="2000">
                <a:latin typeface="Times New Roman" panose="02020603050405020304" pitchFamily="18" charset="0"/>
              </a:rPr>
              <a:t>Gasoline additives </a:t>
            </a:r>
            <a:br>
              <a:rPr lang="en-US" altLang="en-US" sz="2000">
                <a:latin typeface="Times New Roman" panose="02020603050405020304" pitchFamily="18" charset="0"/>
              </a:rPr>
            </a:br>
            <a:r>
              <a:rPr lang="en-US" altLang="en-US" sz="2000">
                <a:latin typeface="Times New Roman" panose="02020603050405020304" pitchFamily="18" charset="0"/>
              </a:rPr>
              <a:t>production </a:t>
            </a:r>
            <a:br>
              <a:rPr lang="en-US" altLang="en-US" sz="2000">
                <a:latin typeface="Times New Roman" panose="02020603050405020304" pitchFamily="18" charset="0"/>
              </a:rPr>
            </a:br>
            <a:r>
              <a:rPr lang="en-US" altLang="en-US" sz="2000">
                <a:latin typeface="Times New Roman" panose="02020603050405020304" pitchFamily="18" charset="0"/>
              </a:rPr>
              <a:t>Jewelers </a:t>
            </a:r>
            <a:br>
              <a:rPr lang="en-US" altLang="en-US" sz="2000">
                <a:latin typeface="Times New Roman" panose="02020603050405020304" pitchFamily="18" charset="0"/>
              </a:rPr>
            </a:br>
            <a:r>
              <a:rPr lang="en-US" altLang="en-US" sz="2000">
                <a:latin typeface="Times New Roman" panose="02020603050405020304" pitchFamily="18" charset="0"/>
              </a:rPr>
              <a:t>Lead miners </a:t>
            </a:r>
            <a:br>
              <a:rPr lang="en-US" altLang="en-US" sz="2000">
                <a:latin typeface="Times New Roman" panose="02020603050405020304" pitchFamily="18" charset="0"/>
              </a:rPr>
            </a:br>
            <a:r>
              <a:rPr lang="en-US" altLang="en-US" sz="2000">
                <a:latin typeface="Times New Roman" panose="02020603050405020304" pitchFamily="18" charset="0"/>
              </a:rPr>
              <a:t>Lead smelters and refiners</a:t>
            </a:r>
          </a:p>
        </p:txBody>
      </p:sp>
      <p:sp>
        <p:nvSpPr>
          <p:cNvPr id="8196" name="Rectangle 4">
            <a:extLst>
              <a:ext uri="{FF2B5EF4-FFF2-40B4-BE49-F238E27FC236}">
                <a16:creationId xmlns:a16="http://schemas.microsoft.com/office/drawing/2014/main" id="{26FBE4E9-6A26-2FCB-B7E3-6B4993649200}"/>
              </a:ext>
            </a:extLst>
          </p:cNvPr>
          <p:cNvSpPr>
            <a:spLocks noChangeArrowheads="1"/>
          </p:cNvSpPr>
          <p:nvPr/>
        </p:nvSpPr>
        <p:spPr bwMode="auto">
          <a:xfrm>
            <a:off x="4800600" y="1295400"/>
            <a:ext cx="3657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2000">
                <a:latin typeface="Times New Roman" panose="02020603050405020304" pitchFamily="18" charset="0"/>
              </a:rPr>
              <a:t>Pigment manufacturing </a:t>
            </a:r>
            <a:br>
              <a:rPr lang="en-US" altLang="en-US" sz="2000">
                <a:latin typeface="Times New Roman" panose="02020603050405020304" pitchFamily="18" charset="0"/>
              </a:rPr>
            </a:br>
            <a:r>
              <a:rPr lang="en-US" altLang="en-US" sz="2000">
                <a:latin typeface="Times New Roman" panose="02020603050405020304" pitchFamily="18" charset="0"/>
              </a:rPr>
              <a:t>Pipe fitters </a:t>
            </a:r>
            <a:br>
              <a:rPr lang="en-US" altLang="en-US" sz="2000">
                <a:latin typeface="Times New Roman" panose="02020603050405020304" pitchFamily="18" charset="0"/>
              </a:rPr>
            </a:br>
            <a:r>
              <a:rPr lang="en-US" altLang="en-US" sz="2000">
                <a:latin typeface="Times New Roman" panose="02020603050405020304" pitchFamily="18" charset="0"/>
              </a:rPr>
              <a:t>Plastics industry </a:t>
            </a:r>
            <a:br>
              <a:rPr lang="en-US" altLang="en-US" sz="2000">
                <a:latin typeface="Times New Roman" panose="02020603050405020304" pitchFamily="18" charset="0"/>
              </a:rPr>
            </a:br>
            <a:r>
              <a:rPr lang="en-US" altLang="en-US" sz="2000">
                <a:latin typeface="Times New Roman" panose="02020603050405020304" pitchFamily="18" charset="0"/>
              </a:rPr>
              <a:t>Pottery workers </a:t>
            </a:r>
            <a:br>
              <a:rPr lang="en-US" altLang="en-US" sz="2000">
                <a:latin typeface="Times New Roman" panose="02020603050405020304" pitchFamily="18" charset="0"/>
              </a:rPr>
            </a:br>
            <a:r>
              <a:rPr lang="en-US" altLang="en-US" sz="2000">
                <a:latin typeface="Times New Roman" panose="02020603050405020304" pitchFamily="18" charset="0"/>
              </a:rPr>
              <a:t>Printers </a:t>
            </a:r>
            <a:br>
              <a:rPr lang="en-US" altLang="en-US" sz="2000">
                <a:latin typeface="Times New Roman" panose="02020603050405020304" pitchFamily="18" charset="0"/>
              </a:rPr>
            </a:br>
            <a:r>
              <a:rPr lang="en-US" altLang="en-US" sz="2000">
                <a:latin typeface="Times New Roman" panose="02020603050405020304" pitchFamily="18" charset="0"/>
              </a:rPr>
              <a:t>Radiator repair </a:t>
            </a:r>
            <a:br>
              <a:rPr lang="en-US" altLang="en-US" sz="2000">
                <a:latin typeface="Times New Roman" panose="02020603050405020304" pitchFamily="18" charset="0"/>
              </a:rPr>
            </a:br>
            <a:r>
              <a:rPr lang="en-US" altLang="en-US" sz="2000">
                <a:latin typeface="Times New Roman" panose="02020603050405020304" pitchFamily="18" charset="0"/>
              </a:rPr>
              <a:t>Rubber industry </a:t>
            </a:r>
            <a:br>
              <a:rPr lang="en-US" altLang="en-US" sz="2000">
                <a:latin typeface="Times New Roman" panose="02020603050405020304" pitchFamily="18" charset="0"/>
              </a:rPr>
            </a:br>
            <a:r>
              <a:rPr lang="en-US" altLang="en-US" sz="2000">
                <a:latin typeface="Times New Roman" panose="02020603050405020304" pitchFamily="18" charset="0"/>
              </a:rPr>
              <a:t>Soldering of lead </a:t>
            </a:r>
            <a:br>
              <a:rPr lang="en-US" altLang="en-US" sz="2000">
                <a:latin typeface="Times New Roman" panose="02020603050405020304" pitchFamily="18" charset="0"/>
              </a:rPr>
            </a:br>
            <a:r>
              <a:rPr lang="en-US" altLang="en-US" sz="2000">
                <a:latin typeface="Times New Roman" panose="02020603050405020304" pitchFamily="18" charset="0"/>
              </a:rPr>
              <a:t>products </a:t>
            </a:r>
            <a:br>
              <a:rPr lang="en-US" altLang="en-US" sz="2000">
                <a:latin typeface="Times New Roman" panose="02020603050405020304" pitchFamily="18" charset="0"/>
              </a:rPr>
            </a:br>
            <a:r>
              <a:rPr lang="en-US" altLang="en-US" sz="2000">
                <a:latin typeface="Times New Roman" panose="02020603050405020304" pitchFamily="18" charset="0"/>
              </a:rPr>
              <a:t>Solid waste production </a:t>
            </a:r>
            <a:br>
              <a:rPr lang="en-US" altLang="en-US" sz="2000">
                <a:latin typeface="Times New Roman" panose="02020603050405020304" pitchFamily="18" charset="0"/>
              </a:rPr>
            </a:br>
            <a:r>
              <a:rPr lang="en-US" altLang="en-US" sz="2000">
                <a:latin typeface="Times New Roman" panose="02020603050405020304" pitchFamily="18" charset="0"/>
              </a:rPr>
              <a:t>Stained-glass makers </a:t>
            </a:r>
            <a:br>
              <a:rPr lang="en-US" altLang="en-US" sz="2000">
                <a:latin typeface="Times New Roman" panose="02020603050405020304" pitchFamily="18" charset="0"/>
              </a:rPr>
            </a:br>
            <a:r>
              <a:rPr lang="en-US" altLang="en-US" sz="2000">
                <a:latin typeface="Times New Roman" panose="02020603050405020304" pitchFamily="18" charset="0"/>
              </a:rPr>
              <a:t>Welders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5631DC6-EDD2-8332-CC9C-38DD13457A61}"/>
              </a:ext>
            </a:extLst>
          </p:cNvPr>
          <p:cNvSpPr>
            <a:spLocks noGrp="1" noChangeArrowheads="1"/>
          </p:cNvSpPr>
          <p:nvPr>
            <p:ph type="title"/>
          </p:nvPr>
        </p:nvSpPr>
        <p:spPr/>
        <p:txBody>
          <a:bodyPr/>
          <a:lstStyle/>
          <a:p>
            <a:r>
              <a:rPr lang="en-US" altLang="en-US"/>
              <a:t>Methods of Compliance??	</a:t>
            </a:r>
          </a:p>
        </p:txBody>
      </p:sp>
      <p:sp>
        <p:nvSpPr>
          <p:cNvPr id="57347" name="Content Placeholder 2">
            <a:extLst>
              <a:ext uri="{FF2B5EF4-FFF2-40B4-BE49-F238E27FC236}">
                <a16:creationId xmlns:a16="http://schemas.microsoft.com/office/drawing/2014/main" id="{36A6881A-FC78-B77C-CCF9-5B082AFF551D}"/>
              </a:ext>
            </a:extLst>
          </p:cNvPr>
          <p:cNvSpPr>
            <a:spLocks noGrp="1" noChangeArrowheads="1"/>
          </p:cNvSpPr>
          <p:nvPr>
            <p:ph idx="1"/>
          </p:nvPr>
        </p:nvSpPr>
        <p:spPr/>
        <p:txBody>
          <a:bodyPr/>
          <a:lstStyle/>
          <a:p>
            <a:r>
              <a:rPr lang="en-US" altLang="en-US"/>
              <a:t>For construction you have to review section 62.d first, and is mostly where you will cite.</a:t>
            </a:r>
          </a:p>
          <a:p>
            <a:endParaRPr lang="en-US" altLang="en-US"/>
          </a:p>
          <a:p>
            <a:r>
              <a:rPr lang="en-US" altLang="en-US"/>
              <a:t>For industry you have to review 62.e, and is mostly where you will cite.</a:t>
            </a:r>
          </a:p>
          <a:p>
            <a:endParaRPr lang="en-US" altLang="en-US"/>
          </a:p>
          <a:p>
            <a:r>
              <a:rPr lang="en-US" altLang="en-US"/>
              <a:t>The rest of the standard supports these two areas.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A5FB6E1-7BCE-51FE-1B4A-1F4318F7E51F}"/>
              </a:ext>
            </a:extLst>
          </p:cNvPr>
          <p:cNvSpPr>
            <a:spLocks noGrp="1" noChangeArrowheads="1"/>
          </p:cNvSpPr>
          <p:nvPr>
            <p:ph type="title"/>
          </p:nvPr>
        </p:nvSpPr>
        <p:spPr/>
        <p:txBody>
          <a:bodyPr/>
          <a:lstStyle/>
          <a:p>
            <a:r>
              <a:rPr lang="en-US" altLang="en-US"/>
              <a:t>1926.62(v) – The project</a:t>
            </a:r>
          </a:p>
        </p:txBody>
      </p:sp>
      <p:sp>
        <p:nvSpPr>
          <p:cNvPr id="59395" name="Content Placeholder 2">
            <a:extLst>
              <a:ext uri="{FF2B5EF4-FFF2-40B4-BE49-F238E27FC236}">
                <a16:creationId xmlns:a16="http://schemas.microsoft.com/office/drawing/2014/main" id="{0A132ABC-EB77-4D00-F326-78E3C0A40490}"/>
              </a:ext>
            </a:extLst>
          </p:cNvPr>
          <p:cNvSpPr>
            <a:spLocks noGrp="1" noChangeArrowheads="1"/>
          </p:cNvSpPr>
          <p:nvPr>
            <p:ph idx="1"/>
          </p:nvPr>
        </p:nvSpPr>
        <p:spPr/>
        <p:txBody>
          <a:bodyPr/>
          <a:lstStyle/>
          <a:p>
            <a:r>
              <a:rPr lang="en-US" altLang="en-US"/>
              <a:t>A – respirators (f)</a:t>
            </a:r>
          </a:p>
          <a:p>
            <a:r>
              <a:rPr lang="en-US" altLang="en-US"/>
              <a:t>B – PPE (g)</a:t>
            </a:r>
          </a:p>
          <a:p>
            <a:r>
              <a:rPr lang="en-US" altLang="en-US"/>
              <a:t>C – Change areas (i2)</a:t>
            </a:r>
          </a:p>
          <a:p>
            <a:r>
              <a:rPr lang="en-US" altLang="en-US"/>
              <a:t>D – Hand washing (i5)</a:t>
            </a:r>
          </a:p>
          <a:p>
            <a:r>
              <a:rPr lang="en-US" altLang="en-US"/>
              <a:t>E – Biological Monitoring (j)(1)(ii)</a:t>
            </a:r>
          </a:p>
          <a:p>
            <a:r>
              <a:rPr lang="en-US" altLang="en-US"/>
              <a:t>F – training (l)(1)(i)</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10B755F-664E-2E5C-8B40-168289577055}"/>
              </a:ext>
            </a:extLst>
          </p:cNvPr>
          <p:cNvSpPr>
            <a:spLocks noGrp="1" noChangeArrowheads="1"/>
          </p:cNvSpPr>
          <p:nvPr>
            <p:ph type="title"/>
          </p:nvPr>
        </p:nvSpPr>
        <p:spPr/>
        <p:txBody>
          <a:bodyPr/>
          <a:lstStyle/>
          <a:p>
            <a:r>
              <a:rPr lang="en-US" altLang="en-US"/>
              <a:t>But we are sampling right now!</a:t>
            </a:r>
          </a:p>
        </p:txBody>
      </p:sp>
      <p:sp>
        <p:nvSpPr>
          <p:cNvPr id="61443" name="Content Placeholder 2">
            <a:extLst>
              <a:ext uri="{FF2B5EF4-FFF2-40B4-BE49-F238E27FC236}">
                <a16:creationId xmlns:a16="http://schemas.microsoft.com/office/drawing/2014/main" id="{F7E940C7-CDC2-A71C-9363-77A15E75FCF6}"/>
              </a:ext>
            </a:extLst>
          </p:cNvPr>
          <p:cNvSpPr>
            <a:spLocks noGrp="1" noChangeArrowheads="1"/>
          </p:cNvSpPr>
          <p:nvPr>
            <p:ph idx="1"/>
          </p:nvPr>
        </p:nvSpPr>
        <p:spPr/>
        <p:txBody>
          <a:bodyPr/>
          <a:lstStyle/>
          <a:p>
            <a:r>
              <a:rPr lang="en-US" altLang="en-US"/>
              <a:t>Now that we have that covered – lets move on to the rest of the standard!</a:t>
            </a:r>
          </a:p>
          <a:p>
            <a:endParaRPr lang="en-US" altLang="en-US"/>
          </a:p>
          <a:p>
            <a:r>
              <a:rPr lang="en-US" altLang="en-US"/>
              <a:t>Following our (d)(2)(v)</a:t>
            </a:r>
          </a:p>
          <a:p>
            <a:pPr lvl="1"/>
            <a:r>
              <a:rPr lang="en-US" altLang="en-US"/>
              <a:t>PPE</a:t>
            </a:r>
          </a:p>
          <a:p>
            <a:pPr lvl="1"/>
            <a:endParaRPr lang="en-US"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34F1B1DF-E2BA-F5DD-357F-6B0AEB1E3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793038"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0296CD4-1937-AFB7-C748-341469933EEA}"/>
              </a:ext>
            </a:extLst>
          </p:cNvPr>
          <p:cNvSpPr>
            <a:spLocks noGrp="1" noChangeArrowheads="1"/>
          </p:cNvSpPr>
          <p:nvPr>
            <p:ph type="title"/>
          </p:nvPr>
        </p:nvSpPr>
        <p:spPr/>
        <p:txBody>
          <a:bodyPr/>
          <a:lstStyle/>
          <a:p>
            <a:endParaRPr lang="en-US" altLang="en-US"/>
          </a:p>
        </p:txBody>
      </p:sp>
      <p:pic>
        <p:nvPicPr>
          <p:cNvPr id="34821" name="Picture 5" descr="F:\100OLYMP\P1250016.JPG">
            <a:extLst>
              <a:ext uri="{FF2B5EF4-FFF2-40B4-BE49-F238E27FC236}">
                <a16:creationId xmlns:a16="http://schemas.microsoft.com/office/drawing/2014/main" id="{546B9EB7-40BF-5A19-A0CB-DD70B9124985}"/>
              </a:ext>
            </a:extLst>
          </p:cNvPr>
          <p:cNvPicPr>
            <a:picLocks noGrp="1" noChangeAspect="1" noChangeArrowheads="1"/>
          </p:cNvPicPr>
          <p:nvPr>
            <p:ph idx="1"/>
          </p:nvPr>
        </p:nvPicPr>
        <p:blipFill>
          <a:blip r:embed="rId3"/>
          <a:srcRect/>
          <a:stretch>
            <a:fillRect/>
          </a:stretch>
        </p:blipFill>
        <p:spPr>
          <a:xfrm>
            <a:off x="0" y="0"/>
            <a:ext cx="9144000" cy="6858000"/>
          </a:xfrm>
          <a:effectLst>
            <a:outerShdw blurRad="292100" dist="139700" dir="2700000" algn="tl" rotWithShape="0">
              <a:srgbClr val="333333">
                <a:alpha val="65000"/>
              </a:srgbClr>
            </a:outerShdw>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6EA41A4-4DAF-B1E6-FB3D-683C982C2561}"/>
              </a:ext>
            </a:extLst>
          </p:cNvPr>
          <p:cNvSpPr>
            <a:spLocks noGrp="1" noChangeArrowheads="1"/>
          </p:cNvSpPr>
          <p:nvPr>
            <p:ph type="title"/>
          </p:nvPr>
        </p:nvSpPr>
        <p:spPr/>
        <p:txBody>
          <a:bodyPr/>
          <a:lstStyle/>
          <a:p>
            <a:r>
              <a:rPr lang="en-US" altLang="en-US"/>
              <a:t>Lead PPE 1926.62(g)</a:t>
            </a:r>
          </a:p>
        </p:txBody>
      </p:sp>
      <p:sp>
        <p:nvSpPr>
          <p:cNvPr id="66563" name="Content Placeholder 2">
            <a:extLst>
              <a:ext uri="{FF2B5EF4-FFF2-40B4-BE49-F238E27FC236}">
                <a16:creationId xmlns:a16="http://schemas.microsoft.com/office/drawing/2014/main" id="{7DDD982E-1F8B-7AC9-4908-852D022E6AB9}"/>
              </a:ext>
            </a:extLst>
          </p:cNvPr>
          <p:cNvSpPr>
            <a:spLocks noGrp="1" noChangeArrowheads="1"/>
          </p:cNvSpPr>
          <p:nvPr>
            <p:ph idx="1"/>
          </p:nvPr>
        </p:nvSpPr>
        <p:spPr/>
        <p:txBody>
          <a:bodyPr/>
          <a:lstStyle/>
          <a:p>
            <a:r>
              <a:rPr lang="en-US" altLang="en-US"/>
              <a:t>Full body work clothing </a:t>
            </a:r>
          </a:p>
          <a:p>
            <a:r>
              <a:rPr lang="en-US" altLang="en-US"/>
              <a:t>Protect the rest</a:t>
            </a:r>
          </a:p>
          <a:p>
            <a:endParaRPr lang="en-US" altLang="en-US"/>
          </a:p>
          <a:p>
            <a:r>
              <a:rPr lang="en-US" altLang="en-US"/>
              <a:t>So what did our workers have? </a:t>
            </a:r>
          </a:p>
          <a:p>
            <a:pPr lvl="1"/>
            <a:r>
              <a:rPr lang="en-US" altLang="en-US"/>
              <a:t>Full body work suits</a:t>
            </a:r>
          </a:p>
          <a:p>
            <a:pPr lvl="1"/>
            <a:r>
              <a:rPr lang="en-US" altLang="en-US"/>
              <a:t>Respirators</a:t>
            </a:r>
          </a:p>
          <a:p>
            <a:pPr lvl="1"/>
            <a:r>
              <a:rPr lang="en-US" altLang="en-US"/>
              <a:t>Gloves</a:t>
            </a:r>
          </a:p>
          <a:p>
            <a:pPr lvl="1"/>
            <a:r>
              <a:rPr lang="en-US" altLang="en-US"/>
              <a:t>Shoes (work boots)</a:t>
            </a:r>
          </a:p>
          <a:p>
            <a:r>
              <a:rPr lang="en-US" altLang="en-US"/>
              <a:t>Contamination? </a:t>
            </a:r>
          </a:p>
          <a:p>
            <a:endParaRPr lang="en-US" altLang="en-US"/>
          </a:p>
        </p:txBody>
      </p:sp>
      <p:pic>
        <p:nvPicPr>
          <p:cNvPr id="66564" name="Picture 4">
            <a:extLst>
              <a:ext uri="{FF2B5EF4-FFF2-40B4-BE49-F238E27FC236}">
                <a16:creationId xmlns:a16="http://schemas.microsoft.com/office/drawing/2014/main" id="{50A083B1-F0B5-679F-6AD0-D78976EE1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90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a:extLst>
              <a:ext uri="{FF2B5EF4-FFF2-40B4-BE49-F238E27FC236}">
                <a16:creationId xmlns:a16="http://schemas.microsoft.com/office/drawing/2014/main" id="{FB5B1398-27D5-868E-9B28-C948CA2A7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C7313FF2-990F-2CC1-BB43-006E76C94AE4}"/>
              </a:ext>
            </a:extLst>
          </p:cNvPr>
          <p:cNvSpPr>
            <a:spLocks noGrp="1" noChangeArrowheads="1"/>
          </p:cNvSpPr>
          <p:nvPr>
            <p:ph type="title"/>
          </p:nvPr>
        </p:nvSpPr>
        <p:spPr/>
        <p:txBody>
          <a:bodyPr/>
          <a:lstStyle/>
          <a:p>
            <a:r>
              <a:rPr lang="en-US" altLang="en-US"/>
              <a:t>Hygiene Concerns </a:t>
            </a:r>
          </a:p>
        </p:txBody>
      </p:sp>
      <p:sp>
        <p:nvSpPr>
          <p:cNvPr id="68611" name="Content Placeholder 2">
            <a:extLst>
              <a:ext uri="{FF2B5EF4-FFF2-40B4-BE49-F238E27FC236}">
                <a16:creationId xmlns:a16="http://schemas.microsoft.com/office/drawing/2014/main" id="{6AED21F2-6D6D-B34E-52E5-8698122398D1}"/>
              </a:ext>
            </a:extLst>
          </p:cNvPr>
          <p:cNvSpPr>
            <a:spLocks noGrp="1" noChangeArrowheads="1"/>
          </p:cNvSpPr>
          <p:nvPr>
            <p:ph idx="1"/>
          </p:nvPr>
        </p:nvSpPr>
        <p:spPr/>
        <p:txBody>
          <a:bodyPr/>
          <a:lstStyle/>
          <a:p>
            <a:endParaRPr lang="en-US" altLang="en-US"/>
          </a:p>
          <a:p>
            <a:r>
              <a:rPr lang="en-US" altLang="en-US"/>
              <a:t>Potable water?</a:t>
            </a:r>
          </a:p>
          <a:p>
            <a:endParaRPr lang="en-US" altLang="en-US"/>
          </a:p>
          <a:p>
            <a:r>
              <a:rPr lang="en-US" altLang="en-US"/>
              <a:t>Wash station, shower?</a:t>
            </a:r>
          </a:p>
          <a:p>
            <a:endParaRPr lang="en-US" altLang="en-US"/>
          </a:p>
          <a:p>
            <a:endParaRPr lang="en-US" altLang="en-US"/>
          </a:p>
          <a:p>
            <a:r>
              <a:rPr lang="en-US" altLang="en-US"/>
              <a:t>No eating, drinking, no tobacco (including chew!!) or cosmetics</a:t>
            </a:r>
          </a:p>
          <a:p>
            <a:pPr lvl="1"/>
            <a:r>
              <a:rPr lang="en-US" altLang="en-US"/>
              <a:t>Cosmetics?</a:t>
            </a:r>
          </a:p>
          <a:p>
            <a:endParaRPr lang="en-US" altLang="en-US"/>
          </a:p>
          <a:p>
            <a:pPr>
              <a:buFont typeface="Wingdings" panose="05000000000000000000" pitchFamily="2" charset="2"/>
              <a:buNone/>
            </a:pPr>
            <a:endParaRPr lang="en-US" altLang="en-US"/>
          </a:p>
        </p:txBody>
      </p:sp>
      <p:pic>
        <p:nvPicPr>
          <p:cNvPr id="68612" name="Picture 3">
            <a:extLst>
              <a:ext uri="{FF2B5EF4-FFF2-40B4-BE49-F238E27FC236}">
                <a16:creationId xmlns:a16="http://schemas.microsoft.com/office/drawing/2014/main" id="{99B28050-B510-2D18-9A89-3381928044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CE9B89E-E185-4596-0650-D6AB13658397}"/>
              </a:ext>
            </a:extLst>
          </p:cNvPr>
          <p:cNvSpPr>
            <a:spLocks noGrp="1" noChangeArrowheads="1"/>
          </p:cNvSpPr>
          <p:nvPr>
            <p:ph type="title"/>
          </p:nvPr>
        </p:nvSpPr>
        <p:spPr/>
        <p:txBody>
          <a:bodyPr/>
          <a:lstStyle/>
          <a:p>
            <a:r>
              <a:rPr lang="en-US" altLang="en-US"/>
              <a:t>Water?</a:t>
            </a:r>
          </a:p>
        </p:txBody>
      </p:sp>
      <p:pic>
        <p:nvPicPr>
          <p:cNvPr id="70659" name="Content Placeholder 3">
            <a:extLst>
              <a:ext uri="{FF2B5EF4-FFF2-40B4-BE49-F238E27FC236}">
                <a16:creationId xmlns:a16="http://schemas.microsoft.com/office/drawing/2014/main" id="{8E2EF805-D51E-94B7-FE9E-3DEECBB6FE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295400"/>
            <a:ext cx="6035675" cy="4525963"/>
          </a:xfr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807A671-4960-94A3-401E-4E8880059EA0}"/>
              </a:ext>
            </a:extLst>
          </p:cNvPr>
          <p:cNvSpPr>
            <a:spLocks noGrp="1" noChangeArrowheads="1"/>
          </p:cNvSpPr>
          <p:nvPr>
            <p:ph type="title"/>
          </p:nvPr>
        </p:nvSpPr>
        <p:spPr/>
        <p:txBody>
          <a:bodyPr/>
          <a:lstStyle/>
          <a:p>
            <a:r>
              <a:rPr lang="en-US" altLang="en-US"/>
              <a:t>Hygiene Continued		1926.62(i)</a:t>
            </a:r>
          </a:p>
        </p:txBody>
      </p:sp>
      <p:sp>
        <p:nvSpPr>
          <p:cNvPr id="71683" name="Content Placeholder 2">
            <a:extLst>
              <a:ext uri="{FF2B5EF4-FFF2-40B4-BE49-F238E27FC236}">
                <a16:creationId xmlns:a16="http://schemas.microsoft.com/office/drawing/2014/main" id="{B80497B9-36C6-DFB0-5DB6-D1A9486813CE}"/>
              </a:ext>
            </a:extLst>
          </p:cNvPr>
          <p:cNvSpPr>
            <a:spLocks noGrp="1" noChangeArrowheads="1"/>
          </p:cNvSpPr>
          <p:nvPr>
            <p:ph idx="1"/>
          </p:nvPr>
        </p:nvSpPr>
        <p:spPr/>
        <p:txBody>
          <a:bodyPr/>
          <a:lstStyle/>
          <a:p>
            <a:r>
              <a:rPr lang="en-US" altLang="en-US"/>
              <a:t>Change Areas</a:t>
            </a:r>
          </a:p>
          <a:p>
            <a:endParaRPr lang="en-US" altLang="en-US"/>
          </a:p>
          <a:p>
            <a:r>
              <a:rPr lang="en-US" altLang="en-US"/>
              <a:t>Showers</a:t>
            </a:r>
          </a:p>
          <a:p>
            <a:pPr lvl="1"/>
            <a:r>
              <a:rPr lang="en-US" altLang="en-US"/>
              <a:t>Shower facilities actually no garden hose for you! </a:t>
            </a:r>
          </a:p>
          <a:p>
            <a:pPr lvl="1"/>
            <a:r>
              <a:rPr lang="en-US" altLang="en-US"/>
              <a:t>Where feasible?</a:t>
            </a:r>
          </a:p>
          <a:p>
            <a:pPr lvl="1"/>
            <a:r>
              <a:rPr lang="en-US" altLang="en-US"/>
              <a:t>Supply cleaning agents and towels!</a:t>
            </a:r>
          </a:p>
          <a:p>
            <a:pPr lvl="1"/>
            <a:endParaRPr lang="en-US" altLang="en-US"/>
          </a:p>
          <a:p>
            <a:r>
              <a:rPr lang="en-US" altLang="en-US"/>
              <a:t>Clorox wipes a good idea?</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352E9E87-4AFB-058C-B34E-AD28E4AA1B30}"/>
              </a:ext>
            </a:extLst>
          </p:cNvPr>
          <p:cNvSpPr>
            <a:spLocks noGrp="1" noChangeArrowheads="1"/>
          </p:cNvSpPr>
          <p:nvPr>
            <p:ph type="title"/>
          </p:nvPr>
        </p:nvSpPr>
        <p:spPr/>
        <p:txBody>
          <a:bodyPr/>
          <a:lstStyle/>
          <a:p>
            <a:r>
              <a:rPr lang="en-US" altLang="en-US"/>
              <a:t>Washing Hands	</a:t>
            </a:r>
          </a:p>
        </p:txBody>
      </p:sp>
      <p:sp>
        <p:nvSpPr>
          <p:cNvPr id="73731" name="Content Placeholder 2">
            <a:extLst>
              <a:ext uri="{FF2B5EF4-FFF2-40B4-BE49-F238E27FC236}">
                <a16:creationId xmlns:a16="http://schemas.microsoft.com/office/drawing/2014/main" id="{3CAC517B-D022-B264-5110-BD031DD2B4D1}"/>
              </a:ext>
            </a:extLst>
          </p:cNvPr>
          <p:cNvSpPr>
            <a:spLocks noGrp="1" noChangeArrowheads="1"/>
          </p:cNvSpPr>
          <p:nvPr>
            <p:ph idx="1"/>
          </p:nvPr>
        </p:nvSpPr>
        <p:spPr/>
        <p:txBody>
          <a:bodyPr/>
          <a:lstStyle/>
          <a:p>
            <a:r>
              <a:rPr lang="en-US" altLang="en-US"/>
              <a:t>A whole slide on washing hands?</a:t>
            </a:r>
          </a:p>
          <a:p>
            <a:endParaRPr lang="en-US" altLang="en-US"/>
          </a:p>
          <a:p>
            <a:r>
              <a:rPr lang="en-US" altLang="en-US"/>
              <a:t>The other lead case!</a:t>
            </a:r>
          </a:p>
          <a:p>
            <a:endParaRPr lang="en-US" altLang="en-US"/>
          </a:p>
          <a:p>
            <a:r>
              <a:rPr lang="en-US" altLang="en-US"/>
              <a:t>Wash your hands.</a:t>
            </a:r>
          </a:p>
          <a:p>
            <a:endParaRPr lang="en-US" altLang="en-US"/>
          </a:p>
          <a:p>
            <a:r>
              <a:rPr lang="en-US" altLang="en-US"/>
              <a:t>Remember Routes of Entry</a:t>
            </a:r>
          </a:p>
          <a:p>
            <a:endParaRPr lang="en-US" altLang="en-US"/>
          </a:p>
          <a:p>
            <a:pPr>
              <a:buFont typeface="Wingdings" panose="05000000000000000000" pitchFamily="2" charset="2"/>
              <a:buNone/>
            </a:pPr>
            <a:endParaRPr lang="en-US" altLang="en-US"/>
          </a:p>
        </p:txBody>
      </p:sp>
      <p:pic>
        <p:nvPicPr>
          <p:cNvPr id="73732" name="Picture 2">
            <a:extLst>
              <a:ext uri="{FF2B5EF4-FFF2-40B4-BE49-F238E27FC236}">
                <a16:creationId xmlns:a16="http://schemas.microsoft.com/office/drawing/2014/main" id="{3E38C43D-A547-0080-56BD-92FEDAF5A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8830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2805FEC8-C761-FAF0-4E9C-B513CF8F9E18}"/>
              </a:ext>
            </a:extLst>
          </p:cNvPr>
          <p:cNvSpPr>
            <a:spLocks noGrp="1" noChangeArrowheads="1"/>
          </p:cNvSpPr>
          <p:nvPr>
            <p:ph type="body" sz="half" idx="1"/>
          </p:nvPr>
        </p:nvSpPr>
        <p:spPr>
          <a:xfrm>
            <a:off x="609600" y="1295400"/>
            <a:ext cx="7700963" cy="4525963"/>
          </a:xfrm>
        </p:spPr>
        <p:txBody>
          <a:bodyPr/>
          <a:lstStyle/>
          <a:p>
            <a:pPr marL="338138" indent="-338138" eaLnBrk="1" hangingPunct="1">
              <a:lnSpc>
                <a:spcPct val="120000"/>
              </a:lnSpc>
            </a:pPr>
            <a:r>
              <a:rPr lang="en-US" altLang="en-US" sz="2400"/>
              <a:t>Radiator repair shops</a:t>
            </a:r>
          </a:p>
          <a:p>
            <a:pPr marL="338138" indent="-338138" eaLnBrk="1" hangingPunct="1">
              <a:lnSpc>
                <a:spcPct val="120000"/>
              </a:lnSpc>
            </a:pPr>
            <a:r>
              <a:rPr lang="en-US" altLang="en-US" sz="2400"/>
              <a:t>Storage batteries</a:t>
            </a:r>
          </a:p>
          <a:p>
            <a:pPr marL="338138" indent="-338138" eaLnBrk="1" hangingPunct="1">
              <a:lnSpc>
                <a:spcPct val="120000"/>
              </a:lnSpc>
            </a:pPr>
            <a:r>
              <a:rPr lang="en-US" altLang="en-US" sz="2400"/>
              <a:t>Paints, dyes, ceramics</a:t>
            </a:r>
          </a:p>
          <a:p>
            <a:pPr marL="338138" indent="-338138" eaLnBrk="1" hangingPunct="1">
              <a:lnSpc>
                <a:spcPct val="120000"/>
              </a:lnSpc>
            </a:pPr>
            <a:r>
              <a:rPr lang="en-US" altLang="en-US" sz="2400"/>
              <a:t>Foundries</a:t>
            </a:r>
          </a:p>
          <a:p>
            <a:pPr marL="338138" indent="-338138" eaLnBrk="1" hangingPunct="1">
              <a:lnSpc>
                <a:spcPct val="120000"/>
              </a:lnSpc>
            </a:pPr>
            <a:r>
              <a:rPr lang="en-US" altLang="en-US" sz="2400"/>
              <a:t>Manufacturing of ammunition</a:t>
            </a:r>
          </a:p>
          <a:p>
            <a:pPr marL="338138" indent="-338138" eaLnBrk="1" hangingPunct="1">
              <a:lnSpc>
                <a:spcPct val="120000"/>
              </a:lnSpc>
            </a:pPr>
            <a:r>
              <a:rPr lang="en-US" altLang="en-US" sz="2400"/>
              <a:t>Firearm ranges</a:t>
            </a:r>
          </a:p>
          <a:p>
            <a:pPr marL="338138" indent="-338138" eaLnBrk="1" hangingPunct="1">
              <a:lnSpc>
                <a:spcPct val="120000"/>
              </a:lnSpc>
            </a:pPr>
            <a:r>
              <a:rPr lang="en-US" altLang="en-US" sz="2400"/>
              <a:t>Electronics</a:t>
            </a:r>
          </a:p>
          <a:p>
            <a:pPr marL="338138" indent="-338138" eaLnBrk="1" hangingPunct="1">
              <a:lnSpc>
                <a:spcPct val="120000"/>
              </a:lnSpc>
            </a:pPr>
            <a:r>
              <a:rPr lang="en-US" altLang="en-US" sz="2400"/>
              <a:t>Weights</a:t>
            </a:r>
          </a:p>
        </p:txBody>
      </p:sp>
      <p:pic>
        <p:nvPicPr>
          <p:cNvPr id="10243" name="Picture 4" descr="MVC-060S">
            <a:extLst>
              <a:ext uri="{FF2B5EF4-FFF2-40B4-BE49-F238E27FC236}">
                <a16:creationId xmlns:a16="http://schemas.microsoft.com/office/drawing/2014/main" id="{80614CA5-DDF7-8BBE-8EB6-84D3E8FDD282}"/>
              </a:ext>
            </a:extLst>
          </p:cNvPr>
          <p:cNvPicPr>
            <a:picLocks noChangeAspect="1" noChangeArrowheads="1"/>
          </p:cNvPicPr>
          <p:nvPr/>
        </p:nvPicPr>
        <p:blipFill>
          <a:blip r:embed="rId3">
            <a:lum bright="32000"/>
            <a:extLst>
              <a:ext uri="{28A0092B-C50C-407E-A947-70E740481C1C}">
                <a14:useLocalDpi xmlns:a14="http://schemas.microsoft.com/office/drawing/2010/main" val="0"/>
              </a:ext>
            </a:extLst>
          </a:blip>
          <a:srcRect/>
          <a:stretch>
            <a:fillRect/>
          </a:stretch>
        </p:blipFill>
        <p:spPr bwMode="auto">
          <a:xfrm>
            <a:off x="5410200" y="1295400"/>
            <a:ext cx="3049588"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MVC-072S">
            <a:extLst>
              <a:ext uri="{FF2B5EF4-FFF2-40B4-BE49-F238E27FC236}">
                <a16:creationId xmlns:a16="http://schemas.microsoft.com/office/drawing/2014/main" id="{E51B0CC7-CCA7-D67C-98D2-23D47FEAE125}"/>
              </a:ext>
            </a:extLst>
          </p:cNvPr>
          <p:cNvPicPr>
            <a:picLocks noChangeAspect="1" noChangeArrowheads="1"/>
          </p:cNvPicPr>
          <p:nvPr>
            <p:ph sz="half" idx="2"/>
          </p:nvPr>
        </p:nvPicPr>
        <p:blipFill>
          <a:blip r:embed="rId4">
            <a:lum bright="14000"/>
            <a:extLst>
              <a:ext uri="{28A0092B-C50C-407E-A947-70E740481C1C}">
                <a14:useLocalDpi xmlns:a14="http://schemas.microsoft.com/office/drawing/2010/main" val="0"/>
              </a:ext>
            </a:extLst>
          </a:blip>
          <a:srcRect/>
          <a:stretch>
            <a:fillRect/>
          </a:stretch>
        </p:blipFill>
        <p:spPr>
          <a:xfrm>
            <a:off x="5410200" y="3738563"/>
            <a:ext cx="3049588" cy="2235200"/>
          </a:xfrm>
          <a:noFill/>
        </p:spPr>
      </p:pic>
      <p:sp>
        <p:nvSpPr>
          <p:cNvPr id="10245" name="Rectangle 7">
            <a:extLst>
              <a:ext uri="{FF2B5EF4-FFF2-40B4-BE49-F238E27FC236}">
                <a16:creationId xmlns:a16="http://schemas.microsoft.com/office/drawing/2014/main" id="{49E254D4-7D2A-F151-AA0A-8A96B0398808}"/>
              </a:ext>
            </a:extLst>
          </p:cNvPr>
          <p:cNvSpPr>
            <a:spLocks noGrp="1" noChangeArrowheads="1"/>
          </p:cNvSpPr>
          <p:nvPr>
            <p:ph type="title"/>
          </p:nvPr>
        </p:nvSpPr>
        <p:spPr>
          <a:noFill/>
        </p:spPr>
        <p:txBody>
          <a:bodyPr/>
          <a:lstStyle/>
          <a:p>
            <a:pPr eaLnBrk="1" hangingPunct="1"/>
            <a:r>
              <a:rPr lang="en-US" altLang="en-US"/>
              <a:t>With Pictures!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4A6F6482-8220-74F3-60CF-032161EDEE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MVC-006S">
            <a:extLst>
              <a:ext uri="{FF2B5EF4-FFF2-40B4-BE49-F238E27FC236}">
                <a16:creationId xmlns:a16="http://schemas.microsoft.com/office/drawing/2014/main" id="{3BE49F45-1AD9-FA45-2B9F-D6F828041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
            <a:extLst>
              <a:ext uri="{FF2B5EF4-FFF2-40B4-BE49-F238E27FC236}">
                <a16:creationId xmlns:a16="http://schemas.microsoft.com/office/drawing/2014/main" id="{237F2317-A666-847A-F8D8-D020354ED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45A8AFB-33F8-E980-4039-79AFD1C1B12E}"/>
              </a:ext>
            </a:extLst>
          </p:cNvPr>
          <p:cNvSpPr>
            <a:spLocks noGrp="1" noChangeArrowheads="1"/>
          </p:cNvSpPr>
          <p:nvPr>
            <p:ph type="title"/>
          </p:nvPr>
        </p:nvSpPr>
        <p:spPr/>
        <p:txBody>
          <a:bodyPr/>
          <a:lstStyle/>
          <a:p>
            <a:pPr eaLnBrk="1" hangingPunct="1"/>
            <a:r>
              <a:rPr lang="en-US" altLang="en-US"/>
              <a:t>Lead Standard</a:t>
            </a:r>
          </a:p>
        </p:txBody>
      </p:sp>
      <p:sp>
        <p:nvSpPr>
          <p:cNvPr id="79875" name="Rectangle 3">
            <a:extLst>
              <a:ext uri="{FF2B5EF4-FFF2-40B4-BE49-F238E27FC236}">
                <a16:creationId xmlns:a16="http://schemas.microsoft.com/office/drawing/2014/main" id="{08467B41-3629-A10B-36EE-19B0D6EB0C70}"/>
              </a:ext>
            </a:extLst>
          </p:cNvPr>
          <p:cNvSpPr>
            <a:spLocks noGrp="1" noChangeArrowheads="1"/>
          </p:cNvSpPr>
          <p:nvPr>
            <p:ph type="body" idx="1"/>
          </p:nvPr>
        </p:nvSpPr>
        <p:spPr>
          <a:xfrm>
            <a:off x="609600" y="1295400"/>
            <a:ext cx="7620000" cy="4343400"/>
          </a:xfrm>
        </p:spPr>
        <p:txBody>
          <a:bodyPr/>
          <a:lstStyle/>
          <a:p>
            <a:pPr eaLnBrk="1" hangingPunct="1">
              <a:lnSpc>
                <a:spcPct val="90000"/>
              </a:lnSpc>
            </a:pPr>
            <a:r>
              <a:rPr lang="en-US" altLang="en-US"/>
              <a:t>All medical exams and procedures provided at no cost to employees at a reasonable time and place.</a:t>
            </a:r>
          </a:p>
          <a:p>
            <a:pPr eaLnBrk="1" hangingPunct="1">
              <a:lnSpc>
                <a:spcPct val="90000"/>
              </a:lnSpc>
            </a:pPr>
            <a:endParaRPr lang="en-US" altLang="en-US"/>
          </a:p>
          <a:p>
            <a:pPr>
              <a:lnSpc>
                <a:spcPct val="90000"/>
              </a:lnSpc>
            </a:pPr>
            <a:r>
              <a:rPr lang="en-US" altLang="en-US"/>
              <a:t>Basics of medical Surveillance</a:t>
            </a:r>
          </a:p>
          <a:p>
            <a:pPr lvl="1">
              <a:lnSpc>
                <a:spcPct val="90000"/>
              </a:lnSpc>
            </a:pPr>
            <a:r>
              <a:rPr lang="en-US" altLang="en-US"/>
              <a:t>Read the details</a:t>
            </a:r>
          </a:p>
          <a:p>
            <a:pPr lvl="2">
              <a:lnSpc>
                <a:spcPct val="90000"/>
              </a:lnSpc>
            </a:pPr>
            <a:r>
              <a:rPr lang="en-US" altLang="en-US"/>
              <a:t>What's the difference between (1)(i) and (1)(ii)</a:t>
            </a:r>
          </a:p>
          <a:p>
            <a:pPr lvl="1">
              <a:lnSpc>
                <a:spcPct val="90000"/>
              </a:lnSpc>
            </a:pPr>
            <a:r>
              <a:rPr lang="en-US" altLang="en-US"/>
              <a:t>J(2) – That’s specific</a:t>
            </a:r>
          </a:p>
          <a:p>
            <a:pPr lvl="2">
              <a:lnSpc>
                <a:spcPct val="90000"/>
              </a:lnSpc>
            </a:pPr>
            <a:r>
              <a:rPr lang="en-US" altLang="en-US"/>
              <a:t>Need records, dates, work history</a:t>
            </a:r>
          </a:p>
          <a:p>
            <a:pPr eaLnBrk="1" hangingPunct="1">
              <a:lnSpc>
                <a:spcPct val="90000"/>
              </a:lnSpc>
            </a:pPr>
            <a:endParaRPr lang="en-US" altLang="en-US"/>
          </a:p>
          <a:p>
            <a:pPr eaLnBrk="1" hangingPunct="1">
              <a:lnSpc>
                <a:spcPct val="90000"/>
              </a:lnSpc>
            </a:pPr>
            <a:endParaRPr lang="en-US" altLang="en-US"/>
          </a:p>
        </p:txBody>
      </p:sp>
      <p:pic>
        <p:nvPicPr>
          <p:cNvPr id="79876" name="Picture 7" descr="1910">
            <a:extLst>
              <a:ext uri="{FF2B5EF4-FFF2-40B4-BE49-F238E27FC236}">
                <a16:creationId xmlns:a16="http://schemas.microsoft.com/office/drawing/2014/main" id="{FCDFF1E2-069C-3E17-F335-C402B6725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962400"/>
            <a:ext cx="1357313" cy="17748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4E367A70-A798-C827-5CEF-5BBFFF849B07}"/>
              </a:ext>
            </a:extLst>
          </p:cNvPr>
          <p:cNvSpPr>
            <a:spLocks noGrp="1" noChangeArrowheads="1"/>
          </p:cNvSpPr>
          <p:nvPr>
            <p:ph type="title"/>
          </p:nvPr>
        </p:nvSpPr>
        <p:spPr>
          <a:xfrm>
            <a:off x="609600" y="381000"/>
            <a:ext cx="8153400" cy="554038"/>
          </a:xfrm>
        </p:spPr>
        <p:txBody>
          <a:bodyPr/>
          <a:lstStyle/>
          <a:p>
            <a:r>
              <a:rPr lang="en-US" altLang="en-US"/>
              <a:t>Medical Surveillance 1926.62(j)</a:t>
            </a:r>
          </a:p>
        </p:txBody>
      </p:sp>
      <p:sp>
        <p:nvSpPr>
          <p:cNvPr id="81923" name="Content Placeholder 2">
            <a:extLst>
              <a:ext uri="{FF2B5EF4-FFF2-40B4-BE49-F238E27FC236}">
                <a16:creationId xmlns:a16="http://schemas.microsoft.com/office/drawing/2014/main" id="{AAA86FCB-883F-23B3-2ED4-66D0D5772A16}"/>
              </a:ext>
            </a:extLst>
          </p:cNvPr>
          <p:cNvSpPr>
            <a:spLocks noGrp="1" noChangeArrowheads="1"/>
          </p:cNvSpPr>
          <p:nvPr>
            <p:ph idx="1"/>
          </p:nvPr>
        </p:nvSpPr>
        <p:spPr/>
        <p:txBody>
          <a:bodyPr/>
          <a:lstStyle/>
          <a:p>
            <a:r>
              <a:rPr lang="en-US" altLang="en-US"/>
              <a:t>Not your vitals, your lead and zinc protoporphyrin levels!</a:t>
            </a:r>
          </a:p>
          <a:p>
            <a:endParaRPr lang="en-US" altLang="en-US"/>
          </a:p>
          <a:p>
            <a:pPr eaLnBrk="1" hangingPunct="1"/>
            <a:r>
              <a:rPr lang="en-US" altLang="en-US"/>
              <a:t>Biological monitoring</a:t>
            </a:r>
          </a:p>
          <a:p>
            <a:pPr lvl="1" eaLnBrk="1" hangingPunct="1"/>
            <a:r>
              <a:rPr lang="en-US" altLang="en-US"/>
              <a:t>Blood Pb sampling and analysis</a:t>
            </a:r>
          </a:p>
          <a:p>
            <a:pPr lvl="2" eaLnBrk="1" hangingPunct="1"/>
            <a:r>
              <a:rPr lang="en-US" altLang="en-US" sz="1600" i="0"/>
              <a:t>Every 6 mo. when over the AL 30 days/year</a:t>
            </a:r>
          </a:p>
          <a:p>
            <a:pPr lvl="2" eaLnBrk="1" hangingPunct="1"/>
            <a:r>
              <a:rPr lang="en-US" altLang="en-US" sz="1600" i="0"/>
              <a:t>Every 2 mo. when blood Pb is 40 </a:t>
            </a:r>
            <a:r>
              <a:rPr lang="en-US" altLang="en-US" sz="1600" i="0">
                <a:sym typeface="Symbol" panose="05050102010706020507" pitchFamily="18" charset="2"/>
              </a:rPr>
              <a:t></a:t>
            </a:r>
            <a:r>
              <a:rPr lang="en-US" altLang="en-US" sz="1600" i="0"/>
              <a:t>g/100g</a:t>
            </a:r>
          </a:p>
          <a:p>
            <a:pPr lvl="2" eaLnBrk="1" hangingPunct="1"/>
            <a:r>
              <a:rPr lang="en-US" altLang="en-US" sz="1600" i="0"/>
              <a:t>Every month when on removal for blood Pb</a:t>
            </a:r>
          </a:p>
          <a:p>
            <a:endParaRPr lang="en-US" altLang="en-US"/>
          </a:p>
          <a:p>
            <a:pPr lvl="1"/>
            <a:endParaRPr lang="en-US" altLang="en-US"/>
          </a:p>
          <a:p>
            <a:pPr lvl="1"/>
            <a:endParaRPr lang="en-US" altLang="en-US"/>
          </a:p>
          <a:p>
            <a:endParaRPr lang="en-US" altLang="en-US"/>
          </a:p>
          <a:p>
            <a:endParaRPr lang="en-US" altLang="en-US"/>
          </a:p>
          <a:p>
            <a:endParaRPr lang="en-US" altLang="en-US"/>
          </a:p>
          <a:p>
            <a:endParaRPr lang="en-US"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0B4D9EF-9FAF-DD00-CAF2-2C1FC244A1AC}"/>
              </a:ext>
            </a:extLst>
          </p:cNvPr>
          <p:cNvSpPr>
            <a:spLocks noGrp="1" noChangeArrowheads="1"/>
          </p:cNvSpPr>
          <p:nvPr>
            <p:ph type="title"/>
          </p:nvPr>
        </p:nvSpPr>
        <p:spPr/>
        <p:txBody>
          <a:bodyPr/>
          <a:lstStyle/>
          <a:p>
            <a:r>
              <a:rPr lang="en-US" altLang="en-US"/>
              <a:t>ZPP at a glance</a:t>
            </a:r>
          </a:p>
        </p:txBody>
      </p:sp>
      <p:sp>
        <p:nvSpPr>
          <p:cNvPr id="83971" name="Rectangle 3">
            <a:extLst>
              <a:ext uri="{FF2B5EF4-FFF2-40B4-BE49-F238E27FC236}">
                <a16:creationId xmlns:a16="http://schemas.microsoft.com/office/drawing/2014/main" id="{F3A63CB3-0701-5E4E-F7AB-6FDC8C89C99D}"/>
              </a:ext>
            </a:extLst>
          </p:cNvPr>
          <p:cNvSpPr>
            <a:spLocks noGrp="1" noChangeArrowheads="1"/>
          </p:cNvSpPr>
          <p:nvPr>
            <p:ph type="body" idx="1"/>
          </p:nvPr>
        </p:nvSpPr>
        <p:spPr/>
        <p:txBody>
          <a:bodyPr/>
          <a:lstStyle/>
          <a:p>
            <a:pPr>
              <a:lnSpc>
                <a:spcPct val="90000"/>
              </a:lnSpc>
            </a:pPr>
            <a:r>
              <a:rPr lang="en-US" altLang="en-US" sz="2400" b="1"/>
              <a:t>Why Get Tested?</a:t>
            </a:r>
          </a:p>
          <a:p>
            <a:pPr>
              <a:lnSpc>
                <a:spcPct val="90000"/>
              </a:lnSpc>
            </a:pPr>
            <a:r>
              <a:rPr lang="en-US" altLang="en-US" sz="2400"/>
              <a:t>To screen for and monitor chronic exposure to lead; to detect iron deficiency in children</a:t>
            </a:r>
            <a:endParaRPr lang="en-US" altLang="en-US" sz="2400" b="1"/>
          </a:p>
          <a:p>
            <a:pPr>
              <a:lnSpc>
                <a:spcPct val="90000"/>
              </a:lnSpc>
            </a:pPr>
            <a:r>
              <a:rPr lang="en-US" altLang="en-US" sz="2400" b="1"/>
              <a:t>When to Get Tested?</a:t>
            </a:r>
          </a:p>
          <a:p>
            <a:pPr>
              <a:lnSpc>
                <a:spcPct val="90000"/>
              </a:lnSpc>
            </a:pPr>
            <a:r>
              <a:rPr lang="en-US" altLang="en-US" sz="2400"/>
              <a:t>When you have been chronically exposed to lead, as part of a program to monitor lead exposure, and/or when your doctor suspects </a:t>
            </a:r>
            <a:r>
              <a:rPr lang="en-US" altLang="en-US" sz="2400">
                <a:hlinkClick r:id="rId3"/>
              </a:rPr>
              <a:t>lead poisoning</a:t>
            </a:r>
            <a:r>
              <a:rPr lang="en-US" altLang="en-US" sz="2400"/>
              <a:t>; as part of a screening program for iron deficiency in children and adolescents</a:t>
            </a:r>
            <a:endParaRPr lang="en-US" altLang="en-US" sz="2400" b="1"/>
          </a:p>
          <a:p>
            <a:pPr>
              <a:lnSpc>
                <a:spcPct val="90000"/>
              </a:lnSpc>
            </a:pPr>
            <a:r>
              <a:rPr lang="en-US" altLang="en-US" sz="2400" b="1"/>
              <a:t>Sample Required?</a:t>
            </a:r>
          </a:p>
          <a:p>
            <a:pPr>
              <a:lnSpc>
                <a:spcPct val="90000"/>
              </a:lnSpc>
            </a:pPr>
            <a:r>
              <a:rPr lang="en-US" altLang="en-US" sz="2400"/>
              <a:t>A blood sample drawn from a vein in your arm or from a fingerstick</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80412395-97FB-DD90-EADD-71CF0A28942B}"/>
              </a:ext>
            </a:extLst>
          </p:cNvPr>
          <p:cNvSpPr>
            <a:spLocks noGrp="1" noChangeArrowheads="1"/>
          </p:cNvSpPr>
          <p:nvPr>
            <p:ph type="body" idx="4294967295"/>
          </p:nvPr>
        </p:nvSpPr>
        <p:spPr>
          <a:xfrm>
            <a:off x="609600" y="1295400"/>
            <a:ext cx="7848600" cy="4800600"/>
          </a:xfrm>
        </p:spPr>
        <p:txBody>
          <a:bodyPr/>
          <a:lstStyle/>
          <a:p>
            <a:pPr eaLnBrk="1" hangingPunct="1">
              <a:buSzPct val="85000"/>
            </a:pPr>
            <a:r>
              <a:rPr lang="en-US" altLang="en-US"/>
              <a:t>Follow-up blood sampling tests when the criterion for removal is reached 50 </a:t>
            </a:r>
            <a:r>
              <a:rPr lang="en-US" altLang="en-US">
                <a:sym typeface="Symbol" panose="05050102010706020507" pitchFamily="18" charset="2"/>
              </a:rPr>
              <a:t></a:t>
            </a:r>
            <a:r>
              <a:rPr lang="en-US" altLang="en-US"/>
              <a:t>g for construction (60 </a:t>
            </a:r>
            <a:r>
              <a:rPr lang="en-US" altLang="en-US">
                <a:sym typeface="Symbol" panose="05050102010706020507" pitchFamily="18" charset="2"/>
              </a:rPr>
              <a:t></a:t>
            </a:r>
            <a:r>
              <a:rPr lang="en-US" altLang="en-US"/>
              <a:t>g once or 50 </a:t>
            </a:r>
            <a:r>
              <a:rPr lang="en-US" altLang="en-US">
                <a:sym typeface="Symbol" panose="05050102010706020507" pitchFamily="18" charset="2"/>
              </a:rPr>
              <a:t></a:t>
            </a:r>
            <a:r>
              <a:rPr lang="en-US" altLang="en-US"/>
              <a:t>g as 6 month average for General Industry)</a:t>
            </a:r>
          </a:p>
          <a:p>
            <a:pPr eaLnBrk="1" hangingPunct="1">
              <a:buSzPct val="85000"/>
            </a:pPr>
            <a:endParaRPr lang="en-US" altLang="en-US"/>
          </a:p>
          <a:p>
            <a:pPr eaLnBrk="1" hangingPunct="1">
              <a:buSzPct val="85000"/>
            </a:pPr>
            <a:r>
              <a:rPr lang="en-US" altLang="en-US"/>
              <a:t>Employee notification</a:t>
            </a:r>
          </a:p>
        </p:txBody>
      </p:sp>
      <p:sp>
        <p:nvSpPr>
          <p:cNvPr id="86019" name="Rectangle 5">
            <a:extLst>
              <a:ext uri="{FF2B5EF4-FFF2-40B4-BE49-F238E27FC236}">
                <a16:creationId xmlns:a16="http://schemas.microsoft.com/office/drawing/2014/main" id="{3890ED73-B2DA-2755-B2A7-CE861F03C9A3}"/>
              </a:ext>
            </a:extLst>
          </p:cNvPr>
          <p:cNvSpPr>
            <a:spLocks noGrp="1" noChangeArrowheads="1"/>
          </p:cNvSpPr>
          <p:nvPr>
            <p:ph type="title" idx="4294967295"/>
          </p:nvPr>
        </p:nvSpPr>
        <p:spPr>
          <a:noFill/>
        </p:spPr>
        <p:txBody>
          <a:bodyPr/>
          <a:lstStyle/>
          <a:p>
            <a:pPr eaLnBrk="1" hangingPunct="1"/>
            <a:r>
              <a:rPr lang="en-US" altLang="en-US"/>
              <a:t>Lead Standard -Medical</a:t>
            </a:r>
          </a:p>
        </p:txBody>
      </p:sp>
      <p:pic>
        <p:nvPicPr>
          <p:cNvPr id="86020" name="Picture 5" descr="MPj04017390000[1]">
            <a:extLst>
              <a:ext uri="{FF2B5EF4-FFF2-40B4-BE49-F238E27FC236}">
                <a16:creationId xmlns:a16="http://schemas.microsoft.com/office/drawing/2014/main" id="{A5A60E80-96A8-E33E-1431-A3B2E82EC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05200"/>
            <a:ext cx="3703638" cy="223678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a:extLst>
              <a:ext uri="{FF2B5EF4-FFF2-40B4-BE49-F238E27FC236}">
                <a16:creationId xmlns:a16="http://schemas.microsoft.com/office/drawing/2014/main" id="{F15E2071-1040-A191-57FF-5C518396CBAF}"/>
              </a:ext>
            </a:extLst>
          </p:cNvPr>
          <p:cNvSpPr>
            <a:spLocks noGrp="1" noChangeArrowheads="1"/>
          </p:cNvSpPr>
          <p:nvPr>
            <p:ph type="body" idx="4294967295"/>
          </p:nvPr>
        </p:nvSpPr>
        <p:spPr>
          <a:xfrm>
            <a:off x="533400" y="1143000"/>
            <a:ext cx="8077200" cy="4648200"/>
          </a:xfrm>
        </p:spPr>
        <p:txBody>
          <a:bodyPr/>
          <a:lstStyle/>
          <a:p>
            <a:pPr eaLnBrk="1" hangingPunct="1"/>
            <a:r>
              <a:rPr lang="en-US" altLang="en-US"/>
              <a:t>Medical exams prior to a Pb assignment</a:t>
            </a:r>
          </a:p>
          <a:p>
            <a:pPr eaLnBrk="1" hangingPunct="1"/>
            <a:endParaRPr lang="en-US" altLang="en-US"/>
          </a:p>
          <a:p>
            <a:pPr eaLnBrk="1" hangingPunct="1"/>
            <a:r>
              <a:rPr lang="en-US" altLang="en-US"/>
              <a:t>Medical exams will include detailed work and medical histories and a thorough physical examination.</a:t>
            </a:r>
          </a:p>
        </p:txBody>
      </p:sp>
      <p:sp>
        <p:nvSpPr>
          <p:cNvPr id="88067" name="Rectangle 5">
            <a:extLst>
              <a:ext uri="{FF2B5EF4-FFF2-40B4-BE49-F238E27FC236}">
                <a16:creationId xmlns:a16="http://schemas.microsoft.com/office/drawing/2014/main" id="{86783C65-F74A-792F-911A-B2970FEEEC7F}"/>
              </a:ext>
            </a:extLst>
          </p:cNvPr>
          <p:cNvSpPr>
            <a:spLocks noGrp="1" noChangeArrowheads="1"/>
          </p:cNvSpPr>
          <p:nvPr>
            <p:ph type="title" idx="4294967295"/>
          </p:nvPr>
        </p:nvSpPr>
        <p:spPr>
          <a:noFill/>
        </p:spPr>
        <p:txBody>
          <a:bodyPr/>
          <a:lstStyle/>
          <a:p>
            <a:pPr eaLnBrk="1" hangingPunct="1"/>
            <a:r>
              <a:rPr lang="en-US" altLang="en-US"/>
              <a:t>Lead Standard -Medical</a:t>
            </a:r>
          </a:p>
        </p:txBody>
      </p:sp>
      <p:pic>
        <p:nvPicPr>
          <p:cNvPr id="88068" name="Picture 8" descr="pdd_medical_innovation2_1193054185">
            <a:extLst>
              <a:ext uri="{FF2B5EF4-FFF2-40B4-BE49-F238E27FC236}">
                <a16:creationId xmlns:a16="http://schemas.microsoft.com/office/drawing/2014/main" id="{DCC343C1-5CD0-2CD5-D3C1-957F89AFA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57663"/>
            <a:ext cx="34385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0AD1512-BEEA-C0E1-F17D-49D7C75E3241}"/>
              </a:ext>
            </a:extLst>
          </p:cNvPr>
          <p:cNvSpPr>
            <a:spLocks noGrp="1" noChangeArrowheads="1"/>
          </p:cNvSpPr>
          <p:nvPr>
            <p:ph type="title" idx="4294967295"/>
          </p:nvPr>
        </p:nvSpPr>
        <p:spPr/>
        <p:txBody>
          <a:bodyPr/>
          <a:lstStyle/>
          <a:p>
            <a:pPr eaLnBrk="1" hangingPunct="1"/>
            <a:r>
              <a:rPr lang="en-US" altLang="en-US"/>
              <a:t>Lead Standard -Medical</a:t>
            </a:r>
          </a:p>
        </p:txBody>
      </p:sp>
      <p:sp>
        <p:nvSpPr>
          <p:cNvPr id="90115" name="Rectangle 3">
            <a:extLst>
              <a:ext uri="{FF2B5EF4-FFF2-40B4-BE49-F238E27FC236}">
                <a16:creationId xmlns:a16="http://schemas.microsoft.com/office/drawing/2014/main" id="{C4B9A20F-D3C7-2862-2A7F-2DA8C5E8DCEC}"/>
              </a:ext>
            </a:extLst>
          </p:cNvPr>
          <p:cNvSpPr>
            <a:spLocks noGrp="1" noChangeArrowheads="1"/>
          </p:cNvSpPr>
          <p:nvPr>
            <p:ph type="body" idx="4294967295"/>
          </p:nvPr>
        </p:nvSpPr>
        <p:spPr/>
        <p:txBody>
          <a:bodyPr/>
          <a:lstStyle/>
          <a:p>
            <a:pPr eaLnBrk="1" hangingPunct="1"/>
            <a:r>
              <a:rPr lang="en-US" altLang="en-US"/>
              <a:t>Multiple physician review allowed</a:t>
            </a:r>
          </a:p>
          <a:p>
            <a:pPr eaLnBrk="1" hangingPunct="1"/>
            <a:endParaRPr lang="en-US" altLang="en-US"/>
          </a:p>
          <a:p>
            <a:pPr eaLnBrk="1" hangingPunct="1"/>
            <a:r>
              <a:rPr lang="en-US" altLang="en-US"/>
              <a:t>Information about the job (airborne levels, PPE, employee duties) and blood Pb levels must be provided to the physician</a:t>
            </a:r>
          </a:p>
        </p:txBody>
      </p:sp>
      <p:pic>
        <p:nvPicPr>
          <p:cNvPr id="90116" name="Picture 6" descr="nurse nurses career careers">
            <a:hlinkClick r:id="rId3"/>
            <a:extLst>
              <a:ext uri="{FF2B5EF4-FFF2-40B4-BE49-F238E27FC236}">
                <a16:creationId xmlns:a16="http://schemas.microsoft.com/office/drawing/2014/main" id="{B9A00CFF-FDC8-BE9E-1247-3A83C69D9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10000"/>
            <a:ext cx="23812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623E822D-9247-2605-CD8E-F27F60F69925}"/>
              </a:ext>
            </a:extLst>
          </p:cNvPr>
          <p:cNvSpPr>
            <a:spLocks noGrp="1" noChangeArrowheads="1"/>
          </p:cNvSpPr>
          <p:nvPr>
            <p:ph type="body" idx="4294967295"/>
          </p:nvPr>
        </p:nvSpPr>
        <p:spPr>
          <a:xfrm>
            <a:off x="609600" y="1295400"/>
            <a:ext cx="7924800" cy="4800600"/>
          </a:xfrm>
        </p:spPr>
        <p:txBody>
          <a:bodyPr/>
          <a:lstStyle/>
          <a:p>
            <a:pPr eaLnBrk="1" hangingPunct="1"/>
            <a:r>
              <a:rPr lang="en-US" altLang="en-US"/>
              <a:t>The physician must provide a written medical opinion for the employee.</a:t>
            </a:r>
          </a:p>
          <a:p>
            <a:pPr eaLnBrk="1" hangingPunct="1"/>
            <a:endParaRPr lang="en-US" altLang="en-US"/>
          </a:p>
          <a:p>
            <a:pPr eaLnBrk="1" hangingPunct="1"/>
            <a:r>
              <a:rPr lang="en-US" altLang="en-US"/>
              <a:t>Chelation is permitted only in a clinical setting with physician supervision.</a:t>
            </a:r>
          </a:p>
        </p:txBody>
      </p:sp>
      <p:sp>
        <p:nvSpPr>
          <p:cNvPr id="92163" name="Rectangle 6">
            <a:extLst>
              <a:ext uri="{FF2B5EF4-FFF2-40B4-BE49-F238E27FC236}">
                <a16:creationId xmlns:a16="http://schemas.microsoft.com/office/drawing/2014/main" id="{CA828761-C0F4-CA57-AB31-EDB737AAD195}"/>
              </a:ext>
            </a:extLst>
          </p:cNvPr>
          <p:cNvSpPr>
            <a:spLocks noGrp="1" noChangeArrowheads="1"/>
          </p:cNvSpPr>
          <p:nvPr>
            <p:ph type="title" idx="4294967295"/>
          </p:nvPr>
        </p:nvSpPr>
        <p:spPr>
          <a:noFill/>
        </p:spPr>
        <p:txBody>
          <a:bodyPr/>
          <a:lstStyle/>
          <a:p>
            <a:pPr eaLnBrk="1" hangingPunct="1"/>
            <a:r>
              <a:rPr lang="en-US" altLang="en-US"/>
              <a:t>Lead Standard -Medical</a:t>
            </a:r>
          </a:p>
        </p:txBody>
      </p:sp>
      <p:pic>
        <p:nvPicPr>
          <p:cNvPr id="92164" name="Picture 9" descr="nurse">
            <a:extLst>
              <a:ext uri="{FF2B5EF4-FFF2-40B4-BE49-F238E27FC236}">
                <a16:creationId xmlns:a16="http://schemas.microsoft.com/office/drawing/2014/main" id="{6CDE5288-67E3-678E-F044-3A5B19328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3352800"/>
            <a:ext cx="23653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DFB18F65-8CA9-3577-77BD-DCA94D08B09F}"/>
              </a:ext>
            </a:extLst>
          </p:cNvPr>
          <p:cNvSpPr>
            <a:spLocks noGrp="1" noChangeArrowheads="1"/>
          </p:cNvSpPr>
          <p:nvPr>
            <p:ph type="body" idx="4294967295"/>
          </p:nvPr>
        </p:nvSpPr>
        <p:spPr>
          <a:xfrm>
            <a:off x="533400" y="1143000"/>
            <a:ext cx="7848600" cy="4572000"/>
          </a:xfrm>
        </p:spPr>
        <p:txBody>
          <a:bodyPr/>
          <a:lstStyle/>
          <a:p>
            <a:pPr eaLnBrk="1" hangingPunct="1">
              <a:lnSpc>
                <a:spcPct val="90000"/>
              </a:lnSpc>
            </a:pPr>
            <a:r>
              <a:rPr lang="en-US" altLang="en-US"/>
              <a:t>Temporary medical removal from jobs over the AL for:</a:t>
            </a:r>
          </a:p>
          <a:p>
            <a:pPr lvl="1" eaLnBrk="1" hangingPunct="1">
              <a:lnSpc>
                <a:spcPct val="90000"/>
              </a:lnSpc>
            </a:pPr>
            <a:r>
              <a:rPr lang="en-US" altLang="en-US"/>
              <a:t>Construction EE at </a:t>
            </a:r>
            <a:r>
              <a:rPr lang="en-US" altLang="en-US" sz="2400"/>
              <a:t>50 </a:t>
            </a:r>
            <a:r>
              <a:rPr lang="en-US" altLang="en-US" sz="2400">
                <a:sym typeface="Symbol" panose="05050102010706020507" pitchFamily="18" charset="2"/>
              </a:rPr>
              <a:t></a:t>
            </a:r>
            <a:r>
              <a:rPr lang="en-US" altLang="en-US" sz="2400"/>
              <a:t>g/dl</a:t>
            </a:r>
            <a:endParaRPr lang="en-US" altLang="en-US"/>
          </a:p>
          <a:p>
            <a:pPr lvl="1" eaLnBrk="1" hangingPunct="1">
              <a:lnSpc>
                <a:spcPct val="90000"/>
              </a:lnSpc>
            </a:pPr>
            <a:r>
              <a:rPr lang="en-US" altLang="en-US" sz="2400"/>
              <a:t>Employees with blood Pb at 60 </a:t>
            </a:r>
            <a:r>
              <a:rPr lang="en-US" altLang="en-US" sz="2400">
                <a:sym typeface="Symbol" panose="05050102010706020507" pitchFamily="18" charset="2"/>
              </a:rPr>
              <a:t></a:t>
            </a:r>
            <a:r>
              <a:rPr lang="en-US" altLang="en-US" sz="2400"/>
              <a:t>g/dl</a:t>
            </a:r>
          </a:p>
          <a:p>
            <a:pPr lvl="1" eaLnBrk="1" hangingPunct="1">
              <a:lnSpc>
                <a:spcPct val="90000"/>
              </a:lnSpc>
            </a:pPr>
            <a:endParaRPr lang="en-US" altLang="en-US" sz="800"/>
          </a:p>
          <a:p>
            <a:pPr lvl="1" eaLnBrk="1" hangingPunct="1">
              <a:lnSpc>
                <a:spcPct val="90000"/>
              </a:lnSpc>
            </a:pPr>
            <a:r>
              <a:rPr lang="en-US" altLang="en-US" sz="2400"/>
              <a:t>Employees with 6 month average blood Pb at 50 </a:t>
            </a:r>
            <a:r>
              <a:rPr lang="en-US" altLang="en-US" sz="2400">
                <a:sym typeface="Symbol" panose="05050102010706020507" pitchFamily="18" charset="2"/>
              </a:rPr>
              <a:t></a:t>
            </a:r>
            <a:r>
              <a:rPr lang="en-US" altLang="en-US" sz="2400"/>
              <a:t>g/dl.</a:t>
            </a:r>
          </a:p>
          <a:p>
            <a:pPr eaLnBrk="1" hangingPunct="1">
              <a:lnSpc>
                <a:spcPct val="90000"/>
              </a:lnSpc>
            </a:pPr>
            <a:endParaRPr lang="en-US" altLang="en-US"/>
          </a:p>
          <a:p>
            <a:pPr eaLnBrk="1" hangingPunct="1">
              <a:lnSpc>
                <a:spcPct val="90000"/>
              </a:lnSpc>
            </a:pPr>
            <a:r>
              <a:rPr lang="en-US" altLang="en-US"/>
              <a:t>Temporary medical removal from jobs over the AL due to medical determination.</a:t>
            </a:r>
          </a:p>
        </p:txBody>
      </p:sp>
      <p:sp>
        <p:nvSpPr>
          <p:cNvPr id="94211" name="Rectangle 5">
            <a:extLst>
              <a:ext uri="{FF2B5EF4-FFF2-40B4-BE49-F238E27FC236}">
                <a16:creationId xmlns:a16="http://schemas.microsoft.com/office/drawing/2014/main" id="{1610BEE2-BB3E-A75C-1B0D-8E71DB2F9E3B}"/>
              </a:ext>
            </a:extLst>
          </p:cNvPr>
          <p:cNvSpPr>
            <a:spLocks noGrp="1" noChangeArrowheads="1"/>
          </p:cNvSpPr>
          <p:nvPr>
            <p:ph type="title" idx="4294967295"/>
          </p:nvPr>
        </p:nvSpPr>
        <p:spPr>
          <a:noFill/>
        </p:spPr>
        <p:txBody>
          <a:bodyPr/>
          <a:lstStyle/>
          <a:p>
            <a:pPr eaLnBrk="1" hangingPunct="1"/>
            <a:r>
              <a:rPr lang="en-US" altLang="en-US"/>
              <a:t>Lead Standard -Medical</a:t>
            </a:r>
          </a:p>
        </p:txBody>
      </p:sp>
      <p:pic>
        <p:nvPicPr>
          <p:cNvPr id="94212" name="Picture 8" descr="nurse20stick201">
            <a:extLst>
              <a:ext uri="{FF2B5EF4-FFF2-40B4-BE49-F238E27FC236}">
                <a16:creationId xmlns:a16="http://schemas.microsoft.com/office/drawing/2014/main" id="{7824FAB6-A4C7-26A8-1AC3-EF0E7C1E0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95800"/>
            <a:ext cx="1524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9FFE070B-E7FD-4518-FC49-F16BFFD31714}"/>
              </a:ext>
            </a:extLst>
          </p:cNvPr>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22860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C0A70684-4E66-D46B-91C4-7EEE240188C6}"/>
              </a:ext>
            </a:extLst>
          </p:cNvPr>
          <p:cNvSpPr>
            <a:spLocks noGrp="1" noChangeArrowheads="1"/>
          </p:cNvSpPr>
          <p:nvPr>
            <p:ph type="body" idx="4294967295"/>
          </p:nvPr>
        </p:nvSpPr>
        <p:spPr>
          <a:xfrm>
            <a:off x="609600" y="1295400"/>
            <a:ext cx="7924800" cy="4495800"/>
          </a:xfrm>
        </p:spPr>
        <p:txBody>
          <a:bodyPr/>
          <a:lstStyle/>
          <a:p>
            <a:pPr eaLnBrk="1" hangingPunct="1"/>
            <a:r>
              <a:rPr lang="en-US" altLang="en-US"/>
              <a:t>Return to former job when:</a:t>
            </a:r>
          </a:p>
          <a:p>
            <a:pPr lvl="1" eaLnBrk="1" hangingPunct="1"/>
            <a:r>
              <a:rPr lang="en-US" altLang="en-US" sz="2400"/>
              <a:t>Two consecutive blood Pb are below 40 </a:t>
            </a:r>
            <a:r>
              <a:rPr lang="en-US" altLang="en-US" sz="2400">
                <a:sym typeface="Symbol" panose="05050102010706020507" pitchFamily="18" charset="2"/>
              </a:rPr>
              <a:t></a:t>
            </a:r>
            <a:r>
              <a:rPr lang="en-US" altLang="en-US" sz="2400"/>
              <a:t>g/dl (for both standards)</a:t>
            </a:r>
          </a:p>
          <a:p>
            <a:pPr lvl="1" eaLnBrk="1" hangingPunct="1"/>
            <a:r>
              <a:rPr lang="en-US" altLang="en-US" sz="2400"/>
              <a:t>With physician determination of improved health</a:t>
            </a:r>
          </a:p>
        </p:txBody>
      </p:sp>
      <p:sp>
        <p:nvSpPr>
          <p:cNvPr id="96259" name="Rectangle 5">
            <a:extLst>
              <a:ext uri="{FF2B5EF4-FFF2-40B4-BE49-F238E27FC236}">
                <a16:creationId xmlns:a16="http://schemas.microsoft.com/office/drawing/2014/main" id="{ED398D77-5FC6-20C9-9A72-364BCE24FEBF}"/>
              </a:ext>
            </a:extLst>
          </p:cNvPr>
          <p:cNvSpPr>
            <a:spLocks noGrp="1" noChangeArrowheads="1"/>
          </p:cNvSpPr>
          <p:nvPr>
            <p:ph type="title" idx="4294967295"/>
          </p:nvPr>
        </p:nvSpPr>
        <p:spPr>
          <a:noFill/>
        </p:spPr>
        <p:txBody>
          <a:bodyPr/>
          <a:lstStyle/>
          <a:p>
            <a:pPr eaLnBrk="1" hangingPunct="1"/>
            <a:r>
              <a:rPr lang="en-US" altLang="en-US"/>
              <a:t>Lead Standard -Medical</a:t>
            </a:r>
          </a:p>
        </p:txBody>
      </p:sp>
      <p:pic>
        <p:nvPicPr>
          <p:cNvPr id="96260" name="Picture 6" descr="dutchboy">
            <a:extLst>
              <a:ext uri="{FF2B5EF4-FFF2-40B4-BE49-F238E27FC236}">
                <a16:creationId xmlns:a16="http://schemas.microsoft.com/office/drawing/2014/main" id="{ABFA0F27-23CC-BCBF-53CA-61E4356F7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124200"/>
            <a:ext cx="28194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EFD5FD7-50E8-39BD-8CE4-0714E5D8F6B0}"/>
              </a:ext>
            </a:extLst>
          </p:cNvPr>
          <p:cNvSpPr>
            <a:spLocks noGrp="1" noChangeArrowheads="1"/>
          </p:cNvSpPr>
          <p:nvPr>
            <p:ph type="title" idx="4294967295"/>
          </p:nvPr>
        </p:nvSpPr>
        <p:spPr/>
        <p:txBody>
          <a:bodyPr/>
          <a:lstStyle/>
          <a:p>
            <a:pPr eaLnBrk="1" hangingPunct="1"/>
            <a:r>
              <a:rPr lang="en-US" altLang="en-US"/>
              <a:t>Lead Standard -Medical</a:t>
            </a:r>
          </a:p>
        </p:txBody>
      </p:sp>
      <p:sp>
        <p:nvSpPr>
          <p:cNvPr id="98307" name="Rectangle 3">
            <a:extLst>
              <a:ext uri="{FF2B5EF4-FFF2-40B4-BE49-F238E27FC236}">
                <a16:creationId xmlns:a16="http://schemas.microsoft.com/office/drawing/2014/main" id="{4414BC9F-6BC0-F14F-3B55-50662DD0C525}"/>
              </a:ext>
            </a:extLst>
          </p:cNvPr>
          <p:cNvSpPr>
            <a:spLocks noGrp="1" noChangeArrowheads="1"/>
          </p:cNvSpPr>
          <p:nvPr>
            <p:ph type="body" idx="4294967295"/>
          </p:nvPr>
        </p:nvSpPr>
        <p:spPr/>
        <p:txBody>
          <a:bodyPr/>
          <a:lstStyle/>
          <a:p>
            <a:pPr eaLnBrk="1" hangingPunct="1"/>
            <a:r>
              <a:rPr lang="en-US" altLang="en-US"/>
              <a:t>Removal benefits are specified</a:t>
            </a:r>
          </a:p>
          <a:p>
            <a:pPr eaLnBrk="1" hangingPunct="1"/>
            <a:endParaRPr lang="en-US" altLang="en-US"/>
          </a:p>
          <a:p>
            <a:pPr eaLnBrk="1" hangingPunct="1"/>
            <a:r>
              <a:rPr lang="en-US" altLang="en-US"/>
              <a:t>Follow up medicals specified</a:t>
            </a:r>
          </a:p>
          <a:p>
            <a:pPr eaLnBrk="1" hangingPunct="1"/>
            <a:endParaRPr lang="en-US" altLang="en-US"/>
          </a:p>
          <a:p>
            <a:pPr eaLnBrk="1" hangingPunct="1"/>
            <a:r>
              <a:rPr lang="en-US" altLang="en-US"/>
              <a:t>Worker compensation applies</a:t>
            </a:r>
          </a:p>
          <a:p>
            <a:pPr eaLnBrk="1" hangingPunct="1"/>
            <a:endParaRPr lang="en-US" altLang="en-US"/>
          </a:p>
        </p:txBody>
      </p:sp>
      <p:pic>
        <p:nvPicPr>
          <p:cNvPr id="98308" name="Picture 6" descr="Smurfs_Color_Pictures_Nurse_Smurfette">
            <a:extLst>
              <a:ext uri="{FF2B5EF4-FFF2-40B4-BE49-F238E27FC236}">
                <a16:creationId xmlns:a16="http://schemas.microsoft.com/office/drawing/2014/main" id="{0C8E712A-C358-90DF-E8D0-E5AC13631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148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Oval 7">
            <a:extLst>
              <a:ext uri="{FF2B5EF4-FFF2-40B4-BE49-F238E27FC236}">
                <a16:creationId xmlns:a16="http://schemas.microsoft.com/office/drawing/2014/main" id="{CDB61B3F-DEC6-57E7-CBD8-4A34A7A7E84F}"/>
              </a:ext>
            </a:extLst>
          </p:cNvPr>
          <p:cNvSpPr>
            <a:spLocks noChangeArrowheads="1"/>
          </p:cNvSpPr>
          <p:nvPr/>
        </p:nvSpPr>
        <p:spPr bwMode="auto">
          <a:xfrm>
            <a:off x="7239000" y="5562600"/>
            <a:ext cx="1295400" cy="304800"/>
          </a:xfrm>
          <a:prstGeom prst="ellipse">
            <a:avLst/>
          </a:prstGeom>
          <a:solidFill>
            <a:schemeClr val="bg1"/>
          </a:solidFill>
          <a:ln w="9525">
            <a:solidFill>
              <a:schemeClr val="bg1"/>
            </a:solidFill>
            <a:round/>
            <a:headEnd/>
            <a:tailEnd/>
          </a:ln>
        </p:spPr>
        <p:txBody>
          <a:bodyPr wrap="none" anchor="ct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300">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BCFE547-27F1-34F8-4EC3-7E244329973C}"/>
              </a:ext>
            </a:extLst>
          </p:cNvPr>
          <p:cNvSpPr>
            <a:spLocks noGrp="1" noChangeArrowheads="1"/>
          </p:cNvSpPr>
          <p:nvPr>
            <p:ph type="title"/>
          </p:nvPr>
        </p:nvSpPr>
        <p:spPr/>
        <p:txBody>
          <a:bodyPr/>
          <a:lstStyle/>
          <a:p>
            <a:r>
              <a:rPr lang="en-US" altLang="en-US"/>
              <a:t>Training					1926.62(l)</a:t>
            </a:r>
          </a:p>
        </p:txBody>
      </p:sp>
      <p:sp>
        <p:nvSpPr>
          <p:cNvPr id="100355" name="Rectangle 3">
            <a:extLst>
              <a:ext uri="{FF2B5EF4-FFF2-40B4-BE49-F238E27FC236}">
                <a16:creationId xmlns:a16="http://schemas.microsoft.com/office/drawing/2014/main" id="{A5E7FB14-0477-D108-3A8B-24656C0FAE3A}"/>
              </a:ext>
            </a:extLst>
          </p:cNvPr>
          <p:cNvSpPr>
            <a:spLocks noGrp="1" noChangeArrowheads="1"/>
          </p:cNvSpPr>
          <p:nvPr>
            <p:ph type="body" idx="1"/>
          </p:nvPr>
        </p:nvSpPr>
        <p:spPr/>
        <p:txBody>
          <a:bodyPr/>
          <a:lstStyle/>
          <a:p>
            <a:r>
              <a:rPr lang="en-US" altLang="en-US"/>
              <a:t>Have to train each employee who is subject to exposure to lead at or above the AL</a:t>
            </a:r>
          </a:p>
          <a:p>
            <a:r>
              <a:rPr lang="en-US" altLang="en-US"/>
              <a:t>Has to be provided prior to employment</a:t>
            </a:r>
          </a:p>
          <a:p>
            <a:r>
              <a:rPr lang="en-US" altLang="en-US"/>
              <a:t>And annually to all employees who are subject to lead exposure at or above the AL on any day.</a:t>
            </a:r>
          </a:p>
          <a:p>
            <a:endParaRPr lang="en-US" altLang="en-US"/>
          </a:p>
          <a:p>
            <a:r>
              <a:rPr lang="en-US" altLang="en-US"/>
              <a:t>Example of an employee that would not be trained?</a:t>
            </a:r>
          </a:p>
          <a:p>
            <a:pPr lvl="1"/>
            <a:endParaRPr lang="en-US" alt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1101849C-A102-DC97-96C3-D48FBDF23B7D}"/>
              </a:ext>
            </a:extLst>
          </p:cNvPr>
          <p:cNvSpPr>
            <a:spLocks noGrp="1" noChangeArrowheads="1"/>
          </p:cNvSpPr>
          <p:nvPr>
            <p:ph type="title"/>
          </p:nvPr>
        </p:nvSpPr>
        <p:spPr/>
        <p:txBody>
          <a:bodyPr/>
          <a:lstStyle/>
          <a:p>
            <a:r>
              <a:rPr lang="en-US" altLang="en-US"/>
              <a:t>Training Cont.</a:t>
            </a:r>
          </a:p>
        </p:txBody>
      </p:sp>
      <p:sp>
        <p:nvSpPr>
          <p:cNvPr id="102403" name="Rectangle 3">
            <a:extLst>
              <a:ext uri="{FF2B5EF4-FFF2-40B4-BE49-F238E27FC236}">
                <a16:creationId xmlns:a16="http://schemas.microsoft.com/office/drawing/2014/main" id="{7891CAE3-F798-68E7-EF32-19C405AFD64B}"/>
              </a:ext>
            </a:extLst>
          </p:cNvPr>
          <p:cNvSpPr>
            <a:spLocks noGrp="1" noChangeArrowheads="1"/>
          </p:cNvSpPr>
          <p:nvPr>
            <p:ph type="body" idx="1"/>
          </p:nvPr>
        </p:nvSpPr>
        <p:spPr/>
        <p:txBody>
          <a:bodyPr/>
          <a:lstStyle/>
          <a:p>
            <a:r>
              <a:rPr lang="en-US" altLang="en-US"/>
              <a:t>Training Programmed spelled out:</a:t>
            </a:r>
          </a:p>
          <a:p>
            <a:pPr lvl="1"/>
            <a:r>
              <a:rPr lang="en-US" altLang="en-US"/>
              <a:t>1926.62(l)(2)</a:t>
            </a:r>
          </a:p>
          <a:p>
            <a:endParaRPr lang="en-US" altLang="en-US"/>
          </a:p>
          <a:p>
            <a:r>
              <a:rPr lang="en-US" altLang="en-US"/>
              <a:t>What does 1926.62(l)(3)(ii) mean?</a:t>
            </a:r>
          </a:p>
          <a:p>
            <a:endParaRPr lang="en-US" altLang="en-US"/>
          </a:p>
          <a:p>
            <a:endParaRPr lang="en-US" alt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a:extLst>
              <a:ext uri="{FF2B5EF4-FFF2-40B4-BE49-F238E27FC236}">
                <a16:creationId xmlns:a16="http://schemas.microsoft.com/office/drawing/2014/main" id="{E8018AB9-8B38-2A3D-CE92-536F7D31D36F}"/>
              </a:ext>
            </a:extLst>
          </p:cNvPr>
          <p:cNvSpPr>
            <a:spLocks noGrp="1" noChangeArrowheads="1"/>
          </p:cNvSpPr>
          <p:nvPr>
            <p:ph type="body" idx="1"/>
          </p:nvPr>
        </p:nvSpPr>
        <p:spPr>
          <a:xfrm>
            <a:off x="609600" y="1143000"/>
            <a:ext cx="7924800" cy="4495800"/>
          </a:xfrm>
        </p:spPr>
        <p:txBody>
          <a:bodyPr/>
          <a:lstStyle/>
          <a:p>
            <a:pPr eaLnBrk="1" hangingPunct="1"/>
            <a:r>
              <a:rPr lang="en-US" altLang="en-US"/>
              <a:t>All employees exposed to Pb to be trained on Appendices A and B</a:t>
            </a:r>
          </a:p>
          <a:p>
            <a:pPr lvl="1" eaLnBrk="1" hangingPunct="1"/>
            <a:r>
              <a:rPr lang="en-US" altLang="en-US" b="1"/>
              <a:t>Appendix A</a:t>
            </a:r>
            <a:r>
              <a:rPr lang="en-US" altLang="en-US"/>
              <a:t>  </a:t>
            </a:r>
          </a:p>
          <a:p>
            <a:pPr lvl="2" eaLnBrk="1" hangingPunct="1"/>
            <a:r>
              <a:rPr lang="en-US" altLang="en-US" i="0"/>
              <a:t>Substance data sheet for occupational exposure to lead</a:t>
            </a:r>
          </a:p>
          <a:p>
            <a:pPr lvl="2" eaLnBrk="1" hangingPunct="1"/>
            <a:endParaRPr lang="en-US" altLang="en-US" i="0"/>
          </a:p>
          <a:p>
            <a:pPr lvl="1" eaLnBrk="1" hangingPunct="1"/>
            <a:r>
              <a:rPr lang="en-US" altLang="en-US" b="1"/>
              <a:t>Appendix B</a:t>
            </a:r>
            <a:r>
              <a:rPr lang="en-US" altLang="en-US"/>
              <a:t>  </a:t>
            </a:r>
          </a:p>
          <a:p>
            <a:pPr lvl="2" eaLnBrk="1" hangingPunct="1"/>
            <a:r>
              <a:rPr lang="en-US" altLang="en-US" i="0"/>
              <a:t>Employee standard summary</a:t>
            </a:r>
          </a:p>
        </p:txBody>
      </p:sp>
      <p:sp>
        <p:nvSpPr>
          <p:cNvPr id="104451" name="Rectangle 5">
            <a:extLst>
              <a:ext uri="{FF2B5EF4-FFF2-40B4-BE49-F238E27FC236}">
                <a16:creationId xmlns:a16="http://schemas.microsoft.com/office/drawing/2014/main" id="{FB85F0E7-22BB-200B-8BAB-11896F958F85}"/>
              </a:ext>
            </a:extLst>
          </p:cNvPr>
          <p:cNvSpPr>
            <a:spLocks noGrp="1" noChangeArrowheads="1"/>
          </p:cNvSpPr>
          <p:nvPr>
            <p:ph type="title"/>
          </p:nvPr>
        </p:nvSpPr>
        <p:spPr>
          <a:noFill/>
        </p:spPr>
        <p:txBody>
          <a:bodyPr/>
          <a:lstStyle/>
          <a:p>
            <a:pPr eaLnBrk="1" hangingPunct="1"/>
            <a:r>
              <a:rPr lang="en-US" altLang="en-US"/>
              <a:t>Training cont</a:t>
            </a:r>
          </a:p>
        </p:txBody>
      </p:sp>
      <p:pic>
        <p:nvPicPr>
          <p:cNvPr id="104452" name="Picture 8" descr="training">
            <a:extLst>
              <a:ext uri="{FF2B5EF4-FFF2-40B4-BE49-F238E27FC236}">
                <a16:creationId xmlns:a16="http://schemas.microsoft.com/office/drawing/2014/main" id="{10914FEE-0610-BBCF-32CA-35A9185BE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124200"/>
            <a:ext cx="21653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2754FAC-1D44-BD48-FEE9-3B6F95333353}"/>
              </a:ext>
            </a:extLst>
          </p:cNvPr>
          <p:cNvSpPr>
            <a:spLocks noGrp="1" noChangeArrowheads="1"/>
          </p:cNvSpPr>
          <p:nvPr>
            <p:ph type="title"/>
          </p:nvPr>
        </p:nvSpPr>
        <p:spPr/>
        <p:txBody>
          <a:bodyPr/>
          <a:lstStyle/>
          <a:p>
            <a:pPr eaLnBrk="1" hangingPunct="1"/>
            <a:r>
              <a:rPr lang="en-US" altLang="en-US"/>
              <a:t>Lead Standard</a:t>
            </a:r>
          </a:p>
        </p:txBody>
      </p:sp>
      <p:sp>
        <p:nvSpPr>
          <p:cNvPr id="106499" name="Rectangle 3">
            <a:extLst>
              <a:ext uri="{FF2B5EF4-FFF2-40B4-BE49-F238E27FC236}">
                <a16:creationId xmlns:a16="http://schemas.microsoft.com/office/drawing/2014/main" id="{179C97AA-62AC-3EE1-EE16-130B511257F1}"/>
              </a:ext>
            </a:extLst>
          </p:cNvPr>
          <p:cNvSpPr>
            <a:spLocks noGrp="1" noChangeArrowheads="1"/>
          </p:cNvSpPr>
          <p:nvPr>
            <p:ph type="body" idx="1"/>
          </p:nvPr>
        </p:nvSpPr>
        <p:spPr/>
        <p:txBody>
          <a:bodyPr/>
          <a:lstStyle/>
          <a:p>
            <a:pPr eaLnBrk="1" hangingPunct="1">
              <a:lnSpc>
                <a:spcPct val="90000"/>
              </a:lnSpc>
            </a:pPr>
            <a:r>
              <a:rPr lang="en-US" altLang="en-US"/>
              <a:t>All employees exposed over the AL to have in depth training on an annual basis and prior to initial assignment</a:t>
            </a:r>
          </a:p>
          <a:p>
            <a:pPr lvl="1" eaLnBrk="1" hangingPunct="1">
              <a:lnSpc>
                <a:spcPct val="130000"/>
              </a:lnSpc>
            </a:pPr>
            <a:r>
              <a:rPr lang="en-US" altLang="en-US" sz="2400"/>
              <a:t>Contents of standard and appendices</a:t>
            </a:r>
          </a:p>
          <a:p>
            <a:pPr lvl="1" eaLnBrk="1" hangingPunct="1">
              <a:lnSpc>
                <a:spcPct val="130000"/>
              </a:lnSpc>
            </a:pPr>
            <a:r>
              <a:rPr lang="en-US" altLang="en-US" sz="2400"/>
              <a:t>Jobs with exposures over the AL</a:t>
            </a:r>
          </a:p>
          <a:p>
            <a:pPr lvl="1" eaLnBrk="1" hangingPunct="1">
              <a:lnSpc>
                <a:spcPct val="130000"/>
              </a:lnSpc>
            </a:pPr>
            <a:r>
              <a:rPr lang="en-US" altLang="en-US" sz="2400"/>
              <a:t>Medical surveillance</a:t>
            </a:r>
          </a:p>
          <a:p>
            <a:pPr lvl="1" eaLnBrk="1" hangingPunct="1">
              <a:lnSpc>
                <a:spcPct val="130000"/>
              </a:lnSpc>
            </a:pPr>
            <a:r>
              <a:rPr lang="en-US" altLang="en-US" sz="2400"/>
              <a:t>Engineering and other controls</a:t>
            </a:r>
          </a:p>
          <a:p>
            <a:pPr lvl="1" eaLnBrk="1" hangingPunct="1">
              <a:lnSpc>
                <a:spcPct val="130000"/>
              </a:lnSpc>
            </a:pPr>
            <a:r>
              <a:rPr lang="en-US" altLang="en-US" sz="2400"/>
              <a:t>Compliance plan</a:t>
            </a:r>
          </a:p>
          <a:p>
            <a:pPr eaLnBrk="1" hangingPunct="1">
              <a:lnSpc>
                <a:spcPct val="90000"/>
              </a:lnSpc>
            </a:pPr>
            <a:endParaRPr lang="en-US" altLang="en-US" sz="2400"/>
          </a:p>
        </p:txBody>
      </p:sp>
      <p:pic>
        <p:nvPicPr>
          <p:cNvPr id="6149" name="Picture 5">
            <a:extLst>
              <a:ext uri="{FF2B5EF4-FFF2-40B4-BE49-F238E27FC236}">
                <a16:creationId xmlns:a16="http://schemas.microsoft.com/office/drawing/2014/main" id="{C2D79C90-F2D6-5C3E-BD94-DC93AD2477EE}"/>
              </a:ext>
            </a:extLst>
          </p:cNvPr>
          <p:cNvPicPr>
            <a:picLocks noChangeAspect="1" noChangeArrowheads="1"/>
          </p:cNvPicPr>
          <p:nvPr/>
        </p:nvPicPr>
        <p:blipFill>
          <a:blip r:embed="rId3"/>
          <a:srcRect/>
          <a:stretch>
            <a:fillRect/>
          </a:stretch>
        </p:blipFill>
        <p:spPr bwMode="auto">
          <a:xfrm>
            <a:off x="5791200" y="3957638"/>
            <a:ext cx="2478088" cy="1909762"/>
          </a:xfrm>
          <a:prstGeom prst="rect">
            <a:avLst/>
          </a:prstGeom>
          <a:noFill/>
          <a:ln w="9525">
            <a:solidFill>
              <a:schemeClr val="bg1">
                <a:lumMod val="75000"/>
              </a:schemeClr>
            </a:solid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4B4DDCC2-0D68-247B-A05D-26AAF5599DE0}"/>
              </a:ext>
            </a:extLst>
          </p:cNvPr>
          <p:cNvSpPr>
            <a:spLocks noGrp="1" noChangeArrowheads="1"/>
          </p:cNvSpPr>
          <p:nvPr>
            <p:ph type="title"/>
          </p:nvPr>
        </p:nvSpPr>
        <p:spPr/>
        <p:txBody>
          <a:bodyPr/>
          <a:lstStyle/>
          <a:p>
            <a:r>
              <a:rPr lang="en-US" altLang="en-US"/>
              <a:t>Signs					1926.62(m)</a:t>
            </a:r>
          </a:p>
        </p:txBody>
      </p:sp>
      <p:sp>
        <p:nvSpPr>
          <p:cNvPr id="108547" name="Rectangle 3">
            <a:extLst>
              <a:ext uri="{FF2B5EF4-FFF2-40B4-BE49-F238E27FC236}">
                <a16:creationId xmlns:a16="http://schemas.microsoft.com/office/drawing/2014/main" id="{F4BAA730-CEA3-FBC2-3926-3EF13CB09744}"/>
              </a:ext>
            </a:extLst>
          </p:cNvPr>
          <p:cNvSpPr>
            <a:spLocks noGrp="1" noChangeArrowheads="1"/>
          </p:cNvSpPr>
          <p:nvPr>
            <p:ph type="body" idx="1"/>
          </p:nvPr>
        </p:nvSpPr>
        <p:spPr/>
        <p:txBody>
          <a:bodyPr/>
          <a:lstStyle/>
          <a:p>
            <a:r>
              <a:rPr lang="en-US" altLang="en-US"/>
              <a:t>Your right, not part of the list</a:t>
            </a:r>
          </a:p>
          <a:p>
            <a:endParaRPr lang="en-US" altLang="en-US"/>
          </a:p>
          <a:p>
            <a:r>
              <a:rPr lang="en-US" altLang="en-US"/>
              <a:t>But – it goes along with training</a:t>
            </a:r>
          </a:p>
          <a:p>
            <a:endParaRPr lang="en-US" altLang="en-US"/>
          </a:p>
          <a:p>
            <a:r>
              <a:rPr lang="en-US" altLang="en-US"/>
              <a:t>1926.62(m)(2)(i)</a:t>
            </a:r>
          </a:p>
          <a:p>
            <a:pPr lvl="1"/>
            <a:r>
              <a:rPr lang="en-US" altLang="en-US"/>
              <a:t>That’s the sign. </a:t>
            </a:r>
          </a:p>
          <a:p>
            <a:endParaRPr lang="en-US" altLang="en-US"/>
          </a:p>
          <a:p>
            <a:r>
              <a:rPr lang="en-US" altLang="en-US"/>
              <a:t>Check out 2(ii) – Illuminated and Cleaned!</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B306358-0E8A-5772-C3D4-3225D3479BA8}"/>
              </a:ext>
            </a:extLst>
          </p:cNvPr>
          <p:cNvSpPr>
            <a:spLocks noGrp="1" noChangeArrowheads="1"/>
          </p:cNvSpPr>
          <p:nvPr>
            <p:ph type="title"/>
          </p:nvPr>
        </p:nvSpPr>
        <p:spPr/>
        <p:txBody>
          <a:bodyPr/>
          <a:lstStyle/>
          <a:p>
            <a:r>
              <a:rPr lang="en-US" altLang="en-US"/>
              <a:t>The sign</a:t>
            </a:r>
          </a:p>
        </p:txBody>
      </p:sp>
      <p:sp>
        <p:nvSpPr>
          <p:cNvPr id="110595" name="Rectangle 3">
            <a:extLst>
              <a:ext uri="{FF2B5EF4-FFF2-40B4-BE49-F238E27FC236}">
                <a16:creationId xmlns:a16="http://schemas.microsoft.com/office/drawing/2014/main" id="{24B82DAF-44AB-448A-394A-FCB093646091}"/>
              </a:ext>
            </a:extLst>
          </p:cNvPr>
          <p:cNvSpPr>
            <a:spLocks noGrp="1" noChangeArrowheads="1"/>
          </p:cNvSpPr>
          <p:nvPr>
            <p:ph type="body" idx="1"/>
          </p:nvPr>
        </p:nvSpPr>
        <p:spPr/>
        <p:txBody>
          <a:bodyPr/>
          <a:lstStyle/>
          <a:p>
            <a:pPr algn="ctr">
              <a:buFont typeface="Wingdings" panose="05000000000000000000" pitchFamily="2" charset="2"/>
              <a:buNone/>
            </a:pPr>
            <a:r>
              <a:rPr lang="en-US" altLang="en-US"/>
              <a:t>	</a:t>
            </a:r>
          </a:p>
          <a:p>
            <a:pPr algn="ctr">
              <a:buFont typeface="Wingdings" panose="05000000000000000000" pitchFamily="2" charset="2"/>
              <a:buNone/>
            </a:pPr>
            <a:endParaRPr lang="en-US" altLang="en-US"/>
          </a:p>
          <a:p>
            <a:pPr algn="ctr">
              <a:buFont typeface="Wingdings" panose="05000000000000000000" pitchFamily="2" charset="2"/>
              <a:buNone/>
            </a:pPr>
            <a:r>
              <a:rPr lang="en-US" altLang="en-US"/>
              <a:t>WARNING</a:t>
            </a:r>
            <a:br>
              <a:rPr lang="en-US" altLang="en-US"/>
            </a:br>
            <a:r>
              <a:rPr lang="en-US" altLang="en-US"/>
              <a:t>LEAD WORK AREA</a:t>
            </a:r>
            <a:br>
              <a:rPr lang="en-US" altLang="en-US"/>
            </a:br>
            <a:r>
              <a:rPr lang="en-US" altLang="en-US"/>
              <a:t>POISON</a:t>
            </a:r>
            <a:br>
              <a:rPr lang="en-US" altLang="en-US"/>
            </a:br>
            <a:r>
              <a:rPr lang="en-US" altLang="en-US"/>
              <a:t>NO SMOKING OR EATING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C0C7B416-267A-9E2A-8ECA-5A8A043C2B35}"/>
              </a:ext>
            </a:extLst>
          </p:cNvPr>
          <p:cNvSpPr>
            <a:spLocks noGrp="1" noChangeArrowheads="1"/>
          </p:cNvSpPr>
          <p:nvPr>
            <p:ph type="title"/>
          </p:nvPr>
        </p:nvSpPr>
        <p:spPr/>
        <p:txBody>
          <a:bodyPr/>
          <a:lstStyle/>
          <a:p>
            <a:r>
              <a:rPr lang="en-US" altLang="en-US"/>
              <a:t>Recordkeeping			1926.62(n)</a:t>
            </a:r>
          </a:p>
        </p:txBody>
      </p:sp>
      <p:sp>
        <p:nvSpPr>
          <p:cNvPr id="112643" name="Rectangle 3">
            <a:extLst>
              <a:ext uri="{FF2B5EF4-FFF2-40B4-BE49-F238E27FC236}">
                <a16:creationId xmlns:a16="http://schemas.microsoft.com/office/drawing/2014/main" id="{628AC43C-F8E0-2037-F727-5D926820B51A}"/>
              </a:ext>
            </a:extLst>
          </p:cNvPr>
          <p:cNvSpPr>
            <a:spLocks noGrp="1" noChangeArrowheads="1"/>
          </p:cNvSpPr>
          <p:nvPr>
            <p:ph type="body" idx="1"/>
          </p:nvPr>
        </p:nvSpPr>
        <p:spPr/>
        <p:txBody>
          <a:bodyPr/>
          <a:lstStyle/>
          <a:p>
            <a:r>
              <a:rPr lang="en-US" altLang="en-US"/>
              <a:t>This is in that list.. Where else are you going to find all that information?</a:t>
            </a:r>
          </a:p>
          <a:p>
            <a:endParaRPr lang="en-US" altLang="en-US"/>
          </a:p>
          <a:p>
            <a:r>
              <a:rPr lang="en-US" altLang="en-US"/>
              <a:t>What does (1)(i) say?</a:t>
            </a:r>
          </a:p>
          <a:p>
            <a:r>
              <a:rPr lang="en-US" altLang="en-US"/>
              <a:t>How long to keep? </a:t>
            </a:r>
          </a:p>
          <a:p>
            <a:pPr lvl="1"/>
            <a:r>
              <a:rPr lang="en-US" altLang="en-US"/>
              <a:t>1926.62(n)(1)(iii)</a:t>
            </a:r>
          </a:p>
          <a:p>
            <a:pPr lvl="1">
              <a:buFont typeface="Symbol" panose="05050102010706020507" pitchFamily="18" charset="2"/>
              <a:buNone/>
            </a:pPr>
            <a:endParaRPr lang="en-US" altLang="en-US"/>
          </a:p>
          <a:p>
            <a:pPr lvl="1">
              <a:buFont typeface="Symbol" panose="05050102010706020507" pitchFamily="18" charset="2"/>
              <a:buNone/>
            </a:pPr>
            <a:r>
              <a:rPr lang="en-US" altLang="en-US"/>
              <a:t>Hint- 1910.1020(d)</a:t>
            </a:r>
          </a:p>
          <a:p>
            <a:endParaRPr lang="en-US" altLang="en-US"/>
          </a:p>
          <a:p>
            <a:endParaRPr lang="en-US" altLang="en-US"/>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A5C97E3-CB0B-19AB-4EEA-CF04E712E441}"/>
              </a:ext>
            </a:extLst>
          </p:cNvPr>
          <p:cNvSpPr>
            <a:spLocks noGrp="1" noChangeArrowheads="1"/>
          </p:cNvSpPr>
          <p:nvPr>
            <p:ph type="title"/>
          </p:nvPr>
        </p:nvSpPr>
        <p:spPr/>
        <p:txBody>
          <a:bodyPr/>
          <a:lstStyle/>
          <a:p>
            <a:r>
              <a:rPr lang="en-US" altLang="en-US"/>
              <a:t>A Note</a:t>
            </a:r>
          </a:p>
        </p:txBody>
      </p:sp>
      <p:sp>
        <p:nvSpPr>
          <p:cNvPr id="114691" name="Rectangle 3">
            <a:extLst>
              <a:ext uri="{FF2B5EF4-FFF2-40B4-BE49-F238E27FC236}">
                <a16:creationId xmlns:a16="http://schemas.microsoft.com/office/drawing/2014/main" id="{F998B904-FA29-C251-0EB2-5010D9C1946C}"/>
              </a:ext>
            </a:extLst>
          </p:cNvPr>
          <p:cNvSpPr>
            <a:spLocks noGrp="1" noChangeArrowheads="1"/>
          </p:cNvSpPr>
          <p:nvPr>
            <p:ph type="body" idx="1"/>
          </p:nvPr>
        </p:nvSpPr>
        <p:spPr/>
        <p:txBody>
          <a:bodyPr/>
          <a:lstStyle/>
          <a:p>
            <a:r>
              <a:rPr lang="en-US" altLang="en-US"/>
              <a:t>Objective Data and Previously monitored in 12 months!</a:t>
            </a:r>
          </a:p>
          <a:p>
            <a:endParaRPr lang="en-US" altLang="en-US"/>
          </a:p>
          <a:p>
            <a:r>
              <a:rPr lang="en-US" altLang="en-US"/>
              <a:t>Be extra critical, be extra cautious.</a:t>
            </a:r>
          </a:p>
          <a:p>
            <a:endParaRPr lang="en-US" altLang="en-US"/>
          </a:p>
          <a:p>
            <a:r>
              <a:rPr lang="en-US" altLang="en-US"/>
              <a:t>1926.62(d)(4) – Positive initial monitoring</a:t>
            </a:r>
          </a:p>
          <a:p>
            <a:r>
              <a:rPr lang="en-US" altLang="en-US"/>
              <a:t>1926.62(d)(5) – Negative initial determination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4CA148C-3362-1961-7A72-EF98B7FF5BF7}"/>
              </a:ext>
            </a:extLst>
          </p:cNvPr>
          <p:cNvSpPr>
            <a:spLocks noGrp="1" noChangeArrowheads="1"/>
          </p:cNvSpPr>
          <p:nvPr>
            <p:ph type="title"/>
          </p:nvPr>
        </p:nvSpPr>
        <p:spPr/>
        <p:txBody>
          <a:bodyPr/>
          <a:lstStyle/>
          <a:p>
            <a:pPr eaLnBrk="1" hangingPunct="1"/>
            <a:r>
              <a:rPr lang="en-US" altLang="en-US"/>
              <a:t>Lead Standard</a:t>
            </a:r>
          </a:p>
        </p:txBody>
      </p:sp>
      <p:sp>
        <p:nvSpPr>
          <p:cNvPr id="14339" name="Rectangle 3">
            <a:extLst>
              <a:ext uri="{FF2B5EF4-FFF2-40B4-BE49-F238E27FC236}">
                <a16:creationId xmlns:a16="http://schemas.microsoft.com/office/drawing/2014/main" id="{22FAE503-0383-F85A-CBD3-556E5CEC44D5}"/>
              </a:ext>
            </a:extLst>
          </p:cNvPr>
          <p:cNvSpPr>
            <a:spLocks noGrp="1" noChangeArrowheads="1"/>
          </p:cNvSpPr>
          <p:nvPr>
            <p:ph type="body" idx="1"/>
          </p:nvPr>
        </p:nvSpPr>
        <p:spPr>
          <a:xfrm>
            <a:off x="609600" y="1295400"/>
            <a:ext cx="7620000" cy="4724400"/>
          </a:xfrm>
        </p:spPr>
        <p:txBody>
          <a:bodyPr/>
          <a:lstStyle/>
          <a:p>
            <a:pPr eaLnBrk="1" hangingPunct="1">
              <a:buSzPct val="85000"/>
            </a:pPr>
            <a:r>
              <a:rPr lang="en-US" altLang="en-US" b="1"/>
              <a:t>Objectives</a:t>
            </a:r>
          </a:p>
          <a:p>
            <a:pPr lvl="1" eaLnBrk="1" hangingPunct="1">
              <a:buSzPct val="85000"/>
            </a:pPr>
            <a:r>
              <a:rPr lang="en-US" altLang="en-US" sz="2400"/>
              <a:t>To list the general requirements of the lead standard</a:t>
            </a:r>
          </a:p>
          <a:p>
            <a:pPr lvl="1" eaLnBrk="1" hangingPunct="1"/>
            <a:r>
              <a:rPr lang="en-US" altLang="en-US" sz="2400"/>
              <a:t>To apply the lead standard to data obtained during inspection activity</a:t>
            </a:r>
          </a:p>
          <a:p>
            <a:pPr lvl="1" eaLnBrk="1" hangingPunct="1"/>
            <a:r>
              <a:rPr lang="en-US" altLang="en-US" sz="2400"/>
              <a:t>To identify the differences between the general industry and construction lead standards</a:t>
            </a:r>
          </a:p>
          <a:p>
            <a:pPr lvl="1" eaLnBrk="1" hangingPunct="1"/>
            <a:r>
              <a:rPr lang="en-US" altLang="en-US" sz="2400"/>
              <a:t>Gain the tools necessary for an inspection with lead.</a:t>
            </a:r>
          </a:p>
        </p:txBody>
      </p:sp>
      <p:sp>
        <p:nvSpPr>
          <p:cNvPr id="14340" name="Text Box 4">
            <a:extLst>
              <a:ext uri="{FF2B5EF4-FFF2-40B4-BE49-F238E27FC236}">
                <a16:creationId xmlns:a16="http://schemas.microsoft.com/office/drawing/2014/main" id="{830DB6EF-9AAC-8C62-7E99-B30E1368CCB7}"/>
              </a:ext>
            </a:extLst>
          </p:cNvPr>
          <p:cNvSpPr txBox="1">
            <a:spLocks noChangeArrowheads="1"/>
          </p:cNvSpPr>
          <p:nvPr/>
        </p:nvSpPr>
        <p:spPr bwMode="auto">
          <a:xfrm>
            <a:off x="6400800" y="381000"/>
            <a:ext cx="211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1800"/>
              <a:t>29 CFR 1910.1025</a:t>
            </a:r>
          </a:p>
          <a:p>
            <a:pPr eaLnBrk="1" hangingPunct="1">
              <a:spcBef>
                <a:spcPct val="0"/>
              </a:spcBef>
              <a:spcAft>
                <a:spcPct val="0"/>
              </a:spcAft>
              <a:buClrTx/>
              <a:buSzTx/>
              <a:buFontTx/>
              <a:buNone/>
            </a:pPr>
            <a:r>
              <a:rPr lang="en-US" altLang="en-US" sz="1800"/>
              <a:t>29 CFR 1926.62</a:t>
            </a:r>
          </a:p>
        </p:txBody>
      </p:sp>
      <p:pic>
        <p:nvPicPr>
          <p:cNvPr id="14341" name="Picture 6" descr="Working with Lead Exposure in Construction &amp; General Industry Video Program DVD/VHS">
            <a:extLst>
              <a:ext uri="{FF2B5EF4-FFF2-40B4-BE49-F238E27FC236}">
                <a16:creationId xmlns:a16="http://schemas.microsoft.com/office/drawing/2014/main" id="{F7CE459D-CF43-10B7-E09C-62A75A4CD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64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slide0007_image006">
            <a:extLst>
              <a:ext uri="{FF2B5EF4-FFF2-40B4-BE49-F238E27FC236}">
                <a16:creationId xmlns:a16="http://schemas.microsoft.com/office/drawing/2014/main" id="{305EF782-9F66-1BE1-724C-AA85A5684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953000"/>
            <a:ext cx="1800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A9C91370-E057-7AC8-5A20-2BA4EA71E48E}"/>
              </a:ext>
            </a:extLst>
          </p:cNvPr>
          <p:cNvSpPr>
            <a:spLocks noGrp="1" noChangeArrowheads="1"/>
          </p:cNvSpPr>
          <p:nvPr>
            <p:ph type="title"/>
          </p:nvPr>
        </p:nvSpPr>
        <p:spPr/>
        <p:txBody>
          <a:bodyPr/>
          <a:lstStyle/>
          <a:p>
            <a:pPr eaLnBrk="1" hangingPunct="1"/>
            <a:r>
              <a:rPr lang="en-US" altLang="en-US"/>
              <a:t>Lead Standard</a:t>
            </a:r>
          </a:p>
        </p:txBody>
      </p:sp>
      <p:sp>
        <p:nvSpPr>
          <p:cNvPr id="116739" name="Rectangle 3">
            <a:extLst>
              <a:ext uri="{FF2B5EF4-FFF2-40B4-BE49-F238E27FC236}">
                <a16:creationId xmlns:a16="http://schemas.microsoft.com/office/drawing/2014/main" id="{28F81546-EB44-2269-E251-E89CF12CE745}"/>
              </a:ext>
            </a:extLst>
          </p:cNvPr>
          <p:cNvSpPr>
            <a:spLocks noGrp="1" noChangeArrowheads="1"/>
          </p:cNvSpPr>
          <p:nvPr>
            <p:ph type="body" idx="1"/>
          </p:nvPr>
        </p:nvSpPr>
        <p:spPr/>
        <p:txBody>
          <a:bodyPr/>
          <a:lstStyle/>
          <a:p>
            <a:pPr eaLnBrk="1" hangingPunct="1"/>
            <a:endParaRPr lang="en-US" altLang="en-US"/>
          </a:p>
          <a:p>
            <a:pPr eaLnBrk="1" hangingPunct="1">
              <a:buFont typeface="Wingdings" panose="05000000000000000000" pitchFamily="2" charset="2"/>
              <a:buNone/>
            </a:pPr>
            <a:r>
              <a:rPr lang="en-US" altLang="en-US" sz="4000"/>
              <a:t>   </a:t>
            </a:r>
            <a:r>
              <a:rPr lang="en-US" altLang="en-US" sz="4000" b="1"/>
              <a:t>Air Monitoring Data Review</a:t>
            </a:r>
          </a:p>
        </p:txBody>
      </p:sp>
      <p:sp>
        <p:nvSpPr>
          <p:cNvPr id="116740" name="Text Box 1028">
            <a:extLst>
              <a:ext uri="{FF2B5EF4-FFF2-40B4-BE49-F238E27FC236}">
                <a16:creationId xmlns:a16="http://schemas.microsoft.com/office/drawing/2014/main" id="{F7779F93-C78F-C66D-248B-884DCB956922}"/>
              </a:ext>
            </a:extLst>
          </p:cNvPr>
          <p:cNvSpPr txBox="1">
            <a:spLocks noChangeArrowheads="1"/>
          </p:cNvSpPr>
          <p:nvPr/>
        </p:nvSpPr>
        <p:spPr bwMode="auto">
          <a:xfrm>
            <a:off x="6400800" y="5334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1800"/>
              <a:t>29 CFR 1910.1025</a:t>
            </a:r>
          </a:p>
        </p:txBody>
      </p:sp>
      <p:pic>
        <p:nvPicPr>
          <p:cNvPr id="116741" name="Picture 1030" descr="elgin_il2">
            <a:extLst>
              <a:ext uri="{FF2B5EF4-FFF2-40B4-BE49-F238E27FC236}">
                <a16:creationId xmlns:a16="http://schemas.microsoft.com/office/drawing/2014/main" id="{6F42F4C2-A171-F29A-72B4-4DC7FF31C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971800"/>
            <a:ext cx="4657725" cy="28575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A1791BA8-5C83-DCBA-3547-23C70F258A45}"/>
              </a:ext>
            </a:extLst>
          </p:cNvPr>
          <p:cNvSpPr>
            <a:spLocks noGrp="1" noChangeArrowheads="1"/>
          </p:cNvSpPr>
          <p:nvPr>
            <p:ph type="title"/>
          </p:nvPr>
        </p:nvSpPr>
        <p:spPr/>
        <p:txBody>
          <a:bodyPr/>
          <a:lstStyle/>
          <a:p>
            <a:r>
              <a:rPr lang="en-US" altLang="en-US"/>
              <a:t>Are we done?</a:t>
            </a:r>
          </a:p>
        </p:txBody>
      </p:sp>
      <p:sp>
        <p:nvSpPr>
          <p:cNvPr id="118787" name="Rectangle 3">
            <a:extLst>
              <a:ext uri="{FF2B5EF4-FFF2-40B4-BE49-F238E27FC236}">
                <a16:creationId xmlns:a16="http://schemas.microsoft.com/office/drawing/2014/main" id="{10C9B2CA-76E4-958D-CE38-EB0111228CEC}"/>
              </a:ext>
            </a:extLst>
          </p:cNvPr>
          <p:cNvSpPr>
            <a:spLocks noGrp="1" noChangeArrowheads="1"/>
          </p:cNvSpPr>
          <p:nvPr>
            <p:ph type="body" idx="1"/>
          </p:nvPr>
        </p:nvSpPr>
        <p:spPr/>
        <p:txBody>
          <a:bodyPr/>
          <a:lstStyle/>
          <a:p>
            <a:r>
              <a:rPr lang="en-US" altLang="en-US"/>
              <a:t>Nope, but ½ way I think – onto the evaluation of their controls.</a:t>
            </a:r>
          </a:p>
          <a:p>
            <a:endParaRPr lang="en-US" altLang="en-US"/>
          </a:p>
          <a:p>
            <a:r>
              <a:rPr lang="en-US" altLang="en-US"/>
              <a:t>We are BACK to that pesky (e)!</a:t>
            </a:r>
          </a:p>
          <a:p>
            <a:pPr lvl="1"/>
            <a:r>
              <a:rPr lang="en-US" altLang="en-US"/>
              <a:t>The down and dirty.</a:t>
            </a:r>
          </a:p>
          <a:p>
            <a:pPr lvl="1"/>
            <a:endParaRPr lang="en-US" altLang="en-US"/>
          </a:p>
          <a:p>
            <a:r>
              <a:rPr lang="en-US" altLang="en-US"/>
              <a:t>Methods of Compliance.. Its all spelled out.</a:t>
            </a:r>
          </a:p>
          <a:p>
            <a:pPr lvl="1">
              <a:buFont typeface="Symbol" panose="05050102010706020507" pitchFamily="18" charset="2"/>
              <a:buNone/>
            </a:pPr>
            <a:endParaRPr lang="en-US" altLang="en-US"/>
          </a:p>
          <a:p>
            <a:endParaRPr lang="en-US" altLang="en-US"/>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96D64CC6-126C-1B7A-B86A-77A1F72DEA7A}"/>
              </a:ext>
            </a:extLst>
          </p:cNvPr>
          <p:cNvSpPr>
            <a:spLocks noGrp="1" noChangeArrowheads="1"/>
          </p:cNvSpPr>
          <p:nvPr>
            <p:ph type="body" idx="1"/>
          </p:nvPr>
        </p:nvSpPr>
        <p:spPr>
          <a:xfrm>
            <a:off x="609600" y="1295400"/>
            <a:ext cx="7620000" cy="4800600"/>
          </a:xfrm>
        </p:spPr>
        <p:txBody>
          <a:bodyPr/>
          <a:lstStyle/>
          <a:p>
            <a:pPr eaLnBrk="1" hangingPunct="1"/>
            <a:r>
              <a:rPr lang="en-US" altLang="en-US"/>
              <a:t>Engineering and work practice control requirements:</a:t>
            </a:r>
          </a:p>
          <a:p>
            <a:pPr lvl="4" eaLnBrk="1" hangingPunct="1"/>
            <a:endParaRPr lang="en-US" altLang="en-US" sz="500"/>
          </a:p>
          <a:p>
            <a:pPr lvl="1" eaLnBrk="1" hangingPunct="1"/>
            <a:r>
              <a:rPr lang="en-US" altLang="en-US" sz="2400"/>
              <a:t>Over PEL 31 or more days, reduce exposure to below the PEL OR as low as feasible and use </a:t>
            </a:r>
            <a:r>
              <a:rPr lang="en-US" altLang="en-US" sz="2400" b="1"/>
              <a:t>APPROPRIATE</a:t>
            </a:r>
            <a:r>
              <a:rPr lang="en-US" altLang="en-US" sz="2400"/>
              <a:t> respirators.</a:t>
            </a:r>
          </a:p>
          <a:p>
            <a:pPr lvl="4" eaLnBrk="1" hangingPunct="1"/>
            <a:endParaRPr lang="en-US" altLang="en-US" sz="1000"/>
          </a:p>
          <a:p>
            <a:pPr lvl="1" eaLnBrk="1" hangingPunct="1">
              <a:lnSpc>
                <a:spcPct val="80000"/>
              </a:lnSpc>
            </a:pPr>
            <a:r>
              <a:rPr lang="en-US" altLang="en-US" sz="2400"/>
              <a:t>Over PEL 30 or fewer days, reduce</a:t>
            </a:r>
          </a:p>
          <a:p>
            <a:pPr lvl="1" eaLnBrk="1" hangingPunct="1">
              <a:lnSpc>
                <a:spcPct val="80000"/>
              </a:lnSpc>
              <a:buFont typeface="Symbol" panose="05050102010706020507" pitchFamily="18" charset="2"/>
              <a:buNone/>
            </a:pPr>
            <a:r>
              <a:rPr lang="en-US" altLang="en-US" sz="2400"/>
              <a:t>    exposure to 200 </a:t>
            </a:r>
            <a:r>
              <a:rPr lang="en-US" altLang="en-US" sz="2400">
                <a:sym typeface="Symbol" panose="05050102010706020507" pitchFamily="18" charset="2"/>
              </a:rPr>
              <a:t> </a:t>
            </a:r>
            <a:r>
              <a:rPr lang="en-US" altLang="en-US" sz="2400"/>
              <a:t>g/m</a:t>
            </a:r>
            <a:r>
              <a:rPr lang="en-US" altLang="en-US" sz="2400" baseline="30000"/>
              <a:t>3</a:t>
            </a:r>
            <a:r>
              <a:rPr lang="en-US" altLang="en-US" sz="2400"/>
              <a:t> and use </a:t>
            </a:r>
          </a:p>
          <a:p>
            <a:pPr lvl="1" eaLnBrk="1" hangingPunct="1">
              <a:lnSpc>
                <a:spcPct val="80000"/>
              </a:lnSpc>
              <a:buFont typeface="Symbol" panose="05050102010706020507" pitchFamily="18" charset="2"/>
              <a:buNone/>
            </a:pPr>
            <a:r>
              <a:rPr lang="en-US" altLang="en-US" sz="2400"/>
              <a:t>    respirators to maintain exposures </a:t>
            </a:r>
          </a:p>
          <a:p>
            <a:pPr lvl="1" eaLnBrk="1" hangingPunct="1">
              <a:lnSpc>
                <a:spcPct val="80000"/>
              </a:lnSpc>
              <a:buFont typeface="Symbol" panose="05050102010706020507" pitchFamily="18" charset="2"/>
              <a:buNone/>
            </a:pPr>
            <a:r>
              <a:rPr lang="en-US" altLang="en-US" sz="2400"/>
              <a:t>    to below the PEL</a:t>
            </a:r>
          </a:p>
        </p:txBody>
      </p:sp>
      <p:sp>
        <p:nvSpPr>
          <p:cNvPr id="120835" name="Rectangle 5">
            <a:extLst>
              <a:ext uri="{FF2B5EF4-FFF2-40B4-BE49-F238E27FC236}">
                <a16:creationId xmlns:a16="http://schemas.microsoft.com/office/drawing/2014/main" id="{3D86157B-DFBA-4FA5-A021-C423DE9326F5}"/>
              </a:ext>
            </a:extLst>
          </p:cNvPr>
          <p:cNvSpPr>
            <a:spLocks noGrp="1" noChangeArrowheads="1"/>
          </p:cNvSpPr>
          <p:nvPr>
            <p:ph type="title"/>
          </p:nvPr>
        </p:nvSpPr>
        <p:spPr>
          <a:noFill/>
        </p:spPr>
        <p:txBody>
          <a:bodyPr/>
          <a:lstStyle/>
          <a:p>
            <a:pPr eaLnBrk="1" hangingPunct="1"/>
            <a:r>
              <a:rPr lang="en-US" altLang="en-US"/>
              <a:t>Lead Standard		Still at e</a:t>
            </a:r>
          </a:p>
        </p:txBody>
      </p:sp>
      <p:pic>
        <p:nvPicPr>
          <p:cNvPr id="120836" name="Picture 8" descr="sourcesoflead">
            <a:extLst>
              <a:ext uri="{FF2B5EF4-FFF2-40B4-BE49-F238E27FC236}">
                <a16:creationId xmlns:a16="http://schemas.microsoft.com/office/drawing/2014/main" id="{5400E7C7-FBAD-4734-43C5-BBF9AE840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288" y="3733800"/>
            <a:ext cx="1966912"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A64E0376-66B5-E34B-748F-F7C7F8910CBB}"/>
              </a:ext>
            </a:extLst>
          </p:cNvPr>
          <p:cNvSpPr>
            <a:spLocks noGrp="1" noChangeArrowheads="1"/>
          </p:cNvSpPr>
          <p:nvPr>
            <p:ph type="title"/>
          </p:nvPr>
        </p:nvSpPr>
        <p:spPr/>
        <p:txBody>
          <a:bodyPr/>
          <a:lstStyle/>
          <a:p>
            <a:r>
              <a:rPr lang="en-US" altLang="en-US"/>
              <a:t>What respirator?	</a:t>
            </a:r>
          </a:p>
        </p:txBody>
      </p:sp>
      <p:sp>
        <p:nvSpPr>
          <p:cNvPr id="122883" name="Content Placeholder 2">
            <a:extLst>
              <a:ext uri="{FF2B5EF4-FFF2-40B4-BE49-F238E27FC236}">
                <a16:creationId xmlns:a16="http://schemas.microsoft.com/office/drawing/2014/main" id="{4A453268-E0CE-D339-5B3E-68286AB32ABD}"/>
              </a:ext>
            </a:extLst>
          </p:cNvPr>
          <p:cNvSpPr>
            <a:spLocks noGrp="1" noChangeArrowheads="1"/>
          </p:cNvSpPr>
          <p:nvPr>
            <p:ph idx="1"/>
          </p:nvPr>
        </p:nvSpPr>
        <p:spPr/>
        <p:txBody>
          <a:bodyPr/>
          <a:lstStyle/>
          <a:p>
            <a:r>
              <a:rPr lang="en-US" altLang="en-US"/>
              <a:t>At minimum what should you expect an employee to be wearing?</a:t>
            </a:r>
          </a:p>
          <a:p>
            <a:pPr lvl="1"/>
            <a:r>
              <a:rPr lang="en-US" altLang="en-US"/>
              <a:t>Table 1 (1910.134)</a:t>
            </a:r>
          </a:p>
          <a:p>
            <a:endParaRPr lang="en-US" altLang="en-US"/>
          </a:p>
          <a:p>
            <a:r>
              <a:rPr lang="en-US" altLang="en-US"/>
              <a:t>Cartridges?</a:t>
            </a:r>
          </a:p>
          <a:p>
            <a:endParaRPr lang="en-US" altLang="en-US"/>
          </a:p>
          <a:p>
            <a:r>
              <a:rPr lang="en-US" altLang="en-US"/>
              <a:t>What about the respirator standard?</a:t>
            </a:r>
          </a:p>
          <a:p>
            <a:endParaRPr lang="en-US" altLang="en-US"/>
          </a:p>
          <a:p>
            <a:r>
              <a:rPr lang="en-US" altLang="en-US"/>
              <a:t>One more list to follow!</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a:extLst>
              <a:ext uri="{FF2B5EF4-FFF2-40B4-BE49-F238E27FC236}">
                <a16:creationId xmlns:a16="http://schemas.microsoft.com/office/drawing/2014/main" id="{7B6D573D-19D8-02B5-CC97-94BBFBC47821}"/>
              </a:ext>
            </a:extLst>
          </p:cNvPr>
          <p:cNvSpPr>
            <a:spLocks noGrp="1" noChangeArrowheads="1"/>
          </p:cNvSpPr>
          <p:nvPr>
            <p:ph type="title"/>
          </p:nvPr>
        </p:nvSpPr>
        <p:spPr/>
        <p:txBody>
          <a:bodyPr/>
          <a:lstStyle/>
          <a:p>
            <a:pPr eaLnBrk="1" hangingPunct="1"/>
            <a:r>
              <a:rPr lang="en-US" altLang="en-US"/>
              <a:t>Lead Standard 		Still at e</a:t>
            </a:r>
          </a:p>
        </p:txBody>
      </p:sp>
      <p:sp>
        <p:nvSpPr>
          <p:cNvPr id="123907" name="Rectangle 1027">
            <a:extLst>
              <a:ext uri="{FF2B5EF4-FFF2-40B4-BE49-F238E27FC236}">
                <a16:creationId xmlns:a16="http://schemas.microsoft.com/office/drawing/2014/main" id="{657E84FD-9C04-75D0-DD53-9DC2D935BE4C}"/>
              </a:ext>
            </a:extLst>
          </p:cNvPr>
          <p:cNvSpPr>
            <a:spLocks noGrp="1" noChangeArrowheads="1"/>
          </p:cNvSpPr>
          <p:nvPr>
            <p:ph type="body" idx="1"/>
          </p:nvPr>
        </p:nvSpPr>
        <p:spPr>
          <a:xfrm>
            <a:off x="609600" y="1295400"/>
            <a:ext cx="8077200" cy="4525963"/>
          </a:xfrm>
        </p:spPr>
        <p:txBody>
          <a:bodyPr/>
          <a:lstStyle/>
          <a:p>
            <a:pPr eaLnBrk="1" hangingPunct="1"/>
            <a:r>
              <a:rPr lang="en-US" altLang="en-US" sz="2400"/>
              <a:t>When engineering and work practices controls do not reduce exposure below the PEL, use respirators per paragraph (f)</a:t>
            </a:r>
          </a:p>
          <a:p>
            <a:pPr lvl="3" eaLnBrk="1" hangingPunct="1"/>
            <a:endParaRPr lang="en-US" altLang="en-US" sz="2400"/>
          </a:p>
          <a:p>
            <a:pPr eaLnBrk="1" hangingPunct="1"/>
            <a:r>
              <a:rPr lang="en-US" altLang="en-US" sz="2400"/>
              <a:t>Establish / implement a written plan to comply with PEL</a:t>
            </a:r>
          </a:p>
          <a:p>
            <a:pPr lvl="1" eaLnBrk="1" hangingPunct="1"/>
            <a:r>
              <a:rPr lang="en-US" altLang="en-US" sz="2200"/>
              <a:t>Revise every 6 months</a:t>
            </a:r>
          </a:p>
          <a:p>
            <a:pPr eaLnBrk="1" hangingPunct="1"/>
            <a:endParaRPr lang="en-US" altLang="en-US" sz="2400"/>
          </a:p>
          <a:p>
            <a:pPr eaLnBrk="1" hangingPunct="1"/>
            <a:r>
              <a:rPr lang="en-US" altLang="en-US" sz="2400"/>
              <a:t>Seriously! Take a look.</a:t>
            </a:r>
          </a:p>
          <a:p>
            <a:pPr lvl="1" eaLnBrk="1" hangingPunct="1"/>
            <a:r>
              <a:rPr lang="en-US" altLang="en-US" sz="2200"/>
              <a:t>A through I</a:t>
            </a:r>
          </a:p>
        </p:txBody>
      </p:sp>
      <p:pic>
        <p:nvPicPr>
          <p:cNvPr id="123908" name="Picture 2054" descr="leadpaintrmvl2">
            <a:extLst>
              <a:ext uri="{FF2B5EF4-FFF2-40B4-BE49-F238E27FC236}">
                <a16:creationId xmlns:a16="http://schemas.microsoft.com/office/drawing/2014/main" id="{B1D4D94F-DC54-8503-938F-78C418F67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78225"/>
            <a:ext cx="3314700" cy="226218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a:extLst>
              <a:ext uri="{FF2B5EF4-FFF2-40B4-BE49-F238E27FC236}">
                <a16:creationId xmlns:a16="http://schemas.microsoft.com/office/drawing/2014/main" id="{8057155A-170D-CBC5-9244-9F2619E2D33D}"/>
              </a:ext>
            </a:extLst>
          </p:cNvPr>
          <p:cNvSpPr>
            <a:spLocks noGrp="1" noChangeArrowheads="1"/>
          </p:cNvSpPr>
          <p:nvPr>
            <p:ph type="body" idx="1"/>
          </p:nvPr>
        </p:nvSpPr>
        <p:spPr>
          <a:xfrm>
            <a:off x="381000" y="1219200"/>
            <a:ext cx="7543800" cy="4800600"/>
          </a:xfrm>
        </p:spPr>
        <p:txBody>
          <a:bodyPr/>
          <a:lstStyle/>
          <a:p>
            <a:pPr lvl="1" eaLnBrk="1" hangingPunct="1">
              <a:lnSpc>
                <a:spcPct val="130000"/>
              </a:lnSpc>
            </a:pPr>
            <a:r>
              <a:rPr lang="en-US" altLang="en-US" sz="2400"/>
              <a:t>Describe each operation</a:t>
            </a:r>
          </a:p>
          <a:p>
            <a:pPr lvl="1" eaLnBrk="1" hangingPunct="1">
              <a:lnSpc>
                <a:spcPct val="130000"/>
              </a:lnSpc>
            </a:pPr>
            <a:r>
              <a:rPr lang="en-US" altLang="en-US" sz="2400"/>
              <a:t>Describe specific means of compliance</a:t>
            </a:r>
          </a:p>
          <a:p>
            <a:pPr lvl="1" eaLnBrk="1" hangingPunct="1">
              <a:lnSpc>
                <a:spcPct val="130000"/>
              </a:lnSpc>
            </a:pPr>
            <a:r>
              <a:rPr lang="en-US" altLang="en-US" sz="2400"/>
              <a:t>Report the technology considered</a:t>
            </a:r>
          </a:p>
          <a:p>
            <a:pPr lvl="1" eaLnBrk="1" hangingPunct="1">
              <a:lnSpc>
                <a:spcPct val="130000"/>
              </a:lnSpc>
            </a:pPr>
            <a:r>
              <a:rPr lang="en-US" altLang="en-US" sz="2400"/>
              <a:t>Document emission sources with IH data</a:t>
            </a:r>
          </a:p>
          <a:p>
            <a:pPr lvl="1" eaLnBrk="1" hangingPunct="1">
              <a:lnSpc>
                <a:spcPct val="130000"/>
              </a:lnSpc>
            </a:pPr>
            <a:r>
              <a:rPr lang="en-US" altLang="en-US" sz="2400"/>
              <a:t>Detail time schedule for implementation</a:t>
            </a:r>
          </a:p>
          <a:p>
            <a:pPr lvl="1" eaLnBrk="1" hangingPunct="1">
              <a:lnSpc>
                <a:spcPct val="130000"/>
              </a:lnSpc>
            </a:pPr>
            <a:r>
              <a:rPr lang="en-US" altLang="en-US" sz="2400"/>
              <a:t>List work practices required in (g), (h), (i)</a:t>
            </a:r>
          </a:p>
          <a:p>
            <a:pPr lvl="1" eaLnBrk="1" hangingPunct="1">
              <a:lnSpc>
                <a:spcPct val="130000"/>
              </a:lnSpc>
            </a:pPr>
            <a:r>
              <a:rPr lang="en-US" altLang="en-US" sz="2400"/>
              <a:t>Describe administrative control schedules</a:t>
            </a:r>
          </a:p>
          <a:p>
            <a:pPr lvl="1" eaLnBrk="1" hangingPunct="1">
              <a:lnSpc>
                <a:spcPct val="130000"/>
              </a:lnSpc>
            </a:pPr>
            <a:r>
              <a:rPr lang="en-US" altLang="en-US" sz="2400"/>
              <a:t>Document other relevant information</a:t>
            </a:r>
          </a:p>
        </p:txBody>
      </p:sp>
      <p:sp>
        <p:nvSpPr>
          <p:cNvPr id="125955" name="Rectangle 5">
            <a:extLst>
              <a:ext uri="{FF2B5EF4-FFF2-40B4-BE49-F238E27FC236}">
                <a16:creationId xmlns:a16="http://schemas.microsoft.com/office/drawing/2014/main" id="{DEC59775-AFC5-A55A-B2D6-A7E1D24D31E0}"/>
              </a:ext>
            </a:extLst>
          </p:cNvPr>
          <p:cNvSpPr>
            <a:spLocks noGrp="1" noChangeArrowheads="1"/>
          </p:cNvSpPr>
          <p:nvPr>
            <p:ph type="title"/>
          </p:nvPr>
        </p:nvSpPr>
        <p:spPr>
          <a:xfrm>
            <a:off x="609600" y="381000"/>
            <a:ext cx="8153400" cy="492125"/>
          </a:xfrm>
          <a:noFill/>
        </p:spPr>
        <p:txBody>
          <a:bodyPr/>
          <a:lstStyle/>
          <a:p>
            <a:pPr eaLnBrk="1" hangingPunct="1"/>
            <a:r>
              <a:rPr lang="en-US" altLang="en-US" sz="3200"/>
              <a:t>This is mostly identical in both standards</a:t>
            </a:r>
          </a:p>
        </p:txBody>
      </p:sp>
      <p:pic>
        <p:nvPicPr>
          <p:cNvPr id="125956" name="Picture 10" descr="businesswoman_06">
            <a:extLst>
              <a:ext uri="{FF2B5EF4-FFF2-40B4-BE49-F238E27FC236}">
                <a16:creationId xmlns:a16="http://schemas.microsoft.com/office/drawing/2014/main" id="{9586776F-49A6-7654-136F-FAA0A0F3A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0"/>
            <a:ext cx="15144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7F7512A-E2E4-02D2-FB32-5B4B01272234}"/>
              </a:ext>
            </a:extLst>
          </p:cNvPr>
          <p:cNvSpPr>
            <a:spLocks noGrp="1" noChangeArrowheads="1"/>
          </p:cNvSpPr>
          <p:nvPr>
            <p:ph type="title"/>
          </p:nvPr>
        </p:nvSpPr>
        <p:spPr/>
        <p:txBody>
          <a:bodyPr/>
          <a:lstStyle/>
          <a:p>
            <a:r>
              <a:rPr lang="en-US" altLang="en-US"/>
              <a:t>Guess where?</a:t>
            </a:r>
          </a:p>
        </p:txBody>
      </p:sp>
      <p:sp>
        <p:nvSpPr>
          <p:cNvPr id="128003" name="Rectangle 3">
            <a:extLst>
              <a:ext uri="{FF2B5EF4-FFF2-40B4-BE49-F238E27FC236}">
                <a16:creationId xmlns:a16="http://schemas.microsoft.com/office/drawing/2014/main" id="{EDD2CA1A-F739-CCBD-B330-E574B35B27A8}"/>
              </a:ext>
            </a:extLst>
          </p:cNvPr>
          <p:cNvSpPr>
            <a:spLocks noGrp="1" noChangeArrowheads="1"/>
          </p:cNvSpPr>
          <p:nvPr>
            <p:ph type="body" idx="1"/>
          </p:nvPr>
        </p:nvSpPr>
        <p:spPr/>
        <p:txBody>
          <a:bodyPr/>
          <a:lstStyle/>
          <a:p>
            <a:r>
              <a:rPr lang="en-US" altLang="en-US"/>
              <a:t>1926.62(e)(2)(ii)(H) – for all the multi-contractor  sites.</a:t>
            </a:r>
          </a:p>
          <a:p>
            <a:endParaRPr lang="en-US" altLang="en-US"/>
          </a:p>
          <a:p>
            <a:r>
              <a:rPr lang="en-US" altLang="en-US"/>
              <a:t>Check out 1926.62(e)(2)(iii)</a:t>
            </a:r>
          </a:p>
          <a:p>
            <a:pPr lvl="1"/>
            <a:r>
              <a:rPr lang="en-US" altLang="en-US"/>
              <a:t>Required!</a:t>
            </a:r>
          </a:p>
          <a:p>
            <a:endParaRPr lang="en-US" altLang="en-US"/>
          </a:p>
          <a:p>
            <a:r>
              <a:rPr lang="en-US" altLang="en-US"/>
              <a:t>Moving right along…. Jumping around…</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a:extLst>
              <a:ext uri="{FF2B5EF4-FFF2-40B4-BE49-F238E27FC236}">
                <a16:creationId xmlns:a16="http://schemas.microsoft.com/office/drawing/2014/main" id="{ED83A9D3-2014-CEEF-62F3-E1995F0799A3}"/>
              </a:ext>
            </a:extLst>
          </p:cNvPr>
          <p:cNvSpPr>
            <a:spLocks noGrp="1" noChangeArrowheads="1"/>
          </p:cNvSpPr>
          <p:nvPr>
            <p:ph type="body" idx="1"/>
          </p:nvPr>
        </p:nvSpPr>
        <p:spPr>
          <a:xfrm>
            <a:off x="609600" y="1295400"/>
            <a:ext cx="7772400" cy="4800600"/>
          </a:xfrm>
        </p:spPr>
        <p:txBody>
          <a:bodyPr/>
          <a:lstStyle/>
          <a:p>
            <a:pPr marL="393700" indent="-393700" eaLnBrk="1" hangingPunct="1"/>
            <a:r>
              <a:rPr lang="en-US" altLang="en-US"/>
              <a:t>Mechanical ventilation</a:t>
            </a:r>
          </a:p>
          <a:p>
            <a:pPr marL="1027113" lvl="1" indent="-393700" eaLnBrk="1" hangingPunct="1"/>
            <a:r>
              <a:rPr lang="en-US" altLang="en-US" sz="2400"/>
              <a:t>Effectiveness checks required every 3 months and after any change in process that might alter employee exposures.</a:t>
            </a:r>
          </a:p>
          <a:p>
            <a:pPr marL="2989263" lvl="4" indent="-412750" eaLnBrk="1" hangingPunct="1"/>
            <a:endParaRPr lang="en-US" altLang="en-US" sz="1200"/>
          </a:p>
          <a:p>
            <a:pPr marL="1027113" lvl="1" indent="-393700" eaLnBrk="1" hangingPunct="1"/>
            <a:r>
              <a:rPr lang="en-US" altLang="en-US" sz="2400"/>
              <a:t>Any recirculated air must be HEPA filtered and monitored.  </a:t>
            </a:r>
          </a:p>
          <a:p>
            <a:pPr marL="1935163" lvl="2" indent="-495300" eaLnBrk="1" hangingPunct="1"/>
            <a:r>
              <a:rPr lang="en-US" altLang="en-US" sz="2000" i="0"/>
              <a:t>Pb in the return air must cause automatic bypass of the system</a:t>
            </a:r>
          </a:p>
        </p:txBody>
      </p:sp>
      <p:sp>
        <p:nvSpPr>
          <p:cNvPr id="130051" name="Rectangle 5">
            <a:extLst>
              <a:ext uri="{FF2B5EF4-FFF2-40B4-BE49-F238E27FC236}">
                <a16:creationId xmlns:a16="http://schemas.microsoft.com/office/drawing/2014/main" id="{4DE85D42-5407-5A2B-CA06-13FF78DF3D71}"/>
              </a:ext>
            </a:extLst>
          </p:cNvPr>
          <p:cNvSpPr>
            <a:spLocks noGrp="1" noChangeArrowheads="1"/>
          </p:cNvSpPr>
          <p:nvPr>
            <p:ph type="title"/>
          </p:nvPr>
        </p:nvSpPr>
        <p:spPr>
          <a:noFill/>
        </p:spPr>
        <p:txBody>
          <a:bodyPr/>
          <a:lstStyle/>
          <a:p>
            <a:pPr eaLnBrk="1" hangingPunct="1"/>
            <a:r>
              <a:rPr lang="en-US" altLang="en-US"/>
              <a:t>Lead Standard</a:t>
            </a:r>
          </a:p>
        </p:txBody>
      </p:sp>
      <p:pic>
        <p:nvPicPr>
          <p:cNvPr id="130052" name="Picture 1032" descr="ventilation">
            <a:hlinkClick r:id="rId3"/>
            <a:extLst>
              <a:ext uri="{FF2B5EF4-FFF2-40B4-BE49-F238E27FC236}">
                <a16:creationId xmlns:a16="http://schemas.microsoft.com/office/drawing/2014/main" id="{AB2B02B4-C287-7305-6166-99DD8B1BE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648200"/>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a:extLst>
              <a:ext uri="{FF2B5EF4-FFF2-40B4-BE49-F238E27FC236}">
                <a16:creationId xmlns:a16="http://schemas.microsoft.com/office/drawing/2014/main" id="{F7D8D699-2278-C43D-182D-81E8A510F777}"/>
              </a:ext>
            </a:extLst>
          </p:cNvPr>
          <p:cNvSpPr>
            <a:spLocks noGrp="1" noChangeArrowheads="1"/>
          </p:cNvSpPr>
          <p:nvPr>
            <p:ph type="body" idx="1"/>
          </p:nvPr>
        </p:nvSpPr>
        <p:spPr/>
        <p:txBody>
          <a:bodyPr/>
          <a:lstStyle/>
          <a:p>
            <a:pPr eaLnBrk="1" hangingPunct="1"/>
            <a:r>
              <a:rPr lang="en-US" altLang="en-US"/>
              <a:t>Administrative control documentation for employee rotation</a:t>
            </a:r>
          </a:p>
          <a:p>
            <a:pPr lvl="1" eaLnBrk="1" hangingPunct="1"/>
            <a:r>
              <a:rPr lang="en-US" altLang="en-US" sz="2400"/>
              <a:t>Name or ID number of each affected employee</a:t>
            </a:r>
          </a:p>
          <a:p>
            <a:pPr lvl="1" eaLnBrk="1" hangingPunct="1"/>
            <a:r>
              <a:rPr lang="en-US" altLang="en-US" sz="2400"/>
              <a:t>Duration and exposure levels at each job</a:t>
            </a:r>
          </a:p>
          <a:p>
            <a:pPr lvl="1" eaLnBrk="1" hangingPunct="1"/>
            <a:r>
              <a:rPr lang="en-US" altLang="en-US" sz="2400"/>
              <a:t>Any information useful for assessing that these controls reliably reduce employee exposure</a:t>
            </a:r>
          </a:p>
          <a:p>
            <a:pPr eaLnBrk="1" hangingPunct="1"/>
            <a:endParaRPr lang="en-US" altLang="en-US" sz="2400"/>
          </a:p>
        </p:txBody>
      </p:sp>
      <p:sp>
        <p:nvSpPr>
          <p:cNvPr id="132099" name="Rectangle 5">
            <a:extLst>
              <a:ext uri="{FF2B5EF4-FFF2-40B4-BE49-F238E27FC236}">
                <a16:creationId xmlns:a16="http://schemas.microsoft.com/office/drawing/2014/main" id="{FC2C1ADD-96E4-1087-C7B3-C50E29435283}"/>
              </a:ext>
            </a:extLst>
          </p:cNvPr>
          <p:cNvSpPr>
            <a:spLocks noGrp="1" noChangeArrowheads="1"/>
          </p:cNvSpPr>
          <p:nvPr>
            <p:ph type="title"/>
          </p:nvPr>
        </p:nvSpPr>
        <p:spPr>
          <a:noFill/>
        </p:spPr>
        <p:txBody>
          <a:bodyPr/>
          <a:lstStyle/>
          <a:p>
            <a:pPr eaLnBrk="1" hangingPunct="1"/>
            <a:r>
              <a:rPr lang="en-US" altLang="en-US"/>
              <a:t>Lead Standard</a:t>
            </a:r>
          </a:p>
        </p:txBody>
      </p:sp>
      <p:pic>
        <p:nvPicPr>
          <p:cNvPr id="132100" name="Picture 8" descr="3guys">
            <a:extLst>
              <a:ext uri="{FF2B5EF4-FFF2-40B4-BE49-F238E27FC236}">
                <a16:creationId xmlns:a16="http://schemas.microsoft.com/office/drawing/2014/main" id="{8AE54534-D81E-750A-C7B3-19ABAB006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114800"/>
            <a:ext cx="25146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a:extLst>
              <a:ext uri="{FF2B5EF4-FFF2-40B4-BE49-F238E27FC236}">
                <a16:creationId xmlns:a16="http://schemas.microsoft.com/office/drawing/2014/main" id="{CF271E27-BA03-5062-97F0-67FF7CDEC768}"/>
              </a:ext>
            </a:extLst>
          </p:cNvPr>
          <p:cNvSpPr>
            <a:spLocks noGrp="1" noChangeArrowheads="1"/>
          </p:cNvSpPr>
          <p:nvPr>
            <p:ph type="body" idx="1"/>
          </p:nvPr>
        </p:nvSpPr>
        <p:spPr>
          <a:xfrm>
            <a:off x="609600" y="1143000"/>
            <a:ext cx="7924800" cy="4876800"/>
          </a:xfrm>
        </p:spPr>
        <p:txBody>
          <a:bodyPr/>
          <a:lstStyle/>
          <a:p>
            <a:pPr eaLnBrk="1" hangingPunct="1"/>
            <a:r>
              <a:rPr lang="en-US" altLang="en-US"/>
              <a:t>Respirators must be worn when necessary to install and/or implement engineering/ work practice controls or when those controls are not sufficient to reduce exposures to below PEL.</a:t>
            </a:r>
          </a:p>
          <a:p>
            <a:pPr lvl="4" eaLnBrk="1" hangingPunct="1"/>
            <a:endParaRPr lang="en-US" altLang="en-US"/>
          </a:p>
          <a:p>
            <a:pPr eaLnBrk="1" hangingPunct="1"/>
            <a:r>
              <a:rPr lang="en-US" altLang="en-US"/>
              <a:t>The employer must implement a respiratory protection program in accordance with 29 CFR  1910.134.</a:t>
            </a:r>
          </a:p>
          <a:p>
            <a:pPr eaLnBrk="1" hangingPunct="1">
              <a:buFont typeface="Wingdings" panose="05000000000000000000" pitchFamily="2" charset="2"/>
              <a:buNone/>
            </a:pPr>
            <a:endParaRPr lang="en-US" altLang="en-US"/>
          </a:p>
        </p:txBody>
      </p:sp>
      <p:sp>
        <p:nvSpPr>
          <p:cNvPr id="134147" name="Rectangle 5">
            <a:extLst>
              <a:ext uri="{FF2B5EF4-FFF2-40B4-BE49-F238E27FC236}">
                <a16:creationId xmlns:a16="http://schemas.microsoft.com/office/drawing/2014/main" id="{53BB8ABE-78C6-2E39-D709-D64ABD718D58}"/>
              </a:ext>
            </a:extLst>
          </p:cNvPr>
          <p:cNvSpPr>
            <a:spLocks noGrp="1" noChangeArrowheads="1"/>
          </p:cNvSpPr>
          <p:nvPr>
            <p:ph type="title"/>
          </p:nvPr>
        </p:nvSpPr>
        <p:spPr>
          <a:noFill/>
        </p:spPr>
        <p:txBody>
          <a:bodyPr/>
          <a:lstStyle/>
          <a:p>
            <a:pPr eaLnBrk="1" hangingPunct="1"/>
            <a:r>
              <a:rPr lang="en-US" altLang="en-US"/>
              <a:t>Lead Standard</a:t>
            </a:r>
          </a:p>
        </p:txBody>
      </p:sp>
      <p:pic>
        <p:nvPicPr>
          <p:cNvPr id="134148" name="Picture 1030" descr="Comfo Classic Respirator">
            <a:extLst>
              <a:ext uri="{FF2B5EF4-FFF2-40B4-BE49-F238E27FC236}">
                <a16:creationId xmlns:a16="http://schemas.microsoft.com/office/drawing/2014/main" id="{0524D5ED-420D-8E8B-319D-87785D6BF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724400"/>
            <a:ext cx="1314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CF1CCCD-E962-143B-8391-770B6515AC23}"/>
              </a:ext>
            </a:extLst>
          </p:cNvPr>
          <p:cNvSpPr>
            <a:spLocks noGrp="1" noChangeArrowheads="1"/>
          </p:cNvSpPr>
          <p:nvPr>
            <p:ph type="title"/>
          </p:nvPr>
        </p:nvSpPr>
        <p:spPr/>
        <p:txBody>
          <a:bodyPr/>
          <a:lstStyle/>
          <a:p>
            <a:r>
              <a:rPr lang="en-US" altLang="en-US"/>
              <a:t>Why the Fuss?</a:t>
            </a:r>
          </a:p>
        </p:txBody>
      </p:sp>
      <p:sp>
        <p:nvSpPr>
          <p:cNvPr id="16387" name="Rectangle 3">
            <a:extLst>
              <a:ext uri="{FF2B5EF4-FFF2-40B4-BE49-F238E27FC236}">
                <a16:creationId xmlns:a16="http://schemas.microsoft.com/office/drawing/2014/main" id="{B38C158C-0AAF-4956-5E08-97D6BE4B7032}"/>
              </a:ext>
            </a:extLst>
          </p:cNvPr>
          <p:cNvSpPr>
            <a:spLocks noGrp="1" noChangeArrowheads="1"/>
          </p:cNvSpPr>
          <p:nvPr>
            <p:ph type="body" sz="half" idx="1"/>
          </p:nvPr>
        </p:nvSpPr>
        <p:spPr/>
        <p:txBody>
          <a:bodyPr/>
          <a:lstStyle/>
          <a:p>
            <a:pPr>
              <a:lnSpc>
                <a:spcPct val="80000"/>
              </a:lnSpc>
            </a:pPr>
            <a:r>
              <a:rPr lang="en-US" altLang="en-US" sz="2000"/>
              <a:t>The list below shows many of the key lead-induced health effects.</a:t>
            </a:r>
          </a:p>
          <a:p>
            <a:pPr>
              <a:lnSpc>
                <a:spcPct val="80000"/>
              </a:lnSpc>
            </a:pPr>
            <a:r>
              <a:rPr lang="en-US" altLang="en-US" sz="2000"/>
              <a:t>Neurological Effects </a:t>
            </a:r>
          </a:p>
          <a:p>
            <a:pPr lvl="1">
              <a:lnSpc>
                <a:spcPct val="80000"/>
              </a:lnSpc>
            </a:pPr>
            <a:r>
              <a:rPr lang="en-US" altLang="en-US" sz="1800"/>
              <a:t>Peripheral neuropathy </a:t>
            </a:r>
          </a:p>
          <a:p>
            <a:pPr lvl="1">
              <a:lnSpc>
                <a:spcPct val="80000"/>
              </a:lnSpc>
            </a:pPr>
            <a:r>
              <a:rPr lang="en-US" altLang="en-US" sz="1800"/>
              <a:t>Fatigue / Irritability </a:t>
            </a:r>
          </a:p>
          <a:p>
            <a:pPr lvl="1">
              <a:lnSpc>
                <a:spcPct val="80000"/>
              </a:lnSpc>
            </a:pPr>
            <a:r>
              <a:rPr lang="en-US" altLang="en-US" sz="1800"/>
              <a:t>Impaired concentration </a:t>
            </a:r>
          </a:p>
          <a:p>
            <a:pPr lvl="1">
              <a:lnSpc>
                <a:spcPct val="80000"/>
              </a:lnSpc>
            </a:pPr>
            <a:r>
              <a:rPr lang="en-US" altLang="en-US" sz="1800"/>
              <a:t>Hearing loss </a:t>
            </a:r>
          </a:p>
          <a:p>
            <a:pPr lvl="1">
              <a:lnSpc>
                <a:spcPct val="80000"/>
              </a:lnSpc>
            </a:pPr>
            <a:r>
              <a:rPr lang="en-US" altLang="en-US" sz="1800"/>
              <a:t>Wrist / Foot drop </a:t>
            </a:r>
          </a:p>
          <a:p>
            <a:pPr lvl="1">
              <a:lnSpc>
                <a:spcPct val="80000"/>
              </a:lnSpc>
            </a:pPr>
            <a:r>
              <a:rPr lang="en-US" altLang="en-US" sz="1800"/>
              <a:t>Seizures </a:t>
            </a:r>
          </a:p>
          <a:p>
            <a:pPr lvl="1">
              <a:lnSpc>
                <a:spcPct val="80000"/>
              </a:lnSpc>
            </a:pPr>
            <a:r>
              <a:rPr lang="en-US" altLang="en-US" sz="1800"/>
              <a:t>Encephalopathy </a:t>
            </a:r>
          </a:p>
          <a:p>
            <a:pPr>
              <a:lnSpc>
                <a:spcPct val="80000"/>
              </a:lnSpc>
            </a:pPr>
            <a:r>
              <a:rPr lang="en-US" altLang="en-US" sz="2000"/>
              <a:t>Gastrointestinal Effects </a:t>
            </a:r>
          </a:p>
          <a:p>
            <a:pPr lvl="1">
              <a:lnSpc>
                <a:spcPct val="80000"/>
              </a:lnSpc>
            </a:pPr>
            <a:r>
              <a:rPr lang="en-US" altLang="en-US" sz="1800"/>
              <a:t>Nausea </a:t>
            </a:r>
          </a:p>
          <a:p>
            <a:pPr lvl="1">
              <a:lnSpc>
                <a:spcPct val="80000"/>
              </a:lnSpc>
            </a:pPr>
            <a:r>
              <a:rPr lang="en-US" altLang="en-US" sz="1800"/>
              <a:t>Dyspepsia </a:t>
            </a:r>
          </a:p>
          <a:p>
            <a:pPr lvl="1">
              <a:lnSpc>
                <a:spcPct val="80000"/>
              </a:lnSpc>
            </a:pPr>
            <a:r>
              <a:rPr lang="en-US" altLang="en-US" sz="1800"/>
              <a:t>Constipation </a:t>
            </a:r>
          </a:p>
          <a:p>
            <a:pPr lvl="1">
              <a:lnSpc>
                <a:spcPct val="80000"/>
              </a:lnSpc>
            </a:pPr>
            <a:r>
              <a:rPr lang="en-US" altLang="en-US" sz="1800"/>
              <a:t>Colic </a:t>
            </a:r>
          </a:p>
          <a:p>
            <a:pPr lvl="1">
              <a:lnSpc>
                <a:spcPct val="80000"/>
              </a:lnSpc>
            </a:pPr>
            <a:r>
              <a:rPr lang="en-US" altLang="en-US" sz="1800"/>
              <a:t>Lead line on gingival tissue </a:t>
            </a:r>
          </a:p>
        </p:txBody>
      </p:sp>
      <p:sp>
        <p:nvSpPr>
          <p:cNvPr id="16388" name="Rectangle 6">
            <a:extLst>
              <a:ext uri="{FF2B5EF4-FFF2-40B4-BE49-F238E27FC236}">
                <a16:creationId xmlns:a16="http://schemas.microsoft.com/office/drawing/2014/main" id="{12380E9F-79C2-92E6-5F2A-6133F1CDE3C5}"/>
              </a:ext>
            </a:extLst>
          </p:cNvPr>
          <p:cNvSpPr>
            <a:spLocks noGrp="1" noChangeArrowheads="1"/>
          </p:cNvSpPr>
          <p:nvPr>
            <p:ph type="body" sz="half" idx="2"/>
          </p:nvPr>
        </p:nvSpPr>
        <p:spPr/>
        <p:txBody>
          <a:bodyPr/>
          <a:lstStyle/>
          <a:p>
            <a:pPr>
              <a:lnSpc>
                <a:spcPct val="80000"/>
              </a:lnSpc>
            </a:pPr>
            <a:r>
              <a:rPr lang="en-US" altLang="en-US" sz="2000"/>
              <a:t>Reproductive Effects </a:t>
            </a:r>
          </a:p>
          <a:p>
            <a:pPr lvl="1">
              <a:lnSpc>
                <a:spcPct val="80000"/>
              </a:lnSpc>
            </a:pPr>
            <a:r>
              <a:rPr lang="en-US" altLang="en-US" sz="1800" i="1"/>
              <a:t>Miscarriages/Stillbirths </a:t>
            </a:r>
          </a:p>
          <a:p>
            <a:pPr lvl="1">
              <a:lnSpc>
                <a:spcPct val="80000"/>
              </a:lnSpc>
            </a:pPr>
            <a:r>
              <a:rPr lang="en-US" altLang="en-US" sz="1800"/>
              <a:t>Reduced sperm count &amp; motility </a:t>
            </a:r>
          </a:p>
          <a:p>
            <a:pPr lvl="1">
              <a:lnSpc>
                <a:spcPct val="80000"/>
              </a:lnSpc>
            </a:pPr>
            <a:r>
              <a:rPr lang="en-US" altLang="en-US" sz="1800"/>
              <a:t>Abnormal sperm </a:t>
            </a:r>
          </a:p>
          <a:p>
            <a:pPr>
              <a:lnSpc>
                <a:spcPct val="80000"/>
              </a:lnSpc>
            </a:pPr>
            <a:r>
              <a:rPr lang="en-US" altLang="en-US" sz="2000"/>
              <a:t>Heme Synthesis </a:t>
            </a:r>
          </a:p>
          <a:p>
            <a:pPr lvl="1">
              <a:lnSpc>
                <a:spcPct val="80000"/>
              </a:lnSpc>
            </a:pPr>
            <a:r>
              <a:rPr lang="en-US" altLang="en-US" sz="1800"/>
              <a:t>Anemia </a:t>
            </a:r>
          </a:p>
          <a:p>
            <a:pPr lvl="1">
              <a:lnSpc>
                <a:spcPct val="80000"/>
              </a:lnSpc>
            </a:pPr>
            <a:r>
              <a:rPr lang="en-US" altLang="en-US" sz="1800"/>
              <a:t>Erythrocyte protoporphyrin   elevation </a:t>
            </a:r>
          </a:p>
          <a:p>
            <a:pPr>
              <a:lnSpc>
                <a:spcPct val="80000"/>
              </a:lnSpc>
            </a:pPr>
            <a:r>
              <a:rPr lang="en-US" altLang="en-US" sz="2000"/>
              <a:t>Renal Effects </a:t>
            </a:r>
          </a:p>
          <a:p>
            <a:pPr lvl="1">
              <a:lnSpc>
                <a:spcPct val="80000"/>
              </a:lnSpc>
            </a:pPr>
            <a:r>
              <a:rPr lang="en-US" altLang="en-US" sz="1800"/>
              <a:t>Chronic nephropathy with proximal tubular damage </a:t>
            </a:r>
          </a:p>
          <a:p>
            <a:pPr lvl="1">
              <a:lnSpc>
                <a:spcPct val="80000"/>
              </a:lnSpc>
            </a:pPr>
            <a:r>
              <a:rPr lang="en-US" altLang="en-US" sz="1800"/>
              <a:t>Hypertension </a:t>
            </a:r>
          </a:p>
          <a:p>
            <a:pPr>
              <a:lnSpc>
                <a:spcPct val="80000"/>
              </a:lnSpc>
            </a:pPr>
            <a:r>
              <a:rPr lang="en-US" altLang="en-US" sz="2000"/>
              <a:t> Other </a:t>
            </a:r>
          </a:p>
          <a:p>
            <a:pPr lvl="1">
              <a:lnSpc>
                <a:spcPct val="80000"/>
              </a:lnSpc>
            </a:pPr>
            <a:r>
              <a:rPr lang="en-US" altLang="en-US" sz="1800"/>
              <a:t>Arthralgia </a:t>
            </a:r>
          </a:p>
          <a:p>
            <a:pPr lvl="1">
              <a:lnSpc>
                <a:spcPct val="80000"/>
              </a:lnSpc>
            </a:pPr>
            <a:r>
              <a:rPr lang="en-US" altLang="en-US" sz="1800"/>
              <a:t> Myalgia</a:t>
            </a:r>
          </a:p>
          <a:p>
            <a:pPr>
              <a:lnSpc>
                <a:spcPct val="80000"/>
              </a:lnSpc>
            </a:pPr>
            <a:endParaRPr lang="en-US" altLang="en-US" sz="2000"/>
          </a:p>
          <a:p>
            <a:pPr>
              <a:lnSpc>
                <a:spcPct val="80000"/>
              </a:lnSpc>
            </a:pPr>
            <a:endParaRPr lang="en-US" altLang="en-US" sz="2000"/>
          </a:p>
          <a:p>
            <a:pPr>
              <a:lnSpc>
                <a:spcPct val="80000"/>
              </a:lnSpc>
            </a:pPr>
            <a:endParaRPr lang="en-US" altLang="en-US" sz="2000"/>
          </a:p>
        </p:txBody>
      </p:sp>
      <p:sp>
        <p:nvSpPr>
          <p:cNvPr id="16389" name="Text Box 4">
            <a:extLst>
              <a:ext uri="{FF2B5EF4-FFF2-40B4-BE49-F238E27FC236}">
                <a16:creationId xmlns:a16="http://schemas.microsoft.com/office/drawing/2014/main" id="{922470E4-6897-6656-70B9-92F74A9BC580}"/>
              </a:ext>
            </a:extLst>
          </p:cNvPr>
          <p:cNvSpPr txBox="1">
            <a:spLocks noChangeArrowheads="1"/>
          </p:cNvSpPr>
          <p:nvPr/>
        </p:nvSpPr>
        <p:spPr bwMode="auto">
          <a:xfrm>
            <a:off x="5318125" y="1670050"/>
            <a:ext cx="32924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endParaRPr lang="en-US" altLang="en-US" sz="300">
              <a:latin typeface="Times New Roman" panose="02020603050405020304" pitchFamily="18"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1026" descr="respiratorstorage">
            <a:extLst>
              <a:ext uri="{FF2B5EF4-FFF2-40B4-BE49-F238E27FC236}">
                <a16:creationId xmlns:a16="http://schemas.microsoft.com/office/drawing/2014/main" id="{E0DD7340-AA07-7CC0-91FE-F408FE3C2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6962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ext Box 3">
            <a:extLst>
              <a:ext uri="{FF2B5EF4-FFF2-40B4-BE49-F238E27FC236}">
                <a16:creationId xmlns:a16="http://schemas.microsoft.com/office/drawing/2014/main" id="{6E9D95F3-20A0-108F-453C-41EA24416454}"/>
              </a:ext>
            </a:extLst>
          </p:cNvPr>
          <p:cNvSpPr txBox="1">
            <a:spLocks noChangeArrowheads="1"/>
          </p:cNvSpPr>
          <p:nvPr/>
        </p:nvSpPr>
        <p:spPr bwMode="auto">
          <a:xfrm>
            <a:off x="6324600" y="5334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1800"/>
              <a:t>29 CFR 1910.1025</a:t>
            </a:r>
          </a:p>
        </p:txBody>
      </p:sp>
      <p:sp>
        <p:nvSpPr>
          <p:cNvPr id="136196" name="Rectangle 4">
            <a:extLst>
              <a:ext uri="{FF2B5EF4-FFF2-40B4-BE49-F238E27FC236}">
                <a16:creationId xmlns:a16="http://schemas.microsoft.com/office/drawing/2014/main" id="{C1191309-DE2E-DB56-361B-9404AF543C0F}"/>
              </a:ext>
            </a:extLst>
          </p:cNvPr>
          <p:cNvSpPr>
            <a:spLocks noChangeArrowheads="1"/>
          </p:cNvSpPr>
          <p:nvPr/>
        </p:nvSpPr>
        <p:spPr bwMode="gray">
          <a:xfrm>
            <a:off x="609600" y="381000"/>
            <a:ext cx="815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3600" b="1">
                <a:solidFill>
                  <a:schemeClr val="bg2"/>
                </a:solidFill>
              </a:rPr>
              <a:t>Lead Standard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83AAAE60-CC12-307A-2662-1D525B157F62}"/>
              </a:ext>
            </a:extLst>
          </p:cNvPr>
          <p:cNvSpPr>
            <a:spLocks noGrp="1" noChangeArrowheads="1"/>
          </p:cNvSpPr>
          <p:nvPr>
            <p:ph type="title"/>
          </p:nvPr>
        </p:nvSpPr>
        <p:spPr>
          <a:xfrm>
            <a:off x="990600" y="381000"/>
            <a:ext cx="7924800" cy="549275"/>
          </a:xfrm>
        </p:spPr>
        <p:txBody>
          <a:bodyPr/>
          <a:lstStyle/>
          <a:p>
            <a:pPr eaLnBrk="1" hangingPunct="1"/>
            <a:r>
              <a:rPr lang="en-US" altLang="en-US"/>
              <a:t>Lead Standard</a:t>
            </a:r>
          </a:p>
        </p:txBody>
      </p:sp>
      <p:sp>
        <p:nvSpPr>
          <p:cNvPr id="138243" name="Rectangle 3">
            <a:extLst>
              <a:ext uri="{FF2B5EF4-FFF2-40B4-BE49-F238E27FC236}">
                <a16:creationId xmlns:a16="http://schemas.microsoft.com/office/drawing/2014/main" id="{1947556A-C335-BB52-D5FB-13077448C72B}"/>
              </a:ext>
            </a:extLst>
          </p:cNvPr>
          <p:cNvSpPr>
            <a:spLocks noGrp="1" noChangeArrowheads="1"/>
          </p:cNvSpPr>
          <p:nvPr>
            <p:ph type="body" idx="1"/>
          </p:nvPr>
        </p:nvSpPr>
        <p:spPr/>
        <p:txBody>
          <a:bodyPr/>
          <a:lstStyle/>
          <a:p>
            <a:pPr eaLnBrk="1" hangingPunct="1"/>
            <a:r>
              <a:rPr lang="en-US" altLang="en-US"/>
              <a:t>The employer provides for cleaning or disposal of protective clothing and equipment</a:t>
            </a:r>
          </a:p>
          <a:p>
            <a:pPr eaLnBrk="1" hangingPunct="1"/>
            <a:endParaRPr lang="en-US" altLang="en-US"/>
          </a:p>
          <a:p>
            <a:pPr eaLnBrk="1" hangingPunct="1"/>
            <a:r>
              <a:rPr lang="en-US" altLang="en-US"/>
              <a:t>The employer is to repair and replace equipment as needed</a:t>
            </a:r>
          </a:p>
          <a:p>
            <a:pPr eaLnBrk="1" hangingPunct="1"/>
            <a:endParaRPr lang="en-US" altLang="en-US"/>
          </a:p>
        </p:txBody>
      </p:sp>
      <p:pic>
        <p:nvPicPr>
          <p:cNvPr id="138244" name="Picture 4" descr="ppe">
            <a:extLst>
              <a:ext uri="{FF2B5EF4-FFF2-40B4-BE49-F238E27FC236}">
                <a16:creationId xmlns:a16="http://schemas.microsoft.com/office/drawing/2014/main" id="{1A0E3C76-5EF9-F03B-E523-7D916AC69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29000"/>
            <a:ext cx="3429000" cy="25717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DD2EAA07-7B95-C75A-123D-E9B8514E7BF7}"/>
              </a:ext>
            </a:extLst>
          </p:cNvPr>
          <p:cNvSpPr>
            <a:spLocks noGrp="1" noChangeArrowheads="1"/>
          </p:cNvSpPr>
          <p:nvPr>
            <p:ph type="body" idx="1"/>
          </p:nvPr>
        </p:nvSpPr>
        <p:spPr>
          <a:xfrm>
            <a:off x="609600" y="1295400"/>
            <a:ext cx="7924800" cy="4572000"/>
          </a:xfrm>
        </p:spPr>
        <p:txBody>
          <a:bodyPr/>
          <a:lstStyle/>
          <a:p>
            <a:pPr eaLnBrk="1" hangingPunct="1">
              <a:defRPr/>
            </a:pPr>
            <a:r>
              <a:rPr lang="en-US" altLang="en-US" dirty="0"/>
              <a:t>Back to General industry:</a:t>
            </a:r>
          </a:p>
          <a:p>
            <a:pPr marL="0" indent="0" eaLnBrk="1" hangingPunct="1">
              <a:buFont typeface="Wingdings" panose="05000000000000000000" pitchFamily="2" charset="2"/>
              <a:buNone/>
              <a:defRPr/>
            </a:pPr>
            <a:endParaRPr lang="en-US" altLang="en-US" dirty="0"/>
          </a:p>
          <a:p>
            <a:pPr eaLnBrk="1" hangingPunct="1">
              <a:defRPr/>
            </a:pPr>
            <a:r>
              <a:rPr lang="en-US" altLang="en-US" dirty="0"/>
              <a:t>Can you eat in your lead clothes?</a:t>
            </a:r>
          </a:p>
          <a:p>
            <a:pPr marL="1828800" lvl="4" indent="0" eaLnBrk="1" hangingPunct="1">
              <a:buFontTx/>
              <a:buNone/>
              <a:defRPr/>
            </a:pPr>
            <a:endParaRPr lang="en-US" altLang="en-US" dirty="0"/>
          </a:p>
          <a:p>
            <a:pPr eaLnBrk="1" hangingPunct="1">
              <a:defRPr/>
            </a:pPr>
            <a:r>
              <a:rPr lang="en-US" altLang="en-US" dirty="0"/>
              <a:t>Placed in closed container to </a:t>
            </a:r>
          </a:p>
          <a:p>
            <a:pPr eaLnBrk="1" hangingPunct="1">
              <a:buFont typeface="Wingdings" panose="05000000000000000000" pitchFamily="2" charset="2"/>
              <a:buNone/>
              <a:defRPr/>
            </a:pPr>
            <a:r>
              <a:rPr lang="en-US" altLang="en-US" dirty="0"/>
              <a:t>	prevent spread of lead dust.</a:t>
            </a:r>
          </a:p>
          <a:p>
            <a:pPr marL="0" indent="0" eaLnBrk="1" hangingPunct="1">
              <a:buFont typeface="Wingdings" panose="05000000000000000000" pitchFamily="2" charset="2"/>
              <a:buNone/>
              <a:defRPr/>
            </a:pPr>
            <a:endParaRPr lang="en-US" altLang="en-US" dirty="0"/>
          </a:p>
          <a:p>
            <a:pPr eaLnBrk="1" hangingPunct="1">
              <a:defRPr/>
            </a:pPr>
            <a:r>
              <a:rPr lang="en-US" altLang="en-US" dirty="0"/>
              <a:t>Remember the Indoor lead case?</a:t>
            </a:r>
          </a:p>
          <a:p>
            <a:pPr lvl="4" eaLnBrk="1" hangingPunct="1">
              <a:defRPr/>
            </a:pPr>
            <a:endParaRPr lang="en-US" altLang="en-US" dirty="0"/>
          </a:p>
        </p:txBody>
      </p:sp>
      <p:sp>
        <p:nvSpPr>
          <p:cNvPr id="140291" name="Rectangle 5">
            <a:extLst>
              <a:ext uri="{FF2B5EF4-FFF2-40B4-BE49-F238E27FC236}">
                <a16:creationId xmlns:a16="http://schemas.microsoft.com/office/drawing/2014/main" id="{26760E86-E795-8E0B-317C-A2636DB5339E}"/>
              </a:ext>
            </a:extLst>
          </p:cNvPr>
          <p:cNvSpPr>
            <a:spLocks noGrp="1" noChangeArrowheads="1"/>
          </p:cNvSpPr>
          <p:nvPr>
            <p:ph type="title"/>
          </p:nvPr>
        </p:nvSpPr>
        <p:spPr>
          <a:noFill/>
        </p:spPr>
        <p:txBody>
          <a:bodyPr/>
          <a:lstStyle/>
          <a:p>
            <a:pPr eaLnBrk="1" hangingPunct="1"/>
            <a:r>
              <a:rPr lang="en-US" altLang="en-US"/>
              <a:t>Lead Standard</a:t>
            </a:r>
          </a:p>
        </p:txBody>
      </p:sp>
      <p:pic>
        <p:nvPicPr>
          <p:cNvPr id="140292" name="Picture 8" descr="Change room">
            <a:extLst>
              <a:ext uri="{FF2B5EF4-FFF2-40B4-BE49-F238E27FC236}">
                <a16:creationId xmlns:a16="http://schemas.microsoft.com/office/drawing/2014/main" id="{741F1311-36B0-A6EE-099A-8DD94B457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124200"/>
            <a:ext cx="2135188" cy="28384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26">
            <a:extLst>
              <a:ext uri="{FF2B5EF4-FFF2-40B4-BE49-F238E27FC236}">
                <a16:creationId xmlns:a16="http://schemas.microsoft.com/office/drawing/2014/main" id="{FF759A27-47FA-5206-62EE-63DF7D68C437}"/>
              </a:ext>
            </a:extLst>
          </p:cNvPr>
          <p:cNvSpPr>
            <a:spLocks noGrp="1" noChangeArrowheads="1"/>
          </p:cNvSpPr>
          <p:nvPr>
            <p:ph type="title"/>
          </p:nvPr>
        </p:nvSpPr>
        <p:spPr/>
        <p:txBody>
          <a:bodyPr/>
          <a:lstStyle/>
          <a:p>
            <a:pPr eaLnBrk="1" hangingPunct="1"/>
            <a:r>
              <a:rPr lang="en-US" altLang="en-US"/>
              <a:t>Lead Standard</a:t>
            </a:r>
          </a:p>
        </p:txBody>
      </p:sp>
      <p:sp>
        <p:nvSpPr>
          <p:cNvPr id="142339" name="Rectangle 1027">
            <a:extLst>
              <a:ext uri="{FF2B5EF4-FFF2-40B4-BE49-F238E27FC236}">
                <a16:creationId xmlns:a16="http://schemas.microsoft.com/office/drawing/2014/main" id="{2D459A27-F4AA-4E72-AC17-6E59AFA020FB}"/>
              </a:ext>
            </a:extLst>
          </p:cNvPr>
          <p:cNvSpPr>
            <a:spLocks noGrp="1" noChangeArrowheads="1"/>
          </p:cNvSpPr>
          <p:nvPr>
            <p:ph type="body" idx="1"/>
          </p:nvPr>
        </p:nvSpPr>
        <p:spPr>
          <a:xfrm>
            <a:off x="609600" y="1295400"/>
            <a:ext cx="7924800" cy="4724400"/>
          </a:xfrm>
        </p:spPr>
        <p:txBody>
          <a:bodyPr/>
          <a:lstStyle/>
          <a:p>
            <a:pPr eaLnBrk="1" hangingPunct="1"/>
            <a:r>
              <a:rPr lang="en-US" altLang="en-US"/>
              <a:t>Notify the laundry in writing re: Pb contamination and potential health effects.</a:t>
            </a:r>
          </a:p>
          <a:p>
            <a:pPr lvl="4" eaLnBrk="1" hangingPunct="1"/>
            <a:endParaRPr lang="en-US" altLang="en-US"/>
          </a:p>
          <a:p>
            <a:pPr eaLnBrk="1" hangingPunct="1"/>
            <a:r>
              <a:rPr lang="en-US" altLang="en-US"/>
              <a:t>Containers must be labeled.</a:t>
            </a:r>
          </a:p>
          <a:p>
            <a:pPr lvl="4" eaLnBrk="1" hangingPunct="1"/>
            <a:endParaRPr lang="en-US" altLang="en-US"/>
          </a:p>
          <a:p>
            <a:pPr eaLnBrk="1" hangingPunct="1"/>
            <a:r>
              <a:rPr lang="en-US" altLang="en-US"/>
              <a:t>Shaking or blowing off with compressed air to clean PPE is prohibited.</a:t>
            </a:r>
          </a:p>
        </p:txBody>
      </p:sp>
      <p:pic>
        <p:nvPicPr>
          <p:cNvPr id="142340" name="Picture 1030" descr="008-laundry-fullsize">
            <a:extLst>
              <a:ext uri="{FF2B5EF4-FFF2-40B4-BE49-F238E27FC236}">
                <a16:creationId xmlns:a16="http://schemas.microsoft.com/office/drawing/2014/main" id="{30F169D6-0AD9-314B-73AC-2010AAFE6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38600"/>
            <a:ext cx="2590800" cy="195103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a:extLst>
              <a:ext uri="{FF2B5EF4-FFF2-40B4-BE49-F238E27FC236}">
                <a16:creationId xmlns:a16="http://schemas.microsoft.com/office/drawing/2014/main" id="{E822D28E-8BAA-9FD9-EC94-F97A35AD82F2}"/>
              </a:ext>
            </a:extLst>
          </p:cNvPr>
          <p:cNvSpPr>
            <a:spLocks noGrp="1" noChangeArrowheads="1"/>
          </p:cNvSpPr>
          <p:nvPr>
            <p:ph type="body" idx="1"/>
          </p:nvPr>
        </p:nvSpPr>
        <p:spPr>
          <a:xfrm>
            <a:off x="609600" y="1295400"/>
            <a:ext cx="7924800" cy="4495800"/>
          </a:xfrm>
        </p:spPr>
        <p:txBody>
          <a:bodyPr/>
          <a:lstStyle/>
          <a:p>
            <a:pPr eaLnBrk="1" hangingPunct="1"/>
            <a:r>
              <a:rPr lang="en-US" altLang="en-US"/>
              <a:t>Surfaces free of Pb accumulations.</a:t>
            </a:r>
          </a:p>
          <a:p>
            <a:pPr lvl="1" eaLnBrk="1" hangingPunct="1"/>
            <a:r>
              <a:rPr lang="en-US" altLang="en-US"/>
              <a:t> </a:t>
            </a:r>
            <a:r>
              <a:rPr lang="en-US" altLang="en-US" sz="2400"/>
              <a:t>Use 200 </a:t>
            </a:r>
            <a:r>
              <a:rPr lang="en-US" altLang="en-US" sz="2400">
                <a:sym typeface="Symbol" panose="05050102010706020507" pitchFamily="18" charset="2"/>
              </a:rPr>
              <a:t>g/ft</a:t>
            </a:r>
            <a:r>
              <a:rPr lang="en-US" altLang="en-US" sz="2400" baseline="30000">
                <a:sym typeface="Symbol" panose="05050102010706020507" pitchFamily="18" charset="2"/>
              </a:rPr>
              <a:t>2</a:t>
            </a:r>
            <a:r>
              <a:rPr lang="en-US" altLang="en-US" sz="2400">
                <a:sym typeface="Symbol" panose="05050102010706020507" pitchFamily="18" charset="2"/>
              </a:rPr>
              <a:t> per </a:t>
            </a:r>
            <a:r>
              <a:rPr lang="en-US" altLang="en-US" sz="2400"/>
              <a:t>CPL 2-2.58 (1926.62)</a:t>
            </a:r>
          </a:p>
          <a:p>
            <a:pPr eaLnBrk="1" hangingPunct="1"/>
            <a:endParaRPr lang="en-US" altLang="en-US" sz="2000"/>
          </a:p>
          <a:p>
            <a:pPr eaLnBrk="1" hangingPunct="1"/>
            <a:r>
              <a:rPr lang="en-US" altLang="en-US"/>
              <a:t>Do not used compressed air to clean floors.  Shoveling and dry sweeping to be used only where vacuuming not effective.  </a:t>
            </a:r>
          </a:p>
          <a:p>
            <a:pPr lvl="1" eaLnBrk="1" hangingPunct="1"/>
            <a:r>
              <a:rPr lang="en-US" altLang="en-US"/>
              <a:t>Vacuums to be used and emptied to keep recontamination to a minimum.</a:t>
            </a:r>
          </a:p>
        </p:txBody>
      </p:sp>
      <p:sp>
        <p:nvSpPr>
          <p:cNvPr id="144387" name="Rectangle 5">
            <a:extLst>
              <a:ext uri="{FF2B5EF4-FFF2-40B4-BE49-F238E27FC236}">
                <a16:creationId xmlns:a16="http://schemas.microsoft.com/office/drawing/2014/main" id="{F321B916-E70A-C0BD-1DAA-C30655E88F38}"/>
              </a:ext>
            </a:extLst>
          </p:cNvPr>
          <p:cNvSpPr>
            <a:spLocks noGrp="1" noChangeArrowheads="1"/>
          </p:cNvSpPr>
          <p:nvPr>
            <p:ph type="title"/>
          </p:nvPr>
        </p:nvSpPr>
        <p:spPr>
          <a:noFill/>
        </p:spPr>
        <p:txBody>
          <a:bodyPr/>
          <a:lstStyle/>
          <a:p>
            <a:pPr eaLnBrk="1" hangingPunct="1"/>
            <a:r>
              <a:rPr lang="en-US" altLang="en-US"/>
              <a:t>Lead Standard</a:t>
            </a:r>
          </a:p>
        </p:txBody>
      </p:sp>
      <p:pic>
        <p:nvPicPr>
          <p:cNvPr id="144388" name="Picture 8" descr="Vacuum instead of sweep">
            <a:extLst>
              <a:ext uri="{FF2B5EF4-FFF2-40B4-BE49-F238E27FC236}">
                <a16:creationId xmlns:a16="http://schemas.microsoft.com/office/drawing/2014/main" id="{EA6E0893-84ED-E378-65A5-FF558D8FF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5720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Object 5">
            <a:extLst>
              <a:ext uri="{FF2B5EF4-FFF2-40B4-BE49-F238E27FC236}">
                <a16:creationId xmlns:a16="http://schemas.microsoft.com/office/drawing/2014/main" id="{F0B94809-F6F5-30F8-BE59-9E739D80076C}"/>
              </a:ext>
            </a:extLst>
          </p:cNvPr>
          <p:cNvGraphicFramePr>
            <a:graphicFrameLocks noChangeAspect="1"/>
          </p:cNvGraphicFramePr>
          <p:nvPr/>
        </p:nvGraphicFramePr>
        <p:xfrm>
          <a:off x="838200" y="1143000"/>
          <a:ext cx="7620000" cy="4881563"/>
        </p:xfrm>
        <a:graphic>
          <a:graphicData uri="http://schemas.openxmlformats.org/presentationml/2006/ole">
            <mc:AlternateContent xmlns:mc="http://schemas.openxmlformats.org/markup-compatibility/2006">
              <mc:Choice xmlns:v="urn:schemas-microsoft-com:vml" Requires="v">
                <p:oleObj name="Slide" r:id="rId3" imgW="3928947" imgH="2947358" progId="PowerPoint.Slide.8">
                  <p:embed/>
                </p:oleObj>
              </mc:Choice>
              <mc:Fallback>
                <p:oleObj name="Slide" r:id="rId3" imgW="3928947" imgH="2947358" progId="PowerPoint.Slid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7620000"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35" name="Rectangle 3">
            <a:extLst>
              <a:ext uri="{FF2B5EF4-FFF2-40B4-BE49-F238E27FC236}">
                <a16:creationId xmlns:a16="http://schemas.microsoft.com/office/drawing/2014/main" id="{9323070F-DA75-00E1-A620-19A96A19725D}"/>
              </a:ext>
            </a:extLst>
          </p:cNvPr>
          <p:cNvSpPr>
            <a:spLocks noChangeArrowheads="1"/>
          </p:cNvSpPr>
          <p:nvPr/>
        </p:nvSpPr>
        <p:spPr bwMode="gray">
          <a:xfrm>
            <a:off x="609600" y="381000"/>
            <a:ext cx="815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3600" b="1">
                <a:solidFill>
                  <a:schemeClr val="bg2"/>
                </a:solidFill>
              </a:rPr>
              <a:t>Lead Standard</a:t>
            </a:r>
          </a:p>
        </p:txBody>
      </p:sp>
      <p:sp>
        <p:nvSpPr>
          <p:cNvPr id="146436" name="Text Box 4">
            <a:extLst>
              <a:ext uri="{FF2B5EF4-FFF2-40B4-BE49-F238E27FC236}">
                <a16:creationId xmlns:a16="http://schemas.microsoft.com/office/drawing/2014/main" id="{C3F29EEA-BC9F-0071-32E0-11682AE1B5CC}"/>
              </a:ext>
            </a:extLst>
          </p:cNvPr>
          <p:cNvSpPr txBox="1">
            <a:spLocks noChangeArrowheads="1"/>
          </p:cNvSpPr>
          <p:nvPr/>
        </p:nvSpPr>
        <p:spPr bwMode="auto">
          <a:xfrm>
            <a:off x="6324600" y="5334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1800"/>
              <a:t>29 CFR 1910.1025</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2" name="Object 4">
            <a:extLst>
              <a:ext uri="{FF2B5EF4-FFF2-40B4-BE49-F238E27FC236}">
                <a16:creationId xmlns:a16="http://schemas.microsoft.com/office/drawing/2014/main" id="{B5156BAC-2554-1F04-66E3-40975BC39492}"/>
              </a:ext>
            </a:extLst>
          </p:cNvPr>
          <p:cNvGraphicFramePr>
            <a:graphicFrameLocks noChangeAspect="1"/>
          </p:cNvGraphicFramePr>
          <p:nvPr/>
        </p:nvGraphicFramePr>
        <p:xfrm>
          <a:off x="685800" y="1295400"/>
          <a:ext cx="7696200" cy="4648200"/>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95400"/>
                        <a:ext cx="7696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483" name="Rectangle 2">
            <a:extLst>
              <a:ext uri="{FF2B5EF4-FFF2-40B4-BE49-F238E27FC236}">
                <a16:creationId xmlns:a16="http://schemas.microsoft.com/office/drawing/2014/main" id="{533D705F-DC9D-BF47-97B5-8C569550FD2A}"/>
              </a:ext>
            </a:extLst>
          </p:cNvPr>
          <p:cNvSpPr>
            <a:spLocks noChangeArrowheads="1"/>
          </p:cNvSpPr>
          <p:nvPr/>
        </p:nvSpPr>
        <p:spPr bwMode="gray">
          <a:xfrm>
            <a:off x="609600" y="381000"/>
            <a:ext cx="815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3600" b="1">
                <a:solidFill>
                  <a:schemeClr val="bg2"/>
                </a:solidFill>
              </a:rPr>
              <a:t>Lead Standard</a:t>
            </a:r>
          </a:p>
        </p:txBody>
      </p:sp>
      <p:sp>
        <p:nvSpPr>
          <p:cNvPr id="148484" name="Text Box 3">
            <a:extLst>
              <a:ext uri="{FF2B5EF4-FFF2-40B4-BE49-F238E27FC236}">
                <a16:creationId xmlns:a16="http://schemas.microsoft.com/office/drawing/2014/main" id="{C1400D78-2220-CC8B-486E-EC4433EECABD}"/>
              </a:ext>
            </a:extLst>
          </p:cNvPr>
          <p:cNvSpPr txBox="1">
            <a:spLocks noChangeArrowheads="1"/>
          </p:cNvSpPr>
          <p:nvPr/>
        </p:nvSpPr>
        <p:spPr bwMode="auto">
          <a:xfrm>
            <a:off x="6324600" y="5334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1800"/>
              <a:t>29 CFR 1910.1025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epavaccuum">
            <a:extLst>
              <a:ext uri="{FF2B5EF4-FFF2-40B4-BE49-F238E27FC236}">
                <a16:creationId xmlns:a16="http://schemas.microsoft.com/office/drawing/2014/main" id="{216E1B62-25F4-C52B-0511-B6E6CD73F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54380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a:extLst>
              <a:ext uri="{FF2B5EF4-FFF2-40B4-BE49-F238E27FC236}">
                <a16:creationId xmlns:a16="http://schemas.microsoft.com/office/drawing/2014/main" id="{4C39D586-8F1D-FA82-8334-474056255ECD}"/>
              </a:ext>
            </a:extLst>
          </p:cNvPr>
          <p:cNvSpPr>
            <a:spLocks noChangeArrowheads="1"/>
          </p:cNvSpPr>
          <p:nvPr/>
        </p:nvSpPr>
        <p:spPr bwMode="gray">
          <a:xfrm>
            <a:off x="609600" y="381000"/>
            <a:ext cx="815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3600" b="1">
                <a:solidFill>
                  <a:schemeClr val="bg2"/>
                </a:solidFill>
              </a:rPr>
              <a:t>Lead Standard</a:t>
            </a:r>
          </a:p>
        </p:txBody>
      </p:sp>
      <p:sp>
        <p:nvSpPr>
          <p:cNvPr id="150532" name="Text Box 4">
            <a:extLst>
              <a:ext uri="{FF2B5EF4-FFF2-40B4-BE49-F238E27FC236}">
                <a16:creationId xmlns:a16="http://schemas.microsoft.com/office/drawing/2014/main" id="{D7C52014-EDB3-F560-B4FA-4E2826E0F4F1}"/>
              </a:ext>
            </a:extLst>
          </p:cNvPr>
          <p:cNvSpPr txBox="1">
            <a:spLocks noChangeArrowheads="1"/>
          </p:cNvSpPr>
          <p:nvPr/>
        </p:nvSpPr>
        <p:spPr bwMode="auto">
          <a:xfrm>
            <a:off x="6324600" y="5334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1800"/>
              <a:t>29 CFR 1910.1025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4">
            <a:extLst>
              <a:ext uri="{FF2B5EF4-FFF2-40B4-BE49-F238E27FC236}">
                <a16:creationId xmlns:a16="http://schemas.microsoft.com/office/drawing/2014/main" id="{97D8DD22-7459-1527-D9A3-527225076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620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ectangle 5">
            <a:extLst>
              <a:ext uri="{FF2B5EF4-FFF2-40B4-BE49-F238E27FC236}">
                <a16:creationId xmlns:a16="http://schemas.microsoft.com/office/drawing/2014/main" id="{A4A579A4-D7C9-97F7-2E48-FEE5E93DED79}"/>
              </a:ext>
            </a:extLst>
          </p:cNvPr>
          <p:cNvSpPr>
            <a:spLocks noChangeArrowheads="1"/>
          </p:cNvSpPr>
          <p:nvPr/>
        </p:nvSpPr>
        <p:spPr bwMode="gray">
          <a:xfrm>
            <a:off x="609600" y="381000"/>
            <a:ext cx="815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3600" b="1">
                <a:solidFill>
                  <a:schemeClr val="bg2"/>
                </a:solidFill>
              </a:rPr>
              <a:t>Lead Standard</a:t>
            </a:r>
          </a:p>
        </p:txBody>
      </p:sp>
      <p:sp>
        <p:nvSpPr>
          <p:cNvPr id="152580" name="Text Box 6">
            <a:extLst>
              <a:ext uri="{FF2B5EF4-FFF2-40B4-BE49-F238E27FC236}">
                <a16:creationId xmlns:a16="http://schemas.microsoft.com/office/drawing/2014/main" id="{6FC042D0-7B23-4D52-AA2C-3FA7FE483789}"/>
              </a:ext>
            </a:extLst>
          </p:cNvPr>
          <p:cNvSpPr txBox="1">
            <a:spLocks noChangeArrowheads="1"/>
          </p:cNvSpPr>
          <p:nvPr/>
        </p:nvSpPr>
        <p:spPr bwMode="auto">
          <a:xfrm>
            <a:off x="6324600" y="5334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1800"/>
              <a:t>29 CFR 1910.1025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6" name="Object 2">
            <a:extLst>
              <a:ext uri="{FF2B5EF4-FFF2-40B4-BE49-F238E27FC236}">
                <a16:creationId xmlns:a16="http://schemas.microsoft.com/office/drawing/2014/main" id="{FE7DCF7A-D80D-A84A-1660-036786A2989B}"/>
              </a:ext>
            </a:extLst>
          </p:cNvPr>
          <p:cNvGraphicFramePr>
            <a:graphicFrameLocks noChangeAspect="1"/>
          </p:cNvGraphicFramePr>
          <p:nvPr/>
        </p:nvGraphicFramePr>
        <p:xfrm>
          <a:off x="685800" y="1143000"/>
          <a:ext cx="7772400" cy="4914900"/>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77724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627" name="Rectangle 3">
            <a:extLst>
              <a:ext uri="{FF2B5EF4-FFF2-40B4-BE49-F238E27FC236}">
                <a16:creationId xmlns:a16="http://schemas.microsoft.com/office/drawing/2014/main" id="{BEF3AA57-FDEC-FB2A-1C2E-7A34E4342DDD}"/>
              </a:ext>
            </a:extLst>
          </p:cNvPr>
          <p:cNvSpPr>
            <a:spLocks noChangeArrowheads="1"/>
          </p:cNvSpPr>
          <p:nvPr/>
        </p:nvSpPr>
        <p:spPr bwMode="gray">
          <a:xfrm>
            <a:off x="609600" y="381000"/>
            <a:ext cx="815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3600" b="1">
                <a:solidFill>
                  <a:schemeClr val="bg2"/>
                </a:solidFill>
              </a:rPr>
              <a:t>Lead Standard</a:t>
            </a:r>
          </a:p>
        </p:txBody>
      </p:sp>
      <p:sp>
        <p:nvSpPr>
          <p:cNvPr id="154628" name="Text Box 4">
            <a:extLst>
              <a:ext uri="{FF2B5EF4-FFF2-40B4-BE49-F238E27FC236}">
                <a16:creationId xmlns:a16="http://schemas.microsoft.com/office/drawing/2014/main" id="{C1B714F7-DF75-0412-B7C3-EA995874E28F}"/>
              </a:ext>
            </a:extLst>
          </p:cNvPr>
          <p:cNvSpPr txBox="1">
            <a:spLocks noChangeArrowheads="1"/>
          </p:cNvSpPr>
          <p:nvPr/>
        </p:nvSpPr>
        <p:spPr bwMode="auto">
          <a:xfrm>
            <a:off x="6324600" y="5334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1800"/>
              <a:t>29 CFR 1910.1025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F87CD5B-0230-E2E5-E956-90E01765334B}"/>
              </a:ext>
            </a:extLst>
          </p:cNvPr>
          <p:cNvSpPr>
            <a:spLocks noGrp="1" noChangeArrowheads="1"/>
          </p:cNvSpPr>
          <p:nvPr>
            <p:ph type="title"/>
          </p:nvPr>
        </p:nvSpPr>
        <p:spPr>
          <a:xfrm>
            <a:off x="609600" y="381000"/>
            <a:ext cx="8153400" cy="554038"/>
          </a:xfrm>
        </p:spPr>
        <p:txBody>
          <a:bodyPr/>
          <a:lstStyle/>
          <a:p>
            <a:r>
              <a:rPr lang="en-US" altLang="en-US"/>
              <a:t>Illness</a:t>
            </a:r>
          </a:p>
        </p:txBody>
      </p:sp>
      <p:sp>
        <p:nvSpPr>
          <p:cNvPr id="18435" name="Rectangle 3">
            <a:extLst>
              <a:ext uri="{FF2B5EF4-FFF2-40B4-BE49-F238E27FC236}">
                <a16:creationId xmlns:a16="http://schemas.microsoft.com/office/drawing/2014/main" id="{76E0B0DB-ABBC-5C90-BA6B-662C6047059F}"/>
              </a:ext>
            </a:extLst>
          </p:cNvPr>
          <p:cNvSpPr>
            <a:spLocks noGrp="1" noChangeArrowheads="1"/>
          </p:cNvSpPr>
          <p:nvPr>
            <p:ph type="body" idx="1"/>
          </p:nvPr>
        </p:nvSpPr>
        <p:spPr/>
        <p:txBody>
          <a:bodyPr/>
          <a:lstStyle/>
          <a:p>
            <a:r>
              <a:rPr lang="en-US" altLang="en-US" b="1"/>
              <a:t>Encephalopathy</a:t>
            </a:r>
            <a:r>
              <a:rPr lang="en-US" altLang="en-US"/>
              <a:t> - means </a:t>
            </a:r>
            <a:r>
              <a:rPr lang="en-US" altLang="en-US">
                <a:hlinkClick r:id="rId3" tooltip="Disorder (medicine)"/>
              </a:rPr>
              <a:t>disorder</a:t>
            </a:r>
            <a:r>
              <a:rPr lang="en-US" altLang="en-US"/>
              <a:t> or </a:t>
            </a:r>
            <a:r>
              <a:rPr lang="en-US" altLang="en-US">
                <a:hlinkClick r:id="rId4" tooltip="Disease"/>
              </a:rPr>
              <a:t>disease</a:t>
            </a:r>
            <a:r>
              <a:rPr lang="en-US" altLang="en-US"/>
              <a:t> of the </a:t>
            </a:r>
            <a:r>
              <a:rPr lang="en-US" altLang="en-US">
                <a:hlinkClick r:id="rId5" tooltip="Brain"/>
              </a:rPr>
              <a:t>brain</a:t>
            </a:r>
            <a:r>
              <a:rPr lang="en-US" altLang="en-US"/>
              <a:t> </a:t>
            </a:r>
          </a:p>
          <a:p>
            <a:r>
              <a:rPr lang="en-US" altLang="en-US" b="1"/>
              <a:t>Dyspepsia</a:t>
            </a:r>
            <a:r>
              <a:rPr lang="en-US" altLang="en-US"/>
              <a:t> – upset stomach</a:t>
            </a:r>
          </a:p>
          <a:p>
            <a:r>
              <a:rPr lang="en-US" altLang="en-US" b="1"/>
              <a:t>Anemia</a:t>
            </a:r>
            <a:r>
              <a:rPr lang="en-US" altLang="en-US"/>
              <a:t> – is a condition in which the body does not have enough healthy</a:t>
            </a:r>
            <a:br>
              <a:rPr lang="en-US" altLang="en-US"/>
            </a:br>
            <a:r>
              <a:rPr lang="en-US" altLang="en-US"/>
              <a:t>red blood cells. </a:t>
            </a:r>
          </a:p>
          <a:p>
            <a:r>
              <a:rPr lang="en-US" altLang="en-US" b="1"/>
              <a:t>Nephropathy </a:t>
            </a:r>
            <a:r>
              <a:rPr lang="en-US" altLang="en-US"/>
              <a:t>– refers to damage to or disease of the kidney. </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uniformstorage">
            <a:extLst>
              <a:ext uri="{FF2B5EF4-FFF2-40B4-BE49-F238E27FC236}">
                <a16:creationId xmlns:a16="http://schemas.microsoft.com/office/drawing/2014/main" id="{41935ED4-4A96-3653-00F3-BE86E7D9B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449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Rectangle 3">
            <a:extLst>
              <a:ext uri="{FF2B5EF4-FFF2-40B4-BE49-F238E27FC236}">
                <a16:creationId xmlns:a16="http://schemas.microsoft.com/office/drawing/2014/main" id="{A19CB56D-9E22-66D5-005A-ECFDD53088DC}"/>
              </a:ext>
            </a:extLst>
          </p:cNvPr>
          <p:cNvSpPr>
            <a:spLocks noChangeArrowheads="1"/>
          </p:cNvSpPr>
          <p:nvPr/>
        </p:nvSpPr>
        <p:spPr bwMode="gray">
          <a:xfrm>
            <a:off x="609600" y="381000"/>
            <a:ext cx="815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3600" b="1">
                <a:solidFill>
                  <a:schemeClr val="bg2"/>
                </a:solidFill>
              </a:rPr>
              <a:t>Lead Standard</a:t>
            </a:r>
          </a:p>
        </p:txBody>
      </p:sp>
      <p:sp>
        <p:nvSpPr>
          <p:cNvPr id="156676" name="Text Box 4">
            <a:extLst>
              <a:ext uri="{FF2B5EF4-FFF2-40B4-BE49-F238E27FC236}">
                <a16:creationId xmlns:a16="http://schemas.microsoft.com/office/drawing/2014/main" id="{E6987B30-210E-0242-F015-4B17AB5CDBDB}"/>
              </a:ext>
            </a:extLst>
          </p:cNvPr>
          <p:cNvSpPr txBox="1">
            <a:spLocks noChangeArrowheads="1"/>
          </p:cNvSpPr>
          <p:nvPr/>
        </p:nvSpPr>
        <p:spPr bwMode="auto">
          <a:xfrm>
            <a:off x="6324600" y="5334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A50021"/>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chemeClr val="bg2"/>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chemeClr val="bg2"/>
              </a:buClr>
              <a:buChar char="»"/>
              <a:defRPr i="1">
                <a:solidFill>
                  <a:schemeClr val="tx1"/>
                </a:solidFill>
                <a:latin typeface="Arial" panose="020B0604020202020204" pitchFamily="34" charset="0"/>
              </a:defRPr>
            </a:lvl3pPr>
            <a:lvl4pPr marL="1600200" indent="-228600">
              <a:spcBef>
                <a:spcPct val="10000"/>
              </a:spcBef>
              <a:spcAft>
                <a:spcPct val="10000"/>
              </a:spcAft>
              <a:buClr>
                <a:schemeClr val="bg2"/>
              </a:buClr>
              <a:buChar char="•"/>
              <a:defRPr>
                <a:solidFill>
                  <a:schemeClr val="tx1"/>
                </a:solidFill>
                <a:latin typeface="Arial" panose="020B0604020202020204" pitchFamily="34" charset="0"/>
              </a:defRPr>
            </a:lvl4pPr>
            <a:lvl5pPr marL="2057400" indent="-228600">
              <a:spcBef>
                <a:spcPct val="10000"/>
              </a:spcBef>
              <a:spcAft>
                <a:spcPct val="10000"/>
              </a:spcAft>
              <a:buClr>
                <a:schemeClr val="bg2"/>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chemeClr val="bg2"/>
              </a:buClr>
              <a:buChar char="–"/>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altLang="en-US" sz="1800"/>
              <a:t>29 CFR 1910.1025</a:t>
            </a:r>
          </a:p>
        </p:txBody>
      </p:sp>
      <p:pic>
        <p:nvPicPr>
          <p:cNvPr id="156677" name="Picture 2" descr="wipesampling3">
            <a:extLst>
              <a:ext uri="{FF2B5EF4-FFF2-40B4-BE49-F238E27FC236}">
                <a16:creationId xmlns:a16="http://schemas.microsoft.com/office/drawing/2014/main" id="{1F88E201-3865-09C1-F5C3-C57765C27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143000"/>
            <a:ext cx="35163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a:extLst>
              <a:ext uri="{FF2B5EF4-FFF2-40B4-BE49-F238E27FC236}">
                <a16:creationId xmlns:a16="http://schemas.microsoft.com/office/drawing/2014/main" id="{E56CA6CE-6A2B-111B-67F9-D09D7097137B}"/>
              </a:ext>
            </a:extLst>
          </p:cNvPr>
          <p:cNvSpPr>
            <a:spLocks noGrp="1" noChangeArrowheads="1"/>
          </p:cNvSpPr>
          <p:nvPr>
            <p:ph type="body" idx="1"/>
          </p:nvPr>
        </p:nvSpPr>
        <p:spPr/>
        <p:txBody>
          <a:bodyPr/>
          <a:lstStyle/>
          <a:p>
            <a:pPr eaLnBrk="1" hangingPunct="1"/>
            <a:r>
              <a:rPr lang="en-US" altLang="en-US"/>
              <a:t>Shower facilities (per 1910.141(d)(3)) provided with Pb over PEL.  Must shower at end of shift, can’t leave wearing Pb contaminated work clothes.</a:t>
            </a:r>
          </a:p>
        </p:txBody>
      </p:sp>
      <p:sp>
        <p:nvSpPr>
          <p:cNvPr id="158723" name="Rectangle 5">
            <a:extLst>
              <a:ext uri="{FF2B5EF4-FFF2-40B4-BE49-F238E27FC236}">
                <a16:creationId xmlns:a16="http://schemas.microsoft.com/office/drawing/2014/main" id="{8C9B9778-5F6D-B882-5C28-E7D107D1E68A}"/>
              </a:ext>
            </a:extLst>
          </p:cNvPr>
          <p:cNvSpPr>
            <a:spLocks noGrp="1" noChangeArrowheads="1"/>
          </p:cNvSpPr>
          <p:nvPr>
            <p:ph type="title"/>
          </p:nvPr>
        </p:nvSpPr>
        <p:spPr>
          <a:noFill/>
        </p:spPr>
        <p:txBody>
          <a:bodyPr/>
          <a:lstStyle/>
          <a:p>
            <a:pPr eaLnBrk="1" hangingPunct="1"/>
            <a:r>
              <a:rPr lang="en-US" altLang="en-US"/>
              <a:t>Lead Standard</a:t>
            </a:r>
          </a:p>
        </p:txBody>
      </p:sp>
      <p:pic>
        <p:nvPicPr>
          <p:cNvPr id="158724" name="Picture 8" descr="cd-bradley2">
            <a:extLst>
              <a:ext uri="{FF2B5EF4-FFF2-40B4-BE49-F238E27FC236}">
                <a16:creationId xmlns:a16="http://schemas.microsoft.com/office/drawing/2014/main" id="{6EF22B52-3B27-F12A-E2C9-C4898E4B2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45910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a:extLst>
              <a:ext uri="{FF2B5EF4-FFF2-40B4-BE49-F238E27FC236}">
                <a16:creationId xmlns:a16="http://schemas.microsoft.com/office/drawing/2014/main" id="{DD27A43D-9611-9342-9E56-183BFDCAB9D6}"/>
              </a:ext>
            </a:extLst>
          </p:cNvPr>
          <p:cNvSpPr>
            <a:spLocks noGrp="1" noChangeArrowheads="1"/>
          </p:cNvSpPr>
          <p:nvPr>
            <p:ph type="body" idx="1"/>
          </p:nvPr>
        </p:nvSpPr>
        <p:spPr>
          <a:xfrm>
            <a:off x="609600" y="1295400"/>
            <a:ext cx="7924800" cy="4343400"/>
          </a:xfrm>
        </p:spPr>
        <p:txBody>
          <a:bodyPr/>
          <a:lstStyle/>
          <a:p>
            <a:pPr eaLnBrk="1" hangingPunct="1">
              <a:lnSpc>
                <a:spcPct val="90000"/>
              </a:lnSpc>
            </a:pPr>
            <a:r>
              <a:rPr lang="en-US" altLang="en-US"/>
              <a:t>Lunchrooms provided when over PEL  </a:t>
            </a:r>
          </a:p>
          <a:p>
            <a:pPr lvl="1" eaLnBrk="1" hangingPunct="1">
              <a:lnSpc>
                <a:spcPct val="90000"/>
              </a:lnSpc>
            </a:pPr>
            <a:r>
              <a:rPr lang="en-US" altLang="en-US"/>
              <a:t>Must have a temperature controlled, positive pressure, filtered air supply.  </a:t>
            </a:r>
          </a:p>
          <a:p>
            <a:pPr lvl="1" eaLnBrk="1" hangingPunct="1">
              <a:lnSpc>
                <a:spcPct val="90000"/>
              </a:lnSpc>
            </a:pPr>
            <a:endParaRPr lang="en-US" altLang="en-US" sz="800"/>
          </a:p>
          <a:p>
            <a:pPr lvl="1" eaLnBrk="1" hangingPunct="1">
              <a:lnSpc>
                <a:spcPct val="90000"/>
              </a:lnSpc>
            </a:pPr>
            <a:r>
              <a:rPr lang="en-US" altLang="en-US"/>
              <a:t>Must wash prior to eating, drinking, smoking.</a:t>
            </a:r>
          </a:p>
          <a:p>
            <a:pPr lvl="1" eaLnBrk="1" hangingPunct="1">
              <a:lnSpc>
                <a:spcPct val="90000"/>
              </a:lnSpc>
            </a:pPr>
            <a:endParaRPr lang="en-US" altLang="en-US" sz="800"/>
          </a:p>
          <a:p>
            <a:pPr lvl="1" eaLnBrk="1" hangingPunct="1">
              <a:lnSpc>
                <a:spcPct val="90000"/>
              </a:lnSpc>
            </a:pPr>
            <a:r>
              <a:rPr lang="en-US" altLang="en-US"/>
              <a:t>Must remove surface dust from PPE by vacuum or downdraft booth.</a:t>
            </a:r>
          </a:p>
          <a:p>
            <a:pPr eaLnBrk="1" hangingPunct="1">
              <a:lnSpc>
                <a:spcPct val="90000"/>
              </a:lnSpc>
            </a:pPr>
            <a:endParaRPr lang="en-US" altLang="en-US"/>
          </a:p>
          <a:p>
            <a:pPr eaLnBrk="1" hangingPunct="1">
              <a:lnSpc>
                <a:spcPct val="90000"/>
              </a:lnSpc>
            </a:pPr>
            <a:r>
              <a:rPr lang="en-US" altLang="en-US"/>
              <a:t>Restrooms must be provided per 29 </a:t>
            </a:r>
          </a:p>
          <a:p>
            <a:pPr eaLnBrk="1" hangingPunct="1">
              <a:lnSpc>
                <a:spcPct val="90000"/>
              </a:lnSpc>
              <a:buFont typeface="Wingdings" panose="05000000000000000000" pitchFamily="2" charset="2"/>
              <a:buNone/>
            </a:pPr>
            <a:r>
              <a:rPr lang="en-US" altLang="en-US"/>
              <a:t>   CFR 1910.141</a:t>
            </a:r>
          </a:p>
        </p:txBody>
      </p:sp>
      <p:sp>
        <p:nvSpPr>
          <p:cNvPr id="160771" name="Rectangle 5">
            <a:extLst>
              <a:ext uri="{FF2B5EF4-FFF2-40B4-BE49-F238E27FC236}">
                <a16:creationId xmlns:a16="http://schemas.microsoft.com/office/drawing/2014/main" id="{C3CD7D21-5BC8-EE3F-26B4-3FF861CC24FB}"/>
              </a:ext>
            </a:extLst>
          </p:cNvPr>
          <p:cNvSpPr>
            <a:spLocks noGrp="1" noChangeArrowheads="1"/>
          </p:cNvSpPr>
          <p:nvPr>
            <p:ph type="title"/>
          </p:nvPr>
        </p:nvSpPr>
        <p:spPr>
          <a:noFill/>
        </p:spPr>
        <p:txBody>
          <a:bodyPr/>
          <a:lstStyle/>
          <a:p>
            <a:pPr eaLnBrk="1" hangingPunct="1"/>
            <a:r>
              <a:rPr lang="en-US" altLang="en-US"/>
              <a:t>Lead Standard</a:t>
            </a:r>
          </a:p>
        </p:txBody>
      </p:sp>
      <p:pic>
        <p:nvPicPr>
          <p:cNvPr id="160772" name="Picture 8" descr="business-man">
            <a:extLst>
              <a:ext uri="{FF2B5EF4-FFF2-40B4-BE49-F238E27FC236}">
                <a16:creationId xmlns:a16="http://schemas.microsoft.com/office/drawing/2014/main" id="{88847717-8E67-B64B-4D03-61EE7D50F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862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2E712461-84FB-4CAA-8F51-577F3759BAB0}"/>
              </a:ext>
            </a:extLst>
          </p:cNvPr>
          <p:cNvSpPr>
            <a:spLocks noGrp="1" noChangeArrowheads="1"/>
          </p:cNvSpPr>
          <p:nvPr>
            <p:ph type="title"/>
          </p:nvPr>
        </p:nvSpPr>
        <p:spPr/>
        <p:txBody>
          <a:bodyPr/>
          <a:lstStyle/>
          <a:p>
            <a:pPr eaLnBrk="1" hangingPunct="1"/>
            <a:r>
              <a:rPr lang="en-US" altLang="en-US"/>
              <a:t>Lead Standard</a:t>
            </a:r>
          </a:p>
        </p:txBody>
      </p:sp>
      <p:sp>
        <p:nvSpPr>
          <p:cNvPr id="162819" name="Rectangle 3">
            <a:extLst>
              <a:ext uri="{FF2B5EF4-FFF2-40B4-BE49-F238E27FC236}">
                <a16:creationId xmlns:a16="http://schemas.microsoft.com/office/drawing/2014/main" id="{06FA0F80-4E86-7F64-96BC-9E1B45B6338A}"/>
              </a:ext>
            </a:extLst>
          </p:cNvPr>
          <p:cNvSpPr>
            <a:spLocks noGrp="1" noChangeArrowheads="1"/>
          </p:cNvSpPr>
          <p:nvPr>
            <p:ph type="body" idx="1"/>
          </p:nvPr>
        </p:nvSpPr>
        <p:spPr>
          <a:xfrm>
            <a:off x="609600" y="1143000"/>
            <a:ext cx="7924800" cy="4525963"/>
          </a:xfrm>
        </p:spPr>
        <p:txBody>
          <a:bodyPr/>
          <a:lstStyle/>
          <a:p>
            <a:pPr eaLnBrk="1" hangingPunct="1"/>
            <a:r>
              <a:rPr lang="en-US" altLang="en-US"/>
              <a:t>Employees can observe monitoring</a:t>
            </a:r>
          </a:p>
          <a:p>
            <a:pPr eaLnBrk="1" hangingPunct="1"/>
            <a:endParaRPr lang="en-US" altLang="en-US"/>
          </a:p>
          <a:p>
            <a:pPr eaLnBrk="1" hangingPunct="1"/>
            <a:r>
              <a:rPr lang="en-US" altLang="en-US"/>
              <a:t>Effective date – March 1, 1979</a:t>
            </a:r>
          </a:p>
          <a:p>
            <a:pPr eaLnBrk="1" hangingPunct="1"/>
            <a:endParaRPr lang="en-US" altLang="en-US"/>
          </a:p>
          <a:p>
            <a:pPr eaLnBrk="1" hangingPunct="1"/>
            <a:r>
              <a:rPr lang="en-US" altLang="en-US"/>
              <a:t>Appendices to supplement standard</a:t>
            </a:r>
          </a:p>
        </p:txBody>
      </p:sp>
      <p:pic>
        <p:nvPicPr>
          <p:cNvPr id="162820" name="Picture 20" descr="Figure 1. Appropriate PPE">
            <a:extLst>
              <a:ext uri="{FF2B5EF4-FFF2-40B4-BE49-F238E27FC236}">
                <a16:creationId xmlns:a16="http://schemas.microsoft.com/office/drawing/2014/main" id="{AAAA5826-43E1-0A51-75C5-70EE07D82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0000"/>
            <a:ext cx="1981200" cy="21399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C6C70E0C-677F-191D-177F-7C2C92DFB6C9}"/>
              </a:ext>
            </a:extLst>
          </p:cNvPr>
          <p:cNvSpPr>
            <a:spLocks noGrp="1" noChangeArrowheads="1"/>
          </p:cNvSpPr>
          <p:nvPr>
            <p:ph type="title"/>
          </p:nvPr>
        </p:nvSpPr>
        <p:spPr/>
        <p:txBody>
          <a:bodyPr/>
          <a:lstStyle/>
          <a:p>
            <a:r>
              <a:rPr lang="en-US" altLang="en-US"/>
              <a:t>Back to our Job</a:t>
            </a:r>
          </a:p>
        </p:txBody>
      </p:sp>
      <p:sp>
        <p:nvSpPr>
          <p:cNvPr id="164867" name="Rectangle 3">
            <a:extLst>
              <a:ext uri="{FF2B5EF4-FFF2-40B4-BE49-F238E27FC236}">
                <a16:creationId xmlns:a16="http://schemas.microsoft.com/office/drawing/2014/main" id="{159B0CE2-FE34-EF07-9B0B-0F5A92B46E35}"/>
              </a:ext>
            </a:extLst>
          </p:cNvPr>
          <p:cNvSpPr>
            <a:spLocks noGrp="1" noChangeArrowheads="1"/>
          </p:cNvSpPr>
          <p:nvPr>
            <p:ph type="body" idx="1"/>
          </p:nvPr>
        </p:nvSpPr>
        <p:spPr/>
        <p:txBody>
          <a:bodyPr/>
          <a:lstStyle/>
          <a:p>
            <a:r>
              <a:rPr lang="en-US" altLang="en-US"/>
              <a:t>Handout of 1A</a:t>
            </a:r>
          </a:p>
          <a:p>
            <a:endParaRPr lang="en-US" altLang="en-US"/>
          </a:p>
          <a:p>
            <a:r>
              <a:rPr lang="en-US" altLang="en-US"/>
              <a:t>Lets do the inspection:</a:t>
            </a:r>
          </a:p>
          <a:p>
            <a:endParaRPr lang="en-US" altLang="en-US"/>
          </a:p>
          <a:p>
            <a:r>
              <a:rPr lang="en-US" altLang="en-US"/>
              <a:t>You lead the questions!</a:t>
            </a:r>
          </a:p>
          <a:p>
            <a:endParaRPr lang="en-US" altLang="en-US"/>
          </a:p>
          <a:p>
            <a:endParaRPr lang="en-US" altLang="en-US"/>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4E3CDA4E-EB68-3E1F-B167-AFB90A46231E}"/>
              </a:ext>
            </a:extLst>
          </p:cNvPr>
          <p:cNvSpPr>
            <a:spLocks noGrp="1" noChangeArrowheads="1"/>
          </p:cNvSpPr>
          <p:nvPr>
            <p:ph type="title"/>
          </p:nvPr>
        </p:nvSpPr>
        <p:spPr/>
        <p:txBody>
          <a:bodyPr/>
          <a:lstStyle/>
          <a:p>
            <a:r>
              <a:rPr lang="en-US" altLang="en-US"/>
              <a:t>Show Case Pictures</a:t>
            </a:r>
          </a:p>
        </p:txBody>
      </p:sp>
      <p:sp>
        <p:nvSpPr>
          <p:cNvPr id="166915" name="Content Placeholder 2">
            <a:extLst>
              <a:ext uri="{FF2B5EF4-FFF2-40B4-BE49-F238E27FC236}">
                <a16:creationId xmlns:a16="http://schemas.microsoft.com/office/drawing/2014/main" id="{F0C5EAE0-6EB9-AFE0-BF27-35F9AB7DA48D}"/>
              </a:ext>
            </a:extLst>
          </p:cNvPr>
          <p:cNvSpPr>
            <a:spLocks noGrp="1" noChangeArrowheads="1"/>
          </p:cNvSpPr>
          <p:nvPr>
            <p:ph idx="1"/>
          </p:nvPr>
        </p:nvSpPr>
        <p:spPr/>
        <p:txBody>
          <a:bodyPr/>
          <a:lstStyle/>
          <a:p>
            <a:r>
              <a:rPr lang="en-US" altLang="en-US"/>
              <a:t>Gun Manufacturing - GI</a:t>
            </a:r>
          </a:p>
          <a:p>
            <a:pPr lvl="1"/>
            <a:r>
              <a:rPr lang="en-US" altLang="en-US"/>
              <a:t>Review case pictures</a:t>
            </a:r>
          </a:p>
          <a:p>
            <a:pPr lvl="1"/>
            <a:r>
              <a:rPr lang="en-US" altLang="en-US"/>
              <a:t>Review case file</a:t>
            </a:r>
          </a:p>
          <a:p>
            <a:pPr lvl="1"/>
            <a:endParaRPr lang="en-US" altLang="en-US"/>
          </a:p>
          <a:p>
            <a:r>
              <a:rPr lang="en-US" altLang="en-US"/>
              <a:t>Water Tank – Con.</a:t>
            </a:r>
          </a:p>
          <a:p>
            <a:pPr lvl="1"/>
            <a:r>
              <a:rPr lang="en-US" altLang="en-US"/>
              <a:t>Review case pictures</a:t>
            </a:r>
          </a:p>
          <a:p>
            <a:pPr lvl="1"/>
            <a:r>
              <a:rPr lang="en-US" altLang="en-US"/>
              <a:t>Review case file</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60561C85-FA7B-E8D1-51C1-DD90FDB0161B}"/>
              </a:ext>
            </a:extLst>
          </p:cNvPr>
          <p:cNvSpPr>
            <a:spLocks noGrp="1" noChangeArrowheads="1"/>
          </p:cNvSpPr>
          <p:nvPr>
            <p:ph type="title"/>
          </p:nvPr>
        </p:nvSpPr>
        <p:spPr/>
        <p:txBody>
          <a:bodyPr/>
          <a:lstStyle/>
          <a:p>
            <a:r>
              <a:rPr lang="en-US" altLang="en-US"/>
              <a:t>What Else but CPL’s</a:t>
            </a:r>
          </a:p>
        </p:txBody>
      </p:sp>
      <p:sp>
        <p:nvSpPr>
          <p:cNvPr id="167939" name="Content Placeholder 2">
            <a:extLst>
              <a:ext uri="{FF2B5EF4-FFF2-40B4-BE49-F238E27FC236}">
                <a16:creationId xmlns:a16="http://schemas.microsoft.com/office/drawing/2014/main" id="{3F6E2516-054D-6C78-365F-A17D6AAE7FEF}"/>
              </a:ext>
            </a:extLst>
          </p:cNvPr>
          <p:cNvSpPr>
            <a:spLocks noGrp="1" noChangeArrowheads="1"/>
          </p:cNvSpPr>
          <p:nvPr>
            <p:ph idx="1"/>
          </p:nvPr>
        </p:nvSpPr>
        <p:spPr/>
        <p:txBody>
          <a:bodyPr/>
          <a:lstStyle/>
          <a:p>
            <a:r>
              <a:rPr lang="en-US" altLang="en-US"/>
              <a:t>CPL 2-2.46 – Medical Records review</a:t>
            </a:r>
          </a:p>
          <a:p>
            <a:r>
              <a:rPr lang="en-US" altLang="en-US"/>
              <a:t>CPL 2-2.33 – OSHA Access to Employee Medical records</a:t>
            </a:r>
          </a:p>
          <a:p>
            <a:r>
              <a:rPr lang="en-US" altLang="en-US"/>
              <a:t>CPL 2-2.58 Lead In Construction</a:t>
            </a:r>
          </a:p>
          <a:p>
            <a:r>
              <a:rPr lang="en-US" altLang="en-US"/>
              <a:t>CPL 2-2.67 lead Brass &amp; Bronze Ingot Manufacturing</a:t>
            </a:r>
          </a:p>
          <a:p>
            <a:r>
              <a:rPr lang="en-US" altLang="en-US"/>
              <a:t>CPL 03-00-009 NEP Lead</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37E22645-6F87-F9AF-7230-5CF255B6C673}"/>
              </a:ext>
            </a:extLst>
          </p:cNvPr>
          <p:cNvSpPr>
            <a:spLocks noGrp="1" noChangeArrowheads="1"/>
          </p:cNvSpPr>
          <p:nvPr>
            <p:ph type="title"/>
          </p:nvPr>
        </p:nvSpPr>
        <p:spPr>
          <a:xfrm>
            <a:off x="609600" y="381000"/>
            <a:ext cx="8007350" cy="549275"/>
          </a:xfrm>
        </p:spPr>
        <p:txBody>
          <a:bodyPr/>
          <a:lstStyle/>
          <a:p>
            <a:pPr eaLnBrk="1" hangingPunct="1"/>
            <a:r>
              <a:rPr lang="en-US" altLang="en-US"/>
              <a:t>Thank You For Attending!</a:t>
            </a:r>
          </a:p>
        </p:txBody>
      </p:sp>
      <p:sp>
        <p:nvSpPr>
          <p:cNvPr id="169987" name="Rectangle 3">
            <a:extLst>
              <a:ext uri="{FF2B5EF4-FFF2-40B4-BE49-F238E27FC236}">
                <a16:creationId xmlns:a16="http://schemas.microsoft.com/office/drawing/2014/main" id="{33C15946-D080-549F-5848-4A2023EAD63E}"/>
              </a:ext>
            </a:extLst>
          </p:cNvPr>
          <p:cNvSpPr>
            <a:spLocks noGrp="1" noChangeArrowheads="1"/>
          </p:cNvSpPr>
          <p:nvPr>
            <p:ph type="body" idx="1"/>
          </p:nvPr>
        </p:nvSpPr>
        <p:spPr>
          <a:xfrm>
            <a:off x="1219200" y="1143000"/>
            <a:ext cx="6705600" cy="838200"/>
          </a:xfrm>
        </p:spPr>
        <p:txBody>
          <a:bodyPr/>
          <a:lstStyle/>
          <a:p>
            <a:pPr algn="ctr" eaLnBrk="1" hangingPunct="1">
              <a:buFont typeface="Wingdings" panose="05000000000000000000" pitchFamily="2" charset="2"/>
              <a:buNone/>
            </a:pPr>
            <a:r>
              <a:rPr lang="en-US" altLang="en-US" sz="4000">
                <a:solidFill>
                  <a:srgbClr val="000000"/>
                </a:solidFill>
              </a:rPr>
              <a:t>Final Questions?</a:t>
            </a:r>
            <a:endParaRPr lang="en-US" altLang="en-US" sz="4000"/>
          </a:p>
        </p:txBody>
      </p:sp>
      <p:pic>
        <p:nvPicPr>
          <p:cNvPr id="169988" name="Picture 6" descr="New DOL Logo (Color)">
            <a:extLst>
              <a:ext uri="{FF2B5EF4-FFF2-40B4-BE49-F238E27FC236}">
                <a16:creationId xmlns:a16="http://schemas.microsoft.com/office/drawing/2014/main" id="{EB2EE5EA-901B-DA26-E0F1-35D7FA39C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45783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814D8DF-2AF9-004F-3441-29B5CEDB8BF7}"/>
              </a:ext>
            </a:extLst>
          </p:cNvPr>
          <p:cNvSpPr>
            <a:spLocks noGrp="1" noChangeArrowheads="1"/>
          </p:cNvSpPr>
          <p:nvPr>
            <p:ph type="title"/>
          </p:nvPr>
        </p:nvSpPr>
        <p:spPr/>
        <p:txBody>
          <a:bodyPr/>
          <a:lstStyle/>
          <a:p>
            <a:r>
              <a:rPr lang="en-US" altLang="en-US"/>
              <a:t>General Industry</a:t>
            </a:r>
          </a:p>
        </p:txBody>
      </p:sp>
      <p:sp>
        <p:nvSpPr>
          <p:cNvPr id="20483" name="Rectangle 3">
            <a:extLst>
              <a:ext uri="{FF2B5EF4-FFF2-40B4-BE49-F238E27FC236}">
                <a16:creationId xmlns:a16="http://schemas.microsoft.com/office/drawing/2014/main" id="{A7F9A4AF-099D-91E8-2C45-DDC16B7E1112}"/>
              </a:ext>
            </a:extLst>
          </p:cNvPr>
          <p:cNvSpPr>
            <a:spLocks noGrp="1" noChangeArrowheads="1"/>
          </p:cNvSpPr>
          <p:nvPr>
            <p:ph type="body" idx="1"/>
          </p:nvPr>
        </p:nvSpPr>
        <p:spPr/>
        <p:txBody>
          <a:bodyPr/>
          <a:lstStyle/>
          <a:p>
            <a:r>
              <a:rPr lang="en-US" altLang="en-US"/>
              <a:t>1910.1025</a:t>
            </a:r>
          </a:p>
          <a:p>
            <a:endParaRPr lang="en-US" altLang="en-US"/>
          </a:p>
          <a:p>
            <a:r>
              <a:rPr lang="en-US" altLang="en-US"/>
              <a:t>Flip in your books to this section.</a:t>
            </a:r>
          </a:p>
          <a:p>
            <a:endParaRPr lang="en-US" altLang="en-US"/>
          </a:p>
          <a:p>
            <a:r>
              <a:rPr lang="en-US" altLang="en-US"/>
              <a:t>Reviewing the basics of the standard.</a:t>
            </a:r>
          </a:p>
          <a:p>
            <a:endParaRPr lang="en-US" altLang="en-US"/>
          </a:p>
        </p:txBody>
      </p:sp>
    </p:spTree>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6283</TotalTime>
  <Words>2972</Words>
  <Application>Microsoft Office PowerPoint</Application>
  <PresentationFormat>On-screen Show (4:3)</PresentationFormat>
  <Paragraphs>553</Paragraphs>
  <Slides>87</Slides>
  <Notes>77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3" baseType="lpstr">
      <vt:lpstr>Times New Roman</vt:lpstr>
      <vt:lpstr>Arial</vt:lpstr>
      <vt:lpstr>Wingdings</vt:lpstr>
      <vt:lpstr>Symbol</vt:lpstr>
      <vt:lpstr>NCDOL  Standard</vt:lpstr>
      <vt:lpstr>Microsoft PowerPoint Slide</vt:lpstr>
      <vt:lpstr>N.C. Department of Labor OSHA 125 Course </vt:lpstr>
      <vt:lpstr>Lead Stuff</vt:lpstr>
      <vt:lpstr>What Industries?</vt:lpstr>
      <vt:lpstr>With Pictures!</vt:lpstr>
      <vt:lpstr>PowerPoint Presentation</vt:lpstr>
      <vt:lpstr>Lead Standard</vt:lpstr>
      <vt:lpstr>Why the Fuss?</vt:lpstr>
      <vt:lpstr>Illness</vt:lpstr>
      <vt:lpstr>General Industry</vt:lpstr>
      <vt:lpstr>Construction</vt:lpstr>
      <vt:lpstr>Lots of information</vt:lpstr>
      <vt:lpstr>Breakdown: 1910.1025</vt:lpstr>
      <vt:lpstr>Breakdown: 1910.1025 cont.</vt:lpstr>
      <vt:lpstr>Breakdown: 1926.62</vt:lpstr>
      <vt:lpstr>Breakdown: 1926.62 cont.</vt:lpstr>
      <vt:lpstr>Appendices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Scenario</vt:lpstr>
      <vt:lpstr>Inspection Time </vt:lpstr>
      <vt:lpstr>Inspection Time</vt:lpstr>
      <vt:lpstr>Lead – 1926.62</vt:lpstr>
      <vt:lpstr>Inspection</vt:lpstr>
      <vt:lpstr>Exposure Assessment</vt:lpstr>
      <vt:lpstr>Methods of Compliance?? </vt:lpstr>
      <vt:lpstr>1926.62(v) – The project</vt:lpstr>
      <vt:lpstr>But we are sampling right now!</vt:lpstr>
      <vt:lpstr>PowerPoint Presentation</vt:lpstr>
      <vt:lpstr>PowerPoint Presentation</vt:lpstr>
      <vt:lpstr>Lead PPE 1926.62(g)</vt:lpstr>
      <vt:lpstr>Hygiene Concerns </vt:lpstr>
      <vt:lpstr>Water?</vt:lpstr>
      <vt:lpstr>Hygiene Continued  1926.62(i)</vt:lpstr>
      <vt:lpstr>Washing Hands </vt:lpstr>
      <vt:lpstr>PowerPoint Presentation</vt:lpstr>
      <vt:lpstr>PowerPoint Presentation</vt:lpstr>
      <vt:lpstr>Lead Standard</vt:lpstr>
      <vt:lpstr>Medical Surveillance 1926.62(j)</vt:lpstr>
      <vt:lpstr>ZPP at a glance</vt:lpstr>
      <vt:lpstr>Lead Standard -Medical</vt:lpstr>
      <vt:lpstr>Lead Standard -Medical</vt:lpstr>
      <vt:lpstr>Lead Standard -Medical</vt:lpstr>
      <vt:lpstr>Lead Standard -Medical</vt:lpstr>
      <vt:lpstr>Lead Standard -Medical</vt:lpstr>
      <vt:lpstr>Lead Standard -Medical</vt:lpstr>
      <vt:lpstr>Lead Standard -Medical</vt:lpstr>
      <vt:lpstr>Training     1926.62(l)</vt:lpstr>
      <vt:lpstr>Training Cont.</vt:lpstr>
      <vt:lpstr>Training cont</vt:lpstr>
      <vt:lpstr>Lead Standard</vt:lpstr>
      <vt:lpstr>Signs     1926.62(m)</vt:lpstr>
      <vt:lpstr>The sign</vt:lpstr>
      <vt:lpstr>Recordkeeping   1926.62(n)</vt:lpstr>
      <vt:lpstr>A Note</vt:lpstr>
      <vt:lpstr>Lead Standard</vt:lpstr>
      <vt:lpstr>Are we done?</vt:lpstr>
      <vt:lpstr>Lead Standard  Still at e</vt:lpstr>
      <vt:lpstr>What respirator? </vt:lpstr>
      <vt:lpstr>Lead Standard   Still at e</vt:lpstr>
      <vt:lpstr>This is mostly identical in both standards</vt:lpstr>
      <vt:lpstr>Guess where?</vt:lpstr>
      <vt:lpstr>Lead Standard</vt:lpstr>
      <vt:lpstr>Lead Standard</vt:lpstr>
      <vt:lpstr>Lead Standard</vt:lpstr>
      <vt:lpstr>PowerPoint Presentation</vt:lpstr>
      <vt:lpstr>Lead Standard</vt:lpstr>
      <vt:lpstr>Lead Standard</vt:lpstr>
      <vt:lpstr>Lead Standard</vt:lpstr>
      <vt:lpstr>Lead Standard</vt:lpstr>
      <vt:lpstr>PowerPoint Presentation</vt:lpstr>
      <vt:lpstr>PowerPoint Presentation</vt:lpstr>
      <vt:lpstr>PowerPoint Presentation</vt:lpstr>
      <vt:lpstr>PowerPoint Presentation</vt:lpstr>
      <vt:lpstr>PowerPoint Presentation</vt:lpstr>
      <vt:lpstr>PowerPoint Presentation</vt:lpstr>
      <vt:lpstr>Lead Standard</vt:lpstr>
      <vt:lpstr>Lead Standard</vt:lpstr>
      <vt:lpstr>Lead Standard</vt:lpstr>
      <vt:lpstr>Back to our Job</vt:lpstr>
      <vt:lpstr>Show Case Pictures</vt:lpstr>
      <vt:lpstr>What Else but CPL’s</vt:lpstr>
      <vt:lpstr>Thank You For Attending!</vt:lpstr>
    </vt:vector>
  </TitlesOfParts>
  <Company>NCDOL/OSH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Standards</dc:title>
  <dc:subject>1910.1025 &amp; 1926.62 Lead Standards</dc:subject>
  <dc:creator>Lee M McKinney</dc:creator>
  <cp:lastModifiedBy>Lagoe, Wanda</cp:lastModifiedBy>
  <cp:revision>175</cp:revision>
  <cp:lastPrinted>2002-07-12T17:13:23Z</cp:lastPrinted>
  <dcterms:created xsi:type="dcterms:W3CDTF">2001-11-08T14:32:59Z</dcterms:created>
  <dcterms:modified xsi:type="dcterms:W3CDTF">2022-10-13T17:26:07Z</dcterms:modified>
</cp:coreProperties>
</file>